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5" r:id="rId1"/>
  </p:sldMasterIdLst>
  <p:notesMasterIdLst>
    <p:notesMasterId r:id="rId18"/>
  </p:notesMasterIdLst>
  <p:sldIdLst>
    <p:sldId id="284" r:id="rId2"/>
    <p:sldId id="311" r:id="rId3"/>
    <p:sldId id="346" r:id="rId4"/>
    <p:sldId id="312" r:id="rId5"/>
    <p:sldId id="340" r:id="rId6"/>
    <p:sldId id="341" r:id="rId7"/>
    <p:sldId id="342" r:id="rId8"/>
    <p:sldId id="343" r:id="rId9"/>
    <p:sldId id="344" r:id="rId10"/>
    <p:sldId id="345" r:id="rId11"/>
    <p:sldId id="347" r:id="rId12"/>
    <p:sldId id="348" r:id="rId13"/>
    <p:sldId id="349" r:id="rId14"/>
    <p:sldId id="352" r:id="rId15"/>
    <p:sldId id="353" r:id="rId16"/>
    <p:sldId id="354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7B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92" autoAdjust="0"/>
    <p:restoredTop sz="90943"/>
  </p:normalViewPr>
  <p:slideViewPr>
    <p:cSldViewPr>
      <p:cViewPr varScale="1">
        <p:scale>
          <a:sx n="105" d="100"/>
          <a:sy n="105" d="100"/>
        </p:scale>
        <p:origin x="179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A033AF8-7958-48EA-868C-E1BB7B4C42C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90513" y="2546350"/>
            <a:ext cx="711200" cy="474663"/>
            <a:chOff x="720" y="336"/>
            <a:chExt cx="624" cy="432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720" y="336"/>
              <a:ext cx="384" cy="432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defRPr/>
              </a:pPr>
              <a:endParaRPr lang="en-US" altLang="en-US" dirty="0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056" y="336"/>
              <a:ext cx="288" cy="432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defRPr/>
              </a:pPr>
              <a:endParaRPr lang="en-US" altLang="en-US" dirty="0"/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414338" y="2968625"/>
            <a:ext cx="738187" cy="474663"/>
            <a:chOff x="912" y="2640"/>
            <a:chExt cx="672" cy="432"/>
          </a:xfrm>
        </p:grpSpPr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912" y="2640"/>
              <a:ext cx="384" cy="43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defRPr/>
              </a:pPr>
              <a:endParaRPr lang="en-US" altLang="en-US" dirty="0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1249" y="2640"/>
              <a:ext cx="335" cy="432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defRPr/>
              </a:pPr>
              <a:endParaRPr lang="en-US" altLang="en-US" dirty="0"/>
            </a:p>
          </p:txBody>
        </p:sp>
      </p:grp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28956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635000" y="24384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gray">
          <a:xfrm flipV="1">
            <a:off x="315913" y="3265488"/>
            <a:ext cx="8683625" cy="46037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kumimoji="1" lang="en-US" altLang="en-US" dirty="0"/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51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4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Date Placeholder 12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Footer Placeholder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Slide Number Placeholder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749A5E02-3024-4939-9B20-47CF319B9FF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3921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9027B-1F0B-4B02-85F9-8DBFAF58A27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53506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2225"/>
            <a:ext cx="1951038" cy="6110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22225"/>
            <a:ext cx="5700712" cy="6110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FFC33-ED2B-4EBE-863E-1463782C73F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87268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A5BDA-119B-4C5B-8420-B89B045489A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34611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ECC39-9ECA-4AD6-AF71-3ADC3675928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4232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1447800"/>
            <a:ext cx="3810000" cy="4684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1447800"/>
            <a:ext cx="3810000" cy="4684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6D7DC-11D7-4FFA-AB75-A4AEEEF85D2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5278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D022A-E211-437A-9589-4C21527B3F0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76240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23876-48B4-4944-8BE9-4D76684E863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6644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8C2E8-3A27-4F4E-A77D-D96A066AD5C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3720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B4389-D8A2-4881-A6A8-C7939CFBC18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4705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C90BD-A602-44A2-B432-319241081F1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96768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503238"/>
            <a:ext cx="438150" cy="4746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kumimoji="1" lang="en-US" altLang="en-US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503238"/>
            <a:ext cx="328613" cy="474662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kumimoji="1" lang="en-US" altLang="en-US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925513"/>
            <a:ext cx="422275" cy="474662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kumimoji="1" lang="en-US" altLang="en-US" dirty="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925513"/>
            <a:ext cx="368300" cy="474662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kumimoji="1" lang="en-US" altLang="en-US" dirty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852488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kumimoji="1" lang="en-US" alt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395288"/>
            <a:ext cx="31750" cy="10525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kumimoji="1" lang="en-US" altLang="en-US" dirty="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 flipV="1">
            <a:off x="460375" y="1233488"/>
            <a:ext cx="8683625" cy="46037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kumimoji="1" lang="en-US" altLang="en-US" dirty="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2225"/>
            <a:ext cx="7793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1447800"/>
            <a:ext cx="7772400" cy="468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CF0834F2-6069-4036-BDBB-8D842CA012B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48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48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48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48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Physical Design and STA</a:t>
            </a:r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Nicholas Poindexter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ECE Department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University of Florida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19FC7-780C-1847-9355-A7D6BE6CB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Delays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4C325-1A3E-9746-8CC3-39DF3AF06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Real circuits are subject to delays</a:t>
            </a:r>
          </a:p>
          <a:p>
            <a:r>
              <a:rPr lang="en-US" dirty="0"/>
              <a:t>Two main types of delays:</a:t>
            </a:r>
          </a:p>
          <a:p>
            <a:pPr lvl="1"/>
            <a:r>
              <a:rPr lang="en-US" dirty="0"/>
              <a:t>Contamination Delays</a:t>
            </a:r>
          </a:p>
          <a:p>
            <a:pPr lvl="2"/>
            <a:r>
              <a:rPr lang="en-US" dirty="0"/>
              <a:t>Time it takes for a device to change its output state based on a changing input signal</a:t>
            </a:r>
          </a:p>
          <a:p>
            <a:pPr lvl="2"/>
            <a:r>
              <a:rPr lang="en-US" dirty="0"/>
              <a:t>Dependent on device type, size, operating voltage, temperature</a:t>
            </a:r>
          </a:p>
          <a:p>
            <a:pPr lvl="1"/>
            <a:r>
              <a:rPr lang="en-US" dirty="0"/>
              <a:t>RC Delays</a:t>
            </a:r>
          </a:p>
          <a:p>
            <a:pPr lvl="2"/>
            <a:r>
              <a:rPr lang="en-US" dirty="0"/>
              <a:t>Time it takes for a signal to travel on a wire</a:t>
            </a:r>
          </a:p>
          <a:p>
            <a:pPr lvl="2"/>
            <a:r>
              <a:rPr lang="en-US" dirty="0"/>
              <a:t>Dependent on length of path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6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7EE59-2FFA-C740-8DA8-54327D054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Original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82F8E-08E4-1345-9708-844498924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4191000"/>
            <a:ext cx="7467600" cy="2017713"/>
          </a:xfrm>
        </p:spPr>
        <p:txBody>
          <a:bodyPr/>
          <a:lstStyle/>
          <a:p>
            <a:r>
              <a:rPr lang="en-US" sz="2800" dirty="0"/>
              <a:t>Which path will be most likely to have a setup violation? Hold violation?</a:t>
            </a:r>
          </a:p>
          <a:p>
            <a:pPr lvl="1"/>
            <a:r>
              <a:rPr lang="en-US" sz="2400" dirty="0"/>
              <a:t>Assume all RC delays are equal</a:t>
            </a:r>
          </a:p>
          <a:p>
            <a:r>
              <a:rPr lang="en-US" sz="2800" dirty="0"/>
              <a:t>Which path will constrain the clock frequency?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0772DDDB-1951-2C4C-ACA8-2938A1EA2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38" y="1524000"/>
            <a:ext cx="6513512" cy="252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23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FA4BB-D2A5-104B-8E2D-D75E5362C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Fixing Setup/Hold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610BB-C0AE-F046-8CE0-80B16D526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3429000"/>
            <a:ext cx="7315200" cy="3227387"/>
          </a:xfrm>
        </p:spPr>
        <p:txBody>
          <a:bodyPr/>
          <a:lstStyle/>
          <a:p>
            <a:r>
              <a:rPr lang="en-US" sz="1800" dirty="0"/>
              <a:t>Cause the least amount of change to the circuit</a:t>
            </a:r>
          </a:p>
          <a:p>
            <a:r>
              <a:rPr lang="en-US" sz="1800" dirty="0"/>
              <a:t>Fixing Setup Violations</a:t>
            </a:r>
          </a:p>
          <a:p>
            <a:pPr lvl="1"/>
            <a:r>
              <a:rPr lang="en-US" sz="1600" dirty="0"/>
              <a:t>Move gates or devices closer to each other</a:t>
            </a:r>
          </a:p>
          <a:p>
            <a:pPr lvl="1"/>
            <a:r>
              <a:rPr lang="en-US" sz="1600" dirty="0"/>
              <a:t>Reduce Clock Frequency</a:t>
            </a:r>
          </a:p>
          <a:p>
            <a:pPr lvl="1"/>
            <a:r>
              <a:rPr lang="en-US" sz="1600" dirty="0"/>
              <a:t>Simplify Logic to reduce number of devices</a:t>
            </a:r>
          </a:p>
          <a:p>
            <a:pPr lvl="1"/>
            <a:r>
              <a:rPr lang="en-US" sz="1600" dirty="0"/>
              <a:t>Add/Remove Buffers</a:t>
            </a:r>
          </a:p>
          <a:p>
            <a:pPr lvl="1"/>
            <a:r>
              <a:rPr lang="en-US" sz="1600" dirty="0"/>
              <a:t>Change Device Sizes</a:t>
            </a:r>
          </a:p>
          <a:p>
            <a:r>
              <a:rPr lang="en-US" sz="1800" dirty="0"/>
              <a:t>Fix Hold Violations</a:t>
            </a:r>
          </a:p>
          <a:p>
            <a:pPr lvl="1"/>
            <a:r>
              <a:rPr lang="en-US" sz="1400" dirty="0"/>
              <a:t>Add/Remove Buffers</a:t>
            </a:r>
          </a:p>
          <a:p>
            <a:pPr lvl="1"/>
            <a:r>
              <a:rPr lang="en-US" sz="1400" dirty="0"/>
              <a:t>Add Layers of Logic</a:t>
            </a:r>
          </a:p>
          <a:p>
            <a:pPr lvl="1"/>
            <a:r>
              <a:rPr lang="en-US" sz="1400" dirty="0"/>
              <a:t>Change Device Sizes</a:t>
            </a:r>
          </a:p>
          <a:p>
            <a:pPr lvl="1"/>
            <a:r>
              <a:rPr lang="en-US" sz="1400" dirty="0"/>
              <a:t>Change operating temperature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F7256BB1-2A8E-3E46-8A5C-2237BFBC2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38" y="1524000"/>
            <a:ext cx="4640262" cy="179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38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2B5E3-329F-6D41-A909-09A6DDB06CB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50938" y="22225"/>
            <a:ext cx="7793037" cy="1143000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normAutofit/>
          </a:bodyPr>
          <a:lstStyle/>
          <a:p>
            <a:r>
              <a:rPr lang="en-US" dirty="0"/>
              <a:t>Clock Skew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8A5C4-E639-C64D-8108-1AC016972E44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1182688" y="1447800"/>
            <a:ext cx="3810000" cy="4684713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rmAutofit fontScale="92500" lnSpcReduction="10000"/>
          </a:bodyPr>
          <a:lstStyle/>
          <a:p>
            <a:r>
              <a:rPr lang="en-US" dirty="0"/>
              <a:t>Up to this point assuming everything is on the same clock</a:t>
            </a:r>
          </a:p>
          <a:p>
            <a:pPr lvl="1"/>
            <a:r>
              <a:rPr lang="en-US" dirty="0"/>
              <a:t>RC delay</a:t>
            </a:r>
          </a:p>
          <a:p>
            <a:pPr lvl="1"/>
            <a:r>
              <a:rPr lang="en-US" dirty="0"/>
              <a:t>Contamination delay of clock buffers</a:t>
            </a:r>
          </a:p>
          <a:p>
            <a:r>
              <a:rPr lang="en-US" dirty="0"/>
              <a:t>What if there is added delay between the rising clock edges?</a:t>
            </a:r>
          </a:p>
          <a:p>
            <a:pPr lvl="1"/>
            <a:r>
              <a:rPr lang="en-US" dirty="0"/>
              <a:t>Introduces more complicated analysis of Setup/Hold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88E34B-0C00-5243-8B03-06D2E11EA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895600"/>
            <a:ext cx="3541712" cy="3479732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EA8ACD-FE45-1542-B419-353C3908F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595" y="1458912"/>
            <a:ext cx="2931721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82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34EFE-C8D1-E949-A32E-567076420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More Advanced STA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017F2-7D21-BD47-8625-4C1E9A90B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Clock pushing and clock pulling</a:t>
            </a:r>
          </a:p>
          <a:p>
            <a:pPr lvl="1"/>
            <a:r>
              <a:rPr lang="en-US" sz="2400" dirty="0"/>
              <a:t>Using clock skew to our advantage</a:t>
            </a:r>
          </a:p>
          <a:p>
            <a:r>
              <a:rPr lang="en-US" sz="2800" dirty="0"/>
              <a:t>Fan-Out Mitigation</a:t>
            </a:r>
          </a:p>
          <a:p>
            <a:pPr lvl="1"/>
            <a:r>
              <a:rPr lang="en-US" sz="2400" dirty="0"/>
              <a:t>Devices run slower when they have more devices on its output node</a:t>
            </a:r>
          </a:p>
          <a:p>
            <a:pPr lvl="1"/>
            <a:r>
              <a:rPr lang="en-US" sz="2400" dirty="0"/>
              <a:t>Register duplication</a:t>
            </a:r>
          </a:p>
          <a:p>
            <a:r>
              <a:rPr lang="en-US" sz="2800" dirty="0"/>
              <a:t>Latency Insensitive Design</a:t>
            </a:r>
          </a:p>
          <a:p>
            <a:pPr lvl="1"/>
            <a:r>
              <a:rPr lang="en-US" sz="2400" dirty="0"/>
              <a:t>Allows for “infinite” number of pipeline stages</a:t>
            </a:r>
            <a:endParaRPr lang="en-US" dirty="0"/>
          </a:p>
          <a:p>
            <a:r>
              <a:rPr lang="en-US" sz="2800" dirty="0"/>
              <a:t>Power-Centric </a:t>
            </a:r>
            <a:r>
              <a:rPr lang="en-US" sz="2800" dirty="0" err="1"/>
              <a:t>Changelist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7510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94B1F-F52E-DA46-93FA-E64577A8E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 STA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93B73-F230-A74E-816C-4494ECC43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Contamination Delays and RC delays are significantly larger on FPGA</a:t>
            </a:r>
          </a:p>
          <a:p>
            <a:pPr lvl="1"/>
            <a:r>
              <a:rPr lang="en-US" sz="2000" dirty="0"/>
              <a:t>CLB vs. Gate</a:t>
            </a:r>
          </a:p>
          <a:p>
            <a:pPr lvl="1"/>
            <a:r>
              <a:rPr lang="en-US" sz="2000" dirty="0"/>
              <a:t>Interconnect vs. Wire</a:t>
            </a:r>
          </a:p>
          <a:p>
            <a:r>
              <a:rPr lang="en-US" sz="2400" dirty="0"/>
              <a:t>FPGAs are notorious for having lower clock frequencies and higher power consumption for this exact reason</a:t>
            </a:r>
          </a:p>
          <a:p>
            <a:r>
              <a:rPr lang="en-US" sz="2400" dirty="0"/>
              <a:t>Improving clock frequencies or timing violations becomes significantly harder on FPGAs</a:t>
            </a:r>
          </a:p>
          <a:p>
            <a:pPr lvl="1"/>
            <a:r>
              <a:rPr lang="en-US" sz="2000" dirty="0" err="1"/>
              <a:t>HyperFlex</a:t>
            </a:r>
            <a:r>
              <a:rPr lang="en-US" sz="2000" dirty="0"/>
              <a:t> Mapping</a:t>
            </a:r>
          </a:p>
          <a:p>
            <a:pPr lvl="1"/>
            <a:r>
              <a:rPr lang="en-US" sz="2000" dirty="0"/>
              <a:t>Manual Placement and Routing</a:t>
            </a:r>
          </a:p>
          <a:p>
            <a:pPr lvl="1"/>
            <a:r>
              <a:rPr lang="en-US" sz="2000" dirty="0"/>
              <a:t>Extensive </a:t>
            </a:r>
            <a:r>
              <a:rPr lang="en-US" sz="2000" dirty="0" err="1"/>
              <a:t>Repiplining</a:t>
            </a:r>
            <a:endParaRPr lang="en-US" sz="20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74799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050C1-0E7C-984B-91B8-2F41C184F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Questions/Complaints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D0871-F800-584E-893C-C362D4F56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Thank you (all 4 of you who are probably here since it’s the day before spring break) for listening to my TED talk</a:t>
            </a:r>
          </a:p>
          <a:p>
            <a:r>
              <a:rPr lang="en-US" dirty="0"/>
              <a:t>Let me know if you have any questions!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817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Introduction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dirty="0"/>
              <a:t>RTL code is translated into a physical implementation using a primitive library dependent on the application</a:t>
            </a:r>
          </a:p>
          <a:p>
            <a:r>
              <a:rPr lang="en-US" altLang="en-US" dirty="0"/>
              <a:t>Physical limitations associated with these primitives constrain the performance of circuit clock frequencies, power consumption, reliability, and other circuit metrics.</a:t>
            </a:r>
          </a:p>
          <a:p>
            <a:r>
              <a:rPr lang="en-US" altLang="en-US" dirty="0"/>
              <a:t>Understanding these physical limitations help designers create better circuits</a:t>
            </a:r>
          </a:p>
        </p:txBody>
      </p:sp>
    </p:spTree>
    <p:extLst>
      <p:ext uri="{BB962C8B-B14F-4D97-AF65-F5344CB8AC3E}">
        <p14:creationId xmlns:p14="http://schemas.microsoft.com/office/powerpoint/2010/main" val="372228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63E9F-5A58-7743-9078-F7ACEDC89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2E7AB-72C2-174B-A6D7-D4C85705E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Gives good background on how your circuits are implemented</a:t>
            </a:r>
          </a:p>
          <a:p>
            <a:pPr lvl="1"/>
            <a:r>
              <a:rPr lang="en-US" dirty="0"/>
              <a:t>What’s the max frequency your circuit can operate at?</a:t>
            </a:r>
          </a:p>
          <a:p>
            <a:pPr lvl="1"/>
            <a:r>
              <a:rPr lang="en-US" dirty="0"/>
              <a:t>Why does it take so much time to compile my design?</a:t>
            </a:r>
          </a:p>
          <a:p>
            <a:r>
              <a:rPr lang="en-US" dirty="0"/>
              <a:t>Interviewers LOVE to ask about Static Timing </a:t>
            </a:r>
            <a:r>
              <a:rPr lang="en-US" dirty="0" err="1"/>
              <a:t>Anlaysis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733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RTL to Physical Translation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2688" y="1447801"/>
            <a:ext cx="7772400" cy="1981199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Synthesis maps RTL to physical primitives </a:t>
            </a:r>
          </a:p>
          <a:p>
            <a:pPr lvl="1">
              <a:defRPr/>
            </a:pPr>
            <a:r>
              <a:rPr lang="en-US" sz="2000" dirty="0"/>
              <a:t>Design Compiler: ASIC (Application Specific Integrated Circuits) maps to gates and flipflops</a:t>
            </a:r>
          </a:p>
          <a:p>
            <a:pPr lvl="1">
              <a:defRPr/>
            </a:pPr>
            <a:r>
              <a:rPr lang="en-US" sz="2000" dirty="0"/>
              <a:t>Quartus: FPGA maps to combinational logic blocks, LABs, DSP </a:t>
            </a:r>
          </a:p>
          <a:p>
            <a:pPr>
              <a:defRPr/>
            </a:pPr>
            <a:r>
              <a:rPr lang="en-US" sz="2400" dirty="0"/>
              <a:t>Creates a Synthesized Netlist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961D6A-D6D0-A849-BECC-FA2B23615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416" y="3962400"/>
            <a:ext cx="2000250" cy="23258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AFF0AB-98C3-7543-B560-7D3CCFD86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26" y="3575624"/>
            <a:ext cx="773552" cy="7735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3CF8FF-EB44-2945-A75C-56F4A2A00F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16" r="26789"/>
          <a:stretch/>
        </p:blipFill>
        <p:spPr>
          <a:xfrm>
            <a:off x="1516378" y="4164586"/>
            <a:ext cx="817201" cy="6624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C2DB09-1C27-1A4A-B413-9B855C3A45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456" r="56180" b="22187"/>
          <a:stretch/>
        </p:blipFill>
        <p:spPr>
          <a:xfrm>
            <a:off x="504655" y="4385752"/>
            <a:ext cx="773552" cy="66242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D2BB492-1F8F-474F-8C93-BA09686430C4}"/>
              </a:ext>
            </a:extLst>
          </p:cNvPr>
          <p:cNvCxnSpPr>
            <a:cxnSpLocks/>
          </p:cNvCxnSpPr>
          <p:nvPr/>
        </p:nvCxnSpPr>
        <p:spPr bwMode="auto">
          <a:xfrm>
            <a:off x="2475905" y="4542590"/>
            <a:ext cx="852511" cy="14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6" name="Picture 15" descr="A screenshot of text&#10;&#10;Description automatically generated">
            <a:extLst>
              <a:ext uri="{FF2B5EF4-FFF2-40B4-BE49-F238E27FC236}">
                <a16:creationId xmlns:a16="http://schemas.microsoft.com/office/drawing/2014/main" id="{32F7B15F-0DBE-2844-A7D7-EB865D03DD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55" y="5436748"/>
            <a:ext cx="1718506" cy="129540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D0E6F3-C2FF-4645-9827-9CA04D9C810D}"/>
              </a:ext>
            </a:extLst>
          </p:cNvPr>
          <p:cNvCxnSpPr>
            <a:cxnSpLocks/>
          </p:cNvCxnSpPr>
          <p:nvPr/>
        </p:nvCxnSpPr>
        <p:spPr bwMode="auto">
          <a:xfrm flipV="1">
            <a:off x="2349533" y="5510060"/>
            <a:ext cx="978883" cy="4335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B67B1175-FB95-834F-9C38-5420E0C01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2503" y="4335420"/>
            <a:ext cx="2369748" cy="1579832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0FD26EC-9EB2-2C4F-9B02-28E4EE7554E7}"/>
              </a:ext>
            </a:extLst>
          </p:cNvPr>
          <p:cNvCxnSpPr>
            <a:cxnSpLocks/>
            <a:stCxn id="4" idx="3"/>
          </p:cNvCxnSpPr>
          <p:nvPr/>
        </p:nvCxnSpPr>
        <p:spPr bwMode="auto">
          <a:xfrm>
            <a:off x="5328666" y="5125336"/>
            <a:ext cx="99483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5643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92F01-98DE-BC4C-B1B9-3A632775F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Synthesis Netlist to Physical Netlist Translation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68331-17C2-924B-9BB5-E273C2F24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Synthesized Netlist is then mapped to physical locations </a:t>
            </a:r>
          </a:p>
          <a:p>
            <a:pPr lvl="1"/>
            <a:r>
              <a:rPr lang="en-US" dirty="0"/>
              <a:t>ASIC: Highly variable placement and routing (fine grained architecture)</a:t>
            </a:r>
          </a:p>
          <a:p>
            <a:pPr lvl="1"/>
            <a:r>
              <a:rPr lang="en-US" dirty="0"/>
              <a:t>FPGA: Less variability placement and routing (course grained architecture)</a:t>
            </a:r>
          </a:p>
          <a:p>
            <a:pPr lvl="1"/>
            <a:r>
              <a:rPr lang="en-US" dirty="0"/>
              <a:t>Creates a placed and routed netlist which is ready to be implemented</a:t>
            </a:r>
          </a:p>
          <a:p>
            <a:pPr lvl="2"/>
            <a:r>
              <a:rPr lang="en-US" dirty="0"/>
              <a:t>ASIC: Mask Design</a:t>
            </a:r>
          </a:p>
          <a:p>
            <a:pPr lvl="2"/>
            <a:r>
              <a:rPr lang="en-US" dirty="0"/>
              <a:t>FPGA: Bitstream Generation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255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AE81B-B1F4-064E-8BF7-D4841DB6F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Circuit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28FF6-7A50-CC45-A3D7-9FF91A199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After synthesis, during place and route, the tool attempts to meet several different circuit constraints:</a:t>
            </a:r>
          </a:p>
          <a:p>
            <a:pPr lvl="1"/>
            <a:r>
              <a:rPr lang="en-US" sz="1800" dirty="0"/>
              <a:t>Static Timing Constraints</a:t>
            </a:r>
          </a:p>
          <a:p>
            <a:pPr lvl="2"/>
            <a:r>
              <a:rPr lang="en-US" sz="1600" dirty="0"/>
              <a:t>Setup Time</a:t>
            </a:r>
          </a:p>
          <a:p>
            <a:pPr lvl="2"/>
            <a:r>
              <a:rPr lang="en-US" sz="1600" dirty="0"/>
              <a:t>Hold Time</a:t>
            </a:r>
          </a:p>
          <a:p>
            <a:pPr lvl="2"/>
            <a:r>
              <a:rPr lang="en-US" sz="1600" dirty="0"/>
              <a:t>Clock Skew Effects</a:t>
            </a:r>
          </a:p>
          <a:p>
            <a:pPr lvl="1"/>
            <a:r>
              <a:rPr lang="en-US" sz="1800" dirty="0"/>
              <a:t>Signal and Circuit Quality Constraints</a:t>
            </a:r>
          </a:p>
          <a:p>
            <a:pPr lvl="2"/>
            <a:r>
              <a:rPr lang="en-US" sz="1600" dirty="0"/>
              <a:t>Maximum Capacitance</a:t>
            </a:r>
          </a:p>
          <a:p>
            <a:pPr lvl="2"/>
            <a:r>
              <a:rPr lang="en-US" sz="1600" dirty="0"/>
              <a:t>Slow Slope &amp; Clock Slow Slope</a:t>
            </a:r>
          </a:p>
          <a:p>
            <a:pPr lvl="2"/>
            <a:r>
              <a:rPr lang="en-US" sz="1600" dirty="0"/>
              <a:t>Parasitic Signal Interference</a:t>
            </a:r>
          </a:p>
          <a:p>
            <a:pPr lvl="2"/>
            <a:r>
              <a:rPr lang="en-US" sz="1600" dirty="0"/>
              <a:t>Noise</a:t>
            </a:r>
          </a:p>
          <a:p>
            <a:pPr lvl="1"/>
            <a:r>
              <a:rPr lang="en-US" sz="2000" dirty="0"/>
              <a:t>Reliability Constraints</a:t>
            </a:r>
          </a:p>
          <a:p>
            <a:pPr lvl="2"/>
            <a:r>
              <a:rPr lang="en-US" sz="1600" dirty="0"/>
              <a:t>Clock Switching Hotpots</a:t>
            </a:r>
          </a:p>
          <a:p>
            <a:pPr lvl="1"/>
            <a:r>
              <a:rPr lang="en-US" sz="2000" dirty="0"/>
              <a:t>Power Constraints</a:t>
            </a:r>
          </a:p>
          <a:p>
            <a:pPr lvl="1"/>
            <a:r>
              <a:rPr lang="en-US" sz="2000" dirty="0"/>
              <a:t>Constraints must be met for </a:t>
            </a:r>
            <a:r>
              <a:rPr lang="en-US" sz="2000" u="sng" dirty="0"/>
              <a:t>ALL</a:t>
            </a:r>
            <a:r>
              <a:rPr lang="en-US" sz="2000" dirty="0"/>
              <a:t> paths making it very computationally expensive</a:t>
            </a:r>
            <a:endParaRPr lang="en-US" sz="2000" u="sng" dirty="0"/>
          </a:p>
          <a:p>
            <a:pPr lvl="1"/>
            <a:endParaRPr lang="en-US" sz="1800" dirty="0"/>
          </a:p>
          <a:p>
            <a:pPr lvl="2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83390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045EB-958D-C641-B301-376835B1E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Timing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06D7A-897B-9747-A7D9-95B9219A3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688" y="1447801"/>
            <a:ext cx="7772400" cy="1143000"/>
          </a:xfrm>
        </p:spPr>
        <p:txBody>
          <a:bodyPr/>
          <a:lstStyle/>
          <a:p>
            <a:r>
              <a:rPr lang="en-US" dirty="0"/>
              <a:t>Given the below circuit, what constraints need to be considered?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A43095DF-7B8C-9444-95C3-759800AED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627377"/>
            <a:ext cx="6513512" cy="252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51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C7A59-B130-CE48-AE44-9DA032A57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Timing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31D7F-B155-254F-9B78-2E8443739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Let’s examine the internals of a flip flop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During a rising edge, D is able to race through to Q for a split second</a:t>
            </a:r>
          </a:p>
          <a:p>
            <a:r>
              <a:rPr lang="en-US" sz="2000" dirty="0"/>
              <a:t>What happens if the second mux isn’t open long enough for the data pass through?</a:t>
            </a:r>
          </a:p>
          <a:p>
            <a:r>
              <a:rPr lang="en-US" sz="2000" dirty="0"/>
              <a:t>What happens if the data moves too fast through the </a:t>
            </a:r>
            <a:r>
              <a:rPr lang="en-US" sz="2000" dirty="0" err="1"/>
              <a:t>muxs</a:t>
            </a:r>
            <a:r>
              <a:rPr lang="en-US" sz="2000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BECCAA-8CF3-014A-97F5-EB9572A6D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905000"/>
            <a:ext cx="4191000" cy="245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71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8E0DD-E8A5-CC4F-9BFA-E04541C33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 &amp; Hold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72437-2BF5-B449-B6ED-4E642923D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Setup Time: The interval before the clock edge where the input data pin must have a stable logic level</a:t>
            </a:r>
          </a:p>
          <a:p>
            <a:r>
              <a:rPr lang="en-US" sz="2800" dirty="0"/>
              <a:t>Hold Time: The interval after the clock edge where the input data pin must have a stable logic level</a:t>
            </a:r>
          </a:p>
          <a:p>
            <a:r>
              <a:rPr lang="en-US" sz="2800" dirty="0"/>
              <a:t>In order to have a functioning circuit we must meet both setup time and hold time for all paths</a:t>
            </a:r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887122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734</Words>
  <Application>Microsoft Macintosh PowerPoint</Application>
  <PresentationFormat>On-screen Show (4:3)</PresentationFormat>
  <Paragraphs>111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Wingdings</vt:lpstr>
      <vt:lpstr>Blends</vt:lpstr>
      <vt:lpstr>Physical Design and STA</vt:lpstr>
      <vt:lpstr>Introduction</vt:lpstr>
      <vt:lpstr>Why is this important?</vt:lpstr>
      <vt:lpstr>RTL to Physical Translation</vt:lpstr>
      <vt:lpstr>Synthesis Netlist to Physical Netlist Translation</vt:lpstr>
      <vt:lpstr> Circuit Metrics</vt:lpstr>
      <vt:lpstr>Static Timing Analysis</vt:lpstr>
      <vt:lpstr>Static Timing Analysis</vt:lpstr>
      <vt:lpstr>Setup &amp; Hold Time</vt:lpstr>
      <vt:lpstr>Circuit Delays</vt:lpstr>
      <vt:lpstr>Original Example</vt:lpstr>
      <vt:lpstr>Fixing Setup/Hold Violations</vt:lpstr>
      <vt:lpstr>Clock Skew</vt:lpstr>
      <vt:lpstr>More Advanced STA Techniques</vt:lpstr>
      <vt:lpstr>FPGA STA</vt:lpstr>
      <vt:lpstr>Questions/Complaints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Design and STA</dc:title>
  <dc:creator>Poindexter,Nicholas J</dc:creator>
  <cp:lastModifiedBy>Poindexter,Nicholas J</cp:lastModifiedBy>
  <cp:revision>3</cp:revision>
  <dcterms:created xsi:type="dcterms:W3CDTF">2020-02-28T05:50:47Z</dcterms:created>
  <dcterms:modified xsi:type="dcterms:W3CDTF">2020-02-28T06:08:42Z</dcterms:modified>
</cp:coreProperties>
</file>