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9" r:id="rId4"/>
    <p:sldMasterId id="2147483648" r:id="rId5"/>
    <p:sldMasterId id="2147483676" r:id="rId6"/>
  </p:sldMasterIdLst>
  <p:notesMasterIdLst>
    <p:notesMasterId r:id="rId24"/>
  </p:notesMasterIdLst>
  <p:sldIdLst>
    <p:sldId id="321" r:id="rId7"/>
    <p:sldId id="396" r:id="rId8"/>
    <p:sldId id="338" r:id="rId9"/>
    <p:sldId id="371" r:id="rId10"/>
    <p:sldId id="374" r:id="rId11"/>
    <p:sldId id="373" r:id="rId12"/>
    <p:sldId id="376" r:id="rId13"/>
    <p:sldId id="389" r:id="rId14"/>
    <p:sldId id="392" r:id="rId15"/>
    <p:sldId id="387" r:id="rId16"/>
    <p:sldId id="372" r:id="rId17"/>
    <p:sldId id="378" r:id="rId18"/>
    <p:sldId id="383" r:id="rId19"/>
    <p:sldId id="384" r:id="rId20"/>
    <p:sldId id="385" r:id="rId21"/>
    <p:sldId id="386" r:id="rId22"/>
    <p:sldId id="393" r:id="rId23"/>
  </p:sldIdLst>
  <p:sldSz cx="12192000" cy="6858000"/>
  <p:notesSz cx="7004050" cy="9290050"/>
  <p:defaultTextStyle>
    <a:lvl1pPr defTabSz="321457">
      <a:defRPr sz="844">
        <a:latin typeface="Helvetica"/>
        <a:ea typeface="Helvetica"/>
        <a:cs typeface="Helvetica"/>
        <a:sym typeface="Helvetica"/>
      </a:defRPr>
    </a:lvl1pPr>
    <a:lvl2pPr indent="160729" defTabSz="321457">
      <a:defRPr sz="844">
        <a:latin typeface="Helvetica"/>
        <a:ea typeface="Helvetica"/>
        <a:cs typeface="Helvetica"/>
        <a:sym typeface="Helvetica"/>
      </a:defRPr>
    </a:lvl2pPr>
    <a:lvl3pPr indent="321457" defTabSz="321457">
      <a:defRPr sz="844">
        <a:latin typeface="Helvetica"/>
        <a:ea typeface="Helvetica"/>
        <a:cs typeface="Helvetica"/>
        <a:sym typeface="Helvetica"/>
      </a:defRPr>
    </a:lvl3pPr>
    <a:lvl4pPr indent="482186" defTabSz="321457">
      <a:defRPr sz="844">
        <a:latin typeface="Helvetica"/>
        <a:ea typeface="Helvetica"/>
        <a:cs typeface="Helvetica"/>
        <a:sym typeface="Helvetica"/>
      </a:defRPr>
    </a:lvl4pPr>
    <a:lvl5pPr indent="642915" defTabSz="321457">
      <a:defRPr sz="844">
        <a:latin typeface="Helvetica"/>
        <a:ea typeface="Helvetica"/>
        <a:cs typeface="Helvetica"/>
        <a:sym typeface="Helvetica"/>
      </a:defRPr>
    </a:lvl5pPr>
    <a:lvl6pPr indent="803643" defTabSz="321457">
      <a:defRPr sz="844">
        <a:latin typeface="Helvetica"/>
        <a:ea typeface="Helvetica"/>
        <a:cs typeface="Helvetica"/>
        <a:sym typeface="Helvetica"/>
      </a:defRPr>
    </a:lvl6pPr>
    <a:lvl7pPr indent="964372" defTabSz="321457">
      <a:defRPr sz="844">
        <a:latin typeface="Helvetica"/>
        <a:ea typeface="Helvetica"/>
        <a:cs typeface="Helvetica"/>
        <a:sym typeface="Helvetica"/>
      </a:defRPr>
    </a:lvl7pPr>
    <a:lvl8pPr indent="1125101" defTabSz="321457">
      <a:defRPr sz="844">
        <a:latin typeface="Helvetica"/>
        <a:ea typeface="Helvetica"/>
        <a:cs typeface="Helvetica"/>
        <a:sym typeface="Helvetica"/>
      </a:defRPr>
    </a:lvl8pPr>
    <a:lvl9pPr indent="1285829" defTabSz="321457">
      <a:defRPr sz="844">
        <a:latin typeface="Helvetica"/>
        <a:ea typeface="Helvetica"/>
        <a:cs typeface="Helvetica"/>
        <a:sym typeface="Helvetica"/>
      </a:defRPr>
    </a:lvl9pPr>
  </p:defaultTextStyle>
  <p:extLst>
    <p:ext uri="{521415D9-36F7-43E2-AB2F-B90AF26B5E84}">
      <p14:sectionLst xmlns:p14="http://schemas.microsoft.com/office/powerpoint/2010/main">
        <p14:section name="Default Section" id="{5C7B5D19-E944-4FD9-9D02-AEA7E8882AB7}">
          <p14:sldIdLst>
            <p14:sldId id="321"/>
            <p14:sldId id="396"/>
            <p14:sldId id="338"/>
            <p14:sldId id="371"/>
            <p14:sldId id="374"/>
            <p14:sldId id="373"/>
            <p14:sldId id="376"/>
            <p14:sldId id="389"/>
            <p14:sldId id="392"/>
            <p14:sldId id="387"/>
            <p14:sldId id="372"/>
            <p14:sldId id="378"/>
            <p14:sldId id="383"/>
            <p14:sldId id="384"/>
            <p14:sldId id="385"/>
            <p14:sldId id="386"/>
            <p14:sldId id="39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7021"/>
    <a:srgbClr val="8151CF"/>
    <a:srgbClr val="191EA2"/>
    <a:srgbClr val="FF4B01"/>
    <a:srgbClr val="D14C64"/>
    <a:srgbClr val="BDA4E6"/>
    <a:srgbClr val="5A2DA3"/>
    <a:srgbClr val="FFFFFF"/>
    <a:srgbClr val="45A4FC"/>
    <a:srgbClr val="1E2C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Col>
    <a:la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lastRow>
    <a:fir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55" autoAdjust="0"/>
    <p:restoredTop sz="88484" autoAdjust="0"/>
  </p:normalViewPr>
  <p:slideViewPr>
    <p:cSldViewPr snapToGrid="0">
      <p:cViewPr varScale="1">
        <p:scale>
          <a:sx n="101" d="100"/>
          <a:sy n="101" d="100"/>
        </p:scale>
        <p:origin x="426" y="1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122" d="100"/>
          <a:sy n="122" d="100"/>
        </p:scale>
        <p:origin x="4076" y="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1250" cy="3482975"/>
          </a:xfrm>
          <a:prstGeom prst="rect">
            <a:avLst/>
          </a:prstGeom>
        </p:spPr>
        <p:txBody>
          <a:bodyPr lIns="93104" tIns="46552" rIns="93104" bIns="46552"/>
          <a:lstStyle/>
          <a:p>
            <a:pPr lvl="0"/>
            <a:endParaRPr/>
          </a:p>
        </p:txBody>
      </p:sp>
      <p:sp>
        <p:nvSpPr>
          <p:cNvPr id="100" name="Shape 100"/>
          <p:cNvSpPr>
            <a:spLocks noGrp="1"/>
          </p:cNvSpPr>
          <p:nvPr>
            <p:ph type="body" sz="quarter" idx="1"/>
          </p:nvPr>
        </p:nvSpPr>
        <p:spPr>
          <a:xfrm>
            <a:off x="933874" y="4412774"/>
            <a:ext cx="5136303" cy="4180523"/>
          </a:xfrm>
          <a:prstGeom prst="rect">
            <a:avLst/>
          </a:prstGeom>
        </p:spPr>
        <p:txBody>
          <a:bodyPr lIns="93104" tIns="46552" rIns="93104" bIns="46552"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98531482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321457">
      <a:defRPr sz="1547">
        <a:latin typeface="Lucida Grande"/>
        <a:ea typeface="Lucida Grande"/>
        <a:cs typeface="Lucida Grande"/>
        <a:sym typeface="Lucida Grande"/>
      </a:defRPr>
    </a:lvl1pPr>
    <a:lvl2pPr indent="160729" defTabSz="321457">
      <a:defRPr sz="1547">
        <a:latin typeface="Lucida Grande"/>
        <a:ea typeface="Lucida Grande"/>
        <a:cs typeface="Lucida Grande"/>
        <a:sym typeface="Lucida Grande"/>
      </a:defRPr>
    </a:lvl2pPr>
    <a:lvl3pPr indent="321457" defTabSz="321457">
      <a:defRPr sz="1547">
        <a:latin typeface="Lucida Grande"/>
        <a:ea typeface="Lucida Grande"/>
        <a:cs typeface="Lucida Grande"/>
        <a:sym typeface="Lucida Grande"/>
      </a:defRPr>
    </a:lvl3pPr>
    <a:lvl4pPr indent="482186" defTabSz="321457">
      <a:defRPr sz="1547">
        <a:latin typeface="Lucida Grande"/>
        <a:ea typeface="Lucida Grande"/>
        <a:cs typeface="Lucida Grande"/>
        <a:sym typeface="Lucida Grande"/>
      </a:defRPr>
    </a:lvl4pPr>
    <a:lvl5pPr indent="642915" defTabSz="321457">
      <a:defRPr sz="1547">
        <a:latin typeface="Lucida Grande"/>
        <a:ea typeface="Lucida Grande"/>
        <a:cs typeface="Lucida Grande"/>
        <a:sym typeface="Lucida Grande"/>
      </a:defRPr>
    </a:lvl5pPr>
    <a:lvl6pPr indent="803643" defTabSz="321457">
      <a:defRPr sz="1547">
        <a:latin typeface="Lucida Grande"/>
        <a:ea typeface="Lucida Grande"/>
        <a:cs typeface="Lucida Grande"/>
        <a:sym typeface="Lucida Grande"/>
      </a:defRPr>
    </a:lvl6pPr>
    <a:lvl7pPr indent="964372" defTabSz="321457">
      <a:defRPr sz="1547">
        <a:latin typeface="Lucida Grande"/>
        <a:ea typeface="Lucida Grande"/>
        <a:cs typeface="Lucida Grande"/>
        <a:sym typeface="Lucida Grande"/>
      </a:defRPr>
    </a:lvl7pPr>
    <a:lvl8pPr indent="1125101" defTabSz="321457">
      <a:defRPr sz="1547">
        <a:latin typeface="Lucida Grande"/>
        <a:ea typeface="Lucida Grande"/>
        <a:cs typeface="Lucida Grande"/>
        <a:sym typeface="Lucida Grande"/>
      </a:defRPr>
    </a:lvl8pPr>
    <a:lvl9pPr indent="1285829" defTabSz="321457">
      <a:defRPr sz="1547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278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MLAB 32x16,18,20, 64*8-10</a:t>
            </a:r>
          </a:p>
          <a:p>
            <a:r>
              <a:rPr lang="en-US" dirty="0"/>
              <a:t>M20k:</a:t>
            </a:r>
          </a:p>
          <a:p>
            <a:r>
              <a:rPr lang="en-US" dirty="0">
                <a:effectLst/>
              </a:rPr>
              <a:t>512 x40, x32</a:t>
            </a:r>
          </a:p>
          <a:p>
            <a:r>
              <a:rPr lang="en-US" dirty="0">
                <a:effectLst/>
              </a:rPr>
              <a:t>1K x20, x16</a:t>
            </a:r>
          </a:p>
          <a:p>
            <a:r>
              <a:rPr lang="en-US" dirty="0">
                <a:effectLst/>
              </a:rPr>
              <a:t>2K x10, x8</a:t>
            </a:r>
          </a:p>
          <a:p>
            <a:r>
              <a:rPr lang="en-US" dirty="0">
                <a:effectLst/>
              </a:rPr>
              <a:t>4K x5, x4</a:t>
            </a:r>
          </a:p>
          <a:p>
            <a:r>
              <a:rPr lang="en-US" dirty="0">
                <a:effectLst/>
              </a:rPr>
              <a:t>8Kx2</a:t>
            </a:r>
          </a:p>
          <a:p>
            <a:r>
              <a:rPr lang="en-US" dirty="0">
                <a:effectLst/>
              </a:rPr>
              <a:t>6Kx1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717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MLAB 32x16,18,20, 64*8-10</a:t>
            </a:r>
          </a:p>
          <a:p>
            <a:r>
              <a:rPr lang="en-US" dirty="0"/>
              <a:t>M20k:</a:t>
            </a:r>
          </a:p>
          <a:p>
            <a:r>
              <a:rPr lang="en-US" dirty="0">
                <a:effectLst/>
              </a:rPr>
              <a:t>512 x40, x32</a:t>
            </a:r>
          </a:p>
          <a:p>
            <a:r>
              <a:rPr lang="en-US" dirty="0">
                <a:effectLst/>
              </a:rPr>
              <a:t>1K x20, x16</a:t>
            </a:r>
          </a:p>
          <a:p>
            <a:r>
              <a:rPr lang="en-US" dirty="0">
                <a:effectLst/>
              </a:rPr>
              <a:t>2K x10, x8</a:t>
            </a:r>
          </a:p>
          <a:p>
            <a:r>
              <a:rPr lang="en-US" dirty="0">
                <a:effectLst/>
              </a:rPr>
              <a:t>4K x5, x4</a:t>
            </a:r>
          </a:p>
          <a:p>
            <a:r>
              <a:rPr lang="en-US" dirty="0">
                <a:effectLst/>
              </a:rPr>
              <a:t>8Kx2</a:t>
            </a:r>
          </a:p>
          <a:p>
            <a:r>
              <a:rPr lang="en-US" dirty="0">
                <a:effectLst/>
              </a:rPr>
              <a:t>6Kx1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48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MLAB 32x16,18,20, 64*8-10</a:t>
            </a:r>
          </a:p>
          <a:p>
            <a:r>
              <a:rPr lang="en-US" dirty="0"/>
              <a:t>M20k:</a:t>
            </a:r>
          </a:p>
          <a:p>
            <a:r>
              <a:rPr lang="en-US" dirty="0">
                <a:effectLst/>
              </a:rPr>
              <a:t>512 x40, x32</a:t>
            </a:r>
          </a:p>
          <a:p>
            <a:r>
              <a:rPr lang="en-US" dirty="0">
                <a:effectLst/>
              </a:rPr>
              <a:t>1K x20, x16</a:t>
            </a:r>
          </a:p>
          <a:p>
            <a:r>
              <a:rPr lang="en-US" dirty="0">
                <a:effectLst/>
              </a:rPr>
              <a:t>2K x10, x8</a:t>
            </a:r>
          </a:p>
          <a:p>
            <a:r>
              <a:rPr lang="en-US" dirty="0">
                <a:effectLst/>
              </a:rPr>
              <a:t>4K x5, x4</a:t>
            </a:r>
          </a:p>
          <a:p>
            <a:r>
              <a:rPr lang="en-US" dirty="0">
                <a:effectLst/>
              </a:rPr>
              <a:t>8Kx2</a:t>
            </a:r>
          </a:p>
          <a:p>
            <a:r>
              <a:rPr lang="en-US" dirty="0">
                <a:effectLst/>
              </a:rPr>
              <a:t>6Kx1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649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9DC230-4512-4A5F-A884-56552F4835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153908" y="7201277"/>
            <a:ext cx="64" cy="194797"/>
          </a:xfrm>
          <a:prstGeom prst="rect">
            <a:avLst/>
          </a:prstGeom>
        </p:spPr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3034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1574651-A192-4B59-999F-27F2F6F4D5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1463" y="1116013"/>
            <a:ext cx="11657824" cy="50787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ACB352-D126-4987-888C-A2784FB29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1293" y="0"/>
            <a:ext cx="9414997" cy="86618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9DC230-4512-4A5F-A884-56552F4835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71209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2">
            <a:extLst>
              <a:ext uri="{FF2B5EF4-FFF2-40B4-BE49-F238E27FC236}">
                <a16:creationId xmlns:a16="http://schemas.microsoft.com/office/drawing/2014/main" id="{F46240A3-74D4-4D24-8F08-F9C0C724B792}"/>
              </a:ext>
            </a:extLst>
          </p:cNvPr>
          <p:cNvSpPr/>
          <p:nvPr userDrawn="1"/>
        </p:nvSpPr>
        <p:spPr>
          <a:xfrm flipV="1">
            <a:off x="0" y="925033"/>
            <a:ext cx="12192000" cy="5289696"/>
          </a:xfrm>
          <a:prstGeom prst="rect">
            <a:avLst/>
          </a:prstGeom>
          <a:solidFill>
            <a:srgbClr val="5A2DA3"/>
          </a:solidFill>
          <a:ln w="25400" cap="flat">
            <a:solidFill>
              <a:srgbClr val="5A2DA3">
                <a:alpha val="0"/>
              </a:srgbClr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1073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200" dirty="0">
              <a:effectLst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67384D-5974-4F0B-9058-0079520B4C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2BEEC8-C753-4A7A-95E5-32A4C4BF14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29556" y="2607598"/>
            <a:ext cx="9132888" cy="1820862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4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Text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50686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line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67384D-5974-4F0B-9058-0079520B4C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2BEEC8-C753-4A7A-95E5-32A4C4BF14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36700" y="1608138"/>
            <a:ext cx="9132888" cy="1820862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3600"/>
            </a:lvl1pPr>
          </a:lstStyle>
          <a:p>
            <a:pPr lvl="0"/>
            <a:r>
              <a:rPr lang="en-US"/>
              <a:t>Title Text</a:t>
            </a:r>
          </a:p>
          <a:p>
            <a:pPr lvl="0"/>
            <a:endParaRPr lang="en-US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7FD0DB4E-8335-4CF5-9322-9D12958597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36700" y="3428999"/>
            <a:ext cx="9132888" cy="1267146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2800"/>
            </a:lvl1pPr>
          </a:lstStyle>
          <a:p>
            <a:pPr lvl="0"/>
            <a:r>
              <a:rPr lang="en-US"/>
              <a:t>Presenter Text</a:t>
            </a:r>
          </a:p>
          <a:p>
            <a:pPr lvl="0"/>
            <a:endParaRPr lang="en-US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AD0075DB-70CD-478D-B8AC-D3AC9CEA0A7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36700" y="4696145"/>
            <a:ext cx="9132888" cy="889000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2400" b="0"/>
            </a:lvl1pPr>
          </a:lstStyle>
          <a:p>
            <a:pPr lvl="0"/>
            <a:r>
              <a:rPr lang="en-US"/>
              <a:t>Author Text</a:t>
            </a:r>
          </a:p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66695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line dark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2">
            <a:extLst>
              <a:ext uri="{FF2B5EF4-FFF2-40B4-BE49-F238E27FC236}">
                <a16:creationId xmlns:a16="http://schemas.microsoft.com/office/drawing/2014/main" id="{F46240A3-74D4-4D24-8F08-F9C0C724B792}"/>
              </a:ext>
            </a:extLst>
          </p:cNvPr>
          <p:cNvSpPr/>
          <p:nvPr userDrawn="1"/>
        </p:nvSpPr>
        <p:spPr>
          <a:xfrm flipV="1">
            <a:off x="0" y="925033"/>
            <a:ext cx="12192000" cy="5289696"/>
          </a:xfrm>
          <a:prstGeom prst="rect">
            <a:avLst/>
          </a:prstGeom>
          <a:solidFill>
            <a:srgbClr val="5A2DA3"/>
          </a:solidFill>
          <a:ln w="25400" cap="flat">
            <a:solidFill>
              <a:srgbClr val="5A2DA3">
                <a:alpha val="0"/>
              </a:srgbClr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1073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200" dirty="0">
              <a:effectLst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67384D-5974-4F0B-9058-0079520B4C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2BEEC8-C753-4A7A-95E5-32A4C4BF14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36700" y="1608138"/>
            <a:ext cx="9132888" cy="1820862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Text</a:t>
            </a:r>
          </a:p>
          <a:p>
            <a:pPr lvl="0"/>
            <a:endParaRPr lang="en-US" dirty="0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7FD0DB4E-8335-4CF5-9322-9D12958597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36700" y="3428999"/>
            <a:ext cx="9132888" cy="1267146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 Text</a:t>
            </a:r>
          </a:p>
          <a:p>
            <a:pPr lvl="0"/>
            <a:endParaRPr lang="en-US" dirty="0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AD0075DB-70CD-478D-B8AC-D3AC9CEA0A7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36700" y="4696145"/>
            <a:ext cx="9132888" cy="889000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2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Author Text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94796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text with fancy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1574651-A192-4B59-999F-27F2F6F4D5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1463" y="1116013"/>
            <a:ext cx="11657824" cy="50787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ACB352-D126-4987-888C-A2784FB29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" y="0"/>
            <a:ext cx="10941844" cy="866180"/>
          </a:xfrm>
          <a:prstGeom prst="rect">
            <a:avLst/>
          </a:prstGeom>
        </p:spPr>
        <p:txBody>
          <a:bodyPr/>
          <a:lstStyle>
            <a:lvl1pPr>
              <a:defRPr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9DC230-4512-4A5F-A884-56552F4835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33502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2">
            <a:extLst>
              <a:ext uri="{FF2B5EF4-FFF2-40B4-BE49-F238E27FC236}">
                <a16:creationId xmlns:a16="http://schemas.microsoft.com/office/drawing/2014/main" id="{F46240A3-74D4-4D24-8F08-F9C0C724B792}"/>
              </a:ext>
            </a:extLst>
          </p:cNvPr>
          <p:cNvSpPr/>
          <p:nvPr userDrawn="1"/>
        </p:nvSpPr>
        <p:spPr>
          <a:xfrm flipV="1">
            <a:off x="0" y="925033"/>
            <a:ext cx="12192000" cy="5289696"/>
          </a:xfrm>
          <a:prstGeom prst="rect">
            <a:avLst/>
          </a:prstGeom>
          <a:solidFill>
            <a:srgbClr val="5A2DA3"/>
          </a:solidFill>
          <a:ln w="25400" cap="flat">
            <a:solidFill>
              <a:srgbClr val="5A2DA3">
                <a:alpha val="0"/>
              </a:srgbClr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1073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200" dirty="0">
              <a:effectLst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67384D-5974-4F0B-9058-0079520B4C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2BEEC8-C753-4A7A-95E5-32A4C4BF14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29556" y="1608138"/>
            <a:ext cx="9132888" cy="901146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4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Text</a:t>
            </a:r>
          </a:p>
          <a:p>
            <a:pPr lvl="0"/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2F5DD7-E1EF-4A89-A504-F55F801AD22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28765" y="2509838"/>
            <a:ext cx="9134475" cy="32051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35834871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rm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1574651-A192-4B59-999F-27F2F6F4D5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1463" y="1116013"/>
            <a:ext cx="11657824" cy="50787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ACB352-D126-4987-888C-A2784FB29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9DC230-4512-4A5F-A884-56552F4835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89106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>
          <a:xfrm>
            <a:off x="3750172" y="153052"/>
            <a:ext cx="4654297" cy="2666431"/>
            <a:chOff x="3750165" y="153042"/>
            <a:chExt cx="4654297" cy="2666431"/>
          </a:xfrm>
        </p:grpSpPr>
        <p:grpSp>
          <p:nvGrpSpPr>
            <p:cNvPr id="3" name="Group 2"/>
            <p:cNvGrpSpPr/>
            <p:nvPr userDrawn="1"/>
          </p:nvGrpSpPr>
          <p:grpSpPr>
            <a:xfrm>
              <a:off x="3830765" y="153042"/>
              <a:ext cx="4510325" cy="1869138"/>
              <a:chOff x="3830765" y="153042"/>
              <a:chExt cx="4510325" cy="1869138"/>
            </a:xfrm>
          </p:grpSpPr>
          <p:sp>
            <p:nvSpPr>
              <p:cNvPr id="28" name="Isosceles Triangle 27">
                <a:extLst>
                  <a:ext uri="{FF2B5EF4-FFF2-40B4-BE49-F238E27FC236}">
                    <a16:creationId xmlns:a16="http://schemas.microsoft.com/office/drawing/2014/main" id="{EEA5F129-B69D-46D3-B598-FE7AC117CFFB}"/>
                  </a:ext>
                </a:extLst>
              </p:cNvPr>
              <p:cNvSpPr/>
              <p:nvPr/>
            </p:nvSpPr>
            <p:spPr>
              <a:xfrm rot="5400000">
                <a:off x="4449351" y="17959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29" name="Isosceles Triangle 28">
                <a:extLst>
                  <a:ext uri="{FF2B5EF4-FFF2-40B4-BE49-F238E27FC236}">
                    <a16:creationId xmlns:a16="http://schemas.microsoft.com/office/drawing/2014/main" id="{17DE2F6E-8409-4871-A50A-2704ABA2B16A}"/>
                  </a:ext>
                </a:extLst>
              </p:cNvPr>
              <p:cNvSpPr/>
              <p:nvPr/>
            </p:nvSpPr>
            <p:spPr>
              <a:xfrm rot="16200000">
                <a:off x="4127186" y="179591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0" name="Isosceles Triangle 29">
                <a:extLst>
                  <a:ext uri="{FF2B5EF4-FFF2-40B4-BE49-F238E27FC236}">
                    <a16:creationId xmlns:a16="http://schemas.microsoft.com/office/drawing/2014/main" id="{8242403B-CCA9-4687-BD33-1ABA8F626759}"/>
                  </a:ext>
                </a:extLst>
              </p:cNvPr>
              <p:cNvSpPr/>
              <p:nvPr/>
            </p:nvSpPr>
            <p:spPr>
              <a:xfrm rot="16200000">
                <a:off x="4449351" y="366447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1" name="Isosceles Triangle 30">
                <a:extLst>
                  <a:ext uri="{FF2B5EF4-FFF2-40B4-BE49-F238E27FC236}">
                    <a16:creationId xmlns:a16="http://schemas.microsoft.com/office/drawing/2014/main" id="{453C691D-24CB-462B-A7AE-4023DACD2EEE}"/>
                  </a:ext>
                </a:extLst>
              </p:cNvPr>
              <p:cNvSpPr/>
              <p:nvPr/>
            </p:nvSpPr>
            <p:spPr>
              <a:xfrm rot="5400000">
                <a:off x="4771516" y="366446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2" name="Isosceles Triangle 31">
                <a:extLst>
                  <a:ext uri="{FF2B5EF4-FFF2-40B4-BE49-F238E27FC236}">
                    <a16:creationId xmlns:a16="http://schemas.microsoft.com/office/drawing/2014/main" id="{F62773CB-CA35-4CA9-99D4-EF3966B5F45A}"/>
                  </a:ext>
                </a:extLst>
              </p:cNvPr>
              <p:cNvSpPr/>
              <p:nvPr/>
            </p:nvSpPr>
            <p:spPr>
              <a:xfrm rot="16200000">
                <a:off x="4771516" y="553300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3" name="Isosceles Triangle 32">
                <a:extLst>
                  <a:ext uri="{FF2B5EF4-FFF2-40B4-BE49-F238E27FC236}">
                    <a16:creationId xmlns:a16="http://schemas.microsoft.com/office/drawing/2014/main" id="{E961C749-C850-460E-9FE3-59518A7C962B}"/>
                  </a:ext>
                </a:extLst>
              </p:cNvPr>
              <p:cNvSpPr/>
              <p:nvPr/>
            </p:nvSpPr>
            <p:spPr>
              <a:xfrm rot="5400000">
                <a:off x="4771516" y="740155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4" name="Isosceles Triangle 33">
                <a:extLst>
                  <a:ext uri="{FF2B5EF4-FFF2-40B4-BE49-F238E27FC236}">
                    <a16:creationId xmlns:a16="http://schemas.microsoft.com/office/drawing/2014/main" id="{00563AD1-1BBF-4BA8-9EB1-C741432A4BAA}"/>
                  </a:ext>
                </a:extLst>
              </p:cNvPr>
              <p:cNvSpPr/>
              <p:nvPr/>
            </p:nvSpPr>
            <p:spPr>
              <a:xfrm rot="16200000">
                <a:off x="4771515" y="927009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5" name="Isosceles Triangle 34">
                <a:extLst>
                  <a:ext uri="{FF2B5EF4-FFF2-40B4-BE49-F238E27FC236}">
                    <a16:creationId xmlns:a16="http://schemas.microsoft.com/office/drawing/2014/main" id="{FF4990E1-D8D0-498B-B173-79708114774C}"/>
                  </a:ext>
                </a:extLst>
              </p:cNvPr>
              <p:cNvSpPr/>
              <p:nvPr/>
            </p:nvSpPr>
            <p:spPr>
              <a:xfrm rot="5400000">
                <a:off x="4771514" y="1113861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36" name="Isosceles Triangle 35">
                <a:extLst>
                  <a:ext uri="{FF2B5EF4-FFF2-40B4-BE49-F238E27FC236}">
                    <a16:creationId xmlns:a16="http://schemas.microsoft.com/office/drawing/2014/main" id="{6C4776AE-2783-4B83-B7D9-7AEE13333594}"/>
                  </a:ext>
                </a:extLst>
              </p:cNvPr>
              <p:cNvSpPr/>
              <p:nvPr/>
            </p:nvSpPr>
            <p:spPr>
              <a:xfrm rot="5400000">
                <a:off x="4127185" y="366446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7" name="Isosceles Triangle 36">
                <a:extLst>
                  <a:ext uri="{FF2B5EF4-FFF2-40B4-BE49-F238E27FC236}">
                    <a16:creationId xmlns:a16="http://schemas.microsoft.com/office/drawing/2014/main" id="{96D9A147-54ED-49B2-BABE-632974A10AC0}"/>
                  </a:ext>
                </a:extLst>
              </p:cNvPr>
              <p:cNvSpPr/>
              <p:nvPr/>
            </p:nvSpPr>
            <p:spPr>
              <a:xfrm rot="16200000">
                <a:off x="3805019" y="366443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8" name="Isosceles Triangle 37">
                <a:extLst>
                  <a:ext uri="{FF2B5EF4-FFF2-40B4-BE49-F238E27FC236}">
                    <a16:creationId xmlns:a16="http://schemas.microsoft.com/office/drawing/2014/main" id="{9EEB982E-EC34-4520-9700-DB394DD5B9DE}"/>
                  </a:ext>
                </a:extLst>
              </p:cNvPr>
              <p:cNvSpPr/>
              <p:nvPr/>
            </p:nvSpPr>
            <p:spPr>
              <a:xfrm rot="5400000">
                <a:off x="3802388" y="555925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9" name="Isosceles Triangle 38">
                <a:extLst>
                  <a:ext uri="{FF2B5EF4-FFF2-40B4-BE49-F238E27FC236}">
                    <a16:creationId xmlns:a16="http://schemas.microsoft.com/office/drawing/2014/main" id="{A72467F0-1D54-423E-AB87-2D25FA0F7DF8}"/>
                  </a:ext>
                </a:extLst>
              </p:cNvPr>
              <p:cNvSpPr/>
              <p:nvPr/>
            </p:nvSpPr>
            <p:spPr>
              <a:xfrm rot="16200000">
                <a:off x="3802389" y="742773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40" name="Isosceles Triangle 39">
                <a:extLst>
                  <a:ext uri="{FF2B5EF4-FFF2-40B4-BE49-F238E27FC236}">
                    <a16:creationId xmlns:a16="http://schemas.microsoft.com/office/drawing/2014/main" id="{03A59A7C-1802-42EA-AF09-7F6A1E886251}"/>
                  </a:ext>
                </a:extLst>
              </p:cNvPr>
              <p:cNvSpPr/>
              <p:nvPr/>
            </p:nvSpPr>
            <p:spPr>
              <a:xfrm rot="16200000">
                <a:off x="3802388" y="1116462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41" name="Isosceles Triangle 40">
                <a:extLst>
                  <a:ext uri="{FF2B5EF4-FFF2-40B4-BE49-F238E27FC236}">
                    <a16:creationId xmlns:a16="http://schemas.microsoft.com/office/drawing/2014/main" id="{04CE007B-6CDC-4351-8EA0-D53F02F1A706}"/>
                  </a:ext>
                </a:extLst>
              </p:cNvPr>
              <p:cNvSpPr/>
              <p:nvPr/>
            </p:nvSpPr>
            <p:spPr>
              <a:xfrm rot="5400000">
                <a:off x="3802388" y="929625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42" name="Isosceles Triangle 41">
                <a:extLst>
                  <a:ext uri="{FF2B5EF4-FFF2-40B4-BE49-F238E27FC236}">
                    <a16:creationId xmlns:a16="http://schemas.microsoft.com/office/drawing/2014/main" id="{D8C60621-C544-41EE-9B24-56E6C112AE20}"/>
                  </a:ext>
                </a:extLst>
              </p:cNvPr>
              <p:cNvSpPr/>
              <p:nvPr/>
            </p:nvSpPr>
            <p:spPr>
              <a:xfrm rot="5400000">
                <a:off x="4124552" y="1116462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43" name="Isosceles Triangle 42">
                <a:extLst>
                  <a:ext uri="{FF2B5EF4-FFF2-40B4-BE49-F238E27FC236}">
                    <a16:creationId xmlns:a16="http://schemas.microsoft.com/office/drawing/2014/main" id="{B5509CCE-7EB4-4B00-AE2D-E4490499C98C}"/>
                  </a:ext>
                </a:extLst>
              </p:cNvPr>
              <p:cNvSpPr/>
              <p:nvPr/>
            </p:nvSpPr>
            <p:spPr>
              <a:xfrm rot="16200000">
                <a:off x="4446718" y="1116458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44" name="Isosceles Triangle 43">
                <a:extLst>
                  <a:ext uri="{FF2B5EF4-FFF2-40B4-BE49-F238E27FC236}">
                    <a16:creationId xmlns:a16="http://schemas.microsoft.com/office/drawing/2014/main" id="{CC363E33-CF04-4B65-98EB-023E7DB1DFFB}"/>
                  </a:ext>
                </a:extLst>
              </p:cNvPr>
              <p:cNvSpPr/>
              <p:nvPr/>
            </p:nvSpPr>
            <p:spPr>
              <a:xfrm rot="5400000">
                <a:off x="4446905" y="939257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45" name="Isosceles Triangle 44">
                <a:extLst>
                  <a:ext uri="{FF2B5EF4-FFF2-40B4-BE49-F238E27FC236}">
                    <a16:creationId xmlns:a16="http://schemas.microsoft.com/office/drawing/2014/main" id="{0102B108-B666-4939-951F-68DEB69E0047}"/>
                  </a:ext>
                </a:extLst>
              </p:cNvPr>
              <p:cNvSpPr/>
              <p:nvPr/>
            </p:nvSpPr>
            <p:spPr>
              <a:xfrm rot="16200000">
                <a:off x="4124548" y="929585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46" name="Isosceles Triangle 45">
                <a:extLst>
                  <a:ext uri="{FF2B5EF4-FFF2-40B4-BE49-F238E27FC236}">
                    <a16:creationId xmlns:a16="http://schemas.microsoft.com/office/drawing/2014/main" id="{0FE17111-1279-4843-83EB-A8CB05BD2461}"/>
                  </a:ext>
                </a:extLst>
              </p:cNvPr>
              <p:cNvSpPr/>
              <p:nvPr/>
            </p:nvSpPr>
            <p:spPr>
              <a:xfrm rot="16200000">
                <a:off x="4771513" y="1300667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47" name="Isosceles Triangle 46">
                <a:extLst>
                  <a:ext uri="{FF2B5EF4-FFF2-40B4-BE49-F238E27FC236}">
                    <a16:creationId xmlns:a16="http://schemas.microsoft.com/office/drawing/2014/main" id="{4A4F31E0-0525-4F5C-8A99-0E8DA5D16080}"/>
                  </a:ext>
                </a:extLst>
              </p:cNvPr>
              <p:cNvSpPr/>
              <p:nvPr/>
            </p:nvSpPr>
            <p:spPr>
              <a:xfrm rot="5400000">
                <a:off x="4771512" y="1487481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48" name="Isosceles Triangle 47">
                <a:extLst>
                  <a:ext uri="{FF2B5EF4-FFF2-40B4-BE49-F238E27FC236}">
                    <a16:creationId xmlns:a16="http://schemas.microsoft.com/office/drawing/2014/main" id="{53365DB6-24C8-48BF-888A-1BA65BC384BA}"/>
                  </a:ext>
                </a:extLst>
              </p:cNvPr>
              <p:cNvSpPr/>
              <p:nvPr/>
            </p:nvSpPr>
            <p:spPr>
              <a:xfrm rot="16200000">
                <a:off x="4771512" y="1674242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49" name="Isosceles Triangle 48">
                <a:extLst>
                  <a:ext uri="{FF2B5EF4-FFF2-40B4-BE49-F238E27FC236}">
                    <a16:creationId xmlns:a16="http://schemas.microsoft.com/office/drawing/2014/main" id="{38696BEF-52F1-4559-8DF1-0B2BB3734278}"/>
                  </a:ext>
                </a:extLst>
              </p:cNvPr>
              <p:cNvSpPr/>
              <p:nvPr/>
            </p:nvSpPr>
            <p:spPr>
              <a:xfrm rot="5400000">
                <a:off x="3805005" y="1300652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50" name="Isosceles Triangle 49">
                <a:extLst>
                  <a:ext uri="{FF2B5EF4-FFF2-40B4-BE49-F238E27FC236}">
                    <a16:creationId xmlns:a16="http://schemas.microsoft.com/office/drawing/2014/main" id="{641E2135-60EA-4983-8C07-D6C9B9D8C649}"/>
                  </a:ext>
                </a:extLst>
              </p:cNvPr>
              <p:cNvSpPr/>
              <p:nvPr/>
            </p:nvSpPr>
            <p:spPr>
              <a:xfrm rot="16200000">
                <a:off x="3804992" y="1487464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1" name="Isosceles Triangle 50">
                <a:extLst>
                  <a:ext uri="{FF2B5EF4-FFF2-40B4-BE49-F238E27FC236}">
                    <a16:creationId xmlns:a16="http://schemas.microsoft.com/office/drawing/2014/main" id="{AE120624-07DE-4657-8F5C-06E1BFD8AF27}"/>
                  </a:ext>
                </a:extLst>
              </p:cNvPr>
              <p:cNvSpPr/>
              <p:nvPr/>
            </p:nvSpPr>
            <p:spPr>
              <a:xfrm rot="5400000">
                <a:off x="3804992" y="1674221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52" name="Isosceles Triangle 51">
                <a:extLst>
                  <a:ext uri="{FF2B5EF4-FFF2-40B4-BE49-F238E27FC236}">
                    <a16:creationId xmlns:a16="http://schemas.microsoft.com/office/drawing/2014/main" id="{C564AAC8-884D-4DAA-8792-E29259851823}"/>
                  </a:ext>
                </a:extLst>
              </p:cNvPr>
              <p:cNvSpPr/>
              <p:nvPr/>
            </p:nvSpPr>
            <p:spPr>
              <a:xfrm rot="5400000">
                <a:off x="5415838" y="552556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3" name="Isosceles Triangle 52">
                <a:extLst>
                  <a:ext uri="{FF2B5EF4-FFF2-40B4-BE49-F238E27FC236}">
                    <a16:creationId xmlns:a16="http://schemas.microsoft.com/office/drawing/2014/main" id="{536FA4BC-1EE2-4801-B57A-9717D25EEFC2}"/>
                  </a:ext>
                </a:extLst>
              </p:cNvPr>
              <p:cNvSpPr/>
              <p:nvPr/>
            </p:nvSpPr>
            <p:spPr>
              <a:xfrm rot="5400000">
                <a:off x="6060169" y="178846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4" name="Isosceles Triangle 53">
                <a:extLst>
                  <a:ext uri="{FF2B5EF4-FFF2-40B4-BE49-F238E27FC236}">
                    <a16:creationId xmlns:a16="http://schemas.microsoft.com/office/drawing/2014/main" id="{BCD0475C-303E-4298-850D-5EBD7BD901DA}"/>
                  </a:ext>
                </a:extLst>
              </p:cNvPr>
              <p:cNvSpPr/>
              <p:nvPr/>
            </p:nvSpPr>
            <p:spPr>
              <a:xfrm rot="16200000">
                <a:off x="5738004" y="178845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5" name="Isosceles Triangle 54">
                <a:extLst>
                  <a:ext uri="{FF2B5EF4-FFF2-40B4-BE49-F238E27FC236}">
                    <a16:creationId xmlns:a16="http://schemas.microsoft.com/office/drawing/2014/main" id="{B2E404C2-5393-41E7-8989-2AB1E1A40BCF}"/>
                  </a:ext>
                </a:extLst>
              </p:cNvPr>
              <p:cNvSpPr/>
              <p:nvPr/>
            </p:nvSpPr>
            <p:spPr>
              <a:xfrm rot="16200000">
                <a:off x="6060169" y="365701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6" name="Isosceles Triangle 55">
                <a:extLst>
                  <a:ext uri="{FF2B5EF4-FFF2-40B4-BE49-F238E27FC236}">
                    <a16:creationId xmlns:a16="http://schemas.microsoft.com/office/drawing/2014/main" id="{AC678C4C-F2C2-4686-9FFC-D7A3982F3916}"/>
                  </a:ext>
                </a:extLst>
              </p:cNvPr>
              <p:cNvSpPr/>
              <p:nvPr/>
            </p:nvSpPr>
            <p:spPr>
              <a:xfrm rot="5400000">
                <a:off x="6382334" y="365700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7" name="Isosceles Triangle 56">
                <a:extLst>
                  <a:ext uri="{FF2B5EF4-FFF2-40B4-BE49-F238E27FC236}">
                    <a16:creationId xmlns:a16="http://schemas.microsoft.com/office/drawing/2014/main" id="{B59AA72B-1AFB-4D52-9C48-658BF1FD0A54}"/>
                  </a:ext>
                </a:extLst>
              </p:cNvPr>
              <p:cNvSpPr/>
              <p:nvPr/>
            </p:nvSpPr>
            <p:spPr>
              <a:xfrm rot="5400000">
                <a:off x="5738003" y="365700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8" name="Isosceles Triangle 57">
                <a:extLst>
                  <a:ext uri="{FF2B5EF4-FFF2-40B4-BE49-F238E27FC236}">
                    <a16:creationId xmlns:a16="http://schemas.microsoft.com/office/drawing/2014/main" id="{139235AE-FF4B-4115-963A-1E59882800E2}"/>
                  </a:ext>
                </a:extLst>
              </p:cNvPr>
              <p:cNvSpPr/>
              <p:nvPr/>
            </p:nvSpPr>
            <p:spPr>
              <a:xfrm rot="16200000">
                <a:off x="5415837" y="365697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9" name="Isosceles Triangle 58">
                <a:extLst>
                  <a:ext uri="{FF2B5EF4-FFF2-40B4-BE49-F238E27FC236}">
                    <a16:creationId xmlns:a16="http://schemas.microsoft.com/office/drawing/2014/main" id="{26AE8C7A-A2B3-4518-A691-CAD8DADB84DD}"/>
                  </a:ext>
                </a:extLst>
              </p:cNvPr>
              <p:cNvSpPr/>
              <p:nvPr/>
            </p:nvSpPr>
            <p:spPr>
              <a:xfrm rot="16200000">
                <a:off x="6382333" y="55255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0" name="Isosceles Triangle 59">
                <a:extLst>
                  <a:ext uri="{FF2B5EF4-FFF2-40B4-BE49-F238E27FC236}">
                    <a16:creationId xmlns:a16="http://schemas.microsoft.com/office/drawing/2014/main" id="{46652A8C-4804-474D-AFD5-96CCBCCC6AD5}"/>
                  </a:ext>
                </a:extLst>
              </p:cNvPr>
              <p:cNvSpPr/>
              <p:nvPr/>
            </p:nvSpPr>
            <p:spPr>
              <a:xfrm rot="5400000">
                <a:off x="6382333" y="739407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1" name="Isosceles Triangle 60">
                <a:extLst>
                  <a:ext uri="{FF2B5EF4-FFF2-40B4-BE49-F238E27FC236}">
                    <a16:creationId xmlns:a16="http://schemas.microsoft.com/office/drawing/2014/main" id="{6272B7D7-9957-4DB9-AC5E-045FB0457883}"/>
                  </a:ext>
                </a:extLst>
              </p:cNvPr>
              <p:cNvSpPr/>
              <p:nvPr/>
            </p:nvSpPr>
            <p:spPr>
              <a:xfrm rot="16200000">
                <a:off x="6382333" y="926257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2" name="Isosceles Triangle 61">
                <a:extLst>
                  <a:ext uri="{FF2B5EF4-FFF2-40B4-BE49-F238E27FC236}">
                    <a16:creationId xmlns:a16="http://schemas.microsoft.com/office/drawing/2014/main" id="{FE8076F4-712D-46B5-A683-34012BDAD034}"/>
                  </a:ext>
                </a:extLst>
              </p:cNvPr>
              <p:cNvSpPr/>
              <p:nvPr/>
            </p:nvSpPr>
            <p:spPr>
              <a:xfrm rot="5400000">
                <a:off x="6383879" y="1113103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3" name="Isosceles Triangle 62">
                <a:extLst>
                  <a:ext uri="{FF2B5EF4-FFF2-40B4-BE49-F238E27FC236}">
                    <a16:creationId xmlns:a16="http://schemas.microsoft.com/office/drawing/2014/main" id="{C5E2CE46-D1DF-4154-BB42-F4DBB23840CE}"/>
                  </a:ext>
                </a:extLst>
              </p:cNvPr>
              <p:cNvSpPr/>
              <p:nvPr/>
            </p:nvSpPr>
            <p:spPr>
              <a:xfrm rot="16200000">
                <a:off x="6060164" y="1113098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4" name="Isosceles Triangle 63">
                <a:extLst>
                  <a:ext uri="{FF2B5EF4-FFF2-40B4-BE49-F238E27FC236}">
                    <a16:creationId xmlns:a16="http://schemas.microsoft.com/office/drawing/2014/main" id="{02FEFC13-B25A-4129-9048-FFCDEFF7965C}"/>
                  </a:ext>
                </a:extLst>
              </p:cNvPr>
              <p:cNvSpPr/>
              <p:nvPr/>
            </p:nvSpPr>
            <p:spPr>
              <a:xfrm rot="5400000">
                <a:off x="6059393" y="129993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5" name="Isosceles Triangle 64">
                <a:extLst>
                  <a:ext uri="{FF2B5EF4-FFF2-40B4-BE49-F238E27FC236}">
                    <a16:creationId xmlns:a16="http://schemas.microsoft.com/office/drawing/2014/main" id="{FD9C1DBD-AAA7-4BEE-B579-6A4675275736}"/>
                  </a:ext>
                </a:extLst>
              </p:cNvPr>
              <p:cNvSpPr/>
              <p:nvPr/>
            </p:nvSpPr>
            <p:spPr>
              <a:xfrm rot="16200000">
                <a:off x="6059393" y="1486783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6" name="Isosceles Triangle 65">
                <a:extLst>
                  <a:ext uri="{FF2B5EF4-FFF2-40B4-BE49-F238E27FC236}">
                    <a16:creationId xmlns:a16="http://schemas.microsoft.com/office/drawing/2014/main" id="{A40C5956-5BB0-45E9-8396-A6BB0BE54E97}"/>
                  </a:ext>
                </a:extLst>
              </p:cNvPr>
              <p:cNvSpPr/>
              <p:nvPr/>
            </p:nvSpPr>
            <p:spPr>
              <a:xfrm rot="5400000">
                <a:off x="6382333" y="1486781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7" name="Isosceles Triangle 66">
                <a:extLst>
                  <a:ext uri="{FF2B5EF4-FFF2-40B4-BE49-F238E27FC236}">
                    <a16:creationId xmlns:a16="http://schemas.microsoft.com/office/drawing/2014/main" id="{73ABA9FF-6F1C-4E92-BE95-56221B3A0407}"/>
                  </a:ext>
                </a:extLst>
              </p:cNvPr>
              <p:cNvSpPr/>
              <p:nvPr/>
            </p:nvSpPr>
            <p:spPr>
              <a:xfrm rot="16200000">
                <a:off x="6382333" y="1673593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8" name="Isosceles Triangle 67">
                <a:extLst>
                  <a:ext uri="{FF2B5EF4-FFF2-40B4-BE49-F238E27FC236}">
                    <a16:creationId xmlns:a16="http://schemas.microsoft.com/office/drawing/2014/main" id="{33F45D4A-D5A2-4D41-90D1-253D6106AC13}"/>
                  </a:ext>
                </a:extLst>
              </p:cNvPr>
              <p:cNvSpPr/>
              <p:nvPr/>
            </p:nvSpPr>
            <p:spPr>
              <a:xfrm rot="16200000">
                <a:off x="5415063" y="739382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9" name="Isosceles Triangle 68">
                <a:extLst>
                  <a:ext uri="{FF2B5EF4-FFF2-40B4-BE49-F238E27FC236}">
                    <a16:creationId xmlns:a16="http://schemas.microsoft.com/office/drawing/2014/main" id="{8415ADA4-C29E-48BC-9DCA-FFA00C949B47}"/>
                  </a:ext>
                </a:extLst>
              </p:cNvPr>
              <p:cNvSpPr/>
              <p:nvPr/>
            </p:nvSpPr>
            <p:spPr>
              <a:xfrm rot="5400000">
                <a:off x="5414678" y="926233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0" name="Isosceles Triangle 69">
                <a:extLst>
                  <a:ext uri="{FF2B5EF4-FFF2-40B4-BE49-F238E27FC236}">
                    <a16:creationId xmlns:a16="http://schemas.microsoft.com/office/drawing/2014/main" id="{8351412A-CB55-4917-8F10-C71E2963328C}"/>
                  </a:ext>
                </a:extLst>
              </p:cNvPr>
              <p:cNvSpPr/>
              <p:nvPr/>
            </p:nvSpPr>
            <p:spPr>
              <a:xfrm rot="16200000">
                <a:off x="5414485" y="1113085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1" name="Isosceles Triangle 70">
                <a:extLst>
                  <a:ext uri="{FF2B5EF4-FFF2-40B4-BE49-F238E27FC236}">
                    <a16:creationId xmlns:a16="http://schemas.microsoft.com/office/drawing/2014/main" id="{049AD1B7-7A10-4EA7-9FEB-4F0169CA934C}"/>
                  </a:ext>
                </a:extLst>
              </p:cNvPr>
              <p:cNvSpPr/>
              <p:nvPr/>
            </p:nvSpPr>
            <p:spPr>
              <a:xfrm rot="5400000">
                <a:off x="5736650" y="1113046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2" name="Isosceles Triangle 71">
                <a:extLst>
                  <a:ext uri="{FF2B5EF4-FFF2-40B4-BE49-F238E27FC236}">
                    <a16:creationId xmlns:a16="http://schemas.microsoft.com/office/drawing/2014/main" id="{63C31B12-6B0F-4325-9726-2195A13A248D}"/>
                  </a:ext>
                </a:extLst>
              </p:cNvPr>
              <p:cNvSpPr/>
              <p:nvPr/>
            </p:nvSpPr>
            <p:spPr>
              <a:xfrm rot="16200000">
                <a:off x="5736453" y="129987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3" name="Isosceles Triangle 72">
                <a:extLst>
                  <a:ext uri="{FF2B5EF4-FFF2-40B4-BE49-F238E27FC236}">
                    <a16:creationId xmlns:a16="http://schemas.microsoft.com/office/drawing/2014/main" id="{9BE1C940-41D8-49E1-956F-1E3B84807CA1}"/>
                  </a:ext>
                </a:extLst>
              </p:cNvPr>
              <p:cNvSpPr/>
              <p:nvPr/>
            </p:nvSpPr>
            <p:spPr>
              <a:xfrm rot="5400000">
                <a:off x="5413512" y="129986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4" name="Isosceles Triangle 73">
                <a:extLst>
                  <a:ext uri="{FF2B5EF4-FFF2-40B4-BE49-F238E27FC236}">
                    <a16:creationId xmlns:a16="http://schemas.microsoft.com/office/drawing/2014/main" id="{98F83143-A1B0-4C97-805A-115AD67202C3}"/>
                  </a:ext>
                </a:extLst>
              </p:cNvPr>
              <p:cNvSpPr/>
              <p:nvPr/>
            </p:nvSpPr>
            <p:spPr>
              <a:xfrm rot="16200000">
                <a:off x="5411962" y="1486631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5" name="Isosceles Triangle 74">
                <a:extLst>
                  <a:ext uri="{FF2B5EF4-FFF2-40B4-BE49-F238E27FC236}">
                    <a16:creationId xmlns:a16="http://schemas.microsoft.com/office/drawing/2014/main" id="{9EBEEEA2-9483-4DAA-9440-5CF1E5B7BBE6}"/>
                  </a:ext>
                </a:extLst>
              </p:cNvPr>
              <p:cNvSpPr/>
              <p:nvPr/>
            </p:nvSpPr>
            <p:spPr>
              <a:xfrm rot="5400000">
                <a:off x="5411184" y="1671183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6" name="Isosceles Triangle 75">
                <a:extLst>
                  <a:ext uri="{FF2B5EF4-FFF2-40B4-BE49-F238E27FC236}">
                    <a16:creationId xmlns:a16="http://schemas.microsoft.com/office/drawing/2014/main" id="{6FFAB2C3-D5B6-47A3-9F8B-30FB06EAE3AD}"/>
                  </a:ext>
                </a:extLst>
              </p:cNvPr>
              <p:cNvSpPr/>
              <p:nvPr/>
            </p:nvSpPr>
            <p:spPr>
              <a:xfrm rot="5400000">
                <a:off x="7670987" y="178816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7" name="Isosceles Triangle 76">
                <a:extLst>
                  <a:ext uri="{FF2B5EF4-FFF2-40B4-BE49-F238E27FC236}">
                    <a16:creationId xmlns:a16="http://schemas.microsoft.com/office/drawing/2014/main" id="{9B5036F5-4303-4E3D-A996-4BA948D3AF57}"/>
                  </a:ext>
                </a:extLst>
              </p:cNvPr>
              <p:cNvSpPr/>
              <p:nvPr/>
            </p:nvSpPr>
            <p:spPr>
              <a:xfrm rot="16200000">
                <a:off x="7348822" y="178815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8" name="Isosceles Triangle 77">
                <a:extLst>
                  <a:ext uri="{FF2B5EF4-FFF2-40B4-BE49-F238E27FC236}">
                    <a16:creationId xmlns:a16="http://schemas.microsoft.com/office/drawing/2014/main" id="{87E6F76D-D64B-465D-B513-43831F706608}"/>
                  </a:ext>
                </a:extLst>
              </p:cNvPr>
              <p:cNvSpPr/>
              <p:nvPr/>
            </p:nvSpPr>
            <p:spPr>
              <a:xfrm rot="16200000">
                <a:off x="7670987" y="365671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9" name="Isosceles Triangle 78">
                <a:extLst>
                  <a:ext uri="{FF2B5EF4-FFF2-40B4-BE49-F238E27FC236}">
                    <a16:creationId xmlns:a16="http://schemas.microsoft.com/office/drawing/2014/main" id="{E9011ED1-EBB7-4965-80D2-773D83F72A64}"/>
                  </a:ext>
                </a:extLst>
              </p:cNvPr>
              <p:cNvSpPr/>
              <p:nvPr/>
            </p:nvSpPr>
            <p:spPr>
              <a:xfrm rot="5400000">
                <a:off x="7993152" y="365670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0" name="Isosceles Triangle 79">
                <a:extLst>
                  <a:ext uri="{FF2B5EF4-FFF2-40B4-BE49-F238E27FC236}">
                    <a16:creationId xmlns:a16="http://schemas.microsoft.com/office/drawing/2014/main" id="{0AFFA867-F36A-461C-A5EB-2D1C3AC0406D}"/>
                  </a:ext>
                </a:extLst>
              </p:cNvPr>
              <p:cNvSpPr/>
              <p:nvPr/>
            </p:nvSpPr>
            <p:spPr>
              <a:xfrm rot="5400000">
                <a:off x="7348821" y="365670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1" name="Isosceles Triangle 80">
                <a:extLst>
                  <a:ext uri="{FF2B5EF4-FFF2-40B4-BE49-F238E27FC236}">
                    <a16:creationId xmlns:a16="http://schemas.microsoft.com/office/drawing/2014/main" id="{656920B9-99D3-498E-82B2-6016258F0AA4}"/>
                  </a:ext>
                </a:extLst>
              </p:cNvPr>
              <p:cNvSpPr/>
              <p:nvPr/>
            </p:nvSpPr>
            <p:spPr>
              <a:xfrm rot="16200000">
                <a:off x="7026655" y="365667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2" name="Isosceles Triangle 81">
                <a:extLst>
                  <a:ext uri="{FF2B5EF4-FFF2-40B4-BE49-F238E27FC236}">
                    <a16:creationId xmlns:a16="http://schemas.microsoft.com/office/drawing/2014/main" id="{3F77B3D7-214F-4C0E-8589-BA6741B3C217}"/>
                  </a:ext>
                </a:extLst>
              </p:cNvPr>
              <p:cNvSpPr/>
              <p:nvPr/>
            </p:nvSpPr>
            <p:spPr>
              <a:xfrm rot="5400000">
                <a:off x="7029764" y="552526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3" name="Isosceles Triangle 82">
                <a:extLst>
                  <a:ext uri="{FF2B5EF4-FFF2-40B4-BE49-F238E27FC236}">
                    <a16:creationId xmlns:a16="http://schemas.microsoft.com/office/drawing/2014/main" id="{6A1F22BA-1563-4E1C-B895-09092B032CE4}"/>
                  </a:ext>
                </a:extLst>
              </p:cNvPr>
              <p:cNvSpPr/>
              <p:nvPr/>
            </p:nvSpPr>
            <p:spPr>
              <a:xfrm rot="16200000">
                <a:off x="7028989" y="73935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4" name="Isosceles Triangle 83">
                <a:extLst>
                  <a:ext uri="{FF2B5EF4-FFF2-40B4-BE49-F238E27FC236}">
                    <a16:creationId xmlns:a16="http://schemas.microsoft.com/office/drawing/2014/main" id="{1B03B5B3-7D5C-4849-8946-7453D23836CE}"/>
                  </a:ext>
                </a:extLst>
              </p:cNvPr>
              <p:cNvSpPr/>
              <p:nvPr/>
            </p:nvSpPr>
            <p:spPr>
              <a:xfrm rot="5400000">
                <a:off x="7028604" y="926203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5" name="Isosceles Triangle 84">
                <a:extLst>
                  <a:ext uri="{FF2B5EF4-FFF2-40B4-BE49-F238E27FC236}">
                    <a16:creationId xmlns:a16="http://schemas.microsoft.com/office/drawing/2014/main" id="{82D324C5-C2BF-4740-B189-69D06CE8345F}"/>
                  </a:ext>
                </a:extLst>
              </p:cNvPr>
              <p:cNvSpPr/>
              <p:nvPr/>
            </p:nvSpPr>
            <p:spPr>
              <a:xfrm rot="16200000">
                <a:off x="7026654" y="111061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6" name="Isosceles Triangle 85">
                <a:extLst>
                  <a:ext uri="{FF2B5EF4-FFF2-40B4-BE49-F238E27FC236}">
                    <a16:creationId xmlns:a16="http://schemas.microsoft.com/office/drawing/2014/main" id="{5B204B05-53A8-40A8-8385-DF9C65019327}"/>
                  </a:ext>
                </a:extLst>
              </p:cNvPr>
              <p:cNvSpPr/>
              <p:nvPr/>
            </p:nvSpPr>
            <p:spPr>
              <a:xfrm rot="5400000">
                <a:off x="7027438" y="1299832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7" name="Isosceles Triangle 86">
                <a:extLst>
                  <a:ext uri="{FF2B5EF4-FFF2-40B4-BE49-F238E27FC236}">
                    <a16:creationId xmlns:a16="http://schemas.microsoft.com/office/drawing/2014/main" id="{E8A0F616-6C51-4594-BBE9-FE2363F4FADD}"/>
                  </a:ext>
                </a:extLst>
              </p:cNvPr>
              <p:cNvSpPr/>
              <p:nvPr/>
            </p:nvSpPr>
            <p:spPr>
              <a:xfrm rot="16200000">
                <a:off x="7029764" y="1486587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8" name="Isosceles Triangle 87">
                <a:extLst>
                  <a:ext uri="{FF2B5EF4-FFF2-40B4-BE49-F238E27FC236}">
                    <a16:creationId xmlns:a16="http://schemas.microsoft.com/office/drawing/2014/main" id="{6FC84557-5A1E-4F50-BA9D-2FEB2B19996F}"/>
                  </a:ext>
                </a:extLst>
              </p:cNvPr>
              <p:cNvSpPr/>
              <p:nvPr/>
            </p:nvSpPr>
            <p:spPr>
              <a:xfrm rot="5400000">
                <a:off x="7346112" y="1484323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9" name="Isosceles Triangle 88">
                <a:extLst>
                  <a:ext uri="{FF2B5EF4-FFF2-40B4-BE49-F238E27FC236}">
                    <a16:creationId xmlns:a16="http://schemas.microsoft.com/office/drawing/2014/main" id="{0A7D9225-30D6-4C44-B7B6-8E16118AA127}"/>
                  </a:ext>
                </a:extLst>
              </p:cNvPr>
              <p:cNvSpPr/>
              <p:nvPr/>
            </p:nvSpPr>
            <p:spPr>
              <a:xfrm rot="16200000">
                <a:off x="7346112" y="1671183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90" name="Isosceles Triangle 89">
                <a:extLst>
                  <a:ext uri="{FF2B5EF4-FFF2-40B4-BE49-F238E27FC236}">
                    <a16:creationId xmlns:a16="http://schemas.microsoft.com/office/drawing/2014/main" id="{D442C836-D240-4BC4-A7F0-D85996DD3924}"/>
                  </a:ext>
                </a:extLst>
              </p:cNvPr>
              <p:cNvSpPr/>
              <p:nvPr/>
            </p:nvSpPr>
            <p:spPr>
              <a:xfrm rot="5400000">
                <a:off x="7672543" y="1671187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91" name="Isosceles Triangle 90">
                <a:extLst>
                  <a:ext uri="{FF2B5EF4-FFF2-40B4-BE49-F238E27FC236}">
                    <a16:creationId xmlns:a16="http://schemas.microsoft.com/office/drawing/2014/main" id="{055EDEDE-56BF-482C-AA13-16413F0E590E}"/>
                  </a:ext>
                </a:extLst>
              </p:cNvPr>
              <p:cNvSpPr/>
              <p:nvPr/>
            </p:nvSpPr>
            <p:spPr>
              <a:xfrm rot="16200000">
                <a:off x="7677970" y="1484332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92" name="Isosceles Triangle 91">
                <a:extLst>
                  <a:ext uri="{FF2B5EF4-FFF2-40B4-BE49-F238E27FC236}">
                    <a16:creationId xmlns:a16="http://schemas.microsoft.com/office/drawing/2014/main" id="{2FDA096F-C8A8-4DE6-B4A2-CAB5D303C71B}"/>
                  </a:ext>
                </a:extLst>
              </p:cNvPr>
              <p:cNvSpPr/>
              <p:nvPr/>
            </p:nvSpPr>
            <p:spPr>
              <a:xfrm rot="5400000">
                <a:off x="7993152" y="1484332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</p:grpSp>
        <p:pic>
          <p:nvPicPr>
            <p:cNvPr id="93" name="Picture 92">
              <a:extLst>
                <a:ext uri="{FF2B5EF4-FFF2-40B4-BE49-F238E27FC236}">
                  <a16:creationId xmlns:a16="http://schemas.microsoft.com/office/drawing/2014/main" id="{BB1F2820-850B-4CDA-B417-DDF60BF1D8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50165" y="2126059"/>
              <a:ext cx="4654297" cy="693414"/>
            </a:xfrm>
            <a:prstGeom prst="rect">
              <a:avLst/>
            </a:prstGeom>
          </p:spPr>
        </p:pic>
      </p:grpSp>
      <p:sp>
        <p:nvSpPr>
          <p:cNvPr id="2" name="Oval 1"/>
          <p:cNvSpPr/>
          <p:nvPr userDrawn="1"/>
        </p:nvSpPr>
        <p:spPr>
          <a:xfrm>
            <a:off x="5966619" y="2123224"/>
            <a:ext cx="73047" cy="1009848"/>
          </a:xfrm>
          <a:prstGeom prst="ellipse">
            <a:avLst/>
          </a:prstGeom>
          <a:solidFill>
            <a:schemeClr val="bg1"/>
          </a:solidFill>
          <a:ln w="25400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171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3EB3935-ECE8-4134-9114-019B32758F1E}"/>
              </a:ext>
            </a:extLst>
          </p:cNvPr>
          <p:cNvCxnSpPr>
            <a:cxnSpLocks/>
          </p:cNvCxnSpPr>
          <p:nvPr userDrawn="1"/>
        </p:nvCxnSpPr>
        <p:spPr>
          <a:xfrm>
            <a:off x="650311" y="2875158"/>
            <a:ext cx="10982528" cy="0"/>
          </a:xfrm>
          <a:prstGeom prst="line">
            <a:avLst/>
          </a:prstGeom>
          <a:noFill/>
          <a:ln w="25400" cap="rnd">
            <a:solidFill>
              <a:srgbClr val="5A2DA3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3800860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transition spd="med"/>
  <p:hf hdr="0" ftr="0" dt="0"/>
  <p:txStyles>
    <p:titleStyle>
      <a:lvl1pPr defTabSz="410730" eaLnBrk="1" hangingPunct="1">
        <a:defRPr sz="4400" b="1">
          <a:solidFill>
            <a:srgbClr val="FFFFFF"/>
          </a:solidFill>
          <a:latin typeface="Arial"/>
          <a:ea typeface="+mn-ea"/>
          <a:cs typeface="Arial"/>
          <a:sym typeface="Gill Sans Light"/>
        </a:defRPr>
      </a:lvl1pPr>
      <a:lvl2pPr indent="160721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2pPr>
      <a:lvl3pPr indent="321441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3pPr>
      <a:lvl4pPr indent="48216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4pPr>
      <a:lvl5pPr indent="64288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5pPr>
      <a:lvl6pPr indent="80360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6pPr>
      <a:lvl7pPr indent="964324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7pPr>
      <a:lvl8pPr indent="1125045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8pPr>
      <a:lvl9pPr indent="1285765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9pPr>
    </p:titleStyle>
    <p:bodyStyle>
      <a:lvl1pPr marL="625024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2800" b="1"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1pPr>
      <a:lvl2pPr marL="937538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2400" b="1">
          <a:solidFill>
            <a:srgbClr val="191EA2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2pPr>
      <a:lvl3pPr marL="1250050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800" b="1">
          <a:solidFill>
            <a:srgbClr val="FF4B0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3pPr>
      <a:lvl4pPr marL="1562562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600" b="1">
          <a:solidFill>
            <a:srgbClr val="7030A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4pPr>
      <a:lvl5pPr marL="1875074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400" b="1">
          <a:solidFill>
            <a:srgbClr val="00B05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5pPr>
      <a:lvl6pPr marL="2125086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6pPr>
      <a:lvl7pPr marL="2375094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7pPr>
      <a:lvl8pPr marL="2625104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8pPr>
      <a:lvl9pPr marL="2875113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9pPr>
    </p:bodyStyle>
    <p:otherStyle>
      <a:lvl1pPr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160721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321441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48216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64288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indent="80360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indent="964324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indent="1125045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indent="1285765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>
            <a:spLocks noGrp="1"/>
          </p:cNvSpPr>
          <p:nvPr>
            <p:ph type="title"/>
          </p:nvPr>
        </p:nvSpPr>
        <p:spPr>
          <a:xfrm>
            <a:off x="1762299" y="0"/>
            <a:ext cx="9179548" cy="8661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27000" tIns="127000" rIns="127000" bIns="12700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781" dirty="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>
          <a:xfrm>
            <a:off x="5996619" y="6510169"/>
            <a:ext cx="198772" cy="19466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 defTabSz="410730">
              <a:defRPr sz="1265" baseline="0">
                <a:solidFill>
                  <a:srgbClr val="191EA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fld id="{5A61919A-E88E-41BD-A444-D5D1392CB19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3556EF4-C8C6-41A9-8730-F4ECA9AAC07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6975"/>
          <a:stretch/>
        </p:blipFill>
        <p:spPr>
          <a:xfrm>
            <a:off x="606399" y="6316256"/>
            <a:ext cx="1195495" cy="50229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3EB3935-ECE8-4134-9114-019B32758F1E}"/>
              </a:ext>
            </a:extLst>
          </p:cNvPr>
          <p:cNvCxnSpPr>
            <a:cxnSpLocks/>
          </p:cNvCxnSpPr>
          <p:nvPr/>
        </p:nvCxnSpPr>
        <p:spPr>
          <a:xfrm>
            <a:off x="606392" y="6195002"/>
            <a:ext cx="10982528" cy="0"/>
          </a:xfrm>
          <a:prstGeom prst="line">
            <a:avLst/>
          </a:prstGeom>
          <a:noFill/>
          <a:ln w="25400" cap="rnd">
            <a:solidFill>
              <a:srgbClr val="191EA2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94" name="Picture 93">
            <a:extLst>
              <a:ext uri="{FF2B5EF4-FFF2-40B4-BE49-F238E27FC236}">
                <a16:creationId xmlns:a16="http://schemas.microsoft.com/office/drawing/2014/main" id="{9EA94E3E-7601-46C3-AF7C-06F8871ACD5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3026" b="1135"/>
          <a:stretch/>
        </p:blipFill>
        <p:spPr>
          <a:xfrm>
            <a:off x="1873651" y="6602561"/>
            <a:ext cx="1337935" cy="198905"/>
          </a:xfrm>
          <a:prstGeom prst="rect">
            <a:avLst/>
          </a:prstGeom>
        </p:spPr>
      </p:pic>
      <p:sp>
        <p:nvSpPr>
          <p:cNvPr id="95" name="Shape 13">
            <a:extLst>
              <a:ext uri="{FF2B5EF4-FFF2-40B4-BE49-F238E27FC236}">
                <a16:creationId xmlns:a16="http://schemas.microsoft.com/office/drawing/2014/main" id="{B387110C-E361-48FF-93B8-15DC20F50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7088" y="1086022"/>
            <a:ext cx="11657824" cy="5078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78" name="Group 177">
            <a:extLst>
              <a:ext uri="{FF2B5EF4-FFF2-40B4-BE49-F238E27FC236}">
                <a16:creationId xmlns:a16="http://schemas.microsoft.com/office/drawing/2014/main" id="{44B7C4B9-C92D-44EE-A944-6E9E129B0190}"/>
              </a:ext>
            </a:extLst>
          </p:cNvPr>
          <p:cNvGrpSpPr/>
          <p:nvPr userDrawn="1"/>
        </p:nvGrpSpPr>
        <p:grpSpPr>
          <a:xfrm rot="16200000" flipV="1">
            <a:off x="424712" y="-424712"/>
            <a:ext cx="918658" cy="1768081"/>
            <a:chOff x="10208215" y="409493"/>
            <a:chExt cx="644341" cy="752676"/>
          </a:xfrm>
        </p:grpSpPr>
        <p:sp>
          <p:nvSpPr>
            <p:cNvPr id="179" name="Isosceles Triangle 178">
              <a:extLst>
                <a:ext uri="{FF2B5EF4-FFF2-40B4-BE49-F238E27FC236}">
                  <a16:creationId xmlns:a16="http://schemas.microsoft.com/office/drawing/2014/main" id="{F93E7285-7C09-420F-82F1-266986CCB14A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80" name="Isosceles Triangle 179">
              <a:extLst>
                <a:ext uri="{FF2B5EF4-FFF2-40B4-BE49-F238E27FC236}">
                  <a16:creationId xmlns:a16="http://schemas.microsoft.com/office/drawing/2014/main" id="{3831B438-36DF-41C1-957B-174CAAA75B1A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81" name="Isosceles Triangle 180">
              <a:extLst>
                <a:ext uri="{FF2B5EF4-FFF2-40B4-BE49-F238E27FC236}">
                  <a16:creationId xmlns:a16="http://schemas.microsoft.com/office/drawing/2014/main" id="{2567F0D4-587C-4D42-8CF4-D7B18B46BD5C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82" name="Isosceles Triangle 181">
              <a:extLst>
                <a:ext uri="{FF2B5EF4-FFF2-40B4-BE49-F238E27FC236}">
                  <a16:creationId xmlns:a16="http://schemas.microsoft.com/office/drawing/2014/main" id="{B5DC08D3-2FC6-472C-B81E-E9D3C8D63203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3EB3935-ECE8-4134-9114-019B32758F1E}"/>
              </a:ext>
            </a:extLst>
          </p:cNvPr>
          <p:cNvCxnSpPr>
            <a:cxnSpLocks/>
          </p:cNvCxnSpPr>
          <p:nvPr userDrawn="1"/>
        </p:nvCxnSpPr>
        <p:spPr>
          <a:xfrm>
            <a:off x="1285416" y="885613"/>
            <a:ext cx="10303505" cy="0"/>
          </a:xfrm>
          <a:prstGeom prst="line">
            <a:avLst/>
          </a:prstGeom>
          <a:noFill/>
          <a:ln w="25400" cap="rnd">
            <a:solidFill>
              <a:srgbClr val="191EA2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ransition spd="med"/>
  <p:hf hdr="0" ftr="0" dt="0"/>
  <p:txStyles>
    <p:titleStyle>
      <a:lvl1pPr defTabSz="410730" eaLnBrk="1" hangingPunct="1">
        <a:defRPr sz="4400" b="1" baseline="0">
          <a:solidFill>
            <a:srgbClr val="191EA2"/>
          </a:solidFill>
          <a:latin typeface="Arial"/>
          <a:ea typeface="+mn-ea"/>
          <a:cs typeface="Arial"/>
          <a:sym typeface="Gill Sans Light"/>
        </a:defRPr>
      </a:lvl1pPr>
      <a:lvl2pPr indent="160721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2pPr>
      <a:lvl3pPr indent="321441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3pPr>
      <a:lvl4pPr indent="48216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4pPr>
      <a:lvl5pPr indent="64288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5pPr>
      <a:lvl6pPr indent="80360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6pPr>
      <a:lvl7pPr indent="964324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7pPr>
      <a:lvl8pPr indent="1125045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8pPr>
      <a:lvl9pPr indent="1285765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9pPr>
    </p:titleStyle>
    <p:bodyStyle>
      <a:lvl1pPr marL="457200" indent="-401803" defTabSz="410730" eaLnBrk="1" hangingPunct="1">
        <a:spcBef>
          <a:spcPts val="600"/>
        </a:spcBef>
        <a:buSzPct val="100000"/>
        <a:buFont typeface="Wingdings" panose="05000000000000000000" pitchFamily="2" charset="2"/>
        <a:buChar char="§"/>
        <a:defRPr sz="2800" b="0"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1pPr>
      <a:lvl2pPr marL="742950" indent="-280988" defTabSz="410730" eaLnBrk="1" hangingPunct="1">
        <a:spcBef>
          <a:spcPts val="300"/>
        </a:spcBef>
        <a:buSzPct val="50000"/>
        <a:buFont typeface="Wingdings" panose="05000000000000000000" pitchFamily="2" charset="2"/>
        <a:buChar char="q"/>
        <a:defRPr sz="2400" b="0">
          <a:solidFill>
            <a:srgbClr val="191EA2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2pPr>
      <a:lvl3pPr marL="1085850" indent="-282575" defTabSz="410730" eaLnBrk="1" hangingPunct="1">
        <a:spcBef>
          <a:spcPts val="300"/>
        </a:spcBef>
        <a:buSzPct val="100000"/>
        <a:buFont typeface="Wingdings" panose="05000000000000000000" pitchFamily="2" charset="2"/>
        <a:buChar char="§"/>
        <a:defRPr sz="1800" b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3pPr>
      <a:lvl4pPr marL="1427163" indent="-266700" defTabSz="410730" eaLnBrk="1" hangingPunct="1">
        <a:spcBef>
          <a:spcPts val="300"/>
        </a:spcBef>
        <a:buSzPct val="100000"/>
        <a:buFont typeface="Wingdings" panose="05000000000000000000" pitchFamily="2" charset="2"/>
        <a:buChar char="§"/>
        <a:defRPr sz="1600" b="0">
          <a:solidFill>
            <a:srgbClr val="7030A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4pPr>
      <a:lvl5pPr marL="1657350" indent="-230188" defTabSz="410730" eaLnBrk="1" hangingPunct="1">
        <a:spcBef>
          <a:spcPts val="300"/>
        </a:spcBef>
        <a:buSzPct val="100000"/>
        <a:buFont typeface="Wingdings" panose="05000000000000000000" pitchFamily="2" charset="2"/>
        <a:buChar char="§"/>
        <a:defRPr sz="1400" b="0">
          <a:solidFill>
            <a:srgbClr val="00B05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5pPr>
      <a:lvl6pPr marL="2125086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6pPr>
      <a:lvl7pPr marL="2375094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7pPr>
      <a:lvl8pPr marL="2625104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8pPr>
      <a:lvl9pPr marL="2875113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9pPr>
    </p:bodyStyle>
    <p:otherStyle>
      <a:lvl1pPr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160721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321441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48216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64288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indent="80360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indent="964324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indent="1125045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indent="1285765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>
          <a:xfrm>
            <a:off x="5996615" y="6510169"/>
            <a:ext cx="198772" cy="19466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 defTabSz="410730">
              <a:defRPr sz="1265" baseline="0">
                <a:solidFill>
                  <a:srgbClr val="5A2DA3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fld id="{BEFA2CCA-4016-444A-8A97-A6204D35368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3556EF4-C8C6-41A9-8730-F4ECA9AAC075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b="26975"/>
          <a:stretch/>
        </p:blipFill>
        <p:spPr>
          <a:xfrm>
            <a:off x="606399" y="6316256"/>
            <a:ext cx="1195495" cy="50229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3EB3935-ECE8-4134-9114-019B32758F1E}"/>
              </a:ext>
            </a:extLst>
          </p:cNvPr>
          <p:cNvCxnSpPr>
            <a:cxnSpLocks/>
          </p:cNvCxnSpPr>
          <p:nvPr/>
        </p:nvCxnSpPr>
        <p:spPr>
          <a:xfrm>
            <a:off x="606392" y="6195002"/>
            <a:ext cx="10982528" cy="0"/>
          </a:xfrm>
          <a:prstGeom prst="line">
            <a:avLst/>
          </a:prstGeom>
          <a:noFill/>
          <a:ln w="25400" cap="rnd">
            <a:solidFill>
              <a:srgbClr val="5A2DA3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94" name="Picture 93">
            <a:extLst>
              <a:ext uri="{FF2B5EF4-FFF2-40B4-BE49-F238E27FC236}">
                <a16:creationId xmlns:a16="http://schemas.microsoft.com/office/drawing/2014/main" id="{9EA94E3E-7601-46C3-AF7C-06F8871ACD5D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73026" b="1135"/>
          <a:stretch/>
        </p:blipFill>
        <p:spPr>
          <a:xfrm>
            <a:off x="1873651" y="6602561"/>
            <a:ext cx="1337935" cy="198905"/>
          </a:xfrm>
          <a:prstGeom prst="rect">
            <a:avLst/>
          </a:prstGeom>
        </p:spPr>
      </p:pic>
      <p:sp>
        <p:nvSpPr>
          <p:cNvPr id="95" name="Shape 13">
            <a:extLst>
              <a:ext uri="{FF2B5EF4-FFF2-40B4-BE49-F238E27FC236}">
                <a16:creationId xmlns:a16="http://schemas.microsoft.com/office/drawing/2014/main" id="{B387110C-E361-48FF-93B8-15DC20F50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7088" y="1086022"/>
            <a:ext cx="11657824" cy="5078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71069935-43E3-47A0-B76A-BFEFFB6097FD}"/>
              </a:ext>
            </a:extLst>
          </p:cNvPr>
          <p:cNvGrpSpPr/>
          <p:nvPr userDrawn="1"/>
        </p:nvGrpSpPr>
        <p:grpSpPr>
          <a:xfrm rot="16200000" flipV="1">
            <a:off x="11360666" y="-439005"/>
            <a:ext cx="918649" cy="1768081"/>
            <a:chOff x="10208215" y="409493"/>
            <a:chExt cx="644333" cy="752676"/>
          </a:xfrm>
        </p:grpSpPr>
        <p:sp>
          <p:nvSpPr>
            <p:cNvPr id="169" name="Isosceles Triangle 168">
              <a:extLst>
                <a:ext uri="{FF2B5EF4-FFF2-40B4-BE49-F238E27FC236}">
                  <a16:creationId xmlns:a16="http://schemas.microsoft.com/office/drawing/2014/main" id="{861465EC-7A57-45F5-BAE1-BFD471B68CDF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70" name="Isosceles Triangle 169">
              <a:extLst>
                <a:ext uri="{FF2B5EF4-FFF2-40B4-BE49-F238E27FC236}">
                  <a16:creationId xmlns:a16="http://schemas.microsoft.com/office/drawing/2014/main" id="{325AB880-31B1-4635-A502-38A40DC89A31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71" name="Isosceles Triangle 170">
              <a:extLst>
                <a:ext uri="{FF2B5EF4-FFF2-40B4-BE49-F238E27FC236}">
                  <a16:creationId xmlns:a16="http://schemas.microsoft.com/office/drawing/2014/main" id="{0F630910-3C43-4B4F-9D27-8506DC444313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72" name="Isosceles Triangle 171">
              <a:extLst>
                <a:ext uri="{FF2B5EF4-FFF2-40B4-BE49-F238E27FC236}">
                  <a16:creationId xmlns:a16="http://schemas.microsoft.com/office/drawing/2014/main" id="{528B9B50-71F5-42E2-B3E3-F7D869742171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A14368A5-115F-4DDF-BE32-B8B38925F392}"/>
              </a:ext>
            </a:extLst>
          </p:cNvPr>
          <p:cNvGrpSpPr/>
          <p:nvPr userDrawn="1"/>
        </p:nvGrpSpPr>
        <p:grpSpPr>
          <a:xfrm rot="16200000" flipV="1">
            <a:off x="12217911" y="-426163"/>
            <a:ext cx="892973" cy="1768081"/>
            <a:chOff x="10208215" y="409493"/>
            <a:chExt cx="644333" cy="752676"/>
          </a:xfrm>
        </p:grpSpPr>
        <p:sp>
          <p:nvSpPr>
            <p:cNvPr id="174" name="Isosceles Triangle 173">
              <a:extLst>
                <a:ext uri="{FF2B5EF4-FFF2-40B4-BE49-F238E27FC236}">
                  <a16:creationId xmlns:a16="http://schemas.microsoft.com/office/drawing/2014/main" id="{3B4A4583-563E-4F0D-A9F9-C025D4D15F8B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75" name="Isosceles Triangle 174">
              <a:extLst>
                <a:ext uri="{FF2B5EF4-FFF2-40B4-BE49-F238E27FC236}">
                  <a16:creationId xmlns:a16="http://schemas.microsoft.com/office/drawing/2014/main" id="{5BBA86F6-6F4E-4D9D-80DE-EEAB7975A591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76" name="Isosceles Triangle 175">
              <a:extLst>
                <a:ext uri="{FF2B5EF4-FFF2-40B4-BE49-F238E27FC236}">
                  <a16:creationId xmlns:a16="http://schemas.microsoft.com/office/drawing/2014/main" id="{9072CBF9-F84A-492F-8CB3-2F9AF2155CC4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77" name="Isosceles Triangle 176">
              <a:extLst>
                <a:ext uri="{FF2B5EF4-FFF2-40B4-BE49-F238E27FC236}">
                  <a16:creationId xmlns:a16="http://schemas.microsoft.com/office/drawing/2014/main" id="{EFC1103F-6C8E-4E08-8E72-3EEA1FE41B42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178" name="Group 177">
            <a:extLst>
              <a:ext uri="{FF2B5EF4-FFF2-40B4-BE49-F238E27FC236}">
                <a16:creationId xmlns:a16="http://schemas.microsoft.com/office/drawing/2014/main" id="{44B7C4B9-C92D-44EE-A944-6E9E129B0190}"/>
              </a:ext>
            </a:extLst>
          </p:cNvPr>
          <p:cNvGrpSpPr/>
          <p:nvPr userDrawn="1"/>
        </p:nvGrpSpPr>
        <p:grpSpPr>
          <a:xfrm rot="16200000" flipV="1">
            <a:off x="10476623" y="-438995"/>
            <a:ext cx="918658" cy="1768081"/>
            <a:chOff x="10208215" y="409493"/>
            <a:chExt cx="644341" cy="752676"/>
          </a:xfrm>
        </p:grpSpPr>
        <p:sp>
          <p:nvSpPr>
            <p:cNvPr id="179" name="Isosceles Triangle 178">
              <a:extLst>
                <a:ext uri="{FF2B5EF4-FFF2-40B4-BE49-F238E27FC236}">
                  <a16:creationId xmlns:a16="http://schemas.microsoft.com/office/drawing/2014/main" id="{F93E7285-7C09-420F-82F1-266986CCB14A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80" name="Isosceles Triangle 179">
              <a:extLst>
                <a:ext uri="{FF2B5EF4-FFF2-40B4-BE49-F238E27FC236}">
                  <a16:creationId xmlns:a16="http://schemas.microsoft.com/office/drawing/2014/main" id="{3831B438-36DF-41C1-957B-174CAAA75B1A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81" name="Isosceles Triangle 180">
              <a:extLst>
                <a:ext uri="{FF2B5EF4-FFF2-40B4-BE49-F238E27FC236}">
                  <a16:creationId xmlns:a16="http://schemas.microsoft.com/office/drawing/2014/main" id="{2567F0D4-587C-4D42-8CF4-D7B18B46BD5C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82" name="Isosceles Triangle 181">
              <a:extLst>
                <a:ext uri="{FF2B5EF4-FFF2-40B4-BE49-F238E27FC236}">
                  <a16:creationId xmlns:a16="http://schemas.microsoft.com/office/drawing/2014/main" id="{B5DC08D3-2FC6-472C-B81E-E9D3C8D63203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sp>
        <p:nvSpPr>
          <p:cNvPr id="26" name="Shape 6"/>
          <p:cNvSpPr/>
          <p:nvPr userDrawn="1"/>
        </p:nvSpPr>
        <p:spPr>
          <a:xfrm>
            <a:off x="12192001" y="-52386"/>
            <a:ext cx="1630363" cy="1001623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1073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200">
              <a:effectLst/>
            </a:endParaRPr>
          </a:p>
        </p:txBody>
      </p:sp>
      <p:sp>
        <p:nvSpPr>
          <p:cNvPr id="183" name="Shape 12">
            <a:extLst>
              <a:ext uri="{FF2B5EF4-FFF2-40B4-BE49-F238E27FC236}">
                <a16:creationId xmlns:a16="http://schemas.microsoft.com/office/drawing/2014/main" id="{1E97763E-6C98-4574-99B6-3A10AE085C3B}"/>
              </a:ext>
            </a:extLst>
          </p:cNvPr>
          <p:cNvSpPr txBox="1">
            <a:spLocks/>
          </p:cNvSpPr>
          <p:nvPr userDrawn="1"/>
        </p:nvSpPr>
        <p:spPr>
          <a:xfrm>
            <a:off x="7717766" y="5807814"/>
            <a:ext cx="3867844" cy="14337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27000" tIns="127000" rIns="127000" bIns="127000" anchor="ctr"/>
          <a:lstStyle>
            <a:lvl1pPr defTabSz="410751" eaLnBrk="1" hangingPunct="1">
              <a:defRPr sz="4400" b="1">
                <a:solidFill>
                  <a:srgbClr val="FFFFFF"/>
                </a:solidFill>
                <a:latin typeface="Arial"/>
                <a:ea typeface="+mn-ea"/>
                <a:cs typeface="Arial"/>
                <a:sym typeface="Gill Sans Light"/>
              </a:defRPr>
            </a:lvl1pPr>
            <a:lvl2pPr indent="160729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2pPr>
            <a:lvl3pPr indent="321457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3pPr>
            <a:lvl4pPr indent="482186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4pPr>
            <a:lvl5pPr indent="642915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5pPr>
            <a:lvl6pPr indent="803643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6pPr>
            <a:lvl7pPr indent="964372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7pPr>
            <a:lvl8pPr indent="1125101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8pPr>
            <a:lvl9pPr indent="1285829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algn="r">
              <a:defRPr sz="1800">
                <a:solidFill>
                  <a:srgbClr val="000000"/>
                </a:solidFill>
              </a:defRPr>
            </a:pPr>
            <a:r>
              <a:rPr lang="en-US" sz="1800" b="1">
                <a:solidFill>
                  <a:schemeClr val="tx1"/>
                </a:solidFill>
              </a:rPr>
              <a:t>All-Hands Spring 2020</a:t>
            </a:r>
          </a:p>
          <a:p>
            <a:pPr algn="r">
              <a:defRPr sz="1800">
                <a:solidFill>
                  <a:srgbClr val="000000"/>
                </a:solidFill>
              </a:defRPr>
            </a:pPr>
            <a:r>
              <a:rPr lang="en-US" sz="1400" b="1">
                <a:solidFill>
                  <a:srgbClr val="BDA4E6"/>
                </a:solidFill>
              </a:rPr>
              <a:t>January 21</a:t>
            </a:r>
            <a:r>
              <a:rPr lang="en-US" sz="1400" b="1" baseline="30000">
                <a:solidFill>
                  <a:srgbClr val="BDA4E6"/>
                </a:solidFill>
              </a:rPr>
              <a:t>st</a:t>
            </a:r>
            <a:r>
              <a:rPr lang="en-US" sz="1400" b="1">
                <a:solidFill>
                  <a:srgbClr val="BDA4E6"/>
                </a:solidFill>
              </a:rPr>
              <a:t>, 2020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A706DB5-958A-451B-A00B-B31AAC73DD40}"/>
              </a:ext>
            </a:extLst>
          </p:cNvPr>
          <p:cNvGrpSpPr/>
          <p:nvPr userDrawn="1"/>
        </p:nvGrpSpPr>
        <p:grpSpPr>
          <a:xfrm rot="16200000" flipV="1">
            <a:off x="9598774" y="-439022"/>
            <a:ext cx="918649" cy="1768081"/>
            <a:chOff x="10208215" y="409493"/>
            <a:chExt cx="644333" cy="752676"/>
          </a:xfrm>
        </p:grpSpPr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B9FC4AA5-0DAD-4094-9AB8-E181D9E1DB63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5375AC5D-BE51-4768-8DCF-1607B14FA6BA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30" name="Isosceles Triangle 29">
              <a:extLst>
                <a:ext uri="{FF2B5EF4-FFF2-40B4-BE49-F238E27FC236}">
                  <a16:creationId xmlns:a16="http://schemas.microsoft.com/office/drawing/2014/main" id="{6FD25F83-D058-4016-8B29-C48CF67B6282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D4396AA-49CE-47E4-B904-4A9F636A025A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7F2A933-698A-4AF4-9EA9-2C44A3B08EB7}"/>
              </a:ext>
            </a:extLst>
          </p:cNvPr>
          <p:cNvGrpSpPr/>
          <p:nvPr userDrawn="1"/>
        </p:nvGrpSpPr>
        <p:grpSpPr>
          <a:xfrm rot="16200000" flipV="1">
            <a:off x="8714730" y="-439012"/>
            <a:ext cx="918658" cy="1768081"/>
            <a:chOff x="10208215" y="409493"/>
            <a:chExt cx="644341" cy="752676"/>
          </a:xfrm>
        </p:grpSpPr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7C586271-D0F3-4667-8B90-CD907CBC57C0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34" name="Isosceles Triangle 33">
              <a:extLst>
                <a:ext uri="{FF2B5EF4-FFF2-40B4-BE49-F238E27FC236}">
                  <a16:creationId xmlns:a16="http://schemas.microsoft.com/office/drawing/2014/main" id="{460A2B0D-49E5-4137-B3DB-C56CBBB72426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35" name="Isosceles Triangle 34">
              <a:extLst>
                <a:ext uri="{FF2B5EF4-FFF2-40B4-BE49-F238E27FC236}">
                  <a16:creationId xmlns:a16="http://schemas.microsoft.com/office/drawing/2014/main" id="{545A3713-EAA2-40AA-84D5-46602BAE113B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36" name="Isosceles Triangle 35">
              <a:extLst>
                <a:ext uri="{FF2B5EF4-FFF2-40B4-BE49-F238E27FC236}">
                  <a16:creationId xmlns:a16="http://schemas.microsoft.com/office/drawing/2014/main" id="{19BCCF99-56FE-4E32-BE15-0DE627427515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B34BA4B-2097-4F50-B090-EFB10B9151EE}"/>
              </a:ext>
            </a:extLst>
          </p:cNvPr>
          <p:cNvGrpSpPr/>
          <p:nvPr userDrawn="1"/>
        </p:nvGrpSpPr>
        <p:grpSpPr>
          <a:xfrm rot="16200000" flipV="1">
            <a:off x="7848820" y="-445426"/>
            <a:ext cx="918649" cy="1768081"/>
            <a:chOff x="10208215" y="409493"/>
            <a:chExt cx="644333" cy="752676"/>
          </a:xfrm>
        </p:grpSpPr>
        <p:sp>
          <p:nvSpPr>
            <p:cNvPr id="38" name="Isosceles Triangle 37">
              <a:extLst>
                <a:ext uri="{FF2B5EF4-FFF2-40B4-BE49-F238E27FC236}">
                  <a16:creationId xmlns:a16="http://schemas.microsoft.com/office/drawing/2014/main" id="{A08233F7-D738-45E1-86BE-723DD44872DB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39" name="Isosceles Triangle 38">
              <a:extLst>
                <a:ext uri="{FF2B5EF4-FFF2-40B4-BE49-F238E27FC236}">
                  <a16:creationId xmlns:a16="http://schemas.microsoft.com/office/drawing/2014/main" id="{EDCEED5E-208F-4062-997E-6E8831891809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40" name="Isosceles Triangle 39">
              <a:extLst>
                <a:ext uri="{FF2B5EF4-FFF2-40B4-BE49-F238E27FC236}">
                  <a16:creationId xmlns:a16="http://schemas.microsoft.com/office/drawing/2014/main" id="{B70D8917-ACB2-402F-BA84-79A47D4266A6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41" name="Isosceles Triangle 40">
              <a:extLst>
                <a:ext uri="{FF2B5EF4-FFF2-40B4-BE49-F238E27FC236}">
                  <a16:creationId xmlns:a16="http://schemas.microsoft.com/office/drawing/2014/main" id="{D5E6BDE4-4782-4048-8830-3CAFDB506AF8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965123C6-2A86-4650-8DE2-976ADD49A813}"/>
              </a:ext>
            </a:extLst>
          </p:cNvPr>
          <p:cNvGrpSpPr/>
          <p:nvPr userDrawn="1"/>
        </p:nvGrpSpPr>
        <p:grpSpPr>
          <a:xfrm rot="16200000" flipV="1">
            <a:off x="6964776" y="-445417"/>
            <a:ext cx="918658" cy="1768081"/>
            <a:chOff x="10208215" y="409493"/>
            <a:chExt cx="644341" cy="752676"/>
          </a:xfrm>
        </p:grpSpPr>
        <p:sp>
          <p:nvSpPr>
            <p:cNvPr id="43" name="Isosceles Triangle 42">
              <a:extLst>
                <a:ext uri="{FF2B5EF4-FFF2-40B4-BE49-F238E27FC236}">
                  <a16:creationId xmlns:a16="http://schemas.microsoft.com/office/drawing/2014/main" id="{F6E88AFB-6B21-452E-AE1A-11B6237C17B7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BDB67139-BE8D-4290-A401-85FA1766369C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45" name="Isosceles Triangle 44">
              <a:extLst>
                <a:ext uri="{FF2B5EF4-FFF2-40B4-BE49-F238E27FC236}">
                  <a16:creationId xmlns:a16="http://schemas.microsoft.com/office/drawing/2014/main" id="{A2A729C3-A409-42BC-A6F3-A6E151236132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46" name="Isosceles Triangle 45">
              <a:extLst>
                <a:ext uri="{FF2B5EF4-FFF2-40B4-BE49-F238E27FC236}">
                  <a16:creationId xmlns:a16="http://schemas.microsoft.com/office/drawing/2014/main" id="{D29462C8-D1C3-45D4-BAE5-63B138BC4BB0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CDA27570-F6C8-4B65-BE63-AF86B4ABC4B3}"/>
              </a:ext>
            </a:extLst>
          </p:cNvPr>
          <p:cNvGrpSpPr/>
          <p:nvPr userDrawn="1"/>
        </p:nvGrpSpPr>
        <p:grpSpPr>
          <a:xfrm rot="16200000" flipV="1">
            <a:off x="6102274" y="-445440"/>
            <a:ext cx="918649" cy="1768081"/>
            <a:chOff x="10208215" y="409493"/>
            <a:chExt cx="644333" cy="752676"/>
          </a:xfrm>
        </p:grpSpPr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A1ACB21F-93E7-4EC6-BD5C-EB6C41416E2B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FE13F6C5-F7ED-4C52-A098-31A7BBDB7AF5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50" name="Isosceles Triangle 49">
              <a:extLst>
                <a:ext uri="{FF2B5EF4-FFF2-40B4-BE49-F238E27FC236}">
                  <a16:creationId xmlns:a16="http://schemas.microsoft.com/office/drawing/2014/main" id="{B58E0AC3-9438-4200-81A8-A4C742992DB8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51" name="Isosceles Triangle 50">
              <a:extLst>
                <a:ext uri="{FF2B5EF4-FFF2-40B4-BE49-F238E27FC236}">
                  <a16:creationId xmlns:a16="http://schemas.microsoft.com/office/drawing/2014/main" id="{5A69F8B3-0F5B-45F6-AB47-5BA35DDCBACC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11900918-ED23-4AC5-B6A7-B8FBF31E383C}"/>
              </a:ext>
            </a:extLst>
          </p:cNvPr>
          <p:cNvGrpSpPr/>
          <p:nvPr userDrawn="1"/>
        </p:nvGrpSpPr>
        <p:grpSpPr>
          <a:xfrm rot="16200000" flipV="1">
            <a:off x="5218230" y="-445430"/>
            <a:ext cx="918658" cy="1768081"/>
            <a:chOff x="10208215" y="409493"/>
            <a:chExt cx="644341" cy="752676"/>
          </a:xfrm>
        </p:grpSpPr>
        <p:sp>
          <p:nvSpPr>
            <p:cNvPr id="53" name="Isosceles Triangle 52">
              <a:extLst>
                <a:ext uri="{FF2B5EF4-FFF2-40B4-BE49-F238E27FC236}">
                  <a16:creationId xmlns:a16="http://schemas.microsoft.com/office/drawing/2014/main" id="{C033270F-D683-4298-B7D4-E09120E4F6A2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54" name="Isosceles Triangle 53">
              <a:extLst>
                <a:ext uri="{FF2B5EF4-FFF2-40B4-BE49-F238E27FC236}">
                  <a16:creationId xmlns:a16="http://schemas.microsoft.com/office/drawing/2014/main" id="{4749A5D6-3607-423A-8F0B-83A2A560ABBB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55" name="Isosceles Triangle 54">
              <a:extLst>
                <a:ext uri="{FF2B5EF4-FFF2-40B4-BE49-F238E27FC236}">
                  <a16:creationId xmlns:a16="http://schemas.microsoft.com/office/drawing/2014/main" id="{23935803-8EB5-415B-8863-21C1B68CA529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56" name="Isosceles Triangle 55">
              <a:extLst>
                <a:ext uri="{FF2B5EF4-FFF2-40B4-BE49-F238E27FC236}">
                  <a16:creationId xmlns:a16="http://schemas.microsoft.com/office/drawing/2014/main" id="{2DD1FE69-CCB7-4CD9-9EC8-1F71091F896E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2ABD22A0-CBBD-437D-90AE-3C3185F0A83A}"/>
              </a:ext>
            </a:extLst>
          </p:cNvPr>
          <p:cNvGrpSpPr/>
          <p:nvPr userDrawn="1"/>
        </p:nvGrpSpPr>
        <p:grpSpPr>
          <a:xfrm rot="16200000" flipV="1">
            <a:off x="4334202" y="-445442"/>
            <a:ext cx="918649" cy="1768081"/>
            <a:chOff x="10208215" y="409493"/>
            <a:chExt cx="644333" cy="752676"/>
          </a:xfrm>
        </p:grpSpPr>
        <p:sp>
          <p:nvSpPr>
            <p:cNvPr id="68" name="Isosceles Triangle 67">
              <a:extLst>
                <a:ext uri="{FF2B5EF4-FFF2-40B4-BE49-F238E27FC236}">
                  <a16:creationId xmlns:a16="http://schemas.microsoft.com/office/drawing/2014/main" id="{05EC9E9E-AC37-459B-8105-C06C0D543E7B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69" name="Isosceles Triangle 68">
              <a:extLst>
                <a:ext uri="{FF2B5EF4-FFF2-40B4-BE49-F238E27FC236}">
                  <a16:creationId xmlns:a16="http://schemas.microsoft.com/office/drawing/2014/main" id="{A1066AFE-4A23-438E-8840-CEF0BCA97953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70" name="Isosceles Triangle 69">
              <a:extLst>
                <a:ext uri="{FF2B5EF4-FFF2-40B4-BE49-F238E27FC236}">
                  <a16:creationId xmlns:a16="http://schemas.microsoft.com/office/drawing/2014/main" id="{FBEC449D-0295-4276-80F4-6E989215B473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71" name="Isosceles Triangle 70">
              <a:extLst>
                <a:ext uri="{FF2B5EF4-FFF2-40B4-BE49-F238E27FC236}">
                  <a16:creationId xmlns:a16="http://schemas.microsoft.com/office/drawing/2014/main" id="{F862ABB4-57D4-46E5-843F-5217CF2964EE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D6DDE311-7A9C-40E3-8352-396719D3B95A}"/>
              </a:ext>
            </a:extLst>
          </p:cNvPr>
          <p:cNvGrpSpPr/>
          <p:nvPr userDrawn="1"/>
        </p:nvGrpSpPr>
        <p:grpSpPr>
          <a:xfrm rot="16200000" flipV="1">
            <a:off x="3450158" y="-445431"/>
            <a:ext cx="918658" cy="1768081"/>
            <a:chOff x="10208215" y="409493"/>
            <a:chExt cx="644341" cy="752676"/>
          </a:xfrm>
        </p:grpSpPr>
        <p:sp>
          <p:nvSpPr>
            <p:cNvPr id="73" name="Isosceles Triangle 72">
              <a:extLst>
                <a:ext uri="{FF2B5EF4-FFF2-40B4-BE49-F238E27FC236}">
                  <a16:creationId xmlns:a16="http://schemas.microsoft.com/office/drawing/2014/main" id="{30301232-B630-408A-9A45-3D48D88F3886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74" name="Isosceles Triangle 73">
              <a:extLst>
                <a:ext uri="{FF2B5EF4-FFF2-40B4-BE49-F238E27FC236}">
                  <a16:creationId xmlns:a16="http://schemas.microsoft.com/office/drawing/2014/main" id="{77BF786C-D1DB-47F3-A0A8-B06BBC69880B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75" name="Isosceles Triangle 74">
              <a:extLst>
                <a:ext uri="{FF2B5EF4-FFF2-40B4-BE49-F238E27FC236}">
                  <a16:creationId xmlns:a16="http://schemas.microsoft.com/office/drawing/2014/main" id="{7FF89AEB-0336-4931-A6DF-F08A05CD7A25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76" name="Isosceles Triangle 75">
              <a:extLst>
                <a:ext uri="{FF2B5EF4-FFF2-40B4-BE49-F238E27FC236}">
                  <a16:creationId xmlns:a16="http://schemas.microsoft.com/office/drawing/2014/main" id="{CD921BB7-6040-40A8-B9A3-100A65CDB8B1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F3077248-779D-4A96-AA8F-4C675A2BAE35}"/>
              </a:ext>
            </a:extLst>
          </p:cNvPr>
          <p:cNvGrpSpPr/>
          <p:nvPr userDrawn="1"/>
        </p:nvGrpSpPr>
        <p:grpSpPr>
          <a:xfrm rot="16200000" flipV="1">
            <a:off x="2570996" y="-445467"/>
            <a:ext cx="918649" cy="1768081"/>
            <a:chOff x="10208215" y="409493"/>
            <a:chExt cx="644333" cy="752676"/>
          </a:xfrm>
        </p:grpSpPr>
        <p:sp>
          <p:nvSpPr>
            <p:cNvPr id="78" name="Isosceles Triangle 77">
              <a:extLst>
                <a:ext uri="{FF2B5EF4-FFF2-40B4-BE49-F238E27FC236}">
                  <a16:creationId xmlns:a16="http://schemas.microsoft.com/office/drawing/2014/main" id="{116E6E1C-0F30-4D6F-82EF-6FA1DE256241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79" name="Isosceles Triangle 78">
              <a:extLst>
                <a:ext uri="{FF2B5EF4-FFF2-40B4-BE49-F238E27FC236}">
                  <a16:creationId xmlns:a16="http://schemas.microsoft.com/office/drawing/2014/main" id="{EAB739F2-7BB0-4F24-BF0D-5D92E6F52B38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80" name="Isosceles Triangle 79">
              <a:extLst>
                <a:ext uri="{FF2B5EF4-FFF2-40B4-BE49-F238E27FC236}">
                  <a16:creationId xmlns:a16="http://schemas.microsoft.com/office/drawing/2014/main" id="{58A6A12B-B857-4AD5-A7F6-2DC11C7B5659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81" name="Isosceles Triangle 80">
              <a:extLst>
                <a:ext uri="{FF2B5EF4-FFF2-40B4-BE49-F238E27FC236}">
                  <a16:creationId xmlns:a16="http://schemas.microsoft.com/office/drawing/2014/main" id="{E2B8EFA8-7FCC-4788-BCA3-58B668E1148F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14D51E86-6E46-4541-9BAC-69E8B4538E2E}"/>
              </a:ext>
            </a:extLst>
          </p:cNvPr>
          <p:cNvGrpSpPr/>
          <p:nvPr userDrawn="1"/>
        </p:nvGrpSpPr>
        <p:grpSpPr>
          <a:xfrm rot="16200000" flipV="1">
            <a:off x="1686952" y="-445457"/>
            <a:ext cx="918658" cy="1768081"/>
            <a:chOff x="10208215" y="409493"/>
            <a:chExt cx="644341" cy="752676"/>
          </a:xfrm>
        </p:grpSpPr>
        <p:sp>
          <p:nvSpPr>
            <p:cNvPr id="83" name="Isosceles Triangle 82">
              <a:extLst>
                <a:ext uri="{FF2B5EF4-FFF2-40B4-BE49-F238E27FC236}">
                  <a16:creationId xmlns:a16="http://schemas.microsoft.com/office/drawing/2014/main" id="{337C7094-3FDD-429F-835A-76E90C8CE3D9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84" name="Isosceles Triangle 83">
              <a:extLst>
                <a:ext uri="{FF2B5EF4-FFF2-40B4-BE49-F238E27FC236}">
                  <a16:creationId xmlns:a16="http://schemas.microsoft.com/office/drawing/2014/main" id="{95F22837-A7FB-490F-96F2-03FAF6647F67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85" name="Isosceles Triangle 84">
              <a:extLst>
                <a:ext uri="{FF2B5EF4-FFF2-40B4-BE49-F238E27FC236}">
                  <a16:creationId xmlns:a16="http://schemas.microsoft.com/office/drawing/2014/main" id="{3A084D3B-27C1-4E71-A014-105256CBE15C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86" name="Isosceles Triangle 85">
              <a:extLst>
                <a:ext uri="{FF2B5EF4-FFF2-40B4-BE49-F238E27FC236}">
                  <a16:creationId xmlns:a16="http://schemas.microsoft.com/office/drawing/2014/main" id="{7C5C06DB-1909-43EC-9204-018D79176452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AC72D7FA-0FC4-4E4D-99C9-912B0D118EF3}"/>
              </a:ext>
            </a:extLst>
          </p:cNvPr>
          <p:cNvGrpSpPr/>
          <p:nvPr userDrawn="1"/>
        </p:nvGrpSpPr>
        <p:grpSpPr>
          <a:xfrm rot="16200000" flipV="1">
            <a:off x="811538" y="-439025"/>
            <a:ext cx="918649" cy="1768081"/>
            <a:chOff x="10208215" y="409493"/>
            <a:chExt cx="644333" cy="752676"/>
          </a:xfrm>
        </p:grpSpPr>
        <p:sp>
          <p:nvSpPr>
            <p:cNvPr id="88" name="Isosceles Triangle 87">
              <a:extLst>
                <a:ext uri="{FF2B5EF4-FFF2-40B4-BE49-F238E27FC236}">
                  <a16:creationId xmlns:a16="http://schemas.microsoft.com/office/drawing/2014/main" id="{FA360DCF-D8CC-416A-8E5F-EC50E9C74639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89" name="Isosceles Triangle 88">
              <a:extLst>
                <a:ext uri="{FF2B5EF4-FFF2-40B4-BE49-F238E27FC236}">
                  <a16:creationId xmlns:a16="http://schemas.microsoft.com/office/drawing/2014/main" id="{64429EA3-ADB9-499F-87AC-EDE1DDAEE4D3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90" name="Isosceles Triangle 89">
              <a:extLst>
                <a:ext uri="{FF2B5EF4-FFF2-40B4-BE49-F238E27FC236}">
                  <a16:creationId xmlns:a16="http://schemas.microsoft.com/office/drawing/2014/main" id="{1F817801-53C7-47AC-AA33-FB746D43D17D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91" name="Isosceles Triangle 90">
              <a:extLst>
                <a:ext uri="{FF2B5EF4-FFF2-40B4-BE49-F238E27FC236}">
                  <a16:creationId xmlns:a16="http://schemas.microsoft.com/office/drawing/2014/main" id="{C868F042-7E5B-40E5-9370-F97230F8A689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E35AC64F-AF01-4120-B7C8-F2C10679639F}"/>
              </a:ext>
            </a:extLst>
          </p:cNvPr>
          <p:cNvGrpSpPr/>
          <p:nvPr userDrawn="1"/>
        </p:nvGrpSpPr>
        <p:grpSpPr>
          <a:xfrm rot="16200000" flipV="1">
            <a:off x="-72505" y="-439015"/>
            <a:ext cx="918658" cy="1768081"/>
            <a:chOff x="10208215" y="409493"/>
            <a:chExt cx="644341" cy="752676"/>
          </a:xfrm>
        </p:grpSpPr>
        <p:sp>
          <p:nvSpPr>
            <p:cNvPr id="93" name="Isosceles Triangle 92">
              <a:extLst>
                <a:ext uri="{FF2B5EF4-FFF2-40B4-BE49-F238E27FC236}">
                  <a16:creationId xmlns:a16="http://schemas.microsoft.com/office/drawing/2014/main" id="{DFDDFEB8-5715-4C4C-A455-A4C0FE9452D5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96" name="Isosceles Triangle 95">
              <a:extLst>
                <a:ext uri="{FF2B5EF4-FFF2-40B4-BE49-F238E27FC236}">
                  <a16:creationId xmlns:a16="http://schemas.microsoft.com/office/drawing/2014/main" id="{C5A112C7-8104-4E78-8F4B-9B21D7DA7C79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97" name="Isosceles Triangle 96">
              <a:extLst>
                <a:ext uri="{FF2B5EF4-FFF2-40B4-BE49-F238E27FC236}">
                  <a16:creationId xmlns:a16="http://schemas.microsoft.com/office/drawing/2014/main" id="{65E9C00E-0508-4CB4-BE59-BA2B64722C07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98" name="Isosceles Triangle 97">
              <a:extLst>
                <a:ext uri="{FF2B5EF4-FFF2-40B4-BE49-F238E27FC236}">
                  <a16:creationId xmlns:a16="http://schemas.microsoft.com/office/drawing/2014/main" id="{C0792DD9-8B47-4EE0-A415-AFD29B0ED1A3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591A8C2C-48E7-4762-BEA7-DDCE2E1B4849}"/>
              </a:ext>
            </a:extLst>
          </p:cNvPr>
          <p:cNvGrpSpPr/>
          <p:nvPr userDrawn="1"/>
        </p:nvGrpSpPr>
        <p:grpSpPr>
          <a:xfrm rot="16200000" flipV="1">
            <a:off x="-941349" y="-439038"/>
            <a:ext cx="918649" cy="1768081"/>
            <a:chOff x="10208215" y="409493"/>
            <a:chExt cx="644333" cy="752676"/>
          </a:xfrm>
        </p:grpSpPr>
        <p:sp>
          <p:nvSpPr>
            <p:cNvPr id="100" name="Isosceles Triangle 99">
              <a:extLst>
                <a:ext uri="{FF2B5EF4-FFF2-40B4-BE49-F238E27FC236}">
                  <a16:creationId xmlns:a16="http://schemas.microsoft.com/office/drawing/2014/main" id="{221DB37C-C04E-4766-A227-2F1801B739E2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01" name="Isosceles Triangle 100">
              <a:extLst>
                <a:ext uri="{FF2B5EF4-FFF2-40B4-BE49-F238E27FC236}">
                  <a16:creationId xmlns:a16="http://schemas.microsoft.com/office/drawing/2014/main" id="{8D27102B-D75D-415B-9D9B-A599C6782508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02" name="Isosceles Triangle 101">
              <a:extLst>
                <a:ext uri="{FF2B5EF4-FFF2-40B4-BE49-F238E27FC236}">
                  <a16:creationId xmlns:a16="http://schemas.microsoft.com/office/drawing/2014/main" id="{B6BB37B2-15FA-4352-83B1-DB7A05533DF5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03" name="Isosceles Triangle 102">
              <a:extLst>
                <a:ext uri="{FF2B5EF4-FFF2-40B4-BE49-F238E27FC236}">
                  <a16:creationId xmlns:a16="http://schemas.microsoft.com/office/drawing/2014/main" id="{3CA67A55-CFE5-4B54-BF3B-716C01A55582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E82E92B1-BB65-4949-AAEE-459BE7C01710}"/>
              </a:ext>
            </a:extLst>
          </p:cNvPr>
          <p:cNvGrpSpPr/>
          <p:nvPr userDrawn="1"/>
        </p:nvGrpSpPr>
        <p:grpSpPr>
          <a:xfrm rot="16200000" flipV="1">
            <a:off x="-1825388" y="-439028"/>
            <a:ext cx="918658" cy="1768081"/>
            <a:chOff x="10208215" y="409493"/>
            <a:chExt cx="644341" cy="752676"/>
          </a:xfrm>
        </p:grpSpPr>
        <p:sp>
          <p:nvSpPr>
            <p:cNvPr id="105" name="Isosceles Triangle 104">
              <a:extLst>
                <a:ext uri="{FF2B5EF4-FFF2-40B4-BE49-F238E27FC236}">
                  <a16:creationId xmlns:a16="http://schemas.microsoft.com/office/drawing/2014/main" id="{D80964BA-645A-4E2A-ABE4-CF4E2E07549B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06" name="Isosceles Triangle 105">
              <a:extLst>
                <a:ext uri="{FF2B5EF4-FFF2-40B4-BE49-F238E27FC236}">
                  <a16:creationId xmlns:a16="http://schemas.microsoft.com/office/drawing/2014/main" id="{3293C24B-FCF7-4BF1-B1DE-8513FBCAE7BE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07" name="Isosceles Triangle 106">
              <a:extLst>
                <a:ext uri="{FF2B5EF4-FFF2-40B4-BE49-F238E27FC236}">
                  <a16:creationId xmlns:a16="http://schemas.microsoft.com/office/drawing/2014/main" id="{D7A9A175-D52A-4A9D-9EE7-F54A027050F7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08" name="Isosceles Triangle 107">
              <a:extLst>
                <a:ext uri="{FF2B5EF4-FFF2-40B4-BE49-F238E27FC236}">
                  <a16:creationId xmlns:a16="http://schemas.microsoft.com/office/drawing/2014/main" id="{A1296B77-10AF-41C7-B018-43EB9ED2C4B3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sp>
        <p:nvSpPr>
          <p:cNvPr id="109" name="Shape 6">
            <a:extLst>
              <a:ext uri="{FF2B5EF4-FFF2-40B4-BE49-F238E27FC236}">
                <a16:creationId xmlns:a16="http://schemas.microsoft.com/office/drawing/2014/main" id="{112E3E8F-2179-45C8-84F1-3AF8667A86AE}"/>
              </a:ext>
            </a:extLst>
          </p:cNvPr>
          <p:cNvSpPr/>
          <p:nvPr userDrawn="1"/>
        </p:nvSpPr>
        <p:spPr>
          <a:xfrm>
            <a:off x="-1621986" y="-42937"/>
            <a:ext cx="1630363" cy="1001623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1073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20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3432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77" r:id="rId2"/>
    <p:sldLayoutId id="2147483681" r:id="rId3"/>
    <p:sldLayoutId id="2147483678" r:id="rId4"/>
    <p:sldLayoutId id="2147483683" r:id="rId5"/>
    <p:sldLayoutId id="2147483684" r:id="rId6"/>
  </p:sldLayoutIdLst>
  <p:transition spd="med"/>
  <p:hf hdr="0" ftr="0" dt="0"/>
  <p:txStyles>
    <p:titleStyle>
      <a:lvl1pPr defTabSz="410730" eaLnBrk="1" hangingPunct="1">
        <a:defRPr sz="4400" b="1">
          <a:solidFill>
            <a:srgbClr val="FFFFFF"/>
          </a:solidFill>
          <a:latin typeface="Arial"/>
          <a:ea typeface="+mn-ea"/>
          <a:cs typeface="Arial"/>
          <a:sym typeface="Gill Sans Light"/>
        </a:defRPr>
      </a:lvl1pPr>
      <a:lvl2pPr indent="160721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2pPr>
      <a:lvl3pPr indent="321441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3pPr>
      <a:lvl4pPr indent="48216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4pPr>
      <a:lvl5pPr indent="64288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5pPr>
      <a:lvl6pPr indent="80360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6pPr>
      <a:lvl7pPr indent="964324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7pPr>
      <a:lvl8pPr indent="1125045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8pPr>
      <a:lvl9pPr indent="1285765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9pPr>
    </p:titleStyle>
    <p:bodyStyle>
      <a:lvl1pPr marL="625024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2800" b="1"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1pPr>
      <a:lvl2pPr marL="937538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2400" b="1">
          <a:solidFill>
            <a:srgbClr val="191EA2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2pPr>
      <a:lvl3pPr marL="1250050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800" b="1">
          <a:solidFill>
            <a:srgbClr val="FF4B0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3pPr>
      <a:lvl4pPr marL="1562562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600" b="1">
          <a:solidFill>
            <a:srgbClr val="7030A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4pPr>
      <a:lvl5pPr marL="1875074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400" b="1">
          <a:solidFill>
            <a:srgbClr val="00B05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5pPr>
      <a:lvl6pPr marL="2125086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6pPr>
      <a:lvl7pPr marL="2375094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7pPr>
      <a:lvl8pPr marL="2625104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8pPr>
      <a:lvl9pPr marL="2875113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9pPr>
    </p:bodyStyle>
    <p:otherStyle>
      <a:lvl1pPr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160721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321441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48216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64288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indent="80360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indent="964324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indent="1125045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indent="1285765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 txBox="1">
            <a:spLocks/>
          </p:cNvSpPr>
          <p:nvPr/>
        </p:nvSpPr>
        <p:spPr>
          <a:xfrm>
            <a:off x="1596928" y="2929916"/>
            <a:ext cx="9015215" cy="1239631"/>
          </a:xfrm>
          <a:prstGeom prst="rect">
            <a:avLst/>
          </a:prstGeom>
        </p:spPr>
        <p:txBody>
          <a:bodyPr/>
          <a:lstStyle>
            <a:lvl1pPr marL="625024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2800" b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1pPr>
            <a:lvl2pPr marL="937538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2400" b="1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2pPr>
            <a:lvl3pPr marL="1250050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800" b="1">
                <a:solidFill>
                  <a:srgbClr val="FF4B0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3pPr>
            <a:lvl4pPr marL="1562562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600" b="1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4pPr>
            <a:lvl5pPr marL="1875074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400" b="1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marL="223221" indent="0" algn="ctr">
              <a:buNone/>
            </a:pPr>
            <a:r>
              <a:rPr lang="en-US" sz="3200" dirty="0"/>
              <a:t>Elastic IP</a:t>
            </a:r>
          </a:p>
          <a:p>
            <a:pPr marL="223221" indent="0" algn="ctr">
              <a:buNone/>
            </a:pPr>
            <a:r>
              <a:rPr lang="en-US" i="1" dirty="0"/>
              <a:t>Automatic Discovery of Use-Case-Specialized IP </a:t>
            </a:r>
          </a:p>
          <a:p>
            <a:pPr marL="223221" indent="0" algn="ctr">
              <a:buNone/>
            </a:pPr>
            <a:endParaRPr lang="en-US" u="sng" dirty="0"/>
          </a:p>
        </p:txBody>
      </p:sp>
      <p:sp>
        <p:nvSpPr>
          <p:cNvPr id="3" name="Text Placeholder 3"/>
          <p:cNvSpPr txBox="1">
            <a:spLocks/>
          </p:cNvSpPr>
          <p:nvPr/>
        </p:nvSpPr>
        <p:spPr>
          <a:xfrm>
            <a:off x="2001642" y="4946872"/>
            <a:ext cx="8205788" cy="1831647"/>
          </a:xfrm>
          <a:prstGeom prst="rect">
            <a:avLst/>
          </a:prstGeom>
        </p:spPr>
        <p:txBody>
          <a:bodyPr/>
          <a:lstStyle>
            <a:lvl1pPr marL="625024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2800" b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1pPr>
            <a:lvl2pPr marL="937538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2400" b="1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2pPr>
            <a:lvl3pPr marL="1250050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800" b="1">
                <a:solidFill>
                  <a:srgbClr val="FF4B0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3pPr>
            <a:lvl4pPr marL="1562562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600" b="1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4pPr>
            <a:lvl5pPr marL="1875074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400" b="1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marL="223221" indent="0" algn="ctr">
              <a:spcBef>
                <a:spcPts val="0"/>
              </a:spcBef>
              <a:buNone/>
            </a:pPr>
            <a:r>
              <a:rPr lang="en-US" sz="2000" dirty="0"/>
              <a:t>Greg Stitt</a:t>
            </a:r>
          </a:p>
          <a:p>
            <a:pPr marL="223221" indent="0" algn="ctr">
              <a:spcBef>
                <a:spcPts val="0"/>
              </a:spcBef>
              <a:buNone/>
            </a:pPr>
            <a:r>
              <a:rPr lang="en-US" sz="2000" dirty="0"/>
              <a:t>Associate Professor</a:t>
            </a:r>
          </a:p>
          <a:p>
            <a:pPr marL="223221" indent="0" algn="ctr">
              <a:spcBef>
                <a:spcPts val="0"/>
              </a:spcBef>
              <a:buNone/>
            </a:pPr>
            <a:r>
              <a:rPr lang="en-US" sz="2000" dirty="0"/>
              <a:t>Department of Electrical and Computer Engineering</a:t>
            </a:r>
            <a:endParaRPr lang="en-US" sz="2000" b="0" dirty="0"/>
          </a:p>
          <a:p>
            <a:pPr marL="223221" indent="0" algn="ctr">
              <a:spcBef>
                <a:spcPts val="0"/>
              </a:spcBef>
              <a:buNone/>
            </a:pPr>
            <a:r>
              <a:rPr lang="en-US" sz="2000" dirty="0"/>
              <a:t>University of Florida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964" y="6256539"/>
            <a:ext cx="2606040" cy="521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004506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2D81A0-6ECD-4298-BC38-317906049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Exploration: Delay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576766-BAA0-4F34-B634-4A5BD66FEC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051121" y="6510169"/>
            <a:ext cx="89768" cy="194669"/>
          </a:xfrm>
        </p:spPr>
        <p:txBody>
          <a:bodyPr/>
          <a:lstStyle/>
          <a:p>
            <a:pPr>
              <a:defRPr/>
            </a:pPr>
            <a:fld id="{D3046D45-FC88-4EF3-BBF3-C3E9EDC4F79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BE14390-9588-4FD9-A978-3C7F5B559ECB}"/>
              </a:ext>
            </a:extLst>
          </p:cNvPr>
          <p:cNvSpPr txBox="1"/>
          <p:nvPr/>
        </p:nvSpPr>
        <p:spPr>
          <a:xfrm>
            <a:off x="4874233" y="1564151"/>
            <a:ext cx="1000587" cy="30777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457200" rtl="0" latinLnBrk="1" hangingPunct="0"/>
            <a:r>
              <a:rPr lang="en-US" sz="1400" dirty="0">
                <a:solidFill>
                  <a:srgbClr val="000000"/>
                </a:solidFill>
              </a:rPr>
              <a:t>1,344 FFs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E42B8BF-CF84-47EA-B06B-1804D7E44267}"/>
              </a:ext>
            </a:extLst>
          </p:cNvPr>
          <p:cNvSpPr txBox="1"/>
          <p:nvPr/>
        </p:nvSpPr>
        <p:spPr>
          <a:xfrm>
            <a:off x="4789037" y="1164212"/>
            <a:ext cx="3480806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 defTabSz="457200" rtl="0" latinLnBrk="1" hangingPunct="0"/>
            <a:r>
              <a:rPr lang="en-US" sz="1600" i="1" dirty="0">
                <a:solidFill>
                  <a:srgbClr val="000000"/>
                </a:solidFill>
              </a:rPr>
              <a:t>width=21, cycles=64, </a:t>
            </a:r>
            <a:r>
              <a:rPr lang="en-US" sz="1600" i="1" dirty="0" err="1">
                <a:solidFill>
                  <a:srgbClr val="000000"/>
                </a:solidFill>
              </a:rPr>
              <a:t>Arria</a:t>
            </a:r>
            <a:r>
              <a:rPr lang="en-US" sz="1600" i="1" dirty="0">
                <a:solidFill>
                  <a:srgbClr val="000000"/>
                </a:solidFill>
              </a:rPr>
              <a:t> 10 FPGA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16A35ED-E555-441E-BAB0-8A497717A71C}"/>
              </a:ext>
            </a:extLst>
          </p:cNvPr>
          <p:cNvSpPr txBox="1"/>
          <p:nvPr/>
        </p:nvSpPr>
        <p:spPr>
          <a:xfrm>
            <a:off x="2720068" y="1564151"/>
            <a:ext cx="1663013" cy="52322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457200" rtl="0" latinLnBrk="1" hangingPunct="0"/>
            <a:r>
              <a:rPr lang="en-US" sz="1400" dirty="0">
                <a:solidFill>
                  <a:srgbClr val="000000"/>
                </a:solidFill>
              </a:rPr>
              <a:t>64 FFs + 2 MLABs </a:t>
            </a:r>
          </a:p>
          <a:p>
            <a:pPr algn="ctr" defTabSz="457200" rtl="0" latinLnBrk="1" hangingPunct="0"/>
            <a:r>
              <a:rPr lang="en-US" sz="1400" dirty="0">
                <a:solidFill>
                  <a:srgbClr val="000000"/>
                </a:solidFill>
              </a:rPr>
              <a:t>(100% utilization)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F9BC041-BF21-4DF3-BE03-19CD1222E1B0}"/>
              </a:ext>
            </a:extLst>
          </p:cNvPr>
          <p:cNvSpPr txBox="1"/>
          <p:nvPr/>
        </p:nvSpPr>
        <p:spPr>
          <a:xfrm>
            <a:off x="636781" y="1564151"/>
            <a:ext cx="1597980" cy="52322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457200" rtl="0" latinLnBrk="1" hangingPunct="0"/>
            <a:r>
              <a:rPr lang="en-US" sz="1400" dirty="0">
                <a:solidFill>
                  <a:srgbClr val="000000"/>
                </a:solidFill>
              </a:rPr>
              <a:t>1 M20K </a:t>
            </a:r>
          </a:p>
          <a:p>
            <a:pPr algn="ctr" defTabSz="457200" rtl="0" latinLnBrk="1" hangingPunct="0"/>
            <a:r>
              <a:rPr lang="en-US" sz="1400" dirty="0">
                <a:solidFill>
                  <a:srgbClr val="000000"/>
                </a:solidFill>
              </a:rPr>
              <a:t>(6.6% util.)</a:t>
            </a:r>
          </a:p>
        </p:txBody>
      </p:sp>
      <p:graphicFrame>
        <p:nvGraphicFramePr>
          <p:cNvPr id="67" name="Table 33">
            <a:extLst>
              <a:ext uri="{FF2B5EF4-FFF2-40B4-BE49-F238E27FC236}">
                <a16:creationId xmlns:a16="http://schemas.microsoft.com/office/drawing/2014/main" id="{CB0D7874-D97B-4593-8548-87BF828EAD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54926"/>
              </p:ext>
            </p:extLst>
          </p:nvPr>
        </p:nvGraphicFramePr>
        <p:xfrm>
          <a:off x="1113449" y="4593105"/>
          <a:ext cx="474906" cy="8665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4906">
                  <a:extLst>
                    <a:ext uri="{9D8B030D-6E8A-4147-A177-3AD203B41FA5}">
                      <a16:colId xmlns:a16="http://schemas.microsoft.com/office/drawing/2014/main" val="2562769998"/>
                    </a:ext>
                  </a:extLst>
                </a:gridCol>
              </a:tblGrid>
              <a:tr h="8665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036016"/>
                  </a:ext>
                </a:extLst>
              </a:tr>
            </a:tbl>
          </a:graphicData>
        </a:graphic>
      </p:graphicFrame>
      <p:graphicFrame>
        <p:nvGraphicFramePr>
          <p:cNvPr id="69" name="Table 33">
            <a:extLst>
              <a:ext uri="{FF2B5EF4-FFF2-40B4-BE49-F238E27FC236}">
                <a16:creationId xmlns:a16="http://schemas.microsoft.com/office/drawing/2014/main" id="{FE4AA8AD-D99C-4B87-ACD6-195F968378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77791"/>
              </p:ext>
            </p:extLst>
          </p:nvPr>
        </p:nvGraphicFramePr>
        <p:xfrm>
          <a:off x="1113449" y="2157001"/>
          <a:ext cx="474906" cy="9531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4906">
                  <a:extLst>
                    <a:ext uri="{9D8B030D-6E8A-4147-A177-3AD203B41FA5}">
                      <a16:colId xmlns:a16="http://schemas.microsoft.com/office/drawing/2014/main" val="2562769998"/>
                    </a:ext>
                  </a:extLst>
                </a:gridCol>
              </a:tblGrid>
              <a:tr h="95314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036016"/>
                  </a:ext>
                </a:extLst>
              </a:tr>
            </a:tbl>
          </a:graphicData>
        </a:graphic>
      </p:graphicFrame>
      <p:sp>
        <p:nvSpPr>
          <p:cNvPr id="71" name="TextBox 70">
            <a:extLst>
              <a:ext uri="{FF2B5EF4-FFF2-40B4-BE49-F238E27FC236}">
                <a16:creationId xmlns:a16="http://schemas.microsoft.com/office/drawing/2014/main" id="{0BF02CE7-2B23-4A85-877D-BD20B104C474}"/>
              </a:ext>
            </a:extLst>
          </p:cNvPr>
          <p:cNvSpPr txBox="1"/>
          <p:nvPr/>
        </p:nvSpPr>
        <p:spPr>
          <a:xfrm>
            <a:off x="1233134" y="3093478"/>
            <a:ext cx="355221" cy="154382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 defTabSz="457200" rtl="0" latinLnBrk="1" hangingPunct="0">
              <a:lnSpc>
                <a:spcPts val="800"/>
              </a:lnSpc>
            </a:pPr>
            <a:r>
              <a:rPr lang="en-US" sz="1400" dirty="0">
                <a:solidFill>
                  <a:srgbClr val="000000"/>
                </a:solidFill>
              </a:rPr>
              <a:t>.</a:t>
            </a:r>
          </a:p>
          <a:p>
            <a:pPr algn="l" defTabSz="457200" rtl="0" latinLnBrk="1" hangingPunct="0">
              <a:lnSpc>
                <a:spcPts val="800"/>
              </a:lnSpc>
            </a:pPr>
            <a:r>
              <a:rPr lang="en-US" sz="1400" dirty="0">
                <a:solidFill>
                  <a:srgbClr val="000000"/>
                </a:solidFill>
              </a:rPr>
              <a:t>.</a:t>
            </a:r>
          </a:p>
          <a:p>
            <a:pPr algn="l" defTabSz="457200" rtl="0" latinLnBrk="1" hangingPunct="0">
              <a:lnSpc>
                <a:spcPts val="800"/>
              </a:lnSpc>
            </a:pPr>
            <a:r>
              <a:rPr lang="en-US" sz="1400" dirty="0">
                <a:solidFill>
                  <a:srgbClr val="000000"/>
                </a:solidFill>
              </a:rPr>
              <a:t>.</a:t>
            </a:r>
          </a:p>
          <a:p>
            <a:pPr algn="l" defTabSz="457200" rtl="0" latinLnBrk="1" hangingPunct="0">
              <a:lnSpc>
                <a:spcPts val="800"/>
              </a:lnSpc>
            </a:pPr>
            <a:r>
              <a:rPr lang="en-US" sz="1400" dirty="0">
                <a:solidFill>
                  <a:srgbClr val="000000"/>
                </a:solidFill>
              </a:rPr>
              <a:t>.</a:t>
            </a:r>
          </a:p>
          <a:p>
            <a:pPr algn="l" defTabSz="457200" rtl="0" latinLnBrk="1" hangingPunct="0">
              <a:lnSpc>
                <a:spcPts val="800"/>
              </a:lnSpc>
            </a:pPr>
            <a:r>
              <a:rPr lang="en-US" sz="1400" dirty="0">
                <a:solidFill>
                  <a:srgbClr val="000000"/>
                </a:solidFill>
              </a:rPr>
              <a:t>.</a:t>
            </a:r>
          </a:p>
          <a:p>
            <a:pPr algn="l" defTabSz="457200" rtl="0" latinLnBrk="1" hangingPunct="0">
              <a:lnSpc>
                <a:spcPts val="800"/>
              </a:lnSpc>
            </a:pPr>
            <a:r>
              <a:rPr lang="en-US" sz="1400" dirty="0">
                <a:solidFill>
                  <a:srgbClr val="000000"/>
                </a:solidFill>
              </a:rPr>
              <a:t>.</a:t>
            </a:r>
          </a:p>
          <a:p>
            <a:pPr algn="l" defTabSz="457200" rtl="0" latinLnBrk="1" hangingPunct="0">
              <a:lnSpc>
                <a:spcPts val="800"/>
              </a:lnSpc>
            </a:pPr>
            <a:r>
              <a:rPr lang="en-US" sz="1400" dirty="0">
                <a:solidFill>
                  <a:srgbClr val="000000"/>
                </a:solidFill>
              </a:rPr>
              <a:t>.</a:t>
            </a:r>
          </a:p>
          <a:p>
            <a:pPr algn="l" defTabSz="457200" rtl="0" latinLnBrk="1" hangingPunct="0">
              <a:lnSpc>
                <a:spcPts val="800"/>
              </a:lnSpc>
            </a:pPr>
            <a:r>
              <a:rPr lang="en-US" sz="1400" dirty="0">
                <a:solidFill>
                  <a:srgbClr val="000000"/>
                </a:solidFill>
              </a:rPr>
              <a:t>.</a:t>
            </a:r>
          </a:p>
          <a:p>
            <a:pPr algn="l" defTabSz="457200" rtl="0" latinLnBrk="1" hangingPunct="0">
              <a:lnSpc>
                <a:spcPts val="800"/>
              </a:lnSpc>
            </a:pPr>
            <a:r>
              <a:rPr lang="en-US" sz="1400" dirty="0">
                <a:solidFill>
                  <a:srgbClr val="000000"/>
                </a:solidFill>
              </a:rPr>
              <a:t>.</a:t>
            </a:r>
          </a:p>
          <a:p>
            <a:pPr algn="l" defTabSz="457200" rtl="0" latinLnBrk="1" hangingPunct="0">
              <a:lnSpc>
                <a:spcPts val="800"/>
              </a:lnSpc>
            </a:pPr>
            <a:r>
              <a:rPr lang="en-US" sz="1400" dirty="0">
                <a:solidFill>
                  <a:srgbClr val="000000"/>
                </a:solidFill>
              </a:rPr>
              <a:t>.</a:t>
            </a:r>
          </a:p>
          <a:p>
            <a:pPr algn="l" defTabSz="457200" rtl="0" latinLnBrk="1" hangingPunct="0">
              <a:lnSpc>
                <a:spcPts val="800"/>
              </a:lnSpc>
            </a:pPr>
            <a:r>
              <a:rPr lang="en-US" sz="1400" dirty="0">
                <a:solidFill>
                  <a:srgbClr val="000000"/>
                </a:solidFill>
              </a:rPr>
              <a:t>.</a:t>
            </a:r>
          </a:p>
          <a:p>
            <a:pPr algn="l" defTabSz="457200" rtl="0" latinLnBrk="1" hangingPunct="0">
              <a:lnSpc>
                <a:spcPts val="800"/>
              </a:lnSpc>
            </a:pPr>
            <a:r>
              <a:rPr lang="en-US" sz="1400" dirty="0">
                <a:solidFill>
                  <a:srgbClr val="000000"/>
                </a:solidFill>
              </a:rPr>
              <a:t>.</a:t>
            </a:r>
          </a:p>
          <a:p>
            <a:pPr algn="l" defTabSz="457200" rtl="0" latinLnBrk="1" hangingPunct="0">
              <a:lnSpc>
                <a:spcPts val="800"/>
              </a:lnSpc>
            </a:pPr>
            <a:r>
              <a:rPr lang="en-US" sz="1400" dirty="0">
                <a:solidFill>
                  <a:srgbClr val="000000"/>
                </a:solidFill>
              </a:rPr>
              <a:t>.</a:t>
            </a:r>
          </a:p>
          <a:p>
            <a:pPr algn="l" defTabSz="457200" rtl="0" latinLnBrk="1" hangingPunct="0">
              <a:lnSpc>
                <a:spcPts val="800"/>
              </a:lnSpc>
            </a:pPr>
            <a:r>
              <a:rPr lang="en-US" sz="1400" dirty="0">
                <a:solidFill>
                  <a:srgbClr val="000000"/>
                </a:solidFill>
              </a:rPr>
              <a:t>.</a:t>
            </a:r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73340D5A-4E0A-4CF5-B9E3-A116BA9C76D7}"/>
              </a:ext>
            </a:extLst>
          </p:cNvPr>
          <p:cNvCxnSpPr>
            <a:cxnSpLocks/>
          </p:cNvCxnSpPr>
          <p:nvPr/>
        </p:nvCxnSpPr>
        <p:spPr>
          <a:xfrm>
            <a:off x="1588354" y="3123342"/>
            <a:ext cx="0" cy="1629562"/>
          </a:xfrm>
          <a:prstGeom prst="line">
            <a:avLst/>
          </a:prstGeom>
          <a:noFill/>
          <a:ln w="19050" cap="flat">
            <a:solidFill>
              <a:srgbClr val="000000"/>
            </a:solidFill>
            <a:prstDash val="sysDot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E91B03A5-2C80-468F-AF41-158CA13A0DD7}"/>
              </a:ext>
            </a:extLst>
          </p:cNvPr>
          <p:cNvCxnSpPr>
            <a:cxnSpLocks/>
          </p:cNvCxnSpPr>
          <p:nvPr/>
        </p:nvCxnSpPr>
        <p:spPr>
          <a:xfrm>
            <a:off x="1111161" y="3123342"/>
            <a:ext cx="0" cy="1629562"/>
          </a:xfrm>
          <a:prstGeom prst="line">
            <a:avLst/>
          </a:prstGeom>
          <a:noFill/>
          <a:ln w="19050" cap="flat">
            <a:solidFill>
              <a:srgbClr val="000000"/>
            </a:solidFill>
            <a:prstDash val="sysDot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32" name="Group 31">
            <a:extLst>
              <a:ext uri="{FF2B5EF4-FFF2-40B4-BE49-F238E27FC236}">
                <a16:creationId xmlns:a16="http://schemas.microsoft.com/office/drawing/2014/main" id="{4044D4F0-E7AC-4A88-8680-E9FE3D324D15}"/>
              </a:ext>
            </a:extLst>
          </p:cNvPr>
          <p:cNvGrpSpPr/>
          <p:nvPr/>
        </p:nvGrpSpPr>
        <p:grpSpPr>
          <a:xfrm>
            <a:off x="3165461" y="2157001"/>
            <a:ext cx="1229054" cy="1471461"/>
            <a:chOff x="3165461" y="2606633"/>
            <a:chExt cx="1229054" cy="1471461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12C79E2F-71F0-49DB-BA78-A9A2A84D8C0D}"/>
                </a:ext>
              </a:extLst>
            </p:cNvPr>
            <p:cNvSpPr/>
            <p:nvPr/>
          </p:nvSpPr>
          <p:spPr>
            <a:xfrm>
              <a:off x="3255604" y="2606633"/>
              <a:ext cx="119685" cy="10009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="horz" wrap="square" lIns="50800" tIns="50800" rIns="50800" bIns="50800" numCol="1" spcCol="38100" rtlCol="0" anchor="ctr">
              <a:noAutofit/>
            </a:bodyPr>
            <a:lstStyle>
              <a:lvl1pPr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1pPr>
              <a:lvl2pPr indent="160729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2pPr>
              <a:lvl3pPr indent="321457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3pPr>
              <a:lvl4pPr indent="482186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4pPr>
              <a:lvl5pPr indent="642915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5pPr>
              <a:lvl6pPr indent="803643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6pPr>
              <a:lvl7pPr indent="964372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7pPr>
              <a:lvl8pPr indent="1125101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8pPr>
              <a:lvl9pPr indent="1285829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9pPr>
            </a:lstStyle>
            <a:p>
              <a:pPr algn="ctr" defTabSz="584200" rtl="0" latinLnBrk="1" hangingPunct="0"/>
              <a:endParaRPr lang="en-US" sz="18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  <a:sym typeface="Gill Sans"/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0CA61E63-8536-4DCD-8ACF-2B15ABDF6CCC}"/>
                </a:ext>
              </a:extLst>
            </p:cNvPr>
            <p:cNvSpPr txBox="1"/>
            <p:nvPr/>
          </p:nvSpPr>
          <p:spPr>
            <a:xfrm>
              <a:off x="3165461" y="3569677"/>
              <a:ext cx="419444" cy="261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pPr algn="l" defTabSz="457200" rtl="0" latinLnBrk="1" hangingPunct="0"/>
              <a:r>
                <a:rPr lang="en-US" sz="1100" i="1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85" name="Right Brace 84">
              <a:extLst>
                <a:ext uri="{FF2B5EF4-FFF2-40B4-BE49-F238E27FC236}">
                  <a16:creationId xmlns:a16="http://schemas.microsoft.com/office/drawing/2014/main" id="{9443C3B3-23CB-4AE9-988F-7D2E6A811846}"/>
                </a:ext>
              </a:extLst>
            </p:cNvPr>
            <p:cNvSpPr/>
            <p:nvPr/>
          </p:nvSpPr>
          <p:spPr>
            <a:xfrm>
              <a:off x="3804576" y="2611464"/>
              <a:ext cx="146158" cy="493224"/>
            </a:xfrm>
            <a:prstGeom prst="rightBrace">
              <a:avLst>
                <a:gd name="adj1" fmla="val 76760"/>
                <a:gd name="adj2" fmla="val 47776"/>
              </a:avLst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45719" rIns="91439" bIns="45719" numCol="1" spcCol="38100" rtlCol="0" anchor="t">
              <a:no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endParaRP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4829ABAE-1733-4494-A180-58F0D95FC222}"/>
                </a:ext>
              </a:extLst>
            </p:cNvPr>
            <p:cNvSpPr txBox="1"/>
            <p:nvPr/>
          </p:nvSpPr>
          <p:spPr>
            <a:xfrm>
              <a:off x="3965285" y="2716108"/>
              <a:ext cx="419444" cy="261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pPr algn="l" defTabSz="457200" rtl="0" latinLnBrk="1" hangingPunct="0"/>
              <a:r>
                <a:rPr lang="en-US" sz="1100" i="1" dirty="0">
                  <a:solidFill>
                    <a:srgbClr val="000000"/>
                  </a:solidFill>
                </a:rPr>
                <a:t>32</a:t>
              </a:r>
            </a:p>
          </p:txBody>
        </p:sp>
        <p:sp>
          <p:nvSpPr>
            <p:cNvPr id="87" name="Right Brace 86">
              <a:extLst>
                <a:ext uri="{FF2B5EF4-FFF2-40B4-BE49-F238E27FC236}">
                  <a16:creationId xmlns:a16="http://schemas.microsoft.com/office/drawing/2014/main" id="{3EC0F157-FD44-4730-B1CA-F063DCA87E93}"/>
                </a:ext>
              </a:extLst>
            </p:cNvPr>
            <p:cNvSpPr/>
            <p:nvPr/>
          </p:nvSpPr>
          <p:spPr>
            <a:xfrm>
              <a:off x="3799314" y="3122239"/>
              <a:ext cx="146158" cy="485334"/>
            </a:xfrm>
            <a:prstGeom prst="rightBrace">
              <a:avLst>
                <a:gd name="adj1" fmla="val 76760"/>
                <a:gd name="adj2" fmla="val 47776"/>
              </a:avLst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45719" rIns="91439" bIns="45719" numCol="1" spcCol="38100" rtlCol="0" anchor="t">
              <a:no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endParaRP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F33ACF3E-40FC-4326-B839-2772DF7B2C8A}"/>
                </a:ext>
              </a:extLst>
            </p:cNvPr>
            <p:cNvSpPr txBox="1"/>
            <p:nvPr/>
          </p:nvSpPr>
          <p:spPr>
            <a:xfrm>
              <a:off x="3975071" y="3216561"/>
              <a:ext cx="419444" cy="261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pPr algn="l" defTabSz="457200" rtl="0" latinLnBrk="1" hangingPunct="0"/>
              <a:r>
                <a:rPr lang="en-US" sz="1100" i="1" dirty="0">
                  <a:solidFill>
                    <a:srgbClr val="000000"/>
                  </a:solidFill>
                </a:rPr>
                <a:t>32</a:t>
              </a: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3BF54CEC-A6F6-4D9F-BB6C-4AEBD13DC04B}"/>
                </a:ext>
              </a:extLst>
            </p:cNvPr>
            <p:cNvSpPr/>
            <p:nvPr/>
          </p:nvSpPr>
          <p:spPr>
            <a:xfrm>
              <a:off x="3377305" y="2606633"/>
              <a:ext cx="398913" cy="502885"/>
            </a:xfrm>
            <a:prstGeom prst="rect">
              <a:avLst/>
            </a:prstGeom>
            <a:solidFill>
              <a:srgbClr val="92D05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="horz" wrap="square" lIns="50800" tIns="50800" rIns="50800" bIns="50800" numCol="1" spcCol="38100" rtlCol="0" anchor="ctr">
              <a:noAutofit/>
            </a:bodyPr>
            <a:lstStyle>
              <a:lvl1pPr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1pPr>
              <a:lvl2pPr indent="160729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2pPr>
              <a:lvl3pPr indent="321457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3pPr>
              <a:lvl4pPr indent="482186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4pPr>
              <a:lvl5pPr indent="642915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5pPr>
              <a:lvl6pPr indent="803643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6pPr>
              <a:lvl7pPr indent="964372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7pPr>
              <a:lvl8pPr indent="1125101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8pPr>
              <a:lvl9pPr indent="1285829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9pPr>
            </a:lstStyle>
            <a:p>
              <a:pPr algn="ctr" defTabSz="584200" rtl="0" latinLnBrk="1" hangingPunct="0"/>
              <a:endParaRPr lang="en-US" sz="18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  <a:sym typeface="Gill Sans"/>
              </a:endParaRP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9F8C81AE-DE7F-40BD-A0FC-6EBD6921EA3B}"/>
                </a:ext>
              </a:extLst>
            </p:cNvPr>
            <p:cNvSpPr/>
            <p:nvPr/>
          </p:nvSpPr>
          <p:spPr>
            <a:xfrm>
              <a:off x="3378885" y="3104688"/>
              <a:ext cx="398913" cy="502885"/>
            </a:xfrm>
            <a:prstGeom prst="rect">
              <a:avLst/>
            </a:prstGeom>
            <a:solidFill>
              <a:srgbClr val="92D05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="horz" wrap="square" lIns="50800" tIns="50800" rIns="50800" bIns="50800" numCol="1" spcCol="38100" rtlCol="0" anchor="ctr">
              <a:noAutofit/>
            </a:bodyPr>
            <a:lstStyle>
              <a:lvl1pPr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1pPr>
              <a:lvl2pPr indent="160729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2pPr>
              <a:lvl3pPr indent="321457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3pPr>
              <a:lvl4pPr indent="482186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4pPr>
              <a:lvl5pPr indent="642915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5pPr>
              <a:lvl6pPr indent="803643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6pPr>
              <a:lvl7pPr indent="964372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7pPr>
              <a:lvl8pPr indent="1125101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8pPr>
              <a:lvl9pPr indent="1285829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9pPr>
            </a:lstStyle>
            <a:p>
              <a:pPr algn="ctr" defTabSz="584200" rtl="0" latinLnBrk="1" hangingPunct="0"/>
              <a:endParaRPr lang="en-US" sz="18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  <a:sym typeface="Gill Sans"/>
              </a:endParaRPr>
            </a:p>
          </p:txBody>
        </p:sp>
        <p:sp>
          <p:nvSpPr>
            <p:cNvPr id="91" name="Right Brace 90">
              <a:extLst>
                <a:ext uri="{FF2B5EF4-FFF2-40B4-BE49-F238E27FC236}">
                  <a16:creationId xmlns:a16="http://schemas.microsoft.com/office/drawing/2014/main" id="{45EA7957-5A81-42A4-B3A3-9CC6B8F6AFC9}"/>
                </a:ext>
              </a:extLst>
            </p:cNvPr>
            <p:cNvSpPr/>
            <p:nvPr/>
          </p:nvSpPr>
          <p:spPr>
            <a:xfrm rot="5400000">
              <a:off x="3508454" y="3512972"/>
              <a:ext cx="146158" cy="389369"/>
            </a:xfrm>
            <a:prstGeom prst="rightBrace">
              <a:avLst>
                <a:gd name="adj1" fmla="val 76760"/>
                <a:gd name="adj2" fmla="val 47776"/>
              </a:avLst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45719" rIns="91439" bIns="45719" numCol="1" spcCol="38100" rtlCol="0" anchor="t">
              <a:no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endParaRPr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7DD6033B-7E0D-4C73-BEBB-6577CF5576D4}"/>
                </a:ext>
              </a:extLst>
            </p:cNvPr>
            <p:cNvSpPr txBox="1"/>
            <p:nvPr/>
          </p:nvSpPr>
          <p:spPr>
            <a:xfrm>
              <a:off x="3399518" y="3816484"/>
              <a:ext cx="419444" cy="261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pPr algn="l" defTabSz="457200" rtl="0" latinLnBrk="1" hangingPunct="0"/>
              <a:r>
                <a:rPr lang="en-US" sz="1100" i="1" dirty="0">
                  <a:solidFill>
                    <a:srgbClr val="000000"/>
                  </a:solidFill>
                </a:rPr>
                <a:t>20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0773B919-2C86-4A02-8493-A0A189CE885A}"/>
              </a:ext>
            </a:extLst>
          </p:cNvPr>
          <p:cNvGrpSpPr/>
          <p:nvPr/>
        </p:nvGrpSpPr>
        <p:grpSpPr>
          <a:xfrm>
            <a:off x="6787062" y="2157001"/>
            <a:ext cx="522194" cy="1000940"/>
            <a:chOff x="6787062" y="2494353"/>
            <a:chExt cx="522194" cy="1000940"/>
          </a:xfrm>
        </p:grpSpPr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718DAAF7-B232-447F-9DD4-6568EBF49C6C}"/>
                </a:ext>
              </a:extLst>
            </p:cNvPr>
            <p:cNvSpPr/>
            <p:nvPr/>
          </p:nvSpPr>
          <p:spPr>
            <a:xfrm>
              <a:off x="6787062" y="2494353"/>
              <a:ext cx="119685" cy="10009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="horz" wrap="square" lIns="50800" tIns="50800" rIns="50800" bIns="50800" numCol="1" spcCol="38100" rtlCol="0" anchor="ctr">
              <a:noAutofit/>
            </a:bodyPr>
            <a:lstStyle>
              <a:lvl1pPr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1pPr>
              <a:lvl2pPr indent="160729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2pPr>
              <a:lvl3pPr indent="321457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3pPr>
              <a:lvl4pPr indent="482186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4pPr>
              <a:lvl5pPr indent="642915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5pPr>
              <a:lvl6pPr indent="803643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6pPr>
              <a:lvl7pPr indent="964372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7pPr>
              <a:lvl8pPr indent="1125101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8pPr>
              <a:lvl9pPr indent="1285829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9pPr>
            </a:lstStyle>
            <a:p>
              <a:pPr algn="ctr" defTabSz="584200" rtl="0" latinLnBrk="1" hangingPunct="0"/>
              <a:endParaRPr lang="en-US" sz="18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  <a:sym typeface="Gill Sans"/>
              </a:endParaRP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95B8F622-CA42-421F-993F-BA30E28ECFD1}"/>
                </a:ext>
              </a:extLst>
            </p:cNvPr>
            <p:cNvSpPr/>
            <p:nvPr/>
          </p:nvSpPr>
          <p:spPr>
            <a:xfrm>
              <a:off x="6908763" y="2494353"/>
              <a:ext cx="398913" cy="502885"/>
            </a:xfrm>
            <a:prstGeom prst="rect">
              <a:avLst/>
            </a:prstGeom>
            <a:solidFill>
              <a:srgbClr val="92D05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="horz" wrap="square" lIns="50800" tIns="50800" rIns="50800" bIns="50800" numCol="1" spcCol="38100" rtlCol="0" anchor="ctr">
              <a:noAutofit/>
            </a:bodyPr>
            <a:lstStyle>
              <a:lvl1pPr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1pPr>
              <a:lvl2pPr indent="160729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2pPr>
              <a:lvl3pPr indent="321457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3pPr>
              <a:lvl4pPr indent="482186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4pPr>
              <a:lvl5pPr indent="642915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5pPr>
              <a:lvl6pPr indent="803643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6pPr>
              <a:lvl7pPr indent="964372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7pPr>
              <a:lvl8pPr indent="1125101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8pPr>
              <a:lvl9pPr indent="1285829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9pPr>
            </a:lstStyle>
            <a:p>
              <a:pPr algn="ctr" defTabSz="584200" rtl="0" latinLnBrk="1" hangingPunct="0"/>
              <a:endParaRPr lang="en-US" sz="18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  <a:sym typeface="Gill Sans"/>
              </a:endParaRP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BD281444-C8A5-442B-910D-2DFC6BE71377}"/>
                </a:ext>
              </a:extLst>
            </p:cNvPr>
            <p:cNvSpPr/>
            <p:nvPr/>
          </p:nvSpPr>
          <p:spPr>
            <a:xfrm>
              <a:off x="6910343" y="2992408"/>
              <a:ext cx="398913" cy="50288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="horz" wrap="square" lIns="50800" tIns="50800" rIns="50800" bIns="50800" numCol="1" spcCol="38100" rtlCol="0" anchor="ctr">
              <a:noAutofit/>
            </a:bodyPr>
            <a:lstStyle>
              <a:lvl1pPr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1pPr>
              <a:lvl2pPr indent="160729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2pPr>
              <a:lvl3pPr indent="321457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3pPr>
              <a:lvl4pPr indent="482186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4pPr>
              <a:lvl5pPr indent="642915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5pPr>
              <a:lvl6pPr indent="803643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6pPr>
              <a:lvl7pPr indent="964372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7pPr>
              <a:lvl8pPr indent="1125101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8pPr>
              <a:lvl9pPr indent="1285829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9pPr>
            </a:lstStyle>
            <a:p>
              <a:pPr algn="ctr" defTabSz="584200" rtl="0" latinLnBrk="1" hangingPunct="0"/>
              <a:endParaRPr lang="en-US" sz="18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  <a:sym typeface="Gill Sans"/>
              </a:endParaRP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13D1D8B2-9BDB-4CE6-A036-B0C8D9B1B13C}"/>
              </a:ext>
            </a:extLst>
          </p:cNvPr>
          <p:cNvSpPr txBox="1"/>
          <p:nvPr/>
        </p:nvSpPr>
        <p:spPr>
          <a:xfrm>
            <a:off x="6176675" y="1564151"/>
            <a:ext cx="1856395" cy="52322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457200" rtl="0" latinLnBrk="1" hangingPunct="0"/>
            <a:r>
              <a:rPr lang="en-US" sz="1400" dirty="0">
                <a:solidFill>
                  <a:srgbClr val="000000"/>
                </a:solidFill>
              </a:rPr>
              <a:t>704 FFs + 1 MLAB </a:t>
            </a:r>
          </a:p>
          <a:p>
            <a:pPr algn="ctr" defTabSz="457200" rtl="0" latinLnBrk="1" hangingPunct="0"/>
            <a:r>
              <a:rPr lang="en-US" sz="1400" dirty="0">
                <a:solidFill>
                  <a:srgbClr val="000000"/>
                </a:solidFill>
              </a:rPr>
              <a:t>(100% utilization)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9B314A14-E5C6-481C-8B5C-E22D9B1D446D}"/>
              </a:ext>
            </a:extLst>
          </p:cNvPr>
          <p:cNvGrpSpPr/>
          <p:nvPr/>
        </p:nvGrpSpPr>
        <p:grpSpPr>
          <a:xfrm>
            <a:off x="8660403" y="2157001"/>
            <a:ext cx="794245" cy="1000685"/>
            <a:chOff x="8574678" y="2496587"/>
            <a:chExt cx="794245" cy="100068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D96C717-4BB8-42D1-B15F-A7A588F3D006}"/>
                </a:ext>
              </a:extLst>
            </p:cNvPr>
            <p:cNvSpPr/>
            <p:nvPr/>
          </p:nvSpPr>
          <p:spPr>
            <a:xfrm>
              <a:off x="8574678" y="2994387"/>
              <a:ext cx="398913" cy="502885"/>
            </a:xfrm>
            <a:prstGeom prst="rect">
              <a:avLst/>
            </a:prstGeom>
            <a:solidFill>
              <a:srgbClr val="92D05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="horz" wrap="square" lIns="50800" tIns="50800" rIns="50800" bIns="50800" numCol="1" spcCol="38100" rtlCol="0" anchor="ctr">
              <a:noAutofit/>
            </a:bodyPr>
            <a:lstStyle>
              <a:lvl1pPr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1pPr>
              <a:lvl2pPr indent="160729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2pPr>
              <a:lvl3pPr indent="321457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3pPr>
              <a:lvl4pPr indent="482186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4pPr>
              <a:lvl5pPr indent="642915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5pPr>
              <a:lvl6pPr indent="803643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6pPr>
              <a:lvl7pPr indent="964372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7pPr>
              <a:lvl8pPr indent="1125101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8pPr>
              <a:lvl9pPr indent="1285829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9pPr>
            </a:lstStyle>
            <a:p>
              <a:pPr algn="ctr" defTabSz="584200" rtl="0" latinLnBrk="1" hangingPunct="0"/>
              <a:endParaRPr lang="en-US" sz="18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  <a:sym typeface="Gill Sans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F1832A1-95D7-426B-9709-BCD1F3106949}"/>
                </a:ext>
              </a:extLst>
            </p:cNvPr>
            <p:cNvSpPr/>
            <p:nvPr/>
          </p:nvSpPr>
          <p:spPr>
            <a:xfrm>
              <a:off x="8970010" y="2994387"/>
              <a:ext cx="398913" cy="502885"/>
            </a:xfrm>
            <a:prstGeom prst="rect">
              <a:avLst/>
            </a:prstGeom>
            <a:solidFill>
              <a:srgbClr val="92D05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="horz" wrap="square" lIns="50800" tIns="50800" rIns="50800" bIns="50800" numCol="1" spcCol="38100" rtlCol="0" anchor="ctr">
              <a:noAutofit/>
            </a:bodyPr>
            <a:lstStyle>
              <a:lvl1pPr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1pPr>
              <a:lvl2pPr indent="160729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2pPr>
              <a:lvl3pPr indent="321457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3pPr>
              <a:lvl4pPr indent="482186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4pPr>
              <a:lvl5pPr indent="642915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5pPr>
              <a:lvl6pPr indent="803643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6pPr>
              <a:lvl7pPr indent="964372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7pPr>
              <a:lvl8pPr indent="1125101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8pPr>
              <a:lvl9pPr indent="1285829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9pPr>
            </a:lstStyle>
            <a:p>
              <a:pPr algn="ctr" defTabSz="584200" rtl="0" latinLnBrk="1" hangingPunct="0"/>
              <a:endParaRPr lang="en-US" sz="18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  <a:sym typeface="Gill Sans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567745E-D231-454E-B902-D30749FAECA9}"/>
                </a:ext>
              </a:extLst>
            </p:cNvPr>
            <p:cNvSpPr/>
            <p:nvPr/>
          </p:nvSpPr>
          <p:spPr>
            <a:xfrm>
              <a:off x="8574678" y="2496587"/>
              <a:ext cx="398913" cy="502885"/>
            </a:xfrm>
            <a:prstGeom prst="rect">
              <a:avLst/>
            </a:prstGeom>
            <a:solidFill>
              <a:srgbClr val="92D05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="horz" wrap="square" lIns="50800" tIns="50800" rIns="50800" bIns="50800" numCol="1" spcCol="38100" rtlCol="0" anchor="ctr">
              <a:noAutofit/>
            </a:bodyPr>
            <a:lstStyle>
              <a:lvl1pPr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1pPr>
              <a:lvl2pPr indent="160729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2pPr>
              <a:lvl3pPr indent="321457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3pPr>
              <a:lvl4pPr indent="482186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4pPr>
              <a:lvl5pPr indent="642915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5pPr>
              <a:lvl6pPr indent="803643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6pPr>
              <a:lvl7pPr indent="964372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7pPr>
              <a:lvl8pPr indent="1125101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8pPr>
              <a:lvl9pPr indent="1285829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9pPr>
            </a:lstStyle>
            <a:p>
              <a:pPr algn="ctr" defTabSz="584200" rtl="0" latinLnBrk="1" hangingPunct="0"/>
              <a:endParaRPr lang="en-US" sz="18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  <a:sym typeface="Gill San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C72D9EC-B4B9-4424-8A8A-1E26296922DB}"/>
                </a:ext>
              </a:extLst>
            </p:cNvPr>
            <p:cNvSpPr/>
            <p:nvPr/>
          </p:nvSpPr>
          <p:spPr>
            <a:xfrm>
              <a:off x="8970010" y="2496587"/>
              <a:ext cx="398913" cy="502885"/>
            </a:xfrm>
            <a:prstGeom prst="rect">
              <a:avLst/>
            </a:prstGeom>
            <a:solidFill>
              <a:srgbClr val="92D05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="horz" wrap="square" lIns="50800" tIns="50800" rIns="50800" bIns="50800" numCol="1" spcCol="38100" rtlCol="0" anchor="ctr">
              <a:noAutofit/>
            </a:bodyPr>
            <a:lstStyle>
              <a:lvl1pPr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1pPr>
              <a:lvl2pPr indent="160729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2pPr>
              <a:lvl3pPr indent="321457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3pPr>
              <a:lvl4pPr indent="482186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4pPr>
              <a:lvl5pPr indent="642915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5pPr>
              <a:lvl6pPr indent="803643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6pPr>
              <a:lvl7pPr indent="964372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7pPr>
              <a:lvl8pPr indent="1125101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8pPr>
              <a:lvl9pPr indent="1285829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9pPr>
            </a:lstStyle>
            <a:p>
              <a:pPr algn="ctr" defTabSz="584200" rtl="0" latinLnBrk="1" hangingPunct="0"/>
              <a:endParaRPr lang="en-US" sz="18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  <a:sym typeface="Gill Sans"/>
              </a:endParaRPr>
            </a:p>
          </p:txBody>
        </p:sp>
      </p:grpSp>
      <p:sp>
        <p:nvSpPr>
          <p:cNvPr id="59" name="Rectangle 58">
            <a:extLst>
              <a:ext uri="{FF2B5EF4-FFF2-40B4-BE49-F238E27FC236}">
                <a16:creationId xmlns:a16="http://schemas.microsoft.com/office/drawing/2014/main" id="{4B07AF5B-2D16-4202-B413-ACB5D0D95899}"/>
              </a:ext>
            </a:extLst>
          </p:cNvPr>
          <p:cNvSpPr/>
          <p:nvPr/>
        </p:nvSpPr>
        <p:spPr>
          <a:xfrm>
            <a:off x="5099240" y="2157001"/>
            <a:ext cx="534793" cy="10387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algn="ctr" defTabSz="584200" rtl="0" latinLnBrk="1" hangingPunct="0"/>
            <a:endParaRPr lang="en-US" sz="1800" dirty="0"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14" name="Right Brace 13">
            <a:extLst>
              <a:ext uri="{FF2B5EF4-FFF2-40B4-BE49-F238E27FC236}">
                <a16:creationId xmlns:a16="http://schemas.microsoft.com/office/drawing/2014/main" id="{D3F5CB94-2537-4CD2-8D28-FF353DA6403A}"/>
              </a:ext>
            </a:extLst>
          </p:cNvPr>
          <p:cNvSpPr/>
          <p:nvPr/>
        </p:nvSpPr>
        <p:spPr>
          <a:xfrm>
            <a:off x="5666261" y="2166445"/>
            <a:ext cx="146158" cy="1024322"/>
          </a:xfrm>
          <a:prstGeom prst="rightBrace">
            <a:avLst>
              <a:gd name="adj1" fmla="val 76760"/>
              <a:gd name="adj2" fmla="val 47776"/>
            </a:avLst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FC8EC3F-4F72-41C3-967D-664A9C683556}"/>
              </a:ext>
            </a:extLst>
          </p:cNvPr>
          <p:cNvSpPr txBox="1"/>
          <p:nvPr/>
        </p:nvSpPr>
        <p:spPr>
          <a:xfrm>
            <a:off x="5829751" y="2523155"/>
            <a:ext cx="419444" cy="2616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 defTabSz="457200" rtl="0" latinLnBrk="1" hangingPunct="0"/>
            <a:r>
              <a:rPr lang="en-US" sz="1100" i="1" dirty="0">
                <a:solidFill>
                  <a:srgbClr val="000000"/>
                </a:solidFill>
              </a:rPr>
              <a:t>64</a:t>
            </a:r>
          </a:p>
        </p:txBody>
      </p:sp>
      <p:sp>
        <p:nvSpPr>
          <p:cNvPr id="17" name="Right Brace 16">
            <a:extLst>
              <a:ext uri="{FF2B5EF4-FFF2-40B4-BE49-F238E27FC236}">
                <a16:creationId xmlns:a16="http://schemas.microsoft.com/office/drawing/2014/main" id="{3DEEC910-0F10-4261-B379-F63BB0D6BBAF}"/>
              </a:ext>
            </a:extLst>
          </p:cNvPr>
          <p:cNvSpPr/>
          <p:nvPr/>
        </p:nvSpPr>
        <p:spPr>
          <a:xfrm rot="5400000">
            <a:off x="5314853" y="3000614"/>
            <a:ext cx="118346" cy="520014"/>
          </a:xfrm>
          <a:prstGeom prst="rightBrace">
            <a:avLst>
              <a:gd name="adj1" fmla="val 76760"/>
              <a:gd name="adj2" fmla="val 47776"/>
            </a:avLst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C8F1BC0-972F-469E-81C7-E09559D6214F}"/>
              </a:ext>
            </a:extLst>
          </p:cNvPr>
          <p:cNvSpPr txBox="1"/>
          <p:nvPr/>
        </p:nvSpPr>
        <p:spPr>
          <a:xfrm>
            <a:off x="5193904" y="3345254"/>
            <a:ext cx="419444" cy="2616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 defTabSz="457200" rtl="0" latinLnBrk="1" hangingPunct="0"/>
            <a:r>
              <a:rPr lang="en-US" sz="1100" i="1" dirty="0">
                <a:solidFill>
                  <a:srgbClr val="000000"/>
                </a:solidFill>
              </a:rPr>
              <a:t>21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C5ECDF5-766A-4F78-9A00-2E3F2B0EEF64}"/>
              </a:ext>
            </a:extLst>
          </p:cNvPr>
          <p:cNvSpPr txBox="1"/>
          <p:nvPr/>
        </p:nvSpPr>
        <p:spPr>
          <a:xfrm>
            <a:off x="8269843" y="1564151"/>
            <a:ext cx="1663013" cy="52322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457200" rtl="0" latinLnBrk="1" hangingPunct="0"/>
            <a:r>
              <a:rPr lang="en-US" sz="1400" dirty="0">
                <a:solidFill>
                  <a:srgbClr val="000000"/>
                </a:solidFill>
              </a:rPr>
              <a:t>4 MLABs </a:t>
            </a:r>
          </a:p>
          <a:p>
            <a:pPr algn="ctr" defTabSz="457200" rtl="0" latinLnBrk="1" hangingPunct="0"/>
            <a:r>
              <a:rPr lang="en-US" sz="1400" dirty="0">
                <a:solidFill>
                  <a:srgbClr val="000000"/>
                </a:solidFill>
              </a:rPr>
              <a:t>(52.5% utilization)</a:t>
            </a:r>
          </a:p>
        </p:txBody>
      </p:sp>
      <p:sp>
        <p:nvSpPr>
          <p:cNvPr id="114" name="Right Brace 113">
            <a:extLst>
              <a:ext uri="{FF2B5EF4-FFF2-40B4-BE49-F238E27FC236}">
                <a16:creationId xmlns:a16="http://schemas.microsoft.com/office/drawing/2014/main" id="{B7392224-4D3C-4996-958E-9C03229A0921}"/>
              </a:ext>
            </a:extLst>
          </p:cNvPr>
          <p:cNvSpPr/>
          <p:nvPr/>
        </p:nvSpPr>
        <p:spPr>
          <a:xfrm rot="5400000">
            <a:off x="9174898" y="3023541"/>
            <a:ext cx="118346" cy="441154"/>
          </a:xfrm>
          <a:prstGeom prst="rightBrace">
            <a:avLst>
              <a:gd name="adj1" fmla="val 76760"/>
              <a:gd name="adj2" fmla="val 47776"/>
            </a:avLst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2593B02C-22D8-49AA-96A4-59724AF4E945}"/>
              </a:ext>
            </a:extLst>
          </p:cNvPr>
          <p:cNvSpPr txBox="1"/>
          <p:nvPr/>
        </p:nvSpPr>
        <p:spPr>
          <a:xfrm>
            <a:off x="9061119" y="3366852"/>
            <a:ext cx="419444" cy="2616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 defTabSz="457200" rtl="0" latinLnBrk="1" hangingPunct="0"/>
            <a:r>
              <a:rPr lang="en-US" sz="1100" i="1" dirty="0">
                <a:solidFill>
                  <a:srgbClr val="000000"/>
                </a:solidFill>
              </a:rPr>
              <a:t>21</a:t>
            </a:r>
          </a:p>
        </p:txBody>
      </p:sp>
      <p:sp>
        <p:nvSpPr>
          <p:cNvPr id="120" name="Right Brace 119">
            <a:extLst>
              <a:ext uri="{FF2B5EF4-FFF2-40B4-BE49-F238E27FC236}">
                <a16:creationId xmlns:a16="http://schemas.microsoft.com/office/drawing/2014/main" id="{7336C5B6-00B3-46ED-8F4F-91C3A9D4A3FF}"/>
              </a:ext>
            </a:extLst>
          </p:cNvPr>
          <p:cNvSpPr/>
          <p:nvPr/>
        </p:nvSpPr>
        <p:spPr>
          <a:xfrm rot="5400000">
            <a:off x="8762828" y="3089549"/>
            <a:ext cx="118346" cy="320148"/>
          </a:xfrm>
          <a:prstGeom prst="rightBrace">
            <a:avLst>
              <a:gd name="adj1" fmla="val 76760"/>
              <a:gd name="adj2" fmla="val 47776"/>
            </a:avLst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92A87981-B0E7-427C-9972-01FA785FD43E}"/>
              </a:ext>
            </a:extLst>
          </p:cNvPr>
          <p:cNvSpPr txBox="1"/>
          <p:nvPr/>
        </p:nvSpPr>
        <p:spPr>
          <a:xfrm>
            <a:off x="8317468" y="3363677"/>
            <a:ext cx="869944" cy="43088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457200" rtl="0" latinLnBrk="1" hangingPunct="0"/>
            <a:r>
              <a:rPr lang="en-US" sz="1100" i="1" dirty="0">
                <a:solidFill>
                  <a:srgbClr val="000000"/>
                </a:solidFill>
              </a:rPr>
              <a:t>19 wasted </a:t>
            </a:r>
          </a:p>
          <a:p>
            <a:pPr algn="ctr" defTabSz="457200" rtl="0" latinLnBrk="1" hangingPunct="0"/>
            <a:r>
              <a:rPr lang="en-US" sz="1100" i="1" dirty="0">
                <a:solidFill>
                  <a:srgbClr val="000000"/>
                </a:solidFill>
              </a:rPr>
              <a:t>columns</a:t>
            </a:r>
          </a:p>
        </p:txBody>
      </p:sp>
      <p:sp>
        <p:nvSpPr>
          <p:cNvPr id="123" name="Text Placeholder 1">
            <a:extLst>
              <a:ext uri="{FF2B5EF4-FFF2-40B4-BE49-F238E27FC236}">
                <a16:creationId xmlns:a16="http://schemas.microsoft.com/office/drawing/2014/main" id="{6323A646-BE72-4439-BC48-C2282F1C2589}"/>
              </a:ext>
            </a:extLst>
          </p:cNvPr>
          <p:cNvSpPr txBox="1">
            <a:spLocks/>
          </p:cNvSpPr>
          <p:nvPr/>
        </p:nvSpPr>
        <p:spPr>
          <a:xfrm>
            <a:off x="2275872" y="4119905"/>
            <a:ext cx="9563585" cy="21702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800" b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1pPr>
            <a:lvl2pPr marL="742950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4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r>
              <a:rPr lang="en-US" sz="2000" dirty="0"/>
              <a:t>Summary: there is rarely an optimal implementation across all use cases</a:t>
            </a:r>
          </a:p>
          <a:p>
            <a:pPr lvl="1"/>
            <a:r>
              <a:rPr lang="en-US" sz="1800" dirty="0"/>
              <a:t>Elastic IP finds best implementation based on requested goals and constraints</a:t>
            </a:r>
            <a:endParaRPr lang="en-US" sz="2000" dirty="0"/>
          </a:p>
          <a:p>
            <a:pPr>
              <a:spcBef>
                <a:spcPts val="1800"/>
              </a:spcBef>
            </a:pPr>
            <a:r>
              <a:rPr lang="en-US" sz="2000" dirty="0"/>
              <a:t>Synthesis tools tend to either solely use FFs or RAM</a:t>
            </a:r>
          </a:p>
          <a:p>
            <a:pPr lvl="1"/>
            <a:r>
              <a:rPr lang="en-US" sz="1800" dirty="0"/>
              <a:t>Usually causes poor utilization of RAM</a:t>
            </a:r>
          </a:p>
          <a:p>
            <a:pPr lvl="1"/>
            <a:r>
              <a:rPr lang="en-US" sz="1800" dirty="0"/>
              <a:t>Manual optimization of each delay instance isn’t practical</a:t>
            </a:r>
          </a:p>
          <a:p>
            <a:pPr lvl="1"/>
            <a:endParaRPr lang="en-US" sz="1800" dirty="0"/>
          </a:p>
        </p:txBody>
      </p:sp>
      <p:sp>
        <p:nvSpPr>
          <p:cNvPr id="125" name="Right Brace 124">
            <a:extLst>
              <a:ext uri="{FF2B5EF4-FFF2-40B4-BE49-F238E27FC236}">
                <a16:creationId xmlns:a16="http://schemas.microsoft.com/office/drawing/2014/main" id="{667BA43F-67B6-4F44-B87A-F0185AEE8646}"/>
              </a:ext>
            </a:extLst>
          </p:cNvPr>
          <p:cNvSpPr/>
          <p:nvPr/>
        </p:nvSpPr>
        <p:spPr>
          <a:xfrm>
            <a:off x="7348566" y="2156758"/>
            <a:ext cx="146158" cy="1024322"/>
          </a:xfrm>
          <a:prstGeom prst="rightBrace">
            <a:avLst>
              <a:gd name="adj1" fmla="val 76760"/>
              <a:gd name="adj2" fmla="val 47776"/>
            </a:avLst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F9B79272-281A-42B9-A4FA-3F8FC9939A12}"/>
              </a:ext>
            </a:extLst>
          </p:cNvPr>
          <p:cNvSpPr txBox="1"/>
          <p:nvPr/>
        </p:nvSpPr>
        <p:spPr>
          <a:xfrm>
            <a:off x="7512056" y="2513468"/>
            <a:ext cx="419444" cy="2616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 defTabSz="457200" rtl="0" latinLnBrk="1" hangingPunct="0"/>
            <a:r>
              <a:rPr lang="en-US" sz="1100" i="1" dirty="0">
                <a:solidFill>
                  <a:srgbClr val="000000"/>
                </a:solidFill>
              </a:rPr>
              <a:t>64</a:t>
            </a:r>
          </a:p>
        </p:txBody>
      </p:sp>
      <p:sp>
        <p:nvSpPr>
          <p:cNvPr id="129" name="Right Brace 128">
            <a:extLst>
              <a:ext uri="{FF2B5EF4-FFF2-40B4-BE49-F238E27FC236}">
                <a16:creationId xmlns:a16="http://schemas.microsoft.com/office/drawing/2014/main" id="{E4963577-97FF-4517-BF74-5DDB63E36F16}"/>
              </a:ext>
            </a:extLst>
          </p:cNvPr>
          <p:cNvSpPr/>
          <p:nvPr/>
        </p:nvSpPr>
        <p:spPr>
          <a:xfrm rot="5400000">
            <a:off x="7067625" y="3060979"/>
            <a:ext cx="118346" cy="361755"/>
          </a:xfrm>
          <a:prstGeom prst="rightBrace">
            <a:avLst>
              <a:gd name="adj1" fmla="val 76760"/>
              <a:gd name="adj2" fmla="val 47776"/>
            </a:avLst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72F16E4A-57E5-4895-A03E-0F537EB1A417}"/>
              </a:ext>
            </a:extLst>
          </p:cNvPr>
          <p:cNvSpPr txBox="1"/>
          <p:nvPr/>
        </p:nvSpPr>
        <p:spPr>
          <a:xfrm>
            <a:off x="6945920" y="3323612"/>
            <a:ext cx="419444" cy="2616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 defTabSz="457200" rtl="0" latinLnBrk="1" hangingPunct="0"/>
            <a:r>
              <a:rPr lang="en-US" sz="1100" i="1" dirty="0">
                <a:solidFill>
                  <a:srgbClr val="000000"/>
                </a:solidFill>
              </a:rPr>
              <a:t>20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1684E0B2-384E-4500-A92E-C8064B105294}"/>
              </a:ext>
            </a:extLst>
          </p:cNvPr>
          <p:cNvSpPr txBox="1"/>
          <p:nvPr/>
        </p:nvSpPr>
        <p:spPr>
          <a:xfrm>
            <a:off x="6703469" y="3136878"/>
            <a:ext cx="237598" cy="2616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 defTabSz="457200" rtl="0" latinLnBrk="1" hangingPunct="0"/>
            <a:r>
              <a:rPr lang="en-US" sz="1100" i="1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35" name="Right Brace 134">
            <a:extLst>
              <a:ext uri="{FF2B5EF4-FFF2-40B4-BE49-F238E27FC236}">
                <a16:creationId xmlns:a16="http://schemas.microsoft.com/office/drawing/2014/main" id="{8F59318E-1F6B-459E-8CAB-BDAECB0DDEB1}"/>
              </a:ext>
            </a:extLst>
          </p:cNvPr>
          <p:cNvSpPr/>
          <p:nvPr/>
        </p:nvSpPr>
        <p:spPr>
          <a:xfrm>
            <a:off x="9500869" y="2142640"/>
            <a:ext cx="146158" cy="1024322"/>
          </a:xfrm>
          <a:prstGeom prst="rightBrace">
            <a:avLst>
              <a:gd name="adj1" fmla="val 76760"/>
              <a:gd name="adj2" fmla="val 47776"/>
            </a:avLst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C1EBB979-7DE6-4361-B938-6970CFF2712E}"/>
              </a:ext>
            </a:extLst>
          </p:cNvPr>
          <p:cNvSpPr txBox="1"/>
          <p:nvPr/>
        </p:nvSpPr>
        <p:spPr>
          <a:xfrm>
            <a:off x="9664359" y="2499350"/>
            <a:ext cx="419444" cy="2616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 defTabSz="457200" rtl="0" latinLnBrk="1" hangingPunct="0"/>
            <a:r>
              <a:rPr lang="en-US" sz="1100" i="1" dirty="0">
                <a:solidFill>
                  <a:srgbClr val="000000"/>
                </a:solidFill>
              </a:rPr>
              <a:t>64</a:t>
            </a:r>
          </a:p>
        </p:txBody>
      </p:sp>
    </p:spTree>
    <p:extLst>
      <p:ext uri="{BB962C8B-B14F-4D97-AF65-F5344CB8AC3E}">
        <p14:creationId xmlns:p14="http://schemas.microsoft.com/office/powerpoint/2010/main" val="3021404279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668592-1568-474F-A0FB-2CFAD0D5897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FF16C9E-392C-4ED1-B941-6729E43F6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Process w/ Elastic IP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69059B8-8A0C-4DBD-93CB-96ED6CC56D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5893" y="1307382"/>
            <a:ext cx="2292351" cy="270971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C2FB082-B237-45AB-9F7C-06991DCCB737}"/>
              </a:ext>
            </a:extLst>
          </p:cNvPr>
          <p:cNvSpPr/>
          <p:nvPr/>
        </p:nvSpPr>
        <p:spPr>
          <a:xfrm>
            <a:off x="7008498" y="4830270"/>
            <a:ext cx="320548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>
                <a:solidFill>
                  <a:prstClr val="black"/>
                </a:solidFill>
              </a:rPr>
              <a:t>02150AA03141A6040F07605061720000222070C152080B022090A1210000411000021100002210D0E0320000431000033110111740000334121304400002420000342000043600002A4</a:t>
            </a:r>
            <a:endParaRPr lang="en-US" sz="1400"/>
          </a:p>
        </p:txBody>
      </p:sp>
      <p:pic>
        <p:nvPicPr>
          <p:cNvPr id="6" name="Picture 5" descr="Free vector graphic: Coding, Computer, Computer User, Pc ...">
            <a:extLst>
              <a:ext uri="{FF2B5EF4-FFF2-40B4-BE49-F238E27FC236}">
                <a16:creationId xmlns:a16="http://schemas.microsoft.com/office/drawing/2014/main" id="{0B09C6D5-F4A9-411D-AF48-8AE8F59FE50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7141" y="2189131"/>
            <a:ext cx="1511300" cy="143573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B58AC4F-A0F6-4A7B-BA76-5462FC99D08D}"/>
              </a:ext>
            </a:extLst>
          </p:cNvPr>
          <p:cNvSpPr txBox="1"/>
          <p:nvPr/>
        </p:nvSpPr>
        <p:spPr>
          <a:xfrm>
            <a:off x="984684" y="1272269"/>
            <a:ext cx="42817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“Delay this 21-bit signal by 64 cycles to maximize clock frequency without using more than 2 block RAMs” </a:t>
            </a:r>
          </a:p>
        </p:txBody>
      </p:sp>
      <p:sp>
        <p:nvSpPr>
          <p:cNvPr id="8" name="Rounded Rectangle 96">
            <a:extLst>
              <a:ext uri="{FF2B5EF4-FFF2-40B4-BE49-F238E27FC236}">
                <a16:creationId xmlns:a16="http://schemas.microsoft.com/office/drawing/2014/main" id="{982DB5F9-FD66-4524-9692-DD52078CA9B9}"/>
              </a:ext>
            </a:extLst>
          </p:cNvPr>
          <p:cNvSpPr/>
          <p:nvPr/>
        </p:nvSpPr>
        <p:spPr bwMode="auto">
          <a:xfrm>
            <a:off x="6138549" y="1212947"/>
            <a:ext cx="1905001" cy="72946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Elastic Design-Space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Explorer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Right Arrow 97">
            <a:extLst>
              <a:ext uri="{FF2B5EF4-FFF2-40B4-BE49-F238E27FC236}">
                <a16:creationId xmlns:a16="http://schemas.microsoft.com/office/drawing/2014/main" id="{12BCD967-E3CB-4496-AD3F-D3E2DFB6F1D0}"/>
              </a:ext>
            </a:extLst>
          </p:cNvPr>
          <p:cNvSpPr/>
          <p:nvPr/>
        </p:nvSpPr>
        <p:spPr bwMode="auto">
          <a:xfrm>
            <a:off x="5423755" y="1394798"/>
            <a:ext cx="583986" cy="365760"/>
          </a:xfrm>
          <a:prstGeom prst="rightArrow">
            <a:avLst/>
          </a:prstGeom>
          <a:solidFill>
            <a:schemeClr val="accent1">
              <a:lumMod val="10000"/>
              <a:lumOff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Right Arrow 98">
            <a:extLst>
              <a:ext uri="{FF2B5EF4-FFF2-40B4-BE49-F238E27FC236}">
                <a16:creationId xmlns:a16="http://schemas.microsoft.com/office/drawing/2014/main" id="{52FF126B-D4CD-4B6D-BCB4-D2DA71D40D0E}"/>
              </a:ext>
            </a:extLst>
          </p:cNvPr>
          <p:cNvSpPr/>
          <p:nvPr/>
        </p:nvSpPr>
        <p:spPr bwMode="auto">
          <a:xfrm rot="5400000">
            <a:off x="8664368" y="4233409"/>
            <a:ext cx="583986" cy="365760"/>
          </a:xfrm>
          <a:prstGeom prst="rightArrow">
            <a:avLst/>
          </a:prstGeom>
          <a:solidFill>
            <a:schemeClr val="accent1">
              <a:lumMod val="10000"/>
              <a:lumOff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Right Arrow 99">
            <a:extLst>
              <a:ext uri="{FF2B5EF4-FFF2-40B4-BE49-F238E27FC236}">
                <a16:creationId xmlns:a16="http://schemas.microsoft.com/office/drawing/2014/main" id="{817D3032-1682-4FC5-AEBC-CF978D848CDB}"/>
              </a:ext>
            </a:extLst>
          </p:cNvPr>
          <p:cNvSpPr/>
          <p:nvPr/>
        </p:nvSpPr>
        <p:spPr bwMode="auto">
          <a:xfrm>
            <a:off x="8148848" y="1394692"/>
            <a:ext cx="583986" cy="365760"/>
          </a:xfrm>
          <a:prstGeom prst="rightArrow">
            <a:avLst/>
          </a:prstGeom>
          <a:solidFill>
            <a:schemeClr val="accent1">
              <a:lumMod val="10000"/>
              <a:lumOff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F4E61BC-2A5D-43C9-88A4-03711CF89859}"/>
              </a:ext>
            </a:extLst>
          </p:cNvPr>
          <p:cNvSpPr txBox="1"/>
          <p:nvPr/>
        </p:nvSpPr>
        <p:spPr>
          <a:xfrm>
            <a:off x="1607186" y="3796595"/>
            <a:ext cx="453136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ELASTIC_DELAY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entity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work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4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delay</a:t>
            </a:r>
            <a:endParaRPr lang="en-US" sz="14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generic map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width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=&gt; 21,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cycles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=&gt; 64,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elastic_config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=&gt; 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"02150AA...."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port map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clk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clk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);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C4EC1D2-4E7D-4CB8-966C-856B7F2AF2AE}"/>
              </a:ext>
            </a:extLst>
          </p:cNvPr>
          <p:cNvSpPr txBox="1"/>
          <p:nvPr/>
        </p:nvSpPr>
        <p:spPr>
          <a:xfrm>
            <a:off x="6989699" y="4562250"/>
            <a:ext cx="27025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/>
              <a:t>Configuration String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1247CC4-9641-4A97-AB04-2E80BB62FD18}"/>
              </a:ext>
            </a:extLst>
          </p:cNvPr>
          <p:cNvCxnSpPr>
            <a:stCxn id="5" idx="1"/>
          </p:cNvCxnSpPr>
          <p:nvPr/>
        </p:nvCxnSpPr>
        <p:spPr bwMode="auto">
          <a:xfrm flipH="1" flipV="1">
            <a:off x="5885821" y="4830270"/>
            <a:ext cx="1122677" cy="584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57ED4E37-2D57-498A-A3AA-ECE9E65BAC9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051121" y="6510169"/>
            <a:ext cx="89768" cy="194669"/>
          </a:xfrm>
        </p:spPr>
        <p:txBody>
          <a:bodyPr/>
          <a:lstStyle/>
          <a:p>
            <a:pPr>
              <a:defRPr/>
            </a:pPr>
            <a:fld id="{D3046D45-FC88-4EF3-BBF3-C3E9EDC4F79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711312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11D1AB1-73A9-43EF-A085-A6A929FBCA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1463" y="1116014"/>
            <a:ext cx="11657824" cy="983012"/>
          </a:xfrm>
        </p:spPr>
        <p:txBody>
          <a:bodyPr/>
          <a:lstStyle/>
          <a:p>
            <a:r>
              <a:rPr lang="en-US" sz="2400" dirty="0"/>
              <a:t>Multiply </a:t>
            </a:r>
            <a:r>
              <a:rPr lang="en-US" sz="2400" i="1" dirty="0"/>
              <a:t>n </a:t>
            </a:r>
            <a:r>
              <a:rPr lang="en-US" sz="2400" dirty="0"/>
              <a:t>pairs of inputs (</a:t>
            </a:r>
            <a:r>
              <a:rPr lang="en-US" sz="2400" i="1" dirty="0"/>
              <a:t>x</a:t>
            </a:r>
            <a:r>
              <a:rPr lang="en-US" sz="2400" dirty="0"/>
              <a:t> and </a:t>
            </a:r>
            <a:r>
              <a:rPr lang="en-US" sz="2400" i="1" dirty="0"/>
              <a:t>y</a:t>
            </a:r>
            <a:r>
              <a:rPr lang="en-US" sz="2400" dirty="0"/>
              <a:t>) and add results to produce a single </a:t>
            </a:r>
            <a:r>
              <a:rPr lang="en-US" sz="2400" i="1" dirty="0"/>
              <a:t>output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72D81A0-6ECD-4298-BC38-317906049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Multiply-Add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576766-BAA0-4F34-B634-4A5BD66FEC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051121" y="6510169"/>
            <a:ext cx="89768" cy="194669"/>
          </a:xfrm>
        </p:spPr>
        <p:txBody>
          <a:bodyPr/>
          <a:lstStyle/>
          <a:p>
            <a:pPr>
              <a:defRPr/>
            </a:pPr>
            <a:fld id="{D3046D45-FC88-4EF3-BBF3-C3E9EDC4F79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BF4F350-E341-4F25-8B59-3C73209F7CA7}"/>
              </a:ext>
            </a:extLst>
          </p:cNvPr>
          <p:cNvSpPr/>
          <p:nvPr/>
        </p:nvSpPr>
        <p:spPr bwMode="auto">
          <a:xfrm>
            <a:off x="914627" y="2548014"/>
            <a:ext cx="425819" cy="4258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1200" dirty="0">
                <a:solidFill>
                  <a:prstClr val="black"/>
                </a:solidFill>
                <a:latin typeface="Arial" charset="0"/>
                <a:ea typeface="+mn-ea"/>
                <a:cs typeface="Arial" charset="0"/>
              </a:rPr>
              <a:t>*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F69197-B673-44EF-B1FC-D9575F43267F}"/>
              </a:ext>
            </a:extLst>
          </p:cNvPr>
          <p:cNvSpPr/>
          <p:nvPr/>
        </p:nvSpPr>
        <p:spPr>
          <a:xfrm>
            <a:off x="812087" y="3167284"/>
            <a:ext cx="634913" cy="306440"/>
          </a:xfrm>
          <a:prstGeom prst="rect">
            <a:avLst/>
          </a:prstGeom>
          <a:solidFill>
            <a:schemeClr val="bg2"/>
          </a:solidFill>
          <a:ln w="25400" cap="flat">
            <a:solidFill>
              <a:srgbClr val="000000"/>
            </a:solidFill>
            <a:prstDash val="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cxnSp>
        <p:nvCxnSpPr>
          <p:cNvPr id="11" name="Straight Arrow Connector 50">
            <a:extLst>
              <a:ext uri="{FF2B5EF4-FFF2-40B4-BE49-F238E27FC236}">
                <a16:creationId xmlns:a16="http://schemas.microsoft.com/office/drawing/2014/main" id="{8E493433-BA95-4F45-86DA-6E92D2372FD3}"/>
              </a:ext>
            </a:extLst>
          </p:cNvPr>
          <p:cNvCxnSpPr>
            <a:cxnSpLocks/>
            <a:stCxn id="6" idx="4"/>
            <a:endCxn id="10" idx="0"/>
          </p:cNvCxnSpPr>
          <p:nvPr/>
        </p:nvCxnSpPr>
        <p:spPr>
          <a:xfrm>
            <a:off x="1127537" y="2973833"/>
            <a:ext cx="2007" cy="193451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1" name="Straight Arrow Connector 50">
            <a:extLst>
              <a:ext uri="{FF2B5EF4-FFF2-40B4-BE49-F238E27FC236}">
                <a16:creationId xmlns:a16="http://schemas.microsoft.com/office/drawing/2014/main" id="{21EE9835-AF7E-4116-81C6-8EEB9E900217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1129544" y="3473724"/>
            <a:ext cx="0" cy="216993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DF95027A-4357-4760-9A46-3A0408B37F51}"/>
              </a:ext>
            </a:extLst>
          </p:cNvPr>
          <p:cNvSpPr txBox="1"/>
          <p:nvPr/>
        </p:nvSpPr>
        <p:spPr>
          <a:xfrm>
            <a:off x="761801" y="3662520"/>
            <a:ext cx="800153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output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D6BA5897-AEF8-4D04-937C-C158C598FA1D}"/>
              </a:ext>
            </a:extLst>
          </p:cNvPr>
          <p:cNvSpPr txBox="1"/>
          <p:nvPr/>
        </p:nvSpPr>
        <p:spPr>
          <a:xfrm>
            <a:off x="623981" y="2117868"/>
            <a:ext cx="519169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x[0]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9A361AE8-1A84-43B7-8438-2A06D78EEB2E}"/>
              </a:ext>
            </a:extLst>
          </p:cNvPr>
          <p:cNvSpPr txBox="1"/>
          <p:nvPr/>
        </p:nvSpPr>
        <p:spPr>
          <a:xfrm>
            <a:off x="1157008" y="2117868"/>
            <a:ext cx="446337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y[0]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DFEB80C3-87A5-445D-B246-FCBE182072E2}"/>
                  </a:ext>
                </a:extLst>
              </p:cNvPr>
              <p:cNvSpPr txBox="1"/>
              <p:nvPr/>
            </p:nvSpPr>
            <p:spPr>
              <a:xfrm>
                <a:off x="533664" y="4315613"/>
                <a:ext cx="1307720" cy="30640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noAutofit/>
              </a:bodyPr>
              <a:lstStyle/>
              <a:p>
                <a:pPr marL="55397" lvl="1" indent="0" algn="l" defTabSz="410730" rtl="0" latinLnBrk="1">
                  <a:buSzPct val="50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𝒇𝒐𝒓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𝒏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</m:oMath>
                  </m:oMathPara>
                </a14:m>
                <a:endParaRPr lang="en-US" sz="1800" b="1" dirty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DFEB80C3-87A5-445D-B246-FCBE182072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664" y="4315613"/>
                <a:ext cx="1307720" cy="306404"/>
              </a:xfrm>
              <a:prstGeom prst="rect">
                <a:avLst/>
              </a:prstGeom>
              <a:blipFill>
                <a:blip r:embed="rId2"/>
                <a:stretch>
                  <a:fillRect b="-30000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0" name="TextBox 109">
            <a:extLst>
              <a:ext uri="{FF2B5EF4-FFF2-40B4-BE49-F238E27FC236}">
                <a16:creationId xmlns:a16="http://schemas.microsoft.com/office/drawing/2014/main" id="{59477DB3-F9E8-4886-9F52-4971BE7AC5A6}"/>
              </a:ext>
            </a:extLst>
          </p:cNvPr>
          <p:cNvSpPr txBox="1"/>
          <p:nvPr/>
        </p:nvSpPr>
        <p:spPr>
          <a:xfrm>
            <a:off x="2251195" y="1541412"/>
            <a:ext cx="900774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Bases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4E4F7703-407F-411F-B45D-E7391E313544}"/>
              </a:ext>
            </a:extLst>
          </p:cNvPr>
          <p:cNvSpPr txBox="1"/>
          <p:nvPr/>
        </p:nvSpPr>
        <p:spPr>
          <a:xfrm>
            <a:off x="7239488" y="1541412"/>
            <a:ext cx="1936100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Transformations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08E0D84F-DDA9-4A49-8466-4F6F961DA2D6}"/>
                  </a:ext>
                </a:extLst>
              </p:cNvPr>
              <p:cNvSpPr txBox="1"/>
              <p:nvPr/>
            </p:nvSpPr>
            <p:spPr>
              <a:xfrm>
                <a:off x="2449211" y="5058910"/>
                <a:ext cx="1307720" cy="30640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noAutofit/>
              </a:bodyPr>
              <a:lstStyle/>
              <a:p>
                <a:pPr marL="55397" lvl="1" indent="0" algn="l" defTabSz="410730" rtl="0" latinLnBrk="1">
                  <a:buSzPct val="50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𝒇𝒐𝒓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𝒏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</m:oMath>
                  </m:oMathPara>
                </a14:m>
                <a:endParaRPr lang="en-US" sz="1800" b="1" dirty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08E0D84F-DDA9-4A49-8466-4F6F961DA2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9211" y="5058910"/>
                <a:ext cx="1307720" cy="306404"/>
              </a:xfrm>
              <a:prstGeom prst="rect">
                <a:avLst/>
              </a:prstGeom>
              <a:blipFill>
                <a:blip r:embed="rId3"/>
                <a:stretch>
                  <a:fillRect b="-30000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1" name="Oval 140">
            <a:extLst>
              <a:ext uri="{FF2B5EF4-FFF2-40B4-BE49-F238E27FC236}">
                <a16:creationId xmlns:a16="http://schemas.microsoft.com/office/drawing/2014/main" id="{38B9F61B-5386-4B7A-AD9F-A13CA8FDDE6C}"/>
              </a:ext>
            </a:extLst>
          </p:cNvPr>
          <p:cNvSpPr/>
          <p:nvPr/>
        </p:nvSpPr>
        <p:spPr bwMode="auto">
          <a:xfrm>
            <a:off x="5472058" y="2508373"/>
            <a:ext cx="425819" cy="4258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1200" dirty="0">
                <a:solidFill>
                  <a:prstClr val="black"/>
                </a:solidFill>
                <a:latin typeface="Arial" charset="0"/>
                <a:ea typeface="+mn-ea"/>
                <a:cs typeface="Arial" charset="0"/>
              </a:rPr>
              <a:t>*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DF48645F-8906-4B59-B1C2-AFF4E34D1932}"/>
              </a:ext>
            </a:extLst>
          </p:cNvPr>
          <p:cNvSpPr/>
          <p:nvPr/>
        </p:nvSpPr>
        <p:spPr>
          <a:xfrm>
            <a:off x="5369518" y="3127643"/>
            <a:ext cx="634913" cy="306440"/>
          </a:xfrm>
          <a:prstGeom prst="rect">
            <a:avLst/>
          </a:prstGeom>
          <a:solidFill>
            <a:schemeClr val="bg2"/>
          </a:solidFill>
          <a:ln w="25400" cap="flat">
            <a:solidFill>
              <a:srgbClr val="000000"/>
            </a:solidFill>
            <a:prstDash val="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cxnSp>
        <p:nvCxnSpPr>
          <p:cNvPr id="143" name="Straight Arrow Connector 50">
            <a:extLst>
              <a:ext uri="{FF2B5EF4-FFF2-40B4-BE49-F238E27FC236}">
                <a16:creationId xmlns:a16="http://schemas.microsoft.com/office/drawing/2014/main" id="{9D659EBC-315D-4654-9F65-76D95242EE95}"/>
              </a:ext>
            </a:extLst>
          </p:cNvPr>
          <p:cNvCxnSpPr>
            <a:cxnSpLocks/>
            <a:stCxn id="141" idx="4"/>
            <a:endCxn id="142" idx="0"/>
          </p:cNvCxnSpPr>
          <p:nvPr/>
        </p:nvCxnSpPr>
        <p:spPr>
          <a:xfrm>
            <a:off x="5684968" y="2934192"/>
            <a:ext cx="2007" cy="193451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44" name="Oval 143">
            <a:extLst>
              <a:ext uri="{FF2B5EF4-FFF2-40B4-BE49-F238E27FC236}">
                <a16:creationId xmlns:a16="http://schemas.microsoft.com/office/drawing/2014/main" id="{D78EF3E1-F6D4-4C2C-9006-15810A73A41D}"/>
              </a:ext>
            </a:extLst>
          </p:cNvPr>
          <p:cNvSpPr/>
          <p:nvPr/>
        </p:nvSpPr>
        <p:spPr bwMode="auto">
          <a:xfrm>
            <a:off x="6226027" y="2508373"/>
            <a:ext cx="425819" cy="4258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1200" dirty="0">
                <a:solidFill>
                  <a:prstClr val="black"/>
                </a:solidFill>
                <a:latin typeface="Arial" charset="0"/>
                <a:ea typeface="+mn-ea"/>
                <a:cs typeface="Arial" charset="0"/>
              </a:rPr>
              <a:t>*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821C7B65-DEAB-4C79-B64A-E50F9A21B4B7}"/>
              </a:ext>
            </a:extLst>
          </p:cNvPr>
          <p:cNvSpPr/>
          <p:nvPr/>
        </p:nvSpPr>
        <p:spPr>
          <a:xfrm>
            <a:off x="6123487" y="3127643"/>
            <a:ext cx="634913" cy="306440"/>
          </a:xfrm>
          <a:prstGeom prst="rect">
            <a:avLst/>
          </a:prstGeom>
          <a:solidFill>
            <a:schemeClr val="bg2"/>
          </a:solidFill>
          <a:ln w="25400" cap="flat">
            <a:solidFill>
              <a:srgbClr val="000000"/>
            </a:solidFill>
            <a:prstDash val="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cxnSp>
        <p:nvCxnSpPr>
          <p:cNvPr id="146" name="Straight Arrow Connector 50">
            <a:extLst>
              <a:ext uri="{FF2B5EF4-FFF2-40B4-BE49-F238E27FC236}">
                <a16:creationId xmlns:a16="http://schemas.microsoft.com/office/drawing/2014/main" id="{107F26C6-8703-4EF3-A32F-BBA72E05098F}"/>
              </a:ext>
            </a:extLst>
          </p:cNvPr>
          <p:cNvCxnSpPr>
            <a:cxnSpLocks/>
            <a:stCxn id="144" idx="4"/>
            <a:endCxn id="145" idx="0"/>
          </p:cNvCxnSpPr>
          <p:nvPr/>
        </p:nvCxnSpPr>
        <p:spPr>
          <a:xfrm>
            <a:off x="6438937" y="2934192"/>
            <a:ext cx="2007" cy="193451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50" name="Oval 149">
            <a:extLst>
              <a:ext uri="{FF2B5EF4-FFF2-40B4-BE49-F238E27FC236}">
                <a16:creationId xmlns:a16="http://schemas.microsoft.com/office/drawing/2014/main" id="{F7447056-981B-4287-BC88-E73A52F1E82D}"/>
              </a:ext>
            </a:extLst>
          </p:cNvPr>
          <p:cNvSpPr/>
          <p:nvPr/>
        </p:nvSpPr>
        <p:spPr bwMode="auto">
          <a:xfrm>
            <a:off x="7359166" y="2507283"/>
            <a:ext cx="425819" cy="4258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1200" dirty="0">
                <a:solidFill>
                  <a:prstClr val="black"/>
                </a:solidFill>
                <a:latin typeface="Arial" charset="0"/>
                <a:ea typeface="+mn-ea"/>
                <a:cs typeface="Arial" charset="0"/>
              </a:rPr>
              <a:t>*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45023B8F-0701-4EDF-A218-0183BC52C337}"/>
              </a:ext>
            </a:extLst>
          </p:cNvPr>
          <p:cNvSpPr/>
          <p:nvPr/>
        </p:nvSpPr>
        <p:spPr>
          <a:xfrm>
            <a:off x="7256626" y="3131316"/>
            <a:ext cx="634913" cy="306440"/>
          </a:xfrm>
          <a:prstGeom prst="rect">
            <a:avLst/>
          </a:prstGeom>
          <a:solidFill>
            <a:schemeClr val="bg2"/>
          </a:solidFill>
          <a:ln w="25400" cap="flat">
            <a:solidFill>
              <a:srgbClr val="000000"/>
            </a:solidFill>
            <a:prstDash val="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cxnSp>
        <p:nvCxnSpPr>
          <p:cNvPr id="152" name="Straight Arrow Connector 50">
            <a:extLst>
              <a:ext uri="{FF2B5EF4-FFF2-40B4-BE49-F238E27FC236}">
                <a16:creationId xmlns:a16="http://schemas.microsoft.com/office/drawing/2014/main" id="{08549567-C4CB-4D04-BBD2-36BFE204BDA3}"/>
              </a:ext>
            </a:extLst>
          </p:cNvPr>
          <p:cNvCxnSpPr>
            <a:cxnSpLocks/>
            <a:stCxn id="150" idx="4"/>
            <a:endCxn id="151" idx="0"/>
          </p:cNvCxnSpPr>
          <p:nvPr/>
        </p:nvCxnSpPr>
        <p:spPr>
          <a:xfrm>
            <a:off x="7572076" y="2933102"/>
            <a:ext cx="2007" cy="19821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53" name="Oval 152">
            <a:extLst>
              <a:ext uri="{FF2B5EF4-FFF2-40B4-BE49-F238E27FC236}">
                <a16:creationId xmlns:a16="http://schemas.microsoft.com/office/drawing/2014/main" id="{5BDA5F99-2362-4934-9EA9-516B1BA6EC29}"/>
              </a:ext>
            </a:extLst>
          </p:cNvPr>
          <p:cNvSpPr/>
          <p:nvPr/>
        </p:nvSpPr>
        <p:spPr bwMode="auto">
          <a:xfrm>
            <a:off x="10558104" y="3626582"/>
            <a:ext cx="425819" cy="4258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1200" dirty="0">
                <a:solidFill>
                  <a:prstClr val="black"/>
                </a:solidFill>
                <a:latin typeface="Arial" charset="0"/>
                <a:ea typeface="+mn-ea"/>
                <a:cs typeface="Arial" charset="0"/>
              </a:rPr>
              <a:t>*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B9EB955B-DF25-4CBE-BF87-6B2F6DF3B907}"/>
              </a:ext>
            </a:extLst>
          </p:cNvPr>
          <p:cNvSpPr/>
          <p:nvPr/>
        </p:nvSpPr>
        <p:spPr>
          <a:xfrm>
            <a:off x="10455564" y="4245852"/>
            <a:ext cx="634913" cy="306440"/>
          </a:xfrm>
          <a:prstGeom prst="rect">
            <a:avLst/>
          </a:prstGeom>
          <a:solidFill>
            <a:schemeClr val="bg2"/>
          </a:solidFill>
          <a:ln w="25400" cap="flat">
            <a:solidFill>
              <a:srgbClr val="000000"/>
            </a:solidFill>
            <a:prstDash val="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cxnSp>
        <p:nvCxnSpPr>
          <p:cNvPr id="155" name="Straight Arrow Connector 50">
            <a:extLst>
              <a:ext uri="{FF2B5EF4-FFF2-40B4-BE49-F238E27FC236}">
                <a16:creationId xmlns:a16="http://schemas.microsoft.com/office/drawing/2014/main" id="{BA9D1B2C-9638-4AE1-88CB-C42AB53E014D}"/>
              </a:ext>
            </a:extLst>
          </p:cNvPr>
          <p:cNvCxnSpPr>
            <a:cxnSpLocks/>
            <a:stCxn id="153" idx="4"/>
            <a:endCxn id="154" idx="0"/>
          </p:cNvCxnSpPr>
          <p:nvPr/>
        </p:nvCxnSpPr>
        <p:spPr>
          <a:xfrm>
            <a:off x="10771014" y="4052401"/>
            <a:ext cx="2007" cy="193451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57" name="Rectangle 156">
            <a:extLst>
              <a:ext uri="{FF2B5EF4-FFF2-40B4-BE49-F238E27FC236}">
                <a16:creationId xmlns:a16="http://schemas.microsoft.com/office/drawing/2014/main" id="{E9C678B6-5274-49BC-8E43-B947B427613B}"/>
              </a:ext>
            </a:extLst>
          </p:cNvPr>
          <p:cNvSpPr/>
          <p:nvPr/>
        </p:nvSpPr>
        <p:spPr>
          <a:xfrm>
            <a:off x="9951291" y="5311130"/>
            <a:ext cx="634913" cy="306440"/>
          </a:xfrm>
          <a:prstGeom prst="rect">
            <a:avLst/>
          </a:prstGeom>
          <a:solidFill>
            <a:schemeClr val="bg2"/>
          </a:solidFill>
          <a:ln w="25400" cap="flat">
            <a:solidFill>
              <a:srgbClr val="000000"/>
            </a:solidFill>
            <a:prstDash val="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cxnSp>
        <p:nvCxnSpPr>
          <p:cNvPr id="158" name="Straight Arrow Connector 50">
            <a:extLst>
              <a:ext uri="{FF2B5EF4-FFF2-40B4-BE49-F238E27FC236}">
                <a16:creationId xmlns:a16="http://schemas.microsoft.com/office/drawing/2014/main" id="{A20AEA81-25CE-4A9C-8208-B8B44C2FED82}"/>
              </a:ext>
            </a:extLst>
          </p:cNvPr>
          <p:cNvCxnSpPr>
            <a:cxnSpLocks/>
            <a:endCxn id="157" idx="0"/>
          </p:cNvCxnSpPr>
          <p:nvPr/>
        </p:nvCxnSpPr>
        <p:spPr>
          <a:xfrm>
            <a:off x="10266741" y="5117679"/>
            <a:ext cx="2007" cy="193451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4D6DC03A-5C16-442E-AC71-2009C8025609}"/>
              </a:ext>
            </a:extLst>
          </p:cNvPr>
          <p:cNvSpPr/>
          <p:nvPr/>
        </p:nvSpPr>
        <p:spPr>
          <a:xfrm>
            <a:off x="10343272" y="2614741"/>
            <a:ext cx="327915" cy="83673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vert" wrap="square" lIns="50800" tIns="50800" rIns="50800" bIns="50800" numCol="1" spcCol="38100" rtlCol="0" anchor="ctr">
            <a:noAutofit/>
          </a:bodyPr>
          <a:lstStyle/>
          <a:p>
            <a:pPr algn="ctr" defTabSz="584200" rtl="0" latinLnBrk="1" hangingPunct="0"/>
            <a:r>
              <a:rPr lang="en-US" sz="18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  <a:sym typeface="Gill Sans"/>
              </a:rPr>
              <a:t>Delay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3C53FEC3-B3C7-401D-93A7-39875A281B8D}"/>
              </a:ext>
            </a:extLst>
          </p:cNvPr>
          <p:cNvSpPr/>
          <p:nvPr/>
        </p:nvSpPr>
        <p:spPr>
          <a:xfrm>
            <a:off x="10921103" y="2616780"/>
            <a:ext cx="327915" cy="8346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vert" wrap="square" lIns="50800" tIns="50800" rIns="50800" bIns="50800" numCol="1" spcCol="38100" rtlCol="0" anchor="ctr">
            <a:noAutofit/>
          </a:bodyPr>
          <a:lstStyle/>
          <a:p>
            <a:pPr algn="ctr" defTabSz="584200" rtl="0" latinLnBrk="1" hangingPunct="0"/>
            <a:r>
              <a:rPr lang="en-US" sz="18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  <a:sym typeface="Gill Sans"/>
              </a:rPr>
              <a:t>Delay</a:t>
            </a:r>
          </a:p>
        </p:txBody>
      </p:sp>
      <p:cxnSp>
        <p:nvCxnSpPr>
          <p:cNvPr id="162" name="Straight Arrow Connector 50">
            <a:extLst>
              <a:ext uri="{FF2B5EF4-FFF2-40B4-BE49-F238E27FC236}">
                <a16:creationId xmlns:a16="http://schemas.microsoft.com/office/drawing/2014/main" id="{D953C55E-F2DC-4609-B527-F78BF166DED8}"/>
              </a:ext>
            </a:extLst>
          </p:cNvPr>
          <p:cNvCxnSpPr>
            <a:cxnSpLocks/>
            <a:stCxn id="17" idx="2"/>
            <a:endCxn id="16" idx="1"/>
          </p:cNvCxnSpPr>
          <p:nvPr/>
        </p:nvCxnSpPr>
        <p:spPr>
          <a:xfrm>
            <a:off x="9601302" y="4547745"/>
            <a:ext cx="519137" cy="224816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63" name="Straight Arrow Connector 50">
            <a:extLst>
              <a:ext uri="{FF2B5EF4-FFF2-40B4-BE49-F238E27FC236}">
                <a16:creationId xmlns:a16="http://schemas.microsoft.com/office/drawing/2014/main" id="{646553F0-0CDA-4286-AA0A-0BE4E537EA20}"/>
              </a:ext>
            </a:extLst>
          </p:cNvPr>
          <p:cNvCxnSpPr>
            <a:cxnSpLocks/>
            <a:stCxn id="154" idx="2"/>
            <a:endCxn id="16" idx="7"/>
          </p:cNvCxnSpPr>
          <p:nvPr/>
        </p:nvCxnSpPr>
        <p:spPr>
          <a:xfrm flipH="1">
            <a:off x="10421538" y="4552292"/>
            <a:ext cx="351483" cy="220269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64" name="Straight Arrow Connector 50">
            <a:extLst>
              <a:ext uri="{FF2B5EF4-FFF2-40B4-BE49-F238E27FC236}">
                <a16:creationId xmlns:a16="http://schemas.microsoft.com/office/drawing/2014/main" id="{2C772454-B0C1-4525-84A1-F884BFB780C1}"/>
              </a:ext>
            </a:extLst>
          </p:cNvPr>
          <p:cNvCxnSpPr>
            <a:cxnSpLocks/>
            <a:stCxn id="20" idx="2"/>
            <a:endCxn id="153" idx="7"/>
          </p:cNvCxnSpPr>
          <p:nvPr/>
        </p:nvCxnSpPr>
        <p:spPr>
          <a:xfrm flipH="1">
            <a:off x="10921563" y="3451473"/>
            <a:ext cx="163498" cy="237469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65" name="Straight Arrow Connector 50">
            <a:extLst>
              <a:ext uri="{FF2B5EF4-FFF2-40B4-BE49-F238E27FC236}">
                <a16:creationId xmlns:a16="http://schemas.microsoft.com/office/drawing/2014/main" id="{7B3E5E7E-85D6-4B41-B0B6-7C472D321FED}"/>
              </a:ext>
            </a:extLst>
          </p:cNvPr>
          <p:cNvCxnSpPr>
            <a:cxnSpLocks/>
            <a:stCxn id="19" idx="2"/>
            <a:endCxn id="153" idx="1"/>
          </p:cNvCxnSpPr>
          <p:nvPr/>
        </p:nvCxnSpPr>
        <p:spPr>
          <a:xfrm>
            <a:off x="10507230" y="3451473"/>
            <a:ext cx="113234" cy="237469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CB5C20A0-7623-4444-8ADF-107637891693}"/>
              </a:ext>
            </a:extLst>
          </p:cNvPr>
          <p:cNvSpPr/>
          <p:nvPr/>
        </p:nvSpPr>
        <p:spPr>
          <a:xfrm>
            <a:off x="5319350" y="3633985"/>
            <a:ext cx="2650301" cy="95914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/>
          <a:p>
            <a:pPr algn="ctr" defTabSz="584200" rtl="0" latinLnBrk="1" hangingPunct="0"/>
            <a:r>
              <a:rPr lang="en-US" sz="18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  <a:sym typeface="Gill Sans"/>
              </a:rPr>
              <a:t>Adder Tree</a:t>
            </a:r>
          </a:p>
        </p:txBody>
      </p:sp>
      <p:cxnSp>
        <p:nvCxnSpPr>
          <p:cNvPr id="167" name="Straight Arrow Connector 50">
            <a:extLst>
              <a:ext uri="{FF2B5EF4-FFF2-40B4-BE49-F238E27FC236}">
                <a16:creationId xmlns:a16="http://schemas.microsoft.com/office/drawing/2014/main" id="{D1EC6667-B6BE-47B3-B77F-7E1263205B4F}"/>
              </a:ext>
            </a:extLst>
          </p:cNvPr>
          <p:cNvCxnSpPr>
            <a:cxnSpLocks/>
          </p:cNvCxnSpPr>
          <p:nvPr/>
        </p:nvCxnSpPr>
        <p:spPr>
          <a:xfrm>
            <a:off x="5684968" y="3442992"/>
            <a:ext cx="2007" cy="193451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68" name="Straight Arrow Connector 50">
            <a:extLst>
              <a:ext uri="{FF2B5EF4-FFF2-40B4-BE49-F238E27FC236}">
                <a16:creationId xmlns:a16="http://schemas.microsoft.com/office/drawing/2014/main" id="{105D005A-B836-40B8-BF89-EC926A9A0345}"/>
              </a:ext>
            </a:extLst>
          </p:cNvPr>
          <p:cNvCxnSpPr>
            <a:cxnSpLocks/>
          </p:cNvCxnSpPr>
          <p:nvPr/>
        </p:nvCxnSpPr>
        <p:spPr>
          <a:xfrm>
            <a:off x="6438937" y="3442992"/>
            <a:ext cx="2007" cy="193451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70" name="Straight Arrow Connector 50">
            <a:extLst>
              <a:ext uri="{FF2B5EF4-FFF2-40B4-BE49-F238E27FC236}">
                <a16:creationId xmlns:a16="http://schemas.microsoft.com/office/drawing/2014/main" id="{B917DD21-FC07-4332-B65B-9F80F5DDAC20}"/>
              </a:ext>
            </a:extLst>
          </p:cNvPr>
          <p:cNvCxnSpPr>
            <a:cxnSpLocks/>
          </p:cNvCxnSpPr>
          <p:nvPr/>
        </p:nvCxnSpPr>
        <p:spPr>
          <a:xfrm>
            <a:off x="7572076" y="3446665"/>
            <a:ext cx="2007" cy="193451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71" name="Straight Arrow Connector 50">
            <a:extLst>
              <a:ext uri="{FF2B5EF4-FFF2-40B4-BE49-F238E27FC236}">
                <a16:creationId xmlns:a16="http://schemas.microsoft.com/office/drawing/2014/main" id="{8DF5413D-A3FF-469B-BDD6-68A4BC7FE321}"/>
              </a:ext>
            </a:extLst>
          </p:cNvPr>
          <p:cNvCxnSpPr>
            <a:cxnSpLocks/>
            <a:stCxn id="32" idx="2"/>
          </p:cNvCxnSpPr>
          <p:nvPr/>
        </p:nvCxnSpPr>
        <p:spPr>
          <a:xfrm flipH="1">
            <a:off x="6639146" y="4593127"/>
            <a:ext cx="5355" cy="196229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72" name="TextBox 171">
            <a:extLst>
              <a:ext uri="{FF2B5EF4-FFF2-40B4-BE49-F238E27FC236}">
                <a16:creationId xmlns:a16="http://schemas.microsoft.com/office/drawing/2014/main" id="{4F527AD0-633D-4273-B846-00A48B9E292E}"/>
              </a:ext>
            </a:extLst>
          </p:cNvPr>
          <p:cNvSpPr txBox="1"/>
          <p:nvPr/>
        </p:nvSpPr>
        <p:spPr>
          <a:xfrm>
            <a:off x="6239069" y="4761681"/>
            <a:ext cx="800153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output</a:t>
            </a:r>
          </a:p>
        </p:txBody>
      </p:sp>
      <p:cxnSp>
        <p:nvCxnSpPr>
          <p:cNvPr id="173" name="Straight Arrow Connector 50">
            <a:extLst>
              <a:ext uri="{FF2B5EF4-FFF2-40B4-BE49-F238E27FC236}">
                <a16:creationId xmlns:a16="http://schemas.microsoft.com/office/drawing/2014/main" id="{BB2769F0-EEA0-47DA-A379-EE7387FE8A2D}"/>
              </a:ext>
            </a:extLst>
          </p:cNvPr>
          <p:cNvCxnSpPr>
            <a:cxnSpLocks/>
            <a:stCxn id="157" idx="2"/>
          </p:cNvCxnSpPr>
          <p:nvPr/>
        </p:nvCxnSpPr>
        <p:spPr>
          <a:xfrm>
            <a:off x="10268748" y="5617570"/>
            <a:ext cx="0" cy="192868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74" name="TextBox 173">
            <a:extLst>
              <a:ext uri="{FF2B5EF4-FFF2-40B4-BE49-F238E27FC236}">
                <a16:creationId xmlns:a16="http://schemas.microsoft.com/office/drawing/2014/main" id="{B991B31F-386D-46BB-815A-856A350CE86D}"/>
              </a:ext>
            </a:extLst>
          </p:cNvPr>
          <p:cNvSpPr txBox="1"/>
          <p:nvPr/>
        </p:nvSpPr>
        <p:spPr>
          <a:xfrm>
            <a:off x="9912865" y="5767085"/>
            <a:ext cx="800153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output</a:t>
            </a:r>
          </a:p>
        </p:txBody>
      </p:sp>
      <p:sp>
        <p:nvSpPr>
          <p:cNvPr id="175" name="Oval 174">
            <a:extLst>
              <a:ext uri="{FF2B5EF4-FFF2-40B4-BE49-F238E27FC236}">
                <a16:creationId xmlns:a16="http://schemas.microsoft.com/office/drawing/2014/main" id="{FAA04F07-050E-4784-B892-600944864D5C}"/>
              </a:ext>
            </a:extLst>
          </p:cNvPr>
          <p:cNvSpPr/>
          <p:nvPr/>
        </p:nvSpPr>
        <p:spPr bwMode="auto">
          <a:xfrm>
            <a:off x="2323877" y="2548014"/>
            <a:ext cx="425819" cy="4258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1200" dirty="0">
                <a:solidFill>
                  <a:prstClr val="black"/>
                </a:solidFill>
                <a:latin typeface="Arial" charset="0"/>
                <a:ea typeface="+mn-ea"/>
                <a:cs typeface="Arial" charset="0"/>
              </a:rPr>
              <a:t>*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0F66D1C9-216B-42E7-BEF2-A9DE90860866}"/>
              </a:ext>
            </a:extLst>
          </p:cNvPr>
          <p:cNvSpPr/>
          <p:nvPr/>
        </p:nvSpPr>
        <p:spPr>
          <a:xfrm>
            <a:off x="2221337" y="3167284"/>
            <a:ext cx="634913" cy="306440"/>
          </a:xfrm>
          <a:prstGeom prst="rect">
            <a:avLst/>
          </a:prstGeom>
          <a:solidFill>
            <a:schemeClr val="bg2"/>
          </a:solidFill>
          <a:ln w="25400" cap="flat">
            <a:solidFill>
              <a:srgbClr val="000000"/>
            </a:solidFill>
            <a:prstDash val="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cxnSp>
        <p:nvCxnSpPr>
          <p:cNvPr id="177" name="Straight Arrow Connector 50">
            <a:extLst>
              <a:ext uri="{FF2B5EF4-FFF2-40B4-BE49-F238E27FC236}">
                <a16:creationId xmlns:a16="http://schemas.microsoft.com/office/drawing/2014/main" id="{28C6099D-BB06-47E1-A3BF-213C2E2E4898}"/>
              </a:ext>
            </a:extLst>
          </p:cNvPr>
          <p:cNvCxnSpPr>
            <a:cxnSpLocks/>
            <a:stCxn id="175" idx="4"/>
            <a:endCxn id="176" idx="0"/>
          </p:cNvCxnSpPr>
          <p:nvPr/>
        </p:nvCxnSpPr>
        <p:spPr>
          <a:xfrm>
            <a:off x="2536787" y="2973833"/>
            <a:ext cx="2007" cy="193451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80" name="Straight Arrow Connector 50">
            <a:extLst>
              <a:ext uri="{FF2B5EF4-FFF2-40B4-BE49-F238E27FC236}">
                <a16:creationId xmlns:a16="http://schemas.microsoft.com/office/drawing/2014/main" id="{1FAA8597-A6AB-43FD-84FC-C43D06C3D68B}"/>
              </a:ext>
            </a:extLst>
          </p:cNvPr>
          <p:cNvCxnSpPr>
            <a:cxnSpLocks/>
            <a:stCxn id="176" idx="2"/>
            <a:endCxn id="193" idx="1"/>
          </p:cNvCxnSpPr>
          <p:nvPr/>
        </p:nvCxnSpPr>
        <p:spPr>
          <a:xfrm>
            <a:off x="2538794" y="3473724"/>
            <a:ext cx="413728" cy="210671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84" name="Oval 183">
            <a:extLst>
              <a:ext uri="{FF2B5EF4-FFF2-40B4-BE49-F238E27FC236}">
                <a16:creationId xmlns:a16="http://schemas.microsoft.com/office/drawing/2014/main" id="{6FFAECE6-1769-4146-A02D-FF97E4998906}"/>
              </a:ext>
            </a:extLst>
          </p:cNvPr>
          <p:cNvSpPr/>
          <p:nvPr/>
        </p:nvSpPr>
        <p:spPr bwMode="auto">
          <a:xfrm>
            <a:off x="3438317" y="2548014"/>
            <a:ext cx="425819" cy="4258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1200" dirty="0">
                <a:solidFill>
                  <a:prstClr val="black"/>
                </a:solidFill>
                <a:latin typeface="Arial" charset="0"/>
                <a:ea typeface="+mn-ea"/>
                <a:cs typeface="Arial" charset="0"/>
              </a:rPr>
              <a:t>*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EC3D7822-3509-4CC5-850D-9DAB2664F645}"/>
              </a:ext>
            </a:extLst>
          </p:cNvPr>
          <p:cNvSpPr/>
          <p:nvPr/>
        </p:nvSpPr>
        <p:spPr>
          <a:xfrm>
            <a:off x="3335777" y="3167284"/>
            <a:ext cx="634913" cy="306440"/>
          </a:xfrm>
          <a:prstGeom prst="rect">
            <a:avLst/>
          </a:prstGeom>
          <a:solidFill>
            <a:schemeClr val="bg2"/>
          </a:solidFill>
          <a:ln w="25400" cap="flat">
            <a:solidFill>
              <a:srgbClr val="000000"/>
            </a:solidFill>
            <a:prstDash val="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cxnSp>
        <p:nvCxnSpPr>
          <p:cNvPr id="186" name="Straight Arrow Connector 50">
            <a:extLst>
              <a:ext uri="{FF2B5EF4-FFF2-40B4-BE49-F238E27FC236}">
                <a16:creationId xmlns:a16="http://schemas.microsoft.com/office/drawing/2014/main" id="{F78CE482-2049-4317-819D-3A9F7AD43FAF}"/>
              </a:ext>
            </a:extLst>
          </p:cNvPr>
          <p:cNvCxnSpPr>
            <a:cxnSpLocks/>
            <a:stCxn id="184" idx="4"/>
            <a:endCxn id="185" idx="0"/>
          </p:cNvCxnSpPr>
          <p:nvPr/>
        </p:nvCxnSpPr>
        <p:spPr>
          <a:xfrm>
            <a:off x="3651227" y="2973833"/>
            <a:ext cx="2007" cy="193451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89" name="Straight Arrow Connector 50">
            <a:extLst>
              <a:ext uri="{FF2B5EF4-FFF2-40B4-BE49-F238E27FC236}">
                <a16:creationId xmlns:a16="http://schemas.microsoft.com/office/drawing/2014/main" id="{CA7D42A1-C1E1-49A7-85AE-751448E25909}"/>
              </a:ext>
            </a:extLst>
          </p:cNvPr>
          <p:cNvCxnSpPr>
            <a:cxnSpLocks/>
            <a:stCxn id="185" idx="2"/>
            <a:endCxn id="193" idx="7"/>
          </p:cNvCxnSpPr>
          <p:nvPr/>
        </p:nvCxnSpPr>
        <p:spPr>
          <a:xfrm flipH="1">
            <a:off x="3253621" y="3473724"/>
            <a:ext cx="399613" cy="210671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93" name="Oval 192">
            <a:extLst>
              <a:ext uri="{FF2B5EF4-FFF2-40B4-BE49-F238E27FC236}">
                <a16:creationId xmlns:a16="http://schemas.microsoft.com/office/drawing/2014/main" id="{9781BE95-8F07-472B-856A-687241A9B9F6}"/>
              </a:ext>
            </a:extLst>
          </p:cNvPr>
          <p:cNvSpPr/>
          <p:nvPr/>
        </p:nvSpPr>
        <p:spPr bwMode="auto">
          <a:xfrm>
            <a:off x="2890162" y="3622035"/>
            <a:ext cx="425819" cy="4258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61945F0D-D288-4478-AA99-C36E8829485E}"/>
              </a:ext>
            </a:extLst>
          </p:cNvPr>
          <p:cNvSpPr/>
          <p:nvPr/>
        </p:nvSpPr>
        <p:spPr>
          <a:xfrm>
            <a:off x="2787622" y="4241305"/>
            <a:ext cx="634913" cy="306440"/>
          </a:xfrm>
          <a:prstGeom prst="rect">
            <a:avLst/>
          </a:prstGeom>
          <a:solidFill>
            <a:schemeClr val="bg2"/>
          </a:solidFill>
          <a:ln w="25400" cap="flat">
            <a:solidFill>
              <a:srgbClr val="000000"/>
            </a:solidFill>
            <a:prstDash val="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cxnSp>
        <p:nvCxnSpPr>
          <p:cNvPr id="195" name="Straight Arrow Connector 50">
            <a:extLst>
              <a:ext uri="{FF2B5EF4-FFF2-40B4-BE49-F238E27FC236}">
                <a16:creationId xmlns:a16="http://schemas.microsoft.com/office/drawing/2014/main" id="{036523DA-9470-45DA-BF43-A7DA6FD103B0}"/>
              </a:ext>
            </a:extLst>
          </p:cNvPr>
          <p:cNvCxnSpPr>
            <a:cxnSpLocks/>
            <a:stCxn id="193" idx="4"/>
            <a:endCxn id="194" idx="0"/>
          </p:cNvCxnSpPr>
          <p:nvPr/>
        </p:nvCxnSpPr>
        <p:spPr>
          <a:xfrm>
            <a:off x="3103072" y="4047854"/>
            <a:ext cx="2007" cy="193451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96" name="Straight Arrow Connector 50">
            <a:extLst>
              <a:ext uri="{FF2B5EF4-FFF2-40B4-BE49-F238E27FC236}">
                <a16:creationId xmlns:a16="http://schemas.microsoft.com/office/drawing/2014/main" id="{CDB5A38A-25FA-4CAE-8E87-B668C51AEA41}"/>
              </a:ext>
            </a:extLst>
          </p:cNvPr>
          <p:cNvCxnSpPr>
            <a:cxnSpLocks/>
            <a:stCxn id="194" idx="2"/>
          </p:cNvCxnSpPr>
          <p:nvPr/>
        </p:nvCxnSpPr>
        <p:spPr>
          <a:xfrm>
            <a:off x="3105079" y="4547745"/>
            <a:ext cx="0" cy="216993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97" name="TextBox 196">
            <a:extLst>
              <a:ext uri="{FF2B5EF4-FFF2-40B4-BE49-F238E27FC236}">
                <a16:creationId xmlns:a16="http://schemas.microsoft.com/office/drawing/2014/main" id="{B45E3040-9B01-4791-8F56-6C793437248C}"/>
              </a:ext>
            </a:extLst>
          </p:cNvPr>
          <p:cNvSpPr txBox="1"/>
          <p:nvPr/>
        </p:nvSpPr>
        <p:spPr>
          <a:xfrm>
            <a:off x="2737336" y="4736541"/>
            <a:ext cx="800153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output</a:t>
            </a:r>
          </a:p>
        </p:txBody>
      </p:sp>
      <p:cxnSp>
        <p:nvCxnSpPr>
          <p:cNvPr id="198" name="Straight Arrow Connector 50">
            <a:extLst>
              <a:ext uri="{FF2B5EF4-FFF2-40B4-BE49-F238E27FC236}">
                <a16:creationId xmlns:a16="http://schemas.microsoft.com/office/drawing/2014/main" id="{BD17767E-4B4C-40B3-9B24-CFCCD9F0BE4B}"/>
              </a:ext>
            </a:extLst>
          </p:cNvPr>
          <p:cNvCxnSpPr>
            <a:cxnSpLocks/>
            <a:endCxn id="141" idx="1"/>
          </p:cNvCxnSpPr>
          <p:nvPr/>
        </p:nvCxnSpPr>
        <p:spPr>
          <a:xfrm>
            <a:off x="5472058" y="2377577"/>
            <a:ext cx="62360" cy="193156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99" name="Straight Arrow Connector 50">
            <a:extLst>
              <a:ext uri="{FF2B5EF4-FFF2-40B4-BE49-F238E27FC236}">
                <a16:creationId xmlns:a16="http://schemas.microsoft.com/office/drawing/2014/main" id="{3ADFDB73-0BCE-46F2-9935-148F6FCE22A2}"/>
              </a:ext>
            </a:extLst>
          </p:cNvPr>
          <p:cNvCxnSpPr>
            <a:cxnSpLocks/>
            <a:endCxn id="141" idx="7"/>
          </p:cNvCxnSpPr>
          <p:nvPr/>
        </p:nvCxnSpPr>
        <p:spPr>
          <a:xfrm flipH="1">
            <a:off x="5835517" y="2401139"/>
            <a:ext cx="62360" cy="16959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12" name="Straight Arrow Connector 50">
            <a:extLst>
              <a:ext uri="{FF2B5EF4-FFF2-40B4-BE49-F238E27FC236}">
                <a16:creationId xmlns:a16="http://schemas.microsoft.com/office/drawing/2014/main" id="{8EE39663-17A3-4DA4-AC96-DB107B47D5B9}"/>
              </a:ext>
            </a:extLst>
          </p:cNvPr>
          <p:cNvCxnSpPr>
            <a:cxnSpLocks/>
            <a:endCxn id="144" idx="1"/>
          </p:cNvCxnSpPr>
          <p:nvPr/>
        </p:nvCxnSpPr>
        <p:spPr>
          <a:xfrm>
            <a:off x="6226027" y="2401139"/>
            <a:ext cx="62360" cy="16959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13" name="Straight Arrow Connector 50">
            <a:extLst>
              <a:ext uri="{FF2B5EF4-FFF2-40B4-BE49-F238E27FC236}">
                <a16:creationId xmlns:a16="http://schemas.microsoft.com/office/drawing/2014/main" id="{8C6A2040-3C1D-4E2B-8F08-C35F8A20503D}"/>
              </a:ext>
            </a:extLst>
          </p:cNvPr>
          <p:cNvCxnSpPr>
            <a:cxnSpLocks/>
            <a:endCxn id="144" idx="7"/>
          </p:cNvCxnSpPr>
          <p:nvPr/>
        </p:nvCxnSpPr>
        <p:spPr>
          <a:xfrm flipH="1">
            <a:off x="6589486" y="2401139"/>
            <a:ext cx="62359" cy="16959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18" name="Straight Arrow Connector 50">
            <a:extLst>
              <a:ext uri="{FF2B5EF4-FFF2-40B4-BE49-F238E27FC236}">
                <a16:creationId xmlns:a16="http://schemas.microsoft.com/office/drawing/2014/main" id="{8235FB80-95BE-4BD7-8ED4-2946BE49DA99}"/>
              </a:ext>
            </a:extLst>
          </p:cNvPr>
          <p:cNvCxnSpPr>
            <a:cxnSpLocks/>
            <a:endCxn id="150" idx="1"/>
          </p:cNvCxnSpPr>
          <p:nvPr/>
        </p:nvCxnSpPr>
        <p:spPr>
          <a:xfrm>
            <a:off x="7359165" y="2396376"/>
            <a:ext cx="62361" cy="173267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19" name="Straight Arrow Connector 50">
            <a:extLst>
              <a:ext uri="{FF2B5EF4-FFF2-40B4-BE49-F238E27FC236}">
                <a16:creationId xmlns:a16="http://schemas.microsoft.com/office/drawing/2014/main" id="{1C2EDB08-4254-469C-81C2-45B77668D4EC}"/>
              </a:ext>
            </a:extLst>
          </p:cNvPr>
          <p:cNvCxnSpPr>
            <a:cxnSpLocks/>
            <a:endCxn id="150" idx="7"/>
          </p:cNvCxnSpPr>
          <p:nvPr/>
        </p:nvCxnSpPr>
        <p:spPr>
          <a:xfrm flipH="1">
            <a:off x="7722625" y="2396376"/>
            <a:ext cx="62360" cy="173267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25" name="Straight Arrow Connector 50">
            <a:extLst>
              <a:ext uri="{FF2B5EF4-FFF2-40B4-BE49-F238E27FC236}">
                <a16:creationId xmlns:a16="http://schemas.microsoft.com/office/drawing/2014/main" id="{0C408241-A2E8-420E-98A5-E6D59E533A89}"/>
              </a:ext>
            </a:extLst>
          </p:cNvPr>
          <p:cNvCxnSpPr>
            <a:cxnSpLocks/>
            <a:endCxn id="6" idx="1"/>
          </p:cNvCxnSpPr>
          <p:nvPr/>
        </p:nvCxnSpPr>
        <p:spPr>
          <a:xfrm>
            <a:off x="914626" y="2445715"/>
            <a:ext cx="62361" cy="164659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26" name="Straight Arrow Connector 50">
            <a:extLst>
              <a:ext uri="{FF2B5EF4-FFF2-40B4-BE49-F238E27FC236}">
                <a16:creationId xmlns:a16="http://schemas.microsoft.com/office/drawing/2014/main" id="{608739C8-E29A-4A14-A321-788719891591}"/>
              </a:ext>
            </a:extLst>
          </p:cNvPr>
          <p:cNvCxnSpPr>
            <a:cxnSpLocks/>
            <a:endCxn id="6" idx="7"/>
          </p:cNvCxnSpPr>
          <p:nvPr/>
        </p:nvCxnSpPr>
        <p:spPr>
          <a:xfrm flipH="1">
            <a:off x="1278086" y="2437260"/>
            <a:ext cx="62360" cy="17311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30" name="TextBox 229">
            <a:extLst>
              <a:ext uri="{FF2B5EF4-FFF2-40B4-BE49-F238E27FC236}">
                <a16:creationId xmlns:a16="http://schemas.microsoft.com/office/drawing/2014/main" id="{28BA6E51-35A9-4B87-9A0A-A62193A8B1BE}"/>
              </a:ext>
            </a:extLst>
          </p:cNvPr>
          <p:cNvSpPr txBox="1"/>
          <p:nvPr/>
        </p:nvSpPr>
        <p:spPr>
          <a:xfrm>
            <a:off x="2024302" y="2117868"/>
            <a:ext cx="519169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x[0]</a:t>
            </a: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7AC9B43E-4994-4F04-B68D-7B57C4904276}"/>
              </a:ext>
            </a:extLst>
          </p:cNvPr>
          <p:cNvSpPr txBox="1"/>
          <p:nvPr/>
        </p:nvSpPr>
        <p:spPr>
          <a:xfrm>
            <a:off x="2557329" y="2117868"/>
            <a:ext cx="446337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y[0]</a:t>
            </a:r>
          </a:p>
        </p:txBody>
      </p:sp>
      <p:cxnSp>
        <p:nvCxnSpPr>
          <p:cNvPr id="232" name="Straight Arrow Connector 50">
            <a:extLst>
              <a:ext uri="{FF2B5EF4-FFF2-40B4-BE49-F238E27FC236}">
                <a16:creationId xmlns:a16="http://schemas.microsoft.com/office/drawing/2014/main" id="{34FDF842-41BF-400B-A765-E1F0CE4E23F4}"/>
              </a:ext>
            </a:extLst>
          </p:cNvPr>
          <p:cNvCxnSpPr>
            <a:cxnSpLocks/>
            <a:endCxn id="175" idx="1"/>
          </p:cNvCxnSpPr>
          <p:nvPr/>
        </p:nvCxnSpPr>
        <p:spPr>
          <a:xfrm>
            <a:off x="2314947" y="2451729"/>
            <a:ext cx="71290" cy="158645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33" name="Straight Arrow Connector 50">
            <a:extLst>
              <a:ext uri="{FF2B5EF4-FFF2-40B4-BE49-F238E27FC236}">
                <a16:creationId xmlns:a16="http://schemas.microsoft.com/office/drawing/2014/main" id="{76BCA774-11CA-4B93-A801-44557001B138}"/>
              </a:ext>
            </a:extLst>
          </p:cNvPr>
          <p:cNvCxnSpPr>
            <a:cxnSpLocks/>
            <a:endCxn id="175" idx="7"/>
          </p:cNvCxnSpPr>
          <p:nvPr/>
        </p:nvCxnSpPr>
        <p:spPr>
          <a:xfrm flipH="1">
            <a:off x="2687336" y="2443274"/>
            <a:ext cx="53432" cy="167100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34" name="TextBox 233">
            <a:extLst>
              <a:ext uri="{FF2B5EF4-FFF2-40B4-BE49-F238E27FC236}">
                <a16:creationId xmlns:a16="http://schemas.microsoft.com/office/drawing/2014/main" id="{BEE62891-2C7A-4563-A72F-0C4F792585D6}"/>
              </a:ext>
            </a:extLst>
          </p:cNvPr>
          <p:cNvSpPr txBox="1"/>
          <p:nvPr/>
        </p:nvSpPr>
        <p:spPr>
          <a:xfrm>
            <a:off x="3138140" y="2117868"/>
            <a:ext cx="519169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x[1]</a:t>
            </a: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DBF0F74F-37F7-46B6-BC9F-0599EE7EA28F}"/>
              </a:ext>
            </a:extLst>
          </p:cNvPr>
          <p:cNvSpPr txBox="1"/>
          <p:nvPr/>
        </p:nvSpPr>
        <p:spPr>
          <a:xfrm>
            <a:off x="3671167" y="2117868"/>
            <a:ext cx="446337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y[1]</a:t>
            </a:r>
          </a:p>
        </p:txBody>
      </p:sp>
      <p:cxnSp>
        <p:nvCxnSpPr>
          <p:cNvPr id="236" name="Straight Arrow Connector 50">
            <a:extLst>
              <a:ext uri="{FF2B5EF4-FFF2-40B4-BE49-F238E27FC236}">
                <a16:creationId xmlns:a16="http://schemas.microsoft.com/office/drawing/2014/main" id="{73F44DE8-5E64-4018-BC24-A9BBE2F2CE76}"/>
              </a:ext>
            </a:extLst>
          </p:cNvPr>
          <p:cNvCxnSpPr>
            <a:cxnSpLocks/>
          </p:cNvCxnSpPr>
          <p:nvPr/>
        </p:nvCxnSpPr>
        <p:spPr>
          <a:xfrm>
            <a:off x="3428785" y="2448951"/>
            <a:ext cx="68316" cy="191745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37" name="Straight Arrow Connector 50">
            <a:extLst>
              <a:ext uri="{FF2B5EF4-FFF2-40B4-BE49-F238E27FC236}">
                <a16:creationId xmlns:a16="http://schemas.microsoft.com/office/drawing/2014/main" id="{248A2ED3-AF06-4B30-B667-76BF203910F0}"/>
              </a:ext>
            </a:extLst>
          </p:cNvPr>
          <p:cNvCxnSpPr>
            <a:cxnSpLocks/>
            <a:endCxn id="184" idx="7"/>
          </p:cNvCxnSpPr>
          <p:nvPr/>
        </p:nvCxnSpPr>
        <p:spPr>
          <a:xfrm flipH="1">
            <a:off x="3801776" y="2440496"/>
            <a:ext cx="52830" cy="169878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45" name="TextBox 244">
            <a:extLst>
              <a:ext uri="{FF2B5EF4-FFF2-40B4-BE49-F238E27FC236}">
                <a16:creationId xmlns:a16="http://schemas.microsoft.com/office/drawing/2014/main" id="{B09AE6E3-95A7-4FC2-B68C-CD39AC99F850}"/>
              </a:ext>
            </a:extLst>
          </p:cNvPr>
          <p:cNvSpPr txBox="1"/>
          <p:nvPr/>
        </p:nvSpPr>
        <p:spPr>
          <a:xfrm>
            <a:off x="5179435" y="2100233"/>
            <a:ext cx="613141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x[0]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FB77918A-016F-417B-AC1E-B9EABAD42EED}"/>
              </a:ext>
            </a:extLst>
          </p:cNvPr>
          <p:cNvSpPr txBox="1"/>
          <p:nvPr/>
        </p:nvSpPr>
        <p:spPr>
          <a:xfrm>
            <a:off x="5648962" y="2100233"/>
            <a:ext cx="610850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y[0]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0DD7945B-22D9-4DE9-BEF7-41431D18524A}"/>
              </a:ext>
            </a:extLst>
          </p:cNvPr>
          <p:cNvSpPr txBox="1"/>
          <p:nvPr/>
        </p:nvSpPr>
        <p:spPr>
          <a:xfrm>
            <a:off x="6990636" y="2100233"/>
            <a:ext cx="613141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x[n-1]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37A93C8A-6E40-42E9-9DB7-0CDCC34D015C}"/>
              </a:ext>
            </a:extLst>
          </p:cNvPr>
          <p:cNvSpPr txBox="1"/>
          <p:nvPr/>
        </p:nvSpPr>
        <p:spPr>
          <a:xfrm>
            <a:off x="7510963" y="2100233"/>
            <a:ext cx="610850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y[n-1]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318600BC-B47D-404F-BD1B-505C3DAB9313}"/>
              </a:ext>
            </a:extLst>
          </p:cNvPr>
          <p:cNvSpPr txBox="1"/>
          <p:nvPr/>
        </p:nvSpPr>
        <p:spPr>
          <a:xfrm>
            <a:off x="6010617" y="2100233"/>
            <a:ext cx="613141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x[1]</a:t>
            </a: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BB7C7C22-947D-4407-81F6-7CE61FE01A83}"/>
              </a:ext>
            </a:extLst>
          </p:cNvPr>
          <p:cNvSpPr txBox="1"/>
          <p:nvPr/>
        </p:nvSpPr>
        <p:spPr>
          <a:xfrm>
            <a:off x="6480144" y="2100233"/>
            <a:ext cx="610850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y[1]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EC70A440-F24E-418F-8DB0-9F5F35C48DFB}"/>
              </a:ext>
            </a:extLst>
          </p:cNvPr>
          <p:cNvSpPr txBox="1"/>
          <p:nvPr/>
        </p:nvSpPr>
        <p:spPr>
          <a:xfrm>
            <a:off x="8792989" y="2076698"/>
            <a:ext cx="841804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x[0:n-2]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A4A0F875-9535-4CCC-8A43-5460D07DB73C}"/>
              </a:ext>
            </a:extLst>
          </p:cNvPr>
          <p:cNvSpPr txBox="1"/>
          <p:nvPr/>
        </p:nvSpPr>
        <p:spPr>
          <a:xfrm>
            <a:off x="9459733" y="2076698"/>
            <a:ext cx="841804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y[0:n-2]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F19F7425-46F3-4D23-BD27-96300F9F0998}"/>
              </a:ext>
            </a:extLst>
          </p:cNvPr>
          <p:cNvSpPr txBox="1"/>
          <p:nvPr/>
        </p:nvSpPr>
        <p:spPr>
          <a:xfrm>
            <a:off x="10198583" y="2076698"/>
            <a:ext cx="632713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x[n-1]</a:t>
            </a:r>
          </a:p>
        </p:txBody>
      </p:sp>
      <p:sp>
        <p:nvSpPr>
          <p:cNvPr id="263" name="TextBox 262">
            <a:extLst>
              <a:ext uri="{FF2B5EF4-FFF2-40B4-BE49-F238E27FC236}">
                <a16:creationId xmlns:a16="http://schemas.microsoft.com/office/drawing/2014/main" id="{7142E101-C614-4279-9EC4-B330D254BAD4}"/>
              </a:ext>
            </a:extLst>
          </p:cNvPr>
          <p:cNvSpPr txBox="1"/>
          <p:nvPr/>
        </p:nvSpPr>
        <p:spPr>
          <a:xfrm>
            <a:off x="10768703" y="2076698"/>
            <a:ext cx="632713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y[n-1]</a:t>
            </a:r>
          </a:p>
        </p:txBody>
      </p:sp>
      <p:cxnSp>
        <p:nvCxnSpPr>
          <p:cNvPr id="264" name="Straight Arrow Connector 50">
            <a:extLst>
              <a:ext uri="{FF2B5EF4-FFF2-40B4-BE49-F238E27FC236}">
                <a16:creationId xmlns:a16="http://schemas.microsoft.com/office/drawing/2014/main" id="{A9AB6C2E-9924-4150-B932-3D814CB8DC4C}"/>
              </a:ext>
            </a:extLst>
          </p:cNvPr>
          <p:cNvCxnSpPr>
            <a:cxnSpLocks/>
            <a:stCxn id="257" idx="2"/>
          </p:cNvCxnSpPr>
          <p:nvPr/>
        </p:nvCxnSpPr>
        <p:spPr>
          <a:xfrm>
            <a:off x="9213891" y="2383102"/>
            <a:ext cx="136150" cy="246309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66" name="Straight Arrow Connector 50">
            <a:extLst>
              <a:ext uri="{FF2B5EF4-FFF2-40B4-BE49-F238E27FC236}">
                <a16:creationId xmlns:a16="http://schemas.microsoft.com/office/drawing/2014/main" id="{B8957083-A30D-475F-98AA-7D6515112D5A}"/>
              </a:ext>
            </a:extLst>
          </p:cNvPr>
          <p:cNvCxnSpPr>
            <a:cxnSpLocks/>
            <a:stCxn id="259" idx="2"/>
          </p:cNvCxnSpPr>
          <p:nvPr/>
        </p:nvCxnSpPr>
        <p:spPr>
          <a:xfrm flipH="1">
            <a:off x="9779069" y="2383102"/>
            <a:ext cx="101566" cy="248918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69" name="Straight Arrow Connector 50">
            <a:extLst>
              <a:ext uri="{FF2B5EF4-FFF2-40B4-BE49-F238E27FC236}">
                <a16:creationId xmlns:a16="http://schemas.microsoft.com/office/drawing/2014/main" id="{9B8B5394-77CD-45C0-90BA-F5A29535CE63}"/>
              </a:ext>
            </a:extLst>
          </p:cNvPr>
          <p:cNvCxnSpPr>
            <a:cxnSpLocks/>
            <a:endCxn id="19" idx="0"/>
          </p:cNvCxnSpPr>
          <p:nvPr/>
        </p:nvCxnSpPr>
        <p:spPr>
          <a:xfrm>
            <a:off x="10507229" y="2414345"/>
            <a:ext cx="1" cy="200396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72" name="Straight Arrow Connector 50">
            <a:extLst>
              <a:ext uri="{FF2B5EF4-FFF2-40B4-BE49-F238E27FC236}">
                <a16:creationId xmlns:a16="http://schemas.microsoft.com/office/drawing/2014/main" id="{39241770-7197-4D39-BFC4-57AE48D8F1C9}"/>
              </a:ext>
            </a:extLst>
          </p:cNvPr>
          <p:cNvCxnSpPr>
            <a:cxnSpLocks/>
            <a:endCxn id="20" idx="0"/>
          </p:cNvCxnSpPr>
          <p:nvPr/>
        </p:nvCxnSpPr>
        <p:spPr>
          <a:xfrm flipH="1">
            <a:off x="11085061" y="2409484"/>
            <a:ext cx="2430" cy="207296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22873A7D-393E-4754-ACBF-D79A53F9F1EB}"/>
              </a:ext>
            </a:extLst>
          </p:cNvPr>
          <p:cNvSpPr/>
          <p:nvPr/>
        </p:nvSpPr>
        <p:spPr>
          <a:xfrm>
            <a:off x="9034905" y="2602971"/>
            <a:ext cx="1132793" cy="194477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/>
          <a:p>
            <a:pPr algn="ctr" defTabSz="584200" rtl="0" latinLnBrk="1" hangingPunct="0"/>
            <a:r>
              <a:rPr lang="en-US" sz="18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  <a:sym typeface="Gill Sans"/>
              </a:rPr>
              <a:t>Multiply Add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344361E-2141-47C3-BCDA-011D60524604}"/>
              </a:ext>
            </a:extLst>
          </p:cNvPr>
          <p:cNvSpPr/>
          <p:nvPr/>
        </p:nvSpPr>
        <p:spPr bwMode="auto">
          <a:xfrm>
            <a:off x="10058079" y="4710201"/>
            <a:ext cx="425819" cy="425819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1200" dirty="0">
                <a:solidFill>
                  <a:prstClr val="black"/>
                </a:solidFill>
                <a:latin typeface="Arial" charset="0"/>
                <a:ea typeface="+mn-ea"/>
                <a:cs typeface="Arial" charset="0"/>
              </a:rPr>
              <a:t>+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81" name="TextBox 280">
            <a:extLst>
              <a:ext uri="{FF2B5EF4-FFF2-40B4-BE49-F238E27FC236}">
                <a16:creationId xmlns:a16="http://schemas.microsoft.com/office/drawing/2014/main" id="{8BF652A2-32F6-48EF-A0A0-1A9FA53049A6}"/>
              </a:ext>
            </a:extLst>
          </p:cNvPr>
          <p:cNvSpPr txBox="1"/>
          <p:nvPr/>
        </p:nvSpPr>
        <p:spPr>
          <a:xfrm>
            <a:off x="6691698" y="2463817"/>
            <a:ext cx="647669" cy="44790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8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. . . 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283" name="Straight Connector 282">
            <a:extLst>
              <a:ext uri="{FF2B5EF4-FFF2-40B4-BE49-F238E27FC236}">
                <a16:creationId xmlns:a16="http://schemas.microsoft.com/office/drawing/2014/main" id="{2202CCD1-90B6-48B2-A371-E7358CD40E97}"/>
              </a:ext>
            </a:extLst>
          </p:cNvPr>
          <p:cNvCxnSpPr/>
          <p:nvPr/>
        </p:nvCxnSpPr>
        <p:spPr>
          <a:xfrm>
            <a:off x="4695825" y="1746596"/>
            <a:ext cx="0" cy="4173691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5" name="TextBox 284">
                <a:extLst>
                  <a:ext uri="{FF2B5EF4-FFF2-40B4-BE49-F238E27FC236}">
                    <a16:creationId xmlns:a16="http://schemas.microsoft.com/office/drawing/2014/main" id="{3D0402EE-7F48-497D-AF53-95F0EE19B5C4}"/>
                  </a:ext>
                </a:extLst>
              </p:cNvPr>
              <p:cNvSpPr txBox="1"/>
              <p:nvPr/>
            </p:nvSpPr>
            <p:spPr>
              <a:xfrm>
                <a:off x="7553677" y="5667273"/>
                <a:ext cx="1621909" cy="30640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noAutofit/>
              </a:bodyPr>
              <a:lstStyle/>
              <a:p>
                <a:pPr marL="55397" lvl="1" indent="0" algn="l" defTabSz="410730" rtl="0" latinLnBrk="1">
                  <a:buSzPct val="50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∀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𝒏</m:t>
                      </m:r>
                      <m:r>
                        <a:rPr lang="en-US" sz="18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18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𝐬</m:t>
                      </m:r>
                      <m:r>
                        <a:rPr lang="en-US" sz="18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.</m:t>
                      </m:r>
                      <m:r>
                        <a:rPr lang="en-US" sz="18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𝐭</m:t>
                      </m:r>
                      <m:r>
                        <a:rPr lang="en-US" sz="18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. </m:t>
                      </m:r>
                      <m:r>
                        <a:rPr lang="en-US" sz="18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𝐧</m:t>
                      </m:r>
                      <m:r>
                        <a:rPr lang="en-US" sz="18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&gt;</m:t>
                      </m:r>
                      <m:r>
                        <a:rPr lang="en-US" sz="18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</m:oMath>
                  </m:oMathPara>
                </a14:m>
                <a:endParaRPr lang="en-US" sz="1800" b="1" dirty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5" name="TextBox 284">
                <a:extLst>
                  <a:ext uri="{FF2B5EF4-FFF2-40B4-BE49-F238E27FC236}">
                    <a16:creationId xmlns:a16="http://schemas.microsoft.com/office/drawing/2014/main" id="{3D0402EE-7F48-497D-AF53-95F0EE19B5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3677" y="5667273"/>
                <a:ext cx="1621909" cy="306404"/>
              </a:xfrm>
              <a:prstGeom prst="rect">
                <a:avLst/>
              </a:prstGeom>
              <a:blipFill>
                <a:blip r:embed="rId4"/>
                <a:stretch>
                  <a:fillRect b="-4000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7" name="Rectangle 286">
            <a:extLst>
              <a:ext uri="{FF2B5EF4-FFF2-40B4-BE49-F238E27FC236}">
                <a16:creationId xmlns:a16="http://schemas.microsoft.com/office/drawing/2014/main" id="{DDAC8C9F-4C26-4AE6-A59E-A7B1537D97A5}"/>
              </a:ext>
            </a:extLst>
          </p:cNvPr>
          <p:cNvSpPr/>
          <p:nvPr/>
        </p:nvSpPr>
        <p:spPr>
          <a:xfrm>
            <a:off x="8647053" y="6356949"/>
            <a:ext cx="634913" cy="306440"/>
          </a:xfrm>
          <a:prstGeom prst="rect">
            <a:avLst/>
          </a:prstGeom>
          <a:solidFill>
            <a:schemeClr val="bg2"/>
          </a:solidFill>
          <a:ln w="25400" cap="flat">
            <a:solidFill>
              <a:srgbClr val="000000"/>
            </a:solidFill>
            <a:prstDash val="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289" name="TextBox 288">
            <a:extLst>
              <a:ext uri="{FF2B5EF4-FFF2-40B4-BE49-F238E27FC236}">
                <a16:creationId xmlns:a16="http://schemas.microsoft.com/office/drawing/2014/main" id="{AD2CC235-933B-40D6-8513-6C14B939D19B}"/>
              </a:ext>
            </a:extLst>
          </p:cNvPr>
          <p:cNvSpPr txBox="1"/>
          <p:nvPr/>
        </p:nvSpPr>
        <p:spPr>
          <a:xfrm>
            <a:off x="9419841" y="6320373"/>
            <a:ext cx="2190196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optional register</a:t>
            </a:r>
          </a:p>
        </p:txBody>
      </p:sp>
    </p:spTree>
    <p:extLst>
      <p:ext uri="{BB962C8B-B14F-4D97-AF65-F5344CB8AC3E}">
        <p14:creationId xmlns:p14="http://schemas.microsoft.com/office/powerpoint/2010/main" val="552343473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2D81A0-6ECD-4298-BC38-317906049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1293" y="0"/>
            <a:ext cx="9821582" cy="866180"/>
          </a:xfrm>
        </p:spPr>
        <p:txBody>
          <a:bodyPr/>
          <a:lstStyle/>
          <a:p>
            <a:r>
              <a:rPr lang="en-US" dirty="0"/>
              <a:t>Multiply-Add Exploration</a:t>
            </a:r>
            <a:endParaRPr lang="en-US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576766-BAA0-4F34-B634-4A5BD66FEC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051121" y="6510169"/>
            <a:ext cx="89768" cy="194669"/>
          </a:xfrm>
        </p:spPr>
        <p:txBody>
          <a:bodyPr/>
          <a:lstStyle/>
          <a:p>
            <a:pPr>
              <a:defRPr/>
            </a:pPr>
            <a:fld id="{D3046D45-FC88-4EF3-BBF3-C3E9EDC4F79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38B9F61B-5386-4B7A-AD9F-A13CA8FDDE6C}"/>
              </a:ext>
            </a:extLst>
          </p:cNvPr>
          <p:cNvSpPr/>
          <p:nvPr/>
        </p:nvSpPr>
        <p:spPr bwMode="auto">
          <a:xfrm>
            <a:off x="900059" y="2128319"/>
            <a:ext cx="273422" cy="27342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1200" dirty="0">
                <a:solidFill>
                  <a:prstClr val="black"/>
                </a:solidFill>
                <a:latin typeface="Arial" charset="0"/>
                <a:ea typeface="+mn-ea"/>
                <a:cs typeface="Arial" charset="0"/>
              </a:rPr>
              <a:t>*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cxnSp>
        <p:nvCxnSpPr>
          <p:cNvPr id="143" name="Straight Arrow Connector 50">
            <a:extLst>
              <a:ext uri="{FF2B5EF4-FFF2-40B4-BE49-F238E27FC236}">
                <a16:creationId xmlns:a16="http://schemas.microsoft.com/office/drawing/2014/main" id="{9D659EBC-315D-4654-9F65-76D95242EE95}"/>
              </a:ext>
            </a:extLst>
          </p:cNvPr>
          <p:cNvCxnSpPr>
            <a:cxnSpLocks/>
            <a:stCxn id="141" idx="4"/>
            <a:endCxn id="31" idx="1"/>
          </p:cNvCxnSpPr>
          <p:nvPr/>
        </p:nvCxnSpPr>
        <p:spPr>
          <a:xfrm>
            <a:off x="1036770" y="2401741"/>
            <a:ext cx="136711" cy="163660"/>
          </a:xfrm>
          <a:prstGeom prst="straightConnector1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98" name="Straight Arrow Connector 50">
            <a:extLst>
              <a:ext uri="{FF2B5EF4-FFF2-40B4-BE49-F238E27FC236}">
                <a16:creationId xmlns:a16="http://schemas.microsoft.com/office/drawing/2014/main" id="{BD17767E-4B4C-40B3-9B24-CFCCD9F0BE4B}"/>
              </a:ext>
            </a:extLst>
          </p:cNvPr>
          <p:cNvCxnSpPr>
            <a:cxnSpLocks/>
            <a:endCxn id="141" idx="1"/>
          </p:cNvCxnSpPr>
          <p:nvPr/>
        </p:nvCxnSpPr>
        <p:spPr>
          <a:xfrm>
            <a:off x="900058" y="2015627"/>
            <a:ext cx="40043" cy="15273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99" name="Straight Arrow Connector 50">
            <a:extLst>
              <a:ext uri="{FF2B5EF4-FFF2-40B4-BE49-F238E27FC236}">
                <a16:creationId xmlns:a16="http://schemas.microsoft.com/office/drawing/2014/main" id="{3ADFDB73-0BCE-46F2-9935-148F6FCE22A2}"/>
              </a:ext>
            </a:extLst>
          </p:cNvPr>
          <p:cNvCxnSpPr>
            <a:cxnSpLocks/>
            <a:endCxn id="141" idx="7"/>
          </p:cNvCxnSpPr>
          <p:nvPr/>
        </p:nvCxnSpPr>
        <p:spPr>
          <a:xfrm flipH="1">
            <a:off x="1133439" y="2039189"/>
            <a:ext cx="56248" cy="129172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8" name="Oval 27">
            <a:extLst>
              <a:ext uri="{FF2B5EF4-FFF2-40B4-BE49-F238E27FC236}">
                <a16:creationId xmlns:a16="http://schemas.microsoft.com/office/drawing/2014/main" id="{0E313450-F10B-4AAF-96D3-B3043ABC860D}"/>
              </a:ext>
            </a:extLst>
          </p:cNvPr>
          <p:cNvSpPr/>
          <p:nvPr/>
        </p:nvSpPr>
        <p:spPr bwMode="auto">
          <a:xfrm>
            <a:off x="1321699" y="2128319"/>
            <a:ext cx="273422" cy="27342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1200" dirty="0">
                <a:solidFill>
                  <a:prstClr val="black"/>
                </a:solidFill>
                <a:latin typeface="Arial" charset="0"/>
                <a:ea typeface="+mn-ea"/>
                <a:cs typeface="Arial" charset="0"/>
              </a:rPr>
              <a:t>*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3BDF143-41F7-438C-ACFC-CC0C9BB8FB62}"/>
              </a:ext>
            </a:extLst>
          </p:cNvPr>
          <p:cNvSpPr/>
          <p:nvPr/>
        </p:nvSpPr>
        <p:spPr bwMode="auto">
          <a:xfrm>
            <a:off x="1743339" y="2128319"/>
            <a:ext cx="273422" cy="27342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1200" dirty="0">
                <a:solidFill>
                  <a:prstClr val="black"/>
                </a:solidFill>
                <a:latin typeface="Arial" charset="0"/>
                <a:ea typeface="+mn-ea"/>
                <a:cs typeface="Arial" charset="0"/>
              </a:rPr>
              <a:t>*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F9FA0F47-CA8F-4CE2-A553-49D63E2C4345}"/>
              </a:ext>
            </a:extLst>
          </p:cNvPr>
          <p:cNvSpPr/>
          <p:nvPr/>
        </p:nvSpPr>
        <p:spPr bwMode="auto">
          <a:xfrm>
            <a:off x="2164979" y="2128319"/>
            <a:ext cx="273422" cy="27342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1200" dirty="0">
                <a:solidFill>
                  <a:prstClr val="black"/>
                </a:solidFill>
                <a:latin typeface="Arial" charset="0"/>
                <a:ea typeface="+mn-ea"/>
                <a:cs typeface="Arial" charset="0"/>
              </a:rPr>
              <a:t>*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0D4A641-52DB-48E3-A26C-62306B9952F7}"/>
              </a:ext>
            </a:extLst>
          </p:cNvPr>
          <p:cNvSpPr/>
          <p:nvPr/>
        </p:nvSpPr>
        <p:spPr bwMode="auto">
          <a:xfrm>
            <a:off x="1133439" y="2525359"/>
            <a:ext cx="273422" cy="273422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1200" dirty="0">
                <a:solidFill>
                  <a:prstClr val="black"/>
                </a:solidFill>
                <a:latin typeface="Arial" charset="0"/>
                <a:ea typeface="+mn-ea"/>
                <a:cs typeface="Arial" charset="0"/>
              </a:rPr>
              <a:t>+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DD14B61E-08CA-4574-9AC2-DCFDCAC78B6C}"/>
              </a:ext>
            </a:extLst>
          </p:cNvPr>
          <p:cNvSpPr/>
          <p:nvPr/>
        </p:nvSpPr>
        <p:spPr bwMode="auto">
          <a:xfrm>
            <a:off x="1976719" y="2525359"/>
            <a:ext cx="273422" cy="273422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4E098092-CA3F-4FD8-A2D9-BF0036BBA61C}"/>
              </a:ext>
            </a:extLst>
          </p:cNvPr>
          <p:cNvSpPr/>
          <p:nvPr/>
        </p:nvSpPr>
        <p:spPr bwMode="auto">
          <a:xfrm>
            <a:off x="1534759" y="2875879"/>
            <a:ext cx="273422" cy="273422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cxnSp>
        <p:nvCxnSpPr>
          <p:cNvPr id="169" name="Straight Arrow Connector 50">
            <a:extLst>
              <a:ext uri="{FF2B5EF4-FFF2-40B4-BE49-F238E27FC236}">
                <a16:creationId xmlns:a16="http://schemas.microsoft.com/office/drawing/2014/main" id="{29DB3675-AF85-4477-9014-923146F1129E}"/>
              </a:ext>
            </a:extLst>
          </p:cNvPr>
          <p:cNvCxnSpPr>
            <a:cxnSpLocks/>
            <a:stCxn id="31" idx="4"/>
            <a:endCxn id="37" idx="1"/>
          </p:cNvCxnSpPr>
          <p:nvPr/>
        </p:nvCxnSpPr>
        <p:spPr>
          <a:xfrm>
            <a:off x="1270150" y="2798781"/>
            <a:ext cx="304651" cy="117140"/>
          </a:xfrm>
          <a:prstGeom prst="straightConnector1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78" name="Straight Arrow Connector 50">
            <a:extLst>
              <a:ext uri="{FF2B5EF4-FFF2-40B4-BE49-F238E27FC236}">
                <a16:creationId xmlns:a16="http://schemas.microsoft.com/office/drawing/2014/main" id="{FB06385B-CFE5-4C94-86B2-BF2012A8EF6B}"/>
              </a:ext>
            </a:extLst>
          </p:cNvPr>
          <p:cNvCxnSpPr>
            <a:cxnSpLocks/>
            <a:stCxn id="34" idx="4"/>
            <a:endCxn id="37" idx="7"/>
          </p:cNvCxnSpPr>
          <p:nvPr/>
        </p:nvCxnSpPr>
        <p:spPr>
          <a:xfrm flipH="1">
            <a:off x="1768139" y="2798781"/>
            <a:ext cx="345291" cy="117140"/>
          </a:xfrm>
          <a:prstGeom prst="straightConnector1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79" name="Straight Arrow Connector 50">
            <a:extLst>
              <a:ext uri="{FF2B5EF4-FFF2-40B4-BE49-F238E27FC236}">
                <a16:creationId xmlns:a16="http://schemas.microsoft.com/office/drawing/2014/main" id="{3E8A0A35-3C0C-4011-B410-442141FF98DE}"/>
              </a:ext>
            </a:extLst>
          </p:cNvPr>
          <p:cNvCxnSpPr>
            <a:cxnSpLocks/>
            <a:stCxn id="28" idx="4"/>
            <a:endCxn id="31" idx="7"/>
          </p:cNvCxnSpPr>
          <p:nvPr/>
        </p:nvCxnSpPr>
        <p:spPr>
          <a:xfrm flipH="1">
            <a:off x="1366819" y="2401741"/>
            <a:ext cx="91591" cy="163660"/>
          </a:xfrm>
          <a:prstGeom prst="straightConnector1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81" name="Straight Arrow Connector 50">
            <a:extLst>
              <a:ext uri="{FF2B5EF4-FFF2-40B4-BE49-F238E27FC236}">
                <a16:creationId xmlns:a16="http://schemas.microsoft.com/office/drawing/2014/main" id="{11C20EAC-81D3-4422-8ACC-B72A7F9FEA2F}"/>
              </a:ext>
            </a:extLst>
          </p:cNvPr>
          <p:cNvCxnSpPr>
            <a:cxnSpLocks/>
            <a:stCxn id="29" idx="4"/>
            <a:endCxn id="34" idx="1"/>
          </p:cNvCxnSpPr>
          <p:nvPr/>
        </p:nvCxnSpPr>
        <p:spPr>
          <a:xfrm>
            <a:off x="1880050" y="2401741"/>
            <a:ext cx="136711" cy="163660"/>
          </a:xfrm>
          <a:prstGeom prst="straightConnector1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82" name="Straight Arrow Connector 50">
            <a:extLst>
              <a:ext uri="{FF2B5EF4-FFF2-40B4-BE49-F238E27FC236}">
                <a16:creationId xmlns:a16="http://schemas.microsoft.com/office/drawing/2014/main" id="{253832EB-521C-446C-BB09-9BBCE3EB4CAE}"/>
              </a:ext>
            </a:extLst>
          </p:cNvPr>
          <p:cNvCxnSpPr>
            <a:cxnSpLocks/>
            <a:stCxn id="30" idx="4"/>
            <a:endCxn id="34" idx="7"/>
          </p:cNvCxnSpPr>
          <p:nvPr/>
        </p:nvCxnSpPr>
        <p:spPr>
          <a:xfrm flipH="1">
            <a:off x="2210099" y="2401741"/>
            <a:ext cx="91591" cy="163660"/>
          </a:xfrm>
          <a:prstGeom prst="straightConnector1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83" name="Straight Arrow Connector 50">
            <a:extLst>
              <a:ext uri="{FF2B5EF4-FFF2-40B4-BE49-F238E27FC236}">
                <a16:creationId xmlns:a16="http://schemas.microsoft.com/office/drawing/2014/main" id="{F8CB6B23-EA34-4209-9B03-0A0AE406916A}"/>
              </a:ext>
            </a:extLst>
          </p:cNvPr>
          <p:cNvCxnSpPr>
            <a:cxnSpLocks/>
            <a:stCxn id="37" idx="4"/>
          </p:cNvCxnSpPr>
          <p:nvPr/>
        </p:nvCxnSpPr>
        <p:spPr>
          <a:xfrm>
            <a:off x="1671470" y="3149301"/>
            <a:ext cx="0" cy="136824"/>
          </a:xfrm>
          <a:prstGeom prst="straightConnector1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87" name="Straight Arrow Connector 50">
            <a:extLst>
              <a:ext uri="{FF2B5EF4-FFF2-40B4-BE49-F238E27FC236}">
                <a16:creationId xmlns:a16="http://schemas.microsoft.com/office/drawing/2014/main" id="{A971953C-F194-4571-8110-3AE7610B6B67}"/>
              </a:ext>
            </a:extLst>
          </p:cNvPr>
          <p:cNvCxnSpPr>
            <a:cxnSpLocks/>
          </p:cNvCxnSpPr>
          <p:nvPr/>
        </p:nvCxnSpPr>
        <p:spPr>
          <a:xfrm>
            <a:off x="1328947" y="2015627"/>
            <a:ext cx="40043" cy="15273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88" name="Straight Arrow Connector 50">
            <a:extLst>
              <a:ext uri="{FF2B5EF4-FFF2-40B4-BE49-F238E27FC236}">
                <a16:creationId xmlns:a16="http://schemas.microsoft.com/office/drawing/2014/main" id="{5AB529BE-19AD-4502-909A-023070A89098}"/>
              </a:ext>
            </a:extLst>
          </p:cNvPr>
          <p:cNvCxnSpPr>
            <a:cxnSpLocks/>
          </p:cNvCxnSpPr>
          <p:nvPr/>
        </p:nvCxnSpPr>
        <p:spPr>
          <a:xfrm flipH="1">
            <a:off x="1562328" y="2039189"/>
            <a:ext cx="56248" cy="129172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90" name="Straight Arrow Connector 50">
            <a:extLst>
              <a:ext uri="{FF2B5EF4-FFF2-40B4-BE49-F238E27FC236}">
                <a16:creationId xmlns:a16="http://schemas.microsoft.com/office/drawing/2014/main" id="{D5F5AE31-C6EF-4145-A2DD-84D13F60D5AA}"/>
              </a:ext>
            </a:extLst>
          </p:cNvPr>
          <p:cNvCxnSpPr>
            <a:cxnSpLocks/>
          </p:cNvCxnSpPr>
          <p:nvPr/>
        </p:nvCxnSpPr>
        <p:spPr>
          <a:xfrm>
            <a:off x="1735212" y="2015627"/>
            <a:ext cx="40043" cy="15273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91" name="Straight Arrow Connector 50">
            <a:extLst>
              <a:ext uri="{FF2B5EF4-FFF2-40B4-BE49-F238E27FC236}">
                <a16:creationId xmlns:a16="http://schemas.microsoft.com/office/drawing/2014/main" id="{F363A2AD-6A9C-42F8-8A49-2F522AD2A916}"/>
              </a:ext>
            </a:extLst>
          </p:cNvPr>
          <p:cNvCxnSpPr>
            <a:cxnSpLocks/>
          </p:cNvCxnSpPr>
          <p:nvPr/>
        </p:nvCxnSpPr>
        <p:spPr>
          <a:xfrm flipH="1">
            <a:off x="1968593" y="2039189"/>
            <a:ext cx="56248" cy="129172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92" name="Straight Arrow Connector 50">
            <a:extLst>
              <a:ext uri="{FF2B5EF4-FFF2-40B4-BE49-F238E27FC236}">
                <a16:creationId xmlns:a16="http://schemas.microsoft.com/office/drawing/2014/main" id="{E48F1C7C-5B43-427D-BCD7-0CC4233C84C3}"/>
              </a:ext>
            </a:extLst>
          </p:cNvPr>
          <p:cNvCxnSpPr>
            <a:cxnSpLocks/>
          </p:cNvCxnSpPr>
          <p:nvPr/>
        </p:nvCxnSpPr>
        <p:spPr>
          <a:xfrm>
            <a:off x="2173323" y="2015627"/>
            <a:ext cx="40043" cy="15273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00" name="Straight Arrow Connector 50">
            <a:extLst>
              <a:ext uri="{FF2B5EF4-FFF2-40B4-BE49-F238E27FC236}">
                <a16:creationId xmlns:a16="http://schemas.microsoft.com/office/drawing/2014/main" id="{42D95851-3991-4289-A1AA-4F16A0BD4DE7}"/>
              </a:ext>
            </a:extLst>
          </p:cNvPr>
          <p:cNvCxnSpPr>
            <a:cxnSpLocks/>
          </p:cNvCxnSpPr>
          <p:nvPr/>
        </p:nvCxnSpPr>
        <p:spPr>
          <a:xfrm flipH="1">
            <a:off x="2406704" y="2039189"/>
            <a:ext cx="56248" cy="129172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1" name="Oval 50">
            <a:extLst>
              <a:ext uri="{FF2B5EF4-FFF2-40B4-BE49-F238E27FC236}">
                <a16:creationId xmlns:a16="http://schemas.microsoft.com/office/drawing/2014/main" id="{EE09106F-915A-407A-8A5B-864ED2522796}"/>
              </a:ext>
            </a:extLst>
          </p:cNvPr>
          <p:cNvSpPr/>
          <p:nvPr/>
        </p:nvSpPr>
        <p:spPr bwMode="auto">
          <a:xfrm>
            <a:off x="3993779" y="2103775"/>
            <a:ext cx="273422" cy="27342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1200" dirty="0">
                <a:solidFill>
                  <a:prstClr val="black"/>
                </a:solidFill>
                <a:latin typeface="Arial" charset="0"/>
                <a:ea typeface="+mn-ea"/>
                <a:cs typeface="Arial" charset="0"/>
              </a:rPr>
              <a:t>*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BF14F48C-1C3A-4D62-8D33-AA8C662EAC64}"/>
              </a:ext>
            </a:extLst>
          </p:cNvPr>
          <p:cNvSpPr/>
          <p:nvPr/>
        </p:nvSpPr>
        <p:spPr bwMode="auto">
          <a:xfrm>
            <a:off x="4196629" y="2558901"/>
            <a:ext cx="273422" cy="273422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FEA04039-3333-498E-8CD0-FCEDAF02BEEF}"/>
              </a:ext>
            </a:extLst>
          </p:cNvPr>
          <p:cNvSpPr/>
          <p:nvPr/>
        </p:nvSpPr>
        <p:spPr bwMode="auto">
          <a:xfrm>
            <a:off x="4546977" y="3019053"/>
            <a:ext cx="273422" cy="273422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3182CB66-11F3-4CB8-B54A-A4080451B345}"/>
              </a:ext>
            </a:extLst>
          </p:cNvPr>
          <p:cNvSpPr/>
          <p:nvPr/>
        </p:nvSpPr>
        <p:spPr>
          <a:xfrm>
            <a:off x="4761380" y="2096362"/>
            <a:ext cx="160874" cy="28633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-2500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2FB2A63E-E22B-4793-AA50-89F8CCA3A37E}"/>
              </a:ext>
            </a:extLst>
          </p:cNvPr>
          <p:cNvSpPr/>
          <p:nvPr/>
        </p:nvSpPr>
        <p:spPr>
          <a:xfrm>
            <a:off x="5039532" y="2096362"/>
            <a:ext cx="160874" cy="28633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-2500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33BB0917-F868-4BB1-A9D5-3F6070E4790B}"/>
              </a:ext>
            </a:extLst>
          </p:cNvPr>
          <p:cNvSpPr/>
          <p:nvPr/>
        </p:nvSpPr>
        <p:spPr bwMode="auto">
          <a:xfrm>
            <a:off x="4349401" y="2103775"/>
            <a:ext cx="273422" cy="27342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1200" dirty="0">
                <a:solidFill>
                  <a:prstClr val="black"/>
                </a:solidFill>
                <a:latin typeface="Arial" charset="0"/>
                <a:ea typeface="+mn-ea"/>
                <a:cs typeface="Arial" charset="0"/>
              </a:rPr>
              <a:t>*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CC900720-E192-4B41-A6D7-AD686A75C115}"/>
              </a:ext>
            </a:extLst>
          </p:cNvPr>
          <p:cNvSpPr/>
          <p:nvPr/>
        </p:nvSpPr>
        <p:spPr bwMode="auto">
          <a:xfrm>
            <a:off x="4840197" y="2563310"/>
            <a:ext cx="273422" cy="27342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1200" dirty="0">
                <a:solidFill>
                  <a:prstClr val="black"/>
                </a:solidFill>
                <a:latin typeface="Arial" charset="0"/>
                <a:ea typeface="+mn-ea"/>
                <a:cs typeface="Arial" charset="0"/>
              </a:rPr>
              <a:t>*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E1516B90-DFAB-4060-B656-F11D2D71556F}"/>
              </a:ext>
            </a:extLst>
          </p:cNvPr>
          <p:cNvSpPr/>
          <p:nvPr/>
        </p:nvSpPr>
        <p:spPr bwMode="auto">
          <a:xfrm>
            <a:off x="4997730" y="3423771"/>
            <a:ext cx="273422" cy="273422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sp>
        <p:nvSpPr>
          <p:cNvPr id="64" name="Rectangle: Rounded Corners 63">
            <a:extLst>
              <a:ext uri="{FF2B5EF4-FFF2-40B4-BE49-F238E27FC236}">
                <a16:creationId xmlns:a16="http://schemas.microsoft.com/office/drawing/2014/main" id="{840F3217-F583-4585-9451-D6655F545E35}"/>
              </a:ext>
            </a:extLst>
          </p:cNvPr>
          <p:cNvSpPr/>
          <p:nvPr/>
        </p:nvSpPr>
        <p:spPr>
          <a:xfrm>
            <a:off x="5328022" y="2096362"/>
            <a:ext cx="160874" cy="7434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-2500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A3126147-7F68-4DEE-AF73-05ED928C7434}"/>
              </a:ext>
            </a:extLst>
          </p:cNvPr>
          <p:cNvSpPr/>
          <p:nvPr/>
        </p:nvSpPr>
        <p:spPr>
          <a:xfrm>
            <a:off x="5606174" y="2103775"/>
            <a:ext cx="160874" cy="73602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-2500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651996C8-5A91-4FB7-822E-D1E60CAA724D}"/>
              </a:ext>
            </a:extLst>
          </p:cNvPr>
          <p:cNvSpPr/>
          <p:nvPr/>
        </p:nvSpPr>
        <p:spPr bwMode="auto">
          <a:xfrm>
            <a:off x="5406839" y="3020421"/>
            <a:ext cx="273422" cy="27342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1200" dirty="0">
                <a:solidFill>
                  <a:prstClr val="black"/>
                </a:solidFill>
                <a:latin typeface="Arial" charset="0"/>
                <a:ea typeface="+mn-ea"/>
                <a:cs typeface="Arial" charset="0"/>
              </a:rPr>
              <a:t>*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cxnSp>
        <p:nvCxnSpPr>
          <p:cNvPr id="291" name="Straight Arrow Connector 50">
            <a:extLst>
              <a:ext uri="{FF2B5EF4-FFF2-40B4-BE49-F238E27FC236}">
                <a16:creationId xmlns:a16="http://schemas.microsoft.com/office/drawing/2014/main" id="{3212D1B7-D8ED-41F6-A52E-E2448D98F785}"/>
              </a:ext>
            </a:extLst>
          </p:cNvPr>
          <p:cNvCxnSpPr>
            <a:cxnSpLocks/>
            <a:stCxn id="51" idx="4"/>
            <a:endCxn id="55" idx="1"/>
          </p:cNvCxnSpPr>
          <p:nvPr/>
        </p:nvCxnSpPr>
        <p:spPr>
          <a:xfrm>
            <a:off x="4130490" y="2377197"/>
            <a:ext cx="106181" cy="221746"/>
          </a:xfrm>
          <a:prstGeom prst="straightConnector1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2" name="Straight Arrow Connector 50">
            <a:extLst>
              <a:ext uri="{FF2B5EF4-FFF2-40B4-BE49-F238E27FC236}">
                <a16:creationId xmlns:a16="http://schemas.microsoft.com/office/drawing/2014/main" id="{867CF00B-8DDB-4813-A74B-5B8C37C9A8DB}"/>
              </a:ext>
            </a:extLst>
          </p:cNvPr>
          <p:cNvCxnSpPr>
            <a:cxnSpLocks/>
            <a:stCxn id="61" idx="4"/>
            <a:endCxn id="55" idx="7"/>
          </p:cNvCxnSpPr>
          <p:nvPr/>
        </p:nvCxnSpPr>
        <p:spPr>
          <a:xfrm flipH="1">
            <a:off x="4430009" y="2377197"/>
            <a:ext cx="56103" cy="221746"/>
          </a:xfrm>
          <a:prstGeom prst="straightConnector1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3" name="Straight Arrow Connector 50">
            <a:extLst>
              <a:ext uri="{FF2B5EF4-FFF2-40B4-BE49-F238E27FC236}">
                <a16:creationId xmlns:a16="http://schemas.microsoft.com/office/drawing/2014/main" id="{4B79349A-78C1-42C6-9423-777B01961DAC}"/>
              </a:ext>
            </a:extLst>
          </p:cNvPr>
          <p:cNvCxnSpPr>
            <a:cxnSpLocks/>
            <a:stCxn id="58" idx="2"/>
            <a:endCxn id="62" idx="1"/>
          </p:cNvCxnSpPr>
          <p:nvPr/>
        </p:nvCxnSpPr>
        <p:spPr>
          <a:xfrm>
            <a:off x="4841817" y="2382692"/>
            <a:ext cx="38422" cy="220660"/>
          </a:xfrm>
          <a:prstGeom prst="straightConnector1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4" name="Straight Arrow Connector 50">
            <a:extLst>
              <a:ext uri="{FF2B5EF4-FFF2-40B4-BE49-F238E27FC236}">
                <a16:creationId xmlns:a16="http://schemas.microsoft.com/office/drawing/2014/main" id="{0862271A-52C5-4D17-8FCE-BE303EA603C0}"/>
              </a:ext>
            </a:extLst>
          </p:cNvPr>
          <p:cNvCxnSpPr>
            <a:cxnSpLocks/>
            <a:stCxn id="60" idx="2"/>
            <a:endCxn id="62" idx="7"/>
          </p:cNvCxnSpPr>
          <p:nvPr/>
        </p:nvCxnSpPr>
        <p:spPr>
          <a:xfrm flipH="1">
            <a:off x="5073577" y="2382693"/>
            <a:ext cx="46392" cy="220659"/>
          </a:xfrm>
          <a:prstGeom prst="straightConnector1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5" name="Straight Arrow Connector 50">
            <a:extLst>
              <a:ext uri="{FF2B5EF4-FFF2-40B4-BE49-F238E27FC236}">
                <a16:creationId xmlns:a16="http://schemas.microsoft.com/office/drawing/2014/main" id="{56927717-591A-450F-9E8D-4430379E1388}"/>
              </a:ext>
            </a:extLst>
          </p:cNvPr>
          <p:cNvCxnSpPr>
            <a:cxnSpLocks/>
            <a:stCxn id="64" idx="2"/>
            <a:endCxn id="68" idx="1"/>
          </p:cNvCxnSpPr>
          <p:nvPr/>
        </p:nvCxnSpPr>
        <p:spPr>
          <a:xfrm>
            <a:off x="5408459" y="2839803"/>
            <a:ext cx="38422" cy="220660"/>
          </a:xfrm>
          <a:prstGeom prst="straightConnector1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6" name="Straight Arrow Connector 50">
            <a:extLst>
              <a:ext uri="{FF2B5EF4-FFF2-40B4-BE49-F238E27FC236}">
                <a16:creationId xmlns:a16="http://schemas.microsoft.com/office/drawing/2014/main" id="{924B13CF-30C1-449C-A311-C85D46B61C0B}"/>
              </a:ext>
            </a:extLst>
          </p:cNvPr>
          <p:cNvCxnSpPr>
            <a:cxnSpLocks/>
            <a:stCxn id="66" idx="2"/>
            <a:endCxn id="68" idx="7"/>
          </p:cNvCxnSpPr>
          <p:nvPr/>
        </p:nvCxnSpPr>
        <p:spPr>
          <a:xfrm flipH="1">
            <a:off x="5640219" y="2839804"/>
            <a:ext cx="46392" cy="220659"/>
          </a:xfrm>
          <a:prstGeom prst="straightConnector1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7" name="Straight Arrow Connector 50">
            <a:extLst>
              <a:ext uri="{FF2B5EF4-FFF2-40B4-BE49-F238E27FC236}">
                <a16:creationId xmlns:a16="http://schemas.microsoft.com/office/drawing/2014/main" id="{73D954B2-0C7D-48DA-A791-8C9EE64BB69D}"/>
              </a:ext>
            </a:extLst>
          </p:cNvPr>
          <p:cNvCxnSpPr>
            <a:cxnSpLocks/>
            <a:stCxn id="55" idx="4"/>
            <a:endCxn id="56" idx="1"/>
          </p:cNvCxnSpPr>
          <p:nvPr/>
        </p:nvCxnSpPr>
        <p:spPr>
          <a:xfrm>
            <a:off x="4333340" y="2832323"/>
            <a:ext cx="253679" cy="226772"/>
          </a:xfrm>
          <a:prstGeom prst="straightConnector1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8" name="Straight Arrow Connector 50">
            <a:extLst>
              <a:ext uri="{FF2B5EF4-FFF2-40B4-BE49-F238E27FC236}">
                <a16:creationId xmlns:a16="http://schemas.microsoft.com/office/drawing/2014/main" id="{DA849951-FFCF-4522-91E6-ECAA84BA6EE7}"/>
              </a:ext>
            </a:extLst>
          </p:cNvPr>
          <p:cNvCxnSpPr>
            <a:cxnSpLocks/>
            <a:stCxn id="62" idx="4"/>
            <a:endCxn id="56" idx="7"/>
          </p:cNvCxnSpPr>
          <p:nvPr/>
        </p:nvCxnSpPr>
        <p:spPr>
          <a:xfrm flipH="1">
            <a:off x="4780357" y="2836732"/>
            <a:ext cx="196551" cy="222363"/>
          </a:xfrm>
          <a:prstGeom prst="straightConnector1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9" name="Straight Arrow Connector 50">
            <a:extLst>
              <a:ext uri="{FF2B5EF4-FFF2-40B4-BE49-F238E27FC236}">
                <a16:creationId xmlns:a16="http://schemas.microsoft.com/office/drawing/2014/main" id="{E166A138-1536-4393-AE01-C52CDEE598B2}"/>
              </a:ext>
            </a:extLst>
          </p:cNvPr>
          <p:cNvCxnSpPr>
            <a:cxnSpLocks/>
            <a:stCxn id="68" idx="4"/>
            <a:endCxn id="63" idx="7"/>
          </p:cNvCxnSpPr>
          <p:nvPr/>
        </p:nvCxnSpPr>
        <p:spPr>
          <a:xfrm flipH="1">
            <a:off x="5231110" y="3293843"/>
            <a:ext cx="312440" cy="169970"/>
          </a:xfrm>
          <a:prstGeom prst="straightConnector1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00" name="Straight Arrow Connector 50">
            <a:extLst>
              <a:ext uri="{FF2B5EF4-FFF2-40B4-BE49-F238E27FC236}">
                <a16:creationId xmlns:a16="http://schemas.microsoft.com/office/drawing/2014/main" id="{451CED32-E309-4E14-926E-D5F1AE88106E}"/>
              </a:ext>
            </a:extLst>
          </p:cNvPr>
          <p:cNvCxnSpPr>
            <a:cxnSpLocks/>
            <a:stCxn id="56" idx="4"/>
            <a:endCxn id="63" idx="1"/>
          </p:cNvCxnSpPr>
          <p:nvPr/>
        </p:nvCxnSpPr>
        <p:spPr>
          <a:xfrm>
            <a:off x="4683688" y="3292475"/>
            <a:ext cx="354084" cy="171338"/>
          </a:xfrm>
          <a:prstGeom prst="straightConnector1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01" name="Oval 300">
            <a:extLst>
              <a:ext uri="{FF2B5EF4-FFF2-40B4-BE49-F238E27FC236}">
                <a16:creationId xmlns:a16="http://schemas.microsoft.com/office/drawing/2014/main" id="{3AA247ED-D147-49CC-8E8F-74CEEF94B454}"/>
              </a:ext>
            </a:extLst>
          </p:cNvPr>
          <p:cNvSpPr/>
          <p:nvPr/>
        </p:nvSpPr>
        <p:spPr bwMode="auto">
          <a:xfrm>
            <a:off x="7452616" y="2105864"/>
            <a:ext cx="273422" cy="27342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1200" dirty="0">
                <a:solidFill>
                  <a:prstClr val="black"/>
                </a:solidFill>
                <a:latin typeface="Arial" charset="0"/>
                <a:ea typeface="+mn-ea"/>
                <a:cs typeface="Arial" charset="0"/>
              </a:rPr>
              <a:t>*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02" name="Oval 301">
            <a:extLst>
              <a:ext uri="{FF2B5EF4-FFF2-40B4-BE49-F238E27FC236}">
                <a16:creationId xmlns:a16="http://schemas.microsoft.com/office/drawing/2014/main" id="{4DEA82E2-8032-4407-9A82-495E62458120}"/>
              </a:ext>
            </a:extLst>
          </p:cNvPr>
          <p:cNvSpPr/>
          <p:nvPr/>
        </p:nvSpPr>
        <p:spPr bwMode="auto">
          <a:xfrm>
            <a:off x="7655466" y="2560990"/>
            <a:ext cx="273422" cy="273422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sp>
        <p:nvSpPr>
          <p:cNvPr id="303" name="Oval 302">
            <a:extLst>
              <a:ext uri="{FF2B5EF4-FFF2-40B4-BE49-F238E27FC236}">
                <a16:creationId xmlns:a16="http://schemas.microsoft.com/office/drawing/2014/main" id="{9588A910-FFD1-40BE-A18F-0F8D85525794}"/>
              </a:ext>
            </a:extLst>
          </p:cNvPr>
          <p:cNvSpPr/>
          <p:nvPr/>
        </p:nvSpPr>
        <p:spPr bwMode="auto">
          <a:xfrm>
            <a:off x="8005814" y="3021142"/>
            <a:ext cx="273422" cy="273422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sp>
        <p:nvSpPr>
          <p:cNvPr id="304" name="Rectangle: Rounded Corners 303">
            <a:extLst>
              <a:ext uri="{FF2B5EF4-FFF2-40B4-BE49-F238E27FC236}">
                <a16:creationId xmlns:a16="http://schemas.microsoft.com/office/drawing/2014/main" id="{7E4A1EAD-B48D-4AB0-8674-7CD4F05DBD03}"/>
              </a:ext>
            </a:extLst>
          </p:cNvPr>
          <p:cNvSpPr/>
          <p:nvPr/>
        </p:nvSpPr>
        <p:spPr>
          <a:xfrm>
            <a:off x="8220217" y="2098451"/>
            <a:ext cx="160874" cy="28633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-2500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305" name="Rectangle: Rounded Corners 304">
            <a:extLst>
              <a:ext uri="{FF2B5EF4-FFF2-40B4-BE49-F238E27FC236}">
                <a16:creationId xmlns:a16="http://schemas.microsoft.com/office/drawing/2014/main" id="{42EFD771-EA88-4159-92A4-EF815AE43F1F}"/>
              </a:ext>
            </a:extLst>
          </p:cNvPr>
          <p:cNvSpPr/>
          <p:nvPr/>
        </p:nvSpPr>
        <p:spPr>
          <a:xfrm>
            <a:off x="8498369" y="2098451"/>
            <a:ext cx="160874" cy="28633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-2500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306" name="Oval 305">
            <a:extLst>
              <a:ext uri="{FF2B5EF4-FFF2-40B4-BE49-F238E27FC236}">
                <a16:creationId xmlns:a16="http://schemas.microsoft.com/office/drawing/2014/main" id="{69A8EC7F-7C9A-40C2-968B-86AE1C14616D}"/>
              </a:ext>
            </a:extLst>
          </p:cNvPr>
          <p:cNvSpPr/>
          <p:nvPr/>
        </p:nvSpPr>
        <p:spPr bwMode="auto">
          <a:xfrm>
            <a:off x="7808238" y="2105864"/>
            <a:ext cx="273422" cy="27342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1200" dirty="0">
                <a:solidFill>
                  <a:prstClr val="black"/>
                </a:solidFill>
                <a:latin typeface="Arial" charset="0"/>
                <a:ea typeface="+mn-ea"/>
                <a:cs typeface="Arial" charset="0"/>
              </a:rPr>
              <a:t>*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07" name="Oval 306">
            <a:extLst>
              <a:ext uri="{FF2B5EF4-FFF2-40B4-BE49-F238E27FC236}">
                <a16:creationId xmlns:a16="http://schemas.microsoft.com/office/drawing/2014/main" id="{D1DB2B71-82A3-4E7E-A272-27D3CB000DE2}"/>
              </a:ext>
            </a:extLst>
          </p:cNvPr>
          <p:cNvSpPr/>
          <p:nvPr/>
        </p:nvSpPr>
        <p:spPr bwMode="auto">
          <a:xfrm>
            <a:off x="8299034" y="2565399"/>
            <a:ext cx="273422" cy="27342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1200" dirty="0">
                <a:solidFill>
                  <a:prstClr val="black"/>
                </a:solidFill>
                <a:latin typeface="Arial" charset="0"/>
                <a:ea typeface="+mn-ea"/>
                <a:cs typeface="Arial" charset="0"/>
              </a:rPr>
              <a:t>*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08" name="Oval 307">
            <a:extLst>
              <a:ext uri="{FF2B5EF4-FFF2-40B4-BE49-F238E27FC236}">
                <a16:creationId xmlns:a16="http://schemas.microsoft.com/office/drawing/2014/main" id="{827BCDE6-7CC3-439B-970B-2698C1FFAE15}"/>
              </a:ext>
            </a:extLst>
          </p:cNvPr>
          <p:cNvSpPr/>
          <p:nvPr/>
        </p:nvSpPr>
        <p:spPr bwMode="auto">
          <a:xfrm>
            <a:off x="8456567" y="3425860"/>
            <a:ext cx="273422" cy="273422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sp>
        <p:nvSpPr>
          <p:cNvPr id="309" name="Rectangle: Rounded Corners 308">
            <a:extLst>
              <a:ext uri="{FF2B5EF4-FFF2-40B4-BE49-F238E27FC236}">
                <a16:creationId xmlns:a16="http://schemas.microsoft.com/office/drawing/2014/main" id="{E25A8DDF-FEAA-4612-B54D-9F238568BA2C}"/>
              </a:ext>
            </a:extLst>
          </p:cNvPr>
          <p:cNvSpPr/>
          <p:nvPr/>
        </p:nvSpPr>
        <p:spPr>
          <a:xfrm>
            <a:off x="8786859" y="2098451"/>
            <a:ext cx="160874" cy="7434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-2500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310" name="Rectangle: Rounded Corners 309">
            <a:extLst>
              <a:ext uri="{FF2B5EF4-FFF2-40B4-BE49-F238E27FC236}">
                <a16:creationId xmlns:a16="http://schemas.microsoft.com/office/drawing/2014/main" id="{51D5355D-ABD6-4FFF-AA8F-890C0A8386A3}"/>
              </a:ext>
            </a:extLst>
          </p:cNvPr>
          <p:cNvSpPr/>
          <p:nvPr/>
        </p:nvSpPr>
        <p:spPr>
          <a:xfrm>
            <a:off x="9065011" y="2105864"/>
            <a:ext cx="160874" cy="73602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-2500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311" name="Oval 310">
            <a:extLst>
              <a:ext uri="{FF2B5EF4-FFF2-40B4-BE49-F238E27FC236}">
                <a16:creationId xmlns:a16="http://schemas.microsoft.com/office/drawing/2014/main" id="{70828351-E528-46D3-A45F-6912E2DCEC48}"/>
              </a:ext>
            </a:extLst>
          </p:cNvPr>
          <p:cNvSpPr/>
          <p:nvPr/>
        </p:nvSpPr>
        <p:spPr bwMode="auto">
          <a:xfrm>
            <a:off x="8865676" y="3022510"/>
            <a:ext cx="273422" cy="27342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1200" dirty="0">
                <a:solidFill>
                  <a:prstClr val="black"/>
                </a:solidFill>
                <a:latin typeface="Arial" charset="0"/>
                <a:ea typeface="+mn-ea"/>
                <a:cs typeface="Arial" charset="0"/>
              </a:rPr>
              <a:t>*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cxnSp>
        <p:nvCxnSpPr>
          <p:cNvPr id="312" name="Straight Arrow Connector 50">
            <a:extLst>
              <a:ext uri="{FF2B5EF4-FFF2-40B4-BE49-F238E27FC236}">
                <a16:creationId xmlns:a16="http://schemas.microsoft.com/office/drawing/2014/main" id="{E060C91E-02D2-468D-A3B8-536DA7715736}"/>
              </a:ext>
            </a:extLst>
          </p:cNvPr>
          <p:cNvCxnSpPr>
            <a:cxnSpLocks/>
            <a:stCxn id="301" idx="4"/>
            <a:endCxn id="302" idx="1"/>
          </p:cNvCxnSpPr>
          <p:nvPr/>
        </p:nvCxnSpPr>
        <p:spPr>
          <a:xfrm>
            <a:off x="7589327" y="2379286"/>
            <a:ext cx="106181" cy="221746"/>
          </a:xfrm>
          <a:prstGeom prst="straightConnector1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13" name="Straight Arrow Connector 50">
            <a:extLst>
              <a:ext uri="{FF2B5EF4-FFF2-40B4-BE49-F238E27FC236}">
                <a16:creationId xmlns:a16="http://schemas.microsoft.com/office/drawing/2014/main" id="{F5FC7D84-4581-44CC-AC00-ECAD18C2116F}"/>
              </a:ext>
            </a:extLst>
          </p:cNvPr>
          <p:cNvCxnSpPr>
            <a:cxnSpLocks/>
            <a:stCxn id="306" idx="4"/>
            <a:endCxn id="302" idx="7"/>
          </p:cNvCxnSpPr>
          <p:nvPr/>
        </p:nvCxnSpPr>
        <p:spPr>
          <a:xfrm flipH="1">
            <a:off x="7888846" y="2379286"/>
            <a:ext cx="56103" cy="221746"/>
          </a:xfrm>
          <a:prstGeom prst="straightConnector1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14" name="Straight Arrow Connector 50">
            <a:extLst>
              <a:ext uri="{FF2B5EF4-FFF2-40B4-BE49-F238E27FC236}">
                <a16:creationId xmlns:a16="http://schemas.microsoft.com/office/drawing/2014/main" id="{04C43D06-6AF2-4683-945D-7AAB0852C97D}"/>
              </a:ext>
            </a:extLst>
          </p:cNvPr>
          <p:cNvCxnSpPr>
            <a:cxnSpLocks/>
            <a:stCxn id="304" idx="2"/>
            <a:endCxn id="307" idx="1"/>
          </p:cNvCxnSpPr>
          <p:nvPr/>
        </p:nvCxnSpPr>
        <p:spPr>
          <a:xfrm>
            <a:off x="8300654" y="2384781"/>
            <a:ext cx="38422" cy="220660"/>
          </a:xfrm>
          <a:prstGeom prst="straightConnector1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15" name="Straight Arrow Connector 50">
            <a:extLst>
              <a:ext uri="{FF2B5EF4-FFF2-40B4-BE49-F238E27FC236}">
                <a16:creationId xmlns:a16="http://schemas.microsoft.com/office/drawing/2014/main" id="{773155DE-B85D-4680-BB25-E9AD890EFB79}"/>
              </a:ext>
            </a:extLst>
          </p:cNvPr>
          <p:cNvCxnSpPr>
            <a:cxnSpLocks/>
            <a:stCxn id="305" idx="2"/>
            <a:endCxn id="307" idx="7"/>
          </p:cNvCxnSpPr>
          <p:nvPr/>
        </p:nvCxnSpPr>
        <p:spPr>
          <a:xfrm flipH="1">
            <a:off x="8532414" y="2384782"/>
            <a:ext cx="46392" cy="220659"/>
          </a:xfrm>
          <a:prstGeom prst="straightConnector1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16" name="Straight Arrow Connector 50">
            <a:extLst>
              <a:ext uri="{FF2B5EF4-FFF2-40B4-BE49-F238E27FC236}">
                <a16:creationId xmlns:a16="http://schemas.microsoft.com/office/drawing/2014/main" id="{0F2A48D7-FA07-435C-B43B-AB78AEEF5E91}"/>
              </a:ext>
            </a:extLst>
          </p:cNvPr>
          <p:cNvCxnSpPr>
            <a:cxnSpLocks/>
            <a:stCxn id="309" idx="2"/>
            <a:endCxn id="311" idx="1"/>
          </p:cNvCxnSpPr>
          <p:nvPr/>
        </p:nvCxnSpPr>
        <p:spPr>
          <a:xfrm>
            <a:off x="8867296" y="2841892"/>
            <a:ext cx="38422" cy="220660"/>
          </a:xfrm>
          <a:prstGeom prst="straightConnector1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17" name="Straight Arrow Connector 50">
            <a:extLst>
              <a:ext uri="{FF2B5EF4-FFF2-40B4-BE49-F238E27FC236}">
                <a16:creationId xmlns:a16="http://schemas.microsoft.com/office/drawing/2014/main" id="{643D2D51-8342-4B6B-A31C-AD9E2116037A}"/>
              </a:ext>
            </a:extLst>
          </p:cNvPr>
          <p:cNvCxnSpPr>
            <a:cxnSpLocks/>
            <a:stCxn id="310" idx="2"/>
            <a:endCxn id="311" idx="7"/>
          </p:cNvCxnSpPr>
          <p:nvPr/>
        </p:nvCxnSpPr>
        <p:spPr>
          <a:xfrm flipH="1">
            <a:off x="9099056" y="2841893"/>
            <a:ext cx="46392" cy="220659"/>
          </a:xfrm>
          <a:prstGeom prst="straightConnector1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18" name="Straight Arrow Connector 50">
            <a:extLst>
              <a:ext uri="{FF2B5EF4-FFF2-40B4-BE49-F238E27FC236}">
                <a16:creationId xmlns:a16="http://schemas.microsoft.com/office/drawing/2014/main" id="{0CACE361-B5A5-46D0-B3BE-1916D2E24A60}"/>
              </a:ext>
            </a:extLst>
          </p:cNvPr>
          <p:cNvCxnSpPr>
            <a:cxnSpLocks/>
            <a:stCxn id="302" idx="4"/>
            <a:endCxn id="303" idx="1"/>
          </p:cNvCxnSpPr>
          <p:nvPr/>
        </p:nvCxnSpPr>
        <p:spPr>
          <a:xfrm>
            <a:off x="7792177" y="2834412"/>
            <a:ext cx="253679" cy="226772"/>
          </a:xfrm>
          <a:prstGeom prst="straightConnector1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19" name="Straight Arrow Connector 50">
            <a:extLst>
              <a:ext uri="{FF2B5EF4-FFF2-40B4-BE49-F238E27FC236}">
                <a16:creationId xmlns:a16="http://schemas.microsoft.com/office/drawing/2014/main" id="{3309EA05-B1BB-4BE4-8330-7965B9F82C1D}"/>
              </a:ext>
            </a:extLst>
          </p:cNvPr>
          <p:cNvCxnSpPr>
            <a:cxnSpLocks/>
            <a:stCxn id="307" idx="4"/>
            <a:endCxn id="303" idx="7"/>
          </p:cNvCxnSpPr>
          <p:nvPr/>
        </p:nvCxnSpPr>
        <p:spPr>
          <a:xfrm flipH="1">
            <a:off x="8239194" y="2838821"/>
            <a:ext cx="196551" cy="222363"/>
          </a:xfrm>
          <a:prstGeom prst="straightConnector1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20" name="Straight Arrow Connector 50">
            <a:extLst>
              <a:ext uri="{FF2B5EF4-FFF2-40B4-BE49-F238E27FC236}">
                <a16:creationId xmlns:a16="http://schemas.microsoft.com/office/drawing/2014/main" id="{24610FEA-3A13-4EFD-8232-85324C3802D1}"/>
              </a:ext>
            </a:extLst>
          </p:cNvPr>
          <p:cNvCxnSpPr>
            <a:cxnSpLocks/>
            <a:stCxn id="311" idx="4"/>
            <a:endCxn id="308" idx="7"/>
          </p:cNvCxnSpPr>
          <p:nvPr/>
        </p:nvCxnSpPr>
        <p:spPr>
          <a:xfrm flipH="1">
            <a:off x="8689947" y="3295932"/>
            <a:ext cx="312440" cy="169970"/>
          </a:xfrm>
          <a:prstGeom prst="straightConnector1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21" name="Straight Arrow Connector 50">
            <a:extLst>
              <a:ext uri="{FF2B5EF4-FFF2-40B4-BE49-F238E27FC236}">
                <a16:creationId xmlns:a16="http://schemas.microsoft.com/office/drawing/2014/main" id="{1E17DE55-4DB1-4E30-A266-F50C3EF9C92A}"/>
              </a:ext>
            </a:extLst>
          </p:cNvPr>
          <p:cNvCxnSpPr>
            <a:cxnSpLocks/>
            <a:stCxn id="303" idx="4"/>
            <a:endCxn id="308" idx="1"/>
          </p:cNvCxnSpPr>
          <p:nvPr/>
        </p:nvCxnSpPr>
        <p:spPr>
          <a:xfrm>
            <a:off x="8142525" y="3294564"/>
            <a:ext cx="354084" cy="171338"/>
          </a:xfrm>
          <a:prstGeom prst="straightConnector1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22" name="Oval 321">
            <a:extLst>
              <a:ext uri="{FF2B5EF4-FFF2-40B4-BE49-F238E27FC236}">
                <a16:creationId xmlns:a16="http://schemas.microsoft.com/office/drawing/2014/main" id="{67443180-BF9C-4822-811F-CEAB3C7374E3}"/>
              </a:ext>
            </a:extLst>
          </p:cNvPr>
          <p:cNvSpPr/>
          <p:nvPr/>
        </p:nvSpPr>
        <p:spPr bwMode="auto">
          <a:xfrm>
            <a:off x="10085089" y="2075857"/>
            <a:ext cx="273422" cy="27342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1200" dirty="0">
                <a:solidFill>
                  <a:prstClr val="black"/>
                </a:solidFill>
                <a:latin typeface="Arial" charset="0"/>
                <a:ea typeface="+mn-ea"/>
                <a:cs typeface="Arial" charset="0"/>
              </a:rPr>
              <a:t>*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23" name="Oval 322">
            <a:extLst>
              <a:ext uri="{FF2B5EF4-FFF2-40B4-BE49-F238E27FC236}">
                <a16:creationId xmlns:a16="http://schemas.microsoft.com/office/drawing/2014/main" id="{283B91A3-FF58-4674-B1B3-6A1CD9F01621}"/>
              </a:ext>
            </a:extLst>
          </p:cNvPr>
          <p:cNvSpPr/>
          <p:nvPr/>
        </p:nvSpPr>
        <p:spPr bwMode="auto">
          <a:xfrm>
            <a:off x="10287939" y="2530983"/>
            <a:ext cx="273422" cy="273422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sp>
        <p:nvSpPr>
          <p:cNvPr id="324" name="Oval 323">
            <a:extLst>
              <a:ext uri="{FF2B5EF4-FFF2-40B4-BE49-F238E27FC236}">
                <a16:creationId xmlns:a16="http://schemas.microsoft.com/office/drawing/2014/main" id="{11098131-1AD2-4204-923C-D2E30DFC91FD}"/>
              </a:ext>
            </a:extLst>
          </p:cNvPr>
          <p:cNvSpPr/>
          <p:nvPr/>
        </p:nvSpPr>
        <p:spPr bwMode="auto">
          <a:xfrm>
            <a:off x="10638287" y="2991135"/>
            <a:ext cx="273422" cy="273422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sp>
        <p:nvSpPr>
          <p:cNvPr id="325" name="Rectangle: Rounded Corners 324">
            <a:extLst>
              <a:ext uri="{FF2B5EF4-FFF2-40B4-BE49-F238E27FC236}">
                <a16:creationId xmlns:a16="http://schemas.microsoft.com/office/drawing/2014/main" id="{B0B5F8C0-CBFC-44CA-98CE-96776808BD66}"/>
              </a:ext>
            </a:extLst>
          </p:cNvPr>
          <p:cNvSpPr/>
          <p:nvPr/>
        </p:nvSpPr>
        <p:spPr>
          <a:xfrm>
            <a:off x="10852690" y="2068444"/>
            <a:ext cx="160874" cy="28633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-2500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326" name="Rectangle: Rounded Corners 325">
            <a:extLst>
              <a:ext uri="{FF2B5EF4-FFF2-40B4-BE49-F238E27FC236}">
                <a16:creationId xmlns:a16="http://schemas.microsoft.com/office/drawing/2014/main" id="{F753423D-5B1E-4B84-B8FD-4FE4599D85B3}"/>
              </a:ext>
            </a:extLst>
          </p:cNvPr>
          <p:cNvSpPr/>
          <p:nvPr/>
        </p:nvSpPr>
        <p:spPr>
          <a:xfrm>
            <a:off x="11130842" y="2068444"/>
            <a:ext cx="160874" cy="28633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-2500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327" name="Oval 326">
            <a:extLst>
              <a:ext uri="{FF2B5EF4-FFF2-40B4-BE49-F238E27FC236}">
                <a16:creationId xmlns:a16="http://schemas.microsoft.com/office/drawing/2014/main" id="{13156386-CE71-41EC-868C-278EBA4692AD}"/>
              </a:ext>
            </a:extLst>
          </p:cNvPr>
          <p:cNvSpPr/>
          <p:nvPr/>
        </p:nvSpPr>
        <p:spPr bwMode="auto">
          <a:xfrm>
            <a:off x="10440711" y="2075857"/>
            <a:ext cx="273422" cy="27342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1200" dirty="0">
                <a:solidFill>
                  <a:prstClr val="black"/>
                </a:solidFill>
                <a:latin typeface="Arial" charset="0"/>
                <a:ea typeface="+mn-ea"/>
                <a:cs typeface="Arial" charset="0"/>
              </a:rPr>
              <a:t>*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28" name="Oval 327">
            <a:extLst>
              <a:ext uri="{FF2B5EF4-FFF2-40B4-BE49-F238E27FC236}">
                <a16:creationId xmlns:a16="http://schemas.microsoft.com/office/drawing/2014/main" id="{EF1BA36F-1AD1-47B3-9958-640F2DAF4B8D}"/>
              </a:ext>
            </a:extLst>
          </p:cNvPr>
          <p:cNvSpPr/>
          <p:nvPr/>
        </p:nvSpPr>
        <p:spPr bwMode="auto">
          <a:xfrm>
            <a:off x="10931507" y="2535392"/>
            <a:ext cx="273422" cy="27342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1200" dirty="0">
                <a:solidFill>
                  <a:prstClr val="black"/>
                </a:solidFill>
                <a:latin typeface="Arial" charset="0"/>
                <a:ea typeface="+mn-ea"/>
                <a:cs typeface="Arial" charset="0"/>
              </a:rPr>
              <a:t>*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29" name="Oval 328">
            <a:extLst>
              <a:ext uri="{FF2B5EF4-FFF2-40B4-BE49-F238E27FC236}">
                <a16:creationId xmlns:a16="http://schemas.microsoft.com/office/drawing/2014/main" id="{3BF404B0-CF54-4944-BB87-4378924D18DE}"/>
              </a:ext>
            </a:extLst>
          </p:cNvPr>
          <p:cNvSpPr/>
          <p:nvPr/>
        </p:nvSpPr>
        <p:spPr bwMode="auto">
          <a:xfrm>
            <a:off x="11089040" y="3395853"/>
            <a:ext cx="273422" cy="273422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sp>
        <p:nvSpPr>
          <p:cNvPr id="330" name="Rectangle: Rounded Corners 329">
            <a:extLst>
              <a:ext uri="{FF2B5EF4-FFF2-40B4-BE49-F238E27FC236}">
                <a16:creationId xmlns:a16="http://schemas.microsoft.com/office/drawing/2014/main" id="{446EE55A-EEB6-4C77-89D6-D9A5FE56B807}"/>
              </a:ext>
            </a:extLst>
          </p:cNvPr>
          <p:cNvSpPr/>
          <p:nvPr/>
        </p:nvSpPr>
        <p:spPr>
          <a:xfrm>
            <a:off x="11419332" y="2068444"/>
            <a:ext cx="160874" cy="7434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-2500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331" name="Rectangle: Rounded Corners 330">
            <a:extLst>
              <a:ext uri="{FF2B5EF4-FFF2-40B4-BE49-F238E27FC236}">
                <a16:creationId xmlns:a16="http://schemas.microsoft.com/office/drawing/2014/main" id="{FB2F444A-DDDF-4AF7-8E74-34FCFBDCB70D}"/>
              </a:ext>
            </a:extLst>
          </p:cNvPr>
          <p:cNvSpPr/>
          <p:nvPr/>
        </p:nvSpPr>
        <p:spPr>
          <a:xfrm>
            <a:off x="11697484" y="2075857"/>
            <a:ext cx="160874" cy="73602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-2500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332" name="Oval 331">
            <a:extLst>
              <a:ext uri="{FF2B5EF4-FFF2-40B4-BE49-F238E27FC236}">
                <a16:creationId xmlns:a16="http://schemas.microsoft.com/office/drawing/2014/main" id="{71C23FAD-6194-493D-890F-F4FF01673FF7}"/>
              </a:ext>
            </a:extLst>
          </p:cNvPr>
          <p:cNvSpPr/>
          <p:nvPr/>
        </p:nvSpPr>
        <p:spPr bwMode="auto">
          <a:xfrm>
            <a:off x="11498149" y="2992503"/>
            <a:ext cx="273422" cy="27342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1200" dirty="0">
                <a:solidFill>
                  <a:prstClr val="black"/>
                </a:solidFill>
                <a:latin typeface="Arial" charset="0"/>
                <a:ea typeface="+mn-ea"/>
                <a:cs typeface="Arial" charset="0"/>
              </a:rPr>
              <a:t>*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cxnSp>
        <p:nvCxnSpPr>
          <p:cNvPr id="333" name="Straight Arrow Connector 50">
            <a:extLst>
              <a:ext uri="{FF2B5EF4-FFF2-40B4-BE49-F238E27FC236}">
                <a16:creationId xmlns:a16="http://schemas.microsoft.com/office/drawing/2014/main" id="{0BD3D173-A44C-4CD4-92D6-670956452499}"/>
              </a:ext>
            </a:extLst>
          </p:cNvPr>
          <p:cNvCxnSpPr>
            <a:cxnSpLocks/>
            <a:stCxn id="322" idx="4"/>
            <a:endCxn id="323" idx="1"/>
          </p:cNvCxnSpPr>
          <p:nvPr/>
        </p:nvCxnSpPr>
        <p:spPr>
          <a:xfrm>
            <a:off x="10221800" y="2349279"/>
            <a:ext cx="106181" cy="221746"/>
          </a:xfrm>
          <a:prstGeom prst="straightConnector1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34" name="Straight Arrow Connector 50">
            <a:extLst>
              <a:ext uri="{FF2B5EF4-FFF2-40B4-BE49-F238E27FC236}">
                <a16:creationId xmlns:a16="http://schemas.microsoft.com/office/drawing/2014/main" id="{59F87888-3992-4BA7-8681-3BBE0B38619C}"/>
              </a:ext>
            </a:extLst>
          </p:cNvPr>
          <p:cNvCxnSpPr>
            <a:cxnSpLocks/>
            <a:stCxn id="327" idx="4"/>
            <a:endCxn id="323" idx="7"/>
          </p:cNvCxnSpPr>
          <p:nvPr/>
        </p:nvCxnSpPr>
        <p:spPr>
          <a:xfrm flipH="1">
            <a:off x="10521319" y="2349279"/>
            <a:ext cx="56103" cy="221746"/>
          </a:xfrm>
          <a:prstGeom prst="straightConnector1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35" name="Straight Arrow Connector 50">
            <a:extLst>
              <a:ext uri="{FF2B5EF4-FFF2-40B4-BE49-F238E27FC236}">
                <a16:creationId xmlns:a16="http://schemas.microsoft.com/office/drawing/2014/main" id="{B4BDACED-1A9C-4823-98E5-E42C3B83FB4B}"/>
              </a:ext>
            </a:extLst>
          </p:cNvPr>
          <p:cNvCxnSpPr>
            <a:cxnSpLocks/>
            <a:stCxn id="325" idx="2"/>
            <a:endCxn id="328" idx="1"/>
          </p:cNvCxnSpPr>
          <p:nvPr/>
        </p:nvCxnSpPr>
        <p:spPr>
          <a:xfrm>
            <a:off x="10933127" y="2354774"/>
            <a:ext cx="38422" cy="220660"/>
          </a:xfrm>
          <a:prstGeom prst="straightConnector1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36" name="Straight Arrow Connector 50">
            <a:extLst>
              <a:ext uri="{FF2B5EF4-FFF2-40B4-BE49-F238E27FC236}">
                <a16:creationId xmlns:a16="http://schemas.microsoft.com/office/drawing/2014/main" id="{783DED60-0D49-43ED-8403-2269D578121B}"/>
              </a:ext>
            </a:extLst>
          </p:cNvPr>
          <p:cNvCxnSpPr>
            <a:cxnSpLocks/>
            <a:stCxn id="326" idx="2"/>
            <a:endCxn id="328" idx="7"/>
          </p:cNvCxnSpPr>
          <p:nvPr/>
        </p:nvCxnSpPr>
        <p:spPr>
          <a:xfrm flipH="1">
            <a:off x="11164887" y="2354775"/>
            <a:ext cx="46392" cy="220659"/>
          </a:xfrm>
          <a:prstGeom prst="straightConnector1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37" name="Straight Arrow Connector 50">
            <a:extLst>
              <a:ext uri="{FF2B5EF4-FFF2-40B4-BE49-F238E27FC236}">
                <a16:creationId xmlns:a16="http://schemas.microsoft.com/office/drawing/2014/main" id="{3AA1D7E8-17A4-495A-A1A3-43FB4665FBBF}"/>
              </a:ext>
            </a:extLst>
          </p:cNvPr>
          <p:cNvCxnSpPr>
            <a:cxnSpLocks/>
            <a:stCxn id="330" idx="2"/>
            <a:endCxn id="332" idx="1"/>
          </p:cNvCxnSpPr>
          <p:nvPr/>
        </p:nvCxnSpPr>
        <p:spPr>
          <a:xfrm>
            <a:off x="11499769" y="2811885"/>
            <a:ext cx="38422" cy="220660"/>
          </a:xfrm>
          <a:prstGeom prst="straightConnector1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38" name="Straight Arrow Connector 50">
            <a:extLst>
              <a:ext uri="{FF2B5EF4-FFF2-40B4-BE49-F238E27FC236}">
                <a16:creationId xmlns:a16="http://schemas.microsoft.com/office/drawing/2014/main" id="{CBCA2A10-D3EB-441B-8A8D-5C486B433BA4}"/>
              </a:ext>
            </a:extLst>
          </p:cNvPr>
          <p:cNvCxnSpPr>
            <a:cxnSpLocks/>
            <a:stCxn id="331" idx="2"/>
            <a:endCxn id="332" idx="7"/>
          </p:cNvCxnSpPr>
          <p:nvPr/>
        </p:nvCxnSpPr>
        <p:spPr>
          <a:xfrm flipH="1">
            <a:off x="11731529" y="2811886"/>
            <a:ext cx="46392" cy="220659"/>
          </a:xfrm>
          <a:prstGeom prst="straightConnector1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39" name="Straight Arrow Connector 50">
            <a:extLst>
              <a:ext uri="{FF2B5EF4-FFF2-40B4-BE49-F238E27FC236}">
                <a16:creationId xmlns:a16="http://schemas.microsoft.com/office/drawing/2014/main" id="{945D0D4A-50DD-4AEE-9B49-2296F77FFC44}"/>
              </a:ext>
            </a:extLst>
          </p:cNvPr>
          <p:cNvCxnSpPr>
            <a:cxnSpLocks/>
            <a:stCxn id="323" idx="4"/>
            <a:endCxn id="324" idx="1"/>
          </p:cNvCxnSpPr>
          <p:nvPr/>
        </p:nvCxnSpPr>
        <p:spPr>
          <a:xfrm>
            <a:off x="10424650" y="2804405"/>
            <a:ext cx="253679" cy="226772"/>
          </a:xfrm>
          <a:prstGeom prst="straightConnector1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40" name="Straight Arrow Connector 50">
            <a:extLst>
              <a:ext uri="{FF2B5EF4-FFF2-40B4-BE49-F238E27FC236}">
                <a16:creationId xmlns:a16="http://schemas.microsoft.com/office/drawing/2014/main" id="{2E4C0B93-7639-40B4-9377-DDF1FB560553}"/>
              </a:ext>
            </a:extLst>
          </p:cNvPr>
          <p:cNvCxnSpPr>
            <a:cxnSpLocks/>
            <a:stCxn id="328" idx="4"/>
            <a:endCxn id="324" idx="7"/>
          </p:cNvCxnSpPr>
          <p:nvPr/>
        </p:nvCxnSpPr>
        <p:spPr>
          <a:xfrm flipH="1">
            <a:off x="10871667" y="2808814"/>
            <a:ext cx="196551" cy="222363"/>
          </a:xfrm>
          <a:prstGeom prst="straightConnector1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41" name="Straight Arrow Connector 50">
            <a:extLst>
              <a:ext uri="{FF2B5EF4-FFF2-40B4-BE49-F238E27FC236}">
                <a16:creationId xmlns:a16="http://schemas.microsoft.com/office/drawing/2014/main" id="{3B26FA30-071F-48F8-93D0-E61DC38AC874}"/>
              </a:ext>
            </a:extLst>
          </p:cNvPr>
          <p:cNvCxnSpPr>
            <a:cxnSpLocks/>
            <a:stCxn id="332" idx="4"/>
            <a:endCxn id="329" idx="7"/>
          </p:cNvCxnSpPr>
          <p:nvPr/>
        </p:nvCxnSpPr>
        <p:spPr>
          <a:xfrm flipH="1">
            <a:off x="11322420" y="3265925"/>
            <a:ext cx="312440" cy="169970"/>
          </a:xfrm>
          <a:prstGeom prst="straightConnector1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42" name="Straight Arrow Connector 50">
            <a:extLst>
              <a:ext uri="{FF2B5EF4-FFF2-40B4-BE49-F238E27FC236}">
                <a16:creationId xmlns:a16="http://schemas.microsoft.com/office/drawing/2014/main" id="{C11DF643-998B-4D98-A624-EB770C32C686}"/>
              </a:ext>
            </a:extLst>
          </p:cNvPr>
          <p:cNvCxnSpPr>
            <a:cxnSpLocks/>
            <a:stCxn id="324" idx="4"/>
            <a:endCxn id="329" idx="1"/>
          </p:cNvCxnSpPr>
          <p:nvPr/>
        </p:nvCxnSpPr>
        <p:spPr>
          <a:xfrm>
            <a:off x="10774998" y="3264557"/>
            <a:ext cx="354084" cy="171338"/>
          </a:xfrm>
          <a:prstGeom prst="straightConnector1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44" name="Straight Arrow Connector 50">
            <a:extLst>
              <a:ext uri="{FF2B5EF4-FFF2-40B4-BE49-F238E27FC236}">
                <a16:creationId xmlns:a16="http://schemas.microsoft.com/office/drawing/2014/main" id="{711D775B-466B-4899-A347-67F177BBE9BD}"/>
              </a:ext>
            </a:extLst>
          </p:cNvPr>
          <p:cNvCxnSpPr>
            <a:cxnSpLocks/>
            <a:stCxn id="308" idx="4"/>
          </p:cNvCxnSpPr>
          <p:nvPr/>
        </p:nvCxnSpPr>
        <p:spPr>
          <a:xfrm>
            <a:off x="8593278" y="3699282"/>
            <a:ext cx="662140" cy="161667"/>
          </a:xfrm>
          <a:prstGeom prst="straightConnector1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45" name="Straight Arrow Connector 50">
            <a:extLst>
              <a:ext uri="{FF2B5EF4-FFF2-40B4-BE49-F238E27FC236}">
                <a16:creationId xmlns:a16="http://schemas.microsoft.com/office/drawing/2014/main" id="{5777BBBF-A8FE-4FE7-9567-713BCE4F4183}"/>
              </a:ext>
            </a:extLst>
          </p:cNvPr>
          <p:cNvCxnSpPr>
            <a:cxnSpLocks/>
            <a:stCxn id="329" idx="4"/>
          </p:cNvCxnSpPr>
          <p:nvPr/>
        </p:nvCxnSpPr>
        <p:spPr>
          <a:xfrm flipH="1">
            <a:off x="10774998" y="3669275"/>
            <a:ext cx="450753" cy="212917"/>
          </a:xfrm>
          <a:prstGeom prst="straightConnector1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14" name="Oval 113">
            <a:extLst>
              <a:ext uri="{FF2B5EF4-FFF2-40B4-BE49-F238E27FC236}">
                <a16:creationId xmlns:a16="http://schemas.microsoft.com/office/drawing/2014/main" id="{0202E0E4-4633-4DB2-B209-91360123020C}"/>
              </a:ext>
            </a:extLst>
          </p:cNvPr>
          <p:cNvSpPr/>
          <p:nvPr/>
        </p:nvSpPr>
        <p:spPr>
          <a:xfrm rot="1072561">
            <a:off x="4215302" y="1940002"/>
            <a:ext cx="365832" cy="1128695"/>
          </a:xfrm>
          <a:prstGeom prst="ellipse">
            <a:avLst/>
          </a:prstGeom>
          <a:noFill/>
          <a:ln w="25400" cap="flat">
            <a:solidFill>
              <a:srgbClr val="FF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3EC50A3B-2999-4E9A-938D-A1DABE854379}"/>
              </a:ext>
            </a:extLst>
          </p:cNvPr>
          <p:cNvSpPr/>
          <p:nvPr/>
        </p:nvSpPr>
        <p:spPr>
          <a:xfrm rot="1962251">
            <a:off x="4634820" y="2382854"/>
            <a:ext cx="365832" cy="1128695"/>
          </a:xfrm>
          <a:prstGeom prst="ellipse">
            <a:avLst/>
          </a:prstGeom>
          <a:noFill/>
          <a:ln w="25400" cap="flat">
            <a:solidFill>
              <a:srgbClr val="FF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10090D9E-F0A4-4483-8383-F5080FEC37FA}"/>
              </a:ext>
            </a:extLst>
          </p:cNvPr>
          <p:cNvSpPr/>
          <p:nvPr/>
        </p:nvSpPr>
        <p:spPr>
          <a:xfrm rot="2748573">
            <a:off x="5145387" y="2797940"/>
            <a:ext cx="365832" cy="1128695"/>
          </a:xfrm>
          <a:prstGeom prst="ellipse">
            <a:avLst/>
          </a:prstGeom>
          <a:noFill/>
          <a:ln w="25400" cap="flat">
            <a:solidFill>
              <a:srgbClr val="FF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FB351C24-483C-4C6B-9E36-21AF620849F3}"/>
              </a:ext>
            </a:extLst>
          </p:cNvPr>
          <p:cNvSpPr/>
          <p:nvPr/>
        </p:nvSpPr>
        <p:spPr>
          <a:xfrm>
            <a:off x="3985097" y="2096362"/>
            <a:ext cx="286330" cy="286330"/>
          </a:xfrm>
          <a:prstGeom prst="ellipse">
            <a:avLst/>
          </a:prstGeom>
          <a:noFill/>
          <a:ln w="25400" cap="flat">
            <a:solidFill>
              <a:srgbClr val="FF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2209C720-603B-4ED7-82E6-14EB5BDF0D18}"/>
              </a:ext>
            </a:extLst>
          </p:cNvPr>
          <p:cNvSpPr/>
          <p:nvPr/>
        </p:nvSpPr>
        <p:spPr>
          <a:xfrm>
            <a:off x="890185" y="2119969"/>
            <a:ext cx="286330" cy="286330"/>
          </a:xfrm>
          <a:prstGeom prst="ellipse">
            <a:avLst/>
          </a:prstGeom>
          <a:noFill/>
          <a:ln w="25400" cap="flat">
            <a:solidFill>
              <a:srgbClr val="FF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EF2147A1-8B51-4A04-990F-C2D63F6EB461}"/>
              </a:ext>
            </a:extLst>
          </p:cNvPr>
          <p:cNvSpPr/>
          <p:nvPr/>
        </p:nvSpPr>
        <p:spPr>
          <a:xfrm>
            <a:off x="1313737" y="2119969"/>
            <a:ext cx="286330" cy="286330"/>
          </a:xfrm>
          <a:prstGeom prst="ellipse">
            <a:avLst/>
          </a:prstGeom>
          <a:noFill/>
          <a:ln w="25400" cap="flat">
            <a:solidFill>
              <a:srgbClr val="FF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F2C41F76-2875-42BF-BF09-771573640B61}"/>
              </a:ext>
            </a:extLst>
          </p:cNvPr>
          <p:cNvSpPr/>
          <p:nvPr/>
        </p:nvSpPr>
        <p:spPr>
          <a:xfrm>
            <a:off x="1733260" y="2119969"/>
            <a:ext cx="286330" cy="286330"/>
          </a:xfrm>
          <a:prstGeom prst="ellipse">
            <a:avLst/>
          </a:prstGeom>
          <a:noFill/>
          <a:ln w="25400" cap="flat">
            <a:solidFill>
              <a:srgbClr val="FF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9BE57C7A-3723-4BDB-AA18-4E5A69DA11A9}"/>
              </a:ext>
            </a:extLst>
          </p:cNvPr>
          <p:cNvSpPr/>
          <p:nvPr/>
        </p:nvSpPr>
        <p:spPr>
          <a:xfrm>
            <a:off x="2156408" y="2119969"/>
            <a:ext cx="286330" cy="286330"/>
          </a:xfrm>
          <a:prstGeom prst="ellipse">
            <a:avLst/>
          </a:prstGeom>
          <a:noFill/>
          <a:ln w="25400" cap="flat">
            <a:solidFill>
              <a:srgbClr val="FF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33932094-DE1E-4B18-9637-2A00A9335521}"/>
              </a:ext>
            </a:extLst>
          </p:cNvPr>
          <p:cNvSpPr/>
          <p:nvPr/>
        </p:nvSpPr>
        <p:spPr>
          <a:xfrm>
            <a:off x="1122869" y="2525359"/>
            <a:ext cx="286330" cy="286330"/>
          </a:xfrm>
          <a:prstGeom prst="ellipse">
            <a:avLst/>
          </a:prstGeom>
          <a:noFill/>
          <a:ln w="25400" cap="flat">
            <a:solidFill>
              <a:srgbClr val="FF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54" name="Oval 353">
            <a:extLst>
              <a:ext uri="{FF2B5EF4-FFF2-40B4-BE49-F238E27FC236}">
                <a16:creationId xmlns:a16="http://schemas.microsoft.com/office/drawing/2014/main" id="{8ED15B59-DA04-4471-B4F8-9FED7042803C}"/>
              </a:ext>
            </a:extLst>
          </p:cNvPr>
          <p:cNvSpPr/>
          <p:nvPr/>
        </p:nvSpPr>
        <p:spPr>
          <a:xfrm>
            <a:off x="1968258" y="2519870"/>
            <a:ext cx="286330" cy="286330"/>
          </a:xfrm>
          <a:prstGeom prst="ellipse">
            <a:avLst/>
          </a:prstGeom>
          <a:noFill/>
          <a:ln w="25400" cap="flat">
            <a:solidFill>
              <a:srgbClr val="FF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56" name="Oval 355">
            <a:extLst>
              <a:ext uri="{FF2B5EF4-FFF2-40B4-BE49-F238E27FC236}">
                <a16:creationId xmlns:a16="http://schemas.microsoft.com/office/drawing/2014/main" id="{EC8021FE-7FFC-4326-80B1-61FE8D9AF7E1}"/>
              </a:ext>
            </a:extLst>
          </p:cNvPr>
          <p:cNvSpPr/>
          <p:nvPr/>
        </p:nvSpPr>
        <p:spPr>
          <a:xfrm>
            <a:off x="1528305" y="2869425"/>
            <a:ext cx="286330" cy="286330"/>
          </a:xfrm>
          <a:prstGeom prst="ellipse">
            <a:avLst/>
          </a:prstGeom>
          <a:noFill/>
          <a:ln w="25400" cap="flat">
            <a:solidFill>
              <a:srgbClr val="FF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grpSp>
        <p:nvGrpSpPr>
          <p:cNvPr id="365" name="Group 364">
            <a:extLst>
              <a:ext uri="{FF2B5EF4-FFF2-40B4-BE49-F238E27FC236}">
                <a16:creationId xmlns:a16="http://schemas.microsoft.com/office/drawing/2014/main" id="{29F6C706-E357-40B1-A06D-D242B15F4F86}"/>
              </a:ext>
            </a:extLst>
          </p:cNvPr>
          <p:cNvGrpSpPr/>
          <p:nvPr/>
        </p:nvGrpSpPr>
        <p:grpSpPr>
          <a:xfrm>
            <a:off x="7442209" y="1939627"/>
            <a:ext cx="1907553" cy="1605202"/>
            <a:chOff x="6756257" y="3756210"/>
            <a:chExt cx="1907553" cy="1605202"/>
          </a:xfrm>
        </p:grpSpPr>
        <p:sp>
          <p:nvSpPr>
            <p:cNvPr id="358" name="Oval 357">
              <a:extLst>
                <a:ext uri="{FF2B5EF4-FFF2-40B4-BE49-F238E27FC236}">
                  <a16:creationId xmlns:a16="http://schemas.microsoft.com/office/drawing/2014/main" id="{692E0D78-4D30-4971-ACE6-7334CBFB451E}"/>
                </a:ext>
              </a:extLst>
            </p:cNvPr>
            <p:cNvSpPr/>
            <p:nvPr/>
          </p:nvSpPr>
          <p:spPr>
            <a:xfrm rot="1072561">
              <a:off x="6986462" y="3756210"/>
              <a:ext cx="365832" cy="1128695"/>
            </a:xfrm>
            <a:prstGeom prst="ellipse">
              <a:avLst/>
            </a:prstGeom>
            <a:noFill/>
            <a:ln w="25400" cap="flat">
              <a:solidFill>
                <a:srgbClr val="FF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360" name="Oval 359">
              <a:extLst>
                <a:ext uri="{FF2B5EF4-FFF2-40B4-BE49-F238E27FC236}">
                  <a16:creationId xmlns:a16="http://schemas.microsoft.com/office/drawing/2014/main" id="{A7CADC04-AB4B-4C6A-9999-0E629986E469}"/>
                </a:ext>
              </a:extLst>
            </p:cNvPr>
            <p:cNvSpPr/>
            <p:nvPr/>
          </p:nvSpPr>
          <p:spPr>
            <a:xfrm rot="1962251">
              <a:off x="7405980" y="4199062"/>
              <a:ext cx="365832" cy="1128695"/>
            </a:xfrm>
            <a:prstGeom prst="ellipse">
              <a:avLst/>
            </a:prstGeom>
            <a:noFill/>
            <a:ln w="25400" cap="flat">
              <a:solidFill>
                <a:srgbClr val="FF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362" name="Oval 361">
              <a:extLst>
                <a:ext uri="{FF2B5EF4-FFF2-40B4-BE49-F238E27FC236}">
                  <a16:creationId xmlns:a16="http://schemas.microsoft.com/office/drawing/2014/main" id="{E77872EC-18C5-40EC-BCDC-89E6118879A4}"/>
                </a:ext>
              </a:extLst>
            </p:cNvPr>
            <p:cNvSpPr/>
            <p:nvPr/>
          </p:nvSpPr>
          <p:spPr>
            <a:xfrm rot="2748573">
              <a:off x="7916547" y="4614148"/>
              <a:ext cx="365832" cy="1128695"/>
            </a:xfrm>
            <a:prstGeom prst="ellipse">
              <a:avLst/>
            </a:prstGeom>
            <a:noFill/>
            <a:ln w="25400" cap="flat">
              <a:solidFill>
                <a:srgbClr val="FF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364" name="Oval 363">
              <a:extLst>
                <a:ext uri="{FF2B5EF4-FFF2-40B4-BE49-F238E27FC236}">
                  <a16:creationId xmlns:a16="http://schemas.microsoft.com/office/drawing/2014/main" id="{2D992F5B-EFE0-4BE3-A614-3F5B62264C29}"/>
                </a:ext>
              </a:extLst>
            </p:cNvPr>
            <p:cNvSpPr/>
            <p:nvPr/>
          </p:nvSpPr>
          <p:spPr>
            <a:xfrm>
              <a:off x="6756257" y="3912570"/>
              <a:ext cx="286330" cy="286330"/>
            </a:xfrm>
            <a:prstGeom prst="ellipse">
              <a:avLst/>
            </a:prstGeom>
            <a:noFill/>
            <a:ln w="25400" cap="flat">
              <a:solidFill>
                <a:srgbClr val="FF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sp>
        <p:nvSpPr>
          <p:cNvPr id="367" name="Oval 366">
            <a:extLst>
              <a:ext uri="{FF2B5EF4-FFF2-40B4-BE49-F238E27FC236}">
                <a16:creationId xmlns:a16="http://schemas.microsoft.com/office/drawing/2014/main" id="{6DEB82B0-ADA6-4739-AB31-00873BCA8E54}"/>
              </a:ext>
            </a:extLst>
          </p:cNvPr>
          <p:cNvSpPr/>
          <p:nvPr/>
        </p:nvSpPr>
        <p:spPr>
          <a:xfrm rot="1072561">
            <a:off x="10306330" y="1914131"/>
            <a:ext cx="365832" cy="1128695"/>
          </a:xfrm>
          <a:prstGeom prst="ellipse">
            <a:avLst/>
          </a:prstGeom>
          <a:noFill/>
          <a:ln w="25400" cap="flat">
            <a:solidFill>
              <a:srgbClr val="FF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69" name="Oval 368">
            <a:extLst>
              <a:ext uri="{FF2B5EF4-FFF2-40B4-BE49-F238E27FC236}">
                <a16:creationId xmlns:a16="http://schemas.microsoft.com/office/drawing/2014/main" id="{A2CC4FE6-F511-41AE-B479-7C94827FB906}"/>
              </a:ext>
            </a:extLst>
          </p:cNvPr>
          <p:cNvSpPr/>
          <p:nvPr/>
        </p:nvSpPr>
        <p:spPr>
          <a:xfrm rot="1962251">
            <a:off x="10725848" y="2356983"/>
            <a:ext cx="365832" cy="1128695"/>
          </a:xfrm>
          <a:prstGeom prst="ellipse">
            <a:avLst/>
          </a:prstGeom>
          <a:noFill/>
          <a:ln w="25400" cap="flat">
            <a:solidFill>
              <a:srgbClr val="FF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71" name="Oval 370">
            <a:extLst>
              <a:ext uri="{FF2B5EF4-FFF2-40B4-BE49-F238E27FC236}">
                <a16:creationId xmlns:a16="http://schemas.microsoft.com/office/drawing/2014/main" id="{182722D2-1795-4C0D-92A9-39E5DB51AF55}"/>
              </a:ext>
            </a:extLst>
          </p:cNvPr>
          <p:cNvSpPr/>
          <p:nvPr/>
        </p:nvSpPr>
        <p:spPr>
          <a:xfrm rot="2748573">
            <a:off x="11236415" y="2772069"/>
            <a:ext cx="365832" cy="1128695"/>
          </a:xfrm>
          <a:prstGeom prst="ellipse">
            <a:avLst/>
          </a:prstGeom>
          <a:noFill/>
          <a:ln w="25400" cap="flat">
            <a:solidFill>
              <a:srgbClr val="FF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73" name="Oval 372">
            <a:extLst>
              <a:ext uri="{FF2B5EF4-FFF2-40B4-BE49-F238E27FC236}">
                <a16:creationId xmlns:a16="http://schemas.microsoft.com/office/drawing/2014/main" id="{6F0ACFAC-3622-4E7D-BF89-A7EE25DAAB9B}"/>
              </a:ext>
            </a:extLst>
          </p:cNvPr>
          <p:cNvSpPr/>
          <p:nvPr/>
        </p:nvSpPr>
        <p:spPr>
          <a:xfrm>
            <a:off x="10076125" y="2070491"/>
            <a:ext cx="286330" cy="286330"/>
          </a:xfrm>
          <a:prstGeom prst="ellipse">
            <a:avLst/>
          </a:prstGeom>
          <a:noFill/>
          <a:ln w="25400" cap="flat">
            <a:solidFill>
              <a:srgbClr val="FF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80" name="Text Placeholder 379">
            <a:extLst>
              <a:ext uri="{FF2B5EF4-FFF2-40B4-BE49-F238E27FC236}">
                <a16:creationId xmlns:a16="http://schemas.microsoft.com/office/drawing/2014/main" id="{E8962A51-E4DC-4070-B3AD-153D199001F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1463" y="1116013"/>
            <a:ext cx="11657824" cy="624990"/>
          </a:xfrm>
        </p:spPr>
        <p:txBody>
          <a:bodyPr/>
          <a:lstStyle/>
          <a:p>
            <a:r>
              <a:rPr lang="en-US" dirty="0"/>
              <a:t>Example specialized implementations for 32-bit floats on </a:t>
            </a:r>
            <a:r>
              <a:rPr lang="en-US" dirty="0" err="1"/>
              <a:t>Arria</a:t>
            </a:r>
            <a:r>
              <a:rPr lang="en-US" dirty="0"/>
              <a:t> 10</a:t>
            </a:r>
          </a:p>
        </p:txBody>
      </p:sp>
      <p:sp>
        <p:nvSpPr>
          <p:cNvPr id="381" name="TextBox 380">
            <a:extLst>
              <a:ext uri="{FF2B5EF4-FFF2-40B4-BE49-F238E27FC236}">
                <a16:creationId xmlns:a16="http://schemas.microsoft.com/office/drawing/2014/main" id="{17CDA18E-EE97-4C26-887B-42F5C811C262}"/>
              </a:ext>
            </a:extLst>
          </p:cNvPr>
          <p:cNvSpPr txBox="1"/>
          <p:nvPr/>
        </p:nvSpPr>
        <p:spPr>
          <a:xfrm>
            <a:off x="300368" y="3756767"/>
            <a:ext cx="3000369" cy="182614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R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sz="1400" dirty="0">
                <a:solidFill>
                  <a:srgbClr val="000000"/>
                </a:solidFill>
              </a:rPr>
              <a:t>Advantages:</a:t>
            </a:r>
          </a:p>
          <a:p>
            <a:pPr marL="171450" marR="0" indent="-17145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400" dirty="0">
                <a:solidFill>
                  <a:srgbClr val="000000"/>
                </a:solidFill>
              </a:rPr>
              <a:t>Each node maps to </a:t>
            </a:r>
            <a:r>
              <a:rPr lang="en-US" sz="1400" dirty="0" err="1">
                <a:solidFill>
                  <a:srgbClr val="000000"/>
                </a:solidFill>
              </a:rPr>
              <a:t>Arria</a:t>
            </a:r>
            <a:r>
              <a:rPr lang="en-US" sz="1400" dirty="0">
                <a:solidFill>
                  <a:srgbClr val="000000"/>
                </a:solidFill>
              </a:rPr>
              <a:t> 10 DSP</a:t>
            </a:r>
          </a:p>
          <a:p>
            <a:pPr marL="171450" marR="0" indent="-17145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400" dirty="0">
                <a:solidFill>
                  <a:srgbClr val="000000"/>
                </a:solidFill>
              </a:rPr>
              <a:t>Requires only DSPs</a:t>
            </a:r>
          </a:p>
          <a:p>
            <a:pPr marL="171450" marR="0" indent="-17145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sz="1400" dirty="0">
              <a:solidFill>
                <a:srgbClr val="000000"/>
              </a:solidFill>
            </a:endParaRPr>
          </a:p>
          <a:p>
            <a:pPr marR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sz="1400" dirty="0">
                <a:solidFill>
                  <a:srgbClr val="000000"/>
                </a:solidFill>
              </a:rPr>
              <a:t>Disadvantage:</a:t>
            </a:r>
          </a:p>
          <a:p>
            <a:pPr marL="171450" marR="0" indent="-17145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Requires 2</a:t>
            </a:r>
            <a:r>
              <a:rPr kumimoji="0" lang="en-US" sz="1400" b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n</a:t>
            </a: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-1=7 DSPs</a:t>
            </a:r>
          </a:p>
          <a:p>
            <a:pPr marL="171450" marR="0" indent="-17145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400" dirty="0">
                <a:solidFill>
                  <a:srgbClr val="000000"/>
                </a:solidFill>
              </a:rPr>
              <a:t>Uses reconfigurable interconnect</a:t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(slower clocks)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385" name="TextBox 384">
            <a:extLst>
              <a:ext uri="{FF2B5EF4-FFF2-40B4-BE49-F238E27FC236}">
                <a16:creationId xmlns:a16="http://schemas.microsoft.com/office/drawing/2014/main" id="{B0784520-95D7-45A2-980A-E3B7B90AE3E5}"/>
              </a:ext>
            </a:extLst>
          </p:cNvPr>
          <p:cNvSpPr txBox="1"/>
          <p:nvPr/>
        </p:nvSpPr>
        <p:spPr>
          <a:xfrm>
            <a:off x="3481063" y="3756767"/>
            <a:ext cx="3812825" cy="247247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R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sz="1400" dirty="0">
                <a:solidFill>
                  <a:srgbClr val="000000"/>
                </a:solidFill>
              </a:rPr>
              <a:t>Advantages:</a:t>
            </a:r>
          </a:p>
          <a:p>
            <a:pPr marL="171450" marR="0" indent="-17145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400" dirty="0">
                <a:solidFill>
                  <a:srgbClr val="000000"/>
                </a:solidFill>
              </a:rPr>
              <a:t>Enables multiply-add in single DSP </a:t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(low-level </a:t>
            </a:r>
            <a:r>
              <a:rPr lang="en-US" sz="1400" dirty="0" err="1">
                <a:solidFill>
                  <a:srgbClr val="000000"/>
                </a:solidFill>
              </a:rPr>
              <a:t>Arria</a:t>
            </a:r>
            <a:r>
              <a:rPr lang="en-US" sz="1400" dirty="0">
                <a:solidFill>
                  <a:srgbClr val="000000"/>
                </a:solidFill>
              </a:rPr>
              <a:t>/Stratix 10 optimization)</a:t>
            </a:r>
          </a:p>
          <a:p>
            <a:pPr marL="171450" marR="0" indent="-17145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400" dirty="0">
                <a:solidFill>
                  <a:srgbClr val="000000"/>
                </a:solidFill>
              </a:rPr>
              <a:t>DSPs chained directly together w/o </a:t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reconfigurable interconnect (faster clocks)</a:t>
            </a:r>
          </a:p>
          <a:p>
            <a:pPr marL="171450" marR="0" indent="-17145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Requires </a:t>
            </a:r>
            <a:r>
              <a:rPr kumimoji="0" lang="en-US" sz="1400" b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n=4</a:t>
            </a: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 DSPs (~2x improvement)</a:t>
            </a:r>
          </a:p>
          <a:p>
            <a:pPr marR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  <a:p>
            <a:pPr marR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Disadvantages: </a:t>
            </a:r>
          </a:p>
          <a:p>
            <a:pPr marL="171450" lvl="3" indent="-171450" algn="l" defTabSz="457200" rtl="0" latinLnBrk="1" hangingPunct="0">
              <a:buFont typeface="Arial" panose="020B0604020202020204" pitchFamily="34" charset="0"/>
              <a:buChar char="•"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2n-4 delay instances, increased latency</a:t>
            </a:r>
          </a:p>
          <a:p>
            <a:pPr marL="171450" lvl="3" indent="-171450" algn="l" defTabSz="457200" rtl="0" latinLnBrk="1" hangingPunct="0">
              <a:buFont typeface="Arial" panose="020B0604020202020204" pitchFamily="34" charset="0"/>
              <a:buChar char="•"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Large</a:t>
            </a:r>
            <a:r>
              <a:rPr lang="en-US" sz="1400" dirty="0">
                <a:solidFill>
                  <a:srgbClr val="000000"/>
                </a:solidFill>
              </a:rPr>
              <a:t> values of n will require many RAM </a:t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resources for long delays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387" name="TextBox 386">
            <a:extLst>
              <a:ext uri="{FF2B5EF4-FFF2-40B4-BE49-F238E27FC236}">
                <a16:creationId xmlns:a16="http://schemas.microsoft.com/office/drawing/2014/main" id="{6CD0C968-4230-455B-9890-EC947546FEF8}"/>
              </a:ext>
            </a:extLst>
          </p:cNvPr>
          <p:cNvSpPr txBox="1"/>
          <p:nvPr/>
        </p:nvSpPr>
        <p:spPr>
          <a:xfrm>
            <a:off x="7683006" y="4396745"/>
            <a:ext cx="4119397" cy="161069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R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sz="1400" dirty="0">
                <a:solidFill>
                  <a:srgbClr val="000000"/>
                </a:solidFill>
              </a:rPr>
              <a:t>Advantages:</a:t>
            </a:r>
          </a:p>
          <a:p>
            <a:pPr marL="171450" marR="0" indent="-17145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400" dirty="0">
                <a:solidFill>
                  <a:srgbClr val="000000"/>
                </a:solidFill>
              </a:rPr>
              <a:t>Saves RAM resources by keeping delays short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  <a:p>
            <a:pPr marR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  <a:p>
            <a:pPr marR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Disadvantages: </a:t>
            </a:r>
          </a:p>
          <a:p>
            <a:pPr marL="171450" lvl="3" indent="-171450" algn="l" defTabSz="457200" rtl="0" latinLnBrk="1" hangingPunct="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</a:rPr>
              <a:t>Adder tree requires 1 DSP per add, but elastic IP can automatically use LUTs too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  <a:p>
            <a:pPr marL="171450" lvl="3" indent="-171450" algn="l" defTabSz="457200" rtl="0" latinLnBrk="1" hangingPunct="0">
              <a:buFont typeface="Arial" panose="020B0604020202020204" pitchFamily="34" charset="0"/>
              <a:buChar char="•"/>
            </a:pP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389" name="Rectangle: Rounded Corners 388">
            <a:extLst>
              <a:ext uri="{FF2B5EF4-FFF2-40B4-BE49-F238E27FC236}">
                <a16:creationId xmlns:a16="http://schemas.microsoft.com/office/drawing/2014/main" id="{B1200BE0-AB89-4B13-A9CA-6A416ECEBB5A}"/>
              </a:ext>
            </a:extLst>
          </p:cNvPr>
          <p:cNvSpPr/>
          <p:nvPr/>
        </p:nvSpPr>
        <p:spPr>
          <a:xfrm>
            <a:off x="8613913" y="3884239"/>
            <a:ext cx="2875943" cy="41965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/>
          <a:p>
            <a:pPr algn="ctr" defTabSz="584200" rtl="0" latinLnBrk="1" hangingPunct="0"/>
            <a:r>
              <a:rPr lang="en-US" sz="18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  <a:sym typeface="Gill Sans"/>
              </a:rPr>
              <a:t>Adder Tree</a:t>
            </a:r>
          </a:p>
        </p:txBody>
      </p:sp>
      <p:sp>
        <p:nvSpPr>
          <p:cNvPr id="393" name="TextBox 392">
            <a:extLst>
              <a:ext uri="{FF2B5EF4-FFF2-40B4-BE49-F238E27FC236}">
                <a16:creationId xmlns:a16="http://schemas.microsoft.com/office/drawing/2014/main" id="{36B717CF-BE57-447F-93C4-013B3AEAD3ED}"/>
              </a:ext>
            </a:extLst>
          </p:cNvPr>
          <p:cNvSpPr txBox="1"/>
          <p:nvPr/>
        </p:nvSpPr>
        <p:spPr>
          <a:xfrm>
            <a:off x="9331039" y="2140937"/>
            <a:ext cx="647669" cy="44790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8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. . . 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95" name="TextBox 394">
            <a:extLst>
              <a:ext uri="{FF2B5EF4-FFF2-40B4-BE49-F238E27FC236}">
                <a16:creationId xmlns:a16="http://schemas.microsoft.com/office/drawing/2014/main" id="{D1519D23-1FF6-416E-A9ED-4072AA189C7D}"/>
              </a:ext>
            </a:extLst>
          </p:cNvPr>
          <p:cNvSpPr txBox="1"/>
          <p:nvPr/>
        </p:nvSpPr>
        <p:spPr>
          <a:xfrm>
            <a:off x="541960" y="1563628"/>
            <a:ext cx="2446945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Standard Implementation</a:t>
            </a:r>
          </a:p>
        </p:txBody>
      </p:sp>
      <p:sp>
        <p:nvSpPr>
          <p:cNvPr id="397" name="TextBox 396">
            <a:extLst>
              <a:ext uri="{FF2B5EF4-FFF2-40B4-BE49-F238E27FC236}">
                <a16:creationId xmlns:a16="http://schemas.microsoft.com/office/drawing/2014/main" id="{3446B122-FD86-4917-8771-18CF2E51E546}"/>
              </a:ext>
            </a:extLst>
          </p:cNvPr>
          <p:cNvSpPr txBox="1"/>
          <p:nvPr/>
        </p:nvSpPr>
        <p:spPr>
          <a:xfrm>
            <a:off x="3844292" y="1563628"/>
            <a:ext cx="2947029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Specialized Implementation 1</a:t>
            </a:r>
          </a:p>
        </p:txBody>
      </p:sp>
      <p:sp>
        <p:nvSpPr>
          <p:cNvPr id="401" name="TextBox 400">
            <a:extLst>
              <a:ext uri="{FF2B5EF4-FFF2-40B4-BE49-F238E27FC236}">
                <a16:creationId xmlns:a16="http://schemas.microsoft.com/office/drawing/2014/main" id="{456259B5-196E-4846-9809-9D420A5F03EA}"/>
              </a:ext>
            </a:extLst>
          </p:cNvPr>
          <p:cNvSpPr txBox="1"/>
          <p:nvPr/>
        </p:nvSpPr>
        <p:spPr>
          <a:xfrm>
            <a:off x="8476341" y="1563628"/>
            <a:ext cx="2947029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Specialized Implementation 2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4721FBBE-16B8-4866-B83C-6AD70DD0D39C}"/>
              </a:ext>
            </a:extLst>
          </p:cNvPr>
          <p:cNvSpPr/>
          <p:nvPr/>
        </p:nvSpPr>
        <p:spPr>
          <a:xfrm>
            <a:off x="10657475" y="6400072"/>
            <a:ext cx="160874" cy="28633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-2500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5B8F9D-498B-4630-89FB-F9AAED3CB103}"/>
              </a:ext>
            </a:extLst>
          </p:cNvPr>
          <p:cNvSpPr txBox="1"/>
          <p:nvPr/>
        </p:nvSpPr>
        <p:spPr>
          <a:xfrm>
            <a:off x="10940045" y="6348948"/>
            <a:ext cx="861718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delay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1CC33D7-6FB1-4848-931E-D7251057DE4D}"/>
              </a:ext>
            </a:extLst>
          </p:cNvPr>
          <p:cNvSpPr/>
          <p:nvPr/>
        </p:nvSpPr>
        <p:spPr>
          <a:xfrm>
            <a:off x="8969088" y="6395578"/>
            <a:ext cx="286330" cy="286330"/>
          </a:xfrm>
          <a:prstGeom prst="ellipse">
            <a:avLst/>
          </a:prstGeom>
          <a:noFill/>
          <a:ln w="25400" cap="flat">
            <a:solidFill>
              <a:srgbClr val="FF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91F672-6646-4F44-886D-AA0DEC1251A2}"/>
              </a:ext>
            </a:extLst>
          </p:cNvPr>
          <p:cNvSpPr txBox="1"/>
          <p:nvPr/>
        </p:nvSpPr>
        <p:spPr>
          <a:xfrm>
            <a:off x="9390982" y="6358473"/>
            <a:ext cx="861718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DSP</a:t>
            </a:r>
          </a:p>
        </p:txBody>
      </p:sp>
    </p:spTree>
    <p:extLst>
      <p:ext uri="{BB962C8B-B14F-4D97-AF65-F5344CB8AC3E}">
        <p14:creationId xmlns:p14="http://schemas.microsoft.com/office/powerpoint/2010/main" val="4005565626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2D81A0-6ECD-4298-BC38-317906049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1293" y="0"/>
            <a:ext cx="9821582" cy="866180"/>
          </a:xfrm>
        </p:spPr>
        <p:txBody>
          <a:bodyPr/>
          <a:lstStyle/>
          <a:p>
            <a:r>
              <a:rPr lang="en-US" dirty="0"/>
              <a:t>Multiply-Add Exploration</a:t>
            </a:r>
            <a:endParaRPr lang="en-US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576766-BAA0-4F34-B634-4A5BD66FEC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051121" y="6510169"/>
            <a:ext cx="89768" cy="194669"/>
          </a:xfrm>
        </p:spPr>
        <p:txBody>
          <a:bodyPr/>
          <a:lstStyle/>
          <a:p>
            <a:pPr>
              <a:defRPr/>
            </a:pPr>
            <a:fld id="{D3046D45-FC88-4EF3-BBF3-C3E9EDC4F79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380" name="Text Placeholder 379">
            <a:extLst>
              <a:ext uri="{FF2B5EF4-FFF2-40B4-BE49-F238E27FC236}">
                <a16:creationId xmlns:a16="http://schemas.microsoft.com/office/drawing/2014/main" id="{E8962A51-E4DC-4070-B3AD-153D199001F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1463" y="1116013"/>
            <a:ext cx="11657824" cy="5000702"/>
          </a:xfrm>
        </p:spPr>
        <p:txBody>
          <a:bodyPr/>
          <a:lstStyle/>
          <a:p>
            <a:r>
              <a:rPr lang="en-US" dirty="0"/>
              <a:t>Numerous advantages:</a:t>
            </a:r>
          </a:p>
          <a:p>
            <a:pPr marL="512597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400" dirty="0"/>
              <a:t>Automatic optimization for different input sizes</a:t>
            </a:r>
          </a:p>
          <a:p>
            <a:pPr marL="512597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400" dirty="0"/>
              <a:t>Automatic optimization for integer, fixed-point, and floating point</a:t>
            </a:r>
          </a:p>
          <a:p>
            <a:pPr lvl="1"/>
            <a:r>
              <a:rPr lang="en-US" sz="2000" dirty="0"/>
              <a:t>Each requires different optimizations that depend on the targeted FPGA</a:t>
            </a:r>
          </a:p>
          <a:p>
            <a:pPr marL="512597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400" dirty="0"/>
              <a:t>Automatic adaptation to DSP resources on different FPGAs</a:t>
            </a:r>
          </a:p>
          <a:p>
            <a:pPr lvl="1"/>
            <a:r>
              <a:rPr lang="en-US" sz="2000" dirty="0"/>
              <a:t>Xilinx DSP38E1 vs. Xilinx DSP38E2 vs. </a:t>
            </a:r>
            <a:r>
              <a:rPr lang="en-US" sz="2000" dirty="0" err="1"/>
              <a:t>Arria</a:t>
            </a:r>
            <a:r>
              <a:rPr lang="en-US" sz="2000" dirty="0"/>
              <a:t>/Stratix 10 DSP vs. MAX10 DSP</a:t>
            </a:r>
          </a:p>
          <a:p>
            <a:pPr lvl="1"/>
            <a:r>
              <a:rPr lang="en-US" sz="2000" dirty="0"/>
              <a:t>Each provides different resource combinations with different latencies</a:t>
            </a:r>
          </a:p>
          <a:p>
            <a:pPr lvl="1"/>
            <a:r>
              <a:rPr lang="en-US" sz="2000" dirty="0"/>
              <a:t>Each requires different optimizations</a:t>
            </a:r>
          </a:p>
          <a:p>
            <a:pPr lvl="1"/>
            <a:r>
              <a:rPr lang="en-US" sz="2000" dirty="0"/>
              <a:t>Manual optimization requires low-level knowledge of each FPGA</a:t>
            </a:r>
          </a:p>
          <a:p>
            <a:pPr lvl="1"/>
            <a:r>
              <a:rPr lang="en-US" sz="2000" dirty="0"/>
              <a:t>Manual optimization reduces portability of code</a:t>
            </a:r>
          </a:p>
          <a:p>
            <a:pPr marL="512597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400" dirty="0"/>
              <a:t>Automatic use of multiple FPGA resource types</a:t>
            </a:r>
          </a:p>
          <a:p>
            <a:pPr lvl="1"/>
            <a:r>
              <a:rPr lang="en-US" sz="2000" dirty="0"/>
              <a:t>e.g., use DSPs initially and then switch to LUTs when DSPs are exhausted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52863691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2D81A0-6ECD-4298-BC38-317906049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1293" y="0"/>
            <a:ext cx="9821582" cy="866180"/>
          </a:xfrm>
        </p:spPr>
        <p:txBody>
          <a:bodyPr/>
          <a:lstStyle/>
          <a:p>
            <a:r>
              <a:rPr lang="en-US" dirty="0"/>
              <a:t>Logical-And Example</a:t>
            </a:r>
            <a:endParaRPr lang="en-US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576766-BAA0-4F34-B634-4A5BD66FEC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051121" y="6510169"/>
            <a:ext cx="89768" cy="194669"/>
          </a:xfrm>
        </p:spPr>
        <p:txBody>
          <a:bodyPr/>
          <a:lstStyle/>
          <a:p>
            <a:pPr>
              <a:defRPr/>
            </a:pPr>
            <a:fld id="{D3046D45-FC88-4EF3-BBF3-C3E9EDC4F79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223472-CB10-47E0-954B-1AEE2A0B6A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Create 1-bit </a:t>
            </a:r>
            <a:r>
              <a:rPr lang="en-US" i="1" dirty="0"/>
              <a:t>output</a:t>
            </a:r>
            <a:r>
              <a:rPr lang="en-US" dirty="0"/>
              <a:t> by logically </a:t>
            </a:r>
            <a:r>
              <a:rPr lang="en-US" dirty="0" err="1"/>
              <a:t>anding</a:t>
            </a:r>
            <a:r>
              <a:rPr lang="en-US" dirty="0"/>
              <a:t> </a:t>
            </a:r>
            <a:r>
              <a:rPr lang="en-US" i="1" dirty="0"/>
              <a:t>n </a:t>
            </a:r>
            <a:r>
              <a:rPr lang="en-US" dirty="0"/>
              <a:t>single-bit </a:t>
            </a:r>
            <a:r>
              <a:rPr lang="en-US" i="1" dirty="0"/>
              <a:t>inputs </a:t>
            </a:r>
            <a:r>
              <a:rPr lang="en-US" dirty="0"/>
              <a:t>together</a:t>
            </a:r>
          </a:p>
          <a:p>
            <a:pPr lvl="1"/>
            <a:r>
              <a:rPr lang="en-US" dirty="0"/>
              <a:t>Wide ands can create multiple-LUT paths between registers</a:t>
            </a:r>
          </a:p>
          <a:p>
            <a:pPr lvl="1"/>
            <a:r>
              <a:rPr lang="en-US" dirty="0"/>
              <a:t>Potential timing-closure bottleneck</a:t>
            </a:r>
          </a:p>
          <a:p>
            <a:pPr marL="461962" lvl="1" indent="0">
              <a:buNone/>
            </a:pP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08CCCD8-8AB8-416E-9A85-452CBEEA1C36}"/>
              </a:ext>
            </a:extLst>
          </p:cNvPr>
          <p:cNvSpPr/>
          <p:nvPr/>
        </p:nvSpPr>
        <p:spPr>
          <a:xfrm>
            <a:off x="1147476" y="4047186"/>
            <a:ext cx="634913" cy="306440"/>
          </a:xfrm>
          <a:prstGeom prst="rect">
            <a:avLst/>
          </a:prstGeom>
          <a:solidFill>
            <a:schemeClr val="bg2"/>
          </a:solidFill>
          <a:ln w="25400" cap="flat">
            <a:solidFill>
              <a:srgbClr val="000000"/>
            </a:solidFill>
            <a:prstDash val="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FF</a:t>
            </a:r>
          </a:p>
        </p:txBody>
      </p:sp>
      <p:cxnSp>
        <p:nvCxnSpPr>
          <p:cNvPr id="9" name="Straight Arrow Connector 50">
            <a:extLst>
              <a:ext uri="{FF2B5EF4-FFF2-40B4-BE49-F238E27FC236}">
                <a16:creationId xmlns:a16="http://schemas.microsoft.com/office/drawing/2014/main" id="{340FC8E5-CA83-445F-B804-FD22EBEE8235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1462926" y="3853735"/>
            <a:ext cx="2007" cy="193451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0" name="Straight Arrow Connector 50">
            <a:extLst>
              <a:ext uri="{FF2B5EF4-FFF2-40B4-BE49-F238E27FC236}">
                <a16:creationId xmlns:a16="http://schemas.microsoft.com/office/drawing/2014/main" id="{B3E83E53-B861-44FF-A78D-8E7EF6F6FEED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1464933" y="4353626"/>
            <a:ext cx="0" cy="216993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859F5747-3B63-450F-B1E6-91F880728950}"/>
              </a:ext>
            </a:extLst>
          </p:cNvPr>
          <p:cNvSpPr txBox="1"/>
          <p:nvPr/>
        </p:nvSpPr>
        <p:spPr>
          <a:xfrm>
            <a:off x="1097190" y="4542422"/>
            <a:ext cx="800153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output</a:t>
            </a:r>
          </a:p>
        </p:txBody>
      </p:sp>
      <p:cxnSp>
        <p:nvCxnSpPr>
          <p:cNvPr id="12" name="Straight Arrow Connector 50">
            <a:extLst>
              <a:ext uri="{FF2B5EF4-FFF2-40B4-BE49-F238E27FC236}">
                <a16:creationId xmlns:a16="http://schemas.microsoft.com/office/drawing/2014/main" id="{F7DBD7EF-BF3F-4B0F-BB3B-DF4C20AAE5C8}"/>
              </a:ext>
            </a:extLst>
          </p:cNvPr>
          <p:cNvCxnSpPr>
            <a:cxnSpLocks/>
          </p:cNvCxnSpPr>
          <p:nvPr/>
        </p:nvCxnSpPr>
        <p:spPr>
          <a:xfrm>
            <a:off x="1323808" y="3274386"/>
            <a:ext cx="0" cy="201601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" name="Flowchart: Delay 5">
            <a:extLst>
              <a:ext uri="{FF2B5EF4-FFF2-40B4-BE49-F238E27FC236}">
                <a16:creationId xmlns:a16="http://schemas.microsoft.com/office/drawing/2014/main" id="{7BBD0BF8-8D78-4F96-AEFC-A878456DFEA5}"/>
              </a:ext>
            </a:extLst>
          </p:cNvPr>
          <p:cNvSpPr/>
          <p:nvPr/>
        </p:nvSpPr>
        <p:spPr>
          <a:xfrm rot="5400000">
            <a:off x="1267149" y="3489224"/>
            <a:ext cx="403201" cy="379696"/>
          </a:xfrm>
          <a:prstGeom prst="flowChartDelay">
            <a:avLst/>
          </a:prstGeom>
          <a:solidFill>
            <a:schemeClr val="bg1"/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17" name="Straight Arrow Connector 50">
            <a:extLst>
              <a:ext uri="{FF2B5EF4-FFF2-40B4-BE49-F238E27FC236}">
                <a16:creationId xmlns:a16="http://schemas.microsoft.com/office/drawing/2014/main" id="{DBCCB510-9B06-444E-87AC-1A47540E6152}"/>
              </a:ext>
            </a:extLst>
          </p:cNvPr>
          <p:cNvCxnSpPr>
            <a:cxnSpLocks/>
          </p:cNvCxnSpPr>
          <p:nvPr/>
        </p:nvCxnSpPr>
        <p:spPr>
          <a:xfrm>
            <a:off x="1610983" y="3274386"/>
            <a:ext cx="0" cy="201601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D9B1FC8E-AE3F-4673-8A2E-025DCC06FCCA}"/>
              </a:ext>
            </a:extLst>
          </p:cNvPr>
          <p:cNvSpPr txBox="1"/>
          <p:nvPr/>
        </p:nvSpPr>
        <p:spPr>
          <a:xfrm>
            <a:off x="863472" y="2938123"/>
            <a:ext cx="1267587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inputs[n-1:0]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82AB5AB-3161-4992-91F4-20778A624BB0}"/>
                  </a:ext>
                </a:extLst>
              </p:cNvPr>
              <p:cNvSpPr txBox="1"/>
              <p:nvPr/>
            </p:nvSpPr>
            <p:spPr>
              <a:xfrm>
                <a:off x="489705" y="5044403"/>
                <a:ext cx="1950456" cy="30640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noAutofit/>
              </a:bodyPr>
              <a:lstStyle/>
              <a:p>
                <a:pPr marL="55397" lvl="1" indent="0" algn="l" defTabSz="410730" rtl="0" latinLnBrk="1">
                  <a:buSzPct val="50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∀ 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𝒏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𝒃</m:t>
                      </m:r>
                      <m:r>
                        <a:rPr lang="en-US" sz="1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1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𝒔</m:t>
                      </m:r>
                      <m:r>
                        <a:rPr lang="en-US" sz="1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.</m:t>
                      </m:r>
                      <m:r>
                        <a:rPr lang="en-US" sz="1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𝒕</m:t>
                      </m:r>
                      <m:r>
                        <a:rPr lang="en-US" sz="1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.  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𝒏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≤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𝒃</m:t>
                      </m:r>
                    </m:oMath>
                  </m:oMathPara>
                </a14:m>
                <a:endParaRPr lang="en-US" sz="1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82AB5AB-3161-4992-91F4-20778A624B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705" y="5044403"/>
                <a:ext cx="1950456" cy="306404"/>
              </a:xfrm>
              <a:prstGeom prst="rect">
                <a:avLst/>
              </a:prstGeom>
              <a:blipFill>
                <a:blip r:embed="rId2"/>
                <a:stretch>
                  <a:fillRect b="-7843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>
            <a:extLst>
              <a:ext uri="{FF2B5EF4-FFF2-40B4-BE49-F238E27FC236}">
                <a16:creationId xmlns:a16="http://schemas.microsoft.com/office/drawing/2014/main" id="{F80F5350-5A44-441C-9A1A-B44DE1DD9461}"/>
              </a:ext>
            </a:extLst>
          </p:cNvPr>
          <p:cNvSpPr txBox="1"/>
          <p:nvPr/>
        </p:nvSpPr>
        <p:spPr>
          <a:xfrm>
            <a:off x="1273076" y="3128004"/>
            <a:ext cx="379698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</a:t>
            </a:r>
          </a:p>
        </p:txBody>
      </p:sp>
      <p:cxnSp>
        <p:nvCxnSpPr>
          <p:cNvPr id="33" name="Straight Arrow Connector 50">
            <a:extLst>
              <a:ext uri="{FF2B5EF4-FFF2-40B4-BE49-F238E27FC236}">
                <a16:creationId xmlns:a16="http://schemas.microsoft.com/office/drawing/2014/main" id="{C53D0668-D03B-4F8A-B3CC-4D3BFB52F410}"/>
              </a:ext>
            </a:extLst>
          </p:cNvPr>
          <p:cNvCxnSpPr>
            <a:cxnSpLocks/>
            <a:stCxn id="35" idx="3"/>
            <a:endCxn id="28" idx="0"/>
          </p:cNvCxnSpPr>
          <p:nvPr/>
        </p:nvCxnSpPr>
        <p:spPr>
          <a:xfrm flipH="1">
            <a:off x="6533349" y="3756958"/>
            <a:ext cx="1063" cy="177865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4" name="Straight Arrow Connector 50">
            <a:extLst>
              <a:ext uri="{FF2B5EF4-FFF2-40B4-BE49-F238E27FC236}">
                <a16:creationId xmlns:a16="http://schemas.microsoft.com/office/drawing/2014/main" id="{36EC288D-DB4B-43B9-9BC7-0D0EAA572F3F}"/>
              </a:ext>
            </a:extLst>
          </p:cNvPr>
          <p:cNvCxnSpPr>
            <a:cxnSpLocks/>
          </p:cNvCxnSpPr>
          <p:nvPr/>
        </p:nvCxnSpPr>
        <p:spPr>
          <a:xfrm>
            <a:off x="6389470" y="3150671"/>
            <a:ext cx="0" cy="201601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5" name="Flowchart: Delay 34">
            <a:extLst>
              <a:ext uri="{FF2B5EF4-FFF2-40B4-BE49-F238E27FC236}">
                <a16:creationId xmlns:a16="http://schemas.microsoft.com/office/drawing/2014/main" id="{8CFFD1A4-3CDD-4D0B-8D4E-F3B2400080F0}"/>
              </a:ext>
            </a:extLst>
          </p:cNvPr>
          <p:cNvSpPr/>
          <p:nvPr/>
        </p:nvSpPr>
        <p:spPr>
          <a:xfrm rot="5400000">
            <a:off x="6332811" y="3365509"/>
            <a:ext cx="403201" cy="379696"/>
          </a:xfrm>
          <a:prstGeom prst="flowChartDelay">
            <a:avLst/>
          </a:prstGeom>
          <a:solidFill>
            <a:schemeClr val="bg1"/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36" name="Straight Arrow Connector 50">
            <a:extLst>
              <a:ext uri="{FF2B5EF4-FFF2-40B4-BE49-F238E27FC236}">
                <a16:creationId xmlns:a16="http://schemas.microsoft.com/office/drawing/2014/main" id="{72C565DD-40AE-40E0-BCD1-C58F8949E096}"/>
              </a:ext>
            </a:extLst>
          </p:cNvPr>
          <p:cNvCxnSpPr>
            <a:cxnSpLocks/>
          </p:cNvCxnSpPr>
          <p:nvPr/>
        </p:nvCxnSpPr>
        <p:spPr>
          <a:xfrm>
            <a:off x="6676645" y="3150671"/>
            <a:ext cx="0" cy="201601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83868692-562B-48AC-9435-218CB70ACA9E}"/>
              </a:ext>
            </a:extLst>
          </p:cNvPr>
          <p:cNvSpPr txBox="1"/>
          <p:nvPr/>
        </p:nvSpPr>
        <p:spPr>
          <a:xfrm>
            <a:off x="6338738" y="3004289"/>
            <a:ext cx="379698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E339078-B44F-4A19-8ABF-2ADEA2CF767D}"/>
              </a:ext>
            </a:extLst>
          </p:cNvPr>
          <p:cNvSpPr/>
          <p:nvPr/>
        </p:nvSpPr>
        <p:spPr>
          <a:xfrm>
            <a:off x="6215892" y="3934823"/>
            <a:ext cx="634913" cy="306440"/>
          </a:xfrm>
          <a:prstGeom prst="rect">
            <a:avLst/>
          </a:prstGeom>
          <a:solidFill>
            <a:schemeClr val="bg2"/>
          </a:solidFill>
          <a:ln w="25400" cap="flat">
            <a:solidFill>
              <a:srgbClr val="000000"/>
            </a:solidFill>
            <a:prstDash val="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FF</a:t>
            </a:r>
          </a:p>
        </p:txBody>
      </p:sp>
      <p:cxnSp>
        <p:nvCxnSpPr>
          <p:cNvPr id="53" name="Straight Arrow Connector 50">
            <a:extLst>
              <a:ext uri="{FF2B5EF4-FFF2-40B4-BE49-F238E27FC236}">
                <a16:creationId xmlns:a16="http://schemas.microsoft.com/office/drawing/2014/main" id="{BBA43EB1-FD40-4783-B296-62F3D9C305C2}"/>
              </a:ext>
            </a:extLst>
          </p:cNvPr>
          <p:cNvCxnSpPr>
            <a:cxnSpLocks/>
            <a:stCxn id="55" idx="3"/>
            <a:endCxn id="59" idx="0"/>
          </p:cNvCxnSpPr>
          <p:nvPr/>
        </p:nvCxnSpPr>
        <p:spPr>
          <a:xfrm flipH="1">
            <a:off x="7784103" y="3756958"/>
            <a:ext cx="1063" cy="177865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4" name="Straight Arrow Connector 50">
            <a:extLst>
              <a:ext uri="{FF2B5EF4-FFF2-40B4-BE49-F238E27FC236}">
                <a16:creationId xmlns:a16="http://schemas.microsoft.com/office/drawing/2014/main" id="{7D3E0667-8C5F-43FB-80B6-A5F1115821BA}"/>
              </a:ext>
            </a:extLst>
          </p:cNvPr>
          <p:cNvCxnSpPr>
            <a:cxnSpLocks/>
          </p:cNvCxnSpPr>
          <p:nvPr/>
        </p:nvCxnSpPr>
        <p:spPr>
          <a:xfrm>
            <a:off x="7640224" y="3150671"/>
            <a:ext cx="0" cy="201601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5" name="Flowchart: Delay 54">
            <a:extLst>
              <a:ext uri="{FF2B5EF4-FFF2-40B4-BE49-F238E27FC236}">
                <a16:creationId xmlns:a16="http://schemas.microsoft.com/office/drawing/2014/main" id="{979DCAA7-8966-4883-97FE-D86D12E9C74C}"/>
              </a:ext>
            </a:extLst>
          </p:cNvPr>
          <p:cNvSpPr/>
          <p:nvPr/>
        </p:nvSpPr>
        <p:spPr>
          <a:xfrm rot="5400000">
            <a:off x="7583565" y="3365509"/>
            <a:ext cx="403201" cy="379696"/>
          </a:xfrm>
          <a:prstGeom prst="flowChartDelay">
            <a:avLst/>
          </a:prstGeom>
          <a:solidFill>
            <a:schemeClr val="bg1"/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56" name="Straight Arrow Connector 50">
            <a:extLst>
              <a:ext uri="{FF2B5EF4-FFF2-40B4-BE49-F238E27FC236}">
                <a16:creationId xmlns:a16="http://schemas.microsoft.com/office/drawing/2014/main" id="{7BC30CF5-CA84-4265-B1F5-3FD852473B5F}"/>
              </a:ext>
            </a:extLst>
          </p:cNvPr>
          <p:cNvCxnSpPr>
            <a:cxnSpLocks/>
          </p:cNvCxnSpPr>
          <p:nvPr/>
        </p:nvCxnSpPr>
        <p:spPr>
          <a:xfrm>
            <a:off x="7927399" y="3150671"/>
            <a:ext cx="0" cy="201601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595398EE-3112-4F93-A203-4C26821BC6C6}"/>
              </a:ext>
            </a:extLst>
          </p:cNvPr>
          <p:cNvSpPr txBox="1"/>
          <p:nvPr/>
        </p:nvSpPr>
        <p:spPr>
          <a:xfrm>
            <a:off x="7589492" y="3004289"/>
            <a:ext cx="379698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0D7974D-EE22-4F53-A00F-97A530B69E6B}"/>
              </a:ext>
            </a:extLst>
          </p:cNvPr>
          <p:cNvSpPr/>
          <p:nvPr/>
        </p:nvSpPr>
        <p:spPr>
          <a:xfrm>
            <a:off x="7466646" y="3934823"/>
            <a:ext cx="634913" cy="306440"/>
          </a:xfrm>
          <a:prstGeom prst="rect">
            <a:avLst/>
          </a:prstGeom>
          <a:solidFill>
            <a:schemeClr val="bg2"/>
          </a:solidFill>
          <a:ln w="25400" cap="flat">
            <a:solidFill>
              <a:srgbClr val="000000"/>
            </a:solidFill>
            <a:prstDash val="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FF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159DAA9B-8DBF-4933-BD1C-542055362D8E}"/>
              </a:ext>
            </a:extLst>
          </p:cNvPr>
          <p:cNvSpPr/>
          <p:nvPr/>
        </p:nvSpPr>
        <p:spPr>
          <a:xfrm>
            <a:off x="6149169" y="4417132"/>
            <a:ext cx="2058686" cy="41965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/>
          <a:p>
            <a:pPr algn="ctr" defTabSz="584200" rtl="0" latinLnBrk="1" hangingPunct="0"/>
            <a:r>
              <a:rPr lang="en-US" sz="18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  <a:sym typeface="Gill Sans"/>
              </a:rPr>
              <a:t>And</a:t>
            </a:r>
          </a:p>
        </p:txBody>
      </p:sp>
      <p:cxnSp>
        <p:nvCxnSpPr>
          <p:cNvPr id="64" name="Straight Arrow Connector 50">
            <a:extLst>
              <a:ext uri="{FF2B5EF4-FFF2-40B4-BE49-F238E27FC236}">
                <a16:creationId xmlns:a16="http://schemas.microsoft.com/office/drawing/2014/main" id="{DF80C5BE-A86D-4C47-A797-DA801A785F9D}"/>
              </a:ext>
            </a:extLst>
          </p:cNvPr>
          <p:cNvCxnSpPr>
            <a:cxnSpLocks/>
          </p:cNvCxnSpPr>
          <p:nvPr/>
        </p:nvCxnSpPr>
        <p:spPr>
          <a:xfrm flipH="1">
            <a:off x="6528587" y="4239267"/>
            <a:ext cx="1063" cy="177865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5" name="Straight Arrow Connector 50">
            <a:extLst>
              <a:ext uri="{FF2B5EF4-FFF2-40B4-BE49-F238E27FC236}">
                <a16:creationId xmlns:a16="http://schemas.microsoft.com/office/drawing/2014/main" id="{472CD19F-FA3B-478B-B0E4-302AD5694393}"/>
              </a:ext>
            </a:extLst>
          </p:cNvPr>
          <p:cNvCxnSpPr>
            <a:cxnSpLocks/>
          </p:cNvCxnSpPr>
          <p:nvPr/>
        </p:nvCxnSpPr>
        <p:spPr>
          <a:xfrm flipH="1">
            <a:off x="7786484" y="4229910"/>
            <a:ext cx="1063" cy="177865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6" name="Straight Arrow Connector 50">
            <a:extLst>
              <a:ext uri="{FF2B5EF4-FFF2-40B4-BE49-F238E27FC236}">
                <a16:creationId xmlns:a16="http://schemas.microsoft.com/office/drawing/2014/main" id="{34536BAE-4E11-4524-A9FF-4E134242716C}"/>
              </a:ext>
            </a:extLst>
          </p:cNvPr>
          <p:cNvCxnSpPr>
            <a:cxnSpLocks/>
            <a:stCxn id="51" idx="2"/>
          </p:cNvCxnSpPr>
          <p:nvPr/>
        </p:nvCxnSpPr>
        <p:spPr>
          <a:xfrm>
            <a:off x="7178512" y="4836791"/>
            <a:ext cx="0" cy="175869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72B284C2-4E50-44D9-AC17-D833605079C6}"/>
              </a:ext>
            </a:extLst>
          </p:cNvPr>
          <p:cNvSpPr txBox="1"/>
          <p:nvPr/>
        </p:nvSpPr>
        <p:spPr>
          <a:xfrm>
            <a:off x="6789339" y="4981882"/>
            <a:ext cx="800153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output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9558EBC4-4D0A-405F-89E6-FED3A2F419D9}"/>
                  </a:ext>
                </a:extLst>
              </p:cNvPr>
              <p:cNvSpPr txBox="1"/>
              <p:nvPr/>
            </p:nvSpPr>
            <p:spPr>
              <a:xfrm>
                <a:off x="6895343" y="3303195"/>
                <a:ext cx="433511" cy="30640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noAutofit/>
              </a:bodyPr>
              <a:lstStyle/>
              <a:p>
                <a:pPr marL="55397" lvl="1" indent="0" algn="l" defTabSz="410730" rtl="0" latinLnBrk="1">
                  <a:buSzPct val="50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1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𝒏</m:t>
                              </m:r>
                            </m:num>
                            <m:den>
                              <m:r>
                                <a:rPr lang="en-US" sz="1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𝒃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400" b="1" dirty="0">
                  <a:solidFill>
                    <a:schemeClr val="tx1"/>
                  </a:solidFill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55397" lvl="1" indent="0" algn="l" defTabSz="410730" rtl="0" latinLnBrk="1">
                  <a:buSzPct val="50000"/>
                </a:pPr>
                <a:endParaRPr lang="en-US" sz="1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9558EBC4-4D0A-405F-89E6-FED3A2F419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343" y="3303195"/>
                <a:ext cx="433511" cy="306404"/>
              </a:xfrm>
              <a:prstGeom prst="rect">
                <a:avLst/>
              </a:prstGeom>
              <a:blipFill>
                <a:blip r:embed="rId3"/>
                <a:stretch>
                  <a:fillRect t="-38000" b="-2000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Box 68">
            <a:extLst>
              <a:ext uri="{FF2B5EF4-FFF2-40B4-BE49-F238E27FC236}">
                <a16:creationId xmlns:a16="http://schemas.microsoft.com/office/drawing/2014/main" id="{26988713-2178-406B-8486-36D0BCD40A6A}"/>
              </a:ext>
            </a:extLst>
          </p:cNvPr>
          <p:cNvSpPr txBox="1"/>
          <p:nvPr/>
        </p:nvSpPr>
        <p:spPr>
          <a:xfrm>
            <a:off x="5825087" y="2821600"/>
            <a:ext cx="1353425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inputs[n-1:n-b]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0AC0602-BF35-48DC-94CD-AD1748E7CA28}"/>
              </a:ext>
            </a:extLst>
          </p:cNvPr>
          <p:cNvSpPr txBox="1"/>
          <p:nvPr/>
        </p:nvSpPr>
        <p:spPr>
          <a:xfrm>
            <a:off x="7230503" y="2821600"/>
            <a:ext cx="1353425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inputs[b-1:0]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7EE59CDA-FECC-4BDB-BF66-BD6E51FCAA3D}"/>
              </a:ext>
            </a:extLst>
          </p:cNvPr>
          <p:cNvSpPr txBox="1"/>
          <p:nvPr/>
        </p:nvSpPr>
        <p:spPr>
          <a:xfrm>
            <a:off x="6718436" y="3401636"/>
            <a:ext cx="1124289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….........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65D27399-66CC-4C02-8BFB-2D787FF93080}"/>
                  </a:ext>
                </a:extLst>
              </p:cNvPr>
              <p:cNvSpPr txBox="1"/>
              <p:nvPr/>
            </p:nvSpPr>
            <p:spPr>
              <a:xfrm>
                <a:off x="6235802" y="5530391"/>
                <a:ext cx="1953386" cy="30640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noAutofit/>
              </a:bodyPr>
              <a:lstStyle/>
              <a:p>
                <a:pPr marL="55397" lvl="1" indent="0" algn="l" defTabSz="410730" rtl="0" latinLnBrk="1">
                  <a:buSzPct val="50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∀ 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𝒏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𝒃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𝒔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.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𝒕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. 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𝒏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&gt;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𝒃</m:t>
                      </m:r>
                    </m:oMath>
                  </m:oMathPara>
                </a14:m>
                <a:endParaRPr lang="en-US" sz="1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65D27399-66CC-4C02-8BFB-2D787FF930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5802" y="5530391"/>
                <a:ext cx="1953386" cy="306404"/>
              </a:xfrm>
              <a:prstGeom prst="rect">
                <a:avLst/>
              </a:prstGeom>
              <a:blipFill>
                <a:blip r:embed="rId4"/>
                <a:stretch>
                  <a:fillRect b="-6000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TextBox 79">
            <a:extLst>
              <a:ext uri="{FF2B5EF4-FFF2-40B4-BE49-F238E27FC236}">
                <a16:creationId xmlns:a16="http://schemas.microsoft.com/office/drawing/2014/main" id="{32A3265A-A516-430D-A7E1-44C2EA51F47B}"/>
              </a:ext>
            </a:extLst>
          </p:cNvPr>
          <p:cNvSpPr txBox="1"/>
          <p:nvPr/>
        </p:nvSpPr>
        <p:spPr>
          <a:xfrm>
            <a:off x="1046878" y="2402649"/>
            <a:ext cx="900774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Base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0D78B546-0326-428B-B3BD-7DA91C8CC8D1}"/>
              </a:ext>
            </a:extLst>
          </p:cNvPr>
          <p:cNvSpPr txBox="1"/>
          <p:nvPr/>
        </p:nvSpPr>
        <p:spPr>
          <a:xfrm>
            <a:off x="6271755" y="2383521"/>
            <a:ext cx="1936100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Transformation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5BB57B5-3B81-4E79-B3C1-29605459A1BF}"/>
              </a:ext>
            </a:extLst>
          </p:cNvPr>
          <p:cNvSpPr txBox="1"/>
          <p:nvPr/>
        </p:nvSpPr>
        <p:spPr>
          <a:xfrm>
            <a:off x="2078599" y="3459440"/>
            <a:ext cx="3395980" cy="59503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R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sz="1600" i="1" dirty="0">
                <a:solidFill>
                  <a:srgbClr val="000000"/>
                </a:solidFill>
              </a:rPr>
              <a:t>n: </a:t>
            </a:r>
            <a:r>
              <a:rPr lang="en-US" sz="1600" dirty="0">
                <a:solidFill>
                  <a:srgbClr val="000000"/>
                </a:solidFill>
              </a:rPr>
              <a:t>total inputs in and operation</a:t>
            </a:r>
            <a:endParaRPr lang="en-US" sz="1600" i="1" dirty="0">
              <a:solidFill>
                <a:srgbClr val="000000"/>
              </a:solidFill>
            </a:endParaRPr>
          </a:p>
          <a:p>
            <a:pPr marR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sz="1600" i="1" dirty="0">
                <a:solidFill>
                  <a:srgbClr val="000000"/>
                </a:solidFill>
              </a:rPr>
              <a:t>b: </a:t>
            </a:r>
            <a:r>
              <a:rPr lang="en-US" sz="1600" dirty="0">
                <a:solidFill>
                  <a:srgbClr val="000000"/>
                </a:solidFill>
              </a:rPr>
              <a:t>max inputs for each and instance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BDEFE05A-38AB-4F6F-9F70-28550F1A702F}"/>
                  </a:ext>
                </a:extLst>
              </p:cNvPr>
              <p:cNvSpPr txBox="1"/>
              <p:nvPr/>
            </p:nvSpPr>
            <p:spPr>
              <a:xfrm>
                <a:off x="8468108" y="3352272"/>
                <a:ext cx="3650934" cy="15746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algn="l" defTabSz="457200" rtl="0" latinLnBrk="1" hangingPunct="0"/>
                <a:r>
                  <a:rPr lang="en-US" sz="1600" dirty="0">
                    <a:solidFill>
                      <a:srgbClr val="000000"/>
                    </a:solidFill>
                  </a:rPr>
                  <a:t>Divide </a:t>
                </a:r>
                <a:r>
                  <a:rPr lang="en-US" sz="1600" i="1" dirty="0">
                    <a:solidFill>
                      <a:srgbClr val="000000"/>
                    </a:solidFill>
                  </a:rPr>
                  <a:t>n</a:t>
                </a:r>
                <a:r>
                  <a:rPr lang="en-US" sz="1600" dirty="0">
                    <a:solidFill>
                      <a:srgbClr val="000000"/>
                    </a:solidFill>
                  </a:rPr>
                  <a:t>-bit and into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d>
                      <m:dPr>
                        <m:begChr m:val="⌈"/>
                        <m:endChr m:val="⌉"/>
                        <m:ctrlP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𝒏</m:t>
                            </m:r>
                          </m:num>
                          <m:den>
                            <m: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𝒃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16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1600" i="1" dirty="0">
                    <a:solidFill>
                      <a:srgbClr val="000000"/>
                    </a:solidFill>
                  </a:rPr>
                  <a:t>b</a:t>
                </a:r>
                <a:r>
                  <a:rPr lang="en-US" sz="1600" dirty="0">
                    <a:solidFill>
                      <a:srgbClr val="000000"/>
                    </a:solidFill>
                  </a:rPr>
                  <a:t>-bit and gates</a:t>
                </a:r>
              </a:p>
              <a:p>
                <a:pPr algn="l" defTabSz="457200" rtl="0" latinLnBrk="1" hangingPunct="0"/>
                <a:endParaRPr lang="en-US" sz="1600" dirty="0">
                  <a:solidFill>
                    <a:srgbClr val="000000"/>
                  </a:solidFill>
                </a:endParaRPr>
              </a:p>
              <a:p>
                <a:pPr algn="l" defTabSz="457200" rtl="0" latinLnBrk="1" hangingPunct="0"/>
                <a:endParaRPr lang="en-US" sz="1600" dirty="0">
                  <a:solidFill>
                    <a:srgbClr val="000000"/>
                  </a:solidFill>
                </a:endParaRPr>
              </a:p>
              <a:p>
                <a:pPr algn="l" defTabSz="457200" rtl="0" latinLnBrk="1" hangingPunct="0"/>
                <a:r>
                  <a:rPr lang="en-US" sz="1600" dirty="0">
                    <a:solidFill>
                      <a:srgbClr val="000000"/>
                    </a:solidFill>
                  </a:rPr>
                  <a:t>Recursively and the remaining 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𝒏</m:t>
                            </m:r>
                          </m:num>
                          <m:den>
                            <m: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𝒃</m:t>
                            </m:r>
                          </m:den>
                        </m:f>
                      </m:e>
                    </m:d>
                    <m:r>
                      <a:rPr lang="en-US" sz="1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1600" dirty="0">
                    <a:solidFill>
                      <a:srgbClr val="000000"/>
                    </a:solidFill>
                  </a:rPr>
                  <a:t>bits with another elastic and</a:t>
                </a:r>
              </a:p>
            </p:txBody>
          </p:sp>
        </mc:Choice>
        <mc:Fallback xmlns="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BDEFE05A-38AB-4F6F-9F70-28550F1A70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8108" y="3352272"/>
                <a:ext cx="3650934" cy="1574662"/>
              </a:xfrm>
              <a:prstGeom prst="rect">
                <a:avLst/>
              </a:prstGeom>
              <a:blipFill>
                <a:blip r:embed="rId5"/>
                <a:stretch>
                  <a:fillRect l="-2003" b="-4651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9819172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2D81A0-6ECD-4298-BC38-317906049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1293" y="0"/>
            <a:ext cx="9821582" cy="866180"/>
          </a:xfrm>
        </p:spPr>
        <p:txBody>
          <a:bodyPr/>
          <a:lstStyle/>
          <a:p>
            <a:r>
              <a:rPr lang="en-US" dirty="0"/>
              <a:t>Logical-And Exploration</a:t>
            </a:r>
            <a:endParaRPr lang="en-US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576766-BAA0-4F34-B634-4A5BD66FEC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051121" y="6510169"/>
            <a:ext cx="89768" cy="194669"/>
          </a:xfrm>
        </p:spPr>
        <p:txBody>
          <a:bodyPr/>
          <a:lstStyle/>
          <a:p>
            <a:pPr>
              <a:defRPr/>
            </a:pPr>
            <a:fld id="{D3046D45-FC88-4EF3-BBF3-C3E9EDC4F79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638F6A7-561A-439E-99AB-910C491C36C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99650" y="1259089"/>
            <a:ext cx="5814750" cy="4458835"/>
          </a:xfrm>
        </p:spPr>
        <p:txBody>
          <a:bodyPr/>
          <a:lstStyle/>
          <a:p>
            <a:r>
              <a:rPr lang="en-US" sz="2400" dirty="0"/>
              <a:t>Example goal: maximize clock w/o latency constraint</a:t>
            </a:r>
          </a:p>
          <a:p>
            <a:pPr>
              <a:spcBef>
                <a:spcPts val="1800"/>
              </a:spcBef>
            </a:pPr>
            <a:r>
              <a:rPr lang="en-US" sz="2400" dirty="0"/>
              <a:t>Exploration adapts b to # LUT inputs</a:t>
            </a:r>
          </a:p>
          <a:p>
            <a:pPr lvl="1"/>
            <a:r>
              <a:rPr lang="en-US" sz="2000" dirty="0"/>
              <a:t>Manual optimization is tedious</a:t>
            </a:r>
          </a:p>
          <a:p>
            <a:pPr lvl="1"/>
            <a:r>
              <a:rPr lang="en-US" sz="2000" dirty="0"/>
              <a:t>Automatically adapts to different FPGAs</a:t>
            </a:r>
          </a:p>
          <a:p>
            <a:pPr>
              <a:spcBef>
                <a:spcPts val="1800"/>
              </a:spcBef>
            </a:pPr>
            <a:r>
              <a:rPr lang="en-US" sz="2400" dirty="0"/>
              <a:t>Ensures that max delay between registers is 1 LUT</a:t>
            </a:r>
          </a:p>
          <a:p>
            <a:pPr lvl="1"/>
            <a:r>
              <a:rPr lang="en-US" sz="2000" b="1" dirty="0"/>
              <a:t>Logic delay is constant for any </a:t>
            </a:r>
            <a:r>
              <a:rPr lang="en-US" sz="2000" b="1" i="1" dirty="0"/>
              <a:t>n</a:t>
            </a:r>
          </a:p>
          <a:p>
            <a:pPr>
              <a:spcBef>
                <a:spcPts val="1800"/>
              </a:spcBef>
            </a:pPr>
            <a:r>
              <a:rPr lang="en-US" sz="2400" dirty="0"/>
              <a:t>Can also optimize for other goals</a:t>
            </a:r>
          </a:p>
          <a:p>
            <a:pPr lvl="1"/>
            <a:r>
              <a:rPr lang="en-US" sz="2000" dirty="0"/>
              <a:t>Maximize clock for latency constraint</a:t>
            </a:r>
          </a:p>
          <a:p>
            <a:pPr lvl="1"/>
            <a:r>
              <a:rPr lang="en-US" sz="2000" dirty="0"/>
              <a:t>Minimize latency with max delay &lt;= 2 LUTs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61E0607D-5CED-43EF-B387-ADF26B27FA9C}"/>
              </a:ext>
            </a:extLst>
          </p:cNvPr>
          <p:cNvGrpSpPr/>
          <p:nvPr/>
        </p:nvGrpSpPr>
        <p:grpSpPr>
          <a:xfrm>
            <a:off x="6276169" y="2392900"/>
            <a:ext cx="442793" cy="860646"/>
            <a:chOff x="4651987" y="2440504"/>
            <a:chExt cx="442793" cy="860646"/>
          </a:xfrm>
        </p:grpSpPr>
        <p:sp>
          <p:nvSpPr>
            <p:cNvPr id="18" name="Flowchart: Delay 17">
              <a:extLst>
                <a:ext uri="{FF2B5EF4-FFF2-40B4-BE49-F238E27FC236}">
                  <a16:creationId xmlns:a16="http://schemas.microsoft.com/office/drawing/2014/main" id="{8F9A0D22-39A9-47E7-AB60-CB73A922BCFF}"/>
                </a:ext>
              </a:extLst>
            </p:cNvPr>
            <p:cNvSpPr/>
            <p:nvPr/>
          </p:nvSpPr>
          <p:spPr>
            <a:xfrm rot="5400000">
              <a:off x="4671784" y="2452257"/>
              <a:ext cx="403201" cy="379696"/>
            </a:xfrm>
            <a:prstGeom prst="flowChartDelay">
              <a:avLst/>
            </a:prstGeom>
            <a:solidFill>
              <a:schemeClr val="bg1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8288261C-1053-4EF7-8AFB-5FC2828E02C5}"/>
                </a:ext>
              </a:extLst>
            </p:cNvPr>
            <p:cNvSpPr/>
            <p:nvPr/>
          </p:nvSpPr>
          <p:spPr>
            <a:xfrm>
              <a:off x="4651987" y="2994710"/>
              <a:ext cx="442793" cy="306440"/>
            </a:xfrm>
            <a:prstGeom prst="rect">
              <a:avLst/>
            </a:prstGeom>
            <a:solidFill>
              <a:schemeClr val="bg2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="horz" wrap="square" lIns="50800" tIns="50800" rIns="50800" bIns="50800" numCol="1" spcCol="38100" rtlCol="0" anchor="ctr">
              <a:noAutofit/>
            </a:bodyPr>
            <a:lstStyle>
              <a:lvl1pPr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1pPr>
              <a:lvl2pPr indent="160729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2pPr>
              <a:lvl3pPr indent="321457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3pPr>
              <a:lvl4pPr indent="482186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4pPr>
              <a:lvl5pPr indent="642915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5pPr>
              <a:lvl6pPr indent="803643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6pPr>
              <a:lvl7pPr indent="964372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7pPr>
              <a:lvl8pPr indent="1125101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8pPr>
              <a:lvl9pPr indent="1285829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9pPr>
            </a:lstStyle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endParaRPr>
            </a:p>
          </p:txBody>
        </p:sp>
        <p:cxnSp>
          <p:nvCxnSpPr>
            <p:cNvPr id="79" name="Straight Arrow Connector 50">
              <a:extLst>
                <a:ext uri="{FF2B5EF4-FFF2-40B4-BE49-F238E27FC236}">
                  <a16:creationId xmlns:a16="http://schemas.microsoft.com/office/drawing/2014/main" id="{4B70DD44-85D7-465A-A54D-22E20283D290}"/>
                </a:ext>
              </a:extLst>
            </p:cNvPr>
            <p:cNvCxnSpPr>
              <a:cxnSpLocks/>
              <a:stCxn id="18" idx="3"/>
              <a:endCxn id="77" idx="0"/>
            </p:cNvCxnSpPr>
            <p:nvPr/>
          </p:nvCxnSpPr>
          <p:spPr>
            <a:xfrm flipH="1">
              <a:off x="4873384" y="2843706"/>
              <a:ext cx="1" cy="151004"/>
            </a:xfrm>
            <a:prstGeom prst="straightConnector1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81" name="Flowchart: Delay 80">
            <a:extLst>
              <a:ext uri="{FF2B5EF4-FFF2-40B4-BE49-F238E27FC236}">
                <a16:creationId xmlns:a16="http://schemas.microsoft.com/office/drawing/2014/main" id="{50BBF75E-1BAA-41B7-8BA0-3BC31AA23513}"/>
              </a:ext>
            </a:extLst>
          </p:cNvPr>
          <p:cNvSpPr/>
          <p:nvPr/>
        </p:nvSpPr>
        <p:spPr>
          <a:xfrm rot="5400000">
            <a:off x="6865510" y="2405454"/>
            <a:ext cx="403201" cy="379696"/>
          </a:xfrm>
          <a:prstGeom prst="flowChartDelay">
            <a:avLst/>
          </a:prstGeom>
          <a:solidFill>
            <a:schemeClr val="bg1"/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0EA5A7CC-997F-4C9D-99E7-CC5CF53FB1E1}"/>
              </a:ext>
            </a:extLst>
          </p:cNvPr>
          <p:cNvSpPr/>
          <p:nvPr/>
        </p:nvSpPr>
        <p:spPr>
          <a:xfrm>
            <a:off x="6845713" y="2947907"/>
            <a:ext cx="442793" cy="306440"/>
          </a:xfrm>
          <a:prstGeom prst="rect">
            <a:avLst/>
          </a:prstGeom>
          <a:solidFill>
            <a:schemeClr val="bg2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cxnSp>
        <p:nvCxnSpPr>
          <p:cNvPr id="85" name="Straight Arrow Connector 50">
            <a:extLst>
              <a:ext uri="{FF2B5EF4-FFF2-40B4-BE49-F238E27FC236}">
                <a16:creationId xmlns:a16="http://schemas.microsoft.com/office/drawing/2014/main" id="{B3768346-F778-4B73-8EFB-EB806A684C50}"/>
              </a:ext>
            </a:extLst>
          </p:cNvPr>
          <p:cNvCxnSpPr>
            <a:cxnSpLocks/>
            <a:stCxn id="81" idx="3"/>
            <a:endCxn id="83" idx="0"/>
          </p:cNvCxnSpPr>
          <p:nvPr/>
        </p:nvCxnSpPr>
        <p:spPr>
          <a:xfrm flipH="1">
            <a:off x="7067110" y="2796903"/>
            <a:ext cx="1" cy="15100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7" name="Flowchart: Delay 86">
            <a:extLst>
              <a:ext uri="{FF2B5EF4-FFF2-40B4-BE49-F238E27FC236}">
                <a16:creationId xmlns:a16="http://schemas.microsoft.com/office/drawing/2014/main" id="{3C31A6FE-0DDE-4E3E-8B40-0803B9F1171F}"/>
              </a:ext>
            </a:extLst>
          </p:cNvPr>
          <p:cNvSpPr/>
          <p:nvPr/>
        </p:nvSpPr>
        <p:spPr>
          <a:xfrm rot="5400000">
            <a:off x="7430276" y="2404654"/>
            <a:ext cx="403201" cy="379696"/>
          </a:xfrm>
          <a:prstGeom prst="flowChartDelay">
            <a:avLst/>
          </a:prstGeom>
          <a:solidFill>
            <a:schemeClr val="bg1"/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8AD1EBE1-6419-4429-9E96-CB77C38F85F1}"/>
              </a:ext>
            </a:extLst>
          </p:cNvPr>
          <p:cNvSpPr/>
          <p:nvPr/>
        </p:nvSpPr>
        <p:spPr>
          <a:xfrm>
            <a:off x="7410479" y="2947107"/>
            <a:ext cx="442793" cy="306440"/>
          </a:xfrm>
          <a:prstGeom prst="rect">
            <a:avLst/>
          </a:prstGeom>
          <a:solidFill>
            <a:schemeClr val="bg2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cxnSp>
        <p:nvCxnSpPr>
          <p:cNvPr id="89" name="Straight Arrow Connector 50">
            <a:extLst>
              <a:ext uri="{FF2B5EF4-FFF2-40B4-BE49-F238E27FC236}">
                <a16:creationId xmlns:a16="http://schemas.microsoft.com/office/drawing/2014/main" id="{01F62A1E-0F0D-42EE-918D-9D04D854E7CC}"/>
              </a:ext>
            </a:extLst>
          </p:cNvPr>
          <p:cNvCxnSpPr>
            <a:cxnSpLocks/>
            <a:stCxn id="87" idx="3"/>
            <a:endCxn id="88" idx="0"/>
          </p:cNvCxnSpPr>
          <p:nvPr/>
        </p:nvCxnSpPr>
        <p:spPr>
          <a:xfrm flipH="1">
            <a:off x="7631876" y="2796103"/>
            <a:ext cx="1" cy="15100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91" name="Group 90">
            <a:extLst>
              <a:ext uri="{FF2B5EF4-FFF2-40B4-BE49-F238E27FC236}">
                <a16:creationId xmlns:a16="http://schemas.microsoft.com/office/drawing/2014/main" id="{2C04EED7-483F-4855-B849-80A60B9A54E3}"/>
              </a:ext>
            </a:extLst>
          </p:cNvPr>
          <p:cNvGrpSpPr/>
          <p:nvPr/>
        </p:nvGrpSpPr>
        <p:grpSpPr>
          <a:xfrm>
            <a:off x="8287278" y="2393700"/>
            <a:ext cx="442793" cy="860646"/>
            <a:chOff x="4651987" y="2440504"/>
            <a:chExt cx="442793" cy="860646"/>
          </a:xfrm>
        </p:grpSpPr>
        <p:sp>
          <p:nvSpPr>
            <p:cNvPr id="92" name="Flowchart: Delay 91">
              <a:extLst>
                <a:ext uri="{FF2B5EF4-FFF2-40B4-BE49-F238E27FC236}">
                  <a16:creationId xmlns:a16="http://schemas.microsoft.com/office/drawing/2014/main" id="{55F82066-4AC1-4F13-837B-B1B8AAA5960B}"/>
                </a:ext>
              </a:extLst>
            </p:cNvPr>
            <p:cNvSpPr/>
            <p:nvPr/>
          </p:nvSpPr>
          <p:spPr>
            <a:xfrm rot="5400000">
              <a:off x="4671784" y="2452257"/>
              <a:ext cx="403201" cy="379696"/>
            </a:xfrm>
            <a:prstGeom prst="flowChartDelay">
              <a:avLst/>
            </a:prstGeom>
            <a:solidFill>
              <a:schemeClr val="bg1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68054541-98C6-49F4-BAC8-D77DC8929BC0}"/>
                </a:ext>
              </a:extLst>
            </p:cNvPr>
            <p:cNvSpPr/>
            <p:nvPr/>
          </p:nvSpPr>
          <p:spPr>
            <a:xfrm>
              <a:off x="4651987" y="2994710"/>
              <a:ext cx="442793" cy="306440"/>
            </a:xfrm>
            <a:prstGeom prst="rect">
              <a:avLst/>
            </a:prstGeom>
            <a:solidFill>
              <a:schemeClr val="bg2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="horz" wrap="square" lIns="50800" tIns="50800" rIns="50800" bIns="50800" numCol="1" spcCol="38100" rtlCol="0" anchor="ctr">
              <a:noAutofit/>
            </a:bodyPr>
            <a:lstStyle>
              <a:lvl1pPr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1pPr>
              <a:lvl2pPr indent="160729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2pPr>
              <a:lvl3pPr indent="321457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3pPr>
              <a:lvl4pPr indent="482186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4pPr>
              <a:lvl5pPr indent="642915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5pPr>
              <a:lvl6pPr indent="803643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6pPr>
              <a:lvl7pPr indent="964372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7pPr>
              <a:lvl8pPr indent="1125101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8pPr>
              <a:lvl9pPr indent="1285829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9pPr>
            </a:lstStyle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endParaRPr>
            </a:p>
          </p:txBody>
        </p:sp>
        <p:cxnSp>
          <p:nvCxnSpPr>
            <p:cNvPr id="94" name="Straight Arrow Connector 50">
              <a:extLst>
                <a:ext uri="{FF2B5EF4-FFF2-40B4-BE49-F238E27FC236}">
                  <a16:creationId xmlns:a16="http://schemas.microsoft.com/office/drawing/2014/main" id="{F99A30A1-907E-4400-A1FB-D7CAF35E53EE}"/>
                </a:ext>
              </a:extLst>
            </p:cNvPr>
            <p:cNvCxnSpPr>
              <a:cxnSpLocks/>
              <a:stCxn id="92" idx="3"/>
              <a:endCxn id="93" idx="0"/>
            </p:cNvCxnSpPr>
            <p:nvPr/>
          </p:nvCxnSpPr>
          <p:spPr>
            <a:xfrm flipH="1">
              <a:off x="4873384" y="2843706"/>
              <a:ext cx="1" cy="151004"/>
            </a:xfrm>
            <a:prstGeom prst="straightConnector1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5" name="Flowchart: Delay 94">
            <a:extLst>
              <a:ext uri="{FF2B5EF4-FFF2-40B4-BE49-F238E27FC236}">
                <a16:creationId xmlns:a16="http://schemas.microsoft.com/office/drawing/2014/main" id="{0B729D4B-1C69-43AF-838E-28F1169598D9}"/>
              </a:ext>
            </a:extLst>
          </p:cNvPr>
          <p:cNvSpPr/>
          <p:nvPr/>
        </p:nvSpPr>
        <p:spPr>
          <a:xfrm rot="5400000">
            <a:off x="8876619" y="2406254"/>
            <a:ext cx="403201" cy="379696"/>
          </a:xfrm>
          <a:prstGeom prst="flowChartDelay">
            <a:avLst/>
          </a:prstGeom>
          <a:solidFill>
            <a:schemeClr val="bg1"/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B4F3BEE5-912E-4E64-9533-DEB0E1B15A34}"/>
              </a:ext>
            </a:extLst>
          </p:cNvPr>
          <p:cNvSpPr/>
          <p:nvPr/>
        </p:nvSpPr>
        <p:spPr>
          <a:xfrm>
            <a:off x="8856822" y="2948707"/>
            <a:ext cx="442793" cy="306440"/>
          </a:xfrm>
          <a:prstGeom prst="rect">
            <a:avLst/>
          </a:prstGeom>
          <a:solidFill>
            <a:schemeClr val="bg2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cxnSp>
        <p:nvCxnSpPr>
          <p:cNvPr id="97" name="Straight Arrow Connector 50">
            <a:extLst>
              <a:ext uri="{FF2B5EF4-FFF2-40B4-BE49-F238E27FC236}">
                <a16:creationId xmlns:a16="http://schemas.microsoft.com/office/drawing/2014/main" id="{C49FD32E-A4FD-4E15-B436-69987D1D31EA}"/>
              </a:ext>
            </a:extLst>
          </p:cNvPr>
          <p:cNvCxnSpPr>
            <a:cxnSpLocks/>
            <a:stCxn id="95" idx="3"/>
            <a:endCxn id="96" idx="0"/>
          </p:cNvCxnSpPr>
          <p:nvPr/>
        </p:nvCxnSpPr>
        <p:spPr>
          <a:xfrm flipH="1">
            <a:off x="9078219" y="2797703"/>
            <a:ext cx="1" cy="15100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98" name="Flowchart: Delay 97">
            <a:extLst>
              <a:ext uri="{FF2B5EF4-FFF2-40B4-BE49-F238E27FC236}">
                <a16:creationId xmlns:a16="http://schemas.microsoft.com/office/drawing/2014/main" id="{8AB412D9-4298-49D2-98D4-4435EF49F504}"/>
              </a:ext>
            </a:extLst>
          </p:cNvPr>
          <p:cNvSpPr/>
          <p:nvPr/>
        </p:nvSpPr>
        <p:spPr>
          <a:xfrm rot="5400000">
            <a:off x="9441385" y="2405454"/>
            <a:ext cx="403201" cy="379696"/>
          </a:xfrm>
          <a:prstGeom prst="flowChartDelay">
            <a:avLst/>
          </a:prstGeom>
          <a:solidFill>
            <a:schemeClr val="bg1"/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2C06C25F-BAE6-4802-BC79-1FB2FABD8AD3}"/>
              </a:ext>
            </a:extLst>
          </p:cNvPr>
          <p:cNvSpPr/>
          <p:nvPr/>
        </p:nvSpPr>
        <p:spPr>
          <a:xfrm>
            <a:off x="9421588" y="2947907"/>
            <a:ext cx="442793" cy="306440"/>
          </a:xfrm>
          <a:prstGeom prst="rect">
            <a:avLst/>
          </a:prstGeom>
          <a:solidFill>
            <a:schemeClr val="bg2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cxnSp>
        <p:nvCxnSpPr>
          <p:cNvPr id="100" name="Straight Arrow Connector 50">
            <a:extLst>
              <a:ext uri="{FF2B5EF4-FFF2-40B4-BE49-F238E27FC236}">
                <a16:creationId xmlns:a16="http://schemas.microsoft.com/office/drawing/2014/main" id="{EC575304-73EC-478E-B6D4-A5D34425D4C6}"/>
              </a:ext>
            </a:extLst>
          </p:cNvPr>
          <p:cNvCxnSpPr>
            <a:cxnSpLocks/>
            <a:stCxn id="98" idx="3"/>
            <a:endCxn id="99" idx="0"/>
          </p:cNvCxnSpPr>
          <p:nvPr/>
        </p:nvCxnSpPr>
        <p:spPr>
          <a:xfrm flipH="1">
            <a:off x="9642985" y="2796903"/>
            <a:ext cx="1" cy="15100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B4049EEA-AD0A-4D80-977A-8E43CD508F0B}"/>
              </a:ext>
            </a:extLst>
          </p:cNvPr>
          <p:cNvGrpSpPr/>
          <p:nvPr/>
        </p:nvGrpSpPr>
        <p:grpSpPr>
          <a:xfrm>
            <a:off x="9995772" y="2392900"/>
            <a:ext cx="442793" cy="860646"/>
            <a:chOff x="4651987" y="2440504"/>
            <a:chExt cx="442793" cy="860646"/>
          </a:xfrm>
        </p:grpSpPr>
        <p:sp>
          <p:nvSpPr>
            <p:cNvPr id="102" name="Flowchart: Delay 101">
              <a:extLst>
                <a:ext uri="{FF2B5EF4-FFF2-40B4-BE49-F238E27FC236}">
                  <a16:creationId xmlns:a16="http://schemas.microsoft.com/office/drawing/2014/main" id="{949074A9-F5E4-47FB-AAE4-5CB9B3B8453F}"/>
                </a:ext>
              </a:extLst>
            </p:cNvPr>
            <p:cNvSpPr/>
            <p:nvPr/>
          </p:nvSpPr>
          <p:spPr>
            <a:xfrm rot="5400000">
              <a:off x="4671784" y="2452257"/>
              <a:ext cx="403201" cy="379696"/>
            </a:xfrm>
            <a:prstGeom prst="flowChartDelay">
              <a:avLst/>
            </a:prstGeom>
            <a:solidFill>
              <a:schemeClr val="bg1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4B6BFD84-C8A3-4DDE-8FF0-F449B1017C51}"/>
                </a:ext>
              </a:extLst>
            </p:cNvPr>
            <p:cNvSpPr/>
            <p:nvPr/>
          </p:nvSpPr>
          <p:spPr>
            <a:xfrm>
              <a:off x="4651987" y="2994710"/>
              <a:ext cx="442793" cy="306440"/>
            </a:xfrm>
            <a:prstGeom prst="rect">
              <a:avLst/>
            </a:prstGeom>
            <a:solidFill>
              <a:schemeClr val="bg2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="horz" wrap="square" lIns="50800" tIns="50800" rIns="50800" bIns="50800" numCol="1" spcCol="38100" rtlCol="0" anchor="ctr">
              <a:noAutofit/>
            </a:bodyPr>
            <a:lstStyle>
              <a:lvl1pPr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1pPr>
              <a:lvl2pPr indent="160729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2pPr>
              <a:lvl3pPr indent="321457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3pPr>
              <a:lvl4pPr indent="482186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4pPr>
              <a:lvl5pPr indent="642915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5pPr>
              <a:lvl6pPr indent="803643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6pPr>
              <a:lvl7pPr indent="964372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7pPr>
              <a:lvl8pPr indent="1125101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8pPr>
              <a:lvl9pPr indent="1285829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9pPr>
            </a:lstStyle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endParaRPr>
            </a:p>
          </p:txBody>
        </p:sp>
        <p:cxnSp>
          <p:nvCxnSpPr>
            <p:cNvPr id="104" name="Straight Arrow Connector 50">
              <a:extLst>
                <a:ext uri="{FF2B5EF4-FFF2-40B4-BE49-F238E27FC236}">
                  <a16:creationId xmlns:a16="http://schemas.microsoft.com/office/drawing/2014/main" id="{66272B2F-BD1B-4C55-82F1-80A78046F041}"/>
                </a:ext>
              </a:extLst>
            </p:cNvPr>
            <p:cNvCxnSpPr>
              <a:cxnSpLocks/>
              <a:stCxn id="102" idx="3"/>
              <a:endCxn id="103" idx="0"/>
            </p:cNvCxnSpPr>
            <p:nvPr/>
          </p:nvCxnSpPr>
          <p:spPr>
            <a:xfrm flipH="1">
              <a:off x="4873384" y="2843706"/>
              <a:ext cx="1" cy="151004"/>
            </a:xfrm>
            <a:prstGeom prst="straightConnector1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05" name="Flowchart: Delay 104">
            <a:extLst>
              <a:ext uri="{FF2B5EF4-FFF2-40B4-BE49-F238E27FC236}">
                <a16:creationId xmlns:a16="http://schemas.microsoft.com/office/drawing/2014/main" id="{4E9D9BE8-28EE-42F9-B2F4-39CFE5D0A76B}"/>
              </a:ext>
            </a:extLst>
          </p:cNvPr>
          <p:cNvSpPr/>
          <p:nvPr/>
        </p:nvSpPr>
        <p:spPr>
          <a:xfrm rot="5400000">
            <a:off x="10585113" y="2405454"/>
            <a:ext cx="403201" cy="379696"/>
          </a:xfrm>
          <a:prstGeom prst="flowChartDelay">
            <a:avLst/>
          </a:prstGeom>
          <a:solidFill>
            <a:schemeClr val="bg1"/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F8EB427F-8994-48A2-8FFA-60CE751C3188}"/>
              </a:ext>
            </a:extLst>
          </p:cNvPr>
          <p:cNvSpPr/>
          <p:nvPr/>
        </p:nvSpPr>
        <p:spPr>
          <a:xfrm>
            <a:off x="10565316" y="2947907"/>
            <a:ext cx="442793" cy="306440"/>
          </a:xfrm>
          <a:prstGeom prst="rect">
            <a:avLst/>
          </a:prstGeom>
          <a:solidFill>
            <a:schemeClr val="bg2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cxnSp>
        <p:nvCxnSpPr>
          <p:cNvPr id="107" name="Straight Arrow Connector 50">
            <a:extLst>
              <a:ext uri="{FF2B5EF4-FFF2-40B4-BE49-F238E27FC236}">
                <a16:creationId xmlns:a16="http://schemas.microsoft.com/office/drawing/2014/main" id="{6DB35FF3-09A4-4A2D-9946-A8094163EF59}"/>
              </a:ext>
            </a:extLst>
          </p:cNvPr>
          <p:cNvCxnSpPr>
            <a:cxnSpLocks/>
            <a:stCxn id="105" idx="3"/>
            <a:endCxn id="106" idx="0"/>
          </p:cNvCxnSpPr>
          <p:nvPr/>
        </p:nvCxnSpPr>
        <p:spPr>
          <a:xfrm flipH="1">
            <a:off x="10786713" y="2796903"/>
            <a:ext cx="1" cy="15100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08" name="Flowchart: Delay 107">
            <a:extLst>
              <a:ext uri="{FF2B5EF4-FFF2-40B4-BE49-F238E27FC236}">
                <a16:creationId xmlns:a16="http://schemas.microsoft.com/office/drawing/2014/main" id="{FDD28D8A-2434-485A-883D-D3909F892501}"/>
              </a:ext>
            </a:extLst>
          </p:cNvPr>
          <p:cNvSpPr/>
          <p:nvPr/>
        </p:nvSpPr>
        <p:spPr>
          <a:xfrm rot="5400000">
            <a:off x="11149879" y="2404654"/>
            <a:ext cx="403201" cy="379696"/>
          </a:xfrm>
          <a:prstGeom prst="flowChartDelay">
            <a:avLst/>
          </a:prstGeom>
          <a:solidFill>
            <a:schemeClr val="bg1"/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014E72AE-6A6F-497E-8E3F-D2B04F191038}"/>
              </a:ext>
            </a:extLst>
          </p:cNvPr>
          <p:cNvSpPr/>
          <p:nvPr/>
        </p:nvSpPr>
        <p:spPr>
          <a:xfrm>
            <a:off x="11130082" y="2947107"/>
            <a:ext cx="442793" cy="306440"/>
          </a:xfrm>
          <a:prstGeom prst="rect">
            <a:avLst/>
          </a:prstGeom>
          <a:solidFill>
            <a:schemeClr val="bg2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cxnSp>
        <p:nvCxnSpPr>
          <p:cNvPr id="110" name="Straight Arrow Connector 50">
            <a:extLst>
              <a:ext uri="{FF2B5EF4-FFF2-40B4-BE49-F238E27FC236}">
                <a16:creationId xmlns:a16="http://schemas.microsoft.com/office/drawing/2014/main" id="{C1FAEB2F-4F2B-43A4-BA9E-E01F850BF8A8}"/>
              </a:ext>
            </a:extLst>
          </p:cNvPr>
          <p:cNvCxnSpPr>
            <a:cxnSpLocks/>
            <a:stCxn id="108" idx="3"/>
            <a:endCxn id="109" idx="0"/>
          </p:cNvCxnSpPr>
          <p:nvPr/>
        </p:nvCxnSpPr>
        <p:spPr>
          <a:xfrm flipH="1">
            <a:off x="11351479" y="2796103"/>
            <a:ext cx="1" cy="15100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A3482588-7955-411B-B378-4455628118F3}"/>
              </a:ext>
            </a:extLst>
          </p:cNvPr>
          <p:cNvGrpSpPr/>
          <p:nvPr/>
        </p:nvGrpSpPr>
        <p:grpSpPr>
          <a:xfrm>
            <a:off x="6845712" y="3600523"/>
            <a:ext cx="442793" cy="860646"/>
            <a:chOff x="4651987" y="2440504"/>
            <a:chExt cx="442793" cy="860646"/>
          </a:xfrm>
        </p:grpSpPr>
        <p:sp>
          <p:nvSpPr>
            <p:cNvPr id="112" name="Flowchart: Delay 111">
              <a:extLst>
                <a:ext uri="{FF2B5EF4-FFF2-40B4-BE49-F238E27FC236}">
                  <a16:creationId xmlns:a16="http://schemas.microsoft.com/office/drawing/2014/main" id="{B29F22AA-0EF2-4AAA-B34F-8C55056CF49C}"/>
                </a:ext>
              </a:extLst>
            </p:cNvPr>
            <p:cNvSpPr/>
            <p:nvPr/>
          </p:nvSpPr>
          <p:spPr>
            <a:xfrm rot="5400000">
              <a:off x="4671784" y="2452257"/>
              <a:ext cx="403201" cy="379696"/>
            </a:xfrm>
            <a:prstGeom prst="flowChartDelay">
              <a:avLst/>
            </a:prstGeom>
            <a:solidFill>
              <a:schemeClr val="bg1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CA734898-9DEC-4123-88B5-8FBCC9379AF4}"/>
                </a:ext>
              </a:extLst>
            </p:cNvPr>
            <p:cNvSpPr/>
            <p:nvPr/>
          </p:nvSpPr>
          <p:spPr>
            <a:xfrm>
              <a:off x="4651987" y="2994710"/>
              <a:ext cx="442793" cy="306440"/>
            </a:xfrm>
            <a:prstGeom prst="rect">
              <a:avLst/>
            </a:prstGeom>
            <a:solidFill>
              <a:schemeClr val="bg2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="horz" wrap="square" lIns="50800" tIns="50800" rIns="50800" bIns="50800" numCol="1" spcCol="38100" rtlCol="0" anchor="ctr">
              <a:noAutofit/>
            </a:bodyPr>
            <a:lstStyle>
              <a:lvl1pPr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1pPr>
              <a:lvl2pPr indent="160729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2pPr>
              <a:lvl3pPr indent="321457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3pPr>
              <a:lvl4pPr indent="482186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4pPr>
              <a:lvl5pPr indent="642915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5pPr>
              <a:lvl6pPr indent="803643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6pPr>
              <a:lvl7pPr indent="964372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7pPr>
              <a:lvl8pPr indent="1125101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8pPr>
              <a:lvl9pPr indent="1285829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9pPr>
            </a:lstStyle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endParaRPr>
            </a:p>
          </p:txBody>
        </p:sp>
        <p:cxnSp>
          <p:nvCxnSpPr>
            <p:cNvPr id="114" name="Straight Arrow Connector 50">
              <a:extLst>
                <a:ext uri="{FF2B5EF4-FFF2-40B4-BE49-F238E27FC236}">
                  <a16:creationId xmlns:a16="http://schemas.microsoft.com/office/drawing/2014/main" id="{6BBBF3C2-05E9-4D14-864E-C32F4A7715AE}"/>
                </a:ext>
              </a:extLst>
            </p:cNvPr>
            <p:cNvCxnSpPr>
              <a:cxnSpLocks/>
              <a:stCxn id="112" idx="3"/>
              <a:endCxn id="113" idx="0"/>
            </p:cNvCxnSpPr>
            <p:nvPr/>
          </p:nvCxnSpPr>
          <p:spPr>
            <a:xfrm flipH="1">
              <a:off x="4873384" y="2843706"/>
              <a:ext cx="1" cy="151004"/>
            </a:xfrm>
            <a:prstGeom prst="straightConnector1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A97C237A-38CE-4C68-8B35-720922572D99}"/>
              </a:ext>
            </a:extLst>
          </p:cNvPr>
          <p:cNvGrpSpPr/>
          <p:nvPr/>
        </p:nvGrpSpPr>
        <p:grpSpPr>
          <a:xfrm>
            <a:off x="9200191" y="3596917"/>
            <a:ext cx="442793" cy="860646"/>
            <a:chOff x="4651987" y="2440504"/>
            <a:chExt cx="442793" cy="860646"/>
          </a:xfrm>
        </p:grpSpPr>
        <p:sp>
          <p:nvSpPr>
            <p:cNvPr id="116" name="Flowchart: Delay 115">
              <a:extLst>
                <a:ext uri="{FF2B5EF4-FFF2-40B4-BE49-F238E27FC236}">
                  <a16:creationId xmlns:a16="http://schemas.microsoft.com/office/drawing/2014/main" id="{DAD020C9-0970-44B5-8446-848A3148F0BD}"/>
                </a:ext>
              </a:extLst>
            </p:cNvPr>
            <p:cNvSpPr/>
            <p:nvPr/>
          </p:nvSpPr>
          <p:spPr>
            <a:xfrm rot="5400000">
              <a:off x="4671784" y="2452257"/>
              <a:ext cx="403201" cy="379696"/>
            </a:xfrm>
            <a:prstGeom prst="flowChartDelay">
              <a:avLst/>
            </a:prstGeom>
            <a:solidFill>
              <a:schemeClr val="bg1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8FAC8665-ED78-44D2-9BE3-57318CE580E5}"/>
                </a:ext>
              </a:extLst>
            </p:cNvPr>
            <p:cNvSpPr/>
            <p:nvPr/>
          </p:nvSpPr>
          <p:spPr>
            <a:xfrm>
              <a:off x="4651987" y="2994710"/>
              <a:ext cx="442793" cy="306440"/>
            </a:xfrm>
            <a:prstGeom prst="rect">
              <a:avLst/>
            </a:prstGeom>
            <a:solidFill>
              <a:schemeClr val="bg2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="horz" wrap="square" lIns="50800" tIns="50800" rIns="50800" bIns="50800" numCol="1" spcCol="38100" rtlCol="0" anchor="ctr">
              <a:noAutofit/>
            </a:bodyPr>
            <a:lstStyle>
              <a:lvl1pPr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1pPr>
              <a:lvl2pPr indent="160729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2pPr>
              <a:lvl3pPr indent="321457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3pPr>
              <a:lvl4pPr indent="482186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4pPr>
              <a:lvl5pPr indent="642915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5pPr>
              <a:lvl6pPr indent="803643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6pPr>
              <a:lvl7pPr indent="964372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7pPr>
              <a:lvl8pPr indent="1125101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8pPr>
              <a:lvl9pPr indent="1285829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9pPr>
            </a:lstStyle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endParaRPr>
            </a:p>
          </p:txBody>
        </p:sp>
        <p:cxnSp>
          <p:nvCxnSpPr>
            <p:cNvPr id="118" name="Straight Arrow Connector 50">
              <a:extLst>
                <a:ext uri="{FF2B5EF4-FFF2-40B4-BE49-F238E27FC236}">
                  <a16:creationId xmlns:a16="http://schemas.microsoft.com/office/drawing/2014/main" id="{6A5D26A8-C7DB-47A2-8418-0A09C8244B96}"/>
                </a:ext>
              </a:extLst>
            </p:cNvPr>
            <p:cNvCxnSpPr>
              <a:cxnSpLocks/>
              <a:stCxn id="116" idx="3"/>
              <a:endCxn id="117" idx="0"/>
            </p:cNvCxnSpPr>
            <p:nvPr/>
          </p:nvCxnSpPr>
          <p:spPr>
            <a:xfrm flipH="1">
              <a:off x="4873384" y="2843706"/>
              <a:ext cx="1" cy="151004"/>
            </a:xfrm>
            <a:prstGeom prst="straightConnector1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D5C9ABD2-3B37-4AF2-9615-E2A0C992B898}"/>
              </a:ext>
            </a:extLst>
          </p:cNvPr>
          <p:cNvGrpSpPr/>
          <p:nvPr/>
        </p:nvGrpSpPr>
        <p:grpSpPr>
          <a:xfrm>
            <a:off x="10916419" y="3596917"/>
            <a:ext cx="442793" cy="860646"/>
            <a:chOff x="4651987" y="2440504"/>
            <a:chExt cx="442793" cy="860646"/>
          </a:xfrm>
        </p:grpSpPr>
        <p:sp>
          <p:nvSpPr>
            <p:cNvPr id="120" name="Flowchart: Delay 119">
              <a:extLst>
                <a:ext uri="{FF2B5EF4-FFF2-40B4-BE49-F238E27FC236}">
                  <a16:creationId xmlns:a16="http://schemas.microsoft.com/office/drawing/2014/main" id="{80073AFE-D06E-4C01-B3BB-5157D0D51A53}"/>
                </a:ext>
              </a:extLst>
            </p:cNvPr>
            <p:cNvSpPr/>
            <p:nvPr/>
          </p:nvSpPr>
          <p:spPr>
            <a:xfrm rot="5400000">
              <a:off x="4671784" y="2452257"/>
              <a:ext cx="403201" cy="379696"/>
            </a:xfrm>
            <a:prstGeom prst="flowChartDelay">
              <a:avLst/>
            </a:prstGeom>
            <a:solidFill>
              <a:schemeClr val="bg1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3476095E-5890-4DA2-B865-F82C91168207}"/>
                </a:ext>
              </a:extLst>
            </p:cNvPr>
            <p:cNvSpPr/>
            <p:nvPr/>
          </p:nvSpPr>
          <p:spPr>
            <a:xfrm>
              <a:off x="4651987" y="2994710"/>
              <a:ext cx="442793" cy="306440"/>
            </a:xfrm>
            <a:prstGeom prst="rect">
              <a:avLst/>
            </a:prstGeom>
            <a:solidFill>
              <a:schemeClr val="bg2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="horz" wrap="square" lIns="50800" tIns="50800" rIns="50800" bIns="50800" numCol="1" spcCol="38100" rtlCol="0" anchor="ctr">
              <a:noAutofit/>
            </a:bodyPr>
            <a:lstStyle>
              <a:lvl1pPr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1pPr>
              <a:lvl2pPr indent="160729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2pPr>
              <a:lvl3pPr indent="321457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3pPr>
              <a:lvl4pPr indent="482186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4pPr>
              <a:lvl5pPr indent="642915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5pPr>
              <a:lvl6pPr indent="803643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6pPr>
              <a:lvl7pPr indent="964372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7pPr>
              <a:lvl8pPr indent="1125101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8pPr>
              <a:lvl9pPr indent="1285829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9pPr>
            </a:lstStyle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endParaRPr>
            </a:p>
          </p:txBody>
        </p:sp>
        <p:cxnSp>
          <p:nvCxnSpPr>
            <p:cNvPr id="122" name="Straight Arrow Connector 50">
              <a:extLst>
                <a:ext uri="{FF2B5EF4-FFF2-40B4-BE49-F238E27FC236}">
                  <a16:creationId xmlns:a16="http://schemas.microsoft.com/office/drawing/2014/main" id="{F24C298E-9BB7-4429-8A08-F88FFA66D060}"/>
                </a:ext>
              </a:extLst>
            </p:cNvPr>
            <p:cNvCxnSpPr>
              <a:cxnSpLocks/>
              <a:stCxn id="120" idx="3"/>
              <a:endCxn id="121" idx="0"/>
            </p:cNvCxnSpPr>
            <p:nvPr/>
          </p:nvCxnSpPr>
          <p:spPr>
            <a:xfrm flipH="1">
              <a:off x="4873384" y="2843706"/>
              <a:ext cx="1" cy="151004"/>
            </a:xfrm>
            <a:prstGeom prst="straightConnector1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3E00C257-4C01-40F0-935E-A820E389409D}"/>
              </a:ext>
            </a:extLst>
          </p:cNvPr>
          <p:cNvGrpSpPr/>
          <p:nvPr/>
        </p:nvGrpSpPr>
        <p:grpSpPr>
          <a:xfrm>
            <a:off x="10076803" y="4714947"/>
            <a:ext cx="442793" cy="860646"/>
            <a:chOff x="4651987" y="2440504"/>
            <a:chExt cx="442793" cy="860646"/>
          </a:xfrm>
        </p:grpSpPr>
        <p:sp>
          <p:nvSpPr>
            <p:cNvPr id="124" name="Flowchart: Delay 123">
              <a:extLst>
                <a:ext uri="{FF2B5EF4-FFF2-40B4-BE49-F238E27FC236}">
                  <a16:creationId xmlns:a16="http://schemas.microsoft.com/office/drawing/2014/main" id="{4439AB27-4334-4750-960F-A83F0258D8CE}"/>
                </a:ext>
              </a:extLst>
            </p:cNvPr>
            <p:cNvSpPr/>
            <p:nvPr/>
          </p:nvSpPr>
          <p:spPr>
            <a:xfrm rot="5400000">
              <a:off x="4671784" y="2452257"/>
              <a:ext cx="403201" cy="379696"/>
            </a:xfrm>
            <a:prstGeom prst="flowChartDelay">
              <a:avLst/>
            </a:prstGeom>
            <a:solidFill>
              <a:schemeClr val="bg1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DB2271A9-53B7-4AA7-8E56-4AE176E86A49}"/>
                </a:ext>
              </a:extLst>
            </p:cNvPr>
            <p:cNvSpPr/>
            <p:nvPr/>
          </p:nvSpPr>
          <p:spPr>
            <a:xfrm>
              <a:off x="4651987" y="2994710"/>
              <a:ext cx="442793" cy="306440"/>
            </a:xfrm>
            <a:prstGeom prst="rect">
              <a:avLst/>
            </a:prstGeom>
            <a:solidFill>
              <a:schemeClr val="bg2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="horz" wrap="square" lIns="50800" tIns="50800" rIns="50800" bIns="50800" numCol="1" spcCol="38100" rtlCol="0" anchor="ctr">
              <a:noAutofit/>
            </a:bodyPr>
            <a:lstStyle>
              <a:lvl1pPr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1pPr>
              <a:lvl2pPr indent="160729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2pPr>
              <a:lvl3pPr indent="321457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3pPr>
              <a:lvl4pPr indent="482186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4pPr>
              <a:lvl5pPr indent="642915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5pPr>
              <a:lvl6pPr indent="803643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6pPr>
              <a:lvl7pPr indent="964372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7pPr>
              <a:lvl8pPr indent="1125101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8pPr>
              <a:lvl9pPr indent="1285829" defTabSz="321457">
                <a:defRPr sz="844">
                  <a:latin typeface="Helvetica"/>
                  <a:ea typeface="Helvetica"/>
                  <a:cs typeface="Helvetica"/>
                  <a:sym typeface="Helvetica"/>
                </a:defRPr>
              </a:lvl9pPr>
            </a:lstStyle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endParaRPr>
            </a:p>
          </p:txBody>
        </p:sp>
        <p:cxnSp>
          <p:nvCxnSpPr>
            <p:cNvPr id="126" name="Straight Arrow Connector 50">
              <a:extLst>
                <a:ext uri="{FF2B5EF4-FFF2-40B4-BE49-F238E27FC236}">
                  <a16:creationId xmlns:a16="http://schemas.microsoft.com/office/drawing/2014/main" id="{C72E3A33-176C-4F52-B276-D3CDDBD0B10E}"/>
                </a:ext>
              </a:extLst>
            </p:cNvPr>
            <p:cNvCxnSpPr>
              <a:cxnSpLocks/>
              <a:stCxn id="124" idx="3"/>
              <a:endCxn id="125" idx="0"/>
            </p:cNvCxnSpPr>
            <p:nvPr/>
          </p:nvCxnSpPr>
          <p:spPr>
            <a:xfrm flipH="1">
              <a:off x="4873384" y="2843706"/>
              <a:ext cx="1" cy="151004"/>
            </a:xfrm>
            <a:prstGeom prst="straightConnector1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cxnSp>
        <p:nvCxnSpPr>
          <p:cNvPr id="127" name="Straight Arrow Connector 50">
            <a:extLst>
              <a:ext uri="{FF2B5EF4-FFF2-40B4-BE49-F238E27FC236}">
                <a16:creationId xmlns:a16="http://schemas.microsoft.com/office/drawing/2014/main" id="{864626A2-301B-493F-B741-B684D4E2912E}"/>
              </a:ext>
            </a:extLst>
          </p:cNvPr>
          <p:cNvCxnSpPr>
            <a:cxnSpLocks/>
          </p:cNvCxnSpPr>
          <p:nvPr/>
        </p:nvCxnSpPr>
        <p:spPr>
          <a:xfrm>
            <a:off x="7070774" y="4456335"/>
            <a:ext cx="0" cy="216993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28" name="TextBox 127">
            <a:extLst>
              <a:ext uri="{FF2B5EF4-FFF2-40B4-BE49-F238E27FC236}">
                <a16:creationId xmlns:a16="http://schemas.microsoft.com/office/drawing/2014/main" id="{2612F6CE-4B9D-4268-B707-B3EC1C08E15E}"/>
              </a:ext>
            </a:extLst>
          </p:cNvPr>
          <p:cNvSpPr txBox="1"/>
          <p:nvPr/>
        </p:nvSpPr>
        <p:spPr>
          <a:xfrm>
            <a:off x="6703031" y="4645131"/>
            <a:ext cx="800153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output</a:t>
            </a:r>
          </a:p>
        </p:txBody>
      </p:sp>
      <p:cxnSp>
        <p:nvCxnSpPr>
          <p:cNvPr id="129" name="Straight Arrow Connector 50">
            <a:extLst>
              <a:ext uri="{FF2B5EF4-FFF2-40B4-BE49-F238E27FC236}">
                <a16:creationId xmlns:a16="http://schemas.microsoft.com/office/drawing/2014/main" id="{1FBC91A7-3311-44C6-94F9-CD12E6D3B4D0}"/>
              </a:ext>
            </a:extLst>
          </p:cNvPr>
          <p:cNvCxnSpPr>
            <a:cxnSpLocks/>
          </p:cNvCxnSpPr>
          <p:nvPr/>
        </p:nvCxnSpPr>
        <p:spPr>
          <a:xfrm>
            <a:off x="10308583" y="5574848"/>
            <a:ext cx="0" cy="216993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30" name="TextBox 129">
            <a:extLst>
              <a:ext uri="{FF2B5EF4-FFF2-40B4-BE49-F238E27FC236}">
                <a16:creationId xmlns:a16="http://schemas.microsoft.com/office/drawing/2014/main" id="{8BF2A2E5-612C-4680-8732-93A699147977}"/>
              </a:ext>
            </a:extLst>
          </p:cNvPr>
          <p:cNvSpPr txBox="1"/>
          <p:nvPr/>
        </p:nvSpPr>
        <p:spPr>
          <a:xfrm>
            <a:off x="9933220" y="5717924"/>
            <a:ext cx="800153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output</a:t>
            </a:r>
          </a:p>
        </p:txBody>
      </p: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44104439-95EE-424D-8693-20D1CAD0742E}"/>
              </a:ext>
            </a:extLst>
          </p:cNvPr>
          <p:cNvGrpSpPr/>
          <p:nvPr/>
        </p:nvGrpSpPr>
        <p:grpSpPr>
          <a:xfrm>
            <a:off x="6462640" y="2138454"/>
            <a:ext cx="71997" cy="255247"/>
            <a:chOff x="4145038" y="2209800"/>
            <a:chExt cx="71997" cy="255247"/>
          </a:xfrm>
        </p:grpSpPr>
        <p:cxnSp>
          <p:nvCxnSpPr>
            <p:cNvPr id="131" name="Straight Arrow Connector 50">
              <a:extLst>
                <a:ext uri="{FF2B5EF4-FFF2-40B4-BE49-F238E27FC236}">
                  <a16:creationId xmlns:a16="http://schemas.microsoft.com/office/drawing/2014/main" id="{90596D30-49FF-4927-8C84-AD71D5122D07}"/>
                </a:ext>
              </a:extLst>
            </p:cNvPr>
            <p:cNvCxnSpPr>
              <a:cxnSpLocks/>
            </p:cNvCxnSpPr>
            <p:nvPr/>
          </p:nvCxnSpPr>
          <p:spPr>
            <a:xfrm>
              <a:off x="4183126" y="2209800"/>
              <a:ext cx="0" cy="255247"/>
            </a:xfrm>
            <a:prstGeom prst="straightConnector1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76CF07BE-192D-4B61-9B49-FD3A79B121E8}"/>
                </a:ext>
              </a:extLst>
            </p:cNvPr>
            <p:cNvCxnSpPr/>
            <p:nvPr/>
          </p:nvCxnSpPr>
          <p:spPr>
            <a:xfrm>
              <a:off x="4145038" y="2263140"/>
              <a:ext cx="71997" cy="74283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2BC1407D-14A3-4E38-80B0-B0C9369F11EE}"/>
              </a:ext>
            </a:extLst>
          </p:cNvPr>
          <p:cNvGrpSpPr/>
          <p:nvPr/>
        </p:nvGrpSpPr>
        <p:grpSpPr>
          <a:xfrm>
            <a:off x="7035060" y="2138454"/>
            <a:ext cx="71997" cy="255247"/>
            <a:chOff x="4145038" y="2209800"/>
            <a:chExt cx="71997" cy="255247"/>
          </a:xfrm>
        </p:grpSpPr>
        <p:cxnSp>
          <p:nvCxnSpPr>
            <p:cNvPr id="134" name="Straight Arrow Connector 50">
              <a:extLst>
                <a:ext uri="{FF2B5EF4-FFF2-40B4-BE49-F238E27FC236}">
                  <a16:creationId xmlns:a16="http://schemas.microsoft.com/office/drawing/2014/main" id="{1F8D1047-8B03-453D-BD73-7A260449E079}"/>
                </a:ext>
              </a:extLst>
            </p:cNvPr>
            <p:cNvCxnSpPr>
              <a:cxnSpLocks/>
            </p:cNvCxnSpPr>
            <p:nvPr/>
          </p:nvCxnSpPr>
          <p:spPr>
            <a:xfrm>
              <a:off x="4183126" y="2209800"/>
              <a:ext cx="0" cy="255247"/>
            </a:xfrm>
            <a:prstGeom prst="straightConnector1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AA127521-FEAF-4E54-83AB-E6C98387EC2F}"/>
                </a:ext>
              </a:extLst>
            </p:cNvPr>
            <p:cNvCxnSpPr/>
            <p:nvPr/>
          </p:nvCxnSpPr>
          <p:spPr>
            <a:xfrm>
              <a:off x="4145038" y="2263140"/>
              <a:ext cx="71997" cy="74283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D878D8C2-9BA5-418D-BD30-DC320178A62E}"/>
              </a:ext>
            </a:extLst>
          </p:cNvPr>
          <p:cNvGrpSpPr/>
          <p:nvPr/>
        </p:nvGrpSpPr>
        <p:grpSpPr>
          <a:xfrm>
            <a:off x="7609569" y="2138454"/>
            <a:ext cx="71997" cy="255247"/>
            <a:chOff x="4145038" y="2209800"/>
            <a:chExt cx="71997" cy="255247"/>
          </a:xfrm>
        </p:grpSpPr>
        <p:cxnSp>
          <p:nvCxnSpPr>
            <p:cNvPr id="137" name="Straight Arrow Connector 50">
              <a:extLst>
                <a:ext uri="{FF2B5EF4-FFF2-40B4-BE49-F238E27FC236}">
                  <a16:creationId xmlns:a16="http://schemas.microsoft.com/office/drawing/2014/main" id="{337300B0-21E7-43D8-A585-A725713DB5E0}"/>
                </a:ext>
              </a:extLst>
            </p:cNvPr>
            <p:cNvCxnSpPr>
              <a:cxnSpLocks/>
            </p:cNvCxnSpPr>
            <p:nvPr/>
          </p:nvCxnSpPr>
          <p:spPr>
            <a:xfrm>
              <a:off x="4183126" y="2209800"/>
              <a:ext cx="0" cy="255247"/>
            </a:xfrm>
            <a:prstGeom prst="straightConnector1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2577A245-468D-4BDC-9651-9C5516370D61}"/>
                </a:ext>
              </a:extLst>
            </p:cNvPr>
            <p:cNvCxnSpPr/>
            <p:nvPr/>
          </p:nvCxnSpPr>
          <p:spPr>
            <a:xfrm>
              <a:off x="4145038" y="2263140"/>
              <a:ext cx="71997" cy="74283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94E29E33-584F-4B33-A5C9-8764E062E707}"/>
              </a:ext>
            </a:extLst>
          </p:cNvPr>
          <p:cNvGrpSpPr/>
          <p:nvPr/>
        </p:nvGrpSpPr>
        <p:grpSpPr>
          <a:xfrm>
            <a:off x="8472675" y="2133394"/>
            <a:ext cx="71997" cy="255247"/>
            <a:chOff x="4145038" y="2209800"/>
            <a:chExt cx="71997" cy="255247"/>
          </a:xfrm>
        </p:grpSpPr>
        <p:cxnSp>
          <p:nvCxnSpPr>
            <p:cNvPr id="140" name="Straight Arrow Connector 50">
              <a:extLst>
                <a:ext uri="{FF2B5EF4-FFF2-40B4-BE49-F238E27FC236}">
                  <a16:creationId xmlns:a16="http://schemas.microsoft.com/office/drawing/2014/main" id="{1E3B3E9E-928C-4431-935B-00DABD876319}"/>
                </a:ext>
              </a:extLst>
            </p:cNvPr>
            <p:cNvCxnSpPr>
              <a:cxnSpLocks/>
            </p:cNvCxnSpPr>
            <p:nvPr/>
          </p:nvCxnSpPr>
          <p:spPr>
            <a:xfrm>
              <a:off x="4183126" y="2209800"/>
              <a:ext cx="0" cy="255247"/>
            </a:xfrm>
            <a:prstGeom prst="straightConnector1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474B1F31-5BBA-4C9B-9C8E-616742E46E1D}"/>
                </a:ext>
              </a:extLst>
            </p:cNvPr>
            <p:cNvCxnSpPr/>
            <p:nvPr/>
          </p:nvCxnSpPr>
          <p:spPr>
            <a:xfrm>
              <a:off x="4145038" y="2263140"/>
              <a:ext cx="71997" cy="74283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BD8A24BA-4D1D-44E9-8734-5340DE70E397}"/>
              </a:ext>
            </a:extLst>
          </p:cNvPr>
          <p:cNvGrpSpPr/>
          <p:nvPr/>
        </p:nvGrpSpPr>
        <p:grpSpPr>
          <a:xfrm>
            <a:off x="9049273" y="2133393"/>
            <a:ext cx="71997" cy="255247"/>
            <a:chOff x="4145038" y="2209800"/>
            <a:chExt cx="71997" cy="255247"/>
          </a:xfrm>
        </p:grpSpPr>
        <p:cxnSp>
          <p:nvCxnSpPr>
            <p:cNvPr id="143" name="Straight Arrow Connector 50">
              <a:extLst>
                <a:ext uri="{FF2B5EF4-FFF2-40B4-BE49-F238E27FC236}">
                  <a16:creationId xmlns:a16="http://schemas.microsoft.com/office/drawing/2014/main" id="{EFDC7376-F0BB-4F2E-89E1-680D056B07DE}"/>
                </a:ext>
              </a:extLst>
            </p:cNvPr>
            <p:cNvCxnSpPr>
              <a:cxnSpLocks/>
            </p:cNvCxnSpPr>
            <p:nvPr/>
          </p:nvCxnSpPr>
          <p:spPr>
            <a:xfrm>
              <a:off x="4183126" y="2209800"/>
              <a:ext cx="0" cy="255247"/>
            </a:xfrm>
            <a:prstGeom prst="straightConnector1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E99C71F2-ECB0-4DBD-B85B-81A1FC948EEE}"/>
                </a:ext>
              </a:extLst>
            </p:cNvPr>
            <p:cNvCxnSpPr/>
            <p:nvPr/>
          </p:nvCxnSpPr>
          <p:spPr>
            <a:xfrm>
              <a:off x="4145038" y="2263140"/>
              <a:ext cx="71997" cy="74283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E8B5D48E-568A-4F33-A56E-16DDCDF1728D}"/>
              </a:ext>
            </a:extLst>
          </p:cNvPr>
          <p:cNvGrpSpPr/>
          <p:nvPr/>
        </p:nvGrpSpPr>
        <p:grpSpPr>
          <a:xfrm>
            <a:off x="9611764" y="2133393"/>
            <a:ext cx="71997" cy="255247"/>
            <a:chOff x="4145038" y="2209800"/>
            <a:chExt cx="71997" cy="255247"/>
          </a:xfrm>
        </p:grpSpPr>
        <p:cxnSp>
          <p:nvCxnSpPr>
            <p:cNvPr id="146" name="Straight Arrow Connector 50">
              <a:extLst>
                <a:ext uri="{FF2B5EF4-FFF2-40B4-BE49-F238E27FC236}">
                  <a16:creationId xmlns:a16="http://schemas.microsoft.com/office/drawing/2014/main" id="{3E0302A0-EF61-4D2A-BB94-28B380215972}"/>
                </a:ext>
              </a:extLst>
            </p:cNvPr>
            <p:cNvCxnSpPr>
              <a:cxnSpLocks/>
            </p:cNvCxnSpPr>
            <p:nvPr/>
          </p:nvCxnSpPr>
          <p:spPr>
            <a:xfrm>
              <a:off x="4183126" y="2209800"/>
              <a:ext cx="0" cy="255247"/>
            </a:xfrm>
            <a:prstGeom prst="straightConnector1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859BA42C-940B-4A28-9B06-40CD5C47EC77}"/>
                </a:ext>
              </a:extLst>
            </p:cNvPr>
            <p:cNvCxnSpPr/>
            <p:nvPr/>
          </p:nvCxnSpPr>
          <p:spPr>
            <a:xfrm>
              <a:off x="4145038" y="2263140"/>
              <a:ext cx="71997" cy="74283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BCA22500-1486-49FB-9B20-099798860A2E}"/>
              </a:ext>
            </a:extLst>
          </p:cNvPr>
          <p:cNvGrpSpPr/>
          <p:nvPr/>
        </p:nvGrpSpPr>
        <p:grpSpPr>
          <a:xfrm>
            <a:off x="10176344" y="2142379"/>
            <a:ext cx="71997" cy="255247"/>
            <a:chOff x="4145038" y="2209800"/>
            <a:chExt cx="71997" cy="255247"/>
          </a:xfrm>
        </p:grpSpPr>
        <p:cxnSp>
          <p:nvCxnSpPr>
            <p:cNvPr id="149" name="Straight Arrow Connector 50">
              <a:extLst>
                <a:ext uri="{FF2B5EF4-FFF2-40B4-BE49-F238E27FC236}">
                  <a16:creationId xmlns:a16="http://schemas.microsoft.com/office/drawing/2014/main" id="{4AB8FDEF-9F02-493A-8920-5B905AC788CA}"/>
                </a:ext>
              </a:extLst>
            </p:cNvPr>
            <p:cNvCxnSpPr>
              <a:cxnSpLocks/>
            </p:cNvCxnSpPr>
            <p:nvPr/>
          </p:nvCxnSpPr>
          <p:spPr>
            <a:xfrm>
              <a:off x="4183126" y="2209800"/>
              <a:ext cx="0" cy="255247"/>
            </a:xfrm>
            <a:prstGeom prst="straightConnector1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B3D427EF-5D69-45FE-A9B1-12A319679608}"/>
                </a:ext>
              </a:extLst>
            </p:cNvPr>
            <p:cNvCxnSpPr/>
            <p:nvPr/>
          </p:nvCxnSpPr>
          <p:spPr>
            <a:xfrm>
              <a:off x="4145038" y="2263140"/>
              <a:ext cx="71997" cy="74283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grpSp>
        <p:nvGrpSpPr>
          <p:cNvPr id="151" name="Group 150">
            <a:extLst>
              <a:ext uri="{FF2B5EF4-FFF2-40B4-BE49-F238E27FC236}">
                <a16:creationId xmlns:a16="http://schemas.microsoft.com/office/drawing/2014/main" id="{45CF7A41-F634-484C-969C-BB70E7BC3B1B}"/>
              </a:ext>
            </a:extLst>
          </p:cNvPr>
          <p:cNvGrpSpPr/>
          <p:nvPr/>
        </p:nvGrpSpPr>
        <p:grpSpPr>
          <a:xfrm>
            <a:off x="10754425" y="2135004"/>
            <a:ext cx="71997" cy="255247"/>
            <a:chOff x="4145038" y="2209800"/>
            <a:chExt cx="71997" cy="255247"/>
          </a:xfrm>
        </p:grpSpPr>
        <p:cxnSp>
          <p:nvCxnSpPr>
            <p:cNvPr id="152" name="Straight Arrow Connector 50">
              <a:extLst>
                <a:ext uri="{FF2B5EF4-FFF2-40B4-BE49-F238E27FC236}">
                  <a16:creationId xmlns:a16="http://schemas.microsoft.com/office/drawing/2014/main" id="{00EF332B-EFA2-4104-A577-1474E4C76698}"/>
                </a:ext>
              </a:extLst>
            </p:cNvPr>
            <p:cNvCxnSpPr>
              <a:cxnSpLocks/>
            </p:cNvCxnSpPr>
            <p:nvPr/>
          </p:nvCxnSpPr>
          <p:spPr>
            <a:xfrm>
              <a:off x="4183126" y="2209800"/>
              <a:ext cx="0" cy="255247"/>
            </a:xfrm>
            <a:prstGeom prst="straightConnector1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id="{EC8CEA23-B29C-4EF5-91C7-75F1F71929C5}"/>
                </a:ext>
              </a:extLst>
            </p:cNvPr>
            <p:cNvCxnSpPr/>
            <p:nvPr/>
          </p:nvCxnSpPr>
          <p:spPr>
            <a:xfrm>
              <a:off x="4145038" y="2263140"/>
              <a:ext cx="71997" cy="74283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2F406B47-CC6E-4E6C-AC7B-84302038A14E}"/>
              </a:ext>
            </a:extLst>
          </p:cNvPr>
          <p:cNvGrpSpPr/>
          <p:nvPr/>
        </p:nvGrpSpPr>
        <p:grpSpPr>
          <a:xfrm>
            <a:off x="11320005" y="2142379"/>
            <a:ext cx="71997" cy="255247"/>
            <a:chOff x="4145038" y="2209800"/>
            <a:chExt cx="71997" cy="255247"/>
          </a:xfrm>
        </p:grpSpPr>
        <p:cxnSp>
          <p:nvCxnSpPr>
            <p:cNvPr id="155" name="Straight Arrow Connector 50">
              <a:extLst>
                <a:ext uri="{FF2B5EF4-FFF2-40B4-BE49-F238E27FC236}">
                  <a16:creationId xmlns:a16="http://schemas.microsoft.com/office/drawing/2014/main" id="{D6200269-804D-4DE7-BB99-988D4155B33F}"/>
                </a:ext>
              </a:extLst>
            </p:cNvPr>
            <p:cNvCxnSpPr>
              <a:cxnSpLocks/>
            </p:cNvCxnSpPr>
            <p:nvPr/>
          </p:nvCxnSpPr>
          <p:spPr>
            <a:xfrm>
              <a:off x="4183126" y="2209800"/>
              <a:ext cx="0" cy="255247"/>
            </a:xfrm>
            <a:prstGeom prst="straightConnector1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156" name="Straight Connector 155">
              <a:extLst>
                <a:ext uri="{FF2B5EF4-FFF2-40B4-BE49-F238E27FC236}">
                  <a16:creationId xmlns:a16="http://schemas.microsoft.com/office/drawing/2014/main" id="{430224BB-7FC5-4993-B488-F73416E48420}"/>
                </a:ext>
              </a:extLst>
            </p:cNvPr>
            <p:cNvCxnSpPr/>
            <p:nvPr/>
          </p:nvCxnSpPr>
          <p:spPr>
            <a:xfrm>
              <a:off x="4145038" y="2263140"/>
              <a:ext cx="71997" cy="74283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cxnSp>
        <p:nvCxnSpPr>
          <p:cNvPr id="157" name="Straight Arrow Connector 50">
            <a:extLst>
              <a:ext uri="{FF2B5EF4-FFF2-40B4-BE49-F238E27FC236}">
                <a16:creationId xmlns:a16="http://schemas.microsoft.com/office/drawing/2014/main" id="{95770E1D-00B5-4B27-B854-6AB1BEDB21AB}"/>
              </a:ext>
            </a:extLst>
          </p:cNvPr>
          <p:cNvCxnSpPr>
            <a:cxnSpLocks/>
            <a:stCxn id="77" idx="2"/>
          </p:cNvCxnSpPr>
          <p:nvPr/>
        </p:nvCxnSpPr>
        <p:spPr>
          <a:xfrm>
            <a:off x="6497566" y="3253546"/>
            <a:ext cx="460538" cy="33732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60" name="Straight Arrow Connector 50">
            <a:extLst>
              <a:ext uri="{FF2B5EF4-FFF2-40B4-BE49-F238E27FC236}">
                <a16:creationId xmlns:a16="http://schemas.microsoft.com/office/drawing/2014/main" id="{32A8A10E-F05F-47F3-A066-C14825B30813}"/>
              </a:ext>
            </a:extLst>
          </p:cNvPr>
          <p:cNvCxnSpPr>
            <a:cxnSpLocks/>
            <a:stCxn id="83" idx="2"/>
            <a:endCxn id="112" idx="1"/>
          </p:cNvCxnSpPr>
          <p:nvPr/>
        </p:nvCxnSpPr>
        <p:spPr>
          <a:xfrm>
            <a:off x="7067110" y="3254347"/>
            <a:ext cx="0" cy="346177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63" name="Straight Arrow Connector 50">
            <a:extLst>
              <a:ext uri="{FF2B5EF4-FFF2-40B4-BE49-F238E27FC236}">
                <a16:creationId xmlns:a16="http://schemas.microsoft.com/office/drawing/2014/main" id="{2F4146A6-3598-49FC-86BB-EB7755CB587E}"/>
              </a:ext>
            </a:extLst>
          </p:cNvPr>
          <p:cNvCxnSpPr>
            <a:cxnSpLocks/>
            <a:stCxn id="88" idx="2"/>
          </p:cNvCxnSpPr>
          <p:nvPr/>
        </p:nvCxnSpPr>
        <p:spPr>
          <a:xfrm flipH="1">
            <a:off x="7191607" y="3253547"/>
            <a:ext cx="440269" cy="346176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66" name="Straight Arrow Connector 50">
            <a:extLst>
              <a:ext uri="{FF2B5EF4-FFF2-40B4-BE49-F238E27FC236}">
                <a16:creationId xmlns:a16="http://schemas.microsoft.com/office/drawing/2014/main" id="{77092312-2BBE-4276-BEBE-26ECFC2C3EEA}"/>
              </a:ext>
            </a:extLst>
          </p:cNvPr>
          <p:cNvCxnSpPr>
            <a:cxnSpLocks/>
            <a:stCxn id="93" idx="2"/>
          </p:cNvCxnSpPr>
          <p:nvPr/>
        </p:nvCxnSpPr>
        <p:spPr>
          <a:xfrm>
            <a:off x="8508675" y="3254346"/>
            <a:ext cx="723065" cy="342571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69" name="Straight Arrow Connector 50">
            <a:extLst>
              <a:ext uri="{FF2B5EF4-FFF2-40B4-BE49-F238E27FC236}">
                <a16:creationId xmlns:a16="http://schemas.microsoft.com/office/drawing/2014/main" id="{2AADE555-4B25-4C3D-B79B-298A41DC00B8}"/>
              </a:ext>
            </a:extLst>
          </p:cNvPr>
          <p:cNvCxnSpPr>
            <a:cxnSpLocks/>
            <a:stCxn id="96" idx="2"/>
          </p:cNvCxnSpPr>
          <p:nvPr/>
        </p:nvCxnSpPr>
        <p:spPr>
          <a:xfrm>
            <a:off x="9078219" y="3255147"/>
            <a:ext cx="211978" cy="341770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72" name="Straight Arrow Connector 50">
            <a:extLst>
              <a:ext uri="{FF2B5EF4-FFF2-40B4-BE49-F238E27FC236}">
                <a16:creationId xmlns:a16="http://schemas.microsoft.com/office/drawing/2014/main" id="{C950FC52-C977-4506-B0D3-79E86DD789D7}"/>
              </a:ext>
            </a:extLst>
          </p:cNvPr>
          <p:cNvCxnSpPr>
            <a:cxnSpLocks/>
            <a:stCxn id="99" idx="2"/>
            <a:endCxn id="116" idx="1"/>
          </p:cNvCxnSpPr>
          <p:nvPr/>
        </p:nvCxnSpPr>
        <p:spPr>
          <a:xfrm flipH="1">
            <a:off x="9421589" y="3254347"/>
            <a:ext cx="221396" cy="342571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75" name="Straight Arrow Connector 50">
            <a:extLst>
              <a:ext uri="{FF2B5EF4-FFF2-40B4-BE49-F238E27FC236}">
                <a16:creationId xmlns:a16="http://schemas.microsoft.com/office/drawing/2014/main" id="{633BA75A-E858-4E15-AD74-B85B82E361AB}"/>
              </a:ext>
            </a:extLst>
          </p:cNvPr>
          <p:cNvCxnSpPr>
            <a:cxnSpLocks/>
            <a:stCxn id="103" idx="2"/>
          </p:cNvCxnSpPr>
          <p:nvPr/>
        </p:nvCxnSpPr>
        <p:spPr>
          <a:xfrm flipH="1">
            <a:off x="9532287" y="3253546"/>
            <a:ext cx="684882" cy="336189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78" name="Straight Arrow Connector 50">
            <a:extLst>
              <a:ext uri="{FF2B5EF4-FFF2-40B4-BE49-F238E27FC236}">
                <a16:creationId xmlns:a16="http://schemas.microsoft.com/office/drawing/2014/main" id="{6DAA0748-7B97-46EA-B912-89A24B851E5B}"/>
              </a:ext>
            </a:extLst>
          </p:cNvPr>
          <p:cNvCxnSpPr>
            <a:cxnSpLocks/>
            <a:stCxn id="106" idx="2"/>
          </p:cNvCxnSpPr>
          <p:nvPr/>
        </p:nvCxnSpPr>
        <p:spPr>
          <a:xfrm>
            <a:off x="10786713" y="3254347"/>
            <a:ext cx="221396" cy="335388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81" name="Straight Arrow Connector 50">
            <a:extLst>
              <a:ext uri="{FF2B5EF4-FFF2-40B4-BE49-F238E27FC236}">
                <a16:creationId xmlns:a16="http://schemas.microsoft.com/office/drawing/2014/main" id="{32AADB3F-1A49-4BA3-A022-8FDA59A86840}"/>
              </a:ext>
            </a:extLst>
          </p:cNvPr>
          <p:cNvCxnSpPr>
            <a:cxnSpLocks/>
            <a:stCxn id="109" idx="2"/>
          </p:cNvCxnSpPr>
          <p:nvPr/>
        </p:nvCxnSpPr>
        <p:spPr>
          <a:xfrm flipH="1">
            <a:off x="11229506" y="3253547"/>
            <a:ext cx="121973" cy="336188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87" name="Straight Arrow Connector 50">
            <a:extLst>
              <a:ext uri="{FF2B5EF4-FFF2-40B4-BE49-F238E27FC236}">
                <a16:creationId xmlns:a16="http://schemas.microsoft.com/office/drawing/2014/main" id="{657AE96A-8DAA-4D1C-B53B-873BB7638B52}"/>
              </a:ext>
            </a:extLst>
          </p:cNvPr>
          <p:cNvCxnSpPr>
            <a:cxnSpLocks/>
            <a:stCxn id="117" idx="2"/>
          </p:cNvCxnSpPr>
          <p:nvPr/>
        </p:nvCxnSpPr>
        <p:spPr>
          <a:xfrm>
            <a:off x="9421588" y="4457563"/>
            <a:ext cx="795580" cy="231719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90" name="Straight Arrow Connector 50">
            <a:extLst>
              <a:ext uri="{FF2B5EF4-FFF2-40B4-BE49-F238E27FC236}">
                <a16:creationId xmlns:a16="http://schemas.microsoft.com/office/drawing/2014/main" id="{A357D497-62FA-4B39-96E0-F6C4DF8C677E}"/>
              </a:ext>
            </a:extLst>
          </p:cNvPr>
          <p:cNvCxnSpPr>
            <a:cxnSpLocks/>
            <a:stCxn id="121" idx="2"/>
          </p:cNvCxnSpPr>
          <p:nvPr/>
        </p:nvCxnSpPr>
        <p:spPr>
          <a:xfrm flipH="1">
            <a:off x="10407018" y="4457563"/>
            <a:ext cx="730798" cy="231719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99" name="TextBox 198">
            <a:extLst>
              <a:ext uri="{FF2B5EF4-FFF2-40B4-BE49-F238E27FC236}">
                <a16:creationId xmlns:a16="http://schemas.microsoft.com/office/drawing/2014/main" id="{30A0537E-BADB-4FE8-922F-A631A2EFE215}"/>
              </a:ext>
            </a:extLst>
          </p:cNvPr>
          <p:cNvSpPr txBox="1"/>
          <p:nvPr/>
        </p:nvSpPr>
        <p:spPr>
          <a:xfrm>
            <a:off x="6593357" y="1424901"/>
            <a:ext cx="1097239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000000"/>
                </a:solidFill>
              </a:rPr>
              <a:t>n=24, b=6</a:t>
            </a:r>
            <a:endParaRPr kumimoji="0" lang="en-US" sz="1600" b="0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F9D99BD3-7B8E-4C9A-A311-C32606955045}"/>
              </a:ext>
            </a:extLst>
          </p:cNvPr>
          <p:cNvSpPr txBox="1"/>
          <p:nvPr/>
        </p:nvSpPr>
        <p:spPr>
          <a:xfrm>
            <a:off x="9400046" y="1420560"/>
            <a:ext cx="1097239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000000"/>
                </a:solidFill>
              </a:rPr>
              <a:t>n=24, b=4</a:t>
            </a:r>
            <a:endParaRPr kumimoji="0" lang="en-US" sz="1600" b="0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9A6E658D-5727-4D01-BC08-646F097AC731}"/>
              </a:ext>
            </a:extLst>
          </p:cNvPr>
          <p:cNvSpPr txBox="1"/>
          <p:nvPr/>
        </p:nvSpPr>
        <p:spPr>
          <a:xfrm>
            <a:off x="6399244" y="1805869"/>
            <a:ext cx="230356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000000"/>
                </a:solidFill>
              </a:rPr>
              <a:t>6</a:t>
            </a:r>
            <a:endParaRPr kumimoji="0" lang="en-US" sz="1600" b="0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D0B6CB65-481B-45AD-B055-F409A351D324}"/>
              </a:ext>
            </a:extLst>
          </p:cNvPr>
          <p:cNvSpPr txBox="1"/>
          <p:nvPr/>
        </p:nvSpPr>
        <p:spPr>
          <a:xfrm>
            <a:off x="6951130" y="1805869"/>
            <a:ext cx="230356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000000"/>
                </a:solidFill>
              </a:rPr>
              <a:t>6</a:t>
            </a:r>
            <a:endParaRPr kumimoji="0" lang="en-US" sz="1600" b="0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C94EC01D-FEEE-4A24-AA75-BC7645B7D28A}"/>
              </a:ext>
            </a:extLst>
          </p:cNvPr>
          <p:cNvSpPr txBox="1"/>
          <p:nvPr/>
        </p:nvSpPr>
        <p:spPr>
          <a:xfrm>
            <a:off x="7533620" y="1805869"/>
            <a:ext cx="230356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000000"/>
                </a:solidFill>
              </a:rPr>
              <a:t>6</a:t>
            </a:r>
            <a:endParaRPr kumimoji="0" lang="en-US" sz="1600" b="0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2BA8E2A0-7323-4DBB-A276-1D9B0D940879}"/>
              </a:ext>
            </a:extLst>
          </p:cNvPr>
          <p:cNvSpPr txBox="1"/>
          <p:nvPr/>
        </p:nvSpPr>
        <p:spPr>
          <a:xfrm>
            <a:off x="8406604" y="1795372"/>
            <a:ext cx="230356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4</a:t>
            </a: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A45383C3-0C90-428D-9AA4-0A48FB7E4112}"/>
              </a:ext>
            </a:extLst>
          </p:cNvPr>
          <p:cNvSpPr txBox="1"/>
          <p:nvPr/>
        </p:nvSpPr>
        <p:spPr>
          <a:xfrm>
            <a:off x="8969095" y="1795371"/>
            <a:ext cx="230356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4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7FB9C552-FE24-435A-BBED-A5BC0CAE881A}"/>
              </a:ext>
            </a:extLst>
          </p:cNvPr>
          <p:cNvSpPr txBox="1"/>
          <p:nvPr/>
        </p:nvSpPr>
        <p:spPr>
          <a:xfrm>
            <a:off x="9549475" y="1797098"/>
            <a:ext cx="230356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4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71FD8AE6-1942-4373-98BF-6EA9E961A809}"/>
              </a:ext>
            </a:extLst>
          </p:cNvPr>
          <p:cNvSpPr txBox="1"/>
          <p:nvPr/>
        </p:nvSpPr>
        <p:spPr>
          <a:xfrm>
            <a:off x="10111966" y="1797097"/>
            <a:ext cx="230356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4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46FF1FAD-546D-4BC1-9CDD-8403919EA63D}"/>
              </a:ext>
            </a:extLst>
          </p:cNvPr>
          <p:cNvSpPr txBox="1"/>
          <p:nvPr/>
        </p:nvSpPr>
        <p:spPr>
          <a:xfrm>
            <a:off x="10680424" y="1796301"/>
            <a:ext cx="230356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4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66D0DC09-777C-4A6B-ADDE-02AE3C4403CB}"/>
              </a:ext>
            </a:extLst>
          </p:cNvPr>
          <p:cNvSpPr txBox="1"/>
          <p:nvPr/>
        </p:nvSpPr>
        <p:spPr>
          <a:xfrm>
            <a:off x="11242915" y="1796300"/>
            <a:ext cx="230356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862A7FD-9512-426E-8A7B-F718831CF470}"/>
              </a:ext>
            </a:extLst>
          </p:cNvPr>
          <p:cNvSpPr/>
          <p:nvPr/>
        </p:nvSpPr>
        <p:spPr>
          <a:xfrm>
            <a:off x="10126396" y="6359382"/>
            <a:ext cx="406194" cy="358212"/>
          </a:xfrm>
          <a:prstGeom prst="rect">
            <a:avLst/>
          </a:prstGeom>
          <a:solidFill>
            <a:schemeClr val="bg2"/>
          </a:solidFill>
          <a:ln w="952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E0C2D3-C1A3-42C2-9508-9DABF73C06AB}"/>
              </a:ext>
            </a:extLst>
          </p:cNvPr>
          <p:cNvSpPr txBox="1"/>
          <p:nvPr/>
        </p:nvSpPr>
        <p:spPr>
          <a:xfrm>
            <a:off x="10596865" y="6348693"/>
            <a:ext cx="1149703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flip-flop</a:t>
            </a:r>
          </a:p>
        </p:txBody>
      </p:sp>
    </p:spTree>
    <p:extLst>
      <p:ext uri="{BB962C8B-B14F-4D97-AF65-F5344CB8AC3E}">
        <p14:creationId xmlns:p14="http://schemas.microsoft.com/office/powerpoint/2010/main" val="3714559280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2D81A0-6ECD-4298-BC38-317906049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1293" y="0"/>
            <a:ext cx="9821582" cy="866180"/>
          </a:xfrm>
        </p:spPr>
        <p:txBody>
          <a:bodyPr/>
          <a:lstStyle/>
          <a:p>
            <a:r>
              <a:rPr lang="en-US" dirty="0"/>
              <a:t>Conclusion</a:t>
            </a:r>
            <a:endParaRPr lang="en-US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576766-BAA0-4F34-B634-4A5BD66FEC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051121" y="6510169"/>
            <a:ext cx="89768" cy="194669"/>
          </a:xfrm>
        </p:spPr>
        <p:txBody>
          <a:bodyPr/>
          <a:lstStyle/>
          <a:p>
            <a:pPr>
              <a:defRPr/>
            </a:pPr>
            <a:fld id="{D3046D45-FC88-4EF3-BBF3-C3E9EDC4F79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380" name="Text Placeholder 379">
            <a:extLst>
              <a:ext uri="{FF2B5EF4-FFF2-40B4-BE49-F238E27FC236}">
                <a16:creationId xmlns:a16="http://schemas.microsoft.com/office/drawing/2014/main" id="{E8962A51-E4DC-4070-B3AD-153D199001F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1463" y="1116013"/>
            <a:ext cx="11657824" cy="5000702"/>
          </a:xfrm>
        </p:spPr>
        <p:txBody>
          <a:bodyPr/>
          <a:lstStyle/>
          <a:p>
            <a:r>
              <a:rPr lang="en-US" sz="2400" dirty="0"/>
              <a:t>Thorough optimization of applications for emerging FPGAs becoming infeasible</a:t>
            </a:r>
          </a:p>
          <a:p>
            <a:pPr lvl="1"/>
            <a:r>
              <a:rPr lang="en-US" sz="1800" dirty="0"/>
              <a:t>Huge design space</a:t>
            </a:r>
          </a:p>
          <a:p>
            <a:pPr lvl="1"/>
            <a:r>
              <a:rPr lang="en-US" sz="1800" dirty="0"/>
              <a:t>Lengthy compile times</a:t>
            </a:r>
          </a:p>
          <a:p>
            <a:pPr lvl="1"/>
            <a:r>
              <a:rPr lang="en-US" sz="1800" dirty="0"/>
              <a:t>Requires low-level knowledge of each FPGA</a:t>
            </a:r>
          </a:p>
          <a:p>
            <a:pPr lvl="1"/>
            <a:r>
              <a:rPr lang="en-US" sz="1800" dirty="0"/>
              <a:t>Reduces portability of code</a:t>
            </a:r>
          </a:p>
          <a:p>
            <a:r>
              <a:rPr lang="en-US" sz="2400" dirty="0"/>
              <a:t>Elastic IP allows designer to request optimized IP core for a specific use case</a:t>
            </a:r>
            <a:endParaRPr lang="en-US" sz="2000" dirty="0"/>
          </a:p>
          <a:p>
            <a:r>
              <a:rPr lang="en-US" sz="2400" dirty="0"/>
              <a:t>Enables automatic optimization for:</a:t>
            </a:r>
          </a:p>
          <a:p>
            <a:pPr lvl="1"/>
            <a:r>
              <a:rPr lang="en-US" sz="1800" dirty="0"/>
              <a:t>Different input sizes</a:t>
            </a:r>
          </a:p>
          <a:p>
            <a:pPr lvl="1"/>
            <a:r>
              <a:rPr lang="en-US" sz="1800" dirty="0"/>
              <a:t>Data types: integer, fixed-point, and floating point</a:t>
            </a:r>
          </a:p>
          <a:p>
            <a:pPr lvl="1"/>
            <a:r>
              <a:rPr lang="en-US" sz="1800" dirty="0"/>
              <a:t>Different constraints and optimization goals</a:t>
            </a:r>
          </a:p>
          <a:p>
            <a:pPr lvl="1"/>
            <a:r>
              <a:rPr lang="en-US" sz="1800" dirty="0"/>
              <a:t>Different resource mixes</a:t>
            </a:r>
          </a:p>
          <a:p>
            <a:r>
              <a:rPr lang="en-US" sz="2200" dirty="0"/>
              <a:t>Future presentation on how elastic IP exploration works</a:t>
            </a:r>
          </a:p>
          <a:p>
            <a:pPr>
              <a:spcBef>
                <a:spcPts val="1800"/>
              </a:spcBef>
            </a:pPr>
            <a:r>
              <a:rPr lang="en-US" sz="2400" b="1" dirty="0"/>
              <a:t>If interested in collaborating, please send email to gstitt@ufl.edu</a:t>
            </a:r>
          </a:p>
        </p:txBody>
      </p:sp>
    </p:spTree>
    <p:extLst>
      <p:ext uri="{BB962C8B-B14F-4D97-AF65-F5344CB8AC3E}">
        <p14:creationId xmlns:p14="http://schemas.microsoft.com/office/powerpoint/2010/main" val="68270463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3798D53-A28F-4EE9-848E-3E71988E5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C6AE8C-3724-41A6-A03F-D9B73448B009}"/>
              </a:ext>
            </a:extLst>
          </p:cNvPr>
          <p:cNvSpPr txBox="1"/>
          <p:nvPr/>
        </p:nvSpPr>
        <p:spPr>
          <a:xfrm>
            <a:off x="5569903" y="3785058"/>
            <a:ext cx="1605194" cy="461025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Numerous slow </a:t>
            </a:r>
            <a:b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iterations of </a:t>
            </a:r>
            <a:b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optimization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358864-840D-47D0-AFD4-A4083EB4F222}"/>
              </a:ext>
            </a:extLst>
          </p:cNvPr>
          <p:cNvSpPr txBox="1"/>
          <p:nvPr/>
        </p:nvSpPr>
        <p:spPr>
          <a:xfrm>
            <a:off x="2255575" y="2252811"/>
            <a:ext cx="1723346" cy="461025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Limited </a:t>
            </a:r>
            <a:b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specialization</a:t>
            </a:r>
            <a:b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options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CDCD8D-9116-4396-A9B8-1D5FC82FAB3F}"/>
              </a:ext>
            </a:extLst>
          </p:cNvPr>
          <p:cNvSpPr/>
          <p:nvPr/>
        </p:nvSpPr>
        <p:spPr>
          <a:xfrm>
            <a:off x="3578158" y="1389861"/>
            <a:ext cx="1491213" cy="54117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tx1"/>
                </a:solidFill>
              </a:rPr>
              <a:t>Select IP Cores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51FD3B-AEBA-4332-B2B7-B534CD79F24A}"/>
              </a:ext>
            </a:extLst>
          </p:cNvPr>
          <p:cNvSpPr/>
          <p:nvPr/>
        </p:nvSpPr>
        <p:spPr>
          <a:xfrm>
            <a:off x="3578158" y="2188260"/>
            <a:ext cx="1491213" cy="54117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tx1"/>
                </a:solidFill>
              </a:rPr>
              <a:t>Select Tradeoff from IP Core </a:t>
            </a:r>
            <a:endParaRPr lang="en-US" sz="1400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46CC7F9-1293-47D0-B582-61DDAD774FB7}"/>
              </a:ext>
            </a:extLst>
          </p:cNvPr>
          <p:cNvCxnSpPr>
            <a:cxnSpLocks/>
            <a:stCxn id="6" idx="2"/>
            <a:endCxn id="7" idx="0"/>
          </p:cNvCxnSpPr>
          <p:nvPr/>
        </p:nvCxnSpPr>
        <p:spPr>
          <a:xfrm>
            <a:off x="4323765" y="1931036"/>
            <a:ext cx="0" cy="2572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98135A11-DD2F-4905-83B8-CC80386A18A7}"/>
              </a:ext>
            </a:extLst>
          </p:cNvPr>
          <p:cNvSpPr/>
          <p:nvPr/>
        </p:nvSpPr>
        <p:spPr>
          <a:xfrm>
            <a:off x="3394625" y="2986659"/>
            <a:ext cx="1858276" cy="54117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tx1"/>
                </a:solidFill>
              </a:rPr>
              <a:t>Implement and Optimize Custom RTL</a:t>
            </a:r>
            <a:endParaRPr lang="en-US" sz="1400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A710D429-71F6-472F-A6AC-C0B2C6F91DE6}"/>
              </a:ext>
            </a:extLst>
          </p:cNvPr>
          <p:cNvSpPr/>
          <p:nvPr/>
        </p:nvSpPr>
        <p:spPr>
          <a:xfrm>
            <a:off x="3578158" y="3785058"/>
            <a:ext cx="1491213" cy="541175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tx1"/>
                </a:solidFill>
              </a:rPr>
              <a:t>Compile</a:t>
            </a:r>
            <a:endParaRPr lang="en-US" sz="1400" dirty="0"/>
          </a:p>
        </p:txBody>
      </p:sp>
      <p:sp>
        <p:nvSpPr>
          <p:cNvPr id="11" name="Diamond 10">
            <a:extLst>
              <a:ext uri="{FF2B5EF4-FFF2-40B4-BE49-F238E27FC236}">
                <a16:creationId xmlns:a16="http://schemas.microsoft.com/office/drawing/2014/main" id="{237FF08D-AD9A-4F25-86C7-8859D160BE14}"/>
              </a:ext>
            </a:extLst>
          </p:cNvPr>
          <p:cNvSpPr/>
          <p:nvPr/>
        </p:nvSpPr>
        <p:spPr>
          <a:xfrm>
            <a:off x="3328678" y="4512337"/>
            <a:ext cx="1988143" cy="711218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tx1"/>
                </a:solidFill>
              </a:rPr>
              <a:t>Keep Exploring?</a:t>
            </a:r>
            <a:endParaRPr lang="en-US" sz="1400" dirty="0"/>
          </a:p>
        </p:txBody>
      </p:sp>
      <p:sp>
        <p:nvSpPr>
          <p:cNvPr id="12" name="Cylinder 11">
            <a:extLst>
              <a:ext uri="{FF2B5EF4-FFF2-40B4-BE49-F238E27FC236}">
                <a16:creationId xmlns:a16="http://schemas.microsoft.com/office/drawing/2014/main" id="{906961C8-ADC3-462B-A5BD-DB9690A08DCA}"/>
              </a:ext>
            </a:extLst>
          </p:cNvPr>
          <p:cNvSpPr/>
          <p:nvPr/>
        </p:nvSpPr>
        <p:spPr>
          <a:xfrm>
            <a:off x="5785509" y="1282291"/>
            <a:ext cx="861244" cy="756314"/>
          </a:xfrm>
          <a:prstGeom prst="can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rtl="0"/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Gill Sans"/>
              </a:rPr>
              <a:t>IP Library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B36BA9A-8EF4-469B-8615-6F57F7710AB5}"/>
              </a:ext>
            </a:extLst>
          </p:cNvPr>
          <p:cNvCxnSpPr>
            <a:cxnSpLocks/>
            <a:stCxn id="7" idx="2"/>
            <a:endCxn id="9" idx="0"/>
          </p:cNvCxnSpPr>
          <p:nvPr/>
        </p:nvCxnSpPr>
        <p:spPr>
          <a:xfrm flipH="1">
            <a:off x="4323763" y="2729435"/>
            <a:ext cx="2" cy="2572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B6DDDDC-0BEF-4A2A-9024-92FBCD93FC50}"/>
              </a:ext>
            </a:extLst>
          </p:cNvPr>
          <p:cNvCxnSpPr>
            <a:cxnSpLocks/>
            <a:stCxn id="9" idx="2"/>
            <a:endCxn id="10" idx="0"/>
          </p:cNvCxnSpPr>
          <p:nvPr/>
        </p:nvCxnSpPr>
        <p:spPr>
          <a:xfrm>
            <a:off x="4323763" y="3527834"/>
            <a:ext cx="2" cy="2572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60AE30D-7E15-4306-A27F-DD7771659911}"/>
              </a:ext>
            </a:extLst>
          </p:cNvPr>
          <p:cNvCxnSpPr>
            <a:cxnSpLocks/>
            <a:stCxn id="10" idx="2"/>
            <a:endCxn id="11" idx="0"/>
          </p:cNvCxnSpPr>
          <p:nvPr/>
        </p:nvCxnSpPr>
        <p:spPr>
          <a:xfrm flipH="1">
            <a:off x="4322750" y="4326233"/>
            <a:ext cx="1015" cy="18610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9E97C4A7-E72C-422B-A630-05C0CFB4AB84}"/>
              </a:ext>
            </a:extLst>
          </p:cNvPr>
          <p:cNvCxnSpPr>
            <a:cxnSpLocks/>
            <a:stCxn id="11" idx="3"/>
            <a:endCxn id="9" idx="3"/>
          </p:cNvCxnSpPr>
          <p:nvPr/>
        </p:nvCxnSpPr>
        <p:spPr>
          <a:xfrm flipH="1" flipV="1">
            <a:off x="5252901" y="3257247"/>
            <a:ext cx="63920" cy="1610699"/>
          </a:xfrm>
          <a:prstGeom prst="bentConnector3">
            <a:avLst>
              <a:gd name="adj1" fmla="val -357635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08AE2C5-09CB-4487-B838-8FE7A047B51A}"/>
              </a:ext>
            </a:extLst>
          </p:cNvPr>
          <p:cNvCxnSpPr>
            <a:cxnSpLocks/>
            <a:stCxn id="11" idx="2"/>
          </p:cNvCxnSpPr>
          <p:nvPr/>
        </p:nvCxnSpPr>
        <p:spPr>
          <a:xfrm>
            <a:off x="4322750" y="5223555"/>
            <a:ext cx="0" cy="2362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75">
            <a:extLst>
              <a:ext uri="{FF2B5EF4-FFF2-40B4-BE49-F238E27FC236}">
                <a16:creationId xmlns:a16="http://schemas.microsoft.com/office/drawing/2014/main" id="{AEFCA8A6-D6D7-4EB5-968D-1DB70FB03F83}"/>
              </a:ext>
            </a:extLst>
          </p:cNvPr>
          <p:cNvSpPr txBox="1"/>
          <p:nvPr/>
        </p:nvSpPr>
        <p:spPr>
          <a:xfrm>
            <a:off x="4322750" y="5199972"/>
            <a:ext cx="7466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/>
              <a:t>No</a:t>
            </a:r>
          </a:p>
        </p:txBody>
      </p:sp>
      <p:sp>
        <p:nvSpPr>
          <p:cNvPr id="19" name="TextBox 73">
            <a:extLst>
              <a:ext uri="{FF2B5EF4-FFF2-40B4-BE49-F238E27FC236}">
                <a16:creationId xmlns:a16="http://schemas.microsoft.com/office/drawing/2014/main" id="{F07B1A69-6B00-4432-905B-CCFCCFDCDDAD}"/>
              </a:ext>
            </a:extLst>
          </p:cNvPr>
          <p:cNvSpPr txBox="1"/>
          <p:nvPr/>
        </p:nvSpPr>
        <p:spPr>
          <a:xfrm>
            <a:off x="5233685" y="4878072"/>
            <a:ext cx="4693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/>
              <a:t>Yes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C939E62-CE19-4835-B5CD-1FCDE992A275}"/>
              </a:ext>
            </a:extLst>
          </p:cNvPr>
          <p:cNvCxnSpPr>
            <a:cxnSpLocks/>
            <a:stCxn id="12" idx="2"/>
            <a:endCxn id="6" idx="3"/>
          </p:cNvCxnSpPr>
          <p:nvPr/>
        </p:nvCxnSpPr>
        <p:spPr>
          <a:xfrm flipH="1">
            <a:off x="5069371" y="1660448"/>
            <a:ext cx="716138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D1D30641-E31A-42CF-8B05-B81D9FDF6C55}"/>
              </a:ext>
            </a:extLst>
          </p:cNvPr>
          <p:cNvSpPr txBox="1"/>
          <p:nvPr/>
        </p:nvSpPr>
        <p:spPr>
          <a:xfrm>
            <a:off x="3328678" y="5581323"/>
            <a:ext cx="2165552" cy="461025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Sub-optimal performance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EB8F344-4CAE-44ED-884A-4BE653B1DE32}"/>
              </a:ext>
            </a:extLst>
          </p:cNvPr>
          <p:cNvSpPr txBox="1"/>
          <p:nvPr/>
        </p:nvSpPr>
        <p:spPr>
          <a:xfrm>
            <a:off x="7348108" y="5539490"/>
            <a:ext cx="2049826" cy="447903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Improved performance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0FB0C02-4E9E-42BF-827B-2387686993F5}"/>
              </a:ext>
            </a:extLst>
          </p:cNvPr>
          <p:cNvSpPr txBox="1"/>
          <p:nvPr/>
        </p:nvSpPr>
        <p:spPr>
          <a:xfrm>
            <a:off x="9225155" y="3645352"/>
            <a:ext cx="2049826" cy="1261884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Automatic exploration </a:t>
            </a:r>
            <a:b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replaces numerous</a:t>
            </a:r>
            <a:b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manual iterations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359F44A-5E62-4D97-BD14-E54BBF68EBD4}"/>
              </a:ext>
            </a:extLst>
          </p:cNvPr>
          <p:cNvSpPr/>
          <p:nvPr/>
        </p:nvSpPr>
        <p:spPr>
          <a:xfrm>
            <a:off x="7628431" y="1404720"/>
            <a:ext cx="1491213" cy="54117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tx1"/>
                </a:solidFill>
              </a:rPr>
              <a:t>Select IP Cores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F99840B-EF87-4767-AA8B-91E16E46177C}"/>
              </a:ext>
            </a:extLst>
          </p:cNvPr>
          <p:cNvSpPr/>
          <p:nvPr/>
        </p:nvSpPr>
        <p:spPr>
          <a:xfrm>
            <a:off x="7536339" y="2225711"/>
            <a:ext cx="1674746" cy="54117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i="1" dirty="0">
                <a:solidFill>
                  <a:schemeClr val="tx1"/>
                </a:solidFill>
              </a:rPr>
              <a:t>Request</a:t>
            </a:r>
            <a:r>
              <a:rPr lang="en-US" sz="1400" b="1" dirty="0">
                <a:solidFill>
                  <a:schemeClr val="tx1"/>
                </a:solidFill>
              </a:rPr>
              <a:t> Specialized IP Implementation</a:t>
            </a:r>
            <a:endParaRPr lang="en-US" sz="1400" b="1" dirty="0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F9C29B2-4364-43CC-8723-F109321731F3}"/>
              </a:ext>
            </a:extLst>
          </p:cNvPr>
          <p:cNvCxnSpPr>
            <a:cxnSpLocks/>
            <a:stCxn id="24" idx="2"/>
            <a:endCxn id="25" idx="0"/>
          </p:cNvCxnSpPr>
          <p:nvPr/>
        </p:nvCxnSpPr>
        <p:spPr>
          <a:xfrm flipH="1">
            <a:off x="8373712" y="1945895"/>
            <a:ext cx="326" cy="2798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CB3097CF-4BB8-48A6-A6B4-EDABECDB4D43}"/>
              </a:ext>
            </a:extLst>
          </p:cNvPr>
          <p:cNvSpPr/>
          <p:nvPr/>
        </p:nvSpPr>
        <p:spPr>
          <a:xfrm>
            <a:off x="7444898" y="3046702"/>
            <a:ext cx="1858276" cy="54117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tx1"/>
                </a:solidFill>
              </a:rPr>
              <a:t>Custom Elastic-Compliant RTL</a:t>
            </a:r>
            <a:endParaRPr lang="en-US" sz="1400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7DF84568-C979-44D7-91AD-15D30CBCFF01}"/>
              </a:ext>
            </a:extLst>
          </p:cNvPr>
          <p:cNvSpPr/>
          <p:nvPr/>
        </p:nvSpPr>
        <p:spPr>
          <a:xfrm>
            <a:off x="7628431" y="3867693"/>
            <a:ext cx="1491213" cy="657852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</a:rPr>
              <a:t>Automatic Exploration</a:t>
            </a:r>
            <a:endParaRPr lang="en-US" sz="1400" b="1" dirty="0"/>
          </a:p>
        </p:txBody>
      </p:sp>
      <p:sp>
        <p:nvSpPr>
          <p:cNvPr id="29" name="Cylinder 28">
            <a:extLst>
              <a:ext uri="{FF2B5EF4-FFF2-40B4-BE49-F238E27FC236}">
                <a16:creationId xmlns:a16="http://schemas.microsoft.com/office/drawing/2014/main" id="{2948C1BC-862F-4DEA-97AD-96411C83B37A}"/>
              </a:ext>
            </a:extLst>
          </p:cNvPr>
          <p:cNvSpPr/>
          <p:nvPr/>
        </p:nvSpPr>
        <p:spPr>
          <a:xfrm>
            <a:off x="9835782" y="1297150"/>
            <a:ext cx="861244" cy="756314"/>
          </a:xfrm>
          <a:prstGeom prst="can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rtl="0"/>
            <a:r>
              <a:rPr lang="en-US" sz="1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Gill Sans"/>
              </a:rPr>
              <a:t>IP Library</a:t>
            </a:r>
            <a:endParaRPr lang="en-US" sz="1400" kern="1200" dirty="0">
              <a:solidFill>
                <a:schemeClr val="tx1"/>
              </a:solidFill>
              <a:latin typeface="+mn-lt"/>
              <a:ea typeface="+mn-ea"/>
              <a:cs typeface="+mn-cs"/>
              <a:sym typeface="Gill Sans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94EB5A44-DE8F-4442-93F9-0B6743E7FF38}"/>
              </a:ext>
            </a:extLst>
          </p:cNvPr>
          <p:cNvCxnSpPr>
            <a:cxnSpLocks/>
            <a:stCxn id="25" idx="2"/>
            <a:endCxn id="27" idx="0"/>
          </p:cNvCxnSpPr>
          <p:nvPr/>
        </p:nvCxnSpPr>
        <p:spPr>
          <a:xfrm>
            <a:off x="8373712" y="2766886"/>
            <a:ext cx="324" cy="2798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FFC60691-FA65-40C9-940B-CCB6EEC1F675}"/>
              </a:ext>
            </a:extLst>
          </p:cNvPr>
          <p:cNvCxnSpPr>
            <a:cxnSpLocks/>
            <a:stCxn id="27" idx="2"/>
            <a:endCxn id="28" idx="0"/>
          </p:cNvCxnSpPr>
          <p:nvPr/>
        </p:nvCxnSpPr>
        <p:spPr>
          <a:xfrm>
            <a:off x="8374036" y="3587877"/>
            <a:ext cx="2" cy="2798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0C27495B-2C4A-4A7E-A59C-E312BEDC03CB}"/>
              </a:ext>
            </a:extLst>
          </p:cNvPr>
          <p:cNvCxnSpPr>
            <a:cxnSpLocks/>
            <a:stCxn id="28" idx="2"/>
            <a:endCxn id="34" idx="0"/>
          </p:cNvCxnSpPr>
          <p:nvPr/>
        </p:nvCxnSpPr>
        <p:spPr>
          <a:xfrm flipH="1">
            <a:off x="8373022" y="4525545"/>
            <a:ext cx="1016" cy="27981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CEBB144-52CA-49CC-BBBB-4430126F73DC}"/>
              </a:ext>
            </a:extLst>
          </p:cNvPr>
          <p:cNvCxnSpPr>
            <a:cxnSpLocks/>
            <a:stCxn id="29" idx="2"/>
            <a:endCxn id="24" idx="3"/>
          </p:cNvCxnSpPr>
          <p:nvPr/>
        </p:nvCxnSpPr>
        <p:spPr>
          <a:xfrm flipH="1">
            <a:off x="9119644" y="1675307"/>
            <a:ext cx="716138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BED8D06F-FE29-410F-B8C3-475E72CF8963}"/>
              </a:ext>
            </a:extLst>
          </p:cNvPr>
          <p:cNvSpPr/>
          <p:nvPr/>
        </p:nvSpPr>
        <p:spPr>
          <a:xfrm>
            <a:off x="7627415" y="4805363"/>
            <a:ext cx="1491213" cy="541175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tx1"/>
                </a:solidFill>
              </a:rPr>
              <a:t>Compile</a:t>
            </a:r>
            <a:endParaRPr lang="en-US" sz="1400" dirty="0"/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9253F228-4A38-4A9E-9200-3F0F8DA8F81B}"/>
              </a:ext>
            </a:extLst>
          </p:cNvPr>
          <p:cNvCxnSpPr>
            <a:cxnSpLocks/>
            <a:stCxn id="34" idx="2"/>
          </p:cNvCxnSpPr>
          <p:nvPr/>
        </p:nvCxnSpPr>
        <p:spPr>
          <a:xfrm>
            <a:off x="8373022" y="5346538"/>
            <a:ext cx="1" cy="2530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561EF7B-637C-44A1-8F01-17C74BC9298D}"/>
              </a:ext>
            </a:extLst>
          </p:cNvPr>
          <p:cNvCxnSpPr/>
          <p:nvPr/>
        </p:nvCxnSpPr>
        <p:spPr>
          <a:xfrm>
            <a:off x="7115175" y="1209675"/>
            <a:ext cx="0" cy="4777718"/>
          </a:xfrm>
          <a:prstGeom prst="line">
            <a:avLst/>
          </a:prstGeom>
          <a:noFill/>
          <a:ln w="31750" cap="flat">
            <a:solidFill>
              <a:srgbClr val="000000"/>
            </a:solidFill>
            <a:prstDash val="sys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145283208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7597" y="0"/>
            <a:ext cx="9214250" cy="866180"/>
          </a:xfrm>
        </p:spPr>
        <p:txBody>
          <a:bodyPr/>
          <a:lstStyle/>
          <a:p>
            <a:r>
              <a:rPr lang="en-US" dirty="0"/>
              <a:t>FPGA Productivity Bottlenecks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051121" y="6510169"/>
            <a:ext cx="89768" cy="194669"/>
          </a:xfrm>
        </p:spPr>
        <p:txBody>
          <a:bodyPr/>
          <a:lstStyle/>
          <a:p>
            <a:pPr>
              <a:defRPr/>
            </a:pPr>
            <a:fld id="{D3046D45-FC88-4EF3-BBF3-C3E9EDC4F79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19D3AA2-2397-4D6C-B43A-3C52DCFE05A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89024" y="1049338"/>
            <a:ext cx="10647255" cy="4986337"/>
          </a:xfrm>
        </p:spPr>
        <p:txBody>
          <a:bodyPr/>
          <a:lstStyle/>
          <a:p>
            <a:r>
              <a:rPr lang="en-US" sz="2400" dirty="0"/>
              <a:t>Problem: optimizing RTL code for emerging FPGAs is increasingly difficult</a:t>
            </a:r>
            <a:endParaRPr lang="en-US" sz="2000" dirty="0"/>
          </a:p>
          <a:p>
            <a:pPr lvl="1"/>
            <a:r>
              <a:rPr lang="en-US" sz="2000" dirty="0"/>
              <a:t>Resulting performance far below potential peak performance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Difficulty caused by enormous design space (i.e., millions of options)</a:t>
            </a:r>
          </a:p>
          <a:p>
            <a:pPr lvl="1"/>
            <a:r>
              <a:rPr lang="en-US" sz="2000" dirty="0"/>
              <a:t>How to optimize module instances based on placement or floor-planning?</a:t>
            </a:r>
          </a:p>
          <a:p>
            <a:pPr lvl="2"/>
            <a:r>
              <a:rPr lang="en-US" sz="1600" dirty="0"/>
              <a:t>Different instances of the same module may require different resources due to different placement</a:t>
            </a:r>
          </a:p>
          <a:p>
            <a:pPr lvl="1"/>
            <a:r>
              <a:rPr lang="en-US" sz="2000" dirty="0"/>
              <a:t>What mix of resources should be used for each module?</a:t>
            </a:r>
          </a:p>
          <a:p>
            <a:pPr lvl="1"/>
            <a:r>
              <a:rPr lang="en-US" sz="2000" dirty="0"/>
              <a:t>How much pipelining to apply?</a:t>
            </a:r>
            <a:endParaRPr lang="en-US" sz="1400" dirty="0"/>
          </a:p>
          <a:p>
            <a:pPr lvl="1"/>
            <a:r>
              <a:rPr lang="en-US" sz="2000" dirty="0"/>
              <a:t>How to avoid routing congestion?</a:t>
            </a:r>
          </a:p>
          <a:p>
            <a:pPr lvl="1"/>
            <a:r>
              <a:rPr lang="en-US" sz="2000" dirty="0"/>
              <a:t>How to minimize fan-out problems?</a:t>
            </a:r>
          </a:p>
          <a:p>
            <a:endParaRPr lang="en-US" sz="2400" dirty="0"/>
          </a:p>
          <a:p>
            <a:r>
              <a:rPr lang="en-US" sz="2400" dirty="0"/>
              <a:t>Only feasible to explore tiny subset of design space</a:t>
            </a:r>
          </a:p>
          <a:p>
            <a:pPr lvl="1"/>
            <a:r>
              <a:rPr lang="en-US" sz="2000" dirty="0"/>
              <a:t>Compile times can take hours to days</a:t>
            </a:r>
          </a:p>
        </p:txBody>
      </p:sp>
    </p:spTree>
    <p:extLst>
      <p:ext uri="{BB962C8B-B14F-4D97-AF65-F5344CB8AC3E}">
        <p14:creationId xmlns:p14="http://schemas.microsoft.com/office/powerpoint/2010/main" val="341704954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Box 49">
            <a:extLst>
              <a:ext uri="{FF2B5EF4-FFF2-40B4-BE49-F238E27FC236}">
                <a16:creationId xmlns:a16="http://schemas.microsoft.com/office/drawing/2014/main" id="{ADB80765-4CD2-45D2-92DE-0E88C1197867}"/>
              </a:ext>
            </a:extLst>
          </p:cNvPr>
          <p:cNvSpPr txBox="1"/>
          <p:nvPr/>
        </p:nvSpPr>
        <p:spPr>
          <a:xfrm>
            <a:off x="10446703" y="3689808"/>
            <a:ext cx="1605194" cy="461025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Numerous slow </a:t>
            </a:r>
            <a:b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iterations of </a:t>
            </a:r>
            <a:b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optimization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8238D53-A599-4C29-8061-526F9C75A60C}"/>
              </a:ext>
            </a:extLst>
          </p:cNvPr>
          <p:cNvSpPr txBox="1"/>
          <p:nvPr/>
        </p:nvSpPr>
        <p:spPr>
          <a:xfrm>
            <a:off x="7132375" y="2157561"/>
            <a:ext cx="1723346" cy="461025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Limited </a:t>
            </a:r>
            <a:b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specialization</a:t>
            </a:r>
            <a:b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options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B5DB1B9-BA65-486F-AD0A-519C7092643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1461" y="1116013"/>
            <a:ext cx="7585084" cy="5078791"/>
          </a:xfrm>
        </p:spPr>
        <p:txBody>
          <a:bodyPr/>
          <a:lstStyle/>
          <a:p>
            <a:r>
              <a:rPr lang="en-US" sz="2000" dirty="0"/>
              <a:t>How do designers handle these challenges?</a:t>
            </a:r>
          </a:p>
          <a:p>
            <a:pPr lvl="1"/>
            <a:r>
              <a:rPr lang="en-US" sz="1800" dirty="0"/>
              <a:t>Use IP libraries as much as possible</a:t>
            </a:r>
          </a:p>
          <a:p>
            <a:pPr lvl="1"/>
            <a:r>
              <a:rPr lang="en-US" sz="1800" dirty="0"/>
              <a:t>Implement and optimize remaining functionality </a:t>
            </a:r>
          </a:p>
          <a:p>
            <a:pPr lvl="2"/>
            <a:r>
              <a:rPr lang="en-US" sz="1600" dirty="0"/>
              <a:t>Initially making guesses at best design options</a:t>
            </a:r>
          </a:p>
          <a:p>
            <a:endParaRPr lang="en-US" sz="2000" dirty="0"/>
          </a:p>
          <a:p>
            <a:r>
              <a:rPr lang="en-US" sz="2000" dirty="0"/>
              <a:t>Problems: </a:t>
            </a:r>
          </a:p>
          <a:p>
            <a:pPr lvl="1"/>
            <a:r>
              <a:rPr lang="en-US" sz="1800" dirty="0"/>
              <a:t>RTL optimizations require numerous design iterations</a:t>
            </a:r>
          </a:p>
          <a:p>
            <a:pPr lvl="2"/>
            <a:r>
              <a:rPr lang="en-US" sz="1600" dirty="0"/>
              <a:t>Huge bottleneck due to lengthy compile times</a:t>
            </a:r>
            <a:endParaRPr lang="en-US" sz="1800" dirty="0"/>
          </a:p>
          <a:p>
            <a:pPr lvl="1"/>
            <a:r>
              <a:rPr lang="en-US" sz="1800" dirty="0"/>
              <a:t>Use cases have different goals and constraints</a:t>
            </a:r>
          </a:p>
          <a:p>
            <a:pPr lvl="2"/>
            <a:r>
              <a:rPr lang="en-US" sz="1600" dirty="0"/>
              <a:t>IP libraries often provide few specialization options</a:t>
            </a:r>
          </a:p>
          <a:p>
            <a:pPr lvl="2"/>
            <a:r>
              <a:rPr lang="en-US" sz="1600" dirty="0"/>
              <a:t>Or, so many options that it adds even more to the exploration</a:t>
            </a:r>
          </a:p>
          <a:p>
            <a:endParaRPr lang="en-US" sz="2000" dirty="0"/>
          </a:p>
          <a:p>
            <a:r>
              <a:rPr lang="en-US" sz="2000" u="sng" dirty="0"/>
              <a:t>Solution: </a:t>
            </a:r>
            <a:r>
              <a:rPr lang="en-US" sz="2000" i="1" u="sng" dirty="0"/>
              <a:t>discover </a:t>
            </a:r>
            <a:r>
              <a:rPr lang="en-US" sz="2000" u="sng" dirty="0"/>
              <a:t>use-case-specific optimizations</a:t>
            </a:r>
          </a:p>
          <a:p>
            <a:pPr lvl="1"/>
            <a:r>
              <a:rPr lang="en-US" sz="1600" dirty="0"/>
              <a:t>Each </a:t>
            </a:r>
            <a:r>
              <a:rPr lang="en-US" sz="1600" i="1" dirty="0"/>
              <a:t>elastic IP</a:t>
            </a:r>
            <a:r>
              <a:rPr lang="en-US" sz="1600" dirty="0"/>
              <a:t> core has knowledge base of different implementations</a:t>
            </a:r>
          </a:p>
          <a:p>
            <a:pPr lvl="1"/>
            <a:r>
              <a:rPr lang="en-US" sz="1600" dirty="0"/>
              <a:t>Design-space explorer uses knowledge base to find new implementations with requested tradeoffs</a:t>
            </a:r>
          </a:p>
          <a:p>
            <a:pPr marL="55397" indent="0">
              <a:buNone/>
            </a:pPr>
            <a:r>
              <a:rPr lang="en-US" sz="2000" dirty="0"/>
              <a:t>	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39EDF4A-A950-4265-99AA-720015BB2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RTL-Design Process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31647A67-C1F4-4096-B696-20796C1B17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051121" y="6510169"/>
            <a:ext cx="89768" cy="194669"/>
          </a:xfrm>
        </p:spPr>
        <p:txBody>
          <a:bodyPr/>
          <a:lstStyle/>
          <a:p>
            <a:pPr>
              <a:defRPr/>
            </a:pPr>
            <a:fld id="{D3046D45-FC88-4EF3-BBF3-C3E9EDC4F79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78C9B5-6411-43F7-AFC7-E29FF461ADA5}"/>
              </a:ext>
            </a:extLst>
          </p:cNvPr>
          <p:cNvSpPr/>
          <p:nvPr/>
        </p:nvSpPr>
        <p:spPr>
          <a:xfrm>
            <a:off x="8454958" y="1294611"/>
            <a:ext cx="1491213" cy="54117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tx1"/>
                </a:solidFill>
              </a:rPr>
              <a:t>Select IP Cores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B3A7C30-338A-4B87-AE32-F53EF8A40C47}"/>
              </a:ext>
            </a:extLst>
          </p:cNvPr>
          <p:cNvSpPr/>
          <p:nvPr/>
        </p:nvSpPr>
        <p:spPr>
          <a:xfrm>
            <a:off x="8454958" y="2093010"/>
            <a:ext cx="1491213" cy="54117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tx1"/>
                </a:solidFill>
              </a:rPr>
              <a:t>Select Tradeoff from IP Core </a:t>
            </a:r>
            <a:endParaRPr lang="en-US" sz="1400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3BF3277-5B8A-45EC-B37D-3AD9095A11C6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>
            <a:off x="9200565" y="1835786"/>
            <a:ext cx="0" cy="2572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42D2B7A5-727D-447E-82BB-08667C34C642}"/>
              </a:ext>
            </a:extLst>
          </p:cNvPr>
          <p:cNvSpPr/>
          <p:nvPr/>
        </p:nvSpPr>
        <p:spPr>
          <a:xfrm>
            <a:off x="8271425" y="2891409"/>
            <a:ext cx="1858276" cy="54117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tx1"/>
                </a:solidFill>
              </a:rPr>
              <a:t>Implement and Optimize Custom RTL</a:t>
            </a:r>
            <a:endParaRPr lang="en-US" sz="1400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DEAE8BDE-B4B8-4471-8371-C0F9022E4414}"/>
              </a:ext>
            </a:extLst>
          </p:cNvPr>
          <p:cNvSpPr/>
          <p:nvPr/>
        </p:nvSpPr>
        <p:spPr>
          <a:xfrm>
            <a:off x="8454958" y="3689808"/>
            <a:ext cx="1491213" cy="541175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tx1"/>
                </a:solidFill>
              </a:rPr>
              <a:t>Compile</a:t>
            </a:r>
            <a:endParaRPr lang="en-US" sz="1400" dirty="0"/>
          </a:p>
        </p:txBody>
      </p:sp>
      <p:sp>
        <p:nvSpPr>
          <p:cNvPr id="14" name="Diamond 13">
            <a:extLst>
              <a:ext uri="{FF2B5EF4-FFF2-40B4-BE49-F238E27FC236}">
                <a16:creationId xmlns:a16="http://schemas.microsoft.com/office/drawing/2014/main" id="{EFFBD956-3CF2-4B70-B88F-DDA9E0B91A15}"/>
              </a:ext>
            </a:extLst>
          </p:cNvPr>
          <p:cNvSpPr/>
          <p:nvPr/>
        </p:nvSpPr>
        <p:spPr>
          <a:xfrm>
            <a:off x="8205478" y="4417087"/>
            <a:ext cx="1988143" cy="711218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tx1"/>
                </a:solidFill>
              </a:rPr>
              <a:t>Keep Exploring?</a:t>
            </a:r>
            <a:endParaRPr lang="en-US" sz="1400" dirty="0"/>
          </a:p>
        </p:txBody>
      </p:sp>
      <p:sp>
        <p:nvSpPr>
          <p:cNvPr id="17" name="Cylinder 16">
            <a:extLst>
              <a:ext uri="{FF2B5EF4-FFF2-40B4-BE49-F238E27FC236}">
                <a16:creationId xmlns:a16="http://schemas.microsoft.com/office/drawing/2014/main" id="{C8A2F506-BBE4-4D52-B209-F3A9190E20D7}"/>
              </a:ext>
            </a:extLst>
          </p:cNvPr>
          <p:cNvSpPr/>
          <p:nvPr/>
        </p:nvSpPr>
        <p:spPr>
          <a:xfrm>
            <a:off x="10662309" y="1187041"/>
            <a:ext cx="861244" cy="756314"/>
          </a:xfrm>
          <a:prstGeom prst="can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rtl="0"/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Gill Sans"/>
              </a:rPr>
              <a:t>IP Library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737FBA1-707D-4A85-BDA6-91872BA3F84C}"/>
              </a:ext>
            </a:extLst>
          </p:cNvPr>
          <p:cNvCxnSpPr>
            <a:cxnSpLocks/>
            <a:stCxn id="8" idx="2"/>
            <a:endCxn id="11" idx="0"/>
          </p:cNvCxnSpPr>
          <p:nvPr/>
        </p:nvCxnSpPr>
        <p:spPr>
          <a:xfrm flipH="1">
            <a:off x="9200563" y="2634185"/>
            <a:ext cx="2" cy="2572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5A4CF17-3783-436F-916B-404236E2E149}"/>
              </a:ext>
            </a:extLst>
          </p:cNvPr>
          <p:cNvCxnSpPr>
            <a:cxnSpLocks/>
            <a:stCxn id="11" idx="2"/>
            <a:endCxn id="13" idx="0"/>
          </p:cNvCxnSpPr>
          <p:nvPr/>
        </p:nvCxnSpPr>
        <p:spPr>
          <a:xfrm>
            <a:off x="9200563" y="3432584"/>
            <a:ext cx="2" cy="2572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E7F6A01-0282-496B-A397-631B7810BCF3}"/>
              </a:ext>
            </a:extLst>
          </p:cNvPr>
          <p:cNvCxnSpPr>
            <a:cxnSpLocks/>
            <a:stCxn id="13" idx="2"/>
            <a:endCxn id="14" idx="0"/>
          </p:cNvCxnSpPr>
          <p:nvPr/>
        </p:nvCxnSpPr>
        <p:spPr>
          <a:xfrm flipH="1">
            <a:off x="9199550" y="4230983"/>
            <a:ext cx="1015" cy="18610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4523DE29-D3D2-47AE-9965-B1A9698922BF}"/>
              </a:ext>
            </a:extLst>
          </p:cNvPr>
          <p:cNvCxnSpPr>
            <a:cxnSpLocks/>
            <a:stCxn id="14" idx="3"/>
            <a:endCxn id="11" idx="3"/>
          </p:cNvCxnSpPr>
          <p:nvPr/>
        </p:nvCxnSpPr>
        <p:spPr>
          <a:xfrm flipH="1" flipV="1">
            <a:off x="10129701" y="3161997"/>
            <a:ext cx="63920" cy="1610699"/>
          </a:xfrm>
          <a:prstGeom prst="bentConnector3">
            <a:avLst>
              <a:gd name="adj1" fmla="val -357635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FA481E36-9CBF-443C-9431-DBC586BADB93}"/>
              </a:ext>
            </a:extLst>
          </p:cNvPr>
          <p:cNvCxnSpPr>
            <a:cxnSpLocks/>
            <a:stCxn id="14" idx="2"/>
          </p:cNvCxnSpPr>
          <p:nvPr/>
        </p:nvCxnSpPr>
        <p:spPr>
          <a:xfrm>
            <a:off x="9199550" y="5128305"/>
            <a:ext cx="0" cy="2362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75">
            <a:extLst>
              <a:ext uri="{FF2B5EF4-FFF2-40B4-BE49-F238E27FC236}">
                <a16:creationId xmlns:a16="http://schemas.microsoft.com/office/drawing/2014/main" id="{C44E2398-F547-48F4-BC66-C21905CC252B}"/>
              </a:ext>
            </a:extLst>
          </p:cNvPr>
          <p:cNvSpPr txBox="1"/>
          <p:nvPr/>
        </p:nvSpPr>
        <p:spPr>
          <a:xfrm>
            <a:off x="9199550" y="5104722"/>
            <a:ext cx="7466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/>
              <a:t>No</a:t>
            </a:r>
          </a:p>
        </p:txBody>
      </p:sp>
      <p:sp>
        <p:nvSpPr>
          <p:cNvPr id="34" name="TextBox 73">
            <a:extLst>
              <a:ext uri="{FF2B5EF4-FFF2-40B4-BE49-F238E27FC236}">
                <a16:creationId xmlns:a16="http://schemas.microsoft.com/office/drawing/2014/main" id="{66B8AB49-5824-4499-912C-25ED54770E6B}"/>
              </a:ext>
            </a:extLst>
          </p:cNvPr>
          <p:cNvSpPr txBox="1"/>
          <p:nvPr/>
        </p:nvSpPr>
        <p:spPr>
          <a:xfrm>
            <a:off x="10110485" y="4782822"/>
            <a:ext cx="4693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/>
              <a:t>Yes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69409AE-795E-446A-AFCB-2ECCBE581ED2}"/>
              </a:ext>
            </a:extLst>
          </p:cNvPr>
          <p:cNvCxnSpPr>
            <a:cxnSpLocks/>
            <a:stCxn id="17" idx="2"/>
            <a:endCxn id="7" idx="3"/>
          </p:cNvCxnSpPr>
          <p:nvPr/>
        </p:nvCxnSpPr>
        <p:spPr>
          <a:xfrm flipH="1">
            <a:off x="9946171" y="1565198"/>
            <a:ext cx="716138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AF13711C-5E10-4370-91B1-54CD8DA47911}"/>
              </a:ext>
            </a:extLst>
          </p:cNvPr>
          <p:cNvSpPr txBox="1"/>
          <p:nvPr/>
        </p:nvSpPr>
        <p:spPr>
          <a:xfrm>
            <a:off x="8205478" y="5486073"/>
            <a:ext cx="2165552" cy="461025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Sub-optimal performance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74792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CA11FEA-245B-453E-911C-E9CB4BAB2CE0}"/>
              </a:ext>
            </a:extLst>
          </p:cNvPr>
          <p:cNvSpPr txBox="1"/>
          <p:nvPr/>
        </p:nvSpPr>
        <p:spPr>
          <a:xfrm>
            <a:off x="7957383" y="5463846"/>
            <a:ext cx="2049826" cy="447903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Improved performance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3D9C247-1F59-4E8A-B584-C4DA53CA69F2}"/>
              </a:ext>
            </a:extLst>
          </p:cNvPr>
          <p:cNvSpPr txBox="1"/>
          <p:nvPr/>
        </p:nvSpPr>
        <p:spPr>
          <a:xfrm>
            <a:off x="9834430" y="3569708"/>
            <a:ext cx="2049826" cy="1261884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Automatic exploration </a:t>
            </a:r>
            <a:b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replaces numerous</a:t>
            </a:r>
            <a:b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manual iterations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FF9F13B-4771-4399-92BA-D65229B3F0D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1462" y="1116013"/>
            <a:ext cx="7222455" cy="5078791"/>
          </a:xfrm>
        </p:spPr>
        <p:txBody>
          <a:bodyPr/>
          <a:lstStyle/>
          <a:p>
            <a:pPr marL="512597" indent="-457200">
              <a:buFont typeface="+mj-lt"/>
              <a:buAutoNum type="arabicPeriod"/>
            </a:pPr>
            <a:r>
              <a:rPr lang="en-US" sz="2000" dirty="0"/>
              <a:t>​</a:t>
            </a:r>
            <a:r>
              <a:rPr lang="en-US" sz="2000" i="1" dirty="0"/>
              <a:t>Request</a:t>
            </a:r>
            <a:r>
              <a:rPr lang="en-US" sz="2000" dirty="0"/>
              <a:t> IP with specific constraints and goals, e.g.:</a:t>
            </a:r>
            <a:endParaRPr lang="en-US" sz="1200" dirty="0"/>
          </a:p>
          <a:p>
            <a:pPr lvl="1"/>
            <a:r>
              <a:rPr lang="en-US" sz="1600" dirty="0"/>
              <a:t>“Give me a 2D convolution core that supports kernels up to 7x7, has a clock &gt; 300 MHz, and generates a pixel every other cycle while using &lt;= 5% of embedded memory”</a:t>
            </a:r>
          </a:p>
          <a:p>
            <a:pPr lvl="1"/>
            <a:r>
              <a:rPr lang="en-US" sz="1600" dirty="0"/>
              <a:t>“I need a 128-point FFT core with latency &lt; 512 cycles, clock &gt;= 400 MHz, that generates an output every cycle while minimizing LUTs”</a:t>
            </a:r>
          </a:p>
          <a:p>
            <a:pPr lvl="1"/>
            <a:r>
              <a:rPr lang="en-US" sz="1600" dirty="0"/>
              <a:t>“Delay this 512-bit signal by 59 cycles to maximize clock frequency without using any M20K blocks” </a:t>
            </a:r>
          </a:p>
          <a:p>
            <a:pPr marL="512597" indent="-457200">
              <a:buFont typeface="+mj-lt"/>
              <a:buAutoNum type="arabicPeriod"/>
            </a:pPr>
            <a:r>
              <a:rPr lang="en-US" sz="2000" dirty="0"/>
              <a:t>Develop custom, elastic-compliant RTL code</a:t>
            </a:r>
          </a:p>
          <a:p>
            <a:pPr lvl="1"/>
            <a:r>
              <a:rPr lang="en-US" sz="1600" dirty="0"/>
              <a:t>Replaces design iterations with automatic exploration</a:t>
            </a:r>
          </a:p>
          <a:p>
            <a:pPr>
              <a:spcBef>
                <a:spcPts val="1800"/>
              </a:spcBef>
            </a:pPr>
            <a:r>
              <a:rPr lang="en-US" sz="2400" dirty="0"/>
              <a:t>Advantages:</a:t>
            </a:r>
          </a:p>
          <a:p>
            <a:pPr lvl="1"/>
            <a:r>
              <a:rPr lang="en-US" sz="1800" dirty="0"/>
              <a:t>Significantly reduces design iterations</a:t>
            </a:r>
          </a:p>
          <a:p>
            <a:pPr lvl="1"/>
            <a:r>
              <a:rPr lang="en-US" sz="1800" dirty="0"/>
              <a:t>Optimizes based on exact goals and constraints</a:t>
            </a:r>
          </a:p>
          <a:p>
            <a:pPr lvl="2"/>
            <a:r>
              <a:rPr lang="en-US" sz="1400" dirty="0"/>
              <a:t>Even when IP meets constraints, can likely be further optimized for use case</a:t>
            </a:r>
          </a:p>
          <a:p>
            <a:pPr lvl="1"/>
            <a:r>
              <a:rPr lang="en-US" sz="1800" dirty="0"/>
              <a:t>Discovers counter-intuitive, low-level optimizations</a:t>
            </a:r>
          </a:p>
          <a:p>
            <a:pPr lvl="1"/>
            <a:r>
              <a:rPr lang="en-US" sz="1800" dirty="0"/>
              <a:t>Provides better solutions in less time</a:t>
            </a:r>
          </a:p>
          <a:p>
            <a:pPr lvl="1"/>
            <a:endParaRPr lang="en-US" sz="16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6F421E6-99E0-4F46-8C31-B6E44DE22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Process with Elastic IP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4E872-D452-4F62-BD55-51AE1CDCE2D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051121" y="6510169"/>
            <a:ext cx="89768" cy="194669"/>
          </a:xfrm>
        </p:spPr>
        <p:txBody>
          <a:bodyPr/>
          <a:lstStyle/>
          <a:p>
            <a:pPr>
              <a:defRPr/>
            </a:pPr>
            <a:fld id="{D3046D45-FC88-4EF3-BBF3-C3E9EDC4F79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93BC12D-AD9A-4E3E-BAFD-933D12D13624}"/>
              </a:ext>
            </a:extLst>
          </p:cNvPr>
          <p:cNvSpPr/>
          <p:nvPr/>
        </p:nvSpPr>
        <p:spPr>
          <a:xfrm>
            <a:off x="8237706" y="1329076"/>
            <a:ext cx="1491213" cy="54117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tx1"/>
                </a:solidFill>
              </a:rPr>
              <a:t>Select IP Cores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D6F57C5-4828-4E40-AFD1-E07FCBD63240}"/>
              </a:ext>
            </a:extLst>
          </p:cNvPr>
          <p:cNvSpPr/>
          <p:nvPr/>
        </p:nvSpPr>
        <p:spPr>
          <a:xfrm>
            <a:off x="8145614" y="2150067"/>
            <a:ext cx="1674746" cy="54117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i="1" dirty="0">
                <a:solidFill>
                  <a:schemeClr val="tx1"/>
                </a:solidFill>
              </a:rPr>
              <a:t>Request</a:t>
            </a:r>
            <a:r>
              <a:rPr lang="en-US" sz="1400" b="1" dirty="0">
                <a:solidFill>
                  <a:schemeClr val="tx1"/>
                </a:solidFill>
              </a:rPr>
              <a:t> Specialized IP Implementation</a:t>
            </a:r>
            <a:endParaRPr lang="en-US" sz="1400" b="1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F5A28C4-2082-44C5-A227-0B937F735FF8}"/>
              </a:ext>
            </a:extLst>
          </p:cNvPr>
          <p:cNvCxnSpPr>
            <a:cxnSpLocks/>
            <a:stCxn id="9" idx="2"/>
            <a:endCxn id="10" idx="0"/>
          </p:cNvCxnSpPr>
          <p:nvPr/>
        </p:nvCxnSpPr>
        <p:spPr>
          <a:xfrm flipH="1">
            <a:off x="8982987" y="1870251"/>
            <a:ext cx="326" cy="2798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0EAC0B33-5215-4097-935D-41D11EAC0707}"/>
              </a:ext>
            </a:extLst>
          </p:cNvPr>
          <p:cNvSpPr/>
          <p:nvPr/>
        </p:nvSpPr>
        <p:spPr>
          <a:xfrm>
            <a:off x="8054173" y="2971058"/>
            <a:ext cx="1858276" cy="54117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tx1"/>
                </a:solidFill>
              </a:rPr>
              <a:t>Custom Elastic-Compliant RTL</a:t>
            </a:r>
            <a:endParaRPr lang="en-US" sz="1400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87B8DA77-9728-41EC-9A0F-21425B35C8B8}"/>
              </a:ext>
            </a:extLst>
          </p:cNvPr>
          <p:cNvSpPr/>
          <p:nvPr/>
        </p:nvSpPr>
        <p:spPr>
          <a:xfrm>
            <a:off x="8237706" y="3792049"/>
            <a:ext cx="1491213" cy="657852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</a:rPr>
              <a:t>Automatic Exploration</a:t>
            </a:r>
            <a:endParaRPr lang="en-US" sz="1400" b="1" dirty="0"/>
          </a:p>
        </p:txBody>
      </p:sp>
      <p:sp>
        <p:nvSpPr>
          <p:cNvPr id="15" name="Cylinder 14">
            <a:extLst>
              <a:ext uri="{FF2B5EF4-FFF2-40B4-BE49-F238E27FC236}">
                <a16:creationId xmlns:a16="http://schemas.microsoft.com/office/drawing/2014/main" id="{07AB15D3-367B-4287-91BF-04BFA0982090}"/>
              </a:ext>
            </a:extLst>
          </p:cNvPr>
          <p:cNvSpPr/>
          <p:nvPr/>
        </p:nvSpPr>
        <p:spPr>
          <a:xfrm>
            <a:off x="10445057" y="1221506"/>
            <a:ext cx="861244" cy="756314"/>
          </a:xfrm>
          <a:prstGeom prst="can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rtl="0"/>
            <a:r>
              <a:rPr lang="en-US" sz="1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Gill Sans"/>
              </a:rPr>
              <a:t>IP Library</a:t>
            </a:r>
            <a:endParaRPr lang="en-US" sz="1400" kern="1200" dirty="0">
              <a:solidFill>
                <a:schemeClr val="tx1"/>
              </a:solidFill>
              <a:latin typeface="+mn-lt"/>
              <a:ea typeface="+mn-ea"/>
              <a:cs typeface="+mn-cs"/>
              <a:sym typeface="Gill Sans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B5F60FC-303A-4995-A944-048D17619602}"/>
              </a:ext>
            </a:extLst>
          </p:cNvPr>
          <p:cNvCxnSpPr>
            <a:cxnSpLocks/>
            <a:stCxn id="10" idx="2"/>
            <a:endCxn id="12" idx="0"/>
          </p:cNvCxnSpPr>
          <p:nvPr/>
        </p:nvCxnSpPr>
        <p:spPr>
          <a:xfrm>
            <a:off x="8982987" y="2691242"/>
            <a:ext cx="324" cy="2798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EB47584-ECC5-480B-A42E-D431F287DECD}"/>
              </a:ext>
            </a:extLst>
          </p:cNvPr>
          <p:cNvCxnSpPr>
            <a:cxnSpLocks/>
            <a:stCxn id="12" idx="2"/>
            <a:endCxn id="13" idx="0"/>
          </p:cNvCxnSpPr>
          <p:nvPr/>
        </p:nvCxnSpPr>
        <p:spPr>
          <a:xfrm>
            <a:off x="8983311" y="3512233"/>
            <a:ext cx="2" cy="2798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E163B9C-A93B-4D09-AB77-DFD0FEF4750A}"/>
              </a:ext>
            </a:extLst>
          </p:cNvPr>
          <p:cNvCxnSpPr>
            <a:cxnSpLocks/>
            <a:stCxn id="13" idx="2"/>
            <a:endCxn id="5" idx="0"/>
          </p:cNvCxnSpPr>
          <p:nvPr/>
        </p:nvCxnSpPr>
        <p:spPr>
          <a:xfrm flipH="1">
            <a:off x="8982297" y="4449901"/>
            <a:ext cx="1016" cy="27981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81371327-5B62-4746-9395-68B500D40F2D}"/>
              </a:ext>
            </a:extLst>
          </p:cNvPr>
          <p:cNvCxnSpPr>
            <a:cxnSpLocks/>
            <a:stCxn id="15" idx="2"/>
            <a:endCxn id="9" idx="3"/>
          </p:cNvCxnSpPr>
          <p:nvPr/>
        </p:nvCxnSpPr>
        <p:spPr>
          <a:xfrm flipH="1">
            <a:off x="9728919" y="1599663"/>
            <a:ext cx="716138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D0698FF-3316-4BEC-AD94-81FF3607BCD8}"/>
              </a:ext>
            </a:extLst>
          </p:cNvPr>
          <p:cNvSpPr/>
          <p:nvPr/>
        </p:nvSpPr>
        <p:spPr>
          <a:xfrm>
            <a:off x="8236690" y="4729719"/>
            <a:ext cx="1491213" cy="541175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tx1"/>
                </a:solidFill>
              </a:rPr>
              <a:t>Compile</a:t>
            </a:r>
            <a:endParaRPr lang="en-US" sz="1400" dirty="0"/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13C0B85-5713-4ED8-933B-E50EFFB0CA1F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8982297" y="5270894"/>
            <a:ext cx="1" cy="2530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7040115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B738A23F-FBD0-4D01-8E13-09A170725742}"/>
              </a:ext>
            </a:extLst>
          </p:cNvPr>
          <p:cNvSpPr txBox="1"/>
          <p:nvPr/>
        </p:nvSpPr>
        <p:spPr>
          <a:xfrm>
            <a:off x="25110" y="4066386"/>
            <a:ext cx="713948" cy="447903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cycles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11D1AB1-73A9-43EF-A085-A6A929FBCA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1463" y="1116014"/>
            <a:ext cx="11657824" cy="1382630"/>
          </a:xfrm>
        </p:spPr>
        <p:txBody>
          <a:bodyPr/>
          <a:lstStyle/>
          <a:p>
            <a:r>
              <a:rPr lang="en-US" dirty="0"/>
              <a:t>Elastic IP consists of </a:t>
            </a:r>
            <a:r>
              <a:rPr lang="en-US" i="1" dirty="0"/>
              <a:t>bases </a:t>
            </a:r>
            <a:r>
              <a:rPr lang="en-US" dirty="0"/>
              <a:t>and </a:t>
            </a:r>
            <a:r>
              <a:rPr lang="en-US" i="1" dirty="0"/>
              <a:t>transformations</a:t>
            </a:r>
          </a:p>
          <a:p>
            <a:r>
              <a:rPr lang="en-US" dirty="0"/>
              <a:t>Simple, yet useful example: delay </a:t>
            </a:r>
            <a:r>
              <a:rPr lang="en-US" i="1" dirty="0">
                <a:solidFill>
                  <a:srgbClr val="191EA2"/>
                </a:solidFill>
                <a:sym typeface="Helvetica"/>
              </a:rPr>
              <a:t>width</a:t>
            </a:r>
            <a:r>
              <a:rPr lang="en-US" dirty="0"/>
              <a:t> bits by </a:t>
            </a:r>
            <a:r>
              <a:rPr lang="en-US" i="1" dirty="0">
                <a:solidFill>
                  <a:srgbClr val="191EA2"/>
                </a:solidFill>
              </a:rPr>
              <a:t>cycles</a:t>
            </a:r>
            <a:r>
              <a:rPr lang="en-US" dirty="0"/>
              <a:t> </a:t>
            </a:r>
            <a:r>
              <a:rPr lang="en-US" dirty="0" err="1"/>
              <a:t>cycles</a:t>
            </a:r>
            <a:endParaRPr lang="en-US" dirty="0"/>
          </a:p>
          <a:p>
            <a:r>
              <a:rPr lang="en-US" dirty="0"/>
              <a:t>Bases: flip-flops, embedded memory (BRAM, MLAB, SRL, M20K, etc.)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72D81A0-6ECD-4298-BC38-317906049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Elastic IP Cores Work?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576766-BAA0-4F34-B634-4A5BD66FEC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051121" y="6510169"/>
            <a:ext cx="89768" cy="194669"/>
          </a:xfrm>
        </p:spPr>
        <p:txBody>
          <a:bodyPr/>
          <a:lstStyle/>
          <a:p>
            <a:pPr>
              <a:defRPr/>
            </a:pPr>
            <a:fld id="{D3046D45-FC88-4EF3-BBF3-C3E9EDC4F79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A6C288-83B3-44CF-9980-A295E1F1F3B6}"/>
              </a:ext>
            </a:extLst>
          </p:cNvPr>
          <p:cNvSpPr/>
          <p:nvPr/>
        </p:nvSpPr>
        <p:spPr>
          <a:xfrm>
            <a:off x="987835" y="3551502"/>
            <a:ext cx="456559" cy="4222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FF</a:t>
            </a:r>
            <a:endParaRPr kumimoji="0" lang="en-US" sz="1800" b="0" i="0" u="none" strike="noStrike" cap="none" spc="0" normalizeH="0" baseline="-2500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FFA240B-8EEE-4F7E-AAB3-2E89BA45450D}"/>
              </a:ext>
            </a:extLst>
          </p:cNvPr>
          <p:cNvSpPr/>
          <p:nvPr/>
        </p:nvSpPr>
        <p:spPr>
          <a:xfrm>
            <a:off x="2054635" y="3551502"/>
            <a:ext cx="456559" cy="4222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FF</a:t>
            </a:r>
            <a:endParaRPr kumimoji="0" lang="en-US" sz="1800" b="0" i="0" u="none" strike="noStrike" cap="none" spc="0" normalizeH="0" baseline="-2500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998964-D46B-4597-8531-E27529FFE745}"/>
              </a:ext>
            </a:extLst>
          </p:cNvPr>
          <p:cNvSpPr/>
          <p:nvPr/>
        </p:nvSpPr>
        <p:spPr>
          <a:xfrm>
            <a:off x="987834" y="4636061"/>
            <a:ext cx="456559" cy="4222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FF</a:t>
            </a:r>
            <a:endParaRPr kumimoji="0" lang="en-US" sz="1800" b="0" i="0" u="none" strike="noStrike" cap="none" spc="0" normalizeH="0" baseline="-2500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5B23E27-821A-4574-A42D-45755E0B025B}"/>
              </a:ext>
            </a:extLst>
          </p:cNvPr>
          <p:cNvSpPr/>
          <p:nvPr/>
        </p:nvSpPr>
        <p:spPr>
          <a:xfrm>
            <a:off x="2054635" y="4636061"/>
            <a:ext cx="456559" cy="4222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FF</a:t>
            </a:r>
            <a:endParaRPr kumimoji="0" lang="en-US" sz="1800" b="0" i="0" u="none" strike="noStrike" cap="none" spc="0" normalizeH="0" baseline="-2500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4DC6E6DE-6768-46A5-929E-E8489394189E}"/>
              </a:ext>
            </a:extLst>
          </p:cNvPr>
          <p:cNvSpPr/>
          <p:nvPr/>
        </p:nvSpPr>
        <p:spPr>
          <a:xfrm>
            <a:off x="751727" y="3545903"/>
            <a:ext cx="154140" cy="1524457"/>
          </a:xfrm>
          <a:prstGeom prst="leftBrace">
            <a:avLst>
              <a:gd name="adj1" fmla="val 110715"/>
              <a:gd name="adj2" fmla="val 50773"/>
            </a:avLst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6D90310-20C6-4F9B-8D25-482914F400DC}"/>
              </a:ext>
            </a:extLst>
          </p:cNvPr>
          <p:cNvSpPr txBox="1"/>
          <p:nvPr/>
        </p:nvSpPr>
        <p:spPr>
          <a:xfrm>
            <a:off x="1404967" y="3495460"/>
            <a:ext cx="647669" cy="44790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8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. . . 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D33AEFD-2274-454E-A855-B7DF35290093}"/>
              </a:ext>
            </a:extLst>
          </p:cNvPr>
          <p:cNvSpPr txBox="1"/>
          <p:nvPr/>
        </p:nvSpPr>
        <p:spPr>
          <a:xfrm rot="5400000">
            <a:off x="837205" y="4116360"/>
            <a:ext cx="873854" cy="44790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8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. . . . 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C387173F-ED57-47AC-A193-508E84E15AF8}"/>
              </a:ext>
            </a:extLst>
          </p:cNvPr>
          <p:cNvSpPr/>
          <p:nvPr/>
        </p:nvSpPr>
        <p:spPr>
          <a:xfrm>
            <a:off x="5667268" y="3246725"/>
            <a:ext cx="1041184" cy="22485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M20K</a:t>
            </a:r>
            <a:endParaRPr kumimoji="0" lang="en-US" sz="1800" b="0" i="0" u="none" strike="noStrike" cap="none" spc="0" normalizeH="0" baseline="-2500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326C2D0-B145-4AD5-93EE-8B471F6CF713}"/>
              </a:ext>
            </a:extLst>
          </p:cNvPr>
          <p:cNvSpPr txBox="1"/>
          <p:nvPr/>
        </p:nvSpPr>
        <p:spPr>
          <a:xfrm>
            <a:off x="4510768" y="4490707"/>
            <a:ext cx="713948" cy="10155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cycles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6FB9B398-4287-42D9-92E8-BD1313CBDFF7}"/>
              </a:ext>
            </a:extLst>
          </p:cNvPr>
          <p:cNvSpPr/>
          <p:nvPr/>
        </p:nvSpPr>
        <p:spPr>
          <a:xfrm>
            <a:off x="3974103" y="3538321"/>
            <a:ext cx="1129735" cy="4222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800" dirty="0" err="1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Addr</a:t>
            </a:r>
            <a:r>
              <a:rPr lang="en-US" sz="18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 Reg</a:t>
            </a:r>
            <a:endParaRPr kumimoji="0" lang="en-US" sz="1800" b="0" i="0" u="none" strike="noStrike" cap="none" spc="0" normalizeH="0" baseline="-2500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BFABD52-CB74-47C0-9299-3A6F1D98E8E7}"/>
              </a:ext>
            </a:extLst>
          </p:cNvPr>
          <p:cNvSpPr/>
          <p:nvPr/>
        </p:nvSpPr>
        <p:spPr>
          <a:xfrm>
            <a:off x="4434274" y="3156403"/>
            <a:ext cx="194416" cy="264349"/>
          </a:xfrm>
          <a:prstGeom prst="rect">
            <a:avLst/>
          </a:prstGeom>
          <a:noFill/>
          <a:ln w="25400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+</a:t>
            </a:r>
            <a:endParaRPr kumimoji="0" lang="en-US" sz="1800" b="0" i="0" u="none" strike="noStrike" cap="none" spc="0" normalizeH="0" baseline="-2500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A33B09B9-0B76-47C5-B5C5-34685C2E8A40}"/>
              </a:ext>
            </a:extLst>
          </p:cNvPr>
          <p:cNvCxnSpPr>
            <a:cxnSpLocks/>
            <a:endCxn id="74" idx="0"/>
          </p:cNvCxnSpPr>
          <p:nvPr/>
        </p:nvCxnSpPr>
        <p:spPr>
          <a:xfrm>
            <a:off x="4538971" y="3399012"/>
            <a:ext cx="0" cy="139309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77" name="Rectangle 76">
            <a:extLst>
              <a:ext uri="{FF2B5EF4-FFF2-40B4-BE49-F238E27FC236}">
                <a16:creationId xmlns:a16="http://schemas.microsoft.com/office/drawing/2014/main" id="{CC47DD9D-355D-41D0-B1F0-220BE54D9D66}"/>
              </a:ext>
            </a:extLst>
          </p:cNvPr>
          <p:cNvSpPr/>
          <p:nvPr/>
        </p:nvSpPr>
        <p:spPr>
          <a:xfrm>
            <a:off x="4382374" y="4908824"/>
            <a:ext cx="495265" cy="264349"/>
          </a:xfrm>
          <a:prstGeom prst="rect">
            <a:avLst/>
          </a:prstGeom>
          <a:noFill/>
          <a:ln w="25400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+</a:t>
            </a:r>
            <a:endParaRPr kumimoji="0" lang="en-US" sz="2000" b="0" i="0" u="none" strike="noStrike" cap="none" spc="0" normalizeH="0" baseline="-2500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cxnSp>
        <p:nvCxnSpPr>
          <p:cNvPr id="78" name="Straight Arrow Connector 46">
            <a:extLst>
              <a:ext uri="{FF2B5EF4-FFF2-40B4-BE49-F238E27FC236}">
                <a16:creationId xmlns:a16="http://schemas.microsoft.com/office/drawing/2014/main" id="{75C4B668-E881-4794-A176-68670D9993AA}"/>
              </a:ext>
            </a:extLst>
          </p:cNvPr>
          <p:cNvCxnSpPr>
            <a:cxnSpLocks/>
          </p:cNvCxnSpPr>
          <p:nvPr/>
        </p:nvCxnSpPr>
        <p:spPr>
          <a:xfrm>
            <a:off x="4692863" y="4658274"/>
            <a:ext cx="1" cy="241282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9" name="Straight Arrow Connector 50">
            <a:extLst>
              <a:ext uri="{FF2B5EF4-FFF2-40B4-BE49-F238E27FC236}">
                <a16:creationId xmlns:a16="http://schemas.microsoft.com/office/drawing/2014/main" id="{E488826B-52C2-4BDE-B317-5ECB7855DD14}"/>
              </a:ext>
            </a:extLst>
          </p:cNvPr>
          <p:cNvCxnSpPr>
            <a:cxnSpLocks/>
            <a:stCxn id="74" idx="2"/>
          </p:cNvCxnSpPr>
          <p:nvPr/>
        </p:nvCxnSpPr>
        <p:spPr>
          <a:xfrm>
            <a:off x="4538971" y="3960597"/>
            <a:ext cx="9579" cy="944881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66052DEB-FE1E-461C-8CB3-EF7D989B617E}"/>
              </a:ext>
            </a:extLst>
          </p:cNvPr>
          <p:cNvCxnSpPr>
            <a:cxnSpLocks/>
            <a:endCxn id="75" idx="3"/>
          </p:cNvCxnSpPr>
          <p:nvPr/>
        </p:nvCxnSpPr>
        <p:spPr>
          <a:xfrm rot="5400000" flipH="1" flipV="1">
            <a:off x="4145925" y="3681625"/>
            <a:ext cx="875811" cy="89719"/>
          </a:xfrm>
          <a:prstGeom prst="bentConnector4">
            <a:avLst>
              <a:gd name="adj1" fmla="val 2758"/>
              <a:gd name="adj2" fmla="val 805995"/>
            </a:avLst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1" name="Straight Arrow Connector 50">
            <a:extLst>
              <a:ext uri="{FF2B5EF4-FFF2-40B4-BE49-F238E27FC236}">
                <a16:creationId xmlns:a16="http://schemas.microsoft.com/office/drawing/2014/main" id="{3985BBA6-F137-420D-942D-A2AD13195FC6}"/>
              </a:ext>
            </a:extLst>
          </p:cNvPr>
          <p:cNvCxnSpPr>
            <a:cxnSpLocks/>
            <a:stCxn id="77" idx="2"/>
          </p:cNvCxnSpPr>
          <p:nvPr/>
        </p:nvCxnSpPr>
        <p:spPr>
          <a:xfrm rot="5400000" flipH="1" flipV="1">
            <a:off x="5085843" y="4591749"/>
            <a:ext cx="125587" cy="1037261"/>
          </a:xfrm>
          <a:prstGeom prst="bentConnector4">
            <a:avLst>
              <a:gd name="adj1" fmla="val -182025"/>
              <a:gd name="adj2" fmla="val 61937"/>
            </a:avLst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20" name="Straight Arrow Connector 46">
            <a:extLst>
              <a:ext uri="{FF2B5EF4-FFF2-40B4-BE49-F238E27FC236}">
                <a16:creationId xmlns:a16="http://schemas.microsoft.com/office/drawing/2014/main" id="{9967BABD-20C4-4781-9570-E3F73C20FB70}"/>
              </a:ext>
            </a:extLst>
          </p:cNvPr>
          <p:cNvCxnSpPr>
            <a:cxnSpLocks/>
          </p:cNvCxnSpPr>
          <p:nvPr/>
        </p:nvCxnSpPr>
        <p:spPr>
          <a:xfrm>
            <a:off x="4221296" y="3292772"/>
            <a:ext cx="194416" cy="0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32" name="TextBox 131">
            <a:extLst>
              <a:ext uri="{FF2B5EF4-FFF2-40B4-BE49-F238E27FC236}">
                <a16:creationId xmlns:a16="http://schemas.microsoft.com/office/drawing/2014/main" id="{AF7F2FDD-DF98-479B-AE7E-CC58A115158C}"/>
              </a:ext>
            </a:extLst>
          </p:cNvPr>
          <p:cNvSpPr txBox="1"/>
          <p:nvPr/>
        </p:nvSpPr>
        <p:spPr>
          <a:xfrm>
            <a:off x="3962737" y="3177212"/>
            <a:ext cx="307134" cy="26434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34" name="Straight Arrow Connector 50">
            <a:extLst>
              <a:ext uri="{FF2B5EF4-FFF2-40B4-BE49-F238E27FC236}">
                <a16:creationId xmlns:a16="http://schemas.microsoft.com/office/drawing/2014/main" id="{A35EE259-F942-4304-AC61-10822D097DDD}"/>
              </a:ext>
            </a:extLst>
          </p:cNvPr>
          <p:cNvCxnSpPr>
            <a:cxnSpLocks/>
          </p:cNvCxnSpPr>
          <p:nvPr/>
        </p:nvCxnSpPr>
        <p:spPr>
          <a:xfrm>
            <a:off x="5264345" y="3756746"/>
            <a:ext cx="402923" cy="0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44" name="Straight Arrow Connector 46">
            <a:extLst>
              <a:ext uri="{FF2B5EF4-FFF2-40B4-BE49-F238E27FC236}">
                <a16:creationId xmlns:a16="http://schemas.microsoft.com/office/drawing/2014/main" id="{7D810A67-1FCA-4CC6-BB6C-A2612A69BB7A}"/>
              </a:ext>
            </a:extLst>
          </p:cNvPr>
          <p:cNvCxnSpPr>
            <a:cxnSpLocks/>
          </p:cNvCxnSpPr>
          <p:nvPr/>
        </p:nvCxnSpPr>
        <p:spPr>
          <a:xfrm>
            <a:off x="6187860" y="2931360"/>
            <a:ext cx="0" cy="325337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47" name="TextBox 146">
            <a:extLst>
              <a:ext uri="{FF2B5EF4-FFF2-40B4-BE49-F238E27FC236}">
                <a16:creationId xmlns:a16="http://schemas.microsoft.com/office/drawing/2014/main" id="{F884801F-D14D-460D-9B3F-B041EBB8F84C}"/>
              </a:ext>
            </a:extLst>
          </p:cNvPr>
          <p:cNvSpPr txBox="1"/>
          <p:nvPr/>
        </p:nvSpPr>
        <p:spPr>
          <a:xfrm>
            <a:off x="5864828" y="2607027"/>
            <a:ext cx="646063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input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A9B4F73D-9260-4BB4-91E3-2959FA04F22D}"/>
              </a:ext>
            </a:extLst>
          </p:cNvPr>
          <p:cNvSpPr txBox="1"/>
          <p:nvPr/>
        </p:nvSpPr>
        <p:spPr>
          <a:xfrm>
            <a:off x="6186769" y="2995209"/>
            <a:ext cx="713948" cy="10155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width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86548B37-8736-41C8-9D6B-E85CFD4AA759}"/>
              </a:ext>
            </a:extLst>
          </p:cNvPr>
          <p:cNvCxnSpPr/>
          <p:nvPr/>
        </p:nvCxnSpPr>
        <p:spPr>
          <a:xfrm flipV="1">
            <a:off x="6102545" y="2994860"/>
            <a:ext cx="152400" cy="89249"/>
          </a:xfrm>
          <a:prstGeom prst="line">
            <a:avLst/>
          </a:prstGeom>
          <a:noFill/>
          <a:ln w="2222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53" name="TextBox 152">
            <a:extLst>
              <a:ext uri="{FF2B5EF4-FFF2-40B4-BE49-F238E27FC236}">
                <a16:creationId xmlns:a16="http://schemas.microsoft.com/office/drawing/2014/main" id="{DD5155A3-5F62-4106-B21F-3CFE7D70B6A1}"/>
              </a:ext>
            </a:extLst>
          </p:cNvPr>
          <p:cNvSpPr txBox="1"/>
          <p:nvPr/>
        </p:nvSpPr>
        <p:spPr>
          <a:xfrm>
            <a:off x="3053220" y="3684807"/>
            <a:ext cx="919332" cy="14387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enable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54" name="Straight Arrow Connector 50">
            <a:extLst>
              <a:ext uri="{FF2B5EF4-FFF2-40B4-BE49-F238E27FC236}">
                <a16:creationId xmlns:a16="http://schemas.microsoft.com/office/drawing/2014/main" id="{B1D2F8EB-8EBA-4CEC-8E03-18816CD0B44A}"/>
              </a:ext>
            </a:extLst>
          </p:cNvPr>
          <p:cNvCxnSpPr>
            <a:cxnSpLocks/>
            <a:endCxn id="74" idx="1"/>
          </p:cNvCxnSpPr>
          <p:nvPr/>
        </p:nvCxnSpPr>
        <p:spPr>
          <a:xfrm>
            <a:off x="3734934" y="3749459"/>
            <a:ext cx="239169" cy="0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39" name="TextBox 138">
            <a:extLst>
              <a:ext uri="{FF2B5EF4-FFF2-40B4-BE49-F238E27FC236}">
                <a16:creationId xmlns:a16="http://schemas.microsoft.com/office/drawing/2014/main" id="{54411260-7C76-46AE-BAF1-0939A46F437A}"/>
              </a:ext>
            </a:extLst>
          </p:cNvPr>
          <p:cNvSpPr txBox="1"/>
          <p:nvPr/>
        </p:nvSpPr>
        <p:spPr>
          <a:xfrm>
            <a:off x="5624411" y="3693098"/>
            <a:ext cx="919332" cy="14387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400" i="1" dirty="0" err="1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wr_addr</a:t>
            </a:r>
            <a:endParaRPr lang="en-US" sz="1400" i="1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5D16D88E-512E-4B41-98BC-79A5AADE7585}"/>
              </a:ext>
            </a:extLst>
          </p:cNvPr>
          <p:cNvSpPr txBox="1"/>
          <p:nvPr/>
        </p:nvSpPr>
        <p:spPr>
          <a:xfrm>
            <a:off x="5563485" y="4868342"/>
            <a:ext cx="1041184" cy="30777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400" i="1" dirty="0" err="1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rd_addr</a:t>
            </a:r>
            <a:endParaRPr lang="en-US" sz="1400" i="1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C760AF38-C540-4CBA-A634-2658DC589BB9}"/>
              </a:ext>
            </a:extLst>
          </p:cNvPr>
          <p:cNvSpPr txBox="1"/>
          <p:nvPr/>
        </p:nvSpPr>
        <p:spPr>
          <a:xfrm>
            <a:off x="5745589" y="3329819"/>
            <a:ext cx="919332" cy="14387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400" i="1" dirty="0" err="1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wr_data</a:t>
            </a:r>
            <a:endParaRPr lang="en-US" sz="1400" i="1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FE9B3439-796F-4B6C-B0AA-00D528209F5E}"/>
              </a:ext>
            </a:extLst>
          </p:cNvPr>
          <p:cNvSpPr txBox="1"/>
          <p:nvPr/>
        </p:nvSpPr>
        <p:spPr>
          <a:xfrm>
            <a:off x="5710127" y="5210203"/>
            <a:ext cx="1041184" cy="30777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400" i="1" dirty="0" err="1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rd_data</a:t>
            </a:r>
            <a:endParaRPr lang="en-US" sz="1400" i="1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61" name="Straight Arrow Connector 46">
            <a:extLst>
              <a:ext uri="{FF2B5EF4-FFF2-40B4-BE49-F238E27FC236}">
                <a16:creationId xmlns:a16="http://schemas.microsoft.com/office/drawing/2014/main" id="{C61AC5D5-0ECE-4DB7-A587-8C275366F33C}"/>
              </a:ext>
            </a:extLst>
          </p:cNvPr>
          <p:cNvCxnSpPr>
            <a:cxnSpLocks/>
          </p:cNvCxnSpPr>
          <p:nvPr/>
        </p:nvCxnSpPr>
        <p:spPr>
          <a:xfrm>
            <a:off x="6155008" y="5504389"/>
            <a:ext cx="0" cy="325337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62" name="TextBox 161">
            <a:extLst>
              <a:ext uri="{FF2B5EF4-FFF2-40B4-BE49-F238E27FC236}">
                <a16:creationId xmlns:a16="http://schemas.microsoft.com/office/drawing/2014/main" id="{342370BE-4E8B-42F7-A45D-422938070C5A}"/>
              </a:ext>
            </a:extLst>
          </p:cNvPr>
          <p:cNvSpPr txBox="1"/>
          <p:nvPr/>
        </p:nvSpPr>
        <p:spPr>
          <a:xfrm>
            <a:off x="6153917" y="5587290"/>
            <a:ext cx="713948" cy="10155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width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E5CC5E9A-E50E-416A-B056-7B60EE2340C5}"/>
              </a:ext>
            </a:extLst>
          </p:cNvPr>
          <p:cNvCxnSpPr/>
          <p:nvPr/>
        </p:nvCxnSpPr>
        <p:spPr>
          <a:xfrm flipV="1">
            <a:off x="6069693" y="5567889"/>
            <a:ext cx="152400" cy="89249"/>
          </a:xfrm>
          <a:prstGeom prst="line">
            <a:avLst/>
          </a:prstGeom>
          <a:noFill/>
          <a:ln w="2222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65" name="TextBox 164">
            <a:extLst>
              <a:ext uri="{FF2B5EF4-FFF2-40B4-BE49-F238E27FC236}">
                <a16:creationId xmlns:a16="http://schemas.microsoft.com/office/drawing/2014/main" id="{908B5E1B-554E-414A-A45D-10F625DED81C}"/>
              </a:ext>
            </a:extLst>
          </p:cNvPr>
          <p:cNvSpPr txBox="1"/>
          <p:nvPr/>
        </p:nvSpPr>
        <p:spPr>
          <a:xfrm>
            <a:off x="5800714" y="5780441"/>
            <a:ext cx="772110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output</a:t>
            </a:r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01FA2AF8-7F39-40F4-84E5-055CD5334885}"/>
              </a:ext>
            </a:extLst>
          </p:cNvPr>
          <p:cNvSpPr/>
          <p:nvPr/>
        </p:nvSpPr>
        <p:spPr>
          <a:xfrm>
            <a:off x="9981762" y="3210061"/>
            <a:ext cx="1041184" cy="2248596"/>
          </a:xfrm>
          <a:prstGeom prst="rect">
            <a:avLst/>
          </a:prstGeom>
          <a:solidFill>
            <a:srgbClr val="92D050"/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algn="ctr" defTabSz="584200" rtl="0" latinLnBrk="1" hangingPunct="0"/>
            <a:r>
              <a:rPr lang="en-US" sz="18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  <a:sym typeface="Gill Sans"/>
              </a:rPr>
              <a:t>MLAB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5824B850-3C6C-484A-8C70-4282B65A1104}"/>
              </a:ext>
            </a:extLst>
          </p:cNvPr>
          <p:cNvSpPr txBox="1"/>
          <p:nvPr/>
        </p:nvSpPr>
        <p:spPr>
          <a:xfrm>
            <a:off x="8825262" y="4454043"/>
            <a:ext cx="713948" cy="10155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cycles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3C76881A-BDDC-4C69-A972-4D97A5480380}"/>
              </a:ext>
            </a:extLst>
          </p:cNvPr>
          <p:cNvSpPr/>
          <p:nvPr/>
        </p:nvSpPr>
        <p:spPr>
          <a:xfrm>
            <a:off x="8288597" y="3501657"/>
            <a:ext cx="1129735" cy="4222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800" dirty="0" err="1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Addr</a:t>
            </a:r>
            <a:r>
              <a:rPr lang="en-US" sz="18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 Reg</a:t>
            </a:r>
            <a:endParaRPr kumimoji="0" lang="en-US" sz="1800" b="0" i="0" u="none" strike="noStrike" cap="none" spc="0" normalizeH="0" baseline="-2500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CD016708-AEFC-4964-A0E9-01101AFE0373}"/>
              </a:ext>
            </a:extLst>
          </p:cNvPr>
          <p:cNvSpPr/>
          <p:nvPr/>
        </p:nvSpPr>
        <p:spPr>
          <a:xfrm>
            <a:off x="8748768" y="3119739"/>
            <a:ext cx="194416" cy="264349"/>
          </a:xfrm>
          <a:prstGeom prst="rect">
            <a:avLst/>
          </a:prstGeom>
          <a:noFill/>
          <a:ln w="25400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+</a:t>
            </a:r>
            <a:endParaRPr kumimoji="0" lang="en-US" sz="1800" b="0" i="0" u="none" strike="noStrike" cap="none" spc="0" normalizeH="0" baseline="-2500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cxnSp>
        <p:nvCxnSpPr>
          <p:cNvPr id="176" name="Straight Arrow Connector 175">
            <a:extLst>
              <a:ext uri="{FF2B5EF4-FFF2-40B4-BE49-F238E27FC236}">
                <a16:creationId xmlns:a16="http://schemas.microsoft.com/office/drawing/2014/main" id="{EF58636F-CD8D-48E3-9534-D9C6331CA7FC}"/>
              </a:ext>
            </a:extLst>
          </p:cNvPr>
          <p:cNvCxnSpPr>
            <a:cxnSpLocks/>
            <a:endCxn id="174" idx="0"/>
          </p:cNvCxnSpPr>
          <p:nvPr/>
        </p:nvCxnSpPr>
        <p:spPr>
          <a:xfrm>
            <a:off x="8853465" y="3362348"/>
            <a:ext cx="0" cy="139309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77" name="Rectangle 176">
            <a:extLst>
              <a:ext uri="{FF2B5EF4-FFF2-40B4-BE49-F238E27FC236}">
                <a16:creationId xmlns:a16="http://schemas.microsoft.com/office/drawing/2014/main" id="{12A2670E-ED42-42EA-9696-E465EBD6CD74}"/>
              </a:ext>
            </a:extLst>
          </p:cNvPr>
          <p:cNvSpPr/>
          <p:nvPr/>
        </p:nvSpPr>
        <p:spPr>
          <a:xfrm>
            <a:off x="8696868" y="4872160"/>
            <a:ext cx="495265" cy="264349"/>
          </a:xfrm>
          <a:prstGeom prst="rect">
            <a:avLst/>
          </a:prstGeom>
          <a:noFill/>
          <a:ln w="25400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+</a:t>
            </a:r>
            <a:endParaRPr kumimoji="0" lang="en-US" sz="2000" b="0" i="0" u="none" strike="noStrike" cap="none" spc="0" normalizeH="0" baseline="-2500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cxnSp>
        <p:nvCxnSpPr>
          <p:cNvPr id="178" name="Straight Arrow Connector 46">
            <a:extLst>
              <a:ext uri="{FF2B5EF4-FFF2-40B4-BE49-F238E27FC236}">
                <a16:creationId xmlns:a16="http://schemas.microsoft.com/office/drawing/2014/main" id="{63834453-A4F5-4A88-B987-F9B6279A8EEF}"/>
              </a:ext>
            </a:extLst>
          </p:cNvPr>
          <p:cNvCxnSpPr>
            <a:cxnSpLocks/>
          </p:cNvCxnSpPr>
          <p:nvPr/>
        </p:nvCxnSpPr>
        <p:spPr>
          <a:xfrm>
            <a:off x="9007357" y="4621610"/>
            <a:ext cx="1" cy="241282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79" name="Straight Arrow Connector 50">
            <a:extLst>
              <a:ext uri="{FF2B5EF4-FFF2-40B4-BE49-F238E27FC236}">
                <a16:creationId xmlns:a16="http://schemas.microsoft.com/office/drawing/2014/main" id="{231636B6-79F8-4DFC-A3F1-52CF001F144C}"/>
              </a:ext>
            </a:extLst>
          </p:cNvPr>
          <p:cNvCxnSpPr>
            <a:cxnSpLocks/>
            <a:stCxn id="174" idx="2"/>
          </p:cNvCxnSpPr>
          <p:nvPr/>
        </p:nvCxnSpPr>
        <p:spPr>
          <a:xfrm>
            <a:off x="8853465" y="3923933"/>
            <a:ext cx="9579" cy="944881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80" name="Straight Arrow Connector 79">
            <a:extLst>
              <a:ext uri="{FF2B5EF4-FFF2-40B4-BE49-F238E27FC236}">
                <a16:creationId xmlns:a16="http://schemas.microsoft.com/office/drawing/2014/main" id="{6132842D-F4A8-404F-84AB-DDBBF855AF50}"/>
              </a:ext>
            </a:extLst>
          </p:cNvPr>
          <p:cNvCxnSpPr>
            <a:cxnSpLocks/>
            <a:endCxn id="175" idx="3"/>
          </p:cNvCxnSpPr>
          <p:nvPr/>
        </p:nvCxnSpPr>
        <p:spPr>
          <a:xfrm rot="5400000" flipH="1" flipV="1">
            <a:off x="8460419" y="3644961"/>
            <a:ext cx="875811" cy="89719"/>
          </a:xfrm>
          <a:prstGeom prst="bentConnector4">
            <a:avLst>
              <a:gd name="adj1" fmla="val 2758"/>
              <a:gd name="adj2" fmla="val 805995"/>
            </a:avLst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81" name="Straight Arrow Connector 50">
            <a:extLst>
              <a:ext uri="{FF2B5EF4-FFF2-40B4-BE49-F238E27FC236}">
                <a16:creationId xmlns:a16="http://schemas.microsoft.com/office/drawing/2014/main" id="{E1C7942B-E73B-4FE1-90CB-060AD789F1E4}"/>
              </a:ext>
            </a:extLst>
          </p:cNvPr>
          <p:cNvCxnSpPr>
            <a:cxnSpLocks/>
            <a:stCxn id="177" idx="2"/>
          </p:cNvCxnSpPr>
          <p:nvPr/>
        </p:nvCxnSpPr>
        <p:spPr>
          <a:xfrm rot="5400000" flipH="1" flipV="1">
            <a:off x="9400337" y="4555085"/>
            <a:ext cx="125587" cy="1037261"/>
          </a:xfrm>
          <a:prstGeom prst="bentConnector4">
            <a:avLst>
              <a:gd name="adj1" fmla="val -182025"/>
              <a:gd name="adj2" fmla="val 61937"/>
            </a:avLst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82" name="Straight Arrow Connector 46">
            <a:extLst>
              <a:ext uri="{FF2B5EF4-FFF2-40B4-BE49-F238E27FC236}">
                <a16:creationId xmlns:a16="http://schemas.microsoft.com/office/drawing/2014/main" id="{AF9E8CB9-AE07-4BB5-B117-0BE7F842603B}"/>
              </a:ext>
            </a:extLst>
          </p:cNvPr>
          <p:cNvCxnSpPr>
            <a:cxnSpLocks/>
          </p:cNvCxnSpPr>
          <p:nvPr/>
        </p:nvCxnSpPr>
        <p:spPr>
          <a:xfrm>
            <a:off x="8535790" y="3256108"/>
            <a:ext cx="194416" cy="0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83" name="TextBox 182">
            <a:extLst>
              <a:ext uri="{FF2B5EF4-FFF2-40B4-BE49-F238E27FC236}">
                <a16:creationId xmlns:a16="http://schemas.microsoft.com/office/drawing/2014/main" id="{AC6D56B8-7F5F-4B06-B2E3-EBE3D205F4D2}"/>
              </a:ext>
            </a:extLst>
          </p:cNvPr>
          <p:cNvSpPr txBox="1"/>
          <p:nvPr/>
        </p:nvSpPr>
        <p:spPr>
          <a:xfrm>
            <a:off x="8277231" y="3140548"/>
            <a:ext cx="307134" cy="26434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84" name="Straight Arrow Connector 50">
            <a:extLst>
              <a:ext uri="{FF2B5EF4-FFF2-40B4-BE49-F238E27FC236}">
                <a16:creationId xmlns:a16="http://schemas.microsoft.com/office/drawing/2014/main" id="{228EBAEB-AA85-4CC6-81D8-716CD350908D}"/>
              </a:ext>
            </a:extLst>
          </p:cNvPr>
          <p:cNvCxnSpPr>
            <a:cxnSpLocks/>
          </p:cNvCxnSpPr>
          <p:nvPr/>
        </p:nvCxnSpPr>
        <p:spPr>
          <a:xfrm>
            <a:off x="9578839" y="3720082"/>
            <a:ext cx="402923" cy="0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85" name="Straight Arrow Connector 46">
            <a:extLst>
              <a:ext uri="{FF2B5EF4-FFF2-40B4-BE49-F238E27FC236}">
                <a16:creationId xmlns:a16="http://schemas.microsoft.com/office/drawing/2014/main" id="{DFB7BE4E-B6F3-4A8B-A100-043EBA7473DB}"/>
              </a:ext>
            </a:extLst>
          </p:cNvPr>
          <p:cNvCxnSpPr>
            <a:cxnSpLocks/>
          </p:cNvCxnSpPr>
          <p:nvPr/>
        </p:nvCxnSpPr>
        <p:spPr>
          <a:xfrm>
            <a:off x="10502354" y="2894696"/>
            <a:ext cx="0" cy="325337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86" name="TextBox 185">
            <a:extLst>
              <a:ext uri="{FF2B5EF4-FFF2-40B4-BE49-F238E27FC236}">
                <a16:creationId xmlns:a16="http://schemas.microsoft.com/office/drawing/2014/main" id="{7EC493E6-51FD-46C9-8627-A02B961D8617}"/>
              </a:ext>
            </a:extLst>
          </p:cNvPr>
          <p:cNvSpPr txBox="1"/>
          <p:nvPr/>
        </p:nvSpPr>
        <p:spPr>
          <a:xfrm>
            <a:off x="10179322" y="2570363"/>
            <a:ext cx="646063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input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52672D1C-0239-433C-B3A1-E16F910279F7}"/>
              </a:ext>
            </a:extLst>
          </p:cNvPr>
          <p:cNvSpPr txBox="1"/>
          <p:nvPr/>
        </p:nvSpPr>
        <p:spPr>
          <a:xfrm>
            <a:off x="10501263" y="2958545"/>
            <a:ext cx="713948" cy="10155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width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2DDEA4AA-E84A-45CE-8A57-DEE0175A32EC}"/>
              </a:ext>
            </a:extLst>
          </p:cNvPr>
          <p:cNvCxnSpPr/>
          <p:nvPr/>
        </p:nvCxnSpPr>
        <p:spPr>
          <a:xfrm flipV="1">
            <a:off x="10417039" y="2958196"/>
            <a:ext cx="152400" cy="89249"/>
          </a:xfrm>
          <a:prstGeom prst="line">
            <a:avLst/>
          </a:prstGeom>
          <a:noFill/>
          <a:ln w="2222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89" name="TextBox 188">
            <a:extLst>
              <a:ext uri="{FF2B5EF4-FFF2-40B4-BE49-F238E27FC236}">
                <a16:creationId xmlns:a16="http://schemas.microsoft.com/office/drawing/2014/main" id="{4452CEB7-00EE-4E01-AA53-37162BE76486}"/>
              </a:ext>
            </a:extLst>
          </p:cNvPr>
          <p:cNvSpPr txBox="1"/>
          <p:nvPr/>
        </p:nvSpPr>
        <p:spPr>
          <a:xfrm>
            <a:off x="7367714" y="3648143"/>
            <a:ext cx="919332" cy="14387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enable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90" name="Straight Arrow Connector 50">
            <a:extLst>
              <a:ext uri="{FF2B5EF4-FFF2-40B4-BE49-F238E27FC236}">
                <a16:creationId xmlns:a16="http://schemas.microsoft.com/office/drawing/2014/main" id="{0DAAB71E-2D61-436D-BE8B-75C7F2D0C144}"/>
              </a:ext>
            </a:extLst>
          </p:cNvPr>
          <p:cNvCxnSpPr>
            <a:cxnSpLocks/>
            <a:endCxn id="174" idx="1"/>
          </p:cNvCxnSpPr>
          <p:nvPr/>
        </p:nvCxnSpPr>
        <p:spPr>
          <a:xfrm>
            <a:off x="8049428" y="3712795"/>
            <a:ext cx="239169" cy="0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91" name="TextBox 190">
            <a:extLst>
              <a:ext uri="{FF2B5EF4-FFF2-40B4-BE49-F238E27FC236}">
                <a16:creationId xmlns:a16="http://schemas.microsoft.com/office/drawing/2014/main" id="{2C0A14D6-1C7A-4718-811C-EB2D6EEF97D4}"/>
              </a:ext>
            </a:extLst>
          </p:cNvPr>
          <p:cNvSpPr txBox="1"/>
          <p:nvPr/>
        </p:nvSpPr>
        <p:spPr>
          <a:xfrm>
            <a:off x="9938905" y="3656434"/>
            <a:ext cx="919332" cy="14387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400" i="1" dirty="0" err="1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wr_addr</a:t>
            </a:r>
            <a:endParaRPr lang="en-US" sz="1400" i="1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6A0A7F1C-34E6-42BC-B2B3-23E33284E3D6}"/>
              </a:ext>
            </a:extLst>
          </p:cNvPr>
          <p:cNvSpPr txBox="1"/>
          <p:nvPr/>
        </p:nvSpPr>
        <p:spPr>
          <a:xfrm>
            <a:off x="9877979" y="4831678"/>
            <a:ext cx="1041184" cy="30777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400" i="1" dirty="0" err="1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rd_addr</a:t>
            </a:r>
            <a:endParaRPr lang="en-US" sz="1400" i="1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717A7D9D-F9A7-4114-9003-D1B508CCC941}"/>
              </a:ext>
            </a:extLst>
          </p:cNvPr>
          <p:cNvSpPr txBox="1"/>
          <p:nvPr/>
        </p:nvSpPr>
        <p:spPr>
          <a:xfrm>
            <a:off x="10060083" y="3293155"/>
            <a:ext cx="919332" cy="14387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400" i="1" dirty="0" err="1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wr_data</a:t>
            </a:r>
            <a:endParaRPr lang="en-US" sz="1400" i="1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C664FAEC-263E-4DEE-9CAA-85F7A53172A5}"/>
              </a:ext>
            </a:extLst>
          </p:cNvPr>
          <p:cNvSpPr txBox="1"/>
          <p:nvPr/>
        </p:nvSpPr>
        <p:spPr>
          <a:xfrm>
            <a:off x="10024621" y="5173539"/>
            <a:ext cx="1041184" cy="30777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400" i="1" dirty="0" err="1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rd_data</a:t>
            </a:r>
            <a:endParaRPr lang="en-US" sz="1400" i="1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95" name="Straight Arrow Connector 46">
            <a:extLst>
              <a:ext uri="{FF2B5EF4-FFF2-40B4-BE49-F238E27FC236}">
                <a16:creationId xmlns:a16="http://schemas.microsoft.com/office/drawing/2014/main" id="{8EA81401-D9A0-4FB8-8809-FA71847F5011}"/>
              </a:ext>
            </a:extLst>
          </p:cNvPr>
          <p:cNvCxnSpPr>
            <a:cxnSpLocks/>
          </p:cNvCxnSpPr>
          <p:nvPr/>
        </p:nvCxnSpPr>
        <p:spPr>
          <a:xfrm>
            <a:off x="10469502" y="5467725"/>
            <a:ext cx="0" cy="325337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96" name="TextBox 195">
            <a:extLst>
              <a:ext uri="{FF2B5EF4-FFF2-40B4-BE49-F238E27FC236}">
                <a16:creationId xmlns:a16="http://schemas.microsoft.com/office/drawing/2014/main" id="{E9415C8C-9703-47B3-8B2B-A8150773306A}"/>
              </a:ext>
            </a:extLst>
          </p:cNvPr>
          <p:cNvSpPr txBox="1"/>
          <p:nvPr/>
        </p:nvSpPr>
        <p:spPr>
          <a:xfrm>
            <a:off x="10468411" y="5550626"/>
            <a:ext cx="713948" cy="10155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width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97" name="Straight Connector 196">
            <a:extLst>
              <a:ext uri="{FF2B5EF4-FFF2-40B4-BE49-F238E27FC236}">
                <a16:creationId xmlns:a16="http://schemas.microsoft.com/office/drawing/2014/main" id="{61EF70A8-0868-452A-9B11-E281EDCB018B}"/>
              </a:ext>
            </a:extLst>
          </p:cNvPr>
          <p:cNvCxnSpPr/>
          <p:nvPr/>
        </p:nvCxnSpPr>
        <p:spPr>
          <a:xfrm flipV="1">
            <a:off x="10384187" y="5531225"/>
            <a:ext cx="152400" cy="89249"/>
          </a:xfrm>
          <a:prstGeom prst="line">
            <a:avLst/>
          </a:prstGeom>
          <a:noFill/>
          <a:ln w="2222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98" name="TextBox 197">
            <a:extLst>
              <a:ext uri="{FF2B5EF4-FFF2-40B4-BE49-F238E27FC236}">
                <a16:creationId xmlns:a16="http://schemas.microsoft.com/office/drawing/2014/main" id="{A3321E25-81FE-4766-B5B7-FE3E30FC16F9}"/>
              </a:ext>
            </a:extLst>
          </p:cNvPr>
          <p:cNvSpPr txBox="1"/>
          <p:nvPr/>
        </p:nvSpPr>
        <p:spPr>
          <a:xfrm>
            <a:off x="10115208" y="5743777"/>
            <a:ext cx="772110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output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06E23A45-40CF-4A3A-94F6-96B43477EEE8}"/>
              </a:ext>
            </a:extLst>
          </p:cNvPr>
          <p:cNvSpPr txBox="1"/>
          <p:nvPr/>
        </p:nvSpPr>
        <p:spPr>
          <a:xfrm>
            <a:off x="848263" y="3084466"/>
            <a:ext cx="815566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input(0)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93494833-7DD4-4414-81EA-233626F90F9F}"/>
              </a:ext>
            </a:extLst>
          </p:cNvPr>
          <p:cNvSpPr txBox="1"/>
          <p:nvPr/>
        </p:nvSpPr>
        <p:spPr>
          <a:xfrm>
            <a:off x="1667903" y="3084466"/>
            <a:ext cx="1254609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input(</a:t>
            </a: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width</a:t>
            </a: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-1)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7FF620CD-AACE-4D22-9002-ACE78D778C13}"/>
              </a:ext>
            </a:extLst>
          </p:cNvPr>
          <p:cNvSpPr txBox="1"/>
          <p:nvPr/>
        </p:nvSpPr>
        <p:spPr>
          <a:xfrm>
            <a:off x="1406965" y="4565549"/>
            <a:ext cx="647669" cy="44790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8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. . . 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7BD92484-9D77-4FDF-BBA4-6F508EA1BC07}"/>
              </a:ext>
            </a:extLst>
          </p:cNvPr>
          <p:cNvSpPr txBox="1"/>
          <p:nvPr/>
        </p:nvSpPr>
        <p:spPr>
          <a:xfrm rot="5400000">
            <a:off x="1910103" y="4119744"/>
            <a:ext cx="873854" cy="44790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8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. . . . 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207" name="Straight Arrow Connector 46">
            <a:extLst>
              <a:ext uri="{FF2B5EF4-FFF2-40B4-BE49-F238E27FC236}">
                <a16:creationId xmlns:a16="http://schemas.microsoft.com/office/drawing/2014/main" id="{CB0CD566-04B3-4C64-8FB4-1159C0B09E68}"/>
              </a:ext>
            </a:extLst>
          </p:cNvPr>
          <p:cNvCxnSpPr>
            <a:cxnSpLocks/>
          </p:cNvCxnSpPr>
          <p:nvPr/>
        </p:nvCxnSpPr>
        <p:spPr>
          <a:xfrm>
            <a:off x="1216113" y="3378775"/>
            <a:ext cx="0" cy="167128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09" name="Straight Arrow Connector 46">
            <a:extLst>
              <a:ext uri="{FF2B5EF4-FFF2-40B4-BE49-F238E27FC236}">
                <a16:creationId xmlns:a16="http://schemas.microsoft.com/office/drawing/2014/main" id="{02FBAB18-BB25-4291-BE55-E81207CCAF7E}"/>
              </a:ext>
            </a:extLst>
          </p:cNvPr>
          <p:cNvCxnSpPr>
            <a:cxnSpLocks/>
          </p:cNvCxnSpPr>
          <p:nvPr/>
        </p:nvCxnSpPr>
        <p:spPr>
          <a:xfrm>
            <a:off x="2282070" y="3378775"/>
            <a:ext cx="0" cy="167128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10" name="Straight Arrow Connector 46">
            <a:extLst>
              <a:ext uri="{FF2B5EF4-FFF2-40B4-BE49-F238E27FC236}">
                <a16:creationId xmlns:a16="http://schemas.microsoft.com/office/drawing/2014/main" id="{A5919B10-08D6-48FB-B899-FB650D24C65E}"/>
              </a:ext>
            </a:extLst>
          </p:cNvPr>
          <p:cNvCxnSpPr>
            <a:cxnSpLocks/>
          </p:cNvCxnSpPr>
          <p:nvPr/>
        </p:nvCxnSpPr>
        <p:spPr>
          <a:xfrm>
            <a:off x="1216423" y="5064902"/>
            <a:ext cx="0" cy="167128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11" name="Straight Arrow Connector 46">
            <a:extLst>
              <a:ext uri="{FF2B5EF4-FFF2-40B4-BE49-F238E27FC236}">
                <a16:creationId xmlns:a16="http://schemas.microsoft.com/office/drawing/2014/main" id="{512C51EF-A2E3-4EA3-8A45-A73EAAA5AB85}"/>
              </a:ext>
            </a:extLst>
          </p:cNvPr>
          <p:cNvCxnSpPr>
            <a:cxnSpLocks/>
          </p:cNvCxnSpPr>
          <p:nvPr/>
        </p:nvCxnSpPr>
        <p:spPr>
          <a:xfrm>
            <a:off x="2282380" y="5064902"/>
            <a:ext cx="0" cy="167128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13" name="TextBox 212">
            <a:extLst>
              <a:ext uri="{FF2B5EF4-FFF2-40B4-BE49-F238E27FC236}">
                <a16:creationId xmlns:a16="http://schemas.microsoft.com/office/drawing/2014/main" id="{C257DF9A-9775-4E83-B2EF-EAD0403355CE}"/>
              </a:ext>
            </a:extLst>
          </p:cNvPr>
          <p:cNvSpPr txBox="1"/>
          <p:nvPr/>
        </p:nvSpPr>
        <p:spPr>
          <a:xfrm>
            <a:off x="714903" y="5178779"/>
            <a:ext cx="882782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output(0)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FED5C0AC-38F7-44BD-993A-33237E923421}"/>
              </a:ext>
            </a:extLst>
          </p:cNvPr>
          <p:cNvSpPr txBox="1"/>
          <p:nvPr/>
        </p:nvSpPr>
        <p:spPr>
          <a:xfrm>
            <a:off x="1630335" y="5178779"/>
            <a:ext cx="1365800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output(</a:t>
            </a: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width</a:t>
            </a: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-1)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738518BD-FBE2-4BB2-B487-C2462AC94492}"/>
              </a:ext>
            </a:extLst>
          </p:cNvPr>
          <p:cNvSpPr txBox="1"/>
          <p:nvPr/>
        </p:nvSpPr>
        <p:spPr>
          <a:xfrm>
            <a:off x="1452176" y="2975623"/>
            <a:ext cx="647669" cy="44790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8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.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0ED5BFF9-3269-4E05-9E08-C3DBCB5F7FEF}"/>
              </a:ext>
            </a:extLst>
          </p:cNvPr>
          <p:cNvSpPr txBox="1"/>
          <p:nvPr/>
        </p:nvSpPr>
        <p:spPr>
          <a:xfrm>
            <a:off x="1431114" y="5060447"/>
            <a:ext cx="647669" cy="44790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8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.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820813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11D1AB1-73A9-43EF-A085-A6A929FBCA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1463" y="1116014"/>
            <a:ext cx="11657824" cy="983012"/>
          </a:xfrm>
        </p:spPr>
        <p:txBody>
          <a:bodyPr/>
          <a:lstStyle/>
          <a:p>
            <a:r>
              <a:rPr lang="en-US" dirty="0"/>
              <a:t>Transformations (rules to enable massive exploration) </a:t>
            </a:r>
          </a:p>
          <a:p>
            <a:pPr lvl="1"/>
            <a:r>
              <a:rPr lang="en-US" dirty="0"/>
              <a:t>Leverage divide-and-conquer recursion to create new possibilities	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72D81A0-6ECD-4298-BC38-317906049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Elastic IP Cores Work?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576766-BAA0-4F34-B634-4A5BD66FEC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394021" y="6510169"/>
            <a:ext cx="89768" cy="194669"/>
          </a:xfrm>
        </p:spPr>
        <p:txBody>
          <a:bodyPr/>
          <a:lstStyle/>
          <a:p>
            <a:pPr>
              <a:defRPr/>
            </a:pPr>
            <a:fld id="{D3046D45-FC88-4EF3-BBF3-C3E9EDC4F79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ABBECE-6A96-41CC-8AE2-E56DD04FF265}"/>
              </a:ext>
            </a:extLst>
          </p:cNvPr>
          <p:cNvSpPr/>
          <p:nvPr/>
        </p:nvSpPr>
        <p:spPr>
          <a:xfrm>
            <a:off x="1629104" y="2712629"/>
            <a:ext cx="1595844" cy="244188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Delay</a:t>
            </a:r>
            <a:endParaRPr kumimoji="0" lang="en-US" sz="1800" b="0" i="0" u="none" strike="noStrike" cap="none" spc="0" normalizeH="0" baseline="-2500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AC2FE27-1F5E-45A2-9B98-EC8FC5663958}"/>
              </a:ext>
            </a:extLst>
          </p:cNvPr>
          <p:cNvSpPr txBox="1"/>
          <p:nvPr/>
        </p:nvSpPr>
        <p:spPr>
          <a:xfrm>
            <a:off x="616838" y="3727299"/>
            <a:ext cx="713948" cy="447903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cycles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Left Brace 8">
            <a:extLst>
              <a:ext uri="{FF2B5EF4-FFF2-40B4-BE49-F238E27FC236}">
                <a16:creationId xmlns:a16="http://schemas.microsoft.com/office/drawing/2014/main" id="{17C80DF0-2F0E-433B-A51A-D6C42B1EAC89}"/>
              </a:ext>
            </a:extLst>
          </p:cNvPr>
          <p:cNvSpPr/>
          <p:nvPr/>
        </p:nvSpPr>
        <p:spPr>
          <a:xfrm>
            <a:off x="1401135" y="2712629"/>
            <a:ext cx="143222" cy="2441880"/>
          </a:xfrm>
          <a:prstGeom prst="leftBrace">
            <a:avLst>
              <a:gd name="adj1" fmla="val 110715"/>
              <a:gd name="adj2" fmla="val 50773"/>
            </a:avLst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cxnSp>
        <p:nvCxnSpPr>
          <p:cNvPr id="85" name="Straight Arrow Connector 46">
            <a:extLst>
              <a:ext uri="{FF2B5EF4-FFF2-40B4-BE49-F238E27FC236}">
                <a16:creationId xmlns:a16="http://schemas.microsoft.com/office/drawing/2014/main" id="{DF872256-E904-47BD-BEA3-8DB11F8C095D}"/>
              </a:ext>
            </a:extLst>
          </p:cNvPr>
          <p:cNvCxnSpPr>
            <a:cxnSpLocks/>
            <a:endCxn id="5" idx="0"/>
          </p:cNvCxnSpPr>
          <p:nvPr/>
        </p:nvCxnSpPr>
        <p:spPr>
          <a:xfrm flipH="1">
            <a:off x="2427026" y="2394982"/>
            <a:ext cx="4986" cy="317647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1B5AD39B-0678-4377-ACAB-0F95A482C619}"/>
              </a:ext>
            </a:extLst>
          </p:cNvPr>
          <p:cNvSpPr txBox="1"/>
          <p:nvPr/>
        </p:nvSpPr>
        <p:spPr>
          <a:xfrm>
            <a:off x="2136877" y="2105567"/>
            <a:ext cx="646063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input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BB77E546-E4FC-4B62-B96B-624071265401}"/>
              </a:ext>
            </a:extLst>
          </p:cNvPr>
          <p:cNvSpPr txBox="1"/>
          <p:nvPr/>
        </p:nvSpPr>
        <p:spPr>
          <a:xfrm>
            <a:off x="2430920" y="2458831"/>
            <a:ext cx="713948" cy="10155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width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CC2435EC-CC9E-4204-96FF-205BB81C1AB0}"/>
              </a:ext>
            </a:extLst>
          </p:cNvPr>
          <p:cNvCxnSpPr/>
          <p:nvPr/>
        </p:nvCxnSpPr>
        <p:spPr>
          <a:xfrm flipV="1">
            <a:off x="2346696" y="2458482"/>
            <a:ext cx="152400" cy="89249"/>
          </a:xfrm>
          <a:prstGeom prst="line">
            <a:avLst/>
          </a:prstGeom>
          <a:noFill/>
          <a:ln w="2222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9" name="Straight Arrow Connector 46">
            <a:extLst>
              <a:ext uri="{FF2B5EF4-FFF2-40B4-BE49-F238E27FC236}">
                <a16:creationId xmlns:a16="http://schemas.microsoft.com/office/drawing/2014/main" id="{16F64719-C952-4C12-841A-93CB640CD1CE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2427026" y="5154509"/>
            <a:ext cx="0" cy="328092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90" name="TextBox 89">
            <a:extLst>
              <a:ext uri="{FF2B5EF4-FFF2-40B4-BE49-F238E27FC236}">
                <a16:creationId xmlns:a16="http://schemas.microsoft.com/office/drawing/2014/main" id="{509C7950-2C22-4072-9B01-8EE5BB12A6D8}"/>
              </a:ext>
            </a:extLst>
          </p:cNvPr>
          <p:cNvSpPr txBox="1"/>
          <p:nvPr/>
        </p:nvSpPr>
        <p:spPr>
          <a:xfrm>
            <a:off x="2424419" y="5259702"/>
            <a:ext cx="713948" cy="10155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width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44ADE76F-BF5E-4013-8B98-413445114910}"/>
              </a:ext>
            </a:extLst>
          </p:cNvPr>
          <p:cNvCxnSpPr/>
          <p:nvPr/>
        </p:nvCxnSpPr>
        <p:spPr>
          <a:xfrm flipV="1">
            <a:off x="2340195" y="5240301"/>
            <a:ext cx="152400" cy="89249"/>
          </a:xfrm>
          <a:prstGeom prst="line">
            <a:avLst/>
          </a:prstGeom>
          <a:noFill/>
          <a:ln w="2222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E5DB8C75-ED30-4631-B0B8-6BC791845C4C}"/>
              </a:ext>
            </a:extLst>
          </p:cNvPr>
          <p:cNvSpPr txBox="1"/>
          <p:nvPr/>
        </p:nvSpPr>
        <p:spPr>
          <a:xfrm>
            <a:off x="2064933" y="5416066"/>
            <a:ext cx="772110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output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1A18122-5A4D-4C88-9395-8E533216AFE7}"/>
              </a:ext>
            </a:extLst>
          </p:cNvPr>
          <p:cNvSpPr/>
          <p:nvPr/>
        </p:nvSpPr>
        <p:spPr>
          <a:xfrm>
            <a:off x="5233304" y="2713909"/>
            <a:ext cx="904683" cy="244188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Delay</a:t>
            </a:r>
            <a:endParaRPr kumimoji="0" lang="en-US" sz="1800" b="0" i="0" u="none" strike="noStrike" cap="none" spc="0" normalizeH="0" baseline="-2500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cxnSp>
        <p:nvCxnSpPr>
          <p:cNvPr id="97" name="Straight Arrow Connector 46">
            <a:extLst>
              <a:ext uri="{FF2B5EF4-FFF2-40B4-BE49-F238E27FC236}">
                <a16:creationId xmlns:a16="http://schemas.microsoft.com/office/drawing/2014/main" id="{418927CE-D699-40F7-9421-7D047A479D0C}"/>
              </a:ext>
            </a:extLst>
          </p:cNvPr>
          <p:cNvCxnSpPr>
            <a:cxnSpLocks/>
            <a:endCxn id="11" idx="0"/>
          </p:cNvCxnSpPr>
          <p:nvPr/>
        </p:nvCxnSpPr>
        <p:spPr>
          <a:xfrm flipH="1">
            <a:off x="5685646" y="2397338"/>
            <a:ext cx="5048" cy="316571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C45801E7-68BB-4D61-B0E8-0A8B72BCBCE5}"/>
              </a:ext>
            </a:extLst>
          </p:cNvPr>
          <p:cNvSpPr txBox="1"/>
          <p:nvPr/>
        </p:nvSpPr>
        <p:spPr>
          <a:xfrm>
            <a:off x="5148277" y="2062359"/>
            <a:ext cx="1167864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input[n-1:m]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AEF18642-C5A0-4A69-9C34-9D6122A351F9}"/>
              </a:ext>
            </a:extLst>
          </p:cNvPr>
          <p:cNvSpPr txBox="1"/>
          <p:nvPr/>
        </p:nvSpPr>
        <p:spPr>
          <a:xfrm>
            <a:off x="5694650" y="2399368"/>
            <a:ext cx="356964" cy="19229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4C71C9EB-68D4-4382-AAE3-2D5F4ECD1614}"/>
              </a:ext>
            </a:extLst>
          </p:cNvPr>
          <p:cNvCxnSpPr/>
          <p:nvPr/>
        </p:nvCxnSpPr>
        <p:spPr>
          <a:xfrm flipV="1">
            <a:off x="5610426" y="2464359"/>
            <a:ext cx="152400" cy="89249"/>
          </a:xfrm>
          <a:prstGeom prst="line">
            <a:avLst/>
          </a:prstGeom>
          <a:noFill/>
          <a:ln w="2222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01" name="Straight Arrow Connector 46">
            <a:extLst>
              <a:ext uri="{FF2B5EF4-FFF2-40B4-BE49-F238E27FC236}">
                <a16:creationId xmlns:a16="http://schemas.microsoft.com/office/drawing/2014/main" id="{3AF2DA57-CC62-4045-BF05-9CA5FC50983D}"/>
              </a:ext>
            </a:extLst>
          </p:cNvPr>
          <p:cNvCxnSpPr>
            <a:cxnSpLocks/>
          </p:cNvCxnSpPr>
          <p:nvPr/>
        </p:nvCxnSpPr>
        <p:spPr>
          <a:xfrm>
            <a:off x="6670339" y="2391622"/>
            <a:ext cx="0" cy="325337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02" name="TextBox 101">
            <a:extLst>
              <a:ext uri="{FF2B5EF4-FFF2-40B4-BE49-F238E27FC236}">
                <a16:creationId xmlns:a16="http://schemas.microsoft.com/office/drawing/2014/main" id="{5D766D17-0657-4F3F-B146-1A9C5F6567A3}"/>
              </a:ext>
            </a:extLst>
          </p:cNvPr>
          <p:cNvSpPr txBox="1"/>
          <p:nvPr/>
        </p:nvSpPr>
        <p:spPr>
          <a:xfrm>
            <a:off x="6153492" y="2067247"/>
            <a:ext cx="1167864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input[m-1:0]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E948DAD9-1580-424F-B490-CA78C7C6AD31}"/>
              </a:ext>
            </a:extLst>
          </p:cNvPr>
          <p:cNvSpPr txBox="1"/>
          <p:nvPr/>
        </p:nvSpPr>
        <p:spPr>
          <a:xfrm>
            <a:off x="6669248" y="2390131"/>
            <a:ext cx="356964" cy="19229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6226E856-19B1-4A8E-884C-AC1E53BAB5EC}"/>
              </a:ext>
            </a:extLst>
          </p:cNvPr>
          <p:cNvCxnSpPr/>
          <p:nvPr/>
        </p:nvCxnSpPr>
        <p:spPr>
          <a:xfrm flipV="1">
            <a:off x="6585024" y="2455122"/>
            <a:ext cx="152400" cy="89249"/>
          </a:xfrm>
          <a:prstGeom prst="line">
            <a:avLst/>
          </a:prstGeom>
          <a:noFill/>
          <a:ln w="2222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05" name="Straight Arrow Connector 46">
            <a:extLst>
              <a:ext uri="{FF2B5EF4-FFF2-40B4-BE49-F238E27FC236}">
                <a16:creationId xmlns:a16="http://schemas.microsoft.com/office/drawing/2014/main" id="{4C3AC9EF-8E52-4572-8E2F-825F57632AC5}"/>
              </a:ext>
            </a:extLst>
          </p:cNvPr>
          <p:cNvCxnSpPr>
            <a:cxnSpLocks/>
            <a:stCxn id="11" idx="2"/>
          </p:cNvCxnSpPr>
          <p:nvPr/>
        </p:nvCxnSpPr>
        <p:spPr>
          <a:xfrm flipH="1">
            <a:off x="5685645" y="5155789"/>
            <a:ext cx="1" cy="326812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0AD20BB7-CDC5-4439-B3DC-1F9FD125F107}"/>
              </a:ext>
            </a:extLst>
          </p:cNvPr>
          <p:cNvSpPr txBox="1"/>
          <p:nvPr/>
        </p:nvSpPr>
        <p:spPr>
          <a:xfrm>
            <a:off x="5033609" y="5442008"/>
            <a:ext cx="1305914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output[n-1:m]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1C2A6511-1D03-4D05-97E7-4EBC3E834714}"/>
              </a:ext>
            </a:extLst>
          </p:cNvPr>
          <p:cNvSpPr txBox="1"/>
          <p:nvPr/>
        </p:nvSpPr>
        <p:spPr>
          <a:xfrm>
            <a:off x="5699626" y="5172077"/>
            <a:ext cx="356964" cy="19229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47706668-FC60-497D-8758-48E7561070B8}"/>
              </a:ext>
            </a:extLst>
          </p:cNvPr>
          <p:cNvCxnSpPr/>
          <p:nvPr/>
        </p:nvCxnSpPr>
        <p:spPr>
          <a:xfrm flipV="1">
            <a:off x="5615402" y="5237068"/>
            <a:ext cx="152400" cy="89249"/>
          </a:xfrm>
          <a:prstGeom prst="line">
            <a:avLst/>
          </a:prstGeom>
          <a:noFill/>
          <a:ln w="2222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09" name="Straight Arrow Connector 46">
            <a:extLst>
              <a:ext uri="{FF2B5EF4-FFF2-40B4-BE49-F238E27FC236}">
                <a16:creationId xmlns:a16="http://schemas.microsoft.com/office/drawing/2014/main" id="{B6F0EA69-08C2-445C-8817-2189E2648A9E}"/>
              </a:ext>
            </a:extLst>
          </p:cNvPr>
          <p:cNvCxnSpPr>
            <a:cxnSpLocks/>
            <a:stCxn id="15" idx="2"/>
          </p:cNvCxnSpPr>
          <p:nvPr/>
        </p:nvCxnSpPr>
        <p:spPr>
          <a:xfrm flipH="1">
            <a:off x="6687496" y="5154509"/>
            <a:ext cx="5049" cy="328092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10" name="TextBox 109">
            <a:extLst>
              <a:ext uri="{FF2B5EF4-FFF2-40B4-BE49-F238E27FC236}">
                <a16:creationId xmlns:a16="http://schemas.microsoft.com/office/drawing/2014/main" id="{DF694529-6C6F-499B-A6CC-9D46C07ED6F5}"/>
              </a:ext>
            </a:extLst>
          </p:cNvPr>
          <p:cNvSpPr txBox="1"/>
          <p:nvPr/>
        </p:nvSpPr>
        <p:spPr>
          <a:xfrm>
            <a:off x="6265340" y="5442008"/>
            <a:ext cx="1354723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output[m-1:0]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0093C31A-554E-4F3C-B21E-853EC71732A0}"/>
              </a:ext>
            </a:extLst>
          </p:cNvPr>
          <p:cNvSpPr txBox="1"/>
          <p:nvPr/>
        </p:nvSpPr>
        <p:spPr>
          <a:xfrm>
            <a:off x="6670922" y="5183084"/>
            <a:ext cx="356964" cy="19229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38C0F87C-EBFD-4860-A1F3-19CA2E077D8D}"/>
              </a:ext>
            </a:extLst>
          </p:cNvPr>
          <p:cNvCxnSpPr/>
          <p:nvPr/>
        </p:nvCxnSpPr>
        <p:spPr>
          <a:xfrm flipV="1">
            <a:off x="6598603" y="5248075"/>
            <a:ext cx="152400" cy="89249"/>
          </a:xfrm>
          <a:prstGeom prst="line">
            <a:avLst/>
          </a:prstGeom>
          <a:noFill/>
          <a:ln w="2222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0038E0FA-9005-482E-83A0-DFFACB2174EF}"/>
              </a:ext>
            </a:extLst>
          </p:cNvPr>
          <p:cNvSpPr/>
          <p:nvPr/>
        </p:nvSpPr>
        <p:spPr>
          <a:xfrm>
            <a:off x="6240203" y="2712629"/>
            <a:ext cx="904683" cy="244188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Delay</a:t>
            </a:r>
            <a:endParaRPr kumimoji="0" lang="en-US" sz="1800" b="0" i="0" u="none" strike="noStrike" cap="none" spc="0" normalizeH="0" baseline="-2500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56CFE5B-F3CD-4F77-8FD8-4D0DE4BFB53A}"/>
              </a:ext>
            </a:extLst>
          </p:cNvPr>
          <p:cNvSpPr/>
          <p:nvPr/>
        </p:nvSpPr>
        <p:spPr>
          <a:xfrm>
            <a:off x="9190535" y="2724916"/>
            <a:ext cx="1595844" cy="1031174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Delay</a:t>
            </a:r>
            <a:endParaRPr kumimoji="0" lang="en-US" sz="1800" b="0" i="0" u="none" strike="noStrike" cap="none" spc="0" normalizeH="0" baseline="-2500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D0BA770-F842-4400-84C8-43510DDFF867}"/>
              </a:ext>
            </a:extLst>
          </p:cNvPr>
          <p:cNvSpPr/>
          <p:nvPr/>
        </p:nvSpPr>
        <p:spPr>
          <a:xfrm>
            <a:off x="9190535" y="4152126"/>
            <a:ext cx="1595844" cy="1031174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Delay</a:t>
            </a:r>
            <a:endParaRPr kumimoji="0" lang="en-US" sz="1800" b="0" i="0" u="none" strike="noStrike" cap="none" spc="0" normalizeH="0" baseline="-2500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cxnSp>
        <p:nvCxnSpPr>
          <p:cNvPr id="123" name="Straight Arrow Connector 46">
            <a:extLst>
              <a:ext uri="{FF2B5EF4-FFF2-40B4-BE49-F238E27FC236}">
                <a16:creationId xmlns:a16="http://schemas.microsoft.com/office/drawing/2014/main" id="{889BD6F4-71B0-4EE4-BA65-4F757FDB6EC2}"/>
              </a:ext>
            </a:extLst>
          </p:cNvPr>
          <p:cNvCxnSpPr>
            <a:cxnSpLocks/>
            <a:endCxn id="18" idx="0"/>
          </p:cNvCxnSpPr>
          <p:nvPr/>
        </p:nvCxnSpPr>
        <p:spPr>
          <a:xfrm>
            <a:off x="9988457" y="2375392"/>
            <a:ext cx="0" cy="34952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24" name="TextBox 123">
            <a:extLst>
              <a:ext uri="{FF2B5EF4-FFF2-40B4-BE49-F238E27FC236}">
                <a16:creationId xmlns:a16="http://schemas.microsoft.com/office/drawing/2014/main" id="{25D9C1EA-A1DE-4C51-953C-6211BAF8FF26}"/>
              </a:ext>
            </a:extLst>
          </p:cNvPr>
          <p:cNvSpPr txBox="1"/>
          <p:nvPr/>
        </p:nvSpPr>
        <p:spPr>
          <a:xfrm>
            <a:off x="9674478" y="2079227"/>
            <a:ext cx="646063" cy="3064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input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9C063F51-C41C-41AE-838B-81A9F072758F}"/>
              </a:ext>
            </a:extLst>
          </p:cNvPr>
          <p:cNvSpPr txBox="1"/>
          <p:nvPr/>
        </p:nvSpPr>
        <p:spPr>
          <a:xfrm>
            <a:off x="9996419" y="2467409"/>
            <a:ext cx="713948" cy="10155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width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B7CFE60F-CBDF-43A8-8683-D13353ED9E5F}"/>
              </a:ext>
            </a:extLst>
          </p:cNvPr>
          <p:cNvCxnSpPr/>
          <p:nvPr/>
        </p:nvCxnSpPr>
        <p:spPr>
          <a:xfrm flipV="1">
            <a:off x="9912195" y="2467060"/>
            <a:ext cx="152400" cy="89249"/>
          </a:xfrm>
          <a:prstGeom prst="line">
            <a:avLst/>
          </a:prstGeom>
          <a:noFill/>
          <a:ln w="2222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27" name="Straight Arrow Connector 46">
            <a:extLst>
              <a:ext uri="{FF2B5EF4-FFF2-40B4-BE49-F238E27FC236}">
                <a16:creationId xmlns:a16="http://schemas.microsoft.com/office/drawing/2014/main" id="{EA6C3CAA-C54C-4054-B6C3-C601C207443A}"/>
              </a:ext>
            </a:extLst>
          </p:cNvPr>
          <p:cNvCxnSpPr>
            <a:cxnSpLocks/>
            <a:stCxn id="19" idx="2"/>
            <a:endCxn id="130" idx="0"/>
          </p:cNvCxnSpPr>
          <p:nvPr/>
        </p:nvCxnSpPr>
        <p:spPr>
          <a:xfrm flipH="1">
            <a:off x="9986514" y="5183300"/>
            <a:ext cx="1943" cy="299301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28" name="TextBox 127">
            <a:extLst>
              <a:ext uri="{FF2B5EF4-FFF2-40B4-BE49-F238E27FC236}">
                <a16:creationId xmlns:a16="http://schemas.microsoft.com/office/drawing/2014/main" id="{08CCDFF3-CACA-4787-81E6-32FB31681F05}"/>
              </a:ext>
            </a:extLst>
          </p:cNvPr>
          <p:cNvSpPr txBox="1"/>
          <p:nvPr/>
        </p:nvSpPr>
        <p:spPr>
          <a:xfrm>
            <a:off x="9969537" y="5289450"/>
            <a:ext cx="713948" cy="10155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width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AEFE24F1-8602-434E-9496-1840A6E86998}"/>
              </a:ext>
            </a:extLst>
          </p:cNvPr>
          <p:cNvCxnSpPr/>
          <p:nvPr/>
        </p:nvCxnSpPr>
        <p:spPr>
          <a:xfrm flipV="1">
            <a:off x="9901188" y="5270049"/>
            <a:ext cx="152400" cy="89249"/>
          </a:xfrm>
          <a:prstGeom prst="line">
            <a:avLst/>
          </a:prstGeom>
          <a:noFill/>
          <a:ln w="2222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30" name="TextBox 129">
            <a:extLst>
              <a:ext uri="{FF2B5EF4-FFF2-40B4-BE49-F238E27FC236}">
                <a16:creationId xmlns:a16="http://schemas.microsoft.com/office/drawing/2014/main" id="{16A27ECC-6106-4865-861F-71D7B6780BC1}"/>
              </a:ext>
            </a:extLst>
          </p:cNvPr>
          <p:cNvSpPr txBox="1"/>
          <p:nvPr/>
        </p:nvSpPr>
        <p:spPr>
          <a:xfrm>
            <a:off x="9600459" y="5482601"/>
            <a:ext cx="772110" cy="21334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output</a:t>
            </a:r>
          </a:p>
        </p:txBody>
      </p:sp>
      <p:cxnSp>
        <p:nvCxnSpPr>
          <p:cNvPr id="131" name="Straight Arrow Connector 46">
            <a:extLst>
              <a:ext uri="{FF2B5EF4-FFF2-40B4-BE49-F238E27FC236}">
                <a16:creationId xmlns:a16="http://schemas.microsoft.com/office/drawing/2014/main" id="{03C99D56-9626-41DA-8CC3-79AFBB88305B}"/>
              </a:ext>
            </a:extLst>
          </p:cNvPr>
          <p:cNvCxnSpPr>
            <a:cxnSpLocks/>
            <a:stCxn id="18" idx="2"/>
            <a:endCxn id="19" idx="0"/>
          </p:cNvCxnSpPr>
          <p:nvPr/>
        </p:nvCxnSpPr>
        <p:spPr>
          <a:xfrm>
            <a:off x="9988457" y="3756090"/>
            <a:ext cx="0" cy="396036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4" name="Left Brace 23">
            <a:extLst>
              <a:ext uri="{FF2B5EF4-FFF2-40B4-BE49-F238E27FC236}">
                <a16:creationId xmlns:a16="http://schemas.microsoft.com/office/drawing/2014/main" id="{7EA699E0-7A87-4EB3-8B88-3025FD8340AD}"/>
              </a:ext>
            </a:extLst>
          </p:cNvPr>
          <p:cNvSpPr/>
          <p:nvPr/>
        </p:nvSpPr>
        <p:spPr>
          <a:xfrm>
            <a:off x="8985711" y="2741420"/>
            <a:ext cx="111696" cy="983012"/>
          </a:xfrm>
          <a:prstGeom prst="leftBrace">
            <a:avLst>
              <a:gd name="adj1" fmla="val 110715"/>
              <a:gd name="adj2" fmla="val 50773"/>
            </a:avLst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25" name="Left Brace 24">
            <a:extLst>
              <a:ext uri="{FF2B5EF4-FFF2-40B4-BE49-F238E27FC236}">
                <a16:creationId xmlns:a16="http://schemas.microsoft.com/office/drawing/2014/main" id="{1760C060-89E3-4D7C-9030-4BD935EFBF06}"/>
              </a:ext>
            </a:extLst>
          </p:cNvPr>
          <p:cNvSpPr/>
          <p:nvPr/>
        </p:nvSpPr>
        <p:spPr>
          <a:xfrm>
            <a:off x="9007002" y="4172777"/>
            <a:ext cx="111696" cy="983012"/>
          </a:xfrm>
          <a:prstGeom prst="leftBrace">
            <a:avLst>
              <a:gd name="adj1" fmla="val 110715"/>
              <a:gd name="adj2" fmla="val 50773"/>
            </a:avLst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50CE33B-AD69-4C02-8DFC-FEDF6ED35969}"/>
              </a:ext>
            </a:extLst>
          </p:cNvPr>
          <p:cNvSpPr txBox="1"/>
          <p:nvPr/>
        </p:nvSpPr>
        <p:spPr>
          <a:xfrm>
            <a:off x="8618916" y="3136748"/>
            <a:ext cx="356964" cy="19229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6E2A20E-3717-4BBC-9769-D10F3DE3E2A5}"/>
              </a:ext>
            </a:extLst>
          </p:cNvPr>
          <p:cNvSpPr txBox="1"/>
          <p:nvPr/>
        </p:nvSpPr>
        <p:spPr>
          <a:xfrm>
            <a:off x="8614120" y="4568134"/>
            <a:ext cx="356964" cy="19229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4561E9C0-9DD9-4177-AA61-33D8106081EF}"/>
                  </a:ext>
                </a:extLst>
              </p:cNvPr>
              <p:cNvSpPr txBox="1"/>
              <p:nvPr/>
            </p:nvSpPr>
            <p:spPr>
              <a:xfrm>
                <a:off x="8625935" y="5781809"/>
                <a:ext cx="2877319" cy="30640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noAutofit/>
              </a:bodyPr>
              <a:lstStyle/>
              <a:p>
                <a:pPr marL="55397" lvl="1" indent="0" algn="l" defTabSz="410730" rtl="0" latinLnBrk="1">
                  <a:buSzPct val="50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∀ 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𝒚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𝒔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.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𝒕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. 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𝒚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𝒄𝒚𝒄𝒍𝒆𝒔</m:t>
                      </m:r>
                    </m:oMath>
                  </m:oMathPara>
                </a14:m>
                <a:endParaRPr lang="en-US" sz="1800" b="1" dirty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4561E9C0-9DD9-4177-AA61-33D8106081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5935" y="5781809"/>
                <a:ext cx="2877319" cy="306404"/>
              </a:xfrm>
              <a:prstGeom prst="rect">
                <a:avLst/>
              </a:prstGeom>
              <a:blipFill>
                <a:blip r:embed="rId2"/>
                <a:stretch>
                  <a:fillRect b="-29412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668FCB52-9D99-432C-BD74-2B68326B75FB}"/>
                  </a:ext>
                </a:extLst>
              </p:cNvPr>
              <p:cNvSpPr txBox="1"/>
              <p:nvPr/>
            </p:nvSpPr>
            <p:spPr>
              <a:xfrm>
                <a:off x="4683071" y="5792923"/>
                <a:ext cx="3156057" cy="30640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noAutofit/>
              </a:bodyPr>
              <a:lstStyle/>
              <a:p>
                <a:pPr marL="55397" lvl="1" indent="0" algn="l" defTabSz="410730" rtl="0" latinLnBrk="1">
                  <a:buSzPct val="50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∀ 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𝒏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𝒎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𝒔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.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𝒕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.  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𝒏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𝒎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𝒘𝒊𝒅𝒕𝒉</m:t>
                      </m:r>
                    </m:oMath>
                  </m:oMathPara>
                </a14:m>
                <a:endParaRPr lang="en-US" sz="1800" b="1" dirty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668FCB52-9D99-432C-BD74-2B68326B75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3071" y="5792923"/>
                <a:ext cx="3156057" cy="306404"/>
              </a:xfrm>
              <a:prstGeom prst="rect">
                <a:avLst/>
              </a:prstGeom>
              <a:blipFill>
                <a:blip r:embed="rId3"/>
                <a:stretch>
                  <a:fillRect b="-3922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1B64BE11-91C9-4779-90C1-CEFFB7B483E1}"/>
                  </a:ext>
                </a:extLst>
              </p:cNvPr>
              <p:cNvSpPr txBox="1"/>
              <p:nvPr/>
            </p:nvSpPr>
            <p:spPr>
              <a:xfrm>
                <a:off x="3483710" y="3492500"/>
                <a:ext cx="631583" cy="73866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0" tIns="0" rIns="0" bIns="0" numCol="1" spcCol="38100" rtlCol="0" anchor="ctr">
                <a:spAutoFit/>
              </a:bodyPr>
              <a:lstStyle/>
              <a:p>
                <a:pPr marL="0" marR="0" indent="0" algn="l" defTabSz="457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800" b="0" i="1" u="none" strike="noStrike" cap="none" spc="0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Cambria Math" panose="02040503050406030204" pitchFamily="18" charset="0"/>
                          <a:ea typeface="Helvetica"/>
                          <a:cs typeface="Helvetica"/>
                          <a:sym typeface="Helvetica"/>
                        </a:rPr>
                        <m:t>=</m:t>
                      </m:r>
                    </m:oMath>
                  </m:oMathPara>
                </a14:m>
                <a:endParaRPr kumimoji="0" lang="en-US" sz="4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ea typeface="Helvetica"/>
                  <a:cs typeface="Helvetica"/>
                  <a:sym typeface="Helvetica"/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1B64BE11-91C9-4779-90C1-CEFFB7B483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3710" y="3492500"/>
                <a:ext cx="631583" cy="7386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FC3AF810-1FF5-413C-A407-C5F9B5BAABC6}"/>
                  </a:ext>
                </a:extLst>
              </p:cNvPr>
              <p:cNvSpPr txBox="1"/>
              <p:nvPr/>
            </p:nvSpPr>
            <p:spPr>
              <a:xfrm>
                <a:off x="7738862" y="3484948"/>
                <a:ext cx="631583" cy="73866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0" tIns="0" rIns="0" bIns="0" numCol="1" spcCol="38100" rtlCol="0" anchor="ctr">
                <a:spAutoFit/>
              </a:bodyPr>
              <a:lstStyle/>
              <a:p>
                <a:pPr marL="0" marR="0" indent="0" algn="l" defTabSz="457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800" b="0" i="1" u="none" strike="noStrike" cap="none" spc="0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Cambria Math" panose="02040503050406030204" pitchFamily="18" charset="0"/>
                          <a:ea typeface="Helvetica"/>
                          <a:cs typeface="Helvetica"/>
                          <a:sym typeface="Helvetica"/>
                        </a:rPr>
                        <m:t>=</m:t>
                      </m:r>
                    </m:oMath>
                  </m:oMathPara>
                </a14:m>
                <a:endParaRPr kumimoji="0" lang="en-US" sz="4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ea typeface="Helvetica"/>
                  <a:cs typeface="Helvetica"/>
                  <a:sym typeface="Helvetica"/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FC3AF810-1FF5-413C-A407-C5F9B5BAAB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8862" y="3484948"/>
                <a:ext cx="631583" cy="73866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>
            <a:extLst>
              <a:ext uri="{FF2B5EF4-FFF2-40B4-BE49-F238E27FC236}">
                <a16:creationId xmlns:a16="http://schemas.microsoft.com/office/drawing/2014/main" id="{E1D52E78-96A8-4CEB-BBB8-C469A229C4AB}"/>
              </a:ext>
            </a:extLst>
          </p:cNvPr>
          <p:cNvSpPr txBox="1"/>
          <p:nvPr/>
        </p:nvSpPr>
        <p:spPr>
          <a:xfrm>
            <a:off x="4238701" y="3727299"/>
            <a:ext cx="713948" cy="44790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55397" lvl="1" indent="0" algn="l" defTabSz="410730" rtl="0" latinLnBrk="1">
              <a:spcBef>
                <a:spcPts val="1800"/>
              </a:spcBef>
              <a:buSzPct val="50000"/>
            </a:pP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cycles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0" name="Left Brace 59">
            <a:extLst>
              <a:ext uri="{FF2B5EF4-FFF2-40B4-BE49-F238E27FC236}">
                <a16:creationId xmlns:a16="http://schemas.microsoft.com/office/drawing/2014/main" id="{6EF1A2B6-54B6-4A0B-8B68-F8AF7B118A82}"/>
              </a:ext>
            </a:extLst>
          </p:cNvPr>
          <p:cNvSpPr/>
          <p:nvPr/>
        </p:nvSpPr>
        <p:spPr>
          <a:xfrm>
            <a:off x="5022998" y="2712629"/>
            <a:ext cx="143222" cy="2441880"/>
          </a:xfrm>
          <a:prstGeom prst="leftBrace">
            <a:avLst>
              <a:gd name="adj1" fmla="val 110715"/>
              <a:gd name="adj2" fmla="val 50773"/>
            </a:avLst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884746488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11D1AB1-73A9-43EF-A085-A6A929FBCA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1463" y="1116014"/>
            <a:ext cx="11657824" cy="632887"/>
          </a:xfrm>
        </p:spPr>
        <p:txBody>
          <a:bodyPr/>
          <a:lstStyle/>
          <a:p>
            <a:r>
              <a:rPr lang="en-US" sz="2400" dirty="0"/>
              <a:t>Exploration: combine transformations and bases to create new implementations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72D81A0-6ECD-4298-BC38-317906049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Exploration: Delay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576766-BAA0-4F34-B634-4A5BD66FEC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051121" y="6510169"/>
            <a:ext cx="89768" cy="194669"/>
          </a:xfrm>
        </p:spPr>
        <p:txBody>
          <a:bodyPr/>
          <a:lstStyle/>
          <a:p>
            <a:pPr>
              <a:defRPr/>
            </a:pPr>
            <a:fld id="{D3046D45-FC88-4EF3-BBF3-C3E9EDC4F79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53D8AD-FDB0-4C84-BEDA-2DF957A7A64C}"/>
              </a:ext>
            </a:extLst>
          </p:cNvPr>
          <p:cNvSpPr/>
          <p:nvPr/>
        </p:nvSpPr>
        <p:spPr>
          <a:xfrm>
            <a:off x="8101400" y="3843961"/>
            <a:ext cx="474905" cy="2533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algn="ctr" defTabSz="584200" rtl="0" latinLnBrk="1" hangingPunct="0"/>
            <a:endParaRPr lang="en-US" sz="1800" dirty="0"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77DC218-2974-440D-9ECD-5D19AEF3D7F6}"/>
              </a:ext>
            </a:extLst>
          </p:cNvPr>
          <p:cNvSpPr txBox="1"/>
          <p:nvPr/>
        </p:nvSpPr>
        <p:spPr>
          <a:xfrm>
            <a:off x="4187805" y="1608304"/>
            <a:ext cx="4033280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 defTabSz="457200" rtl="0" latinLnBrk="1" hangingPunct="0"/>
            <a:r>
              <a:rPr lang="en-US" sz="1600" i="1" dirty="0">
                <a:solidFill>
                  <a:srgbClr val="000000"/>
                </a:solidFill>
              </a:rPr>
              <a:t>width=40, cycles=513, </a:t>
            </a:r>
            <a:r>
              <a:rPr lang="en-US" sz="1600" i="1" dirty="0" err="1">
                <a:solidFill>
                  <a:srgbClr val="000000"/>
                </a:solidFill>
              </a:rPr>
              <a:t>Arria</a:t>
            </a:r>
            <a:r>
              <a:rPr lang="en-US" sz="1600" i="1" dirty="0">
                <a:solidFill>
                  <a:srgbClr val="000000"/>
                </a:solidFill>
              </a:rPr>
              <a:t> 10 FPGA</a:t>
            </a:r>
          </a:p>
        </p:txBody>
      </p:sp>
      <p:graphicFrame>
        <p:nvGraphicFramePr>
          <p:cNvPr id="33" name="Table 33">
            <a:extLst>
              <a:ext uri="{FF2B5EF4-FFF2-40B4-BE49-F238E27FC236}">
                <a16:creationId xmlns:a16="http://schemas.microsoft.com/office/drawing/2014/main" id="{D6C5B48B-084D-45CE-AFD1-03EF7EE115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655753"/>
              </p:ext>
            </p:extLst>
          </p:nvPr>
        </p:nvGraphicFramePr>
        <p:xfrm>
          <a:off x="8101400" y="3391047"/>
          <a:ext cx="474906" cy="4592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4906">
                  <a:extLst>
                    <a:ext uri="{9D8B030D-6E8A-4147-A177-3AD203B41FA5}">
                      <a16:colId xmlns:a16="http://schemas.microsoft.com/office/drawing/2014/main" val="2562769998"/>
                    </a:ext>
                  </a:extLst>
                </a:gridCol>
              </a:tblGrid>
              <a:tr h="45926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036016"/>
                  </a:ext>
                </a:extLst>
              </a:tr>
            </a:tbl>
          </a:graphicData>
        </a:graphic>
      </p:graphicFrame>
      <p:graphicFrame>
        <p:nvGraphicFramePr>
          <p:cNvPr id="35" name="Table 33">
            <a:extLst>
              <a:ext uri="{FF2B5EF4-FFF2-40B4-BE49-F238E27FC236}">
                <a16:creationId xmlns:a16="http://schemas.microsoft.com/office/drawing/2014/main" id="{84FD0890-92D3-4DCB-8D75-F09D283CFC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462467"/>
              </p:ext>
            </p:extLst>
          </p:nvPr>
        </p:nvGraphicFramePr>
        <p:xfrm>
          <a:off x="8101400" y="2663441"/>
          <a:ext cx="474906" cy="4161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4906">
                  <a:extLst>
                    <a:ext uri="{9D8B030D-6E8A-4147-A177-3AD203B41FA5}">
                      <a16:colId xmlns:a16="http://schemas.microsoft.com/office/drawing/2014/main" val="2562769998"/>
                    </a:ext>
                  </a:extLst>
                </a:gridCol>
              </a:tblGrid>
              <a:tr h="41618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036016"/>
                  </a:ext>
                </a:extLst>
              </a:tr>
            </a:tbl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711E5366-7839-4EA5-9CF9-06B3153A44E2}"/>
              </a:ext>
            </a:extLst>
          </p:cNvPr>
          <p:cNvSpPr txBox="1"/>
          <p:nvPr/>
        </p:nvSpPr>
        <p:spPr>
          <a:xfrm>
            <a:off x="8221085" y="3025541"/>
            <a:ext cx="355221" cy="41530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 defTabSz="457200" rtl="0" latinLnBrk="1" hangingPunct="0">
              <a:lnSpc>
                <a:spcPts val="800"/>
              </a:lnSpc>
            </a:pPr>
            <a:r>
              <a:rPr lang="en-US" sz="1400" dirty="0">
                <a:solidFill>
                  <a:srgbClr val="000000"/>
                </a:solidFill>
              </a:rPr>
              <a:t>.</a:t>
            </a:r>
          </a:p>
          <a:p>
            <a:pPr algn="l" defTabSz="457200" rtl="0" latinLnBrk="1" hangingPunct="0">
              <a:lnSpc>
                <a:spcPts val="800"/>
              </a:lnSpc>
            </a:pPr>
            <a:r>
              <a:rPr lang="en-US" sz="1400" dirty="0">
                <a:solidFill>
                  <a:srgbClr val="000000"/>
                </a:solidFill>
              </a:rPr>
              <a:t>.</a:t>
            </a:r>
          </a:p>
          <a:p>
            <a:pPr algn="l" defTabSz="457200" rtl="0" latinLnBrk="1" hangingPunct="0">
              <a:lnSpc>
                <a:spcPts val="800"/>
              </a:lnSpc>
            </a:pPr>
            <a:r>
              <a:rPr lang="en-US" sz="1400" dirty="0">
                <a:solidFill>
                  <a:srgbClr val="000000"/>
                </a:solidFill>
              </a:rPr>
              <a:t>.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08BFD37-459A-4329-8287-95D76203C586}"/>
              </a:ext>
            </a:extLst>
          </p:cNvPr>
          <p:cNvCxnSpPr/>
          <p:nvPr/>
        </p:nvCxnSpPr>
        <p:spPr>
          <a:xfrm>
            <a:off x="8576305" y="3079628"/>
            <a:ext cx="0" cy="361220"/>
          </a:xfrm>
          <a:prstGeom prst="line">
            <a:avLst/>
          </a:prstGeom>
          <a:noFill/>
          <a:ln w="19050" cap="flat">
            <a:solidFill>
              <a:srgbClr val="000000"/>
            </a:solidFill>
            <a:prstDash val="sysDot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E3B993EF-E6C3-451D-93DA-08E517CA777E}"/>
              </a:ext>
            </a:extLst>
          </p:cNvPr>
          <p:cNvCxnSpPr/>
          <p:nvPr/>
        </p:nvCxnSpPr>
        <p:spPr>
          <a:xfrm>
            <a:off x="8099112" y="3039309"/>
            <a:ext cx="0" cy="361220"/>
          </a:xfrm>
          <a:prstGeom prst="line">
            <a:avLst/>
          </a:prstGeom>
          <a:noFill/>
          <a:ln w="19050" cap="flat">
            <a:solidFill>
              <a:srgbClr val="000000"/>
            </a:solidFill>
            <a:prstDash val="sysDot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aphicFrame>
        <p:nvGraphicFramePr>
          <p:cNvPr id="41" name="Table 33">
            <a:extLst>
              <a:ext uri="{FF2B5EF4-FFF2-40B4-BE49-F238E27FC236}">
                <a16:creationId xmlns:a16="http://schemas.microsoft.com/office/drawing/2014/main" id="{89819303-C5B2-4713-9C39-6CBDDFB23B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089259"/>
              </p:ext>
            </p:extLst>
          </p:nvPr>
        </p:nvGraphicFramePr>
        <p:xfrm>
          <a:off x="5387125" y="3389299"/>
          <a:ext cx="474906" cy="4592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4906">
                  <a:extLst>
                    <a:ext uri="{9D8B030D-6E8A-4147-A177-3AD203B41FA5}">
                      <a16:colId xmlns:a16="http://schemas.microsoft.com/office/drawing/2014/main" val="2562769998"/>
                    </a:ext>
                  </a:extLst>
                </a:gridCol>
              </a:tblGrid>
              <a:tr h="45926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036016"/>
                  </a:ext>
                </a:extLst>
              </a:tr>
            </a:tbl>
          </a:graphicData>
        </a:graphic>
      </p:graphicFrame>
      <p:graphicFrame>
        <p:nvGraphicFramePr>
          <p:cNvPr id="42" name="Table 33">
            <a:extLst>
              <a:ext uri="{FF2B5EF4-FFF2-40B4-BE49-F238E27FC236}">
                <a16:creationId xmlns:a16="http://schemas.microsoft.com/office/drawing/2014/main" id="{740DD886-6C84-4345-B8E2-A63003A27F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1801422"/>
              </p:ext>
            </p:extLst>
          </p:nvPr>
        </p:nvGraphicFramePr>
        <p:xfrm>
          <a:off x="5387125" y="2661693"/>
          <a:ext cx="474906" cy="4161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4906">
                  <a:extLst>
                    <a:ext uri="{9D8B030D-6E8A-4147-A177-3AD203B41FA5}">
                      <a16:colId xmlns:a16="http://schemas.microsoft.com/office/drawing/2014/main" val="2562769998"/>
                    </a:ext>
                  </a:extLst>
                </a:gridCol>
              </a:tblGrid>
              <a:tr h="41618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036016"/>
                  </a:ext>
                </a:extLst>
              </a:tr>
            </a:tbl>
          </a:graphicData>
        </a:graphic>
      </p:graphicFrame>
      <p:sp>
        <p:nvSpPr>
          <p:cNvPr id="43" name="TextBox 42">
            <a:extLst>
              <a:ext uri="{FF2B5EF4-FFF2-40B4-BE49-F238E27FC236}">
                <a16:creationId xmlns:a16="http://schemas.microsoft.com/office/drawing/2014/main" id="{1876AA6C-EAE6-44E4-BF96-521DC7FCE7B7}"/>
              </a:ext>
            </a:extLst>
          </p:cNvPr>
          <p:cNvSpPr txBox="1"/>
          <p:nvPr/>
        </p:nvSpPr>
        <p:spPr>
          <a:xfrm>
            <a:off x="5506810" y="3023793"/>
            <a:ext cx="355221" cy="41530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 defTabSz="457200" rtl="0" latinLnBrk="1" hangingPunct="0">
              <a:lnSpc>
                <a:spcPts val="800"/>
              </a:lnSpc>
            </a:pPr>
            <a:r>
              <a:rPr lang="en-US" sz="1400" dirty="0">
                <a:solidFill>
                  <a:srgbClr val="000000"/>
                </a:solidFill>
              </a:rPr>
              <a:t>.</a:t>
            </a:r>
          </a:p>
          <a:p>
            <a:pPr algn="l" defTabSz="457200" rtl="0" latinLnBrk="1" hangingPunct="0">
              <a:lnSpc>
                <a:spcPts val="800"/>
              </a:lnSpc>
            </a:pPr>
            <a:r>
              <a:rPr lang="en-US" sz="1400" dirty="0">
                <a:solidFill>
                  <a:srgbClr val="000000"/>
                </a:solidFill>
              </a:rPr>
              <a:t>.</a:t>
            </a:r>
          </a:p>
          <a:p>
            <a:pPr algn="l" defTabSz="457200" rtl="0" latinLnBrk="1" hangingPunct="0">
              <a:lnSpc>
                <a:spcPts val="800"/>
              </a:lnSpc>
            </a:pPr>
            <a:r>
              <a:rPr lang="en-US" sz="1400" dirty="0">
                <a:solidFill>
                  <a:srgbClr val="000000"/>
                </a:solidFill>
              </a:rPr>
              <a:t>.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47EE0121-57E5-4F63-A7EC-DC5A6AE8BD2C}"/>
              </a:ext>
            </a:extLst>
          </p:cNvPr>
          <p:cNvCxnSpPr/>
          <p:nvPr/>
        </p:nvCxnSpPr>
        <p:spPr>
          <a:xfrm>
            <a:off x="5862030" y="3077880"/>
            <a:ext cx="0" cy="361220"/>
          </a:xfrm>
          <a:prstGeom prst="line">
            <a:avLst/>
          </a:prstGeom>
          <a:noFill/>
          <a:ln w="19050" cap="flat">
            <a:solidFill>
              <a:srgbClr val="000000"/>
            </a:solidFill>
            <a:prstDash val="sysDot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2D4E770D-4490-4F6A-83BB-E5A85F7CADB3}"/>
              </a:ext>
            </a:extLst>
          </p:cNvPr>
          <p:cNvCxnSpPr/>
          <p:nvPr/>
        </p:nvCxnSpPr>
        <p:spPr>
          <a:xfrm>
            <a:off x="5387125" y="3023793"/>
            <a:ext cx="0" cy="361220"/>
          </a:xfrm>
          <a:prstGeom prst="line">
            <a:avLst/>
          </a:prstGeom>
          <a:noFill/>
          <a:ln w="19050" cap="flat">
            <a:solidFill>
              <a:srgbClr val="000000"/>
            </a:solidFill>
            <a:prstDash val="sysDot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aphicFrame>
        <p:nvGraphicFramePr>
          <p:cNvPr id="46" name="Table 33">
            <a:extLst>
              <a:ext uri="{FF2B5EF4-FFF2-40B4-BE49-F238E27FC236}">
                <a16:creationId xmlns:a16="http://schemas.microsoft.com/office/drawing/2014/main" id="{D24CBFEF-4013-4DFE-BA2B-835FF9AD56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684799"/>
              </p:ext>
            </p:extLst>
          </p:nvPr>
        </p:nvGraphicFramePr>
        <p:xfrm>
          <a:off x="5390335" y="4573130"/>
          <a:ext cx="474906" cy="4592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4906">
                  <a:extLst>
                    <a:ext uri="{9D8B030D-6E8A-4147-A177-3AD203B41FA5}">
                      <a16:colId xmlns:a16="http://schemas.microsoft.com/office/drawing/2014/main" val="2562769998"/>
                    </a:ext>
                  </a:extLst>
                </a:gridCol>
              </a:tblGrid>
              <a:tr h="45926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036016"/>
                  </a:ext>
                </a:extLst>
              </a:tr>
            </a:tbl>
          </a:graphicData>
        </a:graphic>
      </p:graphicFrame>
      <p:graphicFrame>
        <p:nvGraphicFramePr>
          <p:cNvPr id="47" name="Table 33">
            <a:extLst>
              <a:ext uri="{FF2B5EF4-FFF2-40B4-BE49-F238E27FC236}">
                <a16:creationId xmlns:a16="http://schemas.microsoft.com/office/drawing/2014/main" id="{89FE053E-713E-43A9-AF66-ADB99DF065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066677"/>
              </p:ext>
            </p:extLst>
          </p:nvPr>
        </p:nvGraphicFramePr>
        <p:xfrm>
          <a:off x="5390335" y="3845524"/>
          <a:ext cx="474906" cy="4161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4906">
                  <a:extLst>
                    <a:ext uri="{9D8B030D-6E8A-4147-A177-3AD203B41FA5}">
                      <a16:colId xmlns:a16="http://schemas.microsoft.com/office/drawing/2014/main" val="2562769998"/>
                    </a:ext>
                  </a:extLst>
                </a:gridCol>
              </a:tblGrid>
              <a:tr h="41618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036016"/>
                  </a:ext>
                </a:extLst>
              </a:tr>
            </a:tbl>
          </a:graphicData>
        </a:graphic>
      </p:graphicFrame>
      <p:sp>
        <p:nvSpPr>
          <p:cNvPr id="48" name="TextBox 47">
            <a:extLst>
              <a:ext uri="{FF2B5EF4-FFF2-40B4-BE49-F238E27FC236}">
                <a16:creationId xmlns:a16="http://schemas.microsoft.com/office/drawing/2014/main" id="{2186AAA4-C160-4DBE-912E-341CD016E53F}"/>
              </a:ext>
            </a:extLst>
          </p:cNvPr>
          <p:cNvSpPr txBox="1"/>
          <p:nvPr/>
        </p:nvSpPr>
        <p:spPr>
          <a:xfrm>
            <a:off x="5510020" y="4207624"/>
            <a:ext cx="355221" cy="41530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 defTabSz="457200" rtl="0" latinLnBrk="1" hangingPunct="0">
              <a:lnSpc>
                <a:spcPts val="800"/>
              </a:lnSpc>
            </a:pPr>
            <a:r>
              <a:rPr lang="en-US" sz="1400" dirty="0">
                <a:solidFill>
                  <a:srgbClr val="000000"/>
                </a:solidFill>
              </a:rPr>
              <a:t>.</a:t>
            </a:r>
          </a:p>
          <a:p>
            <a:pPr algn="l" defTabSz="457200" rtl="0" latinLnBrk="1" hangingPunct="0">
              <a:lnSpc>
                <a:spcPts val="800"/>
              </a:lnSpc>
            </a:pPr>
            <a:r>
              <a:rPr lang="en-US" sz="1400" dirty="0">
                <a:solidFill>
                  <a:srgbClr val="000000"/>
                </a:solidFill>
              </a:rPr>
              <a:t>.</a:t>
            </a:r>
          </a:p>
          <a:p>
            <a:pPr algn="l" defTabSz="457200" rtl="0" latinLnBrk="1" hangingPunct="0">
              <a:lnSpc>
                <a:spcPts val="800"/>
              </a:lnSpc>
            </a:pPr>
            <a:r>
              <a:rPr lang="en-US" sz="1400" dirty="0">
                <a:solidFill>
                  <a:srgbClr val="000000"/>
                </a:solidFill>
              </a:rPr>
              <a:t>.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C5355313-4211-4271-8B3B-026AD3758C74}"/>
              </a:ext>
            </a:extLst>
          </p:cNvPr>
          <p:cNvCxnSpPr/>
          <p:nvPr/>
        </p:nvCxnSpPr>
        <p:spPr>
          <a:xfrm>
            <a:off x="5865240" y="4261711"/>
            <a:ext cx="0" cy="361220"/>
          </a:xfrm>
          <a:prstGeom prst="line">
            <a:avLst/>
          </a:prstGeom>
          <a:noFill/>
          <a:ln w="19050" cap="flat">
            <a:solidFill>
              <a:srgbClr val="000000"/>
            </a:solidFill>
            <a:prstDash val="sysDot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2461AD0B-3DE8-49EB-9D45-68BD8B6DEA44}"/>
              </a:ext>
            </a:extLst>
          </p:cNvPr>
          <p:cNvCxnSpPr/>
          <p:nvPr/>
        </p:nvCxnSpPr>
        <p:spPr>
          <a:xfrm>
            <a:off x="5390335" y="4207624"/>
            <a:ext cx="0" cy="361220"/>
          </a:xfrm>
          <a:prstGeom prst="line">
            <a:avLst/>
          </a:prstGeom>
          <a:noFill/>
          <a:ln w="19050" cap="flat">
            <a:solidFill>
              <a:srgbClr val="000000"/>
            </a:solidFill>
            <a:prstDash val="sysDot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4127A3E2-5A67-4BFC-A187-75AB75CA8875}"/>
              </a:ext>
            </a:extLst>
          </p:cNvPr>
          <p:cNvSpPr txBox="1"/>
          <p:nvPr/>
        </p:nvSpPr>
        <p:spPr>
          <a:xfrm>
            <a:off x="7584817" y="2035344"/>
            <a:ext cx="1521573" cy="52322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457200" rtl="0" latinLnBrk="1" hangingPunct="0"/>
            <a:r>
              <a:rPr lang="en-US" sz="1400" dirty="0">
                <a:solidFill>
                  <a:srgbClr val="000000"/>
                </a:solidFill>
              </a:rPr>
              <a:t>40 FFs, 1 M20K </a:t>
            </a:r>
          </a:p>
          <a:p>
            <a:pPr algn="ctr" defTabSz="457200" rtl="0" latinLnBrk="1" hangingPunct="0"/>
            <a:r>
              <a:rPr lang="en-US" sz="1400" dirty="0">
                <a:solidFill>
                  <a:srgbClr val="000000"/>
                </a:solidFill>
              </a:rPr>
              <a:t>(100% util.)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799517B-D30F-433A-B7D3-28E4D8CD7344}"/>
              </a:ext>
            </a:extLst>
          </p:cNvPr>
          <p:cNvSpPr txBox="1"/>
          <p:nvPr/>
        </p:nvSpPr>
        <p:spPr>
          <a:xfrm>
            <a:off x="4460221" y="2035344"/>
            <a:ext cx="2422379" cy="52322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457200" rtl="0" latinLnBrk="1" hangingPunct="0"/>
            <a:r>
              <a:rPr lang="en-US" sz="1400" dirty="0">
                <a:solidFill>
                  <a:srgbClr val="000000"/>
                </a:solidFill>
              </a:rPr>
              <a:t>2 M20Ks (512x40 bits) </a:t>
            </a:r>
          </a:p>
          <a:p>
            <a:pPr algn="ctr" defTabSz="457200" rtl="0" latinLnBrk="1" hangingPunct="0"/>
            <a:r>
              <a:rPr lang="en-US" sz="1400" dirty="0">
                <a:solidFill>
                  <a:srgbClr val="000000"/>
                </a:solidFill>
              </a:rPr>
              <a:t>(50.1% util.)</a:t>
            </a:r>
          </a:p>
        </p:txBody>
      </p:sp>
      <p:sp>
        <p:nvSpPr>
          <p:cNvPr id="86" name="Right Brace 85">
            <a:extLst>
              <a:ext uri="{FF2B5EF4-FFF2-40B4-BE49-F238E27FC236}">
                <a16:creationId xmlns:a16="http://schemas.microsoft.com/office/drawing/2014/main" id="{36D1EC47-7CCE-4D43-8C58-D42363EC575C}"/>
              </a:ext>
            </a:extLst>
          </p:cNvPr>
          <p:cNvSpPr/>
          <p:nvPr/>
        </p:nvSpPr>
        <p:spPr>
          <a:xfrm>
            <a:off x="5917867" y="2661693"/>
            <a:ext cx="146158" cy="1257255"/>
          </a:xfrm>
          <a:prstGeom prst="rightBrace">
            <a:avLst>
              <a:gd name="adj1" fmla="val 76760"/>
              <a:gd name="adj2" fmla="val 47776"/>
            </a:avLst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6D5288EA-85B7-4AA3-970B-C47E3C934163}"/>
              </a:ext>
            </a:extLst>
          </p:cNvPr>
          <p:cNvSpPr txBox="1"/>
          <p:nvPr/>
        </p:nvSpPr>
        <p:spPr>
          <a:xfrm>
            <a:off x="6093649" y="3123403"/>
            <a:ext cx="419444" cy="2616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 defTabSz="457200" rtl="0" latinLnBrk="1" hangingPunct="0"/>
            <a:r>
              <a:rPr lang="en-US" sz="1100" i="1" dirty="0">
                <a:solidFill>
                  <a:srgbClr val="000000"/>
                </a:solidFill>
              </a:rPr>
              <a:t>513</a:t>
            </a:r>
          </a:p>
        </p:txBody>
      </p:sp>
      <p:sp>
        <p:nvSpPr>
          <p:cNvPr id="90" name="Right Brace 89">
            <a:extLst>
              <a:ext uri="{FF2B5EF4-FFF2-40B4-BE49-F238E27FC236}">
                <a16:creationId xmlns:a16="http://schemas.microsoft.com/office/drawing/2014/main" id="{38EDBBCF-E310-42E5-8F55-D6C1739DD196}"/>
              </a:ext>
            </a:extLst>
          </p:cNvPr>
          <p:cNvSpPr/>
          <p:nvPr/>
        </p:nvSpPr>
        <p:spPr>
          <a:xfrm>
            <a:off x="5918987" y="3934346"/>
            <a:ext cx="146158" cy="1090429"/>
          </a:xfrm>
          <a:prstGeom prst="rightBrace">
            <a:avLst>
              <a:gd name="adj1" fmla="val 76760"/>
              <a:gd name="adj2" fmla="val 47776"/>
            </a:avLst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ACA1741-301F-4BBC-9DAB-3C73A88AA72F}"/>
              </a:ext>
            </a:extLst>
          </p:cNvPr>
          <p:cNvSpPr txBox="1"/>
          <p:nvPr/>
        </p:nvSpPr>
        <p:spPr>
          <a:xfrm>
            <a:off x="6133484" y="4267549"/>
            <a:ext cx="937583" cy="43088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 defTabSz="457200" rtl="0" latinLnBrk="1" hangingPunct="0"/>
            <a:r>
              <a:rPr lang="en-US" sz="1100" i="1" dirty="0">
                <a:solidFill>
                  <a:srgbClr val="000000"/>
                </a:solidFill>
              </a:rPr>
              <a:t>511 words</a:t>
            </a:r>
            <a:br>
              <a:rPr lang="en-US" sz="1100" i="1" dirty="0">
                <a:solidFill>
                  <a:srgbClr val="000000"/>
                </a:solidFill>
              </a:rPr>
            </a:br>
            <a:r>
              <a:rPr lang="en-US" sz="1100" i="1" dirty="0">
                <a:solidFill>
                  <a:srgbClr val="000000"/>
                </a:solidFill>
              </a:rPr>
              <a:t>wasted</a:t>
            </a:r>
          </a:p>
        </p:txBody>
      </p:sp>
      <p:sp>
        <p:nvSpPr>
          <p:cNvPr id="94" name="Right Brace 93">
            <a:extLst>
              <a:ext uri="{FF2B5EF4-FFF2-40B4-BE49-F238E27FC236}">
                <a16:creationId xmlns:a16="http://schemas.microsoft.com/office/drawing/2014/main" id="{DFA9E9DE-9722-414E-B16A-496BC64000D1}"/>
              </a:ext>
            </a:extLst>
          </p:cNvPr>
          <p:cNvSpPr/>
          <p:nvPr/>
        </p:nvSpPr>
        <p:spPr>
          <a:xfrm>
            <a:off x="8616296" y="2677884"/>
            <a:ext cx="146158" cy="1166077"/>
          </a:xfrm>
          <a:prstGeom prst="rightBrace">
            <a:avLst>
              <a:gd name="adj1" fmla="val 76760"/>
              <a:gd name="adj2" fmla="val 47776"/>
            </a:avLst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5E92C6EA-A2C0-4448-B65D-52C2C14878C3}"/>
              </a:ext>
            </a:extLst>
          </p:cNvPr>
          <p:cNvSpPr txBox="1"/>
          <p:nvPr/>
        </p:nvSpPr>
        <p:spPr>
          <a:xfrm>
            <a:off x="8832056" y="3100641"/>
            <a:ext cx="419444" cy="2616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 defTabSz="457200" rtl="0" latinLnBrk="1" hangingPunct="0"/>
            <a:r>
              <a:rPr lang="en-US" sz="1100" i="1" dirty="0">
                <a:solidFill>
                  <a:srgbClr val="000000"/>
                </a:solidFill>
              </a:rPr>
              <a:t>512</a:t>
            </a:r>
          </a:p>
        </p:txBody>
      </p:sp>
      <p:sp>
        <p:nvSpPr>
          <p:cNvPr id="123" name="Right Brace 122">
            <a:extLst>
              <a:ext uri="{FF2B5EF4-FFF2-40B4-BE49-F238E27FC236}">
                <a16:creationId xmlns:a16="http://schemas.microsoft.com/office/drawing/2014/main" id="{CD6683E6-4421-4866-9D59-8E898050826A}"/>
              </a:ext>
            </a:extLst>
          </p:cNvPr>
          <p:cNvSpPr/>
          <p:nvPr/>
        </p:nvSpPr>
        <p:spPr>
          <a:xfrm>
            <a:off x="8627818" y="3843961"/>
            <a:ext cx="146158" cy="244928"/>
          </a:xfrm>
          <a:prstGeom prst="rightBrace">
            <a:avLst>
              <a:gd name="adj1" fmla="val 76760"/>
              <a:gd name="adj2" fmla="val 47776"/>
            </a:avLst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AA7E8F09-6AB2-4461-8130-9E4D4C4C1A98}"/>
              </a:ext>
            </a:extLst>
          </p:cNvPr>
          <p:cNvSpPr txBox="1"/>
          <p:nvPr/>
        </p:nvSpPr>
        <p:spPr>
          <a:xfrm>
            <a:off x="8851281" y="3812536"/>
            <a:ext cx="1543584" cy="30777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 defTabSz="457200" rtl="0" latinLnBrk="1" hangingPunct="0"/>
            <a:r>
              <a:rPr lang="en-US" sz="1400" i="1" dirty="0">
                <a:solidFill>
                  <a:srgbClr val="000000"/>
                </a:solidFill>
              </a:rPr>
              <a:t>1 row of 40 FFs</a:t>
            </a:r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4B36AB65-E800-4465-B914-59277F2F39CF}"/>
              </a:ext>
            </a:extLst>
          </p:cNvPr>
          <p:cNvSpPr/>
          <p:nvPr/>
        </p:nvSpPr>
        <p:spPr>
          <a:xfrm rot="10800000">
            <a:off x="5144940" y="2668592"/>
            <a:ext cx="146158" cy="2363674"/>
          </a:xfrm>
          <a:prstGeom prst="rightBrace">
            <a:avLst>
              <a:gd name="adj1" fmla="val 76760"/>
              <a:gd name="adj2" fmla="val 47776"/>
            </a:avLst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CD81E9F-E779-4B4A-90CF-3A23ADC79B10}"/>
              </a:ext>
            </a:extLst>
          </p:cNvPr>
          <p:cNvSpPr txBox="1"/>
          <p:nvPr/>
        </p:nvSpPr>
        <p:spPr>
          <a:xfrm>
            <a:off x="4575429" y="3766660"/>
            <a:ext cx="508502" cy="2616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 defTabSz="457200" rtl="0" latinLnBrk="1" hangingPunct="0"/>
            <a:r>
              <a:rPr lang="en-US" sz="1100" i="1" dirty="0">
                <a:solidFill>
                  <a:srgbClr val="000000"/>
                </a:solidFill>
              </a:rPr>
              <a:t>1024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3E8C37E-F4AE-429D-944A-8F19F180E2D9}"/>
              </a:ext>
            </a:extLst>
          </p:cNvPr>
          <p:cNvSpPr txBox="1"/>
          <p:nvPr/>
        </p:nvSpPr>
        <p:spPr>
          <a:xfrm>
            <a:off x="4588635" y="5349039"/>
            <a:ext cx="2165552" cy="46102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t" anchorCtr="0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Wastes many RAM bits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8907AF6-63FA-4CBE-B616-50EE0A23C5AB}"/>
              </a:ext>
            </a:extLst>
          </p:cNvPr>
          <p:cNvSpPr txBox="1"/>
          <p:nvPr/>
        </p:nvSpPr>
        <p:spPr>
          <a:xfrm>
            <a:off x="7464618" y="5349039"/>
            <a:ext cx="2808837" cy="46102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t" anchorCtr="0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Attractive balance of resources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Right Brace 20">
            <a:extLst>
              <a:ext uri="{FF2B5EF4-FFF2-40B4-BE49-F238E27FC236}">
                <a16:creationId xmlns:a16="http://schemas.microsoft.com/office/drawing/2014/main" id="{F29CB6BD-4E8D-40AB-8555-805039E2B619}"/>
              </a:ext>
            </a:extLst>
          </p:cNvPr>
          <p:cNvSpPr/>
          <p:nvPr/>
        </p:nvSpPr>
        <p:spPr>
          <a:xfrm rot="5400000">
            <a:off x="8259577" y="3978817"/>
            <a:ext cx="146158" cy="474905"/>
          </a:xfrm>
          <a:prstGeom prst="rightBrace">
            <a:avLst>
              <a:gd name="adj1" fmla="val 76760"/>
              <a:gd name="adj2" fmla="val 47776"/>
            </a:avLst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36DA7AB-7FD9-441D-B403-836842195330}"/>
              </a:ext>
            </a:extLst>
          </p:cNvPr>
          <p:cNvSpPr txBox="1"/>
          <p:nvPr/>
        </p:nvSpPr>
        <p:spPr>
          <a:xfrm>
            <a:off x="8161058" y="4325097"/>
            <a:ext cx="419444" cy="2616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 defTabSz="457200" rtl="0" latinLnBrk="1" hangingPunct="0"/>
            <a:r>
              <a:rPr lang="en-US" sz="1100" i="1" dirty="0">
                <a:solidFill>
                  <a:srgbClr val="000000"/>
                </a:solidFill>
              </a:rPr>
              <a:t>40</a:t>
            </a:r>
          </a:p>
        </p:txBody>
      </p:sp>
      <p:graphicFrame>
        <p:nvGraphicFramePr>
          <p:cNvPr id="102" name="Table 33">
            <a:extLst>
              <a:ext uri="{FF2B5EF4-FFF2-40B4-BE49-F238E27FC236}">
                <a16:creationId xmlns:a16="http://schemas.microsoft.com/office/drawing/2014/main" id="{33EBBB17-F620-4662-9F2A-7C1897A544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247327"/>
              </p:ext>
            </p:extLst>
          </p:nvPr>
        </p:nvGraphicFramePr>
        <p:xfrm>
          <a:off x="2419684" y="3461657"/>
          <a:ext cx="474906" cy="4592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4906">
                  <a:extLst>
                    <a:ext uri="{9D8B030D-6E8A-4147-A177-3AD203B41FA5}">
                      <a16:colId xmlns:a16="http://schemas.microsoft.com/office/drawing/2014/main" val="2562769998"/>
                    </a:ext>
                  </a:extLst>
                </a:gridCol>
              </a:tblGrid>
              <a:tr h="45926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036016"/>
                  </a:ext>
                </a:extLst>
              </a:tr>
            </a:tbl>
          </a:graphicData>
        </a:graphic>
      </p:graphicFrame>
      <p:graphicFrame>
        <p:nvGraphicFramePr>
          <p:cNvPr id="106" name="Table 33">
            <a:extLst>
              <a:ext uri="{FF2B5EF4-FFF2-40B4-BE49-F238E27FC236}">
                <a16:creationId xmlns:a16="http://schemas.microsoft.com/office/drawing/2014/main" id="{FF7C4E81-121F-4714-A4A6-18F27A7C0A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548190"/>
              </p:ext>
            </p:extLst>
          </p:nvPr>
        </p:nvGraphicFramePr>
        <p:xfrm>
          <a:off x="2419684" y="2663029"/>
          <a:ext cx="474906" cy="4161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4906">
                  <a:extLst>
                    <a:ext uri="{9D8B030D-6E8A-4147-A177-3AD203B41FA5}">
                      <a16:colId xmlns:a16="http://schemas.microsoft.com/office/drawing/2014/main" val="2562769998"/>
                    </a:ext>
                  </a:extLst>
                </a:gridCol>
              </a:tblGrid>
              <a:tr h="41618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036016"/>
                  </a:ext>
                </a:extLst>
              </a:tr>
            </a:tbl>
          </a:graphicData>
        </a:graphic>
      </p:graphicFrame>
      <p:sp>
        <p:nvSpPr>
          <p:cNvPr id="108" name="TextBox 107">
            <a:extLst>
              <a:ext uri="{FF2B5EF4-FFF2-40B4-BE49-F238E27FC236}">
                <a16:creationId xmlns:a16="http://schemas.microsoft.com/office/drawing/2014/main" id="{D2909D43-66B5-413C-8EBC-BAF0AFF3B7FE}"/>
              </a:ext>
            </a:extLst>
          </p:cNvPr>
          <p:cNvSpPr txBox="1"/>
          <p:nvPr/>
        </p:nvSpPr>
        <p:spPr>
          <a:xfrm>
            <a:off x="2539369" y="3025129"/>
            <a:ext cx="355221" cy="41530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 defTabSz="457200" rtl="0" latinLnBrk="1" hangingPunct="0">
              <a:lnSpc>
                <a:spcPts val="800"/>
              </a:lnSpc>
            </a:pPr>
            <a:r>
              <a:rPr lang="en-US" sz="1400" dirty="0">
                <a:solidFill>
                  <a:srgbClr val="000000"/>
                </a:solidFill>
              </a:rPr>
              <a:t>.</a:t>
            </a:r>
          </a:p>
          <a:p>
            <a:pPr algn="l" defTabSz="457200" rtl="0" latinLnBrk="1" hangingPunct="0">
              <a:lnSpc>
                <a:spcPts val="800"/>
              </a:lnSpc>
            </a:pPr>
            <a:r>
              <a:rPr lang="en-US" sz="1400" dirty="0">
                <a:solidFill>
                  <a:srgbClr val="000000"/>
                </a:solidFill>
              </a:rPr>
              <a:t>.</a:t>
            </a:r>
          </a:p>
          <a:p>
            <a:pPr algn="l" defTabSz="457200" rtl="0" latinLnBrk="1" hangingPunct="0">
              <a:lnSpc>
                <a:spcPts val="800"/>
              </a:lnSpc>
            </a:pPr>
            <a:r>
              <a:rPr lang="en-US" sz="1400" dirty="0">
                <a:solidFill>
                  <a:srgbClr val="000000"/>
                </a:solidFill>
              </a:rPr>
              <a:t>.</a:t>
            </a:r>
          </a:p>
        </p:txBody>
      </p: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993E4F54-EB32-42EF-B410-105722757ABF}"/>
              </a:ext>
            </a:extLst>
          </p:cNvPr>
          <p:cNvCxnSpPr/>
          <p:nvPr/>
        </p:nvCxnSpPr>
        <p:spPr>
          <a:xfrm>
            <a:off x="2894589" y="3079216"/>
            <a:ext cx="0" cy="361220"/>
          </a:xfrm>
          <a:prstGeom prst="line">
            <a:avLst/>
          </a:prstGeom>
          <a:noFill/>
          <a:ln w="19050" cap="flat">
            <a:solidFill>
              <a:srgbClr val="000000"/>
            </a:solidFill>
            <a:prstDash val="sysDot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8336765F-DA6D-47F1-981B-0F4CD77CE6B3}"/>
              </a:ext>
            </a:extLst>
          </p:cNvPr>
          <p:cNvCxnSpPr/>
          <p:nvPr/>
        </p:nvCxnSpPr>
        <p:spPr>
          <a:xfrm>
            <a:off x="2419684" y="3077522"/>
            <a:ext cx="0" cy="361220"/>
          </a:xfrm>
          <a:prstGeom prst="line">
            <a:avLst/>
          </a:prstGeom>
          <a:noFill/>
          <a:ln w="19050" cap="flat">
            <a:solidFill>
              <a:srgbClr val="000000"/>
            </a:solidFill>
            <a:prstDash val="sysDot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12" name="Right Brace 111">
            <a:extLst>
              <a:ext uri="{FF2B5EF4-FFF2-40B4-BE49-F238E27FC236}">
                <a16:creationId xmlns:a16="http://schemas.microsoft.com/office/drawing/2014/main" id="{4C7FF7F0-DE90-400B-95F9-BC18000F560E}"/>
              </a:ext>
            </a:extLst>
          </p:cNvPr>
          <p:cNvSpPr/>
          <p:nvPr/>
        </p:nvSpPr>
        <p:spPr>
          <a:xfrm>
            <a:off x="2950426" y="2663029"/>
            <a:ext cx="146158" cy="1257255"/>
          </a:xfrm>
          <a:prstGeom prst="rightBrace">
            <a:avLst>
              <a:gd name="adj1" fmla="val 76760"/>
              <a:gd name="adj2" fmla="val 47776"/>
            </a:avLst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34334275-882D-43D1-A879-69B2DF364143}"/>
              </a:ext>
            </a:extLst>
          </p:cNvPr>
          <p:cNvSpPr txBox="1"/>
          <p:nvPr/>
        </p:nvSpPr>
        <p:spPr>
          <a:xfrm>
            <a:off x="3126208" y="3124739"/>
            <a:ext cx="419444" cy="2616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 defTabSz="457200" rtl="0" latinLnBrk="1" hangingPunct="0"/>
            <a:r>
              <a:rPr lang="en-US" sz="1100" i="1" dirty="0">
                <a:solidFill>
                  <a:srgbClr val="000000"/>
                </a:solidFill>
              </a:rPr>
              <a:t>513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36468D08-2084-469E-8083-4A8796961F69}"/>
              </a:ext>
            </a:extLst>
          </p:cNvPr>
          <p:cNvSpPr txBox="1"/>
          <p:nvPr/>
        </p:nvSpPr>
        <p:spPr>
          <a:xfrm>
            <a:off x="2027166" y="2037863"/>
            <a:ext cx="1379625" cy="30777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457200" rtl="0" latinLnBrk="1" hangingPunct="0"/>
            <a:r>
              <a:rPr lang="en-US" sz="1400" dirty="0">
                <a:solidFill>
                  <a:srgbClr val="000000"/>
                </a:solidFill>
              </a:rPr>
              <a:t>20,520 FFs 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DFABF410-B709-4B06-BF08-C3900C4280A5}"/>
              </a:ext>
            </a:extLst>
          </p:cNvPr>
          <p:cNvSpPr txBox="1"/>
          <p:nvPr/>
        </p:nvSpPr>
        <p:spPr>
          <a:xfrm>
            <a:off x="1634202" y="5349039"/>
            <a:ext cx="2165552" cy="56439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t" anchorCtr="0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Huge amount of registers for most use cases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8" name="Right Brace 117">
            <a:extLst>
              <a:ext uri="{FF2B5EF4-FFF2-40B4-BE49-F238E27FC236}">
                <a16:creationId xmlns:a16="http://schemas.microsoft.com/office/drawing/2014/main" id="{CE846280-17CD-4B00-80AC-B3CE4C313D28}"/>
              </a:ext>
            </a:extLst>
          </p:cNvPr>
          <p:cNvSpPr/>
          <p:nvPr/>
        </p:nvSpPr>
        <p:spPr>
          <a:xfrm rot="5400000">
            <a:off x="2584057" y="3802265"/>
            <a:ext cx="146158" cy="474905"/>
          </a:xfrm>
          <a:prstGeom prst="rightBrace">
            <a:avLst>
              <a:gd name="adj1" fmla="val 76760"/>
              <a:gd name="adj2" fmla="val 47776"/>
            </a:avLst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F4A134E9-BA2A-4524-892B-21CF79B28849}"/>
              </a:ext>
            </a:extLst>
          </p:cNvPr>
          <p:cNvSpPr txBox="1"/>
          <p:nvPr/>
        </p:nvSpPr>
        <p:spPr>
          <a:xfrm>
            <a:off x="2485538" y="4148545"/>
            <a:ext cx="419444" cy="2616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 defTabSz="457200" rtl="0" latinLnBrk="1" hangingPunct="0"/>
            <a:r>
              <a:rPr lang="en-US" sz="1100" i="1" dirty="0">
                <a:solidFill>
                  <a:srgbClr val="000000"/>
                </a:solidFill>
              </a:rPr>
              <a:t>40</a:t>
            </a:r>
          </a:p>
        </p:txBody>
      </p:sp>
    </p:spTree>
    <p:extLst>
      <p:ext uri="{BB962C8B-B14F-4D97-AF65-F5344CB8AC3E}">
        <p14:creationId xmlns:p14="http://schemas.microsoft.com/office/powerpoint/2010/main" val="3632384875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2D81A0-6ECD-4298-BC38-317906049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Exploration: Delay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576766-BAA0-4F34-B634-4A5BD66FEC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051121" y="6510169"/>
            <a:ext cx="89768" cy="194669"/>
          </a:xfrm>
        </p:spPr>
        <p:txBody>
          <a:bodyPr/>
          <a:lstStyle/>
          <a:p>
            <a:pPr>
              <a:defRPr/>
            </a:pPr>
            <a:fld id="{D3046D45-FC88-4EF3-BBF3-C3E9EDC4F79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EADFF91-DBD7-4D2D-B00D-7EB0F8B58EC7}"/>
              </a:ext>
            </a:extLst>
          </p:cNvPr>
          <p:cNvSpPr txBox="1"/>
          <p:nvPr/>
        </p:nvSpPr>
        <p:spPr>
          <a:xfrm>
            <a:off x="4532179" y="1278611"/>
            <a:ext cx="38039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 defTabSz="457200" rtl="0" latinLnBrk="1" hangingPunct="0"/>
            <a:r>
              <a:rPr lang="en-US" sz="1600" i="1" dirty="0">
                <a:solidFill>
                  <a:srgbClr val="000000"/>
                </a:solidFill>
              </a:rPr>
              <a:t>width=20, cycles=64, </a:t>
            </a:r>
            <a:r>
              <a:rPr lang="en-US" sz="1600" i="1" dirty="0" err="1">
                <a:solidFill>
                  <a:srgbClr val="000000"/>
                </a:solidFill>
              </a:rPr>
              <a:t>Arria</a:t>
            </a:r>
            <a:r>
              <a:rPr lang="en-US" sz="1600" i="1" dirty="0">
                <a:solidFill>
                  <a:srgbClr val="000000"/>
                </a:solidFill>
              </a:rPr>
              <a:t> 10 FPGA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C759C9E-7652-46F2-8A1C-0343411EB401}"/>
              </a:ext>
            </a:extLst>
          </p:cNvPr>
          <p:cNvSpPr txBox="1"/>
          <p:nvPr/>
        </p:nvSpPr>
        <p:spPr>
          <a:xfrm>
            <a:off x="3674138" y="1830032"/>
            <a:ext cx="1893375" cy="52322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457200" rtl="0" latinLnBrk="1" hangingPunct="0"/>
            <a:r>
              <a:rPr lang="en-US" sz="1400" dirty="0">
                <a:solidFill>
                  <a:srgbClr val="000000"/>
                </a:solidFill>
              </a:rPr>
              <a:t>2 MLABs (32x20 bits) </a:t>
            </a:r>
          </a:p>
          <a:p>
            <a:pPr algn="ctr" defTabSz="457200" rtl="0" latinLnBrk="1" hangingPunct="0"/>
            <a:r>
              <a:rPr lang="en-US" sz="1400" dirty="0">
                <a:solidFill>
                  <a:srgbClr val="000000"/>
                </a:solidFill>
              </a:rPr>
              <a:t>(100% util.)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3B7C517-96B1-4F82-B1B8-264150A2ED53}"/>
              </a:ext>
            </a:extLst>
          </p:cNvPr>
          <p:cNvSpPr txBox="1"/>
          <p:nvPr/>
        </p:nvSpPr>
        <p:spPr>
          <a:xfrm>
            <a:off x="971039" y="1823075"/>
            <a:ext cx="2171489" cy="52322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457200" rtl="0" latinLnBrk="1" hangingPunct="0"/>
            <a:r>
              <a:rPr lang="en-US" sz="1400" dirty="0">
                <a:solidFill>
                  <a:srgbClr val="000000"/>
                </a:solidFill>
              </a:rPr>
              <a:t>1 M20K (1024x20 bits) </a:t>
            </a:r>
          </a:p>
          <a:p>
            <a:pPr algn="ctr" defTabSz="457200" rtl="0" latinLnBrk="1" hangingPunct="0"/>
            <a:r>
              <a:rPr lang="en-US" sz="1400" dirty="0">
                <a:solidFill>
                  <a:srgbClr val="000000"/>
                </a:solidFill>
              </a:rPr>
              <a:t>(6.25% util.)</a:t>
            </a:r>
          </a:p>
        </p:txBody>
      </p:sp>
      <p:graphicFrame>
        <p:nvGraphicFramePr>
          <p:cNvPr id="97" name="Table 33">
            <a:extLst>
              <a:ext uri="{FF2B5EF4-FFF2-40B4-BE49-F238E27FC236}">
                <a16:creationId xmlns:a16="http://schemas.microsoft.com/office/drawing/2014/main" id="{D82FAF5D-C8D1-4932-B087-5AF0232373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762973"/>
              </p:ext>
            </p:extLst>
          </p:nvPr>
        </p:nvGraphicFramePr>
        <p:xfrm>
          <a:off x="1787723" y="4872467"/>
          <a:ext cx="474906" cy="8665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4906">
                  <a:extLst>
                    <a:ext uri="{9D8B030D-6E8A-4147-A177-3AD203B41FA5}">
                      <a16:colId xmlns:a16="http://schemas.microsoft.com/office/drawing/2014/main" val="2562769998"/>
                    </a:ext>
                  </a:extLst>
                </a:gridCol>
              </a:tblGrid>
              <a:tr h="8665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036016"/>
                  </a:ext>
                </a:extLst>
              </a:tr>
            </a:tbl>
          </a:graphicData>
        </a:graphic>
      </p:graphicFrame>
      <p:graphicFrame>
        <p:nvGraphicFramePr>
          <p:cNvPr id="98" name="Table 33">
            <a:extLst>
              <a:ext uri="{FF2B5EF4-FFF2-40B4-BE49-F238E27FC236}">
                <a16:creationId xmlns:a16="http://schemas.microsoft.com/office/drawing/2014/main" id="{0FB1282C-2463-4C01-86A8-DBC11894DB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590668"/>
              </p:ext>
            </p:extLst>
          </p:nvPr>
        </p:nvGraphicFramePr>
        <p:xfrm>
          <a:off x="1787723" y="2449563"/>
          <a:ext cx="474906" cy="9531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4906">
                  <a:extLst>
                    <a:ext uri="{9D8B030D-6E8A-4147-A177-3AD203B41FA5}">
                      <a16:colId xmlns:a16="http://schemas.microsoft.com/office/drawing/2014/main" val="2562769998"/>
                    </a:ext>
                  </a:extLst>
                </a:gridCol>
              </a:tblGrid>
              <a:tr h="95314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036016"/>
                  </a:ext>
                </a:extLst>
              </a:tr>
            </a:tbl>
          </a:graphicData>
        </a:graphic>
      </p:graphicFrame>
      <p:sp>
        <p:nvSpPr>
          <p:cNvPr id="99" name="TextBox 98">
            <a:extLst>
              <a:ext uri="{FF2B5EF4-FFF2-40B4-BE49-F238E27FC236}">
                <a16:creationId xmlns:a16="http://schemas.microsoft.com/office/drawing/2014/main" id="{0A4D8B22-8C3B-40ED-A8AD-1F21DEB11092}"/>
              </a:ext>
            </a:extLst>
          </p:cNvPr>
          <p:cNvSpPr txBox="1"/>
          <p:nvPr/>
        </p:nvSpPr>
        <p:spPr>
          <a:xfrm>
            <a:off x="1907408" y="3372840"/>
            <a:ext cx="355221" cy="154382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 defTabSz="457200" rtl="0" latinLnBrk="1" hangingPunct="0">
              <a:lnSpc>
                <a:spcPts val="800"/>
              </a:lnSpc>
            </a:pPr>
            <a:r>
              <a:rPr lang="en-US" sz="1400" dirty="0">
                <a:solidFill>
                  <a:srgbClr val="000000"/>
                </a:solidFill>
              </a:rPr>
              <a:t>.</a:t>
            </a:r>
          </a:p>
          <a:p>
            <a:pPr algn="l" defTabSz="457200" rtl="0" latinLnBrk="1" hangingPunct="0">
              <a:lnSpc>
                <a:spcPts val="800"/>
              </a:lnSpc>
            </a:pPr>
            <a:r>
              <a:rPr lang="en-US" sz="1400" dirty="0">
                <a:solidFill>
                  <a:srgbClr val="000000"/>
                </a:solidFill>
              </a:rPr>
              <a:t>.</a:t>
            </a:r>
          </a:p>
          <a:p>
            <a:pPr algn="l" defTabSz="457200" rtl="0" latinLnBrk="1" hangingPunct="0">
              <a:lnSpc>
                <a:spcPts val="800"/>
              </a:lnSpc>
            </a:pPr>
            <a:r>
              <a:rPr lang="en-US" sz="1400" dirty="0">
                <a:solidFill>
                  <a:srgbClr val="000000"/>
                </a:solidFill>
              </a:rPr>
              <a:t>.</a:t>
            </a:r>
          </a:p>
          <a:p>
            <a:pPr algn="l" defTabSz="457200" rtl="0" latinLnBrk="1" hangingPunct="0">
              <a:lnSpc>
                <a:spcPts val="800"/>
              </a:lnSpc>
            </a:pPr>
            <a:r>
              <a:rPr lang="en-US" sz="1400" dirty="0">
                <a:solidFill>
                  <a:srgbClr val="000000"/>
                </a:solidFill>
              </a:rPr>
              <a:t>.</a:t>
            </a:r>
          </a:p>
          <a:p>
            <a:pPr algn="l" defTabSz="457200" rtl="0" latinLnBrk="1" hangingPunct="0">
              <a:lnSpc>
                <a:spcPts val="800"/>
              </a:lnSpc>
            </a:pPr>
            <a:r>
              <a:rPr lang="en-US" sz="1400" dirty="0">
                <a:solidFill>
                  <a:srgbClr val="000000"/>
                </a:solidFill>
              </a:rPr>
              <a:t>.</a:t>
            </a:r>
          </a:p>
          <a:p>
            <a:pPr algn="l" defTabSz="457200" rtl="0" latinLnBrk="1" hangingPunct="0">
              <a:lnSpc>
                <a:spcPts val="800"/>
              </a:lnSpc>
            </a:pPr>
            <a:r>
              <a:rPr lang="en-US" sz="1400" dirty="0">
                <a:solidFill>
                  <a:srgbClr val="000000"/>
                </a:solidFill>
              </a:rPr>
              <a:t>.</a:t>
            </a:r>
          </a:p>
          <a:p>
            <a:pPr algn="l" defTabSz="457200" rtl="0" latinLnBrk="1" hangingPunct="0">
              <a:lnSpc>
                <a:spcPts val="800"/>
              </a:lnSpc>
            </a:pPr>
            <a:r>
              <a:rPr lang="en-US" sz="1400" dirty="0">
                <a:solidFill>
                  <a:srgbClr val="000000"/>
                </a:solidFill>
              </a:rPr>
              <a:t>.</a:t>
            </a:r>
          </a:p>
          <a:p>
            <a:pPr algn="l" defTabSz="457200" rtl="0" latinLnBrk="1" hangingPunct="0">
              <a:lnSpc>
                <a:spcPts val="800"/>
              </a:lnSpc>
            </a:pPr>
            <a:r>
              <a:rPr lang="en-US" sz="1400" dirty="0">
                <a:solidFill>
                  <a:srgbClr val="000000"/>
                </a:solidFill>
              </a:rPr>
              <a:t>.</a:t>
            </a:r>
          </a:p>
          <a:p>
            <a:pPr algn="l" defTabSz="457200" rtl="0" latinLnBrk="1" hangingPunct="0">
              <a:lnSpc>
                <a:spcPts val="800"/>
              </a:lnSpc>
            </a:pPr>
            <a:r>
              <a:rPr lang="en-US" sz="1400" dirty="0">
                <a:solidFill>
                  <a:srgbClr val="000000"/>
                </a:solidFill>
              </a:rPr>
              <a:t>.</a:t>
            </a:r>
          </a:p>
          <a:p>
            <a:pPr algn="l" defTabSz="457200" rtl="0" latinLnBrk="1" hangingPunct="0">
              <a:lnSpc>
                <a:spcPts val="800"/>
              </a:lnSpc>
            </a:pPr>
            <a:r>
              <a:rPr lang="en-US" sz="1400" dirty="0">
                <a:solidFill>
                  <a:srgbClr val="000000"/>
                </a:solidFill>
              </a:rPr>
              <a:t>.</a:t>
            </a:r>
          </a:p>
          <a:p>
            <a:pPr algn="l" defTabSz="457200" rtl="0" latinLnBrk="1" hangingPunct="0">
              <a:lnSpc>
                <a:spcPts val="800"/>
              </a:lnSpc>
            </a:pPr>
            <a:r>
              <a:rPr lang="en-US" sz="1400" dirty="0">
                <a:solidFill>
                  <a:srgbClr val="000000"/>
                </a:solidFill>
              </a:rPr>
              <a:t>.</a:t>
            </a:r>
          </a:p>
          <a:p>
            <a:pPr algn="l" defTabSz="457200" rtl="0" latinLnBrk="1" hangingPunct="0">
              <a:lnSpc>
                <a:spcPts val="800"/>
              </a:lnSpc>
            </a:pPr>
            <a:r>
              <a:rPr lang="en-US" sz="1400" dirty="0">
                <a:solidFill>
                  <a:srgbClr val="000000"/>
                </a:solidFill>
              </a:rPr>
              <a:t>.</a:t>
            </a:r>
          </a:p>
          <a:p>
            <a:pPr algn="l" defTabSz="457200" rtl="0" latinLnBrk="1" hangingPunct="0">
              <a:lnSpc>
                <a:spcPts val="800"/>
              </a:lnSpc>
            </a:pPr>
            <a:r>
              <a:rPr lang="en-US" sz="1400" dirty="0">
                <a:solidFill>
                  <a:srgbClr val="000000"/>
                </a:solidFill>
              </a:rPr>
              <a:t>.</a:t>
            </a:r>
          </a:p>
          <a:p>
            <a:pPr algn="l" defTabSz="457200" rtl="0" latinLnBrk="1" hangingPunct="0">
              <a:lnSpc>
                <a:spcPts val="800"/>
              </a:lnSpc>
            </a:pPr>
            <a:r>
              <a:rPr lang="en-US" sz="1400" dirty="0">
                <a:solidFill>
                  <a:srgbClr val="000000"/>
                </a:solidFill>
              </a:rPr>
              <a:t>.</a:t>
            </a:r>
          </a:p>
        </p:txBody>
      </p: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36DBB39C-BA5F-454A-A120-B6AA0D91B439}"/>
              </a:ext>
            </a:extLst>
          </p:cNvPr>
          <p:cNvCxnSpPr>
            <a:cxnSpLocks/>
          </p:cNvCxnSpPr>
          <p:nvPr/>
        </p:nvCxnSpPr>
        <p:spPr>
          <a:xfrm>
            <a:off x="2262628" y="3402704"/>
            <a:ext cx="0" cy="1629562"/>
          </a:xfrm>
          <a:prstGeom prst="line">
            <a:avLst/>
          </a:prstGeom>
          <a:noFill/>
          <a:ln w="19050" cap="flat">
            <a:solidFill>
              <a:srgbClr val="000000"/>
            </a:solidFill>
            <a:prstDash val="sysDot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32AEC946-16FE-4D75-AAAA-69E593E15DF8}"/>
              </a:ext>
            </a:extLst>
          </p:cNvPr>
          <p:cNvCxnSpPr>
            <a:cxnSpLocks/>
          </p:cNvCxnSpPr>
          <p:nvPr/>
        </p:nvCxnSpPr>
        <p:spPr>
          <a:xfrm>
            <a:off x="1785435" y="3402704"/>
            <a:ext cx="0" cy="1629562"/>
          </a:xfrm>
          <a:prstGeom prst="line">
            <a:avLst/>
          </a:prstGeom>
          <a:noFill/>
          <a:ln w="19050" cap="flat">
            <a:solidFill>
              <a:srgbClr val="000000"/>
            </a:solidFill>
            <a:prstDash val="sysDot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03" name="Right Brace 102">
            <a:extLst>
              <a:ext uri="{FF2B5EF4-FFF2-40B4-BE49-F238E27FC236}">
                <a16:creationId xmlns:a16="http://schemas.microsoft.com/office/drawing/2014/main" id="{1C959EAA-1497-4041-8EAC-9490F8816A98}"/>
              </a:ext>
            </a:extLst>
          </p:cNvPr>
          <p:cNvSpPr/>
          <p:nvPr/>
        </p:nvSpPr>
        <p:spPr>
          <a:xfrm>
            <a:off x="2356899" y="2454776"/>
            <a:ext cx="146158" cy="917000"/>
          </a:xfrm>
          <a:prstGeom prst="rightBrace">
            <a:avLst>
              <a:gd name="adj1" fmla="val 76760"/>
              <a:gd name="adj2" fmla="val 47776"/>
            </a:avLst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05" name="Right Brace 104">
            <a:extLst>
              <a:ext uri="{FF2B5EF4-FFF2-40B4-BE49-F238E27FC236}">
                <a16:creationId xmlns:a16="http://schemas.microsoft.com/office/drawing/2014/main" id="{489F4518-8990-48EC-A5FD-AEE79A2F299A}"/>
              </a:ext>
            </a:extLst>
          </p:cNvPr>
          <p:cNvSpPr/>
          <p:nvPr/>
        </p:nvSpPr>
        <p:spPr>
          <a:xfrm>
            <a:off x="2356899" y="3371775"/>
            <a:ext cx="146158" cy="2367281"/>
          </a:xfrm>
          <a:prstGeom prst="rightBrace">
            <a:avLst>
              <a:gd name="adj1" fmla="val 76760"/>
              <a:gd name="adj2" fmla="val 47776"/>
            </a:avLst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25EFF10E-9555-44F8-8C26-E85719F66411}"/>
              </a:ext>
            </a:extLst>
          </p:cNvPr>
          <p:cNvSpPr txBox="1"/>
          <p:nvPr/>
        </p:nvSpPr>
        <p:spPr>
          <a:xfrm>
            <a:off x="2567147" y="2742778"/>
            <a:ext cx="419444" cy="2616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 defTabSz="457200" rtl="0" latinLnBrk="1" hangingPunct="0"/>
            <a:r>
              <a:rPr lang="en-US" sz="1100" i="1" dirty="0">
                <a:solidFill>
                  <a:srgbClr val="000000"/>
                </a:solidFill>
              </a:rPr>
              <a:t>64</a:t>
            </a:r>
          </a:p>
        </p:txBody>
      </p:sp>
      <p:sp>
        <p:nvSpPr>
          <p:cNvPr id="113" name="Right Brace 112">
            <a:extLst>
              <a:ext uri="{FF2B5EF4-FFF2-40B4-BE49-F238E27FC236}">
                <a16:creationId xmlns:a16="http://schemas.microsoft.com/office/drawing/2014/main" id="{D0D86866-9D80-4CE1-B82D-1BD9FD35DFAC}"/>
              </a:ext>
            </a:extLst>
          </p:cNvPr>
          <p:cNvSpPr/>
          <p:nvPr/>
        </p:nvSpPr>
        <p:spPr>
          <a:xfrm>
            <a:off x="4800067" y="2516214"/>
            <a:ext cx="146158" cy="493224"/>
          </a:xfrm>
          <a:prstGeom prst="rightBrace">
            <a:avLst>
              <a:gd name="adj1" fmla="val 76760"/>
              <a:gd name="adj2" fmla="val 47776"/>
            </a:avLst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96591FAA-CF77-4B96-BA2A-8819A255F9C0}"/>
              </a:ext>
            </a:extLst>
          </p:cNvPr>
          <p:cNvSpPr txBox="1"/>
          <p:nvPr/>
        </p:nvSpPr>
        <p:spPr>
          <a:xfrm>
            <a:off x="4960776" y="2620858"/>
            <a:ext cx="419444" cy="2616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 defTabSz="457200" rtl="0" latinLnBrk="1" hangingPunct="0"/>
            <a:r>
              <a:rPr lang="en-US" sz="1100" i="1" dirty="0">
                <a:solidFill>
                  <a:srgbClr val="000000"/>
                </a:solidFill>
              </a:rPr>
              <a:t>32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2B49EF68-487B-4F1A-A4C3-D4EF7EB2F84B}"/>
              </a:ext>
            </a:extLst>
          </p:cNvPr>
          <p:cNvSpPr/>
          <p:nvPr/>
        </p:nvSpPr>
        <p:spPr>
          <a:xfrm>
            <a:off x="6948072" y="2482194"/>
            <a:ext cx="398914" cy="9809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algn="ctr" defTabSz="584200" rtl="0" latinLnBrk="1" hangingPunct="0"/>
            <a:endParaRPr lang="en-US" sz="1800" dirty="0"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127" name="Right Brace 126">
            <a:extLst>
              <a:ext uri="{FF2B5EF4-FFF2-40B4-BE49-F238E27FC236}">
                <a16:creationId xmlns:a16="http://schemas.microsoft.com/office/drawing/2014/main" id="{E7C96DBA-35CD-4DDC-A61B-F94CD35147F1}"/>
              </a:ext>
            </a:extLst>
          </p:cNvPr>
          <p:cNvSpPr/>
          <p:nvPr/>
        </p:nvSpPr>
        <p:spPr>
          <a:xfrm>
            <a:off x="4794805" y="3026989"/>
            <a:ext cx="146158" cy="485334"/>
          </a:xfrm>
          <a:prstGeom prst="rightBrace">
            <a:avLst>
              <a:gd name="adj1" fmla="val 76760"/>
              <a:gd name="adj2" fmla="val 47776"/>
            </a:avLst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78B6437A-884E-4E50-A0AA-BF29BC40738F}"/>
              </a:ext>
            </a:extLst>
          </p:cNvPr>
          <p:cNvSpPr txBox="1"/>
          <p:nvPr/>
        </p:nvSpPr>
        <p:spPr>
          <a:xfrm>
            <a:off x="4970562" y="3121311"/>
            <a:ext cx="419444" cy="2616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 defTabSz="457200" rtl="0" latinLnBrk="1" hangingPunct="0"/>
            <a:r>
              <a:rPr lang="en-US" sz="1100" i="1" dirty="0">
                <a:solidFill>
                  <a:srgbClr val="000000"/>
                </a:solidFill>
              </a:rPr>
              <a:t>32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FCD5301C-E252-4D9A-9ACF-B007F4FA5201}"/>
              </a:ext>
            </a:extLst>
          </p:cNvPr>
          <p:cNvSpPr txBox="1"/>
          <p:nvPr/>
        </p:nvSpPr>
        <p:spPr>
          <a:xfrm>
            <a:off x="6695014" y="1833957"/>
            <a:ext cx="1000587" cy="30777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457200" rtl="0" latinLnBrk="1" hangingPunct="0"/>
            <a:r>
              <a:rPr lang="en-US" sz="1400" dirty="0">
                <a:solidFill>
                  <a:srgbClr val="000000"/>
                </a:solidFill>
              </a:rPr>
              <a:t>1,280 FFs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322EBC5C-C31A-4479-9E62-203367109187}"/>
              </a:ext>
            </a:extLst>
          </p:cNvPr>
          <p:cNvSpPr txBox="1"/>
          <p:nvPr/>
        </p:nvSpPr>
        <p:spPr>
          <a:xfrm>
            <a:off x="8811331" y="1853175"/>
            <a:ext cx="1893375" cy="52322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457200" rtl="0" latinLnBrk="1" hangingPunct="0"/>
            <a:r>
              <a:rPr lang="en-US" sz="1400" dirty="0">
                <a:solidFill>
                  <a:srgbClr val="000000"/>
                </a:solidFill>
              </a:rPr>
              <a:t>640 FFs + 1 MLAB</a:t>
            </a:r>
          </a:p>
          <a:p>
            <a:pPr algn="ctr" defTabSz="457200" rtl="0" latinLnBrk="1" hangingPunct="0"/>
            <a:r>
              <a:rPr lang="en-US" sz="1400" dirty="0">
                <a:solidFill>
                  <a:srgbClr val="000000"/>
                </a:solidFill>
              </a:rPr>
              <a:t>(100% util.)</a:t>
            </a: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CD10E839-51CD-4AF9-8B42-8A91A81AB6AF}"/>
              </a:ext>
            </a:extLst>
          </p:cNvPr>
          <p:cNvSpPr/>
          <p:nvPr/>
        </p:nvSpPr>
        <p:spPr>
          <a:xfrm>
            <a:off x="4372796" y="2511383"/>
            <a:ext cx="398913" cy="502885"/>
          </a:xfrm>
          <a:prstGeom prst="rect">
            <a:avLst/>
          </a:prstGeom>
          <a:solidFill>
            <a:srgbClr val="92D050"/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algn="ctr" defTabSz="584200" rtl="0" latinLnBrk="1" hangingPunct="0"/>
            <a:endParaRPr lang="en-US" sz="1800" dirty="0"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E90EF5EF-59E9-4D42-B24D-C02F8697E5F8}"/>
              </a:ext>
            </a:extLst>
          </p:cNvPr>
          <p:cNvSpPr/>
          <p:nvPr/>
        </p:nvSpPr>
        <p:spPr>
          <a:xfrm>
            <a:off x="4374376" y="3009438"/>
            <a:ext cx="398913" cy="502885"/>
          </a:xfrm>
          <a:prstGeom prst="rect">
            <a:avLst/>
          </a:prstGeom>
          <a:solidFill>
            <a:srgbClr val="92D050"/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algn="ctr" defTabSz="584200" rtl="0" latinLnBrk="1" hangingPunct="0"/>
            <a:endParaRPr lang="en-US" sz="1800" dirty="0"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167" name="Right Brace 166">
            <a:extLst>
              <a:ext uri="{FF2B5EF4-FFF2-40B4-BE49-F238E27FC236}">
                <a16:creationId xmlns:a16="http://schemas.microsoft.com/office/drawing/2014/main" id="{33DC5A50-6B3D-4193-A3D0-131647CA4FAA}"/>
              </a:ext>
            </a:extLst>
          </p:cNvPr>
          <p:cNvSpPr/>
          <p:nvPr/>
        </p:nvSpPr>
        <p:spPr>
          <a:xfrm>
            <a:off x="7399582" y="2486045"/>
            <a:ext cx="146158" cy="977137"/>
          </a:xfrm>
          <a:prstGeom prst="rightBrace">
            <a:avLst>
              <a:gd name="adj1" fmla="val 76760"/>
              <a:gd name="adj2" fmla="val 47776"/>
            </a:avLst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F267ECC5-7546-4B45-9B2E-0CFA38C0CEB2}"/>
              </a:ext>
            </a:extLst>
          </p:cNvPr>
          <p:cNvSpPr txBox="1"/>
          <p:nvPr/>
        </p:nvSpPr>
        <p:spPr>
          <a:xfrm>
            <a:off x="7556843" y="2818525"/>
            <a:ext cx="419444" cy="2616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 defTabSz="457200" rtl="0" latinLnBrk="1" hangingPunct="0"/>
            <a:r>
              <a:rPr lang="en-US" sz="1100" i="1" dirty="0">
                <a:solidFill>
                  <a:srgbClr val="000000"/>
                </a:solidFill>
              </a:rPr>
              <a:t>64</a:t>
            </a:r>
          </a:p>
        </p:txBody>
      </p:sp>
      <p:sp>
        <p:nvSpPr>
          <p:cNvPr id="171" name="Right Brace 170">
            <a:extLst>
              <a:ext uri="{FF2B5EF4-FFF2-40B4-BE49-F238E27FC236}">
                <a16:creationId xmlns:a16="http://schemas.microsoft.com/office/drawing/2014/main" id="{D2CFB04E-C63D-4E3A-8E56-348AEE3F2032}"/>
              </a:ext>
            </a:extLst>
          </p:cNvPr>
          <p:cNvSpPr/>
          <p:nvPr/>
        </p:nvSpPr>
        <p:spPr>
          <a:xfrm rot="5400000">
            <a:off x="4503945" y="3417722"/>
            <a:ext cx="146158" cy="389369"/>
          </a:xfrm>
          <a:prstGeom prst="rightBrace">
            <a:avLst>
              <a:gd name="adj1" fmla="val 76760"/>
              <a:gd name="adj2" fmla="val 47776"/>
            </a:avLst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053C7711-EB90-4872-A8C8-E2F3B6C32CC2}"/>
              </a:ext>
            </a:extLst>
          </p:cNvPr>
          <p:cNvSpPr txBox="1"/>
          <p:nvPr/>
        </p:nvSpPr>
        <p:spPr>
          <a:xfrm>
            <a:off x="4395009" y="3721234"/>
            <a:ext cx="419444" cy="2616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 defTabSz="457200" rtl="0" latinLnBrk="1" hangingPunct="0"/>
            <a:r>
              <a:rPr lang="en-US" sz="1100" i="1" dirty="0">
                <a:solidFill>
                  <a:srgbClr val="000000"/>
                </a:solidFill>
              </a:rPr>
              <a:t>20</a:t>
            </a:r>
          </a:p>
        </p:txBody>
      </p:sp>
      <p:sp>
        <p:nvSpPr>
          <p:cNvPr id="177" name="Right Brace 176">
            <a:extLst>
              <a:ext uri="{FF2B5EF4-FFF2-40B4-BE49-F238E27FC236}">
                <a16:creationId xmlns:a16="http://schemas.microsoft.com/office/drawing/2014/main" id="{A21ED1A1-E61F-4DE2-BB46-71572F8B128F}"/>
              </a:ext>
            </a:extLst>
          </p:cNvPr>
          <p:cNvSpPr/>
          <p:nvPr/>
        </p:nvSpPr>
        <p:spPr>
          <a:xfrm>
            <a:off x="9853692" y="2454928"/>
            <a:ext cx="146158" cy="493224"/>
          </a:xfrm>
          <a:prstGeom prst="rightBrace">
            <a:avLst>
              <a:gd name="adj1" fmla="val 76760"/>
              <a:gd name="adj2" fmla="val 47776"/>
            </a:avLst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DAB7484D-5752-47FE-9CFB-A8FDC411E6BA}"/>
              </a:ext>
            </a:extLst>
          </p:cNvPr>
          <p:cNvSpPr txBox="1"/>
          <p:nvPr/>
        </p:nvSpPr>
        <p:spPr>
          <a:xfrm>
            <a:off x="10014401" y="2559572"/>
            <a:ext cx="419444" cy="2616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 defTabSz="457200" rtl="0" latinLnBrk="1" hangingPunct="0"/>
            <a:r>
              <a:rPr lang="en-US" sz="1100" i="1" dirty="0">
                <a:solidFill>
                  <a:srgbClr val="000000"/>
                </a:solidFill>
              </a:rPr>
              <a:t>32</a:t>
            </a:r>
          </a:p>
        </p:txBody>
      </p:sp>
      <p:sp>
        <p:nvSpPr>
          <p:cNvPr id="181" name="Right Brace 180">
            <a:extLst>
              <a:ext uri="{FF2B5EF4-FFF2-40B4-BE49-F238E27FC236}">
                <a16:creationId xmlns:a16="http://schemas.microsoft.com/office/drawing/2014/main" id="{7ECB72A6-F757-4158-9672-8DE14E7837D6}"/>
              </a:ext>
            </a:extLst>
          </p:cNvPr>
          <p:cNvSpPr/>
          <p:nvPr/>
        </p:nvSpPr>
        <p:spPr>
          <a:xfrm>
            <a:off x="9848430" y="2965703"/>
            <a:ext cx="146158" cy="485334"/>
          </a:xfrm>
          <a:prstGeom prst="rightBrace">
            <a:avLst>
              <a:gd name="adj1" fmla="val 76760"/>
              <a:gd name="adj2" fmla="val 47776"/>
            </a:avLst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87C0F3F1-51A4-46DD-ABC3-369B8F5D69A0}"/>
              </a:ext>
            </a:extLst>
          </p:cNvPr>
          <p:cNvSpPr txBox="1"/>
          <p:nvPr/>
        </p:nvSpPr>
        <p:spPr>
          <a:xfrm>
            <a:off x="10024187" y="3060025"/>
            <a:ext cx="419444" cy="2616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 defTabSz="457200" rtl="0" latinLnBrk="1" hangingPunct="0"/>
            <a:r>
              <a:rPr lang="en-US" sz="1100" i="1" dirty="0">
                <a:solidFill>
                  <a:srgbClr val="000000"/>
                </a:solidFill>
              </a:rPr>
              <a:t>32</a:t>
            </a:r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06B4BB83-FAA8-4988-8B85-C7E0D54AED98}"/>
              </a:ext>
            </a:extLst>
          </p:cNvPr>
          <p:cNvSpPr/>
          <p:nvPr/>
        </p:nvSpPr>
        <p:spPr>
          <a:xfrm>
            <a:off x="9426421" y="2450097"/>
            <a:ext cx="398913" cy="502885"/>
          </a:xfrm>
          <a:prstGeom prst="rect">
            <a:avLst/>
          </a:prstGeom>
          <a:solidFill>
            <a:srgbClr val="92D050"/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algn="ctr" defTabSz="584200" rtl="0" latinLnBrk="1" hangingPunct="0"/>
            <a:endParaRPr lang="en-US" sz="1800" dirty="0"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4CAFCB3F-A3EE-4CCB-999E-78A62E04B923}"/>
              </a:ext>
            </a:extLst>
          </p:cNvPr>
          <p:cNvSpPr/>
          <p:nvPr/>
        </p:nvSpPr>
        <p:spPr>
          <a:xfrm>
            <a:off x="9428001" y="2948152"/>
            <a:ext cx="398913" cy="5028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algn="ctr" defTabSz="584200" rtl="0" latinLnBrk="1" hangingPunct="0"/>
            <a:endParaRPr lang="en-US" sz="1800" dirty="0"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189" name="Right Brace 188">
            <a:extLst>
              <a:ext uri="{FF2B5EF4-FFF2-40B4-BE49-F238E27FC236}">
                <a16:creationId xmlns:a16="http://schemas.microsoft.com/office/drawing/2014/main" id="{053D7833-B7E3-48DD-B93C-5D531B537C60}"/>
              </a:ext>
            </a:extLst>
          </p:cNvPr>
          <p:cNvSpPr/>
          <p:nvPr/>
        </p:nvSpPr>
        <p:spPr>
          <a:xfrm rot="5400000">
            <a:off x="9557570" y="3356436"/>
            <a:ext cx="146158" cy="389369"/>
          </a:xfrm>
          <a:prstGeom prst="rightBrace">
            <a:avLst>
              <a:gd name="adj1" fmla="val 76760"/>
              <a:gd name="adj2" fmla="val 47776"/>
            </a:avLst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84D473B7-EE87-4216-BE23-0654296061B6}"/>
              </a:ext>
            </a:extLst>
          </p:cNvPr>
          <p:cNvSpPr txBox="1"/>
          <p:nvPr/>
        </p:nvSpPr>
        <p:spPr>
          <a:xfrm>
            <a:off x="9448634" y="3659948"/>
            <a:ext cx="419444" cy="2616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 defTabSz="457200" rtl="0" latinLnBrk="1" hangingPunct="0"/>
            <a:r>
              <a:rPr lang="en-US" sz="1100" i="1" dirty="0">
                <a:solidFill>
                  <a:srgbClr val="000000"/>
                </a:solidFill>
              </a:rPr>
              <a:t>20</a:t>
            </a:r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F40EF555-46F4-404F-9F93-0DA3633DCCD8}"/>
              </a:ext>
            </a:extLst>
          </p:cNvPr>
          <p:cNvSpPr/>
          <p:nvPr/>
        </p:nvSpPr>
        <p:spPr>
          <a:xfrm rot="10800000">
            <a:off x="1550450" y="2449561"/>
            <a:ext cx="146158" cy="3289494"/>
          </a:xfrm>
          <a:prstGeom prst="rightBrace">
            <a:avLst>
              <a:gd name="adj1" fmla="val 76760"/>
              <a:gd name="adj2" fmla="val 47776"/>
            </a:avLst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1BB0D8-111E-4EF5-849E-2D284BABDAD2}"/>
              </a:ext>
            </a:extLst>
          </p:cNvPr>
          <p:cNvSpPr txBox="1"/>
          <p:nvPr/>
        </p:nvSpPr>
        <p:spPr>
          <a:xfrm>
            <a:off x="979861" y="4040197"/>
            <a:ext cx="588316" cy="2616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 defTabSz="457200" rtl="0" latinLnBrk="1" hangingPunct="0"/>
            <a:r>
              <a:rPr lang="en-US" sz="1100" i="1" dirty="0">
                <a:solidFill>
                  <a:srgbClr val="000000"/>
                </a:solidFill>
              </a:rPr>
              <a:t>1024</a:t>
            </a:r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AD5EB561-933D-4E91-9870-AFAB7E1CF17C}"/>
              </a:ext>
            </a:extLst>
          </p:cNvPr>
          <p:cNvSpPr/>
          <p:nvPr/>
        </p:nvSpPr>
        <p:spPr>
          <a:xfrm rot="5400000">
            <a:off x="1952120" y="5639619"/>
            <a:ext cx="146158" cy="389369"/>
          </a:xfrm>
          <a:prstGeom prst="rightBrace">
            <a:avLst>
              <a:gd name="adj1" fmla="val 76760"/>
              <a:gd name="adj2" fmla="val 47776"/>
            </a:avLst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889CB8-7BB7-4D53-B9B4-AE8AA5332A34}"/>
              </a:ext>
            </a:extLst>
          </p:cNvPr>
          <p:cNvSpPr txBox="1"/>
          <p:nvPr/>
        </p:nvSpPr>
        <p:spPr>
          <a:xfrm>
            <a:off x="1843184" y="5943131"/>
            <a:ext cx="419444" cy="2616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 defTabSz="457200" rtl="0" latinLnBrk="1" hangingPunct="0"/>
            <a:r>
              <a:rPr lang="en-US" sz="1100" i="1" dirty="0">
                <a:solidFill>
                  <a:srgbClr val="000000"/>
                </a:solidFill>
              </a:rPr>
              <a:t>20</a:t>
            </a:r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id="{0C357DE4-CBBF-4C81-AD88-933621935ABE}"/>
              </a:ext>
            </a:extLst>
          </p:cNvPr>
          <p:cNvSpPr/>
          <p:nvPr/>
        </p:nvSpPr>
        <p:spPr>
          <a:xfrm rot="5400000">
            <a:off x="7087456" y="3390727"/>
            <a:ext cx="146158" cy="389369"/>
          </a:xfrm>
          <a:prstGeom prst="rightBrace">
            <a:avLst>
              <a:gd name="adj1" fmla="val 76760"/>
              <a:gd name="adj2" fmla="val 47776"/>
            </a:avLst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193EEC4-A81B-474D-9C52-9307898BDBB2}"/>
              </a:ext>
            </a:extLst>
          </p:cNvPr>
          <p:cNvSpPr txBox="1"/>
          <p:nvPr/>
        </p:nvSpPr>
        <p:spPr>
          <a:xfrm>
            <a:off x="6978520" y="3694239"/>
            <a:ext cx="419444" cy="2616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 defTabSz="457200" rtl="0" latinLnBrk="1" hangingPunct="0"/>
            <a:r>
              <a:rPr lang="en-US" sz="1100" i="1" dirty="0">
                <a:solidFill>
                  <a:srgbClr val="000000"/>
                </a:solidFill>
              </a:rPr>
              <a:t>20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744226-3F8B-4E3B-BE92-AB25331B8B86}"/>
              </a:ext>
            </a:extLst>
          </p:cNvPr>
          <p:cNvSpPr txBox="1"/>
          <p:nvPr/>
        </p:nvSpPr>
        <p:spPr>
          <a:xfrm>
            <a:off x="2568901" y="4324902"/>
            <a:ext cx="1044311" cy="46102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t" anchorCtr="0">
            <a:noAutofit/>
          </a:bodyPr>
          <a:lstStyle/>
          <a:p>
            <a:pPr marL="55397" lvl="1" indent="0" algn="l" defTabSz="410730" rtl="0" latinLnBrk="1">
              <a:buSzPct val="50000"/>
            </a:pP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960 words wasted</a:t>
            </a:r>
          </a:p>
          <a:p>
            <a:pPr marL="55397" marR="0" lvl="1" indent="0" algn="l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E6C97A6-67B5-41FE-9CC5-CC63BA12B637}"/>
              </a:ext>
            </a:extLst>
          </p:cNvPr>
          <p:cNvSpPr txBox="1"/>
          <p:nvPr/>
        </p:nvSpPr>
        <p:spPr>
          <a:xfrm>
            <a:off x="3717207" y="5120312"/>
            <a:ext cx="1663013" cy="46102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t" anchorCtr="0">
            <a:noAutofit/>
          </a:bodyPr>
          <a:lstStyle/>
          <a:p>
            <a:pPr marL="55397" lvl="1" indent="0" algn="ctr" defTabSz="410730" rtl="0" latinLnBrk="1">
              <a:buSzPct val="50000"/>
            </a:pP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utilization of smaller MLAB </a:t>
            </a:r>
          </a:p>
          <a:p>
            <a:pPr marL="55397" lvl="1" indent="0" algn="ctr" defTabSz="410730" rtl="0" latinLnBrk="1">
              <a:buSzPct val="50000"/>
            </a:pP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resources</a:t>
            </a:r>
          </a:p>
          <a:p>
            <a:pPr marL="55397" marR="0" lvl="1" indent="0" algn="ctr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D0ABAF7-5EB8-4FB0-B94D-351789F3225F}"/>
              </a:ext>
            </a:extLst>
          </p:cNvPr>
          <p:cNvSpPr txBox="1"/>
          <p:nvPr/>
        </p:nvSpPr>
        <p:spPr>
          <a:xfrm>
            <a:off x="6373418" y="5120312"/>
            <a:ext cx="1663013" cy="46102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t" anchorCtr="0">
            <a:noAutofit/>
          </a:bodyPr>
          <a:lstStyle/>
          <a:p>
            <a:pPr marL="55397" lvl="1" indent="0" algn="ctr" defTabSz="410730" rtl="0" latinLnBrk="1">
              <a:buSzPct val="50000"/>
            </a:pP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Trades off FFs </a:t>
            </a:r>
          </a:p>
          <a:p>
            <a:pPr marL="55397" lvl="1" indent="0" algn="ctr" defTabSz="410730" rtl="0" latinLnBrk="1">
              <a:buSzPct val="50000"/>
            </a:pP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save MLABs</a:t>
            </a:r>
          </a:p>
          <a:p>
            <a:pPr marL="55397" marR="0" lvl="1" indent="0" algn="ctr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8685DBA-7880-47AD-9C53-6DECF40BCAF0}"/>
              </a:ext>
            </a:extLst>
          </p:cNvPr>
          <p:cNvSpPr txBox="1"/>
          <p:nvPr/>
        </p:nvSpPr>
        <p:spPr>
          <a:xfrm>
            <a:off x="8940849" y="5120312"/>
            <a:ext cx="1700702" cy="46102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t" anchorCtr="0">
            <a:noAutofit/>
          </a:bodyPr>
          <a:lstStyle/>
          <a:p>
            <a:pPr marL="55397" lvl="1" indent="0" algn="ctr" defTabSz="410730" rtl="0" latinLnBrk="1">
              <a:buSzPct val="50000"/>
            </a:pP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Mix of FFs and </a:t>
            </a:r>
            <a:b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1400" i="1" dirty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MLABs with 100% utilization</a:t>
            </a:r>
          </a:p>
          <a:p>
            <a:pPr marL="55397" marR="0" lvl="1" indent="0" algn="ctr" defTabSz="410730" rtl="0" fontAlgn="auto" latinLnBrk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50000"/>
              <a:tabLst/>
            </a:pPr>
            <a:endParaRPr lang="en-US" sz="2000" i="1" baseline="-25000" dirty="0">
              <a:solidFill>
                <a:srgbClr val="191EA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292022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g Logo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New template wide.pptx" id="{2F7E3479-46E5-4D2F-9C4A-A44092FA6F11}" vid="{9997ABD2-C28D-460D-AECD-CC9F085155FB}"/>
    </a:ext>
  </a:extLst>
</a:theme>
</file>

<file path=ppt/theme/theme2.xml><?xml version="1.0" encoding="utf-8"?>
<a:theme xmlns:a="http://schemas.openxmlformats.org/drawingml/2006/main" name="Text with normal heading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New template wide.pptx" id="{2F7E3479-46E5-4D2F-9C4A-A44092FA6F11}" vid="{9997ABD2-C28D-460D-AECD-CC9F085155FB}"/>
    </a:ext>
  </a:extLst>
</a:theme>
</file>

<file path=ppt/theme/theme3.xml><?xml version="1.0" encoding="utf-8"?>
<a:theme xmlns:a="http://schemas.openxmlformats.org/drawingml/2006/main" name="Fancy Header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New template wide.pptx" id="{2F7E3479-46E5-4D2F-9C4A-A44092FA6F11}" vid="{9997ABD2-C28D-460D-AECD-CC9F085155FB}"/>
    </a:ext>
  </a:extLst>
</a:theme>
</file>

<file path=ppt/theme/theme4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15A10438976445A4F2A564A9063629" ma:contentTypeVersion="6" ma:contentTypeDescription="Create a new document." ma:contentTypeScope="" ma:versionID="45806b5510493321e140864de03fb7ad">
  <xsd:schema xmlns:xsd="http://www.w3.org/2001/XMLSchema" xmlns:xs="http://www.w3.org/2001/XMLSchema" xmlns:p="http://schemas.microsoft.com/office/2006/metadata/properties" xmlns:ns2="63fc63a6-18cf-4814-8dee-b8d6616a2bda" targetNamespace="http://schemas.microsoft.com/office/2006/metadata/properties" ma:root="true" ma:fieldsID="3db532ccb85098a64b7e52bb711c9525" ns2:_="">
    <xsd:import namespace="63fc63a6-18cf-4814-8dee-b8d6616a2b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fc63a6-18cf-4814-8dee-b8d6616a2b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96C1367-8D37-49A1-BF4B-2E9150DA2B52}">
  <ds:schemaRefs>
    <ds:schemaRef ds:uri="http://schemas.microsoft.com/office/2006/documentManagement/types"/>
    <ds:schemaRef ds:uri="http://purl.org/dc/dcmitype/"/>
    <ds:schemaRef ds:uri="http://purl.org/dc/elements/1.1/"/>
    <ds:schemaRef ds:uri="63fc63a6-18cf-4814-8dee-b8d6616a2bda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9D54C70-8A1F-433D-B3DF-B7287D9E16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5EF2080-A3D2-46D5-AF20-1C20554745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fc63a6-18cf-4814-8dee-b8d6616a2b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FICS template wide</Template>
  <TotalTime>7721</TotalTime>
  <Words>1890</Words>
  <Application>Microsoft Office PowerPoint</Application>
  <PresentationFormat>Widescreen</PresentationFormat>
  <Paragraphs>515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Arial</vt:lpstr>
      <vt:lpstr>Cambria Math</vt:lpstr>
      <vt:lpstr>Courier New</vt:lpstr>
      <vt:lpstr>Gill Sans</vt:lpstr>
      <vt:lpstr>Gill Sans Light</vt:lpstr>
      <vt:lpstr>Helvetica</vt:lpstr>
      <vt:lpstr>Lucida Grande</vt:lpstr>
      <vt:lpstr>Wingdings</vt:lpstr>
      <vt:lpstr>Big Logo</vt:lpstr>
      <vt:lpstr>Text with normal heading</vt:lpstr>
      <vt:lpstr>Fancy Header</vt:lpstr>
      <vt:lpstr>PowerPoint Presentation</vt:lpstr>
      <vt:lpstr>PowerPoint Presentation</vt:lpstr>
      <vt:lpstr>FPGA Productivity Bottlenecks</vt:lpstr>
      <vt:lpstr>Typical RTL-Design Process</vt:lpstr>
      <vt:lpstr>Design Process with Elastic IP</vt:lpstr>
      <vt:lpstr>How do Elastic IP Cores Work?</vt:lpstr>
      <vt:lpstr>How do Elastic IP Cores Work?</vt:lpstr>
      <vt:lpstr>Exploration: Delay Example</vt:lpstr>
      <vt:lpstr>Exploration: Delay Example</vt:lpstr>
      <vt:lpstr>Exploration: Delay Example</vt:lpstr>
      <vt:lpstr>Design Process w/ Elastic IP</vt:lpstr>
      <vt:lpstr>Multiply-Add Example</vt:lpstr>
      <vt:lpstr>Multiply-Add Exploration</vt:lpstr>
      <vt:lpstr>Multiply-Add Exploration</vt:lpstr>
      <vt:lpstr>Logical-And Example</vt:lpstr>
      <vt:lpstr>Logical-And Exploration</vt:lpstr>
      <vt:lpstr>Conclusion</vt:lpstr>
    </vt:vector>
  </TitlesOfParts>
  <Company>University of Florida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 PAC Training</dc:title>
  <dc:creator>Greg Stitt</dc:creator>
  <cp:lastModifiedBy>Greg Stitt</cp:lastModifiedBy>
  <cp:revision>466</cp:revision>
  <cp:lastPrinted>2020-10-02T14:45:09Z</cp:lastPrinted>
  <dcterms:created xsi:type="dcterms:W3CDTF">2017-01-16T21:37:43Z</dcterms:created>
  <dcterms:modified xsi:type="dcterms:W3CDTF">2021-09-17T21:02:37Z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0x010100DD15A10438976445A4F2A564A9063629</vt:lpwstr>
  </property>
</Properties>
</file>