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2"/>
  </p:notesMasterIdLst>
  <p:sldIdLst>
    <p:sldId id="284" r:id="rId2"/>
    <p:sldId id="311" r:id="rId3"/>
    <p:sldId id="312" r:id="rId4"/>
    <p:sldId id="313" r:id="rId5"/>
    <p:sldId id="314" r:id="rId6"/>
    <p:sldId id="315" r:id="rId7"/>
    <p:sldId id="300" r:id="rId8"/>
    <p:sldId id="301" r:id="rId9"/>
    <p:sldId id="302" r:id="rId10"/>
    <p:sldId id="304" r:id="rId11"/>
    <p:sldId id="305" r:id="rId12"/>
    <p:sldId id="303" r:id="rId13"/>
    <p:sldId id="307" r:id="rId14"/>
    <p:sldId id="309" r:id="rId15"/>
    <p:sldId id="292" r:id="rId16"/>
    <p:sldId id="308" r:id="rId17"/>
    <p:sldId id="293" r:id="rId18"/>
    <p:sldId id="319" r:id="rId19"/>
    <p:sldId id="320" r:id="rId20"/>
    <p:sldId id="321" r:id="rId21"/>
    <p:sldId id="324" r:id="rId22"/>
    <p:sldId id="333" r:id="rId23"/>
    <p:sldId id="326" r:id="rId24"/>
    <p:sldId id="334" r:id="rId25"/>
    <p:sldId id="337" r:id="rId26"/>
    <p:sldId id="339" r:id="rId27"/>
    <p:sldId id="295" r:id="rId28"/>
    <p:sldId id="330" r:id="rId29"/>
    <p:sldId id="338" r:id="rId30"/>
    <p:sldId id="33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0929"/>
  </p:normalViewPr>
  <p:slideViewPr>
    <p:cSldViewPr>
      <p:cViewPr varScale="1">
        <p:scale>
          <a:sx n="105" d="100"/>
          <a:sy n="105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8-4AE8-8D43-20749B2B5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Area (#</a:t>
                </a:r>
                <a:r>
                  <a:rPr lang="en-US" sz="1400" baseline="0" dirty="0"/>
                  <a:t> of gates)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7-4F79-971D-475AE2EB4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0-4C96-9DA5-6D31F74AB36D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00-4C96-9DA5-6D31F74A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1-4D5B-B1E8-B909E71FE1CA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CLA</c:v>
                </c:pt>
              </c:strCache>
            </c:strRef>
          </c:tx>
          <c:marker>
            <c:symbol val="none"/>
          </c:marker>
          <c:val>
            <c:numRef>
              <c:f>Sheet1!$I$6:$I$15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41</c:v>
                </c:pt>
                <c:pt idx="5">
                  <c:v>55</c:v>
                </c:pt>
                <c:pt idx="6">
                  <c:v>71</c:v>
                </c:pt>
                <c:pt idx="7">
                  <c:v>89</c:v>
                </c:pt>
                <c:pt idx="8">
                  <c:v>109</c:v>
                </c:pt>
                <c:pt idx="9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1-4D5B-B1E8-B909E71F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Area (#</a:t>
                </a:r>
                <a:r>
                  <a:rPr lang="en-US" sz="1200" baseline="0" dirty="0"/>
                  <a:t> of gates)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1C-4424-BA54-7D7BED5FE34D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CLA</c:v>
                </c:pt>
              </c:strCache>
            </c:strRef>
          </c:tx>
          <c:marker>
            <c:symbol val="none"/>
          </c:marker>
          <c:val>
            <c:numRef>
              <c:f>Sheet1!$I$6:$I$15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41</c:v>
                </c:pt>
                <c:pt idx="5">
                  <c:v>55</c:v>
                </c:pt>
                <c:pt idx="6">
                  <c:v>71</c:v>
                </c:pt>
                <c:pt idx="7">
                  <c:v>89</c:v>
                </c:pt>
                <c:pt idx="8">
                  <c:v>109</c:v>
                </c:pt>
                <c:pt idx="9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1C-4424-BA54-7D7BED5FE34D}"/>
            </c:ext>
          </c:extLst>
        </c:ser>
        <c:ser>
          <c:idx val="2"/>
          <c:order val="2"/>
          <c:tx>
            <c:strRef>
              <c:f>Sheet1!$J$5</c:f>
              <c:strCache>
                <c:ptCount val="1"/>
                <c:pt idx="0">
                  <c:v>Hybrid</c:v>
                </c:pt>
              </c:strCache>
            </c:strRef>
          </c:tx>
          <c:marker>
            <c:symbol val="none"/>
          </c:marker>
          <c:val>
            <c:numRef>
              <c:f>Sheet1!$J$6:$J$15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34</c:v>
                </c:pt>
                <c:pt idx="5">
                  <c:v>40</c:v>
                </c:pt>
                <c:pt idx="6">
                  <c:v>48</c:v>
                </c:pt>
                <c:pt idx="7">
                  <c:v>58</c:v>
                </c:pt>
                <c:pt idx="8">
                  <c:v>63</c:v>
                </c:pt>
                <c:pt idx="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1C-4424-BA54-7D7BED5FE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Area (#</a:t>
                </a:r>
                <a:r>
                  <a:rPr lang="en-US" sz="1200" baseline="0" dirty="0"/>
                  <a:t> of gates)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29-4FBB-BC62-225D3D88C9AC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29-4FBB-BC62-225D3D88C9AC}"/>
            </c:ext>
          </c:extLst>
        </c:ser>
        <c:ser>
          <c:idx val="2"/>
          <c:order val="2"/>
          <c:tx>
            <c:strRef>
              <c:f>Sheet1!$K$21</c:f>
              <c:strCache>
                <c:ptCount val="1"/>
                <c:pt idx="0">
                  <c:v>Hybrid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Sheet1!$K$22:$K$31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29-4FBB-BC62-225D3D88C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3AF8-7958-48EA-868C-E1BB7B4C4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33AF8-7958-48EA-868C-E1BB7B4C42C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81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49A5E02-3024-4939-9B20-47CF319B9F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9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027B-1F0B-4B02-85F9-8DBFAF58A2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5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2225"/>
            <a:ext cx="1951038" cy="6110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2225"/>
            <a:ext cx="5700712" cy="6110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FC33-ED2B-4EBE-863E-1463782C73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26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5BDA-119B-4C5B-8420-B89B045489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6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CC39-9ECA-4AD6-AF71-3ADC367592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23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6D7DC-11D7-4FFA-AB75-A4AEEEF85D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7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022A-E211-437A-9589-4C21527B3F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2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3876-48B4-4944-8BE9-4D76684E86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6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C2E8-3A27-4F4E-A77D-D96A066AD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72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389-D8A2-4881-A6A8-C7939CFBC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47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90BD-A602-44A2-B432-31924108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76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0323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0323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2551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255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524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39528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 flipV="1">
            <a:off x="460375" y="1233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225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47800"/>
            <a:ext cx="77724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F0834F2-6069-4036-BDBB-8D842CA012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Carry Lookahead Adder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David Wilson, Greg Stitt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ECE Department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University of Florida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Substitutions: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181600"/>
              </a:xfrm>
              <a:blipFill>
                <a:blip r:embed="rId2"/>
                <a:stretch>
                  <a:fillRect l="-47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F4F653-D602-4BEB-A2AE-14408C191C8F}"/>
              </a:ext>
            </a:extLst>
          </p:cNvPr>
          <p:cNvGrpSpPr/>
          <p:nvPr/>
        </p:nvGrpSpPr>
        <p:grpSpPr>
          <a:xfrm>
            <a:off x="4038600" y="3957936"/>
            <a:ext cx="1219200" cy="537866"/>
            <a:chOff x="4038600" y="3957936"/>
            <a:chExt cx="1219200" cy="53786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F3A8D5B-9E92-46BF-805D-C7B3BA8C4F2F}"/>
                </a:ext>
              </a:extLst>
            </p:cNvPr>
            <p:cNvSpPr/>
            <p:nvPr/>
          </p:nvSpPr>
          <p:spPr bwMode="auto">
            <a:xfrm rot="5400000">
              <a:off x="4571999" y="3810002"/>
              <a:ext cx="152401" cy="12192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456567-46C9-4E0C-ACA0-6FC81DC704FF}"/>
                </a:ext>
              </a:extLst>
            </p:cNvPr>
            <p:cNvSpPr txBox="1"/>
            <p:nvPr/>
          </p:nvSpPr>
          <p:spPr>
            <a:xfrm>
              <a:off x="4456480" y="395793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ED601-96D4-44E6-8A8D-C7B451E7F209}"/>
              </a:ext>
            </a:extLst>
          </p:cNvPr>
          <p:cNvGrpSpPr/>
          <p:nvPr/>
        </p:nvGrpSpPr>
        <p:grpSpPr>
          <a:xfrm>
            <a:off x="4038598" y="5257800"/>
            <a:ext cx="2438401" cy="537867"/>
            <a:chOff x="3200398" y="3957936"/>
            <a:chExt cx="2438401" cy="537867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7001572A-491B-45D4-B4D5-E8520FD6F590}"/>
                </a:ext>
              </a:extLst>
            </p:cNvPr>
            <p:cNvSpPr/>
            <p:nvPr/>
          </p:nvSpPr>
          <p:spPr bwMode="auto">
            <a:xfrm rot="5400000">
              <a:off x="4343398" y="3200402"/>
              <a:ext cx="152401" cy="2438401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AB35B4-E2C9-492F-84F3-714D54A2680B}"/>
                </a:ext>
              </a:extLst>
            </p:cNvPr>
            <p:cNvSpPr txBox="1"/>
            <p:nvPr/>
          </p:nvSpPr>
          <p:spPr>
            <a:xfrm>
              <a:off x="4230688" y="395793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carry signal (c</a:t>
                </a:r>
                <a:r>
                  <a:rPr lang="en-US" baseline="-25000" dirty="0"/>
                  <a:t>i+1</a:t>
                </a:r>
                <a:r>
                  <a:rPr lang="en-US" dirty="0"/>
                  <a:t>) is now determined by an earlier adder stage’s carry (c</a:t>
                </a:r>
                <a:r>
                  <a:rPr lang="en-US" baseline="-25000" dirty="0"/>
                  <a:t>i-1</a:t>
                </a:r>
                <a:r>
                  <a:rPr lang="en-US" dirty="0"/>
                  <a:t>, c</a:t>
                </a:r>
                <a:r>
                  <a:rPr lang="en-US" baseline="-25000" dirty="0"/>
                  <a:t>i-2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dependent on the following: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generating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propagating a generated carry from a previous stage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and previous stages propagating a carry from an earlier stage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We can perform substitution for each carry bit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  <a:blipFill>
                <a:blip r:embed="rId2"/>
                <a:stretch>
                  <a:fillRect l="-82" t="-2061" r="-1395" b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86551BE-2C0E-4411-87A0-3EFEEE667E12}"/>
              </a:ext>
            </a:extLst>
          </p:cNvPr>
          <p:cNvGrpSpPr/>
          <p:nvPr/>
        </p:nvGrpSpPr>
        <p:grpSpPr>
          <a:xfrm>
            <a:off x="3657600" y="2362200"/>
            <a:ext cx="3140869" cy="419875"/>
            <a:chOff x="3544094" y="2743199"/>
            <a:chExt cx="3140869" cy="419875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4A726381-9780-4DA5-9997-D7B06134A9B6}"/>
                </a:ext>
              </a:extLst>
            </p:cNvPr>
            <p:cNvSpPr/>
            <p:nvPr/>
          </p:nvSpPr>
          <p:spPr bwMode="auto">
            <a:xfrm rot="16200000">
              <a:off x="3800872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A6F66253-5D1E-4E10-9E61-B2A66A59084C}"/>
                </a:ext>
              </a:extLst>
            </p:cNvPr>
            <p:cNvSpPr/>
            <p:nvPr/>
          </p:nvSpPr>
          <p:spPr bwMode="auto">
            <a:xfrm rot="16200000">
              <a:off x="4633910" y="2438400"/>
              <a:ext cx="152401" cy="7620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89F054D9-E2F3-410E-996D-9AB63E1EE31B}"/>
                </a:ext>
              </a:extLst>
            </p:cNvPr>
            <p:cNvSpPr/>
            <p:nvPr/>
          </p:nvSpPr>
          <p:spPr bwMode="auto">
            <a:xfrm rot="16200000">
              <a:off x="5961062" y="2171699"/>
              <a:ext cx="152401" cy="1295401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3DB268-32FF-4C5F-B77F-0A03DC66E258}"/>
                </a:ext>
              </a:extLst>
            </p:cNvPr>
            <p:cNvSpPr txBox="1"/>
            <p:nvPr/>
          </p:nvSpPr>
          <p:spPr>
            <a:xfrm>
              <a:off x="354409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80D7F-36E9-47C6-B13D-6B1899A0D82F}"/>
                </a:ext>
              </a:extLst>
            </p:cNvPr>
            <p:cNvSpPr txBox="1"/>
            <p:nvPr/>
          </p:nvSpPr>
          <p:spPr>
            <a:xfrm>
              <a:off x="4367213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4B0965-1C10-448A-9035-F4D11969D864}"/>
                </a:ext>
              </a:extLst>
            </p:cNvPr>
            <p:cNvSpPr txBox="1"/>
            <p:nvPr/>
          </p:nvSpPr>
          <p:spPr>
            <a:xfrm>
              <a:off x="5694362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21603-5678-44AE-B251-BD6C2D0982F5}"/>
              </a:ext>
            </a:extLst>
          </p:cNvPr>
          <p:cNvGrpSpPr/>
          <p:nvPr/>
        </p:nvGrpSpPr>
        <p:grpSpPr>
          <a:xfrm>
            <a:off x="2575559" y="3361939"/>
            <a:ext cx="5196841" cy="419876"/>
            <a:chOff x="3544094" y="2743198"/>
            <a:chExt cx="5196841" cy="419876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D7979CE-3DF5-4047-B7EB-5117B4C73558}"/>
                </a:ext>
              </a:extLst>
            </p:cNvPr>
            <p:cNvSpPr/>
            <p:nvPr/>
          </p:nvSpPr>
          <p:spPr bwMode="auto">
            <a:xfrm rot="16200000">
              <a:off x="3800872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AB495AB-09F1-4818-9BF7-77C4A9AD268B}"/>
                </a:ext>
              </a:extLst>
            </p:cNvPr>
            <p:cNvSpPr/>
            <p:nvPr/>
          </p:nvSpPr>
          <p:spPr bwMode="auto">
            <a:xfrm rot="16200000">
              <a:off x="5513467" y="1649331"/>
              <a:ext cx="152401" cy="2340137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8D7147C6-1735-4376-85E2-3E30F2EEB61A}"/>
                </a:ext>
              </a:extLst>
            </p:cNvPr>
            <p:cNvSpPr/>
            <p:nvPr/>
          </p:nvSpPr>
          <p:spPr bwMode="auto">
            <a:xfrm rot="16200000">
              <a:off x="7826534" y="1981199"/>
              <a:ext cx="152401" cy="16764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9F5EB-3A2D-4D64-A084-EDBFCAB3D039}"/>
                </a:ext>
              </a:extLst>
            </p:cNvPr>
            <p:cNvSpPr txBox="1"/>
            <p:nvPr/>
          </p:nvSpPr>
          <p:spPr>
            <a:xfrm>
              <a:off x="354409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DE3BB0-D989-4047-9842-958D097935FE}"/>
                </a:ext>
              </a:extLst>
            </p:cNvPr>
            <p:cNvSpPr txBox="1"/>
            <p:nvPr/>
          </p:nvSpPr>
          <p:spPr>
            <a:xfrm>
              <a:off x="527986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3123C3-5930-44C1-A87C-6579FB51C2F7}"/>
                </a:ext>
              </a:extLst>
            </p:cNvPr>
            <p:cNvSpPr txBox="1"/>
            <p:nvPr/>
          </p:nvSpPr>
          <p:spPr>
            <a:xfrm>
              <a:off x="7592375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5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Carry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</p:spPr>
            <p:txBody>
              <a:bodyPr/>
              <a:lstStyle/>
              <a:p>
                <a:r>
                  <a:rPr lang="en-US" sz="2800" dirty="0"/>
                  <a:t>Through substitution, every carry signal can be a function of solely c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, x, and y</a:t>
                </a:r>
              </a:p>
              <a:p>
                <a:pPr lvl="1"/>
                <a:r>
                  <a:rPr lang="en-US" sz="2400" dirty="0"/>
                  <a:t>Can determine carry when inputs are ready</a:t>
                </a:r>
              </a:p>
              <a:p>
                <a:pPr lvl="1"/>
                <a:r>
                  <a:rPr lang="en-US" sz="2400" dirty="0"/>
                  <a:t>Avoids waiting for the carry to ripple (c</a:t>
                </a:r>
                <a:r>
                  <a:rPr lang="en-US" sz="2400" baseline="-25000" dirty="0"/>
                  <a:t>i-1</a:t>
                </a:r>
                <a:r>
                  <a:rPr lang="en-US" sz="2400" dirty="0"/>
                  <a:t>)</a:t>
                </a:r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Three logic level delay</a:t>
                </a:r>
              </a:p>
              <a:p>
                <a:pPr lvl="2"/>
                <a:r>
                  <a:rPr lang="en-US" sz="20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Produce carry minterms </a:t>
                </a:r>
                <a:br>
                  <a:rPr lang="en-US" sz="2000" dirty="0"/>
                </a:br>
                <a:r>
                  <a:rPr lang="en-US" sz="2000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lvl="2"/>
                <a:r>
                  <a:rPr lang="en-US" sz="2000" dirty="0"/>
                  <a:t>Produce final carry terms (c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 from </a:t>
                </a:r>
                <a:r>
                  <a:rPr lang="en-US" sz="2000" dirty="0" err="1"/>
                  <a:t>minterms</a:t>
                </a: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  <a:blipFill>
                <a:blip r:embed="rId2"/>
                <a:stretch>
                  <a:fillRect l="-314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7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Lookahead Adder (CLA)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89" y="3657600"/>
            <a:ext cx="4555221" cy="323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70390" y="5273040"/>
            <a:ext cx="74676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minterms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70389" y="4194048"/>
            <a:ext cx="7467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ea typeface="ＭＳ Ｐゴシック" pitchFamily="48" charset="-128"/>
              </a:rPr>
              <a:t>propagate/generate terms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0389" y="5932932"/>
            <a:ext cx="7467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term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6699" y="6755035"/>
            <a:ext cx="36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695B43F1-0899-4B7A-9617-1522FB5D9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2667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/>
                  <a:t>Steps</a:t>
                </a:r>
              </a:p>
              <a:p>
                <a:pPr lvl="1"/>
                <a:r>
                  <a:rPr lang="en-US" sz="24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Produce carry </a:t>
                </a:r>
                <a:r>
                  <a:rPr lang="en-US" sz="2400" dirty="0" err="1"/>
                  <a:t>minterms</a:t>
                </a:r>
                <a:r>
                  <a:rPr lang="en-US" sz="2400" dirty="0"/>
                  <a:t>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Produce final carry terms (c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) from </a:t>
                </a:r>
                <a:r>
                  <a:rPr lang="en-US" sz="2400" dirty="0" err="1"/>
                  <a:t>minterms</a:t>
                </a:r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All carry terms calculated concurrently and independent of previous carry calculation</a:t>
                </a:r>
                <a:br>
                  <a:rPr lang="en-US" sz="2800" dirty="0"/>
                </a:br>
                <a:br>
                  <a:rPr lang="en-US" sz="2800" dirty="0"/>
                </a:b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695B43F1-0899-4B7A-9617-1522FB5D9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2667000"/>
              </a:xfrm>
              <a:blipFill>
                <a:blip r:embed="rId3"/>
                <a:stretch>
                  <a:fillRect l="-78" t="-389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42B2A22-7F85-4A7E-AC6C-4C05E7B1FC71}"/>
              </a:ext>
            </a:extLst>
          </p:cNvPr>
          <p:cNvSpPr/>
          <p:nvPr/>
        </p:nvSpPr>
        <p:spPr bwMode="auto">
          <a:xfrm>
            <a:off x="7467600" y="3772757"/>
            <a:ext cx="152400" cy="14773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1EC3ED-12D9-4476-99F5-F76830B35F8A}"/>
              </a:ext>
            </a:extLst>
          </p:cNvPr>
          <p:cNvSpPr/>
          <p:nvPr/>
        </p:nvSpPr>
        <p:spPr bwMode="auto">
          <a:xfrm>
            <a:off x="7467600" y="3775472"/>
            <a:ext cx="152400" cy="14773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5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0.00208 0.06157 L -0.03194 0.06042 L -0.0441 0.19375 L -0.23299 0.18958 L -0.23299 0.3044 L -0.27708 0.3044 L -0.28698 0.37639 L -0.28507 0.37778 " pathEditMode="relative" ptsTypes="AAAAAAA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62 L 0.00208 0.06158 L -0.03507 0.06158 L -0.04201 0.19213 L -0.04809 0.28287 L -0.07604 0.32269 L -0.08698 0.38287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  <p:bldP spid="13" grpId="1" animBg="1"/>
      <p:bldP spid="14" grpId="1" animBg="1"/>
      <p:bldP spid="1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2285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propagation delay is now constant, even as the adder width increases!</a:t>
            </a:r>
          </a:p>
          <a:p>
            <a:pPr lvl="1"/>
            <a:r>
              <a:rPr lang="en-US" dirty="0"/>
              <a:t>Each of the CLA adder stages calculate its outputs concurrently</a:t>
            </a:r>
          </a:p>
          <a:p>
            <a:pPr lvl="1"/>
            <a:r>
              <a:rPr lang="en-US" dirty="0"/>
              <a:t>By contrast, RC ripples carry through each stage and has a variable delay based on width</a:t>
            </a:r>
          </a:p>
          <a:p>
            <a:endParaRPr lang="en-US" dirty="0"/>
          </a:p>
        </p:txBody>
      </p:sp>
      <p:graphicFrame>
        <p:nvGraphicFramePr>
          <p:cNvPr id="4" name="Chart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4771"/>
              </p:ext>
            </p:extLst>
          </p:nvPr>
        </p:nvGraphicFramePr>
        <p:xfrm>
          <a:off x="2209800" y="3657600"/>
          <a:ext cx="5486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6096000" y="4546092"/>
            <a:ext cx="457200" cy="1600200"/>
          </a:xfrm>
          <a:prstGeom prst="downArrow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1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Area now grows quadratically with width</a:t>
                </a:r>
              </a:p>
              <a:p>
                <a:pPr lvl="1"/>
                <a:r>
                  <a:rPr lang="en-US" altLang="en-US" dirty="0"/>
                  <a:t>Propagate/generate logic grows </a:t>
                </a:r>
                <a:br>
                  <a:rPr lang="en-US" altLang="en-US" dirty="0"/>
                </a:br>
                <a:r>
                  <a:rPr lang="en-US" altLang="en-US" dirty="0"/>
                  <a:t>with each stage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b="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Not practical for larger adders</a:t>
                </a:r>
              </a:p>
              <a:p>
                <a:pPr lvl="3"/>
                <a:endParaRPr lang="en-US" altLang="en-US" dirty="0"/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 r="-133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538579"/>
              </p:ext>
            </p:extLst>
          </p:nvPr>
        </p:nvGraphicFramePr>
        <p:xfrm>
          <a:off x="2362200" y="4038599"/>
          <a:ext cx="4572000" cy="209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/>
          <p:cNvSpPr/>
          <p:nvPr/>
        </p:nvSpPr>
        <p:spPr bwMode="auto">
          <a:xfrm rot="10800000">
            <a:off x="5486400" y="4643595"/>
            <a:ext cx="304800" cy="4572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Tradeoffs?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of two adders with different advantages as width increases</a:t>
            </a:r>
          </a:p>
          <a:p>
            <a:pPr lvl="1"/>
            <a:r>
              <a:rPr lang="en-US" dirty="0"/>
              <a:t>The ripple carry’s area grows linearly, but suffers from linear growth in delay</a:t>
            </a:r>
          </a:p>
          <a:p>
            <a:pPr lvl="1"/>
            <a:r>
              <a:rPr lang="en-US" dirty="0"/>
              <a:t>The carry lookahead’s delay is constant, but suffers from quadratic growth in area</a:t>
            </a:r>
          </a:p>
          <a:p>
            <a:pPr lvl="1"/>
            <a:endParaRPr lang="en-US" dirty="0"/>
          </a:p>
          <a:p>
            <a:r>
              <a:rPr lang="en-US" dirty="0"/>
              <a:t>Use hybrid architecture to limit both area and delay growth?</a:t>
            </a:r>
          </a:p>
        </p:txBody>
      </p:sp>
    </p:spTree>
    <p:extLst>
      <p:ext uri="{BB962C8B-B14F-4D97-AF65-F5344CB8AC3E}">
        <p14:creationId xmlns:p14="http://schemas.microsoft.com/office/powerpoint/2010/main" val="1428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Hybrid Approach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Make a ripple carry architecture out of multi-bit CLAs adders, or CLA blocks</a:t>
            </a:r>
          </a:p>
          <a:p>
            <a:pPr lvl="1"/>
            <a:r>
              <a:rPr lang="en-US" altLang="en-US" dirty="0"/>
              <a:t>E.g. 4-bit CLA adders connected in a ripple carry fashion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63469"/>
            <a:ext cx="5932799" cy="306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181600"/>
          </a:xfrm>
        </p:spPr>
        <p:txBody>
          <a:bodyPr/>
          <a:lstStyle/>
          <a:p>
            <a:r>
              <a:rPr lang="en-US" altLang="en-US" dirty="0"/>
              <a:t>The hybrid adder’s area grows linearly</a:t>
            </a:r>
          </a:p>
          <a:p>
            <a:pPr lvl="1"/>
            <a:r>
              <a:rPr lang="en-US" altLang="en-US" dirty="0"/>
              <a:t>Additional bits add another CLA adder and its associated gates</a:t>
            </a:r>
          </a:p>
          <a:p>
            <a:pPr lvl="1"/>
            <a:r>
              <a:rPr lang="en-US" altLang="en-US" dirty="0"/>
              <a:t>Slower area growth than pure CLA, but larger area than pure RC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88730F-BC74-4026-8DBD-36BBD983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84" y="4099689"/>
            <a:ext cx="3844180" cy="1988788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Impact</a:t>
            </a:r>
          </a:p>
        </p:txBody>
      </p:sp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18011"/>
              </p:ext>
            </p:extLst>
          </p:nvPr>
        </p:nvGraphicFramePr>
        <p:xfrm>
          <a:off x="362680" y="3898392"/>
          <a:ext cx="42172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4"/>
          <p:cNvSpPr/>
          <p:nvPr/>
        </p:nvSpPr>
        <p:spPr bwMode="auto">
          <a:xfrm>
            <a:off x="4017216" y="4355592"/>
            <a:ext cx="274320" cy="617523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Down Arrow 4"/>
          <p:cNvSpPr/>
          <p:nvPr/>
        </p:nvSpPr>
        <p:spPr bwMode="auto">
          <a:xfrm rot="10800000">
            <a:off x="4017216" y="5094083"/>
            <a:ext cx="274320" cy="17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19" y="4614349"/>
            <a:ext cx="702982" cy="872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56" y="4614349"/>
            <a:ext cx="702982" cy="872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614349"/>
            <a:ext cx="702982" cy="8720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259" y="4614349"/>
            <a:ext cx="702982" cy="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0F907C0A-F0A3-46D1-AB46-A7F9E9CAE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28" y="4451524"/>
            <a:ext cx="3844180" cy="198878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Delay Impact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2819400"/>
          </a:xfrm>
        </p:spPr>
        <p:txBody>
          <a:bodyPr/>
          <a:lstStyle/>
          <a:p>
            <a:r>
              <a:rPr lang="en-US" altLang="en-US" dirty="0"/>
              <a:t>The hybrid adder’s delay grows linearly</a:t>
            </a:r>
          </a:p>
          <a:p>
            <a:pPr lvl="1"/>
            <a:r>
              <a:rPr lang="en-US" altLang="en-US" dirty="0"/>
              <a:t>Each CLA adder must wait for the previous CLA adder to produce outputs</a:t>
            </a:r>
          </a:p>
          <a:p>
            <a:pPr lvl="2"/>
            <a:r>
              <a:rPr lang="en-US" altLang="en-US" dirty="0"/>
              <a:t>But no longer on a bit-by-bit basis!</a:t>
            </a:r>
          </a:p>
          <a:p>
            <a:pPr lvl="1"/>
            <a:r>
              <a:rPr lang="en-US" altLang="en-US" dirty="0"/>
              <a:t>Lower delay growth than pure RC</a:t>
            </a:r>
          </a:p>
        </p:txBody>
      </p:sp>
      <p:graphicFrame>
        <p:nvGraphicFramePr>
          <p:cNvPr id="11" name="Chart 10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247638"/>
              </p:ext>
            </p:extLst>
          </p:nvPr>
        </p:nvGraphicFramePr>
        <p:xfrm>
          <a:off x="381000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Down Arrow 4"/>
          <p:cNvSpPr/>
          <p:nvPr/>
        </p:nvSpPr>
        <p:spPr bwMode="auto">
          <a:xfrm>
            <a:off x="4346480" y="4862512"/>
            <a:ext cx="274320" cy="762000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Down Arrow 4"/>
          <p:cNvSpPr/>
          <p:nvPr/>
        </p:nvSpPr>
        <p:spPr bwMode="auto">
          <a:xfrm rot="10800000">
            <a:off x="4346480" y="5776912"/>
            <a:ext cx="274320" cy="17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4B4AA9-26B3-4E7B-A87F-C01BC7EA25C3}"/>
              </a:ext>
            </a:extLst>
          </p:cNvPr>
          <p:cNvGrpSpPr/>
          <p:nvPr/>
        </p:nvGrpSpPr>
        <p:grpSpPr>
          <a:xfrm>
            <a:off x="8259668" y="4895849"/>
            <a:ext cx="503332" cy="71344"/>
            <a:chOff x="8259668" y="4895849"/>
            <a:chExt cx="503332" cy="713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2C8149-0735-40EA-ADB2-5F62CBA61972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DCAA61-87C2-4A98-BDC4-851507DA2E47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9EDA78-107E-490A-8C02-AC39F78B8A54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7E87B1-5B46-413B-9EAE-9933469BE472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AC5DE1B-523D-41EE-A778-122E59F14900}"/>
              </a:ext>
            </a:extLst>
          </p:cNvPr>
          <p:cNvSpPr/>
          <p:nvPr/>
        </p:nvSpPr>
        <p:spPr bwMode="auto">
          <a:xfrm>
            <a:off x="8259668" y="583014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340FD2-049D-4914-951A-04C14005B365}"/>
              </a:ext>
            </a:extLst>
          </p:cNvPr>
          <p:cNvGrpSpPr/>
          <p:nvPr/>
        </p:nvGrpSpPr>
        <p:grpSpPr>
          <a:xfrm>
            <a:off x="7239000" y="4895849"/>
            <a:ext cx="503332" cy="71344"/>
            <a:chOff x="8259668" y="4895849"/>
            <a:chExt cx="503332" cy="7134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F20912B-7B34-4177-B0B4-28E3B8F592BC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3503FE-37F1-48CA-B0F6-83D03A26B172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420C30-2565-4B51-BCF4-DE5E4164F996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D85A90-6229-435C-8ACD-4C1C7304A62B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C307945-559F-46FC-AAC8-CAE26C86B534}"/>
              </a:ext>
            </a:extLst>
          </p:cNvPr>
          <p:cNvSpPr/>
          <p:nvPr/>
        </p:nvSpPr>
        <p:spPr bwMode="auto">
          <a:xfrm>
            <a:off x="7239000" y="583014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366B15-DBD4-446F-BAC7-1922288C31D5}"/>
              </a:ext>
            </a:extLst>
          </p:cNvPr>
          <p:cNvGrpSpPr/>
          <p:nvPr/>
        </p:nvGrpSpPr>
        <p:grpSpPr>
          <a:xfrm>
            <a:off x="6199046" y="4895849"/>
            <a:ext cx="503332" cy="71344"/>
            <a:chOff x="8259668" y="4895849"/>
            <a:chExt cx="503332" cy="7134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93AE69-8C69-4E51-82F7-31DFCFA5B2E2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116AAF7-1026-45A1-8D40-63F7F42A0663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2DD707-F3D1-4788-A097-941AABC76C21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B6D4E6-E8D7-4D9E-9357-702D6418B090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1F770B2-AF6F-4004-8B1C-8EF162E1F161}"/>
              </a:ext>
            </a:extLst>
          </p:cNvPr>
          <p:cNvSpPr/>
          <p:nvPr/>
        </p:nvSpPr>
        <p:spPr bwMode="auto">
          <a:xfrm>
            <a:off x="6199046" y="583014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0CEEE0-4AFD-474F-9FB3-A88B1428FA77}"/>
              </a:ext>
            </a:extLst>
          </p:cNvPr>
          <p:cNvGrpSpPr/>
          <p:nvPr/>
        </p:nvGrpSpPr>
        <p:grpSpPr>
          <a:xfrm>
            <a:off x="5189382" y="4895849"/>
            <a:ext cx="503332" cy="71344"/>
            <a:chOff x="8259668" y="4895849"/>
            <a:chExt cx="503332" cy="7134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365E6EF-5946-4F5B-A47F-87BA915934CA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417BCD7-11D9-4333-95A9-34F661E538BB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DAB08F6-6E05-4A58-8BEF-E6C53DAEBB71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2C6FB5-E0E7-48DD-AE4F-2B2494D76117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2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052 0.01968 L -0.03594 0.01899 L -0.03385 -0.175 L -0.06666 -0.17546 L -0.06666 -0.14629 " pathEditMode="relative" ptsTypes="AAAAAA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052 0.01968 L -0.03594 0.01899 L -0.03385 -0.175 L -0.06666 -0.17546 L -0.06666 -0.14629 " pathEditMode="relative" ptsTypes="AAAAAA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052 0.01968 L -0.03594 0.01899 L -0.03385 -0.175 L -0.06666 -0.17546 L -0.06666 -0.14629 " pathEditMode="relative" ptsTypes="AAAAAA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0" grpId="1" animBg="1"/>
      <p:bldP spid="20" grpId="2" animBg="1"/>
      <p:bldP spid="39" grpId="0" animBg="1"/>
      <p:bldP spid="39" grpId="1" animBg="1"/>
      <p:bldP spid="39" grpId="2" animBg="1"/>
      <p:bldP spid="45" grpId="0" animBg="1"/>
      <p:bldP spid="45" grpId="1" animBg="1"/>
      <p:bldP spid="4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There are many ways to implement a digital function, but each approach may have different tradeoffs</a:t>
            </a:r>
          </a:p>
          <a:p>
            <a:r>
              <a:rPr lang="en-US" altLang="en-US" dirty="0"/>
              <a:t>As a digital designer, you need to consider these tradeoffs when meeting design requirements</a:t>
            </a:r>
          </a:p>
          <a:p>
            <a:r>
              <a:rPr lang="en-US" altLang="en-US" dirty="0"/>
              <a:t>As an example, we’ll look into different adder architectures and their tradeoffs</a:t>
            </a:r>
          </a:p>
          <a:p>
            <a:pPr lvl="1"/>
            <a:r>
              <a:rPr lang="en-US" altLang="en-US" dirty="0"/>
              <a:t>Read Section 5.4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7222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Hierarchical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hybrid approach, we use the RC architecture on multi-bit CLA adders</a:t>
            </a:r>
          </a:p>
          <a:p>
            <a:r>
              <a:rPr lang="en-US" dirty="0"/>
              <a:t>Alternatively, we can also use the CLA architecture with multi-bit CLA adders</a:t>
            </a:r>
          </a:p>
          <a:p>
            <a:pPr lvl="1"/>
            <a:r>
              <a:rPr lang="en-US" dirty="0"/>
              <a:t>Use CLA architecture to gain constant delay as width increases</a:t>
            </a:r>
          </a:p>
          <a:p>
            <a:pPr lvl="1"/>
            <a:r>
              <a:rPr lang="en-US" dirty="0"/>
              <a:t>Must determine propagate and generate logic on a CLA block-basis</a:t>
            </a:r>
          </a:p>
        </p:txBody>
      </p:sp>
    </p:spTree>
    <p:extLst>
      <p:ext uri="{BB962C8B-B14F-4D97-AF65-F5344CB8AC3E}">
        <p14:creationId xmlns:p14="http://schemas.microsoft.com/office/powerpoint/2010/main" val="35313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Look at Carry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Let’s simplify how we look at the carry </a:t>
                </a:r>
                <a:r>
                  <a:rPr lang="en-US" dirty="0" err="1"/>
                  <a:t>eq</a:t>
                </a:r>
                <a:r>
                  <a:rPr lang="en-US" dirty="0"/>
                  <a:t> for CLA blocks</a:t>
                </a:r>
              </a:p>
              <a:p>
                <a:r>
                  <a:rPr lang="en-US" dirty="0"/>
                  <a:t>Carry equation for 4-bit CLA block: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Simplified: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How is each block’s carry determined?</a:t>
                </a:r>
              </a:p>
              <a:p>
                <a:pPr lvl="1"/>
                <a:r>
                  <a:rPr lang="en-US" dirty="0"/>
                  <a:t>CLA block </a:t>
                </a:r>
                <a:r>
                  <a:rPr lang="en-US" b="1" dirty="0"/>
                  <a:t>generates</a:t>
                </a:r>
                <a:r>
                  <a:rPr lang="en-US" dirty="0"/>
                  <a:t> a carry based on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endParaRPr lang="en-US" baseline="-25000" dirty="0"/>
              </a:p>
              <a:p>
                <a:pPr lvl="2"/>
                <a:r>
                  <a:rPr lang="en-US" dirty="0"/>
                  <a:t>Last stage in CLA block generates a carry (g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Other stages generate a carry that is propagated by later stages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CLA block </a:t>
                </a:r>
                <a:r>
                  <a:rPr lang="en-US" b="1" dirty="0"/>
                  <a:t>propagates</a:t>
                </a:r>
                <a:r>
                  <a:rPr lang="en-US" dirty="0"/>
                  <a:t> previous carry based on P</a:t>
                </a:r>
                <a:r>
                  <a:rPr lang="en-US" baseline="-25000" dirty="0"/>
                  <a:t>i</a:t>
                </a:r>
                <a:endParaRPr lang="en-US" i="1" baseline="-25000" dirty="0"/>
              </a:p>
              <a:p>
                <a:pPr lvl="2"/>
                <a:r>
                  <a:rPr lang="en-US" dirty="0"/>
                  <a:t>Each stage in CLA block propagates the input carry (p</a:t>
                </a:r>
                <a:r>
                  <a:rPr lang="en-US" baseline="-25000" dirty="0"/>
                  <a:t>3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257800"/>
              </a:xfrm>
              <a:blipFill>
                <a:blip r:embed="rId2"/>
                <a:stretch>
                  <a:fillRect l="-78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4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065B-4A88-49CE-995C-842948A6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Carry Substitution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440F3-9BB2-42E9-AD52-F05DD4D1F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Let’s use substitution to see how the carry bit is impacted by earlier CLA blocks</a:t>
                </a:r>
              </a:p>
              <a:p>
                <a:endParaRPr lang="en-US" dirty="0"/>
              </a:p>
              <a:p>
                <a:r>
                  <a:rPr lang="en-US" dirty="0"/>
                  <a:t>Carry equation for CLA block 1 and 2: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With substitution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Similar to regular CLA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440F3-9BB2-42E9-AD52-F05DD4D1F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" t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0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four 4-bit CLA blocks,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Similar to regular CLA substitutions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 b="-1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carry signal (c</a:t>
                </a:r>
                <a:r>
                  <a:rPr lang="en-US" baseline="-25000" dirty="0"/>
                  <a:t>8</a:t>
                </a:r>
                <a:r>
                  <a:rPr lang="en-US" dirty="0"/>
                  <a:t>) is now determined by an earlier CLA block’s carry (c</a:t>
                </a:r>
                <a:r>
                  <a:rPr lang="en-US" baseline="-25000" dirty="0"/>
                  <a:t>0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dependent on the following: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generating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propagating a generated carry from a CLA block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and previous stages propagating a carry from an earlier CLA block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We can perform substitution for each CLA carry bit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86551BE-2C0E-4411-87A0-3EFEEE667E12}"/>
              </a:ext>
            </a:extLst>
          </p:cNvPr>
          <p:cNvGrpSpPr/>
          <p:nvPr/>
        </p:nvGrpSpPr>
        <p:grpSpPr>
          <a:xfrm>
            <a:off x="3962400" y="2302879"/>
            <a:ext cx="2286001" cy="419876"/>
            <a:chOff x="3544094" y="2743198"/>
            <a:chExt cx="2286001" cy="41987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4A726381-9780-4DA5-9997-D7B06134A9B6}"/>
                </a:ext>
              </a:extLst>
            </p:cNvPr>
            <p:cNvSpPr/>
            <p:nvPr/>
          </p:nvSpPr>
          <p:spPr bwMode="auto">
            <a:xfrm rot="16200000">
              <a:off x="3800872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A6F66253-5D1E-4E10-9E61-B2A66A59084C}"/>
                </a:ext>
              </a:extLst>
            </p:cNvPr>
            <p:cNvSpPr/>
            <p:nvPr/>
          </p:nvSpPr>
          <p:spPr bwMode="auto">
            <a:xfrm rot="16200000">
              <a:off x="4454128" y="2586432"/>
              <a:ext cx="152401" cy="46593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89F054D9-E2F3-410E-996D-9AB63E1EE31B}"/>
                </a:ext>
              </a:extLst>
            </p:cNvPr>
            <p:cNvSpPr/>
            <p:nvPr/>
          </p:nvSpPr>
          <p:spPr bwMode="auto">
            <a:xfrm rot="16200000">
              <a:off x="5372895" y="2438399"/>
              <a:ext cx="152401" cy="761999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3DB268-32FF-4C5F-B77F-0A03DC66E258}"/>
                </a:ext>
              </a:extLst>
            </p:cNvPr>
            <p:cNvSpPr txBox="1"/>
            <p:nvPr/>
          </p:nvSpPr>
          <p:spPr>
            <a:xfrm>
              <a:off x="354409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80D7F-36E9-47C6-B13D-6B1899A0D82F}"/>
                </a:ext>
              </a:extLst>
            </p:cNvPr>
            <p:cNvSpPr txBox="1"/>
            <p:nvPr/>
          </p:nvSpPr>
          <p:spPr>
            <a:xfrm>
              <a:off x="4187428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4B0965-1C10-448A-9035-F4D11969D864}"/>
                </a:ext>
              </a:extLst>
            </p:cNvPr>
            <p:cNvSpPr txBox="1"/>
            <p:nvPr/>
          </p:nvSpPr>
          <p:spPr>
            <a:xfrm>
              <a:off x="5106195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21603-5678-44AE-B251-BD6C2D0982F5}"/>
              </a:ext>
            </a:extLst>
          </p:cNvPr>
          <p:cNvGrpSpPr/>
          <p:nvPr/>
        </p:nvGrpSpPr>
        <p:grpSpPr>
          <a:xfrm>
            <a:off x="3308748" y="3243298"/>
            <a:ext cx="3625454" cy="419877"/>
            <a:chOff x="4277283" y="2743197"/>
            <a:chExt cx="3625454" cy="419877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D7979CE-3DF5-4047-B7EB-5117B4C73558}"/>
                </a:ext>
              </a:extLst>
            </p:cNvPr>
            <p:cNvSpPr/>
            <p:nvPr/>
          </p:nvSpPr>
          <p:spPr bwMode="auto">
            <a:xfrm rot="16200000">
              <a:off x="4543983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AB495AB-09F1-4818-9BF7-77C4A9AD268B}"/>
                </a:ext>
              </a:extLst>
            </p:cNvPr>
            <p:cNvSpPr/>
            <p:nvPr/>
          </p:nvSpPr>
          <p:spPr bwMode="auto">
            <a:xfrm rot="16200000">
              <a:off x="5769135" y="2057398"/>
              <a:ext cx="152401" cy="1523999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8D7147C6-1735-4376-85E2-3E30F2EEB61A}"/>
                </a:ext>
              </a:extLst>
            </p:cNvPr>
            <p:cNvSpPr/>
            <p:nvPr/>
          </p:nvSpPr>
          <p:spPr bwMode="auto">
            <a:xfrm rot="16200000">
              <a:off x="7331236" y="2324099"/>
              <a:ext cx="152401" cy="9906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9F5EB-3A2D-4D64-A084-EDBFCAB3D039}"/>
                </a:ext>
              </a:extLst>
            </p:cNvPr>
            <p:cNvSpPr txBox="1"/>
            <p:nvPr/>
          </p:nvSpPr>
          <p:spPr>
            <a:xfrm>
              <a:off x="4277283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DE3BB0-D989-4047-9842-958D097935FE}"/>
                </a:ext>
              </a:extLst>
            </p:cNvPr>
            <p:cNvSpPr txBox="1"/>
            <p:nvPr/>
          </p:nvSpPr>
          <p:spPr>
            <a:xfrm>
              <a:off x="5522279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3123C3-5930-44C1-A87C-6579FB51C2F7}"/>
                </a:ext>
              </a:extLst>
            </p:cNvPr>
            <p:cNvSpPr txBox="1"/>
            <p:nvPr/>
          </p:nvSpPr>
          <p:spPr>
            <a:xfrm>
              <a:off x="7064536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1"/>
                <a:ext cx="7772400" cy="12953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2800" dirty="0"/>
                  <a:t>Steps</a:t>
                </a:r>
              </a:p>
              <a:p>
                <a:pPr lvl="1"/>
                <a:r>
                  <a:rPr lang="en-US" sz="24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Produce carry </a:t>
                </a:r>
                <a:r>
                  <a:rPr lang="en-US" sz="2400" dirty="0" err="1"/>
                  <a:t>minterms</a:t>
                </a:r>
                <a:r>
                  <a:rPr lang="en-US" sz="2400" dirty="0"/>
                  <a:t>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Produce final carry terms (c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) from </a:t>
                </a:r>
                <a:r>
                  <a:rPr lang="en-US" sz="2400" dirty="0" err="1"/>
                  <a:t>minterms</a:t>
                </a:r>
                <a:endParaRPr lang="en-US" sz="24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1"/>
                <a:ext cx="7772400" cy="1295399"/>
              </a:xfrm>
              <a:blipFill>
                <a:blip r:embed="rId2"/>
                <a:stretch>
                  <a:fillRect t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25" y="2743200"/>
            <a:ext cx="6390521" cy="394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2. A hierarchical carry-</a:t>
            </a:r>
            <a:r>
              <a:rPr lang="en-US" sz="1000" dirty="0" err="1"/>
              <a:t>lookahead</a:t>
            </a:r>
            <a:r>
              <a:rPr lang="en-US" sz="1000" dirty="0"/>
              <a:t> adder [1]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0D05D-315D-4919-B593-FBB485144C65}"/>
              </a:ext>
            </a:extLst>
          </p:cNvPr>
          <p:cNvSpPr/>
          <p:nvPr/>
        </p:nvSpPr>
        <p:spPr bwMode="auto">
          <a:xfrm>
            <a:off x="0" y="5621403"/>
            <a:ext cx="74676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terms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(steps 3 &amp; 4)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348C10-8119-496C-AA14-066CD8C75511}"/>
              </a:ext>
            </a:extLst>
          </p:cNvPr>
          <p:cNvSpPr/>
          <p:nvPr/>
        </p:nvSpPr>
        <p:spPr bwMode="auto">
          <a:xfrm>
            <a:off x="0" y="3500120"/>
            <a:ext cx="7467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charset="0"/>
                <a:ea typeface="ＭＳ Ｐゴシック" pitchFamily="48" charset="-128"/>
              </a:rPr>
              <a:t>propagate/generate </a:t>
            </a:r>
            <a:br>
              <a:rPr lang="en-US" sz="1400" dirty="0">
                <a:latin typeface="Arial" charset="0"/>
                <a:ea typeface="ＭＳ Ｐゴシック" pitchFamily="48" charset="-128"/>
              </a:rPr>
            </a:br>
            <a:r>
              <a:rPr lang="en-US" sz="1400" dirty="0">
                <a:latin typeface="Arial" charset="0"/>
                <a:ea typeface="ＭＳ Ｐゴシック" pitchFamily="48" charset="-128"/>
              </a:rPr>
              <a:t>terms (steps 1 &amp; 2)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9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129539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Compared to pure CLA</a:t>
            </a:r>
          </a:p>
          <a:p>
            <a:pPr lvl="1"/>
            <a:r>
              <a:rPr lang="en-US" sz="2400" dirty="0"/>
              <a:t>Smaller quadratic area growth</a:t>
            </a:r>
          </a:p>
          <a:p>
            <a:pPr lvl="2"/>
            <a:r>
              <a:rPr lang="en-US" sz="2000" dirty="0"/>
              <a:t>Block propagate/generate logic extracts common propagate/generate terms</a:t>
            </a:r>
          </a:p>
          <a:p>
            <a:pPr lvl="2"/>
            <a:r>
              <a:rPr lang="en-US" sz="2000" dirty="0"/>
              <a:t>Avoids duplicating gates for common propagate/generate terms in each carry equation</a:t>
            </a:r>
          </a:p>
          <a:p>
            <a:pPr lvl="1"/>
            <a:r>
              <a:rPr lang="en-US" sz="2400" dirty="0"/>
              <a:t>Larger constant delay due to block propagate/generate logic.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25" y="2743200"/>
            <a:ext cx="6390521" cy="394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2. A hierarchical carry-</a:t>
            </a:r>
            <a:r>
              <a:rPr lang="en-US" sz="1000" dirty="0" err="1"/>
              <a:t>lookahead</a:t>
            </a:r>
            <a:r>
              <a:rPr lang="en-US" sz="1000" dirty="0"/>
              <a:t> adder [1]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F99E64-49C5-432B-8429-153E1B44164E}"/>
              </a:ext>
            </a:extLst>
          </p:cNvPr>
          <p:cNvGrpSpPr/>
          <p:nvPr/>
        </p:nvGrpSpPr>
        <p:grpSpPr>
          <a:xfrm>
            <a:off x="6553200" y="3505200"/>
            <a:ext cx="503332" cy="71344"/>
            <a:chOff x="8259668" y="4895849"/>
            <a:chExt cx="503332" cy="7134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1548CD-836E-4BBD-9D42-DC6F6451F493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5C5A36-70FB-442A-BCEA-DA64A8D614E6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CD77C3-B0BA-4209-99E8-3A840CD086CE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930A88-F1D5-4728-8004-72F7C48B9C67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AFCB90E-9ABA-4E74-8789-D2ADDD12277D}"/>
              </a:ext>
            </a:extLst>
          </p:cNvPr>
          <p:cNvSpPr/>
          <p:nvPr/>
        </p:nvSpPr>
        <p:spPr bwMode="auto">
          <a:xfrm>
            <a:off x="6693843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FA0C3D-AC54-44A0-97DC-F929A6C3BC52}"/>
              </a:ext>
            </a:extLst>
          </p:cNvPr>
          <p:cNvSpPr/>
          <p:nvPr/>
        </p:nvSpPr>
        <p:spPr bwMode="auto">
          <a:xfrm>
            <a:off x="53340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AA6C01-59D0-4BE9-B6AB-51A4D82D6299}"/>
              </a:ext>
            </a:extLst>
          </p:cNvPr>
          <p:cNvSpPr/>
          <p:nvPr/>
        </p:nvSpPr>
        <p:spPr bwMode="auto">
          <a:xfrm>
            <a:off x="27432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8FBDF1-0961-4A3D-9816-527E678988FB}"/>
              </a:ext>
            </a:extLst>
          </p:cNvPr>
          <p:cNvSpPr/>
          <p:nvPr/>
        </p:nvSpPr>
        <p:spPr bwMode="auto">
          <a:xfrm>
            <a:off x="27432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1197AE-822E-42AA-86B8-215891E93BBA}"/>
              </a:ext>
            </a:extLst>
          </p:cNvPr>
          <p:cNvSpPr/>
          <p:nvPr/>
        </p:nvSpPr>
        <p:spPr bwMode="auto">
          <a:xfrm>
            <a:off x="2736122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2667EB-4306-45ED-BCD7-CD1701D62FA9}"/>
              </a:ext>
            </a:extLst>
          </p:cNvPr>
          <p:cNvSpPr/>
          <p:nvPr/>
        </p:nvSpPr>
        <p:spPr bwMode="auto">
          <a:xfrm>
            <a:off x="53340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B79A91-2600-4B27-879E-76414A072273}"/>
              </a:ext>
            </a:extLst>
          </p:cNvPr>
          <p:cNvSpPr/>
          <p:nvPr/>
        </p:nvSpPr>
        <p:spPr bwMode="auto">
          <a:xfrm>
            <a:off x="5339622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16167-AEA4-4C6D-8A40-CED90D3A93D2}"/>
              </a:ext>
            </a:extLst>
          </p:cNvPr>
          <p:cNvSpPr/>
          <p:nvPr/>
        </p:nvSpPr>
        <p:spPr bwMode="auto">
          <a:xfrm>
            <a:off x="6731537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A17A97-9C37-4AAE-8921-4F95618C6F00}"/>
              </a:ext>
            </a:extLst>
          </p:cNvPr>
          <p:cNvSpPr/>
          <p:nvPr/>
        </p:nvSpPr>
        <p:spPr bwMode="auto">
          <a:xfrm>
            <a:off x="6768336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C7CBC-C934-4D8F-BFFB-65EA2976835F}"/>
              </a:ext>
            </a:extLst>
          </p:cNvPr>
          <p:cNvGrpSpPr/>
          <p:nvPr/>
        </p:nvGrpSpPr>
        <p:grpSpPr>
          <a:xfrm>
            <a:off x="5082334" y="3505200"/>
            <a:ext cx="503332" cy="71344"/>
            <a:chOff x="8259668" y="4895849"/>
            <a:chExt cx="503332" cy="713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0D2BA6-209B-4B58-9175-9FEDCEB5191D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E75B5D-876E-4ECA-9E4A-622842AF8232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D830CD-2CC1-4E50-A0F1-30E017FA3BAC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D04773-795A-4B2D-9962-39F749F397B0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5A2A23-8F17-4C9B-8EE9-78CC9BB7E19F}"/>
              </a:ext>
            </a:extLst>
          </p:cNvPr>
          <p:cNvGrpSpPr/>
          <p:nvPr/>
        </p:nvGrpSpPr>
        <p:grpSpPr>
          <a:xfrm>
            <a:off x="2521255" y="3505200"/>
            <a:ext cx="503332" cy="71344"/>
            <a:chOff x="8259668" y="4895849"/>
            <a:chExt cx="503332" cy="7134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4CE935-47F8-4A4E-91F6-E91A6D29F514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D402BD-6DDE-473C-A357-AAE1579A18E6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11BCF6-9F73-4AF4-A4F5-DE3C20021949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058539-4C92-440F-9792-48E64639DB0F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8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00017 0.0393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0393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0087 0.0555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5434 0.2504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25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8733 0.250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125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4368 0.250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125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23125 0.250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25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15208 0.250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25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14878 0.2504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252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8733 0.2504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885112" cy="5410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At larger bit-widths, the carry equations requires gates with many inputs</a:t>
                </a:r>
              </a:p>
              <a:p>
                <a:pPr lvl="1"/>
                <a:r>
                  <a:rPr lang="en-US" altLang="en-US" dirty="0"/>
                  <a:t>Fan-in limits the number of inputs on a gate</a:t>
                </a:r>
              </a:p>
              <a:p>
                <a:pPr lvl="1"/>
                <a:r>
                  <a:rPr lang="en-US" altLang="en-US" dirty="0"/>
                  <a:t>A network of smaller gates can be used to avoid fan-in at the cost of additional delay</a:t>
                </a:r>
              </a:p>
              <a:p>
                <a:r>
                  <a:rPr lang="en-US" altLang="en-US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Signals may have large fan-out as well</a:t>
                </a:r>
              </a:p>
              <a:p>
                <a:pPr lvl="1"/>
                <a:r>
                  <a:rPr lang="en-US" altLang="en-US" dirty="0"/>
                  <a:t>May need to duplicate gates to limit fan-out which increases area cost</a:t>
                </a:r>
              </a:p>
            </p:txBody>
          </p:sp>
        </mc:Choice>
        <mc:Fallback>
          <p:sp>
            <p:nvSpPr>
              <p:cNvPr id="194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885112" cy="5410200"/>
              </a:xfrm>
              <a:blipFill>
                <a:blip r:embed="rId2"/>
                <a:stretch>
                  <a:fillRect l="-309" t="-2593" r="-154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B904A62-8B6A-42B8-8CBC-112E49617DBF}"/>
              </a:ext>
            </a:extLst>
          </p:cNvPr>
          <p:cNvGrpSpPr/>
          <p:nvPr/>
        </p:nvGrpSpPr>
        <p:grpSpPr>
          <a:xfrm>
            <a:off x="3048000" y="3861478"/>
            <a:ext cx="3593369" cy="1530434"/>
            <a:chOff x="2667000" y="4927389"/>
            <a:chExt cx="4583969" cy="19114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5234158"/>
              <a:ext cx="1137734" cy="762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744" y="4927389"/>
              <a:ext cx="1935225" cy="148831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000" y="6377158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Ideally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6377157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Practically</a:t>
              </a:r>
            </a:p>
          </p:txBody>
        </p:sp>
        <p:sp>
          <p:nvSpPr>
            <p:cNvPr id="5" name="Arrow: Right 4"/>
            <p:cNvSpPr/>
            <p:nvPr/>
          </p:nvSpPr>
          <p:spPr bwMode="auto">
            <a:xfrm>
              <a:off x="4369739" y="5386558"/>
              <a:ext cx="533400" cy="609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Multi-level Hierarchical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dirty="0"/>
              <a:t>Similar to the past two architectures, we can add additional hierarchical levels for different area/delay tradeoffs</a:t>
            </a:r>
          </a:p>
          <a:p>
            <a:pPr lvl="1"/>
            <a:r>
              <a:rPr lang="en-US" dirty="0"/>
              <a:t>May help with fan-in/fan-out as </a:t>
            </a:r>
            <a:br>
              <a:rPr lang="en-US" dirty="0"/>
            </a:br>
            <a:r>
              <a:rPr lang="en-US" dirty="0"/>
              <a:t>width increases</a:t>
            </a:r>
          </a:p>
          <a:p>
            <a:pPr lvl="1"/>
            <a:r>
              <a:rPr lang="en-US" dirty="0"/>
              <a:t>Ideal number of levels dependent on width</a:t>
            </a:r>
          </a:p>
        </p:txBody>
      </p:sp>
    </p:spTree>
    <p:extLst>
      <p:ext uri="{BB962C8B-B14F-4D97-AF65-F5344CB8AC3E}">
        <p14:creationId xmlns:p14="http://schemas.microsoft.com/office/powerpoint/2010/main" val="19670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0CF5-E499-42D9-9F5A-08298A3D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E51F-4203-4370-81EE-C4C26C72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adder architectures with different area/delay tradeoffs</a:t>
            </a:r>
          </a:p>
          <a:p>
            <a:pPr lvl="1"/>
            <a:r>
              <a:rPr lang="en-US" dirty="0"/>
              <a:t>Ripple carry adder </a:t>
            </a:r>
          </a:p>
          <a:p>
            <a:pPr lvl="1"/>
            <a:r>
              <a:rPr lang="en-US" dirty="0"/>
              <a:t>Carry lookahead adder</a:t>
            </a:r>
          </a:p>
          <a:p>
            <a:pPr lvl="2"/>
            <a:endParaRPr lang="en-US" dirty="0"/>
          </a:p>
          <a:p>
            <a:r>
              <a:rPr lang="en-US" dirty="0"/>
              <a:t>Two hierarchical architectures with different area/delay tradeoffs</a:t>
            </a:r>
          </a:p>
          <a:p>
            <a:pPr lvl="1"/>
            <a:r>
              <a:rPr lang="en-US" dirty="0"/>
              <a:t>Hybrid architecture</a:t>
            </a:r>
          </a:p>
          <a:p>
            <a:pPr lvl="1"/>
            <a:r>
              <a:rPr lang="en-US" dirty="0"/>
              <a:t>Hierarchical CLA</a:t>
            </a:r>
          </a:p>
          <a:p>
            <a:pPr lvl="1"/>
            <a:endParaRPr lang="en-US" dirty="0"/>
          </a:p>
          <a:p>
            <a:r>
              <a:rPr lang="en-US" dirty="0"/>
              <a:t>Questions?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Ripple Carry Adder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Full Adder (FA)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Ripple Carry Adder</a:t>
                </a:r>
              </a:p>
              <a:p>
                <a:pPr lvl="1">
                  <a:defRPr/>
                </a:pPr>
                <a:r>
                  <a:rPr lang="en-US" dirty="0"/>
                  <a:t>A ripple carry (RC) adder is a series of full adders connected by the carry bit</a:t>
                </a: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4724400" cy="15506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70775" y="1344346"/>
            <a:ext cx="2696397" cy="2459016"/>
            <a:chOff x="5870775" y="1344346"/>
            <a:chExt cx="2696397" cy="2459016"/>
          </a:xfrm>
        </p:grpSpPr>
        <p:sp>
          <p:nvSpPr>
            <p:cNvPr id="13" name="Trapezoid 12"/>
            <p:cNvSpPr/>
            <p:nvPr/>
          </p:nvSpPr>
          <p:spPr bwMode="auto">
            <a:xfrm rot="16200000">
              <a:off x="6306838" y="2286000"/>
              <a:ext cx="1447800" cy="38100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2237" y="1447800"/>
              <a:ext cx="1414935" cy="209528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775" y="1344346"/>
              <a:ext cx="1019467" cy="2459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4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US" sz="1600" dirty="0"/>
              <a:t>Stephen Brown and </a:t>
            </a:r>
            <a:r>
              <a:rPr lang="en-US" sz="1600" dirty="0" err="1"/>
              <a:t>Zvonko</a:t>
            </a:r>
            <a:r>
              <a:rPr lang="en-US" sz="1600" dirty="0"/>
              <a:t> </a:t>
            </a:r>
            <a:r>
              <a:rPr lang="en-US" sz="1600" dirty="0" err="1"/>
              <a:t>Vranesic</a:t>
            </a:r>
            <a:r>
              <a:rPr lang="en-US" sz="1600" dirty="0"/>
              <a:t>. 2004. </a:t>
            </a:r>
            <a:r>
              <a:rPr lang="en-US" sz="1600" i="1" dirty="0"/>
              <a:t>Fundamentals of Digital Logic with VHDL Design with CD-ROM</a:t>
            </a:r>
            <a:r>
              <a:rPr lang="en-US" sz="1600" dirty="0"/>
              <a:t> (2 ed.). McGraw-Hill, Inc., New York, NY, USA.</a:t>
            </a:r>
          </a:p>
        </p:txBody>
      </p:sp>
    </p:spTree>
    <p:extLst>
      <p:ext uri="{BB962C8B-B14F-4D97-AF65-F5344CB8AC3E}">
        <p14:creationId xmlns:p14="http://schemas.microsoft.com/office/powerpoint/2010/main" val="324810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Advantage: Area Impact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181600"/>
          </a:xfrm>
        </p:spPr>
        <p:txBody>
          <a:bodyPr/>
          <a:lstStyle/>
          <a:p>
            <a:r>
              <a:rPr lang="en-US" altLang="en-US" dirty="0"/>
              <a:t>The ripple carry adder’s area grows linearly with bit width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Each additional bit adds another full adder and its associated gates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20206C-BA16-49BC-B112-FA8E6B60F2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6843" y="2667000"/>
          <a:ext cx="334010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2" y="2719420"/>
            <a:ext cx="4170056" cy="2157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904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669" y="324483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34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E56B9C-8F4E-4ADE-8200-FB30E056CDEC}"/>
              </a:ext>
            </a:extLst>
          </p:cNvPr>
          <p:cNvSpPr/>
          <p:nvPr/>
        </p:nvSpPr>
        <p:spPr bwMode="auto">
          <a:xfrm>
            <a:off x="1600200" y="44958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220BA9-E5F4-43DC-889D-C049CC1F4E11}"/>
              </a:ext>
            </a:extLst>
          </p:cNvPr>
          <p:cNvSpPr/>
          <p:nvPr/>
        </p:nvSpPr>
        <p:spPr bwMode="auto">
          <a:xfrm>
            <a:off x="1909340" y="43180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18EA70-FAEC-40E8-8F70-FC76988CC9F7}"/>
              </a:ext>
            </a:extLst>
          </p:cNvPr>
          <p:cNvSpPr/>
          <p:nvPr/>
        </p:nvSpPr>
        <p:spPr bwMode="auto">
          <a:xfrm>
            <a:off x="2218480" y="41402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29225E-A5CD-4554-A1C4-95E120E72A77}"/>
              </a:ext>
            </a:extLst>
          </p:cNvPr>
          <p:cNvSpPr/>
          <p:nvPr/>
        </p:nvSpPr>
        <p:spPr bwMode="auto">
          <a:xfrm>
            <a:off x="2527620" y="39624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98DED-7391-43A2-969E-37500A5EEBD1}"/>
              </a:ext>
            </a:extLst>
          </p:cNvPr>
          <p:cNvSpPr txBox="1"/>
          <p:nvPr/>
        </p:nvSpPr>
        <p:spPr>
          <a:xfrm>
            <a:off x="8048457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F176D-2491-4248-8FEE-3ED706C12BD5}"/>
              </a:ext>
            </a:extLst>
          </p:cNvPr>
          <p:cNvSpPr txBox="1"/>
          <p:nvPr/>
        </p:nvSpPr>
        <p:spPr>
          <a:xfrm>
            <a:off x="6984680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3E245-7285-45EE-BCA8-5C72B97230F3}"/>
              </a:ext>
            </a:extLst>
          </p:cNvPr>
          <p:cNvSpPr txBox="1"/>
          <p:nvPr/>
        </p:nvSpPr>
        <p:spPr>
          <a:xfrm>
            <a:off x="5920904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9F907-37BC-4974-9CCF-73873C0D4F57}"/>
              </a:ext>
            </a:extLst>
          </p:cNvPr>
          <p:cNvSpPr txBox="1"/>
          <p:nvPr/>
        </p:nvSpPr>
        <p:spPr>
          <a:xfrm>
            <a:off x="4830811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</p:spTree>
    <p:extLst>
      <p:ext uri="{BB962C8B-B14F-4D97-AF65-F5344CB8AC3E}">
        <p14:creationId xmlns:p14="http://schemas.microsoft.com/office/powerpoint/2010/main" val="25984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  <p:bldP spid="11" grpId="0" animBg="1"/>
      <p:bldP spid="15" grpId="0" animBg="1"/>
      <p:bldP spid="16" grpId="0" animBg="1"/>
      <p:bldP spid="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Disadvantage: Delay Impact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029200"/>
          </a:xfrm>
        </p:spPr>
        <p:txBody>
          <a:bodyPr/>
          <a:lstStyle/>
          <a:p>
            <a:r>
              <a:rPr lang="en-US" altLang="en-US" dirty="0"/>
              <a:t>The ripple carry adder’s delay also grows linearly with bit width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Each full adder must wait for the previous full adder to produce outputs</a:t>
            </a:r>
          </a:p>
          <a:p>
            <a:pPr lvl="1"/>
            <a:r>
              <a:rPr lang="en-US" altLang="en-US" dirty="0"/>
              <a:t>Lower performance with bit width!</a:t>
            </a:r>
          </a:p>
          <a:p>
            <a:pPr lvl="1"/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7F6A45-985D-4503-9BFA-9DD6F01A3F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0938" y="2590800"/>
          <a:ext cx="33448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8" y="2819400"/>
            <a:ext cx="3976802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352800"/>
            <a:ext cx="6437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408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73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47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9653EA-6676-4B70-A21B-4E0CC5B43D8A}"/>
              </a:ext>
            </a:extLst>
          </p:cNvPr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CD84D7-F9A3-4279-9AB4-0BCF21A49F48}"/>
              </a:ext>
            </a:extLst>
          </p:cNvPr>
          <p:cNvSpPr/>
          <p:nvPr/>
        </p:nvSpPr>
        <p:spPr bwMode="auto">
          <a:xfrm>
            <a:off x="2010940" y="44196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FBD14A-69B8-4B02-911B-79A602D2EBAD}"/>
              </a:ext>
            </a:extLst>
          </p:cNvPr>
          <p:cNvSpPr/>
          <p:nvPr/>
        </p:nvSpPr>
        <p:spPr bwMode="auto">
          <a:xfrm>
            <a:off x="2345480" y="41910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2EA6E1-DC38-49CA-A3C1-2912383D1426}"/>
              </a:ext>
            </a:extLst>
          </p:cNvPr>
          <p:cNvSpPr/>
          <p:nvPr/>
        </p:nvSpPr>
        <p:spPr bwMode="auto">
          <a:xfrm>
            <a:off x="2680020" y="39624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4A523-658F-4C3D-BAB4-8BD71C35F2C0}"/>
              </a:ext>
            </a:extLst>
          </p:cNvPr>
          <p:cNvSpPr txBox="1"/>
          <p:nvPr/>
        </p:nvSpPr>
        <p:spPr>
          <a:xfrm>
            <a:off x="7564845" y="4738300"/>
            <a:ext cx="71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1</a:t>
            </a:r>
            <a:r>
              <a:rPr lang="en-US" sz="1200" dirty="0"/>
              <a:t>@3</a:t>
            </a:r>
            <a:r>
              <a:rPr lang="el-GR" sz="1200" dirty="0"/>
              <a:t>Δ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09492-EC3D-42D2-848E-153984BEBFC2}"/>
              </a:ext>
            </a:extLst>
          </p:cNvPr>
          <p:cNvSpPr txBox="1"/>
          <p:nvPr/>
        </p:nvSpPr>
        <p:spPr>
          <a:xfrm>
            <a:off x="6543619" y="4738300"/>
            <a:ext cx="71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2</a:t>
            </a:r>
            <a:r>
              <a:rPr lang="en-US" sz="1200" dirty="0"/>
              <a:t>@5Δ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A20B2C-FA89-47CD-B7DD-6F85663DEF08}"/>
              </a:ext>
            </a:extLst>
          </p:cNvPr>
          <p:cNvSpPr txBox="1"/>
          <p:nvPr/>
        </p:nvSpPr>
        <p:spPr>
          <a:xfrm>
            <a:off x="5494693" y="4738300"/>
            <a:ext cx="71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3</a:t>
            </a:r>
            <a:r>
              <a:rPr lang="en-US" sz="1200" dirty="0"/>
              <a:t>@7</a:t>
            </a:r>
            <a:r>
              <a:rPr lang="el-GR" sz="1200" dirty="0"/>
              <a:t>Δ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D40AF-32FD-4FF4-A490-F1EE3341E6FF}"/>
              </a:ext>
            </a:extLst>
          </p:cNvPr>
          <p:cNvSpPr txBox="1"/>
          <p:nvPr/>
        </p:nvSpPr>
        <p:spPr>
          <a:xfrm>
            <a:off x="4591017" y="4738300"/>
            <a:ext cx="71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4</a:t>
            </a:r>
            <a:r>
              <a:rPr lang="en-US" sz="1200" dirty="0"/>
              <a:t>@9</a:t>
            </a:r>
            <a:r>
              <a:rPr lang="el-GR" sz="1200" dirty="0"/>
              <a:t>Δ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36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11" grpId="0" animBg="1"/>
      <p:bldP spid="12" grpId="0" animBg="1"/>
      <p:bldP spid="13" grpId="0" animBg="1"/>
      <p:bldP spid="14" grpId="0" animBg="1"/>
      <p:bldP spid="3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Delay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Delay is dependent on the carry bit “rippling” through each adder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Can we quickly determine the previous carry’s value and reduce delay?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Simplifying Carry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Let’s first simplify how we look at the carry equation</a:t>
                </a:r>
              </a:p>
              <a:p>
                <a:pPr lvl="1"/>
                <a:r>
                  <a:rPr lang="en-US" dirty="0"/>
                  <a:t>Carry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Simplified: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endParaRPr lang="en-US" b="0" dirty="0"/>
              </a:p>
              <a:p>
                <a:r>
                  <a:rPr lang="en-US" dirty="0"/>
                  <a:t>How is carry determined in a given adder stage?</a:t>
                </a:r>
              </a:p>
              <a:p>
                <a:pPr lvl="1"/>
                <a:r>
                  <a:rPr lang="en-US" dirty="0"/>
                  <a:t>Adder </a:t>
                </a:r>
                <a:r>
                  <a:rPr lang="en-US" b="1" dirty="0"/>
                  <a:t>generates</a:t>
                </a:r>
                <a:r>
                  <a:rPr lang="en-US" dirty="0"/>
                  <a:t> a carry based on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When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r>
                  <a:rPr lang="en-US" dirty="0"/>
                  <a:t> = 1, c</a:t>
                </a:r>
                <a:r>
                  <a:rPr lang="en-US" baseline="-25000" dirty="0"/>
                  <a:t>i+1</a:t>
                </a:r>
                <a:r>
                  <a:rPr lang="en-US" dirty="0"/>
                  <a:t> = (1) +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i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i</a:t>
                </a:r>
                <a:r>
                  <a:rPr lang="en-US" dirty="0"/>
                  <a:t> = 1 </a:t>
                </a:r>
              </a:p>
              <a:p>
                <a:pPr lvl="2"/>
                <a:endParaRPr lang="en-US" baseline="-25000" dirty="0"/>
              </a:p>
              <a:p>
                <a:pPr lvl="1"/>
                <a:r>
                  <a:rPr lang="en-US" dirty="0"/>
                  <a:t>Adder </a:t>
                </a:r>
                <a:r>
                  <a:rPr lang="en-US" b="1" dirty="0"/>
                  <a:t>propagates</a:t>
                </a:r>
                <a:r>
                  <a:rPr lang="en-US" dirty="0"/>
                  <a:t> previous carry based on p</a:t>
                </a:r>
                <a:r>
                  <a:rPr lang="en-US" baseline="-25000" dirty="0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When p</a:t>
                </a:r>
                <a:r>
                  <a:rPr lang="en-US" baseline="-25000" dirty="0"/>
                  <a:t>i</a:t>
                </a:r>
                <a:r>
                  <a:rPr lang="en-US" dirty="0"/>
                  <a:t> = 1, c</a:t>
                </a:r>
                <a:r>
                  <a:rPr lang="en-US" baseline="-25000" dirty="0"/>
                  <a:t>i+1</a:t>
                </a:r>
                <a:r>
                  <a:rPr lang="en-US" dirty="0"/>
                  <a:t> =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(1)c</a:t>
                </a:r>
                <a:r>
                  <a:rPr lang="en-US" baseline="-25000" dirty="0"/>
                  <a:t>i</a:t>
                </a:r>
                <a:r>
                  <a:rPr lang="en-US" dirty="0"/>
                  <a:t> =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c</a:t>
                </a:r>
                <a:r>
                  <a:rPr lang="en-US" baseline="-25000" dirty="0"/>
                  <a:t>i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4953000"/>
              </a:xfrm>
              <a:blipFill>
                <a:blip r:embed="rId2"/>
                <a:stretch>
                  <a:fillRect l="-235" t="-2586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AF59BE-8185-4939-8EA0-28885704935B}"/>
              </a:ext>
            </a:extLst>
          </p:cNvPr>
          <p:cNvGrpSpPr/>
          <p:nvPr/>
        </p:nvGrpSpPr>
        <p:grpSpPr>
          <a:xfrm>
            <a:off x="7508161" y="1675795"/>
            <a:ext cx="1097748" cy="1569660"/>
            <a:chOff x="7508161" y="1675795"/>
            <a:chExt cx="1097748" cy="1569660"/>
          </a:xfrm>
        </p:grpSpPr>
        <p:sp>
          <p:nvSpPr>
            <p:cNvPr id="5" name="Rectangle 4"/>
            <p:cNvSpPr/>
            <p:nvPr/>
          </p:nvSpPr>
          <p:spPr bwMode="auto">
            <a:xfrm>
              <a:off x="8284932" y="2093338"/>
              <a:ext cx="173268" cy="7260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08161" y="1675795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      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05275F-6CFF-4E9A-A8B7-3F220630E712}"/>
              </a:ext>
            </a:extLst>
          </p:cNvPr>
          <p:cNvGrpSpPr/>
          <p:nvPr/>
        </p:nvGrpSpPr>
        <p:grpSpPr>
          <a:xfrm>
            <a:off x="7508161" y="4989543"/>
            <a:ext cx="1097748" cy="1569660"/>
            <a:chOff x="7508161" y="4989543"/>
            <a:chExt cx="1097748" cy="1569660"/>
          </a:xfrm>
        </p:grpSpPr>
        <p:sp>
          <p:nvSpPr>
            <p:cNvPr id="6" name="Rectangle 5"/>
            <p:cNvSpPr/>
            <p:nvPr/>
          </p:nvSpPr>
          <p:spPr bwMode="auto">
            <a:xfrm>
              <a:off x="7728263" y="5410199"/>
              <a:ext cx="231061" cy="7298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8161" y="4989543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  <a:r>
                <a:rPr lang="en-US" b="1" dirty="0">
                  <a:solidFill>
                    <a:srgbClr val="92D050"/>
                  </a:solidFill>
                </a:rPr>
                <a:t>0</a:t>
              </a:r>
              <a:r>
                <a:rPr lang="en-US" dirty="0"/>
                <a:t>11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1100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75C33D-43C9-4468-AF3E-C867E0889ECB}"/>
              </a:ext>
            </a:extLst>
          </p:cNvPr>
          <p:cNvGrpSpPr/>
          <p:nvPr/>
        </p:nvGrpSpPr>
        <p:grpSpPr>
          <a:xfrm>
            <a:off x="7508161" y="3528030"/>
            <a:ext cx="1097748" cy="1569660"/>
            <a:chOff x="7508161" y="3528030"/>
            <a:chExt cx="1097748" cy="156966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077200" y="3962400"/>
              <a:ext cx="207732" cy="6714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8161" y="3528030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  <a:r>
                <a:rPr lang="en-US" b="1" dirty="0">
                  <a:solidFill>
                    <a:srgbClr val="92D050"/>
                  </a:solidFill>
                </a:rPr>
                <a:t>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    00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Generate/Propagate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6361112" cy="4684713"/>
              </a:xfrm>
            </p:spPr>
            <p:txBody>
              <a:bodyPr/>
              <a:lstStyle/>
              <a:p>
                <a:r>
                  <a:rPr lang="en-US" dirty="0"/>
                  <a:t>Example: 0001 + 1011</a:t>
                </a:r>
              </a:p>
              <a:p>
                <a:pPr lvl="1"/>
                <a:r>
                  <a:rPr lang="en-US" dirty="0"/>
                  <a:t>Generate signals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0</a:t>
                </a:r>
                <a:r>
                  <a:rPr lang="en-US" dirty="0"/>
                  <a:t> generates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Propagate signals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1</a:t>
                </a:r>
                <a:r>
                  <a:rPr lang="en-US" dirty="0"/>
                  <a:t> asserts its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 by propagating FA</a:t>
                </a:r>
                <a:r>
                  <a:rPr lang="en-US" baseline="-25000" dirty="0"/>
                  <a:t>0</a:t>
                </a:r>
                <a:r>
                  <a:rPr lang="en-US" dirty="0"/>
                  <a:t>’s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baseline="-25000" dirty="0"/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3</a:t>
                </a:r>
                <a:r>
                  <a:rPr lang="en-US" dirty="0"/>
                  <a:t> de-asserts its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/>
                  <a:t>) by propagating FA</a:t>
                </a:r>
                <a:r>
                  <a:rPr lang="en-US" baseline="-25000" dirty="0"/>
                  <a:t>2</a:t>
                </a:r>
                <a:r>
                  <a:rPr lang="en-US" dirty="0"/>
                  <a:t>’s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6361112" cy="4684713"/>
              </a:xfrm>
              <a:blipFill>
                <a:blip r:embed="rId2"/>
                <a:stretch>
                  <a:fillRect l="-670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2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1"/>
                <a:ext cx="7772400" cy="4800599"/>
              </a:xfrm>
            </p:spPr>
            <p:txBody>
              <a:bodyPr/>
              <a:lstStyle/>
              <a:p>
                <a:r>
                  <a:rPr lang="en-US" sz="2800" dirty="0"/>
                  <a:t>Let’s use substitution to see how the carry bit, c</a:t>
                </a:r>
                <a:r>
                  <a:rPr lang="en-US" sz="2800" baseline="-25000" dirty="0"/>
                  <a:t>i+1</a:t>
                </a:r>
                <a:r>
                  <a:rPr lang="en-US" sz="2800" dirty="0"/>
                  <a:t>, is impacted by an earlier adder stage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Carry equation for adder i+1 and i: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/>
                  <a:t>,          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4"/>
                <a:endParaRPr lang="en-US" sz="1800" dirty="0"/>
              </a:p>
              <a:p>
                <a:r>
                  <a:rPr lang="en-US" sz="2800" dirty="0"/>
                  <a:t>With substitution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4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1"/>
                <a:ext cx="7772400" cy="4800599"/>
              </a:xfrm>
              <a:blipFill>
                <a:blip r:embed="rId2"/>
                <a:stretch>
                  <a:fillRect l="-314" t="-1398"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2618798-6000-40B6-8D24-4A8C96EFCEA0}"/>
              </a:ext>
            </a:extLst>
          </p:cNvPr>
          <p:cNvGrpSpPr/>
          <p:nvPr/>
        </p:nvGrpSpPr>
        <p:grpSpPr>
          <a:xfrm>
            <a:off x="3887788" y="4648200"/>
            <a:ext cx="2055812" cy="537866"/>
            <a:chOff x="4267200" y="3576938"/>
            <a:chExt cx="2055812" cy="53786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1E7B08ED-70BA-48C3-89EB-8A7B147795EC}"/>
                </a:ext>
              </a:extLst>
            </p:cNvPr>
            <p:cNvSpPr/>
            <p:nvPr/>
          </p:nvSpPr>
          <p:spPr bwMode="auto">
            <a:xfrm rot="5400000">
              <a:off x="5218905" y="3010698"/>
              <a:ext cx="152401" cy="2055812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2C354-B29F-4EC3-80CB-E75BCC9A66F1}"/>
                </a:ext>
              </a:extLst>
            </p:cNvPr>
            <p:cNvSpPr txBox="1"/>
            <p:nvPr/>
          </p:nvSpPr>
          <p:spPr>
            <a:xfrm>
              <a:off x="5103386" y="3576938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3741</TotalTime>
  <Words>1734</Words>
  <Application>Microsoft Office PowerPoint</Application>
  <PresentationFormat>On-screen Show (4:3)</PresentationFormat>
  <Paragraphs>314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Cambria Math</vt:lpstr>
      <vt:lpstr>Wingdings</vt:lpstr>
      <vt:lpstr>Blends</vt:lpstr>
      <vt:lpstr>Carry Lookahead Adder</vt:lpstr>
      <vt:lpstr>Introduction</vt:lpstr>
      <vt:lpstr>Ripple Carry Adder</vt:lpstr>
      <vt:lpstr>Advantage: Area Impact</vt:lpstr>
      <vt:lpstr>Disadvantage: Delay Impact</vt:lpstr>
      <vt:lpstr>Delay Problem</vt:lpstr>
      <vt:lpstr>Simplifying Carry Equation</vt:lpstr>
      <vt:lpstr>Generate/Propagate Example</vt:lpstr>
      <vt:lpstr>Carry Substitution</vt:lpstr>
      <vt:lpstr>Carry Pattern</vt:lpstr>
      <vt:lpstr>Removing Dependencies</vt:lpstr>
      <vt:lpstr>New Carry Dependence</vt:lpstr>
      <vt:lpstr>Carry Lookahead Adder (CLA)</vt:lpstr>
      <vt:lpstr>Constant Delay</vt:lpstr>
      <vt:lpstr>Area Cost</vt:lpstr>
      <vt:lpstr>Other Tradeoffs?</vt:lpstr>
      <vt:lpstr>Hybrid Approach</vt:lpstr>
      <vt:lpstr>Area Impact</vt:lpstr>
      <vt:lpstr>Delay Impact</vt:lpstr>
      <vt:lpstr>Alternative Hierarchical Approach</vt:lpstr>
      <vt:lpstr>Another Look at Carry Equations</vt:lpstr>
      <vt:lpstr>Hierarchical Carry Substitution</vt:lpstr>
      <vt:lpstr>Hierarchical Substitutions</vt:lpstr>
      <vt:lpstr>Removing Dependencies</vt:lpstr>
      <vt:lpstr>Hierarchical CLA</vt:lpstr>
      <vt:lpstr>Hierarchical CLA</vt:lpstr>
      <vt:lpstr>Practical Limitations</vt:lpstr>
      <vt:lpstr>Multi-level Hierarchical Approaches </vt:lpstr>
      <vt:lpstr>Conclusions</vt:lpstr>
      <vt:lpstr>References</vt:lpstr>
    </vt:vector>
  </TitlesOfParts>
  <Company>rambo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EEL4930/5934 Reconfigurable Computing</dc:title>
  <dc:creator>rambo</dc:creator>
  <cp:lastModifiedBy>David Wilson</cp:lastModifiedBy>
  <cp:revision>290</cp:revision>
  <dcterms:created xsi:type="dcterms:W3CDTF">2007-08-20T19:40:45Z</dcterms:created>
  <dcterms:modified xsi:type="dcterms:W3CDTF">2018-01-26T04:57:19Z</dcterms:modified>
</cp:coreProperties>
</file>