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279" r:id="rId3"/>
    <p:sldId id="283" r:id="rId4"/>
    <p:sldId id="258" r:id="rId5"/>
    <p:sldId id="260" r:id="rId6"/>
    <p:sldId id="284" r:id="rId7"/>
    <p:sldId id="285" r:id="rId8"/>
    <p:sldId id="286" r:id="rId9"/>
    <p:sldId id="263" r:id="rId10"/>
    <p:sldId id="294" r:id="rId11"/>
    <p:sldId id="295" r:id="rId12"/>
    <p:sldId id="293" r:id="rId13"/>
    <p:sldId id="264" r:id="rId14"/>
    <p:sldId id="265" r:id="rId15"/>
    <p:sldId id="266" r:id="rId16"/>
    <p:sldId id="300" r:id="rId17"/>
    <p:sldId id="267" r:id="rId18"/>
    <p:sldId id="268" r:id="rId19"/>
    <p:sldId id="269" r:id="rId20"/>
    <p:sldId id="271" r:id="rId21"/>
    <p:sldId id="272" r:id="rId22"/>
    <p:sldId id="273" r:id="rId23"/>
    <p:sldId id="274" r:id="rId24"/>
    <p:sldId id="296" r:id="rId25"/>
    <p:sldId id="297" r:id="rId26"/>
    <p:sldId id="299" r:id="rId27"/>
    <p:sldId id="29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fowers" initials="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2ECEF"/>
    <a:srgbClr val="00FF00"/>
    <a:srgbClr val="A70E01"/>
    <a:srgbClr val="7F0B00"/>
    <a:srgbClr val="00FFFF"/>
    <a:srgbClr val="66CC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73" autoAdjust="0"/>
  </p:normalViewPr>
  <p:slideViewPr>
    <p:cSldViewPr>
      <p:cViewPr>
        <p:scale>
          <a:sx n="134" d="100"/>
          <a:sy n="134" d="100"/>
        </p:scale>
        <p:origin x="-584" y="9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3112B-3D8A-524A-8D0D-36F08D4A77AB}" type="datetimeFigureOut">
              <a:rPr lang="en-US" smtClean="0"/>
              <a:t>2/20/12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9D88C-8DE1-0146-A4CB-668C1EDB4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4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60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63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48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1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08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60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(2/20/12 09:46) -----</a:t>
            </a:r>
          </a:p>
          <a:p>
            <a:r>
              <a:rPr lang="en-US"/>
              <a:t>and gpu!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01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Too much </a:t>
            </a:r>
            <a:r>
              <a:rPr lang="en-US" smtClean="0"/>
              <a:t>FPGA bias?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9D88C-8DE1-0146-A4CB-668C1EDB4B4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15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68FE-3FE7-48D4-8EFA-49A9F4337026}" type="datetime1">
              <a:rPr lang="en-US" smtClean="0"/>
              <a:t>2/20/12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A699-34E1-41A2-B983-DB6D161D0E50}" type="datetime1">
              <a:rPr lang="en-US" smtClean="0"/>
              <a:t>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C6A2-BD67-471C-9985-2F37F0A6D158}" type="datetime1">
              <a:rPr lang="en-US" smtClean="0"/>
              <a:t>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44A9-127B-4BC8-A6E6-9EB681DE21A1}" type="datetime1">
              <a:rPr lang="en-US" smtClean="0"/>
              <a:t>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A55C28C-DEBB-40F9-BB7F-70191EC499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DD23-058A-4E0F-8538-9D0ABC2B6327}" type="datetime1">
              <a:rPr lang="en-US" smtClean="0"/>
              <a:t>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305C-5FB9-446D-BADB-198A878623C8}" type="datetime1">
              <a:rPr lang="en-US" smtClean="0"/>
              <a:t>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7E2F5-0630-46CA-9271-17D72AECE10A}" type="datetime1">
              <a:rPr lang="en-US" smtClean="0"/>
              <a:t>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E61A8-2D28-4F63-8F8D-1A46E928B4B3}" type="datetime1">
              <a:rPr lang="en-US" smtClean="0"/>
              <a:t>2/20/12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52DA-2763-460D-8DB4-48AD400EA1C1}" type="datetime1">
              <a:rPr lang="en-US" smtClean="0"/>
              <a:t>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1E26F-6DBE-441C-8E34-394C5019E086}" type="datetime1">
              <a:rPr lang="en-US" smtClean="0"/>
              <a:t>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F16B4B-7260-4296-B221-09629B6885B8}" type="datetime1">
              <a:rPr lang="en-US" smtClean="0"/>
              <a:t>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DDF884-2CDC-4696-AAAB-9E35768955D5}" type="datetime1">
              <a:rPr lang="en-US" smtClean="0"/>
              <a:t>2/20/12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A55C28C-DEBB-40F9-BB7F-70191EC4991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696200" cy="3276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Performance and Energy Comparison of FPGAs, GPUs, and Multicores for Sliding-Window Applications </a:t>
            </a:r>
            <a:br>
              <a:rPr lang="en-US" b="0" cap="none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US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076" y="3810000"/>
            <a:ext cx="6480048" cy="1752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Jeremy Fowers, Greg Brown, Patrick Cooke, Greg </a:t>
            </a:r>
            <a:r>
              <a:rPr lang="en-US" dirty="0" err="1"/>
              <a:t>Stitt</a:t>
            </a:r>
            <a:endParaRPr lang="en-US" b="1" dirty="0"/>
          </a:p>
          <a:p>
            <a:pPr algn="ctr"/>
            <a:r>
              <a:rPr lang="en-US" dirty="0"/>
              <a:t>University of Florida</a:t>
            </a:r>
            <a:endParaRPr lang="en-US" b="1" dirty="0"/>
          </a:p>
          <a:p>
            <a:pPr algn="ctr"/>
            <a:r>
              <a:rPr lang="en-US" dirty="0"/>
              <a:t>Department of Electrical and Computer Engineering</a:t>
            </a:r>
            <a:endParaRPr lang="en-US" b="1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373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1,1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242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1,2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1,3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386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1,4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4958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1,5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667000" y="3505200"/>
            <a:ext cx="2286000" cy="457200"/>
            <a:chOff x="2667000" y="3505200"/>
            <a:chExt cx="2286000" cy="457200"/>
          </a:xfrm>
        </p:grpSpPr>
        <p:sp>
          <p:nvSpPr>
            <p:cNvPr id="10" name="Rectangle 9"/>
            <p:cNvSpPr/>
            <p:nvPr/>
          </p:nvSpPr>
          <p:spPr>
            <a:xfrm>
              <a:off x="26670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242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,2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814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0386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4958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5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667000" y="4495800"/>
            <a:ext cx="2286000" cy="457200"/>
            <a:chOff x="2667000" y="4495800"/>
            <a:chExt cx="2286000" cy="457200"/>
          </a:xfrm>
        </p:grpSpPr>
        <p:sp>
          <p:nvSpPr>
            <p:cNvPr id="21" name="Rectangle 20"/>
            <p:cNvSpPr/>
            <p:nvPr/>
          </p:nvSpPr>
          <p:spPr>
            <a:xfrm>
              <a:off x="26670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3,1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242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,2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814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0386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3,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958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3,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5</a:t>
              </a:r>
            </a:p>
          </p:txBody>
        </p:sp>
      </p:grpSp>
      <p:sp>
        <p:nvSpPr>
          <p:cNvPr id="33" name="Rectangle 32"/>
          <p:cNvSpPr/>
          <p:nvPr/>
        </p:nvSpPr>
        <p:spPr>
          <a:xfrm>
            <a:off x="2133600" y="1752600"/>
            <a:ext cx="5029200" cy="34290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Window </a:t>
            </a:r>
            <a:r>
              <a:rPr lang="en-US" sz="1600" dirty="0"/>
              <a:t>Generator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14600" y="2133600"/>
            <a:ext cx="2590800" cy="9144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SRAM 1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14600" y="3124200"/>
            <a:ext cx="2590800" cy="9144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SRAM 2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14600" y="4114800"/>
            <a:ext cx="2590800" cy="9144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SRAM 3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340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1,1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912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1,2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484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1,3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34000" y="29718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>
                <a:solidFill>
                  <a:srgbClr val="00FFFF"/>
                </a:solidFill>
              </a:rPr>
              <a:t>2</a:t>
            </a:r>
            <a:r>
              <a:rPr lang="en-US" sz="1600" baseline="-25000" dirty="0" smtClean="0">
                <a:solidFill>
                  <a:srgbClr val="00FFFF"/>
                </a:solidFill>
              </a:rPr>
              <a:t>,1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91200" y="29718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>
                <a:solidFill>
                  <a:srgbClr val="00FFFF"/>
                </a:solidFill>
              </a:rPr>
              <a:t>2</a:t>
            </a:r>
            <a:r>
              <a:rPr lang="en-US" sz="1600" baseline="-25000" dirty="0" smtClean="0">
                <a:solidFill>
                  <a:srgbClr val="00FFFF"/>
                </a:solidFill>
              </a:rPr>
              <a:t>,2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248400" y="29718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2,3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34000" y="34290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3,1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91200" y="34290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>
                <a:solidFill>
                  <a:srgbClr val="00FFFF"/>
                </a:solidFill>
              </a:rPr>
              <a:t>3</a:t>
            </a:r>
            <a:r>
              <a:rPr lang="en-US" sz="1600" baseline="-25000" dirty="0" smtClean="0">
                <a:solidFill>
                  <a:srgbClr val="00FFFF"/>
                </a:solidFill>
              </a:rPr>
              <a:t>,2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248400" y="34290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>
                <a:solidFill>
                  <a:srgbClr val="00FFFF"/>
                </a:solidFill>
              </a:rPr>
              <a:t>3</a:t>
            </a:r>
            <a:r>
              <a:rPr lang="en-US" sz="1600" baseline="-25000" dirty="0" smtClean="0">
                <a:solidFill>
                  <a:srgbClr val="00FFFF"/>
                </a:solidFill>
              </a:rPr>
              <a:t>,3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257800" y="2133600"/>
            <a:ext cx="1600200" cy="19050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Register File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248400" y="25146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1,5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248400" y="29718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2,5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48400" y="3429000"/>
            <a:ext cx="457200" cy="457200"/>
          </a:xfrm>
          <a:prstGeom prst="rect">
            <a:avLst/>
          </a:prstGeom>
          <a:noFill/>
          <a:ln w="38100" cmpd="sng">
            <a:solidFill>
              <a:srgbClr val="00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FFFF"/>
                </a:solidFill>
              </a:rPr>
              <a:t>I</a:t>
            </a:r>
            <a:r>
              <a:rPr lang="en-US" sz="1600" baseline="-25000" dirty="0" smtClean="0">
                <a:solidFill>
                  <a:srgbClr val="00FFFF"/>
                </a:solidFill>
              </a:rPr>
              <a:t>3,5</a:t>
            </a:r>
            <a:endParaRPr lang="en-US" sz="1600" baseline="-25000" dirty="0">
              <a:solidFill>
                <a:srgbClr val="00FFF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248400" y="2514600"/>
            <a:ext cx="457200" cy="1371600"/>
            <a:chOff x="6248400" y="2514600"/>
            <a:chExt cx="457200" cy="1371600"/>
          </a:xfrm>
        </p:grpSpPr>
        <p:sp>
          <p:nvSpPr>
            <p:cNvPr id="47" name="Rectangle 46"/>
            <p:cNvSpPr/>
            <p:nvPr/>
          </p:nvSpPr>
          <p:spPr>
            <a:xfrm>
              <a:off x="62484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248400" y="2971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2,4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248400" y="34290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3,4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</a:t>
            </a:r>
            <a:r>
              <a:rPr lang="en-US" dirty="0" smtClean="0"/>
              <a:t>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56237"/>
            <a:ext cx="7467600" cy="1020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Must produce one window per cycle (up to 4 KB)</a:t>
            </a:r>
          </a:p>
          <a:p>
            <a:r>
              <a:rPr lang="en-US" dirty="0" smtClean="0"/>
              <a:t>Allows datapath to compute one output/cycle</a:t>
            </a:r>
          </a:p>
          <a:p>
            <a:r>
              <a:rPr lang="en-US" dirty="0" smtClean="0"/>
              <a:t>Capable of 400 GB/s throughput at 100 MHz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28600" y="2895600"/>
            <a:ext cx="1828800" cy="990600"/>
          </a:xfrm>
          <a:prstGeom prst="rightArrow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Sequential Image Data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71800" y="1295400"/>
            <a:ext cx="3482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 3x3 Kernel and 5x5 Image</a:t>
            </a:r>
            <a:endParaRPr lang="en-US" dirty="0"/>
          </a:p>
        </p:txBody>
      </p:sp>
      <p:sp>
        <p:nvSpPr>
          <p:cNvPr id="50" name="Right Arrow 49"/>
          <p:cNvSpPr/>
          <p:nvPr/>
        </p:nvSpPr>
        <p:spPr>
          <a:xfrm>
            <a:off x="7239000" y="2895600"/>
            <a:ext cx="1828800" cy="990600"/>
          </a:xfrm>
          <a:prstGeom prst="rightArrow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Complete Windows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3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999 0 " pathEditMode="relative" ptsTypes="AA">
                                      <p:cBhvr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999 0 " pathEditMode="relative" ptsTypes="AA">
                                      <p:cBhvr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999 0 " pathEditMode="relative" ptsTypes="AA">
                                      <p:cBhvr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999 0 " pathEditMode="relative" ptsTypes="AA">
                                      <p:cBhvr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999 0 " pathEditMode="relative" ptsTypes="AA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999 0 " pathEditMode="relative" ptsTypes="AA">
                                      <p:cBhvr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2" presetClass="exit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4999 0 " pathEditMode="relative" ptsTypes="AA">
                                      <p:cBhvr>
                                        <p:cTn id="1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99 4.72904E-6 L -0.09997 4.72904E-6 " pathEditMode="relative" rAng="0" ptsTypes="AA">
                                      <p:cBhvr>
                                        <p:cTn id="1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9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99 -2.81612E-6 L -0.09997 -2.81612E-6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9" y="0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99 -3.61278E-7 L -0.09997 -3.61278E-7 " pathEditMode="relative" rAng="0" ptsTypes="AA">
                                      <p:cBhvr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6" grpId="0" animBg="1"/>
      <p:bldP spid="29" grpId="0" animBg="1"/>
      <p:bldP spid="37" grpId="0" animBg="1"/>
      <p:bldP spid="37" grpId="1" animBg="1"/>
      <p:bldP spid="38" grpId="0" animBg="1"/>
      <p:bldP spid="38" grpId="1" animBg="1"/>
      <p:bldP spid="38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3" grpId="0" animBg="1"/>
      <p:bldP spid="43" grpId="1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53" grpId="0" animBg="1"/>
      <p:bldP spid="54" grpId="0" animBg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</a:t>
            </a:r>
            <a:r>
              <a:rPr lang="en-US" dirty="0"/>
              <a:t>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56237"/>
            <a:ext cx="7467600" cy="10207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When all windows involving row 1 are used, it is shifted out</a:t>
            </a:r>
          </a:p>
          <a:p>
            <a:r>
              <a:rPr lang="en-US" dirty="0" smtClean="0"/>
              <a:t>The register file is then set to the first window of the next row</a:t>
            </a:r>
          </a:p>
          <a:p>
            <a:r>
              <a:rPr lang="en-US" dirty="0" smtClean="0"/>
              <a:t>Continues until all windows are generated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28600" y="2895600"/>
            <a:ext cx="1828800" cy="990600"/>
          </a:xfrm>
          <a:prstGeom prst="rightArrow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Sequential Image Data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667000" y="2514600"/>
            <a:ext cx="2286000" cy="457200"/>
            <a:chOff x="2667000" y="2514600"/>
            <a:chExt cx="2286000" cy="457200"/>
          </a:xfrm>
        </p:grpSpPr>
        <p:sp>
          <p:nvSpPr>
            <p:cNvPr id="4" name="Rectangle 3"/>
            <p:cNvSpPr/>
            <p:nvPr/>
          </p:nvSpPr>
          <p:spPr>
            <a:xfrm>
              <a:off x="26670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1242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1,2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814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0386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1,4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4958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1,5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667000" y="3505200"/>
            <a:ext cx="2286000" cy="457200"/>
            <a:chOff x="2667000" y="3505200"/>
            <a:chExt cx="2286000" cy="457200"/>
          </a:xfrm>
        </p:grpSpPr>
        <p:sp>
          <p:nvSpPr>
            <p:cNvPr id="10" name="Rectangle 9"/>
            <p:cNvSpPr/>
            <p:nvPr/>
          </p:nvSpPr>
          <p:spPr>
            <a:xfrm>
              <a:off x="26670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242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,2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814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0386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495800" y="3505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5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667000" y="4495800"/>
            <a:ext cx="2286000" cy="457200"/>
            <a:chOff x="2667000" y="4495800"/>
            <a:chExt cx="2286000" cy="457200"/>
          </a:xfrm>
        </p:grpSpPr>
        <p:sp>
          <p:nvSpPr>
            <p:cNvPr id="21" name="Rectangle 20"/>
            <p:cNvSpPr/>
            <p:nvPr/>
          </p:nvSpPr>
          <p:spPr>
            <a:xfrm>
              <a:off x="26670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3,1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1242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,2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814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0386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3,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958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3,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5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971800" y="1295400"/>
            <a:ext cx="3482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a 3x3 Kernel and 5x5 Image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133600" y="1752600"/>
            <a:ext cx="5029200" cy="34290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Window </a:t>
            </a:r>
            <a:r>
              <a:rPr lang="en-US" sz="1600" dirty="0"/>
              <a:t>Generator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14600" y="2133600"/>
            <a:ext cx="2590800" cy="9144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SRAM 1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14600" y="3124200"/>
            <a:ext cx="2590800" cy="9144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SRAM 2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14600" y="4114800"/>
            <a:ext cx="2590800" cy="9144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SRAM 3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257800" y="2133600"/>
            <a:ext cx="1600200" cy="19050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Register File</a:t>
            </a:r>
            <a:endParaRPr lang="en-US" sz="1600" baseline="-25000" dirty="0">
              <a:solidFill>
                <a:schemeClr val="tx1"/>
              </a:solidFill>
            </a:endParaRPr>
          </a:p>
        </p:txBody>
      </p:sp>
      <p:sp>
        <p:nvSpPr>
          <p:cNvPr id="50" name="Right Arrow 49"/>
          <p:cNvSpPr/>
          <p:nvPr/>
        </p:nvSpPr>
        <p:spPr>
          <a:xfrm>
            <a:off x="7239000" y="2895600"/>
            <a:ext cx="1828800" cy="990600"/>
          </a:xfrm>
          <a:prstGeom prst="rightArrow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Complete Windows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334000" y="2514600"/>
            <a:ext cx="1371600" cy="1371600"/>
            <a:chOff x="5334000" y="2514600"/>
            <a:chExt cx="1371600" cy="1371600"/>
          </a:xfrm>
        </p:grpSpPr>
        <p:grpSp>
          <p:nvGrpSpPr>
            <p:cNvPr id="8" name="Group 7"/>
            <p:cNvGrpSpPr/>
            <p:nvPr/>
          </p:nvGrpSpPr>
          <p:grpSpPr>
            <a:xfrm>
              <a:off x="5334000" y="2514600"/>
              <a:ext cx="1371600" cy="457200"/>
              <a:chOff x="5334000" y="2514600"/>
              <a:chExt cx="1371600" cy="4572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5334000" y="25146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1,3</a:t>
                </a:r>
                <a:endParaRPr lang="en-US" sz="1600" baseline="-2500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791200" y="25146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1,</a:t>
                </a:r>
                <a:r>
                  <a:rPr lang="en-US" sz="1600" baseline="-25000" dirty="0">
                    <a:solidFill>
                      <a:srgbClr val="00FFFF"/>
                    </a:solidFill>
                  </a:rPr>
                  <a:t>4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248400" y="25146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1,5</a:t>
                </a:r>
                <a:endParaRPr lang="en-US" sz="1600" baseline="-25000" dirty="0">
                  <a:solidFill>
                    <a:srgbClr val="00FFFF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5334000" y="2971800"/>
              <a:ext cx="1371600" cy="914400"/>
              <a:chOff x="5334000" y="2971800"/>
              <a:chExt cx="1371600" cy="91440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5334000" y="29718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2,3</a:t>
                </a:r>
                <a:endParaRPr lang="en-US" sz="1600" baseline="-2500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34000" y="34290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>
                    <a:solidFill>
                      <a:srgbClr val="00FFFF"/>
                    </a:solidFill>
                  </a:rPr>
                  <a:t>3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,3</a:t>
                </a:r>
                <a:endParaRPr lang="en-US" sz="1600" baseline="-2500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791200" y="29718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2,4</a:t>
                </a:r>
                <a:endParaRPr lang="en-US" sz="1600" baseline="-2500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791200" y="34290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3,4</a:t>
                </a:r>
                <a:endParaRPr lang="en-US" sz="1600" baseline="-2500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6248400" y="29718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2,5</a:t>
                </a:r>
                <a:endParaRPr lang="en-US" sz="1600" baseline="-25000" dirty="0">
                  <a:solidFill>
                    <a:srgbClr val="00FFFF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6248400" y="34290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FF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</a:t>
                </a:r>
                <a:r>
                  <a:rPr lang="en-US" sz="1600" baseline="-25000" dirty="0" smtClean="0">
                    <a:solidFill>
                      <a:srgbClr val="00FFFF"/>
                    </a:solidFill>
                  </a:rPr>
                  <a:t>3,5</a:t>
                </a:r>
                <a:endParaRPr lang="en-US" sz="1600" baseline="-25000" dirty="0">
                  <a:solidFill>
                    <a:srgbClr val="00FFFF"/>
                  </a:solidFill>
                </a:endParaRP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2667000" y="4495800"/>
            <a:ext cx="2286000" cy="457200"/>
            <a:chOff x="2667000" y="4495800"/>
            <a:chExt cx="2286000" cy="457200"/>
          </a:xfrm>
        </p:grpSpPr>
        <p:sp>
          <p:nvSpPr>
            <p:cNvPr id="57" name="Rectangle 56"/>
            <p:cNvSpPr/>
            <p:nvPr/>
          </p:nvSpPr>
          <p:spPr>
            <a:xfrm>
              <a:off x="26670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1242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,2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5814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0386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,4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495800" y="4495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,5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5334000" y="2514600"/>
            <a:ext cx="1371600" cy="1371600"/>
            <a:chOff x="5334000" y="2514600"/>
            <a:chExt cx="1371600" cy="1371600"/>
          </a:xfrm>
        </p:grpSpPr>
        <p:sp>
          <p:nvSpPr>
            <p:cNvPr id="66" name="Rectangle 65"/>
            <p:cNvSpPr/>
            <p:nvPr/>
          </p:nvSpPr>
          <p:spPr>
            <a:xfrm>
              <a:off x="53340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7912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2484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2,3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34000" y="2971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3,1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791200" y="2971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,2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248400" y="29718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334000" y="34290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791200" y="34290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,2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248400" y="34290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I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,3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3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451 " pathEditMode="relative" ptsTypes="AA">
                                      <p:cBhvr>
                                        <p:cTn id="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451 " pathEditMode="relative" ptsTypes="AA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676400" y="1676400"/>
            <a:ext cx="7162800" cy="25908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bg1"/>
                </a:solidFill>
              </a:rPr>
              <a:t>Board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81400" y="1905000"/>
            <a:ext cx="5105400" cy="16764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bg1"/>
                </a:solidFill>
              </a:rPr>
              <a:t>FPGA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</a:t>
            </a:r>
            <a:r>
              <a:rPr lang="en-US" dirty="0"/>
              <a:t>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2087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Architecture accepts input image, feature from CPU over PCIe</a:t>
            </a:r>
          </a:p>
          <a:p>
            <a:r>
              <a:rPr lang="en-US" dirty="0" smtClean="0"/>
              <a:t>Streams from off-chip DDR RAM to on-chip Window Buffer</a:t>
            </a:r>
          </a:p>
          <a:p>
            <a:r>
              <a:rPr lang="en-US" dirty="0" smtClean="0"/>
              <a:t>Window buffer delivers windows to datapath</a:t>
            </a:r>
          </a:p>
          <a:p>
            <a:r>
              <a:rPr lang="en-US" dirty="0" smtClean="0"/>
              <a:t>Datapath computes one final output pixel per cycle</a:t>
            </a:r>
          </a:p>
          <a:p>
            <a:r>
              <a:rPr lang="en-US" dirty="0" smtClean="0"/>
              <a:t>Results are stored to off-chip DDR RAM, retrieved by CPU over PCIe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3581400"/>
            <a:ext cx="11430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DDR2 RAM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57600" y="2895600"/>
            <a:ext cx="9144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Mem</a:t>
            </a:r>
            <a:r>
              <a:rPr lang="en-US" sz="1600" dirty="0" smtClean="0">
                <a:solidFill>
                  <a:schemeClr val="bg1"/>
                </a:solidFill>
              </a:rPr>
              <a:t> Control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00600" y="2895600"/>
            <a:ext cx="1143000" cy="609600"/>
          </a:xfrm>
          <a:prstGeom prst="rect">
            <a:avLst/>
          </a:prstGeom>
          <a:solidFill>
            <a:srgbClr val="00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Window Generator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00600" y="2057400"/>
            <a:ext cx="1143000" cy="609600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Kernel Registers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48400" y="2209800"/>
            <a:ext cx="1143000" cy="10668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Datapath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96200" y="2514600"/>
            <a:ext cx="9144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Mem</a:t>
            </a:r>
            <a:r>
              <a:rPr lang="en-US" sz="1600" dirty="0" smtClean="0">
                <a:solidFill>
                  <a:schemeClr val="bg1"/>
                </a:solidFill>
              </a:rPr>
              <a:t> Control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09800" y="2895600"/>
            <a:ext cx="1143000" cy="609600"/>
          </a:xfrm>
          <a:prstGeom prst="rect">
            <a:avLst/>
          </a:prstGeom>
          <a:solidFill>
            <a:srgbClr val="00FF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DDR2 RAM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383" y="2792045"/>
            <a:ext cx="11430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Host CPU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0" y="2133600"/>
            <a:ext cx="381000" cy="190500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 smtClean="0"/>
              <a:t>PCIe Bus</a:t>
            </a:r>
            <a:endParaRPr lang="en-US" sz="1600" dirty="0"/>
          </a:p>
        </p:txBody>
      </p:sp>
      <p:cxnSp>
        <p:nvCxnSpPr>
          <p:cNvPr id="2053" name="Straight Arrow Connector 2052"/>
          <p:cNvCxnSpPr>
            <a:stCxn id="36" idx="3"/>
            <a:endCxn id="28" idx="1"/>
          </p:cNvCxnSpPr>
          <p:nvPr/>
        </p:nvCxnSpPr>
        <p:spPr>
          <a:xfrm flipV="1">
            <a:off x="1211383" y="3086100"/>
            <a:ext cx="312617" cy="10745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7" name="Straight Arrow Connector 2056"/>
          <p:cNvCxnSpPr>
            <a:endCxn id="31" idx="1"/>
          </p:cNvCxnSpPr>
          <p:nvPr/>
        </p:nvCxnSpPr>
        <p:spPr>
          <a:xfrm>
            <a:off x="1905000" y="2362200"/>
            <a:ext cx="28956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34" idx="1"/>
          </p:cNvCxnSpPr>
          <p:nvPr/>
        </p:nvCxnSpPr>
        <p:spPr>
          <a:xfrm>
            <a:off x="1905000" y="32004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352800" y="32004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30" idx="1"/>
          </p:cNvCxnSpPr>
          <p:nvPr/>
        </p:nvCxnSpPr>
        <p:spPr>
          <a:xfrm>
            <a:off x="4572000" y="3200400"/>
            <a:ext cx="2286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943600" y="31242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943600" y="24384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391400" y="28194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3" name="Elbow Connector 2062"/>
          <p:cNvCxnSpPr>
            <a:stCxn id="33" idx="2"/>
          </p:cNvCxnSpPr>
          <p:nvPr/>
        </p:nvCxnSpPr>
        <p:spPr>
          <a:xfrm rot="5400000">
            <a:off x="5372100" y="1104900"/>
            <a:ext cx="762000" cy="4800600"/>
          </a:xfrm>
          <a:prstGeom prst="bentConnector2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1905000" y="38862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ight Arrow 38"/>
          <p:cNvSpPr/>
          <p:nvPr/>
        </p:nvSpPr>
        <p:spPr>
          <a:xfrm>
            <a:off x="6629400" y="2286000"/>
            <a:ext cx="1447800" cy="1066800"/>
          </a:xfrm>
          <a:prstGeom prst="rightArrow">
            <a:avLst/>
          </a:prstGeom>
          <a:solidFill>
            <a:schemeClr val="tx1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Image Data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048000" y="3124200"/>
            <a:ext cx="5257800" cy="990600"/>
            <a:chOff x="3048000" y="3124200"/>
            <a:chExt cx="5257800" cy="990600"/>
          </a:xfrm>
        </p:grpSpPr>
        <p:sp>
          <p:nvSpPr>
            <p:cNvPr id="5" name="Bent-Up Arrow 4"/>
            <p:cNvSpPr/>
            <p:nvPr/>
          </p:nvSpPr>
          <p:spPr>
            <a:xfrm rot="5400000" flipV="1">
              <a:off x="5181600" y="990600"/>
              <a:ext cx="990600" cy="5257800"/>
            </a:xfrm>
            <a:prstGeom prst="bentUpArrow">
              <a:avLst/>
            </a:prstGeom>
            <a:solidFill>
              <a:schemeClr val="tx1"/>
            </a:solidFill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05400" y="3657600"/>
              <a:ext cx="1377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Image Data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sp>
        <p:nvSpPr>
          <p:cNvPr id="9" name="Left Arrow 8"/>
          <p:cNvSpPr/>
          <p:nvPr/>
        </p:nvSpPr>
        <p:spPr>
          <a:xfrm>
            <a:off x="533400" y="2590800"/>
            <a:ext cx="1219200" cy="1066800"/>
          </a:xfrm>
          <a:prstGeom prst="leftArrow">
            <a:avLst/>
          </a:prstGeom>
          <a:solidFill>
            <a:srgbClr val="FFFFFF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Image Data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8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xit" presetSubtype="2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1" animBg="1"/>
      <p:bldP spid="39" grpId="2" animBg="1"/>
      <p:bldP spid="9" grpId="0" animBg="1"/>
      <p:bldP spid="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Datapaths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SAD datapath is fully pipelined up to 45x45 kernels: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Point-wise subtract every window and kernel element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Absolute value of the result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Input to pipelined adder tree</a:t>
            </a:r>
          </a:p>
          <a:p>
            <a:r>
              <a:rPr lang="en-US" dirty="0" smtClean="0"/>
              <a:t>2D Convolution replaces subtract and absolute operations with multiply, reverses order</a:t>
            </a:r>
          </a:p>
          <a:p>
            <a:pPr lvl="1"/>
            <a:r>
              <a:rPr lang="en-US" dirty="0" smtClean="0"/>
              <a:t>Fully pipelined up to 25x25 kernels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19200"/>
            <a:ext cx="3429000" cy="246083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Datapaths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295400"/>
            <a:ext cx="3657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Correntropy adds Gaussian, max value steps to pipeline</a:t>
            </a:r>
          </a:p>
          <a:p>
            <a:r>
              <a:rPr lang="en-US" dirty="0" smtClean="0"/>
              <a:t>Gaussian approximated by 64-entry lookup table, provides necessary accuracy</a:t>
            </a:r>
          </a:p>
          <a:p>
            <a:r>
              <a:rPr lang="en-US" dirty="0" smtClean="0"/>
              <a:t>Monitors output and stores 2 highest values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97977"/>
            <a:ext cx="4191000" cy="527902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02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CUDA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 previous work designed to handle similar data structure</a:t>
            </a:r>
          </a:p>
          <a:p>
            <a:pPr lvl="1"/>
            <a:r>
              <a:rPr lang="en-US" dirty="0" smtClean="0"/>
              <a:t>Achieved comparable speed for the same kernel sizes </a:t>
            </a:r>
          </a:p>
          <a:p>
            <a:pPr lvl="1"/>
            <a:r>
              <a:rPr lang="en-US" dirty="0" smtClean="0"/>
              <a:t>Allows larger kernel and image sizes</a:t>
            </a:r>
          </a:p>
          <a:p>
            <a:r>
              <a:rPr lang="en-US" dirty="0" smtClean="0"/>
              <a:t>Created a framework for sliding window apps</a:t>
            </a:r>
          </a:p>
          <a:p>
            <a:r>
              <a:rPr lang="en-US" dirty="0" smtClean="0"/>
              <a:t>Main </a:t>
            </a:r>
            <a:r>
              <a:rPr lang="en-US" dirty="0"/>
              <a:t>challenge is memory </a:t>
            </a:r>
            <a:r>
              <a:rPr lang="en-US" dirty="0" smtClean="0"/>
              <a:t>access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03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CUDA Framework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41837"/>
            <a:ext cx="7467600" cy="17827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Image </a:t>
            </a:r>
            <a:r>
              <a:rPr lang="en-US" dirty="0"/>
              <a:t>stored in global memory (large </a:t>
            </a:r>
            <a:r>
              <a:rPr lang="en-US" dirty="0" smtClean="0"/>
              <a:t>capacity, slow reads)</a:t>
            </a:r>
            <a:endParaRPr lang="en-US" dirty="0"/>
          </a:p>
          <a:p>
            <a:r>
              <a:rPr lang="en-US" dirty="0"/>
              <a:t>Entire kernel </a:t>
            </a:r>
            <a:r>
              <a:rPr lang="en-US" dirty="0" smtClean="0"/>
              <a:t>stored, and an image subset, </a:t>
            </a:r>
            <a:r>
              <a:rPr lang="en-US" dirty="0"/>
              <a:t>in </a:t>
            </a:r>
            <a:r>
              <a:rPr lang="en-US" dirty="0" smtClean="0"/>
              <a:t>each thread block’s shared </a:t>
            </a:r>
            <a:r>
              <a:rPr lang="en-US" dirty="0"/>
              <a:t>memory </a:t>
            </a:r>
            <a:r>
              <a:rPr lang="en-US" dirty="0" smtClean="0"/>
              <a:t>(low capacity, quick </a:t>
            </a:r>
            <a:r>
              <a:rPr lang="en-US" dirty="0"/>
              <a:t>reads) </a:t>
            </a:r>
            <a:endParaRPr lang="en-US" dirty="0" smtClean="0"/>
          </a:p>
          <a:p>
            <a:r>
              <a:rPr lang="en-US" dirty="0" smtClean="0"/>
              <a:t>Image subset is </a:t>
            </a:r>
            <a:r>
              <a:rPr lang="en-US" dirty="0"/>
              <a:t>32x16 Macro Blocks of 2x2 output pixels</a:t>
            </a:r>
          </a:p>
          <a:p>
            <a:r>
              <a:rPr lang="en-US" dirty="0" smtClean="0"/>
              <a:t>Each </a:t>
            </a:r>
            <a:r>
              <a:rPr lang="en-US" dirty="0"/>
              <a:t>thread handles one Macro Block (4 output </a:t>
            </a:r>
            <a:r>
              <a:rPr lang="en-US" dirty="0" smtClean="0"/>
              <a:t>pixels)</a:t>
            </a:r>
          </a:p>
          <a:p>
            <a:pPr lvl="1"/>
            <a:r>
              <a:rPr lang="en-US" dirty="0"/>
              <a:t>Previous work used Macro Blocks of 8x8 output </a:t>
            </a:r>
            <a:r>
              <a:rPr lang="en-US" dirty="0" smtClean="0"/>
              <a:t>pixels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4343400" cy="2866023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88196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SAD</a:t>
            </a:r>
            <a:r>
              <a:rPr lang="en-US" dirty="0" smtClean="0"/>
              <a:t>: each thread computes SAD between kernel and the 4 windows in its Macro Block</a:t>
            </a:r>
          </a:p>
          <a:p>
            <a:r>
              <a:rPr lang="en-US" b="1" dirty="0" smtClean="0"/>
              <a:t>2D Convolution</a:t>
            </a:r>
            <a:r>
              <a:rPr lang="en-US" dirty="0" smtClean="0"/>
              <a:t>: like SAD, but with multiply-accumulate</a:t>
            </a:r>
          </a:p>
          <a:p>
            <a:r>
              <a:rPr lang="en-US" b="1" dirty="0" smtClean="0"/>
              <a:t>2D FFT Convolution</a:t>
            </a:r>
            <a:r>
              <a:rPr lang="en-US" dirty="0" smtClean="0"/>
              <a:t>: used CUFFT to implement frequency domain version</a:t>
            </a:r>
          </a:p>
          <a:p>
            <a:r>
              <a:rPr lang="en-US" b="1" dirty="0" smtClean="0"/>
              <a:t>Correntropy</a:t>
            </a:r>
            <a:r>
              <a:rPr lang="en-US" dirty="0" smtClean="0"/>
              <a:t>: adds Gaussian lookup table to SAD, computes max values in parallel post processing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CPU OpenCL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Focused on memory management and limiting communication between threads</a:t>
            </a:r>
          </a:p>
          <a:p>
            <a:pPr lvl="1"/>
            <a:r>
              <a:rPr lang="en-US" dirty="0" smtClean="0"/>
              <a:t>Followed Intel OpenCL guidelines</a:t>
            </a:r>
          </a:p>
          <a:p>
            <a:r>
              <a:rPr lang="en-US" dirty="0" smtClean="0"/>
              <a:t>Create a 2D </a:t>
            </a:r>
            <a:r>
              <a:rPr lang="en-US" dirty="0" err="1" smtClean="0"/>
              <a:t>NDRange</a:t>
            </a:r>
            <a:r>
              <a:rPr lang="en-US" dirty="0" smtClean="0"/>
              <a:t> of threads with dimensions equal to the output</a:t>
            </a:r>
          </a:p>
          <a:p>
            <a:r>
              <a:rPr lang="en-US" dirty="0" smtClean="0"/>
              <a:t>Store image, kernel, output in global memory</a:t>
            </a:r>
          </a:p>
          <a:p>
            <a:r>
              <a:rPr lang="en-US" dirty="0" smtClean="0"/>
              <a:t>Straightforward SAD, 2D Convolution, and </a:t>
            </a:r>
            <a:r>
              <a:rPr lang="en-US" dirty="0"/>
              <a:t>C</a:t>
            </a:r>
            <a:r>
              <a:rPr lang="en-US" dirty="0" smtClean="0"/>
              <a:t>orrentropy implementations</a:t>
            </a:r>
          </a:p>
          <a:p>
            <a:pPr lvl="1"/>
            <a:r>
              <a:rPr lang="en-US" dirty="0" smtClean="0"/>
              <a:t>Correntropy post-processes for max values</a:t>
            </a:r>
          </a:p>
          <a:p>
            <a:pPr lvl="1"/>
            <a:r>
              <a:rPr lang="en-US" dirty="0" smtClean="0"/>
              <a:t>FFT convolution found to be slower, not included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05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Evaluated SAD, 2D Convolution, and Correntropy implementations for FPGA, GPU, and Multicore</a:t>
            </a:r>
          </a:p>
          <a:p>
            <a:r>
              <a:rPr lang="en-US" dirty="0" smtClean="0"/>
              <a:t>Estimated performance for “single-chip” FPGAs and GPUs</a:t>
            </a:r>
          </a:p>
          <a:p>
            <a:r>
              <a:rPr lang="en-US" dirty="0" smtClean="0"/>
              <a:t>Used sequential C++ implementations as a baseline</a:t>
            </a:r>
          </a:p>
          <a:p>
            <a:r>
              <a:rPr lang="en-US" dirty="0" smtClean="0"/>
              <a:t>Tested image sizes with common video resolutions:</a:t>
            </a:r>
          </a:p>
          <a:p>
            <a:pPr lvl="1"/>
            <a:r>
              <a:rPr lang="en-US" dirty="0" smtClean="0"/>
              <a:t>640</a:t>
            </a:r>
            <a:r>
              <a:rPr lang="en-US" dirty="0"/>
              <a:t>×480 (480p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1280</a:t>
            </a:r>
            <a:r>
              <a:rPr lang="en-US" dirty="0"/>
              <a:t>×720 (720p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1920</a:t>
            </a:r>
            <a:r>
              <a:rPr lang="en-US" dirty="0"/>
              <a:t>×1080 (1080p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Tested kernels of size:</a:t>
            </a:r>
          </a:p>
          <a:p>
            <a:pPr lvl="1"/>
            <a:r>
              <a:rPr lang="en-US" dirty="0" smtClean="0"/>
              <a:t>SAD </a:t>
            </a:r>
            <a:r>
              <a:rPr lang="en-US" dirty="0"/>
              <a:t>and </a:t>
            </a:r>
            <a:r>
              <a:rPr lang="en-US" dirty="0" smtClean="0"/>
              <a:t>correntropy: 4</a:t>
            </a:r>
            <a:r>
              <a:rPr lang="en-US" dirty="0"/>
              <a:t>×4, 9×9, 16×16, 25×25, 36×</a:t>
            </a:r>
            <a:r>
              <a:rPr lang="en-US" dirty="0" smtClean="0"/>
              <a:t>36, 45</a:t>
            </a:r>
            <a:r>
              <a:rPr lang="en-US" dirty="0"/>
              <a:t>×</a:t>
            </a:r>
            <a:r>
              <a:rPr lang="en-US" dirty="0" smtClean="0"/>
              <a:t>45</a:t>
            </a:r>
          </a:p>
          <a:p>
            <a:pPr lvl="1"/>
            <a:r>
              <a:rPr lang="en-US" dirty="0" smtClean="0"/>
              <a:t>2D convolution: 4</a:t>
            </a:r>
            <a:r>
              <a:rPr lang="en-US" dirty="0"/>
              <a:t>×4, 9×9, 16×16, 25×</a:t>
            </a:r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0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7037"/>
            <a:ext cx="7467600" cy="2163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Clear architectural trend of parallelism and heterogeneity</a:t>
            </a:r>
          </a:p>
          <a:p>
            <a:r>
              <a:rPr lang="en-US" dirty="0" smtClean="0"/>
              <a:t>Heterogeneous devices have many tradeoffs</a:t>
            </a:r>
          </a:p>
          <a:p>
            <a:r>
              <a:rPr lang="en-US" dirty="0" smtClean="0"/>
              <a:t>Usage cases also affect best device choice</a:t>
            </a:r>
          </a:p>
          <a:p>
            <a:r>
              <a:rPr lang="en-US" b="1" dirty="0" smtClean="0"/>
              <a:t>Problem</a:t>
            </a:r>
            <a:r>
              <a:rPr lang="en-US" dirty="0" smtClean="0"/>
              <a:t>: huge design space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09600" y="1472624"/>
            <a:ext cx="8089320" cy="2413576"/>
            <a:chOff x="609600" y="1472624"/>
            <a:chExt cx="8089320" cy="2413576"/>
          </a:xfrm>
        </p:grpSpPr>
        <p:grpSp>
          <p:nvGrpSpPr>
            <p:cNvPr id="26" name="Group 25"/>
            <p:cNvGrpSpPr/>
            <p:nvPr/>
          </p:nvGrpSpPr>
          <p:grpSpPr>
            <a:xfrm>
              <a:off x="609600" y="1472624"/>
              <a:ext cx="2514600" cy="1676400"/>
              <a:chOff x="609600" y="1219200"/>
              <a:chExt cx="3505200" cy="18288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09600" y="1219200"/>
                <a:ext cx="35052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Problem</a:t>
                </a:r>
                <a:endParaRPr lang="en-US" sz="1200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609600" y="2667000"/>
                <a:ext cx="35052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Solution</a:t>
                </a:r>
                <a:endParaRPr lang="en-US" sz="1600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884218" y="1752600"/>
                <a:ext cx="9652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CPU</a:t>
                </a:r>
                <a:endParaRPr lang="en-US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3429000" y="1472624"/>
              <a:ext cx="2514600" cy="1676400"/>
              <a:chOff x="4343400" y="1219200"/>
              <a:chExt cx="3505200" cy="19812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343400" y="1828800"/>
                <a:ext cx="7620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CPU</a:t>
                </a:r>
                <a:endParaRPr lang="en-US" sz="12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257800" y="1828800"/>
                <a:ext cx="7620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CPU</a:t>
                </a:r>
                <a:endParaRPr lang="en-US" sz="12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172200" y="1828800"/>
                <a:ext cx="7620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CPU</a:t>
                </a:r>
                <a:endParaRPr lang="en-US" sz="1200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086600" y="1828800"/>
                <a:ext cx="7620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CPU</a:t>
                </a:r>
                <a:endParaRPr lang="en-US" sz="1200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343400" y="1219200"/>
                <a:ext cx="35052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Problem</a:t>
                </a:r>
                <a:endParaRPr lang="en-US" sz="1200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43400" y="2819400"/>
                <a:ext cx="3505200" cy="381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Solution</a:t>
                </a:r>
                <a:endParaRPr lang="en-US" sz="1200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09600" y="3301424"/>
              <a:ext cx="2506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66"/>
                  </a:solidFill>
                </a:rPr>
                <a:t>Execution time: 10 sec</a:t>
              </a:r>
              <a:endParaRPr lang="en-US" dirty="0">
                <a:solidFill>
                  <a:srgbClr val="FF6666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29000" y="3301424"/>
              <a:ext cx="2571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FF00"/>
                  </a:solidFill>
                </a:rPr>
                <a:t>Execution time: 2.5 sec</a:t>
              </a:r>
              <a:endParaRPr lang="en-US" dirty="0">
                <a:solidFill>
                  <a:srgbClr val="00FF00"/>
                </a:solidFill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6392090" y="1472624"/>
              <a:ext cx="2306830" cy="2413576"/>
              <a:chOff x="5562600" y="4114800"/>
              <a:chExt cx="2743200" cy="241357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5562600" y="4114800"/>
                <a:ext cx="7620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CPU</a:t>
                </a:r>
                <a:endParaRPr lang="en-US" sz="16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391400" y="4114800"/>
                <a:ext cx="9144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FPGA</a:t>
                </a:r>
                <a:endParaRPr lang="en-US" sz="1600" dirty="0"/>
              </a:p>
            </p:txBody>
          </p:sp>
          <p:sp>
            <p:nvSpPr>
              <p:cNvPr id="19" name="Left-Right Arrow 18"/>
              <p:cNvSpPr/>
              <p:nvPr/>
            </p:nvSpPr>
            <p:spPr>
              <a:xfrm>
                <a:off x="6324600" y="4343400"/>
                <a:ext cx="1066800" cy="381000"/>
              </a:xfrm>
              <a:prstGeom prst="left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PCI</a:t>
                </a:r>
                <a:endParaRPr lang="en-US" sz="16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562600" y="5105400"/>
                <a:ext cx="7620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CPU</a:t>
                </a:r>
                <a:endParaRPr lang="en-US" sz="1600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7391400" y="5105400"/>
                <a:ext cx="914400" cy="762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GPU</a:t>
                </a:r>
                <a:endParaRPr lang="en-US" sz="1600" dirty="0"/>
              </a:p>
            </p:txBody>
          </p:sp>
          <p:sp>
            <p:nvSpPr>
              <p:cNvPr id="23" name="Left-Right Arrow 22"/>
              <p:cNvSpPr/>
              <p:nvPr/>
            </p:nvSpPr>
            <p:spPr>
              <a:xfrm>
                <a:off x="6324600" y="5257800"/>
                <a:ext cx="1066800" cy="381000"/>
              </a:xfrm>
              <a:prstGeom prst="left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PCI</a:t>
                </a:r>
                <a:endParaRPr lang="en-US" sz="16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664956" y="5943600"/>
                <a:ext cx="2443816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Orders of Magnitude</a:t>
                </a:r>
              </a:p>
              <a:p>
                <a:pPr algn="ctr"/>
                <a:r>
                  <a:rPr lang="en-US" sz="1600" dirty="0" smtClean="0">
                    <a:solidFill>
                      <a:srgbClr val="00FFFF"/>
                    </a:solidFill>
                  </a:rPr>
                  <a:t>Improvement</a:t>
                </a:r>
                <a:endParaRPr lang="en-US" sz="1600" dirty="0">
                  <a:solidFill>
                    <a:srgbClr val="00FFFF"/>
                  </a:solidFill>
                </a:endParaRPr>
              </a:p>
            </p:txBody>
          </p:sp>
        </p:grpSp>
      </p:grpSp>
      <p:grpSp>
        <p:nvGrpSpPr>
          <p:cNvPr id="125" name="Group 124"/>
          <p:cNvGrpSpPr/>
          <p:nvPr/>
        </p:nvGrpSpPr>
        <p:grpSpPr>
          <a:xfrm>
            <a:off x="364166" y="1325154"/>
            <a:ext cx="8415669" cy="2789646"/>
            <a:chOff x="253415" y="833735"/>
            <a:chExt cx="8415669" cy="2789646"/>
          </a:xfrm>
        </p:grpSpPr>
        <p:sp>
          <p:nvSpPr>
            <p:cNvPr id="77" name="Rectangle 76"/>
            <p:cNvSpPr/>
            <p:nvPr/>
          </p:nvSpPr>
          <p:spPr>
            <a:xfrm>
              <a:off x="609600" y="1295400"/>
              <a:ext cx="77724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253415" y="1836776"/>
              <a:ext cx="1444525" cy="572721"/>
              <a:chOff x="347331" y="3031168"/>
              <a:chExt cx="1444525" cy="780985"/>
            </a:xfrm>
          </p:grpSpPr>
          <p:sp>
            <p:nvSpPr>
              <p:cNvPr id="126" name="Rectangle 125"/>
              <p:cNvSpPr/>
              <p:nvPr/>
            </p:nvSpPr>
            <p:spPr>
              <a:xfrm>
                <a:off x="347331" y="3031168"/>
                <a:ext cx="1444525" cy="78098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33863" y="3124201"/>
                <a:ext cx="623456" cy="623455"/>
              </a:xfrm>
              <a:prstGeom prst="rect">
                <a:avLst/>
              </a:prstGeom>
              <a:solidFill>
                <a:srgbClr val="E2ECEF">
                  <a:alpha val="29020"/>
                </a:srgbClr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CPU</a:t>
                </a:r>
                <a:endParaRPr lang="en-US" sz="1600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1119664" y="3124200"/>
                <a:ext cx="623455" cy="623455"/>
              </a:xfrm>
              <a:prstGeom prst="rect">
                <a:avLst/>
              </a:prstGeom>
              <a:solidFill>
                <a:srgbClr val="E2ECEF">
                  <a:alpha val="29020"/>
                </a:srgbClr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CPU</a:t>
                </a:r>
                <a:endParaRPr lang="en-US" sz="1600" dirty="0"/>
              </a:p>
            </p:txBody>
          </p:sp>
        </p:grpSp>
        <p:sp>
          <p:nvSpPr>
            <p:cNvPr id="81" name="Rectangle 80"/>
            <p:cNvSpPr/>
            <p:nvPr/>
          </p:nvSpPr>
          <p:spPr>
            <a:xfrm>
              <a:off x="533400" y="25146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GPU</a:t>
              </a:r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33400" y="31242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FPGA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819868" y="838200"/>
              <a:ext cx="15644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Clock Rate</a:t>
              </a:r>
              <a:endParaRPr lang="en-US" sz="2200" dirty="0"/>
            </a:p>
          </p:txBody>
        </p:sp>
        <p:sp>
          <p:nvSpPr>
            <p:cNvPr id="84" name="Down Arrow 83"/>
            <p:cNvSpPr/>
            <p:nvPr/>
          </p:nvSpPr>
          <p:spPr>
            <a:xfrm>
              <a:off x="2449693" y="1943100"/>
              <a:ext cx="304800" cy="381000"/>
            </a:xfrm>
            <a:prstGeom prst="downArrow">
              <a:avLst/>
            </a:prstGeom>
            <a:solidFill>
              <a:srgbClr val="FF0000"/>
            </a:solidFill>
            <a:ln w="38100" cmpd="sng"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7" name="Down Arrow 86"/>
            <p:cNvSpPr/>
            <p:nvPr/>
          </p:nvSpPr>
          <p:spPr>
            <a:xfrm>
              <a:off x="2449693" y="2559756"/>
              <a:ext cx="304800" cy="381000"/>
            </a:xfrm>
            <a:prstGeom prst="downArrow">
              <a:avLst/>
            </a:prstGeom>
            <a:solidFill>
              <a:srgbClr val="FF0000"/>
            </a:solidFill>
            <a:ln w="38100" cmpd="sng"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1" name="Down Arrow 90"/>
            <p:cNvSpPr/>
            <p:nvPr/>
          </p:nvSpPr>
          <p:spPr>
            <a:xfrm>
              <a:off x="2449693" y="3162300"/>
              <a:ext cx="304800" cy="381000"/>
            </a:xfrm>
            <a:prstGeom prst="downArrow">
              <a:avLst/>
            </a:prstGeom>
            <a:solidFill>
              <a:srgbClr val="FF0000"/>
            </a:solidFill>
            <a:ln w="38100" cmpd="sng"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221093" y="1371600"/>
              <a:ext cx="762000" cy="3048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bg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Base</a:t>
              </a: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086600" y="833735"/>
              <a:ext cx="158248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Complexity</a:t>
              </a:r>
              <a:endParaRPr lang="en-US" sz="2200" dirty="0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819868" y="3019097"/>
              <a:ext cx="66128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Down Arrow 97"/>
            <p:cNvSpPr/>
            <p:nvPr/>
          </p:nvSpPr>
          <p:spPr>
            <a:xfrm>
              <a:off x="7725442" y="3162300"/>
              <a:ext cx="304800" cy="381000"/>
            </a:xfrm>
            <a:prstGeom prst="downArrow">
              <a:avLst/>
            </a:prstGeom>
            <a:solidFill>
              <a:srgbClr val="FF0000"/>
            </a:solidFill>
            <a:ln w="38100" cmpd="sng"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9" name="Down Arrow 98"/>
            <p:cNvSpPr/>
            <p:nvPr/>
          </p:nvSpPr>
          <p:spPr>
            <a:xfrm>
              <a:off x="7725442" y="1943100"/>
              <a:ext cx="304800" cy="381000"/>
            </a:xfrm>
            <a:prstGeom prst="downArrow">
              <a:avLst/>
            </a:prstGeom>
            <a:solidFill>
              <a:srgbClr val="FF0000"/>
            </a:solidFill>
            <a:ln w="38100" cmpd="sng"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00" name="Down Arrow 99"/>
            <p:cNvSpPr/>
            <p:nvPr/>
          </p:nvSpPr>
          <p:spPr>
            <a:xfrm>
              <a:off x="7725442" y="2552700"/>
              <a:ext cx="304800" cy="381000"/>
            </a:xfrm>
            <a:prstGeom prst="downArrow">
              <a:avLst/>
            </a:prstGeom>
            <a:solidFill>
              <a:srgbClr val="FF0000"/>
            </a:solidFill>
            <a:ln w="38100" cmpd="sng"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496842" y="1371600"/>
              <a:ext cx="762000" cy="3048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bg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Base</a:t>
              </a:r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517747" y="838200"/>
              <a:ext cx="156431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Parallelism</a:t>
              </a:r>
              <a:endParaRPr lang="en-US" sz="2200" dirty="0"/>
            </a:p>
          </p:txBody>
        </p:sp>
        <p:cxnSp>
          <p:nvCxnSpPr>
            <p:cNvPr id="103" name="Straight Connector 102"/>
            <p:cNvCxnSpPr/>
            <p:nvPr/>
          </p:nvCxnSpPr>
          <p:spPr>
            <a:xfrm>
              <a:off x="1819868" y="1810873"/>
              <a:ext cx="66128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Down Arrow 103"/>
            <p:cNvSpPr/>
            <p:nvPr/>
          </p:nvSpPr>
          <p:spPr>
            <a:xfrm flipV="1">
              <a:off x="4147503" y="1943100"/>
              <a:ext cx="304800" cy="381000"/>
            </a:xfrm>
            <a:prstGeom prst="downArrow">
              <a:avLst/>
            </a:prstGeom>
            <a:solidFill>
              <a:srgbClr val="CCFFCC"/>
            </a:solidFill>
            <a:ln w="38100" cmpd="sng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07" name="Down Arrow 106"/>
            <p:cNvSpPr/>
            <p:nvPr/>
          </p:nvSpPr>
          <p:spPr>
            <a:xfrm flipV="1">
              <a:off x="4147503" y="2552700"/>
              <a:ext cx="304800" cy="381000"/>
            </a:xfrm>
            <a:prstGeom prst="downArrow">
              <a:avLst/>
            </a:prstGeom>
            <a:solidFill>
              <a:srgbClr val="CCFFCC"/>
            </a:solidFill>
            <a:ln w="38100" cmpd="sng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918903" y="1371600"/>
              <a:ext cx="762000" cy="3048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bg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Base</a:t>
              </a:r>
              <a:endParaRPr lang="en-US" dirty="0"/>
            </a:p>
          </p:txBody>
        </p:sp>
        <p:sp>
          <p:nvSpPr>
            <p:cNvPr id="112" name="Down Arrow 111"/>
            <p:cNvSpPr/>
            <p:nvPr/>
          </p:nvSpPr>
          <p:spPr>
            <a:xfrm flipV="1">
              <a:off x="4147503" y="3162300"/>
              <a:ext cx="304800" cy="381000"/>
            </a:xfrm>
            <a:prstGeom prst="downArrow">
              <a:avLst/>
            </a:prstGeom>
            <a:solidFill>
              <a:srgbClr val="CCFFCC"/>
            </a:solidFill>
            <a:ln w="38100" cmpd="sng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547052" y="838200"/>
              <a:ext cx="9843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/>
                <a:t>Power</a:t>
              </a:r>
              <a:endParaRPr lang="en-US" sz="2200" dirty="0"/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1819868" y="2409497"/>
              <a:ext cx="66128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Down Arrow 116"/>
            <p:cNvSpPr/>
            <p:nvPr/>
          </p:nvSpPr>
          <p:spPr>
            <a:xfrm flipV="1">
              <a:off x="5886828" y="3162300"/>
              <a:ext cx="304800" cy="381000"/>
            </a:xfrm>
            <a:prstGeom prst="downArrow">
              <a:avLst/>
            </a:prstGeom>
            <a:solidFill>
              <a:srgbClr val="CCFFCC"/>
            </a:solidFill>
            <a:ln w="38100" cmpd="sng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19" name="Down Arrow 118"/>
            <p:cNvSpPr/>
            <p:nvPr/>
          </p:nvSpPr>
          <p:spPr>
            <a:xfrm flipV="1">
              <a:off x="5886828" y="1943100"/>
              <a:ext cx="304800" cy="381000"/>
            </a:xfrm>
            <a:prstGeom prst="downArrow">
              <a:avLst/>
            </a:prstGeom>
            <a:solidFill>
              <a:srgbClr val="CCFFCC"/>
            </a:solidFill>
            <a:ln w="38100" cmpd="sng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5658228" y="1371600"/>
              <a:ext cx="762000" cy="30480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bg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Base</a:t>
              </a:r>
              <a:endParaRPr lang="en-US" dirty="0"/>
            </a:p>
          </p:txBody>
        </p:sp>
        <p:sp>
          <p:nvSpPr>
            <p:cNvPr id="122" name="Down Arrow 121"/>
            <p:cNvSpPr/>
            <p:nvPr/>
          </p:nvSpPr>
          <p:spPr>
            <a:xfrm>
              <a:off x="5886828" y="2552700"/>
              <a:ext cx="304800" cy="381000"/>
            </a:xfrm>
            <a:prstGeom prst="downArrow">
              <a:avLst/>
            </a:prstGeom>
            <a:solidFill>
              <a:srgbClr val="FF0000"/>
            </a:solidFill>
            <a:ln w="38100" cmpd="sng"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27" name="Straight Connector 126"/>
            <p:cNvCxnSpPr/>
            <p:nvPr/>
          </p:nvCxnSpPr>
          <p:spPr>
            <a:xfrm>
              <a:off x="1819868" y="1264622"/>
              <a:ext cx="66128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1819868" y="3623381"/>
              <a:ext cx="66128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1447800" y="1310640"/>
            <a:ext cx="6705600" cy="2880360"/>
            <a:chOff x="1752600" y="609600"/>
            <a:chExt cx="6705600" cy="5257800"/>
          </a:xfrm>
        </p:grpSpPr>
        <p:sp>
          <p:nvSpPr>
            <p:cNvPr id="141" name="Rectangle 140"/>
            <p:cNvSpPr/>
            <p:nvPr/>
          </p:nvSpPr>
          <p:spPr>
            <a:xfrm>
              <a:off x="1752600" y="609600"/>
              <a:ext cx="6705600" cy="5257800"/>
            </a:xfrm>
            <a:prstGeom prst="rect">
              <a:avLst/>
            </a:prstGeom>
            <a:solidFill>
              <a:schemeClr val="tx1">
                <a:lumMod val="85000"/>
                <a:alpha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4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cxnSp>
          <p:nvCxnSpPr>
            <p:cNvPr id="142" name="Straight Arrow Connector 141"/>
            <p:cNvCxnSpPr/>
            <p:nvPr/>
          </p:nvCxnSpPr>
          <p:spPr>
            <a:xfrm flipV="1">
              <a:off x="3657600" y="748695"/>
              <a:ext cx="0" cy="4432907"/>
            </a:xfrm>
            <a:prstGeom prst="straightConnector1">
              <a:avLst/>
            </a:prstGeom>
            <a:ln w="76200" cmpd="sng"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>
              <a:off x="3429000" y="4953000"/>
              <a:ext cx="3282696" cy="0"/>
            </a:xfrm>
            <a:prstGeom prst="straightConnector1">
              <a:avLst/>
            </a:prstGeom>
            <a:ln w="76200" cmpd="sng"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143"/>
            <p:cNvSpPr txBox="1"/>
            <p:nvPr/>
          </p:nvSpPr>
          <p:spPr>
            <a:xfrm rot="16200000">
              <a:off x="1185421" y="2606809"/>
              <a:ext cx="41778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00"/>
                  </a:solidFill>
                </a:rPr>
                <a:t>Execution Time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191000" y="4953000"/>
              <a:ext cx="1282222" cy="7303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00"/>
                  </a:solidFill>
                </a:rPr>
                <a:t>Task Size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cxnSp>
          <p:nvCxnSpPr>
            <p:cNvPr id="146" name="Straight Arrow Connector 145"/>
            <p:cNvCxnSpPr/>
            <p:nvPr/>
          </p:nvCxnSpPr>
          <p:spPr>
            <a:xfrm flipV="1">
              <a:off x="3810000" y="1981200"/>
              <a:ext cx="1371600" cy="2743200"/>
            </a:xfrm>
            <a:prstGeom prst="straightConnector1">
              <a:avLst/>
            </a:prstGeom>
            <a:ln w="38100" cmpd="sng"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 flipV="1">
              <a:off x="3810000" y="2072640"/>
              <a:ext cx="2133600" cy="2346960"/>
            </a:xfrm>
            <a:prstGeom prst="straightConnector1">
              <a:avLst/>
            </a:prstGeom>
            <a:ln w="38100" cmpd="sng"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 flipV="1">
              <a:off x="3810000" y="2971800"/>
              <a:ext cx="2743200" cy="685800"/>
            </a:xfrm>
            <a:prstGeom prst="straightConnector1">
              <a:avLst/>
            </a:prstGeom>
            <a:ln w="38100" cmpd="sng"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V="1">
              <a:off x="3810000" y="2362200"/>
              <a:ext cx="2667000" cy="1676400"/>
            </a:xfrm>
            <a:prstGeom prst="straightConnector1">
              <a:avLst/>
            </a:prstGeom>
            <a:ln w="38100" cmpd="sng">
              <a:solidFill>
                <a:srgbClr val="FF66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3964107" y="1213934"/>
              <a:ext cx="1827093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</a:rPr>
                <a:t>Sequential CPU</a:t>
              </a:r>
              <a:endParaRPr lang="en-US" dirty="0">
                <a:solidFill>
                  <a:srgbClr val="800000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947434" y="1444171"/>
              <a:ext cx="1672566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Multicore CPU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6477000" y="2145268"/>
              <a:ext cx="68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GPU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6629400" y="2743200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FPGA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cxnSp>
        <p:nvCxnSpPr>
          <p:cNvPr id="154" name="Straight Connector 153"/>
          <p:cNvCxnSpPr/>
          <p:nvPr/>
        </p:nvCxnSpPr>
        <p:spPr>
          <a:xfrm>
            <a:off x="3733800" y="1996440"/>
            <a:ext cx="0" cy="1676400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4191000" y="1996440"/>
            <a:ext cx="0" cy="1676400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5791200" y="1996440"/>
            <a:ext cx="0" cy="1676400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5677287" y="2291190"/>
            <a:ext cx="228600" cy="228600"/>
          </a:xfrm>
          <a:prstGeom prst="ellipse">
            <a:avLst/>
          </a:prstGeom>
          <a:noFill/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5689342" y="2564340"/>
            <a:ext cx="228600" cy="228600"/>
          </a:xfrm>
          <a:prstGeom prst="ellipse">
            <a:avLst/>
          </a:prstGeom>
          <a:noFill/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4077087" y="2758440"/>
            <a:ext cx="228600" cy="228600"/>
          </a:xfrm>
          <a:prstGeom prst="ellipse">
            <a:avLst/>
          </a:prstGeom>
          <a:noFill/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3607058" y="3139440"/>
            <a:ext cx="228600" cy="228600"/>
          </a:xfrm>
          <a:prstGeom prst="ellipse">
            <a:avLst/>
          </a:prstGeom>
          <a:noFill/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2" name="Group 161"/>
          <p:cNvGrpSpPr/>
          <p:nvPr/>
        </p:nvGrpSpPr>
        <p:grpSpPr>
          <a:xfrm>
            <a:off x="1447800" y="1295400"/>
            <a:ext cx="6705600" cy="2880360"/>
            <a:chOff x="2133600" y="1295400"/>
            <a:chExt cx="6705600" cy="2880360"/>
          </a:xfrm>
        </p:grpSpPr>
        <p:sp>
          <p:nvSpPr>
            <p:cNvPr id="163" name="Rectangle 162"/>
            <p:cNvSpPr/>
            <p:nvPr/>
          </p:nvSpPr>
          <p:spPr>
            <a:xfrm>
              <a:off x="2133600" y="1295400"/>
              <a:ext cx="6705600" cy="2880360"/>
            </a:xfrm>
            <a:prstGeom prst="rect">
              <a:avLst/>
            </a:prstGeom>
            <a:solidFill>
              <a:schemeClr val="tx1">
                <a:lumMod val="85000"/>
                <a:alpha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numCol="2" rtlCol="0" anchor="ctr"/>
            <a:lstStyle/>
            <a:p>
              <a:pPr marL="571500" indent="-571500" algn="ctr">
                <a:buFont typeface="Arial"/>
                <a:buChar char="•"/>
              </a:pPr>
              <a:endParaRPr lang="en-US" sz="4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2819400" y="1295400"/>
              <a:ext cx="5452534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Huge Design Space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2133600" y="2209800"/>
              <a:ext cx="6705600" cy="1569660"/>
            </a:xfrm>
            <a:prstGeom prst="rect">
              <a:avLst/>
            </a:prstGeom>
          </p:spPr>
          <p:txBody>
            <a:bodyPr wrap="square" numCol="2">
              <a:spAutoFit/>
            </a:bodyPr>
            <a:lstStyle/>
            <a:p>
              <a:pPr>
                <a:buFont typeface="Arial"/>
                <a:buChar char="•"/>
              </a:pPr>
              <a:r>
                <a:rPr lang="en-US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Which Accelerator?</a:t>
              </a:r>
            </a:p>
            <a:p>
              <a:pPr>
                <a:buFont typeface="Arial"/>
                <a:buChar char="•"/>
              </a:pPr>
              <a:r>
                <a:rPr lang="en-US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Which Brand</a:t>
              </a:r>
              <a:r>
                <a:rPr lang="en-US" sz="24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?</a:t>
              </a:r>
            </a:p>
            <a:p>
              <a:pPr>
                <a:buFont typeface="Arial"/>
                <a:buChar char="•"/>
              </a:pPr>
              <a:r>
                <a:rPr lang="en-US" sz="24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Number of cores?</a:t>
              </a:r>
              <a:endParaRPr lang="en-US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>
                <a:buFont typeface="Arial"/>
                <a:buChar char="•"/>
              </a:pPr>
              <a:r>
                <a:rPr lang="en-US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Which Device</a:t>
              </a:r>
              <a:r>
                <a:rPr lang="en-US" sz="24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?</a:t>
              </a:r>
              <a:endParaRPr lang="en-US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>
                <a:buFont typeface="Arial"/>
                <a:buChar char="•"/>
              </a:pPr>
              <a:r>
                <a:rPr lang="en-US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Device Cost?</a:t>
              </a:r>
            </a:p>
            <a:p>
              <a:pPr>
                <a:buFont typeface="Arial"/>
                <a:buChar char="•"/>
              </a:pPr>
              <a:r>
                <a:rPr lang="en-US" sz="24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Design time</a:t>
              </a:r>
              <a:r>
                <a:rPr lang="en-US" sz="24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?</a:t>
              </a:r>
            </a:p>
            <a:p>
              <a:pPr>
                <a:buFont typeface="Arial"/>
                <a:buChar char="•"/>
              </a:pPr>
              <a:r>
                <a:rPr lang="en-US" sz="24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Which algorithm?</a:t>
              </a:r>
              <a:endParaRPr lang="en-US" sz="2400" dirty="0" smtClean="0"/>
            </a:p>
            <a:p>
              <a:pPr>
                <a:buFont typeface="Arial"/>
                <a:buChar char="•"/>
              </a:pPr>
              <a:r>
                <a:rPr lang="en-US" sz="2400" dirty="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Use case optimization?</a:t>
              </a: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83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Case Studies</a:t>
            </a:r>
            <a:br>
              <a:rPr lang="en-US" dirty="0" smtClean="0"/>
            </a:br>
            <a:r>
              <a:rPr lang="en-US" dirty="0" smtClean="0"/>
              <a:t>Sum of Absolute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60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FPGA performance consistent across kernels</a:t>
            </a:r>
          </a:p>
          <a:p>
            <a:r>
              <a:rPr lang="en-US" dirty="0" smtClean="0"/>
              <a:t>GPU best at small kernels, FPGA best for large</a:t>
            </a:r>
          </a:p>
          <a:p>
            <a:r>
              <a:rPr lang="en-US" dirty="0" smtClean="0"/>
              <a:t>Performance of all implementations scales with image size</a:t>
            </a:r>
          </a:p>
          <a:p>
            <a:r>
              <a:rPr lang="en-US" dirty="0"/>
              <a:t>Only FPGA gets </a:t>
            </a:r>
            <a:r>
              <a:rPr lang="en-US" dirty="0" smtClean="0"/>
              <a:t>real-time </a:t>
            </a:r>
            <a:r>
              <a:rPr lang="en-US" dirty="0"/>
              <a:t>performance at high kernel sizes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28800"/>
            <a:ext cx="5943600" cy="272743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Rectangle 3"/>
          <p:cNvSpPr/>
          <p:nvPr/>
        </p:nvSpPr>
        <p:spPr>
          <a:xfrm>
            <a:off x="2362200" y="2438400"/>
            <a:ext cx="4876800" cy="838200"/>
          </a:xfrm>
          <a:prstGeom prst="rect">
            <a:avLst/>
          </a:prstGeom>
          <a:solidFill>
            <a:srgbClr val="00FF00">
              <a:alpha val="11000"/>
            </a:srgb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30 FPS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30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Case Studies</a:t>
            </a:r>
            <a:br>
              <a:rPr lang="en-US" dirty="0" smtClean="0"/>
            </a:br>
            <a:r>
              <a:rPr lang="en-US" dirty="0" smtClean="0"/>
              <a:t>2D Convolution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6002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Similar trends to SAD</a:t>
            </a:r>
          </a:p>
          <a:p>
            <a:r>
              <a:rPr lang="en-US" sz="3400" dirty="0" smtClean="0"/>
              <a:t>FPGA and GPU-FFT performance consistent across kernels</a:t>
            </a:r>
          </a:p>
          <a:p>
            <a:r>
              <a:rPr lang="en-US" sz="3400" dirty="0" smtClean="0"/>
              <a:t>GPU time domain best at small kernels, GPU-FFT best for large</a:t>
            </a:r>
          </a:p>
          <a:p>
            <a:r>
              <a:rPr lang="en-US" sz="3400" dirty="0"/>
              <a:t>Only FPGA gets real time performance at high kernel sizes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828800"/>
            <a:ext cx="5933680" cy="26670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09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Case Studies</a:t>
            </a:r>
            <a:br>
              <a:rPr lang="en-US" dirty="0" smtClean="0"/>
            </a:br>
            <a:r>
              <a:rPr lang="en-US" dirty="0" smtClean="0"/>
              <a:t>Correntropy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Very similar trends to SAD</a:t>
            </a:r>
          </a:p>
          <a:p>
            <a:r>
              <a:rPr lang="en-US" dirty="0" smtClean="0"/>
              <a:t>Only FPGA gets real-time performance at high kernel sizes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76400"/>
            <a:ext cx="5943600" cy="287795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Speedup for 720p over C++ baseline, 480p and 1080p data omitted</a:t>
            </a:r>
          </a:p>
          <a:p>
            <a:r>
              <a:rPr lang="en-US" sz="2000" dirty="0" smtClean="0"/>
              <a:t>FPGA speedup increases with kernel size, up to 298x</a:t>
            </a:r>
          </a:p>
          <a:p>
            <a:r>
              <a:rPr lang="en-US" sz="2000" dirty="0" smtClean="0"/>
              <a:t>FPGA up to 57x faster than OpenCL, 11x faster than GPU</a:t>
            </a:r>
          </a:p>
          <a:p>
            <a:r>
              <a:rPr lang="en-US" sz="2000" dirty="0" smtClean="0"/>
              <a:t>GPU-FFT averages 3x faster than FPGA for 2D convolution</a:t>
            </a:r>
          </a:p>
          <a:p>
            <a:r>
              <a:rPr lang="en-US" sz="2000" dirty="0"/>
              <a:t>OpenCL speedup averages 4.2x over baseline </a:t>
            </a:r>
            <a:r>
              <a:rPr lang="en-US" sz="2000" dirty="0" smtClean="0"/>
              <a:t>CPU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1676400"/>
            <a:ext cx="6333067" cy="27432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73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Chip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7467600" cy="16303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Results shown for 720p images</a:t>
            </a:r>
          </a:p>
          <a:p>
            <a:r>
              <a:rPr lang="en-US" dirty="0" smtClean="0"/>
              <a:t>FPGA uses up to 64% of execution time on PCIe transfers</a:t>
            </a:r>
          </a:p>
          <a:p>
            <a:pPr lvl="1"/>
            <a:r>
              <a:rPr lang="en-US" dirty="0" smtClean="0"/>
              <a:t>Weakness of x8 PCIe bus</a:t>
            </a:r>
          </a:p>
          <a:p>
            <a:r>
              <a:rPr lang="en-US" dirty="0" smtClean="0"/>
              <a:t>GPU uses up to 65%</a:t>
            </a:r>
          </a:p>
          <a:p>
            <a:pPr lvl="1"/>
            <a:r>
              <a:rPr lang="en-US" dirty="0" smtClean="0"/>
              <a:t>Communication amortized by lengthy computation of large kernels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281759" cy="27241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04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7467600" cy="16303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Sliding window often used in embedded systems</a:t>
            </a:r>
          </a:p>
          <a:p>
            <a:r>
              <a:rPr lang="en-US" dirty="0" smtClean="0"/>
              <a:t>Energy calculated as (worst case power x execution time)</a:t>
            </a:r>
          </a:p>
          <a:p>
            <a:r>
              <a:rPr lang="en-US" dirty="0" smtClean="0"/>
              <a:t>FPGA most efficient, lead increases with kernel size</a:t>
            </a:r>
          </a:p>
          <a:p>
            <a:r>
              <a:rPr lang="en-US" dirty="0" smtClean="0"/>
              <a:t>GPU competitive despite much larger power consumption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096000" cy="269300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20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Motivates our future work, which does this analysis automatically</a:t>
            </a:r>
          </a:p>
          <a:p>
            <a:r>
              <a:rPr lang="en-US" b="1" dirty="0" smtClean="0"/>
              <a:t>Elastic Computing</a:t>
            </a:r>
            <a:r>
              <a:rPr lang="en-US" dirty="0" smtClean="0"/>
              <a:t>, an optimization framework, chooses the most efficient device for a given application and input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06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FPGA has up to 57x speedup over multicores and 11x over GPUs</a:t>
            </a:r>
          </a:p>
          <a:p>
            <a:r>
              <a:rPr lang="en-US" dirty="0" smtClean="0"/>
              <a:t>Efficient algorithms such as FFT convolution make a huge difference</a:t>
            </a:r>
          </a:p>
          <a:p>
            <a:r>
              <a:rPr lang="en-US" dirty="0" smtClean="0"/>
              <a:t>FPGA has best energy efficiency by far</a:t>
            </a:r>
          </a:p>
          <a:p>
            <a:r>
              <a:rPr lang="en-US" dirty="0" smtClean="0"/>
              <a:t>FPGA architecture enables real-time processing of 45x45 kernels on 1080p video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9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Sliding Window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914400" y="5257800"/>
            <a:ext cx="7467600" cy="1295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Contribution</a:t>
            </a:r>
            <a:r>
              <a:rPr lang="en-US" dirty="0"/>
              <a:t>: thorough analysis of devices and use cases for sliding window </a:t>
            </a:r>
            <a:r>
              <a:rPr lang="en-US" dirty="0" smtClean="0"/>
              <a:t>applications</a:t>
            </a:r>
          </a:p>
          <a:p>
            <a:r>
              <a:rPr lang="en-US" dirty="0" smtClean="0"/>
              <a:t>Sliding window used in many domains, including image processing and embedded</a:t>
            </a:r>
            <a:endParaRPr lang="en-US" dirty="0"/>
          </a:p>
          <a:p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81000" y="2392978"/>
            <a:ext cx="2526632" cy="2526632"/>
            <a:chOff x="685800" y="2438400"/>
            <a:chExt cx="1981200" cy="1981200"/>
          </a:xfrm>
        </p:grpSpPr>
        <p:sp>
          <p:nvSpPr>
            <p:cNvPr id="4" name="Rectangle 3"/>
            <p:cNvSpPr/>
            <p:nvPr/>
          </p:nvSpPr>
          <p:spPr>
            <a:xfrm>
              <a:off x="685800" y="2438400"/>
              <a:ext cx="9144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752600" y="2438400"/>
              <a:ext cx="914400" cy="914400"/>
              <a:chOff x="381000" y="3124200"/>
              <a:chExt cx="1410856" cy="1385454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81000" y="3124200"/>
                <a:ext cx="623456" cy="62345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CPU</a:t>
                </a:r>
                <a:endParaRPr lang="en-US" sz="800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168399" y="3886200"/>
                <a:ext cx="623455" cy="62345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CPU</a:t>
                </a:r>
                <a:endParaRPr lang="en-US" sz="8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68401" y="3124200"/>
                <a:ext cx="623455" cy="62345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CPU</a:t>
                </a:r>
                <a:endParaRPr lang="en-US" sz="8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81000" y="3886200"/>
                <a:ext cx="623455" cy="62345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CPU</a:t>
                </a:r>
                <a:endParaRPr lang="en-US" sz="800" dirty="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685800" y="3505200"/>
              <a:ext cx="9144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GPU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52600" y="3505200"/>
              <a:ext cx="914400" cy="914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FPGA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13437" y="1524000"/>
            <a:ext cx="1461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Devices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631604" y="1543110"/>
            <a:ext cx="1880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Algorithms</a:t>
            </a:r>
            <a:endParaRPr lang="en-US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00400" y="3763349"/>
            <a:ext cx="1290274" cy="123818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316778"/>
            <a:ext cx="2695882" cy="131506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1218" y="3763349"/>
            <a:ext cx="1362382" cy="124593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510912" y="1543110"/>
            <a:ext cx="20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Use Cases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553200" y="2316778"/>
            <a:ext cx="0" cy="2667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72200" y="4678978"/>
            <a:ext cx="2743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6200000">
            <a:off x="5609789" y="3348057"/>
            <a:ext cx="13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 Size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042608" y="4678978"/>
            <a:ext cx="1339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Size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6827520" y="24691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227570" y="24691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627620" y="24691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27670" y="24691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8427720" y="24691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827520" y="29073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227570" y="29073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27620" y="29073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27670" y="29073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427720" y="29073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827520" y="42217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227570" y="42217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627620" y="42217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8027670" y="42217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427720" y="42217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827520" y="37836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227570" y="37836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627620" y="37836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027670" y="37836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8427720" y="378362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827520" y="33454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7227570" y="33454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627620" y="33454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8027670" y="33454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8427720" y="3345478"/>
            <a:ext cx="182880" cy="18288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572000" y="4678978"/>
            <a:ext cx="1371600" cy="304800"/>
          </a:xfrm>
          <a:prstGeom prst="rect">
            <a:avLst/>
          </a:pr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Correntropy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200400" y="4678978"/>
            <a:ext cx="1295400" cy="304800"/>
          </a:xfrm>
          <a:prstGeom prst="rect">
            <a:avLst/>
          </a:pr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Convolution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200400" y="3174643"/>
            <a:ext cx="2667000" cy="457200"/>
          </a:xfrm>
          <a:prstGeom prst="rect">
            <a:avLst/>
          </a:pr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Sum of Absolute Differences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05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676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We analyze 2D Sliding Window with 16-bit grayscale image inputs</a:t>
            </a:r>
          </a:p>
          <a:p>
            <a:r>
              <a:rPr lang="en-US" dirty="0" smtClean="0"/>
              <a:t>Applies window function against a window from image and the kernel</a:t>
            </a:r>
          </a:p>
          <a:p>
            <a:r>
              <a:rPr lang="en-US" dirty="0" smtClean="0"/>
              <a:t>“Slides” the window to get the next input</a:t>
            </a:r>
          </a:p>
          <a:p>
            <a:r>
              <a:rPr lang="en-US" dirty="0" smtClean="0"/>
              <a:t>Repeats for every possible window</a:t>
            </a:r>
          </a:p>
          <a:p>
            <a:pPr lvl="1"/>
            <a:r>
              <a:rPr lang="en-US" dirty="0" smtClean="0"/>
              <a:t>45x45 kernel on 1080p 30-FPS video  = 120 billion memory accesses/second 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4343400" y="2286000"/>
            <a:ext cx="2286000" cy="1828800"/>
            <a:chOff x="1752600" y="1905000"/>
            <a:chExt cx="2286000" cy="1828800"/>
          </a:xfrm>
        </p:grpSpPr>
        <p:sp>
          <p:nvSpPr>
            <p:cNvPr id="5" name="Rectangle 4"/>
            <p:cNvSpPr/>
            <p:nvPr/>
          </p:nvSpPr>
          <p:spPr>
            <a:xfrm>
              <a:off x="1752600" y="19050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09800" y="19050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67000" y="19050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124200" y="19050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81400" y="19050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52600" y="23622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09800" y="23622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67000" y="23622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24200" y="23622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81400" y="23622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752600" y="28194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09800" y="28194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667000" y="28194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24200" y="28194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81400" y="28194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752600" y="3276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209800" y="3276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67000" y="3276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124200" y="3276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81400" y="3276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343400" y="2286000"/>
            <a:ext cx="914400" cy="914400"/>
            <a:chOff x="4495800" y="1905000"/>
            <a:chExt cx="914400" cy="914400"/>
          </a:xfrm>
        </p:grpSpPr>
        <p:sp>
          <p:nvSpPr>
            <p:cNvPr id="31" name="Rectangle 30"/>
            <p:cNvSpPr/>
            <p:nvPr/>
          </p:nvSpPr>
          <p:spPr>
            <a:xfrm>
              <a:off x="4495800" y="19050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953000" y="19050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495800" y="23622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953000" y="23622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750766" y="174053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Window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8077200" y="1738699"/>
            <a:ext cx="914400" cy="1461701"/>
            <a:chOff x="5791200" y="1357699"/>
            <a:chExt cx="914400" cy="1461701"/>
          </a:xfrm>
        </p:grpSpPr>
        <p:grpSp>
          <p:nvGrpSpPr>
            <p:cNvPr id="52" name="Group 51"/>
            <p:cNvGrpSpPr/>
            <p:nvPr/>
          </p:nvGrpSpPr>
          <p:grpSpPr>
            <a:xfrm>
              <a:off x="5791200" y="1905000"/>
              <a:ext cx="914400" cy="914400"/>
              <a:chOff x="5791200" y="1905000"/>
              <a:chExt cx="914400" cy="9144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5791200" y="19050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FF66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6248400" y="19050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FF66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791200" y="23622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FF66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6248400" y="23622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FF66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5791200" y="1357699"/>
              <a:ext cx="8519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Kernel</a:t>
              </a:r>
              <a:endParaRPr lang="en-US" dirty="0">
                <a:solidFill>
                  <a:srgbClr val="FF66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343400" y="2286000"/>
            <a:ext cx="914400" cy="914400"/>
            <a:chOff x="5334000" y="1676400"/>
            <a:chExt cx="914400" cy="914400"/>
          </a:xfrm>
        </p:grpSpPr>
        <p:sp>
          <p:nvSpPr>
            <p:cNvPr id="26" name="Rectangle 25"/>
            <p:cNvSpPr/>
            <p:nvPr/>
          </p:nvSpPr>
          <p:spPr>
            <a:xfrm>
              <a:off x="5334000" y="1676400"/>
              <a:ext cx="457200" cy="457200"/>
            </a:xfrm>
            <a:prstGeom prst="rect">
              <a:avLst/>
            </a:prstGeom>
            <a:noFill/>
            <a:ln w="5715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91200" y="1676400"/>
              <a:ext cx="457200" cy="457200"/>
            </a:xfrm>
            <a:prstGeom prst="rect">
              <a:avLst/>
            </a:prstGeom>
            <a:noFill/>
            <a:ln w="5715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34000" y="2133600"/>
              <a:ext cx="457200" cy="457200"/>
            </a:xfrm>
            <a:prstGeom prst="rect">
              <a:avLst/>
            </a:prstGeom>
            <a:noFill/>
            <a:ln w="5715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791200" y="2133600"/>
              <a:ext cx="457200" cy="457200"/>
            </a:xfrm>
            <a:prstGeom prst="rect">
              <a:avLst/>
            </a:prstGeom>
            <a:noFill/>
            <a:ln w="5715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4191000" y="1738699"/>
            <a:ext cx="1198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FF"/>
                </a:solidFill>
              </a:rPr>
              <a:t>Window 0</a:t>
            </a:r>
            <a:endParaRPr lang="en-US" dirty="0">
              <a:solidFill>
                <a:srgbClr val="00FFFF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993090" y="3270894"/>
            <a:ext cx="1998510" cy="1072506"/>
            <a:chOff x="4707090" y="2889894"/>
            <a:chExt cx="1998510" cy="1072506"/>
          </a:xfrm>
        </p:grpSpPr>
        <p:sp>
          <p:nvSpPr>
            <p:cNvPr id="42" name="Right Arrow 41"/>
            <p:cNvSpPr/>
            <p:nvPr/>
          </p:nvSpPr>
          <p:spPr>
            <a:xfrm rot="2700000">
              <a:off x="4780772" y="2907739"/>
              <a:ext cx="416689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ight Arrow 43"/>
            <p:cNvSpPr/>
            <p:nvPr/>
          </p:nvSpPr>
          <p:spPr>
            <a:xfrm rot="8100000">
              <a:off x="6027285" y="2922462"/>
              <a:ext cx="458332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ight Arrow 44"/>
            <p:cNvSpPr/>
            <p:nvPr/>
          </p:nvSpPr>
          <p:spPr>
            <a:xfrm rot="5400000">
              <a:off x="5515845" y="3581400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707090" y="3212068"/>
              <a:ext cx="19985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Window Function</a:t>
              </a:r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270074" y="4329946"/>
            <a:ext cx="1912771" cy="470654"/>
            <a:chOff x="5402429" y="4038600"/>
            <a:chExt cx="1912771" cy="470654"/>
          </a:xfrm>
        </p:grpSpPr>
        <p:sp>
          <p:nvSpPr>
            <p:cNvPr id="48" name="Rectangle 47"/>
            <p:cNvSpPr/>
            <p:nvPr/>
          </p:nvSpPr>
          <p:spPr>
            <a:xfrm>
              <a:off x="6858000" y="40386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02429" y="4139922"/>
              <a:ext cx="14420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Output Pixel</a:t>
              </a:r>
              <a:endParaRPr lang="en-US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715000" y="3200400"/>
            <a:ext cx="914400" cy="914400"/>
            <a:chOff x="5334000" y="1676400"/>
            <a:chExt cx="914400" cy="914400"/>
          </a:xfrm>
        </p:grpSpPr>
        <p:sp>
          <p:nvSpPr>
            <p:cNvPr id="62" name="Rectangle 61"/>
            <p:cNvSpPr/>
            <p:nvPr/>
          </p:nvSpPr>
          <p:spPr>
            <a:xfrm>
              <a:off x="5334000" y="1676400"/>
              <a:ext cx="457200" cy="457200"/>
            </a:xfrm>
            <a:prstGeom prst="rect">
              <a:avLst/>
            </a:prstGeom>
            <a:noFill/>
            <a:ln w="5715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791200" y="1676400"/>
              <a:ext cx="457200" cy="457200"/>
            </a:xfrm>
            <a:prstGeom prst="rect">
              <a:avLst/>
            </a:prstGeom>
            <a:noFill/>
            <a:ln w="5715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334000" y="2133600"/>
              <a:ext cx="457200" cy="457200"/>
            </a:xfrm>
            <a:prstGeom prst="rect">
              <a:avLst/>
            </a:prstGeom>
            <a:noFill/>
            <a:ln w="5715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91200" y="2133600"/>
              <a:ext cx="457200" cy="457200"/>
            </a:xfrm>
            <a:prstGeom prst="rect">
              <a:avLst/>
            </a:prstGeom>
            <a:noFill/>
            <a:ln w="5715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 56"/>
          <p:cNvSpPr/>
          <p:nvPr/>
        </p:nvSpPr>
        <p:spPr>
          <a:xfrm>
            <a:off x="4746103" y="2714091"/>
            <a:ext cx="1449697" cy="937968"/>
          </a:xfrm>
          <a:custGeom>
            <a:avLst/>
            <a:gdLst>
              <a:gd name="connsiteX0" fmla="*/ 0 w 1449697"/>
              <a:gd name="connsiteY0" fmla="*/ 40030 h 937968"/>
              <a:gd name="connsiteX1" fmla="*/ 0 w 1449697"/>
              <a:gd name="connsiteY1" fmla="*/ 40030 h 937968"/>
              <a:gd name="connsiteX2" fmla="*/ 1000676 w 1449697"/>
              <a:gd name="connsiteY2" fmla="*/ 27203 h 937968"/>
              <a:gd name="connsiteX3" fmla="*/ 1154626 w 1449697"/>
              <a:gd name="connsiteY3" fmla="*/ 1547 h 937968"/>
              <a:gd name="connsiteX4" fmla="*/ 1436868 w 1449697"/>
              <a:gd name="connsiteY4" fmla="*/ 1547 h 937968"/>
              <a:gd name="connsiteX5" fmla="*/ 64146 w 1449697"/>
              <a:gd name="connsiteY5" fmla="*/ 476172 h 937968"/>
              <a:gd name="connsiteX6" fmla="*/ 1424039 w 1449697"/>
              <a:gd name="connsiteY6" fmla="*/ 488999 h 937968"/>
              <a:gd name="connsiteX7" fmla="*/ 38487 w 1449697"/>
              <a:gd name="connsiteY7" fmla="*/ 925140 h 937968"/>
              <a:gd name="connsiteX8" fmla="*/ 1449697 w 1449697"/>
              <a:gd name="connsiteY8" fmla="*/ 937968 h 937968"/>
              <a:gd name="connsiteX9" fmla="*/ 1449697 w 1449697"/>
              <a:gd name="connsiteY9" fmla="*/ 937968 h 937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49697" h="937968">
                <a:moveTo>
                  <a:pt x="0" y="40030"/>
                </a:moveTo>
                <a:lnTo>
                  <a:pt x="0" y="40030"/>
                </a:lnTo>
                <a:lnTo>
                  <a:pt x="1000676" y="27203"/>
                </a:lnTo>
                <a:cubicBezTo>
                  <a:pt x="1697252" y="10815"/>
                  <a:pt x="638844" y="20648"/>
                  <a:pt x="1154626" y="1547"/>
                </a:cubicBezTo>
                <a:cubicBezTo>
                  <a:pt x="1248642" y="-1935"/>
                  <a:pt x="1342787" y="1547"/>
                  <a:pt x="1436868" y="1547"/>
                </a:cubicBezTo>
                <a:lnTo>
                  <a:pt x="64146" y="476172"/>
                </a:lnTo>
                <a:lnTo>
                  <a:pt x="1424039" y="488999"/>
                </a:lnTo>
                <a:lnTo>
                  <a:pt x="38487" y="925140"/>
                </a:lnTo>
                <a:lnTo>
                  <a:pt x="1449697" y="937968"/>
                </a:lnTo>
                <a:lnTo>
                  <a:pt x="1449697" y="937968"/>
                </a:lnTo>
              </a:path>
            </a:pathLst>
          </a:custGeom>
          <a:ln w="38100" cap="flat" cmpd="sng">
            <a:solidFill>
              <a:schemeClr val="bg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416267" y="4191000"/>
            <a:ext cx="148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FF"/>
                </a:solidFill>
              </a:rPr>
              <a:t>Window W-1</a:t>
            </a:r>
            <a:endParaRPr lang="en-US" dirty="0">
              <a:solidFill>
                <a:srgbClr val="00FF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648200" y="1752600"/>
            <a:ext cx="1198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FF"/>
                </a:solidFill>
              </a:rPr>
              <a:t>Window 1</a:t>
            </a:r>
            <a:endParaRPr lang="en-US" dirty="0">
              <a:solidFill>
                <a:srgbClr val="00FF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0" y="1828800"/>
            <a:ext cx="419100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CCFFCC"/>
                </a:solidFill>
              </a:rPr>
              <a:t>Input: image of size </a:t>
            </a:r>
            <a:r>
              <a:rPr lang="en-US" sz="1600" i="1" dirty="0" err="1">
                <a:solidFill>
                  <a:srgbClr val="CCFFCC"/>
                </a:solidFill>
              </a:rPr>
              <a:t>x×y</a:t>
            </a:r>
            <a:r>
              <a:rPr lang="en-US" sz="1600" i="1" dirty="0">
                <a:solidFill>
                  <a:srgbClr val="CCFFCC"/>
                </a:solidFill>
              </a:rPr>
              <a:t>, kernel of size </a:t>
            </a:r>
            <a:r>
              <a:rPr lang="en-US" sz="1600" i="1" dirty="0" err="1">
                <a:solidFill>
                  <a:srgbClr val="CCFFCC"/>
                </a:solidFill>
              </a:rPr>
              <a:t>n×</a:t>
            </a:r>
            <a:r>
              <a:rPr lang="en-US" sz="1600" i="1" dirty="0" err="1" smtClean="0">
                <a:solidFill>
                  <a:srgbClr val="CCFFCC"/>
                </a:solidFill>
              </a:rPr>
              <a:t>m</a:t>
            </a:r>
            <a:endParaRPr lang="en-US" sz="1600" dirty="0" smtClean="0">
              <a:solidFill>
                <a:srgbClr val="CCFFCC"/>
              </a:solidFill>
            </a:endParaRPr>
          </a:p>
          <a:p>
            <a:r>
              <a:rPr lang="en-US" sz="1600" dirty="0" smtClean="0"/>
              <a:t>for </a:t>
            </a:r>
            <a:r>
              <a:rPr lang="en-US" sz="1600" dirty="0"/>
              <a:t>(row=0; row &lt; x-n; row++) {</a:t>
            </a:r>
          </a:p>
          <a:p>
            <a:r>
              <a:rPr lang="en-US" sz="1600" dirty="0"/>
              <a:t>  for (col=0; col &lt; y-m; col++) </a:t>
            </a:r>
            <a:r>
              <a:rPr lang="en-US" sz="1600" dirty="0" smtClean="0"/>
              <a:t>{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dirty="0" smtClean="0">
                <a:solidFill>
                  <a:srgbClr val="CCFFCC"/>
                </a:solidFill>
              </a:rPr>
              <a:t> /</a:t>
            </a:r>
            <a:r>
              <a:rPr lang="en-US" sz="1600" dirty="0">
                <a:solidFill>
                  <a:srgbClr val="CCFFCC"/>
                </a:solidFill>
              </a:rPr>
              <a:t>/ get n*m pixels (i.e., windows </a:t>
            </a:r>
          </a:p>
          <a:p>
            <a:r>
              <a:rPr lang="en-US" sz="1600" dirty="0">
                <a:solidFill>
                  <a:srgbClr val="CCFFCC"/>
                </a:solidFill>
              </a:rPr>
              <a:t>    // starting from current row and col)</a:t>
            </a:r>
          </a:p>
          <a:p>
            <a:r>
              <a:rPr lang="en-US" sz="1600" dirty="0" smtClean="0"/>
              <a:t>    </a:t>
            </a:r>
            <a:r>
              <a:rPr lang="en-US" sz="1600" dirty="0" smtClean="0">
                <a:solidFill>
                  <a:srgbClr val="00FFFF"/>
                </a:solidFill>
              </a:rPr>
              <a:t>window</a:t>
            </a:r>
            <a:r>
              <a:rPr lang="en-US" sz="1600" dirty="0"/>
              <a:t>=image[</a:t>
            </a:r>
            <a:r>
              <a:rPr lang="en-US" sz="1600" dirty="0" smtClean="0"/>
              <a:t>row:row</a:t>
            </a:r>
            <a:r>
              <a:rPr lang="en-US" sz="1600" dirty="0"/>
              <a:t>+n-1][</a:t>
            </a:r>
            <a:r>
              <a:rPr lang="en-US" sz="1600" dirty="0" smtClean="0"/>
              <a:t>col:col</a:t>
            </a:r>
            <a:r>
              <a:rPr lang="en-US" sz="1600" dirty="0"/>
              <a:t>+m-1</a:t>
            </a:r>
            <a:r>
              <a:rPr lang="en-US" sz="1600" dirty="0" smtClean="0"/>
              <a:t>]                          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en-US" sz="1600" dirty="0">
                <a:solidFill>
                  <a:srgbClr val="008000"/>
                </a:solidFill>
              </a:rPr>
              <a:t>output</a:t>
            </a:r>
            <a:r>
              <a:rPr lang="en-US" sz="1600" dirty="0"/>
              <a:t>[row][col]=</a:t>
            </a:r>
            <a:r>
              <a:rPr lang="en-US" sz="1600" b="1" dirty="0"/>
              <a:t>f(</a:t>
            </a:r>
            <a:r>
              <a:rPr lang="en-US" sz="1600" dirty="0" err="1">
                <a:solidFill>
                  <a:srgbClr val="00FFFF"/>
                </a:solidFill>
              </a:rPr>
              <a:t>window</a:t>
            </a:r>
            <a:r>
              <a:rPr lang="en-US" sz="1600" dirty="0" err="1"/>
              <a:t>,</a:t>
            </a:r>
            <a:r>
              <a:rPr lang="en-US" sz="1600" dirty="0" err="1">
                <a:solidFill>
                  <a:srgbClr val="FF6600"/>
                </a:solidFill>
              </a:rPr>
              <a:t>kernel</a:t>
            </a:r>
            <a:r>
              <a:rPr lang="en-US" sz="1600" b="1" dirty="0" smtClean="0"/>
              <a:t>)</a:t>
            </a:r>
            <a:endParaRPr lang="en-US" sz="1600" dirty="0"/>
          </a:p>
          <a:p>
            <a:r>
              <a:rPr lang="en-US" sz="1600" dirty="0"/>
              <a:t>  }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22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839E-6 -2.41499E-6 L 0.26657 -2.41499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2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8376E-6 4.58709E-6 L 0.04999 4.58709E-6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9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1" grpId="0"/>
      <p:bldP spid="57" grpId="0" animBg="1"/>
      <p:bldP spid="67" grpId="0"/>
      <p:bldP spid="68" grpId="0"/>
      <p:bldP spid="6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9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600200"/>
            <a:ext cx="6629400" cy="32338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 1: Sum of Absolute Differences (SAD)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876800"/>
            <a:ext cx="8229600" cy="1554163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Used </a:t>
            </a:r>
            <a:r>
              <a:rPr lang="en-US" b="1" dirty="0" smtClean="0"/>
              <a:t>for: </a:t>
            </a:r>
            <a:r>
              <a:rPr lang="en-US" dirty="0" smtClean="0"/>
              <a:t>H.</a:t>
            </a:r>
            <a:r>
              <a:rPr lang="en-US" dirty="0"/>
              <a:t>264 encoding, </a:t>
            </a:r>
            <a:r>
              <a:rPr lang="en-US" dirty="0" smtClean="0"/>
              <a:t>object identification</a:t>
            </a:r>
            <a:endParaRPr lang="en-US" b="1" dirty="0" smtClean="0"/>
          </a:p>
          <a:p>
            <a:r>
              <a:rPr lang="en-US" b="1" dirty="0" smtClean="0"/>
              <a:t>Window function:</a:t>
            </a:r>
            <a:r>
              <a:rPr lang="en-US" dirty="0" smtClean="0"/>
              <a:t> point-wise absolute difference, followed by summation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304800" y="1600200"/>
            <a:ext cx="8458200" cy="3133130"/>
            <a:chOff x="304800" y="1600200"/>
            <a:chExt cx="8458200" cy="313313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63508" y="3163453"/>
              <a:ext cx="8519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Kernel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62000" y="17791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-110741" y="2027409"/>
              <a:ext cx="1223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FFFF"/>
                  </a:solidFill>
                </a:rPr>
                <a:t>Window X</a:t>
              </a:r>
              <a:endParaRPr lang="en-US" dirty="0">
                <a:solidFill>
                  <a:srgbClr val="00FF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219200" y="17791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62000" y="22363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219200" y="22363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62000" y="29221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1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219200" y="29221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2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62000" y="33793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3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19200" y="33793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4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286000" y="20077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743200" y="20077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200400" y="20077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657600" y="20077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286000" y="310102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1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743200" y="310102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2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200400" y="310102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3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657600" y="310102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4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54" name="Right Arrow 53"/>
            <p:cNvSpPr/>
            <p:nvPr/>
          </p:nvSpPr>
          <p:spPr>
            <a:xfrm>
              <a:off x="1828800" y="2007761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ight Arrow 54"/>
            <p:cNvSpPr/>
            <p:nvPr/>
          </p:nvSpPr>
          <p:spPr>
            <a:xfrm>
              <a:off x="1828800" y="3150761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2362200" y="2617361"/>
              <a:ext cx="304800" cy="304800"/>
              <a:chOff x="3352800" y="3048000"/>
              <a:chExt cx="304800" cy="304800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3352800" y="3048000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Minus 56"/>
              <p:cNvSpPr/>
              <p:nvPr/>
            </p:nvSpPr>
            <p:spPr>
              <a:xfrm>
                <a:off x="3429000" y="3137028"/>
                <a:ext cx="152400" cy="152400"/>
              </a:xfrm>
              <a:prstGeom prst="mathMin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819400" y="2617361"/>
              <a:ext cx="304800" cy="304800"/>
              <a:chOff x="3352800" y="3048000"/>
              <a:chExt cx="304800" cy="304800"/>
            </a:xfrm>
          </p:grpSpPr>
          <p:sp>
            <p:nvSpPr>
              <p:cNvPr id="60" name="Oval 59"/>
              <p:cNvSpPr/>
              <p:nvPr/>
            </p:nvSpPr>
            <p:spPr>
              <a:xfrm>
                <a:off x="3352800" y="3048000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Minus 60"/>
              <p:cNvSpPr/>
              <p:nvPr/>
            </p:nvSpPr>
            <p:spPr>
              <a:xfrm>
                <a:off x="3429000" y="3137028"/>
                <a:ext cx="152400" cy="152400"/>
              </a:xfrm>
              <a:prstGeom prst="mathMin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3276600" y="2617361"/>
              <a:ext cx="304800" cy="304800"/>
              <a:chOff x="3352800" y="3048000"/>
              <a:chExt cx="304800" cy="30480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3352800" y="3048000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4" name="Minus 63"/>
              <p:cNvSpPr/>
              <p:nvPr/>
            </p:nvSpPr>
            <p:spPr>
              <a:xfrm>
                <a:off x="3429000" y="3137028"/>
                <a:ext cx="152400" cy="152400"/>
              </a:xfrm>
              <a:prstGeom prst="mathMin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3733800" y="2617361"/>
              <a:ext cx="304800" cy="304800"/>
              <a:chOff x="3352800" y="3048000"/>
              <a:chExt cx="304800" cy="304800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3352800" y="3048000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Minus 66"/>
              <p:cNvSpPr/>
              <p:nvPr/>
            </p:nvSpPr>
            <p:spPr>
              <a:xfrm>
                <a:off x="3429000" y="3137028"/>
                <a:ext cx="152400" cy="152400"/>
              </a:xfrm>
              <a:prstGeom prst="mathMin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Right Arrow 67"/>
            <p:cNvSpPr/>
            <p:nvPr/>
          </p:nvSpPr>
          <p:spPr>
            <a:xfrm>
              <a:off x="4114800" y="2590800"/>
              <a:ext cx="342312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495800" y="2540256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d</a:t>
              </a:r>
              <a:r>
                <a:rPr lang="en-US" sz="1600" baseline="-25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1</a:t>
              </a:r>
              <a:endParaRPr lang="en-US" sz="1600" baseline="-25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953000" y="2540256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d</a:t>
              </a:r>
              <a:r>
                <a:rPr lang="en-US" sz="1600" baseline="-25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2</a:t>
              </a:r>
              <a:endParaRPr lang="en-US" sz="1600" baseline="-25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410200" y="2540256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d</a:t>
              </a:r>
              <a:r>
                <a:rPr lang="en-US" sz="1600" baseline="-25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3</a:t>
              </a:r>
              <a:endParaRPr lang="en-US" sz="1600" baseline="-25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867400" y="2540256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d</a:t>
              </a:r>
              <a:r>
                <a:rPr lang="en-US" sz="1600" baseline="-25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4</a:t>
              </a:r>
              <a:endParaRPr lang="en-US" sz="1600" baseline="-25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934200" y="2540256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endParaRPr lang="en-US" sz="1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391400" y="2540256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endParaRPr lang="en-US" sz="1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848600" y="2540256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endParaRPr lang="en-US" sz="1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8305800" y="2540256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4</a:t>
              </a:r>
              <a:endParaRPr lang="en-US" sz="1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6248400" y="3070561"/>
              <a:ext cx="2501592" cy="1298495"/>
              <a:chOff x="6248400" y="3425905"/>
              <a:chExt cx="2501592" cy="1298495"/>
            </a:xfrm>
          </p:grpSpPr>
          <p:sp>
            <p:nvSpPr>
              <p:cNvPr id="77" name="Right Arrow 76"/>
              <p:cNvSpPr/>
              <p:nvPr/>
            </p:nvSpPr>
            <p:spPr>
              <a:xfrm rot="2700000">
                <a:off x="7050092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Right Arrow 77"/>
              <p:cNvSpPr/>
              <p:nvPr/>
            </p:nvSpPr>
            <p:spPr>
              <a:xfrm rot="8100000">
                <a:off x="8329368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ight Arrow 78"/>
              <p:cNvSpPr/>
              <p:nvPr/>
            </p:nvSpPr>
            <p:spPr>
              <a:xfrm rot="2700000">
                <a:off x="7464503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ight Arrow 79"/>
              <p:cNvSpPr/>
              <p:nvPr/>
            </p:nvSpPr>
            <p:spPr>
              <a:xfrm rot="8100000">
                <a:off x="7872168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7772400" y="3886200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4" name="Plus 83"/>
              <p:cNvSpPr/>
              <p:nvPr/>
            </p:nvSpPr>
            <p:spPr>
              <a:xfrm>
                <a:off x="7810500" y="3936744"/>
                <a:ext cx="228600" cy="228600"/>
              </a:xfrm>
              <a:prstGeom prst="mathPl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7696200" y="42672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8000"/>
                    </a:solidFill>
                  </a:rPr>
                  <a:t>O</a:t>
                </a:r>
                <a:r>
                  <a:rPr lang="en-US" baseline="-25000" dirty="0">
                    <a:solidFill>
                      <a:srgbClr val="008000"/>
                    </a:solidFill>
                  </a:rPr>
                  <a:t>x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248400" y="4012039"/>
                <a:ext cx="14420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8000"/>
                    </a:solidFill>
                  </a:rPr>
                  <a:t>Output Pixel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87" name="Right Arrow 86"/>
            <p:cNvSpPr/>
            <p:nvPr/>
          </p:nvSpPr>
          <p:spPr>
            <a:xfrm>
              <a:off x="6477000" y="2616456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867400" y="2083056"/>
              <a:ext cx="18869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998308"/>
                  </a:solidFill>
                </a:rPr>
                <a:t>Absolute Value()</a:t>
              </a:r>
              <a:endParaRPr lang="en-US" dirty="0">
                <a:solidFill>
                  <a:srgbClr val="998308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743200" y="3810000"/>
              <a:ext cx="3352800" cy="923330"/>
            </a:xfrm>
            <a:prstGeom prst="rect">
              <a:avLst/>
            </a:prstGeom>
            <a:solidFill>
              <a:srgbClr val="0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O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x</a:t>
              </a:r>
              <a:r>
                <a:rPr lang="en-US" dirty="0" smtClean="0"/>
                <a:t> = 0;</a:t>
              </a:r>
            </a:p>
            <a:p>
              <a:r>
                <a:rPr lang="en-US" dirty="0" smtClean="0"/>
                <a:t>For </a:t>
              </a:r>
              <a:r>
                <a:rPr lang="en-US" dirty="0" smtClean="0">
                  <a:solidFill>
                    <a:srgbClr val="00FFFF"/>
                  </a:solidFill>
                </a:rPr>
                <a:t>pixel</a:t>
              </a:r>
              <a:r>
                <a:rPr lang="en-US" dirty="0" smtClean="0"/>
                <a:t> in </a:t>
              </a:r>
              <a:r>
                <a:rPr lang="en-US" dirty="0" smtClean="0">
                  <a:solidFill>
                    <a:srgbClr val="00FFFF"/>
                  </a:solidFill>
                </a:rPr>
                <a:t>window</a:t>
              </a:r>
              <a:r>
                <a:rPr lang="en-US" dirty="0" smtClean="0"/>
                <a:t>:</a:t>
              </a:r>
            </a:p>
            <a:p>
              <a:r>
                <a:rPr lang="en-US" dirty="0" smtClean="0"/>
                <a:t>     </a:t>
              </a:r>
              <a:r>
                <a:rPr lang="en-US" dirty="0" smtClean="0">
                  <a:solidFill>
                    <a:srgbClr val="008000"/>
                  </a:solidFill>
                </a:rPr>
                <a:t>O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x</a:t>
              </a:r>
              <a:r>
                <a:rPr lang="en-US" dirty="0" smtClean="0"/>
                <a:t> += 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abs</a:t>
              </a:r>
              <a:r>
                <a:rPr lang="en-US" dirty="0" smtClean="0"/>
                <a:t>(</a:t>
              </a:r>
              <a:r>
                <a:rPr lang="en-US" dirty="0" smtClean="0">
                  <a:solidFill>
                    <a:srgbClr val="00FFFF"/>
                  </a:solidFill>
                </a:rPr>
                <a:t>pixel</a:t>
              </a:r>
              <a:r>
                <a:rPr lang="en-US" baseline="-25000" dirty="0" smtClean="0">
                  <a:solidFill>
                    <a:srgbClr val="00FFFF"/>
                  </a:solidFill>
                </a:rPr>
                <a:t>i</a:t>
              </a:r>
              <a:r>
                <a:rPr lang="en-US" dirty="0" smtClean="0">
                  <a:solidFill>
                    <a:srgbClr val="00FFFF"/>
                  </a:solidFill>
                </a:rPr>
                <a:t> </a:t>
              </a:r>
              <a:r>
                <a:rPr lang="en-US" dirty="0" smtClean="0"/>
                <a:t>– </a:t>
              </a:r>
              <a:r>
                <a:rPr lang="en-US" dirty="0" smtClean="0">
                  <a:solidFill>
                    <a:srgbClr val="FF6600"/>
                  </a:solidFill>
                </a:rPr>
                <a:t>kernel</a:t>
              </a:r>
              <a:r>
                <a:rPr lang="en-US" baseline="-25000" dirty="0" smtClean="0">
                  <a:solidFill>
                    <a:srgbClr val="FF6600"/>
                  </a:solidFill>
                </a:rPr>
                <a:t>i</a:t>
              </a:r>
              <a:r>
                <a:rPr lang="en-US" dirty="0" smtClean="0"/>
                <a:t>) </a:t>
              </a:r>
              <a:endParaRPr lang="en-US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46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9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67000" y="1290668"/>
            <a:ext cx="3657600" cy="35099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 2: 2D Convolution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876800"/>
            <a:ext cx="8229600" cy="15541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Used for: </a:t>
            </a:r>
            <a:r>
              <a:rPr lang="en-US" dirty="0" smtClean="0"/>
              <a:t>filtering, edge detection</a:t>
            </a:r>
            <a:endParaRPr lang="en-US" b="1" dirty="0" smtClean="0"/>
          </a:p>
          <a:p>
            <a:r>
              <a:rPr lang="en-US" b="1" dirty="0" smtClean="0"/>
              <a:t>Window function:</a:t>
            </a:r>
            <a:r>
              <a:rPr lang="en-US" dirty="0" smtClean="0"/>
              <a:t> point-wise product followed by summation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" y="1600200"/>
            <a:ext cx="8223871" cy="3133130"/>
            <a:chOff x="152400" y="1600200"/>
            <a:chExt cx="8223871" cy="313313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-88892" y="3163453"/>
              <a:ext cx="8519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6600"/>
                  </a:solidFill>
                </a:rPr>
                <a:t>Kernel</a:t>
              </a:r>
              <a:endParaRPr lang="en-US" dirty="0">
                <a:solidFill>
                  <a:srgbClr val="FF66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600" y="17791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-263141" y="2027409"/>
              <a:ext cx="1223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FFFF"/>
                  </a:solidFill>
                </a:rPr>
                <a:t>Window X</a:t>
              </a:r>
              <a:endParaRPr lang="en-US" dirty="0">
                <a:solidFill>
                  <a:srgbClr val="00FF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66800" y="17791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09600" y="22363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66800" y="22363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09600" y="29221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1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66800" y="29221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2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09600" y="33793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3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66800" y="33793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4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057400" y="20077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14600" y="20077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971800" y="20077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429000" y="200776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057400" y="310102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>
                  <a:solidFill>
                    <a:srgbClr val="FF6600"/>
                  </a:solidFill>
                </a:rPr>
                <a:t>4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514600" y="310102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>
                  <a:solidFill>
                    <a:srgbClr val="FF6600"/>
                  </a:solidFill>
                </a:rPr>
                <a:t>3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971800" y="310102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>
                  <a:solidFill>
                    <a:srgbClr val="FF6600"/>
                  </a:solidFill>
                </a:rPr>
                <a:t>2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429000" y="3101021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>
                  <a:solidFill>
                    <a:srgbClr val="FF6600"/>
                  </a:solidFill>
                </a:rPr>
                <a:t>1</a:t>
              </a:r>
            </a:p>
          </p:txBody>
        </p:sp>
        <p:sp>
          <p:nvSpPr>
            <p:cNvPr id="54" name="Right Arrow 53"/>
            <p:cNvSpPr/>
            <p:nvPr/>
          </p:nvSpPr>
          <p:spPr>
            <a:xfrm>
              <a:off x="1600200" y="2007761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ight Arrow 54"/>
            <p:cNvSpPr/>
            <p:nvPr/>
          </p:nvSpPr>
          <p:spPr>
            <a:xfrm>
              <a:off x="1600200" y="3150761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ight Arrow 67"/>
            <p:cNvSpPr/>
            <p:nvPr/>
          </p:nvSpPr>
          <p:spPr>
            <a:xfrm>
              <a:off x="3962400" y="2590800"/>
              <a:ext cx="1371600" cy="385175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38800" y="25908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p</a:t>
              </a:r>
              <a:r>
                <a:rPr lang="en-US" sz="1600" baseline="-25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1</a:t>
              </a:r>
              <a:endParaRPr lang="en-US" sz="1600" baseline="-25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96000" y="25908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p</a:t>
              </a:r>
              <a:r>
                <a:rPr lang="en-US" sz="1600" baseline="-25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2</a:t>
              </a:r>
              <a:endParaRPr lang="en-US" sz="1600" baseline="-25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553200" y="25908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p</a:t>
              </a:r>
              <a:r>
                <a:rPr lang="en-US" sz="1600" baseline="-25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3</a:t>
              </a:r>
              <a:endParaRPr lang="en-US" sz="1600" baseline="-25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010400" y="25908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p</a:t>
              </a:r>
              <a:r>
                <a:rPr lang="en-US" sz="1600" baseline="-25000" dirty="0" smtClean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4</a:t>
              </a:r>
              <a:endParaRPr lang="en-US" sz="1600" baseline="-25000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5774504" y="3200400"/>
              <a:ext cx="2601767" cy="1298495"/>
              <a:chOff x="7069904" y="3425905"/>
              <a:chExt cx="2601767" cy="1298495"/>
            </a:xfrm>
          </p:grpSpPr>
          <p:sp>
            <p:nvSpPr>
              <p:cNvPr id="77" name="Right Arrow 76"/>
              <p:cNvSpPr/>
              <p:nvPr/>
            </p:nvSpPr>
            <p:spPr>
              <a:xfrm rot="2700000">
                <a:off x="7050092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Right Arrow 77"/>
              <p:cNvSpPr/>
              <p:nvPr/>
            </p:nvSpPr>
            <p:spPr>
              <a:xfrm rot="8100000">
                <a:off x="8329368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ight Arrow 78"/>
              <p:cNvSpPr/>
              <p:nvPr/>
            </p:nvSpPr>
            <p:spPr>
              <a:xfrm rot="2700000">
                <a:off x="7464503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ight Arrow 79"/>
              <p:cNvSpPr/>
              <p:nvPr/>
            </p:nvSpPr>
            <p:spPr>
              <a:xfrm rot="8100000">
                <a:off x="7872168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7772400" y="3886200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4" name="Plus 83"/>
              <p:cNvSpPr/>
              <p:nvPr/>
            </p:nvSpPr>
            <p:spPr>
              <a:xfrm>
                <a:off x="7810500" y="3936744"/>
                <a:ext cx="228600" cy="228600"/>
              </a:xfrm>
              <a:prstGeom prst="mathPl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7696200" y="42672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8000"/>
                    </a:solidFill>
                  </a:rPr>
                  <a:t>O</a:t>
                </a:r>
                <a:r>
                  <a:rPr lang="en-US" baseline="-25000" dirty="0">
                    <a:solidFill>
                      <a:srgbClr val="008000"/>
                    </a:solidFill>
                  </a:rPr>
                  <a:t>x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8229600" y="4340305"/>
                <a:ext cx="14420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8000"/>
                    </a:solidFill>
                  </a:rPr>
                  <a:t>Output Pixel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2667000" y="3810000"/>
              <a:ext cx="3048000" cy="923330"/>
            </a:xfrm>
            <a:prstGeom prst="rect">
              <a:avLst/>
            </a:prstGeom>
            <a:solidFill>
              <a:srgbClr val="0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O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x</a:t>
              </a:r>
              <a:r>
                <a:rPr lang="en-US" dirty="0" smtClean="0"/>
                <a:t> = 0;</a:t>
              </a:r>
            </a:p>
            <a:p>
              <a:r>
                <a:rPr lang="en-US" dirty="0" smtClean="0"/>
                <a:t>For </a:t>
              </a:r>
              <a:r>
                <a:rPr lang="en-US" dirty="0" smtClean="0">
                  <a:solidFill>
                    <a:srgbClr val="00FFFF"/>
                  </a:solidFill>
                </a:rPr>
                <a:t>pixel</a:t>
              </a:r>
              <a:r>
                <a:rPr lang="en-US" dirty="0" smtClean="0"/>
                <a:t> in </a:t>
              </a:r>
              <a:r>
                <a:rPr lang="en-US" dirty="0" smtClean="0">
                  <a:solidFill>
                    <a:srgbClr val="00FFFF"/>
                  </a:solidFill>
                </a:rPr>
                <a:t>window</a:t>
              </a:r>
              <a:r>
                <a:rPr lang="en-US" dirty="0" smtClean="0"/>
                <a:t>:</a:t>
              </a:r>
            </a:p>
            <a:p>
              <a:r>
                <a:rPr lang="en-US" dirty="0" smtClean="0"/>
                <a:t>     </a:t>
              </a:r>
              <a:r>
                <a:rPr lang="en-US" dirty="0" smtClean="0">
                  <a:solidFill>
                    <a:srgbClr val="008000"/>
                  </a:solidFill>
                </a:rPr>
                <a:t>O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x</a:t>
              </a:r>
              <a:r>
                <a:rPr lang="en-US" dirty="0" smtClean="0"/>
                <a:t> += (</a:t>
              </a:r>
              <a:r>
                <a:rPr lang="en-US" dirty="0" err="1" smtClean="0">
                  <a:solidFill>
                    <a:srgbClr val="00FFFF"/>
                  </a:solidFill>
                </a:rPr>
                <a:t>pixel</a:t>
              </a:r>
              <a:r>
                <a:rPr lang="en-US" baseline="-25000" dirty="0" err="1" smtClean="0">
                  <a:solidFill>
                    <a:srgbClr val="00FFFF"/>
                  </a:solidFill>
                </a:rPr>
                <a:t>i</a:t>
              </a:r>
              <a:r>
                <a:rPr lang="en-US" dirty="0" smtClean="0">
                  <a:solidFill>
                    <a:srgbClr val="00FFFF"/>
                  </a:solidFill>
                </a:rPr>
                <a:t> </a:t>
              </a:r>
              <a:r>
                <a:rPr lang="en-US" dirty="0" smtClean="0"/>
                <a:t>x </a:t>
              </a:r>
              <a:r>
                <a:rPr lang="en-US" dirty="0" smtClean="0">
                  <a:solidFill>
                    <a:srgbClr val="FF6600"/>
                  </a:solidFill>
                </a:rPr>
                <a:t>kernel</a:t>
              </a:r>
              <a:r>
                <a:rPr lang="en-US" baseline="-25000" dirty="0" smtClean="0">
                  <a:solidFill>
                    <a:srgbClr val="FF6600"/>
                  </a:solidFill>
                </a:rPr>
                <a:t>n-i</a:t>
              </a:r>
              <a:r>
                <a:rPr lang="en-US" dirty="0" smtClean="0"/>
                <a:t>) </a:t>
              </a:r>
              <a:endParaRPr lang="en-US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133600" y="2616456"/>
              <a:ext cx="304800" cy="304800"/>
              <a:chOff x="2362200" y="2617361"/>
              <a:chExt cx="304800" cy="304800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2362200" y="2617361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" name="Multiply 3"/>
              <p:cNvSpPr/>
              <p:nvPr/>
            </p:nvSpPr>
            <p:spPr>
              <a:xfrm>
                <a:off x="2400300" y="2655461"/>
                <a:ext cx="228600" cy="228600"/>
              </a:xfrm>
              <a:prstGeom prst="mathMultiply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2590800" y="2616456"/>
              <a:ext cx="304800" cy="304800"/>
              <a:chOff x="2362200" y="2617361"/>
              <a:chExt cx="304800" cy="304800"/>
            </a:xfrm>
          </p:grpSpPr>
          <p:sp>
            <p:nvSpPr>
              <p:cNvPr id="83" name="Oval 82"/>
              <p:cNvSpPr/>
              <p:nvPr/>
            </p:nvSpPr>
            <p:spPr>
              <a:xfrm>
                <a:off x="2362200" y="2617361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1" name="Multiply 90"/>
              <p:cNvSpPr/>
              <p:nvPr/>
            </p:nvSpPr>
            <p:spPr>
              <a:xfrm>
                <a:off x="2400300" y="2655461"/>
                <a:ext cx="228600" cy="228600"/>
              </a:xfrm>
              <a:prstGeom prst="mathMultiply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3048000" y="2616456"/>
              <a:ext cx="304800" cy="304800"/>
              <a:chOff x="2362200" y="2617361"/>
              <a:chExt cx="304800" cy="304800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2362200" y="2617361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Multiply 93"/>
              <p:cNvSpPr/>
              <p:nvPr/>
            </p:nvSpPr>
            <p:spPr>
              <a:xfrm>
                <a:off x="2400300" y="2655461"/>
                <a:ext cx="228600" cy="228600"/>
              </a:xfrm>
              <a:prstGeom prst="mathMultiply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3505200" y="2616456"/>
              <a:ext cx="304800" cy="304800"/>
              <a:chOff x="2362200" y="2617361"/>
              <a:chExt cx="304800" cy="304800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2362200" y="2617361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Multiply 96"/>
              <p:cNvSpPr/>
              <p:nvPr/>
            </p:nvSpPr>
            <p:spPr>
              <a:xfrm>
                <a:off x="2400300" y="2655461"/>
                <a:ext cx="228600" cy="228600"/>
              </a:xfrm>
              <a:prstGeom prst="mathMultiply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44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984" y="1371600"/>
            <a:ext cx="4344416" cy="3485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 3: Correntropy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876800"/>
            <a:ext cx="8229600" cy="15541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Used for: </a:t>
            </a:r>
            <a:r>
              <a:rPr lang="en-US" dirty="0"/>
              <a:t>optical flow, obstacle </a:t>
            </a:r>
            <a:r>
              <a:rPr lang="en-US" dirty="0" smtClean="0"/>
              <a:t>avoidance</a:t>
            </a:r>
          </a:p>
          <a:p>
            <a:r>
              <a:rPr lang="en-US" b="1" dirty="0" smtClean="0"/>
              <a:t>Window function:</a:t>
            </a:r>
            <a:r>
              <a:rPr lang="en-US" dirty="0" smtClean="0"/>
              <a:t> Gaussian of point-wise absolute difference, followed by summation</a:t>
            </a:r>
          </a:p>
          <a:p>
            <a:endParaRPr lang="en-US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278368" y="1828800"/>
            <a:ext cx="8637032" cy="2904530"/>
            <a:chOff x="278368" y="1828800"/>
            <a:chExt cx="8637032" cy="2904530"/>
          </a:xfrm>
        </p:grpSpPr>
        <p:sp>
          <p:nvSpPr>
            <p:cNvPr id="45" name="Rectangle 44"/>
            <p:cNvSpPr/>
            <p:nvPr/>
          </p:nvSpPr>
          <p:spPr>
            <a:xfrm>
              <a:off x="457200" y="1981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 smtClean="0">
                  <a:solidFill>
                    <a:srgbClr val="00FFFF"/>
                  </a:solidFill>
                </a:rPr>
                <a:t>1</a:t>
              </a:r>
              <a:endParaRPr lang="en-US" sz="1600" baseline="-25000" dirty="0">
                <a:solidFill>
                  <a:srgbClr val="00FFFF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14400" y="1981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71600" y="1981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3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828800" y="198120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00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rgbClr val="00FFFF"/>
                  </a:solidFill>
                </a:rPr>
                <a:t>W</a:t>
              </a:r>
              <a:r>
                <a:rPr lang="en-US" sz="1600" baseline="-25000" dirty="0">
                  <a:solidFill>
                    <a:srgbClr val="00FFFF"/>
                  </a:solidFill>
                </a:rPr>
                <a:t>4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57200" y="307446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1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914400" y="307446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2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371600" y="307446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3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828800" y="3074460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FF6600"/>
                  </a:solidFill>
                </a:rPr>
                <a:t>k</a:t>
              </a:r>
              <a:r>
                <a:rPr lang="en-US" sz="1600" baseline="-25000" dirty="0" smtClean="0">
                  <a:solidFill>
                    <a:srgbClr val="FF6600"/>
                  </a:solidFill>
                </a:rPr>
                <a:t>4</a:t>
              </a:r>
              <a:endParaRPr lang="en-US" sz="1600" baseline="-25000" dirty="0">
                <a:solidFill>
                  <a:srgbClr val="FF66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8956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1</a:t>
              </a:r>
              <a:endParaRPr lang="en-US" sz="1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3528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2</a:t>
              </a:r>
              <a:endParaRPr lang="en-US" sz="1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8100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endParaRPr lang="en-US" sz="1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267200" y="2514600"/>
              <a:ext cx="457200" cy="457200"/>
            </a:xfrm>
            <a:prstGeom prst="rect">
              <a:avLst/>
            </a:prstGeom>
            <a:noFill/>
            <a:ln w="38100" cmpd="sng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sz="1600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4</a:t>
              </a:r>
              <a:endParaRPr lang="en-US" sz="1600" baseline="-25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6324600" y="3124200"/>
              <a:ext cx="2501592" cy="1298495"/>
              <a:chOff x="6248400" y="3425905"/>
              <a:chExt cx="2501592" cy="1298495"/>
            </a:xfrm>
          </p:grpSpPr>
          <p:sp>
            <p:nvSpPr>
              <p:cNvPr id="77" name="Right Arrow 76"/>
              <p:cNvSpPr/>
              <p:nvPr/>
            </p:nvSpPr>
            <p:spPr>
              <a:xfrm rot="2700000">
                <a:off x="7050092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Right Arrow 77"/>
              <p:cNvSpPr/>
              <p:nvPr/>
            </p:nvSpPr>
            <p:spPr>
              <a:xfrm rot="8100000">
                <a:off x="8329368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ight Arrow 78"/>
              <p:cNvSpPr/>
              <p:nvPr/>
            </p:nvSpPr>
            <p:spPr>
              <a:xfrm rot="2700000">
                <a:off x="7464503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ight Arrow 79"/>
              <p:cNvSpPr/>
              <p:nvPr/>
            </p:nvSpPr>
            <p:spPr>
              <a:xfrm rot="8100000">
                <a:off x="7872168" y="3445717"/>
                <a:ext cx="420624" cy="381000"/>
              </a:xfrm>
              <a:prstGeom prst="rightArrow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7772400" y="3886200"/>
                <a:ext cx="304800" cy="304800"/>
              </a:xfrm>
              <a:prstGeom prst="ellipse">
                <a:avLst/>
              </a:prstGeom>
              <a:solidFill>
                <a:srgbClr val="FFFFFF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4" name="Plus 83"/>
              <p:cNvSpPr/>
              <p:nvPr/>
            </p:nvSpPr>
            <p:spPr>
              <a:xfrm>
                <a:off x="7810500" y="3936744"/>
                <a:ext cx="228600" cy="228600"/>
              </a:xfrm>
              <a:prstGeom prst="mathPlu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7696200" y="4267200"/>
                <a:ext cx="457200" cy="457200"/>
              </a:xfrm>
              <a:prstGeom prst="rect">
                <a:avLst/>
              </a:prstGeom>
              <a:noFill/>
              <a:ln w="38100" cmpd="sng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rgbClr val="008000"/>
                    </a:solidFill>
                  </a:rPr>
                  <a:t>O</a:t>
                </a:r>
                <a:r>
                  <a:rPr lang="en-US" baseline="-25000" dirty="0">
                    <a:solidFill>
                      <a:srgbClr val="008000"/>
                    </a:solidFill>
                  </a:rPr>
                  <a:t>x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6248400" y="3883105"/>
                <a:ext cx="14420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8000"/>
                    </a:solidFill>
                  </a:rPr>
                  <a:t>Output Pixel</a:t>
                </a:r>
                <a:endParaRPr lang="en-US" dirty="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87" name="Right Arrow 86"/>
            <p:cNvSpPr/>
            <p:nvPr/>
          </p:nvSpPr>
          <p:spPr>
            <a:xfrm>
              <a:off x="2438400" y="2590800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78368" y="2553084"/>
              <a:ext cx="2207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998308"/>
                  </a:solidFill>
                </a:rPr>
                <a:t>Absolute Difference</a:t>
              </a:r>
              <a:endParaRPr lang="en-US" dirty="0">
                <a:solidFill>
                  <a:srgbClr val="998308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362200" y="3810000"/>
              <a:ext cx="3962400" cy="923330"/>
            </a:xfrm>
            <a:prstGeom prst="rect">
              <a:avLst/>
            </a:prstGeom>
            <a:solidFill>
              <a:srgbClr val="0000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O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x</a:t>
              </a:r>
              <a:r>
                <a:rPr lang="en-US" dirty="0" smtClean="0"/>
                <a:t> = 0;</a:t>
              </a:r>
            </a:p>
            <a:p>
              <a:r>
                <a:rPr lang="en-US" dirty="0" smtClean="0"/>
                <a:t>For </a:t>
              </a:r>
              <a:r>
                <a:rPr lang="en-US" dirty="0" smtClean="0">
                  <a:solidFill>
                    <a:srgbClr val="00FFFF"/>
                  </a:solidFill>
                </a:rPr>
                <a:t>pixel</a:t>
              </a:r>
              <a:r>
                <a:rPr lang="en-US" dirty="0" smtClean="0"/>
                <a:t> in </a:t>
              </a:r>
              <a:r>
                <a:rPr lang="en-US" dirty="0" smtClean="0">
                  <a:solidFill>
                    <a:srgbClr val="00FFFF"/>
                  </a:solidFill>
                </a:rPr>
                <a:t>window</a:t>
              </a:r>
              <a:r>
                <a:rPr lang="en-US" dirty="0" smtClean="0"/>
                <a:t>:</a:t>
              </a:r>
            </a:p>
            <a:p>
              <a:r>
                <a:rPr lang="en-US" dirty="0" smtClean="0"/>
                <a:t>     </a:t>
              </a:r>
              <a:r>
                <a:rPr lang="en-US" dirty="0" smtClean="0">
                  <a:solidFill>
                    <a:srgbClr val="008000"/>
                  </a:solidFill>
                </a:rPr>
                <a:t>O</a:t>
              </a:r>
              <a:r>
                <a:rPr lang="en-US" baseline="-25000" dirty="0" smtClean="0">
                  <a:solidFill>
                    <a:srgbClr val="008000"/>
                  </a:solidFill>
                </a:rPr>
                <a:t>x</a:t>
              </a:r>
              <a:r>
                <a:rPr lang="en-US" dirty="0" smtClean="0"/>
                <a:t> += </a:t>
              </a:r>
              <a:r>
                <a:rPr lang="en-US" dirty="0" smtClean="0">
                  <a:solidFill>
                    <a:srgbClr val="3366FF"/>
                  </a:solidFill>
                </a:rPr>
                <a:t>Gauss</a:t>
              </a:r>
              <a:r>
                <a:rPr lang="en-US" dirty="0" smtClean="0"/>
                <a:t>(</a:t>
              </a:r>
              <a:r>
                <a:rPr lang="en-US" dirty="0" smtClean="0">
                  <a:solidFill>
                    <a:srgbClr val="998308"/>
                  </a:solidFill>
                </a:rPr>
                <a:t>abs</a:t>
              </a:r>
              <a:r>
                <a:rPr lang="en-US" dirty="0" smtClean="0"/>
                <a:t>(</a:t>
              </a:r>
              <a:r>
                <a:rPr lang="en-US" dirty="0" smtClean="0">
                  <a:solidFill>
                    <a:srgbClr val="00FFFF"/>
                  </a:solidFill>
                </a:rPr>
                <a:t>pixel</a:t>
              </a:r>
              <a:r>
                <a:rPr lang="en-US" baseline="-25000" dirty="0" smtClean="0">
                  <a:solidFill>
                    <a:srgbClr val="00FFFF"/>
                  </a:solidFill>
                </a:rPr>
                <a:t>i</a:t>
              </a:r>
              <a:r>
                <a:rPr lang="en-US" dirty="0" smtClean="0">
                  <a:solidFill>
                    <a:srgbClr val="00FFFF"/>
                  </a:solidFill>
                </a:rPr>
                <a:t> </a:t>
              </a:r>
              <a:r>
                <a:rPr lang="en-US" dirty="0" smtClean="0"/>
                <a:t>– </a:t>
              </a:r>
              <a:r>
                <a:rPr lang="en-US" dirty="0" smtClean="0">
                  <a:solidFill>
                    <a:srgbClr val="FF6600"/>
                  </a:solidFill>
                </a:rPr>
                <a:t>kernel</a:t>
              </a:r>
              <a:r>
                <a:rPr lang="en-US" baseline="-25000" dirty="0" smtClean="0">
                  <a:solidFill>
                    <a:srgbClr val="FF6600"/>
                  </a:solidFill>
                </a:rPr>
                <a:t>i</a:t>
              </a:r>
              <a:r>
                <a:rPr lang="en-US" dirty="0" smtClean="0"/>
                <a:t>))</a:t>
              </a:r>
              <a:endParaRPr lang="en-US" dirty="0"/>
            </a:p>
          </p:txBody>
        </p:sp>
        <p:sp>
          <p:nvSpPr>
            <p:cNvPr id="81" name="Right Arrow 80"/>
            <p:cNvSpPr/>
            <p:nvPr/>
          </p:nvSpPr>
          <p:spPr>
            <a:xfrm>
              <a:off x="4800600" y="2590800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5029200" y="2286000"/>
              <a:ext cx="1752600" cy="1269124"/>
              <a:chOff x="5181600" y="2057400"/>
              <a:chExt cx="2209800" cy="1600200"/>
            </a:xfrm>
          </p:grpSpPr>
          <p:sp>
            <p:nvSpPr>
              <p:cNvPr id="5" name="Freeform 4"/>
              <p:cNvSpPr/>
              <p:nvPr/>
            </p:nvSpPr>
            <p:spPr>
              <a:xfrm>
                <a:off x="5290274" y="2321546"/>
                <a:ext cx="1924377" cy="872351"/>
              </a:xfrm>
              <a:custGeom>
                <a:avLst/>
                <a:gdLst>
                  <a:gd name="connsiteX0" fmla="*/ 0 w 1924377"/>
                  <a:gd name="connsiteY0" fmla="*/ 872351 h 872351"/>
                  <a:gd name="connsiteX1" fmla="*/ 538826 w 1924377"/>
                  <a:gd name="connsiteY1" fmla="*/ 731247 h 872351"/>
                  <a:gd name="connsiteX2" fmla="*/ 756922 w 1924377"/>
                  <a:gd name="connsiteY2" fmla="*/ 166829 h 872351"/>
                  <a:gd name="connsiteX3" fmla="*/ 975018 w 1924377"/>
                  <a:gd name="connsiteY3" fmla="*/ 69 h 872351"/>
                  <a:gd name="connsiteX4" fmla="*/ 1128968 w 1924377"/>
                  <a:gd name="connsiteY4" fmla="*/ 154001 h 872351"/>
                  <a:gd name="connsiteX5" fmla="*/ 1295747 w 1924377"/>
                  <a:gd name="connsiteY5" fmla="*/ 654280 h 872351"/>
                  <a:gd name="connsiteX6" fmla="*/ 1911548 w 1924377"/>
                  <a:gd name="connsiteY6" fmla="*/ 846696 h 872351"/>
                  <a:gd name="connsiteX7" fmla="*/ 1911548 w 1924377"/>
                  <a:gd name="connsiteY7" fmla="*/ 846696 h 872351"/>
                  <a:gd name="connsiteX8" fmla="*/ 1924377 w 1924377"/>
                  <a:gd name="connsiteY8" fmla="*/ 846696 h 872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24377" h="872351">
                    <a:moveTo>
                      <a:pt x="0" y="872351"/>
                    </a:moveTo>
                    <a:cubicBezTo>
                      <a:pt x="206336" y="860592"/>
                      <a:pt x="412672" y="848834"/>
                      <a:pt x="538826" y="731247"/>
                    </a:cubicBezTo>
                    <a:cubicBezTo>
                      <a:pt x="664980" y="613660"/>
                      <a:pt x="684223" y="288692"/>
                      <a:pt x="756922" y="166829"/>
                    </a:cubicBezTo>
                    <a:cubicBezTo>
                      <a:pt x="829621" y="44966"/>
                      <a:pt x="913010" y="2207"/>
                      <a:pt x="975018" y="69"/>
                    </a:cubicBezTo>
                    <a:cubicBezTo>
                      <a:pt x="1037026" y="-2069"/>
                      <a:pt x="1075513" y="44966"/>
                      <a:pt x="1128968" y="154001"/>
                    </a:cubicBezTo>
                    <a:cubicBezTo>
                      <a:pt x="1182423" y="263036"/>
                      <a:pt x="1165317" y="538831"/>
                      <a:pt x="1295747" y="654280"/>
                    </a:cubicBezTo>
                    <a:cubicBezTo>
                      <a:pt x="1426177" y="769729"/>
                      <a:pt x="1911548" y="846696"/>
                      <a:pt x="1911548" y="846696"/>
                    </a:cubicBezTo>
                    <a:lnTo>
                      <a:pt x="1911548" y="846696"/>
                    </a:lnTo>
                    <a:lnTo>
                      <a:pt x="1924377" y="846696"/>
                    </a:lnTo>
                  </a:path>
                </a:pathLst>
              </a:custGeom>
              <a:ln w="76200" cmpd="sng">
                <a:solidFill>
                  <a:srgbClr val="3366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rgbClr val="A70E01"/>
                    </a:solidFill>
                  </a:ln>
                  <a:solidFill>
                    <a:srgbClr val="A70E01"/>
                  </a:solidFill>
                </a:endParaRPr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5181600" y="3352800"/>
                <a:ext cx="2209800" cy="0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6261229" y="2057400"/>
                <a:ext cx="0" cy="1600200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headEnd type="arrow"/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Right Arrow 82"/>
            <p:cNvSpPr/>
            <p:nvPr/>
          </p:nvSpPr>
          <p:spPr>
            <a:xfrm>
              <a:off x="6553200" y="2593895"/>
              <a:ext cx="381000" cy="381000"/>
            </a:xfrm>
            <a:prstGeom prst="rightArrow">
              <a:avLst/>
            </a:prstGeom>
            <a:solidFill>
              <a:srgbClr val="FFFFFF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086600" y="2517695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3366FF"/>
                  </a:solidFill>
                </a:rPr>
                <a:t>g</a:t>
              </a:r>
              <a:r>
                <a:rPr lang="en-US" sz="1600" baseline="-25000" dirty="0" smtClean="0">
                  <a:solidFill>
                    <a:srgbClr val="3366FF"/>
                  </a:solidFill>
                </a:rPr>
                <a:t>1</a:t>
              </a:r>
              <a:endParaRPr lang="en-US" sz="1600" baseline="-25000" dirty="0">
                <a:solidFill>
                  <a:srgbClr val="3366FF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7543800" y="2517695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3366FF"/>
                  </a:solidFill>
                </a:rPr>
                <a:t>g</a:t>
              </a:r>
              <a:r>
                <a:rPr lang="en-US" sz="1600" baseline="-25000" dirty="0" smtClean="0">
                  <a:solidFill>
                    <a:srgbClr val="3366FF"/>
                  </a:solidFill>
                </a:rPr>
                <a:t>2</a:t>
              </a:r>
              <a:endParaRPr lang="en-US" sz="1600" baseline="-25000" dirty="0">
                <a:solidFill>
                  <a:srgbClr val="3366FF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8001000" y="2517695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3366FF"/>
                  </a:solidFill>
                </a:rPr>
                <a:t>g</a:t>
              </a:r>
              <a:r>
                <a:rPr lang="en-US" sz="1600" baseline="-25000" dirty="0" smtClean="0">
                  <a:solidFill>
                    <a:srgbClr val="3366FF"/>
                  </a:solidFill>
                </a:rPr>
                <a:t>3</a:t>
              </a:r>
              <a:endParaRPr lang="en-US" sz="1600" baseline="-25000" dirty="0">
                <a:solidFill>
                  <a:srgbClr val="3366FF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8458200" y="2517695"/>
              <a:ext cx="457200" cy="457200"/>
            </a:xfrm>
            <a:prstGeom prst="rect">
              <a:avLst/>
            </a:prstGeom>
            <a:noFill/>
            <a:ln w="38100" cmpd="sng">
              <a:solidFill>
                <a:srgbClr val="3366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3366FF"/>
                  </a:solidFill>
                </a:rPr>
                <a:t>g</a:t>
              </a:r>
              <a:r>
                <a:rPr lang="en-US" sz="1600" baseline="-25000" dirty="0" smtClean="0">
                  <a:solidFill>
                    <a:srgbClr val="3366FF"/>
                  </a:solidFill>
                </a:rPr>
                <a:t>4</a:t>
              </a:r>
              <a:endParaRPr lang="en-US" sz="1600" baseline="-25000" dirty="0">
                <a:solidFill>
                  <a:srgbClr val="3366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24400" y="1828800"/>
              <a:ext cx="22630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66FF"/>
                  </a:solidFill>
                </a:rPr>
                <a:t>Gaussian Function()</a:t>
              </a:r>
              <a:endParaRPr lang="en-US" dirty="0">
                <a:solidFill>
                  <a:srgbClr val="3366FF"/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18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Devices Targeted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360210"/>
              </p:ext>
            </p:extLst>
          </p:nvPr>
        </p:nvGraphicFramePr>
        <p:xfrm>
          <a:off x="533400" y="1397000"/>
          <a:ext cx="81534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524000"/>
                <a:gridCol w="1143000"/>
                <a:gridCol w="762000"/>
                <a:gridCol w="1676400"/>
                <a:gridCol w="11430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Host CPU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Library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FPGA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Altera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Stratix III E260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GiDEL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ProcStar</a:t>
                      </a:r>
                      <a:r>
                        <a:rPr lang="en-US" sz="1600" dirty="0" smtClean="0"/>
                        <a:t> III PCIe x8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65 nm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2.26 GHz 4-core 45 nm Xeon E5520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400" dirty="0" smtClean="0"/>
                        <a:t>Red Hat Enterprise 5 64-bit Server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Quartus II 9.1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GPU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Nvidia</a:t>
                      </a:r>
                      <a:r>
                        <a:rPr lang="en-US" sz="1600" dirty="0" smtClean="0"/>
                        <a:t>  GeForce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GTX 295, </a:t>
                      </a:r>
                      <a:r>
                        <a:rPr lang="en-US" sz="1600" baseline="0" dirty="0" smtClean="0"/>
                        <a:t>Compute Capability 1.3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EVGA PCIe x16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55 nm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2.67 GHz 4-core Intel Xeon W3520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Red Hat Enterprise 5 64-bit Server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CUDA</a:t>
                      </a:r>
                      <a:r>
                        <a:rPr lang="en-US" sz="1600" baseline="0" dirty="0" smtClean="0"/>
                        <a:t> Version 3.2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CPU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2.67 GHz Intel Xeon 4-core W3520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45 nm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Windows 7 Enterprise</a:t>
                      </a:r>
                      <a:r>
                        <a:rPr lang="en-US" sz="1400" baseline="0" dirty="0" smtClean="0"/>
                        <a:t> 64-bit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OpenCL</a:t>
                      </a:r>
                      <a:r>
                        <a:rPr lang="en-US" sz="1600" dirty="0" smtClean="0"/>
                        <a:t> Intel SDK 1.1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4876800"/>
            <a:ext cx="8229600" cy="1554163"/>
          </a:xfrm>
        </p:spPr>
        <p:txBody>
          <a:bodyPr>
            <a:noAutofit/>
          </a:bodyPr>
          <a:lstStyle/>
          <a:p>
            <a:r>
              <a:rPr lang="en-US" sz="1800" dirty="0" smtClean="0"/>
              <a:t>Process nodes not the same; Devices are best of product cycle (2009)</a:t>
            </a:r>
          </a:p>
          <a:p>
            <a:r>
              <a:rPr lang="en-US" sz="1800" dirty="0" smtClean="0"/>
              <a:t>FPGA host processor slower than CPU, GPU; host not used for computation</a:t>
            </a:r>
            <a:endParaRPr lang="en-US" sz="1800" dirty="0"/>
          </a:p>
          <a:p>
            <a:r>
              <a:rPr lang="en-US" sz="1800" dirty="0" smtClean="0"/>
              <a:t>Windows 7 used for CPU instead of Linux; </a:t>
            </a:r>
            <a:r>
              <a:rPr lang="en-US" sz="1800" dirty="0" err="1" smtClean="0"/>
              <a:t>OpenCL</a:t>
            </a:r>
            <a:r>
              <a:rPr lang="en-US" sz="1800" dirty="0" smtClean="0"/>
              <a:t> Intel SDK 1.1 compatibility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03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676400" y="1676400"/>
            <a:ext cx="7162800" cy="25908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bg1"/>
                </a:solidFill>
              </a:rPr>
              <a:t>Board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81400" y="1905000"/>
            <a:ext cx="5105400" cy="16764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bg1"/>
                </a:solidFill>
              </a:rPr>
              <a:t>FPGA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2087563"/>
          </a:xfrm>
        </p:spPr>
        <p:txBody>
          <a:bodyPr>
            <a:normAutofit fontScale="85000"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Architecture accepts input image, kernel from CPU over PCIe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Streams from off-chip DDR RAM to on-chip Window Generator</a:t>
            </a:r>
          </a:p>
          <a:p>
            <a:pPr marL="550926" indent="-514350">
              <a:buFont typeface="+mj-lt"/>
              <a:buAutoNum type="arabicPeriod"/>
            </a:pPr>
            <a:r>
              <a:rPr lang="en-US" dirty="0" smtClean="0"/>
              <a:t>Window Generator delivers windows to datapath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2209800" y="3581400"/>
            <a:ext cx="11430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DDR2 RAM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57600" y="2895600"/>
            <a:ext cx="9144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Mem</a:t>
            </a:r>
            <a:r>
              <a:rPr lang="en-US" sz="1600" dirty="0" smtClean="0">
                <a:solidFill>
                  <a:schemeClr val="bg1"/>
                </a:solidFill>
              </a:rPr>
              <a:t> Control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800600" y="2895600"/>
            <a:ext cx="11430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Window Generator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00600" y="2057400"/>
            <a:ext cx="11430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Kernel Registers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48400" y="2209800"/>
            <a:ext cx="1143000" cy="10668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Datapath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696200" y="2514600"/>
            <a:ext cx="9144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bg1"/>
                </a:solidFill>
              </a:rPr>
              <a:t>Mem</a:t>
            </a:r>
            <a:r>
              <a:rPr lang="en-US" sz="1600" dirty="0" smtClean="0">
                <a:solidFill>
                  <a:schemeClr val="bg1"/>
                </a:solidFill>
              </a:rPr>
              <a:t> Control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09800" y="2895600"/>
            <a:ext cx="11430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DDR2 RAM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383" y="2792045"/>
            <a:ext cx="1143000" cy="6096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Host CPU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0" y="2133600"/>
            <a:ext cx="381000" cy="1905000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 smtClean="0"/>
              <a:t>PCIe Bus</a:t>
            </a:r>
            <a:endParaRPr lang="en-US" sz="1600" dirty="0"/>
          </a:p>
        </p:txBody>
      </p:sp>
      <p:cxnSp>
        <p:nvCxnSpPr>
          <p:cNvPr id="2053" name="Straight Arrow Connector 2052"/>
          <p:cNvCxnSpPr>
            <a:stCxn id="36" idx="3"/>
            <a:endCxn id="28" idx="1"/>
          </p:cNvCxnSpPr>
          <p:nvPr/>
        </p:nvCxnSpPr>
        <p:spPr>
          <a:xfrm flipV="1">
            <a:off x="1211383" y="3086100"/>
            <a:ext cx="312617" cy="10745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7" name="Straight Arrow Connector 2056"/>
          <p:cNvCxnSpPr>
            <a:endCxn id="31" idx="1"/>
          </p:cNvCxnSpPr>
          <p:nvPr/>
        </p:nvCxnSpPr>
        <p:spPr>
          <a:xfrm>
            <a:off x="1905000" y="2362200"/>
            <a:ext cx="28956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34" idx="1"/>
          </p:cNvCxnSpPr>
          <p:nvPr/>
        </p:nvCxnSpPr>
        <p:spPr>
          <a:xfrm>
            <a:off x="1905000" y="32004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352800" y="32004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30" idx="1"/>
          </p:cNvCxnSpPr>
          <p:nvPr/>
        </p:nvCxnSpPr>
        <p:spPr>
          <a:xfrm>
            <a:off x="4572000" y="3200400"/>
            <a:ext cx="2286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943600" y="31242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943600" y="24384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391400" y="28194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3" name="Elbow Connector 2062"/>
          <p:cNvCxnSpPr>
            <a:stCxn id="33" idx="2"/>
          </p:cNvCxnSpPr>
          <p:nvPr/>
        </p:nvCxnSpPr>
        <p:spPr>
          <a:xfrm rot="5400000">
            <a:off x="5372100" y="1104900"/>
            <a:ext cx="762000" cy="4800600"/>
          </a:xfrm>
          <a:prstGeom prst="bentConnector2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1905000" y="3886200"/>
            <a:ext cx="304800" cy="0"/>
          </a:xfrm>
          <a:prstGeom prst="straightConnector1">
            <a:avLst/>
          </a:prstGeom>
          <a:ln w="28575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8" name="Right Arrow 2067"/>
          <p:cNvSpPr/>
          <p:nvPr/>
        </p:nvSpPr>
        <p:spPr>
          <a:xfrm>
            <a:off x="1219200" y="2743200"/>
            <a:ext cx="1219200" cy="1066800"/>
          </a:xfrm>
          <a:prstGeom prst="rightArrow">
            <a:avLst/>
          </a:prstGeom>
          <a:solidFill>
            <a:schemeClr val="tx1"/>
          </a:solidFill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FFFF"/>
                </a:solidFill>
              </a:rPr>
              <a:t>Image Data</a:t>
            </a:r>
            <a:endParaRPr lang="en-US" dirty="0">
              <a:solidFill>
                <a:srgbClr val="00FFFF"/>
              </a:solidFill>
            </a:endParaRPr>
          </a:p>
        </p:txBody>
      </p:sp>
      <p:sp>
        <p:nvSpPr>
          <p:cNvPr id="73" name="Right Arrow 72"/>
          <p:cNvSpPr/>
          <p:nvPr/>
        </p:nvSpPr>
        <p:spPr>
          <a:xfrm>
            <a:off x="1219200" y="2362200"/>
            <a:ext cx="3581400" cy="533400"/>
          </a:xfrm>
          <a:prstGeom prst="rightArrow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Kernel Data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3352800" y="2743200"/>
            <a:ext cx="1447800" cy="1066800"/>
          </a:xfrm>
          <a:prstGeom prst="rightArrow">
            <a:avLst/>
          </a:prstGeom>
          <a:solidFill>
            <a:schemeClr val="tx1"/>
          </a:solidFill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FFFF"/>
                </a:solidFill>
              </a:rPr>
              <a:t>Image Data</a:t>
            </a:r>
            <a:endParaRPr lang="en-US" dirty="0">
              <a:solidFill>
                <a:srgbClr val="00FFFF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5638800" y="2209800"/>
            <a:ext cx="1524000" cy="533400"/>
          </a:xfrm>
          <a:prstGeom prst="rightArrow">
            <a:avLst/>
          </a:prstGeom>
          <a:solidFill>
            <a:schemeClr val="tx1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Kernel Data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5562600" y="2590800"/>
            <a:ext cx="1447800" cy="1066800"/>
          </a:xfrm>
          <a:prstGeom prst="rightArrow">
            <a:avLst/>
          </a:prstGeom>
          <a:solidFill>
            <a:schemeClr val="tx1"/>
          </a:solidFill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FFFF"/>
                </a:solidFill>
              </a:rPr>
              <a:t>Window Data</a:t>
            </a:r>
            <a:endParaRPr lang="en-US" dirty="0">
              <a:solidFill>
                <a:srgbClr val="00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C28C-DEBB-40F9-BB7F-70191EC499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9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xit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xit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" grpId="0" animBg="1"/>
      <p:bldP spid="2068" grpId="1" animBg="1"/>
      <p:bldP spid="73" grpId="0" animBg="1"/>
      <p:bldP spid="73" grpId="1" animBg="1"/>
      <p:bldP spid="27" grpId="0" animBg="1"/>
      <p:bldP spid="27" grpId="1" animBg="1"/>
      <p:bldP spid="35" grpId="0" animBg="1"/>
      <p:bldP spid="35" grpId="1" animBg="1"/>
      <p:bldP spid="39" grpId="0" animBg="1"/>
      <p:bldP spid="39" grpId="1" animBg="1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6706</TotalTime>
  <Words>1851</Words>
  <Application>Microsoft Macintosh PowerPoint</Application>
  <PresentationFormat>On-screen Show (4:3)</PresentationFormat>
  <Paragraphs>476</Paragraphs>
  <Slides>27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Technic</vt:lpstr>
      <vt:lpstr>A Performance and Energy Comparison of FPGAs, GPUs, and Multicores for Sliding-Window Applications  </vt:lpstr>
      <vt:lpstr>Introduction</vt:lpstr>
      <vt:lpstr>Case Study: Sliding Window</vt:lpstr>
      <vt:lpstr>Sliding Window Applications</vt:lpstr>
      <vt:lpstr>App 1: Sum of Absolute Differences (SAD)</vt:lpstr>
      <vt:lpstr>App 2: 2D Convolution</vt:lpstr>
      <vt:lpstr>App 3: Correntropy</vt:lpstr>
      <vt:lpstr>Devices Targeted</vt:lpstr>
      <vt:lpstr>FPGA Architecture</vt:lpstr>
      <vt:lpstr>Window Generator</vt:lpstr>
      <vt:lpstr>Window Generator</vt:lpstr>
      <vt:lpstr>FPGA Architecture</vt:lpstr>
      <vt:lpstr>FPGA Datapaths</vt:lpstr>
      <vt:lpstr>FPGA Datapaths Cont.</vt:lpstr>
      <vt:lpstr>GPU CUDA Framework</vt:lpstr>
      <vt:lpstr>GPU CUDA Framework Cont.</vt:lpstr>
      <vt:lpstr>GPU Implementations</vt:lpstr>
      <vt:lpstr>CPU OpenCL Implementations</vt:lpstr>
      <vt:lpstr>Experimental Setup</vt:lpstr>
      <vt:lpstr>Application Case Studies Sum of Absolute Differences</vt:lpstr>
      <vt:lpstr>Application Case Studies 2D Convolution</vt:lpstr>
      <vt:lpstr>Application Case Studies Correntropy</vt:lpstr>
      <vt:lpstr>Speedup</vt:lpstr>
      <vt:lpstr>Single Chip Implementations</vt:lpstr>
      <vt:lpstr>Energy Comparison</vt:lpstr>
      <vt:lpstr>Future Work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Performance and Energy Comparison of FPGAs, GPUs, and Multicores for Sliding-Window Applications</dc:title>
  <dc:creator>jfowers</dc:creator>
  <cp:lastModifiedBy>Jeremy Fowers</cp:lastModifiedBy>
  <cp:revision>110</cp:revision>
  <dcterms:created xsi:type="dcterms:W3CDTF">2012-02-09T19:55:41Z</dcterms:created>
  <dcterms:modified xsi:type="dcterms:W3CDTF">2012-02-21T00:31:21Z</dcterms:modified>
</cp:coreProperties>
</file>