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34"/>
  </p:notesMasterIdLst>
  <p:sldIdLst>
    <p:sldId id="284" r:id="rId2"/>
    <p:sldId id="311" r:id="rId3"/>
    <p:sldId id="312" r:id="rId4"/>
    <p:sldId id="313" r:id="rId5"/>
    <p:sldId id="314" r:id="rId6"/>
    <p:sldId id="315" r:id="rId7"/>
    <p:sldId id="316" r:id="rId8"/>
    <p:sldId id="300" r:id="rId9"/>
    <p:sldId id="317" r:id="rId10"/>
    <p:sldId id="301" r:id="rId11"/>
    <p:sldId id="302" r:id="rId12"/>
    <p:sldId id="305" r:id="rId13"/>
    <p:sldId id="306" r:id="rId14"/>
    <p:sldId id="304" r:id="rId15"/>
    <p:sldId id="303" r:id="rId16"/>
    <p:sldId id="307" r:id="rId17"/>
    <p:sldId id="309" r:id="rId18"/>
    <p:sldId id="292" r:id="rId19"/>
    <p:sldId id="308" r:id="rId20"/>
    <p:sldId id="293" r:id="rId21"/>
    <p:sldId id="319" r:id="rId22"/>
    <p:sldId id="320" r:id="rId23"/>
    <p:sldId id="321" r:id="rId24"/>
    <p:sldId id="324" r:id="rId25"/>
    <p:sldId id="325" r:id="rId26"/>
    <p:sldId id="326" r:id="rId27"/>
    <p:sldId id="327" r:id="rId28"/>
    <p:sldId id="328" r:id="rId29"/>
    <p:sldId id="330" r:id="rId30"/>
    <p:sldId id="295" r:id="rId31"/>
    <p:sldId id="329" r:id="rId32"/>
    <p:sldId id="331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90929"/>
  </p:normalViewPr>
  <p:slideViewPr>
    <p:cSldViewPr>
      <p:cViewPr varScale="1">
        <p:scale>
          <a:sx n="105" d="100"/>
          <a:sy n="105" d="100"/>
        </p:scale>
        <p:origin x="9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Sheet1!$H$5</c:f>
              <c:strCache>
                <c:ptCount val="1"/>
                <c:pt idx="0">
                  <c:v>RC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Sheet1!$G$6:$G$15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Sheet1!$H$6:$H$15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18-4AE8-8D43-20749B2B5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92904"/>
        <c:axId val="425894544"/>
      </c:lineChart>
      <c:catAx>
        <c:axId val="4258929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25894544"/>
        <c:crosses val="autoZero"/>
        <c:auto val="1"/>
        <c:lblAlgn val="ctr"/>
        <c:lblOffset val="100"/>
        <c:noMultiLvlLbl val="0"/>
      </c:catAx>
      <c:valAx>
        <c:axId val="425894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Area (#</a:t>
                </a:r>
                <a:r>
                  <a:rPr lang="en-US" sz="1400" baseline="0" dirty="0"/>
                  <a:t> of gates)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25892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Sheet1!$H$21</c:f>
              <c:strCache>
                <c:ptCount val="1"/>
                <c:pt idx="0">
                  <c:v>RC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Sheet1!$H$22:$H$31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F7-4F79-971D-475AE2EB4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366312"/>
        <c:axId val="519374512"/>
      </c:lineChart>
      <c:catAx>
        <c:axId val="5193663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74512"/>
        <c:crosses val="autoZero"/>
        <c:auto val="1"/>
        <c:lblAlgn val="ctr"/>
        <c:lblOffset val="100"/>
        <c:noMultiLvlLbl val="0"/>
      </c:catAx>
      <c:valAx>
        <c:axId val="519374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Delay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66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Sheet1!$H$21</c:f>
              <c:strCache>
                <c:ptCount val="1"/>
                <c:pt idx="0">
                  <c:v>RC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Sheet1!$H$22:$H$31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00-4C96-9DA5-6D31F74AB36D}"/>
            </c:ext>
          </c:extLst>
        </c:ser>
        <c:ser>
          <c:idx val="1"/>
          <c:order val="1"/>
          <c:tx>
            <c:strRef>
              <c:f>Sheet1!$I$21</c:f>
              <c:strCache>
                <c:ptCount val="1"/>
                <c:pt idx="0">
                  <c:v>CLA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Sheet1!$I$22:$I$31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00-4C96-9DA5-6D31F74AB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366312"/>
        <c:axId val="519374512"/>
      </c:lineChart>
      <c:catAx>
        <c:axId val="5193663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74512"/>
        <c:crosses val="autoZero"/>
        <c:auto val="1"/>
        <c:lblAlgn val="ctr"/>
        <c:lblOffset val="100"/>
        <c:noMultiLvlLbl val="0"/>
      </c:catAx>
      <c:valAx>
        <c:axId val="519374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Delay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66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Sheet1!$H$5</c:f>
              <c:strCache>
                <c:ptCount val="1"/>
                <c:pt idx="0">
                  <c:v>RC</c:v>
                </c:pt>
              </c:strCache>
            </c:strRef>
          </c:tx>
          <c:marker>
            <c:symbol val="none"/>
          </c:marker>
          <c:cat>
            <c:numRef>
              <c:f>Sheet1!$G$6:$G$15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Sheet1!$H$6:$H$15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51-4D5B-B1E8-B909E71FE1CA}"/>
            </c:ext>
          </c:extLst>
        </c:ser>
        <c:ser>
          <c:idx val="1"/>
          <c:order val="1"/>
          <c:tx>
            <c:strRef>
              <c:f>Sheet1!$I$5</c:f>
              <c:strCache>
                <c:ptCount val="1"/>
                <c:pt idx="0">
                  <c:v>CLA</c:v>
                </c:pt>
              </c:strCache>
            </c:strRef>
          </c:tx>
          <c:marker>
            <c:symbol val="none"/>
          </c:marker>
          <c:val>
            <c:numRef>
              <c:f>Sheet1!$I$6:$I$15</c:f>
              <c:numCache>
                <c:formatCode>General</c:formatCode>
                <c:ptCount val="10"/>
                <c:pt idx="0">
                  <c:v>5</c:v>
                </c:pt>
                <c:pt idx="1">
                  <c:v>11</c:v>
                </c:pt>
                <c:pt idx="2">
                  <c:v>19</c:v>
                </c:pt>
                <c:pt idx="3">
                  <c:v>29</c:v>
                </c:pt>
                <c:pt idx="4">
                  <c:v>41</c:v>
                </c:pt>
                <c:pt idx="5">
                  <c:v>55</c:v>
                </c:pt>
                <c:pt idx="6">
                  <c:v>71</c:v>
                </c:pt>
                <c:pt idx="7">
                  <c:v>89</c:v>
                </c:pt>
                <c:pt idx="8">
                  <c:v>109</c:v>
                </c:pt>
                <c:pt idx="9">
                  <c:v>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51-4D5B-B1E8-B909E71F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92904"/>
        <c:axId val="425894544"/>
      </c:lineChart>
      <c:catAx>
        <c:axId val="4258929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25894544"/>
        <c:crosses val="autoZero"/>
        <c:auto val="1"/>
        <c:lblAlgn val="ctr"/>
        <c:lblOffset val="100"/>
        <c:noMultiLvlLbl val="0"/>
      </c:catAx>
      <c:valAx>
        <c:axId val="425894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Area (#</a:t>
                </a:r>
                <a:r>
                  <a:rPr lang="en-US" sz="1200" baseline="0" dirty="0"/>
                  <a:t> of gates)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25892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Sheet1!$H$5</c:f>
              <c:strCache>
                <c:ptCount val="1"/>
                <c:pt idx="0">
                  <c:v>RC</c:v>
                </c:pt>
              </c:strCache>
            </c:strRef>
          </c:tx>
          <c:marker>
            <c:symbol val="none"/>
          </c:marker>
          <c:cat>
            <c:numRef>
              <c:f>Sheet1!$G$6:$G$15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Sheet1!$H$6:$H$15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1C-4424-BA54-7D7BED5FE34D}"/>
            </c:ext>
          </c:extLst>
        </c:ser>
        <c:ser>
          <c:idx val="1"/>
          <c:order val="1"/>
          <c:tx>
            <c:strRef>
              <c:f>Sheet1!$I$5</c:f>
              <c:strCache>
                <c:ptCount val="1"/>
                <c:pt idx="0">
                  <c:v>CLA</c:v>
                </c:pt>
              </c:strCache>
            </c:strRef>
          </c:tx>
          <c:marker>
            <c:symbol val="none"/>
          </c:marker>
          <c:val>
            <c:numRef>
              <c:f>Sheet1!$I$6:$I$15</c:f>
              <c:numCache>
                <c:formatCode>General</c:formatCode>
                <c:ptCount val="10"/>
                <c:pt idx="0">
                  <c:v>5</c:v>
                </c:pt>
                <c:pt idx="1">
                  <c:v>11</c:v>
                </c:pt>
                <c:pt idx="2">
                  <c:v>19</c:v>
                </c:pt>
                <c:pt idx="3">
                  <c:v>29</c:v>
                </c:pt>
                <c:pt idx="4">
                  <c:v>41</c:v>
                </c:pt>
                <c:pt idx="5">
                  <c:v>55</c:v>
                </c:pt>
                <c:pt idx="6">
                  <c:v>71</c:v>
                </c:pt>
                <c:pt idx="7">
                  <c:v>89</c:v>
                </c:pt>
                <c:pt idx="8">
                  <c:v>109</c:v>
                </c:pt>
                <c:pt idx="9">
                  <c:v>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1C-4424-BA54-7D7BED5FE34D}"/>
            </c:ext>
          </c:extLst>
        </c:ser>
        <c:ser>
          <c:idx val="2"/>
          <c:order val="2"/>
          <c:tx>
            <c:strRef>
              <c:f>Sheet1!$J$5</c:f>
              <c:strCache>
                <c:ptCount val="1"/>
                <c:pt idx="0">
                  <c:v>Hybrid</c:v>
                </c:pt>
              </c:strCache>
            </c:strRef>
          </c:tx>
          <c:marker>
            <c:symbol val="none"/>
          </c:marker>
          <c:val>
            <c:numRef>
              <c:f>Sheet1!$J$6:$J$15</c:f>
              <c:numCache>
                <c:formatCode>General</c:formatCode>
                <c:ptCount val="10"/>
                <c:pt idx="0">
                  <c:v>5</c:v>
                </c:pt>
                <c:pt idx="1">
                  <c:v>11</c:v>
                </c:pt>
                <c:pt idx="2">
                  <c:v>19</c:v>
                </c:pt>
                <c:pt idx="3">
                  <c:v>29</c:v>
                </c:pt>
                <c:pt idx="4">
                  <c:v>34</c:v>
                </c:pt>
                <c:pt idx="5">
                  <c:v>40</c:v>
                </c:pt>
                <c:pt idx="6">
                  <c:v>48</c:v>
                </c:pt>
                <c:pt idx="7">
                  <c:v>58</c:v>
                </c:pt>
                <c:pt idx="8">
                  <c:v>63</c:v>
                </c:pt>
                <c:pt idx="9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1C-4424-BA54-7D7BED5FE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92904"/>
        <c:axId val="425894544"/>
      </c:lineChart>
      <c:catAx>
        <c:axId val="4258929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25894544"/>
        <c:crosses val="autoZero"/>
        <c:auto val="1"/>
        <c:lblAlgn val="ctr"/>
        <c:lblOffset val="100"/>
        <c:noMultiLvlLbl val="0"/>
      </c:catAx>
      <c:valAx>
        <c:axId val="425894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Area (#</a:t>
                </a:r>
                <a:r>
                  <a:rPr lang="en-US" sz="1200" baseline="0" dirty="0"/>
                  <a:t> of gates)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258929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Delay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Sheet1!$H$21</c:f>
              <c:strCache>
                <c:ptCount val="1"/>
                <c:pt idx="0">
                  <c:v>RC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Sheet1!$H$22:$H$31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29-4FBB-BC62-225D3D88C9AC}"/>
            </c:ext>
          </c:extLst>
        </c:ser>
        <c:ser>
          <c:idx val="1"/>
          <c:order val="1"/>
          <c:tx>
            <c:strRef>
              <c:f>Sheet1!$I$21</c:f>
              <c:strCache>
                <c:ptCount val="1"/>
                <c:pt idx="0">
                  <c:v>CLA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Sheet1!$I$22:$I$31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29-4FBB-BC62-225D3D88C9AC}"/>
            </c:ext>
          </c:extLst>
        </c:ser>
        <c:ser>
          <c:idx val="2"/>
          <c:order val="2"/>
          <c:tx>
            <c:strRef>
              <c:f>Sheet1!$K$21</c:f>
              <c:strCache>
                <c:ptCount val="1"/>
                <c:pt idx="0">
                  <c:v>Hybrid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Sheet1!$K$22:$K$31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9</c:v>
                </c:pt>
                <c:pt idx="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29-4FBB-BC62-225D3D88C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366312"/>
        <c:axId val="519374512"/>
      </c:lineChart>
      <c:catAx>
        <c:axId val="5193663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74512"/>
        <c:crosses val="autoZero"/>
        <c:auto val="1"/>
        <c:lblAlgn val="ctr"/>
        <c:lblOffset val="100"/>
        <c:noMultiLvlLbl val="0"/>
      </c:catAx>
      <c:valAx>
        <c:axId val="519374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Delay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66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Sheet1!$H$21</c:f>
              <c:strCache>
                <c:ptCount val="1"/>
                <c:pt idx="0">
                  <c:v>RC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Sheet1!$H$22:$H$31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6A-455C-B5F5-18A9C224094D}"/>
            </c:ext>
          </c:extLst>
        </c:ser>
        <c:ser>
          <c:idx val="1"/>
          <c:order val="1"/>
          <c:tx>
            <c:strRef>
              <c:f>Sheet1!$I$21</c:f>
              <c:strCache>
                <c:ptCount val="1"/>
                <c:pt idx="0">
                  <c:v>CLA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Sheet1!$I$22:$I$31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6A-455C-B5F5-18A9C224094D}"/>
            </c:ext>
          </c:extLst>
        </c:ser>
        <c:ser>
          <c:idx val="2"/>
          <c:order val="2"/>
          <c:tx>
            <c:strRef>
              <c:f>Sheet1!$J$21</c:f>
              <c:strCache>
                <c:ptCount val="1"/>
                <c:pt idx="0">
                  <c:v>Practical CLA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Sheet1!$J$22:$J$31</c:f>
              <c:numCache>
                <c:formatCode>General</c:formatCode>
                <c:ptCount val="10"/>
                <c:pt idx="0">
                  <c:v>3.0625</c:v>
                </c:pt>
                <c:pt idx="1">
                  <c:v>3.25</c:v>
                </c:pt>
                <c:pt idx="2">
                  <c:v>3.5625</c:v>
                </c:pt>
                <c:pt idx="3">
                  <c:v>4</c:v>
                </c:pt>
                <c:pt idx="4">
                  <c:v>4.5625</c:v>
                </c:pt>
                <c:pt idx="5">
                  <c:v>5.25</c:v>
                </c:pt>
                <c:pt idx="6">
                  <c:v>6.0625</c:v>
                </c:pt>
                <c:pt idx="7">
                  <c:v>7</c:v>
                </c:pt>
                <c:pt idx="8">
                  <c:v>8.0625</c:v>
                </c:pt>
                <c:pt idx="9">
                  <c:v>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6A-455C-B5F5-18A9C2240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366312"/>
        <c:axId val="519374512"/>
      </c:lineChart>
      <c:catAx>
        <c:axId val="5193663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74512"/>
        <c:crosses val="autoZero"/>
        <c:auto val="1"/>
        <c:lblAlgn val="ctr"/>
        <c:lblOffset val="100"/>
        <c:noMultiLvlLbl val="0"/>
      </c:catAx>
      <c:valAx>
        <c:axId val="519374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Delay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66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A033AF8-7958-48EA-868C-E1BB7B4C42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4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Footer Placeholder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49A5E02-3024-4939-9B20-47CF319B9F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92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027B-1F0B-4B02-85F9-8DBFAF58A2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350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2225"/>
            <a:ext cx="1951038" cy="6110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2225"/>
            <a:ext cx="5700712" cy="6110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FFC33-ED2B-4EBE-863E-1463782C73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726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5BDA-119B-4C5B-8420-B89B045489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461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CC39-9ECA-4AD6-AF71-3ADC367592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423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478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478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6D7DC-11D7-4FFA-AB75-A4AEEEF85D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27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D022A-E211-437A-9589-4C21527B3F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624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23876-48B4-4944-8BE9-4D76684E86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64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C2E8-3A27-4F4E-A77D-D96A066AD5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372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B4389-D8A2-4881-A6A8-C7939CFBC1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47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C90BD-A602-44A2-B432-319241081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676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503238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503238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925513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925513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85248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395288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 flipV="1">
            <a:off x="460375" y="1233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225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447800"/>
            <a:ext cx="777240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F0834F2-6069-4036-BDBB-8D842CA012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Carry Lookahead Adder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David Wilson, Greg Stitt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ECE Department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University of Florida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Generate/Propagate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6361112" cy="4684713"/>
              </a:xfrm>
            </p:spPr>
            <p:txBody>
              <a:bodyPr/>
              <a:lstStyle/>
              <a:p>
                <a:r>
                  <a:rPr lang="en-US" dirty="0"/>
                  <a:t>Example: 0001 + 1011</a:t>
                </a:r>
              </a:p>
              <a:p>
                <a:pPr lvl="1"/>
                <a:r>
                  <a:rPr lang="en-US" dirty="0"/>
                  <a:t>Generate signals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FA</a:t>
                </a:r>
                <a:r>
                  <a:rPr lang="en-US" baseline="-25000" dirty="0"/>
                  <a:t>0</a:t>
                </a:r>
                <a:r>
                  <a:rPr lang="en-US" dirty="0"/>
                  <a:t> generates a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Propagate signals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FA</a:t>
                </a:r>
                <a:r>
                  <a:rPr lang="en-US" baseline="-25000" dirty="0"/>
                  <a:t>1</a:t>
                </a:r>
                <a:r>
                  <a:rPr lang="en-US" dirty="0"/>
                  <a:t> asserts its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by propagating FA</a:t>
                </a:r>
                <a:r>
                  <a:rPr lang="en-US" baseline="-25000" dirty="0"/>
                  <a:t>0</a:t>
                </a:r>
                <a:r>
                  <a:rPr lang="en-US" dirty="0"/>
                  <a:t>’s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endParaRPr lang="en-US" baseline="-25000" dirty="0"/>
              </a:p>
              <a:p>
                <a:pPr lvl="2"/>
                <a:r>
                  <a:rPr lang="en-US" dirty="0"/>
                  <a:t>FA</a:t>
                </a:r>
                <a:r>
                  <a:rPr lang="en-US" baseline="-25000" dirty="0"/>
                  <a:t>3</a:t>
                </a:r>
                <a:r>
                  <a:rPr lang="en-US" dirty="0"/>
                  <a:t> would assert its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) by propagating FA</a:t>
                </a:r>
                <a:r>
                  <a:rPr lang="en-US" baseline="-25000" dirty="0"/>
                  <a:t>2</a:t>
                </a:r>
                <a:r>
                  <a:rPr lang="en-US" dirty="0"/>
                  <a:t>’s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was asserted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6361112" cy="4684713"/>
              </a:xfrm>
              <a:blipFill>
                <a:blip r:embed="rId2"/>
                <a:stretch>
                  <a:fillRect l="-670" t="-1693" r="-1724" b="-4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508161" y="3528030"/>
            <a:ext cx="1097748" cy="1569660"/>
            <a:chOff x="7508161" y="3528030"/>
            <a:chExt cx="1097748" cy="156966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8077200" y="3657600"/>
              <a:ext cx="207732" cy="976269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8161" y="3528030"/>
              <a:ext cx="10977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</a:t>
              </a:r>
              <a:r>
                <a:rPr lang="en-US" b="1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1</a:t>
              </a:r>
            </a:p>
            <a:p>
              <a:r>
                <a:rPr lang="en-US" dirty="0"/>
                <a:t>  0001</a:t>
              </a:r>
            </a:p>
            <a:p>
              <a:r>
                <a:rPr lang="en-US" u="sng" dirty="0"/>
                <a:t>+1011</a:t>
              </a:r>
            </a:p>
            <a:p>
              <a:r>
                <a:rPr lang="en-US" dirty="0"/>
                <a:t>      00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08161" y="4989543"/>
            <a:ext cx="1097748" cy="1569660"/>
            <a:chOff x="7508161" y="4989543"/>
            <a:chExt cx="1097748" cy="1569660"/>
          </a:xfrm>
        </p:grpSpPr>
        <p:sp>
          <p:nvSpPr>
            <p:cNvPr id="6" name="Rectangle 5"/>
            <p:cNvSpPr/>
            <p:nvPr/>
          </p:nvSpPr>
          <p:spPr bwMode="auto">
            <a:xfrm>
              <a:off x="7728263" y="5090123"/>
              <a:ext cx="231061" cy="1049958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08161" y="4989543"/>
              <a:ext cx="10977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011</a:t>
              </a:r>
            </a:p>
            <a:p>
              <a:r>
                <a:rPr lang="en-US" dirty="0"/>
                <a:t>  0001</a:t>
              </a:r>
            </a:p>
            <a:p>
              <a:r>
                <a:rPr lang="en-US" u="sng" dirty="0"/>
                <a:t>+1011</a:t>
              </a:r>
            </a:p>
            <a:p>
              <a:r>
                <a:rPr lang="en-US" dirty="0"/>
                <a:t>  1100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08161" y="1675795"/>
            <a:ext cx="1097748" cy="1569660"/>
            <a:chOff x="7508161" y="1675795"/>
            <a:chExt cx="1097748" cy="1569660"/>
          </a:xfrm>
        </p:grpSpPr>
        <p:sp>
          <p:nvSpPr>
            <p:cNvPr id="4" name="TextBox 3"/>
            <p:cNvSpPr txBox="1"/>
            <p:nvPr/>
          </p:nvSpPr>
          <p:spPr>
            <a:xfrm>
              <a:off x="7508161" y="1675795"/>
              <a:ext cx="10977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</a:t>
              </a: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dirty="0"/>
                <a:t>  0001</a:t>
              </a:r>
            </a:p>
            <a:p>
              <a:r>
                <a:rPr lang="en-US" u="sng" dirty="0"/>
                <a:t>+1011</a:t>
              </a:r>
            </a:p>
            <a:p>
              <a:r>
                <a:rPr lang="en-US" dirty="0"/>
                <a:t>        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8284933" y="2057400"/>
              <a:ext cx="249468" cy="106680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2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new carry equation: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,           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With substitution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3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5334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Substituted carry equation: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 carry signal is now determined by an earlier adder stage’s carry!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is dependent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is asserted when:</a:t>
                </a:r>
              </a:p>
              <a:p>
                <a:pPr marL="1371600" lvl="2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The current stage generates a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1371600" lvl="2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The current stage propagates a carry from the previous stage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1371600" lvl="2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The current and previous stages propagate a carry from an earlier stage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5334000"/>
              </a:xfrm>
              <a:blipFill>
                <a:blip r:embed="rId2"/>
                <a:stretch>
                  <a:fillRect l="-471" t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5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5334000"/>
          </a:xfrm>
        </p:spPr>
        <p:txBody>
          <a:bodyPr>
            <a:normAutofit/>
          </a:bodyPr>
          <a:lstStyle/>
          <a:p>
            <a:r>
              <a:rPr lang="en-US" dirty="0"/>
              <a:t>The increasing delay occurs because each adder stage is dependent on the previous stage</a:t>
            </a:r>
          </a:p>
          <a:p>
            <a:pPr lvl="1"/>
            <a:r>
              <a:rPr lang="en-US" dirty="0"/>
              <a:t>Can we remove this dependence through substitutions?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 Pattern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Carry Equation: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Substitutions: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5181600"/>
              </a:xfrm>
              <a:blipFill>
                <a:blip r:embed="rId2"/>
                <a:stretch>
                  <a:fillRect l="-471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7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Carry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5334000"/>
              </a:xfrm>
            </p:spPr>
            <p:txBody>
              <a:bodyPr/>
              <a:lstStyle/>
              <a:p>
                <a:r>
                  <a:rPr lang="en-US" dirty="0"/>
                  <a:t>Through substitution, every carry signal can be a function of solely c</a:t>
                </a:r>
                <a:r>
                  <a:rPr lang="en-US" baseline="-25000" dirty="0"/>
                  <a:t>0</a:t>
                </a:r>
                <a:r>
                  <a:rPr lang="en-US" dirty="0"/>
                  <a:t>, g, and p</a:t>
                </a:r>
                <a:endParaRPr lang="en-US" baseline="-25000" dirty="0"/>
              </a:p>
              <a:p>
                <a:pPr lvl="1"/>
                <a:r>
                  <a:rPr lang="en-US" dirty="0"/>
                  <a:t>Each carry signal now has the same number of logic levels regardless of width!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Logic Levels</a:t>
                </a:r>
              </a:p>
              <a:p>
                <a:pPr lvl="3"/>
                <a:r>
                  <a:rPr lang="en-US" dirty="0"/>
                  <a:t>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terms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Produce carry minterms </a:t>
                </a:r>
                <a:br>
                  <a:rPr lang="en-US" dirty="0"/>
                </a:br>
                <a:r>
                  <a:rPr lang="en-US" dirty="0"/>
                  <a:t>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3"/>
                <a:r>
                  <a:rPr lang="en-US" dirty="0"/>
                  <a:t>Produce carry term from minterms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5334000"/>
              </a:xfrm>
              <a:blipFill>
                <a:blip r:embed="rId2"/>
                <a:stretch>
                  <a:fillRect l="-549" t="-148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7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 Lookahead Adder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447801"/>
            <a:ext cx="7656512" cy="2057399"/>
          </a:xfrm>
        </p:spPr>
        <p:txBody>
          <a:bodyPr/>
          <a:lstStyle/>
          <a:p>
            <a:r>
              <a:rPr lang="en-US" dirty="0"/>
              <a:t>Textbook illustration of first two stages in carry lookahead (CLA) adder</a:t>
            </a:r>
          </a:p>
          <a:p>
            <a:pPr lvl="1"/>
            <a:r>
              <a:rPr lang="en-US" dirty="0"/>
              <a:t>Second stage’s carry is determined concurrently with the first stage’s carry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514344"/>
            <a:ext cx="4555221" cy="3230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28600" y="5129784"/>
            <a:ext cx="8610599" cy="533400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carry minterms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050792"/>
            <a:ext cx="8610599" cy="533400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  <a:ea typeface="ＭＳ Ｐゴシック" pitchFamily="48" charset="-128"/>
              </a:rPr>
              <a:t>propagate/generate terms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" y="5789676"/>
            <a:ext cx="8610599" cy="533400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carry term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6611779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 1. The first two stages of a carry-</a:t>
            </a:r>
            <a:r>
              <a:rPr lang="en-US" sz="1000" dirty="0" err="1"/>
              <a:t>lookahead</a:t>
            </a:r>
            <a:r>
              <a:rPr lang="en-US" sz="1000" dirty="0"/>
              <a:t> adder [1]</a:t>
            </a:r>
          </a:p>
        </p:txBody>
      </p:sp>
    </p:spTree>
    <p:extLst>
      <p:ext uri="{BB962C8B-B14F-4D97-AF65-F5344CB8AC3E}">
        <p14:creationId xmlns:p14="http://schemas.microsoft.com/office/powerpoint/2010/main" val="7275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propagation delay is now constant, even as the adder width increases!</a:t>
            </a:r>
          </a:p>
          <a:p>
            <a:pPr lvl="1"/>
            <a:r>
              <a:rPr lang="en-US" dirty="0"/>
              <a:t>Each of the CLA adder stages calculate its outputs concurrently</a:t>
            </a:r>
          </a:p>
          <a:p>
            <a:endParaRPr lang="en-US" dirty="0"/>
          </a:p>
        </p:txBody>
      </p:sp>
      <p:graphicFrame>
        <p:nvGraphicFramePr>
          <p:cNvPr id="4" name="Chart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08302"/>
              </p:ext>
            </p:extLst>
          </p:nvPr>
        </p:nvGraphicFramePr>
        <p:xfrm>
          <a:off x="2209800" y="3505200"/>
          <a:ext cx="5486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wn Arrow 4"/>
          <p:cNvSpPr/>
          <p:nvPr/>
        </p:nvSpPr>
        <p:spPr bwMode="auto">
          <a:xfrm>
            <a:off x="6096000" y="4419600"/>
            <a:ext cx="457200" cy="1600200"/>
          </a:xfrm>
          <a:prstGeom prst="down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3159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But at what cost?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Area now grows quadratically with width</a:t>
                </a:r>
              </a:p>
              <a:p>
                <a:pPr lvl="1"/>
                <a:r>
                  <a:rPr lang="en-US" altLang="en-US" dirty="0"/>
                  <a:t>Propagate/generate logic grows </a:t>
                </a:r>
                <a:br>
                  <a:rPr lang="en-US" altLang="en-US" dirty="0"/>
                </a:br>
                <a:r>
                  <a:rPr lang="en-US" altLang="en-US" dirty="0"/>
                  <a:t>with each stage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b="0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r>
                  <a:rPr lang="en-US" altLang="en-US" dirty="0"/>
                  <a:t>Not practical for larger adders</a:t>
                </a:r>
              </a:p>
              <a:p>
                <a:pPr lvl="3"/>
                <a:endParaRPr lang="en-US" altLang="en-US" dirty="0"/>
              </a:p>
            </p:txBody>
          </p:sp>
        </mc:Choice>
        <mc:Fallback xmlns="">
          <p:sp>
            <p:nvSpPr>
              <p:cNvPr id="1638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1693" r="-1333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538579"/>
              </p:ext>
            </p:extLst>
          </p:nvPr>
        </p:nvGraphicFramePr>
        <p:xfrm>
          <a:off x="2362200" y="4038599"/>
          <a:ext cx="4572000" cy="209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own Arrow 5"/>
          <p:cNvSpPr/>
          <p:nvPr/>
        </p:nvSpPr>
        <p:spPr bwMode="auto">
          <a:xfrm rot="10800000">
            <a:off x="5486400" y="4643595"/>
            <a:ext cx="304800" cy="4572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of two adders with different advantages as width increases</a:t>
            </a:r>
          </a:p>
          <a:p>
            <a:pPr lvl="1"/>
            <a:r>
              <a:rPr lang="en-US" dirty="0"/>
              <a:t>The ripple carry’s area grows linearly, but suffers from linear growth in delay</a:t>
            </a:r>
          </a:p>
          <a:p>
            <a:pPr lvl="1"/>
            <a:r>
              <a:rPr lang="en-US" dirty="0"/>
              <a:t>The carry lookahead’s delay is constant, but suffers from quadratic growth in area</a:t>
            </a:r>
          </a:p>
          <a:p>
            <a:pPr lvl="1"/>
            <a:endParaRPr lang="en-US" dirty="0"/>
          </a:p>
          <a:p>
            <a:r>
              <a:rPr lang="en-US" dirty="0"/>
              <a:t>Could a hybrid approach limit both area and delay growth?</a:t>
            </a:r>
          </a:p>
        </p:txBody>
      </p:sp>
    </p:spTree>
    <p:extLst>
      <p:ext uri="{BB962C8B-B14F-4D97-AF65-F5344CB8AC3E}">
        <p14:creationId xmlns:p14="http://schemas.microsoft.com/office/powerpoint/2010/main" val="1428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There are many ways to implement a digital function, but each approach may have different tradeoffs</a:t>
            </a:r>
          </a:p>
          <a:p>
            <a:r>
              <a:rPr lang="en-US" altLang="en-US" dirty="0"/>
              <a:t>As a digital designer, you need to consider these tradeoffs when meeting design requirements</a:t>
            </a:r>
          </a:p>
          <a:p>
            <a:r>
              <a:rPr lang="en-US" altLang="en-US" dirty="0"/>
              <a:t>As an example, we’ll look into different adder architectures</a:t>
            </a:r>
          </a:p>
          <a:p>
            <a:pPr lvl="1"/>
            <a:r>
              <a:rPr lang="en-US" altLang="en-US" dirty="0"/>
              <a:t>Read Section 5.4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37222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Alternative Hybrid Approach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Make a ripple carry architecture out of multi-bit CLAs adders (or CLA blocks)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971800"/>
            <a:ext cx="5932799" cy="30693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Impact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5181600"/>
          </a:xfrm>
        </p:spPr>
        <p:txBody>
          <a:bodyPr/>
          <a:lstStyle/>
          <a:p>
            <a:r>
              <a:rPr lang="en-US" altLang="en-US" dirty="0"/>
              <a:t>The hybrid adder’s area grows linearly</a:t>
            </a:r>
          </a:p>
          <a:p>
            <a:pPr lvl="1"/>
            <a:r>
              <a:rPr lang="en-US" altLang="en-US" dirty="0"/>
              <a:t>Additional bits add another CLA adder and its associated gates</a:t>
            </a:r>
          </a:p>
          <a:p>
            <a:pPr lvl="1"/>
            <a:r>
              <a:rPr lang="en-US" altLang="en-US" dirty="0"/>
              <a:t>Slower area growth than pure CLA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10" name="Chart 9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318011"/>
              </p:ext>
            </p:extLst>
          </p:nvPr>
        </p:nvGraphicFramePr>
        <p:xfrm>
          <a:off x="362680" y="3898392"/>
          <a:ext cx="421729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Down Arrow 4"/>
          <p:cNvSpPr/>
          <p:nvPr/>
        </p:nvSpPr>
        <p:spPr bwMode="auto">
          <a:xfrm>
            <a:off x="4017216" y="4355592"/>
            <a:ext cx="274320" cy="617523"/>
          </a:xfrm>
          <a:prstGeom prst="down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5" name="Down Arrow 4"/>
          <p:cNvSpPr/>
          <p:nvPr/>
        </p:nvSpPr>
        <p:spPr bwMode="auto">
          <a:xfrm rot="10800000">
            <a:off x="4017216" y="5094083"/>
            <a:ext cx="274320" cy="17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087783"/>
            <a:ext cx="3890207" cy="2012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619" y="4614349"/>
            <a:ext cx="702982" cy="8720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356" y="4614349"/>
            <a:ext cx="702982" cy="8720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614349"/>
            <a:ext cx="702982" cy="8720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259" y="4614349"/>
            <a:ext cx="702982" cy="8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Delay Impact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2819400"/>
          </a:xfrm>
        </p:spPr>
        <p:txBody>
          <a:bodyPr/>
          <a:lstStyle/>
          <a:p>
            <a:r>
              <a:rPr lang="en-US" altLang="en-US" dirty="0"/>
              <a:t>The hybrid adder’s delay grows linearly</a:t>
            </a:r>
          </a:p>
          <a:p>
            <a:pPr lvl="1"/>
            <a:r>
              <a:rPr lang="en-US" altLang="en-US" dirty="0"/>
              <a:t>Each CLA adder must wait for the previous CLA adder to produce outputs</a:t>
            </a:r>
          </a:p>
          <a:p>
            <a:pPr lvl="2"/>
            <a:r>
              <a:rPr lang="en-US" altLang="en-US" dirty="0"/>
              <a:t>But no longer on a bit-by-bit basis!</a:t>
            </a:r>
          </a:p>
          <a:p>
            <a:pPr lvl="1"/>
            <a:r>
              <a:rPr lang="en-US" altLang="en-US" dirty="0"/>
              <a:t>Lower delay growth than pure RC</a:t>
            </a:r>
          </a:p>
        </p:txBody>
      </p:sp>
      <p:graphicFrame>
        <p:nvGraphicFramePr>
          <p:cNvPr id="11" name="Chart 10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247638"/>
              </p:ext>
            </p:extLst>
          </p:nvPr>
        </p:nvGraphicFramePr>
        <p:xfrm>
          <a:off x="381000" y="4038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Down Arrow 4"/>
          <p:cNvSpPr/>
          <p:nvPr/>
        </p:nvSpPr>
        <p:spPr bwMode="auto">
          <a:xfrm>
            <a:off x="4346480" y="4862512"/>
            <a:ext cx="274320" cy="762000"/>
          </a:xfrm>
          <a:prstGeom prst="down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3" name="Down Arrow 4"/>
          <p:cNvSpPr/>
          <p:nvPr/>
        </p:nvSpPr>
        <p:spPr bwMode="auto">
          <a:xfrm rot="10800000">
            <a:off x="4346480" y="5776912"/>
            <a:ext cx="274320" cy="17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928" y="4419600"/>
            <a:ext cx="3905886" cy="202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8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Hierarchical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hybrid approach, we use the RC architecture on multi-bit CLA adders</a:t>
            </a:r>
          </a:p>
          <a:p>
            <a:endParaRPr lang="en-US" dirty="0"/>
          </a:p>
          <a:p>
            <a:r>
              <a:rPr lang="en-US" dirty="0"/>
              <a:t>Can we use the CLA architecture on multi-bit CLA blocks?</a:t>
            </a:r>
          </a:p>
          <a:p>
            <a:pPr lvl="1"/>
            <a:r>
              <a:rPr lang="en-US" dirty="0"/>
              <a:t>Why would this be beneficial?</a:t>
            </a:r>
          </a:p>
          <a:p>
            <a:pPr lvl="1"/>
            <a:r>
              <a:rPr lang="en-US" dirty="0"/>
              <a:t>How does propagate/generate logic work using blocks?</a:t>
            </a:r>
          </a:p>
        </p:txBody>
      </p:sp>
    </p:spTree>
    <p:extLst>
      <p:ext uri="{BB962C8B-B14F-4D97-AF65-F5344CB8AC3E}">
        <p14:creationId xmlns:p14="http://schemas.microsoft.com/office/powerpoint/2010/main" val="35313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Look at Carry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Carry equation for 4-bit CLA block: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Can be rewritten as: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49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Hierarchical Generate/Propagate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5257800"/>
              </a:xfrm>
            </p:spPr>
            <p:txBody>
              <a:bodyPr/>
              <a:lstStyle/>
              <a:p>
                <a:r>
                  <a:rPr lang="en-US" altLang="en-US" dirty="0"/>
                  <a:t>New carry equation: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Two behaviors observed:</a:t>
                </a:r>
              </a:p>
              <a:p>
                <a:pPr lvl="1"/>
                <a:r>
                  <a:rPr lang="en-US" altLang="en-US" dirty="0"/>
                  <a:t>A 4-bit CLA </a:t>
                </a:r>
                <a:r>
                  <a:rPr lang="en-US" altLang="en-US" b="1" dirty="0"/>
                  <a:t>block</a:t>
                </a:r>
                <a:r>
                  <a:rPr lang="en-US" altLang="en-US" dirty="0"/>
                  <a:t> </a:t>
                </a:r>
                <a:r>
                  <a:rPr lang="en-US" altLang="en-US" b="1" dirty="0"/>
                  <a:t>generates</a:t>
                </a:r>
                <a:r>
                  <a:rPr lang="en-US" altLang="en-US" dirty="0"/>
                  <a:t> a carry regardless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altLang="en-US" dirty="0"/>
                </a:br>
                <a:r>
                  <a:rPr lang="en-US" altLang="en-US" dirty="0"/>
                  <a:t>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)</a:t>
                </a:r>
              </a:p>
              <a:p>
                <a:pPr lvl="1"/>
                <a:endParaRPr lang="en-US" altLang="en-US" dirty="0"/>
              </a:p>
              <a:p>
                <a:pPr lvl="1"/>
                <a:r>
                  <a:rPr lang="en-US" altLang="en-US" dirty="0"/>
                  <a:t>A 4-bit CLA </a:t>
                </a:r>
                <a:r>
                  <a:rPr lang="en-US" altLang="en-US" b="1" dirty="0"/>
                  <a:t>block</a:t>
                </a:r>
                <a:r>
                  <a:rPr lang="en-US" altLang="en-US" dirty="0"/>
                  <a:t> </a:t>
                </a:r>
                <a:r>
                  <a:rPr lang="en-US" altLang="en-US" b="1" dirty="0"/>
                  <a:t>propagates</a:t>
                </a:r>
                <a:r>
                  <a:rPr lang="en-US" altLang="en-US" dirty="0"/>
                  <a:t> a carry when the individual bits propagate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altLang="en-US" dirty="0"/>
                </a:br>
                <a:r>
                  <a:rPr lang="en-US" altLang="en-US" dirty="0"/>
                  <a:t>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)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536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5257800"/>
              </a:xfrm>
              <a:blipFill>
                <a:blip r:embed="rId2"/>
                <a:stretch>
                  <a:fillRect l="-549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0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Substitutions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four 4-bit CLA blocks,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Similar to regular CLA substitutions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1693" b="-1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6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Hierarchical Carry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5334000"/>
              </a:xfrm>
            </p:spPr>
            <p:txBody>
              <a:bodyPr/>
              <a:lstStyle/>
              <a:p>
                <a:r>
                  <a:rPr lang="en-US" dirty="0"/>
                  <a:t>Every block carry signal can be a function of solely c</a:t>
                </a:r>
                <a:r>
                  <a:rPr lang="en-US" baseline="-25000" dirty="0"/>
                  <a:t>0</a:t>
                </a:r>
                <a:r>
                  <a:rPr lang="en-US" dirty="0"/>
                  <a:t>, G, and P</a:t>
                </a:r>
                <a:endParaRPr lang="en-US" baseline="-25000" dirty="0"/>
              </a:p>
              <a:p>
                <a:pPr lvl="1"/>
                <a:r>
                  <a:rPr lang="en-US" dirty="0"/>
                  <a:t>Each carry signal now has the same number of logic levels regardless of width!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dirty="0"/>
                  <a:t>Example: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terms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Produce carry minterms </a:t>
                </a:r>
                <a:br>
                  <a:rPr lang="en-US" dirty="0"/>
                </a:br>
                <a:r>
                  <a:rPr lang="en-US" dirty="0"/>
                  <a:t>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etc..)</a:t>
                </a:r>
              </a:p>
              <a:p>
                <a:pPr lvl="3"/>
                <a:r>
                  <a:rPr lang="en-US" dirty="0"/>
                  <a:t>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terms carry minterms</a:t>
                </a:r>
              </a:p>
              <a:p>
                <a:pPr lvl="3"/>
                <a:r>
                  <a:rPr lang="en-US" dirty="0"/>
                  <a:t>Produce block minterms</a:t>
                </a:r>
                <a:br>
                  <a:rPr lang="en-US" dirty="0"/>
                </a:br>
                <a:r>
                  <a:rPr lang="en-US" dirty="0"/>
                  <a:t>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3"/>
                <a:r>
                  <a:rPr lang="en-US" dirty="0"/>
                  <a:t>Produce carry from block minterms</a:t>
                </a:r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5334000"/>
              </a:xfrm>
              <a:blipFill>
                <a:blip r:embed="rId2"/>
                <a:stretch>
                  <a:fillRect l="-549" t="-1486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467600" y="4495800"/>
            <a:ext cx="1588008" cy="914400"/>
            <a:chOff x="7467600" y="4495800"/>
            <a:chExt cx="1588008" cy="914400"/>
          </a:xfrm>
        </p:grpSpPr>
        <p:sp>
          <p:nvSpPr>
            <p:cNvPr id="4" name="Left Brace 3"/>
            <p:cNvSpPr/>
            <p:nvPr/>
          </p:nvSpPr>
          <p:spPr bwMode="auto">
            <a:xfrm rot="10800000">
              <a:off x="7467600" y="4495800"/>
              <a:ext cx="228600" cy="9144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36408" y="4599057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Same as before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67600" y="5511968"/>
            <a:ext cx="1588008" cy="1323439"/>
            <a:chOff x="7467600" y="5511968"/>
            <a:chExt cx="1588008" cy="1323439"/>
          </a:xfrm>
        </p:grpSpPr>
        <p:sp>
          <p:nvSpPr>
            <p:cNvPr id="5" name="Left Brace 4"/>
            <p:cNvSpPr/>
            <p:nvPr/>
          </p:nvSpPr>
          <p:spPr bwMode="auto">
            <a:xfrm rot="10800000">
              <a:off x="7467600" y="5562600"/>
              <a:ext cx="228600" cy="9144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36408" y="5511968"/>
              <a:ext cx="1219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Same process but with blocks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55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Textbook illustration of hierarchical CLA using four 8-bit CLA blocks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025" y="2743200"/>
            <a:ext cx="6390521" cy="3940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6611779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 2. A hierarchical carry-</a:t>
            </a:r>
            <a:r>
              <a:rPr lang="en-US" sz="1000" dirty="0" err="1"/>
              <a:t>lookahead</a:t>
            </a:r>
            <a:r>
              <a:rPr lang="en-US" sz="1000" dirty="0"/>
              <a:t> adder [1]</a:t>
            </a:r>
          </a:p>
        </p:txBody>
      </p:sp>
    </p:spTree>
    <p:extLst>
      <p:ext uri="{BB962C8B-B14F-4D97-AF65-F5344CB8AC3E}">
        <p14:creationId xmlns:p14="http://schemas.microsoft.com/office/powerpoint/2010/main" val="4006398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Multi-level Hierarchical Approaches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5410200"/>
          </a:xfrm>
        </p:spPr>
        <p:txBody>
          <a:bodyPr/>
          <a:lstStyle/>
          <a:p>
            <a:r>
              <a:rPr lang="en-US" dirty="0"/>
              <a:t>Previous slides showed a couple of two-level hierarchical approaches</a:t>
            </a:r>
          </a:p>
          <a:p>
            <a:pPr lvl="1"/>
            <a:r>
              <a:rPr lang="en-US" dirty="0"/>
              <a:t>RC architecture using CLA blocks</a:t>
            </a:r>
          </a:p>
          <a:p>
            <a:pPr lvl="1"/>
            <a:r>
              <a:rPr lang="en-US" dirty="0"/>
              <a:t>CLA architecture using CLA blocks</a:t>
            </a:r>
          </a:p>
          <a:p>
            <a:pPr lvl="1"/>
            <a:endParaRPr lang="en-US" dirty="0"/>
          </a:p>
          <a:p>
            <a:r>
              <a:rPr lang="en-US" dirty="0"/>
              <a:t>We can add additional hierarchical levels for different area/delay tradeoffs</a:t>
            </a:r>
          </a:p>
          <a:p>
            <a:pPr lvl="1"/>
            <a:r>
              <a:rPr lang="en-US" dirty="0"/>
              <a:t>E.g. Three-level CLA Architecture</a:t>
            </a:r>
          </a:p>
          <a:p>
            <a:pPr lvl="2"/>
            <a:r>
              <a:rPr lang="en-US" dirty="0"/>
              <a:t>CLA architecture using blocks of a CLA architecture using CLA blocks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Ripple Carry Adder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4684713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dirty="0"/>
                  <a:t>Full Adder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Ripple Carry Adder</a:t>
                </a:r>
              </a:p>
              <a:p>
                <a:pPr lvl="1">
                  <a:defRPr/>
                </a:pPr>
                <a:r>
                  <a:rPr lang="en-US" dirty="0"/>
                  <a:t>A ripple carry (RC) adder is a series of full adders connected by the carry bit</a:t>
                </a:r>
              </a:p>
              <a:p>
                <a:pPr lvl="1">
                  <a:defRPr/>
                </a:pPr>
                <a:endParaRPr lang="en-US" dirty="0"/>
              </a:p>
              <a:p>
                <a:pPr marL="0" indent="0">
                  <a:buFont typeface="Wingdings" panose="05000000000000000000" pitchFamily="2" charset="2"/>
                  <a:buNone/>
                  <a:defRPr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4684713"/>
              </a:xfrm>
              <a:blipFill>
                <a:blip r:embed="rId2"/>
                <a:stretch>
                  <a:fillRect l="-549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029200"/>
            <a:ext cx="4724400" cy="15506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870775" y="1344346"/>
            <a:ext cx="2696397" cy="2459016"/>
            <a:chOff x="5870775" y="1344346"/>
            <a:chExt cx="2696397" cy="2459016"/>
          </a:xfrm>
        </p:grpSpPr>
        <p:sp>
          <p:nvSpPr>
            <p:cNvPr id="13" name="Trapezoid 12"/>
            <p:cNvSpPr/>
            <p:nvPr/>
          </p:nvSpPr>
          <p:spPr bwMode="auto">
            <a:xfrm rot="16200000">
              <a:off x="6306838" y="2286000"/>
              <a:ext cx="1447800" cy="381000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2237" y="1447800"/>
              <a:ext cx="1414935" cy="209528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0775" y="1344346"/>
              <a:ext cx="1019467" cy="2459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4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Practical Limitations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182688" y="1447801"/>
            <a:ext cx="7885112" cy="2895600"/>
          </a:xfrm>
        </p:spPr>
        <p:txBody>
          <a:bodyPr/>
          <a:lstStyle/>
          <a:p>
            <a:r>
              <a:rPr lang="en-US" altLang="en-US" dirty="0"/>
              <a:t>At larger bit-widths, the carry equations requires gates with many inputs</a:t>
            </a:r>
          </a:p>
          <a:p>
            <a:pPr lvl="1"/>
            <a:r>
              <a:rPr lang="en-US" altLang="en-US" dirty="0"/>
              <a:t>Fan-in limits the number of inputs on a gate</a:t>
            </a:r>
          </a:p>
          <a:p>
            <a:pPr lvl="1"/>
            <a:r>
              <a:rPr lang="en-US" altLang="en-US" dirty="0"/>
              <a:t>A network of smaller gates can be used to avoid fan-in at the cost of additional delay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800600"/>
            <a:ext cx="1137734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744" y="4493831"/>
            <a:ext cx="1935225" cy="14883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594360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Ideally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5943599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Practically</a:t>
            </a:r>
          </a:p>
        </p:txBody>
      </p:sp>
      <p:sp>
        <p:nvSpPr>
          <p:cNvPr id="5" name="Arrow: Right 4"/>
          <p:cNvSpPr/>
          <p:nvPr/>
        </p:nvSpPr>
        <p:spPr bwMode="auto">
          <a:xfrm>
            <a:off x="4369739" y="4953000"/>
            <a:ext cx="533400" cy="609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447801"/>
            <a:ext cx="7772400" cy="2057400"/>
          </a:xfrm>
        </p:spPr>
        <p:txBody>
          <a:bodyPr/>
          <a:lstStyle/>
          <a:p>
            <a:r>
              <a:rPr lang="en-US" altLang="en-US" dirty="0"/>
              <a:t>For the CLA, delay is practically not constant due to fan-in</a:t>
            </a:r>
          </a:p>
          <a:p>
            <a:pPr lvl="1"/>
            <a:r>
              <a:rPr lang="en-US" altLang="en-US" dirty="0"/>
              <a:t>Larger adders will need networks of gates to handle fan-in in complex carry equations</a:t>
            </a:r>
          </a:p>
          <a:p>
            <a:pPr lvl="1"/>
            <a:r>
              <a:rPr lang="en-US" altLang="en-US" dirty="0"/>
              <a:t>Still lower delay than RC Adder</a:t>
            </a:r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947690"/>
              </p:ext>
            </p:extLst>
          </p:nvPr>
        </p:nvGraphicFramePr>
        <p:xfrm>
          <a:off x="2209800" y="3886200"/>
          <a:ext cx="5105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rrow: Up 7"/>
          <p:cNvSpPr/>
          <p:nvPr/>
        </p:nvSpPr>
        <p:spPr bwMode="auto">
          <a:xfrm>
            <a:off x="6629400" y="5486400"/>
            <a:ext cx="304800" cy="3048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1889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en-US" sz="1600" dirty="0"/>
              <a:t>Stephen Brown and </a:t>
            </a:r>
            <a:r>
              <a:rPr lang="en-US" sz="1600" dirty="0" err="1"/>
              <a:t>Zvonko</a:t>
            </a:r>
            <a:r>
              <a:rPr lang="en-US" sz="1600" dirty="0"/>
              <a:t> </a:t>
            </a:r>
            <a:r>
              <a:rPr lang="en-US" sz="1600" dirty="0" err="1"/>
              <a:t>Vranesic</a:t>
            </a:r>
            <a:r>
              <a:rPr lang="en-US" sz="1600" dirty="0"/>
              <a:t>. 2004. </a:t>
            </a:r>
            <a:r>
              <a:rPr lang="en-US" sz="1600" i="1" dirty="0"/>
              <a:t>Fundamentals of Digital Logic with VHDL Design with CD-ROM</a:t>
            </a:r>
            <a:r>
              <a:rPr lang="en-US" sz="1600" dirty="0"/>
              <a:t> (2 ed.). McGraw-Hill, Inc., New York, NY, USA.</a:t>
            </a:r>
          </a:p>
        </p:txBody>
      </p:sp>
    </p:spTree>
    <p:extLst>
      <p:ext uri="{BB962C8B-B14F-4D97-AF65-F5344CB8AC3E}">
        <p14:creationId xmlns:p14="http://schemas.microsoft.com/office/powerpoint/2010/main" val="324810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Advantage: Area Impact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5181600"/>
          </a:xfrm>
        </p:spPr>
        <p:txBody>
          <a:bodyPr/>
          <a:lstStyle/>
          <a:p>
            <a:r>
              <a:rPr lang="en-US" altLang="en-US" dirty="0"/>
              <a:t>The ripple carry adder’s area grows linearly with bit width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Each additional bit adds another full adder and its associated gates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520206C-BA16-49BC-B112-FA8E6B60F29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96843" y="2667000"/>
          <a:ext cx="3340104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912" y="2719420"/>
            <a:ext cx="4170056" cy="2157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252456"/>
            <a:ext cx="685800" cy="9385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904" y="3252456"/>
            <a:ext cx="685800" cy="9385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669" y="3244836"/>
            <a:ext cx="685800" cy="9385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434" y="3252456"/>
            <a:ext cx="685800" cy="9385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984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Disadvantage: Delay Impact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5029200"/>
          </a:xfrm>
        </p:spPr>
        <p:txBody>
          <a:bodyPr/>
          <a:lstStyle/>
          <a:p>
            <a:r>
              <a:rPr lang="en-US" altLang="en-US" dirty="0"/>
              <a:t>The ripple carry adder’s delay also grows linearly with bit width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Each full adder must wait for the previous full adder to produce outputs</a:t>
            </a:r>
          </a:p>
          <a:p>
            <a:pPr lvl="1"/>
            <a:r>
              <a:rPr lang="en-US" altLang="en-US" dirty="0"/>
              <a:t>Lower performance with bit width!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27F6A45-985D-4503-9BFA-9DD6F01A3F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50938" y="2590800"/>
          <a:ext cx="33448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728" y="2819400"/>
            <a:ext cx="3976802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3352800"/>
            <a:ext cx="643718" cy="8176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408" y="3352800"/>
            <a:ext cx="654018" cy="8176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473" y="3352800"/>
            <a:ext cx="654018" cy="8176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47" y="3352800"/>
            <a:ext cx="654018" cy="81761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9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Delay Problem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Ideally, we want an adder that has constant delay for any width</a:t>
            </a:r>
          </a:p>
          <a:p>
            <a:endParaRPr lang="en-US" altLang="en-US" dirty="0"/>
          </a:p>
          <a:p>
            <a:r>
              <a:rPr lang="en-US" altLang="en-US" dirty="0"/>
              <a:t>Can we remove the dependence on the previous stage to avoid cascaded delays?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8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 Dependency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4684713"/>
              </a:xfrm>
            </p:spPr>
            <p:txBody>
              <a:bodyPr/>
              <a:lstStyle/>
              <a:p>
                <a:r>
                  <a:rPr lang="en-US" dirty="0"/>
                  <a:t>The carry equation in the RC adder is: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Each carry signal is dependent on the previous carry signal</a:t>
                </a:r>
              </a:p>
              <a:p>
                <a:r>
                  <a:rPr lang="en-US" dirty="0"/>
                  <a:t>Carry signal “ripples” across full adders</a:t>
                </a:r>
              </a:p>
              <a:p>
                <a:pPr lvl="1"/>
                <a:r>
                  <a:rPr lang="en-US" dirty="0"/>
                  <a:t>Can we determine the previous carry ahead of time?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4684713"/>
              </a:xfrm>
              <a:blipFill>
                <a:blip r:embed="rId2"/>
                <a:stretch>
                  <a:fillRect l="-549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800600"/>
            <a:ext cx="2438400" cy="189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2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Look at Carry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be factored as: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Can be rewritten as: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76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Generate/Propagate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New carry equation: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Two behaviors observed:</a:t>
                </a:r>
              </a:p>
              <a:p>
                <a:pPr lvl="1"/>
                <a:r>
                  <a:rPr lang="en-US" altLang="en-US" dirty="0"/>
                  <a:t>A full adder </a:t>
                </a:r>
                <a:r>
                  <a:rPr lang="en-US" altLang="en-US" b="1" dirty="0"/>
                  <a:t>generates</a:t>
                </a:r>
                <a:r>
                  <a:rPr lang="en-US" altLang="en-US" dirty="0"/>
                  <a:t> a carry when both inputs are 1 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)</a:t>
                </a:r>
              </a:p>
              <a:p>
                <a:pPr lvl="1"/>
                <a:endParaRPr lang="en-US" altLang="en-US" dirty="0"/>
              </a:p>
              <a:p>
                <a:pPr lvl="1"/>
                <a:r>
                  <a:rPr lang="en-US" altLang="en-US" dirty="0"/>
                  <a:t>A full adder </a:t>
                </a:r>
                <a:r>
                  <a:rPr lang="en-US" altLang="en-US" b="1" dirty="0"/>
                  <a:t>propagates</a:t>
                </a:r>
                <a:r>
                  <a:rPr lang="en-US" altLang="en-US" dirty="0"/>
                  <a:t> a carry when either input is 1 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)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536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5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2004:Templates:Presentations:Designs:Blends</Template>
  <TotalTime>2550</TotalTime>
  <Words>817</Words>
  <Application>Microsoft Office PowerPoint</Application>
  <PresentationFormat>On-screen Show (4:3)</PresentationFormat>
  <Paragraphs>249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ＭＳ Ｐゴシック</vt:lpstr>
      <vt:lpstr>Arial</vt:lpstr>
      <vt:lpstr>Cambria Math</vt:lpstr>
      <vt:lpstr>Wingdings</vt:lpstr>
      <vt:lpstr>Blends</vt:lpstr>
      <vt:lpstr>Carry Lookahead Adder</vt:lpstr>
      <vt:lpstr>Introduction</vt:lpstr>
      <vt:lpstr>Ripple Carry Adder</vt:lpstr>
      <vt:lpstr>Advantage: Area Impact</vt:lpstr>
      <vt:lpstr>Disadvantage: Delay Impact</vt:lpstr>
      <vt:lpstr>Delay Problem</vt:lpstr>
      <vt:lpstr>Carry Dependency</vt:lpstr>
      <vt:lpstr>Another Look at Carry Equations</vt:lpstr>
      <vt:lpstr>Generate/Propagate</vt:lpstr>
      <vt:lpstr>Generate/Propagate Example</vt:lpstr>
      <vt:lpstr>Carry Substitution</vt:lpstr>
      <vt:lpstr>Removing Dependencies</vt:lpstr>
      <vt:lpstr>Removing Dependencies</vt:lpstr>
      <vt:lpstr>Carry Pattern</vt:lpstr>
      <vt:lpstr>New Carry Dependence</vt:lpstr>
      <vt:lpstr>Carry Lookahead Adder</vt:lpstr>
      <vt:lpstr>Constant Delay</vt:lpstr>
      <vt:lpstr>But at what cost?</vt:lpstr>
      <vt:lpstr>Can we do better?</vt:lpstr>
      <vt:lpstr>Alternative Hybrid Approach</vt:lpstr>
      <vt:lpstr>Area Impact</vt:lpstr>
      <vt:lpstr>Delay Impact</vt:lpstr>
      <vt:lpstr>Alternative Hierarchical Approach</vt:lpstr>
      <vt:lpstr>Another Look at Carry Equations</vt:lpstr>
      <vt:lpstr>Hierarchical Generate/Propagate</vt:lpstr>
      <vt:lpstr>Hierarchical Substitutions</vt:lpstr>
      <vt:lpstr>Hierarchical Carry Dependence</vt:lpstr>
      <vt:lpstr>Hierarchical CLA</vt:lpstr>
      <vt:lpstr>Multi-level Hierarchical Approaches </vt:lpstr>
      <vt:lpstr>Practical Limitations</vt:lpstr>
      <vt:lpstr>Practical Limitations</vt:lpstr>
      <vt:lpstr>References</vt:lpstr>
    </vt:vector>
  </TitlesOfParts>
  <Company>rambo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EEL4930/5934 Reconfigurable Computing</dc:title>
  <dc:creator>rambo</dc:creator>
  <cp:lastModifiedBy>Wilson,David T</cp:lastModifiedBy>
  <cp:revision>231</cp:revision>
  <dcterms:created xsi:type="dcterms:W3CDTF">2007-08-20T19:40:45Z</dcterms:created>
  <dcterms:modified xsi:type="dcterms:W3CDTF">2017-01-20T17:16:57Z</dcterms:modified>
</cp:coreProperties>
</file>