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  <p:sldMasterId id="2147483690" r:id="rId3"/>
    <p:sldMasterId id="2147483702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271" r:id="rId7"/>
    <p:sldId id="272" r:id="rId8"/>
    <p:sldId id="259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6" r:id="rId17"/>
    <p:sldId id="275" r:id="rId18"/>
    <p:sldId id="270" r:id="rId19"/>
    <p:sldId id="277" r:id="rId20"/>
    <p:sldId id="274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Coole" initials="JR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FF"/>
    <a:srgbClr val="D0ECCB"/>
    <a:srgbClr val="73C764"/>
    <a:srgbClr val="FF4A00"/>
    <a:srgbClr val="0000CC"/>
    <a:srgbClr val="0070C0"/>
    <a:srgbClr val="CCECFF"/>
    <a:srgbClr val="00206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50" autoAdjust="0"/>
    <p:restoredTop sz="73492" autoAdjust="0"/>
  </p:normalViewPr>
  <p:slideViewPr>
    <p:cSldViewPr snapToGrid="0">
      <p:cViewPr>
        <p:scale>
          <a:sx n="100" d="100"/>
          <a:sy n="100" d="100"/>
        </p:scale>
        <p:origin x="-750" y="-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0.emf"/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Relationship Id="rId4" Type="http://schemas.openxmlformats.org/officeDocument/2006/relationships/image" Target="../media/image24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image" Target="../media/image33.emf"/><Relationship Id="rId4" Type="http://schemas.openxmlformats.org/officeDocument/2006/relationships/image" Target="../media/image3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A6156A9-CAB3-446F-B66A-A1D097C0013A}" type="datetimeFigureOut">
              <a:rPr lang="en-US"/>
              <a:pPr>
                <a:defRPr/>
              </a:pPr>
              <a:t>10/24/2010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FDD7FE5-3B85-4A8C-95D4-A1F84BA2C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71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1E733C-E728-4E44-86A9-DEA91327727F}" type="datetimeFigureOut">
              <a:rPr lang="en-US"/>
              <a:pPr>
                <a:defRPr/>
              </a:pPr>
              <a:t>10/24/2010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46EF703-C56F-467C-A04A-06EBEF4E4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97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DC6422-551A-4099-9C58-17970A3D7E1D}" type="slidenum">
              <a:rPr lang="en-US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38100" cap="flat" cmpd="sng">
            <a:solidFill>
              <a:srgbClr val="FF4A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38100">
            <a:solidFill>
              <a:srgbClr val="FF4A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6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5600"/>
            <a:ext cx="91440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11550"/>
            <a:ext cx="3200400" cy="908050"/>
          </a:xfrm>
          <a:prstGeom prst="rect">
            <a:avLst/>
          </a:prstGeom>
          <a:noFill/>
          <a:ln w="38100">
            <a:solidFill>
              <a:srgbClr val="FF4A00"/>
            </a:solidFill>
            <a:miter lim="800000"/>
            <a:headEnd/>
            <a:tailEnd/>
          </a:ln>
        </p:spPr>
      </p:pic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23175" cy="1752600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3962400"/>
            <a:ext cx="5257800" cy="2286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6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8" name="Rectangle 3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6200" y="6243638"/>
            <a:ext cx="32004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Garamond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C5006-D205-4854-9482-0AAF57F53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277813"/>
            <a:ext cx="2133600" cy="5853112"/>
          </a:xfrm>
        </p:spPr>
        <p:txBody>
          <a:bodyPr vert="eaVert"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77813"/>
            <a:ext cx="62484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116D0-6161-4806-A601-1B8096C06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8534400" cy="2379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751263"/>
            <a:ext cx="8534400" cy="2379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6C267-7BFF-49FA-97D7-2D27D8DC5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191000" cy="491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5F6C1-7803-4C35-A462-652B7A65D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4191000" cy="2379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51263"/>
            <a:ext cx="4191000" cy="2379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0C78E-6D4B-438F-B221-15CFDBF2C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4191000" cy="2379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4191000" cy="2379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04800" y="3751263"/>
            <a:ext cx="8534400" cy="2379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5402B-233D-4993-AC32-FA8F4B03B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4191000" cy="2379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51263"/>
            <a:ext cx="4191000" cy="2379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53F5B-C6A6-41ED-B79A-FD2D379D47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219200"/>
            <a:ext cx="4191000" cy="4911725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69E2E-4489-4EA8-ABDA-008EE2474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 flipV="1">
            <a:off x="0" y="0"/>
            <a:ext cx="9144000" cy="1181100"/>
          </a:xfrm>
          <a:prstGeom prst="rect">
            <a:avLst/>
          </a:prstGeom>
          <a:gradFill rotWithShape="0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Tx/>
              <a:buChar char="ï"/>
              <a:defRPr/>
            </a:pPr>
            <a:endParaRPr lang="en-US" sz="1000">
              <a:latin typeface="+mn-lt"/>
              <a:cs typeface="+mn-cs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5676900"/>
            <a:ext cx="9144000" cy="11811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CE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4" name="Picture 20" descr="DARPA50th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0988" y="152400"/>
            <a:ext cx="1117600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1"/>
            <a:ext cx="7239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FCC7B-1F93-40CB-B04D-37CD6E6CF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8963" y="1060450"/>
            <a:ext cx="3971925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1060450"/>
            <a:ext cx="3973512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5638" y="184150"/>
            <a:ext cx="2138362" cy="5962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8963" y="184150"/>
            <a:ext cx="6264275" cy="5962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1D142-36B1-4E80-9436-C8F2187D6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0259B-0641-400D-BA29-82E4A9021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B60C4-7A75-4E7E-AC7F-114283DBE6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E508D-6972-4B5B-A555-35F09C869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B014F-F531-4C2E-98AE-47D1A9DBD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49A5B-B868-4367-BCB7-ACCB574B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AD921-1C99-4D06-9337-971B7C3F5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093BC-9402-4D14-97C0-3B0CDBF8E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94BBB-64F3-48B2-9FFD-27C0283B8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E11ED-4A7F-4CD6-B88F-71D9EA837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69A34-B750-43D1-8C72-4A26C0064D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2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52F64-E8B2-43D3-9BF1-E7650EF53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191000" cy="4911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223D4-C432-46FC-B1F6-067FB86867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4" descr="CHRECschoo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3" y="4800600"/>
            <a:ext cx="319881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38100" cap="flat" cmpd="sng">
            <a:solidFill>
              <a:srgbClr val="FF4A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38100">
            <a:solidFill>
              <a:srgbClr val="FF4A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7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5600"/>
            <a:ext cx="91440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11550"/>
            <a:ext cx="3200400" cy="908050"/>
          </a:xfrm>
          <a:prstGeom prst="rect">
            <a:avLst/>
          </a:prstGeom>
          <a:noFill/>
          <a:ln w="38100">
            <a:solidFill>
              <a:srgbClr val="FF4A00"/>
            </a:solidFill>
            <a:miter lim="800000"/>
            <a:headEnd/>
            <a:tailEnd/>
          </a:ln>
        </p:spPr>
      </p:pic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-33338" y="4462463"/>
            <a:ext cx="3267076" cy="428625"/>
          </a:xfrm>
          <a:prstGeom prst="rect">
            <a:avLst/>
          </a:prstGeom>
          <a:solidFill>
            <a:srgbClr val="0021A5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bg1"/>
              </a:solidFill>
              <a:latin typeface="Script MT Bold" pitchFamily="66" charset="0"/>
              <a:cs typeface="+mn-cs"/>
            </a:endParaRP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23175" cy="1752600"/>
          </a:xfr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altLang="en-US" sz="4400" b="1" dirty="0">
                <a:solidFill>
                  <a:srgbClr val="0021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Click to edit Master title style</a:t>
            </a:r>
            <a:endParaRPr lang="en-US" altLang="en-US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3962400"/>
            <a:ext cx="5257800" cy="2286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6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10" name="Rectangle 3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6200" y="6243638"/>
            <a:ext cx="1447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6283"/>
          </a:xfrm>
        </p:spPr>
        <p:txBody>
          <a:bodyPr/>
          <a:lstStyle>
            <a:lvl1pPr>
              <a:defRPr lang="en-US" sz="4000" b="1" dirty="0" smtClean="0">
                <a:solidFill>
                  <a:srgbClr val="0021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437" y="1044713"/>
            <a:ext cx="7966563" cy="5007803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200"/>
              </a:spcBef>
              <a:defRPr sz="2000"/>
            </a:lvl2pPr>
            <a:lvl3pPr>
              <a:spcBef>
                <a:spcPts val="200"/>
              </a:spcBef>
              <a:defRPr sz="1800"/>
            </a:lvl3pPr>
            <a:lvl4pPr>
              <a:spcBef>
                <a:spcPts val="200"/>
              </a:spcBef>
              <a:defRPr sz="1600"/>
            </a:lvl4pPr>
            <a:lvl5pPr>
              <a:spcBef>
                <a:spcPts val="200"/>
              </a:spcBef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46D45-FC88-4EF3-BBF3-C3E9EDC4F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C65E8-D78F-4548-A046-DB1889AAE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191000" cy="4911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39A3B-C72A-48EA-8B02-D51714442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4CF9B-6805-4C07-83CA-26043FC4D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6898F-BD92-445B-A2EB-BABEB00B4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9CB7E-C779-49E0-8CE1-53FC817F8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80284-0404-45F2-B2B3-2ED1E9A40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E66FD-8DB4-4D1C-8DD3-7A8663F88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8A836-2EAD-4A6A-8ADA-DF6281FA51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4F82F-46E1-459E-ADBB-81846D345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277813"/>
            <a:ext cx="21336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77813"/>
            <a:ext cx="62484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9FFBF-9834-43AC-AC00-5D9C17D31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191000" cy="491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288D0-57B0-4983-8F2C-94189F04F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4191000" cy="2379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51263"/>
            <a:ext cx="4191000" cy="2379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9F8B8-DCC7-44F7-9F04-EE97CA698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4191000" cy="2379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51263"/>
            <a:ext cx="4191000" cy="2379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5EBC7-4DE4-4273-97B9-A57B6BA98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C520C-7553-46BB-80B9-2BB8A706C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3344C-4541-47B7-B8A4-0659C5B68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88EC5-F967-4F3C-B145-5E64B9FB6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BF938-D8B0-41F7-8A17-E477324A8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4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534400" cy="491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2484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485B0971-78A8-4A40-B0FB-78A1F58334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4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8575" cap="flat" cmpd="sng">
            <a:solidFill>
              <a:srgbClr val="FF4A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28575">
            <a:solidFill>
              <a:srgbClr val="FF4A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3079" name="Picture 21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6200" y="62484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20" descr="DARPA50th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620000" y="6257925"/>
            <a:ext cx="75247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29" descr="afrl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257925"/>
            <a:ext cx="4937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618" r:id="rId1"/>
    <p:sldLayoutId id="2147485568" r:id="rId2"/>
    <p:sldLayoutId id="2147485569" r:id="rId3"/>
    <p:sldLayoutId id="2147485570" r:id="rId4"/>
    <p:sldLayoutId id="2147485571" r:id="rId5"/>
    <p:sldLayoutId id="2147485572" r:id="rId6"/>
    <p:sldLayoutId id="2147485573" r:id="rId7"/>
    <p:sldLayoutId id="2147485574" r:id="rId8"/>
    <p:sldLayoutId id="2147485575" r:id="rId9"/>
    <p:sldLayoutId id="2147485576" r:id="rId10"/>
    <p:sldLayoutId id="2147485577" r:id="rId11"/>
    <p:sldLayoutId id="2147485578" r:id="rId12"/>
    <p:sldLayoutId id="2147485579" r:id="rId13"/>
    <p:sldLayoutId id="2147485580" r:id="rId14"/>
    <p:sldLayoutId id="2147485581" r:id="rId15"/>
    <p:sldLayoutId id="2147485582" r:id="rId16"/>
    <p:sldLayoutId id="2147485583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400">
          <a:solidFill>
            <a:srgbClr val="FF4A00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rgbClr val="0021A5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ChangeArrowheads="1"/>
          </p:cNvSpPr>
          <p:nvPr/>
        </p:nvSpPr>
        <p:spPr bwMode="auto">
          <a:xfrm flipV="1">
            <a:off x="0" y="0"/>
            <a:ext cx="9144000" cy="1181100"/>
          </a:xfrm>
          <a:prstGeom prst="rect">
            <a:avLst/>
          </a:prstGeom>
          <a:gradFill rotWithShape="0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Tx/>
              <a:buChar char="ï"/>
              <a:defRPr/>
            </a:pPr>
            <a:endParaRPr lang="en-US" sz="1000">
              <a:latin typeface="+mn-lt"/>
              <a:cs typeface="+mn-cs"/>
            </a:endParaRPr>
          </a:p>
        </p:txBody>
      </p:sp>
      <p:sp>
        <p:nvSpPr>
          <p:cNvPr id="595971" name="Rectangle 3"/>
          <p:cNvSpPr>
            <a:spLocks noChangeArrowheads="1"/>
          </p:cNvSpPr>
          <p:nvPr/>
        </p:nvSpPr>
        <p:spPr bwMode="auto">
          <a:xfrm>
            <a:off x="0" y="5802313"/>
            <a:ext cx="9144000" cy="1055687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CE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74713" y="184150"/>
            <a:ext cx="8269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8963" y="1060450"/>
            <a:ext cx="8097837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95977" name="Line 9"/>
          <p:cNvSpPr>
            <a:spLocks noChangeShapeType="1"/>
          </p:cNvSpPr>
          <p:nvPr/>
        </p:nvSpPr>
        <p:spPr bwMode="auto">
          <a:xfrm>
            <a:off x="9525" y="774700"/>
            <a:ext cx="9124950" cy="0"/>
          </a:xfrm>
          <a:prstGeom prst="line">
            <a:avLst/>
          </a:prstGeom>
          <a:noFill/>
          <a:ln w="28575">
            <a:solidFill>
              <a:srgbClr val="0C285B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95978" name="Line 10"/>
          <p:cNvSpPr>
            <a:spLocks noChangeShapeType="1"/>
          </p:cNvSpPr>
          <p:nvPr/>
        </p:nvSpPr>
        <p:spPr bwMode="auto">
          <a:xfrm>
            <a:off x="9525" y="812800"/>
            <a:ext cx="9124950" cy="0"/>
          </a:xfrm>
          <a:prstGeom prst="line">
            <a:avLst/>
          </a:prstGeom>
          <a:noFill/>
          <a:ln w="9525">
            <a:solidFill>
              <a:srgbClr val="396BB3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4104" name="Picture 20" descr="DARPA50th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675" y="171450"/>
            <a:ext cx="75247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619" r:id="rId1"/>
    <p:sldLayoutId id="2147485584" r:id="rId2"/>
    <p:sldLayoutId id="2147485585" r:id="rId3"/>
    <p:sldLayoutId id="2147485586" r:id="rId4"/>
    <p:sldLayoutId id="2147485587" r:id="rId5"/>
    <p:sldLayoutId id="2147485588" r:id="rId6"/>
    <p:sldLayoutId id="2147485589" r:id="rId7"/>
    <p:sldLayoutId id="2147485590" r:id="rId8"/>
    <p:sldLayoutId id="2147485591" r:id="rId9"/>
    <p:sldLayoutId id="2147485592" r:id="rId10"/>
    <p:sldLayoutId id="2147485593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12E32B-4D64-4C79-9CEF-F06C7B99C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94" r:id="rId1"/>
    <p:sldLayoutId id="2147485595" r:id="rId2"/>
    <p:sldLayoutId id="2147485596" r:id="rId3"/>
    <p:sldLayoutId id="2147485597" r:id="rId4"/>
    <p:sldLayoutId id="2147485598" r:id="rId5"/>
    <p:sldLayoutId id="2147485599" r:id="rId6"/>
    <p:sldLayoutId id="2147485600" r:id="rId7"/>
    <p:sldLayoutId id="2147485601" r:id="rId8"/>
    <p:sldLayoutId id="2147485602" r:id="rId9"/>
    <p:sldLayoutId id="2147485603" r:id="rId10"/>
    <p:sldLayoutId id="214748560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534400" cy="491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2484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9458A80F-E9DD-4657-B122-9CD770BEE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4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8575" cap="flat" cmpd="sng">
            <a:solidFill>
              <a:srgbClr val="FF4A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28575">
            <a:solidFill>
              <a:srgbClr val="FF4A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6151" name="Picture 21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6200" y="6257925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22"/>
          <p:cNvPicPr>
            <a:picLocks noChangeAspect="1" noChangeArrowheads="1"/>
          </p:cNvPicPr>
          <p:nvPr/>
        </p:nvPicPr>
        <p:blipFill>
          <a:blip r:embed="rId17" cstate="print"/>
          <a:srcRect l="1895" t="8839" r="3317" b="7182"/>
          <a:stretch>
            <a:fillRect/>
          </a:stretch>
        </p:blipFill>
        <p:spPr bwMode="auto">
          <a:xfrm>
            <a:off x="7467600" y="622935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620" r:id="rId1"/>
    <p:sldLayoutId id="2147485605" r:id="rId2"/>
    <p:sldLayoutId id="2147485606" r:id="rId3"/>
    <p:sldLayoutId id="2147485607" r:id="rId4"/>
    <p:sldLayoutId id="2147485608" r:id="rId5"/>
    <p:sldLayoutId id="2147485609" r:id="rId6"/>
    <p:sldLayoutId id="2147485610" r:id="rId7"/>
    <p:sldLayoutId id="2147485611" r:id="rId8"/>
    <p:sldLayoutId id="2147485612" r:id="rId9"/>
    <p:sldLayoutId id="2147485613" r:id="rId10"/>
    <p:sldLayoutId id="2147485614" r:id="rId11"/>
    <p:sldLayoutId id="2147485615" r:id="rId12"/>
    <p:sldLayoutId id="2147485616" r:id="rId13"/>
    <p:sldLayoutId id="2147485617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21A5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400">
          <a:solidFill>
            <a:srgbClr val="FF4A00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rgbClr val="0021A5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13" Type="http://schemas.openxmlformats.org/officeDocument/2006/relationships/oleObject" Target="file:///C:\Users\james\Documents\Drawing2.vsd\Drawing\~FIR%20Example\Rounded%20rectangle.671" TargetMode="External"/><Relationship Id="rId3" Type="http://schemas.openxmlformats.org/officeDocument/2006/relationships/notesSlide" Target="../notesSlides/notesSlide8.xml"/><Relationship Id="rId7" Type="http://schemas.openxmlformats.org/officeDocument/2006/relationships/oleObject" Target="file:///C:\Users\james\Documents\Drawing2.vsd\Drawing\~FIR%20Example\Rounded%20rectangle.886" TargetMode="External"/><Relationship Id="rId12" Type="http://schemas.openxmlformats.org/officeDocument/2006/relationships/image" Target="../media/image41.png"/><Relationship Id="rId17" Type="http://schemas.openxmlformats.org/officeDocument/2006/relationships/image" Target="../media/image42.png"/><Relationship Id="rId2" Type="http://schemas.openxmlformats.org/officeDocument/2006/relationships/slideLayout" Target="../slideLayouts/slideLayout41.xml"/><Relationship Id="rId16" Type="http://schemas.openxmlformats.org/officeDocument/2006/relationships/image" Target="../media/image36.e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9.png"/><Relationship Id="rId11" Type="http://schemas.openxmlformats.org/officeDocument/2006/relationships/image" Target="../media/image34.emf"/><Relationship Id="rId5" Type="http://schemas.openxmlformats.org/officeDocument/2006/relationships/image" Target="../media/image38.png"/><Relationship Id="rId15" Type="http://schemas.openxmlformats.org/officeDocument/2006/relationships/oleObject" Target="file:///C:\Users\james\Documents\Drawing2.vsd\Drawing\~FIR%20Example\Rounded%20rectangle" TargetMode="External"/><Relationship Id="rId10" Type="http://schemas.openxmlformats.org/officeDocument/2006/relationships/oleObject" Target="file:///C:\Users\james\Documents\Drawing2.vsd\Drawing\~FIR%20Example\Graphic.336" TargetMode="External"/><Relationship Id="rId4" Type="http://schemas.openxmlformats.org/officeDocument/2006/relationships/image" Target="../media/image37.png"/><Relationship Id="rId9" Type="http://schemas.openxmlformats.org/officeDocument/2006/relationships/image" Target="../media/image40.png"/><Relationship Id="rId14" Type="http://schemas.openxmlformats.org/officeDocument/2006/relationships/image" Target="../media/image35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4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notesSlide" Target="../notesSlides/notesSlide2.xml"/><Relationship Id="rId7" Type="http://schemas.openxmlformats.org/officeDocument/2006/relationships/oleObject" Target="file:///\\vmware-host\Shared%20Folders\Research\IF\Papers\ESWEEK%20'10\presentation\Drawing2\Drawing\~FIR%20Example\Rectangle%20No%20Fill%20No%20Fill.887" TargetMode="External"/><Relationship Id="rId12" Type="http://schemas.openxmlformats.org/officeDocument/2006/relationships/image" Target="../media/image11.emf"/><Relationship Id="rId2" Type="http://schemas.openxmlformats.org/officeDocument/2006/relationships/slideLayout" Target="../slideLayouts/slideLayout4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png"/><Relationship Id="rId11" Type="http://schemas.openxmlformats.org/officeDocument/2006/relationships/oleObject" Target="file:///\\vmware-host\Shared%20Folders\Research\IF\Papers\ESWEEK%20'10\paper\diagrams.vdx\Drawing\~FIR%20Example\Rounded%20rectangle.893" TargetMode="External"/><Relationship Id="rId5" Type="http://schemas.openxmlformats.org/officeDocument/2006/relationships/image" Target="../media/image9.emf"/><Relationship Id="rId10" Type="http://schemas.openxmlformats.org/officeDocument/2006/relationships/image" Target="../media/image14.png"/><Relationship Id="rId4" Type="http://schemas.openxmlformats.org/officeDocument/2006/relationships/oleObject" Target="file:///\\vmware-host\Shared%20Folders\Research\IF\Papers\ESWEEK%20'10\paper\diagrams.vdx\Drawing\~FIR%20Example\Rounded%20rectangle.886" TargetMode="External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file:///\\vmware-host\Shared%20Folders\Research\IF\Papers\ESWEEK%20'10\paper\diagrams.vdx\Drawing\~FIR%20Example\Rounded%20rectangle.886" TargetMode="External"/><Relationship Id="rId3" Type="http://schemas.openxmlformats.org/officeDocument/2006/relationships/oleObject" Target="file:///\\vmware-host\Shared%20Folders\Research\IF\Papers\ESWEEK%20'10\paper\diagrams.vdx\Drawing\~FIR%20Example\Rounded%20rectangle.893" TargetMode="Externa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41.xml"/><Relationship Id="rId1" Type="http://schemas.openxmlformats.org/officeDocument/2006/relationships/vmlDrawing" Target="../drawings/vmlDrawing2.vml"/><Relationship Id="rId6" Type="http://schemas.openxmlformats.org/officeDocument/2006/relationships/oleObject" Target="file:///\\vmware-host\Shared%20Folders\Research\IF\Papers\ESWEEK%20'10\presentation\Drawing2\Drawing\~FIR%20Example\Rectangle%20No%20Fill%20No%20Fill.887" TargetMode="External"/><Relationship Id="rId11" Type="http://schemas.openxmlformats.org/officeDocument/2006/relationships/image" Target="../media/image14.png"/><Relationship Id="rId5" Type="http://schemas.openxmlformats.org/officeDocument/2006/relationships/image" Target="../media/image12.png"/><Relationship Id="rId10" Type="http://schemas.openxmlformats.org/officeDocument/2006/relationships/image" Target="../media/image13.png"/><Relationship Id="rId4" Type="http://schemas.openxmlformats.org/officeDocument/2006/relationships/image" Target="../media/image11.emf"/><Relationship Id="rId9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2.png"/><Relationship Id="rId7" Type="http://schemas.openxmlformats.org/officeDocument/2006/relationships/oleObject" Target="file:///\\vmware-host\Shared%20Folders\Research\IF\Papers\ESWEEK%20'10\presentation\Drawing2\Drawing\~FIR%20Example\Rectangle%20No%20Fill%20No%20Fill.889" TargetMode="External"/><Relationship Id="rId2" Type="http://schemas.openxmlformats.org/officeDocument/2006/relationships/slideLayout" Target="../slideLayouts/slideLayout4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png"/><Relationship Id="rId11" Type="http://schemas.openxmlformats.org/officeDocument/2006/relationships/image" Target="../media/image16.emf"/><Relationship Id="rId5" Type="http://schemas.openxmlformats.org/officeDocument/2006/relationships/image" Target="../media/image10.emf"/><Relationship Id="rId10" Type="http://schemas.openxmlformats.org/officeDocument/2006/relationships/oleObject" Target="file:///\\vmware-host\Shared%20Folders\Research\IF\Papers\ESWEEK%20'10\presentation\Drawing2\Drawing\~FIR%20Example\Rounded%20rectangle.886" TargetMode="External"/><Relationship Id="rId4" Type="http://schemas.openxmlformats.org/officeDocument/2006/relationships/oleObject" Target="file:///\\vmware-host\Shared%20Folders\Research\IF\Papers\ESWEEK%20'10\presentation\Drawing2\Drawing\~FIR%20Example\Rectangle%20No%20Fill%20No%20Fill.887" TargetMode="External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13" Type="http://schemas.openxmlformats.org/officeDocument/2006/relationships/image" Target="../media/image24.emf"/><Relationship Id="rId3" Type="http://schemas.openxmlformats.org/officeDocument/2006/relationships/notesSlide" Target="../notesSlides/notesSlide5.xml"/><Relationship Id="rId7" Type="http://schemas.openxmlformats.org/officeDocument/2006/relationships/oleObject" Target="file:///\\vmware-host\Shared%20Folders\Research\IF\Papers\ESWEEK%20'10\presentation\Drawing2\Drawing\~Fabric%20Anatomy\Rectangle%20No%20Fill%20No%20Fill.297" TargetMode="External"/><Relationship Id="rId12" Type="http://schemas.openxmlformats.org/officeDocument/2006/relationships/oleObject" Target="file:///\\vmware-host\Shared%20Folders\Research\IF\Papers\ESWEEK%20'10\presentation\Drawing2\Drawing\~Fabric%20Anatomy\Rectangle%20No%20Fill%20No%20Fill.305" TargetMode="External"/><Relationship Id="rId2" Type="http://schemas.openxmlformats.org/officeDocument/2006/relationships/slideLayout" Target="../slideLayouts/slideLayout4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emf"/><Relationship Id="rId11" Type="http://schemas.openxmlformats.org/officeDocument/2006/relationships/image" Target="../media/image26.png"/><Relationship Id="rId5" Type="http://schemas.openxmlformats.org/officeDocument/2006/relationships/oleObject" Target="file:///\\vmware-host\Shared%20Folders\Research\IF\Papers\ESWEEK%20'10\presentation\Drawing2\Drawing\~Fabric%20Anatomy\Rectangle%20No%20Fill%20No%20Fill.299" TargetMode="External"/><Relationship Id="rId10" Type="http://schemas.openxmlformats.org/officeDocument/2006/relationships/image" Target="../media/image23.emf"/><Relationship Id="rId4" Type="http://schemas.openxmlformats.org/officeDocument/2006/relationships/image" Target="../media/image25.png"/><Relationship Id="rId9" Type="http://schemas.openxmlformats.org/officeDocument/2006/relationships/oleObject" Target="file:///\\vmware-host\Shared%20Folders\Research\IF\Papers\ESWEEK%20'10\presentation\Drawing2\Drawing\~Fabric%20Anatomy\Rectangle%20No%20Fill%20No%20Fill.29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9969" y="1443731"/>
            <a:ext cx="8006316" cy="1668463"/>
          </a:xfrm>
        </p:spPr>
        <p:txBody>
          <a:bodyPr/>
          <a:lstStyle/>
          <a:p>
            <a:pPr>
              <a:defRPr/>
            </a:pPr>
            <a:r>
              <a:rPr lang="en-US" altLang="en-US" sz="3200" dirty="0"/>
              <a:t>Intermediate Fabrics: Virtual </a:t>
            </a:r>
            <a:r>
              <a:rPr lang="en-US" altLang="en-US" sz="3200" dirty="0" smtClean="0"/>
              <a:t>FPGA Architectures </a:t>
            </a:r>
            <a:r>
              <a:rPr lang="en-US" altLang="en-US" sz="3200" dirty="0"/>
              <a:t>for Circuit Portability and Fast </a:t>
            </a:r>
            <a:r>
              <a:rPr lang="en-US" altLang="en-US" sz="3200" dirty="0" smtClean="0"/>
              <a:t>Placement and Routing on FPGAs</a:t>
            </a:r>
            <a:endParaRPr sz="3000" dirty="0"/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3932238" y="3997325"/>
            <a:ext cx="4572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000" dirty="0"/>
              <a:t>James Coole</a:t>
            </a:r>
          </a:p>
          <a:p>
            <a:pPr algn="r"/>
            <a:r>
              <a:rPr lang="en-US" sz="1400" dirty="0">
                <a:solidFill>
                  <a:srgbClr val="FF4A00"/>
                </a:solidFill>
              </a:rPr>
              <a:t>PhD student, University of Florida</a:t>
            </a:r>
          </a:p>
          <a:p>
            <a:pPr algn="r"/>
            <a:r>
              <a:rPr lang="en-US" sz="2000" dirty="0" smtClean="0"/>
              <a:t>Dr</a:t>
            </a:r>
            <a:r>
              <a:rPr lang="en-US" sz="2000" dirty="0"/>
              <a:t>. Greg </a:t>
            </a:r>
            <a:r>
              <a:rPr lang="en-US" sz="2000" dirty="0" err="1"/>
              <a:t>Stitt</a:t>
            </a:r>
            <a:endParaRPr lang="en-US" sz="2000" dirty="0"/>
          </a:p>
          <a:p>
            <a:pPr algn="r"/>
            <a:r>
              <a:rPr lang="en-US" sz="1400" dirty="0">
                <a:solidFill>
                  <a:srgbClr val="FF4A00"/>
                </a:solidFill>
              </a:rPr>
              <a:t>Assistant Professor of ECE, University of Florida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4491229"/>
            <a:ext cx="3207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Script MT Bold" pitchFamily="66" charset="0"/>
              </a:rPr>
              <a:t>CODES+ISSS ‘10</a:t>
            </a:r>
            <a:endParaRPr lang="en-US" dirty="0">
              <a:solidFill>
                <a:schemeClr val="bg1"/>
              </a:solidFill>
              <a:latin typeface="Script MT Bold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Tool </a:t>
            </a:r>
            <a:r>
              <a:rPr lang="en-US" dirty="0" smtClean="0"/>
              <a:t>Flow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6" y="1044575"/>
            <a:ext cx="4581524" cy="5008563"/>
          </a:xfrm>
        </p:spPr>
        <p:txBody>
          <a:bodyPr/>
          <a:lstStyle/>
          <a:p>
            <a:r>
              <a:rPr lang="en-US" sz="1600" dirty="0" smtClean="0"/>
              <a:t>Intermediate fabrics are created using device (FPGA) tool flow</a:t>
            </a:r>
            <a:endParaRPr lang="en-US" sz="1400" dirty="0" smtClean="0"/>
          </a:p>
          <a:p>
            <a:pPr lvl="1"/>
            <a:r>
              <a:rPr lang="en-US" sz="1400" dirty="0" smtClean="0"/>
              <a:t>IFs stored by system as fabric specification with </a:t>
            </a:r>
            <a:r>
              <a:rPr lang="en-US" sz="1400" dirty="0" err="1" smtClean="0"/>
              <a:t>bitstream</a:t>
            </a:r>
            <a:r>
              <a:rPr lang="en-US" sz="1400" dirty="0" smtClean="0"/>
              <a:t> to configure the FPGA</a:t>
            </a:r>
          </a:p>
          <a:p>
            <a:pPr lvl="1"/>
            <a:r>
              <a:rPr lang="en-US" sz="1400" dirty="0" smtClean="0"/>
              <a:t>Multiple IFs may be stored in a </a:t>
            </a:r>
            <a:r>
              <a:rPr lang="en-US" sz="1400" i="1" dirty="0" smtClean="0"/>
              <a:t>library </a:t>
            </a:r>
            <a:r>
              <a:rPr lang="en-US" sz="1400" dirty="0" smtClean="0"/>
              <a:t>to enable the system to handle many applications</a:t>
            </a:r>
          </a:p>
          <a:p>
            <a:pPr marL="17462" indent="0">
              <a:buNone/>
            </a:pPr>
            <a:endParaRPr lang="en-US" sz="1600" dirty="0"/>
          </a:p>
          <a:p>
            <a:r>
              <a:rPr lang="en-US" sz="1600" dirty="0" smtClean="0"/>
              <a:t>During execution, IF tools load </a:t>
            </a:r>
            <a:r>
              <a:rPr lang="en-US" sz="1600" dirty="0" err="1" smtClean="0"/>
              <a:t>bitstream</a:t>
            </a:r>
            <a:r>
              <a:rPr lang="en-US" sz="1600" dirty="0" smtClean="0"/>
              <a:t> for compatible IF onto FPGA</a:t>
            </a:r>
          </a:p>
          <a:p>
            <a:pPr lvl="1"/>
            <a:r>
              <a:rPr lang="en-US" sz="1400" dirty="0" smtClean="0"/>
              <a:t>IF technology-maps </a:t>
            </a:r>
            <a:r>
              <a:rPr lang="en-US" sz="1400" dirty="0" err="1" smtClean="0"/>
              <a:t>netlist</a:t>
            </a:r>
            <a:r>
              <a:rPr lang="en-US" sz="1400" dirty="0" smtClean="0"/>
              <a:t> nodes to CUs, and control and stream plane elements</a:t>
            </a:r>
          </a:p>
          <a:p>
            <a:pPr lvl="2"/>
            <a:r>
              <a:rPr lang="en-US" sz="1300" dirty="0" smtClean="0"/>
              <a:t>Should be ~1:1</a:t>
            </a:r>
          </a:p>
          <a:p>
            <a:pPr lvl="1"/>
            <a:r>
              <a:rPr lang="en-US" sz="1400" dirty="0"/>
              <a:t>IF tools PAR </a:t>
            </a:r>
            <a:r>
              <a:rPr lang="en-US" sz="1400" dirty="0" err="1"/>
              <a:t>netlist</a:t>
            </a:r>
            <a:r>
              <a:rPr lang="en-US" sz="1400" dirty="0"/>
              <a:t> on </a:t>
            </a:r>
            <a:r>
              <a:rPr lang="en-US" sz="1400" dirty="0" smtClean="0"/>
              <a:t>IF</a:t>
            </a:r>
          </a:p>
          <a:p>
            <a:pPr lvl="2"/>
            <a:r>
              <a:rPr lang="en-US" sz="1300" dirty="0" smtClean="0"/>
              <a:t>Placement based on VPR </a:t>
            </a:r>
            <a:r>
              <a:rPr lang="en-US" sz="1300" dirty="0" smtClean="0"/>
              <a:t>[</a:t>
            </a:r>
            <a:r>
              <a:rPr lang="en-US" sz="1300" dirty="0" smtClean="0"/>
              <a:t>Betz97</a:t>
            </a:r>
            <a:r>
              <a:rPr lang="en-US" sz="1300" dirty="0" smtClean="0"/>
              <a:t>] </a:t>
            </a:r>
            <a:r>
              <a:rPr lang="en-US" sz="1300" dirty="0" smtClean="0"/>
              <a:t>simulated annealing (SA) placement</a:t>
            </a:r>
          </a:p>
          <a:p>
            <a:pPr lvl="2"/>
            <a:r>
              <a:rPr lang="en-US" sz="1300" dirty="0" smtClean="0"/>
              <a:t>Routing based on Pathfinder </a:t>
            </a:r>
            <a:r>
              <a:rPr lang="en-US" sz="1300" dirty="0"/>
              <a:t>[</a:t>
            </a:r>
            <a:r>
              <a:rPr lang="en-US" sz="1300" dirty="0" smtClean="0"/>
              <a:t>McMurchie95] </a:t>
            </a:r>
            <a:r>
              <a:rPr lang="en-US" sz="1300" dirty="0" smtClean="0"/>
              <a:t>negotiated congestion routing</a:t>
            </a:r>
          </a:p>
          <a:p>
            <a:pPr lvl="1"/>
            <a:r>
              <a:rPr lang="en-US" sz="1500" dirty="0" smtClean="0"/>
              <a:t>PAR produces </a:t>
            </a:r>
            <a:r>
              <a:rPr lang="en-US" sz="1500" i="1" dirty="0" smtClean="0"/>
              <a:t>IF </a:t>
            </a:r>
            <a:r>
              <a:rPr lang="en-US" sz="1500" i="1" dirty="0" err="1" smtClean="0"/>
              <a:t>bitstream</a:t>
            </a:r>
            <a:r>
              <a:rPr lang="en-US" sz="1500" i="1" dirty="0" smtClean="0"/>
              <a:t> </a:t>
            </a:r>
            <a:r>
              <a:rPr lang="en-US" sz="1500" dirty="0" smtClean="0"/>
              <a:t>to configure the circuit on the hosted IF</a:t>
            </a:r>
          </a:p>
        </p:txBody>
      </p:sp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879" y="3951887"/>
            <a:ext cx="1490662" cy="1507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140" y="4276635"/>
            <a:ext cx="1145367" cy="11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" name="Group 26"/>
          <p:cNvGrpSpPr/>
          <p:nvPr/>
        </p:nvGrpSpPr>
        <p:grpSpPr>
          <a:xfrm>
            <a:off x="7870258" y="3870654"/>
            <a:ext cx="833760" cy="1182322"/>
            <a:chOff x="7870258" y="3870654"/>
            <a:chExt cx="833760" cy="1182322"/>
          </a:xfrm>
        </p:grpSpPr>
        <p:pic>
          <p:nvPicPr>
            <p:cNvPr id="5131" name="Picture 1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70258" y="4530823"/>
              <a:ext cx="833760" cy="522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4" name="Straight Arrow Connector 13"/>
            <p:cNvCxnSpPr>
              <a:stCxn id="11" idx="2"/>
              <a:endCxn id="5131" idx="0"/>
            </p:cNvCxnSpPr>
            <p:nvPr/>
          </p:nvCxnSpPr>
          <p:spPr bwMode="auto">
            <a:xfrm>
              <a:off x="8283242" y="3870654"/>
              <a:ext cx="3896" cy="660169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7612304" y="2124974"/>
            <a:ext cx="1341877" cy="1745680"/>
            <a:chOff x="7612304" y="2124974"/>
            <a:chExt cx="1341877" cy="1745680"/>
          </a:xfrm>
        </p:grpSpPr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62399291"/>
                </p:ext>
              </p:extLst>
            </p:nvPr>
          </p:nvGraphicFramePr>
          <p:xfrm>
            <a:off x="7612304" y="3151992"/>
            <a:ext cx="1341877" cy="718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12" name="Visio" r:id="rId7" imgW="1517626" imgH="812804" progId="Visio.Drawing.11">
                    <p:link updateAutomatic="1"/>
                  </p:oleObj>
                </mc:Choice>
                <mc:Fallback>
                  <p:oleObj name="Visio" r:id="rId7" imgW="1517626" imgH="812804" progId="Visio.Drawing.11">
                    <p:link updateAutomatic="1"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612304" y="3151992"/>
                          <a:ext cx="1341877" cy="7186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5139" name="Picture 19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95979" y="2124974"/>
              <a:ext cx="370560" cy="6737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2" name="Straight Arrow Connector 31"/>
            <p:cNvCxnSpPr>
              <a:stCxn id="5139" idx="2"/>
              <a:endCxn id="11" idx="0"/>
            </p:cNvCxnSpPr>
            <p:nvPr/>
          </p:nvCxnSpPr>
          <p:spPr bwMode="auto">
            <a:xfrm>
              <a:off x="8281259" y="2798719"/>
              <a:ext cx="1983" cy="353273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35" name="Straight Arrow Connector 34"/>
          <p:cNvCxnSpPr>
            <a:endCxn id="5132" idx="3"/>
          </p:cNvCxnSpPr>
          <p:nvPr/>
        </p:nvCxnSpPr>
        <p:spPr bwMode="auto">
          <a:xfrm flipH="1">
            <a:off x="7294541" y="4705639"/>
            <a:ext cx="883301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8" name="Group 27"/>
          <p:cNvGrpSpPr/>
          <p:nvPr/>
        </p:nvGrpSpPr>
        <p:grpSpPr>
          <a:xfrm>
            <a:off x="7904770" y="3870654"/>
            <a:ext cx="748138" cy="1263682"/>
            <a:chOff x="7904770" y="3870654"/>
            <a:chExt cx="748138" cy="1263682"/>
          </a:xfrm>
        </p:grpSpPr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27863460"/>
                </p:ext>
              </p:extLst>
            </p:nvPr>
          </p:nvGraphicFramePr>
          <p:xfrm>
            <a:off x="7904770" y="4207936"/>
            <a:ext cx="748138" cy="92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13" name="Visio" r:id="rId10" imgW="846784" imgH="1047699" progId="Visio.Drawing.11">
                    <p:link updateAutomatic="1"/>
                  </p:oleObj>
                </mc:Choice>
                <mc:Fallback>
                  <p:oleObj name="Visio" r:id="rId10" imgW="846784" imgH="1047699" progId="Visio.Drawing.11">
                    <p:link updateAutomatic="1"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7904770" y="4207936"/>
                          <a:ext cx="748138" cy="926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40" name="Straight Arrow Connector 39"/>
            <p:cNvCxnSpPr>
              <a:stCxn id="11" idx="2"/>
              <a:endCxn id="10" idx="0"/>
            </p:cNvCxnSpPr>
            <p:nvPr/>
          </p:nvCxnSpPr>
          <p:spPr bwMode="auto">
            <a:xfrm flipH="1">
              <a:off x="8278839" y="3870654"/>
              <a:ext cx="4403" cy="33728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434" y="1121432"/>
            <a:ext cx="2198481" cy="974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5964955" y="2095850"/>
            <a:ext cx="1173440" cy="860846"/>
            <a:chOff x="5964955" y="2095850"/>
            <a:chExt cx="1173440" cy="860846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58697086"/>
                </p:ext>
              </p:extLst>
            </p:nvPr>
          </p:nvGraphicFramePr>
          <p:xfrm>
            <a:off x="5964955" y="2622631"/>
            <a:ext cx="1173440" cy="3340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14" name="Visio" r:id="rId13" imgW="1327114" imgH="378155" progId="Visio.Drawing.11">
                    <p:link updateAutomatic="1"/>
                  </p:oleObj>
                </mc:Choice>
                <mc:Fallback>
                  <p:oleObj name="Visio" r:id="rId13" imgW="1327114" imgH="378155" progId="Visio.Drawing.11">
                    <p:link updateAutomatic="1"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5964955" y="2622631"/>
                          <a:ext cx="1173440" cy="33406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47" name="Straight Arrow Connector 46"/>
            <p:cNvCxnSpPr>
              <a:stCxn id="5130" idx="2"/>
              <a:endCxn id="8" idx="0"/>
            </p:cNvCxnSpPr>
            <p:nvPr/>
          </p:nvCxnSpPr>
          <p:spPr bwMode="auto">
            <a:xfrm>
              <a:off x="6551675" y="2095850"/>
              <a:ext cx="0" cy="526781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8" name="Group 47"/>
          <p:cNvGrpSpPr/>
          <p:nvPr/>
        </p:nvGrpSpPr>
        <p:grpSpPr>
          <a:xfrm>
            <a:off x="5970570" y="2956696"/>
            <a:ext cx="1162211" cy="505325"/>
            <a:chOff x="5970570" y="2956696"/>
            <a:chExt cx="1162211" cy="505325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60567255"/>
                </p:ext>
              </p:extLst>
            </p:nvPr>
          </p:nvGraphicFramePr>
          <p:xfrm>
            <a:off x="5970570" y="3127956"/>
            <a:ext cx="1162211" cy="3340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15" name="Visio" r:id="rId15" imgW="1315240" imgH="378155" progId="Visio.Drawing.11">
                    <p:link updateAutomatic="1"/>
                  </p:oleObj>
                </mc:Choice>
                <mc:Fallback>
                  <p:oleObj name="Visio" r:id="rId15" imgW="1315240" imgH="378155" progId="Visio.Drawing.11">
                    <p:link updateAutomatic="1"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5970570" y="3127956"/>
                          <a:ext cx="1162211" cy="33406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3" name="Straight Arrow Connector 52"/>
            <p:cNvCxnSpPr>
              <a:stCxn id="8" idx="2"/>
              <a:endCxn id="9" idx="0"/>
            </p:cNvCxnSpPr>
            <p:nvPr/>
          </p:nvCxnSpPr>
          <p:spPr bwMode="auto">
            <a:xfrm>
              <a:off x="6551675" y="2956696"/>
              <a:ext cx="0" cy="17126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9" name="Group 48"/>
          <p:cNvGrpSpPr/>
          <p:nvPr/>
        </p:nvGrpSpPr>
        <p:grpSpPr>
          <a:xfrm>
            <a:off x="5999141" y="3462021"/>
            <a:ext cx="1145367" cy="1926294"/>
            <a:chOff x="5999141" y="3462021"/>
            <a:chExt cx="1145367" cy="1926294"/>
          </a:xfrm>
        </p:grpSpPr>
        <p:cxnSp>
          <p:nvCxnSpPr>
            <p:cNvPr id="56" name="Straight Arrow Connector 55"/>
            <p:cNvCxnSpPr>
              <a:stCxn id="9" idx="2"/>
              <a:endCxn id="5132" idx="0"/>
            </p:cNvCxnSpPr>
            <p:nvPr/>
          </p:nvCxnSpPr>
          <p:spPr bwMode="auto">
            <a:xfrm flipH="1">
              <a:off x="6549210" y="3462021"/>
              <a:ext cx="2465" cy="489866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pic>
          <p:nvPicPr>
            <p:cNvPr id="5167" name="Picture 47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99141" y="4276635"/>
              <a:ext cx="1145367" cy="1111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Rectangle 5"/>
          <p:cNvSpPr/>
          <p:nvPr/>
        </p:nvSpPr>
        <p:spPr bwMode="auto">
          <a:xfrm>
            <a:off x="7486650" y="2028825"/>
            <a:ext cx="1657350" cy="2179111"/>
          </a:xfrm>
          <a:prstGeom prst="rect">
            <a:avLst/>
          </a:prstGeom>
          <a:solidFill>
            <a:srgbClr val="FFFFFF">
              <a:alpha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25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Experimental Setup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5" y="1044575"/>
            <a:ext cx="7800975" cy="5008563"/>
          </a:xfrm>
        </p:spPr>
        <p:txBody>
          <a:bodyPr/>
          <a:lstStyle/>
          <a:p>
            <a:r>
              <a:rPr lang="en-US" sz="1600" dirty="0" smtClean="0"/>
              <a:t>Explored tradeoffs of area overhead and ability to route </a:t>
            </a:r>
            <a:r>
              <a:rPr lang="en-US" sz="1600" dirty="0" err="1" smtClean="0"/>
              <a:t>netlists</a:t>
            </a:r>
            <a:r>
              <a:rPr lang="en-US" sz="1600" dirty="0" smtClean="0"/>
              <a:t> (</a:t>
            </a:r>
            <a:r>
              <a:rPr lang="en-US" sz="1600" i="1" dirty="0" smtClean="0"/>
              <a:t>routability)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 smtClean="0"/>
              <a:t>Developed tool to automate creating RTL for intermediate fabrics</a:t>
            </a:r>
            <a:endParaRPr lang="en-US" sz="1600" dirty="0"/>
          </a:p>
          <a:p>
            <a:pPr lvl="1"/>
            <a:r>
              <a:rPr lang="en-US" sz="1400" dirty="0" smtClean="0"/>
              <a:t>Island-style data planes with user-definable CU logic</a:t>
            </a:r>
            <a:endParaRPr lang="en-US" sz="1400" dirty="0"/>
          </a:p>
          <a:p>
            <a:pPr lvl="1"/>
            <a:r>
              <a:rPr lang="en-US" sz="1400" dirty="0" smtClean="0"/>
              <a:t>Parameters for CU distribution, interconnect density, and optimizations</a:t>
            </a:r>
          </a:p>
          <a:p>
            <a:pPr lvl="2"/>
            <a:r>
              <a:rPr lang="en-US" sz="1300" dirty="0"/>
              <a:t>T</a:t>
            </a:r>
            <a:r>
              <a:rPr lang="en-US" sz="1300" dirty="0" smtClean="0"/>
              <a:t>rack density, track length, etc.</a:t>
            </a:r>
          </a:p>
          <a:p>
            <a:pPr lvl="1"/>
            <a:r>
              <a:rPr lang="en-US" sz="1400" dirty="0" smtClean="0"/>
              <a:t>IFs synthesized using </a:t>
            </a:r>
            <a:r>
              <a:rPr lang="en-US" sz="1400" dirty="0" err="1" smtClean="0"/>
              <a:t>Synplicity</a:t>
            </a:r>
            <a:r>
              <a:rPr lang="en-US" sz="1400" dirty="0" smtClean="0"/>
              <a:t> </a:t>
            </a:r>
            <a:r>
              <a:rPr lang="en-US" sz="1400" dirty="0" err="1" smtClean="0"/>
              <a:t>Synplify</a:t>
            </a:r>
            <a:r>
              <a:rPr lang="en-US" sz="1400" dirty="0" smtClean="0"/>
              <a:t> Pro 2009.03 and Xilinx ISE 10.1</a:t>
            </a:r>
          </a:p>
          <a:p>
            <a:pPr marL="17462" indent="0">
              <a:buNone/>
            </a:pPr>
            <a:endParaRPr lang="en-US" sz="1600" dirty="0"/>
          </a:p>
          <a:p>
            <a:r>
              <a:rPr lang="en-US" sz="1600" dirty="0" smtClean="0"/>
              <a:t>Developed random acyclic </a:t>
            </a:r>
            <a:r>
              <a:rPr lang="en-US" sz="1600" dirty="0" err="1"/>
              <a:t>netlist</a:t>
            </a:r>
            <a:r>
              <a:rPr lang="en-US" sz="1600" dirty="0"/>
              <a:t> generator to assess </a:t>
            </a:r>
            <a:r>
              <a:rPr lang="en-US" sz="1600" dirty="0" smtClean="0"/>
              <a:t>routability for common circuit structures</a:t>
            </a:r>
          </a:p>
          <a:p>
            <a:pPr lvl="1"/>
            <a:r>
              <a:rPr lang="en-US" sz="1400" dirty="0" smtClean="0"/>
              <a:t>Used to test routing a large number of random </a:t>
            </a:r>
            <a:r>
              <a:rPr lang="en-US" sz="1400" dirty="0" err="1" smtClean="0"/>
              <a:t>netlists</a:t>
            </a:r>
            <a:r>
              <a:rPr lang="en-US" sz="1400" dirty="0" smtClean="0"/>
              <a:t> on the fabric</a:t>
            </a:r>
          </a:p>
          <a:p>
            <a:pPr lvl="1"/>
            <a:r>
              <a:rPr lang="en-US" sz="1400" i="1" dirty="0" smtClean="0"/>
              <a:t>Routability</a:t>
            </a:r>
            <a:r>
              <a:rPr lang="en-US" sz="1400" dirty="0" smtClean="0"/>
              <a:t>: fraction of population that routes successfully on the fabric</a:t>
            </a:r>
            <a:endParaRPr lang="en-US" sz="1400" i="1" dirty="0" smtClean="0"/>
          </a:p>
          <a:p>
            <a:pPr lvl="2"/>
            <a:r>
              <a:rPr lang="en-US" sz="1300" dirty="0" smtClean="0"/>
              <a:t>Higher precision metric and not biased by selection of </a:t>
            </a:r>
            <a:r>
              <a:rPr lang="en-US" sz="1300" dirty="0" err="1" smtClean="0"/>
              <a:t>netlists</a:t>
            </a:r>
            <a:endParaRPr lang="en-US" sz="1300" dirty="0" smtClean="0"/>
          </a:p>
          <a:p>
            <a:pPr lvl="2"/>
            <a:r>
              <a:rPr lang="en-US" sz="1300" dirty="0" smtClean="0"/>
              <a:t>Decreases with size of fabric, so can’t compare between fabric sizes</a:t>
            </a:r>
            <a:endParaRPr lang="en-US" sz="1300" dirty="0"/>
          </a:p>
          <a:p>
            <a:endParaRPr lang="en-US" sz="1600" dirty="0" smtClean="0"/>
          </a:p>
          <a:p>
            <a:r>
              <a:rPr lang="en-US" sz="1600" dirty="0" smtClean="0"/>
              <a:t>Execution times compared against ISE 10.1 for Xilinx V4LX200s on Quad-Core 2.67GHz Core i7 Xeon workstation</a:t>
            </a:r>
          </a:p>
        </p:txBody>
      </p:sp>
    </p:spTree>
    <p:extLst>
      <p:ext uri="{BB962C8B-B14F-4D97-AF65-F5344CB8AC3E}">
        <p14:creationId xmlns:p14="http://schemas.microsoft.com/office/powerpoint/2010/main" val="292290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Results: Case Studies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5" y="1044575"/>
            <a:ext cx="8124825" cy="5008563"/>
          </a:xfrm>
        </p:spPr>
        <p:txBody>
          <a:bodyPr/>
          <a:lstStyle/>
          <a:p>
            <a:r>
              <a:rPr lang="en-US" sz="1600" dirty="0" smtClean="0"/>
              <a:t>1) Evaluated PAR speedup for a number of example </a:t>
            </a:r>
            <a:r>
              <a:rPr lang="en-US" sz="1600" dirty="0" err="1" smtClean="0"/>
              <a:t>netlists</a:t>
            </a:r>
            <a:endParaRPr lang="en-US" sz="1600" dirty="0" smtClean="0"/>
          </a:p>
          <a:p>
            <a:r>
              <a:rPr lang="en-US" sz="1600" dirty="0" smtClean="0"/>
              <a:t>2) Evaluated area/routability tradeoffs by creating IFs </a:t>
            </a:r>
            <a:r>
              <a:rPr lang="en-US" sz="1600" dirty="0" smtClean="0"/>
              <a:t>optimized for </a:t>
            </a:r>
            <a:r>
              <a:rPr lang="en-US" sz="1600" dirty="0" smtClean="0"/>
              <a:t>each </a:t>
            </a:r>
            <a:r>
              <a:rPr lang="en-US" sz="1600" dirty="0" err="1" smtClean="0"/>
              <a:t>netlist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Baseline IFs: high routability, general-purpose interconnect</a:t>
            </a:r>
          </a:p>
          <a:p>
            <a:pPr lvl="1"/>
            <a:r>
              <a:rPr lang="en-US" sz="1400" dirty="0" smtClean="0"/>
              <a:t>Minimum size required to place </a:t>
            </a:r>
            <a:r>
              <a:rPr lang="en-US" sz="1400" dirty="0" err="1" smtClean="0"/>
              <a:t>netlist</a:t>
            </a:r>
            <a:endParaRPr lang="en-US" sz="1400" dirty="0" smtClean="0"/>
          </a:p>
          <a:p>
            <a:pPr lvl="1"/>
            <a:r>
              <a:rPr lang="en-US" sz="1400" dirty="0" smtClean="0"/>
              <a:t>4 tracks per channel</a:t>
            </a:r>
          </a:p>
          <a:p>
            <a:pPr lvl="1"/>
            <a:r>
              <a:rPr lang="en-US" sz="1400" dirty="0" smtClean="0"/>
              <a:t>No long tracks or other optimizations</a:t>
            </a:r>
          </a:p>
          <a:p>
            <a:endParaRPr lang="en-US" sz="1600" dirty="0"/>
          </a:p>
          <a:p>
            <a:r>
              <a:rPr lang="en-US" sz="1600" dirty="0" smtClean="0"/>
              <a:t>Specialized IFs: minimized overhead by removing/customizing interconnect</a:t>
            </a:r>
          </a:p>
          <a:p>
            <a:pPr lvl="1"/>
            <a:r>
              <a:rPr lang="en-US" sz="1400" dirty="0" smtClean="0"/>
              <a:t>Minimum size required to place </a:t>
            </a:r>
            <a:r>
              <a:rPr lang="en-US" sz="1400" dirty="0" err="1" smtClean="0"/>
              <a:t>netlist</a:t>
            </a:r>
            <a:endParaRPr lang="en-US" sz="1400" dirty="0" smtClean="0"/>
          </a:p>
          <a:p>
            <a:pPr lvl="1"/>
            <a:r>
              <a:rPr lang="en-US" sz="1400" dirty="0" smtClean="0"/>
              <a:t>Minimized tracks per channel, while still routing </a:t>
            </a:r>
            <a:r>
              <a:rPr lang="en-US" sz="1400" dirty="0" err="1" smtClean="0"/>
              <a:t>netlist</a:t>
            </a:r>
            <a:endParaRPr lang="en-US" sz="1400" dirty="0" smtClean="0"/>
          </a:p>
          <a:p>
            <a:pPr lvl="1"/>
            <a:r>
              <a:rPr lang="en-US" sz="1400" dirty="0" smtClean="0"/>
              <a:t>Randomly explored combinations of long tracks and wide channels</a:t>
            </a:r>
          </a:p>
          <a:p>
            <a:endParaRPr lang="en-US" sz="1600" dirty="0"/>
          </a:p>
          <a:p>
            <a:r>
              <a:rPr lang="en-US" sz="1600" dirty="0" smtClean="0"/>
              <a:t>CUs included in IF were matched to requirements of </a:t>
            </a:r>
            <a:r>
              <a:rPr lang="en-US" sz="1600" dirty="0" err="1" smtClean="0"/>
              <a:t>netlist</a:t>
            </a:r>
            <a:endParaRPr lang="en-US" sz="1600" dirty="0" smtClean="0"/>
          </a:p>
          <a:p>
            <a:pPr lvl="1"/>
            <a:r>
              <a:rPr lang="en-US" sz="1400" dirty="0" smtClean="0"/>
              <a:t>For fixed-point </a:t>
            </a:r>
            <a:r>
              <a:rPr lang="en-US" sz="1400" dirty="0" err="1" smtClean="0"/>
              <a:t>netlists</a:t>
            </a:r>
            <a:r>
              <a:rPr lang="en-US" sz="1400" dirty="0" smtClean="0"/>
              <a:t>, CUs were combination adders/multipliers mapped to Xilinx DSP48s</a:t>
            </a:r>
          </a:p>
          <a:p>
            <a:pPr lvl="1"/>
            <a:r>
              <a:rPr lang="en-US" sz="1400" dirty="0" smtClean="0"/>
              <a:t>For single-precision </a:t>
            </a:r>
            <a:r>
              <a:rPr lang="en-US" sz="1400" dirty="0" err="1" smtClean="0"/>
              <a:t>netlists</a:t>
            </a:r>
            <a:r>
              <a:rPr lang="en-US" sz="1400" dirty="0" smtClean="0"/>
              <a:t>, CUs were a mixture of Xilinx FP Cores distributed evenly</a:t>
            </a:r>
          </a:p>
          <a:p>
            <a:pPr lvl="1"/>
            <a:r>
              <a:rPr lang="en-US" sz="1400" dirty="0" smtClean="0"/>
              <a:t>Tracks set to CU bit width (16 or 32)</a:t>
            </a:r>
          </a:p>
        </p:txBody>
      </p:sp>
    </p:spTree>
    <p:extLst>
      <p:ext uri="{BB962C8B-B14F-4D97-AF65-F5344CB8AC3E}">
        <p14:creationId xmlns:p14="http://schemas.microsoft.com/office/powerpoint/2010/main" val="94901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Case Studies: PAR Speedup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4705350" y="971550"/>
            <a:ext cx="1076325" cy="3171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039638"/>
              </p:ext>
            </p:extLst>
          </p:nvPr>
        </p:nvGraphicFramePr>
        <p:xfrm>
          <a:off x="990597" y="971550"/>
          <a:ext cx="7258053" cy="3172748"/>
        </p:xfrm>
        <a:graphic>
          <a:graphicData uri="http://schemas.openxmlformats.org/drawingml/2006/table">
            <a:tbl>
              <a:tblPr/>
              <a:tblGrid>
                <a:gridCol w="1637567"/>
                <a:gridCol w="982541"/>
                <a:gridCol w="1091712"/>
                <a:gridCol w="1091712"/>
                <a:gridCol w="1200883"/>
                <a:gridCol w="1253638"/>
              </a:tblGrid>
              <a:tr h="33532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IF PAR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FPGA PAR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PAR Speedup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Area Overhead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Clock Overhead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0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+mn-lt"/>
                          <a:ea typeface="Times New Roman"/>
                          <a:cs typeface="Times New Roman"/>
                        </a:rPr>
                        <a:t>Matrix </a:t>
                      </a: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multiply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0.6s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6min 06s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602x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13%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-11%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FIR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0.6s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4min 36s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454x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29%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31%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N-body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0.5s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3min 42s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491x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29%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Accumulate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0.1s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0min 30s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323x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5%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Normalize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0.2s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6min 44s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1726x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14%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18%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Bilinear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0.3s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8min 48s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1784x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14%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27%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Floyd-Steinberg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0.1s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5min 37s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2407x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14</a:t>
                      </a: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n-lt"/>
                          <a:ea typeface="Times New Roman"/>
                          <a:cs typeface="Times New Roman"/>
                        </a:rPr>
                        <a:t>•••</a:t>
                      </a:r>
                      <a:endParaRPr lang="en-US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1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avg.</a:t>
                      </a:r>
                      <a:r>
                        <a:rPr lang="en-US" sz="11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floating point</a:t>
                      </a:r>
                      <a:endParaRPr lang="en-US" sz="11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0.3s</a:t>
                      </a: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5min 09s</a:t>
                      </a: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1112x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14%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19%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0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err="1">
                          <a:latin typeface="+mn-lt"/>
                          <a:ea typeface="Times New Roman"/>
                          <a:cs typeface="Times New Roman"/>
                        </a:rPr>
                        <a:t>Thresholding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1.4s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0min 33s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42%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err="1">
                          <a:latin typeface="+mn-lt"/>
                          <a:ea typeface="Times New Roman"/>
                          <a:cs typeface="Times New Roman"/>
                        </a:rPr>
                        <a:t>Sobel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0.3s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2min 28s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500x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24%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+mn-lt"/>
                          <a:ea typeface="Times New Roman"/>
                          <a:cs typeface="Times New Roman"/>
                        </a:rPr>
                        <a:t>Gaussian Blur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3.3s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3min 19s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60x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24%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+mn-lt"/>
                          <a:ea typeface="Times New Roman"/>
                          <a:cs typeface="Times New Roman"/>
                        </a:rPr>
                        <a:t>Max Filter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0.2s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+mn-lt"/>
                          <a:ea typeface="Times New Roman"/>
                          <a:cs typeface="Times New Roman"/>
                        </a:rPr>
                        <a:t>1min 16s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444x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23%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+mn-lt"/>
                          <a:ea typeface="Times New Roman"/>
                          <a:cs typeface="Times New Roman"/>
                        </a:rPr>
                        <a:t>Mean Filter </a:t>
                      </a: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7x7</a:t>
                      </a: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8.9s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5min 03s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34x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26%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22%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n-lt"/>
                          <a:ea typeface="Times New Roman"/>
                          <a:cs typeface="Times New Roman"/>
                        </a:rPr>
                        <a:t>•••</a:t>
                      </a:r>
                      <a:endParaRPr lang="en-US" sz="1000" i="1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avg. 16b fixed point</a:t>
                      </a:r>
                      <a:endParaRPr lang="en-US" sz="11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1.3s</a:t>
                      </a: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Times New Roman"/>
                        </a:rPr>
                        <a:t>1min 49s</a:t>
                      </a: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275x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9%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18%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42925" y="4362450"/>
            <a:ext cx="8048625" cy="1652588"/>
          </a:xfrm>
        </p:spPr>
        <p:txBody>
          <a:bodyPr/>
          <a:lstStyle/>
          <a:p>
            <a:r>
              <a:rPr lang="en-US" sz="1600" dirty="0" smtClean="0"/>
              <a:t>PAR speedup avg. of 275x for fixed-point, 1112x for floating-point </a:t>
            </a:r>
            <a:r>
              <a:rPr lang="en-US" sz="1600" dirty="0" err="1" smtClean="0"/>
              <a:t>netlists</a:t>
            </a:r>
            <a:endParaRPr lang="en-US" sz="1600" dirty="0" smtClean="0"/>
          </a:p>
          <a:p>
            <a:pPr lvl="1"/>
            <a:r>
              <a:rPr lang="en-US" sz="1400" dirty="0" smtClean="0"/>
              <a:t>~1s PAR</a:t>
            </a:r>
          </a:p>
          <a:p>
            <a:pPr lvl="1"/>
            <a:r>
              <a:rPr lang="en-US" sz="1400" dirty="0" smtClean="0"/>
              <a:t>Speedup increases with complexity of CUs</a:t>
            </a:r>
          </a:p>
          <a:p>
            <a:endParaRPr lang="en-US" sz="1400" dirty="0" smtClean="0"/>
          </a:p>
          <a:p>
            <a:r>
              <a:rPr lang="en-US" sz="1600" dirty="0" smtClean="0"/>
              <a:t>FPGA PAR times don’t include memory interfaces (FPGA circuit IO </a:t>
            </a:r>
            <a:r>
              <a:rPr lang="en-US" sz="1600" dirty="0" smtClean="0">
                <a:sym typeface="Wingdings" pitchFamily="2" charset="2"/>
              </a:rPr>
              <a:t> </a:t>
            </a:r>
            <a:r>
              <a:rPr lang="en-US" sz="1600" dirty="0" smtClean="0"/>
              <a:t>pins)</a:t>
            </a:r>
          </a:p>
          <a:p>
            <a:pPr lvl="1"/>
            <a:r>
              <a:rPr lang="en-US" sz="1400" dirty="0" smtClean="0"/>
              <a:t>Underestimates PAR speedup for many systems (e.g. +10-20 min on </a:t>
            </a:r>
            <a:r>
              <a:rPr lang="en-US" sz="1400" dirty="0" err="1" smtClean="0"/>
              <a:t>GiDEL</a:t>
            </a:r>
            <a:r>
              <a:rPr lang="en-US" sz="1400" dirty="0" smtClean="0"/>
              <a:t> </a:t>
            </a:r>
            <a:r>
              <a:rPr lang="en-US" sz="1400" dirty="0" err="1"/>
              <a:t>ProcStar</a:t>
            </a:r>
            <a:r>
              <a:rPr lang="en-US" sz="1400" dirty="0"/>
              <a:t>-III)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6285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4191000" y="971550"/>
            <a:ext cx="1200150" cy="3171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Case Studies: Overhead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381624" y="971550"/>
            <a:ext cx="1266825" cy="3171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070884"/>
              </p:ext>
            </p:extLst>
          </p:nvPr>
        </p:nvGraphicFramePr>
        <p:xfrm>
          <a:off x="1466847" y="971550"/>
          <a:ext cx="6244501" cy="3172748"/>
        </p:xfrm>
        <a:graphic>
          <a:graphicData uri="http://schemas.openxmlformats.org/drawingml/2006/table">
            <a:tbl>
              <a:tblPr/>
              <a:tblGrid>
                <a:gridCol w="1636776"/>
                <a:gridCol w="1088136"/>
                <a:gridCol w="1197864"/>
                <a:gridCol w="1252728"/>
                <a:gridCol w="1068997"/>
              </a:tblGrid>
              <a:tr h="33532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PAR Speedup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Area Overhead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Clock Overhead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Routability (Specialized)</a:t>
                      </a:r>
                      <a:endParaRPr lang="en-US" sz="11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0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+mn-lt"/>
                          <a:ea typeface="Times New Roman"/>
                          <a:cs typeface="Times New Roman"/>
                        </a:rPr>
                        <a:t>Matrix </a:t>
                      </a: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multiply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602x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13%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-11%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FIR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454x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29%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31%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99%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N-body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491x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29%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99%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Accumulate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323x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5%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Normalize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1726x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14%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18%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60%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Bilinear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1784x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14%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27%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97%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Floyd-Steinberg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2407x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14</a:t>
                      </a: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n-lt"/>
                          <a:ea typeface="Times New Roman"/>
                          <a:cs typeface="Times New Roman"/>
                        </a:rPr>
                        <a:t>•••</a:t>
                      </a:r>
                      <a:endParaRPr lang="en-US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1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avg.</a:t>
                      </a:r>
                      <a:r>
                        <a:rPr lang="en-US" sz="1100" b="1" baseline="0" dirty="0" smtClean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floating point</a:t>
                      </a:r>
                      <a:endParaRPr lang="en-US" sz="11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1112x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14%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19%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94%</a:t>
                      </a:r>
                      <a:endParaRPr lang="en-US" sz="11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0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err="1">
                          <a:latin typeface="+mn-lt"/>
                          <a:ea typeface="Times New Roman"/>
                          <a:cs typeface="Times New Roman"/>
                        </a:rPr>
                        <a:t>Thresholding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10%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42%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99%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 err="1">
                          <a:latin typeface="+mn-lt"/>
                          <a:ea typeface="Times New Roman"/>
                          <a:cs typeface="Times New Roman"/>
                        </a:rPr>
                        <a:t>Sobel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500x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24%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99%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+mn-lt"/>
                          <a:ea typeface="Times New Roman"/>
                          <a:cs typeface="Times New Roman"/>
                        </a:rPr>
                        <a:t>Gaussian Blur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60x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24%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58%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+mn-lt"/>
                          <a:ea typeface="Times New Roman"/>
                          <a:cs typeface="Times New Roman"/>
                        </a:rPr>
                        <a:t>Max Filter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444x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4%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23%</a:t>
                      </a: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98%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 dirty="0">
                          <a:latin typeface="+mn-lt"/>
                          <a:ea typeface="Times New Roman"/>
                          <a:cs typeface="Times New Roman"/>
                        </a:rPr>
                        <a:t>Mean Filter </a:t>
                      </a:r>
                      <a:r>
                        <a:rPr lang="en-US" sz="1100" i="1" dirty="0" smtClean="0">
                          <a:latin typeface="+mn-lt"/>
                          <a:ea typeface="Times New Roman"/>
                          <a:cs typeface="Times New Roman"/>
                        </a:rPr>
                        <a:t>7x7</a:t>
                      </a: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34x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26%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>
                          <a:latin typeface="+mn-lt"/>
                          <a:ea typeface="Times New Roman"/>
                          <a:cs typeface="Times New Roman"/>
                        </a:rPr>
                        <a:t>22%</a:t>
                      </a: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0" dirty="0" smtClean="0">
                          <a:latin typeface="+mn-lt"/>
                          <a:ea typeface="Times New Roman"/>
                          <a:cs typeface="Times New Roman"/>
                        </a:rPr>
                        <a:t>59%</a:t>
                      </a: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+mn-lt"/>
                          <a:ea typeface="Times New Roman"/>
                          <a:cs typeface="Times New Roman"/>
                        </a:rPr>
                        <a:t>•••</a:t>
                      </a:r>
                      <a:endParaRPr lang="en-US" sz="1000" i="1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avg. 16b fixed point</a:t>
                      </a:r>
                      <a:endParaRPr lang="en-US" sz="11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275x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9%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Times New Roman"/>
                          <a:cs typeface="Times New Roman"/>
                        </a:rPr>
                        <a:t>18%</a:t>
                      </a:r>
                      <a:endParaRPr lang="en-US" sz="11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+mn-lt"/>
                          <a:ea typeface="Times New Roman"/>
                          <a:cs typeface="Times New Roman"/>
                        </a:rPr>
                        <a:t>90%</a:t>
                      </a:r>
                      <a:endParaRPr lang="en-US" sz="11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0624" marR="506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42925" y="4362450"/>
            <a:ext cx="8048625" cy="1700213"/>
          </a:xfrm>
        </p:spPr>
        <p:txBody>
          <a:bodyPr/>
          <a:lstStyle/>
          <a:p>
            <a:r>
              <a:rPr lang="en-US" sz="1600" dirty="0" smtClean="0"/>
              <a:t>Specialized fabrics required avg. 9-14% more area than circuit on FPGA</a:t>
            </a:r>
          </a:p>
          <a:p>
            <a:pPr lvl="1"/>
            <a:r>
              <a:rPr lang="en-US" sz="1400" dirty="0" smtClean="0"/>
              <a:t>Overhead for unspecialized: 16-23% (48% savings)</a:t>
            </a:r>
          </a:p>
          <a:p>
            <a:pPr lvl="1"/>
            <a:r>
              <a:rPr lang="en-US" sz="1400" dirty="0" smtClean="0"/>
              <a:t>Routability: 91% for specialized, 100% for unspecialized (9% reduction)</a:t>
            </a:r>
            <a:endParaRPr lang="en-US" sz="1400" dirty="0"/>
          </a:p>
          <a:p>
            <a:endParaRPr lang="en-US" sz="1400" dirty="0"/>
          </a:p>
          <a:p>
            <a:r>
              <a:rPr lang="en-US" sz="1600" dirty="0" smtClean="0"/>
              <a:t>Fabrics reduced </a:t>
            </a:r>
            <a:r>
              <a:rPr lang="en-US" sz="1600" dirty="0" err="1" smtClean="0"/>
              <a:t>netlist</a:t>
            </a:r>
            <a:r>
              <a:rPr lang="en-US" sz="1600" dirty="0" smtClean="0"/>
              <a:t> clock 19% (to ~190MHz) compared to circuit on FPGA</a:t>
            </a:r>
            <a:endParaRPr lang="en-US" sz="1600" dirty="0"/>
          </a:p>
          <a:p>
            <a:pPr lvl="1"/>
            <a:r>
              <a:rPr lang="en-US" sz="1400" dirty="0" smtClean="0"/>
              <a:t>FPGA circuit implementation pipelined same as IF circuits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1011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8" grpId="0" animBg="1"/>
      <p:bldP spid="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Results: General Purpose </a:t>
            </a:r>
            <a:r>
              <a:rPr lang="en-US" dirty="0"/>
              <a:t>F</a:t>
            </a:r>
            <a:r>
              <a:rPr lang="en-US" dirty="0" smtClean="0"/>
              <a:t>abrics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5" y="1044575"/>
            <a:ext cx="7966075" cy="5008563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42925" y="1044575"/>
            <a:ext cx="8124825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rgbClr val="FF4A00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1800">
                <a:solidFill>
                  <a:srgbClr val="0021A5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600" dirty="0"/>
              <a:t>3</a:t>
            </a:r>
            <a:r>
              <a:rPr lang="en-US" sz="1600" dirty="0" smtClean="0"/>
              <a:t>) Evaluate interconnect structures for general-purpose use</a:t>
            </a:r>
          </a:p>
          <a:p>
            <a:endParaRPr lang="en-US" sz="1400" dirty="0" smtClean="0"/>
          </a:p>
          <a:p>
            <a:r>
              <a:rPr lang="en-US" sz="1600" dirty="0" smtClean="0"/>
              <a:t>Compared routability for general-purpose interconnect</a:t>
            </a:r>
          </a:p>
          <a:p>
            <a:pPr lvl="1"/>
            <a:r>
              <a:rPr lang="en-US" sz="1400" dirty="0"/>
              <a:t>No application-specific interconnect optimizations</a:t>
            </a:r>
          </a:p>
          <a:p>
            <a:pPr lvl="1"/>
            <a:r>
              <a:rPr lang="en-US" sz="1400" dirty="0" smtClean="0"/>
              <a:t>Comparisons </a:t>
            </a:r>
            <a:r>
              <a:rPr lang="en-US" sz="1400" dirty="0"/>
              <a:t>for max-sized </a:t>
            </a:r>
            <a:r>
              <a:rPr lang="en-US" sz="1400" dirty="0" err="1"/>
              <a:t>netlists</a:t>
            </a:r>
            <a:r>
              <a:rPr lang="en-US" sz="1400" dirty="0"/>
              <a:t> (100% of CUs) and random sized </a:t>
            </a:r>
            <a:r>
              <a:rPr lang="en-US" sz="1400" dirty="0" err="1" smtClean="0"/>
              <a:t>netlists</a:t>
            </a:r>
            <a:endParaRPr lang="en-US" sz="1400" dirty="0" smtClean="0"/>
          </a:p>
          <a:p>
            <a:pPr lvl="2"/>
            <a:r>
              <a:rPr lang="en-US" sz="1200" dirty="0"/>
              <a:t>CUs were </a:t>
            </a:r>
            <a:r>
              <a:rPr lang="en-US" sz="1200" dirty="0" smtClean="0"/>
              <a:t>16 bit combination adders/multipliers</a:t>
            </a:r>
          </a:p>
          <a:p>
            <a:endParaRPr lang="en-US" sz="1400" dirty="0" smtClean="0"/>
          </a:p>
          <a:p>
            <a:r>
              <a:rPr lang="en-US" sz="1600" dirty="0" smtClean="0"/>
              <a:t>Connection box connectivity:</a:t>
            </a:r>
          </a:p>
          <a:p>
            <a:pPr lvl="1"/>
            <a:r>
              <a:rPr lang="en-US" sz="1400" dirty="0" smtClean="0"/>
              <a:t>~20% decrease in area overhead by using low connectivity</a:t>
            </a:r>
          </a:p>
          <a:p>
            <a:pPr lvl="1"/>
            <a:r>
              <a:rPr lang="en-US" sz="1400" dirty="0" smtClean="0"/>
              <a:t>For low track densities, however, high connectivity significantly improves routability</a:t>
            </a: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75" y="4057774"/>
            <a:ext cx="5800724" cy="1852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167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General Purpose Fabrics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5" y="1044575"/>
            <a:ext cx="7966075" cy="5008563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42925" y="3143250"/>
            <a:ext cx="7477125" cy="266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rgbClr val="FF4A00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1800">
                <a:solidFill>
                  <a:srgbClr val="0021A5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 smtClean="0"/>
              <a:t>For the pipelined datapath circuits we tested, greater than 3 tracks/channel provides only small gains in routability – 2-3 tracks/channel provides reasonable tradeoffs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503" y="1101726"/>
            <a:ext cx="6061472" cy="187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675" y="4037917"/>
            <a:ext cx="3679825" cy="189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542926" y="4085542"/>
            <a:ext cx="4730749" cy="1888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rgbClr val="FF4A00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1800">
                <a:solidFill>
                  <a:srgbClr val="0021A5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 smtClean="0"/>
              <a:t>Overhead is 37% for a 96 CU fabric with 2 tracks/channel</a:t>
            </a:r>
          </a:p>
          <a:p>
            <a:pPr lvl="1"/>
            <a:r>
              <a:rPr lang="en-US" sz="1400" dirty="0" smtClean="0"/>
              <a:t>Routability: 97%, 79% for max-size </a:t>
            </a:r>
            <a:r>
              <a:rPr lang="en-US" sz="1400" dirty="0" err="1" smtClean="0"/>
              <a:t>netlists</a:t>
            </a:r>
            <a:endParaRPr lang="en-US" sz="1400" dirty="0" smtClean="0"/>
          </a:p>
          <a:p>
            <a:pPr lvl="1"/>
            <a:r>
              <a:rPr lang="en-US" sz="1400" dirty="0" smtClean="0"/>
              <a:t>Provides access to all DSP48s on V4LX200</a:t>
            </a:r>
          </a:p>
          <a:p>
            <a:pPr lvl="1"/>
            <a:endParaRPr lang="en-US" sz="1600" dirty="0"/>
          </a:p>
          <a:p>
            <a:r>
              <a:rPr lang="en-US" sz="1400" dirty="0" smtClean="0"/>
              <a:t>225 CU fabric (16b add/</a:t>
            </a:r>
            <a:r>
              <a:rPr lang="en-US" sz="1400" dirty="0" err="1" smtClean="0"/>
              <a:t>mult</a:t>
            </a:r>
            <a:r>
              <a:rPr lang="en-US" sz="1400" dirty="0" smtClean="0"/>
              <a:t>) fit on V4LX200</a:t>
            </a:r>
          </a:p>
          <a:p>
            <a:pPr lvl="1"/>
            <a:r>
              <a:rPr lang="en-US" sz="1400" dirty="0" smtClean="0"/>
              <a:t>129 CUs in LUTs, 96 in DSPs</a:t>
            </a:r>
          </a:p>
          <a:p>
            <a:endParaRPr lang="en-US" sz="1800" dirty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12682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24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Summary and Future Work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5" y="1044575"/>
            <a:ext cx="7966075" cy="5008563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42926" y="1044575"/>
            <a:ext cx="7924799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rgbClr val="FF4A00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1800">
                <a:solidFill>
                  <a:srgbClr val="0021A5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600" dirty="0" smtClean="0"/>
              <a:t>Introduced </a:t>
            </a:r>
            <a:r>
              <a:rPr lang="en-US" sz="1600" i="1" dirty="0" smtClean="0"/>
              <a:t>Intermediate Fabrics</a:t>
            </a:r>
            <a:r>
              <a:rPr lang="en-US" sz="1600" dirty="0" smtClean="0"/>
              <a:t>: virtual coarse-grain reconfigurable architectures implemented on top of FPGAs</a:t>
            </a:r>
          </a:p>
          <a:p>
            <a:pPr lvl="1"/>
            <a:r>
              <a:rPr lang="en-US" sz="1400" dirty="0" smtClean="0"/>
              <a:t>Demonstrated average </a:t>
            </a:r>
            <a:r>
              <a:rPr lang="en-US" sz="1400" u="sng" dirty="0" smtClean="0"/>
              <a:t>554x PAR speedup</a:t>
            </a:r>
            <a:r>
              <a:rPr lang="en-US" sz="1400" dirty="0" smtClean="0"/>
              <a:t> across 12 case studies in of pipelined datapath circuits, with feasible area and clock overhead</a:t>
            </a:r>
          </a:p>
          <a:p>
            <a:pPr lvl="1"/>
            <a:r>
              <a:rPr lang="en-US" sz="1400" dirty="0" smtClean="0"/>
              <a:t>Enables </a:t>
            </a:r>
            <a:r>
              <a:rPr lang="en-US" sz="1400" u="sng" dirty="0" smtClean="0"/>
              <a:t>small, portable PAR tools</a:t>
            </a:r>
            <a:r>
              <a:rPr lang="en-US" sz="1400" dirty="0" smtClean="0"/>
              <a:t> by abstracting complexity of underlying device</a:t>
            </a:r>
          </a:p>
          <a:p>
            <a:endParaRPr lang="en-US" sz="1600" dirty="0" smtClean="0"/>
          </a:p>
          <a:p>
            <a:r>
              <a:rPr lang="en-US" sz="1600" dirty="0" smtClean="0"/>
              <a:t>Main limitation is area overhead introduced by virtual routing resources</a:t>
            </a:r>
          </a:p>
          <a:p>
            <a:pPr lvl="1"/>
            <a:r>
              <a:rPr lang="en-US" sz="1400" dirty="0" smtClean="0"/>
              <a:t>Demonstrated for a reasonably large fabric of 96 DSP units, the virtualization overhead required ~1/3 of a </a:t>
            </a:r>
            <a:r>
              <a:rPr lang="en-US" sz="1400" dirty="0" err="1" smtClean="0"/>
              <a:t>Virtex</a:t>
            </a:r>
            <a:r>
              <a:rPr lang="en-US" sz="1400" dirty="0" smtClean="0"/>
              <a:t> 4 LX200, with high routability (97%)</a:t>
            </a:r>
          </a:p>
          <a:p>
            <a:pPr lvl="1"/>
            <a:r>
              <a:rPr lang="en-US" sz="1400" dirty="0" smtClean="0"/>
              <a:t>Future work involves implementing interconnect directly using device’s routing resources, with potential to significantly reduce overhead</a:t>
            </a:r>
          </a:p>
          <a:p>
            <a:pPr lvl="1"/>
            <a:endParaRPr lang="en-US" sz="1600" dirty="0"/>
          </a:p>
          <a:p>
            <a:r>
              <a:rPr lang="en-US" sz="1600" dirty="0" smtClean="0"/>
              <a:t>Presented techniques to reduce overhead by specializing the fabric interconnect to particular domains</a:t>
            </a:r>
          </a:p>
          <a:p>
            <a:pPr lvl="1"/>
            <a:r>
              <a:rPr lang="en-US" sz="1400" dirty="0" smtClean="0"/>
              <a:t>Demonstrated average reduction in overhead of 48%, with 91% routability</a:t>
            </a:r>
          </a:p>
          <a:p>
            <a:pPr lvl="1"/>
            <a:r>
              <a:rPr lang="en-US" sz="1400" dirty="0" smtClean="0"/>
              <a:t>Future work involves methodologies for developing libraries of domain-specialized IFs, and algorithms for efficiently searching libraries of IFs</a:t>
            </a:r>
          </a:p>
        </p:txBody>
      </p:sp>
    </p:spTree>
    <p:extLst>
      <p:ext uri="{BB962C8B-B14F-4D97-AF65-F5344CB8AC3E}">
        <p14:creationId xmlns:p14="http://schemas.microsoft.com/office/powerpoint/2010/main" val="248202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dirty="0" smtClean="0"/>
              <a:t>Introduction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01076" y="1257964"/>
            <a:ext cx="34381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i="1" dirty="0">
                <a:solidFill>
                  <a:srgbClr val="FF0000"/>
                </a:solidFill>
              </a:rPr>
              <a:t>Problem: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Lengthy, increasing FPGA </a:t>
            </a:r>
            <a:r>
              <a:rPr lang="en-US" sz="1600" dirty="0" smtClean="0">
                <a:solidFill>
                  <a:srgbClr val="FF0000"/>
                </a:solidFill>
              </a:rPr>
              <a:t>place </a:t>
            </a:r>
            <a:r>
              <a:rPr lang="en-US" sz="1600" dirty="0">
                <a:solidFill>
                  <a:srgbClr val="FF0000"/>
                </a:solidFill>
              </a:rPr>
              <a:t>&amp; route (PAR) times </a:t>
            </a:r>
            <a:r>
              <a:rPr lang="en-US" sz="1600" dirty="0" smtClean="0">
                <a:solidFill>
                  <a:srgbClr val="FF0000"/>
                </a:solidFill>
              </a:rPr>
              <a:t>are </a:t>
            </a:r>
            <a:r>
              <a:rPr lang="en-US" sz="1600" dirty="0" smtClean="0">
                <a:solidFill>
                  <a:srgbClr val="FF0000"/>
                </a:solidFill>
              </a:rPr>
              <a:t>a </a:t>
            </a:r>
            <a:r>
              <a:rPr lang="en-US" sz="1600" dirty="0" smtClean="0">
                <a:solidFill>
                  <a:srgbClr val="FF0000"/>
                </a:solidFill>
              </a:rPr>
              <a:t>design </a:t>
            </a:r>
            <a:r>
              <a:rPr lang="en-US" sz="1600" dirty="0" smtClean="0">
                <a:solidFill>
                  <a:srgbClr val="FF0000"/>
                </a:solidFill>
              </a:rPr>
              <a:t>bottleneck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3" name="Freeform 69"/>
          <p:cNvSpPr>
            <a:spLocks/>
          </p:cNvSpPr>
          <p:nvPr/>
        </p:nvSpPr>
        <p:spPr bwMode="auto">
          <a:xfrm>
            <a:off x="3855841" y="3731891"/>
            <a:ext cx="1209719" cy="1009184"/>
          </a:xfrm>
          <a:custGeom>
            <a:avLst/>
            <a:gdLst>
              <a:gd name="T0" fmla="*/ 0 w 587"/>
              <a:gd name="T1" fmla="*/ 2147483647 h 640"/>
              <a:gd name="T2" fmla="*/ 1944167365 w 587"/>
              <a:gd name="T3" fmla="*/ 2147483647 h 640"/>
              <a:gd name="T4" fmla="*/ 2147483647 w 587"/>
              <a:gd name="T5" fmla="*/ 1504058249 h 640"/>
              <a:gd name="T6" fmla="*/ 2147483647 w 587"/>
              <a:gd name="T7" fmla="*/ 0 h 640"/>
              <a:gd name="T8" fmla="*/ 0 60000 65536"/>
              <a:gd name="T9" fmla="*/ 0 60000 65536"/>
              <a:gd name="T10" fmla="*/ 0 60000 65536"/>
              <a:gd name="T11" fmla="*/ 0 60000 65536"/>
              <a:gd name="T12" fmla="*/ 0 w 587"/>
              <a:gd name="T13" fmla="*/ 0 h 640"/>
              <a:gd name="T14" fmla="*/ 587 w 587"/>
              <a:gd name="T15" fmla="*/ 640 h 6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87" h="640">
                <a:moveTo>
                  <a:pt x="0" y="640"/>
                </a:moveTo>
                <a:cubicBezTo>
                  <a:pt x="114" y="630"/>
                  <a:pt x="228" y="621"/>
                  <a:pt x="308" y="582"/>
                </a:cubicBezTo>
                <a:cubicBezTo>
                  <a:pt x="388" y="543"/>
                  <a:pt x="436" y="504"/>
                  <a:pt x="483" y="407"/>
                </a:cubicBezTo>
                <a:cubicBezTo>
                  <a:pt x="530" y="310"/>
                  <a:pt x="558" y="155"/>
                  <a:pt x="587" y="0"/>
                </a:cubicBezTo>
              </a:path>
            </a:pathLst>
          </a:custGeom>
          <a:noFill/>
          <a:ln w="38100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Text Box 71"/>
          <p:cNvSpPr txBox="1">
            <a:spLocks noChangeArrowheads="1"/>
          </p:cNvSpPr>
          <p:nvPr/>
        </p:nvSpPr>
        <p:spPr bwMode="auto">
          <a:xfrm rot="16200000">
            <a:off x="3070436" y="4006479"/>
            <a:ext cx="11807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/>
              <a:t>PAR Time</a:t>
            </a:r>
          </a:p>
        </p:txBody>
      </p:sp>
      <p:sp>
        <p:nvSpPr>
          <p:cNvPr id="84" name="Freeform 72"/>
          <p:cNvSpPr>
            <a:spLocks/>
          </p:cNvSpPr>
          <p:nvPr/>
        </p:nvSpPr>
        <p:spPr bwMode="auto">
          <a:xfrm>
            <a:off x="3855841" y="4511738"/>
            <a:ext cx="1711302" cy="230580"/>
          </a:xfrm>
          <a:custGeom>
            <a:avLst/>
            <a:gdLst>
              <a:gd name="T0" fmla="*/ 0 w 902"/>
              <a:gd name="T1" fmla="*/ 514127975 h 140"/>
              <a:gd name="T2" fmla="*/ 2147483647 w 902"/>
              <a:gd name="T3" fmla="*/ 385595442 h 140"/>
              <a:gd name="T4" fmla="*/ 2147483647 w 902"/>
              <a:gd name="T5" fmla="*/ 150566491 h 140"/>
              <a:gd name="T6" fmla="*/ 2147483647 w 902"/>
              <a:gd name="T7" fmla="*/ 0 h 140"/>
              <a:gd name="T8" fmla="*/ 0 60000 65536"/>
              <a:gd name="T9" fmla="*/ 0 60000 65536"/>
              <a:gd name="T10" fmla="*/ 0 60000 65536"/>
              <a:gd name="T11" fmla="*/ 0 60000 65536"/>
              <a:gd name="T12" fmla="*/ 0 w 902"/>
              <a:gd name="T13" fmla="*/ 0 h 140"/>
              <a:gd name="T14" fmla="*/ 902 w 902"/>
              <a:gd name="T15" fmla="*/ 140 h 1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02" h="140">
                <a:moveTo>
                  <a:pt x="0" y="140"/>
                </a:moveTo>
                <a:cubicBezTo>
                  <a:pt x="154" y="131"/>
                  <a:pt x="309" y="122"/>
                  <a:pt x="437" y="105"/>
                </a:cubicBezTo>
                <a:cubicBezTo>
                  <a:pt x="565" y="88"/>
                  <a:pt x="691" y="58"/>
                  <a:pt x="768" y="41"/>
                </a:cubicBezTo>
                <a:cubicBezTo>
                  <a:pt x="845" y="24"/>
                  <a:pt x="873" y="12"/>
                  <a:pt x="902" y="0"/>
                </a:cubicBezTo>
              </a:path>
            </a:pathLst>
          </a:cu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2" name="Group 121"/>
          <p:cNvGrpSpPr/>
          <p:nvPr/>
        </p:nvGrpSpPr>
        <p:grpSpPr>
          <a:xfrm>
            <a:off x="995938" y="2441885"/>
            <a:ext cx="1317625" cy="3209631"/>
            <a:chOff x="3913188" y="2070172"/>
            <a:chExt cx="1317625" cy="3209631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69478884"/>
                </p:ext>
              </p:extLst>
            </p:nvPr>
          </p:nvGraphicFramePr>
          <p:xfrm>
            <a:off x="3913188" y="3384550"/>
            <a:ext cx="1317625" cy="392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52" name="Visio" r:id="rId4" imgW="1317399" imgH="392481" progId="Visio.Drawing.11">
                    <p:link updateAutomatic="1"/>
                  </p:oleObj>
                </mc:Choice>
                <mc:Fallback>
                  <p:oleObj name="Visio" r:id="rId4" imgW="1317399" imgH="392481" progId="Visio.Drawing.11">
                    <p:link updateAutomatic="1"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913188" y="3384550"/>
                          <a:ext cx="1317625" cy="3921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6" name="Group 105"/>
            <p:cNvGrpSpPr/>
            <p:nvPr/>
          </p:nvGrpSpPr>
          <p:grpSpPr>
            <a:xfrm>
              <a:off x="4241377" y="2070172"/>
              <a:ext cx="656480" cy="976863"/>
              <a:chOff x="7072628" y="923806"/>
              <a:chExt cx="656480" cy="976863"/>
            </a:xfrm>
          </p:grpSpPr>
          <p:pic>
            <p:nvPicPr>
              <p:cNvPr id="108" name="Picture 4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72628" y="923806"/>
                <a:ext cx="656480" cy="687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aphicFrame>
            <p:nvGraphicFramePr>
              <p:cNvPr id="109" name="Object 10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11465302"/>
                  </p:ext>
                </p:extLst>
              </p:nvPr>
            </p:nvGraphicFramePr>
            <p:xfrm>
              <a:off x="7150043" y="1632382"/>
              <a:ext cx="501650" cy="2682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53" name="Visio" r:id="rId7" imgW="502188" imgH="268682" progId="Visio.Drawing.11">
                      <p:link updateAutomatic="1"/>
                    </p:oleObj>
                  </mc:Choice>
                  <mc:Fallback>
                    <p:oleObj name="Visio" r:id="rId7" imgW="502188" imgH="268682" progId="Visio.Drawing.11">
                      <p:link updateAutomatic="1"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7150043" y="1632382"/>
                            <a:ext cx="501650" cy="26828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6148" name="Picture 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8499" y="4117839"/>
              <a:ext cx="1147002" cy="11619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cxnSp>
        <p:nvCxnSpPr>
          <p:cNvPr id="111" name="Straight Arrow Connector 110"/>
          <p:cNvCxnSpPr>
            <a:stCxn id="109" idx="2"/>
            <a:endCxn id="5" idx="0"/>
          </p:cNvCxnSpPr>
          <p:nvPr/>
        </p:nvCxnSpPr>
        <p:spPr bwMode="auto">
          <a:xfrm>
            <a:off x="1652367" y="3418748"/>
            <a:ext cx="2383" cy="337515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Straight Arrow Connector 113"/>
          <p:cNvCxnSpPr>
            <a:stCxn id="5" idx="2"/>
            <a:endCxn id="6148" idx="0"/>
          </p:cNvCxnSpPr>
          <p:nvPr/>
        </p:nvCxnSpPr>
        <p:spPr bwMode="auto">
          <a:xfrm>
            <a:off x="1654750" y="4148376"/>
            <a:ext cx="0" cy="341176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6162" name="Group 6161"/>
          <p:cNvGrpSpPr/>
          <p:nvPr/>
        </p:nvGrpSpPr>
        <p:grpSpPr>
          <a:xfrm>
            <a:off x="5514972" y="1259951"/>
            <a:ext cx="3438527" cy="4376893"/>
            <a:chOff x="5514972" y="1259951"/>
            <a:chExt cx="3438527" cy="4376893"/>
          </a:xfrm>
        </p:grpSpPr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5514972" y="1259951"/>
              <a:ext cx="3438527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dirty="0"/>
                <a:t>Previous work: Fabrics specialized for fast </a:t>
              </a:r>
              <a:r>
                <a:rPr lang="en-US" sz="1600" dirty="0" smtClean="0"/>
                <a:t>PAR </a:t>
              </a:r>
              <a:r>
                <a:rPr lang="en-US" sz="1600" dirty="0" smtClean="0"/>
                <a:t>[Lysecky04] [</a:t>
              </a:r>
              <a:r>
                <a:rPr lang="en-US" sz="1600" dirty="0"/>
                <a:t>Beck05</a:t>
              </a:r>
              <a:r>
                <a:rPr lang="en-US" sz="1600" dirty="0" smtClean="0"/>
                <a:t>] [</a:t>
              </a:r>
              <a:r>
                <a:rPr lang="en-US" sz="1600" dirty="0"/>
                <a:t>Vahid08]</a:t>
              </a:r>
              <a:endParaRPr lang="en-US" sz="1600" dirty="0"/>
            </a:p>
          </p:txBody>
        </p:sp>
        <p:grpSp>
          <p:nvGrpSpPr>
            <p:cNvPr id="6161" name="Group 6160"/>
            <p:cNvGrpSpPr/>
            <p:nvPr/>
          </p:nvGrpSpPr>
          <p:grpSpPr>
            <a:xfrm>
              <a:off x="6756683" y="2418878"/>
              <a:ext cx="1639887" cy="3217966"/>
              <a:chOff x="6756683" y="2418878"/>
              <a:chExt cx="1639887" cy="3217966"/>
            </a:xfrm>
          </p:grpSpPr>
          <p:pic>
            <p:nvPicPr>
              <p:cNvPr id="6154" name="Picture 10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05127" y="4474880"/>
                <a:ext cx="1147003" cy="11619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31" name="Picture 4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48677" y="2418878"/>
                <a:ext cx="656480" cy="6871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aphicFrame>
            <p:nvGraphicFramePr>
              <p:cNvPr id="132" name="Object 13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44003589"/>
                  </p:ext>
                </p:extLst>
              </p:nvPr>
            </p:nvGraphicFramePr>
            <p:xfrm>
              <a:off x="7326092" y="3127454"/>
              <a:ext cx="501650" cy="2682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54" name="Visio" r:id="rId7" imgW="502188" imgH="268682" progId="Visio.Drawing.11">
                      <p:link updateAutomatic="1"/>
                    </p:oleObj>
                  </mc:Choice>
                  <mc:Fallback>
                    <p:oleObj name="Visio" r:id="rId7" imgW="502188" imgH="268682" progId="Visio.Drawing.11">
                      <p:link updateAutomatic="1"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7326092" y="3127454"/>
                            <a:ext cx="501650" cy="26828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33" name="Straight Arrow Connector 132"/>
              <p:cNvCxnSpPr>
                <a:stCxn id="6150" idx="2"/>
                <a:endCxn id="6154" idx="0"/>
              </p:cNvCxnSpPr>
              <p:nvPr/>
            </p:nvCxnSpPr>
            <p:spPr bwMode="auto">
              <a:xfrm>
                <a:off x="7576626" y="4163669"/>
                <a:ext cx="2003" cy="311211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36" name="Straight Arrow Connector 135"/>
              <p:cNvCxnSpPr>
                <a:stCxn id="132" idx="2"/>
                <a:endCxn id="6150" idx="0"/>
              </p:cNvCxnSpPr>
              <p:nvPr/>
            </p:nvCxnSpPr>
            <p:spPr bwMode="auto">
              <a:xfrm flipH="1">
                <a:off x="7576626" y="3395741"/>
                <a:ext cx="291" cy="375815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graphicFrame>
            <p:nvGraphicFramePr>
              <p:cNvPr id="6150" name="Object 614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30146721"/>
                  </p:ext>
                </p:extLst>
              </p:nvPr>
            </p:nvGraphicFramePr>
            <p:xfrm>
              <a:off x="6756683" y="3771556"/>
              <a:ext cx="1639887" cy="3921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55" name="Visio" r:id="rId11" imgW="1639598" imgH="392481" progId="Visio.Drawing.11">
                      <p:link updateAutomatic="1"/>
                    </p:oleObj>
                  </mc:Choice>
                  <mc:Fallback>
                    <p:oleObj name="Visio" r:id="rId11" imgW="1639598" imgH="392481" progId="Visio.Drawing.11">
                      <p:link updateAutomatic="1"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6756683" y="3771556"/>
                            <a:ext cx="1639887" cy="39211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cxnSp>
        <p:nvCxnSpPr>
          <p:cNvPr id="6156" name="Straight Connector 6155"/>
          <p:cNvCxnSpPr/>
          <p:nvPr/>
        </p:nvCxnSpPr>
        <p:spPr bwMode="auto">
          <a:xfrm flipV="1">
            <a:off x="3855841" y="3570000"/>
            <a:ext cx="0" cy="1193869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/>
          <p:nvPr/>
        </p:nvCxnSpPr>
        <p:spPr bwMode="auto">
          <a:xfrm flipH="1">
            <a:off x="3855841" y="4750737"/>
            <a:ext cx="1747417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4175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Object 1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616384"/>
              </p:ext>
            </p:extLst>
          </p:nvPr>
        </p:nvGraphicFramePr>
        <p:xfrm>
          <a:off x="3747104" y="3272012"/>
          <a:ext cx="1639887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2" name="Visio" r:id="rId3" imgW="1639598" imgH="392481" progId="Visio.Drawing.11">
                  <p:link updateAutomatic="1"/>
                </p:oleObj>
              </mc:Choice>
              <mc:Fallback>
                <p:oleObj name="Visio" r:id="rId3" imgW="1639598" imgH="392481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47104" y="3272012"/>
                        <a:ext cx="1639887" cy="392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0" name="Text Box 91"/>
          <p:cNvSpPr txBox="1">
            <a:spLocks noChangeArrowheads="1"/>
          </p:cNvSpPr>
          <p:nvPr/>
        </p:nvSpPr>
        <p:spPr bwMode="auto">
          <a:xfrm>
            <a:off x="2154995" y="1125614"/>
            <a:ext cx="48201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dirty="0" smtClean="0"/>
              <a:t>Ideally we want the advantages </a:t>
            </a:r>
            <a:r>
              <a:rPr lang="en-US" sz="1600" dirty="0" smtClean="0"/>
              <a:t>of fast PAR with </a:t>
            </a:r>
            <a:r>
              <a:rPr lang="en-US" sz="1600" dirty="0" smtClean="0"/>
              <a:t>the flexibility and </a:t>
            </a:r>
            <a:r>
              <a:rPr lang="en-US" sz="1600" dirty="0" smtClean="0"/>
              <a:t>availability of </a:t>
            </a:r>
            <a:r>
              <a:rPr lang="en-US" sz="1600" dirty="0" smtClean="0"/>
              <a:t>COTS FPGAs</a:t>
            </a:r>
            <a:endParaRPr lang="en-US" sz="1600" dirty="0"/>
          </a:p>
        </p:txBody>
      </p:sp>
      <p:sp>
        <p:nvSpPr>
          <p:cNvPr id="71" name="Text Box 95"/>
          <p:cNvSpPr txBox="1">
            <a:spLocks noChangeArrowheads="1"/>
          </p:cNvSpPr>
          <p:nvPr/>
        </p:nvSpPr>
        <p:spPr bwMode="auto">
          <a:xfrm>
            <a:off x="5621573" y="3182523"/>
            <a:ext cx="33872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600" i="1" dirty="0" smtClean="0">
                <a:solidFill>
                  <a:srgbClr val="FF0000"/>
                </a:solidFill>
              </a:rPr>
              <a:t>Approach: </a:t>
            </a:r>
            <a:r>
              <a:rPr lang="en-US" sz="1600" dirty="0" smtClean="0">
                <a:solidFill>
                  <a:srgbClr val="FF0000"/>
                </a:solidFill>
              </a:rPr>
              <a:t>virtualize specialized architecture on COTS FPGA</a:t>
            </a:r>
            <a:endParaRPr lang="en-US" sz="1600" dirty="0">
              <a:solidFill>
                <a:srgbClr val="FF0000"/>
              </a:solidFill>
            </a:endParaRPr>
          </a:p>
        </p:txBody>
      </p:sp>
      <p:pic>
        <p:nvPicPr>
          <p:cNvPr id="10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097" y="1991302"/>
            <a:ext cx="656480" cy="687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9" name="Object 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951549"/>
              </p:ext>
            </p:extLst>
          </p:nvPr>
        </p:nvGraphicFramePr>
        <p:xfrm>
          <a:off x="4319512" y="2699878"/>
          <a:ext cx="501650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3" name="Visio" r:id="rId6" imgW="502188" imgH="268682" progId="Visio.Drawing.11">
                  <p:link updateAutomatic="1"/>
                </p:oleObj>
              </mc:Choice>
              <mc:Fallback>
                <p:oleObj name="Visio" r:id="rId6" imgW="502188" imgH="268682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19512" y="2699878"/>
                        <a:ext cx="501650" cy="268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ct 1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7887571"/>
              </p:ext>
            </p:extLst>
          </p:nvPr>
        </p:nvGraphicFramePr>
        <p:xfrm>
          <a:off x="3911524" y="3278995"/>
          <a:ext cx="1317625" cy="390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4" name="Visio" r:id="rId8" imgW="1317399" imgH="392481" progId="Visio.Drawing.11">
                  <p:link updateAutomatic="1"/>
                </p:oleObj>
              </mc:Choice>
              <mc:Fallback>
                <p:oleObj name="Visio" r:id="rId8" imgW="1317399" imgH="392481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911524" y="3278995"/>
                        <a:ext cx="1317625" cy="3906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7" name="Straight Arrow Connector 116"/>
          <p:cNvCxnSpPr/>
          <p:nvPr/>
        </p:nvCxnSpPr>
        <p:spPr bwMode="auto">
          <a:xfrm>
            <a:off x="4573032" y="2957221"/>
            <a:ext cx="2694" cy="30238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/>
          <p:nvPr/>
        </p:nvCxnSpPr>
        <p:spPr bwMode="auto">
          <a:xfrm>
            <a:off x="4573031" y="3683295"/>
            <a:ext cx="1" cy="326082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06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580" y="4008764"/>
            <a:ext cx="1147002" cy="1161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9" name="Group 28"/>
          <p:cNvGrpSpPr/>
          <p:nvPr/>
        </p:nvGrpSpPr>
        <p:grpSpPr>
          <a:xfrm>
            <a:off x="3349197" y="4009377"/>
            <a:ext cx="1797336" cy="1161964"/>
            <a:chOff x="1297761" y="4119102"/>
            <a:chExt cx="1797336" cy="1161964"/>
          </a:xfrm>
        </p:grpSpPr>
        <p:pic>
          <p:nvPicPr>
            <p:cNvPr id="105" name="Picture 10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48094" y="4119102"/>
              <a:ext cx="1147003" cy="11619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7" name="Rectangle 106"/>
            <p:cNvSpPr/>
            <p:nvPr/>
          </p:nvSpPr>
          <p:spPr bwMode="auto">
            <a:xfrm>
              <a:off x="1297761" y="4794811"/>
              <a:ext cx="267419" cy="267419"/>
            </a:xfrm>
            <a:prstGeom prst="rect">
              <a:avLst/>
            </a:prstGeom>
            <a:solidFill>
              <a:srgbClr val="FF9900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3" name="Line 92"/>
            <p:cNvSpPr>
              <a:spLocks noChangeShapeType="1"/>
            </p:cNvSpPr>
            <p:nvPr/>
          </p:nvSpPr>
          <p:spPr bwMode="auto">
            <a:xfrm flipV="1">
              <a:off x="1297762" y="4119102"/>
              <a:ext cx="658284" cy="6757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Line 92"/>
            <p:cNvSpPr>
              <a:spLocks noChangeShapeType="1"/>
            </p:cNvSpPr>
            <p:nvPr/>
          </p:nvSpPr>
          <p:spPr bwMode="auto">
            <a:xfrm>
              <a:off x="1297762" y="5062230"/>
              <a:ext cx="658284" cy="2182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681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07657E-7 L -0.14896 0.0821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48" y="40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5" name="Content Placeholder 2"/>
          <p:cNvSpPr>
            <a:spLocks noGrp="1"/>
          </p:cNvSpPr>
          <p:nvPr>
            <p:ph idx="1"/>
          </p:nvPr>
        </p:nvSpPr>
        <p:spPr>
          <a:xfrm>
            <a:off x="542923" y="1062775"/>
            <a:ext cx="4495802" cy="5118950"/>
          </a:xfrm>
        </p:spPr>
        <p:txBody>
          <a:bodyPr/>
          <a:lstStyle/>
          <a:p>
            <a:r>
              <a:rPr lang="en-US" sz="1800" dirty="0" smtClean="0"/>
              <a:t>Definition</a:t>
            </a:r>
          </a:p>
          <a:p>
            <a:pPr lvl="1"/>
            <a:r>
              <a:rPr lang="en-US" sz="1400" i="1" dirty="0"/>
              <a:t>Intermediate </a:t>
            </a:r>
            <a:r>
              <a:rPr lang="en-US" sz="1400" i="1" dirty="0" smtClean="0"/>
              <a:t>fabric</a:t>
            </a:r>
            <a:r>
              <a:rPr lang="en-US" sz="1400" dirty="0" smtClean="0"/>
              <a:t> (IF): </a:t>
            </a:r>
            <a:r>
              <a:rPr lang="en-US" sz="1400" dirty="0"/>
              <a:t>a </a:t>
            </a:r>
            <a:r>
              <a:rPr lang="en-US" sz="1400" dirty="0" smtClean="0"/>
              <a:t>PAR-specialized reconfigurable </a:t>
            </a:r>
            <a:r>
              <a:rPr lang="en-US" sz="1400" dirty="0"/>
              <a:t>architecture implemented </a:t>
            </a:r>
            <a:r>
              <a:rPr lang="en-US" sz="1400" dirty="0" smtClean="0"/>
              <a:t>on top of COTS FPGAs</a:t>
            </a:r>
          </a:p>
          <a:p>
            <a:pPr lvl="1"/>
            <a:r>
              <a:rPr lang="en-US" sz="1400" dirty="0" smtClean="0"/>
              <a:t>Serves as a virtualization layer between </a:t>
            </a:r>
            <a:r>
              <a:rPr lang="en-US" sz="1400" dirty="0" err="1" smtClean="0"/>
              <a:t>netlist</a:t>
            </a:r>
            <a:r>
              <a:rPr lang="en-US" sz="1400" dirty="0" smtClean="0"/>
              <a:t>/circuit and FPGA</a:t>
            </a:r>
            <a:endParaRPr lang="en-US" sz="1800" dirty="0"/>
          </a:p>
          <a:p>
            <a:endParaRPr lang="en-US" sz="1400" dirty="0" smtClean="0"/>
          </a:p>
          <a:p>
            <a:r>
              <a:rPr lang="en-US" sz="1800" dirty="0" smtClean="0"/>
              <a:t>Motivations</a:t>
            </a:r>
          </a:p>
          <a:p>
            <a:pPr lvl="1"/>
            <a:r>
              <a:rPr lang="en-US" sz="1400" dirty="0" smtClean="0"/>
              <a:t>Orders of magnitude PAR speedups are possible for coarse-grain architectures</a:t>
            </a:r>
          </a:p>
          <a:p>
            <a:pPr lvl="2"/>
            <a:r>
              <a:rPr lang="en-US" sz="1200" dirty="0" smtClean="0"/>
              <a:t>Reduction in problem size compared to FPGA PAR (e.g. multipliers not mapped to LUTs)</a:t>
            </a:r>
          </a:p>
          <a:p>
            <a:pPr lvl="1"/>
            <a:r>
              <a:rPr lang="en-US" sz="1400" dirty="0" smtClean="0"/>
              <a:t>Portability of IF configuration between any FPGAs implementing the same IF</a:t>
            </a:r>
          </a:p>
          <a:p>
            <a:pPr lvl="2"/>
            <a:r>
              <a:rPr lang="en-US" sz="1200" dirty="0" smtClean="0"/>
              <a:t>Enables portable 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party PAR tools</a:t>
            </a:r>
          </a:p>
          <a:p>
            <a:pPr lvl="1"/>
            <a:r>
              <a:rPr lang="en-US" sz="1400" i="1" dirty="0" smtClean="0"/>
              <a:t>Enables small embedded PAR tools for run-time construction of </a:t>
            </a:r>
            <a:r>
              <a:rPr lang="en-US" sz="1400" i="1" dirty="0" smtClean="0"/>
              <a:t>datapaths</a:t>
            </a:r>
          </a:p>
          <a:p>
            <a:pPr lvl="2"/>
            <a:r>
              <a:rPr lang="en-US" sz="1200" dirty="0" smtClean="0"/>
              <a:t>e</a:t>
            </a:r>
            <a:r>
              <a:rPr lang="en-US" sz="1200" dirty="0" smtClean="0"/>
              <a:t>.g. dynamic binary translation [Stitt07] [Beck05] on COTS devices</a:t>
            </a:r>
            <a:endParaRPr lang="en-US" sz="1200" i="1" dirty="0" smtClean="0"/>
          </a:p>
          <a:p>
            <a:endParaRPr lang="en-US" sz="1400" dirty="0" smtClean="0"/>
          </a:p>
          <a:p>
            <a:r>
              <a:rPr lang="en-US" sz="1800" dirty="0" smtClean="0"/>
              <a:t>Challenge: virtualization overhead</a:t>
            </a:r>
          </a:p>
        </p:txBody>
      </p:sp>
      <p:sp>
        <p:nvSpPr>
          <p:cNvPr id="6" name="Text Box 330"/>
          <p:cNvSpPr txBox="1">
            <a:spLocks noChangeArrowheads="1"/>
          </p:cNvSpPr>
          <p:nvPr/>
        </p:nvSpPr>
        <p:spPr bwMode="auto">
          <a:xfrm>
            <a:off x="5784640" y="2651499"/>
            <a:ext cx="125348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</a:rPr>
              <a:t>Fast PAR</a:t>
            </a:r>
          </a:p>
        </p:txBody>
      </p:sp>
      <p:sp>
        <p:nvSpPr>
          <p:cNvPr id="7" name="Text Box 331"/>
          <p:cNvSpPr txBox="1">
            <a:spLocks noChangeArrowheads="1"/>
          </p:cNvSpPr>
          <p:nvPr/>
        </p:nvSpPr>
        <p:spPr bwMode="auto">
          <a:xfrm>
            <a:off x="5784640" y="4329124"/>
            <a:ext cx="125348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</a:rPr>
              <a:t>Portability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7023376" y="846172"/>
            <a:ext cx="656480" cy="976863"/>
            <a:chOff x="7072628" y="923806"/>
            <a:chExt cx="656480" cy="976863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72628" y="923806"/>
              <a:ext cx="656480" cy="687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75673991"/>
                </p:ext>
              </p:extLst>
            </p:nvPr>
          </p:nvGraphicFramePr>
          <p:xfrm>
            <a:off x="7150043" y="1632382"/>
            <a:ext cx="501650" cy="268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6" name="Visio" r:id="rId4" imgW="502188" imgH="268682" progId="Visio.Drawing.11">
                    <p:link updateAutomatic="1"/>
                  </p:oleObj>
                </mc:Choice>
                <mc:Fallback>
                  <p:oleObj name="Visio" r:id="rId4" imgW="502188" imgH="268682" progId="Visio.Drawing.11">
                    <p:link updateAutomatic="1"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7150043" y="1632382"/>
                          <a:ext cx="501650" cy="2682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4" name="Group 93"/>
          <p:cNvGrpSpPr/>
          <p:nvPr/>
        </p:nvGrpSpPr>
        <p:grpSpPr>
          <a:xfrm>
            <a:off x="6625335" y="3041012"/>
            <a:ext cx="1452563" cy="1193226"/>
            <a:chOff x="6674586" y="3153150"/>
            <a:chExt cx="1452563" cy="1193226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5576" y="3153150"/>
              <a:ext cx="930582" cy="8990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71414238"/>
                </p:ext>
              </p:extLst>
            </p:nvPr>
          </p:nvGraphicFramePr>
          <p:xfrm>
            <a:off x="6674586" y="4078089"/>
            <a:ext cx="1452563" cy="268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7" name="Visio" r:id="rId7" imgW="1453133" imgH="268682" progId="Visio.Drawing.11">
                    <p:link updateAutomatic="1"/>
                  </p:oleObj>
                </mc:Choice>
                <mc:Fallback>
                  <p:oleObj name="Visio" r:id="rId7" imgW="1453133" imgH="268682" progId="Visio.Drawing.11">
                    <p:link updateAutomatic="1"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674586" y="4078089"/>
                          <a:ext cx="1452563" cy="2682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2" name="Straight Arrow Connector 11"/>
          <p:cNvCxnSpPr/>
          <p:nvPr/>
        </p:nvCxnSpPr>
        <p:spPr bwMode="auto">
          <a:xfrm>
            <a:off x="7351616" y="1823035"/>
            <a:ext cx="0" cy="32723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4" name="Straight Arrow Connector 103"/>
          <p:cNvCxnSpPr/>
          <p:nvPr/>
        </p:nvCxnSpPr>
        <p:spPr bwMode="auto">
          <a:xfrm>
            <a:off x="7351616" y="2563023"/>
            <a:ext cx="0" cy="477989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97" name="Group 96"/>
          <p:cNvGrpSpPr/>
          <p:nvPr/>
        </p:nvGrpSpPr>
        <p:grpSpPr>
          <a:xfrm>
            <a:off x="6204764" y="4768610"/>
            <a:ext cx="2364896" cy="1052760"/>
            <a:chOff x="6218420" y="4785862"/>
            <a:chExt cx="2364896" cy="105276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8420" y="4785862"/>
              <a:ext cx="2364896" cy="10527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8" name="Rectangle 47"/>
            <p:cNvSpPr/>
            <p:nvPr/>
          </p:nvSpPr>
          <p:spPr bwMode="auto">
            <a:xfrm>
              <a:off x="6400062" y="4912728"/>
              <a:ext cx="267419" cy="267419"/>
            </a:xfrm>
            <a:prstGeom prst="rect">
              <a:avLst/>
            </a:prstGeom>
            <a:solidFill>
              <a:srgbClr val="FF9900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8121773" y="4912728"/>
              <a:ext cx="267419" cy="267419"/>
            </a:xfrm>
            <a:prstGeom prst="rect">
              <a:avLst/>
            </a:prstGeom>
            <a:solidFill>
              <a:srgbClr val="FF9900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08" name="Straight Arrow Connector 107"/>
          <p:cNvCxnSpPr>
            <a:stCxn id="8" idx="2"/>
            <a:endCxn id="140" idx="1"/>
          </p:cNvCxnSpPr>
          <p:nvPr/>
        </p:nvCxnSpPr>
        <p:spPr bwMode="auto">
          <a:xfrm>
            <a:off x="7351616" y="4234238"/>
            <a:ext cx="756501" cy="79494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1" name="Straight Arrow Connector 110"/>
          <p:cNvCxnSpPr>
            <a:stCxn id="8" idx="2"/>
            <a:endCxn id="48" idx="3"/>
          </p:cNvCxnSpPr>
          <p:nvPr/>
        </p:nvCxnSpPr>
        <p:spPr bwMode="auto">
          <a:xfrm flipH="1">
            <a:off x="6653825" y="4234238"/>
            <a:ext cx="697791" cy="79494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100" name="Objec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016312"/>
              </p:ext>
            </p:extLst>
          </p:nvPr>
        </p:nvGraphicFramePr>
        <p:xfrm>
          <a:off x="6592791" y="2150273"/>
          <a:ext cx="15176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" name="Visio" r:id="rId10" imgW="1517626" imgH="412754" progId="Visio.Drawing.11">
                  <p:link updateAutomatic="1"/>
                </p:oleObj>
              </mc:Choice>
              <mc:Fallback>
                <p:oleObj name="Visio" r:id="rId10" imgW="1517626" imgH="412754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592791" y="2150273"/>
                        <a:ext cx="1517650" cy="412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500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uiExpand="1" build="p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dirty="0" smtClean="0"/>
              <a:t>Previous Work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5" y="1044575"/>
            <a:ext cx="7966075" cy="5008563"/>
          </a:xfrm>
        </p:spPr>
        <p:txBody>
          <a:bodyPr/>
          <a:lstStyle/>
          <a:p>
            <a:r>
              <a:rPr lang="en-US" sz="1600" dirty="0" smtClean="0"/>
              <a:t>Dynamic </a:t>
            </a:r>
            <a:r>
              <a:rPr lang="en-US" sz="1600" dirty="0" smtClean="0"/>
              <a:t>FPGA routing and JIT compilation [</a:t>
            </a:r>
            <a:r>
              <a:rPr lang="en-US" sz="1600" dirty="0" smtClean="0"/>
              <a:t>Lysecky04][</a:t>
            </a:r>
            <a:r>
              <a:rPr lang="en-US" sz="1600" dirty="0" smtClean="0"/>
              <a:t>05]</a:t>
            </a:r>
          </a:p>
          <a:p>
            <a:pPr lvl="1"/>
            <a:r>
              <a:rPr lang="en-US" sz="1400" dirty="0" smtClean="0"/>
              <a:t>3x PAR speedup</a:t>
            </a:r>
          </a:p>
          <a:p>
            <a:pPr lvl="1"/>
            <a:r>
              <a:rPr lang="en-US" sz="1400" dirty="0" smtClean="0"/>
              <a:t>Requires specialized </a:t>
            </a:r>
            <a:r>
              <a:rPr lang="en-US" sz="1400" dirty="0" smtClean="0"/>
              <a:t>device architecture</a:t>
            </a:r>
            <a:endParaRPr lang="en-US" sz="1600" dirty="0"/>
          </a:p>
          <a:p>
            <a:r>
              <a:rPr lang="en-US" sz="1600" dirty="0" smtClean="0"/>
              <a:t>Coarse </a:t>
            </a:r>
            <a:r>
              <a:rPr lang="en-US" sz="1600" dirty="0"/>
              <a:t>grain reconfigurable </a:t>
            </a:r>
            <a:r>
              <a:rPr lang="en-US" sz="1600" dirty="0" smtClean="0"/>
              <a:t>device architectures [Becker01</a:t>
            </a:r>
            <a:r>
              <a:rPr lang="en-US" sz="1600" dirty="0" smtClean="0"/>
              <a:t>] [</a:t>
            </a:r>
            <a:r>
              <a:rPr lang="en-US" sz="1600" dirty="0" smtClean="0"/>
              <a:t>Ebeling96</a:t>
            </a:r>
            <a:r>
              <a:rPr lang="en-US" sz="1600" dirty="0" smtClean="0"/>
              <a:t>] […]</a:t>
            </a:r>
            <a:endParaRPr lang="en-US" sz="1600" dirty="0" smtClean="0"/>
          </a:p>
          <a:p>
            <a:pPr lvl="1"/>
            <a:r>
              <a:rPr lang="en-US" sz="1400" dirty="0" smtClean="0"/>
              <a:t>Faster </a:t>
            </a:r>
            <a:r>
              <a:rPr lang="en-US" sz="1400" dirty="0"/>
              <a:t>PAR </a:t>
            </a:r>
            <a:r>
              <a:rPr lang="en-US" sz="1400" dirty="0" smtClean="0"/>
              <a:t>because of reduced problem size compared to FPGAs</a:t>
            </a:r>
          </a:p>
          <a:p>
            <a:pPr lvl="1"/>
            <a:r>
              <a:rPr lang="en-US" sz="1400" dirty="0" smtClean="0"/>
              <a:t>Domain specific, not </a:t>
            </a:r>
            <a:r>
              <a:rPr lang="en-US" sz="1400" dirty="0"/>
              <a:t>as flexible as fine-grain </a:t>
            </a:r>
            <a:r>
              <a:rPr lang="en-US" sz="1400" dirty="0" smtClean="0"/>
              <a:t>FPGAs</a:t>
            </a:r>
          </a:p>
          <a:p>
            <a:r>
              <a:rPr lang="en-US" sz="1600" dirty="0" smtClean="0"/>
              <a:t>Wires on Demand [Athanas07]</a:t>
            </a:r>
          </a:p>
          <a:p>
            <a:pPr lvl="1"/>
            <a:r>
              <a:rPr lang="en-US" sz="1400" dirty="0" smtClean="0"/>
              <a:t>Fast PAR by routing between pre-</a:t>
            </a:r>
            <a:r>
              <a:rPr lang="en-US" sz="1400" dirty="0" err="1" smtClean="0"/>
              <a:t>PARed</a:t>
            </a:r>
            <a:r>
              <a:rPr lang="en-US" sz="1400" dirty="0" smtClean="0"/>
              <a:t> modules</a:t>
            </a:r>
          </a:p>
          <a:p>
            <a:pPr lvl="1"/>
            <a:r>
              <a:rPr lang="en-US" sz="1400" dirty="0" smtClean="0"/>
              <a:t>Could be complementary, with IFs being used for PAR of modules</a:t>
            </a:r>
            <a:endParaRPr lang="en-US" sz="1800" dirty="0"/>
          </a:p>
          <a:p>
            <a:r>
              <a:rPr lang="en-US" sz="1600" dirty="0" err="1" smtClean="0"/>
              <a:t>Quku</a:t>
            </a:r>
            <a:r>
              <a:rPr lang="en-US" sz="1600" dirty="0" smtClean="0"/>
              <a:t> [Shukla06]</a:t>
            </a:r>
          </a:p>
          <a:p>
            <a:pPr lvl="1"/>
            <a:r>
              <a:rPr lang="en-US" sz="1400" dirty="0" smtClean="0"/>
              <a:t>Coarse-grained array of ALUs implemented on FPGA</a:t>
            </a:r>
          </a:p>
          <a:p>
            <a:pPr lvl="1"/>
            <a:r>
              <a:rPr lang="en-US" sz="1400" dirty="0" smtClean="0"/>
              <a:t>Essentially one instance of an IF</a:t>
            </a:r>
          </a:p>
          <a:p>
            <a:pPr lvl="1"/>
            <a:r>
              <a:rPr lang="en-US" sz="1400" dirty="0" smtClean="0"/>
              <a:t>IFs also address PAR execution time and portability</a:t>
            </a:r>
          </a:p>
        </p:txBody>
      </p:sp>
    </p:spTree>
    <p:extLst>
      <p:ext uri="{BB962C8B-B14F-4D97-AF65-F5344CB8AC3E}">
        <p14:creationId xmlns:p14="http://schemas.microsoft.com/office/powerpoint/2010/main" val="195466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dirty="0" smtClean="0"/>
              <a:t>IF Architecture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5" y="1044575"/>
            <a:ext cx="4529408" cy="5008563"/>
          </a:xfrm>
        </p:spPr>
        <p:txBody>
          <a:bodyPr/>
          <a:lstStyle/>
          <a:p>
            <a:r>
              <a:rPr lang="en-US" sz="1600" dirty="0" smtClean="0"/>
              <a:t>Implemented in multiple </a:t>
            </a:r>
            <a:r>
              <a:rPr lang="en-US" sz="1600" i="1" dirty="0" smtClean="0"/>
              <a:t>planes</a:t>
            </a:r>
            <a:r>
              <a:rPr lang="en-US" sz="1600" dirty="0" smtClean="0"/>
              <a:t> – groups of resources with similar responsibilities </a:t>
            </a:r>
            <a:r>
              <a:rPr lang="en-US" sz="1600" dirty="0" smtClean="0"/>
              <a:t>and a </a:t>
            </a:r>
            <a:r>
              <a:rPr lang="en-US" sz="1600" dirty="0" smtClean="0"/>
              <a:t>purpose-specialized interconnect</a:t>
            </a:r>
          </a:p>
          <a:p>
            <a:pPr lvl="1"/>
            <a:r>
              <a:rPr lang="en-US" sz="1400" i="1" dirty="0" smtClean="0"/>
              <a:t>Stream plane</a:t>
            </a:r>
            <a:r>
              <a:rPr lang="en-US" sz="1400" dirty="0" smtClean="0"/>
              <a:t>: includes interfaces to off-chip </a:t>
            </a:r>
            <a:r>
              <a:rPr lang="en-US" sz="1400" dirty="0" smtClean="0"/>
              <a:t>memories and </a:t>
            </a:r>
            <a:r>
              <a:rPr lang="en-US" sz="1400" dirty="0" smtClean="0"/>
              <a:t>support for buffering</a:t>
            </a:r>
          </a:p>
          <a:p>
            <a:pPr lvl="1"/>
            <a:r>
              <a:rPr lang="en-US" sz="1400" i="1" dirty="0" smtClean="0"/>
              <a:t>Control plane: </a:t>
            </a:r>
            <a:r>
              <a:rPr lang="en-US" sz="1400" dirty="0" smtClean="0"/>
              <a:t>resources for implementing </a:t>
            </a:r>
            <a:r>
              <a:rPr lang="en-US" sz="1400" dirty="0" smtClean="0"/>
              <a:t>control, such as state </a:t>
            </a:r>
            <a:r>
              <a:rPr lang="en-US" sz="1400" dirty="0" smtClean="0"/>
              <a:t>machines</a:t>
            </a:r>
          </a:p>
          <a:p>
            <a:pPr lvl="1"/>
            <a:r>
              <a:rPr lang="en-US" sz="1400" i="1" dirty="0"/>
              <a:t>Data </a:t>
            </a:r>
            <a:r>
              <a:rPr lang="en-US" sz="1400" i="1" dirty="0" smtClean="0"/>
              <a:t>plane: </a:t>
            </a:r>
            <a:r>
              <a:rPr lang="en-US" sz="1400" dirty="0" smtClean="0"/>
              <a:t>resources </a:t>
            </a:r>
            <a:r>
              <a:rPr lang="en-US" sz="1400" dirty="0"/>
              <a:t>for </a:t>
            </a:r>
            <a:r>
              <a:rPr lang="en-US" sz="1400" dirty="0" smtClean="0"/>
              <a:t>computation and data steering *</a:t>
            </a:r>
            <a:endParaRPr lang="en-US" sz="1400" dirty="0" smtClean="0"/>
          </a:p>
          <a:p>
            <a:pPr marL="0" indent="0">
              <a:buNone/>
            </a:pPr>
            <a:endParaRPr lang="en-US" sz="1600" i="1" dirty="0"/>
          </a:p>
          <a:p>
            <a:r>
              <a:rPr lang="en-US" sz="1600" i="1" dirty="0" smtClean="0"/>
              <a:t>Overhead:</a:t>
            </a:r>
            <a:r>
              <a:rPr lang="en-US" sz="1600" dirty="0" smtClean="0"/>
              <a:t> logic utilization </a:t>
            </a:r>
            <a:r>
              <a:rPr lang="en-US" sz="1600" dirty="0" smtClean="0"/>
              <a:t>and </a:t>
            </a:r>
            <a:r>
              <a:rPr lang="en-US" sz="1600" dirty="0" smtClean="0"/>
              <a:t>device </a:t>
            </a:r>
            <a:r>
              <a:rPr lang="en-US" sz="1600" dirty="0" smtClean="0"/>
              <a:t>area required to support fabric configuration</a:t>
            </a:r>
          </a:p>
          <a:p>
            <a:pPr lvl="1"/>
            <a:r>
              <a:rPr lang="en-US" sz="1400" dirty="0" smtClean="0"/>
              <a:t>Slice/LUT </a:t>
            </a:r>
            <a:r>
              <a:rPr lang="en-US" sz="1400" dirty="0" smtClean="0"/>
              <a:t>overhead primarily due to interconnect of data plane</a:t>
            </a:r>
          </a:p>
          <a:p>
            <a:pPr lvl="1"/>
            <a:r>
              <a:rPr lang="en-US" sz="1400" dirty="0" smtClean="0"/>
              <a:t>Flip-flops due </a:t>
            </a:r>
            <a:r>
              <a:rPr lang="en-US" sz="1400" dirty="0" smtClean="0"/>
              <a:t>to configuration </a:t>
            </a:r>
            <a:r>
              <a:rPr lang="en-US" sz="1400" dirty="0" smtClean="0"/>
              <a:t>bits </a:t>
            </a:r>
            <a:r>
              <a:rPr lang="en-US" sz="1400" dirty="0" smtClean="0"/>
              <a:t>and interconnect pipelining</a:t>
            </a:r>
          </a:p>
          <a:p>
            <a:endParaRPr lang="en-US" sz="16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473780" y="6175966"/>
            <a:ext cx="82198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* primary source of overhead</a:t>
            </a:r>
            <a:endParaRPr lang="en-US" sz="1400" dirty="0"/>
          </a:p>
        </p:txBody>
      </p:sp>
      <p:pic>
        <p:nvPicPr>
          <p:cNvPr id="6" name="Chart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6"/>
          <a:stretch>
            <a:fillRect/>
          </a:stretch>
        </p:blipFill>
        <p:spPr bwMode="auto">
          <a:xfrm>
            <a:off x="5334773" y="3650771"/>
            <a:ext cx="3462367" cy="2257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460" y="1070818"/>
            <a:ext cx="1650992" cy="224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011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/>
              <a:t>Data </a:t>
            </a:r>
            <a:r>
              <a:rPr lang="en-US" dirty="0" smtClean="0"/>
              <a:t>Plane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5" y="3139268"/>
            <a:ext cx="7772399" cy="2818619"/>
          </a:xfrm>
        </p:spPr>
        <p:txBody>
          <a:bodyPr/>
          <a:lstStyle/>
          <a:p>
            <a:r>
              <a:rPr lang="en-US" sz="1600" dirty="0" smtClean="0"/>
              <a:t>Explored architectures with 2D island topology (FPGA-like)</a:t>
            </a:r>
          </a:p>
          <a:p>
            <a:pPr lvl="1"/>
            <a:r>
              <a:rPr lang="en-US" sz="1400" i="1" dirty="0" smtClean="0"/>
              <a:t>Computational units (CUs)</a:t>
            </a:r>
            <a:r>
              <a:rPr lang="en-US" sz="1400" dirty="0" smtClean="0"/>
              <a:t>: </a:t>
            </a:r>
            <a:r>
              <a:rPr lang="en-US" sz="1400" dirty="0"/>
              <a:t>i</a:t>
            </a:r>
            <a:r>
              <a:rPr lang="en-US" sz="1400" dirty="0" smtClean="0"/>
              <a:t>mplement mathematical or logical operations found in </a:t>
            </a:r>
            <a:r>
              <a:rPr lang="en-US" sz="1400" dirty="0" err="1" smtClean="0"/>
              <a:t>netlists</a:t>
            </a:r>
            <a:r>
              <a:rPr lang="en-US" sz="1400" dirty="0" smtClean="0"/>
              <a:t> (e.g. multiplication, addition)</a:t>
            </a:r>
          </a:p>
          <a:p>
            <a:pPr lvl="2"/>
            <a:r>
              <a:rPr lang="en-US" sz="1300" dirty="0" smtClean="0"/>
              <a:t>Operations included depends on applications targeted by specific fabric</a:t>
            </a:r>
          </a:p>
          <a:p>
            <a:pPr lvl="1"/>
            <a:r>
              <a:rPr lang="en-US" sz="1400" i="1" dirty="0" smtClean="0"/>
              <a:t>Tracks</a:t>
            </a:r>
            <a:r>
              <a:rPr lang="en-US" sz="1400" dirty="0"/>
              <a:t> </a:t>
            </a:r>
            <a:r>
              <a:rPr lang="en-US" sz="1400" dirty="0" smtClean="0"/>
              <a:t>– multi-bit wires used to carry signals over short distances</a:t>
            </a:r>
          </a:p>
          <a:p>
            <a:pPr lvl="1"/>
            <a:r>
              <a:rPr lang="en-US" sz="1400" i="1" dirty="0"/>
              <a:t>Connection boxes</a:t>
            </a:r>
            <a:r>
              <a:rPr lang="en-US" sz="1400" dirty="0"/>
              <a:t> – bring routed signals </a:t>
            </a:r>
            <a:r>
              <a:rPr lang="en-US" sz="1400" dirty="0" smtClean="0"/>
              <a:t>in </a:t>
            </a:r>
            <a:r>
              <a:rPr lang="en-US" sz="1400" dirty="0"/>
              <a:t>and out </a:t>
            </a:r>
            <a:r>
              <a:rPr lang="en-US" sz="1400" dirty="0" smtClean="0"/>
              <a:t>of CUs by connecting to tracks</a:t>
            </a:r>
            <a:endParaRPr lang="en-US" sz="1400" dirty="0"/>
          </a:p>
          <a:p>
            <a:pPr lvl="1"/>
            <a:r>
              <a:rPr lang="en-US" sz="1400" i="1" dirty="0" smtClean="0"/>
              <a:t>Switch boxes</a:t>
            </a:r>
            <a:r>
              <a:rPr lang="en-US" sz="1400" dirty="0"/>
              <a:t> </a:t>
            </a:r>
            <a:r>
              <a:rPr lang="en-US" sz="1400" dirty="0" smtClean="0"/>
              <a:t>– route signals around fabric by bridging tracks</a:t>
            </a:r>
          </a:p>
          <a:p>
            <a:pPr lvl="2"/>
            <a:r>
              <a:rPr lang="en-US" sz="1300" dirty="0" smtClean="0"/>
              <a:t>Currently use planar topology</a:t>
            </a:r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Resources </a:t>
            </a:r>
            <a:r>
              <a:rPr lang="en-US" sz="1600" dirty="0" smtClean="0"/>
              <a:t>virtualized </a:t>
            </a:r>
            <a:r>
              <a:rPr lang="en-US" sz="1600" dirty="0" smtClean="0"/>
              <a:t>by implementation as RTL</a:t>
            </a:r>
            <a:endParaRPr lang="en-US" sz="1600" dirty="0" smtClean="0"/>
          </a:p>
          <a:p>
            <a:pPr lvl="1"/>
            <a:r>
              <a:rPr lang="en-US" sz="1400" dirty="0" smtClean="0"/>
              <a:t>Configuration set by shifting stream of bits into a chain of configuration flip flops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386" y="1283546"/>
            <a:ext cx="1423114" cy="1423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6" name="Group 25"/>
          <p:cNvGrpSpPr/>
          <p:nvPr/>
        </p:nvGrpSpPr>
        <p:grpSpPr>
          <a:xfrm>
            <a:off x="1717398" y="1283546"/>
            <a:ext cx="2394511" cy="262667"/>
            <a:chOff x="1743286" y="1450944"/>
            <a:chExt cx="2500910" cy="274339"/>
          </a:xfrm>
        </p:grpSpPr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17605163"/>
                </p:ext>
              </p:extLst>
            </p:nvPr>
          </p:nvGraphicFramePr>
          <p:xfrm>
            <a:off x="1743286" y="1450944"/>
            <a:ext cx="1965325" cy="268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02" name="Visio" r:id="rId5" imgW="1965305" imgH="268682" progId="Visio.Drawing.11">
                    <p:link updateAutomatic="1"/>
                  </p:oleObj>
                </mc:Choice>
                <mc:Fallback>
                  <p:oleObj name="Visio" r:id="rId5" imgW="1965305" imgH="268682" progId="Visio.Drawing.11">
                    <p:link updateAutomatic="1"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743286" y="1450944"/>
                          <a:ext cx="1965325" cy="2682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Straight Arrow Connector 9"/>
            <p:cNvCxnSpPr>
              <a:stCxn id="3" idx="3"/>
            </p:cNvCxnSpPr>
            <p:nvPr/>
          </p:nvCxnSpPr>
          <p:spPr bwMode="auto">
            <a:xfrm>
              <a:off x="3708611" y="1585087"/>
              <a:ext cx="535585" cy="140196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5" name="Group 24"/>
          <p:cNvGrpSpPr/>
          <p:nvPr/>
        </p:nvGrpSpPr>
        <p:grpSpPr>
          <a:xfrm>
            <a:off x="2369462" y="1970325"/>
            <a:ext cx="1742447" cy="256873"/>
            <a:chOff x="2424324" y="2194118"/>
            <a:chExt cx="1819872" cy="268287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99516528"/>
                </p:ext>
              </p:extLst>
            </p:nvPr>
          </p:nvGraphicFramePr>
          <p:xfrm>
            <a:off x="2424324" y="2194118"/>
            <a:ext cx="1284287" cy="268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03" name="Visio" r:id="rId7" imgW="1283938" imgH="268682" progId="Visio.Drawing.11">
                    <p:link updateAutomatic="1"/>
                  </p:oleObj>
                </mc:Choice>
                <mc:Fallback>
                  <p:oleObj name="Visio" r:id="rId7" imgW="1283938" imgH="268682" progId="Visio.Drawing.11">
                    <p:link updateAutomatic="1"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424324" y="2194118"/>
                          <a:ext cx="1284287" cy="2682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0" name="Straight Arrow Connector 19"/>
            <p:cNvCxnSpPr>
              <a:stCxn id="6" idx="3"/>
            </p:cNvCxnSpPr>
            <p:nvPr/>
          </p:nvCxnSpPr>
          <p:spPr bwMode="auto">
            <a:xfrm flipV="1">
              <a:off x="3708611" y="2194119"/>
              <a:ext cx="535585" cy="134142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4" name="Group 23"/>
          <p:cNvGrpSpPr/>
          <p:nvPr/>
        </p:nvGrpSpPr>
        <p:grpSpPr>
          <a:xfrm>
            <a:off x="2719108" y="1995102"/>
            <a:ext cx="1864835" cy="579321"/>
            <a:chOff x="2789507" y="2194118"/>
            <a:chExt cx="1947698" cy="605063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4350503"/>
                </p:ext>
              </p:extLst>
            </p:nvPr>
          </p:nvGraphicFramePr>
          <p:xfrm>
            <a:off x="2789507" y="2530894"/>
            <a:ext cx="908050" cy="268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04" name="Visio" r:id="rId9" imgW="908039" imgH="268682" progId="Visio.Drawing.11">
                    <p:link updateAutomatic="1"/>
                  </p:oleObj>
                </mc:Choice>
                <mc:Fallback>
                  <p:oleObj name="Visio" r:id="rId9" imgW="908039" imgH="268682" progId="Visio.Drawing.11">
                    <p:link updateAutomatic="1"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789507" y="2530894"/>
                          <a:ext cx="908050" cy="2682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3" name="Straight Arrow Connector 22"/>
            <p:cNvCxnSpPr>
              <a:stCxn id="7" idx="3"/>
            </p:cNvCxnSpPr>
            <p:nvPr/>
          </p:nvCxnSpPr>
          <p:spPr bwMode="auto">
            <a:xfrm flipV="1">
              <a:off x="3697557" y="2194118"/>
              <a:ext cx="1039648" cy="470919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4822218" y="1862866"/>
            <a:ext cx="1354286" cy="839992"/>
            <a:chOff x="4986068" y="2056006"/>
            <a:chExt cx="1414463" cy="877317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0406" y="2056006"/>
              <a:ext cx="1000125" cy="276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65448675"/>
                </p:ext>
              </p:extLst>
            </p:nvPr>
          </p:nvGraphicFramePr>
          <p:xfrm>
            <a:off x="5801953" y="2665036"/>
            <a:ext cx="473075" cy="268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05" name="Visio" r:id="rId12" imgW="473044" imgH="268682" progId="Visio.Drawing.11">
                    <p:link updateAutomatic="1"/>
                  </p:oleObj>
                </mc:Choice>
                <mc:Fallback>
                  <p:oleObj name="Visio" r:id="rId12" imgW="473044" imgH="268682" progId="Visio.Drawing.11">
                    <p:link updateAutomatic="1"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5801953" y="2665036"/>
                          <a:ext cx="473075" cy="2682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2" name="Straight Arrow Connector 31"/>
            <p:cNvCxnSpPr>
              <a:stCxn id="8" idx="1"/>
            </p:cNvCxnSpPr>
            <p:nvPr/>
          </p:nvCxnSpPr>
          <p:spPr bwMode="auto">
            <a:xfrm flipH="1" flipV="1">
              <a:off x="4986068" y="2194118"/>
              <a:ext cx="815885" cy="605061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1" name="Group 10"/>
          <p:cNvGrpSpPr/>
          <p:nvPr/>
        </p:nvGrpSpPr>
        <p:grpSpPr>
          <a:xfrm>
            <a:off x="3271193" y="1810436"/>
            <a:ext cx="2639081" cy="369333"/>
            <a:chOff x="3271193" y="1810436"/>
            <a:chExt cx="2639081" cy="369333"/>
          </a:xfrm>
        </p:grpSpPr>
        <p:sp>
          <p:nvSpPr>
            <p:cNvPr id="9" name="TextBox 8"/>
            <p:cNvSpPr txBox="1"/>
            <p:nvPr/>
          </p:nvSpPr>
          <p:spPr>
            <a:xfrm>
              <a:off x="3271193" y="1810437"/>
              <a:ext cx="425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•••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85158" y="1810436"/>
              <a:ext cx="425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•••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7550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Implementation of Interconnect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5" y="2815736"/>
            <a:ext cx="7966075" cy="3030377"/>
          </a:xfrm>
        </p:spPr>
        <p:txBody>
          <a:bodyPr/>
          <a:lstStyle/>
          <a:p>
            <a:r>
              <a:rPr lang="en-US" sz="1800" dirty="0" smtClean="0"/>
              <a:t>Bidirectional </a:t>
            </a:r>
            <a:r>
              <a:rPr lang="en-US" sz="1800" dirty="0"/>
              <a:t>tracks </a:t>
            </a:r>
            <a:r>
              <a:rPr lang="en-US" sz="1800" dirty="0" smtClean="0"/>
              <a:t>implemented as signals for all potential sources selected down to a single sink by MUX</a:t>
            </a:r>
          </a:p>
          <a:p>
            <a:pPr lvl="1"/>
            <a:r>
              <a:rPr lang="en-US" sz="1600" dirty="0" smtClean="0"/>
              <a:t>PAR determines actual source and configures the MUX</a:t>
            </a:r>
          </a:p>
          <a:p>
            <a:pPr lvl="1"/>
            <a:r>
              <a:rPr lang="en-US" sz="1600" dirty="0" smtClean="0"/>
              <a:t>MUXs are biggest contribution to area overhead of IFs</a:t>
            </a:r>
          </a:p>
          <a:p>
            <a:pPr marL="0" indent="0">
              <a:buNone/>
            </a:pPr>
            <a:endParaRPr lang="en-US" sz="16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43463" y="4330470"/>
            <a:ext cx="4597880" cy="163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rgbClr val="FF4A00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1800">
                <a:solidFill>
                  <a:srgbClr val="0021A5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800" dirty="0"/>
              <a:t>Interconnect is pipelined to maximize clock rate of </a:t>
            </a:r>
            <a:r>
              <a:rPr lang="en-US" sz="1800" dirty="0" smtClean="0"/>
              <a:t>deeply pipelined </a:t>
            </a:r>
            <a:r>
              <a:rPr lang="en-US" sz="1800" dirty="0" err="1" smtClean="0"/>
              <a:t>netlists</a:t>
            </a:r>
            <a:endParaRPr lang="en-US" sz="1800" dirty="0"/>
          </a:p>
          <a:p>
            <a:pPr lvl="1"/>
            <a:r>
              <a:rPr lang="en-US" sz="1600" dirty="0" smtClean="0"/>
              <a:t>Configurable-length shift registers on CU </a:t>
            </a:r>
            <a:r>
              <a:rPr lang="en-US" sz="1600" dirty="0"/>
              <a:t>inputs </a:t>
            </a:r>
            <a:r>
              <a:rPr lang="en-US" sz="1600" dirty="0" smtClean="0"/>
              <a:t>used to realign routes</a:t>
            </a:r>
          </a:p>
          <a:p>
            <a:pPr lvl="1"/>
            <a:r>
              <a:rPr lang="en-US" sz="1600" dirty="0" smtClean="0"/>
              <a:t>Prevents </a:t>
            </a:r>
            <a:r>
              <a:rPr lang="en-US" sz="1600" dirty="0"/>
              <a:t>combinational </a:t>
            </a:r>
            <a:r>
              <a:rPr lang="en-US" sz="1600" dirty="0" smtClean="0"/>
              <a:t>loops in IF RTL</a:t>
            </a:r>
            <a:endParaRPr lang="en-US" sz="1600" dirty="0"/>
          </a:p>
        </p:txBody>
      </p:sp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579" y="1356955"/>
            <a:ext cx="3912439" cy="1192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841" y="4648854"/>
            <a:ext cx="2393843" cy="1002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400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Optimizations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8C5EEA-DAF9-41C6-9416-410F9BBC14A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2926" y="2472911"/>
            <a:ext cx="4486274" cy="3611863"/>
          </a:xfrm>
        </p:spPr>
        <p:txBody>
          <a:bodyPr/>
          <a:lstStyle/>
          <a:p>
            <a:r>
              <a:rPr lang="en-US" sz="1600" dirty="0" smtClean="0"/>
              <a:t>Global properties:</a:t>
            </a:r>
          </a:p>
          <a:p>
            <a:pPr lvl="1"/>
            <a:r>
              <a:rPr lang="en-US" sz="1400" i="1" dirty="0" smtClean="0"/>
              <a:t>Track density – </a:t>
            </a:r>
            <a:r>
              <a:rPr lang="en-US" sz="1400" dirty="0" smtClean="0"/>
              <a:t>number of tracks per channel</a:t>
            </a:r>
          </a:p>
          <a:p>
            <a:pPr lvl="1"/>
            <a:r>
              <a:rPr lang="en-US" sz="1400" i="1" dirty="0" smtClean="0"/>
              <a:t>Connection box flexibility – </a:t>
            </a:r>
            <a:r>
              <a:rPr lang="en-US" sz="1400" dirty="0" smtClean="0"/>
              <a:t>how </a:t>
            </a:r>
            <a:r>
              <a:rPr lang="en-US" sz="1400" dirty="0" smtClean="0"/>
              <a:t>adjacent CUs connect to each connection box</a:t>
            </a:r>
          </a:p>
          <a:p>
            <a:endParaRPr lang="en-US" sz="1600" dirty="0"/>
          </a:p>
          <a:p>
            <a:r>
              <a:rPr lang="en-US" sz="1600" dirty="0" smtClean="0"/>
              <a:t>Specialization techniques:</a:t>
            </a:r>
          </a:p>
          <a:p>
            <a:pPr lvl="1"/>
            <a:r>
              <a:rPr lang="en-US" sz="1400" i="1" dirty="0" smtClean="0"/>
              <a:t>Wide channels </a:t>
            </a:r>
            <a:r>
              <a:rPr lang="en-US" sz="1400" dirty="0" smtClean="0"/>
              <a:t>– </a:t>
            </a:r>
            <a:r>
              <a:rPr lang="en-US" sz="1400" dirty="0" smtClean="0"/>
              <a:t>only increase capacity for individual channels</a:t>
            </a:r>
          </a:p>
          <a:p>
            <a:pPr lvl="1"/>
            <a:r>
              <a:rPr lang="en-US" sz="1400" i="1" dirty="0" smtClean="0"/>
              <a:t>Long </a:t>
            </a:r>
            <a:r>
              <a:rPr lang="en-US" sz="1400" i="1" dirty="0" smtClean="0"/>
              <a:t>tracks </a:t>
            </a:r>
            <a:r>
              <a:rPr lang="en-US" sz="1400" dirty="0" smtClean="0"/>
              <a:t>– tracks that hop over switch boxes in a channel</a:t>
            </a:r>
          </a:p>
          <a:p>
            <a:pPr lvl="1"/>
            <a:r>
              <a:rPr lang="en-US" sz="1400" i="1" dirty="0" smtClean="0"/>
              <a:t>Jump tracks </a:t>
            </a:r>
            <a:r>
              <a:rPr lang="en-US" sz="1400" dirty="0" smtClean="0"/>
              <a:t>– long tracks that leave their channel to connect different parts of a fabric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336" y="2776809"/>
            <a:ext cx="25146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336" y="2776809"/>
            <a:ext cx="25146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336" y="2776809"/>
            <a:ext cx="25146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336" y="2776809"/>
            <a:ext cx="25146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543458" y="1099417"/>
            <a:ext cx="7047787" cy="1043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000">
                <a:solidFill>
                  <a:srgbClr val="FF4A00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1800">
                <a:solidFill>
                  <a:srgbClr val="0021A5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ts val="2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600" dirty="0" smtClean="0"/>
              <a:t>Because the FPGA can implement multiple different IFs, individual IFs can be specialized to particular application domains</a:t>
            </a:r>
          </a:p>
          <a:p>
            <a:pPr lvl="1"/>
            <a:r>
              <a:rPr lang="en-US" sz="1400" dirty="0" smtClean="0"/>
              <a:t>Optimization strategy minimizes overhead by removing or reducing impact of interconnect resources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24094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3" grpId="0" build="p"/>
    </p:bldLst>
  </p:timing>
</p:sld>
</file>

<file path=ppt/theme/theme1.xml><?xml version="1.0" encoding="utf-8"?>
<a:theme xmlns:a="http://schemas.openxmlformats.org/drawingml/2006/main" name="DARPAstudy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Microsoft Office 98">
  <a:themeElements>
    <a:clrScheme name="2_Microsoft Office 9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Microsoft Office 98">
      <a:majorFont>
        <a:latin typeface="Tim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CMW08 Session VI (29MAY08 draft)WithNotes</Template>
  <TotalTime>14398</TotalTime>
  <Words>1747</Words>
  <Application>Microsoft Office PowerPoint</Application>
  <PresentationFormat>On-screen Show (4:3)</PresentationFormat>
  <Paragraphs>359</Paragraphs>
  <Slides>17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Links</vt:lpstr>
      </vt:variant>
      <vt:variant>
        <vt:i4>18</vt:i4>
      </vt:variant>
      <vt:variant>
        <vt:lpstr>Slide Titles</vt:lpstr>
      </vt:variant>
      <vt:variant>
        <vt:i4>17</vt:i4>
      </vt:variant>
    </vt:vector>
  </HeadingPairs>
  <TitlesOfParts>
    <vt:vector size="39" baseType="lpstr">
      <vt:lpstr>DARPAstudy</vt:lpstr>
      <vt:lpstr>2_Microsoft Office 98</vt:lpstr>
      <vt:lpstr>Office Theme</vt:lpstr>
      <vt:lpstr>Edge</vt:lpstr>
      <vt:lpstr>\\vmware-host\Shared Folders\Research\IF\Papers\ESWEEK '10\presentation\Drawing2\Drawing\~FIR Example\Rectangle No Fill No Fill.887</vt:lpstr>
      <vt:lpstr>\\vmware-host\Shared Folders\Research\IF\Papers\ESWEEK '10\presentation\Drawing2\Drawing\~FIR Example\Rectangle No Fill No Fill.889</vt:lpstr>
      <vt:lpstr>\\vmware-host\Shared Folders\Research\IF\Papers\ESWEEK '10\presentation\Drawing2\Drawing\~FIR Example\Rounded rectangle.886</vt:lpstr>
      <vt:lpstr>\\vmware-host\Shared Folders\Research\IF\Papers\ESWEEK '10\presentation\Drawing2\Drawing\~Fabric Anatomy\Rectangle No Fill No Fill.299</vt:lpstr>
      <vt:lpstr>\\vmware-host\Shared Folders\Research\IF\Papers\ESWEEK '10\presentation\Drawing2\Drawing\~Fabric Anatomy\Rectangle No Fill No Fill.297</vt:lpstr>
      <vt:lpstr>\\vmware-host\Shared Folders\Research\IF\Papers\ESWEEK '10\presentation\Drawing2\Drawing\~Fabric Anatomy\Rectangle No Fill No Fill.298</vt:lpstr>
      <vt:lpstr>\\vmware-host\Shared Folders\Research\IF\Papers\ESWEEK '10\presentation\Drawing2\Drawing\~Fabric Anatomy\Rectangle No Fill No Fill.305</vt:lpstr>
      <vt:lpstr>C:\Users\james\Documents\Drawing2.vsd\Drawing\~FIR Example\Rounded rectangle.886</vt:lpstr>
      <vt:lpstr>C:\Users\james\Documents\Drawing2.vsd\Drawing\~FIR Example\Graphic.336</vt:lpstr>
      <vt:lpstr>C:\Users\james\Documents\Drawing2.vsd\Drawing\~FIR Example\Rounded rectangle.671</vt:lpstr>
      <vt:lpstr>C:\Users\james\Documents\Drawing2.vsd\Drawing\~FIR Example\Rounded rectangle</vt:lpstr>
      <vt:lpstr>\\vmware-host\Shared Folders\Research\IF\Papers\ESWEEK '10\paper\diagrams.vdx\Drawing\~FIR Example\Rounded rectangle.886</vt:lpstr>
      <vt:lpstr>\\vmware-host\Shared Folders\Research\IF\Papers\ESWEEK '10\presentation\Drawing2\Drawing\~FIR Example\Rectangle No Fill No Fill.887</vt:lpstr>
      <vt:lpstr>\\vmware-host\Shared Folders\Research\IF\Papers\ESWEEK '10\presentation\Drawing2\Drawing\~FIR Example\Rectangle No Fill No Fill.887</vt:lpstr>
      <vt:lpstr>\\vmware-host\Shared Folders\Research\IF\Papers\ESWEEK '10\paper\diagrams.vdx\Drawing\~FIR Example\Rounded rectangle.893</vt:lpstr>
      <vt:lpstr>\\vmware-host\Shared Folders\Research\IF\Papers\ESWEEK '10\presentation\Drawing2\Drawing\~FIR Example\Rectangle No Fill No Fill.887</vt:lpstr>
      <vt:lpstr>\\vmware-host\Shared Folders\Research\IF\Papers\ESWEEK '10\paper\diagrams.vdx\Drawing\~FIR Example\Rounded rectangle.886</vt:lpstr>
      <vt:lpstr>\\vmware-host\Shared Folders\Research\IF\Papers\ESWEEK '10\paper\diagrams.vdx\Drawing\~FIR Example\Rounded rectangle.893</vt:lpstr>
      <vt:lpstr>Intermediate Fabrics: Virtual FPGA Architectures for Circuit Portability and Fast Placement and Routing on FPGAs</vt:lpstr>
      <vt:lpstr>Introduction</vt:lpstr>
      <vt:lpstr>Introduction</vt:lpstr>
      <vt:lpstr>Approach</vt:lpstr>
      <vt:lpstr>Previous Work</vt:lpstr>
      <vt:lpstr>IF Architecture</vt:lpstr>
      <vt:lpstr>Data Plane</vt:lpstr>
      <vt:lpstr>Implementation of Interconnect</vt:lpstr>
      <vt:lpstr>Optimizations</vt:lpstr>
      <vt:lpstr>Tool Flow</vt:lpstr>
      <vt:lpstr>Experimental Setup</vt:lpstr>
      <vt:lpstr>Results: Case Studies</vt:lpstr>
      <vt:lpstr>Case Studies: PAR Speedup</vt:lpstr>
      <vt:lpstr>Case Studies: Overhead</vt:lpstr>
      <vt:lpstr>Results: General Purpose Fabrics</vt:lpstr>
      <vt:lpstr>General Purpose Fabrics</vt:lpstr>
      <vt:lpstr>Summary and Future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hlam</dc:creator>
  <cp:lastModifiedBy>James Coole</cp:lastModifiedBy>
  <cp:revision>1054</cp:revision>
  <dcterms:created xsi:type="dcterms:W3CDTF">2008-08-16T01:59:11Z</dcterms:created>
  <dcterms:modified xsi:type="dcterms:W3CDTF">2010-10-25T16:19:45Z</dcterms:modified>
</cp:coreProperties>
</file>