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0"/>
  </p:notesMasterIdLst>
  <p:sldIdLst>
    <p:sldId id="1600" r:id="rId3"/>
    <p:sldId id="1713" r:id="rId4"/>
    <p:sldId id="1714" r:id="rId5"/>
    <p:sldId id="1715" r:id="rId6"/>
    <p:sldId id="1717" r:id="rId7"/>
    <p:sldId id="1703" r:id="rId8"/>
    <p:sldId id="1706" r:id="rId9"/>
    <p:sldId id="1708" r:id="rId10"/>
    <p:sldId id="1718" r:id="rId11"/>
    <p:sldId id="1709" r:id="rId12"/>
    <p:sldId id="1719" r:id="rId13"/>
    <p:sldId id="1720" r:id="rId14"/>
    <p:sldId id="1721" r:id="rId15"/>
    <p:sldId id="1722" r:id="rId16"/>
    <p:sldId id="1723" r:id="rId17"/>
    <p:sldId id="1707" r:id="rId18"/>
    <p:sldId id="17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41F351-1A9B-40CE-B6C1-436744504579}" v="4" dt="2022-12-02T12:09:48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56070" autoAdjust="0"/>
  </p:normalViewPr>
  <p:slideViewPr>
    <p:cSldViewPr snapToGrid="0">
      <p:cViewPr varScale="1">
        <p:scale>
          <a:sx n="60" d="100"/>
          <a:sy n="60" d="100"/>
        </p:scale>
        <p:origin x="25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heen,Tasnuva" userId="7dc49d10-c68a-4bae-b67c-876a76c6aa57" providerId="ADAL" clId="{6941F351-1A9B-40CE-B6C1-436744504579}"/>
    <pc:docChg chg="addSld delSld modSld">
      <pc:chgData name="Farheen,Tasnuva" userId="7dc49d10-c68a-4bae-b67c-876a76c6aa57" providerId="ADAL" clId="{6941F351-1A9B-40CE-B6C1-436744504579}" dt="2022-12-02T12:05:14.382" v="16"/>
      <pc:docMkLst>
        <pc:docMk/>
      </pc:docMkLst>
      <pc:sldChg chg="modNotesTx">
        <pc:chgData name="Farheen,Tasnuva" userId="7dc49d10-c68a-4bae-b67c-876a76c6aa57" providerId="ADAL" clId="{6941F351-1A9B-40CE-B6C1-436744504579}" dt="2022-12-01T15:51:54.997" v="5" actId="20577"/>
        <pc:sldMkLst>
          <pc:docMk/>
          <pc:sldMk cId="2630528581" sldId="1703"/>
        </pc:sldMkLst>
      </pc:sldChg>
      <pc:sldChg chg="add del">
        <pc:chgData name="Farheen,Tasnuva" userId="7dc49d10-c68a-4bae-b67c-876a76c6aa57" providerId="ADAL" clId="{6941F351-1A9B-40CE-B6C1-436744504579}" dt="2022-12-02T12:05:14.382" v="16"/>
        <pc:sldMkLst>
          <pc:docMk/>
          <pc:sldMk cId="1285279719" sldId="1705"/>
        </pc:sldMkLst>
      </pc:sldChg>
      <pc:sldChg chg="add del modNotesTx">
        <pc:chgData name="Farheen,Tasnuva" userId="7dc49d10-c68a-4bae-b67c-876a76c6aa57" providerId="ADAL" clId="{6941F351-1A9B-40CE-B6C1-436744504579}" dt="2022-12-02T12:05:10.141" v="15" actId="20577"/>
        <pc:sldMkLst>
          <pc:docMk/>
          <pc:sldMk cId="2948003488" sldId="1707"/>
        </pc:sldMkLst>
      </pc:sldChg>
      <pc:sldChg chg="modNotesTx">
        <pc:chgData name="Farheen,Tasnuva" userId="7dc49d10-c68a-4bae-b67c-876a76c6aa57" providerId="ADAL" clId="{6941F351-1A9B-40CE-B6C1-436744504579}" dt="2022-12-01T15:52:10.168" v="7" actId="20577"/>
        <pc:sldMkLst>
          <pc:docMk/>
          <pc:sldMk cId="3860320424" sldId="1709"/>
        </pc:sldMkLst>
      </pc:sldChg>
      <pc:sldChg chg="modNotesTx">
        <pc:chgData name="Farheen,Tasnuva" userId="7dc49d10-c68a-4bae-b67c-876a76c6aa57" providerId="ADAL" clId="{6941F351-1A9B-40CE-B6C1-436744504579}" dt="2022-12-01T15:51:32.914" v="1" actId="20577"/>
        <pc:sldMkLst>
          <pc:docMk/>
          <pc:sldMk cId="1547195424" sldId="1713"/>
        </pc:sldMkLst>
      </pc:sldChg>
      <pc:sldChg chg="modNotesTx">
        <pc:chgData name="Farheen,Tasnuva" userId="7dc49d10-c68a-4bae-b67c-876a76c6aa57" providerId="ADAL" clId="{6941F351-1A9B-40CE-B6C1-436744504579}" dt="2022-12-01T15:51:39.964" v="2" actId="20577"/>
        <pc:sldMkLst>
          <pc:docMk/>
          <pc:sldMk cId="2775352370" sldId="1714"/>
        </pc:sldMkLst>
      </pc:sldChg>
      <pc:sldChg chg="modNotesTx">
        <pc:chgData name="Farheen,Tasnuva" userId="7dc49d10-c68a-4bae-b67c-876a76c6aa57" providerId="ADAL" clId="{6941F351-1A9B-40CE-B6C1-436744504579}" dt="2022-12-01T15:51:45.110" v="3" actId="20577"/>
        <pc:sldMkLst>
          <pc:docMk/>
          <pc:sldMk cId="3326785411" sldId="1715"/>
        </pc:sldMkLst>
      </pc:sldChg>
      <pc:sldChg chg="modNotesTx">
        <pc:chgData name="Farheen,Tasnuva" userId="7dc49d10-c68a-4bae-b67c-876a76c6aa57" providerId="ADAL" clId="{6941F351-1A9B-40CE-B6C1-436744504579}" dt="2022-12-01T15:51:49.731" v="4" actId="20577"/>
        <pc:sldMkLst>
          <pc:docMk/>
          <pc:sldMk cId="2076772800" sldId="1717"/>
        </pc:sldMkLst>
      </pc:sldChg>
      <pc:sldChg chg="modNotesTx">
        <pc:chgData name="Farheen,Tasnuva" userId="7dc49d10-c68a-4bae-b67c-876a76c6aa57" providerId="ADAL" clId="{6941F351-1A9B-40CE-B6C1-436744504579}" dt="2022-12-01T15:52:04.436" v="6" actId="20577"/>
        <pc:sldMkLst>
          <pc:docMk/>
          <pc:sldMk cId="2629020837" sldId="1718"/>
        </pc:sldMkLst>
      </pc:sldChg>
      <pc:sldChg chg="modNotesTx">
        <pc:chgData name="Farheen,Tasnuva" userId="7dc49d10-c68a-4bae-b67c-876a76c6aa57" providerId="ADAL" clId="{6941F351-1A9B-40CE-B6C1-436744504579}" dt="2022-12-01T15:52:15.834" v="8" actId="20577"/>
        <pc:sldMkLst>
          <pc:docMk/>
          <pc:sldMk cId="4018003696" sldId="1719"/>
        </pc:sldMkLst>
      </pc:sldChg>
      <pc:sldChg chg="modNotesTx">
        <pc:chgData name="Farheen,Tasnuva" userId="7dc49d10-c68a-4bae-b67c-876a76c6aa57" providerId="ADAL" clId="{6941F351-1A9B-40CE-B6C1-436744504579}" dt="2022-12-01T15:52:21.586" v="9" actId="20577"/>
        <pc:sldMkLst>
          <pc:docMk/>
          <pc:sldMk cId="3756566161" sldId="1720"/>
        </pc:sldMkLst>
      </pc:sldChg>
      <pc:sldChg chg="modNotesTx">
        <pc:chgData name="Farheen,Tasnuva" userId="7dc49d10-c68a-4bae-b67c-876a76c6aa57" providerId="ADAL" clId="{6941F351-1A9B-40CE-B6C1-436744504579}" dt="2022-12-01T15:52:27.189" v="10" actId="20577"/>
        <pc:sldMkLst>
          <pc:docMk/>
          <pc:sldMk cId="1926221337" sldId="1721"/>
        </pc:sldMkLst>
      </pc:sldChg>
      <pc:sldChg chg="modNotesTx">
        <pc:chgData name="Farheen,Tasnuva" userId="7dc49d10-c68a-4bae-b67c-876a76c6aa57" providerId="ADAL" clId="{6941F351-1A9B-40CE-B6C1-436744504579}" dt="2022-12-01T15:52:32.314" v="11" actId="20577"/>
        <pc:sldMkLst>
          <pc:docMk/>
          <pc:sldMk cId="3926399002" sldId="1722"/>
        </pc:sldMkLst>
      </pc:sldChg>
      <pc:sldChg chg="modNotesTx">
        <pc:chgData name="Farheen,Tasnuva" userId="7dc49d10-c68a-4bae-b67c-876a76c6aa57" providerId="ADAL" clId="{6941F351-1A9B-40CE-B6C1-436744504579}" dt="2022-12-01T15:52:39.569" v="12" actId="20577"/>
        <pc:sldMkLst>
          <pc:docMk/>
          <pc:sldMk cId="2939519765" sldId="17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5B7EB-07C3-4A14-BBCA-DF82536F169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2F48-2007-4418-94A2-7C14BFD4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47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9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1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5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0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E3E3E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1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6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4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58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C2F48-2007-4418-94A2-7C14BFD49D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38" y="7697"/>
            <a:ext cx="10216866" cy="708995"/>
          </a:xfrm>
        </p:spPr>
        <p:txBody>
          <a:bodyPr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37" y="1116211"/>
            <a:ext cx="11837247" cy="4848820"/>
          </a:xfrm>
        </p:spPr>
        <p:txBody>
          <a:bodyPr/>
          <a:lstStyle>
            <a:lvl1pPr>
              <a:spcBef>
                <a:spcPts val="844"/>
              </a:spcBef>
              <a:buSzPct val="100000"/>
              <a:defRPr sz="2400" b="1" i="0">
                <a:latin typeface="Arial"/>
                <a:cs typeface="Arial"/>
              </a:defRPr>
            </a:lvl1pPr>
            <a:lvl2pPr>
              <a:spcBef>
                <a:spcPts val="844"/>
              </a:spcBef>
              <a:buSzPct val="100000"/>
              <a:defRPr sz="2000" b="1"/>
            </a:lvl2pPr>
            <a:lvl3pPr>
              <a:spcBef>
                <a:spcPts val="844"/>
              </a:spcBef>
              <a:buSzPct val="100000"/>
              <a:defRPr sz="1800" b="1"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hape 14"/>
          <p:cNvSpPr>
            <a:spLocks noGrp="1"/>
          </p:cNvSpPr>
          <p:nvPr>
            <p:ph type="sldNum" sz="quarter" idx="2"/>
          </p:nvPr>
        </p:nvSpPr>
        <p:spPr>
          <a:xfrm>
            <a:off x="11658035" y="6567394"/>
            <a:ext cx="198772" cy="1947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410751">
              <a:defRPr sz="1266">
                <a:solidFill>
                  <a:srgbClr val="0038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3F03A6CE-FA7F-4521-8D91-BD78BED4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49E0-D474-8145-8902-80D4D6AE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B0EB7-B042-8F44-8EA6-F308DDD56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87337-E981-FD4B-88CC-1FF21285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9769-5BA6-8C4C-BD4D-B5BC3DC94DEC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3BE5-B4DD-A14E-9A18-043BBF98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10114-8D8C-AD4F-818C-A1340C9C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A47-64BE-9D40-A953-D2C079A3B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0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 userDrawn="1"/>
        </p:nvSpPr>
        <p:spPr>
          <a:xfrm>
            <a:off x="-11906" y="-35717"/>
            <a:ext cx="12203906" cy="473040"/>
          </a:xfrm>
          <a:prstGeom prst="rect">
            <a:avLst/>
          </a:prstGeom>
          <a:solidFill>
            <a:srgbClr val="191EA2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12"/>
          </a:p>
        </p:txBody>
      </p:sp>
      <p:sp>
        <p:nvSpPr>
          <p:cNvPr id="23" name="Shape 23"/>
          <p:cNvSpPr/>
          <p:nvPr/>
        </p:nvSpPr>
        <p:spPr>
          <a:xfrm>
            <a:off x="0" y="6527602"/>
            <a:ext cx="12227719" cy="330398"/>
          </a:xfrm>
          <a:prstGeom prst="rect">
            <a:avLst/>
          </a:prstGeom>
          <a:solidFill>
            <a:srgbClr val="191EA2"/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lang="en-US" sz="1687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sz="1687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190625" y="833879"/>
            <a:ext cx="9810750" cy="1921654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5906" dirty="0"/>
              <a:t>Title Text</a:t>
            </a:r>
            <a:endParaRPr sz="5906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0D210-42C1-480C-961F-8FD90CF58593}"/>
              </a:ext>
            </a:extLst>
          </p:cNvPr>
          <p:cNvGrpSpPr/>
          <p:nvPr userDrawn="1"/>
        </p:nvGrpSpPr>
        <p:grpSpPr>
          <a:xfrm>
            <a:off x="4544724" y="4679203"/>
            <a:ext cx="3102552" cy="1014026"/>
            <a:chOff x="4427207" y="4559460"/>
            <a:chExt cx="3102552" cy="1014026"/>
          </a:xfrm>
        </p:grpSpPr>
        <p:pic>
          <p:nvPicPr>
            <p:cNvPr id="21" name="droppedImage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19450" y="4559460"/>
              <a:ext cx="1010309" cy="1012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207" y="4560748"/>
              <a:ext cx="1670072" cy="10127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F14677-353E-6346-9FB7-9ECD12D04C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08364" y="4559460"/>
              <a:ext cx="0" cy="1012738"/>
            </a:xfrm>
            <a:prstGeom prst="line">
              <a:avLst/>
            </a:prstGeom>
            <a:noFill/>
            <a:ln w="381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Shape 24">
            <a:extLst>
              <a:ext uri="{FF2B5EF4-FFF2-40B4-BE49-F238E27FC236}">
                <a16:creationId xmlns:a16="http://schemas.microsoft.com/office/drawing/2014/main" id="{4B50E310-F5D6-4BE5-91E7-C4B455C3491A}"/>
              </a:ext>
            </a:extLst>
          </p:cNvPr>
          <p:cNvSpPr txBox="1">
            <a:spLocks/>
          </p:cNvSpPr>
          <p:nvPr userDrawn="1"/>
        </p:nvSpPr>
        <p:spPr>
          <a:xfrm>
            <a:off x="1190625" y="2682682"/>
            <a:ext cx="9810750" cy="1526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410751" eaLnBrk="1" hangingPunct="1">
              <a:defRPr sz="4800" b="1">
                <a:solidFill>
                  <a:srgbClr val="000000"/>
                </a:solidFill>
                <a:latin typeface="Arial"/>
                <a:ea typeface="+mn-ea"/>
                <a:cs typeface="Arial"/>
                <a:sym typeface="Gill Sans Light"/>
              </a:defRPr>
            </a:lvl1pPr>
            <a:lvl2pPr indent="160729" defTabSz="410751" eaLnBrk="1" hangingPunct="1">
              <a:defRPr sz="478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321457" defTabSz="410751" eaLnBrk="1" hangingPunct="1">
              <a:defRPr sz="478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482186" defTabSz="410751" eaLnBrk="1" hangingPunct="1">
              <a:defRPr sz="478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642915" defTabSz="410751" eaLnBrk="1" hangingPunct="1">
              <a:defRPr sz="478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803643" defTabSz="410751" eaLnBrk="1" hangingPunct="1">
              <a:defRPr sz="478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964372" defTabSz="410751" eaLnBrk="1" hangingPunct="1">
              <a:defRPr sz="478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125101" defTabSz="410751" eaLnBrk="1" hangingPunct="1">
              <a:defRPr sz="478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285829" defTabSz="410751" eaLnBrk="1" hangingPunct="1">
              <a:defRPr sz="478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>
              <a:defRPr sz="1800"/>
            </a:pPr>
            <a:endParaRPr lang="en-US" sz="3400" b="0" kern="0" dirty="0"/>
          </a:p>
        </p:txBody>
      </p:sp>
    </p:spTree>
    <p:extLst>
      <p:ext uri="{BB962C8B-B14F-4D97-AF65-F5344CB8AC3E}">
        <p14:creationId xmlns:p14="http://schemas.microsoft.com/office/powerpoint/2010/main" val="394496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7697"/>
            <a:ext cx="10226049" cy="708995"/>
          </a:xfrm>
        </p:spPr>
        <p:txBody>
          <a:bodyPr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Shape 14"/>
          <p:cNvSpPr>
            <a:spLocks noGrp="1"/>
          </p:cNvSpPr>
          <p:nvPr>
            <p:ph type="sldNum" sz="quarter" idx="2"/>
          </p:nvPr>
        </p:nvSpPr>
        <p:spPr>
          <a:xfrm>
            <a:off x="11658035" y="6567394"/>
            <a:ext cx="198772" cy="1947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410751">
              <a:defRPr sz="1266">
                <a:solidFill>
                  <a:srgbClr val="0038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3F03A6CE-FA7F-4521-8D91-BD78BED4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69" y="7697"/>
            <a:ext cx="10242435" cy="708995"/>
          </a:xfrm>
        </p:spPr>
        <p:txBody>
          <a:bodyPr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hape 14"/>
          <p:cNvSpPr>
            <a:spLocks noGrp="1"/>
          </p:cNvSpPr>
          <p:nvPr>
            <p:ph type="sldNum" sz="quarter" idx="2"/>
          </p:nvPr>
        </p:nvSpPr>
        <p:spPr>
          <a:xfrm>
            <a:off x="11658035" y="6567394"/>
            <a:ext cx="198772" cy="1947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410751">
              <a:defRPr sz="1266">
                <a:solidFill>
                  <a:srgbClr val="0038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3F03A6CE-FA7F-4521-8D91-BD78BED430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6C15CA-E3A1-466B-83A2-7FB9B84DF47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41269" y="843456"/>
            <a:ext cx="11912489" cy="5723938"/>
          </a:xfrm>
        </p:spPr>
        <p:txBody>
          <a:bodyPr/>
          <a:lstStyle>
            <a:lvl1pPr marL="457200" marR="0" indent="-287338" defTabSz="401638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Tx/>
              <a:buChar char="•"/>
              <a:tabLst/>
              <a:defRPr lang="en-US" sz="2400" b="0" noProof="0" dirty="0" smtClean="0">
                <a:sym typeface="Gill Sans Light"/>
              </a:defRPr>
            </a:lvl1pPr>
            <a:lvl2pPr marL="914400" marR="0" indent="-338138" defTabSz="41075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‒"/>
              <a:tabLst/>
              <a:defRPr lang="en-US" sz="2200" b="0" noProof="0" dirty="0" smtClean="0">
                <a:sym typeface="Gill Sans Light"/>
              </a:defRPr>
            </a:lvl2pPr>
            <a:lvl3pPr marL="1490663" marR="0" indent="-396875" defTabSz="410751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→"/>
              <a:tabLst/>
              <a:defRPr lang="en-US" sz="2000" b="0" noProof="0" dirty="0" smtClean="0">
                <a:sym typeface="Gill Sans Light"/>
              </a:defRPr>
            </a:lvl3pPr>
            <a:lvl4pPr marL="1943100" marR="0" indent="-342900" defTabSz="410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→"/>
              <a:tabLst/>
              <a:defRPr lang="en-US" sz="2000" b="0" noProof="0" dirty="0" smtClean="0">
                <a:sym typeface="Gill Sans Light"/>
              </a:defRPr>
            </a:lvl4pPr>
            <a:lvl5pPr marL="2397125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1800" b="0" baseline="0"/>
            </a:lvl5pPr>
            <a:lvl7pPr marL="2375212" marR="0" indent="-401822" defTabSz="410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lang="en-US" sz="2800" noProof="0" dirty="0" smtClean="0">
                <a:sym typeface="Gill Sans Light"/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06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10941844" cy="86618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Quadon Medium"/>
                <a:cs typeface="Quadon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66253" y="6503963"/>
            <a:ext cx="715836" cy="344488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527EEA23-5599-4785-83BE-8981A1DF0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4280DA-B1D1-CA4E-862B-EEC25A6CC27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41270" y="59268"/>
            <a:ext cx="10233220" cy="812799"/>
          </a:xfrm>
        </p:spPr>
        <p:txBody>
          <a:bodyPr anchor="ctr" anchorCtr="0">
            <a:normAutofit/>
          </a:bodyPr>
          <a:lstStyle>
            <a:lvl1pPr marL="119063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7823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38" y="7697"/>
            <a:ext cx="10216866" cy="708995"/>
          </a:xfrm>
        </p:spPr>
        <p:txBody>
          <a:bodyPr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37" y="1116211"/>
            <a:ext cx="11837247" cy="4848820"/>
          </a:xfrm>
        </p:spPr>
        <p:txBody>
          <a:bodyPr/>
          <a:lstStyle>
            <a:lvl1pPr>
              <a:spcBef>
                <a:spcPts val="844"/>
              </a:spcBef>
              <a:buSzPct val="100000"/>
              <a:defRPr sz="2400" b="1" i="0">
                <a:latin typeface="Arial"/>
                <a:cs typeface="Arial"/>
              </a:defRPr>
            </a:lvl1pPr>
            <a:lvl2pPr>
              <a:spcBef>
                <a:spcPts val="844"/>
              </a:spcBef>
              <a:buSzPct val="100000"/>
              <a:defRPr sz="2000" b="1"/>
            </a:lvl2pPr>
            <a:lvl3pPr>
              <a:spcBef>
                <a:spcPts val="844"/>
              </a:spcBef>
              <a:buSzPct val="100000"/>
              <a:defRPr sz="1800" b="1"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hape 14"/>
          <p:cNvSpPr>
            <a:spLocks noGrp="1"/>
          </p:cNvSpPr>
          <p:nvPr>
            <p:ph type="sldNum" sz="quarter" idx="2"/>
          </p:nvPr>
        </p:nvSpPr>
        <p:spPr>
          <a:xfrm>
            <a:off x="11658035" y="6567394"/>
            <a:ext cx="198772" cy="1947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410751">
              <a:defRPr sz="1266">
                <a:solidFill>
                  <a:srgbClr val="0038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3F03A6CE-FA7F-4521-8D91-BD78BED430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3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 userDrawn="1"/>
        </p:nvSpPr>
        <p:spPr>
          <a:xfrm>
            <a:off x="-11906" y="-35717"/>
            <a:ext cx="12203906" cy="473040"/>
          </a:xfrm>
          <a:prstGeom prst="rect">
            <a:avLst/>
          </a:prstGeom>
          <a:solidFill>
            <a:srgbClr val="191EA2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12"/>
          </a:p>
        </p:txBody>
      </p:sp>
      <p:sp>
        <p:nvSpPr>
          <p:cNvPr id="23" name="Shape 23"/>
          <p:cNvSpPr/>
          <p:nvPr/>
        </p:nvSpPr>
        <p:spPr>
          <a:xfrm>
            <a:off x="1" y="6527602"/>
            <a:ext cx="12192000" cy="330398"/>
          </a:xfrm>
          <a:prstGeom prst="rect">
            <a:avLst/>
          </a:prstGeom>
          <a:solidFill>
            <a:srgbClr val="191EA2"/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defRPr sz="1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lang="en-US" sz="1687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sz="1687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190625" y="833878"/>
            <a:ext cx="9810750" cy="2321719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5906" dirty="0"/>
              <a:t>Title Text</a:t>
            </a:r>
            <a:endParaRPr sz="5906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0D210-42C1-480C-961F-8FD90CF58593}"/>
              </a:ext>
            </a:extLst>
          </p:cNvPr>
          <p:cNvGrpSpPr/>
          <p:nvPr userDrawn="1"/>
        </p:nvGrpSpPr>
        <p:grpSpPr>
          <a:xfrm>
            <a:off x="4544724" y="4679203"/>
            <a:ext cx="3102552" cy="1014026"/>
            <a:chOff x="4427207" y="4559460"/>
            <a:chExt cx="3102552" cy="1014026"/>
          </a:xfrm>
        </p:grpSpPr>
        <p:pic>
          <p:nvPicPr>
            <p:cNvPr id="21" name="droppedImage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19450" y="4559460"/>
              <a:ext cx="1010309" cy="1012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207" y="4560748"/>
              <a:ext cx="1670072" cy="10127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F14677-353E-6346-9FB7-9ECD12D04C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08364" y="4559460"/>
              <a:ext cx="0" cy="1012738"/>
            </a:xfrm>
            <a:prstGeom prst="line">
              <a:avLst/>
            </a:prstGeom>
            <a:noFill/>
            <a:ln w="381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03840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E963-C79D-B84F-A5FE-BDFB246C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04109-0939-A44A-8B78-96171777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EA3-C070-634E-869E-1B9C6C425AE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05614-BAF1-A942-999B-E6015D2D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51A01-FBDC-D349-B78C-9F295C84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37" y="6478609"/>
            <a:ext cx="197170" cy="194797"/>
          </a:xfrm>
        </p:spPr>
        <p:txBody>
          <a:bodyPr/>
          <a:lstStyle/>
          <a:p>
            <a:fld id="{5800CFE2-4335-AD48-9B3E-C8CFEE53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0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38" y="7697"/>
            <a:ext cx="10216866" cy="708995"/>
          </a:xfrm>
        </p:spPr>
        <p:txBody>
          <a:bodyPr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37" y="1116211"/>
            <a:ext cx="11837247" cy="4848820"/>
          </a:xfrm>
        </p:spPr>
        <p:txBody>
          <a:bodyPr/>
          <a:lstStyle>
            <a:lvl1pPr>
              <a:spcBef>
                <a:spcPts val="844"/>
              </a:spcBef>
              <a:buSzPct val="100000"/>
              <a:defRPr sz="2400" b="1" i="0">
                <a:latin typeface="Arial"/>
                <a:cs typeface="Arial"/>
              </a:defRPr>
            </a:lvl1pPr>
            <a:lvl2pPr>
              <a:spcBef>
                <a:spcPts val="844"/>
              </a:spcBef>
              <a:buSzPct val="100000"/>
              <a:defRPr sz="2000" b="1"/>
            </a:lvl2pPr>
            <a:lvl3pPr>
              <a:spcBef>
                <a:spcPts val="844"/>
              </a:spcBef>
              <a:buSzPct val="100000"/>
              <a:defRPr sz="1800" b="1"/>
            </a:lvl3pPr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Shape 14"/>
          <p:cNvSpPr>
            <a:spLocks noGrp="1"/>
          </p:cNvSpPr>
          <p:nvPr>
            <p:ph type="sldNum" sz="quarter" idx="2"/>
          </p:nvPr>
        </p:nvSpPr>
        <p:spPr>
          <a:xfrm>
            <a:off x="11658035" y="6567394"/>
            <a:ext cx="198772" cy="1947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410751">
              <a:defRPr sz="1266">
                <a:solidFill>
                  <a:srgbClr val="0038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333CE21-C4ED-4375-8202-1E43B13DA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6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59024" y="-1"/>
            <a:ext cx="10280564" cy="723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7000" tIns="127000" rIns="127000" bIns="1270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81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41271" y="1116211"/>
            <a:ext cx="11788792" cy="484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2953" dirty="0"/>
              <a:t>Body Level One</a:t>
            </a:r>
          </a:p>
          <a:p>
            <a:pPr lvl="1">
              <a:defRPr sz="1800"/>
            </a:pPr>
            <a:r>
              <a:rPr sz="2953" dirty="0"/>
              <a:t>Body Level Two</a:t>
            </a:r>
          </a:p>
          <a:p>
            <a:pPr lvl="2">
              <a:defRPr sz="1800"/>
            </a:pPr>
            <a:r>
              <a:rPr sz="2953" dirty="0"/>
              <a:t>Body Level Three</a:t>
            </a:r>
          </a:p>
          <a:p>
            <a:pPr lvl="3">
              <a:defRPr sz="1800"/>
            </a:pPr>
            <a:r>
              <a:rPr sz="2953" dirty="0"/>
              <a:t>Body Level Four</a:t>
            </a:r>
          </a:p>
          <a:p>
            <a:pPr lvl="4">
              <a:defRPr sz="1800"/>
            </a:pPr>
            <a:r>
              <a:rPr sz="2953" dirty="0"/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1658035" y="6567394"/>
            <a:ext cx="198772" cy="1947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410751">
              <a:defRPr sz="1266">
                <a:solidFill>
                  <a:srgbClr val="0038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3F03A6CE-FA7F-4521-8D91-BD78BED430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Shape 2"/>
          <p:cNvSpPr/>
          <p:nvPr/>
        </p:nvSpPr>
        <p:spPr>
          <a:xfrm>
            <a:off x="159024" y="678260"/>
            <a:ext cx="10280564" cy="45719"/>
          </a:xfrm>
          <a:prstGeom prst="rect">
            <a:avLst/>
          </a:prstGeom>
          <a:solidFill>
            <a:srgbClr val="191EA2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200">
              <a:effectLst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1E0B38-F2DE-4476-B1A3-D20E07EDDCAF}"/>
              </a:ext>
            </a:extLst>
          </p:cNvPr>
          <p:cNvGrpSpPr/>
          <p:nvPr userDrawn="1"/>
        </p:nvGrpSpPr>
        <p:grpSpPr>
          <a:xfrm>
            <a:off x="10624419" y="187121"/>
            <a:ext cx="1385681" cy="438727"/>
            <a:chOff x="10560835" y="238594"/>
            <a:chExt cx="1385681" cy="438727"/>
          </a:xfrm>
        </p:grpSpPr>
        <p:pic>
          <p:nvPicPr>
            <p:cNvPr id="19" name="dropped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514770" y="238594"/>
              <a:ext cx="431746" cy="4312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0835" y="245901"/>
              <a:ext cx="711440" cy="431420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ED036EF-15C7-594A-9336-DFC7BB9275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393522" y="238594"/>
              <a:ext cx="0" cy="431257"/>
            </a:xfrm>
            <a:prstGeom prst="line">
              <a:avLst/>
            </a:prstGeom>
            <a:noFill/>
            <a:ln w="381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62361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defTabSz="410751" eaLnBrk="1" hangingPunct="1">
        <a:defRPr sz="4400" b="1">
          <a:solidFill>
            <a:srgbClr val="002060"/>
          </a:solidFill>
          <a:latin typeface="Arial"/>
          <a:ea typeface="+mn-ea"/>
          <a:cs typeface="Arial"/>
          <a:sym typeface="Gill Sans Light"/>
        </a:defRPr>
      </a:lvl1pPr>
      <a:lvl2pPr indent="160729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2pPr>
      <a:lvl3pPr indent="321457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3pPr>
      <a:lvl4pPr indent="482186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4pPr>
      <a:lvl5pPr indent="642915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5pPr>
      <a:lvl6pPr indent="803643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6pPr>
      <a:lvl7pPr indent="964372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7pPr>
      <a:lvl8pPr indent="1125101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8pPr>
      <a:lvl9pPr indent="1285829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625056" indent="-401822" defTabSz="410751" eaLnBrk="1" hangingPunct="1">
        <a:spcBef>
          <a:spcPts val="844"/>
        </a:spcBef>
        <a:buSzPct val="100000"/>
        <a:buChar char="•"/>
        <a:defRPr sz="1969">
          <a:latin typeface="Arial"/>
          <a:ea typeface="+mn-ea"/>
          <a:cs typeface="Arial"/>
          <a:sym typeface="Gill Sans Light"/>
        </a:defRPr>
      </a:lvl1pPr>
      <a:lvl2pPr marL="937584" indent="-401822" defTabSz="410751" eaLnBrk="1" hangingPunct="1">
        <a:spcBef>
          <a:spcPts val="844"/>
        </a:spcBef>
        <a:buSzPct val="100000"/>
        <a:buChar char="•"/>
        <a:defRPr sz="1969">
          <a:latin typeface="Arial"/>
          <a:ea typeface="+mn-ea"/>
          <a:cs typeface="Arial"/>
          <a:sym typeface="Gill Sans Light"/>
        </a:defRPr>
      </a:lvl2pPr>
      <a:lvl3pPr marL="1250112" indent="-401822" defTabSz="410751" eaLnBrk="1" hangingPunct="1">
        <a:spcBef>
          <a:spcPts val="844"/>
        </a:spcBef>
        <a:buSzPct val="100000"/>
        <a:buChar char="•"/>
        <a:defRPr sz="1969">
          <a:latin typeface="Arial"/>
          <a:ea typeface="+mn-ea"/>
          <a:cs typeface="Arial"/>
          <a:sym typeface="Gill Sans Light"/>
        </a:defRPr>
      </a:lvl3pPr>
      <a:lvl4pPr marL="1562640" indent="-401822" defTabSz="410751" eaLnBrk="1" hangingPunct="1">
        <a:spcBef>
          <a:spcPts val="844"/>
        </a:spcBef>
        <a:buSzPct val="100000"/>
        <a:buChar char="•"/>
        <a:defRPr sz="1969">
          <a:latin typeface="Arial"/>
          <a:ea typeface="+mn-ea"/>
          <a:cs typeface="Arial"/>
          <a:sym typeface="Gill Sans Light"/>
        </a:defRPr>
      </a:lvl4pPr>
      <a:lvl5pPr marL="1875168" indent="-401822" defTabSz="410751" eaLnBrk="1" hangingPunct="1">
        <a:spcBef>
          <a:spcPts val="844"/>
        </a:spcBef>
        <a:buSzPct val="100000"/>
        <a:buChar char="•"/>
        <a:defRPr sz="1969">
          <a:latin typeface="Arial"/>
          <a:ea typeface="+mn-ea"/>
          <a:cs typeface="Arial"/>
          <a:sym typeface="Gill Sans Light"/>
        </a:defRPr>
      </a:lvl5pPr>
      <a:lvl6pPr marL="2125190" indent="-401822" defTabSz="410751" eaLnBrk="1" hangingPunct="1">
        <a:spcBef>
          <a:spcPts val="1687"/>
        </a:spcBef>
        <a:buSzPct val="171000"/>
        <a:buChar char="•"/>
        <a:defRPr sz="2953">
          <a:latin typeface="+mn-lt"/>
          <a:ea typeface="+mn-ea"/>
          <a:cs typeface="+mn-cs"/>
          <a:sym typeface="Gill Sans Light"/>
        </a:defRPr>
      </a:lvl6pPr>
      <a:lvl7pPr marL="2375212" indent="-401822" defTabSz="410751" eaLnBrk="1" hangingPunct="1">
        <a:spcBef>
          <a:spcPts val="1687"/>
        </a:spcBef>
        <a:buSzPct val="171000"/>
        <a:buChar char="•"/>
        <a:defRPr sz="2953">
          <a:latin typeface="+mn-lt"/>
          <a:ea typeface="+mn-ea"/>
          <a:cs typeface="+mn-cs"/>
          <a:sym typeface="Gill Sans Light"/>
        </a:defRPr>
      </a:lvl7pPr>
      <a:lvl8pPr marL="2625235" indent="-401822" defTabSz="410751" eaLnBrk="1" hangingPunct="1">
        <a:spcBef>
          <a:spcPts val="1687"/>
        </a:spcBef>
        <a:buSzPct val="171000"/>
        <a:buChar char="•"/>
        <a:defRPr sz="2953">
          <a:latin typeface="+mn-lt"/>
          <a:ea typeface="+mn-ea"/>
          <a:cs typeface="+mn-cs"/>
          <a:sym typeface="Gill Sans Light"/>
        </a:defRPr>
      </a:lvl8pPr>
      <a:lvl9pPr marL="2875257" indent="-401822" defTabSz="410751" eaLnBrk="1" hangingPunct="1">
        <a:spcBef>
          <a:spcPts val="1687"/>
        </a:spcBef>
        <a:buSzPct val="171000"/>
        <a:buChar char="•"/>
        <a:defRPr sz="2953">
          <a:latin typeface="+mn-lt"/>
          <a:ea typeface="+mn-ea"/>
          <a:cs typeface="+mn-cs"/>
          <a:sym typeface="Gill Sans Light"/>
        </a:defRPr>
      </a:lvl9pPr>
    </p:bodyStyle>
    <p:otherStyle>
      <a:lvl1pPr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1607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321457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482186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642915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803643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964372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125101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2858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59024" y="-1"/>
            <a:ext cx="10280564" cy="723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127000" rIns="127000" bIns="1270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8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41271" y="1116211"/>
            <a:ext cx="11788792" cy="484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2953"/>
              <a:t>Body Level One</a:t>
            </a:r>
          </a:p>
          <a:p>
            <a:pPr lvl="1">
              <a:defRPr sz="1800"/>
            </a:pPr>
            <a:r>
              <a:rPr sz="2953"/>
              <a:t>Body Level Two</a:t>
            </a:r>
          </a:p>
          <a:p>
            <a:pPr lvl="2">
              <a:defRPr sz="1800"/>
            </a:pPr>
            <a:r>
              <a:rPr sz="2953"/>
              <a:t>Body Level Three</a:t>
            </a:r>
          </a:p>
          <a:p>
            <a:pPr lvl="3">
              <a:defRPr sz="1800"/>
            </a:pPr>
            <a:r>
              <a:rPr sz="2953"/>
              <a:t>Body Level Four</a:t>
            </a:r>
          </a:p>
          <a:p>
            <a:pPr lvl="4">
              <a:defRPr sz="1800"/>
            </a:pPr>
            <a:r>
              <a:rPr sz="2953"/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1658035" y="6567394"/>
            <a:ext cx="198772" cy="1947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410751">
              <a:defRPr sz="1266">
                <a:solidFill>
                  <a:srgbClr val="0038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3F03A6CE-FA7F-4521-8D91-BD78BED4306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Shape 2"/>
          <p:cNvSpPr/>
          <p:nvPr/>
        </p:nvSpPr>
        <p:spPr>
          <a:xfrm>
            <a:off x="159024" y="678260"/>
            <a:ext cx="10280564" cy="45719"/>
          </a:xfrm>
          <a:prstGeom prst="rect">
            <a:avLst/>
          </a:prstGeom>
          <a:solidFill>
            <a:srgbClr val="191EA2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200">
              <a:effectLst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1E0B38-F2DE-4476-B1A3-D20E07EDDCAF}"/>
              </a:ext>
            </a:extLst>
          </p:cNvPr>
          <p:cNvGrpSpPr/>
          <p:nvPr userDrawn="1"/>
        </p:nvGrpSpPr>
        <p:grpSpPr>
          <a:xfrm>
            <a:off x="10624419" y="187121"/>
            <a:ext cx="1385681" cy="438727"/>
            <a:chOff x="10560835" y="238594"/>
            <a:chExt cx="1385681" cy="438727"/>
          </a:xfrm>
        </p:grpSpPr>
        <p:pic>
          <p:nvPicPr>
            <p:cNvPr id="19" name="droppedImage.png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1514770" y="238594"/>
              <a:ext cx="431746" cy="4312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560835" y="245901"/>
              <a:ext cx="711440" cy="431420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ED036EF-15C7-594A-9336-DFC7BB9275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393522" y="238594"/>
              <a:ext cx="0" cy="431257"/>
            </a:xfrm>
            <a:prstGeom prst="line">
              <a:avLst/>
            </a:prstGeom>
            <a:noFill/>
            <a:ln w="381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83238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lvl1pPr defTabSz="410751" eaLnBrk="1" hangingPunct="1">
        <a:defRPr sz="4400" b="1">
          <a:solidFill>
            <a:srgbClr val="002060"/>
          </a:solidFill>
          <a:latin typeface="Arial"/>
          <a:ea typeface="+mn-ea"/>
          <a:cs typeface="Arial"/>
          <a:sym typeface="Gill Sans Light"/>
        </a:defRPr>
      </a:lvl1pPr>
      <a:lvl2pPr indent="160729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2pPr>
      <a:lvl3pPr indent="321457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3pPr>
      <a:lvl4pPr indent="482186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4pPr>
      <a:lvl5pPr indent="642915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5pPr>
      <a:lvl6pPr indent="803643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6pPr>
      <a:lvl7pPr indent="964372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7pPr>
      <a:lvl8pPr indent="1125101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8pPr>
      <a:lvl9pPr indent="1285829" defTabSz="410751" eaLnBrk="1" hangingPunct="1">
        <a:defRPr sz="4781">
          <a:solidFill>
            <a:srgbClr val="FFFFFF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625056" indent="-401822" defTabSz="410751" eaLnBrk="1" hangingPunct="1">
        <a:spcBef>
          <a:spcPts val="844"/>
        </a:spcBef>
        <a:buSzPct val="100000"/>
        <a:buChar char="•"/>
        <a:defRPr sz="1969">
          <a:latin typeface="Arial"/>
          <a:ea typeface="+mn-ea"/>
          <a:cs typeface="Arial"/>
          <a:sym typeface="Gill Sans Light"/>
        </a:defRPr>
      </a:lvl1pPr>
      <a:lvl2pPr marL="937584" indent="-401822" defTabSz="410751" eaLnBrk="1" hangingPunct="1">
        <a:spcBef>
          <a:spcPts val="844"/>
        </a:spcBef>
        <a:buSzPct val="100000"/>
        <a:buChar char="•"/>
        <a:defRPr sz="1969">
          <a:latin typeface="Arial"/>
          <a:ea typeface="+mn-ea"/>
          <a:cs typeface="Arial"/>
          <a:sym typeface="Gill Sans Light"/>
        </a:defRPr>
      </a:lvl2pPr>
      <a:lvl3pPr marL="1250112" indent="-401822" defTabSz="410751" eaLnBrk="1" hangingPunct="1">
        <a:spcBef>
          <a:spcPts val="844"/>
        </a:spcBef>
        <a:buSzPct val="100000"/>
        <a:buChar char="•"/>
        <a:defRPr sz="1969">
          <a:latin typeface="Arial"/>
          <a:ea typeface="+mn-ea"/>
          <a:cs typeface="Arial"/>
          <a:sym typeface="Gill Sans Light"/>
        </a:defRPr>
      </a:lvl3pPr>
      <a:lvl4pPr marL="1562640" indent="-401822" defTabSz="410751" eaLnBrk="1" hangingPunct="1">
        <a:spcBef>
          <a:spcPts val="844"/>
        </a:spcBef>
        <a:buSzPct val="100000"/>
        <a:buChar char="•"/>
        <a:defRPr sz="1969">
          <a:latin typeface="Arial"/>
          <a:ea typeface="+mn-ea"/>
          <a:cs typeface="Arial"/>
          <a:sym typeface="Gill Sans Light"/>
        </a:defRPr>
      </a:lvl4pPr>
      <a:lvl5pPr marL="1875168" indent="-401822" defTabSz="410751" eaLnBrk="1" hangingPunct="1">
        <a:spcBef>
          <a:spcPts val="844"/>
        </a:spcBef>
        <a:buSzPct val="100000"/>
        <a:buChar char="•"/>
        <a:defRPr sz="1969">
          <a:latin typeface="Arial"/>
          <a:ea typeface="+mn-ea"/>
          <a:cs typeface="Arial"/>
          <a:sym typeface="Gill Sans Light"/>
        </a:defRPr>
      </a:lvl5pPr>
      <a:lvl6pPr marL="2125190" indent="-401822" defTabSz="410751" eaLnBrk="1" hangingPunct="1">
        <a:spcBef>
          <a:spcPts val="1687"/>
        </a:spcBef>
        <a:buSzPct val="171000"/>
        <a:buChar char="•"/>
        <a:defRPr sz="2953">
          <a:latin typeface="+mn-lt"/>
          <a:ea typeface="+mn-ea"/>
          <a:cs typeface="+mn-cs"/>
          <a:sym typeface="Gill Sans Light"/>
        </a:defRPr>
      </a:lvl6pPr>
      <a:lvl7pPr marL="2375212" indent="-401822" defTabSz="410751" eaLnBrk="1" hangingPunct="1">
        <a:spcBef>
          <a:spcPts val="1687"/>
        </a:spcBef>
        <a:buSzPct val="171000"/>
        <a:buChar char="•"/>
        <a:defRPr sz="2953">
          <a:latin typeface="+mn-lt"/>
          <a:ea typeface="+mn-ea"/>
          <a:cs typeface="+mn-cs"/>
          <a:sym typeface="Gill Sans Light"/>
        </a:defRPr>
      </a:lvl7pPr>
      <a:lvl8pPr marL="2625235" indent="-401822" defTabSz="410751" eaLnBrk="1" hangingPunct="1">
        <a:spcBef>
          <a:spcPts val="1687"/>
        </a:spcBef>
        <a:buSzPct val="171000"/>
        <a:buChar char="•"/>
        <a:defRPr sz="2953">
          <a:latin typeface="+mn-lt"/>
          <a:ea typeface="+mn-ea"/>
          <a:cs typeface="+mn-cs"/>
          <a:sym typeface="Gill Sans Light"/>
        </a:defRPr>
      </a:lvl8pPr>
      <a:lvl9pPr marL="2875257" indent="-401822" defTabSz="410751" eaLnBrk="1" hangingPunct="1">
        <a:spcBef>
          <a:spcPts val="1687"/>
        </a:spcBef>
        <a:buSzPct val="171000"/>
        <a:buChar char="•"/>
        <a:defRPr sz="2953">
          <a:latin typeface="+mn-lt"/>
          <a:ea typeface="+mn-ea"/>
          <a:cs typeface="+mn-cs"/>
          <a:sym typeface="Gill Sans Light"/>
        </a:defRPr>
      </a:lvl9pPr>
    </p:bodyStyle>
    <p:otherStyle>
      <a:lvl1pPr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1607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321457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482186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642915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803643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964372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125101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2858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3076-61B9-41CB-BC29-F1CE6B7E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6" y="1370855"/>
            <a:ext cx="11583997" cy="2010922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A Close-up Lens to eFPGA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( Embedded Field Programmable Gate Array)</a:t>
            </a:r>
            <a:br>
              <a:rPr lang="en-US" sz="4800" dirty="0"/>
            </a:br>
            <a:br>
              <a:rPr lang="en-US" sz="2000" dirty="0"/>
            </a:br>
            <a:endParaRPr lang="en-US" dirty="0">
              <a:solidFill>
                <a:srgbClr val="FF4B0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9EE989-02B3-127E-F061-9ABD03514B48}"/>
              </a:ext>
            </a:extLst>
          </p:cNvPr>
          <p:cNvSpPr/>
          <p:nvPr/>
        </p:nvSpPr>
        <p:spPr>
          <a:xfrm>
            <a:off x="4411579" y="4620126"/>
            <a:ext cx="3336758" cy="111825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72A29-13CC-46D9-AB6E-4CACD3550710}"/>
              </a:ext>
            </a:extLst>
          </p:cNvPr>
          <p:cNvSpPr txBox="1"/>
          <p:nvPr/>
        </p:nvSpPr>
        <p:spPr>
          <a:xfrm>
            <a:off x="3660754" y="3476223"/>
            <a:ext cx="4870500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Tasnuva Farheen, Greg Stitt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ECE Department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University of Florida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7923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E47D-2DA9-F54B-B95F-3F6694C8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AEBBB-6BB0-39C5-D791-C3EC5656B9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345478-6224-76E7-A302-9A65989ADEA0}"/>
              </a:ext>
            </a:extLst>
          </p:cNvPr>
          <p:cNvSpPr/>
          <p:nvPr/>
        </p:nvSpPr>
        <p:spPr>
          <a:xfrm>
            <a:off x="3254992" y="1187519"/>
            <a:ext cx="1604210" cy="882316"/>
          </a:xfrm>
          <a:prstGeom prst="round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A86B9-D497-C21A-2A53-10848BA94FDD}"/>
              </a:ext>
            </a:extLst>
          </p:cNvPr>
          <p:cNvSpPr txBox="1"/>
          <p:nvPr/>
        </p:nvSpPr>
        <p:spPr>
          <a:xfrm>
            <a:off x="3254992" y="1274746"/>
            <a:ext cx="1676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CCS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.lib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D4D9C-17A7-A44A-6F56-7CEB8EE41999}"/>
              </a:ext>
            </a:extLst>
          </p:cNvPr>
          <p:cNvSpPr txBox="1"/>
          <p:nvPr/>
        </p:nvSpPr>
        <p:spPr>
          <a:xfrm>
            <a:off x="1894042" y="1413245"/>
            <a:ext cx="1676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TSMC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EF8A36-EB14-6B1D-7176-3DD2182FB493}"/>
              </a:ext>
            </a:extLst>
          </p:cNvPr>
          <p:cNvSpPr/>
          <p:nvPr/>
        </p:nvSpPr>
        <p:spPr>
          <a:xfrm>
            <a:off x="3254992" y="2378645"/>
            <a:ext cx="1604210" cy="882316"/>
          </a:xfrm>
          <a:prstGeom prst="round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F1539-0206-EADF-DE74-4BF570322A07}"/>
              </a:ext>
            </a:extLst>
          </p:cNvPr>
          <p:cNvSpPr txBox="1"/>
          <p:nvPr/>
        </p:nvSpPr>
        <p:spPr>
          <a:xfrm>
            <a:off x="3254992" y="2604371"/>
            <a:ext cx="1676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</a:t>
            </a: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spef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E49D5-FA83-71CA-2292-AE0948B2C5B6}"/>
              </a:ext>
            </a:extLst>
          </p:cNvPr>
          <p:cNvSpPr txBox="1"/>
          <p:nvPr/>
        </p:nvSpPr>
        <p:spPr>
          <a:xfrm>
            <a:off x="3254992" y="3320293"/>
            <a:ext cx="1676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Delay Model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829F1-36FD-C842-7ECD-E01FF27A7E5D}"/>
              </a:ext>
            </a:extLst>
          </p:cNvPr>
          <p:cNvSpPr txBox="1"/>
          <p:nvPr/>
        </p:nvSpPr>
        <p:spPr>
          <a:xfrm>
            <a:off x="1412779" y="2336624"/>
            <a:ext cx="1842213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(RC) Worst/best</a:t>
            </a:r>
          </a:p>
          <a:p>
            <a:pPr algn="ctr" defTabSz="457200" latinLnBrk="1" hangingPunct="0"/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(CC) Worst/best</a:t>
            </a:r>
          </a:p>
          <a:p>
            <a:pPr algn="ctr" defTabSz="457200" latinLnBrk="1" hangingPunct="0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 (-40/0/100)°C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B8BE9A-1F0C-1A9D-7A71-F8508C0745B8}"/>
              </a:ext>
            </a:extLst>
          </p:cNvPr>
          <p:cNvSpPr/>
          <p:nvPr/>
        </p:nvSpPr>
        <p:spPr>
          <a:xfrm>
            <a:off x="5470408" y="1722055"/>
            <a:ext cx="1604210" cy="882316"/>
          </a:xfrm>
          <a:prstGeom prst="round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0B41B-E8A7-C5AE-A8CC-1E241545D8A5}"/>
              </a:ext>
            </a:extLst>
          </p:cNvPr>
          <p:cNvSpPr txBox="1"/>
          <p:nvPr/>
        </p:nvSpPr>
        <p:spPr>
          <a:xfrm>
            <a:off x="5470408" y="1809282"/>
            <a:ext cx="16764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ASIC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S.T.A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FFE87E-5A30-1689-86FB-ABF4480FDB25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859202" y="1532283"/>
            <a:ext cx="611206" cy="605294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CC071B-0A7A-DF35-2117-22DA7B6156E7}"/>
              </a:ext>
            </a:extLst>
          </p:cNvPr>
          <p:cNvCxnSpPr>
            <a:cxnSpLocks/>
          </p:cNvCxnSpPr>
          <p:nvPr/>
        </p:nvCxnSpPr>
        <p:spPr>
          <a:xfrm flipV="1">
            <a:off x="4859202" y="2465872"/>
            <a:ext cx="611206" cy="39951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0D639EB-8957-BAAC-2D03-A9138D245329}"/>
              </a:ext>
            </a:extLst>
          </p:cNvPr>
          <p:cNvSpPr/>
          <p:nvPr/>
        </p:nvSpPr>
        <p:spPr>
          <a:xfrm>
            <a:off x="7736241" y="1175488"/>
            <a:ext cx="1604210" cy="8823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447629-D91C-2160-BABD-DC64CB4D2C05}"/>
              </a:ext>
            </a:extLst>
          </p:cNvPr>
          <p:cNvSpPr txBox="1"/>
          <p:nvPr/>
        </p:nvSpPr>
        <p:spPr>
          <a:xfrm>
            <a:off x="7700146" y="1161882"/>
            <a:ext cx="16764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RBB Timing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table for each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mode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2815E9C-996C-1E2E-BB85-DDEA2AF4ABB8}"/>
              </a:ext>
            </a:extLst>
          </p:cNvPr>
          <p:cNvSpPr/>
          <p:nvPr/>
        </p:nvSpPr>
        <p:spPr>
          <a:xfrm>
            <a:off x="7736241" y="2366614"/>
            <a:ext cx="1604210" cy="8823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06156-0FF1-0222-BE7A-3E1FAF3BB86B}"/>
              </a:ext>
            </a:extLst>
          </p:cNvPr>
          <p:cNvSpPr txBox="1"/>
          <p:nvPr/>
        </p:nvSpPr>
        <p:spPr>
          <a:xfrm>
            <a:off x="7738767" y="2315341"/>
            <a:ext cx="16764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SDF Timing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file for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Interconnect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C1BBCA-B0FB-9048-8354-C72257B68828}"/>
              </a:ext>
            </a:extLst>
          </p:cNvPr>
          <p:cNvCxnSpPr>
            <a:cxnSpLocks/>
          </p:cNvCxnSpPr>
          <p:nvPr/>
        </p:nvCxnSpPr>
        <p:spPr>
          <a:xfrm flipV="1">
            <a:off x="7069805" y="1532283"/>
            <a:ext cx="666436" cy="50232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BA17177-F105-801B-BD5F-352B880B2DAD}"/>
              </a:ext>
            </a:extLst>
          </p:cNvPr>
          <p:cNvCxnSpPr>
            <a:endCxn id="22" idx="1"/>
          </p:cNvCxnSpPr>
          <p:nvPr/>
        </p:nvCxnSpPr>
        <p:spPr>
          <a:xfrm>
            <a:off x="7069805" y="2465872"/>
            <a:ext cx="666436" cy="39951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C4CEFAF-BF50-89B8-09F5-27B81C6621C8}"/>
              </a:ext>
            </a:extLst>
          </p:cNvPr>
          <p:cNvSpPr/>
          <p:nvPr/>
        </p:nvSpPr>
        <p:spPr>
          <a:xfrm>
            <a:off x="590107" y="4347214"/>
            <a:ext cx="2342148" cy="1072189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7CC133-E101-6784-9AF8-49BED99EA20A}"/>
              </a:ext>
            </a:extLst>
          </p:cNvPr>
          <p:cNvSpPr/>
          <p:nvPr/>
        </p:nvSpPr>
        <p:spPr>
          <a:xfrm>
            <a:off x="910949" y="4726805"/>
            <a:ext cx="481264" cy="4693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389816-8747-7084-8916-E95EC018FDE7}"/>
              </a:ext>
            </a:extLst>
          </p:cNvPr>
          <p:cNvSpPr/>
          <p:nvPr/>
        </p:nvSpPr>
        <p:spPr>
          <a:xfrm>
            <a:off x="2043523" y="4726805"/>
            <a:ext cx="481264" cy="469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AAD1F0-7A8E-854E-BB28-0310A648929A}"/>
              </a:ext>
            </a:extLst>
          </p:cNvPr>
          <p:cNvSpPr txBox="1"/>
          <p:nvPr/>
        </p:nvSpPr>
        <p:spPr>
          <a:xfrm>
            <a:off x="769200" y="4738396"/>
            <a:ext cx="76199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DFF3F8-62E7-ABE0-9844-94B2F7303030}"/>
              </a:ext>
            </a:extLst>
          </p:cNvPr>
          <p:cNvSpPr txBox="1"/>
          <p:nvPr/>
        </p:nvSpPr>
        <p:spPr>
          <a:xfrm>
            <a:off x="1903155" y="4771687"/>
            <a:ext cx="76199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8328EC-B2D2-1F9D-4006-7EC7F3BEA111}"/>
              </a:ext>
            </a:extLst>
          </p:cNvPr>
          <p:cNvSpPr txBox="1"/>
          <p:nvPr/>
        </p:nvSpPr>
        <p:spPr>
          <a:xfrm>
            <a:off x="1304985" y="4392096"/>
            <a:ext cx="94287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RBB 0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6E8871-A256-4D00-4B65-1247ACF5864D}"/>
              </a:ext>
            </a:extLst>
          </p:cNvPr>
          <p:cNvCxnSpPr>
            <a:stCxn id="32" idx="1"/>
          </p:cNvCxnSpPr>
          <p:nvPr/>
        </p:nvCxnSpPr>
        <p:spPr>
          <a:xfrm flipV="1">
            <a:off x="590107" y="4883308"/>
            <a:ext cx="320842" cy="1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7FC6D6B-135F-84DA-89E3-B87B45495F16}"/>
              </a:ext>
            </a:extLst>
          </p:cNvPr>
          <p:cNvCxnSpPr/>
          <p:nvPr/>
        </p:nvCxnSpPr>
        <p:spPr>
          <a:xfrm>
            <a:off x="590107" y="5117987"/>
            <a:ext cx="320842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723EC1-6A68-9357-4D8E-CB64A3EFFFBD}"/>
              </a:ext>
            </a:extLst>
          </p:cNvPr>
          <p:cNvCxnSpPr/>
          <p:nvPr/>
        </p:nvCxnSpPr>
        <p:spPr>
          <a:xfrm>
            <a:off x="1392213" y="4928191"/>
            <a:ext cx="65131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5D8E40-2C4E-5499-3D3D-BCEDD01FD549}"/>
              </a:ext>
            </a:extLst>
          </p:cNvPr>
          <p:cNvCxnSpPr>
            <a:cxnSpLocks/>
          </p:cNvCxnSpPr>
          <p:nvPr/>
        </p:nvCxnSpPr>
        <p:spPr>
          <a:xfrm>
            <a:off x="2531604" y="4947476"/>
            <a:ext cx="400651" cy="1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23C8F0B-4C7F-1353-417D-0FE2CC43D133}"/>
              </a:ext>
            </a:extLst>
          </p:cNvPr>
          <p:cNvCxnSpPr>
            <a:endCxn id="34" idx="2"/>
          </p:cNvCxnSpPr>
          <p:nvPr/>
        </p:nvCxnSpPr>
        <p:spPr>
          <a:xfrm flipV="1">
            <a:off x="2284154" y="5196161"/>
            <a:ext cx="1" cy="24568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Flowchart: Manual Operation 49">
            <a:extLst>
              <a:ext uri="{FF2B5EF4-FFF2-40B4-BE49-F238E27FC236}">
                <a16:creationId xmlns:a16="http://schemas.microsoft.com/office/drawing/2014/main" id="{22769DBA-5DCC-6518-4759-2E13497FF266}"/>
              </a:ext>
            </a:extLst>
          </p:cNvPr>
          <p:cNvSpPr/>
          <p:nvPr/>
        </p:nvSpPr>
        <p:spPr>
          <a:xfrm rot="16200000">
            <a:off x="3333307" y="4726805"/>
            <a:ext cx="611206" cy="220667"/>
          </a:xfrm>
          <a:prstGeom prst="flowChartManualOperation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Flowchart: Manual Operation 50">
            <a:extLst>
              <a:ext uri="{FF2B5EF4-FFF2-40B4-BE49-F238E27FC236}">
                <a16:creationId xmlns:a16="http://schemas.microsoft.com/office/drawing/2014/main" id="{B35FA7E9-E130-FB45-01F1-48EEFBC11C18}"/>
              </a:ext>
            </a:extLst>
          </p:cNvPr>
          <p:cNvSpPr/>
          <p:nvPr/>
        </p:nvSpPr>
        <p:spPr>
          <a:xfrm rot="16200000">
            <a:off x="3811055" y="5088631"/>
            <a:ext cx="837488" cy="203599"/>
          </a:xfrm>
          <a:prstGeom prst="flowChartManualOperation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Flowchart: Manual Operation 51">
            <a:extLst>
              <a:ext uri="{FF2B5EF4-FFF2-40B4-BE49-F238E27FC236}">
                <a16:creationId xmlns:a16="http://schemas.microsoft.com/office/drawing/2014/main" id="{5D38348B-39E7-0746-0BDC-36AE0F267E50}"/>
              </a:ext>
            </a:extLst>
          </p:cNvPr>
          <p:cNvSpPr/>
          <p:nvPr/>
        </p:nvSpPr>
        <p:spPr>
          <a:xfrm rot="16200000">
            <a:off x="4566973" y="4863298"/>
            <a:ext cx="611206" cy="220667"/>
          </a:xfrm>
          <a:prstGeom prst="flowChartManualOperation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Flowchart: Manual Operation 52">
            <a:extLst>
              <a:ext uri="{FF2B5EF4-FFF2-40B4-BE49-F238E27FC236}">
                <a16:creationId xmlns:a16="http://schemas.microsoft.com/office/drawing/2014/main" id="{CD4EF775-AE9A-ECAC-D7D0-AE14D8339027}"/>
              </a:ext>
            </a:extLst>
          </p:cNvPr>
          <p:cNvSpPr/>
          <p:nvPr/>
        </p:nvSpPr>
        <p:spPr>
          <a:xfrm rot="16200000">
            <a:off x="5152732" y="4814914"/>
            <a:ext cx="837488" cy="203599"/>
          </a:xfrm>
          <a:prstGeom prst="flowChartManualOperation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2A657C7-DA70-7D76-E9E1-F70DEF496884}"/>
              </a:ext>
            </a:extLst>
          </p:cNvPr>
          <p:cNvSpPr/>
          <p:nvPr/>
        </p:nvSpPr>
        <p:spPr>
          <a:xfrm>
            <a:off x="6066914" y="4342360"/>
            <a:ext cx="1453416" cy="1072189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9F615F-E8EB-81E2-9777-4D4361AAA90B}"/>
              </a:ext>
            </a:extLst>
          </p:cNvPr>
          <p:cNvSpPr/>
          <p:nvPr/>
        </p:nvSpPr>
        <p:spPr>
          <a:xfrm>
            <a:off x="6387756" y="4721951"/>
            <a:ext cx="481264" cy="4693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2CE094-916B-7F90-C99B-F707CBE79887}"/>
              </a:ext>
            </a:extLst>
          </p:cNvPr>
          <p:cNvSpPr txBox="1"/>
          <p:nvPr/>
        </p:nvSpPr>
        <p:spPr>
          <a:xfrm>
            <a:off x="6246007" y="4733542"/>
            <a:ext cx="76199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B192A7-900F-B881-031C-3E46A05B29D9}"/>
              </a:ext>
            </a:extLst>
          </p:cNvPr>
          <p:cNvSpPr txBox="1"/>
          <p:nvPr/>
        </p:nvSpPr>
        <p:spPr>
          <a:xfrm>
            <a:off x="6258025" y="4353951"/>
            <a:ext cx="94287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RBB 1 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42857B-5F6E-A688-A7E0-49D9F8124C27}"/>
              </a:ext>
            </a:extLst>
          </p:cNvPr>
          <p:cNvCxnSpPr>
            <a:cxnSpLocks/>
            <a:stCxn id="54" idx="1"/>
          </p:cNvCxnSpPr>
          <p:nvPr/>
        </p:nvCxnSpPr>
        <p:spPr>
          <a:xfrm flipV="1">
            <a:off x="6066914" y="4878454"/>
            <a:ext cx="320842" cy="1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A6AB98-EAE9-D6BB-20F2-981F12CB0317}"/>
              </a:ext>
            </a:extLst>
          </p:cNvPr>
          <p:cNvCxnSpPr/>
          <p:nvPr/>
        </p:nvCxnSpPr>
        <p:spPr>
          <a:xfrm>
            <a:off x="6066914" y="5113133"/>
            <a:ext cx="320842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C60E88E-F441-A24D-4655-CB031971F2DF}"/>
              </a:ext>
            </a:extLst>
          </p:cNvPr>
          <p:cNvCxnSpPr/>
          <p:nvPr/>
        </p:nvCxnSpPr>
        <p:spPr>
          <a:xfrm>
            <a:off x="6869020" y="4923337"/>
            <a:ext cx="65131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Flowchart: Manual Operation 65">
            <a:extLst>
              <a:ext uri="{FF2B5EF4-FFF2-40B4-BE49-F238E27FC236}">
                <a16:creationId xmlns:a16="http://schemas.microsoft.com/office/drawing/2014/main" id="{6998F54E-86F5-E0F9-8F6A-B294EF90E87F}"/>
              </a:ext>
            </a:extLst>
          </p:cNvPr>
          <p:cNvSpPr/>
          <p:nvPr/>
        </p:nvSpPr>
        <p:spPr>
          <a:xfrm rot="16200000">
            <a:off x="7685306" y="4775016"/>
            <a:ext cx="611206" cy="220667"/>
          </a:xfrm>
          <a:prstGeom prst="flowChartManualOperation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Flowchart: Manual Operation 66">
            <a:extLst>
              <a:ext uri="{FF2B5EF4-FFF2-40B4-BE49-F238E27FC236}">
                <a16:creationId xmlns:a16="http://schemas.microsoft.com/office/drawing/2014/main" id="{CF3496DE-155E-C90D-588F-DA1661239C5D}"/>
              </a:ext>
            </a:extLst>
          </p:cNvPr>
          <p:cNvSpPr/>
          <p:nvPr/>
        </p:nvSpPr>
        <p:spPr>
          <a:xfrm rot="16200000">
            <a:off x="8437254" y="4827221"/>
            <a:ext cx="837488" cy="203599"/>
          </a:xfrm>
          <a:prstGeom prst="flowChartManualOperation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93A50F-7272-1EBC-4135-B6FAE76187B4}"/>
              </a:ext>
            </a:extLst>
          </p:cNvPr>
          <p:cNvSpPr/>
          <p:nvPr/>
        </p:nvSpPr>
        <p:spPr>
          <a:xfrm>
            <a:off x="9315887" y="4085804"/>
            <a:ext cx="2342148" cy="1072189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283808-F31C-55D8-A908-8657BF75306C}"/>
              </a:ext>
            </a:extLst>
          </p:cNvPr>
          <p:cNvSpPr/>
          <p:nvPr/>
        </p:nvSpPr>
        <p:spPr>
          <a:xfrm>
            <a:off x="9636729" y="4465395"/>
            <a:ext cx="481264" cy="4693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720FA59-5DBA-227D-D1E3-C3A2F8AFF0D8}"/>
              </a:ext>
            </a:extLst>
          </p:cNvPr>
          <p:cNvSpPr/>
          <p:nvPr/>
        </p:nvSpPr>
        <p:spPr>
          <a:xfrm>
            <a:off x="10769303" y="4465395"/>
            <a:ext cx="481264" cy="469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90922F-F3F9-FC5C-475A-4739A495EAF1}"/>
              </a:ext>
            </a:extLst>
          </p:cNvPr>
          <p:cNvSpPr txBox="1"/>
          <p:nvPr/>
        </p:nvSpPr>
        <p:spPr>
          <a:xfrm>
            <a:off x="9494980" y="4476986"/>
            <a:ext cx="76199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51BD6C-B0FA-F2CD-B377-EEEBB13CFE63}"/>
              </a:ext>
            </a:extLst>
          </p:cNvPr>
          <p:cNvSpPr txBox="1"/>
          <p:nvPr/>
        </p:nvSpPr>
        <p:spPr>
          <a:xfrm>
            <a:off x="10628935" y="4510277"/>
            <a:ext cx="76199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883005-29DD-72F4-C561-D380FC05D74E}"/>
              </a:ext>
            </a:extLst>
          </p:cNvPr>
          <p:cNvSpPr txBox="1"/>
          <p:nvPr/>
        </p:nvSpPr>
        <p:spPr>
          <a:xfrm>
            <a:off x="10030765" y="4130686"/>
            <a:ext cx="94287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RBB 2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1535C10-E8F5-DE91-D355-6DDF6078DEDE}"/>
              </a:ext>
            </a:extLst>
          </p:cNvPr>
          <p:cNvCxnSpPr>
            <a:stCxn id="68" idx="1"/>
          </p:cNvCxnSpPr>
          <p:nvPr/>
        </p:nvCxnSpPr>
        <p:spPr>
          <a:xfrm flipV="1">
            <a:off x="9315887" y="4621898"/>
            <a:ext cx="320842" cy="1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77B9D0-F735-A80E-40A5-9B98F41E8B24}"/>
              </a:ext>
            </a:extLst>
          </p:cNvPr>
          <p:cNvCxnSpPr/>
          <p:nvPr/>
        </p:nvCxnSpPr>
        <p:spPr>
          <a:xfrm>
            <a:off x="9315887" y="4856577"/>
            <a:ext cx="320842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2608131-B43E-CD07-6C22-4ACAD3CB5886}"/>
              </a:ext>
            </a:extLst>
          </p:cNvPr>
          <p:cNvCxnSpPr/>
          <p:nvPr/>
        </p:nvCxnSpPr>
        <p:spPr>
          <a:xfrm>
            <a:off x="10117993" y="4666781"/>
            <a:ext cx="65131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E94C9B8-1DB9-5DA1-63B8-67AD9C3B15E7}"/>
              </a:ext>
            </a:extLst>
          </p:cNvPr>
          <p:cNvCxnSpPr>
            <a:cxnSpLocks/>
          </p:cNvCxnSpPr>
          <p:nvPr/>
        </p:nvCxnSpPr>
        <p:spPr>
          <a:xfrm>
            <a:off x="11257384" y="4686066"/>
            <a:ext cx="400651" cy="1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366D1C6-E794-3175-D9A5-58375898DDD7}"/>
              </a:ext>
            </a:extLst>
          </p:cNvPr>
          <p:cNvCxnSpPr>
            <a:endCxn id="70" idx="2"/>
          </p:cNvCxnSpPr>
          <p:nvPr/>
        </p:nvCxnSpPr>
        <p:spPr>
          <a:xfrm flipV="1">
            <a:off x="11009934" y="4934751"/>
            <a:ext cx="1" cy="24568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6B8723C-3C1E-7378-0934-BCE8FC53B4B7}"/>
              </a:ext>
            </a:extLst>
          </p:cNvPr>
          <p:cNvCxnSpPr>
            <a:endCxn id="50" idx="3"/>
          </p:cNvCxnSpPr>
          <p:nvPr/>
        </p:nvCxnSpPr>
        <p:spPr>
          <a:xfrm>
            <a:off x="2932255" y="4621898"/>
            <a:ext cx="596321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247A030-42B7-3981-AC54-9FA17AAA1C67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3301491" y="4837139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01E2929-4566-A369-B6A4-76FA275D883A}"/>
              </a:ext>
            </a:extLst>
          </p:cNvPr>
          <p:cNvCxnSpPr>
            <a:cxnSpLocks/>
          </p:cNvCxnSpPr>
          <p:nvPr/>
        </p:nvCxnSpPr>
        <p:spPr>
          <a:xfrm>
            <a:off x="3309513" y="4989539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431C450-AC18-E2E7-569C-4DCD5D416C42}"/>
              </a:ext>
            </a:extLst>
          </p:cNvPr>
          <p:cNvCxnSpPr>
            <a:cxnSpLocks/>
          </p:cNvCxnSpPr>
          <p:nvPr/>
        </p:nvCxnSpPr>
        <p:spPr>
          <a:xfrm>
            <a:off x="3309513" y="4732867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0816E5C-8407-6311-6289-91C43748170D}"/>
              </a:ext>
            </a:extLst>
          </p:cNvPr>
          <p:cNvCxnSpPr>
            <a:cxnSpLocks/>
          </p:cNvCxnSpPr>
          <p:nvPr/>
        </p:nvCxnSpPr>
        <p:spPr>
          <a:xfrm flipV="1">
            <a:off x="3749244" y="4934751"/>
            <a:ext cx="392344" cy="12725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8E95188-CBDA-F6F5-1CA5-6A9301A1D61F}"/>
              </a:ext>
            </a:extLst>
          </p:cNvPr>
          <p:cNvCxnSpPr>
            <a:cxnSpLocks/>
          </p:cNvCxnSpPr>
          <p:nvPr/>
        </p:nvCxnSpPr>
        <p:spPr>
          <a:xfrm>
            <a:off x="3914503" y="5149992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C293D2B-99CD-E1D8-7DF5-3A1C0051DA37}"/>
              </a:ext>
            </a:extLst>
          </p:cNvPr>
          <p:cNvCxnSpPr>
            <a:cxnSpLocks/>
          </p:cNvCxnSpPr>
          <p:nvPr/>
        </p:nvCxnSpPr>
        <p:spPr>
          <a:xfrm>
            <a:off x="3922525" y="5302392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0591C62-16E6-5BDB-EF17-E9B485B07224}"/>
              </a:ext>
            </a:extLst>
          </p:cNvPr>
          <p:cNvCxnSpPr>
            <a:cxnSpLocks/>
          </p:cNvCxnSpPr>
          <p:nvPr/>
        </p:nvCxnSpPr>
        <p:spPr>
          <a:xfrm>
            <a:off x="3922525" y="5045720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5504DA6-797D-2807-4A65-BCD23991F56E}"/>
              </a:ext>
            </a:extLst>
          </p:cNvPr>
          <p:cNvCxnSpPr>
            <a:cxnSpLocks/>
            <a:stCxn id="51" idx="2"/>
          </p:cNvCxnSpPr>
          <p:nvPr/>
        </p:nvCxnSpPr>
        <p:spPr>
          <a:xfrm flipV="1">
            <a:off x="4331599" y="5166003"/>
            <a:ext cx="424198" cy="24428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EB3A689-3841-5E0E-D7F9-75677E95B1C0}"/>
              </a:ext>
            </a:extLst>
          </p:cNvPr>
          <p:cNvCxnSpPr>
            <a:cxnSpLocks/>
          </p:cNvCxnSpPr>
          <p:nvPr/>
        </p:nvCxnSpPr>
        <p:spPr>
          <a:xfrm>
            <a:off x="4528711" y="4861203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9000630-BEF7-3461-B7C3-C5DA83A821B3}"/>
              </a:ext>
            </a:extLst>
          </p:cNvPr>
          <p:cNvCxnSpPr>
            <a:cxnSpLocks/>
          </p:cNvCxnSpPr>
          <p:nvPr/>
        </p:nvCxnSpPr>
        <p:spPr>
          <a:xfrm>
            <a:off x="4536733" y="5013603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728DAC4-1903-4678-D24A-DBBE437A0B3D}"/>
              </a:ext>
            </a:extLst>
          </p:cNvPr>
          <p:cNvCxnSpPr>
            <a:cxnSpLocks/>
          </p:cNvCxnSpPr>
          <p:nvPr/>
        </p:nvCxnSpPr>
        <p:spPr>
          <a:xfrm>
            <a:off x="4536733" y="4756931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61B2593-CA74-3A2E-FBAC-D9050B70F071}"/>
              </a:ext>
            </a:extLst>
          </p:cNvPr>
          <p:cNvCxnSpPr/>
          <p:nvPr/>
        </p:nvCxnSpPr>
        <p:spPr>
          <a:xfrm>
            <a:off x="4961577" y="4838466"/>
            <a:ext cx="54864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797BA36-CF52-991D-EA20-812F8CECE897}"/>
              </a:ext>
            </a:extLst>
          </p:cNvPr>
          <p:cNvCxnSpPr>
            <a:cxnSpLocks/>
          </p:cNvCxnSpPr>
          <p:nvPr/>
        </p:nvCxnSpPr>
        <p:spPr>
          <a:xfrm>
            <a:off x="5266645" y="5053707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3BB50BF-93CF-2C0B-BD25-14826748C74E}"/>
              </a:ext>
            </a:extLst>
          </p:cNvPr>
          <p:cNvCxnSpPr>
            <a:cxnSpLocks/>
          </p:cNvCxnSpPr>
          <p:nvPr/>
        </p:nvCxnSpPr>
        <p:spPr>
          <a:xfrm>
            <a:off x="5274667" y="5206107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C1246B1-D055-0A60-0461-601A41F001D8}"/>
              </a:ext>
            </a:extLst>
          </p:cNvPr>
          <p:cNvCxnSpPr>
            <a:cxnSpLocks/>
          </p:cNvCxnSpPr>
          <p:nvPr/>
        </p:nvCxnSpPr>
        <p:spPr>
          <a:xfrm>
            <a:off x="5274667" y="4949435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C207B0A-B6C5-5BD4-094D-CD8A9BB062E0}"/>
              </a:ext>
            </a:extLst>
          </p:cNvPr>
          <p:cNvCxnSpPr/>
          <p:nvPr/>
        </p:nvCxnSpPr>
        <p:spPr>
          <a:xfrm>
            <a:off x="8208984" y="4771686"/>
            <a:ext cx="596321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1B5566F-6D05-40A5-62C6-8E691EB5B0AD}"/>
              </a:ext>
            </a:extLst>
          </p:cNvPr>
          <p:cNvCxnSpPr>
            <a:cxnSpLocks/>
          </p:cNvCxnSpPr>
          <p:nvPr/>
        </p:nvCxnSpPr>
        <p:spPr>
          <a:xfrm>
            <a:off x="8539229" y="4989539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B6C7F2C-81E3-966A-5E1E-59C1E52399E5}"/>
              </a:ext>
            </a:extLst>
          </p:cNvPr>
          <p:cNvCxnSpPr>
            <a:cxnSpLocks/>
          </p:cNvCxnSpPr>
          <p:nvPr/>
        </p:nvCxnSpPr>
        <p:spPr>
          <a:xfrm>
            <a:off x="8547251" y="5141939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0E7374E-F463-ACC1-2BA7-26349F476DA5}"/>
              </a:ext>
            </a:extLst>
          </p:cNvPr>
          <p:cNvCxnSpPr>
            <a:cxnSpLocks/>
          </p:cNvCxnSpPr>
          <p:nvPr/>
        </p:nvCxnSpPr>
        <p:spPr>
          <a:xfrm>
            <a:off x="8527112" y="4869751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670EF49-C65B-B99A-593F-0F27D9A1B3C2}"/>
              </a:ext>
            </a:extLst>
          </p:cNvPr>
          <p:cNvCxnSpPr/>
          <p:nvPr/>
        </p:nvCxnSpPr>
        <p:spPr>
          <a:xfrm>
            <a:off x="5673276" y="4878454"/>
            <a:ext cx="54864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F4229F7-649C-6BE2-53E9-8ACD544039BF}"/>
              </a:ext>
            </a:extLst>
          </p:cNvPr>
          <p:cNvCxnSpPr/>
          <p:nvPr/>
        </p:nvCxnSpPr>
        <p:spPr>
          <a:xfrm>
            <a:off x="8927668" y="4856577"/>
            <a:ext cx="54864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962B10D-257C-DD70-0886-D1B214FAE421}"/>
              </a:ext>
            </a:extLst>
          </p:cNvPr>
          <p:cNvCxnSpPr/>
          <p:nvPr/>
        </p:nvCxnSpPr>
        <p:spPr>
          <a:xfrm>
            <a:off x="7511158" y="4940128"/>
            <a:ext cx="596321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7579F4F-CDC4-0061-5CF5-CDE216AC9748}"/>
              </a:ext>
            </a:extLst>
          </p:cNvPr>
          <p:cNvCxnSpPr>
            <a:cxnSpLocks/>
          </p:cNvCxnSpPr>
          <p:nvPr/>
        </p:nvCxnSpPr>
        <p:spPr>
          <a:xfrm>
            <a:off x="7648899" y="4933393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110E617-9B46-B234-1521-883BD1249E1C}"/>
              </a:ext>
            </a:extLst>
          </p:cNvPr>
          <p:cNvCxnSpPr>
            <a:cxnSpLocks/>
          </p:cNvCxnSpPr>
          <p:nvPr/>
        </p:nvCxnSpPr>
        <p:spPr>
          <a:xfrm>
            <a:off x="7656921" y="5085793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FBD7BA4-9D11-37AD-63F8-543AAA2D8C93}"/>
              </a:ext>
            </a:extLst>
          </p:cNvPr>
          <p:cNvCxnSpPr>
            <a:cxnSpLocks/>
          </p:cNvCxnSpPr>
          <p:nvPr/>
        </p:nvCxnSpPr>
        <p:spPr>
          <a:xfrm>
            <a:off x="7636782" y="4813605"/>
            <a:ext cx="22708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C23E1D0-59B9-7DD1-5E78-F90D3BC0F501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6032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408A-93A3-4C2D-868E-902F1037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eFPGA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46BF4-0BB8-6277-FF70-9D0DCEDC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38" y="1116211"/>
            <a:ext cx="5648367" cy="4848820"/>
          </a:xfrm>
        </p:spPr>
        <p:txBody>
          <a:bodyPr/>
          <a:lstStyle/>
          <a:p>
            <a:pPr algn="just"/>
            <a:r>
              <a:rPr lang="en-US" dirty="0"/>
              <a:t>The clock(s) for the eFPGA come from the </a:t>
            </a:r>
            <a:r>
              <a:rPr lang="en-US" dirty="0" err="1"/>
              <a:t>SoC.</a:t>
            </a:r>
            <a:endParaRPr lang="en-US" dirty="0"/>
          </a:p>
          <a:p>
            <a:pPr algn="just"/>
            <a:r>
              <a:rPr lang="en-US" dirty="0"/>
              <a:t>The configuration of the eFPGA is done by the </a:t>
            </a:r>
            <a:r>
              <a:rPr lang="en-US" dirty="0" err="1"/>
              <a:t>SoC.</a:t>
            </a:r>
            <a:endParaRPr lang="en-US" dirty="0"/>
          </a:p>
          <a:p>
            <a:pPr algn="just"/>
            <a:r>
              <a:rPr lang="en-US" dirty="0"/>
              <a:t>The input pins of the eFPGA are driven from the SoC and the output pins of the eFPGA connect to other blocks of the SoC: the connection can be to a system bus like AXI, to the data/control paths, to memory or to I/O or a combination of all of these.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EC5F4-2174-9394-E39C-E66BD7F651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11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05891F-E30B-9D15-CA51-12C126771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94" y="1331495"/>
            <a:ext cx="5648367" cy="314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7A51F-8CBC-3D2F-27E0-76ADC1DC22C8}"/>
              </a:ext>
            </a:extLst>
          </p:cNvPr>
          <p:cNvSpPr/>
          <p:nvPr/>
        </p:nvSpPr>
        <p:spPr>
          <a:xfrm>
            <a:off x="7309614" y="2710166"/>
            <a:ext cx="898358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9D029-5E32-15FE-1267-A97C1389B1B1}"/>
              </a:ext>
            </a:extLst>
          </p:cNvPr>
          <p:cNvSpPr txBox="1"/>
          <p:nvPr/>
        </p:nvSpPr>
        <p:spPr>
          <a:xfrm>
            <a:off x="7429987" y="2882672"/>
            <a:ext cx="77798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SOC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0A105-01C9-D8C2-9E01-71C7D84D665D}"/>
              </a:ext>
            </a:extLst>
          </p:cNvPr>
          <p:cNvSpPr/>
          <p:nvPr/>
        </p:nvSpPr>
        <p:spPr>
          <a:xfrm>
            <a:off x="6392836" y="1412831"/>
            <a:ext cx="2719080" cy="2934580"/>
          </a:xfrm>
          <a:prstGeom prst="rect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5417A-C0BE-6FBF-A7E1-FD45CFD3CD75}"/>
              </a:ext>
            </a:extLst>
          </p:cNvPr>
          <p:cNvSpPr/>
          <p:nvPr/>
        </p:nvSpPr>
        <p:spPr>
          <a:xfrm>
            <a:off x="7802938" y="1513992"/>
            <a:ext cx="603126" cy="731520"/>
          </a:xfrm>
          <a:prstGeom prst="rect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D9E027-C728-5C4B-EAC4-5909A7EEC0FF}"/>
              </a:ext>
            </a:extLst>
          </p:cNvPr>
          <p:cNvSpPr txBox="1"/>
          <p:nvPr/>
        </p:nvSpPr>
        <p:spPr>
          <a:xfrm>
            <a:off x="3928768" y="6532111"/>
            <a:ext cx="492813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Source @ https://semiengineering.com/introduction-to-efpga-Software/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1518FB-71C8-ADDC-1B9C-92E6CD8DE4F2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1800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A0DC-5A5F-15F6-145A-6961F6CB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EDA Tools for eFPGA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E2CF9-7210-3A69-1C2E-207348352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37" y="2919663"/>
            <a:ext cx="11837247" cy="3045368"/>
          </a:xfrm>
        </p:spPr>
        <p:txBody>
          <a:bodyPr/>
          <a:lstStyle/>
          <a:p>
            <a:r>
              <a:rPr lang="en-US" sz="2000" dirty="0"/>
              <a:t>eFPGA is an “RTL engine” programmed using Verilog or sometimes VHDL</a:t>
            </a:r>
          </a:p>
          <a:p>
            <a:r>
              <a:rPr lang="en-US" sz="2000" dirty="0"/>
              <a:t>eFPGA “execute” the RTL cycle by cycle from inputs through the RTL in the eFPGA to the outputs.</a:t>
            </a:r>
          </a:p>
          <a:p>
            <a:r>
              <a:rPr lang="en-US" sz="2000" dirty="0"/>
              <a:t>Synthesis Tool: Synopsys’ Synplify</a:t>
            </a:r>
          </a:p>
          <a:p>
            <a:r>
              <a:rPr lang="en-US" sz="2000" dirty="0"/>
              <a:t>Synthesis tool reads in the Verilog or VHDL and generates an EDIF file </a:t>
            </a:r>
          </a:p>
          <a:p>
            <a:r>
              <a:rPr lang="en-US" sz="2000" dirty="0"/>
              <a:t>EDIF: a vendor-neutral format to store electronic netlists.</a:t>
            </a:r>
          </a:p>
          <a:p>
            <a:r>
              <a:rPr lang="en-US" sz="2000" dirty="0"/>
              <a:t>The EDIF file then processed by the </a:t>
            </a:r>
            <a:r>
              <a:rPr lang="en-US" sz="2000" dirty="0" err="1"/>
              <a:t>eFPGA’s</a:t>
            </a:r>
            <a:r>
              <a:rPr lang="en-US" sz="2000" dirty="0"/>
              <a:t> own software to do packing, placing, routing, timing generation and then bit file generation</a:t>
            </a:r>
          </a:p>
          <a:p>
            <a:pPr algn="just"/>
            <a:r>
              <a:rPr lang="en-US" sz="2000" dirty="0"/>
              <a:t>Each </a:t>
            </a:r>
            <a:r>
              <a:rPr lang="en-US" sz="2000" dirty="0" err="1"/>
              <a:t>eFPGA’s</a:t>
            </a:r>
            <a:r>
              <a:rPr lang="en-US" sz="2000" dirty="0"/>
              <a:t> hardware implementation is quite different in terms of LUT sizes, clocking structure, array layout, and especially interconnect network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48BF9-0D97-2494-1639-5560E889EE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12</a:t>
            </a:fld>
            <a:endParaRPr lang="en-US"/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E5EE6296-AB41-EE44-3F33-38BA736CAF0E}"/>
              </a:ext>
            </a:extLst>
          </p:cNvPr>
          <p:cNvSpPr/>
          <p:nvPr/>
        </p:nvSpPr>
        <p:spPr>
          <a:xfrm>
            <a:off x="946484" y="903592"/>
            <a:ext cx="1636295" cy="1507958"/>
          </a:xfrm>
          <a:prstGeom prst="verticalScroll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9184A5E0-0113-6E1D-28EF-67DDAE73D386}"/>
              </a:ext>
            </a:extLst>
          </p:cNvPr>
          <p:cNvSpPr/>
          <p:nvPr/>
        </p:nvSpPr>
        <p:spPr>
          <a:xfrm>
            <a:off x="4042611" y="892969"/>
            <a:ext cx="1459831" cy="1550665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4CE29668-A7BA-E0B3-D7E7-6B7D3AA7EFD4}"/>
              </a:ext>
            </a:extLst>
          </p:cNvPr>
          <p:cNvSpPr/>
          <p:nvPr/>
        </p:nvSpPr>
        <p:spPr>
          <a:xfrm>
            <a:off x="7202905" y="850263"/>
            <a:ext cx="1459831" cy="1593371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1BFA99-6340-A39D-C49B-BDEB84F1C45D}"/>
              </a:ext>
            </a:extLst>
          </p:cNvPr>
          <p:cNvCxnSpPr/>
          <p:nvPr/>
        </p:nvCxnSpPr>
        <p:spPr>
          <a:xfrm>
            <a:off x="2582779" y="1657571"/>
            <a:ext cx="1138989" cy="0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828696-D724-7754-0F5B-280E43DCD4D1}"/>
              </a:ext>
            </a:extLst>
          </p:cNvPr>
          <p:cNvCxnSpPr/>
          <p:nvPr/>
        </p:nvCxnSpPr>
        <p:spPr>
          <a:xfrm>
            <a:off x="5751094" y="1673613"/>
            <a:ext cx="1138989" cy="0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50ACE6-F144-5409-0275-8747AB7DC89D}"/>
              </a:ext>
            </a:extLst>
          </p:cNvPr>
          <p:cNvCxnSpPr/>
          <p:nvPr/>
        </p:nvCxnSpPr>
        <p:spPr>
          <a:xfrm>
            <a:off x="8783052" y="1673613"/>
            <a:ext cx="1138989" cy="0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6FF9EB-CFF7-6338-B426-BD8486930657}"/>
              </a:ext>
            </a:extLst>
          </p:cNvPr>
          <p:cNvSpPr txBox="1"/>
          <p:nvPr/>
        </p:nvSpPr>
        <p:spPr>
          <a:xfrm>
            <a:off x="1491972" y="1478505"/>
            <a:ext cx="77798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RTL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91E7BB-1E0D-E1B1-30E2-33D9BEA77696}"/>
              </a:ext>
            </a:extLst>
          </p:cNvPr>
          <p:cNvSpPr txBox="1"/>
          <p:nvPr/>
        </p:nvSpPr>
        <p:spPr>
          <a:xfrm>
            <a:off x="2763281" y="1258426"/>
            <a:ext cx="77798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 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BA611-3026-0E90-679E-7706429F39E3}"/>
              </a:ext>
            </a:extLst>
          </p:cNvPr>
          <p:cNvSpPr txBox="1"/>
          <p:nvPr/>
        </p:nvSpPr>
        <p:spPr>
          <a:xfrm>
            <a:off x="4148834" y="1437031"/>
            <a:ext cx="12894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Synopsys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Synplify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D9A018-5F6E-1DC8-E4AF-DBD4EF860B6B}"/>
              </a:ext>
            </a:extLst>
          </p:cNvPr>
          <p:cNvSpPr txBox="1"/>
          <p:nvPr/>
        </p:nvSpPr>
        <p:spPr>
          <a:xfrm>
            <a:off x="7288101" y="1344432"/>
            <a:ext cx="128943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Flex Logix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EFLX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Compiler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814A31-4082-7434-6EE8-C43F89799052}"/>
              </a:ext>
            </a:extLst>
          </p:cNvPr>
          <p:cNvSpPr txBox="1"/>
          <p:nvPr/>
        </p:nvSpPr>
        <p:spPr>
          <a:xfrm>
            <a:off x="10042357" y="1417819"/>
            <a:ext cx="12894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Bit File for EFLX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04C755-2B46-66AC-7994-FF897AE7D0C9}"/>
              </a:ext>
            </a:extLst>
          </p:cNvPr>
          <p:cNvSpPr txBox="1"/>
          <p:nvPr/>
        </p:nvSpPr>
        <p:spPr>
          <a:xfrm>
            <a:off x="5871439" y="1277980"/>
            <a:ext cx="77798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 </a:t>
            </a: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edif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91EAD8-4A2B-3BC1-7482-FF9DDDCAFEB5}"/>
              </a:ext>
            </a:extLst>
          </p:cNvPr>
          <p:cNvSpPr txBox="1"/>
          <p:nvPr/>
        </p:nvSpPr>
        <p:spPr>
          <a:xfrm>
            <a:off x="8943473" y="1267357"/>
            <a:ext cx="77798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bit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83EFE1-F03B-581C-D5C6-E2C864C133E5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5656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6AE8-CF15-49B8-E2AF-BB61076D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eFPGA Compiler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251F-B02D-3ED4-9074-136F61D0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770"/>
            <a:ext cx="4154905" cy="5101872"/>
          </a:xfrm>
        </p:spPr>
        <p:txBody>
          <a:bodyPr/>
          <a:lstStyle/>
          <a:p>
            <a:r>
              <a:rPr lang="en-US" dirty="0"/>
              <a:t>Input: EDIF File</a:t>
            </a:r>
          </a:p>
          <a:p>
            <a:r>
              <a:rPr lang="en-US" dirty="0"/>
              <a:t>‘Run All’ in the Compiler:</a:t>
            </a:r>
          </a:p>
          <a:p>
            <a:pPr marL="992962" lvl="1" indent="-457200">
              <a:buFont typeface="+mj-lt"/>
              <a:buAutoNum type="alphaLcParenR"/>
            </a:pPr>
            <a:r>
              <a:rPr lang="en-US" dirty="0"/>
              <a:t>select an appropriate array size and configuration</a:t>
            </a:r>
          </a:p>
          <a:p>
            <a:pPr marL="992962" lvl="1" indent="-457200">
              <a:buFont typeface="+mj-lt"/>
              <a:buAutoNum type="alphaLcParenR"/>
            </a:pPr>
            <a:r>
              <a:rPr lang="en-US" dirty="0"/>
              <a:t>Generate an appropriate I/O pin mapping file</a:t>
            </a:r>
          </a:p>
          <a:p>
            <a:pPr marL="992962" lvl="1" indent="-457200">
              <a:buFont typeface="+mj-lt"/>
              <a:buAutoNum type="alphaLcParenR"/>
            </a:pPr>
            <a:r>
              <a:rPr lang="en-US" dirty="0"/>
              <a:t>Generate an appropriate memory (RAMDEF) file</a:t>
            </a:r>
          </a:p>
          <a:p>
            <a:pPr marL="992962" lvl="1" indent="-457200" algn="just">
              <a:buFont typeface="+mj-lt"/>
              <a:buAutoNum type="alphaLcParenR"/>
            </a:pPr>
            <a:r>
              <a:rPr lang="en-US" dirty="0"/>
              <a:t>Then place/route and generate timing</a:t>
            </a:r>
          </a:p>
          <a:p>
            <a:pPr algn="just"/>
            <a:r>
              <a:rPr lang="en-US" dirty="0"/>
              <a:t>The floor planner tool allows to configure arrays </a:t>
            </a:r>
          </a:p>
          <a:p>
            <a:pPr algn="just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84733-E7DE-7A5D-48BD-8DF297CEA57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337EA0-7A91-1751-C398-A1DDA967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7" y="863159"/>
            <a:ext cx="7646835" cy="54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22A02A-83DB-F243-61D7-22FE47FFAC6A}"/>
              </a:ext>
            </a:extLst>
          </p:cNvPr>
          <p:cNvSpPr txBox="1"/>
          <p:nvPr/>
        </p:nvSpPr>
        <p:spPr>
          <a:xfrm>
            <a:off x="3864600" y="6563045"/>
            <a:ext cx="492813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Source @ https://semiengineering.com/introduction-to-efpga-Software/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56FC8-01C7-7E26-2F5A-A9DA007498FC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2622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2BF3-097C-CC8F-5BBE-720D964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Viewer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E8618-7C4C-DF15-F20D-770CB6B19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5434"/>
            <a:ext cx="4208905" cy="4848820"/>
          </a:xfrm>
        </p:spPr>
        <p:txBody>
          <a:bodyPr/>
          <a:lstStyle/>
          <a:p>
            <a:pPr algn="just"/>
            <a:r>
              <a:rPr lang="en-US" dirty="0"/>
              <a:t>Placement viewer allow a designer to see which blocks of the core are utilized </a:t>
            </a:r>
          </a:p>
          <a:p>
            <a:pPr algn="l"/>
            <a:r>
              <a:rPr lang="en-US" dirty="0"/>
              <a:t>Inspect individual timing paths</a:t>
            </a:r>
          </a:p>
          <a:p>
            <a:pPr algn="l"/>
            <a:r>
              <a:rPr lang="en-US" dirty="0"/>
              <a:t>Give insight in to how to optimize the design for improved performance</a:t>
            </a:r>
          </a:p>
          <a:p>
            <a:pPr algn="l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6800D-9F72-2749-A515-F39CAFFCA84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CE8698-1A0C-DE63-1426-576C660E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42" y="892969"/>
            <a:ext cx="7644384" cy="515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3502F-29C4-0934-B8D6-FEE233AB0FC4}"/>
              </a:ext>
            </a:extLst>
          </p:cNvPr>
          <p:cNvSpPr txBox="1"/>
          <p:nvPr/>
        </p:nvSpPr>
        <p:spPr>
          <a:xfrm>
            <a:off x="3928768" y="6532111"/>
            <a:ext cx="492813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Source @ https://semiengineering.com/introduction-to-efpga-Software/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D6CC-4523-9FA1-BE7D-43816087E870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2639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116D-A7E3-D380-69BB-91D83AE5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Analyzer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D1540-E959-9CC7-82B6-31F8D282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42506"/>
            <a:ext cx="4251158" cy="4848820"/>
          </a:xfrm>
        </p:spPr>
        <p:txBody>
          <a:bodyPr/>
          <a:lstStyle/>
          <a:p>
            <a:pPr algn="just"/>
            <a:r>
              <a:rPr lang="en-US" sz="2000" dirty="0"/>
              <a:t>Another tool is the timing analyzer histogram</a:t>
            </a:r>
          </a:p>
          <a:p>
            <a:pPr algn="just"/>
            <a:r>
              <a:rPr lang="en-US" sz="2000" dirty="0"/>
              <a:t>Histogram shows the number of timing paths in each band</a:t>
            </a:r>
          </a:p>
          <a:p>
            <a:pPr algn="just"/>
            <a:r>
              <a:rPr lang="en-US" sz="2000" dirty="0"/>
              <a:t>It is possible to clock on each column of the histogram to see a list of timing paths</a:t>
            </a:r>
          </a:p>
          <a:p>
            <a:pPr algn="just"/>
            <a:r>
              <a:rPr lang="en-US" sz="2000" dirty="0"/>
              <a:t>Each timing path can be selected to see how it breaks down step by step from the clock input of a flop, through the logic and interconnect stages to the setup of the destination flop.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99FF7-9721-C4CC-AFC7-70CEFDCBB7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15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C794B0C-E985-1715-47E6-2B589740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63" y="892969"/>
            <a:ext cx="7644384" cy="514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7A0AD-CF82-389E-0E44-0934A676929E}"/>
              </a:ext>
            </a:extLst>
          </p:cNvPr>
          <p:cNvSpPr txBox="1"/>
          <p:nvPr/>
        </p:nvSpPr>
        <p:spPr>
          <a:xfrm>
            <a:off x="3928768" y="6532111"/>
            <a:ext cx="492813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Source @ https://semiengineering.com/introduction-to-efpga-Software/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A2536-E2CB-A339-288A-BC3FB762A9EB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3951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5F8B-8C1C-75DC-4CCA-398BF136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terms of eFPGA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521AA-A376-0D51-52F0-ACA58524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49" y="1317612"/>
            <a:ext cx="6596829" cy="4848820"/>
          </a:xfrm>
        </p:spPr>
        <p:txBody>
          <a:bodyPr/>
          <a:lstStyle/>
          <a:p>
            <a:pPr algn="just"/>
            <a:r>
              <a:rPr lang="en-US" sz="2000" dirty="0"/>
              <a:t>System level security with least PPA overhead</a:t>
            </a:r>
          </a:p>
          <a:p>
            <a:pPr algn="just"/>
            <a:r>
              <a:rPr lang="en-US" sz="2000" dirty="0"/>
              <a:t>Provides IP protection </a:t>
            </a:r>
          </a:p>
          <a:p>
            <a:pPr lvl="1" algn="just"/>
            <a:r>
              <a:rPr lang="en-US" sz="1800" dirty="0"/>
              <a:t>The flexibility of burning the bitstream after the fabrication </a:t>
            </a:r>
          </a:p>
          <a:p>
            <a:pPr lvl="1" algn="just"/>
            <a:r>
              <a:rPr lang="en-US" sz="1800" dirty="0"/>
              <a:t>Don’t share the IP functionality with any entity of the supply chain </a:t>
            </a:r>
          </a:p>
          <a:p>
            <a:pPr algn="just"/>
            <a:r>
              <a:rPr lang="en-US" sz="2000" dirty="0"/>
              <a:t>Safeguard against counterfeit parts</a:t>
            </a:r>
          </a:p>
          <a:p>
            <a:pPr lvl="1" algn="just"/>
            <a:r>
              <a:rPr lang="en-US" sz="1800" dirty="0"/>
              <a:t>Obfuscating a portion of the ASIC’s circuitry in </a:t>
            </a:r>
            <a:r>
              <a:rPr lang="en-US" sz="1800" dirty="0" err="1"/>
              <a:t>eFPGA</a:t>
            </a:r>
            <a:endParaRPr lang="en-US" sz="1800" dirty="0"/>
          </a:p>
          <a:p>
            <a:pPr lvl="1" algn="just"/>
            <a:r>
              <a:rPr lang="en-US" sz="1800" dirty="0"/>
              <a:t>Program the </a:t>
            </a:r>
            <a:r>
              <a:rPr lang="en-US" sz="1800" dirty="0" err="1"/>
              <a:t>eFPGA</a:t>
            </a:r>
            <a:r>
              <a:rPr lang="en-US" sz="1800" dirty="0"/>
              <a:t> as part of the ASIC’s pre-boot sequence</a:t>
            </a:r>
          </a:p>
          <a:p>
            <a:pPr algn="just"/>
            <a:r>
              <a:rPr lang="en-US" sz="2000" dirty="0" err="1"/>
              <a:t>eFPGA</a:t>
            </a:r>
            <a:r>
              <a:rPr lang="en-US" sz="2000" dirty="0"/>
              <a:t> can also be used within an IP block itself for specific security requirements in subsystems</a:t>
            </a:r>
          </a:p>
          <a:p>
            <a:pPr algn="just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40E65-D36A-FF79-F4DE-743E10FC34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5D787-0B62-9D7A-9FDD-A6ED6AFD827A}"/>
              </a:ext>
            </a:extLst>
          </p:cNvPr>
          <p:cNvSpPr/>
          <p:nvPr/>
        </p:nvSpPr>
        <p:spPr>
          <a:xfrm>
            <a:off x="7726115" y="2084164"/>
            <a:ext cx="3931920" cy="2417821"/>
          </a:xfrm>
          <a:prstGeom prst="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A973F0-AB59-F89D-417B-3B0F55DCA854}"/>
              </a:ext>
            </a:extLst>
          </p:cNvPr>
          <p:cNvSpPr/>
          <p:nvPr/>
        </p:nvSpPr>
        <p:spPr>
          <a:xfrm>
            <a:off x="8232741" y="2471351"/>
            <a:ext cx="548640" cy="580768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B0691-78B0-064B-D2E0-975E9264F980}"/>
              </a:ext>
            </a:extLst>
          </p:cNvPr>
          <p:cNvSpPr/>
          <p:nvPr/>
        </p:nvSpPr>
        <p:spPr>
          <a:xfrm>
            <a:off x="8164783" y="3451638"/>
            <a:ext cx="562229" cy="580768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4B6F2-2365-F72B-84EC-77883993B671}"/>
              </a:ext>
            </a:extLst>
          </p:cNvPr>
          <p:cNvSpPr/>
          <p:nvPr/>
        </p:nvSpPr>
        <p:spPr>
          <a:xfrm>
            <a:off x="7973250" y="2384854"/>
            <a:ext cx="976184" cy="1816443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C3515B4-0BAC-3000-5204-945CB11B2CE6}"/>
              </a:ext>
            </a:extLst>
          </p:cNvPr>
          <p:cNvSpPr/>
          <p:nvPr/>
        </p:nvSpPr>
        <p:spPr>
          <a:xfrm>
            <a:off x="9579629" y="2557847"/>
            <a:ext cx="1927654" cy="155448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B2B728-ACEA-D646-5FD0-702AAC5D6D23}"/>
              </a:ext>
            </a:extLst>
          </p:cNvPr>
          <p:cNvCxnSpPr/>
          <p:nvPr/>
        </p:nvCxnSpPr>
        <p:spPr>
          <a:xfrm>
            <a:off x="7108277" y="4287794"/>
            <a:ext cx="3422822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98AB02-0549-20D9-426B-714FF884B4A4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0543456" y="4110671"/>
            <a:ext cx="0" cy="18288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D2D558-CB41-9061-8725-63FC2A2966A8}"/>
              </a:ext>
            </a:extLst>
          </p:cNvPr>
          <p:cNvCxnSpPr/>
          <p:nvPr/>
        </p:nvCxnSpPr>
        <p:spPr>
          <a:xfrm flipV="1">
            <a:off x="8072104" y="2928551"/>
            <a:ext cx="0" cy="1359243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AECA8F-1A8E-C716-7FB1-4CD57C6B87BF}"/>
              </a:ext>
            </a:extLst>
          </p:cNvPr>
          <p:cNvCxnSpPr/>
          <p:nvPr/>
        </p:nvCxnSpPr>
        <p:spPr>
          <a:xfrm>
            <a:off x="8072104" y="3917092"/>
            <a:ext cx="148281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F78A71-467B-DBCC-DD9C-B6865F0F6F31}"/>
              </a:ext>
            </a:extLst>
          </p:cNvPr>
          <p:cNvCxnSpPr/>
          <p:nvPr/>
        </p:nvCxnSpPr>
        <p:spPr>
          <a:xfrm>
            <a:off x="8072104" y="2928551"/>
            <a:ext cx="148281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7D77E2A-8C84-033F-271D-ECCAD34F326E}"/>
              </a:ext>
            </a:extLst>
          </p:cNvPr>
          <p:cNvSpPr/>
          <p:nvPr/>
        </p:nvSpPr>
        <p:spPr>
          <a:xfrm rot="5400000">
            <a:off x="7824969" y="4213654"/>
            <a:ext cx="135923" cy="172990"/>
          </a:xfrm>
          <a:prstGeom prst="triangl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18600B6-8526-7E5E-08AC-E800F2094799}"/>
              </a:ext>
            </a:extLst>
          </p:cNvPr>
          <p:cNvSpPr/>
          <p:nvPr/>
        </p:nvSpPr>
        <p:spPr>
          <a:xfrm rot="5400000">
            <a:off x="8251278" y="3830597"/>
            <a:ext cx="135923" cy="172990"/>
          </a:xfrm>
          <a:prstGeom prst="triangle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AED104F-3F9B-20B9-F2A1-975CF475FC98}"/>
              </a:ext>
            </a:extLst>
          </p:cNvPr>
          <p:cNvSpPr/>
          <p:nvPr/>
        </p:nvSpPr>
        <p:spPr>
          <a:xfrm rot="5400000">
            <a:off x="8257454" y="2842056"/>
            <a:ext cx="135923" cy="172990"/>
          </a:xfrm>
          <a:prstGeom prst="triangle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A7A89B-5610-8D2A-F50E-8F23FACF4420}"/>
              </a:ext>
            </a:extLst>
          </p:cNvPr>
          <p:cNvCxnSpPr>
            <a:cxnSpLocks/>
          </p:cNvCxnSpPr>
          <p:nvPr/>
        </p:nvCxnSpPr>
        <p:spPr>
          <a:xfrm>
            <a:off x="7726115" y="3630808"/>
            <a:ext cx="438668" cy="1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24008C-B651-BD80-4FA1-242859511E05}"/>
              </a:ext>
            </a:extLst>
          </p:cNvPr>
          <p:cNvCxnSpPr>
            <a:cxnSpLocks/>
          </p:cNvCxnSpPr>
          <p:nvPr/>
        </p:nvCxnSpPr>
        <p:spPr>
          <a:xfrm>
            <a:off x="8727012" y="3630808"/>
            <a:ext cx="914399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CEF2B1-CE93-5899-04DD-50B0DD22A612}"/>
              </a:ext>
            </a:extLst>
          </p:cNvPr>
          <p:cNvCxnSpPr>
            <a:cxnSpLocks/>
          </p:cNvCxnSpPr>
          <p:nvPr/>
        </p:nvCxnSpPr>
        <p:spPr>
          <a:xfrm>
            <a:off x="8764082" y="2696829"/>
            <a:ext cx="146304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91BB57-8D7A-FB85-34D6-49520FBADE67}"/>
              </a:ext>
            </a:extLst>
          </p:cNvPr>
          <p:cNvCxnSpPr>
            <a:cxnSpLocks/>
          </p:cNvCxnSpPr>
          <p:nvPr/>
        </p:nvCxnSpPr>
        <p:spPr>
          <a:xfrm flipH="1" flipV="1">
            <a:off x="7083567" y="3618451"/>
            <a:ext cx="936029" cy="9817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106D48-A3BC-37A2-70AA-715F1A76DC68}"/>
              </a:ext>
            </a:extLst>
          </p:cNvPr>
          <p:cNvCxnSpPr>
            <a:cxnSpLocks/>
          </p:cNvCxnSpPr>
          <p:nvPr/>
        </p:nvCxnSpPr>
        <p:spPr>
          <a:xfrm flipV="1">
            <a:off x="7126815" y="2714066"/>
            <a:ext cx="1097280" cy="9817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176842F-10FE-DA66-035C-3DD494483DDC}"/>
              </a:ext>
            </a:extLst>
          </p:cNvPr>
          <p:cNvSpPr/>
          <p:nvPr/>
        </p:nvSpPr>
        <p:spPr>
          <a:xfrm>
            <a:off x="7726115" y="2681417"/>
            <a:ext cx="137156" cy="91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3FDF7D-58CE-B512-01E6-091CEB37FA6E}"/>
              </a:ext>
            </a:extLst>
          </p:cNvPr>
          <p:cNvSpPr/>
          <p:nvPr/>
        </p:nvSpPr>
        <p:spPr>
          <a:xfrm>
            <a:off x="7739300" y="3577217"/>
            <a:ext cx="137156" cy="91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7FBD9E-9597-0F5D-2426-645E580F990F}"/>
              </a:ext>
            </a:extLst>
          </p:cNvPr>
          <p:cNvSpPr txBox="1"/>
          <p:nvPr/>
        </p:nvSpPr>
        <p:spPr>
          <a:xfrm>
            <a:off x="7155106" y="2383440"/>
            <a:ext cx="77798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Din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3D1DB6-09BA-A9FC-BC01-4B2D87FD2725}"/>
              </a:ext>
            </a:extLst>
          </p:cNvPr>
          <p:cNvSpPr txBox="1"/>
          <p:nvPr/>
        </p:nvSpPr>
        <p:spPr>
          <a:xfrm>
            <a:off x="7212016" y="3315077"/>
            <a:ext cx="77798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Dout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D6B728-7D92-7A45-741D-4271632BFDFB}"/>
              </a:ext>
            </a:extLst>
          </p:cNvPr>
          <p:cNvSpPr txBox="1"/>
          <p:nvPr/>
        </p:nvSpPr>
        <p:spPr>
          <a:xfrm>
            <a:off x="7141828" y="3976442"/>
            <a:ext cx="77798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Clk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A94B2F-CA10-9ACA-DB66-05959A75F287}"/>
              </a:ext>
            </a:extLst>
          </p:cNvPr>
          <p:cNvSpPr txBox="1"/>
          <p:nvPr/>
        </p:nvSpPr>
        <p:spPr>
          <a:xfrm>
            <a:off x="9144728" y="2385551"/>
            <a:ext cx="77798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Din_i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6259E1-C87B-D6A9-B59B-0671CCD7F05D}"/>
              </a:ext>
            </a:extLst>
          </p:cNvPr>
          <p:cNvSpPr txBox="1"/>
          <p:nvPr/>
        </p:nvSpPr>
        <p:spPr>
          <a:xfrm>
            <a:off x="8917825" y="3306463"/>
            <a:ext cx="77798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Dout_i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D962F5-A10E-AA7B-D339-8A41DF70A412}"/>
              </a:ext>
            </a:extLst>
          </p:cNvPr>
          <p:cNvSpPr txBox="1"/>
          <p:nvPr/>
        </p:nvSpPr>
        <p:spPr>
          <a:xfrm>
            <a:off x="9693339" y="2995556"/>
            <a:ext cx="146304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Confidential Design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8A505A-A365-9635-44C7-C4FB2ED245E5}"/>
              </a:ext>
            </a:extLst>
          </p:cNvPr>
          <p:cNvSpPr txBox="1"/>
          <p:nvPr/>
        </p:nvSpPr>
        <p:spPr>
          <a:xfrm>
            <a:off x="9006513" y="1674740"/>
            <a:ext cx="146304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FPGA Array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A160A9-78C1-D3B0-3726-18F170229BF1}"/>
              </a:ext>
            </a:extLst>
          </p:cNvPr>
          <p:cNvSpPr txBox="1"/>
          <p:nvPr/>
        </p:nvSpPr>
        <p:spPr>
          <a:xfrm>
            <a:off x="7682865" y="2088287"/>
            <a:ext cx="146304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IO RBB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6E970E-3B39-C75D-9A83-FF8A94FE339F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4800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D4B1-DCFC-93A8-A943-EA3DC4F7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36DD1-1038-9BF9-10F2-FCB0E674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Telecom Industry</a:t>
            </a:r>
          </a:p>
          <a:p>
            <a:pPr lvl="1"/>
            <a:r>
              <a:rPr lang="en-US" dirty="0"/>
              <a:t>Specifications are constantly being updated from 3G/4G/5G</a:t>
            </a:r>
          </a:p>
          <a:p>
            <a:pPr lvl="1"/>
            <a:r>
              <a:rPr lang="en-US" dirty="0"/>
              <a:t>Meet stringent size, weight, and power requirements</a:t>
            </a:r>
          </a:p>
          <a:p>
            <a:r>
              <a:rPr lang="en-US" dirty="0"/>
              <a:t>Fintech/High-Frequency Trading</a:t>
            </a:r>
          </a:p>
          <a:p>
            <a:pPr lvl="1"/>
            <a:r>
              <a:rPr lang="en-US" dirty="0" err="1"/>
              <a:t>eFPGA</a:t>
            </a:r>
            <a:r>
              <a:rPr lang="en-US" dirty="0"/>
              <a:t> reducing latency by a microsecond can be worth millions of dollars</a:t>
            </a:r>
          </a:p>
          <a:p>
            <a:pPr algn="just"/>
            <a:r>
              <a:rPr lang="en-US" dirty="0"/>
              <a:t>Artificial Intelligence/Machine Learning (AI/ML) Inference and CNNs</a:t>
            </a:r>
          </a:p>
          <a:p>
            <a:pPr lvl="1"/>
            <a:r>
              <a:rPr lang="en-US" dirty="0"/>
              <a:t>Convolutional Neural Network (CNN) inference algorithms rely heavily on multiply/accumulate operations and programmable logic</a:t>
            </a:r>
          </a:p>
          <a:p>
            <a:pPr lvl="1"/>
            <a:r>
              <a:rPr lang="en-US" dirty="0" err="1"/>
              <a:t>Speedcore</a:t>
            </a:r>
            <a:r>
              <a:rPr lang="en-US" dirty="0"/>
              <a:t> </a:t>
            </a:r>
            <a:r>
              <a:rPr lang="en-US" dirty="0" err="1"/>
              <a:t>eFPGAs</a:t>
            </a:r>
            <a:r>
              <a:rPr lang="en-US" dirty="0"/>
              <a:t> can significantly accelerate such algorithms using the massive parallelism made possible by including a large number of programmable DSP blocks in </a:t>
            </a:r>
            <a:r>
              <a:rPr lang="en-US" dirty="0" err="1"/>
              <a:t>eFPGA</a:t>
            </a:r>
            <a:r>
              <a:rPr lang="en-US" dirty="0"/>
              <a:t>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8265C-65E2-7A1E-590D-5DDCE9175E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CED5F4-6DE6-ECA4-3C27-51FCD3682A5A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8527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C15D-D243-9E62-A8DC-1074FD4A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eFPGA?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3C03C-2072-D520-15F5-56B7252761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52761-1AE0-CB83-89A3-9D1BAC047D0C}"/>
              </a:ext>
            </a:extLst>
          </p:cNvPr>
          <p:cNvSpPr/>
          <p:nvPr/>
        </p:nvSpPr>
        <p:spPr>
          <a:xfrm>
            <a:off x="5800184" y="2256457"/>
            <a:ext cx="1876927" cy="1617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579FE1-B16A-8AB5-A0B6-DE98B8131533}"/>
              </a:ext>
            </a:extLst>
          </p:cNvPr>
          <p:cNvSpPr/>
          <p:nvPr/>
        </p:nvSpPr>
        <p:spPr>
          <a:xfrm>
            <a:off x="7975494" y="1447935"/>
            <a:ext cx="3656083" cy="2175310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E35B9-0641-009F-0F19-0456E5B135EC}"/>
              </a:ext>
            </a:extLst>
          </p:cNvPr>
          <p:cNvSpPr/>
          <p:nvPr/>
        </p:nvSpPr>
        <p:spPr>
          <a:xfrm>
            <a:off x="8093911" y="1582689"/>
            <a:ext cx="1139595" cy="45238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7E7ECA-1F66-4111-7855-0ACE359D7DBD}"/>
              </a:ext>
            </a:extLst>
          </p:cNvPr>
          <p:cNvSpPr/>
          <p:nvPr/>
        </p:nvSpPr>
        <p:spPr>
          <a:xfrm>
            <a:off x="9380783" y="1582689"/>
            <a:ext cx="1036630" cy="45238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BBDA13-F61D-8385-40EE-D4A629438E49}"/>
              </a:ext>
            </a:extLst>
          </p:cNvPr>
          <p:cNvSpPr/>
          <p:nvPr/>
        </p:nvSpPr>
        <p:spPr>
          <a:xfrm>
            <a:off x="10564690" y="1582689"/>
            <a:ext cx="777691" cy="45238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B3D076-1E6D-9559-78FA-7E919DAA0E6C}"/>
              </a:ext>
            </a:extLst>
          </p:cNvPr>
          <p:cNvSpPr/>
          <p:nvPr/>
        </p:nvSpPr>
        <p:spPr>
          <a:xfrm>
            <a:off x="8187250" y="2769003"/>
            <a:ext cx="1046256" cy="452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175EEF-07B9-44A8-FB3F-E5EFD2431F88}"/>
              </a:ext>
            </a:extLst>
          </p:cNvPr>
          <p:cNvSpPr/>
          <p:nvPr/>
        </p:nvSpPr>
        <p:spPr>
          <a:xfrm>
            <a:off x="9380783" y="2769003"/>
            <a:ext cx="777691" cy="45238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AF41664F-4FDA-C96D-8403-A96A29135DFA}"/>
              </a:ext>
            </a:extLst>
          </p:cNvPr>
          <p:cNvSpPr/>
          <p:nvPr/>
        </p:nvSpPr>
        <p:spPr>
          <a:xfrm>
            <a:off x="8093911" y="2096029"/>
            <a:ext cx="3351433" cy="640080"/>
          </a:xfrm>
          <a:prstGeom prst="leftRightArrow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B33DAE-7FA9-9020-64D1-5E1A2EAD8699}"/>
              </a:ext>
            </a:extLst>
          </p:cNvPr>
          <p:cNvSpPr/>
          <p:nvPr/>
        </p:nvSpPr>
        <p:spPr>
          <a:xfrm>
            <a:off x="5960957" y="4200632"/>
            <a:ext cx="5670620" cy="761713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271414-37B9-222E-67ED-6961550564F7}"/>
              </a:ext>
            </a:extLst>
          </p:cNvPr>
          <p:cNvSpPr txBox="1"/>
          <p:nvPr/>
        </p:nvSpPr>
        <p:spPr>
          <a:xfrm>
            <a:off x="8138702" y="1629759"/>
            <a:ext cx="118390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Processor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DED0F4-76B3-4439-46D1-C5D01AB61D82}"/>
              </a:ext>
            </a:extLst>
          </p:cNvPr>
          <p:cNvSpPr txBox="1"/>
          <p:nvPr/>
        </p:nvSpPr>
        <p:spPr>
          <a:xfrm>
            <a:off x="9361533" y="1518642"/>
            <a:ext cx="11839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Hardwired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RTL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78EAFC-3C49-1B16-7B8D-984660CB6D37}"/>
              </a:ext>
            </a:extLst>
          </p:cNvPr>
          <p:cNvSpPr txBox="1"/>
          <p:nvPr/>
        </p:nvSpPr>
        <p:spPr>
          <a:xfrm>
            <a:off x="10592267" y="1616017"/>
            <a:ext cx="750114" cy="362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SRAM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09702-7288-C32C-2263-19AF785ECDD5}"/>
              </a:ext>
            </a:extLst>
          </p:cNvPr>
          <p:cNvSpPr txBox="1"/>
          <p:nvPr/>
        </p:nvSpPr>
        <p:spPr>
          <a:xfrm>
            <a:off x="8276811" y="2834114"/>
            <a:ext cx="86713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eFPGA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B3BCDE-2421-DCE0-B87A-3597E559D1CF}"/>
              </a:ext>
            </a:extLst>
          </p:cNvPr>
          <p:cNvSpPr txBox="1"/>
          <p:nvPr/>
        </p:nvSpPr>
        <p:spPr>
          <a:xfrm>
            <a:off x="9346076" y="2824614"/>
            <a:ext cx="86713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DSP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7477E8-B048-BC41-4902-F855F7B85A56}"/>
              </a:ext>
            </a:extLst>
          </p:cNvPr>
          <p:cNvSpPr/>
          <p:nvPr/>
        </p:nvSpPr>
        <p:spPr>
          <a:xfrm>
            <a:off x="10341075" y="2763858"/>
            <a:ext cx="1036630" cy="45238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D8052-25B8-839A-F5B8-0E5461EC3092}"/>
              </a:ext>
            </a:extLst>
          </p:cNvPr>
          <p:cNvSpPr txBox="1"/>
          <p:nvPr/>
        </p:nvSpPr>
        <p:spPr>
          <a:xfrm>
            <a:off x="10321825" y="2699811"/>
            <a:ext cx="11839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Hardwired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RTL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C8AF8D-D589-2057-2D2B-B949D2F534E2}"/>
              </a:ext>
            </a:extLst>
          </p:cNvPr>
          <p:cNvSpPr txBox="1"/>
          <p:nvPr/>
        </p:nvSpPr>
        <p:spPr>
          <a:xfrm>
            <a:off x="9380783" y="2254339"/>
            <a:ext cx="86713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Buses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088145-B3EF-F411-4371-E31436C7F505}"/>
              </a:ext>
            </a:extLst>
          </p:cNvPr>
          <p:cNvSpPr txBox="1"/>
          <p:nvPr/>
        </p:nvSpPr>
        <p:spPr>
          <a:xfrm>
            <a:off x="6122758" y="2883944"/>
            <a:ext cx="123177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FPGA Core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3542BE-E134-82E9-57C3-10F3982B8F5D}"/>
              </a:ext>
            </a:extLst>
          </p:cNvPr>
          <p:cNvSpPr txBox="1"/>
          <p:nvPr/>
        </p:nvSpPr>
        <p:spPr>
          <a:xfrm>
            <a:off x="6839841" y="930522"/>
            <a:ext cx="227130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Embedded FPGA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8651B5-64D9-F8D8-0567-05B5A2DB7D51}"/>
              </a:ext>
            </a:extLst>
          </p:cNvPr>
          <p:cNvSpPr txBox="1"/>
          <p:nvPr/>
        </p:nvSpPr>
        <p:spPr>
          <a:xfrm>
            <a:off x="6083584" y="4235787"/>
            <a:ext cx="542214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No High Speed SERDES, PLLs, hard IP bus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interfaces, GPIO Buffers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B5FB5EEC-F19E-6463-0F1B-1E72A91E78E1}"/>
              </a:ext>
            </a:extLst>
          </p:cNvPr>
          <p:cNvSpPr/>
          <p:nvPr/>
        </p:nvSpPr>
        <p:spPr>
          <a:xfrm>
            <a:off x="7696360" y="3216245"/>
            <a:ext cx="1232035" cy="457200"/>
          </a:xfrm>
          <a:prstGeom prst="curvedUpArrow">
            <a:avLst>
              <a:gd name="adj1" fmla="val 8067"/>
              <a:gd name="adj2" fmla="val 30493"/>
              <a:gd name="adj3" fmla="val 25000"/>
            </a:avLst>
          </a:prstGeom>
          <a:solidFill>
            <a:schemeClr val="accent5"/>
          </a:solidFill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47F0EE-4FC2-E9E9-2364-718268B20C40}"/>
              </a:ext>
            </a:extLst>
          </p:cNvPr>
          <p:cNvSpPr txBox="1"/>
          <p:nvPr/>
        </p:nvSpPr>
        <p:spPr>
          <a:xfrm>
            <a:off x="8001729" y="3661935"/>
            <a:ext cx="224618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Integrated in a Chip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5F7A84-9E82-3AD5-04FF-1221805D2980}"/>
              </a:ext>
            </a:extLst>
          </p:cNvPr>
          <p:cNvSpPr/>
          <p:nvPr/>
        </p:nvSpPr>
        <p:spPr>
          <a:xfrm>
            <a:off x="502302" y="1347136"/>
            <a:ext cx="4011464" cy="2954956"/>
          </a:xfrm>
          <a:prstGeom prst="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D174C4-1E73-09D7-3CC0-61E2182C7420}"/>
              </a:ext>
            </a:extLst>
          </p:cNvPr>
          <p:cNvSpPr/>
          <p:nvPr/>
        </p:nvSpPr>
        <p:spPr>
          <a:xfrm>
            <a:off x="2049064" y="2054593"/>
            <a:ext cx="1764323" cy="1540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3B0DB3-A001-4EE6-1D81-7290B1B33C9E}"/>
              </a:ext>
            </a:extLst>
          </p:cNvPr>
          <p:cNvSpPr/>
          <p:nvPr/>
        </p:nvSpPr>
        <p:spPr>
          <a:xfrm>
            <a:off x="3958764" y="2052475"/>
            <a:ext cx="381791" cy="15421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1C52AF-E4CC-7AFF-BD0F-C2E55703ED57}"/>
              </a:ext>
            </a:extLst>
          </p:cNvPr>
          <p:cNvSpPr/>
          <p:nvPr/>
        </p:nvSpPr>
        <p:spPr>
          <a:xfrm>
            <a:off x="1428640" y="2054593"/>
            <a:ext cx="507854" cy="15421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A61759-FC89-7558-9C38-363FCDEF660C}"/>
              </a:ext>
            </a:extLst>
          </p:cNvPr>
          <p:cNvSpPr/>
          <p:nvPr/>
        </p:nvSpPr>
        <p:spPr>
          <a:xfrm>
            <a:off x="1355295" y="1485137"/>
            <a:ext cx="2311447" cy="316383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CF1802-F483-C64A-665D-42FCAF60B895}"/>
              </a:ext>
            </a:extLst>
          </p:cNvPr>
          <p:cNvSpPr/>
          <p:nvPr/>
        </p:nvSpPr>
        <p:spPr>
          <a:xfrm>
            <a:off x="1390996" y="3883933"/>
            <a:ext cx="2311447" cy="316383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F6810B-425E-DB06-41EA-999FBA267CD7}"/>
              </a:ext>
            </a:extLst>
          </p:cNvPr>
          <p:cNvSpPr/>
          <p:nvPr/>
        </p:nvSpPr>
        <p:spPr>
          <a:xfrm>
            <a:off x="556239" y="2208366"/>
            <a:ext cx="711022" cy="1280160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F92439-A901-6679-AE3F-140A9E16AB5C}"/>
              </a:ext>
            </a:extLst>
          </p:cNvPr>
          <p:cNvSpPr/>
          <p:nvPr/>
        </p:nvSpPr>
        <p:spPr>
          <a:xfrm>
            <a:off x="584967" y="1886478"/>
            <a:ext cx="737225" cy="229734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DE775B0A-2A40-1CD8-FCC8-4C96B6CEA183}"/>
              </a:ext>
            </a:extLst>
          </p:cNvPr>
          <p:cNvSpPr/>
          <p:nvPr/>
        </p:nvSpPr>
        <p:spPr>
          <a:xfrm>
            <a:off x="559626" y="1465324"/>
            <a:ext cx="731656" cy="357312"/>
          </a:xfrm>
          <a:prstGeom prst="hexagon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1EFC7D-2843-4CA8-DD21-844BABE7E37A}"/>
              </a:ext>
            </a:extLst>
          </p:cNvPr>
          <p:cNvSpPr txBox="1"/>
          <p:nvPr/>
        </p:nvSpPr>
        <p:spPr>
          <a:xfrm>
            <a:off x="608191" y="1445602"/>
            <a:ext cx="65800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GPLL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38AECFD5-02F5-2B20-D807-2350BD01B9DF}"/>
              </a:ext>
            </a:extLst>
          </p:cNvPr>
          <p:cNvSpPr/>
          <p:nvPr/>
        </p:nvSpPr>
        <p:spPr>
          <a:xfrm>
            <a:off x="3712083" y="1480757"/>
            <a:ext cx="731656" cy="357312"/>
          </a:xfrm>
          <a:prstGeom prst="hexagon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2BF1D7-33BB-11E6-BBF6-5849CDA9B5F9}"/>
              </a:ext>
            </a:extLst>
          </p:cNvPr>
          <p:cNvSpPr txBox="1"/>
          <p:nvPr/>
        </p:nvSpPr>
        <p:spPr>
          <a:xfrm>
            <a:off x="3746664" y="1489256"/>
            <a:ext cx="65800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GPLL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A6054B-E0E8-DE1D-58FE-75A8DFCA1E1B}"/>
              </a:ext>
            </a:extLst>
          </p:cNvPr>
          <p:cNvSpPr txBox="1"/>
          <p:nvPr/>
        </p:nvSpPr>
        <p:spPr>
          <a:xfrm>
            <a:off x="2108166" y="1465324"/>
            <a:ext cx="65800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GPIO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6682C1-212A-4846-29F1-3D621328DD2D}"/>
              </a:ext>
            </a:extLst>
          </p:cNvPr>
          <p:cNvSpPr txBox="1"/>
          <p:nvPr/>
        </p:nvSpPr>
        <p:spPr>
          <a:xfrm>
            <a:off x="2230519" y="3875006"/>
            <a:ext cx="65800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GPIO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E54617-E2B5-0F28-72FC-52F26778ED84}"/>
              </a:ext>
            </a:extLst>
          </p:cNvPr>
          <p:cNvSpPr txBox="1"/>
          <p:nvPr/>
        </p:nvSpPr>
        <p:spPr>
          <a:xfrm rot="16200000">
            <a:off x="3751506" y="2645350"/>
            <a:ext cx="65800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GPIO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806121-618C-62E9-ADA3-76AAA14C9516}"/>
              </a:ext>
            </a:extLst>
          </p:cNvPr>
          <p:cNvSpPr txBox="1"/>
          <p:nvPr/>
        </p:nvSpPr>
        <p:spPr>
          <a:xfrm>
            <a:off x="624579" y="1822636"/>
            <a:ext cx="65800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MPLL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CCE05A9-94AD-815F-AE78-022FE771A6D9}"/>
              </a:ext>
            </a:extLst>
          </p:cNvPr>
          <p:cNvSpPr/>
          <p:nvPr/>
        </p:nvSpPr>
        <p:spPr>
          <a:xfrm>
            <a:off x="575489" y="3565929"/>
            <a:ext cx="737225" cy="229734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858FDE-CE6A-5B43-0E69-D904B427749F}"/>
              </a:ext>
            </a:extLst>
          </p:cNvPr>
          <p:cNvSpPr txBox="1"/>
          <p:nvPr/>
        </p:nvSpPr>
        <p:spPr>
          <a:xfrm>
            <a:off x="615101" y="3502087"/>
            <a:ext cx="65800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MPLL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AEAE98-3737-E473-597C-D79F76FE43A0}"/>
              </a:ext>
            </a:extLst>
          </p:cNvPr>
          <p:cNvSpPr txBox="1"/>
          <p:nvPr/>
        </p:nvSpPr>
        <p:spPr>
          <a:xfrm rot="16200000">
            <a:off x="276799" y="2372368"/>
            <a:ext cx="12573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High Speed Trans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receivers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C665AA-424F-856D-BC70-18D9D2A7EE6D}"/>
              </a:ext>
            </a:extLst>
          </p:cNvPr>
          <p:cNvSpPr txBox="1"/>
          <p:nvPr/>
        </p:nvSpPr>
        <p:spPr>
          <a:xfrm rot="16200000">
            <a:off x="985317" y="2557771"/>
            <a:ext cx="138190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PCI Express HIP</a:t>
            </a: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A04B7850-CDAC-8B86-7ED1-F1AC3054DED4}"/>
              </a:ext>
            </a:extLst>
          </p:cNvPr>
          <p:cNvSpPr/>
          <p:nvPr/>
        </p:nvSpPr>
        <p:spPr>
          <a:xfrm>
            <a:off x="594926" y="3856621"/>
            <a:ext cx="731656" cy="357312"/>
          </a:xfrm>
          <a:prstGeom prst="hexagon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1E2D3BF-DEE2-5032-78AA-002B1C289AC0}"/>
              </a:ext>
            </a:extLst>
          </p:cNvPr>
          <p:cNvSpPr txBox="1"/>
          <p:nvPr/>
        </p:nvSpPr>
        <p:spPr>
          <a:xfrm>
            <a:off x="643491" y="3836899"/>
            <a:ext cx="65800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GPLL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3B8BBB9C-4CE4-DC09-F453-5939A90B2645}"/>
              </a:ext>
            </a:extLst>
          </p:cNvPr>
          <p:cNvSpPr/>
          <p:nvPr/>
        </p:nvSpPr>
        <p:spPr>
          <a:xfrm>
            <a:off x="3737812" y="3871076"/>
            <a:ext cx="731656" cy="357312"/>
          </a:xfrm>
          <a:prstGeom prst="hexagon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5CAD69-7B7A-C855-7700-61A0AE9C6B2C}"/>
              </a:ext>
            </a:extLst>
          </p:cNvPr>
          <p:cNvSpPr txBox="1"/>
          <p:nvPr/>
        </p:nvSpPr>
        <p:spPr>
          <a:xfrm>
            <a:off x="3820397" y="3871912"/>
            <a:ext cx="65800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GPLL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72B161C-F81F-C2C6-896A-A14E280ACF45}"/>
              </a:ext>
            </a:extLst>
          </p:cNvPr>
          <p:cNvSpPr txBox="1"/>
          <p:nvPr/>
        </p:nvSpPr>
        <p:spPr>
          <a:xfrm>
            <a:off x="2355580" y="2645349"/>
            <a:ext cx="123177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FPGA Core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F5F25B-DF34-C80F-6DBC-EF9DB7E31213}"/>
              </a:ext>
            </a:extLst>
          </p:cNvPr>
          <p:cNvSpPr txBox="1"/>
          <p:nvPr/>
        </p:nvSpPr>
        <p:spPr>
          <a:xfrm>
            <a:off x="978564" y="899567"/>
            <a:ext cx="298019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Typical FPGA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4293F07-AB4B-3BF2-77B4-0855BD5FF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84" y="4502604"/>
            <a:ext cx="1854295" cy="1447874"/>
          </a:xfrm>
          <a:prstGeom prst="rect">
            <a:avLst/>
          </a:prstGeom>
        </p:spPr>
      </p:pic>
      <p:sp>
        <p:nvSpPr>
          <p:cNvPr id="64" name="Arrow: Curved Up 63">
            <a:extLst>
              <a:ext uri="{FF2B5EF4-FFF2-40B4-BE49-F238E27FC236}">
                <a16:creationId xmlns:a16="http://schemas.microsoft.com/office/drawing/2014/main" id="{EDB2CE8A-706E-0F61-3ADA-71215D918130}"/>
              </a:ext>
            </a:extLst>
          </p:cNvPr>
          <p:cNvSpPr/>
          <p:nvPr/>
        </p:nvSpPr>
        <p:spPr>
          <a:xfrm rot="5400000">
            <a:off x="2324584" y="4835392"/>
            <a:ext cx="1531690" cy="457200"/>
          </a:xfrm>
          <a:prstGeom prst="curvedUpArrow">
            <a:avLst/>
          </a:prstGeom>
          <a:solidFill>
            <a:srgbClr val="FF0000"/>
          </a:solidFill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5720E5-4EFC-74AB-1C73-CDCE142C2542}"/>
              </a:ext>
            </a:extLst>
          </p:cNvPr>
          <p:cNvSpPr txBox="1"/>
          <p:nvPr/>
        </p:nvSpPr>
        <p:spPr>
          <a:xfrm>
            <a:off x="990869" y="5076910"/>
            <a:ext cx="224618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Goes on PCB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FBEBCEC-A970-DDAE-44E6-DB66827F6CFC}"/>
              </a:ext>
            </a:extLst>
          </p:cNvPr>
          <p:cNvSpPr/>
          <p:nvPr/>
        </p:nvSpPr>
        <p:spPr>
          <a:xfrm>
            <a:off x="6078681" y="5436009"/>
            <a:ext cx="1312885" cy="717885"/>
          </a:xfrm>
          <a:prstGeom prst="round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E496F377-846C-BBA1-BB66-A8F3AAAA9946}"/>
              </a:ext>
            </a:extLst>
          </p:cNvPr>
          <p:cNvSpPr/>
          <p:nvPr/>
        </p:nvSpPr>
        <p:spPr>
          <a:xfrm>
            <a:off x="8153794" y="5583205"/>
            <a:ext cx="64008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354A8B4-7FE3-0357-F7C4-6154B59280BD}"/>
              </a:ext>
            </a:extLst>
          </p:cNvPr>
          <p:cNvSpPr/>
          <p:nvPr/>
        </p:nvSpPr>
        <p:spPr>
          <a:xfrm>
            <a:off x="10218986" y="5425722"/>
            <a:ext cx="1312885" cy="717885"/>
          </a:xfrm>
          <a:prstGeom prst="round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3A87007-D5D6-C2CA-5428-7C171BE2DCAD}"/>
              </a:ext>
            </a:extLst>
          </p:cNvPr>
          <p:cNvSpPr txBox="1"/>
          <p:nvPr/>
        </p:nvSpPr>
        <p:spPr>
          <a:xfrm>
            <a:off x="6246634" y="5099680"/>
            <a:ext cx="86713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SOC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BD923A6-95AB-B6EC-FD85-B7131A809314}"/>
              </a:ext>
            </a:extLst>
          </p:cNvPr>
          <p:cNvSpPr/>
          <p:nvPr/>
        </p:nvSpPr>
        <p:spPr>
          <a:xfrm>
            <a:off x="10320382" y="5572588"/>
            <a:ext cx="64008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6522A7-8830-285F-8FDE-8171CA3D6F2B}"/>
              </a:ext>
            </a:extLst>
          </p:cNvPr>
          <p:cNvSpPr txBox="1"/>
          <p:nvPr/>
        </p:nvSpPr>
        <p:spPr>
          <a:xfrm>
            <a:off x="10206855" y="5655430"/>
            <a:ext cx="86713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FPGA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AB0954-BDDC-73E0-5501-64AFC423584C}"/>
              </a:ext>
            </a:extLst>
          </p:cNvPr>
          <p:cNvSpPr txBox="1"/>
          <p:nvPr/>
        </p:nvSpPr>
        <p:spPr>
          <a:xfrm>
            <a:off x="10396408" y="5099680"/>
            <a:ext cx="86713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SOC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88978D4-6009-740E-693D-5F1FD03B6AFB}"/>
              </a:ext>
            </a:extLst>
          </p:cNvPr>
          <p:cNvSpPr txBox="1"/>
          <p:nvPr/>
        </p:nvSpPr>
        <p:spPr>
          <a:xfrm>
            <a:off x="8040267" y="5222046"/>
            <a:ext cx="86713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FPGA</a:t>
            </a:r>
          </a:p>
        </p:txBody>
      </p:sp>
      <p:sp>
        <p:nvSpPr>
          <p:cNvPr id="74" name="Equals 73">
            <a:extLst>
              <a:ext uri="{FF2B5EF4-FFF2-40B4-BE49-F238E27FC236}">
                <a16:creationId xmlns:a16="http://schemas.microsoft.com/office/drawing/2014/main" id="{1D9E2646-F74F-9716-1013-F016452F3487}"/>
              </a:ext>
            </a:extLst>
          </p:cNvPr>
          <p:cNvSpPr/>
          <p:nvPr/>
        </p:nvSpPr>
        <p:spPr>
          <a:xfrm>
            <a:off x="9233506" y="5629946"/>
            <a:ext cx="401940" cy="348813"/>
          </a:xfrm>
          <a:prstGeom prst="mathEqual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Cross 75">
            <a:extLst>
              <a:ext uri="{FF2B5EF4-FFF2-40B4-BE49-F238E27FC236}">
                <a16:creationId xmlns:a16="http://schemas.microsoft.com/office/drawing/2014/main" id="{3C85DA84-CCF5-BB87-CEB4-D90EB6D5B3AF}"/>
              </a:ext>
            </a:extLst>
          </p:cNvPr>
          <p:cNvSpPr/>
          <p:nvPr/>
        </p:nvSpPr>
        <p:spPr>
          <a:xfrm>
            <a:off x="7644622" y="5651539"/>
            <a:ext cx="256116" cy="320532"/>
          </a:xfrm>
          <a:prstGeom prst="plus">
            <a:avLst>
              <a:gd name="adj" fmla="val 50000"/>
            </a:avLst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2FED4E4-4853-4188-7AC3-A348457C3ECD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4719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73EC-5306-460D-66BB-D0C4F7FD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eFPGA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C6A1E-3058-C102-63D8-04999A48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26" y="1188852"/>
            <a:ext cx="5011589" cy="4848820"/>
          </a:xfrm>
        </p:spPr>
        <p:txBody>
          <a:bodyPr/>
          <a:lstStyle/>
          <a:p>
            <a:pPr algn="l"/>
            <a:r>
              <a:rPr lang="en-US" sz="2000" dirty="0"/>
              <a:t>Like FPGA cores, eFPGA constructed of some building blocks.</a:t>
            </a:r>
          </a:p>
          <a:p>
            <a:pPr algn="l"/>
            <a:r>
              <a:rPr lang="en-US" sz="2000" dirty="0"/>
              <a:t>Programmable logic and interconnect surrounded by CMOS I/O blocks.</a:t>
            </a:r>
          </a:p>
          <a:p>
            <a:pPr algn="l"/>
            <a:r>
              <a:rPr lang="en-US" sz="2000" dirty="0"/>
              <a:t>Every supplier does things similarly. LUTs are LUTs, the inputs/outputs are CMOS and there is always an interconnect network.</a:t>
            </a:r>
          </a:p>
          <a:p>
            <a:pPr algn="l"/>
            <a:r>
              <a:rPr lang="en-US" sz="2000" dirty="0"/>
              <a:t>What varies is LUT size: 4-input LUTs or 6-input LUTs.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34F2-A0F9-6557-D7D3-2ABEF0F740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C8A459-DF29-A69F-18D5-DD8E21A2AD4C}"/>
              </a:ext>
            </a:extLst>
          </p:cNvPr>
          <p:cNvSpPr/>
          <p:nvPr/>
        </p:nvSpPr>
        <p:spPr>
          <a:xfrm>
            <a:off x="6663218" y="1158359"/>
            <a:ext cx="4297680" cy="4663440"/>
          </a:xfrm>
          <a:prstGeom prst="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94643-7A55-BA3E-DE02-A31992C751DC}"/>
              </a:ext>
            </a:extLst>
          </p:cNvPr>
          <p:cNvSpPr/>
          <p:nvPr/>
        </p:nvSpPr>
        <p:spPr>
          <a:xfrm>
            <a:off x="6913475" y="1300367"/>
            <a:ext cx="1260909" cy="35613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ED5234-893C-395C-1782-4F55B8BB49B1}"/>
              </a:ext>
            </a:extLst>
          </p:cNvPr>
          <p:cNvSpPr/>
          <p:nvPr/>
        </p:nvSpPr>
        <p:spPr>
          <a:xfrm>
            <a:off x="6913475" y="1769783"/>
            <a:ext cx="1260909" cy="65659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45E865-BE23-5340-421E-97320AD6ED19}"/>
              </a:ext>
            </a:extLst>
          </p:cNvPr>
          <p:cNvSpPr/>
          <p:nvPr/>
        </p:nvSpPr>
        <p:spPr>
          <a:xfrm>
            <a:off x="8688581" y="1362263"/>
            <a:ext cx="457200" cy="4102804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20CFE1-D4F7-8173-56D5-A4C7594447B1}"/>
              </a:ext>
            </a:extLst>
          </p:cNvPr>
          <p:cNvSpPr/>
          <p:nvPr/>
        </p:nvSpPr>
        <p:spPr>
          <a:xfrm>
            <a:off x="10198142" y="1459182"/>
            <a:ext cx="457200" cy="4023360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9AC295-DAC3-850F-360D-472DF9922F3A}"/>
              </a:ext>
            </a:extLst>
          </p:cNvPr>
          <p:cNvSpPr/>
          <p:nvPr/>
        </p:nvSpPr>
        <p:spPr>
          <a:xfrm>
            <a:off x="5941320" y="1148734"/>
            <a:ext cx="365760" cy="466344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746D3A-E914-F189-E65D-49B3D188C797}"/>
              </a:ext>
            </a:extLst>
          </p:cNvPr>
          <p:cNvSpPr/>
          <p:nvPr/>
        </p:nvSpPr>
        <p:spPr>
          <a:xfrm>
            <a:off x="11317028" y="1117167"/>
            <a:ext cx="341007" cy="469500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B1ECBA-9D2E-A808-7A44-12FC5F4214CB}"/>
              </a:ext>
            </a:extLst>
          </p:cNvPr>
          <p:cNvSpPr txBox="1"/>
          <p:nvPr/>
        </p:nvSpPr>
        <p:spPr>
          <a:xfrm>
            <a:off x="7012936" y="1820131"/>
            <a:ext cx="11165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6-in-2-out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A8AE-6601-ABBE-59BB-F2BF0FF98CEB}"/>
              </a:ext>
            </a:extLst>
          </p:cNvPr>
          <p:cNvSpPr/>
          <p:nvPr/>
        </p:nvSpPr>
        <p:spPr>
          <a:xfrm>
            <a:off x="6913475" y="2595951"/>
            <a:ext cx="1260909" cy="65659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39A14-429A-5A1C-3BAB-1EDAF8ADEF1B}"/>
              </a:ext>
            </a:extLst>
          </p:cNvPr>
          <p:cNvSpPr txBox="1"/>
          <p:nvPr/>
        </p:nvSpPr>
        <p:spPr>
          <a:xfrm>
            <a:off x="7012936" y="2646299"/>
            <a:ext cx="11165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6-in-2-out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F23DD4-66A2-E7AF-094B-F2FBD218AB18}"/>
              </a:ext>
            </a:extLst>
          </p:cNvPr>
          <p:cNvSpPr/>
          <p:nvPr/>
        </p:nvSpPr>
        <p:spPr>
          <a:xfrm>
            <a:off x="6913475" y="3452431"/>
            <a:ext cx="1260909" cy="65659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EB5BB0-D600-C24C-AB0D-6BAB0561C62B}"/>
              </a:ext>
            </a:extLst>
          </p:cNvPr>
          <p:cNvSpPr txBox="1"/>
          <p:nvPr/>
        </p:nvSpPr>
        <p:spPr>
          <a:xfrm>
            <a:off x="7012936" y="3502779"/>
            <a:ext cx="11165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6-in-2-out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DFAC4D-A254-50D2-1572-A7D79852240B}"/>
              </a:ext>
            </a:extLst>
          </p:cNvPr>
          <p:cNvSpPr/>
          <p:nvPr/>
        </p:nvSpPr>
        <p:spPr>
          <a:xfrm>
            <a:off x="6904541" y="4308911"/>
            <a:ext cx="1260909" cy="65659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F9CA11-EC77-CAD9-D678-48052AF25350}"/>
              </a:ext>
            </a:extLst>
          </p:cNvPr>
          <p:cNvSpPr txBox="1"/>
          <p:nvPr/>
        </p:nvSpPr>
        <p:spPr>
          <a:xfrm>
            <a:off x="7004002" y="4359259"/>
            <a:ext cx="11165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6-in-2-out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8EF2F-C3CB-F227-E62E-ECD1A0E8377D}"/>
              </a:ext>
            </a:extLst>
          </p:cNvPr>
          <p:cNvSpPr txBox="1"/>
          <p:nvPr/>
        </p:nvSpPr>
        <p:spPr>
          <a:xfrm>
            <a:off x="7012936" y="1321025"/>
            <a:ext cx="111653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Reset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18CBD3-049B-4092-1214-CB92378B6F17}"/>
              </a:ext>
            </a:extLst>
          </p:cNvPr>
          <p:cNvSpPr/>
          <p:nvPr/>
        </p:nvSpPr>
        <p:spPr>
          <a:xfrm>
            <a:off x="6904541" y="5138771"/>
            <a:ext cx="1260909" cy="35613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C782C2-271D-C158-B48F-DD4BE31AD8AE}"/>
              </a:ext>
            </a:extLst>
          </p:cNvPr>
          <p:cNvSpPr txBox="1"/>
          <p:nvPr/>
        </p:nvSpPr>
        <p:spPr>
          <a:xfrm>
            <a:off x="7004002" y="5159429"/>
            <a:ext cx="111653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Aux. Input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B23492-20DA-3D43-7C2A-F131F60FF804}"/>
              </a:ext>
            </a:extLst>
          </p:cNvPr>
          <p:cNvSpPr/>
          <p:nvPr/>
        </p:nvSpPr>
        <p:spPr>
          <a:xfrm>
            <a:off x="9591751" y="1966319"/>
            <a:ext cx="375385" cy="269507"/>
          </a:xfrm>
          <a:prstGeom prst="roundRect">
            <a:avLst/>
          </a:prstGeom>
          <a:solidFill>
            <a:schemeClr val="bg1"/>
          </a:solidFill>
          <a:ln w="25400" cap="flat">
            <a:solidFill>
              <a:schemeClr val="accent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0309E2-197E-E156-FCC1-F08D09455E88}"/>
              </a:ext>
            </a:extLst>
          </p:cNvPr>
          <p:cNvSpPr txBox="1"/>
          <p:nvPr/>
        </p:nvSpPr>
        <p:spPr>
          <a:xfrm rot="16200000">
            <a:off x="7980755" y="3215609"/>
            <a:ext cx="18343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Carry Arithmetic Data Multiplexer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1C2E78-8EB0-0B1B-B0C2-EE9286D88EDF}"/>
              </a:ext>
            </a:extLst>
          </p:cNvPr>
          <p:cNvSpPr txBox="1"/>
          <p:nvPr/>
        </p:nvSpPr>
        <p:spPr>
          <a:xfrm>
            <a:off x="9596563" y="1943241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FF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E0E410F-180E-C26F-01FE-07B37A403FFF}"/>
              </a:ext>
            </a:extLst>
          </p:cNvPr>
          <p:cNvCxnSpPr/>
          <p:nvPr/>
        </p:nvCxnSpPr>
        <p:spPr>
          <a:xfrm>
            <a:off x="8174384" y="2089638"/>
            <a:ext cx="514197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8D37ED-69AB-6F54-450E-8814A8989AC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9154556" y="2117648"/>
            <a:ext cx="442007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D500A99-9DC2-46A1-1526-3AA431935474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9967136" y="2089638"/>
            <a:ext cx="231006" cy="1143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B316136-01BB-623F-EEE0-773A09EC1C78}"/>
              </a:ext>
            </a:extLst>
          </p:cNvPr>
          <p:cNvSpPr txBox="1"/>
          <p:nvPr/>
        </p:nvSpPr>
        <p:spPr>
          <a:xfrm rot="16200000">
            <a:off x="9477436" y="3338720"/>
            <a:ext cx="183435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Output Selection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9F0392-BA24-515E-A3C6-07DDFC88BD20}"/>
              </a:ext>
            </a:extLst>
          </p:cNvPr>
          <p:cNvCxnSpPr>
            <a:cxnSpLocks/>
          </p:cNvCxnSpPr>
          <p:nvPr/>
        </p:nvCxnSpPr>
        <p:spPr>
          <a:xfrm>
            <a:off x="10655341" y="2106836"/>
            <a:ext cx="731520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439A7A5-5CFC-9550-9176-ED1CAE8CD0CD}"/>
              </a:ext>
            </a:extLst>
          </p:cNvPr>
          <p:cNvCxnSpPr>
            <a:cxnSpLocks/>
          </p:cNvCxnSpPr>
          <p:nvPr/>
        </p:nvCxnSpPr>
        <p:spPr>
          <a:xfrm>
            <a:off x="6312743" y="2049288"/>
            <a:ext cx="640080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D58FE22-7C8C-A372-1F8E-6403E5792BB2}"/>
              </a:ext>
            </a:extLst>
          </p:cNvPr>
          <p:cNvSpPr txBox="1"/>
          <p:nvPr/>
        </p:nvSpPr>
        <p:spPr>
          <a:xfrm rot="16200000">
            <a:off x="4720036" y="3239258"/>
            <a:ext cx="279168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From Interconnect Network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53E987-A025-2615-7B70-6817CD828529}"/>
              </a:ext>
            </a:extLst>
          </p:cNvPr>
          <p:cNvSpPr txBox="1"/>
          <p:nvPr/>
        </p:nvSpPr>
        <p:spPr>
          <a:xfrm rot="16200000">
            <a:off x="10066403" y="3339082"/>
            <a:ext cx="279168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To Interconnect Network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5A65F1-E2C1-5C68-0015-3084864EA3DF}"/>
              </a:ext>
            </a:extLst>
          </p:cNvPr>
          <p:cNvSpPr txBox="1"/>
          <p:nvPr/>
        </p:nvSpPr>
        <p:spPr>
          <a:xfrm>
            <a:off x="8358916" y="5146092"/>
            <a:ext cx="111653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Cin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E3016F-15E2-2DE7-8B27-B30AD5ACFD6A}"/>
              </a:ext>
            </a:extLst>
          </p:cNvPr>
          <p:cNvSpPr txBox="1"/>
          <p:nvPr/>
        </p:nvSpPr>
        <p:spPr>
          <a:xfrm>
            <a:off x="8346929" y="1323521"/>
            <a:ext cx="111653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Cout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2AEE704-6E03-8368-A9F6-1BE9668E0697}"/>
              </a:ext>
            </a:extLst>
          </p:cNvPr>
          <p:cNvCxnSpPr/>
          <p:nvPr/>
        </p:nvCxnSpPr>
        <p:spPr>
          <a:xfrm flipH="1">
            <a:off x="6480338" y="1943241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BFB0CE0-90F5-3E6E-9B7C-EDCC0FB92AEE}"/>
              </a:ext>
            </a:extLst>
          </p:cNvPr>
          <p:cNvSpPr txBox="1"/>
          <p:nvPr/>
        </p:nvSpPr>
        <p:spPr>
          <a:xfrm>
            <a:off x="6263819" y="1758023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D4CDA7C-ECE1-AB3C-50BB-EBC275EEC193}"/>
              </a:ext>
            </a:extLst>
          </p:cNvPr>
          <p:cNvCxnSpPr/>
          <p:nvPr/>
        </p:nvCxnSpPr>
        <p:spPr>
          <a:xfrm flipV="1">
            <a:off x="8427015" y="1820131"/>
            <a:ext cx="0" cy="269507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AC81391-FC96-2278-E2A2-03392FA4754F}"/>
              </a:ext>
            </a:extLst>
          </p:cNvPr>
          <p:cNvCxnSpPr>
            <a:cxnSpLocks/>
          </p:cNvCxnSpPr>
          <p:nvPr/>
        </p:nvCxnSpPr>
        <p:spPr>
          <a:xfrm>
            <a:off x="8427015" y="1820131"/>
            <a:ext cx="26156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AC5F19B-0199-3CCB-D130-C54BB7685AB1}"/>
              </a:ext>
            </a:extLst>
          </p:cNvPr>
          <p:cNvCxnSpPr/>
          <p:nvPr/>
        </p:nvCxnSpPr>
        <p:spPr>
          <a:xfrm>
            <a:off x="9145781" y="1820131"/>
            <a:ext cx="105236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B5CFE8C-52D9-A19A-38AD-81ADA36CA5D6}"/>
              </a:ext>
            </a:extLst>
          </p:cNvPr>
          <p:cNvSpPr txBox="1"/>
          <p:nvPr/>
        </p:nvSpPr>
        <p:spPr>
          <a:xfrm>
            <a:off x="8080665" y="1796832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2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52CEAB2-7D2B-DFCA-1045-26BE6685A84D}"/>
              </a:ext>
            </a:extLst>
          </p:cNvPr>
          <p:cNvCxnSpPr/>
          <p:nvPr/>
        </p:nvCxnSpPr>
        <p:spPr>
          <a:xfrm flipH="1">
            <a:off x="8221654" y="1987576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CBF749C-98E8-039B-5497-36A05897F747}"/>
              </a:ext>
            </a:extLst>
          </p:cNvPr>
          <p:cNvSpPr txBox="1"/>
          <p:nvPr/>
        </p:nvSpPr>
        <p:spPr>
          <a:xfrm>
            <a:off x="10908392" y="1820131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3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D1C3023-911F-AEAE-8371-9C7FE915C58F}"/>
              </a:ext>
            </a:extLst>
          </p:cNvPr>
          <p:cNvCxnSpPr/>
          <p:nvPr/>
        </p:nvCxnSpPr>
        <p:spPr>
          <a:xfrm flipH="1">
            <a:off x="11049381" y="2010875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CBC13A9-07C3-B509-CD9C-3A137D944E5B}"/>
              </a:ext>
            </a:extLst>
          </p:cNvPr>
          <p:cNvSpPr txBox="1"/>
          <p:nvPr/>
        </p:nvSpPr>
        <p:spPr>
          <a:xfrm>
            <a:off x="9137697" y="1813169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2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E62BD33-2568-6068-81FE-2F948EFD519F}"/>
              </a:ext>
            </a:extLst>
          </p:cNvPr>
          <p:cNvCxnSpPr/>
          <p:nvPr/>
        </p:nvCxnSpPr>
        <p:spPr>
          <a:xfrm flipH="1">
            <a:off x="9278686" y="2003913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6287D88-CB0D-FCA7-0DD7-F37AB54EFE29}"/>
              </a:ext>
            </a:extLst>
          </p:cNvPr>
          <p:cNvSpPr/>
          <p:nvPr/>
        </p:nvSpPr>
        <p:spPr>
          <a:xfrm>
            <a:off x="9598917" y="2800316"/>
            <a:ext cx="375385" cy="269507"/>
          </a:xfrm>
          <a:prstGeom prst="roundRect">
            <a:avLst/>
          </a:prstGeom>
          <a:solidFill>
            <a:schemeClr val="bg1"/>
          </a:solidFill>
          <a:ln w="25400" cap="flat">
            <a:solidFill>
              <a:schemeClr val="accent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F9685-103F-3953-1DBB-65FD47897A2B}"/>
              </a:ext>
            </a:extLst>
          </p:cNvPr>
          <p:cNvSpPr txBox="1"/>
          <p:nvPr/>
        </p:nvSpPr>
        <p:spPr>
          <a:xfrm>
            <a:off x="9603729" y="2777238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FF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58BE167-B508-53D1-6B8A-F56BAF416AD2}"/>
              </a:ext>
            </a:extLst>
          </p:cNvPr>
          <p:cNvCxnSpPr/>
          <p:nvPr/>
        </p:nvCxnSpPr>
        <p:spPr>
          <a:xfrm>
            <a:off x="8181550" y="2923635"/>
            <a:ext cx="514197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78252D9-6540-0B42-0AC5-BF36F40CB791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9161722" y="2951645"/>
            <a:ext cx="442007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1510004-0165-41F9-E4FE-8705D4BC9410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9974302" y="2923635"/>
            <a:ext cx="231006" cy="1143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2ECECCF-43F0-B92D-9BD3-76EFD83F814D}"/>
              </a:ext>
            </a:extLst>
          </p:cNvPr>
          <p:cNvCxnSpPr>
            <a:cxnSpLocks/>
          </p:cNvCxnSpPr>
          <p:nvPr/>
        </p:nvCxnSpPr>
        <p:spPr>
          <a:xfrm>
            <a:off x="10662507" y="2940833"/>
            <a:ext cx="731520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D4A3251-6931-D285-E414-54DA7589AE39}"/>
              </a:ext>
            </a:extLst>
          </p:cNvPr>
          <p:cNvCxnSpPr>
            <a:cxnSpLocks/>
          </p:cNvCxnSpPr>
          <p:nvPr/>
        </p:nvCxnSpPr>
        <p:spPr>
          <a:xfrm>
            <a:off x="6319909" y="2883285"/>
            <a:ext cx="640080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7CE5C3A-FBD1-3920-DAAC-B085D6EB5FB1}"/>
              </a:ext>
            </a:extLst>
          </p:cNvPr>
          <p:cNvCxnSpPr/>
          <p:nvPr/>
        </p:nvCxnSpPr>
        <p:spPr>
          <a:xfrm flipH="1">
            <a:off x="6487504" y="2777238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E8ADC42-851A-00BB-01BA-70A992E74919}"/>
              </a:ext>
            </a:extLst>
          </p:cNvPr>
          <p:cNvSpPr txBox="1"/>
          <p:nvPr/>
        </p:nvSpPr>
        <p:spPr>
          <a:xfrm>
            <a:off x="6270985" y="2592020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6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81BCAAA-4FC2-948C-8540-056F236AFA89}"/>
              </a:ext>
            </a:extLst>
          </p:cNvPr>
          <p:cNvCxnSpPr/>
          <p:nvPr/>
        </p:nvCxnSpPr>
        <p:spPr>
          <a:xfrm flipV="1">
            <a:off x="8434181" y="2654128"/>
            <a:ext cx="0" cy="269507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CAC5AEF-6C7C-BA4C-8320-50662F8A8E3B}"/>
              </a:ext>
            </a:extLst>
          </p:cNvPr>
          <p:cNvCxnSpPr>
            <a:cxnSpLocks/>
          </p:cNvCxnSpPr>
          <p:nvPr/>
        </p:nvCxnSpPr>
        <p:spPr>
          <a:xfrm>
            <a:off x="8434181" y="2654128"/>
            <a:ext cx="26156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F07D4C4-DE75-43C0-3E0A-5290E81AD0E2}"/>
              </a:ext>
            </a:extLst>
          </p:cNvPr>
          <p:cNvCxnSpPr/>
          <p:nvPr/>
        </p:nvCxnSpPr>
        <p:spPr>
          <a:xfrm>
            <a:off x="9152947" y="2654128"/>
            <a:ext cx="105236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C0EB37D-889B-1EB4-FB24-69A6F2E33842}"/>
              </a:ext>
            </a:extLst>
          </p:cNvPr>
          <p:cNvSpPr txBox="1"/>
          <p:nvPr/>
        </p:nvSpPr>
        <p:spPr>
          <a:xfrm>
            <a:off x="8087831" y="2630829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2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31A86D8-05B7-8CDE-1535-922BBC3D3B36}"/>
              </a:ext>
            </a:extLst>
          </p:cNvPr>
          <p:cNvCxnSpPr/>
          <p:nvPr/>
        </p:nvCxnSpPr>
        <p:spPr>
          <a:xfrm flipH="1">
            <a:off x="8228820" y="2821573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EB75DDB-8ECB-E52D-C504-7366317505F8}"/>
              </a:ext>
            </a:extLst>
          </p:cNvPr>
          <p:cNvSpPr txBox="1"/>
          <p:nvPr/>
        </p:nvSpPr>
        <p:spPr>
          <a:xfrm>
            <a:off x="10915558" y="2654128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3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CC9962B-F7E1-7A05-1FFE-5DF621E227BA}"/>
              </a:ext>
            </a:extLst>
          </p:cNvPr>
          <p:cNvCxnSpPr/>
          <p:nvPr/>
        </p:nvCxnSpPr>
        <p:spPr>
          <a:xfrm flipH="1">
            <a:off x="11056547" y="2844872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1435597-DCC8-A581-C43C-E718CAF46963}"/>
              </a:ext>
            </a:extLst>
          </p:cNvPr>
          <p:cNvSpPr txBox="1"/>
          <p:nvPr/>
        </p:nvSpPr>
        <p:spPr>
          <a:xfrm>
            <a:off x="9144863" y="2647166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2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582B77-4B89-B2FD-E5DA-AA6289681BB1}"/>
              </a:ext>
            </a:extLst>
          </p:cNvPr>
          <p:cNvCxnSpPr/>
          <p:nvPr/>
        </p:nvCxnSpPr>
        <p:spPr>
          <a:xfrm flipH="1">
            <a:off x="9285852" y="2837910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29E5EF4-9178-9E31-8A8B-210C546B84FE}"/>
              </a:ext>
            </a:extLst>
          </p:cNvPr>
          <p:cNvSpPr/>
          <p:nvPr/>
        </p:nvSpPr>
        <p:spPr>
          <a:xfrm>
            <a:off x="9590136" y="3637296"/>
            <a:ext cx="375385" cy="269507"/>
          </a:xfrm>
          <a:prstGeom prst="roundRect">
            <a:avLst/>
          </a:prstGeom>
          <a:solidFill>
            <a:schemeClr val="bg1"/>
          </a:solidFill>
          <a:ln w="25400" cap="flat">
            <a:solidFill>
              <a:schemeClr val="accent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605D766-5E62-4C85-F9FD-E25E7EF0FA96}"/>
              </a:ext>
            </a:extLst>
          </p:cNvPr>
          <p:cNvSpPr txBox="1"/>
          <p:nvPr/>
        </p:nvSpPr>
        <p:spPr>
          <a:xfrm>
            <a:off x="9594948" y="3614218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FF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7D95199-7F9C-BA1B-CFCC-41A65C5E48D7}"/>
              </a:ext>
            </a:extLst>
          </p:cNvPr>
          <p:cNvCxnSpPr/>
          <p:nvPr/>
        </p:nvCxnSpPr>
        <p:spPr>
          <a:xfrm>
            <a:off x="8172769" y="3760615"/>
            <a:ext cx="514197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9F16AB3-4FFC-2ACC-05A9-033DA7B40C30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9152941" y="3788625"/>
            <a:ext cx="442007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4D76F56-3772-3781-F998-3D21430B6790}"/>
              </a:ext>
            </a:extLst>
          </p:cNvPr>
          <p:cNvCxnSpPr>
            <a:cxnSpLocks/>
            <a:stCxn id="84" idx="3"/>
          </p:cNvCxnSpPr>
          <p:nvPr/>
        </p:nvCxnSpPr>
        <p:spPr>
          <a:xfrm flipV="1">
            <a:off x="9965521" y="3760615"/>
            <a:ext cx="231006" cy="1143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3AB614F-1177-A129-9B7C-48F613D36D95}"/>
              </a:ext>
            </a:extLst>
          </p:cNvPr>
          <p:cNvCxnSpPr>
            <a:cxnSpLocks/>
          </p:cNvCxnSpPr>
          <p:nvPr/>
        </p:nvCxnSpPr>
        <p:spPr>
          <a:xfrm>
            <a:off x="10653726" y="3777813"/>
            <a:ext cx="731520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F84304C-EF39-D7BF-58A8-F6DB4967CCCD}"/>
              </a:ext>
            </a:extLst>
          </p:cNvPr>
          <p:cNvCxnSpPr>
            <a:cxnSpLocks/>
          </p:cNvCxnSpPr>
          <p:nvPr/>
        </p:nvCxnSpPr>
        <p:spPr>
          <a:xfrm>
            <a:off x="6311128" y="3720265"/>
            <a:ext cx="640080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EBC3126-FDB4-8AC7-9F66-F0BAE4AC4E1E}"/>
              </a:ext>
            </a:extLst>
          </p:cNvPr>
          <p:cNvCxnSpPr/>
          <p:nvPr/>
        </p:nvCxnSpPr>
        <p:spPr>
          <a:xfrm flipH="1">
            <a:off x="6478723" y="3614218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1098563-C6A8-A0D2-7CD2-D63044E5026B}"/>
              </a:ext>
            </a:extLst>
          </p:cNvPr>
          <p:cNvSpPr txBox="1"/>
          <p:nvPr/>
        </p:nvSpPr>
        <p:spPr>
          <a:xfrm>
            <a:off x="6262204" y="3429000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6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EA8D709-568D-143B-34E5-860BEB2FC36B}"/>
              </a:ext>
            </a:extLst>
          </p:cNvPr>
          <p:cNvCxnSpPr/>
          <p:nvPr/>
        </p:nvCxnSpPr>
        <p:spPr>
          <a:xfrm flipV="1">
            <a:off x="8425400" y="3491108"/>
            <a:ext cx="0" cy="269507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CA0FBE8-2F56-FBAE-603C-87AFBD94C26A}"/>
              </a:ext>
            </a:extLst>
          </p:cNvPr>
          <p:cNvCxnSpPr>
            <a:cxnSpLocks/>
          </p:cNvCxnSpPr>
          <p:nvPr/>
        </p:nvCxnSpPr>
        <p:spPr>
          <a:xfrm>
            <a:off x="8425400" y="3491108"/>
            <a:ext cx="26156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5839508-DE03-CA21-0CB8-85FE13E9CDA2}"/>
              </a:ext>
            </a:extLst>
          </p:cNvPr>
          <p:cNvCxnSpPr/>
          <p:nvPr/>
        </p:nvCxnSpPr>
        <p:spPr>
          <a:xfrm>
            <a:off x="9144166" y="3491108"/>
            <a:ext cx="105236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2E9586B8-674F-B794-D921-0D6DE8379FC4}"/>
              </a:ext>
            </a:extLst>
          </p:cNvPr>
          <p:cNvSpPr txBox="1"/>
          <p:nvPr/>
        </p:nvSpPr>
        <p:spPr>
          <a:xfrm>
            <a:off x="8079050" y="3467809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2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31C422D-72DD-0639-C99A-FDDE6E727B11}"/>
              </a:ext>
            </a:extLst>
          </p:cNvPr>
          <p:cNvCxnSpPr/>
          <p:nvPr/>
        </p:nvCxnSpPr>
        <p:spPr>
          <a:xfrm flipH="1">
            <a:off x="8220039" y="3658553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32431BC9-2CCA-7188-AD55-2FC222F246E6}"/>
              </a:ext>
            </a:extLst>
          </p:cNvPr>
          <p:cNvSpPr txBox="1"/>
          <p:nvPr/>
        </p:nvSpPr>
        <p:spPr>
          <a:xfrm>
            <a:off x="10906777" y="3491108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3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A6293BD-5636-59C4-1D48-ADD7E487740D}"/>
              </a:ext>
            </a:extLst>
          </p:cNvPr>
          <p:cNvCxnSpPr/>
          <p:nvPr/>
        </p:nvCxnSpPr>
        <p:spPr>
          <a:xfrm flipH="1">
            <a:off x="11047766" y="3681852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FE7CD5DD-A310-174A-1806-AAEF02812C8C}"/>
              </a:ext>
            </a:extLst>
          </p:cNvPr>
          <p:cNvSpPr txBox="1"/>
          <p:nvPr/>
        </p:nvSpPr>
        <p:spPr>
          <a:xfrm>
            <a:off x="9136082" y="3484146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2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0A7ABA1-1747-E5C8-2B03-10E7A0FA62FA}"/>
              </a:ext>
            </a:extLst>
          </p:cNvPr>
          <p:cNvCxnSpPr/>
          <p:nvPr/>
        </p:nvCxnSpPr>
        <p:spPr>
          <a:xfrm flipH="1">
            <a:off x="9277071" y="3674890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59D8022-E251-472C-1B2B-51C26D419BA8}"/>
              </a:ext>
            </a:extLst>
          </p:cNvPr>
          <p:cNvSpPr/>
          <p:nvPr/>
        </p:nvSpPr>
        <p:spPr>
          <a:xfrm>
            <a:off x="9579396" y="4510700"/>
            <a:ext cx="375385" cy="269507"/>
          </a:xfrm>
          <a:prstGeom prst="roundRect">
            <a:avLst/>
          </a:prstGeom>
          <a:solidFill>
            <a:schemeClr val="bg1"/>
          </a:solidFill>
          <a:ln w="25400" cap="flat">
            <a:solidFill>
              <a:schemeClr val="accent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6B93BA3-1AD2-CA65-1071-A2D3F3A5FD82}"/>
              </a:ext>
            </a:extLst>
          </p:cNvPr>
          <p:cNvSpPr txBox="1"/>
          <p:nvPr/>
        </p:nvSpPr>
        <p:spPr>
          <a:xfrm>
            <a:off x="9584208" y="4487622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FF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24137AD-1013-71B8-6481-29C8BA5E0C5B}"/>
              </a:ext>
            </a:extLst>
          </p:cNvPr>
          <p:cNvCxnSpPr/>
          <p:nvPr/>
        </p:nvCxnSpPr>
        <p:spPr>
          <a:xfrm>
            <a:off x="8162029" y="4634019"/>
            <a:ext cx="514197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BEBCE32-648B-D576-A67A-F24C379687E5}"/>
              </a:ext>
            </a:extLst>
          </p:cNvPr>
          <p:cNvCxnSpPr>
            <a:cxnSpLocks/>
            <a:endCxn id="103" idx="1"/>
          </p:cNvCxnSpPr>
          <p:nvPr/>
        </p:nvCxnSpPr>
        <p:spPr>
          <a:xfrm>
            <a:off x="9142201" y="4662029"/>
            <a:ext cx="442007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4585388-D47E-0891-D834-4D9854721803}"/>
              </a:ext>
            </a:extLst>
          </p:cNvPr>
          <p:cNvCxnSpPr>
            <a:cxnSpLocks/>
            <a:stCxn id="102" idx="3"/>
          </p:cNvCxnSpPr>
          <p:nvPr/>
        </p:nvCxnSpPr>
        <p:spPr>
          <a:xfrm flipV="1">
            <a:off x="9954781" y="4634019"/>
            <a:ext cx="231006" cy="1143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D79BB7ED-333E-69FB-E5C1-D89085A62E73}"/>
              </a:ext>
            </a:extLst>
          </p:cNvPr>
          <p:cNvCxnSpPr>
            <a:cxnSpLocks/>
          </p:cNvCxnSpPr>
          <p:nvPr/>
        </p:nvCxnSpPr>
        <p:spPr>
          <a:xfrm>
            <a:off x="10642986" y="4651217"/>
            <a:ext cx="731520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BE99358-137B-39E8-AE56-54D1B3BEEC03}"/>
              </a:ext>
            </a:extLst>
          </p:cNvPr>
          <p:cNvCxnSpPr>
            <a:cxnSpLocks/>
          </p:cNvCxnSpPr>
          <p:nvPr/>
        </p:nvCxnSpPr>
        <p:spPr>
          <a:xfrm>
            <a:off x="6300388" y="4593669"/>
            <a:ext cx="640080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74642B1-581B-D68D-0971-35B56E6800A7}"/>
              </a:ext>
            </a:extLst>
          </p:cNvPr>
          <p:cNvCxnSpPr/>
          <p:nvPr/>
        </p:nvCxnSpPr>
        <p:spPr>
          <a:xfrm flipH="1">
            <a:off x="6467983" y="4487622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E757FAD-A00C-A549-7DA0-437D0A46717E}"/>
              </a:ext>
            </a:extLst>
          </p:cNvPr>
          <p:cNvSpPr txBox="1"/>
          <p:nvPr/>
        </p:nvSpPr>
        <p:spPr>
          <a:xfrm>
            <a:off x="6251464" y="4302404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6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232AE5F-FB75-C8A1-CBD5-E0B07D0D5AC5}"/>
              </a:ext>
            </a:extLst>
          </p:cNvPr>
          <p:cNvCxnSpPr/>
          <p:nvPr/>
        </p:nvCxnSpPr>
        <p:spPr>
          <a:xfrm flipV="1">
            <a:off x="8414660" y="4364512"/>
            <a:ext cx="0" cy="269507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A80681A-D087-35A7-F8E4-0C4798CEDBB9}"/>
              </a:ext>
            </a:extLst>
          </p:cNvPr>
          <p:cNvCxnSpPr>
            <a:cxnSpLocks/>
          </p:cNvCxnSpPr>
          <p:nvPr/>
        </p:nvCxnSpPr>
        <p:spPr>
          <a:xfrm>
            <a:off x="8414660" y="4364512"/>
            <a:ext cx="26156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C3CF2A9-1618-FFDD-5975-51AF282E1EFD}"/>
              </a:ext>
            </a:extLst>
          </p:cNvPr>
          <p:cNvCxnSpPr/>
          <p:nvPr/>
        </p:nvCxnSpPr>
        <p:spPr>
          <a:xfrm>
            <a:off x="9133426" y="4364512"/>
            <a:ext cx="105236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8C07302-815E-D553-24B2-CD66DF2D5CC2}"/>
              </a:ext>
            </a:extLst>
          </p:cNvPr>
          <p:cNvSpPr txBox="1"/>
          <p:nvPr/>
        </p:nvSpPr>
        <p:spPr>
          <a:xfrm>
            <a:off x="8068310" y="4341213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2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670AE8D-F84C-BEEA-148D-FDA90E39401C}"/>
              </a:ext>
            </a:extLst>
          </p:cNvPr>
          <p:cNvCxnSpPr/>
          <p:nvPr/>
        </p:nvCxnSpPr>
        <p:spPr>
          <a:xfrm flipH="1">
            <a:off x="8209299" y="4531957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5F9205A-D017-A5E0-5165-C918751B4C84}"/>
              </a:ext>
            </a:extLst>
          </p:cNvPr>
          <p:cNvSpPr txBox="1"/>
          <p:nvPr/>
        </p:nvSpPr>
        <p:spPr>
          <a:xfrm>
            <a:off x="10896037" y="4364512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3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B1EEBAC-3479-3F0F-94C4-8CAE51F791AA}"/>
              </a:ext>
            </a:extLst>
          </p:cNvPr>
          <p:cNvCxnSpPr/>
          <p:nvPr/>
        </p:nvCxnSpPr>
        <p:spPr>
          <a:xfrm flipH="1">
            <a:off x="11037026" y="4555256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A51DDDC-CDE3-2BCD-3770-B2112258BEF8}"/>
              </a:ext>
            </a:extLst>
          </p:cNvPr>
          <p:cNvSpPr txBox="1"/>
          <p:nvPr/>
        </p:nvSpPr>
        <p:spPr>
          <a:xfrm>
            <a:off x="9125342" y="4357550"/>
            <a:ext cx="3657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2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19C4B2B-4B99-37BC-4891-5BECEC43EE57}"/>
              </a:ext>
            </a:extLst>
          </p:cNvPr>
          <p:cNvCxnSpPr/>
          <p:nvPr/>
        </p:nvCxnSpPr>
        <p:spPr>
          <a:xfrm flipH="1">
            <a:off x="9266331" y="4548294"/>
            <a:ext cx="152445" cy="17440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D95E621-4B4C-1BBF-4261-6F8F7F701CB8}"/>
              </a:ext>
            </a:extLst>
          </p:cNvPr>
          <p:cNvCxnSpPr/>
          <p:nvPr/>
        </p:nvCxnSpPr>
        <p:spPr>
          <a:xfrm>
            <a:off x="9161722" y="1568270"/>
            <a:ext cx="105236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3F6A4FA-F70A-6254-4BD9-76F44DCE46B0}"/>
              </a:ext>
            </a:extLst>
          </p:cNvPr>
          <p:cNvCxnSpPr/>
          <p:nvPr/>
        </p:nvCxnSpPr>
        <p:spPr>
          <a:xfrm>
            <a:off x="9161722" y="5330144"/>
            <a:ext cx="105236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285ED6C-3438-0214-7947-FFC39C076C63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8917181" y="5494905"/>
            <a:ext cx="0" cy="36563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EF005E5-BD6F-E03A-B3FB-235133E2990E}"/>
              </a:ext>
            </a:extLst>
          </p:cNvPr>
          <p:cNvCxnSpPr>
            <a:cxnSpLocks/>
          </p:cNvCxnSpPr>
          <p:nvPr/>
        </p:nvCxnSpPr>
        <p:spPr>
          <a:xfrm flipV="1">
            <a:off x="8917181" y="1118957"/>
            <a:ext cx="0" cy="27432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6B8AE05-9A27-9A70-D2A8-A042AC755928}"/>
              </a:ext>
            </a:extLst>
          </p:cNvPr>
          <p:cNvSpPr txBox="1"/>
          <p:nvPr/>
        </p:nvSpPr>
        <p:spPr>
          <a:xfrm>
            <a:off x="9160226" y="858604"/>
            <a:ext cx="162760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Reconfigurable Building Block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591352-A810-1920-7A31-4FF6AE47DECC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7535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11A74F-C2E6-4E2F-0BA4-74D254312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599" y="3681009"/>
            <a:ext cx="3931920" cy="23854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D196718-FE7C-8B17-CB19-7A0DA6D5F2D3}"/>
              </a:ext>
            </a:extLst>
          </p:cNvPr>
          <p:cNvSpPr/>
          <p:nvPr/>
        </p:nvSpPr>
        <p:spPr>
          <a:xfrm>
            <a:off x="8018653" y="3497379"/>
            <a:ext cx="3931920" cy="457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4EEAD-6E93-F74B-5528-A4415303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FPGA vs. eFPGA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6CD58-00AE-325F-343A-693DB6B4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6" y="837079"/>
            <a:ext cx="7555501" cy="4848820"/>
          </a:xfrm>
        </p:spPr>
        <p:txBody>
          <a:bodyPr/>
          <a:lstStyle/>
          <a:p>
            <a:r>
              <a:rPr lang="en-US" sz="2000" dirty="0"/>
              <a:t>Advantage: As the array size grows (N LUTs), the size of the interconnect grows much less than the traditional mesh interconnect.</a:t>
            </a:r>
          </a:p>
          <a:p>
            <a:r>
              <a:rPr lang="en-US" sz="2000" dirty="0"/>
              <a:t>Estimation: 2X dense interconnect in eFPGA. This is very significant because, 80% of the area is interconnect, only 20% is programmable logic.</a:t>
            </a:r>
          </a:p>
          <a:p>
            <a:pPr algn="just"/>
            <a:r>
              <a:rPr lang="en-US" sz="2000" dirty="0"/>
              <a:t>In an FPGA chip there is usually a fixed ratio of LUTs and MACs(Multiplier Accumulators), but in eFPGA, it is possible to have all-LUTs or a mix of LUTs/MACs as the application requires.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C1AD1-D038-2AA4-A69B-B65D09311A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030D7-95F3-0249-8E65-ECC10F8FB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55" y="837079"/>
            <a:ext cx="4140964" cy="2520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33D40B-974B-C096-E808-EFDD2F9D9083}"/>
              </a:ext>
            </a:extLst>
          </p:cNvPr>
          <p:cNvSpPr/>
          <p:nvPr/>
        </p:nvSpPr>
        <p:spPr>
          <a:xfrm>
            <a:off x="9553880" y="791501"/>
            <a:ext cx="2290812" cy="27432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6AC16-38DD-83BA-E7D1-F54D7015268D}"/>
              </a:ext>
            </a:extLst>
          </p:cNvPr>
          <p:cNvSpPr txBox="1"/>
          <p:nvPr/>
        </p:nvSpPr>
        <p:spPr>
          <a:xfrm>
            <a:off x="9476880" y="853652"/>
            <a:ext cx="2473693" cy="182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2D-Mesh Interconnects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92C6B-8FE2-3582-EF6D-0D46BA398D5B}"/>
              </a:ext>
            </a:extLst>
          </p:cNvPr>
          <p:cNvSpPr txBox="1"/>
          <p:nvPr/>
        </p:nvSpPr>
        <p:spPr>
          <a:xfrm>
            <a:off x="8282509" y="3403419"/>
            <a:ext cx="346125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O(N-logN) Boundaryless Radix/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Hierarchical Interconnect Network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63F979-8C77-B368-570D-DAB24F6426BE}"/>
              </a:ext>
            </a:extLst>
          </p:cNvPr>
          <p:cNvSpPr/>
          <p:nvPr/>
        </p:nvSpPr>
        <p:spPr>
          <a:xfrm flipV="1">
            <a:off x="11055298" y="4894282"/>
            <a:ext cx="577461" cy="45719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D0BE9E-E52B-F744-D119-DF36BD6EB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112" y="4253954"/>
            <a:ext cx="1841592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7339BF-A44E-F209-9B08-9A8B69DB7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765" y="4289300"/>
            <a:ext cx="1841592" cy="1777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94386D-7EA1-027F-E3DE-42A996004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060" y="4251647"/>
            <a:ext cx="1841591" cy="1828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5B95269-0C8F-A00F-E5E5-5C701401F68E}"/>
              </a:ext>
            </a:extLst>
          </p:cNvPr>
          <p:cNvSpPr txBox="1"/>
          <p:nvPr/>
        </p:nvSpPr>
        <p:spPr>
          <a:xfrm>
            <a:off x="4138863" y="6512519"/>
            <a:ext cx="492813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Source @ https://semiengineering.com/introduction-to-efpga-hardware/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91DF40-7164-F6D7-5541-CFE839532F8A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678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076E-4A7B-4351-BB53-04321115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1838E-B1D1-6173-2576-CBEC7DA3F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use an FPGA at all?</a:t>
            </a:r>
          </a:p>
          <a:p>
            <a:pPr lvl="1"/>
            <a:r>
              <a:rPr lang="en-US" dirty="0"/>
              <a:t>Performance and Flexibility</a:t>
            </a:r>
          </a:p>
          <a:p>
            <a:pPr lvl="1"/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Why put a programmable fabric in your ASIC or SoC?</a:t>
            </a:r>
          </a:p>
          <a:p>
            <a:pPr lvl="1"/>
            <a:r>
              <a:rPr lang="en-US" dirty="0"/>
              <a:t>Application processor and the FPGA are in separate chips.</a:t>
            </a:r>
          </a:p>
          <a:p>
            <a:pPr lvl="1"/>
            <a:r>
              <a:rPr lang="en-US" dirty="0"/>
              <a:t>Communications between the two represent a major bottleneck. </a:t>
            </a:r>
          </a:p>
          <a:p>
            <a:pPr lvl="1"/>
            <a:r>
              <a:rPr lang="en-US" dirty="0"/>
              <a:t>No matter how fast the communications between the two devices, the FPGA is always logically “far away” from the processor.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DE62D-A892-EACB-8F68-222A52EC5D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A12B2-4CAB-ED90-430A-7593B7E18DF0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7677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7875-660F-B73A-4314-D8BDEF76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A0CD8-81CF-B0DA-534F-8E881BB200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96632-5C3D-F50B-6D89-60397AB94DCF}"/>
              </a:ext>
            </a:extLst>
          </p:cNvPr>
          <p:cNvSpPr/>
          <p:nvPr/>
        </p:nvSpPr>
        <p:spPr>
          <a:xfrm>
            <a:off x="5846323" y="1113623"/>
            <a:ext cx="2918527" cy="3566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E487B-E2AF-A1DF-B8F0-C7DC88DBF74F}"/>
              </a:ext>
            </a:extLst>
          </p:cNvPr>
          <p:cNvSpPr/>
          <p:nvPr/>
        </p:nvSpPr>
        <p:spPr>
          <a:xfrm>
            <a:off x="5910745" y="1326243"/>
            <a:ext cx="751572" cy="548640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621E8-3FCF-623B-BB95-037029C4DCF5}"/>
              </a:ext>
            </a:extLst>
          </p:cNvPr>
          <p:cNvSpPr/>
          <p:nvPr/>
        </p:nvSpPr>
        <p:spPr>
          <a:xfrm>
            <a:off x="5910745" y="2691587"/>
            <a:ext cx="2637580" cy="462012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983939-C274-78B8-B32C-21BA5306AC30}"/>
              </a:ext>
            </a:extLst>
          </p:cNvPr>
          <p:cNvSpPr/>
          <p:nvPr/>
        </p:nvSpPr>
        <p:spPr>
          <a:xfrm>
            <a:off x="9168062" y="1106905"/>
            <a:ext cx="2757640" cy="3566160"/>
          </a:xfrm>
          <a:prstGeom prst="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9482A-6168-0BF0-AD1B-3ABB18DF16A5}"/>
              </a:ext>
            </a:extLst>
          </p:cNvPr>
          <p:cNvSpPr/>
          <p:nvPr/>
        </p:nvSpPr>
        <p:spPr>
          <a:xfrm>
            <a:off x="9571006" y="1394193"/>
            <a:ext cx="1802562" cy="822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5468FCBE-7396-155B-D9AC-1D8F5A70D328}"/>
              </a:ext>
            </a:extLst>
          </p:cNvPr>
          <p:cNvSpPr/>
          <p:nvPr/>
        </p:nvSpPr>
        <p:spPr>
          <a:xfrm>
            <a:off x="9544768" y="2560255"/>
            <a:ext cx="1828800" cy="822960"/>
          </a:xfrm>
          <a:prstGeom prst="cloud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4CAE0F-CBE3-3F6B-46CC-7C3F9A359DE8}"/>
              </a:ext>
            </a:extLst>
          </p:cNvPr>
          <p:cNvSpPr/>
          <p:nvPr/>
        </p:nvSpPr>
        <p:spPr>
          <a:xfrm>
            <a:off x="9259907" y="4052236"/>
            <a:ext cx="1371600" cy="274320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ECF272-3B06-DEC9-381F-8B91CE046664}"/>
              </a:ext>
            </a:extLst>
          </p:cNvPr>
          <p:cNvSpPr/>
          <p:nvPr/>
        </p:nvSpPr>
        <p:spPr>
          <a:xfrm>
            <a:off x="10710114" y="3922450"/>
            <a:ext cx="1138186" cy="548640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C98E98-D72B-7DA2-8422-2C53E165D1CC}"/>
              </a:ext>
            </a:extLst>
          </p:cNvPr>
          <p:cNvSpPr/>
          <p:nvPr/>
        </p:nvSpPr>
        <p:spPr>
          <a:xfrm>
            <a:off x="10347785" y="4963521"/>
            <a:ext cx="1554480" cy="4572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F4EDD1-5877-BEAD-A66B-D8598867CF63}"/>
              </a:ext>
            </a:extLst>
          </p:cNvPr>
          <p:cNvSpPr txBox="1"/>
          <p:nvPr/>
        </p:nvSpPr>
        <p:spPr>
          <a:xfrm>
            <a:off x="5846323" y="1275727"/>
            <a:ext cx="89514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CPU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Cluster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D43989-FCC4-38CC-AD74-0F79AE51BDED}"/>
              </a:ext>
            </a:extLst>
          </p:cNvPr>
          <p:cNvSpPr txBox="1"/>
          <p:nvPr/>
        </p:nvSpPr>
        <p:spPr>
          <a:xfrm>
            <a:off x="6097445" y="2760969"/>
            <a:ext cx="232753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On chip Interconnect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033246-9BE8-36CE-F040-A6B0B0E0AB37}"/>
              </a:ext>
            </a:extLst>
          </p:cNvPr>
          <p:cNvSpPr txBox="1"/>
          <p:nvPr/>
        </p:nvSpPr>
        <p:spPr>
          <a:xfrm>
            <a:off x="9354883" y="4005251"/>
            <a:ext cx="163209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PCI Express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5D775F-BB4B-B56A-FBE1-70206A144E19}"/>
              </a:ext>
            </a:extLst>
          </p:cNvPr>
          <p:cNvSpPr txBox="1"/>
          <p:nvPr/>
        </p:nvSpPr>
        <p:spPr>
          <a:xfrm>
            <a:off x="10730813" y="3905224"/>
            <a:ext cx="109291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DDR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Controller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B0856A-19AB-170E-4AC3-8C11DA306782}"/>
              </a:ext>
            </a:extLst>
          </p:cNvPr>
          <p:cNvSpPr txBox="1"/>
          <p:nvPr/>
        </p:nvSpPr>
        <p:spPr>
          <a:xfrm>
            <a:off x="10854024" y="5019506"/>
            <a:ext cx="80313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DDR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802E55-105F-B851-2567-D481C394A8DA}"/>
              </a:ext>
            </a:extLst>
          </p:cNvPr>
          <p:cNvSpPr txBox="1"/>
          <p:nvPr/>
        </p:nvSpPr>
        <p:spPr>
          <a:xfrm>
            <a:off x="9788890" y="1610319"/>
            <a:ext cx="166517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FPGA Fabric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633C1A-CC42-8BC6-1FE3-0FF9DEE14512}"/>
              </a:ext>
            </a:extLst>
          </p:cNvPr>
          <p:cNvSpPr txBox="1"/>
          <p:nvPr/>
        </p:nvSpPr>
        <p:spPr>
          <a:xfrm>
            <a:off x="9675618" y="2727985"/>
            <a:ext cx="199884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Communication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387E29F-5B44-37A2-402A-84810B8C74AB}"/>
              </a:ext>
            </a:extLst>
          </p:cNvPr>
          <p:cNvCxnSpPr>
            <a:cxnSpLocks/>
          </p:cNvCxnSpPr>
          <p:nvPr/>
        </p:nvCxnSpPr>
        <p:spPr>
          <a:xfrm>
            <a:off x="8424976" y="4370520"/>
            <a:ext cx="0" cy="101210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62ECADD-887E-2F33-877D-E4DC6C5DBE75}"/>
              </a:ext>
            </a:extLst>
          </p:cNvPr>
          <p:cNvCxnSpPr>
            <a:cxnSpLocks/>
          </p:cNvCxnSpPr>
          <p:nvPr/>
        </p:nvCxnSpPr>
        <p:spPr>
          <a:xfrm flipV="1">
            <a:off x="8424976" y="5342021"/>
            <a:ext cx="1275508" cy="15384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234389-9386-4B3D-59DF-A83003AB8018}"/>
              </a:ext>
            </a:extLst>
          </p:cNvPr>
          <p:cNvCxnSpPr>
            <a:cxnSpLocks/>
          </p:cNvCxnSpPr>
          <p:nvPr/>
        </p:nvCxnSpPr>
        <p:spPr>
          <a:xfrm flipV="1">
            <a:off x="9700484" y="4362461"/>
            <a:ext cx="0" cy="994944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CD4949A9-7206-C6FD-91E8-DD7C746B66A0}"/>
              </a:ext>
            </a:extLst>
          </p:cNvPr>
          <p:cNvSpPr/>
          <p:nvPr/>
        </p:nvSpPr>
        <p:spPr>
          <a:xfrm>
            <a:off x="7290083" y="4077703"/>
            <a:ext cx="1371600" cy="274320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F00635-9F6F-7AC3-2AD0-445D226A1DB2}"/>
              </a:ext>
            </a:extLst>
          </p:cNvPr>
          <p:cNvSpPr txBox="1"/>
          <p:nvPr/>
        </p:nvSpPr>
        <p:spPr>
          <a:xfrm>
            <a:off x="7324288" y="4021707"/>
            <a:ext cx="163209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PCI Express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9B4F63-5764-2937-3B3B-F9A6CEB61AC1}"/>
              </a:ext>
            </a:extLst>
          </p:cNvPr>
          <p:cNvSpPr/>
          <p:nvPr/>
        </p:nvSpPr>
        <p:spPr>
          <a:xfrm>
            <a:off x="5952566" y="3938728"/>
            <a:ext cx="1138186" cy="548640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599DF1-D852-099D-0A70-B44617CDC415}"/>
              </a:ext>
            </a:extLst>
          </p:cNvPr>
          <p:cNvSpPr txBox="1"/>
          <p:nvPr/>
        </p:nvSpPr>
        <p:spPr>
          <a:xfrm>
            <a:off x="5946609" y="3882141"/>
            <a:ext cx="109291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DDR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Controller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0724A34-8527-C45E-CCD1-476E57EEED4F}"/>
              </a:ext>
            </a:extLst>
          </p:cNvPr>
          <p:cNvSpPr/>
          <p:nvPr/>
        </p:nvSpPr>
        <p:spPr>
          <a:xfrm>
            <a:off x="5913363" y="4970239"/>
            <a:ext cx="1554480" cy="4572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8DD3ACC-B61D-7C02-84E7-1090B3FFFF6F}"/>
              </a:ext>
            </a:extLst>
          </p:cNvPr>
          <p:cNvSpPr txBox="1"/>
          <p:nvPr/>
        </p:nvSpPr>
        <p:spPr>
          <a:xfrm>
            <a:off x="6419602" y="5026224"/>
            <a:ext cx="80313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DDR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EB9207F-F336-7B7C-95C3-EBE66A6A5797}"/>
              </a:ext>
            </a:extLst>
          </p:cNvPr>
          <p:cNvSpPr/>
          <p:nvPr/>
        </p:nvSpPr>
        <p:spPr>
          <a:xfrm>
            <a:off x="6840943" y="1319870"/>
            <a:ext cx="1802562" cy="822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5D3FDC4-CF36-389C-DC93-715970E5AAF0}"/>
              </a:ext>
            </a:extLst>
          </p:cNvPr>
          <p:cNvSpPr txBox="1"/>
          <p:nvPr/>
        </p:nvSpPr>
        <p:spPr>
          <a:xfrm>
            <a:off x="7058827" y="1535996"/>
            <a:ext cx="166517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FPGA Fabric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808DB9E-FC4F-AD94-7D94-96DB1C81B366}"/>
              </a:ext>
            </a:extLst>
          </p:cNvPr>
          <p:cNvSpPr txBox="1"/>
          <p:nvPr/>
        </p:nvSpPr>
        <p:spPr>
          <a:xfrm>
            <a:off x="7305586" y="742211"/>
            <a:ext cx="362716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Typical FPGA Acceleration System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D67EAED-4A81-F3C5-A22C-E08EBE2EC882}"/>
              </a:ext>
            </a:extLst>
          </p:cNvPr>
          <p:cNvSpPr txBox="1"/>
          <p:nvPr/>
        </p:nvSpPr>
        <p:spPr>
          <a:xfrm>
            <a:off x="7324288" y="759870"/>
            <a:ext cx="362716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eFPGA Acceleration System</a:t>
            </a:r>
          </a:p>
        </p:txBody>
      </p:sp>
      <p:sp>
        <p:nvSpPr>
          <p:cNvPr id="101" name="Multiplication Sign 100">
            <a:extLst>
              <a:ext uri="{FF2B5EF4-FFF2-40B4-BE49-F238E27FC236}">
                <a16:creationId xmlns:a16="http://schemas.microsoft.com/office/drawing/2014/main" id="{3B159428-32FA-5DAD-F673-1E7DF2662AEE}"/>
              </a:ext>
            </a:extLst>
          </p:cNvPr>
          <p:cNvSpPr/>
          <p:nvPr/>
        </p:nvSpPr>
        <p:spPr>
          <a:xfrm>
            <a:off x="10170932" y="2646244"/>
            <a:ext cx="683092" cy="674667"/>
          </a:xfrm>
          <a:prstGeom prst="mathMultiply">
            <a:avLst/>
          </a:prstGeom>
          <a:solidFill>
            <a:schemeClr val="accent5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Multiplication Sign 101">
            <a:extLst>
              <a:ext uri="{FF2B5EF4-FFF2-40B4-BE49-F238E27FC236}">
                <a16:creationId xmlns:a16="http://schemas.microsoft.com/office/drawing/2014/main" id="{2F344F42-D8DF-CD2C-C076-68EB72D7FF22}"/>
              </a:ext>
            </a:extLst>
          </p:cNvPr>
          <p:cNvSpPr/>
          <p:nvPr/>
        </p:nvSpPr>
        <p:spPr>
          <a:xfrm>
            <a:off x="9387507" y="3858779"/>
            <a:ext cx="683092" cy="674667"/>
          </a:xfrm>
          <a:prstGeom prst="mathMultiply">
            <a:avLst/>
          </a:prstGeom>
          <a:solidFill>
            <a:schemeClr val="accent5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Multiplication Sign 102">
            <a:extLst>
              <a:ext uri="{FF2B5EF4-FFF2-40B4-BE49-F238E27FC236}">
                <a16:creationId xmlns:a16="http://schemas.microsoft.com/office/drawing/2014/main" id="{5F34C167-0E12-ADEB-2F33-D8E46ABC0F45}"/>
              </a:ext>
            </a:extLst>
          </p:cNvPr>
          <p:cNvSpPr/>
          <p:nvPr/>
        </p:nvSpPr>
        <p:spPr>
          <a:xfrm>
            <a:off x="10913349" y="3847094"/>
            <a:ext cx="683092" cy="674667"/>
          </a:xfrm>
          <a:prstGeom prst="mathMultiply">
            <a:avLst/>
          </a:prstGeom>
          <a:solidFill>
            <a:schemeClr val="accent5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Multiplication Sign 103">
            <a:extLst>
              <a:ext uri="{FF2B5EF4-FFF2-40B4-BE49-F238E27FC236}">
                <a16:creationId xmlns:a16="http://schemas.microsoft.com/office/drawing/2014/main" id="{CFA52C4C-938B-972B-E8BC-C560E1ED1AD9}"/>
              </a:ext>
            </a:extLst>
          </p:cNvPr>
          <p:cNvSpPr/>
          <p:nvPr/>
        </p:nvSpPr>
        <p:spPr>
          <a:xfrm>
            <a:off x="10792451" y="4839145"/>
            <a:ext cx="683092" cy="674667"/>
          </a:xfrm>
          <a:prstGeom prst="mathMultiply">
            <a:avLst/>
          </a:prstGeom>
          <a:solidFill>
            <a:schemeClr val="accent5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3994D1C6-C880-FF21-0F27-88233AD33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38" y="981777"/>
            <a:ext cx="5478874" cy="5428648"/>
          </a:xfrm>
        </p:spPr>
        <p:txBody>
          <a:bodyPr/>
          <a:lstStyle/>
          <a:p>
            <a:pPr marL="223234" indent="0" algn="l">
              <a:buNone/>
            </a:pPr>
            <a:r>
              <a:rPr lang="en-US" dirty="0"/>
              <a:t>Traditional FPGA: </a:t>
            </a:r>
          </a:p>
          <a:p>
            <a:pPr algn="l"/>
            <a:r>
              <a:rPr lang="en-US" sz="2000" dirty="0"/>
              <a:t>Latency in data transfer, serializing and deserializing</a:t>
            </a:r>
          </a:p>
          <a:p>
            <a:pPr algn="l"/>
            <a:r>
              <a:rPr lang="en-US" sz="2000" dirty="0"/>
              <a:t>Memory Shuffling </a:t>
            </a:r>
          </a:p>
          <a:p>
            <a:pPr algn="l"/>
            <a:endParaRPr lang="en-US" sz="2000" dirty="0"/>
          </a:p>
          <a:p>
            <a:pPr marL="223234" indent="0" algn="l">
              <a:buNone/>
            </a:pPr>
            <a:r>
              <a:rPr lang="en-US" dirty="0"/>
              <a:t>Embedded FPGA: </a:t>
            </a:r>
          </a:p>
          <a:p>
            <a:pPr algn="l"/>
            <a:r>
              <a:rPr lang="en-US" sz="2000" dirty="0"/>
              <a:t>Solves latency bottleneck instantiating as much connectivity between the on-chip processor(s) and the FPGA(s) as required by application.</a:t>
            </a:r>
          </a:p>
          <a:p>
            <a:pPr algn="l"/>
            <a:r>
              <a:rPr lang="en-US" sz="2000" dirty="0"/>
              <a:t>Solving memory shuffling by direct access to processor’s DDR.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AD7DB59-DC53-64A8-311E-58860A2EC33E}"/>
              </a:ext>
            </a:extLst>
          </p:cNvPr>
          <p:cNvSpPr txBox="1"/>
          <p:nvPr/>
        </p:nvSpPr>
        <p:spPr>
          <a:xfrm>
            <a:off x="2735661" y="5834003"/>
            <a:ext cx="84313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Area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BCFD456-53C9-60E0-399B-A2FA0B53FD76}"/>
              </a:ext>
            </a:extLst>
          </p:cNvPr>
          <p:cNvSpPr txBox="1"/>
          <p:nvPr/>
        </p:nvSpPr>
        <p:spPr>
          <a:xfrm>
            <a:off x="5417809" y="5856157"/>
            <a:ext cx="211568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Performance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D300A4-5F0E-5F3A-AC38-7D03E87ED333}"/>
              </a:ext>
            </a:extLst>
          </p:cNvPr>
          <p:cNvSpPr txBox="1"/>
          <p:nvPr/>
        </p:nvSpPr>
        <p:spPr>
          <a:xfrm>
            <a:off x="8769034" y="5833094"/>
            <a:ext cx="183864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Power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2B21000-310E-851A-84DD-3AFA2DAFEBA7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05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83" grpId="0" animBg="1"/>
      <p:bldP spid="84" grpId="0"/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6" grpId="0"/>
      <p:bldP spid="107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998C-5641-209D-9BD3-3343E0A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of eFPGA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B496-AAAC-4749-CED2-382FF92FE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840" y="950555"/>
            <a:ext cx="7624864" cy="727820"/>
          </a:xfrm>
        </p:spPr>
        <p:txBody>
          <a:bodyPr/>
          <a:lstStyle/>
          <a:p>
            <a:pPr marL="223234" indent="0">
              <a:buNone/>
            </a:pPr>
            <a:r>
              <a:rPr lang="en-US" dirty="0"/>
              <a:t>How do you program an eFPGA?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F4E81-7D32-CE8D-A032-EB0A3E79976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2467B-B443-CC12-7CC2-68F696160D9E}"/>
              </a:ext>
            </a:extLst>
          </p:cNvPr>
          <p:cNvSpPr/>
          <p:nvPr/>
        </p:nvSpPr>
        <p:spPr>
          <a:xfrm>
            <a:off x="2401810" y="1678375"/>
            <a:ext cx="2918527" cy="3566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6B6170-E769-BFC3-D8B5-88EE60076FA2}"/>
              </a:ext>
            </a:extLst>
          </p:cNvPr>
          <p:cNvSpPr/>
          <p:nvPr/>
        </p:nvSpPr>
        <p:spPr>
          <a:xfrm>
            <a:off x="2466232" y="1895677"/>
            <a:ext cx="751572" cy="548640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84531-0568-DA11-BE1C-05C14AFFE175}"/>
              </a:ext>
            </a:extLst>
          </p:cNvPr>
          <p:cNvSpPr txBox="1"/>
          <p:nvPr/>
        </p:nvSpPr>
        <p:spPr>
          <a:xfrm>
            <a:off x="2401810" y="1845161"/>
            <a:ext cx="89514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CPU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Cluster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694E9D-3A67-B822-6FDB-A0B2ADB76B96}"/>
              </a:ext>
            </a:extLst>
          </p:cNvPr>
          <p:cNvSpPr/>
          <p:nvPr/>
        </p:nvSpPr>
        <p:spPr>
          <a:xfrm>
            <a:off x="3559322" y="1887022"/>
            <a:ext cx="1297226" cy="995136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6CB27-8D24-3F44-6A40-1533CDCFF316}"/>
              </a:ext>
            </a:extLst>
          </p:cNvPr>
          <p:cNvSpPr txBox="1"/>
          <p:nvPr/>
        </p:nvSpPr>
        <p:spPr>
          <a:xfrm>
            <a:off x="3583892" y="2044936"/>
            <a:ext cx="116647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PCI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Express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35234-10F9-967B-E741-66A47FDDB02E}"/>
              </a:ext>
            </a:extLst>
          </p:cNvPr>
          <p:cNvSpPr/>
          <p:nvPr/>
        </p:nvSpPr>
        <p:spPr>
          <a:xfrm rot="16200000">
            <a:off x="4201728" y="4104591"/>
            <a:ext cx="1554480" cy="4572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706A8-CA15-08D0-1069-70ABF917C3A1}"/>
              </a:ext>
            </a:extLst>
          </p:cNvPr>
          <p:cNvSpPr txBox="1"/>
          <p:nvPr/>
        </p:nvSpPr>
        <p:spPr>
          <a:xfrm rot="16200000">
            <a:off x="4577397" y="4161234"/>
            <a:ext cx="80313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Logic 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5112F3-A43C-B041-53FF-8284767788E2}"/>
              </a:ext>
            </a:extLst>
          </p:cNvPr>
          <p:cNvSpPr/>
          <p:nvPr/>
        </p:nvSpPr>
        <p:spPr>
          <a:xfrm>
            <a:off x="2527795" y="3809915"/>
            <a:ext cx="1682921" cy="1160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B6D52A-38DF-EA9A-05E3-55C52B86A2EB}"/>
              </a:ext>
            </a:extLst>
          </p:cNvPr>
          <p:cNvSpPr txBox="1"/>
          <p:nvPr/>
        </p:nvSpPr>
        <p:spPr>
          <a:xfrm>
            <a:off x="2460770" y="4935386"/>
            <a:ext cx="163249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FPGA Fabric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52EE8F-30FA-BC62-EEFC-F96CE06A3138}"/>
              </a:ext>
            </a:extLst>
          </p:cNvPr>
          <p:cNvSpPr/>
          <p:nvPr/>
        </p:nvSpPr>
        <p:spPr>
          <a:xfrm>
            <a:off x="2485650" y="2551041"/>
            <a:ext cx="751572" cy="548640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EFC330-4773-0F71-1C26-9FEA198857ED}"/>
              </a:ext>
            </a:extLst>
          </p:cNvPr>
          <p:cNvSpPr txBox="1"/>
          <p:nvPr/>
        </p:nvSpPr>
        <p:spPr>
          <a:xfrm>
            <a:off x="2421228" y="2623636"/>
            <a:ext cx="89514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Cache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56719A9-D174-5099-CAF4-C242C9F4D0E0}"/>
              </a:ext>
            </a:extLst>
          </p:cNvPr>
          <p:cNvCxnSpPr>
            <a:cxnSpLocks/>
          </p:cNvCxnSpPr>
          <p:nvPr/>
        </p:nvCxnSpPr>
        <p:spPr>
          <a:xfrm flipH="1">
            <a:off x="4210716" y="4052342"/>
            <a:ext cx="539652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E2D81B8-9B4F-D76C-3BB5-EF3B33171FB4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4210716" y="4333191"/>
            <a:ext cx="539652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67DA03-283E-AEF2-0409-F6D91E9CE029}"/>
              </a:ext>
            </a:extLst>
          </p:cNvPr>
          <p:cNvCxnSpPr>
            <a:cxnSpLocks/>
          </p:cNvCxnSpPr>
          <p:nvPr/>
        </p:nvCxnSpPr>
        <p:spPr>
          <a:xfrm>
            <a:off x="4247410" y="4737210"/>
            <a:ext cx="502958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4569C0-C4BB-2998-36D3-47552151824B}"/>
              </a:ext>
            </a:extLst>
          </p:cNvPr>
          <p:cNvCxnSpPr/>
          <p:nvPr/>
        </p:nvCxnSpPr>
        <p:spPr>
          <a:xfrm>
            <a:off x="3878583" y="3371858"/>
            <a:ext cx="0" cy="438057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A45D230-F43C-2AD3-ECD9-43805BF13CD9}"/>
              </a:ext>
            </a:extLst>
          </p:cNvPr>
          <p:cNvCxnSpPr/>
          <p:nvPr/>
        </p:nvCxnSpPr>
        <p:spPr>
          <a:xfrm>
            <a:off x="3862381" y="3406794"/>
            <a:ext cx="385029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DAF1B94-E184-9D10-AABB-71F3C4FC419F}"/>
              </a:ext>
            </a:extLst>
          </p:cNvPr>
          <p:cNvSpPr txBox="1"/>
          <p:nvPr/>
        </p:nvSpPr>
        <p:spPr>
          <a:xfrm>
            <a:off x="3643312" y="3062344"/>
            <a:ext cx="89514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Clk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0EFA5E-A4C8-08A7-CC33-C380B9ADCED1}"/>
              </a:ext>
            </a:extLst>
          </p:cNvPr>
          <p:cNvSpPr txBox="1"/>
          <p:nvPr/>
        </p:nvSpPr>
        <p:spPr>
          <a:xfrm>
            <a:off x="4051314" y="3671942"/>
            <a:ext cx="89514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806B28-7A80-10DB-8F1C-7539EABD4DC2}"/>
              </a:ext>
            </a:extLst>
          </p:cNvPr>
          <p:cNvSpPr txBox="1"/>
          <p:nvPr/>
        </p:nvSpPr>
        <p:spPr>
          <a:xfrm>
            <a:off x="4075099" y="4030169"/>
            <a:ext cx="89514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F27BB08-092A-5E08-6E7E-BE7DA3711F2B}"/>
              </a:ext>
            </a:extLst>
          </p:cNvPr>
          <p:cNvCxnSpPr>
            <a:stCxn id="22" idx="2"/>
          </p:cNvCxnSpPr>
          <p:nvPr/>
        </p:nvCxnSpPr>
        <p:spPr>
          <a:xfrm>
            <a:off x="2861436" y="3099681"/>
            <a:ext cx="0" cy="268272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101E98D-FDED-C555-94E6-8DD7E0830D02}"/>
              </a:ext>
            </a:extLst>
          </p:cNvPr>
          <p:cNvCxnSpPr/>
          <p:nvPr/>
        </p:nvCxnSpPr>
        <p:spPr>
          <a:xfrm>
            <a:off x="3643312" y="2882158"/>
            <a:ext cx="0" cy="48970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03C0CCD-AF89-977A-0FA8-455D422527D2}"/>
              </a:ext>
            </a:extLst>
          </p:cNvPr>
          <p:cNvCxnSpPr/>
          <p:nvPr/>
        </p:nvCxnSpPr>
        <p:spPr>
          <a:xfrm flipH="1">
            <a:off x="2861436" y="3367953"/>
            <a:ext cx="78187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826494-180B-B526-A845-EEF2DF0BC3F3}"/>
              </a:ext>
            </a:extLst>
          </p:cNvPr>
          <p:cNvCxnSpPr/>
          <p:nvPr/>
        </p:nvCxnSpPr>
        <p:spPr>
          <a:xfrm>
            <a:off x="3237222" y="3367953"/>
            <a:ext cx="0" cy="441962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123A3BB-F5CE-26F3-3679-1353B92574F6}"/>
              </a:ext>
            </a:extLst>
          </p:cNvPr>
          <p:cNvSpPr txBox="1"/>
          <p:nvPr/>
        </p:nvSpPr>
        <p:spPr>
          <a:xfrm>
            <a:off x="6269306" y="1833590"/>
            <a:ext cx="2581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always @ (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posedge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clk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Y&lt;=A+B;</a:t>
            </a:r>
          </a:p>
        </p:txBody>
      </p:sp>
      <p:sp>
        <p:nvSpPr>
          <p:cNvPr id="49" name="Rectangle: Diagonal Corners Rounded 48">
            <a:extLst>
              <a:ext uri="{FF2B5EF4-FFF2-40B4-BE49-F238E27FC236}">
                <a16:creationId xmlns:a16="http://schemas.microsoft.com/office/drawing/2014/main" id="{09D6B997-DB49-9E14-7BC5-8C26D88F9A7C}"/>
              </a:ext>
            </a:extLst>
          </p:cNvPr>
          <p:cNvSpPr/>
          <p:nvPr/>
        </p:nvSpPr>
        <p:spPr>
          <a:xfrm>
            <a:off x="6351226" y="1833590"/>
            <a:ext cx="2424150" cy="595035"/>
          </a:xfrm>
          <a:prstGeom prst="round2Diag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Rectangle: Diagonal Corners Rounded 49">
            <a:extLst>
              <a:ext uri="{FF2B5EF4-FFF2-40B4-BE49-F238E27FC236}">
                <a16:creationId xmlns:a16="http://schemas.microsoft.com/office/drawing/2014/main" id="{FC54AB61-CDB2-DF07-8C7F-7A9A3B775922}"/>
              </a:ext>
            </a:extLst>
          </p:cNvPr>
          <p:cNvSpPr/>
          <p:nvPr/>
        </p:nvSpPr>
        <p:spPr>
          <a:xfrm>
            <a:off x="6347920" y="2685700"/>
            <a:ext cx="2424150" cy="595035"/>
          </a:xfrm>
          <a:prstGeom prst="round2Diag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Rectangle: Diagonal Corners Rounded 50">
            <a:extLst>
              <a:ext uri="{FF2B5EF4-FFF2-40B4-BE49-F238E27FC236}">
                <a16:creationId xmlns:a16="http://schemas.microsoft.com/office/drawing/2014/main" id="{66A45C09-5860-0708-67E0-3D9F051D990C}"/>
              </a:ext>
            </a:extLst>
          </p:cNvPr>
          <p:cNvSpPr/>
          <p:nvPr/>
        </p:nvSpPr>
        <p:spPr>
          <a:xfrm>
            <a:off x="6347920" y="3703161"/>
            <a:ext cx="2424150" cy="595035"/>
          </a:xfrm>
          <a:prstGeom prst="round2Diag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Rectangle: Diagonal Corners Rounded 51">
            <a:extLst>
              <a:ext uri="{FF2B5EF4-FFF2-40B4-BE49-F238E27FC236}">
                <a16:creationId xmlns:a16="http://schemas.microsoft.com/office/drawing/2014/main" id="{4B6FDBC7-66A9-8BC0-2715-D1B1BAE21CF0}"/>
              </a:ext>
            </a:extLst>
          </p:cNvPr>
          <p:cNvSpPr/>
          <p:nvPr/>
        </p:nvSpPr>
        <p:spPr>
          <a:xfrm>
            <a:off x="6344443" y="4525527"/>
            <a:ext cx="2424150" cy="595035"/>
          </a:xfrm>
          <a:prstGeom prst="round2Diag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9453AB-00B3-C5EC-438D-0203A2DB52F2}"/>
              </a:ext>
            </a:extLst>
          </p:cNvPr>
          <p:cNvSpPr txBox="1"/>
          <p:nvPr/>
        </p:nvSpPr>
        <p:spPr>
          <a:xfrm>
            <a:off x="6560879" y="2752742"/>
            <a:ext cx="1868447" cy="355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Synthesis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295094-494E-90D6-8A6B-BE367E0FA9EA}"/>
              </a:ext>
            </a:extLst>
          </p:cNvPr>
          <p:cNvSpPr txBox="1"/>
          <p:nvPr/>
        </p:nvSpPr>
        <p:spPr>
          <a:xfrm>
            <a:off x="6544541" y="3777302"/>
            <a:ext cx="1868447" cy="355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Place &amp; Route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5AD2FA-81A9-B50F-AB15-4B70544E54F9}"/>
              </a:ext>
            </a:extLst>
          </p:cNvPr>
          <p:cNvSpPr txBox="1"/>
          <p:nvPr/>
        </p:nvSpPr>
        <p:spPr>
          <a:xfrm>
            <a:off x="6532412" y="4570287"/>
            <a:ext cx="1868447" cy="355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Bit Stream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499E19-3174-585D-7F1B-EA8AB5C7F3F8}"/>
              </a:ext>
            </a:extLst>
          </p:cNvPr>
          <p:cNvCxnSpPr>
            <a:stCxn id="49" idx="1"/>
            <a:endCxn id="50" idx="3"/>
          </p:cNvCxnSpPr>
          <p:nvPr/>
        </p:nvCxnSpPr>
        <p:spPr>
          <a:xfrm flipH="1">
            <a:off x="7559995" y="2428625"/>
            <a:ext cx="3306" cy="25707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A52D84-35B3-FD1D-5D5C-2157376C21A8}"/>
              </a:ext>
            </a:extLst>
          </p:cNvPr>
          <p:cNvCxnSpPr>
            <a:stCxn id="50" idx="1"/>
          </p:cNvCxnSpPr>
          <p:nvPr/>
        </p:nvCxnSpPr>
        <p:spPr>
          <a:xfrm flipH="1">
            <a:off x="7556518" y="3280735"/>
            <a:ext cx="3477" cy="39268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A575100-CDB7-FD6E-1F49-3B84F25ACBF2}"/>
              </a:ext>
            </a:extLst>
          </p:cNvPr>
          <p:cNvCxnSpPr>
            <a:stCxn id="51" idx="1"/>
            <a:endCxn id="52" idx="3"/>
          </p:cNvCxnSpPr>
          <p:nvPr/>
        </p:nvCxnSpPr>
        <p:spPr>
          <a:xfrm flipH="1">
            <a:off x="7556518" y="4298196"/>
            <a:ext cx="3477" cy="22733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5260B81-6D3C-F45C-F2EF-BBEEE58F2EBB}"/>
              </a:ext>
            </a:extLst>
          </p:cNvPr>
          <p:cNvSpPr txBox="1"/>
          <p:nvPr/>
        </p:nvSpPr>
        <p:spPr>
          <a:xfrm>
            <a:off x="4074762" y="4422436"/>
            <a:ext cx="89514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Y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BB1B834-CCBB-3198-D0F6-10EDA657CDBB}"/>
              </a:ext>
            </a:extLst>
          </p:cNvPr>
          <p:cNvCxnSpPr>
            <a:cxnSpLocks/>
          </p:cNvCxnSpPr>
          <p:nvPr/>
        </p:nvCxnSpPr>
        <p:spPr>
          <a:xfrm flipH="1">
            <a:off x="4004400" y="5583820"/>
            <a:ext cx="3552118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9769DF-A718-140C-5C3C-C0123EC9BB7E}"/>
              </a:ext>
            </a:extLst>
          </p:cNvPr>
          <p:cNvCxnSpPr>
            <a:cxnSpLocks/>
          </p:cNvCxnSpPr>
          <p:nvPr/>
        </p:nvCxnSpPr>
        <p:spPr>
          <a:xfrm flipV="1">
            <a:off x="4004400" y="4967674"/>
            <a:ext cx="0" cy="61614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4C9DE32-3657-5092-8231-BFCB71A5FDF8}"/>
              </a:ext>
            </a:extLst>
          </p:cNvPr>
          <p:cNvCxnSpPr>
            <a:cxnSpLocks/>
            <a:stCxn id="52" idx="1"/>
          </p:cNvCxnSpPr>
          <p:nvPr/>
        </p:nvCxnSpPr>
        <p:spPr>
          <a:xfrm>
            <a:off x="7556518" y="5120562"/>
            <a:ext cx="6783" cy="463258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31766D0B-E984-A957-28FD-4674BF6DC5F9}"/>
              </a:ext>
            </a:extLst>
          </p:cNvPr>
          <p:cNvSpPr/>
          <p:nvPr/>
        </p:nvSpPr>
        <p:spPr>
          <a:xfrm>
            <a:off x="3760158" y="4603528"/>
            <a:ext cx="437695" cy="334889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12CAF6E-037F-F6B9-6BF0-47387E690620}"/>
              </a:ext>
            </a:extLst>
          </p:cNvPr>
          <p:cNvSpPr txBox="1"/>
          <p:nvPr/>
        </p:nvSpPr>
        <p:spPr>
          <a:xfrm>
            <a:off x="3717234" y="4598101"/>
            <a:ext cx="53369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Control Unit</a:t>
            </a:r>
            <a:endParaRPr kumimoji="0" lang="en-US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E30EBDB-8741-B246-E24E-D5CB4C5C6209}"/>
              </a:ext>
            </a:extLst>
          </p:cNvPr>
          <p:cNvSpPr/>
          <p:nvPr/>
        </p:nvSpPr>
        <p:spPr>
          <a:xfrm>
            <a:off x="2578503" y="3859355"/>
            <a:ext cx="357078" cy="32369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0074A09-695A-202C-26DB-0A4470337377}"/>
              </a:ext>
            </a:extLst>
          </p:cNvPr>
          <p:cNvSpPr txBox="1"/>
          <p:nvPr/>
        </p:nvSpPr>
        <p:spPr>
          <a:xfrm>
            <a:off x="2550981" y="3926572"/>
            <a:ext cx="3846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0ACFDF9-AB7D-3C28-DF86-F7B31AE9D3E8}"/>
              </a:ext>
            </a:extLst>
          </p:cNvPr>
          <p:cNvSpPr/>
          <p:nvPr/>
        </p:nvSpPr>
        <p:spPr>
          <a:xfrm>
            <a:off x="2578503" y="4236635"/>
            <a:ext cx="357078" cy="32369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7F9A467-B8B8-F5B7-0CAB-0939267CE8D1}"/>
              </a:ext>
            </a:extLst>
          </p:cNvPr>
          <p:cNvSpPr txBox="1"/>
          <p:nvPr/>
        </p:nvSpPr>
        <p:spPr>
          <a:xfrm>
            <a:off x="2550981" y="4303852"/>
            <a:ext cx="3846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D501E42-C3E2-43D8-3B57-36620467E227}"/>
              </a:ext>
            </a:extLst>
          </p:cNvPr>
          <p:cNvSpPr/>
          <p:nvPr/>
        </p:nvSpPr>
        <p:spPr>
          <a:xfrm>
            <a:off x="2568578" y="4604320"/>
            <a:ext cx="357078" cy="32369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B264AE5-DB38-C71A-F643-197146C8284D}"/>
              </a:ext>
            </a:extLst>
          </p:cNvPr>
          <p:cNvSpPr txBox="1"/>
          <p:nvPr/>
        </p:nvSpPr>
        <p:spPr>
          <a:xfrm>
            <a:off x="2541056" y="4671537"/>
            <a:ext cx="3846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AAD00FE-25E2-9BBC-A9A0-3ACAC34E4FF9}"/>
              </a:ext>
            </a:extLst>
          </p:cNvPr>
          <p:cNvSpPr/>
          <p:nvPr/>
        </p:nvSpPr>
        <p:spPr>
          <a:xfrm>
            <a:off x="2991778" y="3859355"/>
            <a:ext cx="357078" cy="32369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6F8B87D-FDB0-7955-9369-48EBAD491715}"/>
              </a:ext>
            </a:extLst>
          </p:cNvPr>
          <p:cNvSpPr txBox="1"/>
          <p:nvPr/>
        </p:nvSpPr>
        <p:spPr>
          <a:xfrm>
            <a:off x="2964256" y="3926572"/>
            <a:ext cx="3846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1CB0DAC-AA7D-F48A-BF57-F01615080E3A}"/>
              </a:ext>
            </a:extLst>
          </p:cNvPr>
          <p:cNvSpPr/>
          <p:nvPr/>
        </p:nvSpPr>
        <p:spPr>
          <a:xfrm>
            <a:off x="2991778" y="4236635"/>
            <a:ext cx="357078" cy="32369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A17E235-88E5-18AA-822F-7D308E780949}"/>
              </a:ext>
            </a:extLst>
          </p:cNvPr>
          <p:cNvSpPr txBox="1"/>
          <p:nvPr/>
        </p:nvSpPr>
        <p:spPr>
          <a:xfrm>
            <a:off x="2964256" y="4303852"/>
            <a:ext cx="3846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D9A400A-1181-EE3A-1F76-DE72FE846205}"/>
              </a:ext>
            </a:extLst>
          </p:cNvPr>
          <p:cNvSpPr/>
          <p:nvPr/>
        </p:nvSpPr>
        <p:spPr>
          <a:xfrm>
            <a:off x="2981853" y="4604320"/>
            <a:ext cx="357078" cy="32369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F00E253-1E78-6A58-105C-986A02753222}"/>
              </a:ext>
            </a:extLst>
          </p:cNvPr>
          <p:cNvSpPr txBox="1"/>
          <p:nvPr/>
        </p:nvSpPr>
        <p:spPr>
          <a:xfrm>
            <a:off x="2954331" y="4671537"/>
            <a:ext cx="3846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3A5742E-DD2E-649C-991E-BAB1C5F433E0}"/>
              </a:ext>
            </a:extLst>
          </p:cNvPr>
          <p:cNvSpPr/>
          <p:nvPr/>
        </p:nvSpPr>
        <p:spPr>
          <a:xfrm>
            <a:off x="3403080" y="3855285"/>
            <a:ext cx="357078" cy="32369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D3AF4DF-BFF4-7AC4-6C4C-CDE3C0103A3B}"/>
              </a:ext>
            </a:extLst>
          </p:cNvPr>
          <p:cNvSpPr txBox="1"/>
          <p:nvPr/>
        </p:nvSpPr>
        <p:spPr>
          <a:xfrm>
            <a:off x="3375558" y="3922502"/>
            <a:ext cx="3846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DSP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54CC572-D77A-E993-0F56-413C1494D739}"/>
              </a:ext>
            </a:extLst>
          </p:cNvPr>
          <p:cNvSpPr/>
          <p:nvPr/>
        </p:nvSpPr>
        <p:spPr>
          <a:xfrm>
            <a:off x="3403080" y="4232565"/>
            <a:ext cx="357078" cy="32369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6FAD72D-EE5D-535C-8D2D-7E829416B67C}"/>
              </a:ext>
            </a:extLst>
          </p:cNvPr>
          <p:cNvSpPr txBox="1"/>
          <p:nvPr/>
        </p:nvSpPr>
        <p:spPr>
          <a:xfrm>
            <a:off x="3375558" y="4299782"/>
            <a:ext cx="3846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DSP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9D6C6C0-357A-1D9F-3CF6-5F5AC186704E}"/>
              </a:ext>
            </a:extLst>
          </p:cNvPr>
          <p:cNvSpPr/>
          <p:nvPr/>
        </p:nvSpPr>
        <p:spPr>
          <a:xfrm>
            <a:off x="3393155" y="4600250"/>
            <a:ext cx="357078" cy="32369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74BE27D-D4BC-AB58-7997-996463A43E50}"/>
              </a:ext>
            </a:extLst>
          </p:cNvPr>
          <p:cNvSpPr txBox="1"/>
          <p:nvPr/>
        </p:nvSpPr>
        <p:spPr>
          <a:xfrm>
            <a:off x="3365633" y="4667467"/>
            <a:ext cx="3846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DSP</a:t>
            </a:r>
            <a:endParaRPr kumimoji="0" 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5005170-6CC4-C530-DA39-6E8A101F1821}"/>
              </a:ext>
            </a:extLst>
          </p:cNvPr>
          <p:cNvSpPr/>
          <p:nvPr/>
        </p:nvSpPr>
        <p:spPr>
          <a:xfrm>
            <a:off x="3807365" y="3849339"/>
            <a:ext cx="357078" cy="32369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758117F-D2A4-38F0-A23D-D8CA9FBD81A5}"/>
              </a:ext>
            </a:extLst>
          </p:cNvPr>
          <p:cNvSpPr txBox="1"/>
          <p:nvPr/>
        </p:nvSpPr>
        <p:spPr>
          <a:xfrm>
            <a:off x="3779843" y="3916556"/>
            <a:ext cx="3846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E2152D-CBB5-2E69-1756-9727F571C56A}"/>
              </a:ext>
            </a:extLst>
          </p:cNvPr>
          <p:cNvSpPr/>
          <p:nvPr/>
        </p:nvSpPr>
        <p:spPr>
          <a:xfrm>
            <a:off x="3807365" y="4226619"/>
            <a:ext cx="357078" cy="323697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DFE5358-422E-5CB4-9F11-FFF9A463B476}"/>
              </a:ext>
            </a:extLst>
          </p:cNvPr>
          <p:cNvSpPr txBox="1"/>
          <p:nvPr/>
        </p:nvSpPr>
        <p:spPr>
          <a:xfrm>
            <a:off x="3779843" y="4293836"/>
            <a:ext cx="3846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LUT</a:t>
            </a:r>
            <a:endParaRPr kumimoji="0" 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A5C998C-E8DC-F598-8F80-B2CEDB7A95FE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1653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4B68-0DB9-B4E2-4036-5CC7FAE7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 in eFPGA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D36EC-C835-894E-D4C6-A0009EBE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37" y="3756211"/>
            <a:ext cx="11837247" cy="2208819"/>
          </a:xfrm>
        </p:spPr>
        <p:txBody>
          <a:bodyPr/>
          <a:lstStyle/>
          <a:p>
            <a:pPr algn="just"/>
            <a:r>
              <a:rPr lang="en-US" dirty="0"/>
              <a:t>eFPGA process node must be compatible with the rest of the chip whereas in case of traditional FPGA it is not a matter of concern as long as it is fastest</a:t>
            </a:r>
          </a:p>
          <a:p>
            <a:pPr algn="just"/>
            <a:r>
              <a:rPr lang="en-US" dirty="0"/>
              <a:t>Process node matches: Flexibility, Capacity, types of RAM and error protection options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2975F-76D0-B6BC-6B14-8FB87F811C9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6562CA8-A9BF-D62C-C420-6490D99DFC0D}"/>
              </a:ext>
            </a:extLst>
          </p:cNvPr>
          <p:cNvSpPr/>
          <p:nvPr/>
        </p:nvSpPr>
        <p:spPr>
          <a:xfrm>
            <a:off x="914400" y="1147482"/>
            <a:ext cx="1837765" cy="1515036"/>
          </a:xfrm>
          <a:prstGeom prst="round2Diag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C313A-0FD8-B9D3-EB1B-F2CA2EB3AA4E}"/>
              </a:ext>
            </a:extLst>
          </p:cNvPr>
          <p:cNvSpPr txBox="1"/>
          <p:nvPr/>
        </p:nvSpPr>
        <p:spPr>
          <a:xfrm>
            <a:off x="995082" y="1392191"/>
            <a:ext cx="16764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Process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Node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Compatibility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5C883752-65A4-BAB3-E060-C5F4CBACC0D0}"/>
              </a:ext>
            </a:extLst>
          </p:cNvPr>
          <p:cNvSpPr/>
          <p:nvPr/>
        </p:nvSpPr>
        <p:spPr>
          <a:xfrm>
            <a:off x="3567953" y="1147482"/>
            <a:ext cx="1837765" cy="1515036"/>
          </a:xfrm>
          <a:prstGeom prst="round2Diag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6E360-ABDC-F7CE-5753-2C54511A547F}"/>
              </a:ext>
            </a:extLst>
          </p:cNvPr>
          <p:cNvSpPr txBox="1"/>
          <p:nvPr/>
        </p:nvSpPr>
        <p:spPr>
          <a:xfrm>
            <a:off x="3567953" y="1530691"/>
            <a:ext cx="17346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Metal Stack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Compatibility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990C1-9B00-2AC3-CF0D-315ED6C20220}"/>
              </a:ext>
            </a:extLst>
          </p:cNvPr>
          <p:cNvSpPr txBox="1"/>
          <p:nvPr/>
        </p:nvSpPr>
        <p:spPr>
          <a:xfrm>
            <a:off x="1721223" y="2789645"/>
            <a:ext cx="303007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Time to Market: 6 months 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7BF3148F-CE70-4CE9-AEA9-7A2E5D750EAA}"/>
              </a:ext>
            </a:extLst>
          </p:cNvPr>
          <p:cNvSpPr/>
          <p:nvPr/>
        </p:nvSpPr>
        <p:spPr>
          <a:xfrm>
            <a:off x="6427694" y="1164492"/>
            <a:ext cx="1837765" cy="1515036"/>
          </a:xfrm>
          <a:prstGeom prst="round2Diag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822AB-9A1B-2566-E724-61E849191130}"/>
              </a:ext>
            </a:extLst>
          </p:cNvPr>
          <p:cNvSpPr txBox="1"/>
          <p:nvPr/>
        </p:nvSpPr>
        <p:spPr>
          <a:xfrm>
            <a:off x="6485965" y="1494877"/>
            <a:ext cx="175708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Flexibility in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types of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RAM Choosing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AF637775-9BCA-50DD-D704-F367D90B05B1}"/>
              </a:ext>
            </a:extLst>
          </p:cNvPr>
          <p:cNvSpPr/>
          <p:nvPr/>
        </p:nvSpPr>
        <p:spPr>
          <a:xfrm>
            <a:off x="9081247" y="1138874"/>
            <a:ext cx="1837765" cy="1515036"/>
          </a:xfrm>
          <a:prstGeom prst="round2Diag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7DD698-9EEB-B54E-FA0C-D6723882A1BF}"/>
              </a:ext>
            </a:extLst>
          </p:cNvPr>
          <p:cNvSpPr txBox="1"/>
          <p:nvPr/>
        </p:nvSpPr>
        <p:spPr>
          <a:xfrm>
            <a:off x="9022976" y="1568097"/>
            <a:ext cx="195430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Error Protection options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9C516-4E00-4ED7-AEB4-1545765131BC}"/>
              </a:ext>
            </a:extLst>
          </p:cNvPr>
          <p:cNvSpPr txBox="1"/>
          <p:nvPr/>
        </p:nvSpPr>
        <p:spPr>
          <a:xfrm>
            <a:off x="7234517" y="2806655"/>
            <a:ext cx="341555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Time to Market: Within Weeks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9F73A1-56E4-9EC8-5361-2AB0EA864A22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079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CCAF75A-4375-F210-CC31-8E1954216D7C}"/>
              </a:ext>
            </a:extLst>
          </p:cNvPr>
          <p:cNvSpPr/>
          <p:nvPr/>
        </p:nvSpPr>
        <p:spPr>
          <a:xfrm>
            <a:off x="10450260" y="1810925"/>
            <a:ext cx="1406547" cy="957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F41E830-9FA7-3B2B-95A1-456E7E4B5610}"/>
              </a:ext>
            </a:extLst>
          </p:cNvPr>
          <p:cNvSpPr/>
          <p:nvPr/>
        </p:nvSpPr>
        <p:spPr>
          <a:xfrm>
            <a:off x="8535163" y="1782083"/>
            <a:ext cx="1406547" cy="957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A8C8E-65E3-F6C5-A456-03E15DFB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of eFPGA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5E7A7-A5C1-FB53-5CF9-0EE625A8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31" y="4007205"/>
            <a:ext cx="10216866" cy="1984702"/>
          </a:xfrm>
        </p:spPr>
        <p:txBody>
          <a:bodyPr/>
          <a:lstStyle/>
          <a:p>
            <a:pPr algn="just"/>
            <a:r>
              <a:rPr lang="en-US" dirty="0"/>
              <a:t>Embedded FPGA as an IP block within the ASIC</a:t>
            </a:r>
          </a:p>
          <a:p>
            <a:pPr algn="just"/>
            <a:r>
              <a:rPr lang="en-US" dirty="0"/>
              <a:t>Two aspects to verify:</a:t>
            </a:r>
          </a:p>
          <a:p>
            <a:pPr lvl="1" algn="just"/>
            <a:r>
              <a:rPr lang="en-US" dirty="0"/>
              <a:t> Programming interface is working correctly</a:t>
            </a:r>
          </a:p>
          <a:p>
            <a:pPr lvl="1" algn="just"/>
            <a:r>
              <a:rPr lang="en-US" dirty="0"/>
              <a:t>Verify all the connections in and out of the user block and the implemented function in the FPGA fabric working correctly in ASIC domain </a:t>
            </a:r>
          </a:p>
          <a:p>
            <a:pPr lvl="1"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5796F-59BC-DA05-E039-56522603476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F03A6CE-FA7F-4521-8D91-BD78BED4306F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02073C-5350-3DE6-15FA-F82D415232D8}"/>
              </a:ext>
            </a:extLst>
          </p:cNvPr>
          <p:cNvSpPr/>
          <p:nvPr/>
        </p:nvSpPr>
        <p:spPr>
          <a:xfrm>
            <a:off x="673261" y="1289746"/>
            <a:ext cx="1703294" cy="348813"/>
          </a:xfrm>
          <a:prstGeom prst="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C85CB-12BC-5CE2-4FBD-A704F1AF2ED7}"/>
              </a:ext>
            </a:extLst>
          </p:cNvPr>
          <p:cNvSpPr/>
          <p:nvPr/>
        </p:nvSpPr>
        <p:spPr>
          <a:xfrm>
            <a:off x="673261" y="2042781"/>
            <a:ext cx="1703294" cy="348813"/>
          </a:xfrm>
          <a:prstGeom prst="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5F6BD-CE47-2865-5DC5-857B7B3D3D31}"/>
              </a:ext>
            </a:extLst>
          </p:cNvPr>
          <p:cNvSpPr/>
          <p:nvPr/>
        </p:nvSpPr>
        <p:spPr>
          <a:xfrm>
            <a:off x="673261" y="2742028"/>
            <a:ext cx="1703294" cy="348813"/>
          </a:xfrm>
          <a:prstGeom prst="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EBFE2-7886-4BC5-FCD6-A8912B387B03}"/>
              </a:ext>
            </a:extLst>
          </p:cNvPr>
          <p:cNvSpPr txBox="1"/>
          <p:nvPr/>
        </p:nvSpPr>
        <p:spPr>
          <a:xfrm>
            <a:off x="1300790" y="1324975"/>
            <a:ext cx="97715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RTL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A55E6-757E-CD3E-F06C-7806FEBCA508}"/>
              </a:ext>
            </a:extLst>
          </p:cNvPr>
          <p:cNvSpPr txBox="1"/>
          <p:nvPr/>
        </p:nvSpPr>
        <p:spPr>
          <a:xfrm>
            <a:off x="1264929" y="2047343"/>
            <a:ext cx="97715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0BB06-F698-94F1-3B7F-7A6CF21BAC9B}"/>
              </a:ext>
            </a:extLst>
          </p:cNvPr>
          <p:cNvSpPr txBox="1"/>
          <p:nvPr/>
        </p:nvSpPr>
        <p:spPr>
          <a:xfrm>
            <a:off x="771873" y="2742028"/>
            <a:ext cx="150607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PNR Netlist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000C67-19FA-F7F3-3E4A-071906919E8B}"/>
              </a:ext>
            </a:extLst>
          </p:cNvPr>
          <p:cNvCxnSpPr/>
          <p:nvPr/>
        </p:nvCxnSpPr>
        <p:spPr>
          <a:xfrm>
            <a:off x="1524908" y="1638559"/>
            <a:ext cx="0" cy="40422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429F34-BE6F-B224-6D4E-1D9FB0709938}"/>
              </a:ext>
            </a:extLst>
          </p:cNvPr>
          <p:cNvCxnSpPr>
            <a:endCxn id="10" idx="0"/>
          </p:cNvCxnSpPr>
          <p:nvPr/>
        </p:nvCxnSpPr>
        <p:spPr>
          <a:xfrm>
            <a:off x="1524908" y="2391594"/>
            <a:ext cx="0" cy="350434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FEDAE81-905B-4DA7-B2F3-3FE96F01EB6A}"/>
              </a:ext>
            </a:extLst>
          </p:cNvPr>
          <p:cNvSpPr txBox="1"/>
          <p:nvPr/>
        </p:nvSpPr>
        <p:spPr>
          <a:xfrm>
            <a:off x="812213" y="1699256"/>
            <a:ext cx="9771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Syn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DBDB9F-0CA0-D91E-D31D-52238F4C40CD}"/>
              </a:ext>
            </a:extLst>
          </p:cNvPr>
          <p:cNvSpPr txBox="1"/>
          <p:nvPr/>
        </p:nvSpPr>
        <p:spPr>
          <a:xfrm>
            <a:off x="995993" y="3101101"/>
            <a:ext cx="128195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Simulation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657DA9-785A-A7B2-0EDA-E592A0412093}"/>
              </a:ext>
            </a:extLst>
          </p:cNvPr>
          <p:cNvSpPr txBox="1"/>
          <p:nvPr/>
        </p:nvSpPr>
        <p:spPr>
          <a:xfrm>
            <a:off x="673261" y="920753"/>
            <a:ext cx="194534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Discrete FPGA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D8B8D-0E90-08BA-AF33-A9F3B0EBCD4A}"/>
              </a:ext>
            </a:extLst>
          </p:cNvPr>
          <p:cNvSpPr/>
          <p:nvPr/>
        </p:nvSpPr>
        <p:spPr>
          <a:xfrm>
            <a:off x="4563035" y="1278281"/>
            <a:ext cx="1532965" cy="1796939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801070-C1A3-8C31-4E8A-DE146E279445}"/>
              </a:ext>
            </a:extLst>
          </p:cNvPr>
          <p:cNvSpPr txBox="1"/>
          <p:nvPr/>
        </p:nvSpPr>
        <p:spPr>
          <a:xfrm>
            <a:off x="4948518" y="928402"/>
            <a:ext cx="103357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ASIC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87A377-C3B7-8BA1-7C14-5857FFBEECE5}"/>
              </a:ext>
            </a:extLst>
          </p:cNvPr>
          <p:cNvSpPr/>
          <p:nvPr/>
        </p:nvSpPr>
        <p:spPr>
          <a:xfrm>
            <a:off x="5190498" y="1936207"/>
            <a:ext cx="810855" cy="927035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79AD37-3F3E-F8C2-5C5D-42E239AEEA10}"/>
              </a:ext>
            </a:extLst>
          </p:cNvPr>
          <p:cNvSpPr txBox="1"/>
          <p:nvPr/>
        </p:nvSpPr>
        <p:spPr>
          <a:xfrm>
            <a:off x="5359380" y="2236268"/>
            <a:ext cx="50721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F33DFC-3BB9-CCBF-1175-3C3DEDA3CD0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455178" y="2399725"/>
            <a:ext cx="735320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D7524-05C3-7404-C01E-B3854B333BA4}"/>
              </a:ext>
            </a:extLst>
          </p:cNvPr>
          <p:cNvCxnSpPr>
            <a:cxnSpLocks/>
          </p:cNvCxnSpPr>
          <p:nvPr/>
        </p:nvCxnSpPr>
        <p:spPr>
          <a:xfrm>
            <a:off x="4441791" y="2228321"/>
            <a:ext cx="762934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B4F877-6D57-0F48-1131-8DA699C81B3A}"/>
              </a:ext>
            </a:extLst>
          </p:cNvPr>
          <p:cNvCxnSpPr>
            <a:cxnSpLocks/>
          </p:cNvCxnSpPr>
          <p:nvPr/>
        </p:nvCxnSpPr>
        <p:spPr>
          <a:xfrm>
            <a:off x="6001353" y="2301113"/>
            <a:ext cx="735320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9394C55-DDEF-4973-031E-0EEF83B91EAB}"/>
              </a:ext>
            </a:extLst>
          </p:cNvPr>
          <p:cNvSpPr/>
          <p:nvPr/>
        </p:nvSpPr>
        <p:spPr>
          <a:xfrm>
            <a:off x="4527174" y="2156123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041F86D-6D58-02DC-2B3B-36407B6E8760}"/>
              </a:ext>
            </a:extLst>
          </p:cNvPr>
          <p:cNvSpPr/>
          <p:nvPr/>
        </p:nvSpPr>
        <p:spPr>
          <a:xfrm>
            <a:off x="4536119" y="2343547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872A41-2378-AD83-11E9-B46491389DC2}"/>
              </a:ext>
            </a:extLst>
          </p:cNvPr>
          <p:cNvSpPr/>
          <p:nvPr/>
        </p:nvSpPr>
        <p:spPr>
          <a:xfrm>
            <a:off x="2761929" y="2752288"/>
            <a:ext cx="1281950" cy="348813"/>
          </a:xfrm>
          <a:prstGeom prst="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BF62BE-B2C5-B399-B673-C91B9680FB20}"/>
              </a:ext>
            </a:extLst>
          </p:cNvPr>
          <p:cNvSpPr txBox="1"/>
          <p:nvPr/>
        </p:nvSpPr>
        <p:spPr>
          <a:xfrm>
            <a:off x="2860541" y="2752288"/>
            <a:ext cx="114959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Bit Stream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D47A503-541E-25BE-A474-ED3B11622A15}"/>
              </a:ext>
            </a:extLst>
          </p:cNvPr>
          <p:cNvCxnSpPr>
            <a:cxnSpLocks/>
            <a:stCxn id="7" idx="3"/>
            <a:endCxn id="39" idx="1"/>
          </p:cNvCxnSpPr>
          <p:nvPr/>
        </p:nvCxnSpPr>
        <p:spPr>
          <a:xfrm>
            <a:off x="2376555" y="2916435"/>
            <a:ext cx="385374" cy="1026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C1D03DC-090E-8383-F1E7-07AABC0EC35F}"/>
              </a:ext>
            </a:extLst>
          </p:cNvPr>
          <p:cNvSpPr/>
          <p:nvPr/>
        </p:nvSpPr>
        <p:spPr>
          <a:xfrm>
            <a:off x="2761598" y="2115067"/>
            <a:ext cx="1281950" cy="348813"/>
          </a:xfrm>
          <a:prstGeom prst="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B911BC-B1E9-1361-C2A7-09EF9A3E9F42}"/>
              </a:ext>
            </a:extLst>
          </p:cNvPr>
          <p:cNvSpPr txBox="1"/>
          <p:nvPr/>
        </p:nvSpPr>
        <p:spPr>
          <a:xfrm>
            <a:off x="2860210" y="2115067"/>
            <a:ext cx="114959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FPGA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212AEA-2548-BBE0-CFD7-39437F2EC4A7}"/>
              </a:ext>
            </a:extLst>
          </p:cNvPr>
          <p:cNvSpPr/>
          <p:nvPr/>
        </p:nvSpPr>
        <p:spPr>
          <a:xfrm>
            <a:off x="2762573" y="1386647"/>
            <a:ext cx="1281950" cy="348813"/>
          </a:xfrm>
          <a:prstGeom prst="rect">
            <a:avLst/>
          </a:prstGeom>
          <a:solidFill>
            <a:schemeClr val="bg2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F2B6C1-9302-D649-E46C-29A42A37B95E}"/>
              </a:ext>
            </a:extLst>
          </p:cNvPr>
          <p:cNvSpPr txBox="1"/>
          <p:nvPr/>
        </p:nvSpPr>
        <p:spPr>
          <a:xfrm>
            <a:off x="2817138" y="1402044"/>
            <a:ext cx="121432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Test Vector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EB565E-8296-9652-1C49-49C0B3DAB998}"/>
              </a:ext>
            </a:extLst>
          </p:cNvPr>
          <p:cNvCxnSpPr>
            <a:cxnSpLocks/>
            <a:stCxn id="49" idx="2"/>
            <a:endCxn id="47" idx="0"/>
          </p:cNvCxnSpPr>
          <p:nvPr/>
        </p:nvCxnSpPr>
        <p:spPr>
          <a:xfrm>
            <a:off x="3424303" y="1750857"/>
            <a:ext cx="10707" cy="36421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3EFDFF6-6EA5-3815-3F19-8566CE60C548}"/>
              </a:ext>
            </a:extLst>
          </p:cNvPr>
          <p:cNvCxnSpPr>
            <a:stCxn id="40" idx="0"/>
            <a:endCxn id="47" idx="2"/>
          </p:cNvCxnSpPr>
          <p:nvPr/>
        </p:nvCxnSpPr>
        <p:spPr>
          <a:xfrm flipH="1" flipV="1">
            <a:off x="3435010" y="2463880"/>
            <a:ext cx="331" cy="28840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C61E349-62CD-9060-AE32-A8A4984FE881}"/>
              </a:ext>
            </a:extLst>
          </p:cNvPr>
          <p:cNvSpPr/>
          <p:nvPr/>
        </p:nvSpPr>
        <p:spPr>
          <a:xfrm>
            <a:off x="7171080" y="1266008"/>
            <a:ext cx="2994748" cy="1796939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B88091-F47D-9E3A-E15F-3BE067FE2DFC}"/>
              </a:ext>
            </a:extLst>
          </p:cNvPr>
          <p:cNvSpPr/>
          <p:nvPr/>
        </p:nvSpPr>
        <p:spPr>
          <a:xfrm>
            <a:off x="7135219" y="2143850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E0501A-A8FD-7F2F-C0B6-0D36A3B824DD}"/>
              </a:ext>
            </a:extLst>
          </p:cNvPr>
          <p:cNvSpPr/>
          <p:nvPr/>
        </p:nvSpPr>
        <p:spPr>
          <a:xfrm>
            <a:off x="7144164" y="2331274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48DC9B5-EFCA-E714-F8C5-4C752E4CA574}"/>
              </a:ext>
            </a:extLst>
          </p:cNvPr>
          <p:cNvSpPr/>
          <p:nvPr/>
        </p:nvSpPr>
        <p:spPr>
          <a:xfrm>
            <a:off x="7135219" y="1602653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C07CD06-C6C2-6337-403A-6DF526F49F97}"/>
              </a:ext>
            </a:extLst>
          </p:cNvPr>
          <p:cNvSpPr/>
          <p:nvPr/>
        </p:nvSpPr>
        <p:spPr>
          <a:xfrm>
            <a:off x="7144164" y="1790077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C426975-7CCD-6D58-C0C1-B2E328E247D6}"/>
              </a:ext>
            </a:extLst>
          </p:cNvPr>
          <p:cNvSpPr/>
          <p:nvPr/>
        </p:nvSpPr>
        <p:spPr>
          <a:xfrm>
            <a:off x="7134023" y="2638806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A00757A-86CF-08AB-EA47-DE897352E77D}"/>
              </a:ext>
            </a:extLst>
          </p:cNvPr>
          <p:cNvSpPr/>
          <p:nvPr/>
        </p:nvSpPr>
        <p:spPr>
          <a:xfrm>
            <a:off x="7142968" y="2826230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Rectangle: Diagonal Corners Rounded 71">
            <a:extLst>
              <a:ext uri="{FF2B5EF4-FFF2-40B4-BE49-F238E27FC236}">
                <a16:creationId xmlns:a16="http://schemas.microsoft.com/office/drawing/2014/main" id="{357EE872-7063-AB27-3992-F1A769EB5672}"/>
              </a:ext>
            </a:extLst>
          </p:cNvPr>
          <p:cNvSpPr/>
          <p:nvPr/>
        </p:nvSpPr>
        <p:spPr>
          <a:xfrm>
            <a:off x="7408684" y="1732611"/>
            <a:ext cx="516974" cy="109361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0DE9008-76C2-B0DA-F382-8D034F021864}"/>
              </a:ext>
            </a:extLst>
          </p:cNvPr>
          <p:cNvSpPr txBox="1"/>
          <p:nvPr/>
        </p:nvSpPr>
        <p:spPr>
          <a:xfrm rot="16200000">
            <a:off x="7188623" y="1963113"/>
            <a:ext cx="9570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Logic to Program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FCB964-EAD9-CCE7-859F-D9EAF44B0659}"/>
              </a:ext>
            </a:extLst>
          </p:cNvPr>
          <p:cNvSpPr txBox="1"/>
          <p:nvPr/>
        </p:nvSpPr>
        <p:spPr>
          <a:xfrm>
            <a:off x="8375734" y="1923181"/>
            <a:ext cx="177029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FPGA Fabric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8E17593-E480-A1B4-FACF-3AB1C1DD4C8B}"/>
              </a:ext>
            </a:extLst>
          </p:cNvPr>
          <p:cNvSpPr txBox="1"/>
          <p:nvPr/>
        </p:nvSpPr>
        <p:spPr>
          <a:xfrm>
            <a:off x="8326117" y="2298579"/>
            <a:ext cx="177029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(User Block)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81E8A86-D889-10C6-C067-77ADA62D775A}"/>
              </a:ext>
            </a:extLst>
          </p:cNvPr>
          <p:cNvSpPr/>
          <p:nvPr/>
        </p:nvSpPr>
        <p:spPr>
          <a:xfrm>
            <a:off x="8503564" y="2196416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5FDE00F-AC2D-F47D-BE57-27E027DE5088}"/>
              </a:ext>
            </a:extLst>
          </p:cNvPr>
          <p:cNvSpPr/>
          <p:nvPr/>
        </p:nvSpPr>
        <p:spPr>
          <a:xfrm>
            <a:off x="8512509" y="2383840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36D24A0-9663-E8B7-AB02-140A76434F39}"/>
              </a:ext>
            </a:extLst>
          </p:cNvPr>
          <p:cNvSpPr/>
          <p:nvPr/>
        </p:nvSpPr>
        <p:spPr>
          <a:xfrm>
            <a:off x="8472615" y="1832036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6A18182-7CF2-01CD-D356-E9267DCBE1D6}"/>
              </a:ext>
            </a:extLst>
          </p:cNvPr>
          <p:cNvSpPr/>
          <p:nvPr/>
        </p:nvSpPr>
        <p:spPr>
          <a:xfrm>
            <a:off x="8481560" y="2019460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BEFB126-B53F-6B6F-FC98-059A1B5F8F6B}"/>
              </a:ext>
            </a:extLst>
          </p:cNvPr>
          <p:cNvSpPr/>
          <p:nvPr/>
        </p:nvSpPr>
        <p:spPr>
          <a:xfrm>
            <a:off x="8501384" y="2563962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Rectangle: Diagonal Corners Rounded 83">
            <a:extLst>
              <a:ext uri="{FF2B5EF4-FFF2-40B4-BE49-F238E27FC236}">
                <a16:creationId xmlns:a16="http://schemas.microsoft.com/office/drawing/2014/main" id="{803EE29B-8207-88DC-8675-48EF58DFA5AF}"/>
              </a:ext>
            </a:extLst>
          </p:cNvPr>
          <p:cNvSpPr/>
          <p:nvPr/>
        </p:nvSpPr>
        <p:spPr>
          <a:xfrm>
            <a:off x="10844463" y="1858274"/>
            <a:ext cx="674276" cy="880904"/>
          </a:xfrm>
          <a:prstGeom prst="round2DiagRect">
            <a:avLst>
              <a:gd name="adj1" fmla="val 16667"/>
              <a:gd name="adj2" fmla="val 50000"/>
            </a:avLst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5E3BD03-046E-0AA5-ECC9-E94DD8EABE4A}"/>
              </a:ext>
            </a:extLst>
          </p:cNvPr>
          <p:cNvSpPr/>
          <p:nvPr/>
        </p:nvSpPr>
        <p:spPr>
          <a:xfrm>
            <a:off x="10419930" y="2252593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65439BC-BE18-4E70-97DD-04C8E19CEA74}"/>
              </a:ext>
            </a:extLst>
          </p:cNvPr>
          <p:cNvSpPr/>
          <p:nvPr/>
        </p:nvSpPr>
        <p:spPr>
          <a:xfrm>
            <a:off x="10428875" y="2440017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C9ACCEE-55DB-F2B0-0284-823EA61CCD4E}"/>
              </a:ext>
            </a:extLst>
          </p:cNvPr>
          <p:cNvSpPr/>
          <p:nvPr/>
        </p:nvSpPr>
        <p:spPr>
          <a:xfrm>
            <a:off x="10388981" y="1888213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4BC82B8-BA17-131E-76E7-BB1042851434}"/>
              </a:ext>
            </a:extLst>
          </p:cNvPr>
          <p:cNvSpPr/>
          <p:nvPr/>
        </p:nvSpPr>
        <p:spPr>
          <a:xfrm>
            <a:off x="10397926" y="2075637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F75968C-A1D4-32E2-2EE9-ED71D3326DB7}"/>
              </a:ext>
            </a:extLst>
          </p:cNvPr>
          <p:cNvSpPr/>
          <p:nvPr/>
        </p:nvSpPr>
        <p:spPr>
          <a:xfrm>
            <a:off x="10417750" y="2620139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6BAD795-A30D-9BC6-42E6-57C198854860}"/>
              </a:ext>
            </a:extLst>
          </p:cNvPr>
          <p:cNvSpPr/>
          <p:nvPr/>
        </p:nvSpPr>
        <p:spPr>
          <a:xfrm>
            <a:off x="9916218" y="2167409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72517A1-0D48-9ACF-4658-57EF6FC4ECF2}"/>
              </a:ext>
            </a:extLst>
          </p:cNvPr>
          <p:cNvSpPr/>
          <p:nvPr/>
        </p:nvSpPr>
        <p:spPr>
          <a:xfrm>
            <a:off x="9905093" y="2347531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E4E10FA-16CC-BDC8-B005-1DE56D73BE47}"/>
              </a:ext>
            </a:extLst>
          </p:cNvPr>
          <p:cNvSpPr/>
          <p:nvPr/>
        </p:nvSpPr>
        <p:spPr>
          <a:xfrm>
            <a:off x="11799867" y="2143555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6E8A078-3925-563C-C0E5-E71348034F7C}"/>
              </a:ext>
            </a:extLst>
          </p:cNvPr>
          <p:cNvSpPr/>
          <p:nvPr/>
        </p:nvSpPr>
        <p:spPr>
          <a:xfrm>
            <a:off x="11788742" y="2323677"/>
            <a:ext cx="80726" cy="112354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6683330-B9BE-A5E3-D487-4C4D752173BE}"/>
              </a:ext>
            </a:extLst>
          </p:cNvPr>
          <p:cNvCxnSpPr>
            <a:cxnSpLocks/>
          </p:cNvCxnSpPr>
          <p:nvPr/>
        </p:nvCxnSpPr>
        <p:spPr>
          <a:xfrm>
            <a:off x="10466830" y="2123619"/>
            <a:ext cx="460241" cy="2297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44942F4-C59A-208B-6F92-9652F2917EE3}"/>
              </a:ext>
            </a:extLst>
          </p:cNvPr>
          <p:cNvCxnSpPr>
            <a:cxnSpLocks/>
          </p:cNvCxnSpPr>
          <p:nvPr/>
        </p:nvCxnSpPr>
        <p:spPr>
          <a:xfrm>
            <a:off x="10397926" y="2275603"/>
            <a:ext cx="460241" cy="2297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13317CD-9B0E-968A-C491-68D6F596B743}"/>
              </a:ext>
            </a:extLst>
          </p:cNvPr>
          <p:cNvCxnSpPr>
            <a:cxnSpLocks/>
          </p:cNvCxnSpPr>
          <p:nvPr/>
        </p:nvCxnSpPr>
        <p:spPr>
          <a:xfrm>
            <a:off x="11417951" y="2373180"/>
            <a:ext cx="460241" cy="22976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273EFCC-F807-D2BC-A310-ED1BE81B98A6}"/>
              </a:ext>
            </a:extLst>
          </p:cNvPr>
          <p:cNvSpPr txBox="1"/>
          <p:nvPr/>
        </p:nvSpPr>
        <p:spPr>
          <a:xfrm>
            <a:off x="10735939" y="1353931"/>
            <a:ext cx="103357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Wrapper</a:t>
            </a:r>
          </a:p>
        </p:txBody>
      </p:sp>
      <p:sp>
        <p:nvSpPr>
          <p:cNvPr id="101" name="Arrow: Curved Up 100">
            <a:extLst>
              <a:ext uri="{FF2B5EF4-FFF2-40B4-BE49-F238E27FC236}">
                <a16:creationId xmlns:a16="http://schemas.microsoft.com/office/drawing/2014/main" id="{77D734BD-C116-ECB0-148C-4299EAA5112B}"/>
              </a:ext>
            </a:extLst>
          </p:cNvPr>
          <p:cNvSpPr/>
          <p:nvPr/>
        </p:nvSpPr>
        <p:spPr>
          <a:xfrm>
            <a:off x="9317430" y="2739178"/>
            <a:ext cx="1923478" cy="361923"/>
          </a:xfrm>
          <a:prstGeom prst="curved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7378574-CD2A-CA85-D8DE-A8664EA3388C}"/>
              </a:ext>
            </a:extLst>
          </p:cNvPr>
          <p:cNvSpPr txBox="1"/>
          <p:nvPr/>
        </p:nvSpPr>
        <p:spPr>
          <a:xfrm>
            <a:off x="7738133" y="946384"/>
            <a:ext cx="194534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Embedded FPGA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7170927-21EC-978E-200D-FB98A6BFE7FC}"/>
              </a:ext>
            </a:extLst>
          </p:cNvPr>
          <p:cNvSpPr txBox="1"/>
          <p:nvPr/>
        </p:nvSpPr>
        <p:spPr>
          <a:xfrm>
            <a:off x="10820531" y="2019460"/>
            <a:ext cx="80168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VHDL/ Verilog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1D1CF27-5910-6126-C4F4-73DF2D6679D0}"/>
              </a:ext>
            </a:extLst>
          </p:cNvPr>
          <p:cNvSpPr/>
          <p:nvPr/>
        </p:nvSpPr>
        <p:spPr>
          <a:xfrm>
            <a:off x="10545441" y="128337"/>
            <a:ext cx="832264" cy="5860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29020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ICS Research template - wide.pptx" id="{7454FCA8-590D-4451-9206-889B825FDFD7}" vid="{D2508B6E-59A3-4D46-9DD4-65346D92BB10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ICS Research template - wide.pptx" id="{7454FCA8-590D-4451-9206-889B825FDFD7}" vid="{D2508B6E-59A3-4D46-9DD4-65346D92BB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15918</TotalTime>
  <Words>1362</Words>
  <Application>Microsoft Office PowerPoint</Application>
  <PresentationFormat>Widescreen</PresentationFormat>
  <Paragraphs>321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Gill Sans</vt:lpstr>
      <vt:lpstr>Gill Sans Light</vt:lpstr>
      <vt:lpstr>Helvetica</vt:lpstr>
      <vt:lpstr>Open Sans</vt:lpstr>
      <vt:lpstr>Quadon Medium</vt:lpstr>
      <vt:lpstr>Wingdings</vt:lpstr>
      <vt:lpstr>White</vt:lpstr>
      <vt:lpstr>1_White</vt:lpstr>
      <vt:lpstr>A Close-up Lens to eFPGA  ( Embedded Field Programmable Gate Array)  </vt:lpstr>
      <vt:lpstr>What is eFPGA?</vt:lpstr>
      <vt:lpstr>eFPGA Construction</vt:lpstr>
      <vt:lpstr>Traditional FPGA vs. eFPGA</vt:lpstr>
      <vt:lpstr>Motivation</vt:lpstr>
      <vt:lpstr>Acceleration System</vt:lpstr>
      <vt:lpstr>Programming of eFPGA</vt:lpstr>
      <vt:lpstr>Design Consideration in eFPGA</vt:lpstr>
      <vt:lpstr>Verification of eFPGA</vt:lpstr>
      <vt:lpstr>Timing Analysis </vt:lpstr>
      <vt:lpstr>eFPGA Recap</vt:lpstr>
      <vt:lpstr>EDA Tools for eFPGA</vt:lpstr>
      <vt:lpstr>eFPGA Compiler</vt:lpstr>
      <vt:lpstr>Placement Viewer</vt:lpstr>
      <vt:lpstr>Timing Analyzer</vt:lpstr>
      <vt:lpstr>Security in terms of eFPGA</vt:lpstr>
      <vt:lpstr>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</dc:title>
  <dc:creator>Farheen,Tasnuva</dc:creator>
  <cp:lastModifiedBy>Farheen,Tasnuva</cp:lastModifiedBy>
  <cp:revision>20</cp:revision>
  <dcterms:created xsi:type="dcterms:W3CDTF">2021-08-10T18:42:24Z</dcterms:created>
  <dcterms:modified xsi:type="dcterms:W3CDTF">2022-12-02T12:09:51Z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