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55"/>
  </p:notesMasterIdLst>
  <p:handoutMasterIdLst>
    <p:handoutMasterId r:id="rId56"/>
  </p:handoutMasterIdLst>
  <p:sldIdLst>
    <p:sldId id="544" r:id="rId2"/>
    <p:sldId id="578" r:id="rId3"/>
    <p:sldId id="579" r:id="rId4"/>
    <p:sldId id="580" r:id="rId5"/>
    <p:sldId id="581" r:id="rId6"/>
    <p:sldId id="582" r:id="rId7"/>
    <p:sldId id="584" r:id="rId8"/>
    <p:sldId id="590" r:id="rId9"/>
    <p:sldId id="586" r:id="rId10"/>
    <p:sldId id="587" r:id="rId11"/>
    <p:sldId id="588" r:id="rId12"/>
    <p:sldId id="592" r:id="rId13"/>
    <p:sldId id="595" r:id="rId14"/>
    <p:sldId id="593" r:id="rId15"/>
    <p:sldId id="604" r:id="rId16"/>
    <p:sldId id="605" r:id="rId17"/>
    <p:sldId id="606" r:id="rId18"/>
    <p:sldId id="608" r:id="rId19"/>
    <p:sldId id="609" r:id="rId20"/>
    <p:sldId id="610" r:id="rId21"/>
    <p:sldId id="622" r:id="rId22"/>
    <p:sldId id="612" r:id="rId23"/>
    <p:sldId id="614" r:id="rId24"/>
    <p:sldId id="616" r:id="rId25"/>
    <p:sldId id="618" r:id="rId26"/>
    <p:sldId id="620" r:id="rId27"/>
    <p:sldId id="623" r:id="rId28"/>
    <p:sldId id="624" r:id="rId29"/>
    <p:sldId id="625" r:id="rId30"/>
    <p:sldId id="627" r:id="rId31"/>
    <p:sldId id="629" r:id="rId32"/>
    <p:sldId id="651" r:id="rId33"/>
    <p:sldId id="630" r:id="rId34"/>
    <p:sldId id="631" r:id="rId35"/>
    <p:sldId id="632" r:id="rId36"/>
    <p:sldId id="633" r:id="rId37"/>
    <p:sldId id="634" r:id="rId38"/>
    <p:sldId id="635" r:id="rId39"/>
    <p:sldId id="636" r:id="rId40"/>
    <p:sldId id="637" r:id="rId41"/>
    <p:sldId id="638" r:id="rId42"/>
    <p:sldId id="639" r:id="rId43"/>
    <p:sldId id="640" r:id="rId44"/>
    <p:sldId id="641" r:id="rId45"/>
    <p:sldId id="642" r:id="rId46"/>
    <p:sldId id="643" r:id="rId47"/>
    <p:sldId id="644" r:id="rId48"/>
    <p:sldId id="645" r:id="rId49"/>
    <p:sldId id="646" r:id="rId50"/>
    <p:sldId id="647" r:id="rId51"/>
    <p:sldId id="648" r:id="rId52"/>
    <p:sldId id="649" r:id="rId53"/>
    <p:sldId id="650" r:id="rId5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1A5"/>
    <a:srgbClr val="DDA7A7"/>
    <a:srgbClr val="C46868"/>
    <a:srgbClr val="9DCB95"/>
    <a:srgbClr val="2C3B7A"/>
    <a:srgbClr val="FFDC79"/>
    <a:srgbClr val="000000"/>
    <a:srgbClr val="ABBDD1"/>
    <a:srgbClr val="FFF2CD"/>
    <a:srgbClr val="FF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227" autoAdjust="0"/>
    <p:restoredTop sz="98613" autoAdjust="0"/>
  </p:normalViewPr>
  <p:slideViewPr>
    <p:cSldViewPr snapToGrid="0">
      <p:cViewPr varScale="1">
        <p:scale>
          <a:sx n="92" d="100"/>
          <a:sy n="92" d="100"/>
        </p:scale>
        <p:origin x="-6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1410" y="-84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0BCCDD-71AF-41E4-B971-6C9774344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1355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DB2237-48FB-4553-871B-54F406265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6551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2D32E-0454-4CB8-840F-636CE9A65443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Changes:</a:t>
            </a:r>
          </a:p>
          <a:p>
            <a:r>
              <a:rPr lang="en-US" smtClean="0"/>
              <a:t>Bullet 1.1.1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B83482-843E-429D-B1AB-D06314110E68}" type="slidenum">
              <a:rPr lang="en-US" smtClean="0">
                <a:solidFill>
                  <a:srgbClr val="000000"/>
                </a:solidFill>
              </a:rPr>
              <a:pPr/>
              <a:t>52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2D32E-0454-4CB8-840F-636CE9A65443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2D32E-0454-4CB8-840F-636CE9A65443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Changes: Bullet 2.1.1, 2.3.1, 23.2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C68693-73CE-4C1C-AAF8-5D7420F4B687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 still think everything should fall under the general title of embedded computing.  Instead of GPP-based reconfigurable computing, lets call it GPP-enhanced Embedded Computing.  I am assuming this change will be made, thus I will make changes in the next slides based on this.  On this slide, I changed the print view, but someone needs to change the animated view as well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97095-1CF6-4A50-9CAE-9A2A8B51C438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Changes: Bullet 1, 1.3, 2.1, 2,2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491066-0A09-4262-A3CA-052743E713AA}" type="slidenum">
              <a:rPr lang="en-US" smtClean="0">
                <a:solidFill>
                  <a:srgbClr val="000000"/>
                </a:solidFill>
              </a:rPr>
              <a:pPr/>
              <a:t>48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Changes to print layout: on left, bullet 1.2; on right, bullet 2, 2.2</a:t>
            </a:r>
          </a:p>
          <a:p>
            <a:r>
              <a:rPr lang="en-US" smtClean="0"/>
              <a:t>I also fixed the bullet layout on the right. The second major bullet looked like a second level subullet.  Fixed now</a:t>
            </a:r>
          </a:p>
          <a:p>
            <a:endParaRPr lang="en-US" smtClean="0"/>
          </a:p>
          <a:p>
            <a:r>
              <a:rPr lang="en-US" smtClean="0"/>
              <a:t>For you guys to do:</a:t>
            </a:r>
          </a:p>
          <a:p>
            <a:r>
              <a:rPr lang="en-US" smtClean="0"/>
              <a:t>Need to change bullet 2.1 (remove “s” from architectures)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5F9CD7-062D-4CCF-866F-87778B5A6EB0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E24C0015-74A9-4796-892D-1CBA14C50971}" type="slidenum">
              <a:rPr lang="en-US" smtClean="0">
                <a:solidFill>
                  <a:srgbClr val="FFFFFF"/>
                </a:solidFill>
                <a:latin typeface="Times New Roman" pitchFamily="18" charset="0"/>
              </a:rPr>
              <a:pPr>
                <a:buFont typeface="Wingdings" pitchFamily="2" charset="2"/>
                <a:buNone/>
              </a:pPr>
              <a:t>50</a:t>
            </a:fld>
            <a:endParaRPr 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1171575"/>
          </a:xfrm>
          <a:noFill/>
          <a:ln/>
        </p:spPr>
        <p:txBody>
          <a:bodyPr lIns="0" tIns="0" rIns="0" bIns="0"/>
          <a:lstStyle/>
          <a:p>
            <a:pPr>
              <a:lnSpc>
                <a:spcPct val="95000"/>
              </a:lnSpc>
              <a:spcBef>
                <a:spcPts val="4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Changes:</a:t>
            </a:r>
          </a:p>
          <a:p>
            <a:r>
              <a:rPr lang="en-US" smtClean="0"/>
              <a:t>Added a space “app 2” in figure in the upper right.</a:t>
            </a:r>
          </a:p>
          <a:p>
            <a:r>
              <a:rPr lang="en-US" smtClean="0"/>
              <a:t>Bullets: 2.1.1, 3.2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A51C13-2DC0-4794-98B0-7A92C46EB260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CHRECschools"/>
          <p:cNvPicPr>
            <a:picLocks noChangeAspect="1" noChangeArrowheads="1"/>
          </p:cNvPicPr>
          <p:nvPr userDrawn="1"/>
        </p:nvPicPr>
        <p:blipFill>
          <a:blip r:embed="rId2"/>
          <a:srcRect r="22423" b="51347"/>
          <a:stretch>
            <a:fillRect/>
          </a:stretch>
        </p:blipFill>
        <p:spPr bwMode="auto">
          <a:xfrm>
            <a:off x="3032" y="4883724"/>
            <a:ext cx="3291840" cy="88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Picture 3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6944" y="3511550"/>
            <a:ext cx="3200400" cy="908050"/>
          </a:xfrm>
          <a:prstGeom prst="rect">
            <a:avLst/>
          </a:prstGeom>
          <a:noFill/>
          <a:ln w="38100">
            <a:solidFill>
              <a:srgbClr val="FF4A00"/>
            </a:solidFill>
            <a:miter lim="800000"/>
            <a:headEnd/>
            <a:tailEnd/>
          </a:ln>
        </p:spPr>
      </p:pic>
      <p:sp>
        <p:nvSpPr>
          <p:cNvPr id="9" name="Text Box 39"/>
          <p:cNvSpPr txBox="1">
            <a:spLocks noChangeArrowheads="1"/>
          </p:cNvSpPr>
          <p:nvPr userDrawn="1"/>
        </p:nvSpPr>
        <p:spPr bwMode="auto">
          <a:xfrm>
            <a:off x="3606" y="4462463"/>
            <a:ext cx="3267076" cy="428625"/>
          </a:xfrm>
          <a:prstGeom prst="rect">
            <a:avLst/>
          </a:prstGeom>
          <a:solidFill>
            <a:srgbClr val="0021A5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ctr">
              <a:spcBef>
                <a:spcPct val="50000"/>
              </a:spcBef>
              <a:defRPr/>
            </a:pPr>
            <a:r>
              <a:rPr lang="en-US" sz="1400" b="1" spc="-30" dirty="0" smtClean="0">
                <a:solidFill>
                  <a:schemeClr val="bg1"/>
                </a:solidFill>
                <a:latin typeface="Arial Narrow" pitchFamily="34" charset="0"/>
              </a:rPr>
              <a:t>Reconfigurable Computing (EEL4930/5934)</a:t>
            </a:r>
            <a:endParaRPr lang="en-US" sz="1400" b="1" spc="-3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  <p:sp>
        <p:nvSpPr>
          <p:cNvPr id="10" name="Rectangle 3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" y="6243638"/>
            <a:ext cx="1447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March 30, 2011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E617B-6170-4CCF-981E-20EA6652B3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B9A1D-D00E-447C-84A2-DB6ABAFBAD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07F2B-9BFD-4566-88E0-BFC534820D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5F353-FD55-428E-B01A-4D627D592B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67E1E-45E2-4C94-A7A9-C89EA3CD51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DEFD7-86FF-40A3-8128-DF572283F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66C18-7599-48DF-88DC-7FC12F4125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18CB8-BF77-4DDC-AB4C-52277A9C81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05734-DAE0-4F78-918B-B473EB9A0C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E062F-E9CD-4D2F-B511-67E27EE2C5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1651E-1697-4264-8C01-6BE32BEC5B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fld id="{3E3D2FAA-B207-4F49-BF9B-B6E0C8418B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2579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2"/>
          <p:cNvPicPr>
            <a:picLocks noChangeAspect="1" noChangeArrowheads="1"/>
          </p:cNvPicPr>
          <p:nvPr userDrawn="1"/>
        </p:nvPicPr>
        <p:blipFill>
          <a:blip r:embed="rId15"/>
          <a:srcRect l="1895" t="8839" r="3317" b="7182"/>
          <a:stretch>
            <a:fillRect/>
          </a:stretch>
        </p:blipFill>
        <p:spPr bwMode="auto">
          <a:xfrm>
            <a:off x="7467600" y="622935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2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png"/><Relationship Id="rId7" Type="http://schemas.openxmlformats.org/officeDocument/2006/relationships/image" Target="../media/image63.w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wmf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jpe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jpe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2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11" Type="http://schemas.openxmlformats.org/officeDocument/2006/relationships/image" Target="../media/image98.png"/><Relationship Id="rId5" Type="http://schemas.openxmlformats.org/officeDocument/2006/relationships/image" Target="../media/image93.png"/><Relationship Id="rId10" Type="http://schemas.openxmlformats.org/officeDocument/2006/relationships/image" Target="../media/image97.jpeg"/><Relationship Id="rId4" Type="http://schemas.openxmlformats.org/officeDocument/2006/relationships/image" Target="../media/image31.png"/><Relationship Id="rId9" Type="http://schemas.openxmlformats.org/officeDocument/2006/relationships/image" Target="../media/image9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67.jpeg"/><Relationship Id="rId7" Type="http://schemas.openxmlformats.org/officeDocument/2006/relationships/image" Target="../media/image10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0.png"/><Relationship Id="rId9" Type="http://schemas.openxmlformats.org/officeDocument/2006/relationships/image" Target="../media/image10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25" y="1293813"/>
            <a:ext cx="6407224" cy="1752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u="sng" dirty="0" smtClean="0"/>
              <a:t>Partial Reconfiguration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0" dirty="0" smtClean="0"/>
              <a:t>Not just a half baked job of reconfiguring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5943600" y="4038600"/>
            <a:ext cx="2590800" cy="24384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800" b="1" dirty="0" smtClean="0">
                <a:ea typeface="PMingLiU" pitchFamily="18" charset="-120"/>
              </a:rPr>
              <a:t>Rohit Kumar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800" b="1" dirty="0" smtClean="0">
                <a:ea typeface="PMingLiU" pitchFamily="18" charset="-120"/>
              </a:rPr>
              <a:t>Joseph </a:t>
            </a:r>
            <a:r>
              <a:rPr lang="en-US" altLang="zh-TW" sz="1800" b="1" dirty="0" err="1" smtClean="0">
                <a:ea typeface="PMingLiU" pitchFamily="18" charset="-120"/>
              </a:rPr>
              <a:t>Antoon</a:t>
            </a:r>
            <a:endParaRPr lang="en-US" altLang="zh-TW" sz="1800" b="1" dirty="0" smtClean="0">
              <a:ea typeface="PMingLiU" pitchFamily="18" charset="-120"/>
            </a:endParaRP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200" dirty="0" smtClean="0">
                <a:solidFill>
                  <a:srgbClr val="FF4A00"/>
                </a:solidFill>
                <a:ea typeface="PMingLiU" pitchFamily="18" charset="-120"/>
              </a:rPr>
              <a:t>Research Students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200" dirty="0" smtClean="0">
                <a:solidFill>
                  <a:srgbClr val="FF4A00"/>
                </a:solidFill>
                <a:ea typeface="PMingLiU" pitchFamily="18" charset="-120"/>
              </a:rPr>
              <a:t>University of Florida</a:t>
            </a:r>
          </a:p>
        </p:txBody>
      </p:sp>
      <p:sp>
        <p:nvSpPr>
          <p:cNvPr id="5126" name="Rectangle 12"/>
          <p:cNvSpPr>
            <a:spLocks noChangeArrowheads="1"/>
          </p:cNvSpPr>
          <p:nvPr/>
        </p:nvSpPr>
        <p:spPr bwMode="auto">
          <a:xfrm>
            <a:off x="3352800" y="40386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b="1" u="sng" dirty="0"/>
              <a:t>Dr. </a:t>
            </a:r>
            <a:r>
              <a:rPr lang="en-US" b="1" u="sng" dirty="0" smtClean="0"/>
              <a:t>Herman Lam</a:t>
            </a:r>
            <a:endParaRPr lang="en-US" b="1" u="sng" dirty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1200" dirty="0">
                <a:solidFill>
                  <a:srgbClr val="FF4A00"/>
                </a:solidFill>
              </a:rPr>
              <a:t> Assistant Professor of ECE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1200" dirty="0">
                <a:solidFill>
                  <a:srgbClr val="FF4A00"/>
                </a:solidFill>
              </a:rPr>
              <a:t>University of Florida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b="1" dirty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500" dirty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500" dirty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700" u="sng" dirty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endParaRPr lang="en-US" sz="700" u="sng" dirty="0">
              <a:solidFill>
                <a:srgbClr val="0000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900" dirty="0">
              <a:solidFill>
                <a:srgbClr val="FF4A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600" dirty="0">
              <a:solidFill>
                <a:srgbClr val="FF4A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900" dirty="0">
                <a:solidFill>
                  <a:srgbClr val="FF4A00"/>
                </a:solidFill>
              </a:rPr>
              <a:t>	</a:t>
            </a:r>
          </a:p>
        </p:txBody>
      </p:sp>
      <p:pic>
        <p:nvPicPr>
          <p:cNvPr id="8" name="Picture 7" descr="wheeeeeeeeeee--558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683" y="1392864"/>
            <a:ext cx="1548218" cy="23710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you </a:t>
            </a:r>
            <a:r>
              <a:rPr lang="en-US" dirty="0" err="1" smtClean="0"/>
              <a:t>wanna</a:t>
            </a:r>
            <a:r>
              <a:rPr lang="en-US" dirty="0" smtClean="0"/>
              <a:t> make a PR design…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179636" y="2374900"/>
            <a:ext cx="6899274" cy="3168650"/>
            <a:chOff x="1971676" y="2225676"/>
            <a:chExt cx="6899274" cy="31686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1657351" y="2565400"/>
              <a:ext cx="3143250" cy="25146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" r="39900" b="17706"/>
            <a:stretch/>
          </p:blipFill>
          <p:spPr>
            <a:xfrm>
              <a:off x="4486277" y="2251076"/>
              <a:ext cx="2295523" cy="31432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350" r="34665"/>
            <a:stretch/>
          </p:blipFill>
          <p:spPr>
            <a:xfrm>
              <a:off x="6724650" y="2225676"/>
              <a:ext cx="2146300" cy="3143250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 bwMode="auto">
          <a:xfrm>
            <a:off x="4597400" y="2184400"/>
            <a:ext cx="4546600" cy="36607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1100" y="1219200"/>
            <a:ext cx="3848100" cy="4911725"/>
          </a:xfrm>
        </p:spPr>
        <p:txBody>
          <a:bodyPr/>
          <a:lstStyle/>
          <a:p>
            <a:r>
              <a:rPr lang="en-US" dirty="0" smtClean="0"/>
              <a:t>First, we make partitions</a:t>
            </a:r>
          </a:p>
          <a:p>
            <a:pPr lvl="1"/>
            <a:r>
              <a:rPr lang="en-US" dirty="0" smtClean="0"/>
              <a:t>Partitions are like </a:t>
            </a:r>
            <a:r>
              <a:rPr lang="en-US" b="1" dirty="0" smtClean="0"/>
              <a:t>black boxes</a:t>
            </a:r>
          </a:p>
          <a:p>
            <a:pPr lvl="2"/>
            <a:r>
              <a:rPr lang="en-US" dirty="0" smtClean="0"/>
              <a:t>They start out empty</a:t>
            </a:r>
          </a:p>
          <a:p>
            <a:pPr lvl="2"/>
            <a:r>
              <a:rPr lang="en-US" dirty="0" smtClean="0"/>
              <a:t>Then we load modules</a:t>
            </a:r>
          </a:p>
          <a:p>
            <a:pPr lvl="1"/>
            <a:r>
              <a:rPr lang="en-US" dirty="0" smtClean="0"/>
              <a:t>Modules run tasks</a:t>
            </a:r>
          </a:p>
          <a:p>
            <a:pPr lvl="1"/>
            <a:r>
              <a:rPr lang="en-US" dirty="0" smtClean="0"/>
              <a:t>To change tasks</a:t>
            </a:r>
          </a:p>
          <a:p>
            <a:pPr lvl="2"/>
            <a:r>
              <a:rPr lang="en-US" dirty="0" smtClean="0"/>
              <a:t>Load a new module</a:t>
            </a:r>
          </a:p>
          <a:p>
            <a:pPr lvl="2"/>
            <a:r>
              <a:rPr lang="en-US" dirty="0" smtClean="0"/>
              <a:t>Old one is overwritten</a:t>
            </a:r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-1" y="2184400"/>
            <a:ext cx="835026" cy="36607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025" y="1292225"/>
            <a:ext cx="3914775" cy="455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1230312" y="2182257"/>
            <a:ext cx="1233488" cy="2120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7794" y="25527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Partition 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53088" y="181292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Partition 2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2895600" y="2884487"/>
            <a:ext cx="1447800" cy="24987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6512" y="1358900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FPGA</a:t>
            </a:r>
            <a:r>
              <a:rPr lang="en-US" dirty="0" smtClean="0"/>
              <a:t> </a:t>
            </a:r>
            <a:r>
              <a:rPr lang="en-US" i="1" dirty="0" smtClean="0"/>
              <a:t>(not to scale)</a:t>
            </a:r>
            <a:endParaRPr lang="en-US" i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3954356" y="3242707"/>
            <a:ext cx="465244" cy="369332"/>
            <a:chOff x="3954356" y="3242707"/>
            <a:chExt cx="465244" cy="369332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4231206" y="3429000"/>
              <a:ext cx="188394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3954356" y="324270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54356" y="3612039"/>
            <a:ext cx="478725" cy="369332"/>
            <a:chOff x="3954356" y="3612039"/>
            <a:chExt cx="478725" cy="369332"/>
          </a:xfrm>
        </p:grpSpPr>
        <p:cxnSp>
          <p:nvCxnSpPr>
            <p:cNvPr id="27" name="Straight Connector 26"/>
            <p:cNvCxnSpPr/>
            <p:nvPr/>
          </p:nvCxnSpPr>
          <p:spPr bwMode="auto">
            <a:xfrm>
              <a:off x="4244687" y="3829049"/>
              <a:ext cx="188394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3954356" y="361203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cxnSp>
        <p:nvCxnSpPr>
          <p:cNvPr id="30" name="Straight Connector 29"/>
          <p:cNvCxnSpPr/>
          <p:nvPr/>
        </p:nvCxnSpPr>
        <p:spPr bwMode="auto">
          <a:xfrm>
            <a:off x="2333625" y="3242707"/>
            <a:ext cx="21907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023183" y="30278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2809874" y="3242707"/>
            <a:ext cx="21907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3007794" y="3025775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297726" y="24003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1108074" y="2584966"/>
            <a:ext cx="21907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H="1">
            <a:off x="2552701" y="3242707"/>
            <a:ext cx="314324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>
            <a:off x="4394201" y="3433207"/>
            <a:ext cx="615949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H="1">
            <a:off x="4419600" y="3829049"/>
            <a:ext cx="615949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2867025" y="2552700"/>
            <a:ext cx="1684338" cy="29856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108073" y="1812926"/>
            <a:ext cx="1758951" cy="25711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682626" y="2584966"/>
            <a:ext cx="425447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62625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20695 -4.81481E-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95 -4.81481E-6 L -0.46007 0.00232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you </a:t>
            </a:r>
            <a:r>
              <a:rPr lang="en-US" dirty="0" err="1" smtClean="0"/>
              <a:t>wanna</a:t>
            </a:r>
            <a:r>
              <a:rPr lang="en-US" dirty="0" smtClean="0"/>
              <a:t> make a PR design…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179636" y="2374900"/>
            <a:ext cx="6899274" cy="3168650"/>
            <a:chOff x="1971676" y="2225676"/>
            <a:chExt cx="6899274" cy="31686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1657351" y="2565400"/>
              <a:ext cx="3143250" cy="25146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" r="39900" b="17706"/>
            <a:stretch/>
          </p:blipFill>
          <p:spPr>
            <a:xfrm>
              <a:off x="4486277" y="2251076"/>
              <a:ext cx="2295523" cy="31432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350" r="34665"/>
            <a:stretch/>
          </p:blipFill>
          <p:spPr>
            <a:xfrm>
              <a:off x="6724650" y="2225676"/>
              <a:ext cx="2146300" cy="3143250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 bwMode="auto">
          <a:xfrm>
            <a:off x="4597400" y="2184400"/>
            <a:ext cx="4546600" cy="36607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1100" y="1219200"/>
            <a:ext cx="3848100" cy="491172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Modules have to fit like puzzle pieces</a:t>
            </a:r>
          </a:p>
          <a:p>
            <a:pPr lvl="1"/>
            <a:r>
              <a:rPr lang="en-US" dirty="0" smtClean="0"/>
              <a:t>Black boxes have a defined interface</a:t>
            </a:r>
          </a:p>
          <a:p>
            <a:pPr lvl="1"/>
            <a:r>
              <a:rPr lang="en-US" dirty="0" smtClean="0"/>
              <a:t>All modules must fit that interface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Where the ports are matters as well</a:t>
            </a:r>
          </a:p>
          <a:p>
            <a:pPr lvl="1"/>
            <a:r>
              <a:rPr lang="en-US" dirty="0" smtClean="0"/>
              <a:t>Ports must be in the same place for every module</a:t>
            </a:r>
          </a:p>
          <a:p>
            <a:pPr lvl="1"/>
            <a:r>
              <a:rPr lang="en-US" dirty="0" smtClean="0"/>
              <a:t>“</a:t>
            </a:r>
            <a:r>
              <a:rPr lang="en-US" b="1" dirty="0" smtClean="0"/>
              <a:t>Partition pins</a:t>
            </a:r>
            <a:r>
              <a:rPr lang="en-US" dirty="0" smtClean="0"/>
              <a:t>” are port location definitions</a:t>
            </a:r>
          </a:p>
          <a:p>
            <a:pPr lvl="1"/>
            <a:r>
              <a:rPr lang="en-US" dirty="0" smtClean="0"/>
              <a:t>They ensure connections are not broken during PR</a:t>
            </a:r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-1" y="2184400"/>
            <a:ext cx="835026" cy="36607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025" y="1292225"/>
            <a:ext cx="3914775" cy="455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1230312" y="2182257"/>
            <a:ext cx="1233488" cy="2120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7794" y="25527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Partition 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53088" y="181292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Partition 2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2895600" y="2884487"/>
            <a:ext cx="1447800" cy="24987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6512" y="1358900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FPGA</a:t>
            </a:r>
            <a:r>
              <a:rPr lang="en-US" dirty="0" smtClean="0"/>
              <a:t> </a:t>
            </a:r>
            <a:r>
              <a:rPr lang="en-US" i="1" dirty="0" smtClean="0"/>
              <a:t>(not to scale)</a:t>
            </a:r>
            <a:endParaRPr lang="en-US" i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3954356" y="3242707"/>
            <a:ext cx="465244" cy="369332"/>
            <a:chOff x="3954356" y="3242707"/>
            <a:chExt cx="465244" cy="369332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4231206" y="3429000"/>
              <a:ext cx="188394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3954356" y="324270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54356" y="3612039"/>
            <a:ext cx="478725" cy="369332"/>
            <a:chOff x="3954356" y="3612039"/>
            <a:chExt cx="478725" cy="369332"/>
          </a:xfrm>
        </p:grpSpPr>
        <p:cxnSp>
          <p:nvCxnSpPr>
            <p:cNvPr id="27" name="Straight Connector 26"/>
            <p:cNvCxnSpPr/>
            <p:nvPr/>
          </p:nvCxnSpPr>
          <p:spPr bwMode="auto">
            <a:xfrm>
              <a:off x="4244687" y="3829049"/>
              <a:ext cx="188394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3954356" y="361203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cxnSp>
        <p:nvCxnSpPr>
          <p:cNvPr id="30" name="Straight Connector 29"/>
          <p:cNvCxnSpPr/>
          <p:nvPr/>
        </p:nvCxnSpPr>
        <p:spPr bwMode="auto">
          <a:xfrm>
            <a:off x="2333625" y="3242707"/>
            <a:ext cx="21907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023183" y="30278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809874" y="3025775"/>
            <a:ext cx="446706" cy="369332"/>
            <a:chOff x="2809874" y="3025775"/>
            <a:chExt cx="446706" cy="369332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2809874" y="3242707"/>
              <a:ext cx="219075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3007794" y="3025775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297726" y="24003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1108074" y="2584966"/>
            <a:ext cx="21907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H="1">
            <a:off x="2552701" y="3242707"/>
            <a:ext cx="342898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>
            <a:off x="4343400" y="3433207"/>
            <a:ext cx="666751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H="1">
            <a:off x="4343400" y="3829049"/>
            <a:ext cx="692150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H="1">
            <a:off x="682626" y="2584966"/>
            <a:ext cx="425447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Oval 5"/>
          <p:cNvSpPr/>
          <p:nvPr/>
        </p:nvSpPr>
        <p:spPr bwMode="auto">
          <a:xfrm>
            <a:off x="3954356" y="3212505"/>
            <a:ext cx="643044" cy="399534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3954356" y="3617575"/>
            <a:ext cx="643044" cy="399534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709863" y="3027839"/>
            <a:ext cx="643044" cy="399534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1" name="Picture 3" descr="C:\Users\joeantoon\AppData\Local\Microsoft\Windows\Temporary Internet Files\Content.IE5\ZLDV1OJQ\MC900432586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0058" y="3102746"/>
            <a:ext cx="436519" cy="43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Users\joeantoon\AppData\Local\Microsoft\Windows\Temporary Internet Files\Content.IE5\ZLDV1OJQ\MC900432586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1206" y="3493271"/>
            <a:ext cx="436519" cy="43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joeantoon\AppData\Local\Microsoft\Windows\Temporary Internet Files\Content.IE5\ZLDV1OJQ\MC900432586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499" y="2922032"/>
            <a:ext cx="436519" cy="43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791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" fill="hold"/>
                                        <p:tgtEl>
                                          <p:spTgt spid="4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" fill="hold"/>
                                        <p:tgtEl>
                                          <p:spTgt spid="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3.05556E-6 0.19445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2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3.05556E-6 -0.05417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0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2.77778E-6 0.2824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5556E-6 0.19445 L 3.05556E-6 -0.10972 " pathEditMode="relative" rAng="0" ptsTypes="AA">
                                      <p:cBhvr>
                                        <p:cTn id="6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20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7 -0.05602 L 0.00174 0.24954 " pathEditMode="relative" rAng="0" ptsTypes="AA">
                                      <p:cBhvr>
                                        <p:cTn id="6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527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0.2824 L 2.77778E-6 -0.03473 " pathEditMode="relative" rAng="0" ptsTypes="AA">
                                      <p:cBhvr>
                                        <p:cTn id="6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85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05556E-6 -0.10972 L 3.05556E-6 0.00695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3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0007 0.24815 L 0.0007 -0.00185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2.77778E-6 -0.03473 L 2.77778E-6 -0.00139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38" grpId="0" animBg="1"/>
      <p:bldP spid="38" grpId="1" animBg="1"/>
      <p:bldP spid="38" grpId="2" animBg="1"/>
      <p:bldP spid="38" grpId="3" animBg="1"/>
      <p:bldP spid="38" grpId="4" animBg="1"/>
      <p:bldP spid="40" grpId="0" animBg="1"/>
      <p:bldP spid="40" grpId="1" animBg="1"/>
      <p:bldP spid="40" grpId="2" animBg="1"/>
      <p:bldP spid="40" grpId="3" animBg="1"/>
      <p:bldP spid="40" grpId="4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n_lee_not_impress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567" y="1254125"/>
            <a:ext cx="2414736" cy="206057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266700" y="1435100"/>
            <a:ext cx="5092700" cy="1340373"/>
          </a:xfrm>
          <a:prstGeom prst="wedgeRoundRectCallout">
            <a:avLst>
              <a:gd name="adj1" fmla="val 61180"/>
              <a:gd name="adj2" fmla="val 205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499" y="1320800"/>
            <a:ext cx="8301467" cy="4924425"/>
          </a:xfrm>
        </p:spPr>
        <p:txBody>
          <a:bodyPr/>
          <a:lstStyle/>
          <a:p>
            <a:endParaRPr lang="en-US" sz="1800" dirty="0" smtClean="0"/>
          </a:p>
          <a:p>
            <a:r>
              <a:rPr lang="en-US" dirty="0" smtClean="0"/>
              <a:t>Quit sugar-coating it, sirs, I</a:t>
            </a:r>
            <a:br>
              <a:rPr lang="en-US" dirty="0" smtClean="0"/>
            </a:br>
            <a:r>
              <a:rPr lang="en-US" dirty="0" smtClean="0"/>
              <a:t>am not a child you know.</a:t>
            </a:r>
          </a:p>
          <a:p>
            <a:endParaRPr lang="en-US" sz="2000" dirty="0" smtClean="0"/>
          </a:p>
          <a:p>
            <a:r>
              <a:rPr lang="en-US" dirty="0" smtClean="0"/>
              <a:t>Oh, fine.  This is what you’re </a:t>
            </a:r>
            <a:br>
              <a:rPr lang="en-US" dirty="0" smtClean="0"/>
            </a:br>
            <a:r>
              <a:rPr lang="en-US" dirty="0" smtClean="0"/>
              <a:t>going to learn today:</a:t>
            </a:r>
          </a:p>
          <a:p>
            <a:pPr marL="858837" lvl="1" indent="-514350">
              <a:buFont typeface="+mj-lt"/>
              <a:buAutoNum type="romanUcPeriod"/>
            </a:pPr>
            <a:r>
              <a:rPr lang="en-US" dirty="0" smtClean="0"/>
              <a:t>Logically partitioning your application into modules</a:t>
            </a:r>
          </a:p>
          <a:p>
            <a:pPr marL="858837" lvl="1" indent="-514350">
              <a:buFont typeface="+mj-lt"/>
              <a:buAutoNum type="romanUcPeriod"/>
            </a:pPr>
            <a:r>
              <a:rPr lang="en-US" dirty="0" smtClean="0"/>
              <a:t>Preparing your partitioned design in ISE</a:t>
            </a:r>
          </a:p>
          <a:p>
            <a:pPr marL="858837" lvl="1" indent="-514350">
              <a:buFont typeface="+mj-lt"/>
              <a:buAutoNum type="romanUcPeriod"/>
            </a:pPr>
            <a:r>
              <a:rPr lang="en-US" dirty="0" smtClean="0"/>
              <a:t>Floor-planning the layout of your device in </a:t>
            </a:r>
            <a:r>
              <a:rPr lang="en-US" dirty="0" err="1" smtClean="0"/>
              <a:t>PlanAhead</a:t>
            </a:r>
            <a:endParaRPr lang="en-US" dirty="0" smtClean="0"/>
          </a:p>
          <a:p>
            <a:pPr marL="858837" lvl="1" indent="-514350">
              <a:buFont typeface="+mj-lt"/>
              <a:buAutoNum type="romanUcPeriod"/>
            </a:pPr>
            <a:r>
              <a:rPr lang="en-US" dirty="0" smtClean="0"/>
              <a:t>Implementing your design in </a:t>
            </a:r>
            <a:r>
              <a:rPr lang="en-US" dirty="0" err="1" smtClean="0"/>
              <a:t>PlanAhead</a:t>
            </a:r>
            <a:endParaRPr lang="en-US" dirty="0" smtClean="0"/>
          </a:p>
          <a:p>
            <a:pPr marL="858837" lvl="1" indent="-514350">
              <a:buFont typeface="+mj-lt"/>
              <a:buAutoNum type="romanUcPeriod"/>
            </a:pPr>
            <a:r>
              <a:rPr lang="en-US" dirty="0" smtClean="0"/>
              <a:t>Finding your inner child through meditation </a:t>
            </a:r>
            <a:r>
              <a:rPr lang="en-US" sz="1400" dirty="0" smtClean="0"/>
              <a:t>(time permitting)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you </a:t>
            </a:r>
            <a:r>
              <a:rPr lang="en-US" dirty="0" err="1" smtClean="0"/>
              <a:t>wanna</a:t>
            </a:r>
            <a:r>
              <a:rPr lang="en-US" dirty="0" smtClean="0"/>
              <a:t> make a PR design…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Logical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227" y="2350420"/>
            <a:ext cx="8085055" cy="3333943"/>
          </a:xfrm>
        </p:spPr>
        <p:txBody>
          <a:bodyPr/>
          <a:lstStyle/>
          <a:p>
            <a:r>
              <a:rPr lang="en-US" sz="2400" dirty="0" smtClean="0"/>
              <a:t>Easy there buddy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Two components are mutually exclusive if </a:t>
            </a:r>
          </a:p>
          <a:p>
            <a:pPr lvl="1"/>
            <a:r>
              <a:rPr lang="en-US" sz="1600" dirty="0" smtClean="0"/>
              <a:t>Only one is used at a time</a:t>
            </a:r>
          </a:p>
          <a:p>
            <a:pPr lvl="1"/>
            <a:r>
              <a:rPr lang="en-US" sz="1600" dirty="0" smtClean="0"/>
              <a:t>One’s inputs don’t directly depend on the other’s outputs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2400" dirty="0" smtClean="0"/>
              <a:t>Only mutually exclusive components share a partition</a:t>
            </a:r>
          </a:p>
          <a:p>
            <a:pPr lvl="1"/>
            <a:r>
              <a:rPr lang="en-US" sz="1600" dirty="0" smtClean="0"/>
              <a:t>So, before you can make your design…</a:t>
            </a:r>
          </a:p>
          <a:p>
            <a:pPr lvl="1"/>
            <a:r>
              <a:rPr lang="en-US" sz="1600" dirty="0" smtClean="0"/>
              <a:t>You must find as many of these as you can</a:t>
            </a:r>
            <a:br>
              <a:rPr lang="en-US" sz="1600" dirty="0" smtClean="0"/>
            </a:b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7280861" y="1081455"/>
            <a:ext cx="1295400" cy="1295400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1">
              <a:solidFill>
                <a:srgbClr val="38649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29940" y="1282049"/>
            <a:ext cx="6777870" cy="914401"/>
          </a:xfrm>
          <a:prstGeom prst="roundRect">
            <a:avLst/>
          </a:prstGeom>
          <a:solidFill>
            <a:srgbClr val="FFF2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Bookman Old Style" pitchFamily="18" charset="0"/>
              </a:rPr>
              <a:t>The first step to make a PR design is breaking the application into </a:t>
            </a:r>
            <a:r>
              <a:rPr lang="en-US" b="1" dirty="0" smtClean="0">
                <a:latin typeface="Bookman Old Style" pitchFamily="18" charset="0"/>
              </a:rPr>
              <a:t>sets of mutually exclusive components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Logical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38376"/>
            <a:ext cx="4191000" cy="990600"/>
          </a:xfrm>
        </p:spPr>
        <p:txBody>
          <a:bodyPr/>
          <a:lstStyle/>
          <a:p>
            <a:r>
              <a:rPr lang="en-US" sz="2400" dirty="0" smtClean="0"/>
              <a:t>Okay, lets do an example</a:t>
            </a:r>
          </a:p>
          <a:p>
            <a:r>
              <a:rPr lang="en-US" sz="2400" dirty="0" smtClean="0"/>
              <a:t>This is an up/down counter </a:t>
            </a:r>
          </a:p>
        </p:txBody>
      </p:sp>
      <p:sp>
        <p:nvSpPr>
          <p:cNvPr id="42" name="Content Placeholder 41"/>
          <p:cNvSpPr>
            <a:spLocks noGrp="1"/>
          </p:cNvSpPr>
          <p:nvPr>
            <p:ph sz="half" idx="2"/>
          </p:nvPr>
        </p:nvSpPr>
        <p:spPr>
          <a:xfrm>
            <a:off x="3533775" y="3200400"/>
            <a:ext cx="5305426" cy="293052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add and the subtract</a:t>
            </a:r>
          </a:p>
          <a:p>
            <a:pPr lvl="1"/>
            <a:r>
              <a:rPr lang="en-US" dirty="0" smtClean="0"/>
              <a:t>…are </a:t>
            </a:r>
            <a:r>
              <a:rPr lang="en-US" b="1" dirty="0" smtClean="0"/>
              <a:t>mutually exclusive</a:t>
            </a:r>
          </a:p>
          <a:p>
            <a:pPr lvl="1"/>
            <a:r>
              <a:rPr lang="en-US" dirty="0" smtClean="0"/>
              <a:t>Only one is used</a:t>
            </a:r>
          </a:p>
          <a:p>
            <a:pPr lvl="1"/>
            <a:r>
              <a:rPr lang="en-US" dirty="0" smtClean="0"/>
              <a:t>They do not depend on each other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store and the add</a:t>
            </a:r>
          </a:p>
          <a:p>
            <a:pPr lvl="1"/>
            <a:r>
              <a:rPr lang="en-US" dirty="0" smtClean="0"/>
              <a:t>…are </a:t>
            </a:r>
            <a:r>
              <a:rPr lang="en-US" b="1" dirty="0" smtClean="0"/>
              <a:t>not mutually exclusive</a:t>
            </a:r>
          </a:p>
          <a:p>
            <a:pPr lvl="1"/>
            <a:r>
              <a:rPr lang="en-US" dirty="0" smtClean="0"/>
              <a:t>The store depends on the </a:t>
            </a:r>
            <a:r>
              <a:rPr lang="en-US" dirty="0" err="1" smtClean="0"/>
              <a:t>add’s</a:t>
            </a:r>
            <a:r>
              <a:rPr lang="en-US" dirty="0" smtClean="0"/>
              <a:t> output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add and subtract can share a </a:t>
            </a:r>
            <a:r>
              <a:rPr lang="en-US" b="1" dirty="0" smtClean="0"/>
              <a:t>partition</a:t>
            </a:r>
          </a:p>
          <a:p>
            <a:pPr lvl="1"/>
            <a:r>
              <a:rPr lang="en-US" dirty="0" smtClean="0"/>
              <a:t>The add forms one </a:t>
            </a:r>
            <a:r>
              <a:rPr lang="en-US" b="1" dirty="0" smtClean="0"/>
              <a:t>reconfigurable module</a:t>
            </a:r>
          </a:p>
          <a:p>
            <a:pPr lvl="1"/>
            <a:r>
              <a:rPr lang="en-US" dirty="0" smtClean="0"/>
              <a:t>The subtract forms another </a:t>
            </a:r>
            <a:r>
              <a:rPr lang="en-US" b="1" dirty="0" smtClean="0"/>
              <a:t>reconfigurable module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7280861" y="1081455"/>
            <a:ext cx="1295400" cy="1295400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1">
              <a:solidFill>
                <a:srgbClr val="386490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6545178" y="1489439"/>
            <a:ext cx="609765" cy="59388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4722" y="1494669"/>
            <a:ext cx="60602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He’s still not reassured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3" name="Flowchart: Decision 42"/>
          <p:cNvSpPr/>
          <p:nvPr/>
        </p:nvSpPr>
        <p:spPr bwMode="auto">
          <a:xfrm>
            <a:off x="942974" y="4381501"/>
            <a:ext cx="1409701" cy="380999"/>
          </a:xfrm>
          <a:prstGeom prst="flowChartDecision">
            <a:avLst/>
          </a:prstGeom>
          <a:solidFill>
            <a:srgbClr val="FFDC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Direction?</a:t>
            </a:r>
          </a:p>
        </p:txBody>
      </p:sp>
      <p:sp>
        <p:nvSpPr>
          <p:cNvPr id="45" name="Flowchart: Connector 44"/>
          <p:cNvSpPr/>
          <p:nvPr/>
        </p:nvSpPr>
        <p:spPr bwMode="auto">
          <a:xfrm>
            <a:off x="1504950" y="3171825"/>
            <a:ext cx="304800" cy="266700"/>
          </a:xfrm>
          <a:prstGeom prst="flowChartConnector">
            <a:avLst/>
          </a:prstGeom>
          <a:solidFill>
            <a:srgbClr val="FFDC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050" b="1" smtClean="0"/>
          </a:p>
        </p:txBody>
      </p:sp>
      <p:sp>
        <p:nvSpPr>
          <p:cNvPr id="46" name="Flowchart: Process 45"/>
          <p:cNvSpPr/>
          <p:nvPr/>
        </p:nvSpPr>
        <p:spPr bwMode="auto">
          <a:xfrm>
            <a:off x="1114425" y="3648075"/>
            <a:ext cx="1076325" cy="314325"/>
          </a:xfrm>
          <a:prstGeom prst="flowChartProcess">
            <a:avLst/>
          </a:prstGeom>
          <a:solidFill>
            <a:srgbClr val="9DCB9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/>
              <a:t>Direction = up</a:t>
            </a:r>
          </a:p>
          <a:p>
            <a:pPr algn="ctr"/>
            <a:r>
              <a:rPr lang="en-US" sz="1050" b="1" dirty="0" smtClean="0"/>
              <a:t>Result = 0</a:t>
            </a:r>
          </a:p>
        </p:txBody>
      </p:sp>
      <p:sp>
        <p:nvSpPr>
          <p:cNvPr id="47" name="Flowchart: Process 46"/>
          <p:cNvSpPr/>
          <p:nvPr/>
        </p:nvSpPr>
        <p:spPr bwMode="auto">
          <a:xfrm>
            <a:off x="114300" y="4953000"/>
            <a:ext cx="1076325" cy="238125"/>
          </a:xfrm>
          <a:prstGeom prst="flowChartProcess">
            <a:avLst/>
          </a:prstGeom>
          <a:solidFill>
            <a:srgbClr val="9DCB9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/>
              <a:t>Result ++</a:t>
            </a:r>
          </a:p>
        </p:txBody>
      </p:sp>
      <p:sp>
        <p:nvSpPr>
          <p:cNvPr id="48" name="Flowchart: Process 47"/>
          <p:cNvSpPr/>
          <p:nvPr/>
        </p:nvSpPr>
        <p:spPr bwMode="auto">
          <a:xfrm>
            <a:off x="2105025" y="4953000"/>
            <a:ext cx="1076325" cy="238125"/>
          </a:xfrm>
          <a:prstGeom prst="flowChartProcess">
            <a:avLst/>
          </a:prstGeom>
          <a:solidFill>
            <a:srgbClr val="9DCB9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/>
              <a:t>Result --</a:t>
            </a:r>
          </a:p>
        </p:txBody>
      </p:sp>
      <p:sp>
        <p:nvSpPr>
          <p:cNvPr id="49" name="Flowchart: Data 48"/>
          <p:cNvSpPr/>
          <p:nvPr/>
        </p:nvSpPr>
        <p:spPr bwMode="auto">
          <a:xfrm>
            <a:off x="923924" y="5467350"/>
            <a:ext cx="1514475" cy="333375"/>
          </a:xfrm>
          <a:prstGeom prst="flowChartInputOutput">
            <a:avLst/>
          </a:prstGeom>
          <a:solidFill>
            <a:srgbClr val="DDA7A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050" b="1" dirty="0" smtClean="0"/>
              <a:t>Store Result</a:t>
            </a:r>
          </a:p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050" b="1" dirty="0" smtClean="0"/>
              <a:t>Get Direction</a:t>
            </a:r>
          </a:p>
        </p:txBody>
      </p:sp>
      <p:cxnSp>
        <p:nvCxnSpPr>
          <p:cNvPr id="51" name="Straight Arrow Connector 50"/>
          <p:cNvCxnSpPr>
            <a:stCxn id="45" idx="4"/>
            <a:endCxn id="46" idx="0"/>
          </p:cNvCxnSpPr>
          <p:nvPr/>
        </p:nvCxnSpPr>
        <p:spPr bwMode="auto">
          <a:xfrm rot="5400000">
            <a:off x="1550194" y="3540919"/>
            <a:ext cx="209550" cy="4762"/>
          </a:xfrm>
          <a:prstGeom prst="straightConnector1">
            <a:avLst/>
          </a:prstGeom>
          <a:noFill/>
          <a:ln w="47625" cap="flat" cmpd="sng" algn="ctr">
            <a:solidFill>
              <a:srgbClr val="2C3B7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/>
          <p:cNvCxnSpPr>
            <a:stCxn id="46" idx="2"/>
            <a:endCxn id="43" idx="0"/>
          </p:cNvCxnSpPr>
          <p:nvPr/>
        </p:nvCxnSpPr>
        <p:spPr bwMode="auto">
          <a:xfrm rot="5400000">
            <a:off x="1440657" y="4169569"/>
            <a:ext cx="419101" cy="4763"/>
          </a:xfrm>
          <a:prstGeom prst="straightConnector1">
            <a:avLst/>
          </a:prstGeom>
          <a:noFill/>
          <a:ln w="47625" cap="flat" cmpd="sng" algn="ctr">
            <a:solidFill>
              <a:srgbClr val="2C3B7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hape 54"/>
          <p:cNvCxnSpPr>
            <a:stCxn id="43" idx="1"/>
            <a:endCxn id="47" idx="0"/>
          </p:cNvCxnSpPr>
          <p:nvPr/>
        </p:nvCxnSpPr>
        <p:spPr bwMode="auto">
          <a:xfrm rot="10800000" flipV="1">
            <a:off x="652464" y="4572000"/>
            <a:ext cx="290511" cy="380999"/>
          </a:xfrm>
          <a:prstGeom prst="bentConnector2">
            <a:avLst/>
          </a:prstGeom>
          <a:noFill/>
          <a:ln w="47625" cap="flat" cmpd="sng" algn="ctr">
            <a:solidFill>
              <a:srgbClr val="2C3B7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hape 56"/>
          <p:cNvCxnSpPr>
            <a:stCxn id="43" idx="3"/>
            <a:endCxn id="48" idx="0"/>
          </p:cNvCxnSpPr>
          <p:nvPr/>
        </p:nvCxnSpPr>
        <p:spPr bwMode="auto">
          <a:xfrm>
            <a:off x="2352675" y="4572001"/>
            <a:ext cx="290513" cy="380999"/>
          </a:xfrm>
          <a:prstGeom prst="bentConnector2">
            <a:avLst/>
          </a:prstGeom>
          <a:noFill/>
          <a:ln w="47625" cap="flat" cmpd="sng" algn="ctr">
            <a:solidFill>
              <a:srgbClr val="2C3B7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Shape 58"/>
          <p:cNvCxnSpPr>
            <a:stCxn id="47" idx="2"/>
            <a:endCxn id="49" idx="2"/>
          </p:cNvCxnSpPr>
          <p:nvPr/>
        </p:nvCxnSpPr>
        <p:spPr bwMode="auto">
          <a:xfrm rot="16200000" flipH="1">
            <a:off x="642461" y="5201126"/>
            <a:ext cx="442913" cy="422909"/>
          </a:xfrm>
          <a:prstGeom prst="bentConnector2">
            <a:avLst/>
          </a:prstGeom>
          <a:noFill/>
          <a:ln w="47625" cap="flat" cmpd="sng" algn="ctr">
            <a:solidFill>
              <a:srgbClr val="2C3B7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hape 60"/>
          <p:cNvCxnSpPr>
            <a:stCxn id="48" idx="2"/>
            <a:endCxn id="49" idx="5"/>
          </p:cNvCxnSpPr>
          <p:nvPr/>
        </p:nvCxnSpPr>
        <p:spPr bwMode="auto">
          <a:xfrm rot="5400000">
            <a:off x="2243614" y="5234463"/>
            <a:ext cx="442913" cy="356236"/>
          </a:xfrm>
          <a:prstGeom prst="bentConnector2">
            <a:avLst/>
          </a:prstGeom>
          <a:noFill/>
          <a:ln w="47625" cap="flat" cmpd="sng" algn="ctr">
            <a:solidFill>
              <a:srgbClr val="2C3B7A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hape 62"/>
          <p:cNvCxnSpPr>
            <a:stCxn id="49" idx="4"/>
            <a:endCxn id="43" idx="0"/>
          </p:cNvCxnSpPr>
          <p:nvPr/>
        </p:nvCxnSpPr>
        <p:spPr bwMode="auto">
          <a:xfrm rot="5400000" flipH="1">
            <a:off x="954882" y="5074445"/>
            <a:ext cx="1419224" cy="33337"/>
          </a:xfrm>
          <a:prstGeom prst="bentConnector5">
            <a:avLst>
              <a:gd name="adj1" fmla="val -16107"/>
              <a:gd name="adj2" fmla="val -4928651"/>
              <a:gd name="adj3" fmla="val 116107"/>
            </a:avLst>
          </a:prstGeom>
          <a:noFill/>
          <a:ln w="47625" cap="flat" cmpd="sng" algn="ctr">
            <a:solidFill>
              <a:srgbClr val="2C3B7A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542925" y="424815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up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171700" y="4286250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down</a:t>
            </a:r>
            <a:endParaRPr lang="en-US" dirty="0"/>
          </a:p>
        </p:txBody>
      </p:sp>
      <p:sp>
        <p:nvSpPr>
          <p:cNvPr id="72" name="Oval 71"/>
          <p:cNvSpPr/>
          <p:nvPr/>
        </p:nvSpPr>
        <p:spPr bwMode="auto">
          <a:xfrm>
            <a:off x="0" y="4724400"/>
            <a:ext cx="1314450" cy="638175"/>
          </a:xfrm>
          <a:prstGeom prst="ellipse">
            <a:avLst/>
          </a:prstGeom>
          <a:noFill/>
          <a:ln w="539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1962150" y="4752975"/>
            <a:ext cx="1314450" cy="638175"/>
          </a:xfrm>
          <a:prstGeom prst="ellipse">
            <a:avLst/>
          </a:prstGeom>
          <a:noFill/>
          <a:ln w="539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657224" y="5324475"/>
            <a:ext cx="2009775" cy="638175"/>
          </a:xfrm>
          <a:prstGeom prst="ellipse">
            <a:avLst/>
          </a:prstGeom>
          <a:noFill/>
          <a:ln w="539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C:\Documents and Settings\Rohit\Local Settings\Temporary Internet Files\Content.IE5\2E527TD3\MC90044131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581525"/>
            <a:ext cx="1200149" cy="1200149"/>
          </a:xfrm>
          <a:prstGeom prst="rect">
            <a:avLst/>
          </a:prstGeom>
          <a:noFill/>
        </p:spPr>
      </p:pic>
      <p:pic>
        <p:nvPicPr>
          <p:cNvPr id="1027" name="Picture 3" descr="C:\Documents and Settings\Rohit\Local Settings\Temporary Internet Files\Content.IE5\3HXT5Q52\MC900432537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3279" y="4676774"/>
            <a:ext cx="803171" cy="803171"/>
          </a:xfrm>
          <a:prstGeom prst="rect">
            <a:avLst/>
          </a:prstGeom>
          <a:noFill/>
        </p:spPr>
      </p:pic>
      <p:grpSp>
        <p:nvGrpSpPr>
          <p:cNvPr id="120" name="Group 119"/>
          <p:cNvGrpSpPr/>
          <p:nvPr/>
        </p:nvGrpSpPr>
        <p:grpSpPr>
          <a:xfrm>
            <a:off x="0" y="3114675"/>
            <a:ext cx="3543300" cy="2971800"/>
            <a:chOff x="0" y="3114675"/>
            <a:chExt cx="3543300" cy="2971800"/>
          </a:xfrm>
        </p:grpSpPr>
        <p:grpSp>
          <p:nvGrpSpPr>
            <p:cNvPr id="118" name="Group 117"/>
            <p:cNvGrpSpPr/>
            <p:nvPr/>
          </p:nvGrpSpPr>
          <p:grpSpPr>
            <a:xfrm>
              <a:off x="0" y="3114675"/>
              <a:ext cx="3543300" cy="2971800"/>
              <a:chOff x="0" y="3114675"/>
              <a:chExt cx="3543300" cy="2971800"/>
            </a:xfrm>
          </p:grpSpPr>
          <p:sp>
            <p:nvSpPr>
              <p:cNvPr id="83" name="Flowchart: Process 82"/>
              <p:cNvSpPr/>
              <p:nvPr/>
            </p:nvSpPr>
            <p:spPr bwMode="auto">
              <a:xfrm>
                <a:off x="0" y="3114675"/>
                <a:ext cx="3543300" cy="2971800"/>
              </a:xfrm>
              <a:prstGeom prst="flowChartProcess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91" name="Straight Arrow Connector 90"/>
              <p:cNvCxnSpPr>
                <a:stCxn id="86" idx="2"/>
              </p:cNvCxnSpPr>
              <p:nvPr/>
            </p:nvCxnSpPr>
            <p:spPr bwMode="auto">
              <a:xfrm rot="5400000">
                <a:off x="1535907" y="4369593"/>
                <a:ext cx="523875" cy="14288"/>
              </a:xfrm>
              <a:prstGeom prst="straightConnector1">
                <a:avLst/>
              </a:prstGeom>
              <a:noFill/>
              <a:ln w="47625" cap="flat" cmpd="sng" algn="ctr">
                <a:solidFill>
                  <a:srgbClr val="2C3B7A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grpSp>
            <p:nvGrpSpPr>
              <p:cNvPr id="115" name="Group 114"/>
              <p:cNvGrpSpPr/>
              <p:nvPr/>
            </p:nvGrpSpPr>
            <p:grpSpPr>
              <a:xfrm>
                <a:off x="0" y="3324225"/>
                <a:ext cx="2590799" cy="2628901"/>
                <a:chOff x="0" y="3324225"/>
                <a:chExt cx="2590799" cy="2628901"/>
              </a:xfrm>
            </p:grpSpPr>
            <p:sp>
              <p:nvSpPr>
                <p:cNvPr id="85" name="Flowchart: Connector 84"/>
                <p:cNvSpPr/>
                <p:nvPr/>
              </p:nvSpPr>
              <p:spPr bwMode="auto">
                <a:xfrm>
                  <a:off x="1657350" y="3324225"/>
                  <a:ext cx="304800" cy="266700"/>
                </a:xfrm>
                <a:prstGeom prst="flowChartConnector">
                  <a:avLst/>
                </a:prstGeom>
                <a:solidFill>
                  <a:srgbClr val="FFDC79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eaLnBrk="1" latinLnBrk="0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tabLst/>
                  </a:pPr>
                  <a:endParaRPr lang="en-US" sz="1050" b="1" smtClean="0"/>
                </a:p>
              </p:txBody>
            </p:sp>
            <p:sp>
              <p:nvSpPr>
                <p:cNvPr id="86" name="Flowchart: Process 85"/>
                <p:cNvSpPr/>
                <p:nvPr/>
              </p:nvSpPr>
              <p:spPr bwMode="auto">
                <a:xfrm>
                  <a:off x="1266825" y="3800475"/>
                  <a:ext cx="1076325" cy="314325"/>
                </a:xfrm>
                <a:prstGeom prst="flowChartProcess">
                  <a:avLst/>
                </a:prstGeom>
                <a:solidFill>
                  <a:srgbClr val="9DCB95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050" b="1" dirty="0" smtClean="0"/>
                    <a:t>Direction = up</a:t>
                  </a:r>
                </a:p>
                <a:p>
                  <a:pPr algn="ctr"/>
                  <a:r>
                    <a:rPr lang="en-US" sz="1050" b="1" dirty="0" smtClean="0"/>
                    <a:t>Result = 0</a:t>
                  </a:r>
                </a:p>
              </p:txBody>
            </p:sp>
            <p:sp>
              <p:nvSpPr>
                <p:cNvPr id="87" name="Flowchart: Process 86"/>
                <p:cNvSpPr/>
                <p:nvPr/>
              </p:nvSpPr>
              <p:spPr bwMode="auto">
                <a:xfrm>
                  <a:off x="0" y="4610100"/>
                  <a:ext cx="1076325" cy="238125"/>
                </a:xfrm>
                <a:prstGeom prst="flowChartProcess">
                  <a:avLst/>
                </a:prstGeom>
                <a:solidFill>
                  <a:srgbClr val="9DCB95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050" b="1" dirty="0" smtClean="0"/>
                    <a:t>Result ++</a:t>
                  </a:r>
                </a:p>
              </p:txBody>
            </p:sp>
            <p:sp>
              <p:nvSpPr>
                <p:cNvPr id="88" name="Flowchart: Process 87"/>
                <p:cNvSpPr/>
                <p:nvPr/>
              </p:nvSpPr>
              <p:spPr bwMode="auto">
                <a:xfrm>
                  <a:off x="1333500" y="4676776"/>
                  <a:ext cx="1076325" cy="666750"/>
                </a:xfrm>
                <a:prstGeom prst="flowChartProcess">
                  <a:avLst/>
                </a:prstGeom>
                <a:solidFill>
                  <a:schemeClr val="bg1">
                    <a:lumMod val="85000"/>
                  </a:schemeClr>
                </a:solidFill>
                <a:ln w="60325" cap="flat" cmpd="sng" algn="ctr">
                  <a:solidFill>
                    <a:srgbClr val="C0000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050" b="1" dirty="0" smtClean="0"/>
                    <a:t>count</a:t>
                  </a:r>
                </a:p>
              </p:txBody>
            </p:sp>
            <p:sp>
              <p:nvSpPr>
                <p:cNvPr id="89" name="Flowchart: Data 88"/>
                <p:cNvSpPr/>
                <p:nvPr/>
              </p:nvSpPr>
              <p:spPr bwMode="auto">
                <a:xfrm>
                  <a:off x="1076324" y="5619750"/>
                  <a:ext cx="1514475" cy="333375"/>
                </a:xfrm>
                <a:prstGeom prst="flowChartInputOutput">
                  <a:avLst/>
                </a:prstGeom>
                <a:solidFill>
                  <a:srgbClr val="DDA7A7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eaLnBrk="1" latinLnBrk="0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tabLst/>
                  </a:pPr>
                  <a:r>
                    <a:rPr lang="en-US" sz="1050" b="1" dirty="0" smtClean="0"/>
                    <a:t>Store Result</a:t>
                  </a:r>
                </a:p>
                <a:p>
                  <a:pPr marL="0" marR="0" indent="0" algn="ctr" defTabSz="914400" eaLnBrk="1" latinLnBrk="0" hangingPunct="1">
                    <a:lnSpc>
                      <a:spcPct val="100000"/>
                    </a:lnSpc>
                    <a:buClrTx/>
                    <a:buSzTx/>
                    <a:buFontTx/>
                    <a:buNone/>
                    <a:tabLst/>
                  </a:pPr>
                  <a:r>
                    <a:rPr lang="en-US" sz="1050" b="1" dirty="0" smtClean="0"/>
                    <a:t>Get Direction</a:t>
                  </a:r>
                </a:p>
              </p:txBody>
            </p:sp>
            <p:cxnSp>
              <p:nvCxnSpPr>
                <p:cNvPr id="90" name="Straight Arrow Connector 89"/>
                <p:cNvCxnSpPr>
                  <a:stCxn id="85" idx="4"/>
                  <a:endCxn id="86" idx="0"/>
                </p:cNvCxnSpPr>
                <p:nvPr/>
              </p:nvCxnSpPr>
              <p:spPr bwMode="auto">
                <a:xfrm rot="5400000">
                  <a:off x="1702594" y="3693319"/>
                  <a:ext cx="209550" cy="4762"/>
                </a:xfrm>
                <a:prstGeom prst="straightConnector1">
                  <a:avLst/>
                </a:prstGeom>
                <a:noFill/>
                <a:ln w="47625" cap="flat" cmpd="sng" algn="ctr">
                  <a:solidFill>
                    <a:srgbClr val="2C3B7A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96" name="Shape 95"/>
                <p:cNvCxnSpPr>
                  <a:stCxn id="89" idx="4"/>
                </p:cNvCxnSpPr>
                <p:nvPr/>
              </p:nvCxnSpPr>
              <p:spPr bwMode="auto">
                <a:xfrm rot="5400000" flipH="1">
                  <a:off x="1150144" y="5269707"/>
                  <a:ext cx="1333500" cy="33337"/>
                </a:xfrm>
                <a:prstGeom prst="bentConnector5">
                  <a:avLst>
                    <a:gd name="adj1" fmla="val -8572"/>
                    <a:gd name="adj2" fmla="val -2985764"/>
                    <a:gd name="adj3" fmla="val 123214"/>
                  </a:avLst>
                </a:prstGeom>
                <a:noFill/>
                <a:ln w="47625" cap="flat" cmpd="sng" algn="ctr">
                  <a:solidFill>
                    <a:srgbClr val="2C3B7A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103" name="Flowchart: Process 102"/>
                <p:cNvSpPr/>
                <p:nvPr/>
              </p:nvSpPr>
              <p:spPr bwMode="auto">
                <a:xfrm>
                  <a:off x="0" y="5238750"/>
                  <a:ext cx="1076325" cy="238125"/>
                </a:xfrm>
                <a:prstGeom prst="flowChartProcess">
                  <a:avLst/>
                </a:prstGeom>
                <a:solidFill>
                  <a:srgbClr val="9DCB95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050" b="1" dirty="0" smtClean="0"/>
                    <a:t>Result ++</a:t>
                  </a:r>
                </a:p>
              </p:txBody>
            </p:sp>
            <p:cxnSp>
              <p:nvCxnSpPr>
                <p:cNvPr id="104" name="Straight Arrow Connector 103"/>
                <p:cNvCxnSpPr/>
                <p:nvPr/>
              </p:nvCxnSpPr>
              <p:spPr bwMode="auto">
                <a:xfrm>
                  <a:off x="1081090" y="4705350"/>
                  <a:ext cx="490535" cy="200025"/>
                </a:xfrm>
                <a:prstGeom prst="straightConnector1">
                  <a:avLst/>
                </a:prstGeom>
                <a:noFill/>
                <a:ln w="47625" cap="flat" cmpd="sng" algn="ctr">
                  <a:solidFill>
                    <a:srgbClr val="2C3B7A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06" name="Straight Arrow Connector 105"/>
                <p:cNvCxnSpPr>
                  <a:stCxn id="103" idx="3"/>
                </p:cNvCxnSpPr>
                <p:nvPr/>
              </p:nvCxnSpPr>
              <p:spPr bwMode="auto">
                <a:xfrm flipV="1">
                  <a:off x="1076325" y="5095875"/>
                  <a:ext cx="495300" cy="261938"/>
                </a:xfrm>
                <a:prstGeom prst="straightConnector1">
                  <a:avLst/>
                </a:prstGeom>
                <a:noFill/>
                <a:ln w="47625" cap="flat" cmpd="sng" algn="ctr">
                  <a:solidFill>
                    <a:srgbClr val="2C3B7A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</p:grpSp>
        <p:cxnSp>
          <p:nvCxnSpPr>
            <p:cNvPr id="119" name="Straight Arrow Connector 118"/>
            <p:cNvCxnSpPr/>
            <p:nvPr/>
          </p:nvCxnSpPr>
          <p:spPr bwMode="auto">
            <a:xfrm rot="5400000">
              <a:off x="1702594" y="5493544"/>
              <a:ext cx="209550" cy="4762"/>
            </a:xfrm>
            <a:prstGeom prst="straightConnector1">
              <a:avLst/>
            </a:prstGeom>
            <a:noFill/>
            <a:ln w="47625" cap="flat" cmpd="sng" algn="ctr">
              <a:solidFill>
                <a:srgbClr val="2C3B7A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82" name="Group 81"/>
          <p:cNvGrpSpPr/>
          <p:nvPr/>
        </p:nvGrpSpPr>
        <p:grpSpPr>
          <a:xfrm>
            <a:off x="571500" y="3571875"/>
            <a:ext cx="2276475" cy="2276475"/>
            <a:chOff x="904875" y="4333875"/>
            <a:chExt cx="1504949" cy="1504949"/>
          </a:xfrm>
        </p:grpSpPr>
        <p:pic>
          <p:nvPicPr>
            <p:cNvPr id="1028" name="Picture 4" descr="C:\Documents and Settings\Rohit\Local Settings\Temporary Internet Files\Content.IE5\2E527TD3\MC900441388[1]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04875" y="4333875"/>
              <a:ext cx="1504949" cy="1504949"/>
            </a:xfrm>
            <a:prstGeom prst="rect">
              <a:avLst/>
            </a:prstGeom>
            <a:noFill/>
          </p:spPr>
        </p:pic>
        <p:sp>
          <p:nvSpPr>
            <p:cNvPr id="78" name="TextBox 77"/>
            <p:cNvSpPr txBox="1"/>
            <p:nvPr/>
          </p:nvSpPr>
          <p:spPr>
            <a:xfrm>
              <a:off x="1181100" y="4648200"/>
              <a:ext cx="1011190" cy="874909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8000" dirty="0" smtClean="0">
                  <a:latin typeface="Impact" pitchFamily="34" charset="0"/>
                </a:rPr>
                <a:t>PR!</a:t>
              </a:r>
              <a:endParaRPr lang="en-US" sz="8000" dirty="0">
                <a:latin typeface="Impac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"/>
                            </p:stCondLst>
                            <p:childTnLst>
                              <p:par>
                                <p:cTn id="105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2" animBg="1"/>
      <p:bldP spid="72" grpId="3" animBg="1"/>
      <p:bldP spid="73" grpId="0" animBg="1"/>
      <p:bldP spid="73" grpId="1" animBg="1"/>
      <p:bldP spid="74" grpId="0" animBg="1"/>
      <p:bldP spid="7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Preparing your PR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We’ve partitioned our design.</a:t>
            </a:r>
          </a:p>
          <a:p>
            <a:pPr lvl="1"/>
            <a:r>
              <a:rPr lang="en-US" dirty="0" smtClean="0"/>
              <a:t>Now let’s partition our code</a:t>
            </a:r>
          </a:p>
          <a:p>
            <a:r>
              <a:rPr lang="en-US" dirty="0" smtClean="0"/>
              <a:t>Create a new ISE project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5" name="Picture 4" descr="NewProjec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4" y="2808720"/>
            <a:ext cx="3295651" cy="3238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Preparing your PR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 new VHDL source file</a:t>
            </a:r>
          </a:p>
          <a:p>
            <a:pPr lvl="1"/>
            <a:r>
              <a:rPr lang="en-US" dirty="0" smtClean="0"/>
              <a:t>This is going to be our top file with all of the structural descriptions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5" name="Picture 4" descr="NewProjec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2628557"/>
            <a:ext cx="4133850" cy="3072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Preparing your PR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our top file</a:t>
            </a:r>
          </a:p>
          <a:p>
            <a:pPr lvl="1"/>
            <a:r>
              <a:rPr lang="en-US" dirty="0" smtClean="0"/>
              <a:t>We have components for</a:t>
            </a:r>
          </a:p>
          <a:p>
            <a:pPr lvl="2"/>
            <a:r>
              <a:rPr lang="en-US" dirty="0" smtClean="0"/>
              <a:t>The DCM to stabilize the clock</a:t>
            </a:r>
          </a:p>
          <a:p>
            <a:pPr lvl="2"/>
            <a:r>
              <a:rPr lang="en-US" dirty="0" smtClean="0"/>
              <a:t>The partition (“count”)</a:t>
            </a:r>
          </a:p>
          <a:p>
            <a:pPr lvl="2"/>
            <a:r>
              <a:rPr lang="en-US" dirty="0" smtClean="0"/>
              <a:t>The static logic (“register_8b”)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5" name="Picture 4" descr="NewProject.png"/>
          <p:cNvPicPr>
            <a:picLocks noChangeAspect="1"/>
          </p:cNvPicPr>
          <p:nvPr/>
        </p:nvPicPr>
        <p:blipFill>
          <a:blip r:embed="rId2"/>
          <a:srcRect l="34566"/>
          <a:stretch>
            <a:fillRect/>
          </a:stretch>
        </p:blipFill>
        <p:spPr>
          <a:xfrm>
            <a:off x="5013651" y="1295400"/>
            <a:ext cx="3677232" cy="4686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Preparing your PR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our file</a:t>
            </a:r>
          </a:p>
          <a:p>
            <a:pPr lvl="1"/>
            <a:r>
              <a:rPr lang="en-US" dirty="0" smtClean="0"/>
              <a:t>We have components for</a:t>
            </a:r>
          </a:p>
          <a:p>
            <a:pPr lvl="2"/>
            <a:r>
              <a:rPr lang="en-US" dirty="0" smtClean="0"/>
              <a:t>The DCM to stabilize the clock</a:t>
            </a:r>
          </a:p>
          <a:p>
            <a:pPr lvl="2"/>
            <a:r>
              <a:rPr lang="en-US" dirty="0" smtClean="0"/>
              <a:t>The partition (“count”)</a:t>
            </a:r>
          </a:p>
          <a:p>
            <a:pPr lvl="2"/>
            <a:r>
              <a:rPr lang="en-US" dirty="0" smtClean="0"/>
              <a:t>The static logic (“register_8b”)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We wire it up like so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5" name="Picture 4" descr="NewProject.png"/>
          <p:cNvPicPr>
            <a:picLocks noChangeAspect="1"/>
          </p:cNvPicPr>
          <p:nvPr/>
        </p:nvPicPr>
        <p:blipFill>
          <a:blip r:embed="rId2"/>
          <a:srcRect l="34925"/>
          <a:stretch>
            <a:fillRect/>
          </a:stretch>
        </p:blipFill>
        <p:spPr>
          <a:xfrm>
            <a:off x="5044167" y="1285875"/>
            <a:ext cx="3771584" cy="421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Preparing your PR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avoid errors</a:t>
            </a:r>
          </a:p>
          <a:p>
            <a:pPr lvl="1"/>
            <a:r>
              <a:rPr lang="en-US" dirty="0" smtClean="0"/>
              <a:t>Set the partition as a black box</a:t>
            </a:r>
          </a:p>
          <a:p>
            <a:pPr lvl="1"/>
            <a:r>
              <a:rPr lang="en-US" dirty="0" smtClean="0"/>
              <a:t>This will let us synthesize the |</a:t>
            </a:r>
            <a:br>
              <a:rPr lang="en-US" dirty="0" smtClean="0"/>
            </a:br>
            <a:r>
              <a:rPr lang="en-US" dirty="0" smtClean="0"/>
              <a:t>top file without any reconfigurable</a:t>
            </a:r>
            <a:br>
              <a:rPr lang="en-US" dirty="0" smtClean="0"/>
            </a:br>
            <a:r>
              <a:rPr lang="en-US" dirty="0" smtClean="0"/>
              <a:t>modules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Our reconfigurable modules</a:t>
            </a:r>
          </a:p>
          <a:p>
            <a:pPr lvl="1"/>
            <a:r>
              <a:rPr lang="en-US" dirty="0" smtClean="0"/>
              <a:t>Will be synthesized separately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5" name="Picture 4" descr="NewProject.png"/>
          <p:cNvPicPr>
            <a:picLocks noChangeAspect="1"/>
          </p:cNvPicPr>
          <p:nvPr/>
        </p:nvPicPr>
        <p:blipFill>
          <a:blip r:embed="rId2"/>
          <a:srcRect l="39138"/>
          <a:stretch>
            <a:fillRect/>
          </a:stretch>
        </p:blipFill>
        <p:spPr>
          <a:xfrm>
            <a:off x="5774983" y="1114424"/>
            <a:ext cx="2873026" cy="43529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5467350" y="4171950"/>
            <a:ext cx="3495675" cy="638175"/>
          </a:xfrm>
          <a:prstGeom prst="ellipse">
            <a:avLst/>
          </a:prstGeom>
          <a:noFill/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Partial Reconfiguration is All Around Us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31639" y="1343608"/>
            <a:ext cx="6606075" cy="1449044"/>
            <a:chOff x="1231639" y="2286000"/>
            <a:chExt cx="6606075" cy="1449044"/>
          </a:xfrm>
        </p:grpSpPr>
        <p:pic>
          <p:nvPicPr>
            <p:cNvPr id="5" name="Picture 4" descr="running.png"/>
            <p:cNvPicPr>
              <a:picLocks noChangeAspect="1"/>
            </p:cNvPicPr>
            <p:nvPr/>
          </p:nvPicPr>
          <p:blipFill>
            <a:blip r:embed="rId2"/>
            <a:srcRect l="5510" t="30642" r="69304" b="42219"/>
            <a:stretch>
              <a:fillRect/>
            </a:stretch>
          </p:blipFill>
          <p:spPr>
            <a:xfrm>
              <a:off x="1231639" y="2295330"/>
              <a:ext cx="3340360" cy="1439714"/>
            </a:xfrm>
            <a:prstGeom prst="rect">
              <a:avLst/>
            </a:prstGeom>
          </p:spPr>
        </p:pic>
        <p:pic>
          <p:nvPicPr>
            <p:cNvPr id="6" name="Picture 5" descr="jumping.png"/>
            <p:cNvPicPr>
              <a:picLocks noChangeAspect="1"/>
            </p:cNvPicPr>
            <p:nvPr/>
          </p:nvPicPr>
          <p:blipFill>
            <a:blip r:embed="rId3"/>
            <a:srcRect l="5714" t="30492" r="69082" b="41709"/>
            <a:stretch>
              <a:fillRect/>
            </a:stretch>
          </p:blipFill>
          <p:spPr>
            <a:xfrm>
              <a:off x="4562668" y="2286000"/>
              <a:ext cx="3275046" cy="144486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153748" y="2920482"/>
            <a:ext cx="3446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Changing situations…</a:t>
            </a:r>
            <a:endParaRPr lang="en-US" sz="24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572278" y="3722915"/>
            <a:ext cx="7875874" cy="2032317"/>
            <a:chOff x="572278" y="3722915"/>
            <a:chExt cx="7875874" cy="2032317"/>
          </a:xfrm>
        </p:grpSpPr>
        <p:grpSp>
          <p:nvGrpSpPr>
            <p:cNvPr id="11" name="Group 10"/>
            <p:cNvGrpSpPr/>
            <p:nvPr/>
          </p:nvGrpSpPr>
          <p:grpSpPr>
            <a:xfrm>
              <a:off x="1250302" y="3722915"/>
              <a:ext cx="6563910" cy="1455576"/>
              <a:chOff x="1250301" y="3722914"/>
              <a:chExt cx="6620797" cy="1468191"/>
            </a:xfrm>
          </p:grpSpPr>
          <p:pic>
            <p:nvPicPr>
              <p:cNvPr id="7" name="Picture 6" descr="claw1.png"/>
              <p:cNvPicPr>
                <a:picLocks noChangeAspect="1"/>
              </p:cNvPicPr>
              <p:nvPr/>
            </p:nvPicPr>
            <p:blipFill>
              <a:blip r:embed="rId4"/>
              <a:srcRect l="5714" t="30293" r="69184" b="42474"/>
              <a:stretch>
                <a:fillRect/>
              </a:stretch>
            </p:blipFill>
            <p:spPr>
              <a:xfrm>
                <a:off x="1250301" y="3722914"/>
                <a:ext cx="3383280" cy="1468191"/>
              </a:xfrm>
              <a:prstGeom prst="rect">
                <a:avLst/>
              </a:prstGeom>
            </p:spPr>
          </p:pic>
          <p:pic>
            <p:nvPicPr>
              <p:cNvPr id="8" name="Picture 7" descr="clinging.png"/>
              <p:cNvPicPr>
                <a:picLocks noChangeAspect="1"/>
              </p:cNvPicPr>
              <p:nvPr/>
            </p:nvPicPr>
            <p:blipFill>
              <a:blip r:embed="rId5"/>
              <a:srcRect l="5816" t="29975" r="69331" b="42219"/>
              <a:stretch>
                <a:fillRect/>
              </a:stretch>
            </p:blipFill>
            <p:spPr>
              <a:xfrm>
                <a:off x="4618652" y="3732244"/>
                <a:ext cx="3252446" cy="1455576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572278" y="5293567"/>
              <a:ext cx="7875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…require part of the system to reconfigure on the fly</a:t>
              </a:r>
              <a:endParaRPr 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Preparing your PR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need to make sure</a:t>
            </a:r>
            <a:br>
              <a:rPr lang="en-US" dirty="0" smtClean="0"/>
            </a:br>
            <a:r>
              <a:rPr lang="en-US" dirty="0" smtClean="0"/>
              <a:t>that our black box is not cut </a:t>
            </a:r>
            <a:br>
              <a:rPr lang="en-US" dirty="0" smtClean="0"/>
            </a:br>
            <a:r>
              <a:rPr lang="en-US" dirty="0" smtClean="0"/>
              <a:t>out</a:t>
            </a:r>
          </a:p>
          <a:p>
            <a:pPr lvl="1"/>
            <a:r>
              <a:rPr lang="en-US" dirty="0" smtClean="0"/>
              <a:t>Click on the top file</a:t>
            </a:r>
          </a:p>
          <a:p>
            <a:pPr lvl="1"/>
            <a:r>
              <a:rPr lang="en-US" dirty="0" smtClean="0"/>
              <a:t>Right click on “Synthesize XST”</a:t>
            </a:r>
          </a:p>
          <a:p>
            <a:pPr lvl="1"/>
            <a:r>
              <a:rPr lang="en-US" dirty="0" smtClean="0"/>
              <a:t>Choose “Process Properties…”</a:t>
            </a:r>
          </a:p>
          <a:p>
            <a:pPr lvl="1"/>
            <a:r>
              <a:rPr lang="en-US" dirty="0" smtClean="0"/>
              <a:t>Set “-</a:t>
            </a:r>
            <a:r>
              <a:rPr lang="en-US" dirty="0" err="1" smtClean="0"/>
              <a:t>keep_hierarchy</a:t>
            </a:r>
            <a:r>
              <a:rPr lang="en-US" dirty="0" smtClean="0"/>
              <a:t>” to “Yes”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5" name="Picture 4" descr="NewProject.png"/>
          <p:cNvPicPr>
            <a:picLocks noChangeAspect="1"/>
          </p:cNvPicPr>
          <p:nvPr/>
        </p:nvPicPr>
        <p:blipFill>
          <a:blip r:embed="rId2"/>
          <a:srcRect t="34867" r="50700"/>
          <a:stretch>
            <a:fillRect/>
          </a:stretch>
        </p:blipFill>
        <p:spPr>
          <a:xfrm>
            <a:off x="5594007" y="1066800"/>
            <a:ext cx="2911817" cy="2794454"/>
          </a:xfrm>
          <a:prstGeom prst="rect">
            <a:avLst/>
          </a:prstGeom>
        </p:spPr>
      </p:pic>
      <p:pic>
        <p:nvPicPr>
          <p:cNvPr id="7" name="Picture 6" descr="ise_keephierarch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5" y="2928083"/>
            <a:ext cx="3257550" cy="3044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Preparing your PR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our static logic</a:t>
            </a:r>
          </a:p>
          <a:p>
            <a:pPr lvl="1"/>
            <a:r>
              <a:rPr lang="en-US" dirty="0" smtClean="0"/>
              <a:t>Is basically a register </a:t>
            </a:r>
          </a:p>
          <a:p>
            <a:pPr lvl="2"/>
            <a:r>
              <a:rPr lang="en-US" dirty="0" smtClean="0"/>
              <a:t>…tied to the button</a:t>
            </a:r>
          </a:p>
          <a:p>
            <a:pPr lvl="1"/>
            <a:r>
              <a:rPr lang="en-US" dirty="0" smtClean="0"/>
              <a:t>It exports the current count</a:t>
            </a:r>
          </a:p>
          <a:p>
            <a:pPr lvl="1"/>
            <a:r>
              <a:rPr lang="en-US" dirty="0" smtClean="0"/>
              <a:t>It takes in the next value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Add this to your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5" name="Picture 4" descr="ise_register.png"/>
          <p:cNvPicPr>
            <a:picLocks noChangeAspect="1"/>
          </p:cNvPicPr>
          <p:nvPr/>
        </p:nvPicPr>
        <p:blipFill>
          <a:blip r:embed="rId2"/>
          <a:srcRect l="35261"/>
          <a:stretch>
            <a:fillRect/>
          </a:stretch>
        </p:blipFill>
        <p:spPr>
          <a:xfrm>
            <a:off x="4933950" y="1323975"/>
            <a:ext cx="3902132" cy="43783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Preparing your PR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Synthesize the top file!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You will get a warning</a:t>
            </a:r>
          </a:p>
          <a:p>
            <a:pPr lvl="1"/>
            <a:r>
              <a:rPr lang="en-US" dirty="0" smtClean="0"/>
              <a:t>…about the black box</a:t>
            </a:r>
          </a:p>
          <a:p>
            <a:pPr lvl="1"/>
            <a:r>
              <a:rPr lang="en-US" dirty="0" smtClean="0"/>
              <a:t>Don’t worry about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5" name="Picture 4" descr="NewProject.png"/>
          <p:cNvPicPr>
            <a:picLocks noChangeAspect="1"/>
          </p:cNvPicPr>
          <p:nvPr/>
        </p:nvPicPr>
        <p:blipFill>
          <a:blip r:embed="rId2"/>
          <a:srcRect r="63133" b="37702"/>
          <a:stretch>
            <a:fillRect/>
          </a:stretch>
        </p:blipFill>
        <p:spPr>
          <a:xfrm>
            <a:off x="6051207" y="1130232"/>
            <a:ext cx="2392657" cy="293694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6067426" y="3276600"/>
            <a:ext cx="2133600" cy="180975"/>
          </a:xfrm>
          <a:prstGeom prst="ellipse">
            <a:avLst/>
          </a:prstGeom>
          <a:noFill/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" name="Picture 8" descr="ise_blackbox_warning.png"/>
          <p:cNvPicPr>
            <a:picLocks noChangeAspect="1"/>
          </p:cNvPicPr>
          <p:nvPr/>
        </p:nvPicPr>
        <p:blipFill>
          <a:blip r:embed="rId3"/>
          <a:srcRect t="56453" b="21176"/>
          <a:stretch>
            <a:fillRect/>
          </a:stretch>
        </p:blipFill>
        <p:spPr>
          <a:xfrm>
            <a:off x="828675" y="4327922"/>
            <a:ext cx="7715250" cy="1253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Preparing your PR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create a project for our add</a:t>
            </a:r>
          </a:p>
          <a:p>
            <a:pPr lvl="1"/>
            <a:r>
              <a:rPr lang="en-US" dirty="0" smtClean="0"/>
              <a:t>Each reconfigurable module needs its own project</a:t>
            </a:r>
          </a:p>
          <a:p>
            <a:pPr lvl="1"/>
            <a:r>
              <a:rPr lang="en-US" dirty="0" smtClean="0"/>
              <a:t>We’ll call the add “</a:t>
            </a:r>
            <a:r>
              <a:rPr lang="en-US" dirty="0" err="1" smtClean="0"/>
              <a:t>count_up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Add a new source, the VHDL isn’t tough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pic>
        <p:nvPicPr>
          <p:cNvPr id="5" name="Picture 4" descr="NewProjec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01" y="3111808"/>
            <a:ext cx="2987349" cy="2935680"/>
          </a:xfrm>
          <a:prstGeom prst="rect">
            <a:avLst/>
          </a:prstGeom>
        </p:spPr>
      </p:pic>
      <p:pic>
        <p:nvPicPr>
          <p:cNvPr id="6" name="Picture 5" descr="ise_count_up.png"/>
          <p:cNvPicPr>
            <a:picLocks noChangeAspect="1"/>
          </p:cNvPicPr>
          <p:nvPr/>
        </p:nvPicPr>
        <p:blipFill>
          <a:blip r:embed="rId3"/>
          <a:srcRect l="38646"/>
          <a:stretch>
            <a:fillRect/>
          </a:stretch>
        </p:blipFill>
        <p:spPr>
          <a:xfrm>
            <a:off x="3867149" y="3121942"/>
            <a:ext cx="3362325" cy="290944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Preparing your PR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avoid errors</a:t>
            </a:r>
          </a:p>
          <a:p>
            <a:pPr lvl="1"/>
            <a:r>
              <a:rPr lang="en-US" dirty="0" smtClean="0"/>
              <a:t>We need to turn off a feature </a:t>
            </a:r>
          </a:p>
          <a:p>
            <a:pPr lvl="2"/>
            <a:r>
              <a:rPr lang="en-US" dirty="0" smtClean="0"/>
              <a:t>… that adds IO buffers to all the ports</a:t>
            </a:r>
          </a:p>
          <a:p>
            <a:pPr lvl="1"/>
            <a:r>
              <a:rPr lang="en-US" dirty="0" smtClean="0"/>
              <a:t>Right click “Synthesize – XST”</a:t>
            </a:r>
          </a:p>
          <a:p>
            <a:pPr lvl="1"/>
            <a:r>
              <a:rPr lang="en-US" dirty="0" smtClean="0"/>
              <a:t>Choose “Process Properties”</a:t>
            </a:r>
          </a:p>
          <a:p>
            <a:pPr lvl="1"/>
            <a:r>
              <a:rPr lang="en-US" dirty="0" smtClean="0"/>
              <a:t>Click “Xilinx Specific Options”</a:t>
            </a:r>
          </a:p>
          <a:p>
            <a:pPr lvl="2"/>
            <a:r>
              <a:rPr lang="en-US" dirty="0" smtClean="0"/>
              <a:t>It’s on the left pane</a:t>
            </a:r>
          </a:p>
          <a:p>
            <a:pPr lvl="1"/>
            <a:r>
              <a:rPr lang="en-US" dirty="0" smtClean="0"/>
              <a:t>Uncheck “Add I/O buffers”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pic>
        <p:nvPicPr>
          <p:cNvPr id="6" name="Picture 5" descr="ise_count_u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246" y="1295400"/>
            <a:ext cx="2966136" cy="277177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Preparing your PR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new project for the subtract</a:t>
            </a:r>
          </a:p>
          <a:p>
            <a:pPr lvl="1"/>
            <a:r>
              <a:rPr lang="en-US" dirty="0" smtClean="0"/>
              <a:t>Call it “</a:t>
            </a:r>
            <a:r>
              <a:rPr lang="en-US" dirty="0" err="1" smtClean="0"/>
              <a:t>count_down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Follow the same procedure as “</a:t>
            </a:r>
            <a:r>
              <a:rPr lang="en-US" dirty="0" err="1" smtClean="0"/>
              <a:t>count_up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You’ll find the VHDL is very similar 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6" name="Picture 5" descr="ise_count_u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946" y="3078513"/>
            <a:ext cx="5795204" cy="298860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Preparing your PR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Synthesize both “</a:t>
            </a:r>
            <a:r>
              <a:rPr lang="en-US" dirty="0" err="1" smtClean="0"/>
              <a:t>count_up</a:t>
            </a:r>
            <a:r>
              <a:rPr lang="en-US" dirty="0" smtClean="0"/>
              <a:t>” and “</a:t>
            </a:r>
            <a:r>
              <a:rPr lang="en-US" dirty="0" err="1" smtClean="0"/>
              <a:t>count_down</a:t>
            </a:r>
            <a:r>
              <a:rPr lang="en-US" dirty="0" smtClean="0"/>
              <a:t>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Create a UCF file for your top file</a:t>
            </a:r>
          </a:p>
          <a:p>
            <a:pPr lvl="1"/>
            <a:r>
              <a:rPr lang="en-US" dirty="0" smtClean="0"/>
              <a:t>This connects ports to physical pins on the FPGA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And now your design is ready to floor plan!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6" name="Picture 5" descr="ise_count_u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97" y="3158379"/>
            <a:ext cx="4175954" cy="210709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Floor planning the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partitioned our code</a:t>
            </a:r>
          </a:p>
          <a:p>
            <a:pPr lvl="1"/>
            <a:r>
              <a:rPr lang="en-US" dirty="0" smtClean="0"/>
              <a:t>Now lets decide where do these partition go in FPGA i.e., floor plan our partition</a:t>
            </a:r>
          </a:p>
          <a:p>
            <a:r>
              <a:rPr lang="en-US" dirty="0" smtClean="0"/>
              <a:t>Xilinx </a:t>
            </a:r>
            <a:r>
              <a:rPr lang="en-US" dirty="0" err="1" smtClean="0"/>
              <a:t>PlanAhead</a:t>
            </a:r>
            <a:r>
              <a:rPr lang="en-US" dirty="0" smtClean="0"/>
              <a:t> is used for floor planning</a:t>
            </a:r>
          </a:p>
          <a:p>
            <a:r>
              <a:rPr lang="en-US" dirty="0" smtClean="0"/>
              <a:t>After creating a new project for you top design you’ll get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2050" name="Picture 2" descr="Z:\Dropbox\CHREC\planahead_tutorial\planahead_netlist_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Floor planning the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94508"/>
            <a:ext cx="8534400" cy="4911725"/>
          </a:xfrm>
        </p:spPr>
        <p:txBody>
          <a:bodyPr/>
          <a:lstStyle/>
          <a:p>
            <a:r>
              <a:rPr lang="en-US" dirty="0" smtClean="0"/>
              <a:t>Set the partition as reconfigurable partition</a:t>
            </a:r>
          </a:p>
          <a:p>
            <a:r>
              <a:rPr lang="en-US" dirty="0" smtClean="0"/>
              <a:t>Assign reconfigurable modules to partitions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6" name="Picture 5" descr="planahead_draw_pblock.png"/>
          <p:cNvPicPr>
            <a:picLocks noChangeAspect="1"/>
          </p:cNvPicPr>
          <p:nvPr/>
        </p:nvPicPr>
        <p:blipFill>
          <a:blip r:embed="rId2"/>
          <a:srcRect l="20862" t="13840" b="23066"/>
          <a:stretch>
            <a:fillRect/>
          </a:stretch>
        </p:blipFill>
        <p:spPr>
          <a:xfrm>
            <a:off x="1776846" y="2182092"/>
            <a:ext cx="6192982" cy="37030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Partial Reconfiguration is All Around 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But, FPGA reconfiguration</a:t>
            </a:r>
            <a:br>
              <a:rPr lang="en-US" dirty="0" smtClean="0"/>
            </a:br>
            <a:r>
              <a:rPr lang="en-US" dirty="0" smtClean="0"/>
              <a:t>is disruptive</a:t>
            </a:r>
          </a:p>
          <a:p>
            <a:pPr lvl="1"/>
            <a:r>
              <a:rPr lang="en-US" dirty="0" smtClean="0"/>
              <a:t>Resets the device</a:t>
            </a:r>
          </a:p>
          <a:p>
            <a:pPr lvl="1"/>
            <a:r>
              <a:rPr lang="en-US" dirty="0" smtClean="0"/>
              <a:t>Lose all data</a:t>
            </a:r>
          </a:p>
          <a:p>
            <a:pPr lvl="1"/>
            <a:r>
              <a:rPr lang="en-US" dirty="0" smtClean="0"/>
              <a:t>Causes downtime</a:t>
            </a:r>
          </a:p>
          <a:p>
            <a:endParaRPr lang="en-US" dirty="0" smtClean="0"/>
          </a:p>
          <a:p>
            <a:r>
              <a:rPr lang="en-US" dirty="0" smtClean="0"/>
              <a:t>Downtime is dangerous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6" name="Picture 5" descr="ahno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443" y="1292366"/>
            <a:ext cx="3578520" cy="1964210"/>
          </a:xfrm>
          <a:prstGeom prst="rect">
            <a:avLst/>
          </a:prstGeom>
        </p:spPr>
      </p:pic>
      <p:pic>
        <p:nvPicPr>
          <p:cNvPr id="7" name="Picture 6" descr="asleep-at-the-whe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319" y="4492256"/>
            <a:ext cx="2347137" cy="156475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 bwMode="auto">
          <a:xfrm>
            <a:off x="4029740" y="4912242"/>
            <a:ext cx="1786269" cy="66985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" name="Picture 8" descr="Bad-Driver.jpg"/>
          <p:cNvPicPr>
            <a:picLocks noChangeAspect="1"/>
          </p:cNvPicPr>
          <p:nvPr/>
        </p:nvPicPr>
        <p:blipFill>
          <a:blip r:embed="rId4"/>
          <a:srcRect l="9898" t="8746" r="10496" b="22142"/>
          <a:stretch>
            <a:fillRect/>
          </a:stretch>
        </p:blipFill>
        <p:spPr>
          <a:xfrm>
            <a:off x="5954233" y="4496532"/>
            <a:ext cx="2321364" cy="1553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Floor planning the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94508"/>
            <a:ext cx="8534400" cy="4911725"/>
          </a:xfrm>
        </p:spPr>
        <p:txBody>
          <a:bodyPr/>
          <a:lstStyle/>
          <a:p>
            <a:r>
              <a:rPr lang="en-US" dirty="0" smtClean="0"/>
              <a:t>Set the partition as reconfigurable partition</a:t>
            </a:r>
          </a:p>
          <a:p>
            <a:r>
              <a:rPr lang="en-US" dirty="0" smtClean="0"/>
              <a:t>Assign reconfigurable modules to partitions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6" name="Picture 5" descr="planahead_draw_pblock.png"/>
          <p:cNvPicPr>
            <a:picLocks noChangeAspect="1"/>
          </p:cNvPicPr>
          <p:nvPr/>
        </p:nvPicPr>
        <p:blipFill>
          <a:blip r:embed="rId2"/>
          <a:srcRect l="20862" t="13840" b="23066"/>
          <a:stretch>
            <a:fillRect/>
          </a:stretch>
        </p:blipFill>
        <p:spPr>
          <a:xfrm>
            <a:off x="1776846" y="2182092"/>
            <a:ext cx="6192982" cy="370304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Floor planning the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94508"/>
            <a:ext cx="8534400" cy="4911725"/>
          </a:xfrm>
        </p:spPr>
        <p:txBody>
          <a:bodyPr/>
          <a:lstStyle/>
          <a:p>
            <a:r>
              <a:rPr lang="en-US" dirty="0" smtClean="0"/>
              <a:t>Assign the FPGA area to the partition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7" name="Picture 6" descr="planahead_set_pblock_size_rohit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71" y="1661121"/>
            <a:ext cx="6492240" cy="43990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Step 4: </a:t>
            </a:r>
            <a:r>
              <a:rPr lang="en-US" sz="4400" dirty="0" smtClean="0"/>
              <a:t>Implementing your </a:t>
            </a:r>
            <a:r>
              <a:rPr lang="en-US" sz="4400" dirty="0" smtClean="0"/>
              <a:t>design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its quite a bit of mechanical clicking</a:t>
            </a:r>
          </a:p>
          <a:p>
            <a:pPr lvl="1"/>
            <a:r>
              <a:rPr lang="en-US" dirty="0" smtClean="0"/>
              <a:t>At the end you get full and partial bit streams</a:t>
            </a:r>
          </a:p>
          <a:p>
            <a:r>
              <a:rPr lang="en-US" dirty="0" smtClean="0"/>
              <a:t>Full </a:t>
            </a:r>
            <a:r>
              <a:rPr lang="en-US" dirty="0" err="1" smtClean="0"/>
              <a:t>bitstream</a:t>
            </a:r>
            <a:r>
              <a:rPr lang="en-US" dirty="0" smtClean="0"/>
              <a:t> can only be loaded from outside of FPGAs</a:t>
            </a:r>
          </a:p>
          <a:p>
            <a:pPr lvl="1"/>
            <a:r>
              <a:rPr lang="en-US" dirty="0" err="1" smtClean="0"/>
              <a:t>SelectMAP</a:t>
            </a:r>
            <a:r>
              <a:rPr lang="en-US" dirty="0" smtClean="0"/>
              <a:t> based programmers</a:t>
            </a:r>
          </a:p>
          <a:p>
            <a:r>
              <a:rPr lang="en-US" dirty="0" smtClean="0"/>
              <a:t>Partial </a:t>
            </a:r>
            <a:r>
              <a:rPr lang="en-US" dirty="0" err="1" smtClean="0"/>
              <a:t>bitstreams</a:t>
            </a:r>
            <a:r>
              <a:rPr lang="en-US" dirty="0" smtClean="0"/>
              <a:t> can be flashed from outside as well as inside of FPGA</a:t>
            </a:r>
          </a:p>
          <a:p>
            <a:pPr lvl="1"/>
            <a:r>
              <a:rPr lang="en-US" dirty="0" smtClean="0"/>
              <a:t>Instantiate ICAP based VHDL controllers in your design</a:t>
            </a:r>
            <a:endParaRPr lang="en-US" dirty="0" smtClean="0"/>
          </a:p>
          <a:p>
            <a:pPr algn="ctr">
              <a:buNone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09" y="423268"/>
            <a:ext cx="8229600" cy="1447077"/>
          </a:xfrm>
        </p:spPr>
        <p:txBody>
          <a:bodyPr/>
          <a:lstStyle/>
          <a:p>
            <a:pPr algn="ctr"/>
            <a:r>
              <a:rPr lang="en-US" dirty="0" smtClean="0"/>
              <a:t>Now some cool stuff that our group has been doing in CHREC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pic>
        <p:nvPicPr>
          <p:cNvPr id="5" name="Picture 4" descr="guitar-hero-guitar-hero-nerd-rock-music-demotivational-poster-1256842344.jpg"/>
          <p:cNvPicPr>
            <a:picLocks noChangeAspect="1"/>
          </p:cNvPicPr>
          <p:nvPr/>
        </p:nvPicPr>
        <p:blipFill>
          <a:blip r:embed="rId2"/>
          <a:srcRect l="8927" t="4697" r="9295" b="15758"/>
          <a:stretch>
            <a:fillRect/>
          </a:stretch>
        </p:blipFill>
        <p:spPr>
          <a:xfrm>
            <a:off x="743695" y="1763488"/>
            <a:ext cx="3566160" cy="4216739"/>
          </a:xfrm>
          <a:prstGeom prst="rect">
            <a:avLst/>
          </a:prstGeom>
        </p:spPr>
      </p:pic>
      <p:pic>
        <p:nvPicPr>
          <p:cNvPr id="3074" name="Picture 2" descr="Z:\Dropbox\CHREC\2010-12-09_19-36-46_333.jpg"/>
          <p:cNvPicPr>
            <a:picLocks noChangeAspect="1" noChangeArrowheads="1"/>
          </p:cNvPicPr>
          <p:nvPr/>
        </p:nvPicPr>
        <p:blipFill>
          <a:blip r:embed="rId3" cstate="print"/>
          <a:srcRect l="54524"/>
          <a:stretch>
            <a:fillRect/>
          </a:stretch>
        </p:blipFill>
        <p:spPr bwMode="auto">
          <a:xfrm>
            <a:off x="5207825" y="1813812"/>
            <a:ext cx="2556137" cy="4215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0"/>
          <p:cNvSpPr>
            <a:spLocks noGrp="1" noChangeArrowheads="1"/>
          </p:cNvSpPr>
          <p:nvPr>
            <p:ph type="ctrTitle"/>
          </p:nvPr>
        </p:nvSpPr>
        <p:spPr>
          <a:xfrm>
            <a:off x="685800" y="1237420"/>
            <a:ext cx="7772400" cy="2076723"/>
          </a:xfrm>
          <a:noFill/>
        </p:spPr>
        <p:txBody>
          <a:bodyPr/>
          <a:lstStyle/>
          <a:p>
            <a:pPr algn="ctr"/>
            <a:r>
              <a:rPr lang="en-US" sz="4400" dirty="0" smtClean="0">
                <a:ea typeface="ＭＳ Ｐゴシック" pitchFamily="34" charset="-128"/>
              </a:rPr>
              <a:t>VAPRES: </a:t>
            </a:r>
            <a:br>
              <a:rPr lang="en-US" sz="4400" dirty="0" smtClean="0">
                <a:ea typeface="ＭＳ Ｐゴシック" pitchFamily="34" charset="-128"/>
              </a:rPr>
            </a:br>
            <a:r>
              <a:rPr lang="en-US" sz="3600" dirty="0" smtClean="0">
                <a:ea typeface="ＭＳ Ｐゴシック" pitchFamily="34" charset="-128"/>
              </a:rPr>
              <a:t>A </a:t>
            </a:r>
            <a:r>
              <a:rPr lang="en-US" sz="3600" u="sng" dirty="0" smtClean="0">
                <a:ea typeface="ＭＳ Ｐゴシック" pitchFamily="34" charset="-128"/>
              </a:rPr>
              <a:t>V</a:t>
            </a:r>
            <a:r>
              <a:rPr lang="en-US" sz="3600" dirty="0" smtClean="0">
                <a:ea typeface="ＭＳ Ｐゴシック" pitchFamily="34" charset="-128"/>
              </a:rPr>
              <a:t>irtual </a:t>
            </a:r>
            <a:r>
              <a:rPr lang="en-US" sz="3600" u="sng" dirty="0" smtClean="0">
                <a:ea typeface="ＭＳ Ｐゴシック" pitchFamily="34" charset="-128"/>
              </a:rPr>
              <a:t>A</a:t>
            </a:r>
            <a:r>
              <a:rPr lang="en-US" sz="3600" dirty="0" smtClean="0">
                <a:ea typeface="ＭＳ Ｐゴシック" pitchFamily="34" charset="-128"/>
              </a:rPr>
              <a:t>rchitecture for </a:t>
            </a:r>
            <a:r>
              <a:rPr lang="en-US" sz="3600" u="sng" dirty="0" smtClean="0">
                <a:ea typeface="ＭＳ Ｐゴシック" pitchFamily="34" charset="-128"/>
              </a:rPr>
              <a:t>P</a:t>
            </a:r>
            <a:r>
              <a:rPr lang="en-US" sz="3600" dirty="0" smtClean="0">
                <a:ea typeface="ＭＳ Ｐゴシック" pitchFamily="34" charset="-128"/>
              </a:rPr>
              <a:t>artially </a:t>
            </a:r>
            <a:r>
              <a:rPr lang="en-US" sz="3600" u="sng" dirty="0" smtClean="0">
                <a:ea typeface="ＭＳ Ｐゴシック" pitchFamily="34" charset="-128"/>
              </a:rPr>
              <a:t>R</a:t>
            </a:r>
            <a:r>
              <a:rPr lang="en-US" sz="3600" dirty="0" smtClean="0">
                <a:ea typeface="ＭＳ Ｐゴシック" pitchFamily="34" charset="-128"/>
              </a:rPr>
              <a:t>econfigurable </a:t>
            </a:r>
            <a:r>
              <a:rPr lang="en-US" sz="3600" u="sng" dirty="0" smtClean="0">
                <a:ea typeface="ＭＳ Ｐゴシック" pitchFamily="34" charset="-128"/>
              </a:rPr>
              <a:t>E</a:t>
            </a:r>
            <a:r>
              <a:rPr lang="en-US" sz="3600" dirty="0" smtClean="0">
                <a:ea typeface="ＭＳ Ｐゴシック" pitchFamily="34" charset="-128"/>
              </a:rPr>
              <a:t>mbedded </a:t>
            </a:r>
            <a:r>
              <a:rPr lang="en-US" sz="3600" u="sng" dirty="0" smtClean="0">
                <a:ea typeface="ＭＳ Ｐゴシック" pitchFamily="34" charset="-128"/>
              </a:rPr>
              <a:t>S</a:t>
            </a:r>
            <a:r>
              <a:rPr lang="en-US" sz="3600" dirty="0" smtClean="0">
                <a:ea typeface="ＭＳ Ｐゴシック" pitchFamily="34" charset="-128"/>
              </a:rPr>
              <a:t>ystems</a:t>
            </a:r>
            <a:endParaRPr lang="en-GB" sz="3600" dirty="0" smtClean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5943600" y="4038600"/>
            <a:ext cx="2590800" cy="24384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800" b="1" dirty="0" err="1" smtClean="0">
                <a:ea typeface="PMingLiU" pitchFamily="18" charset="-120"/>
              </a:rPr>
              <a:t>Abelardo</a:t>
            </a:r>
            <a:r>
              <a:rPr lang="en-US" altLang="zh-TW" sz="1800" b="1" dirty="0" smtClean="0">
                <a:ea typeface="PMingLiU" pitchFamily="18" charset="-120"/>
              </a:rPr>
              <a:t> </a:t>
            </a:r>
            <a:r>
              <a:rPr lang="en-US" altLang="zh-TW" sz="1800" b="1" dirty="0" err="1" smtClean="0">
                <a:ea typeface="PMingLiU" pitchFamily="18" charset="-120"/>
              </a:rPr>
              <a:t>Jara</a:t>
            </a:r>
            <a:endParaRPr lang="en-US" altLang="zh-TW" sz="1800" b="1" dirty="0" smtClean="0">
              <a:ea typeface="PMingLiU" pitchFamily="18" charset="-120"/>
            </a:endParaRP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800" b="1" dirty="0" smtClean="0">
                <a:ea typeface="PMingLiU" pitchFamily="18" charset="-120"/>
              </a:rPr>
              <a:t>Rohit Kumar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200" dirty="0" smtClean="0">
                <a:solidFill>
                  <a:srgbClr val="FF4A00"/>
                </a:solidFill>
                <a:ea typeface="PMingLiU" pitchFamily="18" charset="-120"/>
              </a:rPr>
              <a:t>Research Students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200" dirty="0" smtClean="0">
                <a:solidFill>
                  <a:srgbClr val="FF4A00"/>
                </a:solidFill>
                <a:ea typeface="PMingLiU" pitchFamily="18" charset="-120"/>
              </a:rPr>
              <a:t>University of Florida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200" dirty="0" smtClean="0">
                <a:solidFill>
                  <a:srgbClr val="FF4A00"/>
                </a:solidFill>
                <a:ea typeface="PMingLiU" pitchFamily="18" charset="-120"/>
              </a:rPr>
              <a:t>Prepared by: Joseph </a:t>
            </a:r>
            <a:r>
              <a:rPr lang="en-US" altLang="zh-TW" sz="1200" dirty="0" err="1" smtClean="0">
                <a:solidFill>
                  <a:srgbClr val="FF4A00"/>
                </a:solidFill>
                <a:ea typeface="PMingLiU" pitchFamily="18" charset="-120"/>
              </a:rPr>
              <a:t>Antoon</a:t>
            </a:r>
            <a:endParaRPr lang="en-US" altLang="zh-TW" sz="1200" dirty="0" smtClean="0">
              <a:solidFill>
                <a:srgbClr val="FF4A00"/>
              </a:solidFill>
              <a:ea typeface="PMingLiU" pitchFamily="18" charset="-120"/>
            </a:endParaRP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200" dirty="0" smtClean="0">
                <a:solidFill>
                  <a:srgbClr val="FF4A00"/>
                </a:solidFill>
                <a:ea typeface="PMingLiU" pitchFamily="18" charset="-120"/>
              </a:rPr>
              <a:t>Presented by: Rohit Kumar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352800" y="40386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b="1" u="sng" dirty="0" smtClean="0"/>
              <a:t>Dr. Ann Gordon-Ross</a:t>
            </a:r>
            <a:endParaRPr lang="en-US" b="1" u="sng" dirty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1200" dirty="0">
                <a:solidFill>
                  <a:srgbClr val="FF4A00"/>
                </a:solidFill>
              </a:rPr>
              <a:t> Assistant Professor of ECE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1200" dirty="0">
                <a:solidFill>
                  <a:srgbClr val="FF4A00"/>
                </a:solidFill>
              </a:rPr>
              <a:t>University of Florida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b="1" dirty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500" dirty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500" dirty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700" u="sng" dirty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endParaRPr lang="en-US" sz="700" u="sng" dirty="0">
              <a:solidFill>
                <a:srgbClr val="0000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900" dirty="0">
              <a:solidFill>
                <a:srgbClr val="FF4A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600" dirty="0">
              <a:solidFill>
                <a:srgbClr val="FF4A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900" dirty="0">
                <a:solidFill>
                  <a:srgbClr val="FF4A00"/>
                </a:solidFill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GB" dirty="0" smtClean="0"/>
              <a:t>Adaptive Hardware Applications</a:t>
            </a:r>
          </a:p>
        </p:txBody>
      </p:sp>
      <p:sp>
        <p:nvSpPr>
          <p:cNvPr id="51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153400" cy="1009640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 smtClean="0"/>
              <a:t>Kalman</a:t>
            </a:r>
            <a:r>
              <a:rPr lang="en-GB" dirty="0" smtClean="0"/>
              <a:t> filter used for target tracking</a:t>
            </a:r>
          </a:p>
          <a:p>
            <a:pPr lvl="1"/>
            <a:r>
              <a:rPr lang="en-GB" dirty="0" smtClean="0"/>
              <a:t>Finds likely location from noisy measurements</a:t>
            </a:r>
          </a:p>
          <a:p>
            <a:pPr lvl="1"/>
            <a:r>
              <a:rPr lang="en-GB" dirty="0" smtClean="0"/>
              <a:t>Optimized filter depends on target type</a:t>
            </a:r>
          </a:p>
          <a:p>
            <a:pPr lvl="1"/>
            <a:endParaRPr lang="en-GB" dirty="0" smtClean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000100" y="2143116"/>
            <a:ext cx="7715304" cy="857256"/>
          </a:xfrm>
          <a:prstGeom prst="round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Microsoft Sans Serif" pitchFamily="34" charset="0"/>
              </a:rPr>
              <a:t>Slow Target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14678" y="2214554"/>
          <a:ext cx="3500462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950"/>
                <a:gridCol w="17145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Low Power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Constant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gain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Low Bandwidth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Kalman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Filter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ounded Rectangle 19"/>
          <p:cNvSpPr/>
          <p:nvPr/>
        </p:nvSpPr>
        <p:spPr bwMode="auto">
          <a:xfrm>
            <a:off x="1000100" y="3143248"/>
            <a:ext cx="7715304" cy="857256"/>
          </a:xfrm>
          <a:prstGeom prst="round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Microsoft Sans Serif" pitchFamily="34" charset="0"/>
              </a:rPr>
              <a:t>Fast Target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214678" y="3214686"/>
          <a:ext cx="3500462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950"/>
                <a:gridCol w="17145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High Power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Constant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gain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High Bandwidth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Kalman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Filter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Rounded Rectangle 21"/>
          <p:cNvSpPr/>
          <p:nvPr/>
        </p:nvSpPr>
        <p:spPr bwMode="auto">
          <a:xfrm>
            <a:off x="1000100" y="4143380"/>
            <a:ext cx="7715304" cy="857256"/>
          </a:xfrm>
          <a:prstGeom prst="round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Microsoft Sans Serif" pitchFamily="34" charset="0"/>
              </a:rPr>
              <a:t>Airborne Target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3214678" y="4214818"/>
          <a:ext cx="4214842" cy="706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950"/>
                <a:gridCol w="2428892"/>
              </a:tblGrid>
              <a:tr h="28575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High Power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Variable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Gain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Low Bandwidth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Multi-scale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Smoother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Rounded Rectangle 23"/>
          <p:cNvSpPr/>
          <p:nvPr/>
        </p:nvSpPr>
        <p:spPr bwMode="auto">
          <a:xfrm>
            <a:off x="1000100" y="5143512"/>
            <a:ext cx="7715304" cy="857256"/>
          </a:xfrm>
          <a:prstGeom prst="round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Microsoft Sans Serif" pitchFamily="34" charset="0"/>
              </a:rPr>
              <a:t>Noisy Target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3214678" y="5214950"/>
          <a:ext cx="3500462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950"/>
                <a:gridCol w="17145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High Power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Variable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Gain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Low Bandwidth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Kalman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Filter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Cecil Turtle Sl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928802"/>
            <a:ext cx="1506288" cy="1214445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16" name="Picture 15" descr="Cecil Turtle Airbor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4286256"/>
            <a:ext cx="1928794" cy="548382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12" name="Picture 11" descr="Bugs Bunny Fas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2928934"/>
            <a:ext cx="2071702" cy="1286399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26" name="Picture 25" descr="Bugs Bunny Nois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5206" y="4857760"/>
            <a:ext cx="1214446" cy="1386608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2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Using Partial Reconfiguration</a:t>
            </a:r>
            <a:endParaRPr lang="en-US" dirty="0"/>
          </a:p>
        </p:txBody>
      </p:sp>
      <p:grpSp>
        <p:nvGrpSpPr>
          <p:cNvPr id="3" name="Group 25"/>
          <p:cNvGrpSpPr/>
          <p:nvPr/>
        </p:nvGrpSpPr>
        <p:grpSpPr>
          <a:xfrm>
            <a:off x="3714744" y="1142984"/>
            <a:ext cx="2206680" cy="2046693"/>
            <a:chOff x="2071670" y="1000108"/>
            <a:chExt cx="2500330" cy="2319053"/>
          </a:xfrm>
        </p:grpSpPr>
        <p:pic>
          <p:nvPicPr>
            <p:cNvPr id="24" name="Picture 23" descr="Platform studi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28860" y="1000108"/>
              <a:ext cx="2096684" cy="180256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071670" y="2857496"/>
              <a:ext cx="2500330" cy="461665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2. Platform studio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4" name="Group 28"/>
          <p:cNvGrpSpPr/>
          <p:nvPr/>
        </p:nvGrpSpPr>
        <p:grpSpPr>
          <a:xfrm>
            <a:off x="6357950" y="1142984"/>
            <a:ext cx="2206680" cy="2050519"/>
            <a:chOff x="2786050" y="1214422"/>
            <a:chExt cx="2206680" cy="2050519"/>
          </a:xfrm>
        </p:grpSpPr>
        <p:pic>
          <p:nvPicPr>
            <p:cNvPr id="27" name="Picture 26" descr="IS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0364" y="1214422"/>
              <a:ext cx="1785950" cy="166599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786050" y="2857496"/>
              <a:ext cx="2206680" cy="407445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3. Import into ISE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6643702" y="3500438"/>
            <a:ext cx="1714512" cy="2428892"/>
            <a:chOff x="5286380" y="3857628"/>
            <a:chExt cx="1714512" cy="2428892"/>
          </a:xfrm>
        </p:grpSpPr>
        <p:sp>
          <p:nvSpPr>
            <p:cNvPr id="30" name="Rounded Rectangle 29"/>
            <p:cNvSpPr/>
            <p:nvPr/>
          </p:nvSpPr>
          <p:spPr>
            <a:xfrm>
              <a:off x="5357818" y="3857628"/>
              <a:ext cx="1643074" cy="1533765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64999">
                  <a:srgbClr val="CDCDFF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b="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1031" name="Picture 7" descr="C:\Users\JoeAntoon\AppData\Local\Microsoft\Windows\Temporary Internet Files\Content.IE5\72Y5L7J3\MCj0432599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00694" y="3929066"/>
              <a:ext cx="1357322" cy="1357322"/>
            </a:xfrm>
            <a:prstGeom prst="rect">
              <a:avLst/>
            </a:prstGeom>
            <a:noFill/>
          </p:spPr>
        </p:pic>
        <p:sp>
          <p:nvSpPr>
            <p:cNvPr id="32" name="TextBox 31"/>
            <p:cNvSpPr txBox="1"/>
            <p:nvPr/>
          </p:nvSpPr>
          <p:spPr>
            <a:xfrm>
              <a:off x="5286380" y="5429264"/>
              <a:ext cx="1714512" cy="85725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6. Code PR </a:t>
              </a:r>
            </a:p>
            <a:p>
              <a:pPr algn="ctr"/>
              <a:r>
                <a:rPr lang="en-US" dirty="0" smtClean="0">
                  <a:latin typeface="+mj-lt"/>
                </a:rPr>
                <a:t>region HDL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7" name="Group 38"/>
          <p:cNvGrpSpPr/>
          <p:nvPr/>
        </p:nvGrpSpPr>
        <p:grpSpPr>
          <a:xfrm>
            <a:off x="785786" y="1071546"/>
            <a:ext cx="2206680" cy="2121957"/>
            <a:chOff x="214282" y="1142984"/>
            <a:chExt cx="2206680" cy="2121957"/>
          </a:xfrm>
        </p:grpSpPr>
        <p:sp>
          <p:nvSpPr>
            <p:cNvPr id="37" name="Freeform 64"/>
            <p:cNvSpPr>
              <a:spLocks/>
            </p:cNvSpPr>
            <p:nvPr/>
          </p:nvSpPr>
          <p:spPr bwMode="auto">
            <a:xfrm>
              <a:off x="285720" y="1142984"/>
              <a:ext cx="2000263" cy="1714512"/>
            </a:xfrm>
            <a:custGeom>
              <a:avLst/>
              <a:gdLst>
                <a:gd name="T0" fmla="*/ 2147483647 w 1149"/>
                <a:gd name="T1" fmla="*/ 2147483647 h 558"/>
                <a:gd name="T2" fmla="*/ 2147483647 w 1149"/>
                <a:gd name="T3" fmla="*/ 2147483647 h 558"/>
                <a:gd name="T4" fmla="*/ 2147483647 w 1149"/>
                <a:gd name="T5" fmla="*/ 2147483647 h 558"/>
                <a:gd name="T6" fmla="*/ 2147483647 w 1149"/>
                <a:gd name="T7" fmla="*/ 2147483647 h 558"/>
                <a:gd name="T8" fmla="*/ 2147483647 w 1149"/>
                <a:gd name="T9" fmla="*/ 2147483647 h 558"/>
                <a:gd name="T10" fmla="*/ 2147483647 w 1149"/>
                <a:gd name="T11" fmla="*/ 2147483647 h 558"/>
                <a:gd name="T12" fmla="*/ 2147483647 w 1149"/>
                <a:gd name="T13" fmla="*/ 2147483647 h 558"/>
                <a:gd name="T14" fmla="*/ 2147483647 w 1149"/>
                <a:gd name="T15" fmla="*/ 2147483647 h 558"/>
                <a:gd name="T16" fmla="*/ 2147483647 w 1149"/>
                <a:gd name="T17" fmla="*/ 2147483647 h 558"/>
                <a:gd name="T18" fmla="*/ 2147483647 w 1149"/>
                <a:gd name="T19" fmla="*/ 2147483647 h 558"/>
                <a:gd name="T20" fmla="*/ 2147483647 w 1149"/>
                <a:gd name="T21" fmla="*/ 2147483647 h 558"/>
                <a:gd name="T22" fmla="*/ 2147483647 w 1149"/>
                <a:gd name="T23" fmla="*/ 2147483647 h 558"/>
                <a:gd name="T24" fmla="*/ 2147483647 w 1149"/>
                <a:gd name="T25" fmla="*/ 2147483647 h 558"/>
                <a:gd name="T26" fmla="*/ 2147483647 w 1149"/>
                <a:gd name="T27" fmla="*/ 2147483647 h 558"/>
                <a:gd name="T28" fmla="*/ 2147483647 w 1149"/>
                <a:gd name="T29" fmla="*/ 2147483647 h 558"/>
                <a:gd name="T30" fmla="*/ 2147483647 w 1149"/>
                <a:gd name="T31" fmla="*/ 2147483647 h 558"/>
                <a:gd name="T32" fmla="*/ 2147483647 w 1149"/>
                <a:gd name="T33" fmla="*/ 2147483647 h 558"/>
                <a:gd name="T34" fmla="*/ 2147483647 w 1149"/>
                <a:gd name="T35" fmla="*/ 2147483647 h 558"/>
                <a:gd name="T36" fmla="*/ 2147483647 w 1149"/>
                <a:gd name="T37" fmla="*/ 2147483647 h 5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9"/>
                <a:gd name="T58" fmla="*/ 0 h 558"/>
                <a:gd name="T59" fmla="*/ 1149 w 1149"/>
                <a:gd name="T60" fmla="*/ 558 h 5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9" h="558">
                  <a:moveTo>
                    <a:pt x="57" y="259"/>
                  </a:moveTo>
                  <a:cubicBezTo>
                    <a:pt x="1" y="290"/>
                    <a:pt x="0" y="343"/>
                    <a:pt x="54" y="375"/>
                  </a:cubicBezTo>
                  <a:cubicBezTo>
                    <a:pt x="73" y="387"/>
                    <a:pt x="97" y="395"/>
                    <a:pt x="125" y="398"/>
                  </a:cubicBezTo>
                  <a:cubicBezTo>
                    <a:pt x="122" y="454"/>
                    <a:pt x="197" y="500"/>
                    <a:pt x="291" y="502"/>
                  </a:cubicBezTo>
                  <a:cubicBezTo>
                    <a:pt x="325" y="502"/>
                    <a:pt x="358" y="496"/>
                    <a:pt x="386" y="486"/>
                  </a:cubicBezTo>
                  <a:cubicBezTo>
                    <a:pt x="427" y="537"/>
                    <a:pt x="530" y="558"/>
                    <a:pt x="616" y="534"/>
                  </a:cubicBezTo>
                  <a:cubicBezTo>
                    <a:pt x="647" y="526"/>
                    <a:pt x="673" y="512"/>
                    <a:pt x="691" y="494"/>
                  </a:cubicBezTo>
                  <a:cubicBezTo>
                    <a:pt x="785" y="531"/>
                    <a:pt x="913" y="516"/>
                    <a:pt x="976" y="461"/>
                  </a:cubicBezTo>
                  <a:cubicBezTo>
                    <a:pt x="998" y="441"/>
                    <a:pt x="1010" y="417"/>
                    <a:pt x="1010" y="393"/>
                  </a:cubicBezTo>
                  <a:cubicBezTo>
                    <a:pt x="1095" y="382"/>
                    <a:pt x="1149" y="332"/>
                    <a:pt x="1129" y="281"/>
                  </a:cubicBezTo>
                  <a:cubicBezTo>
                    <a:pt x="1122" y="263"/>
                    <a:pt x="1106" y="247"/>
                    <a:pt x="1083" y="234"/>
                  </a:cubicBezTo>
                  <a:cubicBezTo>
                    <a:pt x="1123" y="201"/>
                    <a:pt x="1110" y="156"/>
                    <a:pt x="1054" y="132"/>
                  </a:cubicBezTo>
                  <a:cubicBezTo>
                    <a:pt x="1034" y="124"/>
                    <a:pt x="1010" y="119"/>
                    <a:pt x="985" y="119"/>
                  </a:cubicBezTo>
                  <a:cubicBezTo>
                    <a:pt x="951" y="53"/>
                    <a:pt x="833" y="15"/>
                    <a:pt x="720" y="35"/>
                  </a:cubicBezTo>
                  <a:cubicBezTo>
                    <a:pt x="680" y="42"/>
                    <a:pt x="644" y="56"/>
                    <a:pt x="617" y="75"/>
                  </a:cubicBezTo>
                  <a:cubicBezTo>
                    <a:pt x="556" y="18"/>
                    <a:pt x="428" y="0"/>
                    <a:pt x="330" y="36"/>
                  </a:cubicBezTo>
                  <a:cubicBezTo>
                    <a:pt x="294" y="49"/>
                    <a:pt x="266" y="68"/>
                    <a:pt x="249" y="90"/>
                  </a:cubicBezTo>
                  <a:cubicBezTo>
                    <a:pt x="142" y="84"/>
                    <a:pt x="46" y="130"/>
                    <a:pt x="35" y="193"/>
                  </a:cubicBezTo>
                  <a:cubicBezTo>
                    <a:pt x="31" y="216"/>
                    <a:pt x="39" y="239"/>
                    <a:pt x="57" y="259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6" cap="rnd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ea typeface="+mn-ea"/>
                  <a:cs typeface="Arial" charset="0"/>
                </a:rPr>
                <a:t>System Specifications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4282" y="2857496"/>
              <a:ext cx="2206680" cy="407445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1. Define system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8" name="Group 41"/>
          <p:cNvGrpSpPr/>
          <p:nvPr/>
        </p:nvGrpSpPr>
        <p:grpSpPr>
          <a:xfrm>
            <a:off x="4786314" y="3857628"/>
            <a:ext cx="1714512" cy="2214578"/>
            <a:chOff x="5500694" y="3786190"/>
            <a:chExt cx="1714512" cy="2214578"/>
          </a:xfrm>
        </p:grpSpPr>
        <p:sp>
          <p:nvSpPr>
            <p:cNvPr id="40" name="Rectangle 39"/>
            <p:cNvSpPr/>
            <p:nvPr/>
          </p:nvSpPr>
          <p:spPr bwMode="auto">
            <a:xfrm>
              <a:off x="5786446" y="3786190"/>
              <a:ext cx="1143008" cy="128588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500694" y="5143512"/>
              <a:ext cx="1714512" cy="85725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5. Set PRRs as black boxes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4348" y="3571876"/>
            <a:ext cx="4214842" cy="2257858"/>
            <a:chOff x="2214546" y="1928802"/>
            <a:chExt cx="5929354" cy="3176309"/>
          </a:xfrm>
        </p:grpSpPr>
        <p:sp>
          <p:nvSpPr>
            <p:cNvPr id="9" name="Rounded Rectangle 8"/>
            <p:cNvSpPr/>
            <p:nvPr/>
          </p:nvSpPr>
          <p:spPr>
            <a:xfrm>
              <a:off x="2786050" y="2643182"/>
              <a:ext cx="4929222" cy="1928826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64999">
                  <a:srgbClr val="D1D1FF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b="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1026" name="Picture 2" descr="C:\Users\JoeAntoon\AppData\Local\Microsoft\Windows\Temporary Internet Files\Content.IE5\CXWZDWJM\MCj0441448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14546" y="1928802"/>
              <a:ext cx="1557528" cy="1557528"/>
            </a:xfrm>
            <a:prstGeom prst="rect">
              <a:avLst/>
            </a:prstGeom>
            <a:noFill/>
          </p:spPr>
        </p:pic>
        <p:pic>
          <p:nvPicPr>
            <p:cNvPr id="10" name="Picture 2" descr="C:\Users\JoeAntoon\AppData\Local\Microsoft\Windows\Temporary Internet Files\Content.IE5\CXWZDWJM\MCj0441448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8926" y="3071810"/>
              <a:ext cx="1557528" cy="1557528"/>
            </a:xfrm>
            <a:prstGeom prst="rect">
              <a:avLst/>
            </a:prstGeom>
            <a:noFill/>
          </p:spPr>
        </p:pic>
        <p:pic>
          <p:nvPicPr>
            <p:cNvPr id="11" name="Picture 2" descr="C:\Users\JoeAntoon\AppData\Local\Microsoft\Windows\Temporary Internet Files\Content.IE5\CXWZDWJM\MCj0441448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29124" y="3071810"/>
              <a:ext cx="1557528" cy="1557528"/>
            </a:xfrm>
            <a:prstGeom prst="rect">
              <a:avLst/>
            </a:prstGeom>
            <a:noFill/>
          </p:spPr>
        </p:pic>
        <p:pic>
          <p:nvPicPr>
            <p:cNvPr id="12" name="Picture 2" descr="C:\Users\JoeAntoon\AppData\Local\Microsoft\Windows\Temporary Internet Files\Content.IE5\CXWZDWJM\MCj0441448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29322" y="3071810"/>
              <a:ext cx="1557528" cy="1557528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2571736" y="2428868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normAutofit fontScale="92500" lnSpcReduction="10000"/>
            </a:bodyPr>
            <a:lstStyle/>
            <a:p>
              <a:r>
                <a:rPr lang="en-US" dirty="0" smtClean="0">
                  <a:latin typeface="+mj-lt"/>
                </a:rPr>
                <a:t>top</a:t>
              </a:r>
              <a:endParaRPr lang="en-US" dirty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43240" y="3571876"/>
              <a:ext cx="902811" cy="461665"/>
            </a:xfrm>
            <a:prstGeom prst="rect">
              <a:avLst/>
            </a:prstGeom>
            <a:noFill/>
          </p:spPr>
          <p:txBody>
            <a:bodyPr wrap="none" rtlCol="0">
              <a:normAutofit fontScale="92500" lnSpcReduction="10000"/>
            </a:bodyPr>
            <a:lstStyle/>
            <a:p>
              <a:r>
                <a:rPr lang="en-US" dirty="0" smtClean="0">
                  <a:latin typeface="+mj-lt"/>
                </a:rPr>
                <a:t>static</a:t>
              </a:r>
              <a:endParaRPr lang="en-US" dirty="0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3438" y="3571876"/>
              <a:ext cx="904415" cy="461665"/>
            </a:xfrm>
            <a:prstGeom prst="rect">
              <a:avLst/>
            </a:prstGeom>
            <a:noFill/>
          </p:spPr>
          <p:txBody>
            <a:bodyPr wrap="none" rtlCol="0">
              <a:normAutofit fontScale="92500" lnSpcReduction="10000"/>
            </a:bodyPr>
            <a:lstStyle/>
            <a:p>
              <a:r>
                <a:rPr lang="en-US" dirty="0" err="1" smtClean="0">
                  <a:latin typeface="+mj-lt"/>
                </a:rPr>
                <a:t>prr_a</a:t>
              </a:r>
              <a:endParaRPr lang="en-US" dirty="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43636" y="3571876"/>
              <a:ext cx="904415" cy="461665"/>
            </a:xfrm>
            <a:prstGeom prst="rect">
              <a:avLst/>
            </a:prstGeom>
            <a:noFill/>
          </p:spPr>
          <p:txBody>
            <a:bodyPr wrap="none" rtlCol="0">
              <a:normAutofit fontScale="92500" lnSpcReduction="10000"/>
            </a:bodyPr>
            <a:lstStyle/>
            <a:p>
              <a:r>
                <a:rPr lang="en-US" dirty="0" err="1" smtClean="0">
                  <a:latin typeface="+mj-lt"/>
                </a:rPr>
                <a:t>prr_b</a:t>
              </a:r>
              <a:endParaRPr lang="en-US" dirty="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85984" y="4643446"/>
              <a:ext cx="5857916" cy="461665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10000"/>
            </a:bodyPr>
            <a:lstStyle/>
            <a:p>
              <a:pPr algn="ctr"/>
              <a:r>
                <a:rPr lang="en-US" dirty="0" smtClean="0">
                  <a:latin typeface="+mj-lt"/>
                </a:rPr>
                <a:t>4. Divide project into mandated hierarchy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19" name="Group 55"/>
          <p:cNvGrpSpPr/>
          <p:nvPr/>
        </p:nvGrpSpPr>
        <p:grpSpPr>
          <a:xfrm>
            <a:off x="428596" y="3714752"/>
            <a:ext cx="8429684" cy="2759823"/>
            <a:chOff x="428596" y="3714752"/>
            <a:chExt cx="8429684" cy="2759823"/>
          </a:xfrm>
        </p:grpSpPr>
        <p:sp>
          <p:nvSpPr>
            <p:cNvPr id="43" name="Rounded Rectangle 42"/>
            <p:cNvSpPr/>
            <p:nvPr/>
          </p:nvSpPr>
          <p:spPr>
            <a:xfrm>
              <a:off x="428596" y="3947953"/>
              <a:ext cx="2357454" cy="1676641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64999">
                  <a:srgbClr val="D5D5FF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anchor="ctr">
              <a:norm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b="0" dirty="0" smtClean="0">
                  <a:solidFill>
                    <a:schemeClr val="tx1"/>
                  </a:solidFill>
                </a:rPr>
                <a:t>7. Synthesize!</a:t>
              </a:r>
              <a:endParaRPr lang="en-US" b="0" dirty="0">
                <a:solidFill>
                  <a:schemeClr val="tx1"/>
                </a:solidFill>
              </a:endParaRPr>
            </a:p>
          </p:txBody>
        </p:sp>
        <p:grpSp>
          <p:nvGrpSpPr>
            <p:cNvPr id="20" name="Group 45"/>
            <p:cNvGrpSpPr/>
            <p:nvPr/>
          </p:nvGrpSpPr>
          <p:grpSpPr>
            <a:xfrm>
              <a:off x="6143636" y="3714752"/>
              <a:ext cx="2714644" cy="2714644"/>
              <a:chOff x="6143636" y="6500834"/>
              <a:chExt cx="2714644" cy="2714644"/>
            </a:xfrm>
          </p:grpSpPr>
          <p:pic>
            <p:nvPicPr>
              <p:cNvPr id="44" name="Picture 43" descr="planahead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357950" y="6500834"/>
                <a:ext cx="2074686" cy="1841284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6143636" y="8358222"/>
                <a:ext cx="2714644" cy="857256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/>
                <a:r>
                  <a:rPr lang="en-US" dirty="0" smtClean="0">
                    <a:latin typeface="+mj-lt"/>
                  </a:rPr>
                  <a:t>9. Map on to </a:t>
                </a:r>
                <a:r>
                  <a:rPr lang="en-US" dirty="0" err="1" smtClean="0">
                    <a:latin typeface="+mj-lt"/>
                  </a:rPr>
                  <a:t>PlanAhead</a:t>
                </a:r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21" name="Group 34"/>
            <p:cNvGrpSpPr/>
            <p:nvPr/>
          </p:nvGrpSpPr>
          <p:grpSpPr>
            <a:xfrm>
              <a:off x="3000364" y="3714752"/>
              <a:ext cx="2786082" cy="2759823"/>
              <a:chOff x="6357918" y="4098177"/>
              <a:chExt cx="2786082" cy="2759823"/>
            </a:xfrm>
          </p:grpSpPr>
          <p:pic>
            <p:nvPicPr>
              <p:cNvPr id="1027" name="Picture 3" descr="C:\Users\JoeAntoon\AppData\Local\Microsoft\Windows\Temporary Internet Files\Content.IE5\00XQKFTI\MCSL00153_0000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000892" y="4098177"/>
                <a:ext cx="1785950" cy="1977794"/>
              </a:xfrm>
              <a:prstGeom prst="rect">
                <a:avLst/>
              </a:prstGeom>
              <a:noFill/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6357918" y="6027003"/>
                <a:ext cx="27860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+mj-lt"/>
                  </a:rPr>
                  <a:t>8. </a:t>
                </a:r>
                <a:r>
                  <a:rPr lang="en-US" strike="sngStrike" dirty="0" smtClean="0">
                    <a:latin typeface="+mj-lt"/>
                  </a:rPr>
                  <a:t>Guess</a:t>
                </a:r>
                <a:r>
                  <a:rPr lang="en-US" dirty="0" smtClean="0">
                    <a:latin typeface="+mj-lt"/>
                  </a:rPr>
                  <a:t> Estimate </a:t>
                </a:r>
              </a:p>
              <a:p>
                <a:pPr algn="ctr"/>
                <a:r>
                  <a:rPr lang="en-US" dirty="0" smtClean="0">
                    <a:latin typeface="+mj-lt"/>
                  </a:rPr>
                  <a:t>a good </a:t>
                </a:r>
                <a:r>
                  <a:rPr lang="en-US" dirty="0" err="1" smtClean="0">
                    <a:latin typeface="+mj-lt"/>
                  </a:rPr>
                  <a:t>floorplan</a:t>
                </a:r>
                <a:endParaRPr lang="en-US" dirty="0">
                  <a:latin typeface="+mj-lt"/>
                </a:endParaRPr>
              </a:p>
            </p:txBody>
          </p:sp>
        </p:grpSp>
      </p:grpSp>
      <p:pic>
        <p:nvPicPr>
          <p:cNvPr id="36" name="Picture 6" descr="C:\Users\JoeAntoon\AppData\Local\Microsoft\Windows\Temporary Internet Files\Content.IE5\L2APUAN7\MCj0391292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4429108"/>
            <a:ext cx="1101167" cy="358300"/>
          </a:xfrm>
          <a:prstGeom prst="rect">
            <a:avLst/>
          </a:prstGeom>
          <a:noFill/>
        </p:spPr>
      </p:pic>
      <p:grpSp>
        <p:nvGrpSpPr>
          <p:cNvPr id="22" name="Group 49"/>
          <p:cNvGrpSpPr/>
          <p:nvPr/>
        </p:nvGrpSpPr>
        <p:grpSpPr>
          <a:xfrm>
            <a:off x="6643702" y="4214818"/>
            <a:ext cx="1714512" cy="2428892"/>
            <a:chOff x="5286380" y="3857628"/>
            <a:chExt cx="1714512" cy="2428892"/>
          </a:xfrm>
        </p:grpSpPr>
        <p:sp>
          <p:nvSpPr>
            <p:cNvPr id="51" name="Rounded Rectangle 50"/>
            <p:cNvSpPr/>
            <p:nvPr/>
          </p:nvSpPr>
          <p:spPr>
            <a:xfrm>
              <a:off x="5357818" y="3857628"/>
              <a:ext cx="1643074" cy="1533765"/>
            </a:xfrm>
            <a:prstGeom prst="round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64999">
                  <a:srgbClr val="D5D5FF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b="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52" name="Picture 7" descr="C:\Users\JoeAntoon\AppData\Local\Microsoft\Windows\Temporary Internet Files\Content.IE5\72Y5L7J3\MCj0432599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00694" y="3929066"/>
              <a:ext cx="1357322" cy="1357322"/>
            </a:xfrm>
            <a:prstGeom prst="rect">
              <a:avLst/>
            </a:prstGeom>
            <a:noFill/>
          </p:spPr>
        </p:pic>
        <p:sp>
          <p:nvSpPr>
            <p:cNvPr id="53" name="TextBox 52"/>
            <p:cNvSpPr txBox="1"/>
            <p:nvPr/>
          </p:nvSpPr>
          <p:spPr>
            <a:xfrm>
              <a:off x="5286380" y="5429264"/>
              <a:ext cx="1714512" cy="85725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12. Write software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3286116" y="4286256"/>
            <a:ext cx="2357454" cy="1676641"/>
          </a:xfrm>
          <a:prstGeom prst="round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64999">
                <a:srgbClr val="E1E1FF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b="0" dirty="0" smtClean="0">
                <a:solidFill>
                  <a:schemeClr val="tx1"/>
                </a:solidFill>
              </a:rPr>
              <a:t>11. Implement!</a:t>
            </a:r>
            <a:endParaRPr lang="en-US" b="0" dirty="0">
              <a:solidFill>
                <a:schemeClr val="tx1"/>
              </a:solidFill>
            </a:endParaRPr>
          </a:p>
        </p:txBody>
      </p:sp>
      <p:grpSp>
        <p:nvGrpSpPr>
          <p:cNvPr id="26" name="Group 47"/>
          <p:cNvGrpSpPr/>
          <p:nvPr/>
        </p:nvGrpSpPr>
        <p:grpSpPr>
          <a:xfrm>
            <a:off x="428596" y="4071943"/>
            <a:ext cx="2357454" cy="2526117"/>
            <a:chOff x="285720" y="8715412"/>
            <a:chExt cx="2946818" cy="3300229"/>
          </a:xfrm>
        </p:grpSpPr>
        <p:grpSp>
          <p:nvGrpSpPr>
            <p:cNvPr id="29" name="Group 8"/>
            <p:cNvGrpSpPr>
              <a:grpSpLocks/>
            </p:cNvGrpSpPr>
            <p:nvPr/>
          </p:nvGrpSpPr>
          <p:grpSpPr bwMode="auto">
            <a:xfrm>
              <a:off x="285720" y="8715412"/>
              <a:ext cx="2428892" cy="2070264"/>
              <a:chOff x="1632" y="1248"/>
              <a:chExt cx="2682" cy="2286"/>
            </a:xfrm>
          </p:grpSpPr>
          <p:sp>
            <p:nvSpPr>
              <p:cNvPr id="1033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034" name="AutoShape 10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035" name="AutoShape 11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85720" y="10929990"/>
              <a:ext cx="2946818" cy="1085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10. Create “configurations”</a:t>
              </a:r>
              <a:endParaRPr lang="en-US" dirty="0">
                <a:latin typeface="+mj-lt"/>
              </a:endParaRPr>
            </a:p>
          </p:txBody>
        </p:sp>
      </p:grpSp>
      <p:pic>
        <p:nvPicPr>
          <p:cNvPr id="5" name="Picture 7" descr="C:\Users\JoeAntoon\AppData\Local\Microsoft\Windows\Temporary Internet Files\Content.IE5\CXWZDWJM\MPj04429540000[1].jpg"/>
          <p:cNvPicPr>
            <a:picLocks noChangeAspect="1" noChangeArrowheads="1"/>
          </p:cNvPicPr>
          <p:nvPr/>
        </p:nvPicPr>
        <p:blipFill>
          <a:blip r:embed="rId9" cstate="print"/>
          <a:srcRect l="5263" t="3513"/>
          <a:stretch>
            <a:fillRect/>
          </a:stretch>
        </p:blipFill>
        <p:spPr bwMode="auto">
          <a:xfrm>
            <a:off x="3428992" y="4714884"/>
            <a:ext cx="1285884" cy="1962147"/>
          </a:xfrm>
          <a:prstGeom prst="rect">
            <a:avLst/>
          </a:prstGeom>
          <a:noFill/>
        </p:spPr>
      </p:pic>
      <p:sp>
        <p:nvSpPr>
          <p:cNvPr id="58" name="Oval Callout 57"/>
          <p:cNvSpPr/>
          <p:nvPr/>
        </p:nvSpPr>
        <p:spPr bwMode="auto">
          <a:xfrm flipH="1">
            <a:off x="4929190" y="4572008"/>
            <a:ext cx="2088854" cy="2088854"/>
          </a:xfrm>
          <a:prstGeom prst="wedgeEllipseCallout">
            <a:avLst>
              <a:gd name="adj1" fmla="val 84009"/>
              <a:gd name="adj2" fmla="val -2758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Could you make it just a bit different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…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0.00261 -0.30301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5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00087 -0.27639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00243 -0.26945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3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26945 L 0.00243 -0.36389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27639 L 0.00087 -0.36041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30301 L 0.00261 -0.36597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2.5E-6 -0.26388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1.94444E-6 -0.25602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-0.27061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-4.44444E-6 -0.2368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9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5E-6 -0.2740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7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26388 L -2.5E-6 -0.33333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25602 L -8.33333E-7 -0.33333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49" grpId="2" animBg="1"/>
      <p:bldP spid="5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Identifying Issues With 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000108"/>
            <a:ext cx="8153400" cy="342902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Support</a:t>
            </a:r>
          </a:p>
          <a:p>
            <a:pPr lvl="1"/>
            <a:r>
              <a:rPr lang="en-US" b="0" dirty="0" smtClean="0"/>
              <a:t>Only supported by Xilinx</a:t>
            </a:r>
          </a:p>
          <a:p>
            <a:pPr lvl="1"/>
            <a:r>
              <a:rPr lang="en-US" b="0" dirty="0" err="1" smtClean="0"/>
              <a:t>Altera</a:t>
            </a:r>
            <a:r>
              <a:rPr lang="en-US" b="0" dirty="0" smtClean="0"/>
              <a:t> support announced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Lack of abstraction</a:t>
            </a:r>
          </a:p>
          <a:p>
            <a:pPr lvl="1"/>
            <a:r>
              <a:rPr lang="en-US" b="0" dirty="0" smtClean="0"/>
              <a:t>Manual partitioning</a:t>
            </a:r>
          </a:p>
          <a:p>
            <a:pPr lvl="1"/>
            <a:r>
              <a:rPr lang="en-US" b="0" dirty="0" smtClean="0"/>
              <a:t>Manual floor-planning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App-specific architectures</a:t>
            </a:r>
          </a:p>
          <a:p>
            <a:pPr lvl="1"/>
            <a:r>
              <a:rPr lang="en-US" b="0" dirty="0" smtClean="0"/>
              <a:t>Increased time-to-market</a:t>
            </a:r>
          </a:p>
          <a:p>
            <a:pPr lvl="1"/>
            <a:r>
              <a:rPr lang="en-US" b="0" dirty="0" smtClean="0"/>
              <a:t>Reduced flexibility</a:t>
            </a:r>
            <a:endParaRPr lang="en-US" b="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9" y="1714488"/>
            <a:ext cx="1643074" cy="245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7"/>
          <p:cNvGrpSpPr/>
          <p:nvPr/>
        </p:nvGrpSpPr>
        <p:grpSpPr>
          <a:xfrm>
            <a:off x="5421915" y="1071546"/>
            <a:ext cx="2607477" cy="3071834"/>
            <a:chOff x="5421915" y="1071546"/>
            <a:chExt cx="3031950" cy="3643338"/>
          </a:xfrm>
        </p:grpSpPr>
        <p:sp>
          <p:nvSpPr>
            <p:cNvPr id="6" name="Right Brace 5"/>
            <p:cNvSpPr/>
            <p:nvPr/>
          </p:nvSpPr>
          <p:spPr bwMode="auto">
            <a:xfrm>
              <a:off x="5429256" y="1071546"/>
              <a:ext cx="785818" cy="3643338"/>
            </a:xfrm>
            <a:prstGeom prst="rightBrace">
              <a:avLst>
                <a:gd name="adj1" fmla="val 31606"/>
                <a:gd name="adj2" fmla="val 19883"/>
              </a:avLst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8900000">
              <a:off x="5421915" y="1470068"/>
              <a:ext cx="30319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accent1"/>
                  </a:solidFill>
                  <a:latin typeface="+mj-lt"/>
                </a:rPr>
                <a:t>Frustrating </a:t>
              </a:r>
            </a:p>
            <a:p>
              <a:pPr algn="ctr"/>
              <a:r>
                <a:rPr lang="en-US" sz="3200" dirty="0" smtClean="0">
                  <a:solidFill>
                    <a:schemeClr val="accent1"/>
                  </a:solidFill>
                  <a:latin typeface="+mj-lt"/>
                </a:rPr>
                <a:t>Design Flow!</a:t>
              </a:r>
              <a:endParaRPr lang="en-US" sz="320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785786" y="4286256"/>
            <a:ext cx="8001056" cy="2071702"/>
            <a:chOff x="857224" y="5072074"/>
            <a:chExt cx="8001056" cy="2071702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1000100" y="5214950"/>
              <a:ext cx="7858180" cy="192882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857224" y="5072074"/>
              <a:ext cx="7858180" cy="1928826"/>
            </a:xfrm>
            <a:prstGeom prst="roundRect">
              <a:avLst/>
            </a:prstGeom>
            <a:solidFill>
              <a:srgbClr val="C7E6A4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In this work, we propose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VAPRES</a:t>
              </a:r>
            </a:p>
            <a:p>
              <a:pPr marL="746125" lvl="1" indent="-288925" eaLnBrk="0" hangingPunct="0">
                <a:buFont typeface="Arial" pitchFamily="34" charset="0"/>
                <a:buChar char="•"/>
              </a:pPr>
              <a:r>
                <a:rPr lang="en-US" dirty="0" smtClean="0">
                  <a:latin typeface="+mj-lt"/>
                </a:rPr>
                <a:t>A </a:t>
              </a:r>
              <a:r>
                <a:rPr lang="en-US" b="1" u="sng" dirty="0" smtClean="0">
                  <a:latin typeface="+mj-lt"/>
                </a:rPr>
                <a:t>V</a:t>
              </a:r>
              <a:r>
                <a:rPr lang="en-US" dirty="0" smtClean="0">
                  <a:latin typeface="+mj-lt"/>
                </a:rPr>
                <a:t>irtual </a:t>
              </a:r>
              <a:r>
                <a:rPr kumimoji="0" lang="en-US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A</a:t>
              </a:r>
              <a:r>
                <a:rPr kumimoji="0" lang="en-US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rchitecture</a:t>
              </a:r>
              <a:r>
                <a:rPr kumimoji="0" lang="en-US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for </a:t>
              </a:r>
              <a:r>
                <a:rPr kumimoji="0" lang="en-US" b="1" i="0" u="sng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PR</a:t>
              </a:r>
              <a:r>
                <a:rPr kumimoji="0" lang="en-US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</a:t>
              </a:r>
              <a:r>
                <a:rPr kumimoji="0" lang="en-US" b="1" i="0" u="sng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E</a:t>
              </a:r>
              <a:r>
                <a:rPr kumimoji="0" lang="en-US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mbedded </a:t>
              </a:r>
              <a:r>
                <a:rPr kumimoji="0" lang="en-US" b="1" i="0" u="sng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S</a:t>
              </a:r>
              <a:r>
                <a:rPr kumimoji="0" lang="en-US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ystems</a:t>
              </a:r>
            </a:p>
            <a:p>
              <a:pPr marL="746125" lvl="1" indent="-288925" eaLnBrk="0" hangingPunct="0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00000"/>
                  </a:solidFill>
                  <a:latin typeface="Arial"/>
                </a:rPr>
                <a:t>Abstracts base system from application</a:t>
              </a:r>
            </a:p>
            <a:p>
              <a:pPr marL="746125" lvl="1" indent="-288925" eaLnBrk="0" hangingPunct="0">
                <a:buFont typeface="Arial" pitchFamily="34" charset="0"/>
                <a:buChar char="•"/>
              </a:pPr>
              <a:r>
                <a:rPr lang="en-US" dirty="0" smtClean="0">
                  <a:latin typeface="+mj-lt"/>
                </a:rPr>
                <a:t>Automates design flow and floor-planning</a:t>
              </a:r>
            </a:p>
            <a:p>
              <a:pPr marL="746125" lvl="1" indent="-288925" eaLnBrk="0" hangingPunct="0">
                <a:buFont typeface="Arial" pitchFamily="34" charset="0"/>
                <a:buChar char="•"/>
              </a:pPr>
              <a:r>
                <a:rPr lang="en-US" dirty="0" smtClean="0">
                  <a:latin typeface="+mj-lt"/>
                </a:rPr>
                <a:t>Scalable, flexible features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VAPRES Architecture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071670" y="1643050"/>
            <a:ext cx="5857916" cy="7858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MicroBlaze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CPU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071670" y="3715546"/>
            <a:ext cx="1571636" cy="9286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j-lt"/>
              </a:rPr>
              <a:t>Region 1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214810" y="3715546"/>
            <a:ext cx="1571636" cy="9286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+mj-lt"/>
              </a:rPr>
              <a:t>Region 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785786" y="1214422"/>
            <a:ext cx="4929222" cy="71438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</p:cxnSp>
      <p:grpSp>
        <p:nvGrpSpPr>
          <p:cNvPr id="3" name="Group 140"/>
          <p:cNvGrpSpPr/>
          <p:nvPr/>
        </p:nvGrpSpPr>
        <p:grpSpPr>
          <a:xfrm>
            <a:off x="785786" y="1142984"/>
            <a:ext cx="7143800" cy="4286280"/>
            <a:chOff x="785786" y="1142984"/>
            <a:chExt cx="7143800" cy="4286280"/>
          </a:xfrm>
        </p:grpSpPr>
        <p:sp>
          <p:nvSpPr>
            <p:cNvPr id="81" name="TextBox 80"/>
            <p:cNvSpPr txBox="1"/>
            <p:nvPr/>
          </p:nvSpPr>
          <p:spPr>
            <a:xfrm>
              <a:off x="1285852" y="1142984"/>
              <a:ext cx="1071570" cy="285752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20000"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PLB Bus</a:t>
              </a:r>
              <a:endParaRPr lang="en-US" dirty="0">
                <a:solidFill>
                  <a:schemeClr val="bg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59" name="Rounded Rectangle 58"/>
            <p:cNvSpPr/>
            <p:nvPr/>
          </p:nvSpPr>
          <p:spPr bwMode="auto">
            <a:xfrm>
              <a:off x="785786" y="1643050"/>
              <a:ext cx="1000132" cy="78581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DCR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+mj-lt"/>
                </a:rPr>
                <a:t>Bridge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857356" y="4287050"/>
              <a:ext cx="285752" cy="71358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4000496" y="4286256"/>
              <a:ext cx="285752" cy="71438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68" name="Straight Arrow Connector 67"/>
            <p:cNvCxnSpPr>
              <a:stCxn id="59" idx="2"/>
            </p:cNvCxnSpPr>
            <p:nvPr/>
          </p:nvCxnSpPr>
          <p:spPr bwMode="auto">
            <a:xfrm rot="5400000">
              <a:off x="71405" y="3643315"/>
              <a:ext cx="2428894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>
              <a:off x="1285852" y="4857760"/>
              <a:ext cx="571504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73" name="Straight Arrow Connector 72"/>
            <p:cNvCxnSpPr/>
            <p:nvPr/>
          </p:nvCxnSpPr>
          <p:spPr bwMode="auto">
            <a:xfrm>
              <a:off x="2143108" y="4857760"/>
              <a:ext cx="1857388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76" name="Straight Arrow Connector 75"/>
            <p:cNvCxnSpPr/>
            <p:nvPr/>
          </p:nvCxnSpPr>
          <p:spPr bwMode="auto">
            <a:xfrm>
              <a:off x="1285852" y="1428736"/>
              <a:ext cx="6643734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cxnSp>
          <p:nvCxnSpPr>
            <p:cNvPr id="79" name="Straight Arrow Connector 78"/>
            <p:cNvCxnSpPr/>
            <p:nvPr/>
          </p:nvCxnSpPr>
          <p:spPr bwMode="auto">
            <a:xfrm rot="5400000">
              <a:off x="1179489" y="1535099"/>
              <a:ext cx="213520" cy="79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80" name="Straight Arrow Connector 79"/>
            <p:cNvCxnSpPr/>
            <p:nvPr/>
          </p:nvCxnSpPr>
          <p:spPr bwMode="auto">
            <a:xfrm rot="5400000">
              <a:off x="4965703" y="1535099"/>
              <a:ext cx="213520" cy="79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82" name="TextBox 81"/>
            <p:cNvSpPr txBox="1"/>
            <p:nvPr/>
          </p:nvSpPr>
          <p:spPr>
            <a:xfrm>
              <a:off x="1285852" y="4929198"/>
              <a:ext cx="785818" cy="500066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20000"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PR</a:t>
              </a:r>
              <a:b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</a:br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Socket</a:t>
              </a:r>
              <a:endParaRPr lang="en-US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428992" y="4929198"/>
              <a:ext cx="785818" cy="500066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20000"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PR</a:t>
              </a:r>
              <a:b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</a:br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Socket</a:t>
              </a:r>
              <a:endParaRPr lang="en-US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8" name="Group 134"/>
          <p:cNvGrpSpPr/>
          <p:nvPr/>
        </p:nvGrpSpPr>
        <p:grpSpPr>
          <a:xfrm>
            <a:off x="2357422" y="2500306"/>
            <a:ext cx="3000396" cy="1215239"/>
            <a:chOff x="2357422" y="2500306"/>
            <a:chExt cx="3000396" cy="1215239"/>
          </a:xfrm>
        </p:grpSpPr>
        <p:sp>
          <p:nvSpPr>
            <p:cNvPr id="7" name="Rectangle 6"/>
            <p:cNvSpPr/>
            <p:nvPr/>
          </p:nvSpPr>
          <p:spPr bwMode="auto">
            <a:xfrm>
              <a:off x="2357422" y="2929728"/>
              <a:ext cx="428628" cy="4286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rot="5400000">
              <a:off x="2250265" y="2894009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5400000">
              <a:off x="2678893" y="2894009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sp>
          <p:nvSpPr>
            <p:cNvPr id="16" name="Rectangle 15"/>
            <p:cNvSpPr/>
            <p:nvPr/>
          </p:nvSpPr>
          <p:spPr bwMode="auto">
            <a:xfrm>
              <a:off x="2857488" y="2786852"/>
              <a:ext cx="428628" cy="4286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 rot="5400000">
              <a:off x="2750331" y="3251199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5400000">
              <a:off x="3178959" y="3251199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sp>
          <p:nvSpPr>
            <p:cNvPr id="21" name="Rectangle 20"/>
            <p:cNvSpPr/>
            <p:nvPr/>
          </p:nvSpPr>
          <p:spPr bwMode="auto">
            <a:xfrm>
              <a:off x="4429124" y="2929728"/>
              <a:ext cx="428628" cy="4286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rot="5400000">
              <a:off x="4321967" y="2894009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4750595" y="2894009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sp>
          <p:nvSpPr>
            <p:cNvPr id="24" name="Rectangle 23"/>
            <p:cNvSpPr/>
            <p:nvPr/>
          </p:nvSpPr>
          <p:spPr bwMode="auto">
            <a:xfrm>
              <a:off x="4929190" y="2786852"/>
              <a:ext cx="428628" cy="4286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 rot="5400000">
              <a:off x="4822033" y="3251199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rot="5400000">
              <a:off x="5250661" y="3251199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 rot="5400000">
              <a:off x="2465373" y="2608257"/>
              <a:ext cx="213520" cy="79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rot="5400000" flipH="1" flipV="1">
              <a:off x="2965439" y="2607463"/>
              <a:ext cx="214314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 bwMode="auto">
            <a:xfrm rot="5400000">
              <a:off x="2465373" y="3536157"/>
              <a:ext cx="213520" cy="79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 rot="5400000" flipH="1" flipV="1">
              <a:off x="2965439" y="3535363"/>
              <a:ext cx="214314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 rot="5400000">
              <a:off x="4537075" y="2607463"/>
              <a:ext cx="213520" cy="79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 bwMode="auto">
            <a:xfrm rot="5400000" flipH="1" flipV="1">
              <a:off x="5037141" y="2606669"/>
              <a:ext cx="214314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 rot="5400000">
              <a:off x="4537075" y="3536951"/>
              <a:ext cx="213520" cy="79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 rot="5400000" flipH="1" flipV="1">
              <a:off x="5037141" y="3536157"/>
              <a:ext cx="214314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57" name="TextBox 56"/>
            <p:cNvSpPr txBox="1"/>
            <p:nvPr/>
          </p:nvSpPr>
          <p:spPr>
            <a:xfrm>
              <a:off x="3357554" y="2572538"/>
              <a:ext cx="1071569" cy="1143007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FSL</a:t>
              </a:r>
            </a:p>
            <a:p>
              <a:pPr algn="ctr"/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Fast </a:t>
              </a:r>
            </a:p>
            <a:p>
              <a:pPr algn="ctr"/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Simplex </a:t>
              </a:r>
            </a:p>
            <a:p>
              <a:pPr algn="ctr"/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Links</a:t>
              </a:r>
              <a:endParaRPr lang="en-US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1" name="Group 137"/>
          <p:cNvGrpSpPr/>
          <p:nvPr/>
        </p:nvGrpSpPr>
        <p:grpSpPr>
          <a:xfrm>
            <a:off x="3000364" y="4643446"/>
            <a:ext cx="3929090" cy="1500198"/>
            <a:chOff x="3000364" y="4643446"/>
            <a:chExt cx="3929090" cy="1500198"/>
          </a:xfrm>
        </p:grpSpPr>
        <p:sp>
          <p:nvSpPr>
            <p:cNvPr id="91" name="Rounded Rectangle 90"/>
            <p:cNvSpPr/>
            <p:nvPr/>
          </p:nvSpPr>
          <p:spPr bwMode="auto">
            <a:xfrm>
              <a:off x="3143240" y="5572140"/>
              <a:ext cx="1500198" cy="571504"/>
            </a:xfrm>
            <a:prstGeom prst="roundRect">
              <a:avLst/>
            </a:prstGeom>
            <a:solidFill>
              <a:srgbClr val="C7E6A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Switch </a:t>
              </a:r>
              <a:r>
                <a:rPr kumimoji="0" lang="en-US" sz="2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1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2" name="Rounded Rectangle 91"/>
            <p:cNvSpPr/>
            <p:nvPr/>
          </p:nvSpPr>
          <p:spPr bwMode="auto">
            <a:xfrm>
              <a:off x="5286380" y="5572140"/>
              <a:ext cx="1500198" cy="571504"/>
            </a:xfrm>
            <a:prstGeom prst="roundRect">
              <a:avLst/>
            </a:prstGeom>
            <a:solidFill>
              <a:srgbClr val="C7E6A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Switch </a:t>
              </a:r>
              <a:r>
                <a:rPr kumimoji="0" lang="en-US" sz="2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2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93" name="Straight Arrow Connector 92"/>
            <p:cNvCxnSpPr/>
            <p:nvPr/>
          </p:nvCxnSpPr>
          <p:spPr bwMode="auto">
            <a:xfrm>
              <a:off x="4643438" y="5715016"/>
              <a:ext cx="642942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96" name="Straight Arrow Connector 95"/>
            <p:cNvCxnSpPr>
              <a:endCxn id="92" idx="1"/>
            </p:cNvCxnSpPr>
            <p:nvPr/>
          </p:nvCxnSpPr>
          <p:spPr bwMode="auto">
            <a:xfrm>
              <a:off x="4643438" y="5857892"/>
              <a:ext cx="642942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97" name="Straight Arrow Connector 96"/>
            <p:cNvCxnSpPr/>
            <p:nvPr/>
          </p:nvCxnSpPr>
          <p:spPr bwMode="auto">
            <a:xfrm rot="10800000">
              <a:off x="4643438" y="6000768"/>
              <a:ext cx="642942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23" name="Rectangle 122"/>
            <p:cNvSpPr/>
            <p:nvPr/>
          </p:nvSpPr>
          <p:spPr bwMode="auto">
            <a:xfrm>
              <a:off x="3000364" y="5286388"/>
              <a:ext cx="428628" cy="35719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IF</a:t>
              </a: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4357686" y="5286388"/>
              <a:ext cx="428628" cy="35719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IF</a:t>
              </a: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5143504" y="5286388"/>
              <a:ext cx="428628" cy="35719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IF</a:t>
              </a: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6500826" y="5286388"/>
              <a:ext cx="428628" cy="35719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IF</a:t>
              </a:r>
            </a:p>
          </p:txBody>
        </p:sp>
        <p:cxnSp>
          <p:nvCxnSpPr>
            <p:cNvPr id="128" name="Straight Arrow Connector 127"/>
            <p:cNvCxnSpPr/>
            <p:nvPr/>
          </p:nvCxnSpPr>
          <p:spPr bwMode="auto">
            <a:xfrm rot="5400000">
              <a:off x="2892413" y="4965711"/>
              <a:ext cx="64453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132" name="Straight Arrow Connector 131"/>
            <p:cNvCxnSpPr/>
            <p:nvPr/>
          </p:nvCxnSpPr>
          <p:spPr bwMode="auto">
            <a:xfrm rot="5400000">
              <a:off x="4250529" y="4964917"/>
              <a:ext cx="64453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133" name="Straight Arrow Connector 132"/>
            <p:cNvCxnSpPr/>
            <p:nvPr/>
          </p:nvCxnSpPr>
          <p:spPr bwMode="auto">
            <a:xfrm rot="5400000">
              <a:off x="5036347" y="4964917"/>
              <a:ext cx="64453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134" name="Straight Arrow Connector 133"/>
            <p:cNvCxnSpPr/>
            <p:nvPr/>
          </p:nvCxnSpPr>
          <p:spPr bwMode="auto">
            <a:xfrm rot="5400000">
              <a:off x="6393669" y="4964917"/>
              <a:ext cx="64453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grpSp>
        <p:nvGrpSpPr>
          <p:cNvPr id="12" name="Group 139"/>
          <p:cNvGrpSpPr/>
          <p:nvPr/>
        </p:nvGrpSpPr>
        <p:grpSpPr>
          <a:xfrm>
            <a:off x="6357950" y="2499512"/>
            <a:ext cx="2500330" cy="2143934"/>
            <a:chOff x="6357950" y="2499512"/>
            <a:chExt cx="2500330" cy="2143934"/>
          </a:xfrm>
        </p:grpSpPr>
        <p:sp>
          <p:nvSpPr>
            <p:cNvPr id="99" name="Rounded Rectangle 98"/>
            <p:cNvSpPr/>
            <p:nvPr/>
          </p:nvSpPr>
          <p:spPr bwMode="auto">
            <a:xfrm>
              <a:off x="6357950" y="3714752"/>
              <a:ext cx="1571636" cy="9286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IO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+mj-lt"/>
                </a:rPr>
                <a:t>Module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6715140" y="2928934"/>
              <a:ext cx="428628" cy="4286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 bwMode="auto">
            <a:xfrm rot="5400000">
              <a:off x="6607983" y="2893215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 rot="5400000">
              <a:off x="7036611" y="2893215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sp>
          <p:nvSpPr>
            <p:cNvPr id="103" name="Rectangle 102"/>
            <p:cNvSpPr/>
            <p:nvPr/>
          </p:nvSpPr>
          <p:spPr bwMode="auto">
            <a:xfrm>
              <a:off x="7215206" y="2786058"/>
              <a:ext cx="428628" cy="4286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 bwMode="auto">
            <a:xfrm rot="5400000">
              <a:off x="7108049" y="3250405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 rot="5400000">
              <a:off x="7536677" y="3250405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cxnSp>
          <p:nvCxnSpPr>
            <p:cNvPr id="106" name="Straight Arrow Connector 105"/>
            <p:cNvCxnSpPr/>
            <p:nvPr/>
          </p:nvCxnSpPr>
          <p:spPr bwMode="auto">
            <a:xfrm rot="5400000">
              <a:off x="6823091" y="2606669"/>
              <a:ext cx="213520" cy="79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07" name="Straight Arrow Connector 106"/>
            <p:cNvCxnSpPr/>
            <p:nvPr/>
          </p:nvCxnSpPr>
          <p:spPr bwMode="auto">
            <a:xfrm rot="5400000" flipH="1" flipV="1">
              <a:off x="7323157" y="2605875"/>
              <a:ext cx="214314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08" name="Straight Arrow Connector 107"/>
            <p:cNvCxnSpPr/>
            <p:nvPr/>
          </p:nvCxnSpPr>
          <p:spPr bwMode="auto">
            <a:xfrm rot="5400000">
              <a:off x="6823091" y="3536157"/>
              <a:ext cx="213520" cy="79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09" name="Straight Arrow Connector 108"/>
            <p:cNvCxnSpPr/>
            <p:nvPr/>
          </p:nvCxnSpPr>
          <p:spPr bwMode="auto">
            <a:xfrm rot="5400000" flipH="1" flipV="1">
              <a:off x="7323157" y="3535363"/>
              <a:ext cx="214314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39" name="Left-Right Arrow 138"/>
            <p:cNvSpPr/>
            <p:nvPr/>
          </p:nvSpPr>
          <p:spPr bwMode="auto">
            <a:xfrm>
              <a:off x="8001024" y="3857628"/>
              <a:ext cx="857256" cy="571504"/>
            </a:xfrm>
            <a:prstGeom prst="leftRightArrow">
              <a:avLst/>
            </a:prstGeom>
            <a:solidFill>
              <a:schemeClr val="accent3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To IO</a:t>
              </a:r>
            </a:p>
          </p:txBody>
        </p:sp>
      </p:grpSp>
      <p:grpSp>
        <p:nvGrpSpPr>
          <p:cNvPr id="13" name="Group 340"/>
          <p:cNvGrpSpPr/>
          <p:nvPr/>
        </p:nvGrpSpPr>
        <p:grpSpPr>
          <a:xfrm>
            <a:off x="785786" y="1142984"/>
            <a:ext cx="8072494" cy="5000660"/>
            <a:chOff x="938186" y="1295384"/>
            <a:chExt cx="8072494" cy="5000660"/>
          </a:xfrm>
        </p:grpSpPr>
        <p:sp>
          <p:nvSpPr>
            <p:cNvPr id="275" name="Rounded Rectangle 274"/>
            <p:cNvSpPr/>
            <p:nvPr/>
          </p:nvSpPr>
          <p:spPr bwMode="auto">
            <a:xfrm>
              <a:off x="2224070" y="1795450"/>
              <a:ext cx="5857916" cy="78581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MicroBlaze</a:t>
              </a:r>
              <a:r>
                <a:rPr kumimoji="0" lang="en-US" sz="2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CPU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76" name="Rounded Rectangle 275"/>
            <p:cNvSpPr/>
            <p:nvPr/>
          </p:nvSpPr>
          <p:spPr bwMode="auto">
            <a:xfrm>
              <a:off x="2224070" y="3867946"/>
              <a:ext cx="1571636" cy="92869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PR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+mj-lt"/>
                </a:rPr>
                <a:t>Region 1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77" name="Rounded Rectangle 276"/>
            <p:cNvSpPr/>
            <p:nvPr/>
          </p:nvSpPr>
          <p:spPr bwMode="auto">
            <a:xfrm>
              <a:off x="4367210" y="3867946"/>
              <a:ext cx="1571636" cy="92869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PR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+mj-lt"/>
                </a:rPr>
                <a:t>Region 2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278" name="Straight Connector 277"/>
            <p:cNvCxnSpPr/>
            <p:nvPr/>
          </p:nvCxnSpPr>
          <p:spPr bwMode="auto">
            <a:xfrm>
              <a:off x="938186" y="1366822"/>
              <a:ext cx="4929222" cy="71438"/>
            </a:xfrm>
            <a:prstGeom prst="line">
              <a:avLst/>
            </a:prstGeom>
            <a:noFill/>
            <a:ln w="9525" cap="flat" cmpd="sng" algn="ctr">
              <a:noFill/>
              <a:prstDash val="solid"/>
              <a:round/>
              <a:headEnd type="none" w="sm" len="sm"/>
              <a:tailEnd type="stealth" w="med" len="lg"/>
            </a:ln>
            <a:effectLst/>
          </p:spPr>
        </p:cxnSp>
        <p:grpSp>
          <p:nvGrpSpPr>
            <p:cNvPr id="14" name="Group 278"/>
            <p:cNvGrpSpPr/>
            <p:nvPr/>
          </p:nvGrpSpPr>
          <p:grpSpPr>
            <a:xfrm>
              <a:off x="938186" y="1295384"/>
              <a:ext cx="7143800" cy="4286280"/>
              <a:chOff x="785786" y="1142984"/>
              <a:chExt cx="7143800" cy="4286280"/>
            </a:xfrm>
          </p:grpSpPr>
          <p:sp>
            <p:nvSpPr>
              <p:cNvPr id="280" name="TextBox 279"/>
              <p:cNvSpPr txBox="1"/>
              <p:nvPr/>
            </p:nvSpPr>
            <p:spPr>
              <a:xfrm>
                <a:off x="1285852" y="1142984"/>
                <a:ext cx="1071570" cy="28575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85000" lnSpcReduction="20000"/>
              </a:bodyPr>
              <a:lstStyle/>
              <a:p>
                <a:pPr algn="ctr"/>
                <a:r>
                  <a:rPr lang="en-US" b="1" dirty="0" smtClean="0">
                    <a:solidFill>
                      <a:schemeClr val="bg2">
                        <a:lumMod val="75000"/>
                      </a:schemeClr>
                    </a:solidFill>
                    <a:latin typeface="+mj-lt"/>
                  </a:rPr>
                  <a:t>PLB Bus</a:t>
                </a:r>
                <a:endParaRPr lang="en-US" dirty="0">
                  <a:solidFill>
                    <a:schemeClr val="bg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81" name="Rounded Rectangle 280"/>
              <p:cNvSpPr/>
              <p:nvPr/>
            </p:nvSpPr>
            <p:spPr bwMode="auto">
              <a:xfrm>
                <a:off x="785786" y="1643050"/>
                <a:ext cx="1000132" cy="785818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rmAutofit fontScale="77500" lnSpcReduction="2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DCR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 smtClean="0">
                    <a:latin typeface="+mj-lt"/>
                  </a:rPr>
                  <a:t>Bridge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82" name="Rectangle 281"/>
              <p:cNvSpPr/>
              <p:nvPr/>
            </p:nvSpPr>
            <p:spPr bwMode="auto">
              <a:xfrm>
                <a:off x="1857356" y="4287050"/>
                <a:ext cx="285752" cy="71358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83" name="Rectangle 282"/>
              <p:cNvSpPr/>
              <p:nvPr/>
            </p:nvSpPr>
            <p:spPr bwMode="auto">
              <a:xfrm>
                <a:off x="4000496" y="4286256"/>
                <a:ext cx="285752" cy="71438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84" name="Straight Arrow Connector 283"/>
              <p:cNvCxnSpPr>
                <a:stCxn id="281" idx="2"/>
              </p:cNvCxnSpPr>
              <p:nvPr/>
            </p:nvCxnSpPr>
            <p:spPr bwMode="auto">
              <a:xfrm rot="5400000">
                <a:off x="71405" y="3643315"/>
                <a:ext cx="242889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/>
              </a:ln>
              <a:effectLst/>
            </p:spPr>
          </p:cxnSp>
          <p:cxnSp>
            <p:nvCxnSpPr>
              <p:cNvPr id="285" name="Straight Arrow Connector 284"/>
              <p:cNvCxnSpPr/>
              <p:nvPr/>
            </p:nvCxnSpPr>
            <p:spPr bwMode="auto">
              <a:xfrm>
                <a:off x="1285852" y="4857760"/>
                <a:ext cx="57150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86" name="Straight Arrow Connector 285"/>
              <p:cNvCxnSpPr/>
              <p:nvPr/>
            </p:nvCxnSpPr>
            <p:spPr bwMode="auto">
              <a:xfrm>
                <a:off x="2143108" y="4857760"/>
                <a:ext cx="1857388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87" name="Straight Arrow Connector 286"/>
              <p:cNvCxnSpPr/>
              <p:nvPr/>
            </p:nvCxnSpPr>
            <p:spPr bwMode="auto">
              <a:xfrm>
                <a:off x="1285852" y="1428736"/>
                <a:ext cx="664373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/>
              </a:ln>
              <a:effectLst/>
            </p:spPr>
          </p:cxnSp>
          <p:cxnSp>
            <p:nvCxnSpPr>
              <p:cNvPr id="288" name="Straight Arrow Connector 287"/>
              <p:cNvCxnSpPr/>
              <p:nvPr/>
            </p:nvCxnSpPr>
            <p:spPr bwMode="auto">
              <a:xfrm rot="5400000">
                <a:off x="1179489" y="1535099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89" name="Straight Arrow Connector 288"/>
              <p:cNvCxnSpPr/>
              <p:nvPr/>
            </p:nvCxnSpPr>
            <p:spPr bwMode="auto">
              <a:xfrm rot="5400000">
                <a:off x="4965703" y="1535099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290" name="TextBox 289"/>
              <p:cNvSpPr txBox="1"/>
              <p:nvPr/>
            </p:nvSpPr>
            <p:spPr>
              <a:xfrm>
                <a:off x="1285852" y="4929198"/>
                <a:ext cx="785818" cy="500066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85000" lnSpcReduction="20000"/>
              </a:bodyPr>
              <a:lstStyle/>
              <a:p>
                <a:pPr algn="ctr"/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PR</a:t>
                </a:r>
                <a:b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</a:b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Socket</a:t>
                </a:r>
                <a:endParaRPr lang="en-US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91" name="TextBox 290"/>
              <p:cNvSpPr txBox="1"/>
              <p:nvPr/>
            </p:nvSpPr>
            <p:spPr>
              <a:xfrm>
                <a:off x="3428992" y="4929198"/>
                <a:ext cx="785818" cy="500066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85000" lnSpcReduction="20000"/>
              </a:bodyPr>
              <a:lstStyle/>
              <a:p>
                <a:pPr algn="ctr"/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PR</a:t>
                </a:r>
                <a:b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</a:b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Socket</a:t>
                </a:r>
                <a:endParaRPr lang="en-US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15" name="Group 291"/>
            <p:cNvGrpSpPr/>
            <p:nvPr/>
          </p:nvGrpSpPr>
          <p:grpSpPr>
            <a:xfrm>
              <a:off x="2509822" y="2652706"/>
              <a:ext cx="3000396" cy="1215239"/>
              <a:chOff x="2357422" y="2500306"/>
              <a:chExt cx="3000396" cy="1215239"/>
            </a:xfrm>
          </p:grpSpPr>
          <p:sp>
            <p:nvSpPr>
              <p:cNvPr id="293" name="Rectangle 292"/>
              <p:cNvSpPr/>
              <p:nvPr/>
            </p:nvSpPr>
            <p:spPr bwMode="auto">
              <a:xfrm>
                <a:off x="2357422" y="2929728"/>
                <a:ext cx="428628" cy="4286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94" name="Straight Connector 293"/>
              <p:cNvCxnSpPr/>
              <p:nvPr/>
            </p:nvCxnSpPr>
            <p:spPr bwMode="auto">
              <a:xfrm rot="5400000">
                <a:off x="2250265" y="289400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295" name="Straight Connector 294"/>
              <p:cNvCxnSpPr/>
              <p:nvPr/>
            </p:nvCxnSpPr>
            <p:spPr bwMode="auto">
              <a:xfrm rot="5400000">
                <a:off x="2678893" y="289400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sp>
            <p:nvSpPr>
              <p:cNvPr id="296" name="Rectangle 295"/>
              <p:cNvSpPr/>
              <p:nvPr/>
            </p:nvSpPr>
            <p:spPr bwMode="auto">
              <a:xfrm>
                <a:off x="2857488" y="2786852"/>
                <a:ext cx="428628" cy="4286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97" name="Straight Connector 296"/>
              <p:cNvCxnSpPr/>
              <p:nvPr/>
            </p:nvCxnSpPr>
            <p:spPr bwMode="auto">
              <a:xfrm rot="5400000">
                <a:off x="2750331" y="325119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298" name="Straight Connector 297"/>
              <p:cNvCxnSpPr/>
              <p:nvPr/>
            </p:nvCxnSpPr>
            <p:spPr bwMode="auto">
              <a:xfrm rot="5400000">
                <a:off x="3178959" y="325119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sp>
            <p:nvSpPr>
              <p:cNvPr id="299" name="Rectangle 298"/>
              <p:cNvSpPr/>
              <p:nvPr/>
            </p:nvSpPr>
            <p:spPr bwMode="auto">
              <a:xfrm>
                <a:off x="4429124" y="2929728"/>
                <a:ext cx="428628" cy="4286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300" name="Straight Connector 299"/>
              <p:cNvCxnSpPr/>
              <p:nvPr/>
            </p:nvCxnSpPr>
            <p:spPr bwMode="auto">
              <a:xfrm rot="5400000">
                <a:off x="4321967" y="289400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301" name="Straight Connector 300"/>
              <p:cNvCxnSpPr/>
              <p:nvPr/>
            </p:nvCxnSpPr>
            <p:spPr bwMode="auto">
              <a:xfrm rot="5400000">
                <a:off x="4750595" y="289400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sp>
            <p:nvSpPr>
              <p:cNvPr id="302" name="Rectangle 301"/>
              <p:cNvSpPr/>
              <p:nvPr/>
            </p:nvSpPr>
            <p:spPr bwMode="auto">
              <a:xfrm>
                <a:off x="4929190" y="2786852"/>
                <a:ext cx="428628" cy="4286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303" name="Straight Connector 302"/>
              <p:cNvCxnSpPr/>
              <p:nvPr/>
            </p:nvCxnSpPr>
            <p:spPr bwMode="auto">
              <a:xfrm rot="5400000">
                <a:off x="4822033" y="325119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304" name="Straight Connector 303"/>
              <p:cNvCxnSpPr/>
              <p:nvPr/>
            </p:nvCxnSpPr>
            <p:spPr bwMode="auto">
              <a:xfrm rot="5400000">
                <a:off x="5250661" y="325119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305" name="Straight Arrow Connector 304"/>
              <p:cNvCxnSpPr/>
              <p:nvPr/>
            </p:nvCxnSpPr>
            <p:spPr bwMode="auto">
              <a:xfrm rot="5400000">
                <a:off x="2465373" y="2608257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06" name="Straight Arrow Connector 305"/>
              <p:cNvCxnSpPr/>
              <p:nvPr/>
            </p:nvCxnSpPr>
            <p:spPr bwMode="auto">
              <a:xfrm rot="5400000" flipH="1" flipV="1">
                <a:off x="2965439" y="2607463"/>
                <a:ext cx="21431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07" name="Straight Arrow Connector 306"/>
              <p:cNvCxnSpPr/>
              <p:nvPr/>
            </p:nvCxnSpPr>
            <p:spPr bwMode="auto">
              <a:xfrm rot="5400000">
                <a:off x="2465373" y="3536157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08" name="Straight Arrow Connector 307"/>
              <p:cNvCxnSpPr/>
              <p:nvPr/>
            </p:nvCxnSpPr>
            <p:spPr bwMode="auto">
              <a:xfrm rot="5400000" flipH="1" flipV="1">
                <a:off x="2965439" y="3535363"/>
                <a:ext cx="21431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09" name="Straight Arrow Connector 308"/>
              <p:cNvCxnSpPr/>
              <p:nvPr/>
            </p:nvCxnSpPr>
            <p:spPr bwMode="auto">
              <a:xfrm rot="5400000">
                <a:off x="4537075" y="2607463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10" name="Straight Arrow Connector 309"/>
              <p:cNvCxnSpPr/>
              <p:nvPr/>
            </p:nvCxnSpPr>
            <p:spPr bwMode="auto">
              <a:xfrm rot="5400000" flipH="1" flipV="1">
                <a:off x="5037141" y="2606669"/>
                <a:ext cx="21431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11" name="Straight Arrow Connector 310"/>
              <p:cNvCxnSpPr/>
              <p:nvPr/>
            </p:nvCxnSpPr>
            <p:spPr bwMode="auto">
              <a:xfrm rot="5400000">
                <a:off x="4537075" y="3536951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12" name="Straight Arrow Connector 311"/>
              <p:cNvCxnSpPr/>
              <p:nvPr/>
            </p:nvCxnSpPr>
            <p:spPr bwMode="auto">
              <a:xfrm rot="5400000" flipH="1" flipV="1">
                <a:off x="5037141" y="3536157"/>
                <a:ext cx="21431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313" name="TextBox 312"/>
              <p:cNvSpPr txBox="1"/>
              <p:nvPr/>
            </p:nvSpPr>
            <p:spPr>
              <a:xfrm>
                <a:off x="3357554" y="2572538"/>
                <a:ext cx="1071569" cy="1143007"/>
              </a:xfrm>
              <a:prstGeom prst="rect">
                <a:avLst/>
              </a:prstGeom>
              <a:noFill/>
            </p:spPr>
            <p:txBody>
              <a:bodyPr wrap="square" rtlCol="0">
                <a:normAutofit lnSpcReduction="10000"/>
              </a:bodyPr>
              <a:lstStyle/>
              <a:p>
                <a:pPr algn="ctr"/>
                <a:r>
                  <a:rPr lang="en-US" b="1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FSL</a:t>
                </a:r>
              </a:p>
              <a:p>
                <a:pPr algn="ctr"/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Fast </a:t>
                </a:r>
              </a:p>
              <a:p>
                <a:pPr algn="ctr"/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Simplex </a:t>
                </a:r>
              </a:p>
              <a:p>
                <a:pPr algn="ctr"/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Links</a:t>
                </a:r>
                <a:endParaRPr lang="en-US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19" name="Group 313"/>
            <p:cNvGrpSpPr/>
            <p:nvPr/>
          </p:nvGrpSpPr>
          <p:grpSpPr>
            <a:xfrm>
              <a:off x="3152764" y="4795846"/>
              <a:ext cx="3929090" cy="1500198"/>
              <a:chOff x="3000364" y="4643446"/>
              <a:chExt cx="3929090" cy="1500198"/>
            </a:xfrm>
          </p:grpSpPr>
          <p:sp>
            <p:nvSpPr>
              <p:cNvPr id="315" name="Rounded Rectangle 314"/>
              <p:cNvSpPr/>
              <p:nvPr/>
            </p:nvSpPr>
            <p:spPr bwMode="auto">
              <a:xfrm>
                <a:off x="3143240" y="5572140"/>
                <a:ext cx="1500198" cy="571504"/>
              </a:xfrm>
              <a:prstGeom prst="roundRect">
                <a:avLst/>
              </a:prstGeom>
              <a:solidFill>
                <a:srgbClr val="C7E6A4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rmAutofit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Switch </a:t>
                </a:r>
                <a:r>
                  <a:rPr kumimoji="0" lang="en-US" sz="2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1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16" name="Rounded Rectangle 315"/>
              <p:cNvSpPr/>
              <p:nvPr/>
            </p:nvSpPr>
            <p:spPr bwMode="auto">
              <a:xfrm>
                <a:off x="5286380" y="5572140"/>
                <a:ext cx="1500198" cy="571504"/>
              </a:xfrm>
              <a:prstGeom prst="roundRect">
                <a:avLst/>
              </a:prstGeom>
              <a:solidFill>
                <a:srgbClr val="C7E6A4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rmAutofit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Switch </a:t>
                </a:r>
                <a:r>
                  <a:rPr kumimoji="0" lang="en-US" sz="2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2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cxnSp>
            <p:nvCxnSpPr>
              <p:cNvPr id="317" name="Straight Arrow Connector 316"/>
              <p:cNvCxnSpPr/>
              <p:nvPr/>
            </p:nvCxnSpPr>
            <p:spPr bwMode="auto">
              <a:xfrm>
                <a:off x="4643438" y="5715016"/>
                <a:ext cx="642942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18" name="Straight Arrow Connector 317"/>
              <p:cNvCxnSpPr>
                <a:endCxn id="316" idx="1"/>
              </p:cNvCxnSpPr>
              <p:nvPr/>
            </p:nvCxnSpPr>
            <p:spPr bwMode="auto">
              <a:xfrm>
                <a:off x="4643438" y="5857892"/>
                <a:ext cx="642942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19" name="Straight Arrow Connector 318"/>
              <p:cNvCxnSpPr/>
              <p:nvPr/>
            </p:nvCxnSpPr>
            <p:spPr bwMode="auto">
              <a:xfrm rot="10800000">
                <a:off x="4643438" y="6000768"/>
                <a:ext cx="642942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320" name="Rectangle 319"/>
              <p:cNvSpPr/>
              <p:nvPr/>
            </p:nvSpPr>
            <p:spPr bwMode="auto">
              <a:xfrm>
                <a:off x="3000364" y="5286388"/>
                <a:ext cx="428628" cy="357190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IF</a:t>
                </a:r>
              </a:p>
            </p:txBody>
          </p:sp>
          <p:sp>
            <p:nvSpPr>
              <p:cNvPr id="321" name="Rectangle 320"/>
              <p:cNvSpPr/>
              <p:nvPr/>
            </p:nvSpPr>
            <p:spPr bwMode="auto">
              <a:xfrm>
                <a:off x="4357686" y="5286388"/>
                <a:ext cx="428628" cy="357190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IF</a:t>
                </a:r>
              </a:p>
            </p:txBody>
          </p:sp>
          <p:sp>
            <p:nvSpPr>
              <p:cNvPr id="322" name="Rectangle 321"/>
              <p:cNvSpPr/>
              <p:nvPr/>
            </p:nvSpPr>
            <p:spPr bwMode="auto">
              <a:xfrm>
                <a:off x="5143504" y="5286388"/>
                <a:ext cx="428628" cy="357190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IF</a:t>
                </a:r>
              </a:p>
            </p:txBody>
          </p:sp>
          <p:sp>
            <p:nvSpPr>
              <p:cNvPr id="323" name="Rectangle 322"/>
              <p:cNvSpPr/>
              <p:nvPr/>
            </p:nvSpPr>
            <p:spPr bwMode="auto">
              <a:xfrm>
                <a:off x="6500826" y="5286388"/>
                <a:ext cx="428628" cy="357190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IF</a:t>
                </a:r>
              </a:p>
            </p:txBody>
          </p:sp>
          <p:cxnSp>
            <p:nvCxnSpPr>
              <p:cNvPr id="324" name="Straight Arrow Connector 323"/>
              <p:cNvCxnSpPr/>
              <p:nvPr/>
            </p:nvCxnSpPr>
            <p:spPr bwMode="auto">
              <a:xfrm rot="5400000">
                <a:off x="2892413" y="4965711"/>
                <a:ext cx="64453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cxnSp>
            <p:nvCxnSpPr>
              <p:cNvPr id="325" name="Straight Arrow Connector 324"/>
              <p:cNvCxnSpPr/>
              <p:nvPr/>
            </p:nvCxnSpPr>
            <p:spPr bwMode="auto">
              <a:xfrm rot="5400000">
                <a:off x="4250529" y="4964917"/>
                <a:ext cx="64453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cxnSp>
            <p:nvCxnSpPr>
              <p:cNvPr id="326" name="Straight Arrow Connector 325"/>
              <p:cNvCxnSpPr/>
              <p:nvPr/>
            </p:nvCxnSpPr>
            <p:spPr bwMode="auto">
              <a:xfrm rot="5400000">
                <a:off x="5036347" y="4964917"/>
                <a:ext cx="64453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cxnSp>
            <p:nvCxnSpPr>
              <p:cNvPr id="327" name="Straight Arrow Connector 326"/>
              <p:cNvCxnSpPr/>
              <p:nvPr/>
            </p:nvCxnSpPr>
            <p:spPr bwMode="auto">
              <a:xfrm rot="5400000">
                <a:off x="6393669" y="4964917"/>
                <a:ext cx="64453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</p:grpSp>
        <p:grpSp>
          <p:nvGrpSpPr>
            <p:cNvPr id="20" name="Group 327"/>
            <p:cNvGrpSpPr/>
            <p:nvPr/>
          </p:nvGrpSpPr>
          <p:grpSpPr>
            <a:xfrm>
              <a:off x="6510350" y="2651912"/>
              <a:ext cx="2500330" cy="2143934"/>
              <a:chOff x="6357950" y="2499512"/>
              <a:chExt cx="2500330" cy="2143934"/>
            </a:xfrm>
          </p:grpSpPr>
          <p:sp>
            <p:nvSpPr>
              <p:cNvPr id="329" name="Rounded Rectangle 328"/>
              <p:cNvSpPr/>
              <p:nvPr/>
            </p:nvSpPr>
            <p:spPr bwMode="auto">
              <a:xfrm>
                <a:off x="6357950" y="3714752"/>
                <a:ext cx="1571636" cy="92869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IO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 smtClean="0">
                    <a:latin typeface="+mj-lt"/>
                  </a:rPr>
                  <a:t>Module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30" name="Rectangle 329"/>
              <p:cNvSpPr/>
              <p:nvPr/>
            </p:nvSpPr>
            <p:spPr bwMode="auto">
              <a:xfrm>
                <a:off x="6715140" y="2928934"/>
                <a:ext cx="428628" cy="4286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331" name="Straight Connector 330"/>
              <p:cNvCxnSpPr/>
              <p:nvPr/>
            </p:nvCxnSpPr>
            <p:spPr bwMode="auto">
              <a:xfrm rot="5400000">
                <a:off x="6607983" y="2893215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332" name="Straight Connector 331"/>
              <p:cNvCxnSpPr/>
              <p:nvPr/>
            </p:nvCxnSpPr>
            <p:spPr bwMode="auto">
              <a:xfrm rot="5400000">
                <a:off x="7036611" y="2893215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sp>
            <p:nvSpPr>
              <p:cNvPr id="333" name="Rectangle 332"/>
              <p:cNvSpPr/>
              <p:nvPr/>
            </p:nvSpPr>
            <p:spPr bwMode="auto">
              <a:xfrm>
                <a:off x="7215206" y="2786058"/>
                <a:ext cx="428628" cy="4286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334" name="Straight Connector 333"/>
              <p:cNvCxnSpPr/>
              <p:nvPr/>
            </p:nvCxnSpPr>
            <p:spPr bwMode="auto">
              <a:xfrm rot="5400000">
                <a:off x="7108049" y="3250405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335" name="Straight Connector 334"/>
              <p:cNvCxnSpPr/>
              <p:nvPr/>
            </p:nvCxnSpPr>
            <p:spPr bwMode="auto">
              <a:xfrm rot="5400000">
                <a:off x="7536677" y="3250405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336" name="Straight Arrow Connector 335"/>
              <p:cNvCxnSpPr/>
              <p:nvPr/>
            </p:nvCxnSpPr>
            <p:spPr bwMode="auto">
              <a:xfrm rot="5400000">
                <a:off x="6823091" y="2606669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37" name="Straight Arrow Connector 336"/>
              <p:cNvCxnSpPr/>
              <p:nvPr/>
            </p:nvCxnSpPr>
            <p:spPr bwMode="auto">
              <a:xfrm rot="5400000" flipH="1" flipV="1">
                <a:off x="7323157" y="2605875"/>
                <a:ext cx="21431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38" name="Straight Arrow Connector 337"/>
              <p:cNvCxnSpPr/>
              <p:nvPr/>
            </p:nvCxnSpPr>
            <p:spPr bwMode="auto">
              <a:xfrm rot="5400000">
                <a:off x="6823091" y="3536157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339" name="Straight Arrow Connector 338"/>
              <p:cNvCxnSpPr/>
              <p:nvPr/>
            </p:nvCxnSpPr>
            <p:spPr bwMode="auto">
              <a:xfrm rot="5400000" flipH="1" flipV="1">
                <a:off x="7323157" y="3535363"/>
                <a:ext cx="21431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340" name="Left-Right Arrow 339"/>
              <p:cNvSpPr/>
              <p:nvPr/>
            </p:nvSpPr>
            <p:spPr bwMode="auto">
              <a:xfrm>
                <a:off x="8001024" y="3857628"/>
                <a:ext cx="857256" cy="571504"/>
              </a:xfrm>
              <a:prstGeom prst="leftRightArrow">
                <a:avLst/>
              </a:prstGeom>
              <a:solidFill>
                <a:schemeClr val="accent3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To IO</a:t>
                </a:r>
              </a:p>
            </p:txBody>
          </p:sp>
        </p:grpSp>
      </p:grpSp>
      <p:sp>
        <p:nvSpPr>
          <p:cNvPr id="343" name="Rectangle 342"/>
          <p:cNvSpPr/>
          <p:nvPr/>
        </p:nvSpPr>
        <p:spPr bwMode="auto">
          <a:xfrm>
            <a:off x="2786050" y="928670"/>
            <a:ext cx="6215106" cy="55007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42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4033838" cy="5029200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571500" lvl="1" indent="-393700"/>
            <a:r>
              <a:rPr lang="en-US" dirty="0" smtClean="0"/>
              <a:t>PR Regions (PRRs)</a:t>
            </a:r>
          </a:p>
          <a:p>
            <a:pPr marL="863600" lvl="2" indent="-292100"/>
            <a:r>
              <a:rPr lang="en-US" b="0" dirty="0" smtClean="0"/>
              <a:t>Independent clocks</a:t>
            </a:r>
          </a:p>
          <a:p>
            <a:pPr marL="863600" lvl="2" indent="-292100"/>
            <a:r>
              <a:rPr lang="en-US" b="0" dirty="0" smtClean="0"/>
              <a:t>FIFO-based I/O</a:t>
            </a:r>
          </a:p>
          <a:p>
            <a:pPr marL="863600" lvl="2" indent="-292100"/>
            <a:r>
              <a:rPr lang="en-US" b="0" dirty="0" smtClean="0"/>
              <a:t>Online placement</a:t>
            </a:r>
          </a:p>
          <a:p>
            <a:pPr marL="863600" lvl="2" indent="-292100"/>
            <a:r>
              <a:rPr lang="en-US" b="0" dirty="0" smtClean="0"/>
              <a:t>Created separately</a:t>
            </a:r>
            <a:br>
              <a:rPr lang="en-US" b="0" dirty="0" smtClean="0"/>
            </a:br>
            <a:endParaRPr lang="en-US" b="0" dirty="0" smtClean="0"/>
          </a:p>
          <a:p>
            <a:pPr marL="571500" lvl="1" indent="-393700"/>
            <a:r>
              <a:rPr lang="en-US" dirty="0" smtClean="0"/>
              <a:t>MACS</a:t>
            </a:r>
          </a:p>
          <a:p>
            <a:pPr marL="863600" lvl="2" indent="-292100"/>
            <a:r>
              <a:rPr lang="en-US" b="0" dirty="0" err="1" smtClean="0"/>
              <a:t>Intermodule</a:t>
            </a:r>
            <a:r>
              <a:rPr lang="en-US" b="0" dirty="0" smtClean="0"/>
              <a:t> network</a:t>
            </a:r>
          </a:p>
          <a:p>
            <a:pPr marL="476250" lvl="1" indent="-292100"/>
            <a:endParaRPr lang="en-US" b="0" dirty="0" smtClean="0"/>
          </a:p>
          <a:p>
            <a:pPr marL="476250" lvl="1" indent="-292100"/>
            <a:r>
              <a:rPr lang="en-US" dirty="0" smtClean="0"/>
              <a:t>Flexible, scalable</a:t>
            </a:r>
          </a:p>
          <a:p>
            <a:pPr marL="863600" lvl="2" indent="-292100"/>
            <a:r>
              <a:rPr lang="en-US" b="0" dirty="0" smtClean="0"/>
              <a:t>PR Region Count</a:t>
            </a:r>
          </a:p>
          <a:p>
            <a:pPr marL="863600" lvl="2" indent="-292100"/>
            <a:r>
              <a:rPr lang="en-US" b="0" dirty="0" smtClean="0"/>
              <a:t>PR Region Size</a:t>
            </a:r>
          </a:p>
          <a:p>
            <a:pPr marL="863600" lvl="2" indent="-292100"/>
            <a:r>
              <a:rPr lang="en-US" b="0" dirty="0" smtClean="0"/>
              <a:t>MACS bandwidth</a:t>
            </a:r>
          </a:p>
          <a:p>
            <a:pPr marL="1190625" lvl="3" indent="-292100"/>
            <a:r>
              <a:rPr lang="en-US" b="0" dirty="0" smtClean="0"/>
              <a:t>Module channel width</a:t>
            </a:r>
          </a:p>
          <a:p>
            <a:pPr marL="1190625" lvl="3" indent="-292100"/>
            <a:r>
              <a:rPr lang="en-US" b="0" dirty="0" smtClean="0"/>
              <a:t>Left to right channel width</a:t>
            </a:r>
          </a:p>
          <a:p>
            <a:pPr marL="1190625" lvl="3" indent="-292100"/>
            <a:r>
              <a:rPr lang="en-US" b="0" dirty="0" smtClean="0"/>
              <a:t>Right to left channel width</a:t>
            </a:r>
          </a:p>
          <a:p>
            <a:pPr marL="863600" lvl="2" indent="-292100"/>
            <a:r>
              <a:rPr lang="en-US" b="0" dirty="0" smtClean="0"/>
              <a:t>IO Module Count</a:t>
            </a:r>
          </a:p>
        </p:txBody>
      </p:sp>
      <p:grpSp>
        <p:nvGrpSpPr>
          <p:cNvPr id="27" name="Group 207"/>
          <p:cNvGrpSpPr/>
          <p:nvPr/>
        </p:nvGrpSpPr>
        <p:grpSpPr>
          <a:xfrm>
            <a:off x="3863744" y="1785925"/>
            <a:ext cx="5280256" cy="3270955"/>
            <a:chOff x="938186" y="1295384"/>
            <a:chExt cx="8072494" cy="5000660"/>
          </a:xfrm>
        </p:grpSpPr>
        <p:sp>
          <p:nvSpPr>
            <p:cNvPr id="209" name="Rounded Rectangle 208"/>
            <p:cNvSpPr/>
            <p:nvPr/>
          </p:nvSpPr>
          <p:spPr bwMode="auto">
            <a:xfrm>
              <a:off x="2224070" y="1795450"/>
              <a:ext cx="5857916" cy="78581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MicroBlaze</a:t>
              </a:r>
              <a:r>
                <a:rPr kumimoji="0" lang="en-US" sz="2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CPU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0" name="Rounded Rectangle 209"/>
            <p:cNvSpPr/>
            <p:nvPr/>
          </p:nvSpPr>
          <p:spPr bwMode="auto">
            <a:xfrm>
              <a:off x="2224070" y="3867946"/>
              <a:ext cx="1571636" cy="92869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PR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+mj-lt"/>
                </a:rPr>
                <a:t>Region 1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1" name="Rounded Rectangle 210"/>
            <p:cNvSpPr/>
            <p:nvPr/>
          </p:nvSpPr>
          <p:spPr bwMode="auto">
            <a:xfrm>
              <a:off x="4367210" y="3867946"/>
              <a:ext cx="1571636" cy="92869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PR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+mj-lt"/>
                </a:rPr>
                <a:t>Region 2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212" name="Straight Connector 211"/>
            <p:cNvCxnSpPr/>
            <p:nvPr/>
          </p:nvCxnSpPr>
          <p:spPr bwMode="auto">
            <a:xfrm>
              <a:off x="938186" y="1366822"/>
              <a:ext cx="4929222" cy="71438"/>
            </a:xfrm>
            <a:prstGeom prst="line">
              <a:avLst/>
            </a:prstGeom>
            <a:noFill/>
            <a:ln w="9525" cap="flat" cmpd="sng" algn="ctr">
              <a:noFill/>
              <a:prstDash val="solid"/>
              <a:round/>
              <a:headEnd type="none" w="sm" len="sm"/>
              <a:tailEnd type="stealth" w="med" len="lg"/>
            </a:ln>
            <a:effectLst/>
          </p:spPr>
        </p:cxnSp>
        <p:grpSp>
          <p:nvGrpSpPr>
            <p:cNvPr id="28" name="Group 278"/>
            <p:cNvGrpSpPr/>
            <p:nvPr/>
          </p:nvGrpSpPr>
          <p:grpSpPr>
            <a:xfrm>
              <a:off x="938186" y="1295384"/>
              <a:ext cx="7143800" cy="4286280"/>
              <a:chOff x="785786" y="1142984"/>
              <a:chExt cx="7143800" cy="4286280"/>
            </a:xfrm>
          </p:grpSpPr>
          <p:sp>
            <p:nvSpPr>
              <p:cNvPr id="263" name="TextBox 262"/>
              <p:cNvSpPr txBox="1"/>
              <p:nvPr/>
            </p:nvSpPr>
            <p:spPr>
              <a:xfrm>
                <a:off x="1285852" y="1142984"/>
                <a:ext cx="1071570" cy="28575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40000" lnSpcReduction="20000"/>
              </a:bodyPr>
              <a:lstStyle/>
              <a:p>
                <a:pPr algn="ctr"/>
                <a:r>
                  <a:rPr lang="en-US" b="1" dirty="0" smtClean="0">
                    <a:solidFill>
                      <a:schemeClr val="bg2">
                        <a:lumMod val="75000"/>
                      </a:schemeClr>
                    </a:solidFill>
                    <a:latin typeface="+mj-lt"/>
                  </a:rPr>
                  <a:t>PLB Bus</a:t>
                </a:r>
                <a:endParaRPr lang="en-US" dirty="0">
                  <a:solidFill>
                    <a:schemeClr val="bg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64" name="Rounded Rectangle 263"/>
              <p:cNvSpPr/>
              <p:nvPr/>
            </p:nvSpPr>
            <p:spPr bwMode="auto">
              <a:xfrm>
                <a:off x="785786" y="1643050"/>
                <a:ext cx="1000132" cy="785818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rmAutofit fontScale="40000" lnSpcReduction="2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DCR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 smtClean="0">
                    <a:latin typeface="+mj-lt"/>
                  </a:rPr>
                  <a:t>Bridge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 bwMode="auto">
              <a:xfrm>
                <a:off x="1857356" y="4287050"/>
                <a:ext cx="285752" cy="71358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 bwMode="auto">
              <a:xfrm>
                <a:off x="4000496" y="4286256"/>
                <a:ext cx="285752" cy="71438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67" name="Straight Arrow Connector 266"/>
              <p:cNvCxnSpPr>
                <a:stCxn id="264" idx="2"/>
              </p:cNvCxnSpPr>
              <p:nvPr/>
            </p:nvCxnSpPr>
            <p:spPr bwMode="auto">
              <a:xfrm rot="5400000">
                <a:off x="71405" y="3643315"/>
                <a:ext cx="242889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/>
              </a:ln>
              <a:effectLst/>
            </p:spPr>
          </p:cxnSp>
          <p:cxnSp>
            <p:nvCxnSpPr>
              <p:cNvPr id="268" name="Straight Arrow Connector 267"/>
              <p:cNvCxnSpPr/>
              <p:nvPr/>
            </p:nvCxnSpPr>
            <p:spPr bwMode="auto">
              <a:xfrm>
                <a:off x="1285852" y="4857760"/>
                <a:ext cx="57150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69" name="Straight Arrow Connector 268"/>
              <p:cNvCxnSpPr/>
              <p:nvPr/>
            </p:nvCxnSpPr>
            <p:spPr bwMode="auto">
              <a:xfrm>
                <a:off x="2143108" y="4857760"/>
                <a:ext cx="1857388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70" name="Straight Arrow Connector 269"/>
              <p:cNvCxnSpPr/>
              <p:nvPr/>
            </p:nvCxnSpPr>
            <p:spPr bwMode="auto">
              <a:xfrm>
                <a:off x="1285852" y="1428736"/>
                <a:ext cx="664373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/>
              </a:ln>
              <a:effectLst/>
            </p:spPr>
          </p:cxnSp>
          <p:cxnSp>
            <p:nvCxnSpPr>
              <p:cNvPr id="271" name="Straight Arrow Connector 270"/>
              <p:cNvCxnSpPr/>
              <p:nvPr/>
            </p:nvCxnSpPr>
            <p:spPr bwMode="auto">
              <a:xfrm rot="5400000">
                <a:off x="1179489" y="1535099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72" name="Straight Arrow Connector 271"/>
              <p:cNvCxnSpPr/>
              <p:nvPr/>
            </p:nvCxnSpPr>
            <p:spPr bwMode="auto">
              <a:xfrm rot="5400000">
                <a:off x="4965703" y="1535099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273" name="TextBox 272"/>
              <p:cNvSpPr txBox="1"/>
              <p:nvPr/>
            </p:nvSpPr>
            <p:spPr>
              <a:xfrm>
                <a:off x="1285852" y="4929198"/>
                <a:ext cx="785818" cy="500066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47500" lnSpcReduction="20000"/>
              </a:bodyPr>
              <a:lstStyle/>
              <a:p>
                <a:pPr algn="ctr"/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PR</a:t>
                </a:r>
                <a:b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</a:b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Socket</a:t>
                </a:r>
                <a:endParaRPr lang="en-US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74" name="TextBox 273"/>
              <p:cNvSpPr txBox="1"/>
              <p:nvPr/>
            </p:nvSpPr>
            <p:spPr>
              <a:xfrm>
                <a:off x="3428992" y="4929198"/>
                <a:ext cx="785818" cy="500066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47500" lnSpcReduction="20000"/>
              </a:bodyPr>
              <a:lstStyle/>
              <a:p>
                <a:pPr algn="ctr"/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PR</a:t>
                </a:r>
                <a:b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</a:b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Socket</a:t>
                </a:r>
                <a:endParaRPr lang="en-US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30" name="Group 291"/>
            <p:cNvGrpSpPr/>
            <p:nvPr/>
          </p:nvGrpSpPr>
          <p:grpSpPr>
            <a:xfrm>
              <a:off x="2509822" y="2652706"/>
              <a:ext cx="3000396" cy="1215239"/>
              <a:chOff x="2357422" y="2500306"/>
              <a:chExt cx="3000396" cy="1215239"/>
            </a:xfrm>
          </p:grpSpPr>
          <p:sp>
            <p:nvSpPr>
              <p:cNvPr id="242" name="Rectangle 241"/>
              <p:cNvSpPr/>
              <p:nvPr/>
            </p:nvSpPr>
            <p:spPr bwMode="auto">
              <a:xfrm>
                <a:off x="2357422" y="2929728"/>
                <a:ext cx="428628" cy="4286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43" name="Straight Connector 242"/>
              <p:cNvCxnSpPr/>
              <p:nvPr/>
            </p:nvCxnSpPr>
            <p:spPr bwMode="auto">
              <a:xfrm rot="5400000">
                <a:off x="2250265" y="289400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244" name="Straight Connector 243"/>
              <p:cNvCxnSpPr/>
              <p:nvPr/>
            </p:nvCxnSpPr>
            <p:spPr bwMode="auto">
              <a:xfrm rot="5400000">
                <a:off x="2678893" y="289400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sp>
            <p:nvSpPr>
              <p:cNvPr id="245" name="Rectangle 244"/>
              <p:cNvSpPr/>
              <p:nvPr/>
            </p:nvSpPr>
            <p:spPr bwMode="auto">
              <a:xfrm>
                <a:off x="2857488" y="2786852"/>
                <a:ext cx="428628" cy="4286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46" name="Straight Connector 245"/>
              <p:cNvCxnSpPr/>
              <p:nvPr/>
            </p:nvCxnSpPr>
            <p:spPr bwMode="auto">
              <a:xfrm rot="5400000">
                <a:off x="2750331" y="325119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247" name="Straight Connector 246"/>
              <p:cNvCxnSpPr/>
              <p:nvPr/>
            </p:nvCxnSpPr>
            <p:spPr bwMode="auto">
              <a:xfrm rot="5400000">
                <a:off x="3178959" y="325119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sp>
            <p:nvSpPr>
              <p:cNvPr id="248" name="Rectangle 247"/>
              <p:cNvSpPr/>
              <p:nvPr/>
            </p:nvSpPr>
            <p:spPr bwMode="auto">
              <a:xfrm>
                <a:off x="4429124" y="2929728"/>
                <a:ext cx="428628" cy="4286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49" name="Straight Connector 248"/>
              <p:cNvCxnSpPr/>
              <p:nvPr/>
            </p:nvCxnSpPr>
            <p:spPr bwMode="auto">
              <a:xfrm rot="5400000">
                <a:off x="4321967" y="289400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250" name="Straight Connector 249"/>
              <p:cNvCxnSpPr/>
              <p:nvPr/>
            </p:nvCxnSpPr>
            <p:spPr bwMode="auto">
              <a:xfrm rot="5400000">
                <a:off x="4750595" y="289400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sp>
            <p:nvSpPr>
              <p:cNvPr id="251" name="Rectangle 250"/>
              <p:cNvSpPr/>
              <p:nvPr/>
            </p:nvSpPr>
            <p:spPr bwMode="auto">
              <a:xfrm>
                <a:off x="4929190" y="2786852"/>
                <a:ext cx="428628" cy="4286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52" name="Straight Connector 251"/>
              <p:cNvCxnSpPr/>
              <p:nvPr/>
            </p:nvCxnSpPr>
            <p:spPr bwMode="auto">
              <a:xfrm rot="5400000">
                <a:off x="4822033" y="325119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253" name="Straight Connector 252"/>
              <p:cNvCxnSpPr/>
              <p:nvPr/>
            </p:nvCxnSpPr>
            <p:spPr bwMode="auto">
              <a:xfrm rot="5400000">
                <a:off x="5250661" y="3251199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254" name="Straight Arrow Connector 253"/>
              <p:cNvCxnSpPr/>
              <p:nvPr/>
            </p:nvCxnSpPr>
            <p:spPr bwMode="auto">
              <a:xfrm rot="5400000">
                <a:off x="2465373" y="2608257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55" name="Straight Arrow Connector 254"/>
              <p:cNvCxnSpPr/>
              <p:nvPr/>
            </p:nvCxnSpPr>
            <p:spPr bwMode="auto">
              <a:xfrm rot="5400000" flipH="1" flipV="1">
                <a:off x="2965439" y="2607463"/>
                <a:ext cx="21431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56" name="Straight Arrow Connector 255"/>
              <p:cNvCxnSpPr/>
              <p:nvPr/>
            </p:nvCxnSpPr>
            <p:spPr bwMode="auto">
              <a:xfrm rot="5400000">
                <a:off x="2465373" y="3536157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57" name="Straight Arrow Connector 256"/>
              <p:cNvCxnSpPr/>
              <p:nvPr/>
            </p:nvCxnSpPr>
            <p:spPr bwMode="auto">
              <a:xfrm rot="5400000" flipH="1" flipV="1">
                <a:off x="2965439" y="3535363"/>
                <a:ext cx="21431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58" name="Straight Arrow Connector 257"/>
              <p:cNvCxnSpPr/>
              <p:nvPr/>
            </p:nvCxnSpPr>
            <p:spPr bwMode="auto">
              <a:xfrm rot="5400000">
                <a:off x="4537075" y="2607463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59" name="Straight Arrow Connector 258"/>
              <p:cNvCxnSpPr/>
              <p:nvPr/>
            </p:nvCxnSpPr>
            <p:spPr bwMode="auto">
              <a:xfrm rot="5400000" flipH="1" flipV="1">
                <a:off x="5037141" y="2606669"/>
                <a:ext cx="21431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60" name="Straight Arrow Connector 259"/>
              <p:cNvCxnSpPr/>
              <p:nvPr/>
            </p:nvCxnSpPr>
            <p:spPr bwMode="auto">
              <a:xfrm rot="5400000">
                <a:off x="4537075" y="3536951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61" name="Straight Arrow Connector 260"/>
              <p:cNvCxnSpPr/>
              <p:nvPr/>
            </p:nvCxnSpPr>
            <p:spPr bwMode="auto">
              <a:xfrm rot="5400000" flipH="1" flipV="1">
                <a:off x="5037141" y="3536157"/>
                <a:ext cx="21431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262" name="TextBox 261"/>
              <p:cNvSpPr txBox="1"/>
              <p:nvPr/>
            </p:nvSpPr>
            <p:spPr>
              <a:xfrm>
                <a:off x="3357554" y="2572538"/>
                <a:ext cx="1071569" cy="1143007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70000" lnSpcReduction="20000"/>
              </a:bodyPr>
              <a:lstStyle/>
              <a:p>
                <a:pPr algn="ctr"/>
                <a:r>
                  <a:rPr lang="en-US" b="1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FSL</a:t>
                </a:r>
              </a:p>
              <a:p>
                <a:pPr algn="ctr"/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Fast </a:t>
                </a:r>
              </a:p>
              <a:p>
                <a:pPr algn="ctr"/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Simplex </a:t>
                </a:r>
              </a:p>
              <a:p>
                <a:pPr algn="ctr"/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Links</a:t>
                </a:r>
                <a:endParaRPr lang="en-US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31" name="Group 313"/>
            <p:cNvGrpSpPr/>
            <p:nvPr/>
          </p:nvGrpSpPr>
          <p:grpSpPr>
            <a:xfrm>
              <a:off x="3152764" y="4795846"/>
              <a:ext cx="3929090" cy="1500198"/>
              <a:chOff x="3000364" y="4643446"/>
              <a:chExt cx="3929090" cy="1500198"/>
            </a:xfrm>
          </p:grpSpPr>
          <p:sp>
            <p:nvSpPr>
              <p:cNvPr id="229" name="Rounded Rectangle 228"/>
              <p:cNvSpPr/>
              <p:nvPr/>
            </p:nvSpPr>
            <p:spPr bwMode="auto">
              <a:xfrm>
                <a:off x="3143240" y="5572140"/>
                <a:ext cx="1500198" cy="571504"/>
              </a:xfrm>
              <a:prstGeom prst="roundRect">
                <a:avLst/>
              </a:prstGeom>
              <a:solidFill>
                <a:srgbClr val="C7E6A4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rmAutofit fontScale="62500" lnSpcReduction="2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Switch </a:t>
                </a:r>
                <a:r>
                  <a:rPr kumimoji="0" lang="en-US" sz="2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1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30" name="Rounded Rectangle 229"/>
              <p:cNvSpPr/>
              <p:nvPr/>
            </p:nvSpPr>
            <p:spPr bwMode="auto">
              <a:xfrm>
                <a:off x="5286380" y="5572140"/>
                <a:ext cx="1500198" cy="571504"/>
              </a:xfrm>
              <a:prstGeom prst="roundRect">
                <a:avLst/>
              </a:prstGeom>
              <a:solidFill>
                <a:srgbClr val="C7E6A4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rmAutofit fontScale="62500" lnSpcReduction="2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Switch </a:t>
                </a:r>
                <a:r>
                  <a:rPr kumimoji="0" lang="en-US" sz="2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2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cxnSp>
            <p:nvCxnSpPr>
              <p:cNvPr id="231" name="Straight Arrow Connector 230"/>
              <p:cNvCxnSpPr/>
              <p:nvPr/>
            </p:nvCxnSpPr>
            <p:spPr bwMode="auto">
              <a:xfrm>
                <a:off x="4643438" y="5715016"/>
                <a:ext cx="642942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32" name="Straight Arrow Connector 231"/>
              <p:cNvCxnSpPr>
                <a:endCxn id="230" idx="1"/>
              </p:cNvCxnSpPr>
              <p:nvPr/>
            </p:nvCxnSpPr>
            <p:spPr bwMode="auto">
              <a:xfrm>
                <a:off x="4643438" y="5857892"/>
                <a:ext cx="642942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33" name="Straight Arrow Connector 232"/>
              <p:cNvCxnSpPr/>
              <p:nvPr/>
            </p:nvCxnSpPr>
            <p:spPr bwMode="auto">
              <a:xfrm rot="10800000">
                <a:off x="4643438" y="6000768"/>
                <a:ext cx="642942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234" name="Rectangle 233"/>
              <p:cNvSpPr/>
              <p:nvPr/>
            </p:nvSpPr>
            <p:spPr bwMode="auto">
              <a:xfrm>
                <a:off x="3000364" y="5286388"/>
                <a:ext cx="428628" cy="357190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rmAutofit fontScale="40000" lnSpcReduction="2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IF</a:t>
                </a:r>
              </a:p>
            </p:txBody>
          </p:sp>
          <p:sp>
            <p:nvSpPr>
              <p:cNvPr id="235" name="Rectangle 234"/>
              <p:cNvSpPr/>
              <p:nvPr/>
            </p:nvSpPr>
            <p:spPr bwMode="auto">
              <a:xfrm>
                <a:off x="4357686" y="5286388"/>
                <a:ext cx="428628" cy="357190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rmAutofit fontScale="40000" lnSpcReduction="2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IF</a:t>
                </a:r>
              </a:p>
            </p:txBody>
          </p:sp>
          <p:sp>
            <p:nvSpPr>
              <p:cNvPr id="236" name="Rectangle 235"/>
              <p:cNvSpPr/>
              <p:nvPr/>
            </p:nvSpPr>
            <p:spPr bwMode="auto">
              <a:xfrm>
                <a:off x="5143504" y="5286388"/>
                <a:ext cx="428628" cy="357190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rmAutofit fontScale="40000" lnSpcReduction="2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IF</a:t>
                </a:r>
              </a:p>
            </p:txBody>
          </p:sp>
          <p:sp>
            <p:nvSpPr>
              <p:cNvPr id="237" name="Rectangle 236"/>
              <p:cNvSpPr/>
              <p:nvPr/>
            </p:nvSpPr>
            <p:spPr bwMode="auto">
              <a:xfrm>
                <a:off x="6500826" y="5286388"/>
                <a:ext cx="428628" cy="357190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rmAutofit fontScale="40000" lnSpcReduction="2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IF</a:t>
                </a:r>
              </a:p>
            </p:txBody>
          </p:sp>
          <p:cxnSp>
            <p:nvCxnSpPr>
              <p:cNvPr id="238" name="Straight Arrow Connector 237"/>
              <p:cNvCxnSpPr/>
              <p:nvPr/>
            </p:nvCxnSpPr>
            <p:spPr bwMode="auto">
              <a:xfrm rot="5400000">
                <a:off x="2892413" y="4965711"/>
                <a:ext cx="64453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cxnSp>
            <p:nvCxnSpPr>
              <p:cNvPr id="239" name="Straight Arrow Connector 238"/>
              <p:cNvCxnSpPr/>
              <p:nvPr/>
            </p:nvCxnSpPr>
            <p:spPr bwMode="auto">
              <a:xfrm rot="5400000">
                <a:off x="4250529" y="4964917"/>
                <a:ext cx="64453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cxnSp>
            <p:nvCxnSpPr>
              <p:cNvPr id="240" name="Straight Arrow Connector 239"/>
              <p:cNvCxnSpPr/>
              <p:nvPr/>
            </p:nvCxnSpPr>
            <p:spPr bwMode="auto">
              <a:xfrm rot="5400000">
                <a:off x="5036347" y="4964917"/>
                <a:ext cx="64453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  <p:cxnSp>
            <p:nvCxnSpPr>
              <p:cNvPr id="241" name="Straight Arrow Connector 240"/>
              <p:cNvCxnSpPr/>
              <p:nvPr/>
            </p:nvCxnSpPr>
            <p:spPr bwMode="auto">
              <a:xfrm rot="5400000">
                <a:off x="6393669" y="4964917"/>
                <a:ext cx="64453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</p:grpSp>
        <p:grpSp>
          <p:nvGrpSpPr>
            <p:cNvPr id="32" name="Group 327"/>
            <p:cNvGrpSpPr/>
            <p:nvPr/>
          </p:nvGrpSpPr>
          <p:grpSpPr>
            <a:xfrm>
              <a:off x="6510350" y="2651912"/>
              <a:ext cx="2500330" cy="2143934"/>
              <a:chOff x="6357950" y="2499512"/>
              <a:chExt cx="2500330" cy="2143934"/>
            </a:xfrm>
          </p:grpSpPr>
          <p:sp>
            <p:nvSpPr>
              <p:cNvPr id="217" name="Rounded Rectangle 216"/>
              <p:cNvSpPr/>
              <p:nvPr/>
            </p:nvSpPr>
            <p:spPr bwMode="auto">
              <a:xfrm>
                <a:off x="6357950" y="3714752"/>
                <a:ext cx="1571636" cy="92869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rmAutofit fontScale="62500" lnSpcReduction="2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IO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 smtClean="0">
                    <a:latin typeface="+mj-lt"/>
                  </a:rPr>
                  <a:t>Module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6715140" y="2928934"/>
                <a:ext cx="428628" cy="4286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19" name="Straight Connector 218"/>
              <p:cNvCxnSpPr/>
              <p:nvPr/>
            </p:nvCxnSpPr>
            <p:spPr bwMode="auto">
              <a:xfrm rot="5400000">
                <a:off x="6607983" y="2893215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220" name="Straight Connector 219"/>
              <p:cNvCxnSpPr/>
              <p:nvPr/>
            </p:nvCxnSpPr>
            <p:spPr bwMode="auto">
              <a:xfrm rot="5400000">
                <a:off x="7036611" y="2893215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sp>
            <p:nvSpPr>
              <p:cNvPr id="221" name="Rectangle 220"/>
              <p:cNvSpPr/>
              <p:nvPr/>
            </p:nvSpPr>
            <p:spPr bwMode="auto">
              <a:xfrm>
                <a:off x="7215206" y="2786058"/>
                <a:ext cx="428628" cy="4286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222" name="Straight Connector 221"/>
              <p:cNvCxnSpPr/>
              <p:nvPr/>
            </p:nvCxnSpPr>
            <p:spPr bwMode="auto">
              <a:xfrm rot="5400000">
                <a:off x="7108049" y="3250405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223" name="Straight Connector 222"/>
              <p:cNvCxnSpPr/>
              <p:nvPr/>
            </p:nvCxnSpPr>
            <p:spPr bwMode="auto">
              <a:xfrm rot="5400000">
                <a:off x="7536677" y="3250405"/>
                <a:ext cx="214314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224" name="Straight Arrow Connector 223"/>
              <p:cNvCxnSpPr/>
              <p:nvPr/>
            </p:nvCxnSpPr>
            <p:spPr bwMode="auto">
              <a:xfrm rot="5400000">
                <a:off x="6823091" y="2606669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25" name="Straight Arrow Connector 224"/>
              <p:cNvCxnSpPr/>
              <p:nvPr/>
            </p:nvCxnSpPr>
            <p:spPr bwMode="auto">
              <a:xfrm rot="5400000" flipH="1" flipV="1">
                <a:off x="7323157" y="2605875"/>
                <a:ext cx="21431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26" name="Straight Arrow Connector 225"/>
              <p:cNvCxnSpPr/>
              <p:nvPr/>
            </p:nvCxnSpPr>
            <p:spPr bwMode="auto">
              <a:xfrm rot="5400000">
                <a:off x="6823091" y="3536157"/>
                <a:ext cx="213520" cy="7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27" name="Straight Arrow Connector 226"/>
              <p:cNvCxnSpPr/>
              <p:nvPr/>
            </p:nvCxnSpPr>
            <p:spPr bwMode="auto">
              <a:xfrm rot="5400000" flipH="1" flipV="1">
                <a:off x="7323157" y="3535363"/>
                <a:ext cx="214314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228" name="Left-Right Arrow 227"/>
              <p:cNvSpPr/>
              <p:nvPr/>
            </p:nvSpPr>
            <p:spPr bwMode="auto">
              <a:xfrm>
                <a:off x="8001024" y="3857628"/>
                <a:ext cx="857256" cy="571504"/>
              </a:xfrm>
              <a:prstGeom prst="leftRightArrow">
                <a:avLst/>
              </a:prstGeom>
              <a:solidFill>
                <a:schemeClr val="accent3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rmAutofit fontScale="40000" lnSpcReduction="20000"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To IO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0.21684 0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43" grpId="0" animBg="1"/>
      <p:bldP spid="342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Design Methodology</a:t>
            </a:r>
            <a:endParaRPr lang="en-US" dirty="0"/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609600" y="990600"/>
            <a:ext cx="8320118" cy="23669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Two separate design flows</a:t>
            </a:r>
          </a:p>
          <a:p>
            <a:pPr lvl="1"/>
            <a:r>
              <a:rPr lang="en-US" b="0" dirty="0" smtClean="0"/>
              <a:t>Base System</a:t>
            </a:r>
          </a:p>
          <a:p>
            <a:pPr lvl="1"/>
            <a:r>
              <a:rPr lang="en-US" b="0" dirty="0" smtClean="0"/>
              <a:t>Application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Applications made independently</a:t>
            </a:r>
          </a:p>
          <a:p>
            <a:pPr lvl="1"/>
            <a:r>
              <a:rPr lang="en-US" b="0" dirty="0" smtClean="0"/>
              <a:t>Only base system specs needed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2285984" y="4572008"/>
            <a:ext cx="1051822" cy="1657132"/>
          </a:xfrm>
          <a:prstGeom prst="roundRect">
            <a:avLst/>
          </a:prstGeom>
          <a:gradFill>
            <a:gsLst>
              <a:gs pos="0">
                <a:srgbClr val="FFEFD1">
                  <a:alpha val="0"/>
                </a:srgbClr>
              </a:gs>
              <a:gs pos="64999">
                <a:schemeClr val="accent6">
                  <a:lumMod val="20000"/>
                  <a:lumOff val="80000"/>
                  <a:alpha val="34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</a:rPr>
              <a:t>Base Flow</a:t>
            </a:r>
            <a:endParaRPr lang="en-US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3571868" y="4572008"/>
            <a:ext cx="1051822" cy="1657132"/>
          </a:xfrm>
          <a:prstGeom prst="roundRect">
            <a:avLst/>
          </a:prstGeom>
          <a:gradFill>
            <a:gsLst>
              <a:gs pos="0">
                <a:srgbClr val="FFEFD1">
                  <a:alpha val="0"/>
                </a:srgbClr>
              </a:gs>
              <a:gs pos="64999">
                <a:srgbClr val="FFD9D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b="0" dirty="0" smtClean="0">
                <a:solidFill>
                  <a:srgbClr val="600010"/>
                </a:solidFill>
              </a:rPr>
              <a:t>App Flow</a:t>
            </a:r>
            <a:endParaRPr lang="en-US" b="0" dirty="0">
              <a:solidFill>
                <a:srgbClr val="600010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4857752" y="4572008"/>
            <a:ext cx="1051822" cy="1657132"/>
          </a:xfrm>
          <a:prstGeom prst="roundRect">
            <a:avLst/>
          </a:prstGeom>
          <a:gradFill>
            <a:gsLst>
              <a:gs pos="0">
                <a:srgbClr val="FFEFD1">
                  <a:alpha val="0"/>
                </a:srgbClr>
              </a:gs>
              <a:gs pos="64999">
                <a:srgbClr val="FFD9D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b="0" dirty="0" smtClean="0">
                <a:solidFill>
                  <a:srgbClr val="600010"/>
                </a:solidFill>
              </a:rPr>
              <a:t>App Flow</a:t>
            </a:r>
            <a:endParaRPr lang="en-US" b="0" dirty="0">
              <a:solidFill>
                <a:srgbClr val="600010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143636" y="4572008"/>
            <a:ext cx="1051822" cy="1657132"/>
          </a:xfrm>
          <a:prstGeom prst="roundRect">
            <a:avLst/>
          </a:prstGeom>
          <a:gradFill>
            <a:gsLst>
              <a:gs pos="0">
                <a:srgbClr val="FFEFD1">
                  <a:alpha val="0"/>
                </a:srgbClr>
              </a:gs>
              <a:gs pos="64999">
                <a:srgbClr val="FFD9DF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b="0" dirty="0" smtClean="0">
                <a:solidFill>
                  <a:srgbClr val="600010"/>
                </a:solidFill>
              </a:rPr>
              <a:t>App Flow</a:t>
            </a:r>
            <a:endParaRPr lang="en-US" b="0" dirty="0">
              <a:solidFill>
                <a:srgbClr val="600010"/>
              </a:solidFill>
            </a:endParaRPr>
          </a:p>
        </p:txBody>
      </p:sp>
      <p:sp>
        <p:nvSpPr>
          <p:cNvPr id="72" name="Down Arrow 71"/>
          <p:cNvSpPr/>
          <p:nvPr/>
        </p:nvSpPr>
        <p:spPr bwMode="auto">
          <a:xfrm>
            <a:off x="2643174" y="4143380"/>
            <a:ext cx="357190" cy="42862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4" name="Down Arrow 73"/>
          <p:cNvSpPr/>
          <p:nvPr/>
        </p:nvSpPr>
        <p:spPr bwMode="auto">
          <a:xfrm>
            <a:off x="3929058" y="4143380"/>
            <a:ext cx="357190" cy="42862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5" name="Down Arrow 74"/>
          <p:cNvSpPr/>
          <p:nvPr/>
        </p:nvSpPr>
        <p:spPr bwMode="auto">
          <a:xfrm>
            <a:off x="5214942" y="4143380"/>
            <a:ext cx="357190" cy="42862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6" name="Down Arrow 75"/>
          <p:cNvSpPr/>
          <p:nvPr/>
        </p:nvSpPr>
        <p:spPr bwMode="auto">
          <a:xfrm>
            <a:off x="6500826" y="4143380"/>
            <a:ext cx="357190" cy="42862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pSp>
        <p:nvGrpSpPr>
          <p:cNvPr id="3" name="Group 72"/>
          <p:cNvGrpSpPr/>
          <p:nvPr/>
        </p:nvGrpSpPr>
        <p:grpSpPr>
          <a:xfrm>
            <a:off x="2143108" y="3500438"/>
            <a:ext cx="5270538" cy="785818"/>
            <a:chOff x="928661" y="3500438"/>
            <a:chExt cx="5270538" cy="785818"/>
          </a:xfrm>
        </p:grpSpPr>
        <p:sp>
          <p:nvSpPr>
            <p:cNvPr id="62" name="Freeform 64"/>
            <p:cNvSpPr>
              <a:spLocks/>
            </p:cNvSpPr>
            <p:nvPr/>
          </p:nvSpPr>
          <p:spPr bwMode="auto">
            <a:xfrm>
              <a:off x="928661" y="3500438"/>
              <a:ext cx="1484323" cy="785818"/>
            </a:xfrm>
            <a:custGeom>
              <a:avLst/>
              <a:gdLst>
                <a:gd name="T0" fmla="*/ 2147483647 w 1149"/>
                <a:gd name="T1" fmla="*/ 2147483647 h 558"/>
                <a:gd name="T2" fmla="*/ 2147483647 w 1149"/>
                <a:gd name="T3" fmla="*/ 2147483647 h 558"/>
                <a:gd name="T4" fmla="*/ 2147483647 w 1149"/>
                <a:gd name="T5" fmla="*/ 2147483647 h 558"/>
                <a:gd name="T6" fmla="*/ 2147483647 w 1149"/>
                <a:gd name="T7" fmla="*/ 2147483647 h 558"/>
                <a:gd name="T8" fmla="*/ 2147483647 w 1149"/>
                <a:gd name="T9" fmla="*/ 2147483647 h 558"/>
                <a:gd name="T10" fmla="*/ 2147483647 w 1149"/>
                <a:gd name="T11" fmla="*/ 2147483647 h 558"/>
                <a:gd name="T12" fmla="*/ 2147483647 w 1149"/>
                <a:gd name="T13" fmla="*/ 2147483647 h 558"/>
                <a:gd name="T14" fmla="*/ 2147483647 w 1149"/>
                <a:gd name="T15" fmla="*/ 2147483647 h 558"/>
                <a:gd name="T16" fmla="*/ 2147483647 w 1149"/>
                <a:gd name="T17" fmla="*/ 2147483647 h 558"/>
                <a:gd name="T18" fmla="*/ 2147483647 w 1149"/>
                <a:gd name="T19" fmla="*/ 2147483647 h 558"/>
                <a:gd name="T20" fmla="*/ 2147483647 w 1149"/>
                <a:gd name="T21" fmla="*/ 2147483647 h 558"/>
                <a:gd name="T22" fmla="*/ 2147483647 w 1149"/>
                <a:gd name="T23" fmla="*/ 2147483647 h 558"/>
                <a:gd name="T24" fmla="*/ 2147483647 w 1149"/>
                <a:gd name="T25" fmla="*/ 2147483647 h 558"/>
                <a:gd name="T26" fmla="*/ 2147483647 w 1149"/>
                <a:gd name="T27" fmla="*/ 2147483647 h 558"/>
                <a:gd name="T28" fmla="*/ 2147483647 w 1149"/>
                <a:gd name="T29" fmla="*/ 2147483647 h 558"/>
                <a:gd name="T30" fmla="*/ 2147483647 w 1149"/>
                <a:gd name="T31" fmla="*/ 2147483647 h 558"/>
                <a:gd name="T32" fmla="*/ 2147483647 w 1149"/>
                <a:gd name="T33" fmla="*/ 2147483647 h 558"/>
                <a:gd name="T34" fmla="*/ 2147483647 w 1149"/>
                <a:gd name="T35" fmla="*/ 2147483647 h 558"/>
                <a:gd name="T36" fmla="*/ 2147483647 w 1149"/>
                <a:gd name="T37" fmla="*/ 2147483647 h 5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9"/>
                <a:gd name="T58" fmla="*/ 0 h 558"/>
                <a:gd name="T59" fmla="*/ 1149 w 1149"/>
                <a:gd name="T60" fmla="*/ 558 h 5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9" h="558">
                  <a:moveTo>
                    <a:pt x="57" y="259"/>
                  </a:moveTo>
                  <a:cubicBezTo>
                    <a:pt x="1" y="290"/>
                    <a:pt x="0" y="343"/>
                    <a:pt x="54" y="375"/>
                  </a:cubicBezTo>
                  <a:cubicBezTo>
                    <a:pt x="73" y="387"/>
                    <a:pt x="97" y="395"/>
                    <a:pt x="125" y="398"/>
                  </a:cubicBezTo>
                  <a:cubicBezTo>
                    <a:pt x="122" y="454"/>
                    <a:pt x="197" y="500"/>
                    <a:pt x="291" y="502"/>
                  </a:cubicBezTo>
                  <a:cubicBezTo>
                    <a:pt x="325" y="502"/>
                    <a:pt x="358" y="496"/>
                    <a:pt x="386" y="486"/>
                  </a:cubicBezTo>
                  <a:cubicBezTo>
                    <a:pt x="427" y="537"/>
                    <a:pt x="530" y="558"/>
                    <a:pt x="616" y="534"/>
                  </a:cubicBezTo>
                  <a:cubicBezTo>
                    <a:pt x="647" y="526"/>
                    <a:pt x="673" y="512"/>
                    <a:pt x="691" y="494"/>
                  </a:cubicBezTo>
                  <a:cubicBezTo>
                    <a:pt x="785" y="531"/>
                    <a:pt x="913" y="516"/>
                    <a:pt x="976" y="461"/>
                  </a:cubicBezTo>
                  <a:cubicBezTo>
                    <a:pt x="998" y="441"/>
                    <a:pt x="1010" y="417"/>
                    <a:pt x="1010" y="393"/>
                  </a:cubicBezTo>
                  <a:cubicBezTo>
                    <a:pt x="1095" y="382"/>
                    <a:pt x="1149" y="332"/>
                    <a:pt x="1129" y="281"/>
                  </a:cubicBezTo>
                  <a:cubicBezTo>
                    <a:pt x="1122" y="263"/>
                    <a:pt x="1106" y="247"/>
                    <a:pt x="1083" y="234"/>
                  </a:cubicBezTo>
                  <a:cubicBezTo>
                    <a:pt x="1123" y="201"/>
                    <a:pt x="1110" y="156"/>
                    <a:pt x="1054" y="132"/>
                  </a:cubicBezTo>
                  <a:cubicBezTo>
                    <a:pt x="1034" y="124"/>
                    <a:pt x="1010" y="119"/>
                    <a:pt x="985" y="119"/>
                  </a:cubicBezTo>
                  <a:cubicBezTo>
                    <a:pt x="951" y="53"/>
                    <a:pt x="833" y="15"/>
                    <a:pt x="720" y="35"/>
                  </a:cubicBezTo>
                  <a:cubicBezTo>
                    <a:pt x="680" y="42"/>
                    <a:pt x="644" y="56"/>
                    <a:pt x="617" y="75"/>
                  </a:cubicBezTo>
                  <a:cubicBezTo>
                    <a:pt x="556" y="18"/>
                    <a:pt x="428" y="0"/>
                    <a:pt x="330" y="36"/>
                  </a:cubicBezTo>
                  <a:cubicBezTo>
                    <a:pt x="294" y="49"/>
                    <a:pt x="266" y="68"/>
                    <a:pt x="249" y="90"/>
                  </a:cubicBezTo>
                  <a:cubicBezTo>
                    <a:pt x="142" y="84"/>
                    <a:pt x="46" y="130"/>
                    <a:pt x="35" y="193"/>
                  </a:cubicBezTo>
                  <a:cubicBezTo>
                    <a:pt x="31" y="216"/>
                    <a:pt x="39" y="239"/>
                    <a:pt x="57" y="259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6" cap="rnd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1857356" y="3500438"/>
              <a:ext cx="1484323" cy="785818"/>
            </a:xfrm>
            <a:custGeom>
              <a:avLst/>
              <a:gdLst>
                <a:gd name="T0" fmla="*/ 2147483647 w 1149"/>
                <a:gd name="T1" fmla="*/ 2147483647 h 558"/>
                <a:gd name="T2" fmla="*/ 2147483647 w 1149"/>
                <a:gd name="T3" fmla="*/ 2147483647 h 558"/>
                <a:gd name="T4" fmla="*/ 2147483647 w 1149"/>
                <a:gd name="T5" fmla="*/ 2147483647 h 558"/>
                <a:gd name="T6" fmla="*/ 2147483647 w 1149"/>
                <a:gd name="T7" fmla="*/ 2147483647 h 558"/>
                <a:gd name="T8" fmla="*/ 2147483647 w 1149"/>
                <a:gd name="T9" fmla="*/ 2147483647 h 558"/>
                <a:gd name="T10" fmla="*/ 2147483647 w 1149"/>
                <a:gd name="T11" fmla="*/ 2147483647 h 558"/>
                <a:gd name="T12" fmla="*/ 2147483647 w 1149"/>
                <a:gd name="T13" fmla="*/ 2147483647 h 558"/>
                <a:gd name="T14" fmla="*/ 2147483647 w 1149"/>
                <a:gd name="T15" fmla="*/ 2147483647 h 558"/>
                <a:gd name="T16" fmla="*/ 2147483647 w 1149"/>
                <a:gd name="T17" fmla="*/ 2147483647 h 558"/>
                <a:gd name="T18" fmla="*/ 2147483647 w 1149"/>
                <a:gd name="T19" fmla="*/ 2147483647 h 558"/>
                <a:gd name="T20" fmla="*/ 2147483647 w 1149"/>
                <a:gd name="T21" fmla="*/ 2147483647 h 558"/>
                <a:gd name="T22" fmla="*/ 2147483647 w 1149"/>
                <a:gd name="T23" fmla="*/ 2147483647 h 558"/>
                <a:gd name="T24" fmla="*/ 2147483647 w 1149"/>
                <a:gd name="T25" fmla="*/ 2147483647 h 558"/>
                <a:gd name="T26" fmla="*/ 2147483647 w 1149"/>
                <a:gd name="T27" fmla="*/ 2147483647 h 558"/>
                <a:gd name="T28" fmla="*/ 2147483647 w 1149"/>
                <a:gd name="T29" fmla="*/ 2147483647 h 558"/>
                <a:gd name="T30" fmla="*/ 2147483647 w 1149"/>
                <a:gd name="T31" fmla="*/ 2147483647 h 558"/>
                <a:gd name="T32" fmla="*/ 2147483647 w 1149"/>
                <a:gd name="T33" fmla="*/ 2147483647 h 558"/>
                <a:gd name="T34" fmla="*/ 2147483647 w 1149"/>
                <a:gd name="T35" fmla="*/ 2147483647 h 558"/>
                <a:gd name="T36" fmla="*/ 2147483647 w 1149"/>
                <a:gd name="T37" fmla="*/ 2147483647 h 5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9"/>
                <a:gd name="T58" fmla="*/ 0 h 558"/>
                <a:gd name="T59" fmla="*/ 1149 w 1149"/>
                <a:gd name="T60" fmla="*/ 558 h 5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9" h="558">
                  <a:moveTo>
                    <a:pt x="57" y="259"/>
                  </a:moveTo>
                  <a:cubicBezTo>
                    <a:pt x="1" y="290"/>
                    <a:pt x="0" y="343"/>
                    <a:pt x="54" y="375"/>
                  </a:cubicBezTo>
                  <a:cubicBezTo>
                    <a:pt x="73" y="387"/>
                    <a:pt x="97" y="395"/>
                    <a:pt x="125" y="398"/>
                  </a:cubicBezTo>
                  <a:cubicBezTo>
                    <a:pt x="122" y="454"/>
                    <a:pt x="197" y="500"/>
                    <a:pt x="291" y="502"/>
                  </a:cubicBezTo>
                  <a:cubicBezTo>
                    <a:pt x="325" y="502"/>
                    <a:pt x="358" y="496"/>
                    <a:pt x="386" y="486"/>
                  </a:cubicBezTo>
                  <a:cubicBezTo>
                    <a:pt x="427" y="537"/>
                    <a:pt x="530" y="558"/>
                    <a:pt x="616" y="534"/>
                  </a:cubicBezTo>
                  <a:cubicBezTo>
                    <a:pt x="647" y="526"/>
                    <a:pt x="673" y="512"/>
                    <a:pt x="691" y="494"/>
                  </a:cubicBezTo>
                  <a:cubicBezTo>
                    <a:pt x="785" y="531"/>
                    <a:pt x="913" y="516"/>
                    <a:pt x="976" y="461"/>
                  </a:cubicBezTo>
                  <a:cubicBezTo>
                    <a:pt x="998" y="441"/>
                    <a:pt x="1010" y="417"/>
                    <a:pt x="1010" y="393"/>
                  </a:cubicBezTo>
                  <a:cubicBezTo>
                    <a:pt x="1095" y="382"/>
                    <a:pt x="1149" y="332"/>
                    <a:pt x="1129" y="281"/>
                  </a:cubicBezTo>
                  <a:cubicBezTo>
                    <a:pt x="1122" y="263"/>
                    <a:pt x="1106" y="247"/>
                    <a:pt x="1083" y="234"/>
                  </a:cubicBezTo>
                  <a:cubicBezTo>
                    <a:pt x="1123" y="201"/>
                    <a:pt x="1110" y="156"/>
                    <a:pt x="1054" y="132"/>
                  </a:cubicBezTo>
                  <a:cubicBezTo>
                    <a:pt x="1034" y="124"/>
                    <a:pt x="1010" y="119"/>
                    <a:pt x="985" y="119"/>
                  </a:cubicBezTo>
                  <a:cubicBezTo>
                    <a:pt x="951" y="53"/>
                    <a:pt x="833" y="15"/>
                    <a:pt x="720" y="35"/>
                  </a:cubicBezTo>
                  <a:cubicBezTo>
                    <a:pt x="680" y="42"/>
                    <a:pt x="644" y="56"/>
                    <a:pt x="617" y="75"/>
                  </a:cubicBezTo>
                  <a:cubicBezTo>
                    <a:pt x="556" y="18"/>
                    <a:pt x="428" y="0"/>
                    <a:pt x="330" y="36"/>
                  </a:cubicBezTo>
                  <a:cubicBezTo>
                    <a:pt x="294" y="49"/>
                    <a:pt x="266" y="68"/>
                    <a:pt x="249" y="90"/>
                  </a:cubicBezTo>
                  <a:cubicBezTo>
                    <a:pt x="142" y="84"/>
                    <a:pt x="46" y="130"/>
                    <a:pt x="35" y="193"/>
                  </a:cubicBezTo>
                  <a:cubicBezTo>
                    <a:pt x="31" y="216"/>
                    <a:pt x="39" y="239"/>
                    <a:pt x="57" y="259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6" cap="rnd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2857488" y="3500438"/>
              <a:ext cx="1484323" cy="785818"/>
            </a:xfrm>
            <a:custGeom>
              <a:avLst/>
              <a:gdLst>
                <a:gd name="T0" fmla="*/ 2147483647 w 1149"/>
                <a:gd name="T1" fmla="*/ 2147483647 h 558"/>
                <a:gd name="T2" fmla="*/ 2147483647 w 1149"/>
                <a:gd name="T3" fmla="*/ 2147483647 h 558"/>
                <a:gd name="T4" fmla="*/ 2147483647 w 1149"/>
                <a:gd name="T5" fmla="*/ 2147483647 h 558"/>
                <a:gd name="T6" fmla="*/ 2147483647 w 1149"/>
                <a:gd name="T7" fmla="*/ 2147483647 h 558"/>
                <a:gd name="T8" fmla="*/ 2147483647 w 1149"/>
                <a:gd name="T9" fmla="*/ 2147483647 h 558"/>
                <a:gd name="T10" fmla="*/ 2147483647 w 1149"/>
                <a:gd name="T11" fmla="*/ 2147483647 h 558"/>
                <a:gd name="T12" fmla="*/ 2147483647 w 1149"/>
                <a:gd name="T13" fmla="*/ 2147483647 h 558"/>
                <a:gd name="T14" fmla="*/ 2147483647 w 1149"/>
                <a:gd name="T15" fmla="*/ 2147483647 h 558"/>
                <a:gd name="T16" fmla="*/ 2147483647 w 1149"/>
                <a:gd name="T17" fmla="*/ 2147483647 h 558"/>
                <a:gd name="T18" fmla="*/ 2147483647 w 1149"/>
                <a:gd name="T19" fmla="*/ 2147483647 h 558"/>
                <a:gd name="T20" fmla="*/ 2147483647 w 1149"/>
                <a:gd name="T21" fmla="*/ 2147483647 h 558"/>
                <a:gd name="T22" fmla="*/ 2147483647 w 1149"/>
                <a:gd name="T23" fmla="*/ 2147483647 h 558"/>
                <a:gd name="T24" fmla="*/ 2147483647 w 1149"/>
                <a:gd name="T25" fmla="*/ 2147483647 h 558"/>
                <a:gd name="T26" fmla="*/ 2147483647 w 1149"/>
                <a:gd name="T27" fmla="*/ 2147483647 h 558"/>
                <a:gd name="T28" fmla="*/ 2147483647 w 1149"/>
                <a:gd name="T29" fmla="*/ 2147483647 h 558"/>
                <a:gd name="T30" fmla="*/ 2147483647 w 1149"/>
                <a:gd name="T31" fmla="*/ 2147483647 h 558"/>
                <a:gd name="T32" fmla="*/ 2147483647 w 1149"/>
                <a:gd name="T33" fmla="*/ 2147483647 h 558"/>
                <a:gd name="T34" fmla="*/ 2147483647 w 1149"/>
                <a:gd name="T35" fmla="*/ 2147483647 h 558"/>
                <a:gd name="T36" fmla="*/ 2147483647 w 1149"/>
                <a:gd name="T37" fmla="*/ 2147483647 h 5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9"/>
                <a:gd name="T58" fmla="*/ 0 h 558"/>
                <a:gd name="T59" fmla="*/ 1149 w 1149"/>
                <a:gd name="T60" fmla="*/ 558 h 5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9" h="558">
                  <a:moveTo>
                    <a:pt x="57" y="259"/>
                  </a:moveTo>
                  <a:cubicBezTo>
                    <a:pt x="1" y="290"/>
                    <a:pt x="0" y="343"/>
                    <a:pt x="54" y="375"/>
                  </a:cubicBezTo>
                  <a:cubicBezTo>
                    <a:pt x="73" y="387"/>
                    <a:pt x="97" y="395"/>
                    <a:pt x="125" y="398"/>
                  </a:cubicBezTo>
                  <a:cubicBezTo>
                    <a:pt x="122" y="454"/>
                    <a:pt x="197" y="500"/>
                    <a:pt x="291" y="502"/>
                  </a:cubicBezTo>
                  <a:cubicBezTo>
                    <a:pt x="325" y="502"/>
                    <a:pt x="358" y="496"/>
                    <a:pt x="386" y="486"/>
                  </a:cubicBezTo>
                  <a:cubicBezTo>
                    <a:pt x="427" y="537"/>
                    <a:pt x="530" y="558"/>
                    <a:pt x="616" y="534"/>
                  </a:cubicBezTo>
                  <a:cubicBezTo>
                    <a:pt x="647" y="526"/>
                    <a:pt x="673" y="512"/>
                    <a:pt x="691" y="494"/>
                  </a:cubicBezTo>
                  <a:cubicBezTo>
                    <a:pt x="785" y="531"/>
                    <a:pt x="913" y="516"/>
                    <a:pt x="976" y="461"/>
                  </a:cubicBezTo>
                  <a:cubicBezTo>
                    <a:pt x="998" y="441"/>
                    <a:pt x="1010" y="417"/>
                    <a:pt x="1010" y="393"/>
                  </a:cubicBezTo>
                  <a:cubicBezTo>
                    <a:pt x="1095" y="382"/>
                    <a:pt x="1149" y="332"/>
                    <a:pt x="1129" y="281"/>
                  </a:cubicBezTo>
                  <a:cubicBezTo>
                    <a:pt x="1122" y="263"/>
                    <a:pt x="1106" y="247"/>
                    <a:pt x="1083" y="234"/>
                  </a:cubicBezTo>
                  <a:cubicBezTo>
                    <a:pt x="1123" y="201"/>
                    <a:pt x="1110" y="156"/>
                    <a:pt x="1054" y="132"/>
                  </a:cubicBezTo>
                  <a:cubicBezTo>
                    <a:pt x="1034" y="124"/>
                    <a:pt x="1010" y="119"/>
                    <a:pt x="985" y="119"/>
                  </a:cubicBezTo>
                  <a:cubicBezTo>
                    <a:pt x="951" y="53"/>
                    <a:pt x="833" y="15"/>
                    <a:pt x="720" y="35"/>
                  </a:cubicBezTo>
                  <a:cubicBezTo>
                    <a:pt x="680" y="42"/>
                    <a:pt x="644" y="56"/>
                    <a:pt x="617" y="75"/>
                  </a:cubicBezTo>
                  <a:cubicBezTo>
                    <a:pt x="556" y="18"/>
                    <a:pt x="428" y="0"/>
                    <a:pt x="330" y="36"/>
                  </a:cubicBezTo>
                  <a:cubicBezTo>
                    <a:pt x="294" y="49"/>
                    <a:pt x="266" y="68"/>
                    <a:pt x="249" y="90"/>
                  </a:cubicBezTo>
                  <a:cubicBezTo>
                    <a:pt x="142" y="84"/>
                    <a:pt x="46" y="130"/>
                    <a:pt x="35" y="193"/>
                  </a:cubicBezTo>
                  <a:cubicBezTo>
                    <a:pt x="31" y="216"/>
                    <a:pt x="39" y="239"/>
                    <a:pt x="57" y="259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6" cap="rnd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786182" y="3500438"/>
              <a:ext cx="1484323" cy="785818"/>
            </a:xfrm>
            <a:custGeom>
              <a:avLst/>
              <a:gdLst>
                <a:gd name="T0" fmla="*/ 2147483647 w 1149"/>
                <a:gd name="T1" fmla="*/ 2147483647 h 558"/>
                <a:gd name="T2" fmla="*/ 2147483647 w 1149"/>
                <a:gd name="T3" fmla="*/ 2147483647 h 558"/>
                <a:gd name="T4" fmla="*/ 2147483647 w 1149"/>
                <a:gd name="T5" fmla="*/ 2147483647 h 558"/>
                <a:gd name="T6" fmla="*/ 2147483647 w 1149"/>
                <a:gd name="T7" fmla="*/ 2147483647 h 558"/>
                <a:gd name="T8" fmla="*/ 2147483647 w 1149"/>
                <a:gd name="T9" fmla="*/ 2147483647 h 558"/>
                <a:gd name="T10" fmla="*/ 2147483647 w 1149"/>
                <a:gd name="T11" fmla="*/ 2147483647 h 558"/>
                <a:gd name="T12" fmla="*/ 2147483647 w 1149"/>
                <a:gd name="T13" fmla="*/ 2147483647 h 558"/>
                <a:gd name="T14" fmla="*/ 2147483647 w 1149"/>
                <a:gd name="T15" fmla="*/ 2147483647 h 558"/>
                <a:gd name="T16" fmla="*/ 2147483647 w 1149"/>
                <a:gd name="T17" fmla="*/ 2147483647 h 558"/>
                <a:gd name="T18" fmla="*/ 2147483647 w 1149"/>
                <a:gd name="T19" fmla="*/ 2147483647 h 558"/>
                <a:gd name="T20" fmla="*/ 2147483647 w 1149"/>
                <a:gd name="T21" fmla="*/ 2147483647 h 558"/>
                <a:gd name="T22" fmla="*/ 2147483647 w 1149"/>
                <a:gd name="T23" fmla="*/ 2147483647 h 558"/>
                <a:gd name="T24" fmla="*/ 2147483647 w 1149"/>
                <a:gd name="T25" fmla="*/ 2147483647 h 558"/>
                <a:gd name="T26" fmla="*/ 2147483647 w 1149"/>
                <a:gd name="T27" fmla="*/ 2147483647 h 558"/>
                <a:gd name="T28" fmla="*/ 2147483647 w 1149"/>
                <a:gd name="T29" fmla="*/ 2147483647 h 558"/>
                <a:gd name="T30" fmla="*/ 2147483647 w 1149"/>
                <a:gd name="T31" fmla="*/ 2147483647 h 558"/>
                <a:gd name="T32" fmla="*/ 2147483647 w 1149"/>
                <a:gd name="T33" fmla="*/ 2147483647 h 558"/>
                <a:gd name="T34" fmla="*/ 2147483647 w 1149"/>
                <a:gd name="T35" fmla="*/ 2147483647 h 558"/>
                <a:gd name="T36" fmla="*/ 2147483647 w 1149"/>
                <a:gd name="T37" fmla="*/ 2147483647 h 5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9"/>
                <a:gd name="T58" fmla="*/ 0 h 558"/>
                <a:gd name="T59" fmla="*/ 1149 w 1149"/>
                <a:gd name="T60" fmla="*/ 558 h 5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9" h="558">
                  <a:moveTo>
                    <a:pt x="57" y="259"/>
                  </a:moveTo>
                  <a:cubicBezTo>
                    <a:pt x="1" y="290"/>
                    <a:pt x="0" y="343"/>
                    <a:pt x="54" y="375"/>
                  </a:cubicBezTo>
                  <a:cubicBezTo>
                    <a:pt x="73" y="387"/>
                    <a:pt x="97" y="395"/>
                    <a:pt x="125" y="398"/>
                  </a:cubicBezTo>
                  <a:cubicBezTo>
                    <a:pt x="122" y="454"/>
                    <a:pt x="197" y="500"/>
                    <a:pt x="291" y="502"/>
                  </a:cubicBezTo>
                  <a:cubicBezTo>
                    <a:pt x="325" y="502"/>
                    <a:pt x="358" y="496"/>
                    <a:pt x="386" y="486"/>
                  </a:cubicBezTo>
                  <a:cubicBezTo>
                    <a:pt x="427" y="537"/>
                    <a:pt x="530" y="558"/>
                    <a:pt x="616" y="534"/>
                  </a:cubicBezTo>
                  <a:cubicBezTo>
                    <a:pt x="647" y="526"/>
                    <a:pt x="673" y="512"/>
                    <a:pt x="691" y="494"/>
                  </a:cubicBezTo>
                  <a:cubicBezTo>
                    <a:pt x="785" y="531"/>
                    <a:pt x="913" y="516"/>
                    <a:pt x="976" y="461"/>
                  </a:cubicBezTo>
                  <a:cubicBezTo>
                    <a:pt x="998" y="441"/>
                    <a:pt x="1010" y="417"/>
                    <a:pt x="1010" y="393"/>
                  </a:cubicBezTo>
                  <a:cubicBezTo>
                    <a:pt x="1095" y="382"/>
                    <a:pt x="1149" y="332"/>
                    <a:pt x="1129" y="281"/>
                  </a:cubicBezTo>
                  <a:cubicBezTo>
                    <a:pt x="1122" y="263"/>
                    <a:pt x="1106" y="247"/>
                    <a:pt x="1083" y="234"/>
                  </a:cubicBezTo>
                  <a:cubicBezTo>
                    <a:pt x="1123" y="201"/>
                    <a:pt x="1110" y="156"/>
                    <a:pt x="1054" y="132"/>
                  </a:cubicBezTo>
                  <a:cubicBezTo>
                    <a:pt x="1034" y="124"/>
                    <a:pt x="1010" y="119"/>
                    <a:pt x="985" y="119"/>
                  </a:cubicBezTo>
                  <a:cubicBezTo>
                    <a:pt x="951" y="53"/>
                    <a:pt x="833" y="15"/>
                    <a:pt x="720" y="35"/>
                  </a:cubicBezTo>
                  <a:cubicBezTo>
                    <a:pt x="680" y="42"/>
                    <a:pt x="644" y="56"/>
                    <a:pt x="617" y="75"/>
                  </a:cubicBezTo>
                  <a:cubicBezTo>
                    <a:pt x="556" y="18"/>
                    <a:pt x="428" y="0"/>
                    <a:pt x="330" y="36"/>
                  </a:cubicBezTo>
                  <a:cubicBezTo>
                    <a:pt x="294" y="49"/>
                    <a:pt x="266" y="68"/>
                    <a:pt x="249" y="90"/>
                  </a:cubicBezTo>
                  <a:cubicBezTo>
                    <a:pt x="142" y="84"/>
                    <a:pt x="46" y="130"/>
                    <a:pt x="35" y="193"/>
                  </a:cubicBezTo>
                  <a:cubicBezTo>
                    <a:pt x="31" y="216"/>
                    <a:pt x="39" y="239"/>
                    <a:pt x="57" y="259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6" cap="rnd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4714876" y="3500438"/>
              <a:ext cx="1484323" cy="785818"/>
            </a:xfrm>
            <a:custGeom>
              <a:avLst/>
              <a:gdLst>
                <a:gd name="T0" fmla="*/ 2147483647 w 1149"/>
                <a:gd name="T1" fmla="*/ 2147483647 h 558"/>
                <a:gd name="T2" fmla="*/ 2147483647 w 1149"/>
                <a:gd name="T3" fmla="*/ 2147483647 h 558"/>
                <a:gd name="T4" fmla="*/ 2147483647 w 1149"/>
                <a:gd name="T5" fmla="*/ 2147483647 h 558"/>
                <a:gd name="T6" fmla="*/ 2147483647 w 1149"/>
                <a:gd name="T7" fmla="*/ 2147483647 h 558"/>
                <a:gd name="T8" fmla="*/ 2147483647 w 1149"/>
                <a:gd name="T9" fmla="*/ 2147483647 h 558"/>
                <a:gd name="T10" fmla="*/ 2147483647 w 1149"/>
                <a:gd name="T11" fmla="*/ 2147483647 h 558"/>
                <a:gd name="T12" fmla="*/ 2147483647 w 1149"/>
                <a:gd name="T13" fmla="*/ 2147483647 h 558"/>
                <a:gd name="T14" fmla="*/ 2147483647 w 1149"/>
                <a:gd name="T15" fmla="*/ 2147483647 h 558"/>
                <a:gd name="T16" fmla="*/ 2147483647 w 1149"/>
                <a:gd name="T17" fmla="*/ 2147483647 h 558"/>
                <a:gd name="T18" fmla="*/ 2147483647 w 1149"/>
                <a:gd name="T19" fmla="*/ 2147483647 h 558"/>
                <a:gd name="T20" fmla="*/ 2147483647 w 1149"/>
                <a:gd name="T21" fmla="*/ 2147483647 h 558"/>
                <a:gd name="T22" fmla="*/ 2147483647 w 1149"/>
                <a:gd name="T23" fmla="*/ 2147483647 h 558"/>
                <a:gd name="T24" fmla="*/ 2147483647 w 1149"/>
                <a:gd name="T25" fmla="*/ 2147483647 h 558"/>
                <a:gd name="T26" fmla="*/ 2147483647 w 1149"/>
                <a:gd name="T27" fmla="*/ 2147483647 h 558"/>
                <a:gd name="T28" fmla="*/ 2147483647 w 1149"/>
                <a:gd name="T29" fmla="*/ 2147483647 h 558"/>
                <a:gd name="T30" fmla="*/ 2147483647 w 1149"/>
                <a:gd name="T31" fmla="*/ 2147483647 h 558"/>
                <a:gd name="T32" fmla="*/ 2147483647 w 1149"/>
                <a:gd name="T33" fmla="*/ 2147483647 h 558"/>
                <a:gd name="T34" fmla="*/ 2147483647 w 1149"/>
                <a:gd name="T35" fmla="*/ 2147483647 h 558"/>
                <a:gd name="T36" fmla="*/ 2147483647 w 1149"/>
                <a:gd name="T37" fmla="*/ 2147483647 h 5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9"/>
                <a:gd name="T58" fmla="*/ 0 h 558"/>
                <a:gd name="T59" fmla="*/ 1149 w 1149"/>
                <a:gd name="T60" fmla="*/ 558 h 5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9" h="558">
                  <a:moveTo>
                    <a:pt x="57" y="259"/>
                  </a:moveTo>
                  <a:cubicBezTo>
                    <a:pt x="1" y="290"/>
                    <a:pt x="0" y="343"/>
                    <a:pt x="54" y="375"/>
                  </a:cubicBezTo>
                  <a:cubicBezTo>
                    <a:pt x="73" y="387"/>
                    <a:pt x="97" y="395"/>
                    <a:pt x="125" y="398"/>
                  </a:cubicBezTo>
                  <a:cubicBezTo>
                    <a:pt x="122" y="454"/>
                    <a:pt x="197" y="500"/>
                    <a:pt x="291" y="502"/>
                  </a:cubicBezTo>
                  <a:cubicBezTo>
                    <a:pt x="325" y="502"/>
                    <a:pt x="358" y="496"/>
                    <a:pt x="386" y="486"/>
                  </a:cubicBezTo>
                  <a:cubicBezTo>
                    <a:pt x="427" y="537"/>
                    <a:pt x="530" y="558"/>
                    <a:pt x="616" y="534"/>
                  </a:cubicBezTo>
                  <a:cubicBezTo>
                    <a:pt x="647" y="526"/>
                    <a:pt x="673" y="512"/>
                    <a:pt x="691" y="494"/>
                  </a:cubicBezTo>
                  <a:cubicBezTo>
                    <a:pt x="785" y="531"/>
                    <a:pt x="913" y="516"/>
                    <a:pt x="976" y="461"/>
                  </a:cubicBezTo>
                  <a:cubicBezTo>
                    <a:pt x="998" y="441"/>
                    <a:pt x="1010" y="417"/>
                    <a:pt x="1010" y="393"/>
                  </a:cubicBezTo>
                  <a:cubicBezTo>
                    <a:pt x="1095" y="382"/>
                    <a:pt x="1149" y="332"/>
                    <a:pt x="1129" y="281"/>
                  </a:cubicBezTo>
                  <a:cubicBezTo>
                    <a:pt x="1122" y="263"/>
                    <a:pt x="1106" y="247"/>
                    <a:pt x="1083" y="234"/>
                  </a:cubicBezTo>
                  <a:cubicBezTo>
                    <a:pt x="1123" y="201"/>
                    <a:pt x="1110" y="156"/>
                    <a:pt x="1054" y="132"/>
                  </a:cubicBezTo>
                  <a:cubicBezTo>
                    <a:pt x="1034" y="124"/>
                    <a:pt x="1010" y="119"/>
                    <a:pt x="985" y="119"/>
                  </a:cubicBezTo>
                  <a:cubicBezTo>
                    <a:pt x="951" y="53"/>
                    <a:pt x="833" y="15"/>
                    <a:pt x="720" y="35"/>
                  </a:cubicBezTo>
                  <a:cubicBezTo>
                    <a:pt x="680" y="42"/>
                    <a:pt x="644" y="56"/>
                    <a:pt x="617" y="75"/>
                  </a:cubicBezTo>
                  <a:cubicBezTo>
                    <a:pt x="556" y="18"/>
                    <a:pt x="428" y="0"/>
                    <a:pt x="330" y="36"/>
                  </a:cubicBezTo>
                  <a:cubicBezTo>
                    <a:pt x="294" y="49"/>
                    <a:pt x="266" y="68"/>
                    <a:pt x="249" y="90"/>
                  </a:cubicBezTo>
                  <a:cubicBezTo>
                    <a:pt x="142" y="84"/>
                    <a:pt x="46" y="130"/>
                    <a:pt x="35" y="193"/>
                  </a:cubicBezTo>
                  <a:cubicBezTo>
                    <a:pt x="31" y="216"/>
                    <a:pt x="39" y="239"/>
                    <a:pt x="57" y="259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6" cap="rnd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428728" y="3643314"/>
              <a:ext cx="4429156" cy="50006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 anchor="ctr" anchorCtr="0">
              <a:normAutofit/>
            </a:bodyPr>
            <a:lstStyle/>
            <a:p>
              <a:pPr algn="ctr"/>
              <a:r>
                <a:rPr lang="en-US" sz="18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Base system specifications</a:t>
              </a:r>
              <a:endParaRPr lang="en-US" sz="1800" b="1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Reconfiguration: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537" y="1762346"/>
            <a:ext cx="2212692" cy="326685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243776" y="1531089"/>
            <a:ext cx="5751908" cy="3500126"/>
            <a:chOff x="2243776" y="1646321"/>
            <a:chExt cx="5305340" cy="3223391"/>
          </a:xfrm>
        </p:grpSpPr>
        <p:sp>
          <p:nvSpPr>
            <p:cNvPr id="8" name="Isosceles Triangle 7"/>
            <p:cNvSpPr/>
            <p:nvPr/>
          </p:nvSpPr>
          <p:spPr bwMode="auto">
            <a:xfrm rot="16818657">
              <a:off x="2361915" y="1528182"/>
              <a:ext cx="2634282" cy="2870560"/>
            </a:xfrm>
            <a:prstGeom prst="triangle">
              <a:avLst>
                <a:gd name="adj" fmla="val 71948"/>
              </a:avLst>
            </a:prstGeom>
            <a:solidFill>
              <a:schemeClr val="bg1">
                <a:alpha val="50000"/>
              </a:schemeClr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4274288" y="1807534"/>
              <a:ext cx="3274828" cy="3062178"/>
            </a:xfrm>
            <a:prstGeom prst="ellipse">
              <a:avLst/>
            </a:prstGeom>
            <a:solidFill>
              <a:schemeClr val="bg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222346" y="1032335"/>
            <a:ext cx="39292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This is your FPGA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5331" name="Picture 35" descr="C:\Documents and Settings\Rohit\Local Settings\Temporary Internet Files\Content.IE5\XKEC75HF\MC90021551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8796" y="2292035"/>
            <a:ext cx="2918195" cy="2293413"/>
          </a:xfrm>
          <a:prstGeom prst="rect">
            <a:avLst/>
          </a:prstGeom>
          <a:noFill/>
        </p:spPr>
      </p:pic>
      <p:grpSp>
        <p:nvGrpSpPr>
          <p:cNvPr id="127" name="Group 126"/>
          <p:cNvGrpSpPr/>
          <p:nvPr/>
        </p:nvGrpSpPr>
        <p:grpSpPr>
          <a:xfrm>
            <a:off x="4899212" y="2347819"/>
            <a:ext cx="2881313" cy="2216150"/>
            <a:chOff x="4899212" y="2321766"/>
            <a:chExt cx="2881313" cy="2216150"/>
          </a:xfrm>
        </p:grpSpPr>
        <p:grpSp>
          <p:nvGrpSpPr>
            <p:cNvPr id="55334" name="Group 38"/>
            <p:cNvGrpSpPr>
              <a:grpSpLocks noChangeAspect="1"/>
            </p:cNvGrpSpPr>
            <p:nvPr/>
          </p:nvGrpSpPr>
          <p:grpSpPr bwMode="auto">
            <a:xfrm>
              <a:off x="4899212" y="2321766"/>
              <a:ext cx="2881313" cy="2216150"/>
              <a:chOff x="1248" y="3199"/>
              <a:chExt cx="1815" cy="1396"/>
            </a:xfrm>
            <a:solidFill>
              <a:srgbClr val="C00000"/>
            </a:solidFill>
          </p:grpSpPr>
          <p:sp>
            <p:nvSpPr>
              <p:cNvPr id="55335" name="Freeform 39"/>
              <p:cNvSpPr>
                <a:spLocks/>
              </p:cNvSpPr>
              <p:nvPr/>
            </p:nvSpPr>
            <p:spPr bwMode="auto">
              <a:xfrm>
                <a:off x="2248" y="4319"/>
                <a:ext cx="119" cy="71"/>
              </a:xfrm>
              <a:custGeom>
                <a:avLst/>
                <a:gdLst/>
                <a:ahLst/>
                <a:cxnLst>
                  <a:cxn ang="0">
                    <a:pos x="118" y="71"/>
                  </a:cxn>
                  <a:cxn ang="0">
                    <a:pos x="116" y="70"/>
                  </a:cxn>
                  <a:cxn ang="0">
                    <a:pos x="114" y="70"/>
                  </a:cxn>
                  <a:cxn ang="0">
                    <a:pos x="108" y="69"/>
                  </a:cxn>
                  <a:cxn ang="0">
                    <a:pos x="103" y="69"/>
                  </a:cxn>
                  <a:cxn ang="0">
                    <a:pos x="98" y="66"/>
                  </a:cxn>
                  <a:cxn ang="0">
                    <a:pos x="95" y="66"/>
                  </a:cxn>
                  <a:cxn ang="0">
                    <a:pos x="90" y="65"/>
                  </a:cxn>
                  <a:cxn ang="0">
                    <a:pos x="86" y="65"/>
                  </a:cxn>
                  <a:cxn ang="0">
                    <a:pos x="82" y="64"/>
                  </a:cxn>
                  <a:cxn ang="0">
                    <a:pos x="77" y="63"/>
                  </a:cxn>
                  <a:cxn ang="0">
                    <a:pos x="72" y="61"/>
                  </a:cxn>
                  <a:cxn ang="0">
                    <a:pos x="67" y="61"/>
                  </a:cxn>
                  <a:cxn ang="0">
                    <a:pos x="62" y="59"/>
                  </a:cxn>
                  <a:cxn ang="0">
                    <a:pos x="58" y="58"/>
                  </a:cxn>
                  <a:cxn ang="0">
                    <a:pos x="53" y="57"/>
                  </a:cxn>
                  <a:cxn ang="0">
                    <a:pos x="48" y="55"/>
                  </a:cxn>
                  <a:cxn ang="0">
                    <a:pos x="43" y="54"/>
                  </a:cxn>
                  <a:cxn ang="0">
                    <a:pos x="38" y="53"/>
                  </a:cxn>
                  <a:cxn ang="0">
                    <a:pos x="32" y="52"/>
                  </a:cxn>
                  <a:cxn ang="0">
                    <a:pos x="29" y="51"/>
                  </a:cxn>
                  <a:cxn ang="0">
                    <a:pos x="24" y="48"/>
                  </a:cxn>
                  <a:cxn ang="0">
                    <a:pos x="20" y="46"/>
                  </a:cxn>
                  <a:cxn ang="0">
                    <a:pos x="17" y="45"/>
                  </a:cxn>
                  <a:cxn ang="0">
                    <a:pos x="13" y="42"/>
                  </a:cxn>
                  <a:cxn ang="0">
                    <a:pos x="7" y="39"/>
                  </a:cxn>
                  <a:cxn ang="0">
                    <a:pos x="4" y="34"/>
                  </a:cxn>
                  <a:cxn ang="0">
                    <a:pos x="0" y="29"/>
                  </a:cxn>
                  <a:cxn ang="0">
                    <a:pos x="0" y="24"/>
                  </a:cxn>
                  <a:cxn ang="0">
                    <a:pos x="0" y="21"/>
                  </a:cxn>
                  <a:cxn ang="0">
                    <a:pos x="4" y="17"/>
                  </a:cxn>
                  <a:cxn ang="0">
                    <a:pos x="7" y="13"/>
                  </a:cxn>
                  <a:cxn ang="0">
                    <a:pos x="13" y="10"/>
                  </a:cxn>
                  <a:cxn ang="0">
                    <a:pos x="17" y="9"/>
                  </a:cxn>
                  <a:cxn ang="0">
                    <a:pos x="20" y="7"/>
                  </a:cxn>
                  <a:cxn ang="0">
                    <a:pos x="24" y="6"/>
                  </a:cxn>
                  <a:cxn ang="0">
                    <a:pos x="29" y="5"/>
                  </a:cxn>
                  <a:cxn ang="0">
                    <a:pos x="32" y="4"/>
                  </a:cxn>
                  <a:cxn ang="0">
                    <a:pos x="38" y="3"/>
                  </a:cxn>
                  <a:cxn ang="0">
                    <a:pos x="42" y="1"/>
                  </a:cxn>
                  <a:cxn ang="0">
                    <a:pos x="48" y="1"/>
                  </a:cxn>
                  <a:cxn ang="0">
                    <a:pos x="53" y="1"/>
                  </a:cxn>
                  <a:cxn ang="0">
                    <a:pos x="58" y="0"/>
                  </a:cxn>
                  <a:cxn ang="0">
                    <a:pos x="64" y="0"/>
                  </a:cxn>
                  <a:cxn ang="0">
                    <a:pos x="70" y="0"/>
                  </a:cxn>
                  <a:cxn ang="0">
                    <a:pos x="76" y="0"/>
                  </a:cxn>
                  <a:cxn ang="0">
                    <a:pos x="82" y="0"/>
                  </a:cxn>
                  <a:cxn ang="0">
                    <a:pos x="88" y="0"/>
                  </a:cxn>
                  <a:cxn ang="0">
                    <a:pos x="94" y="1"/>
                  </a:cxn>
                  <a:cxn ang="0">
                    <a:pos x="100" y="1"/>
                  </a:cxn>
                  <a:cxn ang="0">
                    <a:pos x="107" y="3"/>
                  </a:cxn>
                  <a:cxn ang="0">
                    <a:pos x="113" y="3"/>
                  </a:cxn>
                  <a:cxn ang="0">
                    <a:pos x="119" y="5"/>
                  </a:cxn>
                  <a:cxn ang="0">
                    <a:pos x="118" y="71"/>
                  </a:cxn>
                  <a:cxn ang="0">
                    <a:pos x="118" y="71"/>
                  </a:cxn>
                </a:cxnLst>
                <a:rect l="0" t="0" r="r" b="b"/>
                <a:pathLst>
                  <a:path w="119" h="71">
                    <a:moveTo>
                      <a:pt x="118" y="71"/>
                    </a:moveTo>
                    <a:lnTo>
                      <a:pt x="116" y="70"/>
                    </a:lnTo>
                    <a:lnTo>
                      <a:pt x="114" y="70"/>
                    </a:lnTo>
                    <a:lnTo>
                      <a:pt x="108" y="69"/>
                    </a:lnTo>
                    <a:lnTo>
                      <a:pt x="103" y="69"/>
                    </a:lnTo>
                    <a:lnTo>
                      <a:pt x="98" y="66"/>
                    </a:lnTo>
                    <a:lnTo>
                      <a:pt x="95" y="66"/>
                    </a:lnTo>
                    <a:lnTo>
                      <a:pt x="90" y="65"/>
                    </a:lnTo>
                    <a:lnTo>
                      <a:pt x="86" y="65"/>
                    </a:lnTo>
                    <a:lnTo>
                      <a:pt x="82" y="64"/>
                    </a:lnTo>
                    <a:lnTo>
                      <a:pt x="77" y="63"/>
                    </a:lnTo>
                    <a:lnTo>
                      <a:pt x="72" y="61"/>
                    </a:lnTo>
                    <a:lnTo>
                      <a:pt x="67" y="61"/>
                    </a:lnTo>
                    <a:lnTo>
                      <a:pt x="62" y="59"/>
                    </a:lnTo>
                    <a:lnTo>
                      <a:pt x="58" y="58"/>
                    </a:lnTo>
                    <a:lnTo>
                      <a:pt x="53" y="57"/>
                    </a:lnTo>
                    <a:lnTo>
                      <a:pt x="48" y="55"/>
                    </a:lnTo>
                    <a:lnTo>
                      <a:pt x="43" y="54"/>
                    </a:lnTo>
                    <a:lnTo>
                      <a:pt x="38" y="53"/>
                    </a:lnTo>
                    <a:lnTo>
                      <a:pt x="32" y="52"/>
                    </a:lnTo>
                    <a:lnTo>
                      <a:pt x="29" y="51"/>
                    </a:lnTo>
                    <a:lnTo>
                      <a:pt x="24" y="48"/>
                    </a:lnTo>
                    <a:lnTo>
                      <a:pt x="20" y="46"/>
                    </a:lnTo>
                    <a:lnTo>
                      <a:pt x="17" y="45"/>
                    </a:lnTo>
                    <a:lnTo>
                      <a:pt x="13" y="42"/>
                    </a:lnTo>
                    <a:lnTo>
                      <a:pt x="7" y="39"/>
                    </a:lnTo>
                    <a:lnTo>
                      <a:pt x="4" y="34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4" y="17"/>
                    </a:lnTo>
                    <a:lnTo>
                      <a:pt x="7" y="13"/>
                    </a:lnTo>
                    <a:lnTo>
                      <a:pt x="13" y="10"/>
                    </a:lnTo>
                    <a:lnTo>
                      <a:pt x="17" y="9"/>
                    </a:lnTo>
                    <a:lnTo>
                      <a:pt x="20" y="7"/>
                    </a:lnTo>
                    <a:lnTo>
                      <a:pt x="24" y="6"/>
                    </a:lnTo>
                    <a:lnTo>
                      <a:pt x="29" y="5"/>
                    </a:lnTo>
                    <a:lnTo>
                      <a:pt x="32" y="4"/>
                    </a:lnTo>
                    <a:lnTo>
                      <a:pt x="38" y="3"/>
                    </a:lnTo>
                    <a:lnTo>
                      <a:pt x="42" y="1"/>
                    </a:lnTo>
                    <a:lnTo>
                      <a:pt x="48" y="1"/>
                    </a:lnTo>
                    <a:lnTo>
                      <a:pt x="53" y="1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8" y="0"/>
                    </a:lnTo>
                    <a:lnTo>
                      <a:pt x="94" y="1"/>
                    </a:lnTo>
                    <a:lnTo>
                      <a:pt x="100" y="1"/>
                    </a:lnTo>
                    <a:lnTo>
                      <a:pt x="107" y="3"/>
                    </a:lnTo>
                    <a:lnTo>
                      <a:pt x="113" y="3"/>
                    </a:lnTo>
                    <a:lnTo>
                      <a:pt x="119" y="5"/>
                    </a:lnTo>
                    <a:lnTo>
                      <a:pt x="118" y="71"/>
                    </a:lnTo>
                    <a:lnTo>
                      <a:pt x="118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6" name="Freeform 40"/>
              <p:cNvSpPr>
                <a:spLocks/>
              </p:cNvSpPr>
              <p:nvPr/>
            </p:nvSpPr>
            <p:spPr bwMode="auto">
              <a:xfrm>
                <a:off x="1693" y="4516"/>
                <a:ext cx="204" cy="75"/>
              </a:xfrm>
              <a:custGeom>
                <a:avLst/>
                <a:gdLst/>
                <a:ahLst/>
                <a:cxnLst>
                  <a:cxn ang="0">
                    <a:pos x="155" y="74"/>
                  </a:cxn>
                  <a:cxn ang="0">
                    <a:pos x="150" y="74"/>
                  </a:cxn>
                  <a:cxn ang="0">
                    <a:pos x="141" y="74"/>
                  </a:cxn>
                  <a:cxn ang="0">
                    <a:pos x="132" y="73"/>
                  </a:cxn>
                  <a:cxn ang="0">
                    <a:pos x="125" y="72"/>
                  </a:cxn>
                  <a:cxn ang="0">
                    <a:pos x="118" y="72"/>
                  </a:cxn>
                  <a:cxn ang="0">
                    <a:pos x="111" y="71"/>
                  </a:cxn>
                  <a:cxn ang="0">
                    <a:pos x="102" y="69"/>
                  </a:cxn>
                  <a:cxn ang="0">
                    <a:pos x="94" y="68"/>
                  </a:cxn>
                  <a:cxn ang="0">
                    <a:pos x="86" y="67"/>
                  </a:cxn>
                  <a:cxn ang="0">
                    <a:pos x="77" y="65"/>
                  </a:cxn>
                  <a:cxn ang="0">
                    <a:pos x="69" y="63"/>
                  </a:cxn>
                  <a:cxn ang="0">
                    <a:pos x="60" y="61"/>
                  </a:cxn>
                  <a:cxn ang="0">
                    <a:pos x="53" y="60"/>
                  </a:cxn>
                  <a:cxn ang="0">
                    <a:pos x="46" y="57"/>
                  </a:cxn>
                  <a:cxn ang="0">
                    <a:pos x="38" y="54"/>
                  </a:cxn>
                  <a:cxn ang="0">
                    <a:pos x="27" y="49"/>
                  </a:cxn>
                  <a:cxn ang="0">
                    <a:pos x="17" y="44"/>
                  </a:cxn>
                  <a:cxn ang="0">
                    <a:pos x="10" y="39"/>
                  </a:cxn>
                  <a:cxn ang="0">
                    <a:pos x="4" y="35"/>
                  </a:cxn>
                  <a:cxn ang="0">
                    <a:pos x="0" y="27"/>
                  </a:cxn>
                  <a:cxn ang="0">
                    <a:pos x="4" y="19"/>
                  </a:cxn>
                  <a:cxn ang="0">
                    <a:pos x="10" y="14"/>
                  </a:cxn>
                  <a:cxn ang="0">
                    <a:pos x="17" y="9"/>
                  </a:cxn>
                  <a:cxn ang="0">
                    <a:pos x="28" y="7"/>
                  </a:cxn>
                  <a:cxn ang="0">
                    <a:pos x="39" y="3"/>
                  </a:cxn>
                  <a:cxn ang="0">
                    <a:pos x="50" y="2"/>
                  </a:cxn>
                  <a:cxn ang="0">
                    <a:pos x="57" y="2"/>
                  </a:cxn>
                  <a:cxn ang="0">
                    <a:pos x="63" y="1"/>
                  </a:cxn>
                  <a:cxn ang="0">
                    <a:pos x="70" y="1"/>
                  </a:cxn>
                  <a:cxn ang="0">
                    <a:pos x="78" y="1"/>
                  </a:cxn>
                  <a:cxn ang="0">
                    <a:pos x="86" y="1"/>
                  </a:cxn>
                  <a:cxn ang="0">
                    <a:pos x="94" y="0"/>
                  </a:cxn>
                  <a:cxn ang="0">
                    <a:pos x="101" y="0"/>
                  </a:cxn>
                  <a:cxn ang="0">
                    <a:pos x="110" y="0"/>
                  </a:cxn>
                  <a:cxn ang="0">
                    <a:pos x="117" y="0"/>
                  </a:cxn>
                  <a:cxn ang="0">
                    <a:pos x="125" y="1"/>
                  </a:cxn>
                  <a:cxn ang="0">
                    <a:pos x="132" y="1"/>
                  </a:cxn>
                  <a:cxn ang="0">
                    <a:pos x="141" y="1"/>
                  </a:cxn>
                  <a:cxn ang="0">
                    <a:pos x="148" y="2"/>
                  </a:cxn>
                  <a:cxn ang="0">
                    <a:pos x="155" y="2"/>
                  </a:cxn>
                  <a:cxn ang="0">
                    <a:pos x="162" y="3"/>
                  </a:cxn>
                  <a:cxn ang="0">
                    <a:pos x="168" y="3"/>
                  </a:cxn>
                  <a:cxn ang="0">
                    <a:pos x="176" y="5"/>
                  </a:cxn>
                  <a:cxn ang="0">
                    <a:pos x="185" y="6"/>
                  </a:cxn>
                  <a:cxn ang="0">
                    <a:pos x="196" y="8"/>
                  </a:cxn>
                  <a:cxn ang="0">
                    <a:pos x="203" y="11"/>
                  </a:cxn>
                  <a:cxn ang="0">
                    <a:pos x="202" y="17"/>
                  </a:cxn>
                  <a:cxn ang="0">
                    <a:pos x="197" y="26"/>
                  </a:cxn>
                  <a:cxn ang="0">
                    <a:pos x="189" y="37"/>
                  </a:cxn>
                  <a:cxn ang="0">
                    <a:pos x="179" y="49"/>
                  </a:cxn>
                  <a:cxn ang="0">
                    <a:pos x="168" y="60"/>
                  </a:cxn>
                  <a:cxn ang="0">
                    <a:pos x="161" y="68"/>
                  </a:cxn>
                  <a:cxn ang="0">
                    <a:pos x="156" y="74"/>
                  </a:cxn>
                  <a:cxn ang="0">
                    <a:pos x="156" y="75"/>
                  </a:cxn>
                </a:cxnLst>
                <a:rect l="0" t="0" r="r" b="b"/>
                <a:pathLst>
                  <a:path w="204" h="75">
                    <a:moveTo>
                      <a:pt x="156" y="75"/>
                    </a:moveTo>
                    <a:lnTo>
                      <a:pt x="155" y="74"/>
                    </a:lnTo>
                    <a:lnTo>
                      <a:pt x="153" y="74"/>
                    </a:lnTo>
                    <a:lnTo>
                      <a:pt x="150" y="74"/>
                    </a:lnTo>
                    <a:lnTo>
                      <a:pt x="147" y="74"/>
                    </a:lnTo>
                    <a:lnTo>
                      <a:pt x="141" y="74"/>
                    </a:lnTo>
                    <a:lnTo>
                      <a:pt x="135" y="73"/>
                    </a:lnTo>
                    <a:lnTo>
                      <a:pt x="132" y="73"/>
                    </a:lnTo>
                    <a:lnTo>
                      <a:pt x="129" y="73"/>
                    </a:lnTo>
                    <a:lnTo>
                      <a:pt x="125" y="72"/>
                    </a:lnTo>
                    <a:lnTo>
                      <a:pt x="123" y="72"/>
                    </a:lnTo>
                    <a:lnTo>
                      <a:pt x="118" y="72"/>
                    </a:lnTo>
                    <a:lnTo>
                      <a:pt x="114" y="71"/>
                    </a:lnTo>
                    <a:lnTo>
                      <a:pt x="111" y="71"/>
                    </a:lnTo>
                    <a:lnTo>
                      <a:pt x="106" y="69"/>
                    </a:lnTo>
                    <a:lnTo>
                      <a:pt x="102" y="69"/>
                    </a:lnTo>
                    <a:lnTo>
                      <a:pt x="98" y="68"/>
                    </a:lnTo>
                    <a:lnTo>
                      <a:pt x="94" y="68"/>
                    </a:lnTo>
                    <a:lnTo>
                      <a:pt x="90" y="68"/>
                    </a:lnTo>
                    <a:lnTo>
                      <a:pt x="86" y="67"/>
                    </a:lnTo>
                    <a:lnTo>
                      <a:pt x="82" y="66"/>
                    </a:lnTo>
                    <a:lnTo>
                      <a:pt x="77" y="65"/>
                    </a:lnTo>
                    <a:lnTo>
                      <a:pt x="72" y="65"/>
                    </a:lnTo>
                    <a:lnTo>
                      <a:pt x="69" y="63"/>
                    </a:lnTo>
                    <a:lnTo>
                      <a:pt x="64" y="62"/>
                    </a:lnTo>
                    <a:lnTo>
                      <a:pt x="60" y="61"/>
                    </a:lnTo>
                    <a:lnTo>
                      <a:pt x="57" y="61"/>
                    </a:lnTo>
                    <a:lnTo>
                      <a:pt x="53" y="60"/>
                    </a:lnTo>
                    <a:lnTo>
                      <a:pt x="50" y="59"/>
                    </a:lnTo>
                    <a:lnTo>
                      <a:pt x="46" y="57"/>
                    </a:lnTo>
                    <a:lnTo>
                      <a:pt x="42" y="56"/>
                    </a:lnTo>
                    <a:lnTo>
                      <a:pt x="38" y="54"/>
                    </a:lnTo>
                    <a:lnTo>
                      <a:pt x="32" y="51"/>
                    </a:lnTo>
                    <a:lnTo>
                      <a:pt x="27" y="49"/>
                    </a:lnTo>
                    <a:lnTo>
                      <a:pt x="22" y="47"/>
                    </a:lnTo>
                    <a:lnTo>
                      <a:pt x="17" y="44"/>
                    </a:lnTo>
                    <a:lnTo>
                      <a:pt x="14" y="43"/>
                    </a:lnTo>
                    <a:lnTo>
                      <a:pt x="10" y="39"/>
                    </a:lnTo>
                    <a:lnTo>
                      <a:pt x="6" y="37"/>
                    </a:lnTo>
                    <a:lnTo>
                      <a:pt x="4" y="35"/>
                    </a:lnTo>
                    <a:lnTo>
                      <a:pt x="3" y="32"/>
                    </a:lnTo>
                    <a:lnTo>
                      <a:pt x="0" y="27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6" y="17"/>
                    </a:lnTo>
                    <a:lnTo>
                      <a:pt x="10" y="14"/>
                    </a:lnTo>
                    <a:lnTo>
                      <a:pt x="14" y="12"/>
                    </a:lnTo>
                    <a:lnTo>
                      <a:pt x="17" y="9"/>
                    </a:lnTo>
                    <a:lnTo>
                      <a:pt x="23" y="8"/>
                    </a:lnTo>
                    <a:lnTo>
                      <a:pt x="28" y="7"/>
                    </a:lnTo>
                    <a:lnTo>
                      <a:pt x="34" y="6"/>
                    </a:lnTo>
                    <a:lnTo>
                      <a:pt x="39" y="3"/>
                    </a:lnTo>
                    <a:lnTo>
                      <a:pt x="46" y="3"/>
                    </a:lnTo>
                    <a:lnTo>
                      <a:pt x="50" y="2"/>
                    </a:lnTo>
                    <a:lnTo>
                      <a:pt x="53" y="2"/>
                    </a:lnTo>
                    <a:lnTo>
                      <a:pt x="57" y="2"/>
                    </a:lnTo>
                    <a:lnTo>
                      <a:pt x="60" y="2"/>
                    </a:lnTo>
                    <a:lnTo>
                      <a:pt x="63" y="1"/>
                    </a:lnTo>
                    <a:lnTo>
                      <a:pt x="66" y="1"/>
                    </a:lnTo>
                    <a:lnTo>
                      <a:pt x="70" y="1"/>
                    </a:lnTo>
                    <a:lnTo>
                      <a:pt x="75" y="1"/>
                    </a:lnTo>
                    <a:lnTo>
                      <a:pt x="78" y="1"/>
                    </a:lnTo>
                    <a:lnTo>
                      <a:pt x="82" y="1"/>
                    </a:lnTo>
                    <a:lnTo>
                      <a:pt x="86" y="1"/>
                    </a:lnTo>
                    <a:lnTo>
                      <a:pt x="90" y="1"/>
                    </a:lnTo>
                    <a:lnTo>
                      <a:pt x="94" y="0"/>
                    </a:lnTo>
                    <a:lnTo>
                      <a:pt x="98" y="0"/>
                    </a:lnTo>
                    <a:lnTo>
                      <a:pt x="101" y="0"/>
                    </a:lnTo>
                    <a:lnTo>
                      <a:pt x="105" y="0"/>
                    </a:lnTo>
                    <a:lnTo>
                      <a:pt x="110" y="0"/>
                    </a:lnTo>
                    <a:lnTo>
                      <a:pt x="113" y="0"/>
                    </a:lnTo>
                    <a:lnTo>
                      <a:pt x="117" y="0"/>
                    </a:lnTo>
                    <a:lnTo>
                      <a:pt x="122" y="1"/>
                    </a:lnTo>
                    <a:lnTo>
                      <a:pt x="125" y="1"/>
                    </a:lnTo>
                    <a:lnTo>
                      <a:pt x="129" y="1"/>
                    </a:lnTo>
                    <a:lnTo>
                      <a:pt x="132" y="1"/>
                    </a:lnTo>
                    <a:lnTo>
                      <a:pt x="136" y="1"/>
                    </a:lnTo>
                    <a:lnTo>
                      <a:pt x="141" y="1"/>
                    </a:lnTo>
                    <a:lnTo>
                      <a:pt x="144" y="2"/>
                    </a:lnTo>
                    <a:lnTo>
                      <a:pt x="148" y="2"/>
                    </a:lnTo>
                    <a:lnTo>
                      <a:pt x="152" y="2"/>
                    </a:lnTo>
                    <a:lnTo>
                      <a:pt x="155" y="2"/>
                    </a:lnTo>
                    <a:lnTo>
                      <a:pt x="159" y="2"/>
                    </a:lnTo>
                    <a:lnTo>
                      <a:pt x="162" y="3"/>
                    </a:lnTo>
                    <a:lnTo>
                      <a:pt x="166" y="3"/>
                    </a:lnTo>
                    <a:lnTo>
                      <a:pt x="168" y="3"/>
                    </a:lnTo>
                    <a:lnTo>
                      <a:pt x="172" y="5"/>
                    </a:lnTo>
                    <a:lnTo>
                      <a:pt x="176" y="5"/>
                    </a:lnTo>
                    <a:lnTo>
                      <a:pt x="179" y="6"/>
                    </a:lnTo>
                    <a:lnTo>
                      <a:pt x="185" y="6"/>
                    </a:lnTo>
                    <a:lnTo>
                      <a:pt x="191" y="7"/>
                    </a:lnTo>
                    <a:lnTo>
                      <a:pt x="196" y="8"/>
                    </a:lnTo>
                    <a:lnTo>
                      <a:pt x="201" y="9"/>
                    </a:lnTo>
                    <a:lnTo>
                      <a:pt x="203" y="11"/>
                    </a:lnTo>
                    <a:lnTo>
                      <a:pt x="204" y="13"/>
                    </a:lnTo>
                    <a:lnTo>
                      <a:pt x="202" y="17"/>
                    </a:lnTo>
                    <a:lnTo>
                      <a:pt x="201" y="21"/>
                    </a:lnTo>
                    <a:lnTo>
                      <a:pt x="197" y="26"/>
                    </a:lnTo>
                    <a:lnTo>
                      <a:pt x="194" y="32"/>
                    </a:lnTo>
                    <a:lnTo>
                      <a:pt x="189" y="37"/>
                    </a:lnTo>
                    <a:lnTo>
                      <a:pt x="184" y="44"/>
                    </a:lnTo>
                    <a:lnTo>
                      <a:pt x="179" y="49"/>
                    </a:lnTo>
                    <a:lnTo>
                      <a:pt x="174" y="55"/>
                    </a:lnTo>
                    <a:lnTo>
                      <a:pt x="168" y="60"/>
                    </a:lnTo>
                    <a:lnTo>
                      <a:pt x="165" y="66"/>
                    </a:lnTo>
                    <a:lnTo>
                      <a:pt x="161" y="68"/>
                    </a:lnTo>
                    <a:lnTo>
                      <a:pt x="159" y="72"/>
                    </a:lnTo>
                    <a:lnTo>
                      <a:pt x="156" y="74"/>
                    </a:lnTo>
                    <a:lnTo>
                      <a:pt x="156" y="75"/>
                    </a:lnTo>
                    <a:lnTo>
                      <a:pt x="156" y="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7" name="Freeform 41"/>
              <p:cNvSpPr>
                <a:spLocks/>
              </p:cNvSpPr>
              <p:nvPr/>
            </p:nvSpPr>
            <p:spPr bwMode="auto">
              <a:xfrm>
                <a:off x="1948" y="4302"/>
                <a:ext cx="163" cy="81"/>
              </a:xfrm>
              <a:custGeom>
                <a:avLst/>
                <a:gdLst/>
                <a:ahLst/>
                <a:cxnLst>
                  <a:cxn ang="0">
                    <a:pos x="128" y="80"/>
                  </a:cxn>
                  <a:cxn ang="0">
                    <a:pos x="120" y="78"/>
                  </a:cxn>
                  <a:cxn ang="0">
                    <a:pos x="113" y="77"/>
                  </a:cxn>
                  <a:cxn ang="0">
                    <a:pos x="103" y="76"/>
                  </a:cxn>
                  <a:cxn ang="0">
                    <a:pos x="92" y="74"/>
                  </a:cxn>
                  <a:cxn ang="0">
                    <a:pos x="80" y="70"/>
                  </a:cxn>
                  <a:cxn ang="0">
                    <a:pos x="67" y="68"/>
                  </a:cxn>
                  <a:cxn ang="0">
                    <a:pos x="55" y="64"/>
                  </a:cxn>
                  <a:cxn ang="0">
                    <a:pos x="43" y="60"/>
                  </a:cxn>
                  <a:cxn ang="0">
                    <a:pos x="32" y="56"/>
                  </a:cxn>
                  <a:cxn ang="0">
                    <a:pos x="21" y="51"/>
                  </a:cxn>
                  <a:cxn ang="0">
                    <a:pos x="12" y="46"/>
                  </a:cxn>
                  <a:cxn ang="0">
                    <a:pos x="5" y="40"/>
                  </a:cxn>
                  <a:cxn ang="0">
                    <a:pos x="0" y="32"/>
                  </a:cxn>
                  <a:cxn ang="0">
                    <a:pos x="1" y="21"/>
                  </a:cxn>
                  <a:cxn ang="0">
                    <a:pos x="6" y="15"/>
                  </a:cxn>
                  <a:cxn ang="0">
                    <a:pos x="13" y="11"/>
                  </a:cxn>
                  <a:cxn ang="0">
                    <a:pos x="23" y="8"/>
                  </a:cxn>
                  <a:cxn ang="0">
                    <a:pos x="35" y="4"/>
                  </a:cxn>
                  <a:cxn ang="0">
                    <a:pos x="43" y="3"/>
                  </a:cxn>
                  <a:cxn ang="0">
                    <a:pos x="51" y="2"/>
                  </a:cxn>
                  <a:cxn ang="0">
                    <a:pos x="59" y="2"/>
                  </a:cxn>
                  <a:cxn ang="0">
                    <a:pos x="66" y="0"/>
                  </a:cxn>
                  <a:cxn ang="0">
                    <a:pos x="73" y="0"/>
                  </a:cxn>
                  <a:cxn ang="0">
                    <a:pos x="80" y="0"/>
                  </a:cxn>
                  <a:cxn ang="0">
                    <a:pos x="87" y="0"/>
                  </a:cxn>
                  <a:cxn ang="0">
                    <a:pos x="95" y="0"/>
                  </a:cxn>
                  <a:cxn ang="0">
                    <a:pos x="102" y="0"/>
                  </a:cxn>
                  <a:cxn ang="0">
                    <a:pos x="109" y="0"/>
                  </a:cxn>
                  <a:cxn ang="0">
                    <a:pos x="120" y="0"/>
                  </a:cxn>
                  <a:cxn ang="0">
                    <a:pos x="132" y="2"/>
                  </a:cxn>
                  <a:cxn ang="0">
                    <a:pos x="144" y="2"/>
                  </a:cxn>
                  <a:cxn ang="0">
                    <a:pos x="152" y="2"/>
                  </a:cxn>
                  <a:cxn ang="0">
                    <a:pos x="161" y="3"/>
                  </a:cxn>
                  <a:cxn ang="0">
                    <a:pos x="162" y="4"/>
                  </a:cxn>
                  <a:cxn ang="0">
                    <a:pos x="159" y="10"/>
                  </a:cxn>
                  <a:cxn ang="0">
                    <a:pos x="155" y="21"/>
                  </a:cxn>
                  <a:cxn ang="0">
                    <a:pos x="150" y="32"/>
                  </a:cxn>
                  <a:cxn ang="0">
                    <a:pos x="147" y="39"/>
                  </a:cxn>
                  <a:cxn ang="0">
                    <a:pos x="145" y="45"/>
                  </a:cxn>
                  <a:cxn ang="0">
                    <a:pos x="141" y="52"/>
                  </a:cxn>
                  <a:cxn ang="0">
                    <a:pos x="138" y="59"/>
                  </a:cxn>
                  <a:cxn ang="0">
                    <a:pos x="135" y="65"/>
                  </a:cxn>
                  <a:cxn ang="0">
                    <a:pos x="133" y="74"/>
                  </a:cxn>
                  <a:cxn ang="0">
                    <a:pos x="129" y="80"/>
                  </a:cxn>
                  <a:cxn ang="0">
                    <a:pos x="129" y="81"/>
                  </a:cxn>
                </a:cxnLst>
                <a:rect l="0" t="0" r="r" b="b"/>
                <a:pathLst>
                  <a:path w="163" h="81">
                    <a:moveTo>
                      <a:pt x="129" y="81"/>
                    </a:moveTo>
                    <a:lnTo>
                      <a:pt x="128" y="80"/>
                    </a:lnTo>
                    <a:lnTo>
                      <a:pt x="123" y="80"/>
                    </a:lnTo>
                    <a:lnTo>
                      <a:pt x="120" y="78"/>
                    </a:lnTo>
                    <a:lnTo>
                      <a:pt x="117" y="78"/>
                    </a:lnTo>
                    <a:lnTo>
                      <a:pt x="113" y="77"/>
                    </a:lnTo>
                    <a:lnTo>
                      <a:pt x="108" y="77"/>
                    </a:lnTo>
                    <a:lnTo>
                      <a:pt x="103" y="76"/>
                    </a:lnTo>
                    <a:lnTo>
                      <a:pt x="97" y="75"/>
                    </a:lnTo>
                    <a:lnTo>
                      <a:pt x="92" y="74"/>
                    </a:lnTo>
                    <a:lnTo>
                      <a:pt x="86" y="72"/>
                    </a:lnTo>
                    <a:lnTo>
                      <a:pt x="80" y="70"/>
                    </a:lnTo>
                    <a:lnTo>
                      <a:pt x="74" y="69"/>
                    </a:lnTo>
                    <a:lnTo>
                      <a:pt x="67" y="68"/>
                    </a:lnTo>
                    <a:lnTo>
                      <a:pt x="62" y="66"/>
                    </a:lnTo>
                    <a:lnTo>
                      <a:pt x="55" y="64"/>
                    </a:lnTo>
                    <a:lnTo>
                      <a:pt x="49" y="63"/>
                    </a:lnTo>
                    <a:lnTo>
                      <a:pt x="43" y="60"/>
                    </a:lnTo>
                    <a:lnTo>
                      <a:pt x="37" y="58"/>
                    </a:lnTo>
                    <a:lnTo>
                      <a:pt x="32" y="56"/>
                    </a:lnTo>
                    <a:lnTo>
                      <a:pt x="26" y="53"/>
                    </a:lnTo>
                    <a:lnTo>
                      <a:pt x="21" y="51"/>
                    </a:lnTo>
                    <a:lnTo>
                      <a:pt x="18" y="48"/>
                    </a:lnTo>
                    <a:lnTo>
                      <a:pt x="12" y="46"/>
                    </a:lnTo>
                    <a:lnTo>
                      <a:pt x="8" y="44"/>
                    </a:lnTo>
                    <a:lnTo>
                      <a:pt x="5" y="40"/>
                    </a:lnTo>
                    <a:lnTo>
                      <a:pt x="3" y="38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1" y="21"/>
                    </a:lnTo>
                    <a:lnTo>
                      <a:pt x="3" y="18"/>
                    </a:lnTo>
                    <a:lnTo>
                      <a:pt x="6" y="15"/>
                    </a:lnTo>
                    <a:lnTo>
                      <a:pt x="9" y="14"/>
                    </a:lnTo>
                    <a:lnTo>
                      <a:pt x="13" y="11"/>
                    </a:lnTo>
                    <a:lnTo>
                      <a:pt x="18" y="9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5" y="4"/>
                    </a:lnTo>
                    <a:lnTo>
                      <a:pt x="41" y="3"/>
                    </a:lnTo>
                    <a:lnTo>
                      <a:pt x="43" y="3"/>
                    </a:lnTo>
                    <a:lnTo>
                      <a:pt x="47" y="2"/>
                    </a:lnTo>
                    <a:lnTo>
                      <a:pt x="51" y="2"/>
                    </a:lnTo>
                    <a:lnTo>
                      <a:pt x="55" y="2"/>
                    </a:lnTo>
                    <a:lnTo>
                      <a:pt x="59" y="2"/>
                    </a:lnTo>
                    <a:lnTo>
                      <a:pt x="62" y="0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98" y="0"/>
                    </a:lnTo>
                    <a:lnTo>
                      <a:pt x="102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2" y="2"/>
                    </a:lnTo>
                    <a:lnTo>
                      <a:pt x="138" y="2"/>
                    </a:lnTo>
                    <a:lnTo>
                      <a:pt x="144" y="2"/>
                    </a:lnTo>
                    <a:lnTo>
                      <a:pt x="149" y="2"/>
                    </a:lnTo>
                    <a:lnTo>
                      <a:pt x="152" y="2"/>
                    </a:lnTo>
                    <a:lnTo>
                      <a:pt x="156" y="3"/>
                    </a:lnTo>
                    <a:lnTo>
                      <a:pt x="161" y="3"/>
                    </a:lnTo>
                    <a:lnTo>
                      <a:pt x="163" y="4"/>
                    </a:lnTo>
                    <a:lnTo>
                      <a:pt x="162" y="4"/>
                    </a:lnTo>
                    <a:lnTo>
                      <a:pt x="161" y="6"/>
                    </a:lnTo>
                    <a:lnTo>
                      <a:pt x="159" y="10"/>
                    </a:lnTo>
                    <a:lnTo>
                      <a:pt x="157" y="15"/>
                    </a:lnTo>
                    <a:lnTo>
                      <a:pt x="155" y="21"/>
                    </a:lnTo>
                    <a:lnTo>
                      <a:pt x="152" y="28"/>
                    </a:lnTo>
                    <a:lnTo>
                      <a:pt x="150" y="32"/>
                    </a:lnTo>
                    <a:lnTo>
                      <a:pt x="149" y="35"/>
                    </a:lnTo>
                    <a:lnTo>
                      <a:pt x="147" y="39"/>
                    </a:lnTo>
                    <a:lnTo>
                      <a:pt x="146" y="42"/>
                    </a:lnTo>
                    <a:lnTo>
                      <a:pt x="145" y="45"/>
                    </a:lnTo>
                    <a:lnTo>
                      <a:pt x="143" y="48"/>
                    </a:lnTo>
                    <a:lnTo>
                      <a:pt x="141" y="52"/>
                    </a:lnTo>
                    <a:lnTo>
                      <a:pt x="140" y="56"/>
                    </a:lnTo>
                    <a:lnTo>
                      <a:pt x="138" y="59"/>
                    </a:lnTo>
                    <a:lnTo>
                      <a:pt x="137" y="63"/>
                    </a:lnTo>
                    <a:lnTo>
                      <a:pt x="135" y="65"/>
                    </a:lnTo>
                    <a:lnTo>
                      <a:pt x="135" y="69"/>
                    </a:lnTo>
                    <a:lnTo>
                      <a:pt x="133" y="74"/>
                    </a:lnTo>
                    <a:lnTo>
                      <a:pt x="131" y="77"/>
                    </a:lnTo>
                    <a:lnTo>
                      <a:pt x="129" y="80"/>
                    </a:lnTo>
                    <a:lnTo>
                      <a:pt x="129" y="81"/>
                    </a:lnTo>
                    <a:lnTo>
                      <a:pt x="129" y="8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8" name="Freeform 42"/>
              <p:cNvSpPr>
                <a:spLocks/>
              </p:cNvSpPr>
              <p:nvPr/>
            </p:nvSpPr>
            <p:spPr bwMode="auto">
              <a:xfrm>
                <a:off x="1872" y="4192"/>
                <a:ext cx="147" cy="76"/>
              </a:xfrm>
              <a:custGeom>
                <a:avLst/>
                <a:gdLst/>
                <a:ahLst/>
                <a:cxnLst>
                  <a:cxn ang="0">
                    <a:pos x="112" y="74"/>
                  </a:cxn>
                  <a:cxn ang="0">
                    <a:pos x="106" y="74"/>
                  </a:cxn>
                  <a:cxn ang="0">
                    <a:pos x="100" y="72"/>
                  </a:cxn>
                  <a:cxn ang="0">
                    <a:pos x="91" y="71"/>
                  </a:cxn>
                  <a:cxn ang="0">
                    <a:pos x="82" y="70"/>
                  </a:cxn>
                  <a:cxn ang="0">
                    <a:pos x="71" y="68"/>
                  </a:cxn>
                  <a:cxn ang="0">
                    <a:pos x="61" y="66"/>
                  </a:cxn>
                  <a:cxn ang="0">
                    <a:pos x="51" y="64"/>
                  </a:cxn>
                  <a:cxn ang="0">
                    <a:pos x="40" y="61"/>
                  </a:cxn>
                  <a:cxn ang="0">
                    <a:pos x="29" y="58"/>
                  </a:cxn>
                  <a:cxn ang="0">
                    <a:pos x="21" y="54"/>
                  </a:cxn>
                  <a:cxn ang="0">
                    <a:pos x="12" y="50"/>
                  </a:cxn>
                  <a:cxn ang="0">
                    <a:pos x="5" y="46"/>
                  </a:cxn>
                  <a:cxn ang="0">
                    <a:pos x="0" y="37"/>
                  </a:cxn>
                  <a:cxn ang="0">
                    <a:pos x="1" y="26"/>
                  </a:cxn>
                  <a:cxn ang="0">
                    <a:pos x="9" y="18"/>
                  </a:cxn>
                  <a:cxn ang="0">
                    <a:pos x="17" y="14"/>
                  </a:cxn>
                  <a:cxn ang="0">
                    <a:pos x="28" y="11"/>
                  </a:cxn>
                  <a:cxn ang="0">
                    <a:pos x="40" y="7"/>
                  </a:cxn>
                  <a:cxn ang="0">
                    <a:pos x="49" y="6"/>
                  </a:cxn>
                  <a:cxn ang="0">
                    <a:pos x="55" y="5"/>
                  </a:cxn>
                  <a:cxn ang="0">
                    <a:pos x="63" y="4"/>
                  </a:cxn>
                  <a:cxn ang="0">
                    <a:pos x="70" y="4"/>
                  </a:cxn>
                  <a:cxn ang="0">
                    <a:pos x="77" y="2"/>
                  </a:cxn>
                  <a:cxn ang="0">
                    <a:pos x="83" y="1"/>
                  </a:cxn>
                  <a:cxn ang="0">
                    <a:pos x="90" y="1"/>
                  </a:cxn>
                  <a:cxn ang="0">
                    <a:pos x="97" y="1"/>
                  </a:cxn>
                  <a:cxn ang="0">
                    <a:pos x="107" y="0"/>
                  </a:cxn>
                  <a:cxn ang="0">
                    <a:pos x="118" y="0"/>
                  </a:cxn>
                  <a:cxn ang="0">
                    <a:pos x="129" y="0"/>
                  </a:cxn>
                  <a:cxn ang="0">
                    <a:pos x="137" y="0"/>
                  </a:cxn>
                  <a:cxn ang="0">
                    <a:pos x="145" y="0"/>
                  </a:cxn>
                  <a:cxn ang="0">
                    <a:pos x="114" y="76"/>
                  </a:cxn>
                </a:cxnLst>
                <a:rect l="0" t="0" r="r" b="b"/>
                <a:pathLst>
                  <a:path w="147" h="76">
                    <a:moveTo>
                      <a:pt x="114" y="76"/>
                    </a:moveTo>
                    <a:lnTo>
                      <a:pt x="112" y="74"/>
                    </a:lnTo>
                    <a:lnTo>
                      <a:pt x="108" y="74"/>
                    </a:lnTo>
                    <a:lnTo>
                      <a:pt x="106" y="74"/>
                    </a:lnTo>
                    <a:lnTo>
                      <a:pt x="103" y="73"/>
                    </a:lnTo>
                    <a:lnTo>
                      <a:pt x="100" y="72"/>
                    </a:lnTo>
                    <a:lnTo>
                      <a:pt x="96" y="72"/>
                    </a:lnTo>
                    <a:lnTo>
                      <a:pt x="91" y="71"/>
                    </a:lnTo>
                    <a:lnTo>
                      <a:pt x="87" y="71"/>
                    </a:lnTo>
                    <a:lnTo>
                      <a:pt x="82" y="70"/>
                    </a:lnTo>
                    <a:lnTo>
                      <a:pt x="77" y="70"/>
                    </a:lnTo>
                    <a:lnTo>
                      <a:pt x="71" y="68"/>
                    </a:lnTo>
                    <a:lnTo>
                      <a:pt x="66" y="67"/>
                    </a:lnTo>
                    <a:lnTo>
                      <a:pt x="61" y="66"/>
                    </a:lnTo>
                    <a:lnTo>
                      <a:pt x="55" y="66"/>
                    </a:lnTo>
                    <a:lnTo>
                      <a:pt x="51" y="64"/>
                    </a:lnTo>
                    <a:lnTo>
                      <a:pt x="45" y="62"/>
                    </a:lnTo>
                    <a:lnTo>
                      <a:pt x="40" y="61"/>
                    </a:lnTo>
                    <a:lnTo>
                      <a:pt x="35" y="60"/>
                    </a:lnTo>
                    <a:lnTo>
                      <a:pt x="29" y="58"/>
                    </a:lnTo>
                    <a:lnTo>
                      <a:pt x="25" y="56"/>
                    </a:lnTo>
                    <a:lnTo>
                      <a:pt x="21" y="54"/>
                    </a:lnTo>
                    <a:lnTo>
                      <a:pt x="17" y="53"/>
                    </a:lnTo>
                    <a:lnTo>
                      <a:pt x="12" y="50"/>
                    </a:lnTo>
                    <a:lnTo>
                      <a:pt x="9" y="48"/>
                    </a:lnTo>
                    <a:lnTo>
                      <a:pt x="5" y="46"/>
                    </a:lnTo>
                    <a:lnTo>
                      <a:pt x="4" y="43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6" y="20"/>
                    </a:lnTo>
                    <a:lnTo>
                      <a:pt x="9" y="18"/>
                    </a:lnTo>
                    <a:lnTo>
                      <a:pt x="13" y="17"/>
                    </a:lnTo>
                    <a:lnTo>
                      <a:pt x="17" y="14"/>
                    </a:lnTo>
                    <a:lnTo>
                      <a:pt x="23" y="13"/>
                    </a:lnTo>
                    <a:lnTo>
                      <a:pt x="28" y="11"/>
                    </a:lnTo>
                    <a:lnTo>
                      <a:pt x="34" y="10"/>
                    </a:lnTo>
                    <a:lnTo>
                      <a:pt x="40" y="7"/>
                    </a:lnTo>
                    <a:lnTo>
                      <a:pt x="46" y="7"/>
                    </a:lnTo>
                    <a:lnTo>
                      <a:pt x="49" y="6"/>
                    </a:lnTo>
                    <a:lnTo>
                      <a:pt x="53" y="5"/>
                    </a:lnTo>
                    <a:lnTo>
                      <a:pt x="55" y="5"/>
                    </a:lnTo>
                    <a:lnTo>
                      <a:pt x="60" y="5"/>
                    </a:lnTo>
                    <a:lnTo>
                      <a:pt x="63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73" y="4"/>
                    </a:lnTo>
                    <a:lnTo>
                      <a:pt x="77" y="2"/>
                    </a:lnTo>
                    <a:lnTo>
                      <a:pt x="81" y="2"/>
                    </a:lnTo>
                    <a:lnTo>
                      <a:pt x="83" y="1"/>
                    </a:lnTo>
                    <a:lnTo>
                      <a:pt x="87" y="1"/>
                    </a:lnTo>
                    <a:lnTo>
                      <a:pt x="90" y="1"/>
                    </a:lnTo>
                    <a:lnTo>
                      <a:pt x="94" y="1"/>
                    </a:lnTo>
                    <a:lnTo>
                      <a:pt x="97" y="1"/>
                    </a:lnTo>
                    <a:lnTo>
                      <a:pt x="101" y="1"/>
                    </a:lnTo>
                    <a:lnTo>
                      <a:pt x="107" y="0"/>
                    </a:lnTo>
                    <a:lnTo>
                      <a:pt x="113" y="0"/>
                    </a:lnTo>
                    <a:lnTo>
                      <a:pt x="118" y="0"/>
                    </a:lnTo>
                    <a:lnTo>
                      <a:pt x="124" y="0"/>
                    </a:lnTo>
                    <a:lnTo>
                      <a:pt x="129" y="0"/>
                    </a:lnTo>
                    <a:lnTo>
                      <a:pt x="133" y="0"/>
                    </a:lnTo>
                    <a:lnTo>
                      <a:pt x="137" y="0"/>
                    </a:lnTo>
                    <a:lnTo>
                      <a:pt x="141" y="0"/>
                    </a:lnTo>
                    <a:lnTo>
                      <a:pt x="145" y="0"/>
                    </a:lnTo>
                    <a:lnTo>
                      <a:pt x="147" y="0"/>
                    </a:lnTo>
                    <a:lnTo>
                      <a:pt x="114" y="76"/>
                    </a:lnTo>
                    <a:lnTo>
                      <a:pt x="114" y="7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9" name="Freeform 43"/>
              <p:cNvSpPr>
                <a:spLocks/>
              </p:cNvSpPr>
              <p:nvPr/>
            </p:nvSpPr>
            <p:spPr bwMode="auto">
              <a:xfrm>
                <a:off x="1260" y="3211"/>
                <a:ext cx="217" cy="150"/>
              </a:xfrm>
              <a:custGeom>
                <a:avLst/>
                <a:gdLst/>
                <a:ahLst/>
                <a:cxnLst>
                  <a:cxn ang="0">
                    <a:pos x="217" y="110"/>
                  </a:cxn>
                  <a:cxn ang="0">
                    <a:pos x="185" y="73"/>
                  </a:cxn>
                  <a:cxn ang="0">
                    <a:pos x="53" y="2"/>
                  </a:cxn>
                  <a:cxn ang="0">
                    <a:pos x="11" y="0"/>
                  </a:cxn>
                  <a:cxn ang="0">
                    <a:pos x="0" y="35"/>
                  </a:cxn>
                  <a:cxn ang="0">
                    <a:pos x="122" y="90"/>
                  </a:cxn>
                  <a:cxn ang="0">
                    <a:pos x="172" y="150"/>
                  </a:cxn>
                  <a:cxn ang="0">
                    <a:pos x="217" y="110"/>
                  </a:cxn>
                  <a:cxn ang="0">
                    <a:pos x="217" y="110"/>
                  </a:cxn>
                </a:cxnLst>
                <a:rect l="0" t="0" r="r" b="b"/>
                <a:pathLst>
                  <a:path w="217" h="150">
                    <a:moveTo>
                      <a:pt x="217" y="110"/>
                    </a:moveTo>
                    <a:lnTo>
                      <a:pt x="185" y="73"/>
                    </a:lnTo>
                    <a:lnTo>
                      <a:pt x="53" y="2"/>
                    </a:lnTo>
                    <a:lnTo>
                      <a:pt x="11" y="0"/>
                    </a:lnTo>
                    <a:lnTo>
                      <a:pt x="0" y="35"/>
                    </a:lnTo>
                    <a:lnTo>
                      <a:pt x="122" y="90"/>
                    </a:lnTo>
                    <a:lnTo>
                      <a:pt x="172" y="150"/>
                    </a:lnTo>
                    <a:lnTo>
                      <a:pt x="217" y="110"/>
                    </a:lnTo>
                    <a:lnTo>
                      <a:pt x="217" y="1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0" name="Freeform 44"/>
              <p:cNvSpPr>
                <a:spLocks/>
              </p:cNvSpPr>
              <p:nvPr/>
            </p:nvSpPr>
            <p:spPr bwMode="auto">
              <a:xfrm>
                <a:off x="1423" y="3313"/>
                <a:ext cx="1611" cy="883"/>
              </a:xfrm>
              <a:custGeom>
                <a:avLst/>
                <a:gdLst/>
                <a:ahLst/>
                <a:cxnLst>
                  <a:cxn ang="0">
                    <a:pos x="214" y="344"/>
                  </a:cxn>
                  <a:cxn ang="0">
                    <a:pos x="242" y="369"/>
                  </a:cxn>
                  <a:cxn ang="0">
                    <a:pos x="269" y="395"/>
                  </a:cxn>
                  <a:cxn ang="0">
                    <a:pos x="306" y="426"/>
                  </a:cxn>
                  <a:cxn ang="0">
                    <a:pos x="348" y="460"/>
                  </a:cxn>
                  <a:cxn ang="0">
                    <a:pos x="396" y="499"/>
                  </a:cxn>
                  <a:cxn ang="0">
                    <a:pos x="449" y="537"/>
                  </a:cxn>
                  <a:cxn ang="0">
                    <a:pos x="506" y="578"/>
                  </a:cxn>
                  <a:cxn ang="0">
                    <a:pos x="563" y="618"/>
                  </a:cxn>
                  <a:cxn ang="0">
                    <a:pos x="617" y="652"/>
                  </a:cxn>
                  <a:cxn ang="0">
                    <a:pos x="666" y="684"/>
                  </a:cxn>
                  <a:cxn ang="0">
                    <a:pos x="716" y="712"/>
                  </a:cxn>
                  <a:cxn ang="0">
                    <a:pos x="761" y="739"/>
                  </a:cxn>
                  <a:cxn ang="0">
                    <a:pos x="808" y="760"/>
                  </a:cxn>
                  <a:cxn ang="0">
                    <a:pos x="854" y="781"/>
                  </a:cxn>
                  <a:cxn ang="0">
                    <a:pos x="901" y="800"/>
                  </a:cxn>
                  <a:cxn ang="0">
                    <a:pos x="950" y="815"/>
                  </a:cxn>
                  <a:cxn ang="0">
                    <a:pos x="1001" y="830"/>
                  </a:cxn>
                  <a:cxn ang="0">
                    <a:pos x="1052" y="842"/>
                  </a:cxn>
                  <a:cxn ang="0">
                    <a:pos x="1102" y="853"/>
                  </a:cxn>
                  <a:cxn ang="0">
                    <a:pos x="1149" y="861"/>
                  </a:cxn>
                  <a:cxn ang="0">
                    <a:pos x="1193" y="869"/>
                  </a:cxn>
                  <a:cxn ang="0">
                    <a:pos x="1229" y="874"/>
                  </a:cxn>
                  <a:cxn ang="0">
                    <a:pos x="1259" y="878"/>
                  </a:cxn>
                  <a:cxn ang="0">
                    <a:pos x="1292" y="881"/>
                  </a:cxn>
                  <a:cxn ang="0">
                    <a:pos x="1304" y="881"/>
                  </a:cxn>
                  <a:cxn ang="0">
                    <a:pos x="1330" y="878"/>
                  </a:cxn>
                  <a:cxn ang="0">
                    <a:pos x="1360" y="874"/>
                  </a:cxn>
                  <a:cxn ang="0">
                    <a:pos x="1395" y="867"/>
                  </a:cxn>
                  <a:cxn ang="0">
                    <a:pos x="1434" y="857"/>
                  </a:cxn>
                  <a:cxn ang="0">
                    <a:pos x="1472" y="844"/>
                  </a:cxn>
                  <a:cxn ang="0">
                    <a:pos x="1509" y="827"/>
                  </a:cxn>
                  <a:cxn ang="0">
                    <a:pos x="1542" y="808"/>
                  </a:cxn>
                  <a:cxn ang="0">
                    <a:pos x="1569" y="783"/>
                  </a:cxn>
                  <a:cxn ang="0">
                    <a:pos x="1590" y="754"/>
                  </a:cxn>
                  <a:cxn ang="0">
                    <a:pos x="1608" y="717"/>
                  </a:cxn>
                  <a:cxn ang="0">
                    <a:pos x="1610" y="691"/>
                  </a:cxn>
                  <a:cxn ang="0">
                    <a:pos x="1166" y="574"/>
                  </a:cxn>
                  <a:cxn ang="0">
                    <a:pos x="1138" y="564"/>
                  </a:cxn>
                  <a:cxn ang="0">
                    <a:pos x="1090" y="543"/>
                  </a:cxn>
                  <a:cxn ang="0">
                    <a:pos x="1028" y="516"/>
                  </a:cxn>
                  <a:cxn ang="0">
                    <a:pos x="952" y="482"/>
                  </a:cxn>
                  <a:cxn ang="0">
                    <a:pos x="872" y="444"/>
                  </a:cxn>
                  <a:cxn ang="0">
                    <a:pos x="790" y="402"/>
                  </a:cxn>
                  <a:cxn ang="0">
                    <a:pos x="716" y="361"/>
                  </a:cxn>
                  <a:cxn ang="0">
                    <a:pos x="651" y="319"/>
                  </a:cxn>
                  <a:cxn ang="0">
                    <a:pos x="603" y="281"/>
                  </a:cxn>
                  <a:cxn ang="0">
                    <a:pos x="552" y="243"/>
                  </a:cxn>
                  <a:cxn ang="0">
                    <a:pos x="498" y="210"/>
                  </a:cxn>
                  <a:cxn ang="0">
                    <a:pos x="441" y="177"/>
                  </a:cxn>
                  <a:cxn ang="0">
                    <a:pos x="384" y="150"/>
                  </a:cxn>
                  <a:cxn ang="0">
                    <a:pos x="332" y="126"/>
                  </a:cxn>
                  <a:cxn ang="0">
                    <a:pos x="287" y="108"/>
                  </a:cxn>
                  <a:cxn ang="0">
                    <a:pos x="251" y="93"/>
                  </a:cxn>
                  <a:cxn ang="0">
                    <a:pos x="226" y="84"/>
                  </a:cxn>
                  <a:cxn ang="0">
                    <a:pos x="206" y="75"/>
                  </a:cxn>
                  <a:cxn ang="0">
                    <a:pos x="168" y="59"/>
                  </a:cxn>
                  <a:cxn ang="0">
                    <a:pos x="137" y="43"/>
                  </a:cxn>
                  <a:cxn ang="0">
                    <a:pos x="103" y="25"/>
                  </a:cxn>
                  <a:cxn ang="0">
                    <a:pos x="64" y="0"/>
                  </a:cxn>
                </a:cxnLst>
                <a:rect l="0" t="0" r="r" b="b"/>
                <a:pathLst>
                  <a:path w="1611" h="883">
                    <a:moveTo>
                      <a:pt x="0" y="56"/>
                    </a:moveTo>
                    <a:lnTo>
                      <a:pt x="48" y="97"/>
                    </a:lnTo>
                    <a:lnTo>
                      <a:pt x="114" y="222"/>
                    </a:lnTo>
                    <a:lnTo>
                      <a:pt x="204" y="336"/>
                    </a:lnTo>
                    <a:lnTo>
                      <a:pt x="206" y="337"/>
                    </a:lnTo>
                    <a:lnTo>
                      <a:pt x="210" y="342"/>
                    </a:lnTo>
                    <a:lnTo>
                      <a:pt x="214" y="344"/>
                    </a:lnTo>
                    <a:lnTo>
                      <a:pt x="218" y="349"/>
                    </a:lnTo>
                    <a:lnTo>
                      <a:pt x="222" y="353"/>
                    </a:lnTo>
                    <a:lnTo>
                      <a:pt x="228" y="359"/>
                    </a:lnTo>
                    <a:lnTo>
                      <a:pt x="231" y="360"/>
                    </a:lnTo>
                    <a:lnTo>
                      <a:pt x="234" y="363"/>
                    </a:lnTo>
                    <a:lnTo>
                      <a:pt x="238" y="366"/>
                    </a:lnTo>
                    <a:lnTo>
                      <a:pt x="242" y="369"/>
                    </a:lnTo>
                    <a:lnTo>
                      <a:pt x="245" y="373"/>
                    </a:lnTo>
                    <a:lnTo>
                      <a:pt x="249" y="377"/>
                    </a:lnTo>
                    <a:lnTo>
                      <a:pt x="252" y="380"/>
                    </a:lnTo>
                    <a:lnTo>
                      <a:pt x="257" y="384"/>
                    </a:lnTo>
                    <a:lnTo>
                      <a:pt x="261" y="387"/>
                    </a:lnTo>
                    <a:lnTo>
                      <a:pt x="266" y="391"/>
                    </a:lnTo>
                    <a:lnTo>
                      <a:pt x="269" y="395"/>
                    </a:lnTo>
                    <a:lnTo>
                      <a:pt x="275" y="399"/>
                    </a:lnTo>
                    <a:lnTo>
                      <a:pt x="280" y="403"/>
                    </a:lnTo>
                    <a:lnTo>
                      <a:pt x="285" y="408"/>
                    </a:lnTo>
                    <a:lnTo>
                      <a:pt x="291" y="412"/>
                    </a:lnTo>
                    <a:lnTo>
                      <a:pt x="296" y="417"/>
                    </a:lnTo>
                    <a:lnTo>
                      <a:pt x="300" y="421"/>
                    </a:lnTo>
                    <a:lnTo>
                      <a:pt x="306" y="426"/>
                    </a:lnTo>
                    <a:lnTo>
                      <a:pt x="311" y="429"/>
                    </a:lnTo>
                    <a:lnTo>
                      <a:pt x="318" y="435"/>
                    </a:lnTo>
                    <a:lnTo>
                      <a:pt x="323" y="440"/>
                    </a:lnTo>
                    <a:lnTo>
                      <a:pt x="329" y="445"/>
                    </a:lnTo>
                    <a:lnTo>
                      <a:pt x="335" y="450"/>
                    </a:lnTo>
                    <a:lnTo>
                      <a:pt x="342" y="456"/>
                    </a:lnTo>
                    <a:lnTo>
                      <a:pt x="348" y="460"/>
                    </a:lnTo>
                    <a:lnTo>
                      <a:pt x="354" y="465"/>
                    </a:lnTo>
                    <a:lnTo>
                      <a:pt x="360" y="471"/>
                    </a:lnTo>
                    <a:lnTo>
                      <a:pt x="368" y="476"/>
                    </a:lnTo>
                    <a:lnTo>
                      <a:pt x="375" y="482"/>
                    </a:lnTo>
                    <a:lnTo>
                      <a:pt x="382" y="487"/>
                    </a:lnTo>
                    <a:lnTo>
                      <a:pt x="389" y="493"/>
                    </a:lnTo>
                    <a:lnTo>
                      <a:pt x="396" y="499"/>
                    </a:lnTo>
                    <a:lnTo>
                      <a:pt x="404" y="504"/>
                    </a:lnTo>
                    <a:lnTo>
                      <a:pt x="411" y="510"/>
                    </a:lnTo>
                    <a:lnTo>
                      <a:pt x="418" y="514"/>
                    </a:lnTo>
                    <a:lnTo>
                      <a:pt x="426" y="520"/>
                    </a:lnTo>
                    <a:lnTo>
                      <a:pt x="434" y="525"/>
                    </a:lnTo>
                    <a:lnTo>
                      <a:pt x="441" y="532"/>
                    </a:lnTo>
                    <a:lnTo>
                      <a:pt x="449" y="537"/>
                    </a:lnTo>
                    <a:lnTo>
                      <a:pt x="458" y="543"/>
                    </a:lnTo>
                    <a:lnTo>
                      <a:pt x="465" y="549"/>
                    </a:lnTo>
                    <a:lnTo>
                      <a:pt x="473" y="555"/>
                    </a:lnTo>
                    <a:lnTo>
                      <a:pt x="482" y="561"/>
                    </a:lnTo>
                    <a:lnTo>
                      <a:pt x="490" y="567"/>
                    </a:lnTo>
                    <a:lnTo>
                      <a:pt x="497" y="572"/>
                    </a:lnTo>
                    <a:lnTo>
                      <a:pt x="506" y="578"/>
                    </a:lnTo>
                    <a:lnTo>
                      <a:pt x="514" y="584"/>
                    </a:lnTo>
                    <a:lnTo>
                      <a:pt x="524" y="590"/>
                    </a:lnTo>
                    <a:lnTo>
                      <a:pt x="531" y="596"/>
                    </a:lnTo>
                    <a:lnTo>
                      <a:pt x="539" y="601"/>
                    </a:lnTo>
                    <a:lnTo>
                      <a:pt x="548" y="607"/>
                    </a:lnTo>
                    <a:lnTo>
                      <a:pt x="556" y="612"/>
                    </a:lnTo>
                    <a:lnTo>
                      <a:pt x="563" y="618"/>
                    </a:lnTo>
                    <a:lnTo>
                      <a:pt x="570" y="622"/>
                    </a:lnTo>
                    <a:lnTo>
                      <a:pt x="579" y="627"/>
                    </a:lnTo>
                    <a:lnTo>
                      <a:pt x="587" y="633"/>
                    </a:lnTo>
                    <a:lnTo>
                      <a:pt x="594" y="637"/>
                    </a:lnTo>
                    <a:lnTo>
                      <a:pt x="602" y="643"/>
                    </a:lnTo>
                    <a:lnTo>
                      <a:pt x="609" y="646"/>
                    </a:lnTo>
                    <a:lnTo>
                      <a:pt x="617" y="652"/>
                    </a:lnTo>
                    <a:lnTo>
                      <a:pt x="624" y="657"/>
                    </a:lnTo>
                    <a:lnTo>
                      <a:pt x="632" y="662"/>
                    </a:lnTo>
                    <a:lnTo>
                      <a:pt x="639" y="667"/>
                    </a:lnTo>
                    <a:lnTo>
                      <a:pt x="647" y="672"/>
                    </a:lnTo>
                    <a:lnTo>
                      <a:pt x="653" y="675"/>
                    </a:lnTo>
                    <a:lnTo>
                      <a:pt x="660" y="680"/>
                    </a:lnTo>
                    <a:lnTo>
                      <a:pt x="666" y="684"/>
                    </a:lnTo>
                    <a:lnTo>
                      <a:pt x="675" y="688"/>
                    </a:lnTo>
                    <a:lnTo>
                      <a:pt x="681" y="692"/>
                    </a:lnTo>
                    <a:lnTo>
                      <a:pt x="688" y="697"/>
                    </a:lnTo>
                    <a:lnTo>
                      <a:pt x="694" y="700"/>
                    </a:lnTo>
                    <a:lnTo>
                      <a:pt x="701" y="705"/>
                    </a:lnTo>
                    <a:lnTo>
                      <a:pt x="708" y="709"/>
                    </a:lnTo>
                    <a:lnTo>
                      <a:pt x="716" y="712"/>
                    </a:lnTo>
                    <a:lnTo>
                      <a:pt x="722" y="716"/>
                    </a:lnTo>
                    <a:lnTo>
                      <a:pt x="729" y="720"/>
                    </a:lnTo>
                    <a:lnTo>
                      <a:pt x="735" y="723"/>
                    </a:lnTo>
                    <a:lnTo>
                      <a:pt x="742" y="727"/>
                    </a:lnTo>
                    <a:lnTo>
                      <a:pt x="748" y="730"/>
                    </a:lnTo>
                    <a:lnTo>
                      <a:pt x="755" y="735"/>
                    </a:lnTo>
                    <a:lnTo>
                      <a:pt x="761" y="739"/>
                    </a:lnTo>
                    <a:lnTo>
                      <a:pt x="769" y="741"/>
                    </a:lnTo>
                    <a:lnTo>
                      <a:pt x="775" y="745"/>
                    </a:lnTo>
                    <a:lnTo>
                      <a:pt x="782" y="748"/>
                    </a:lnTo>
                    <a:lnTo>
                      <a:pt x="788" y="751"/>
                    </a:lnTo>
                    <a:lnTo>
                      <a:pt x="794" y="754"/>
                    </a:lnTo>
                    <a:lnTo>
                      <a:pt x="801" y="757"/>
                    </a:lnTo>
                    <a:lnTo>
                      <a:pt x="808" y="760"/>
                    </a:lnTo>
                    <a:lnTo>
                      <a:pt x="814" y="763"/>
                    </a:lnTo>
                    <a:lnTo>
                      <a:pt x="820" y="766"/>
                    </a:lnTo>
                    <a:lnTo>
                      <a:pt x="827" y="769"/>
                    </a:lnTo>
                    <a:lnTo>
                      <a:pt x="835" y="772"/>
                    </a:lnTo>
                    <a:lnTo>
                      <a:pt x="841" y="775"/>
                    </a:lnTo>
                    <a:lnTo>
                      <a:pt x="848" y="778"/>
                    </a:lnTo>
                    <a:lnTo>
                      <a:pt x="854" y="781"/>
                    </a:lnTo>
                    <a:lnTo>
                      <a:pt x="861" y="784"/>
                    </a:lnTo>
                    <a:lnTo>
                      <a:pt x="867" y="787"/>
                    </a:lnTo>
                    <a:lnTo>
                      <a:pt x="874" y="789"/>
                    </a:lnTo>
                    <a:lnTo>
                      <a:pt x="880" y="791"/>
                    </a:lnTo>
                    <a:lnTo>
                      <a:pt x="887" y="794"/>
                    </a:lnTo>
                    <a:lnTo>
                      <a:pt x="893" y="796"/>
                    </a:lnTo>
                    <a:lnTo>
                      <a:pt x="901" y="800"/>
                    </a:lnTo>
                    <a:lnTo>
                      <a:pt x="908" y="801"/>
                    </a:lnTo>
                    <a:lnTo>
                      <a:pt x="915" y="805"/>
                    </a:lnTo>
                    <a:lnTo>
                      <a:pt x="921" y="806"/>
                    </a:lnTo>
                    <a:lnTo>
                      <a:pt x="929" y="808"/>
                    </a:lnTo>
                    <a:lnTo>
                      <a:pt x="935" y="811"/>
                    </a:lnTo>
                    <a:lnTo>
                      <a:pt x="943" y="813"/>
                    </a:lnTo>
                    <a:lnTo>
                      <a:pt x="950" y="815"/>
                    </a:lnTo>
                    <a:lnTo>
                      <a:pt x="957" y="818"/>
                    </a:lnTo>
                    <a:lnTo>
                      <a:pt x="965" y="820"/>
                    </a:lnTo>
                    <a:lnTo>
                      <a:pt x="973" y="823"/>
                    </a:lnTo>
                    <a:lnTo>
                      <a:pt x="980" y="824"/>
                    </a:lnTo>
                    <a:lnTo>
                      <a:pt x="987" y="826"/>
                    </a:lnTo>
                    <a:lnTo>
                      <a:pt x="994" y="827"/>
                    </a:lnTo>
                    <a:lnTo>
                      <a:pt x="1001" y="830"/>
                    </a:lnTo>
                    <a:lnTo>
                      <a:pt x="1009" y="832"/>
                    </a:lnTo>
                    <a:lnTo>
                      <a:pt x="1016" y="833"/>
                    </a:lnTo>
                    <a:lnTo>
                      <a:pt x="1023" y="836"/>
                    </a:lnTo>
                    <a:lnTo>
                      <a:pt x="1031" y="837"/>
                    </a:lnTo>
                    <a:lnTo>
                      <a:pt x="1037" y="838"/>
                    </a:lnTo>
                    <a:lnTo>
                      <a:pt x="1045" y="841"/>
                    </a:lnTo>
                    <a:lnTo>
                      <a:pt x="1052" y="842"/>
                    </a:lnTo>
                    <a:lnTo>
                      <a:pt x="1060" y="844"/>
                    </a:lnTo>
                    <a:lnTo>
                      <a:pt x="1067" y="845"/>
                    </a:lnTo>
                    <a:lnTo>
                      <a:pt x="1075" y="847"/>
                    </a:lnTo>
                    <a:lnTo>
                      <a:pt x="1082" y="849"/>
                    </a:lnTo>
                    <a:lnTo>
                      <a:pt x="1089" y="850"/>
                    </a:lnTo>
                    <a:lnTo>
                      <a:pt x="1096" y="851"/>
                    </a:lnTo>
                    <a:lnTo>
                      <a:pt x="1102" y="853"/>
                    </a:lnTo>
                    <a:lnTo>
                      <a:pt x="1109" y="854"/>
                    </a:lnTo>
                    <a:lnTo>
                      <a:pt x="1117" y="855"/>
                    </a:lnTo>
                    <a:lnTo>
                      <a:pt x="1124" y="856"/>
                    </a:lnTo>
                    <a:lnTo>
                      <a:pt x="1130" y="857"/>
                    </a:lnTo>
                    <a:lnTo>
                      <a:pt x="1137" y="859"/>
                    </a:lnTo>
                    <a:lnTo>
                      <a:pt x="1143" y="861"/>
                    </a:lnTo>
                    <a:lnTo>
                      <a:pt x="1149" y="861"/>
                    </a:lnTo>
                    <a:lnTo>
                      <a:pt x="1156" y="862"/>
                    </a:lnTo>
                    <a:lnTo>
                      <a:pt x="1162" y="863"/>
                    </a:lnTo>
                    <a:lnTo>
                      <a:pt x="1169" y="865"/>
                    </a:lnTo>
                    <a:lnTo>
                      <a:pt x="1174" y="866"/>
                    </a:lnTo>
                    <a:lnTo>
                      <a:pt x="1180" y="867"/>
                    </a:lnTo>
                    <a:lnTo>
                      <a:pt x="1187" y="868"/>
                    </a:lnTo>
                    <a:lnTo>
                      <a:pt x="1193" y="869"/>
                    </a:lnTo>
                    <a:lnTo>
                      <a:pt x="1198" y="869"/>
                    </a:lnTo>
                    <a:lnTo>
                      <a:pt x="1203" y="871"/>
                    </a:lnTo>
                    <a:lnTo>
                      <a:pt x="1209" y="871"/>
                    </a:lnTo>
                    <a:lnTo>
                      <a:pt x="1214" y="872"/>
                    </a:lnTo>
                    <a:lnTo>
                      <a:pt x="1219" y="873"/>
                    </a:lnTo>
                    <a:lnTo>
                      <a:pt x="1225" y="873"/>
                    </a:lnTo>
                    <a:lnTo>
                      <a:pt x="1229" y="874"/>
                    </a:lnTo>
                    <a:lnTo>
                      <a:pt x="1234" y="875"/>
                    </a:lnTo>
                    <a:lnTo>
                      <a:pt x="1239" y="875"/>
                    </a:lnTo>
                    <a:lnTo>
                      <a:pt x="1243" y="875"/>
                    </a:lnTo>
                    <a:lnTo>
                      <a:pt x="1247" y="877"/>
                    </a:lnTo>
                    <a:lnTo>
                      <a:pt x="1252" y="877"/>
                    </a:lnTo>
                    <a:lnTo>
                      <a:pt x="1256" y="877"/>
                    </a:lnTo>
                    <a:lnTo>
                      <a:pt x="1259" y="878"/>
                    </a:lnTo>
                    <a:lnTo>
                      <a:pt x="1263" y="878"/>
                    </a:lnTo>
                    <a:lnTo>
                      <a:pt x="1268" y="879"/>
                    </a:lnTo>
                    <a:lnTo>
                      <a:pt x="1274" y="879"/>
                    </a:lnTo>
                    <a:lnTo>
                      <a:pt x="1279" y="880"/>
                    </a:lnTo>
                    <a:lnTo>
                      <a:pt x="1283" y="880"/>
                    </a:lnTo>
                    <a:lnTo>
                      <a:pt x="1288" y="881"/>
                    </a:lnTo>
                    <a:lnTo>
                      <a:pt x="1292" y="881"/>
                    </a:lnTo>
                    <a:lnTo>
                      <a:pt x="1294" y="881"/>
                    </a:lnTo>
                    <a:lnTo>
                      <a:pt x="1295" y="881"/>
                    </a:lnTo>
                    <a:lnTo>
                      <a:pt x="1297" y="883"/>
                    </a:lnTo>
                    <a:lnTo>
                      <a:pt x="1297" y="881"/>
                    </a:lnTo>
                    <a:lnTo>
                      <a:pt x="1298" y="881"/>
                    </a:lnTo>
                    <a:lnTo>
                      <a:pt x="1300" y="881"/>
                    </a:lnTo>
                    <a:lnTo>
                      <a:pt x="1304" y="881"/>
                    </a:lnTo>
                    <a:lnTo>
                      <a:pt x="1307" y="880"/>
                    </a:lnTo>
                    <a:lnTo>
                      <a:pt x="1313" y="880"/>
                    </a:lnTo>
                    <a:lnTo>
                      <a:pt x="1317" y="879"/>
                    </a:lnTo>
                    <a:lnTo>
                      <a:pt x="1319" y="879"/>
                    </a:lnTo>
                    <a:lnTo>
                      <a:pt x="1323" y="879"/>
                    </a:lnTo>
                    <a:lnTo>
                      <a:pt x="1327" y="879"/>
                    </a:lnTo>
                    <a:lnTo>
                      <a:pt x="1330" y="878"/>
                    </a:lnTo>
                    <a:lnTo>
                      <a:pt x="1334" y="878"/>
                    </a:lnTo>
                    <a:lnTo>
                      <a:pt x="1337" y="877"/>
                    </a:lnTo>
                    <a:lnTo>
                      <a:pt x="1342" y="877"/>
                    </a:lnTo>
                    <a:lnTo>
                      <a:pt x="1346" y="875"/>
                    </a:lnTo>
                    <a:lnTo>
                      <a:pt x="1351" y="875"/>
                    </a:lnTo>
                    <a:lnTo>
                      <a:pt x="1355" y="874"/>
                    </a:lnTo>
                    <a:lnTo>
                      <a:pt x="1360" y="874"/>
                    </a:lnTo>
                    <a:lnTo>
                      <a:pt x="1364" y="873"/>
                    </a:lnTo>
                    <a:lnTo>
                      <a:pt x="1369" y="872"/>
                    </a:lnTo>
                    <a:lnTo>
                      <a:pt x="1374" y="871"/>
                    </a:lnTo>
                    <a:lnTo>
                      <a:pt x="1380" y="871"/>
                    </a:lnTo>
                    <a:lnTo>
                      <a:pt x="1384" y="869"/>
                    </a:lnTo>
                    <a:lnTo>
                      <a:pt x="1390" y="868"/>
                    </a:lnTo>
                    <a:lnTo>
                      <a:pt x="1395" y="867"/>
                    </a:lnTo>
                    <a:lnTo>
                      <a:pt x="1401" y="867"/>
                    </a:lnTo>
                    <a:lnTo>
                      <a:pt x="1406" y="865"/>
                    </a:lnTo>
                    <a:lnTo>
                      <a:pt x="1411" y="863"/>
                    </a:lnTo>
                    <a:lnTo>
                      <a:pt x="1417" y="862"/>
                    </a:lnTo>
                    <a:lnTo>
                      <a:pt x="1423" y="861"/>
                    </a:lnTo>
                    <a:lnTo>
                      <a:pt x="1428" y="859"/>
                    </a:lnTo>
                    <a:lnTo>
                      <a:pt x="1434" y="857"/>
                    </a:lnTo>
                    <a:lnTo>
                      <a:pt x="1438" y="855"/>
                    </a:lnTo>
                    <a:lnTo>
                      <a:pt x="1444" y="854"/>
                    </a:lnTo>
                    <a:lnTo>
                      <a:pt x="1450" y="853"/>
                    </a:lnTo>
                    <a:lnTo>
                      <a:pt x="1456" y="850"/>
                    </a:lnTo>
                    <a:lnTo>
                      <a:pt x="1461" y="849"/>
                    </a:lnTo>
                    <a:lnTo>
                      <a:pt x="1467" y="847"/>
                    </a:lnTo>
                    <a:lnTo>
                      <a:pt x="1472" y="844"/>
                    </a:lnTo>
                    <a:lnTo>
                      <a:pt x="1478" y="843"/>
                    </a:lnTo>
                    <a:lnTo>
                      <a:pt x="1484" y="841"/>
                    </a:lnTo>
                    <a:lnTo>
                      <a:pt x="1489" y="838"/>
                    </a:lnTo>
                    <a:lnTo>
                      <a:pt x="1494" y="836"/>
                    </a:lnTo>
                    <a:lnTo>
                      <a:pt x="1500" y="833"/>
                    </a:lnTo>
                    <a:lnTo>
                      <a:pt x="1504" y="831"/>
                    </a:lnTo>
                    <a:lnTo>
                      <a:pt x="1509" y="827"/>
                    </a:lnTo>
                    <a:lnTo>
                      <a:pt x="1515" y="825"/>
                    </a:lnTo>
                    <a:lnTo>
                      <a:pt x="1520" y="823"/>
                    </a:lnTo>
                    <a:lnTo>
                      <a:pt x="1525" y="819"/>
                    </a:lnTo>
                    <a:lnTo>
                      <a:pt x="1530" y="817"/>
                    </a:lnTo>
                    <a:lnTo>
                      <a:pt x="1533" y="814"/>
                    </a:lnTo>
                    <a:lnTo>
                      <a:pt x="1538" y="811"/>
                    </a:lnTo>
                    <a:lnTo>
                      <a:pt x="1542" y="808"/>
                    </a:lnTo>
                    <a:lnTo>
                      <a:pt x="1548" y="805"/>
                    </a:lnTo>
                    <a:lnTo>
                      <a:pt x="1551" y="801"/>
                    </a:lnTo>
                    <a:lnTo>
                      <a:pt x="1555" y="797"/>
                    </a:lnTo>
                    <a:lnTo>
                      <a:pt x="1558" y="794"/>
                    </a:lnTo>
                    <a:lnTo>
                      <a:pt x="1563" y="790"/>
                    </a:lnTo>
                    <a:lnTo>
                      <a:pt x="1566" y="787"/>
                    </a:lnTo>
                    <a:lnTo>
                      <a:pt x="1569" y="783"/>
                    </a:lnTo>
                    <a:lnTo>
                      <a:pt x="1572" y="779"/>
                    </a:lnTo>
                    <a:lnTo>
                      <a:pt x="1575" y="776"/>
                    </a:lnTo>
                    <a:lnTo>
                      <a:pt x="1578" y="772"/>
                    </a:lnTo>
                    <a:lnTo>
                      <a:pt x="1580" y="767"/>
                    </a:lnTo>
                    <a:lnTo>
                      <a:pt x="1582" y="764"/>
                    </a:lnTo>
                    <a:lnTo>
                      <a:pt x="1586" y="762"/>
                    </a:lnTo>
                    <a:lnTo>
                      <a:pt x="1590" y="754"/>
                    </a:lnTo>
                    <a:lnTo>
                      <a:pt x="1594" y="748"/>
                    </a:lnTo>
                    <a:lnTo>
                      <a:pt x="1597" y="744"/>
                    </a:lnTo>
                    <a:lnTo>
                      <a:pt x="1600" y="738"/>
                    </a:lnTo>
                    <a:lnTo>
                      <a:pt x="1603" y="732"/>
                    </a:lnTo>
                    <a:lnTo>
                      <a:pt x="1605" y="727"/>
                    </a:lnTo>
                    <a:lnTo>
                      <a:pt x="1606" y="722"/>
                    </a:lnTo>
                    <a:lnTo>
                      <a:pt x="1608" y="717"/>
                    </a:lnTo>
                    <a:lnTo>
                      <a:pt x="1609" y="712"/>
                    </a:lnTo>
                    <a:lnTo>
                      <a:pt x="1610" y="708"/>
                    </a:lnTo>
                    <a:lnTo>
                      <a:pt x="1610" y="704"/>
                    </a:lnTo>
                    <a:lnTo>
                      <a:pt x="1611" y="702"/>
                    </a:lnTo>
                    <a:lnTo>
                      <a:pt x="1610" y="698"/>
                    </a:lnTo>
                    <a:lnTo>
                      <a:pt x="1610" y="694"/>
                    </a:lnTo>
                    <a:lnTo>
                      <a:pt x="1610" y="691"/>
                    </a:lnTo>
                    <a:lnTo>
                      <a:pt x="1610" y="688"/>
                    </a:lnTo>
                    <a:lnTo>
                      <a:pt x="1609" y="684"/>
                    </a:lnTo>
                    <a:lnTo>
                      <a:pt x="1608" y="680"/>
                    </a:lnTo>
                    <a:lnTo>
                      <a:pt x="1605" y="675"/>
                    </a:lnTo>
                    <a:lnTo>
                      <a:pt x="1604" y="674"/>
                    </a:lnTo>
                    <a:lnTo>
                      <a:pt x="1167" y="576"/>
                    </a:lnTo>
                    <a:lnTo>
                      <a:pt x="1166" y="574"/>
                    </a:lnTo>
                    <a:lnTo>
                      <a:pt x="1162" y="573"/>
                    </a:lnTo>
                    <a:lnTo>
                      <a:pt x="1160" y="572"/>
                    </a:lnTo>
                    <a:lnTo>
                      <a:pt x="1156" y="571"/>
                    </a:lnTo>
                    <a:lnTo>
                      <a:pt x="1153" y="568"/>
                    </a:lnTo>
                    <a:lnTo>
                      <a:pt x="1149" y="567"/>
                    </a:lnTo>
                    <a:lnTo>
                      <a:pt x="1143" y="565"/>
                    </a:lnTo>
                    <a:lnTo>
                      <a:pt x="1138" y="564"/>
                    </a:lnTo>
                    <a:lnTo>
                      <a:pt x="1132" y="561"/>
                    </a:lnTo>
                    <a:lnTo>
                      <a:pt x="1127" y="559"/>
                    </a:lnTo>
                    <a:lnTo>
                      <a:pt x="1120" y="555"/>
                    </a:lnTo>
                    <a:lnTo>
                      <a:pt x="1114" y="553"/>
                    </a:lnTo>
                    <a:lnTo>
                      <a:pt x="1107" y="549"/>
                    </a:lnTo>
                    <a:lnTo>
                      <a:pt x="1100" y="547"/>
                    </a:lnTo>
                    <a:lnTo>
                      <a:pt x="1090" y="543"/>
                    </a:lnTo>
                    <a:lnTo>
                      <a:pt x="1083" y="540"/>
                    </a:lnTo>
                    <a:lnTo>
                      <a:pt x="1073" y="536"/>
                    </a:lnTo>
                    <a:lnTo>
                      <a:pt x="1065" y="532"/>
                    </a:lnTo>
                    <a:lnTo>
                      <a:pt x="1055" y="528"/>
                    </a:lnTo>
                    <a:lnTo>
                      <a:pt x="1047" y="524"/>
                    </a:lnTo>
                    <a:lnTo>
                      <a:pt x="1037" y="519"/>
                    </a:lnTo>
                    <a:lnTo>
                      <a:pt x="1028" y="516"/>
                    </a:lnTo>
                    <a:lnTo>
                      <a:pt x="1017" y="511"/>
                    </a:lnTo>
                    <a:lnTo>
                      <a:pt x="1007" y="506"/>
                    </a:lnTo>
                    <a:lnTo>
                      <a:pt x="997" y="501"/>
                    </a:lnTo>
                    <a:lnTo>
                      <a:pt x="986" y="498"/>
                    </a:lnTo>
                    <a:lnTo>
                      <a:pt x="975" y="492"/>
                    </a:lnTo>
                    <a:lnTo>
                      <a:pt x="964" y="487"/>
                    </a:lnTo>
                    <a:lnTo>
                      <a:pt x="952" y="482"/>
                    </a:lnTo>
                    <a:lnTo>
                      <a:pt x="941" y="477"/>
                    </a:lnTo>
                    <a:lnTo>
                      <a:pt x="929" y="471"/>
                    </a:lnTo>
                    <a:lnTo>
                      <a:pt x="919" y="466"/>
                    </a:lnTo>
                    <a:lnTo>
                      <a:pt x="907" y="460"/>
                    </a:lnTo>
                    <a:lnTo>
                      <a:pt x="895" y="454"/>
                    </a:lnTo>
                    <a:lnTo>
                      <a:pt x="883" y="448"/>
                    </a:lnTo>
                    <a:lnTo>
                      <a:pt x="872" y="444"/>
                    </a:lnTo>
                    <a:lnTo>
                      <a:pt x="860" y="438"/>
                    </a:lnTo>
                    <a:lnTo>
                      <a:pt x="849" y="433"/>
                    </a:lnTo>
                    <a:lnTo>
                      <a:pt x="837" y="426"/>
                    </a:lnTo>
                    <a:lnTo>
                      <a:pt x="825" y="420"/>
                    </a:lnTo>
                    <a:lnTo>
                      <a:pt x="813" y="414"/>
                    </a:lnTo>
                    <a:lnTo>
                      <a:pt x="802" y="409"/>
                    </a:lnTo>
                    <a:lnTo>
                      <a:pt x="790" y="402"/>
                    </a:lnTo>
                    <a:lnTo>
                      <a:pt x="779" y="396"/>
                    </a:lnTo>
                    <a:lnTo>
                      <a:pt x="769" y="390"/>
                    </a:lnTo>
                    <a:lnTo>
                      <a:pt x="758" y="385"/>
                    </a:lnTo>
                    <a:lnTo>
                      <a:pt x="747" y="379"/>
                    </a:lnTo>
                    <a:lnTo>
                      <a:pt x="736" y="373"/>
                    </a:lnTo>
                    <a:lnTo>
                      <a:pt x="725" y="366"/>
                    </a:lnTo>
                    <a:lnTo>
                      <a:pt x="716" y="361"/>
                    </a:lnTo>
                    <a:lnTo>
                      <a:pt x="706" y="355"/>
                    </a:lnTo>
                    <a:lnTo>
                      <a:pt x="695" y="349"/>
                    </a:lnTo>
                    <a:lnTo>
                      <a:pt x="687" y="342"/>
                    </a:lnTo>
                    <a:lnTo>
                      <a:pt x="678" y="337"/>
                    </a:lnTo>
                    <a:lnTo>
                      <a:pt x="669" y="331"/>
                    </a:lnTo>
                    <a:lnTo>
                      <a:pt x="659" y="325"/>
                    </a:lnTo>
                    <a:lnTo>
                      <a:pt x="651" y="319"/>
                    </a:lnTo>
                    <a:lnTo>
                      <a:pt x="644" y="314"/>
                    </a:lnTo>
                    <a:lnTo>
                      <a:pt x="635" y="308"/>
                    </a:lnTo>
                    <a:lnTo>
                      <a:pt x="629" y="302"/>
                    </a:lnTo>
                    <a:lnTo>
                      <a:pt x="622" y="297"/>
                    </a:lnTo>
                    <a:lnTo>
                      <a:pt x="616" y="293"/>
                    </a:lnTo>
                    <a:lnTo>
                      <a:pt x="610" y="287"/>
                    </a:lnTo>
                    <a:lnTo>
                      <a:pt x="603" y="281"/>
                    </a:lnTo>
                    <a:lnTo>
                      <a:pt x="596" y="276"/>
                    </a:lnTo>
                    <a:lnTo>
                      <a:pt x="590" y="270"/>
                    </a:lnTo>
                    <a:lnTo>
                      <a:pt x="582" y="265"/>
                    </a:lnTo>
                    <a:lnTo>
                      <a:pt x="575" y="259"/>
                    </a:lnTo>
                    <a:lnTo>
                      <a:pt x="567" y="254"/>
                    </a:lnTo>
                    <a:lnTo>
                      <a:pt x="561" y="248"/>
                    </a:lnTo>
                    <a:lnTo>
                      <a:pt x="552" y="243"/>
                    </a:lnTo>
                    <a:lnTo>
                      <a:pt x="545" y="239"/>
                    </a:lnTo>
                    <a:lnTo>
                      <a:pt x="537" y="234"/>
                    </a:lnTo>
                    <a:lnTo>
                      <a:pt x="530" y="229"/>
                    </a:lnTo>
                    <a:lnTo>
                      <a:pt x="521" y="223"/>
                    </a:lnTo>
                    <a:lnTo>
                      <a:pt x="514" y="218"/>
                    </a:lnTo>
                    <a:lnTo>
                      <a:pt x="506" y="213"/>
                    </a:lnTo>
                    <a:lnTo>
                      <a:pt x="498" y="210"/>
                    </a:lnTo>
                    <a:lnTo>
                      <a:pt x="490" y="204"/>
                    </a:lnTo>
                    <a:lnTo>
                      <a:pt x="482" y="200"/>
                    </a:lnTo>
                    <a:lnTo>
                      <a:pt x="473" y="195"/>
                    </a:lnTo>
                    <a:lnTo>
                      <a:pt x="465" y="191"/>
                    </a:lnTo>
                    <a:lnTo>
                      <a:pt x="456" y="186"/>
                    </a:lnTo>
                    <a:lnTo>
                      <a:pt x="449" y="182"/>
                    </a:lnTo>
                    <a:lnTo>
                      <a:pt x="441" y="177"/>
                    </a:lnTo>
                    <a:lnTo>
                      <a:pt x="432" y="174"/>
                    </a:lnTo>
                    <a:lnTo>
                      <a:pt x="424" y="170"/>
                    </a:lnTo>
                    <a:lnTo>
                      <a:pt x="417" y="165"/>
                    </a:lnTo>
                    <a:lnTo>
                      <a:pt x="408" y="162"/>
                    </a:lnTo>
                    <a:lnTo>
                      <a:pt x="400" y="157"/>
                    </a:lnTo>
                    <a:lnTo>
                      <a:pt x="393" y="153"/>
                    </a:lnTo>
                    <a:lnTo>
                      <a:pt x="384" y="150"/>
                    </a:lnTo>
                    <a:lnTo>
                      <a:pt x="377" y="146"/>
                    </a:lnTo>
                    <a:lnTo>
                      <a:pt x="370" y="144"/>
                    </a:lnTo>
                    <a:lnTo>
                      <a:pt x="362" y="140"/>
                    </a:lnTo>
                    <a:lnTo>
                      <a:pt x="354" y="137"/>
                    </a:lnTo>
                    <a:lnTo>
                      <a:pt x="347" y="133"/>
                    </a:lnTo>
                    <a:lnTo>
                      <a:pt x="339" y="129"/>
                    </a:lnTo>
                    <a:lnTo>
                      <a:pt x="332" y="126"/>
                    </a:lnTo>
                    <a:lnTo>
                      <a:pt x="324" y="123"/>
                    </a:lnTo>
                    <a:lnTo>
                      <a:pt x="318" y="120"/>
                    </a:lnTo>
                    <a:lnTo>
                      <a:pt x="311" y="117"/>
                    </a:lnTo>
                    <a:lnTo>
                      <a:pt x="305" y="115"/>
                    </a:lnTo>
                    <a:lnTo>
                      <a:pt x="299" y="113"/>
                    </a:lnTo>
                    <a:lnTo>
                      <a:pt x="292" y="109"/>
                    </a:lnTo>
                    <a:lnTo>
                      <a:pt x="287" y="108"/>
                    </a:lnTo>
                    <a:lnTo>
                      <a:pt x="281" y="105"/>
                    </a:lnTo>
                    <a:lnTo>
                      <a:pt x="275" y="103"/>
                    </a:lnTo>
                    <a:lnTo>
                      <a:pt x="270" y="102"/>
                    </a:lnTo>
                    <a:lnTo>
                      <a:pt x="266" y="99"/>
                    </a:lnTo>
                    <a:lnTo>
                      <a:pt x="260" y="97"/>
                    </a:lnTo>
                    <a:lnTo>
                      <a:pt x="256" y="95"/>
                    </a:lnTo>
                    <a:lnTo>
                      <a:pt x="251" y="93"/>
                    </a:lnTo>
                    <a:lnTo>
                      <a:pt x="246" y="92"/>
                    </a:lnTo>
                    <a:lnTo>
                      <a:pt x="243" y="90"/>
                    </a:lnTo>
                    <a:lnTo>
                      <a:pt x="239" y="89"/>
                    </a:lnTo>
                    <a:lnTo>
                      <a:pt x="237" y="87"/>
                    </a:lnTo>
                    <a:lnTo>
                      <a:pt x="234" y="87"/>
                    </a:lnTo>
                    <a:lnTo>
                      <a:pt x="228" y="85"/>
                    </a:lnTo>
                    <a:lnTo>
                      <a:pt x="226" y="84"/>
                    </a:lnTo>
                    <a:lnTo>
                      <a:pt x="224" y="84"/>
                    </a:lnTo>
                    <a:lnTo>
                      <a:pt x="221" y="83"/>
                    </a:lnTo>
                    <a:lnTo>
                      <a:pt x="219" y="81"/>
                    </a:lnTo>
                    <a:lnTo>
                      <a:pt x="215" y="80"/>
                    </a:lnTo>
                    <a:lnTo>
                      <a:pt x="213" y="79"/>
                    </a:lnTo>
                    <a:lnTo>
                      <a:pt x="209" y="77"/>
                    </a:lnTo>
                    <a:lnTo>
                      <a:pt x="206" y="75"/>
                    </a:lnTo>
                    <a:lnTo>
                      <a:pt x="201" y="73"/>
                    </a:lnTo>
                    <a:lnTo>
                      <a:pt x="196" y="72"/>
                    </a:lnTo>
                    <a:lnTo>
                      <a:pt x="191" y="69"/>
                    </a:lnTo>
                    <a:lnTo>
                      <a:pt x="186" y="66"/>
                    </a:lnTo>
                    <a:lnTo>
                      <a:pt x="180" y="63"/>
                    </a:lnTo>
                    <a:lnTo>
                      <a:pt x="174" y="61"/>
                    </a:lnTo>
                    <a:lnTo>
                      <a:pt x="168" y="59"/>
                    </a:lnTo>
                    <a:lnTo>
                      <a:pt x="164" y="56"/>
                    </a:lnTo>
                    <a:lnTo>
                      <a:pt x="160" y="54"/>
                    </a:lnTo>
                    <a:lnTo>
                      <a:pt x="156" y="53"/>
                    </a:lnTo>
                    <a:lnTo>
                      <a:pt x="153" y="50"/>
                    </a:lnTo>
                    <a:lnTo>
                      <a:pt x="150" y="49"/>
                    </a:lnTo>
                    <a:lnTo>
                      <a:pt x="143" y="47"/>
                    </a:lnTo>
                    <a:lnTo>
                      <a:pt x="137" y="43"/>
                    </a:lnTo>
                    <a:lnTo>
                      <a:pt x="134" y="42"/>
                    </a:lnTo>
                    <a:lnTo>
                      <a:pt x="130" y="40"/>
                    </a:lnTo>
                    <a:lnTo>
                      <a:pt x="126" y="37"/>
                    </a:lnTo>
                    <a:lnTo>
                      <a:pt x="124" y="36"/>
                    </a:lnTo>
                    <a:lnTo>
                      <a:pt x="117" y="32"/>
                    </a:lnTo>
                    <a:lnTo>
                      <a:pt x="111" y="29"/>
                    </a:lnTo>
                    <a:lnTo>
                      <a:pt x="103" y="25"/>
                    </a:lnTo>
                    <a:lnTo>
                      <a:pt x="97" y="22"/>
                    </a:lnTo>
                    <a:lnTo>
                      <a:pt x="91" y="18"/>
                    </a:lnTo>
                    <a:lnTo>
                      <a:pt x="85" y="14"/>
                    </a:lnTo>
                    <a:lnTo>
                      <a:pt x="79" y="11"/>
                    </a:lnTo>
                    <a:lnTo>
                      <a:pt x="73" y="7"/>
                    </a:lnTo>
                    <a:lnTo>
                      <a:pt x="69" y="4"/>
                    </a:lnTo>
                    <a:lnTo>
                      <a:pt x="64" y="0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1" name="Freeform 45"/>
              <p:cNvSpPr>
                <a:spLocks/>
              </p:cNvSpPr>
              <p:nvPr/>
            </p:nvSpPr>
            <p:spPr bwMode="auto">
              <a:xfrm>
                <a:off x="2256" y="3838"/>
                <a:ext cx="218" cy="247"/>
              </a:xfrm>
              <a:custGeom>
                <a:avLst/>
                <a:gdLst/>
                <a:ahLst/>
                <a:cxnLst>
                  <a:cxn ang="0">
                    <a:pos x="62" y="240"/>
                  </a:cxn>
                  <a:cxn ang="0">
                    <a:pos x="77" y="244"/>
                  </a:cxn>
                  <a:cxn ang="0">
                    <a:pos x="93" y="247"/>
                  </a:cxn>
                  <a:cxn ang="0">
                    <a:pos x="108" y="246"/>
                  </a:cxn>
                  <a:cxn ang="0">
                    <a:pos x="124" y="242"/>
                  </a:cxn>
                  <a:cxn ang="0">
                    <a:pos x="140" y="237"/>
                  </a:cxn>
                  <a:cxn ang="0">
                    <a:pos x="154" y="228"/>
                  </a:cxn>
                  <a:cxn ang="0">
                    <a:pos x="168" y="219"/>
                  </a:cxn>
                  <a:cxn ang="0">
                    <a:pos x="180" y="205"/>
                  </a:cxn>
                  <a:cxn ang="0">
                    <a:pos x="192" y="191"/>
                  </a:cxn>
                  <a:cxn ang="0">
                    <a:pos x="203" y="175"/>
                  </a:cxn>
                  <a:cxn ang="0">
                    <a:pos x="209" y="157"/>
                  </a:cxn>
                  <a:cxn ang="0">
                    <a:pos x="215" y="139"/>
                  </a:cxn>
                  <a:cxn ang="0">
                    <a:pos x="218" y="121"/>
                  </a:cxn>
                  <a:cxn ang="0">
                    <a:pos x="218" y="103"/>
                  </a:cxn>
                  <a:cxn ang="0">
                    <a:pos x="216" y="87"/>
                  </a:cxn>
                  <a:cxn ang="0">
                    <a:pos x="212" y="71"/>
                  </a:cxn>
                  <a:cxn ang="0">
                    <a:pos x="206" y="54"/>
                  </a:cxn>
                  <a:cxn ang="0">
                    <a:pos x="198" y="41"/>
                  </a:cxn>
                  <a:cxn ang="0">
                    <a:pos x="188" y="28"/>
                  </a:cxn>
                  <a:cxn ang="0">
                    <a:pos x="176" y="18"/>
                  </a:cxn>
                  <a:cxn ang="0">
                    <a:pos x="162" y="10"/>
                  </a:cxn>
                  <a:cxn ang="0">
                    <a:pos x="147" y="4"/>
                  </a:cxn>
                  <a:cxn ang="0">
                    <a:pos x="131" y="0"/>
                  </a:cxn>
                  <a:cxn ang="0">
                    <a:pos x="114" y="0"/>
                  </a:cxn>
                  <a:cxn ang="0">
                    <a:pos x="99" y="4"/>
                  </a:cxn>
                  <a:cxn ang="0">
                    <a:pos x="83" y="9"/>
                  </a:cxn>
                  <a:cxn ang="0">
                    <a:pos x="69" y="16"/>
                  </a:cxn>
                  <a:cxn ang="0">
                    <a:pos x="54" y="25"/>
                  </a:cxn>
                  <a:cxn ang="0">
                    <a:pos x="41" y="37"/>
                  </a:cxn>
                  <a:cxn ang="0">
                    <a:pos x="29" y="51"/>
                  </a:cxn>
                  <a:cxn ang="0">
                    <a:pos x="20" y="67"/>
                  </a:cxn>
                  <a:cxn ang="0">
                    <a:pos x="11" y="84"/>
                  </a:cxn>
                  <a:cxn ang="0">
                    <a:pos x="5" y="102"/>
                  </a:cxn>
                  <a:cxn ang="0">
                    <a:pos x="2" y="120"/>
                  </a:cxn>
                  <a:cxn ang="0">
                    <a:pos x="0" y="138"/>
                  </a:cxn>
                  <a:cxn ang="0">
                    <a:pos x="2" y="156"/>
                  </a:cxn>
                  <a:cxn ang="0">
                    <a:pos x="4" y="172"/>
                  </a:cxn>
                  <a:cxn ang="0">
                    <a:pos x="10" y="189"/>
                  </a:cxn>
                  <a:cxn ang="0">
                    <a:pos x="17" y="202"/>
                  </a:cxn>
                  <a:cxn ang="0">
                    <a:pos x="27" y="216"/>
                  </a:cxn>
                  <a:cxn ang="0">
                    <a:pos x="39" y="227"/>
                  </a:cxn>
                  <a:cxn ang="0">
                    <a:pos x="53" y="237"/>
                  </a:cxn>
                </a:cxnLst>
                <a:rect l="0" t="0" r="r" b="b"/>
                <a:pathLst>
                  <a:path w="218" h="247">
                    <a:moveTo>
                      <a:pt x="53" y="237"/>
                    </a:moveTo>
                    <a:lnTo>
                      <a:pt x="57" y="238"/>
                    </a:lnTo>
                    <a:lnTo>
                      <a:pt x="62" y="240"/>
                    </a:lnTo>
                    <a:lnTo>
                      <a:pt x="68" y="241"/>
                    </a:lnTo>
                    <a:lnTo>
                      <a:pt x="72" y="244"/>
                    </a:lnTo>
                    <a:lnTo>
                      <a:pt x="77" y="244"/>
                    </a:lnTo>
                    <a:lnTo>
                      <a:pt x="82" y="246"/>
                    </a:lnTo>
                    <a:lnTo>
                      <a:pt x="88" y="246"/>
                    </a:lnTo>
                    <a:lnTo>
                      <a:pt x="93" y="247"/>
                    </a:lnTo>
                    <a:lnTo>
                      <a:pt x="99" y="246"/>
                    </a:lnTo>
                    <a:lnTo>
                      <a:pt x="104" y="246"/>
                    </a:lnTo>
                    <a:lnTo>
                      <a:pt x="108" y="246"/>
                    </a:lnTo>
                    <a:lnTo>
                      <a:pt x="114" y="245"/>
                    </a:lnTo>
                    <a:lnTo>
                      <a:pt x="119" y="244"/>
                    </a:lnTo>
                    <a:lnTo>
                      <a:pt x="124" y="242"/>
                    </a:lnTo>
                    <a:lnTo>
                      <a:pt x="130" y="240"/>
                    </a:lnTo>
                    <a:lnTo>
                      <a:pt x="135" y="239"/>
                    </a:lnTo>
                    <a:lnTo>
                      <a:pt x="140" y="237"/>
                    </a:lnTo>
                    <a:lnTo>
                      <a:pt x="144" y="234"/>
                    </a:lnTo>
                    <a:lnTo>
                      <a:pt x="149" y="231"/>
                    </a:lnTo>
                    <a:lnTo>
                      <a:pt x="154" y="228"/>
                    </a:lnTo>
                    <a:lnTo>
                      <a:pt x="159" y="225"/>
                    </a:lnTo>
                    <a:lnTo>
                      <a:pt x="164" y="222"/>
                    </a:lnTo>
                    <a:lnTo>
                      <a:pt x="168" y="219"/>
                    </a:lnTo>
                    <a:lnTo>
                      <a:pt x="173" y="215"/>
                    </a:lnTo>
                    <a:lnTo>
                      <a:pt x="177" y="209"/>
                    </a:lnTo>
                    <a:lnTo>
                      <a:pt x="180" y="205"/>
                    </a:lnTo>
                    <a:lnTo>
                      <a:pt x="184" y="201"/>
                    </a:lnTo>
                    <a:lnTo>
                      <a:pt x="189" y="197"/>
                    </a:lnTo>
                    <a:lnTo>
                      <a:pt x="192" y="191"/>
                    </a:lnTo>
                    <a:lnTo>
                      <a:pt x="196" y="186"/>
                    </a:lnTo>
                    <a:lnTo>
                      <a:pt x="200" y="180"/>
                    </a:lnTo>
                    <a:lnTo>
                      <a:pt x="203" y="175"/>
                    </a:lnTo>
                    <a:lnTo>
                      <a:pt x="206" y="169"/>
                    </a:lnTo>
                    <a:lnTo>
                      <a:pt x="208" y="163"/>
                    </a:lnTo>
                    <a:lnTo>
                      <a:pt x="209" y="157"/>
                    </a:lnTo>
                    <a:lnTo>
                      <a:pt x="212" y="151"/>
                    </a:lnTo>
                    <a:lnTo>
                      <a:pt x="213" y="145"/>
                    </a:lnTo>
                    <a:lnTo>
                      <a:pt x="215" y="139"/>
                    </a:lnTo>
                    <a:lnTo>
                      <a:pt x="216" y="133"/>
                    </a:lnTo>
                    <a:lnTo>
                      <a:pt x="218" y="127"/>
                    </a:lnTo>
                    <a:lnTo>
                      <a:pt x="218" y="121"/>
                    </a:lnTo>
                    <a:lnTo>
                      <a:pt x="218" y="115"/>
                    </a:lnTo>
                    <a:lnTo>
                      <a:pt x="218" y="109"/>
                    </a:lnTo>
                    <a:lnTo>
                      <a:pt x="218" y="103"/>
                    </a:lnTo>
                    <a:lnTo>
                      <a:pt x="218" y="99"/>
                    </a:lnTo>
                    <a:lnTo>
                      <a:pt x="216" y="93"/>
                    </a:lnTo>
                    <a:lnTo>
                      <a:pt x="216" y="87"/>
                    </a:lnTo>
                    <a:lnTo>
                      <a:pt x="215" y="82"/>
                    </a:lnTo>
                    <a:lnTo>
                      <a:pt x="214" y="76"/>
                    </a:lnTo>
                    <a:lnTo>
                      <a:pt x="212" y="71"/>
                    </a:lnTo>
                    <a:lnTo>
                      <a:pt x="210" y="65"/>
                    </a:lnTo>
                    <a:lnTo>
                      <a:pt x="208" y="60"/>
                    </a:lnTo>
                    <a:lnTo>
                      <a:pt x="206" y="54"/>
                    </a:lnTo>
                    <a:lnTo>
                      <a:pt x="203" y="49"/>
                    </a:lnTo>
                    <a:lnTo>
                      <a:pt x="201" y="45"/>
                    </a:lnTo>
                    <a:lnTo>
                      <a:pt x="198" y="41"/>
                    </a:lnTo>
                    <a:lnTo>
                      <a:pt x="195" y="36"/>
                    </a:lnTo>
                    <a:lnTo>
                      <a:pt x="191" y="33"/>
                    </a:lnTo>
                    <a:lnTo>
                      <a:pt x="188" y="28"/>
                    </a:lnTo>
                    <a:lnTo>
                      <a:pt x="184" y="25"/>
                    </a:lnTo>
                    <a:lnTo>
                      <a:pt x="179" y="22"/>
                    </a:lnTo>
                    <a:lnTo>
                      <a:pt x="176" y="18"/>
                    </a:lnTo>
                    <a:lnTo>
                      <a:pt x="172" y="15"/>
                    </a:lnTo>
                    <a:lnTo>
                      <a:pt x="167" y="13"/>
                    </a:lnTo>
                    <a:lnTo>
                      <a:pt x="162" y="10"/>
                    </a:lnTo>
                    <a:lnTo>
                      <a:pt x="156" y="7"/>
                    </a:lnTo>
                    <a:lnTo>
                      <a:pt x="152" y="6"/>
                    </a:lnTo>
                    <a:lnTo>
                      <a:pt x="147" y="4"/>
                    </a:lnTo>
                    <a:lnTo>
                      <a:pt x="141" y="3"/>
                    </a:lnTo>
                    <a:lnTo>
                      <a:pt x="136" y="1"/>
                    </a:lnTo>
                    <a:lnTo>
                      <a:pt x="131" y="0"/>
                    </a:lnTo>
                    <a:lnTo>
                      <a:pt x="125" y="0"/>
                    </a:lnTo>
                    <a:lnTo>
                      <a:pt x="120" y="0"/>
                    </a:lnTo>
                    <a:lnTo>
                      <a:pt x="114" y="0"/>
                    </a:lnTo>
                    <a:lnTo>
                      <a:pt x="110" y="0"/>
                    </a:lnTo>
                    <a:lnTo>
                      <a:pt x="105" y="3"/>
                    </a:lnTo>
                    <a:lnTo>
                      <a:pt x="99" y="4"/>
                    </a:lnTo>
                    <a:lnTo>
                      <a:pt x="93" y="5"/>
                    </a:lnTo>
                    <a:lnTo>
                      <a:pt x="88" y="6"/>
                    </a:lnTo>
                    <a:lnTo>
                      <a:pt x="83" y="9"/>
                    </a:lnTo>
                    <a:lnTo>
                      <a:pt x="78" y="11"/>
                    </a:lnTo>
                    <a:lnTo>
                      <a:pt x="74" y="13"/>
                    </a:lnTo>
                    <a:lnTo>
                      <a:pt x="69" y="16"/>
                    </a:lnTo>
                    <a:lnTo>
                      <a:pt x="63" y="18"/>
                    </a:lnTo>
                    <a:lnTo>
                      <a:pt x="58" y="22"/>
                    </a:lnTo>
                    <a:lnTo>
                      <a:pt x="54" y="25"/>
                    </a:lnTo>
                    <a:lnTo>
                      <a:pt x="50" y="29"/>
                    </a:lnTo>
                    <a:lnTo>
                      <a:pt x="46" y="34"/>
                    </a:lnTo>
                    <a:lnTo>
                      <a:pt x="41" y="37"/>
                    </a:lnTo>
                    <a:lnTo>
                      <a:pt x="36" y="42"/>
                    </a:lnTo>
                    <a:lnTo>
                      <a:pt x="33" y="46"/>
                    </a:lnTo>
                    <a:lnTo>
                      <a:pt x="29" y="51"/>
                    </a:lnTo>
                    <a:lnTo>
                      <a:pt x="26" y="55"/>
                    </a:lnTo>
                    <a:lnTo>
                      <a:pt x="22" y="61"/>
                    </a:lnTo>
                    <a:lnTo>
                      <a:pt x="20" y="67"/>
                    </a:lnTo>
                    <a:lnTo>
                      <a:pt x="17" y="73"/>
                    </a:lnTo>
                    <a:lnTo>
                      <a:pt x="14" y="78"/>
                    </a:lnTo>
                    <a:lnTo>
                      <a:pt x="11" y="84"/>
                    </a:lnTo>
                    <a:lnTo>
                      <a:pt x="9" y="90"/>
                    </a:lnTo>
                    <a:lnTo>
                      <a:pt x="6" y="96"/>
                    </a:lnTo>
                    <a:lnTo>
                      <a:pt x="5" y="102"/>
                    </a:lnTo>
                    <a:lnTo>
                      <a:pt x="3" y="108"/>
                    </a:lnTo>
                    <a:lnTo>
                      <a:pt x="2" y="114"/>
                    </a:lnTo>
                    <a:lnTo>
                      <a:pt x="2" y="120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0" y="138"/>
                    </a:lnTo>
                    <a:lnTo>
                      <a:pt x="0" y="144"/>
                    </a:lnTo>
                    <a:lnTo>
                      <a:pt x="0" y="149"/>
                    </a:lnTo>
                    <a:lnTo>
                      <a:pt x="2" y="156"/>
                    </a:lnTo>
                    <a:lnTo>
                      <a:pt x="2" y="161"/>
                    </a:lnTo>
                    <a:lnTo>
                      <a:pt x="4" y="167"/>
                    </a:lnTo>
                    <a:lnTo>
                      <a:pt x="4" y="172"/>
                    </a:lnTo>
                    <a:lnTo>
                      <a:pt x="6" y="178"/>
                    </a:lnTo>
                    <a:lnTo>
                      <a:pt x="8" y="183"/>
                    </a:lnTo>
                    <a:lnTo>
                      <a:pt x="10" y="189"/>
                    </a:lnTo>
                    <a:lnTo>
                      <a:pt x="11" y="192"/>
                    </a:lnTo>
                    <a:lnTo>
                      <a:pt x="15" y="197"/>
                    </a:lnTo>
                    <a:lnTo>
                      <a:pt x="17" y="202"/>
                    </a:lnTo>
                    <a:lnTo>
                      <a:pt x="21" y="207"/>
                    </a:lnTo>
                    <a:lnTo>
                      <a:pt x="23" y="211"/>
                    </a:lnTo>
                    <a:lnTo>
                      <a:pt x="27" y="216"/>
                    </a:lnTo>
                    <a:lnTo>
                      <a:pt x="30" y="220"/>
                    </a:lnTo>
                    <a:lnTo>
                      <a:pt x="35" y="223"/>
                    </a:lnTo>
                    <a:lnTo>
                      <a:pt x="39" y="227"/>
                    </a:lnTo>
                    <a:lnTo>
                      <a:pt x="44" y="231"/>
                    </a:lnTo>
                    <a:lnTo>
                      <a:pt x="47" y="233"/>
                    </a:lnTo>
                    <a:lnTo>
                      <a:pt x="53" y="237"/>
                    </a:lnTo>
                    <a:lnTo>
                      <a:pt x="53" y="2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2" name="Freeform 46"/>
              <p:cNvSpPr>
                <a:spLocks/>
              </p:cNvSpPr>
              <p:nvPr/>
            </p:nvSpPr>
            <p:spPr bwMode="auto">
              <a:xfrm>
                <a:off x="1704" y="3516"/>
                <a:ext cx="203" cy="208"/>
              </a:xfrm>
              <a:custGeom>
                <a:avLst/>
                <a:gdLst/>
                <a:ahLst/>
                <a:cxnLst>
                  <a:cxn ang="0">
                    <a:pos x="37" y="194"/>
                  </a:cxn>
                  <a:cxn ang="0">
                    <a:pos x="48" y="200"/>
                  </a:cxn>
                  <a:cxn ang="0">
                    <a:pos x="63" y="206"/>
                  </a:cxn>
                  <a:cxn ang="0">
                    <a:pos x="76" y="207"/>
                  </a:cxn>
                  <a:cxn ang="0">
                    <a:pos x="90" y="208"/>
                  </a:cxn>
                  <a:cxn ang="0">
                    <a:pos x="106" y="206"/>
                  </a:cxn>
                  <a:cxn ang="0">
                    <a:pos x="120" y="202"/>
                  </a:cxn>
                  <a:cxn ang="0">
                    <a:pos x="135" y="195"/>
                  </a:cxn>
                  <a:cxn ang="0">
                    <a:pos x="148" y="188"/>
                  </a:cxn>
                  <a:cxn ang="0">
                    <a:pos x="160" y="178"/>
                  </a:cxn>
                  <a:cxn ang="0">
                    <a:pos x="173" y="166"/>
                  </a:cxn>
                  <a:cxn ang="0">
                    <a:pos x="183" y="152"/>
                  </a:cxn>
                  <a:cxn ang="0">
                    <a:pos x="191" y="138"/>
                  </a:cxn>
                  <a:cxn ang="0">
                    <a:pos x="197" y="123"/>
                  </a:cxn>
                  <a:cxn ang="0">
                    <a:pos x="201" y="109"/>
                  </a:cxn>
                  <a:cxn ang="0">
                    <a:pos x="203" y="93"/>
                  </a:cxn>
                  <a:cxn ang="0">
                    <a:pos x="203" y="78"/>
                  </a:cxn>
                  <a:cxn ang="0">
                    <a:pos x="201" y="63"/>
                  </a:cxn>
                  <a:cxn ang="0">
                    <a:pos x="196" y="51"/>
                  </a:cxn>
                  <a:cxn ang="0">
                    <a:pos x="189" y="38"/>
                  </a:cxn>
                  <a:cxn ang="0">
                    <a:pos x="180" y="26"/>
                  </a:cxn>
                  <a:cxn ang="0">
                    <a:pos x="171" y="16"/>
                  </a:cxn>
                  <a:cxn ang="0">
                    <a:pos x="157" y="9"/>
                  </a:cxn>
                  <a:cxn ang="0">
                    <a:pos x="144" y="3"/>
                  </a:cxn>
                  <a:cxn ang="0">
                    <a:pos x="131" y="1"/>
                  </a:cxn>
                  <a:cxn ang="0">
                    <a:pos x="115" y="0"/>
                  </a:cxn>
                  <a:cxn ang="0">
                    <a:pos x="102" y="2"/>
                  </a:cxn>
                  <a:cxn ang="0">
                    <a:pos x="87" y="4"/>
                  </a:cxn>
                  <a:cxn ang="0">
                    <a:pos x="72" y="9"/>
                  </a:cxn>
                  <a:cxn ang="0">
                    <a:pos x="58" y="18"/>
                  </a:cxn>
                  <a:cxn ang="0">
                    <a:pos x="46" y="27"/>
                  </a:cxn>
                  <a:cxn ang="0">
                    <a:pos x="34" y="39"/>
                  </a:cxn>
                  <a:cxn ang="0">
                    <a:pos x="23" y="52"/>
                  </a:cxn>
                  <a:cxn ang="0">
                    <a:pos x="13" y="66"/>
                  </a:cxn>
                  <a:cxn ang="0">
                    <a:pos x="7" y="81"/>
                  </a:cxn>
                  <a:cxn ang="0">
                    <a:pos x="3" y="96"/>
                  </a:cxn>
                  <a:cxn ang="0">
                    <a:pos x="0" y="111"/>
                  </a:cxn>
                  <a:cxn ang="0">
                    <a:pos x="0" y="126"/>
                  </a:cxn>
                  <a:cxn ang="0">
                    <a:pos x="1" y="141"/>
                  </a:cxn>
                  <a:cxn ang="0">
                    <a:pos x="5" y="154"/>
                  </a:cxn>
                  <a:cxn ang="0">
                    <a:pos x="11" y="166"/>
                  </a:cxn>
                  <a:cxn ang="0">
                    <a:pos x="18" y="178"/>
                  </a:cxn>
                  <a:cxn ang="0">
                    <a:pos x="29" y="189"/>
                  </a:cxn>
                </a:cxnLst>
                <a:rect l="0" t="0" r="r" b="b"/>
                <a:pathLst>
                  <a:path w="203" h="208">
                    <a:moveTo>
                      <a:pt x="29" y="189"/>
                    </a:moveTo>
                    <a:lnTo>
                      <a:pt x="34" y="192"/>
                    </a:lnTo>
                    <a:lnTo>
                      <a:pt x="37" y="194"/>
                    </a:lnTo>
                    <a:lnTo>
                      <a:pt x="41" y="196"/>
                    </a:lnTo>
                    <a:lnTo>
                      <a:pt x="45" y="199"/>
                    </a:lnTo>
                    <a:lnTo>
                      <a:pt x="48" y="200"/>
                    </a:lnTo>
                    <a:lnTo>
                      <a:pt x="53" y="202"/>
                    </a:lnTo>
                    <a:lnTo>
                      <a:pt x="58" y="203"/>
                    </a:lnTo>
                    <a:lnTo>
                      <a:pt x="63" y="206"/>
                    </a:lnTo>
                    <a:lnTo>
                      <a:pt x="67" y="206"/>
                    </a:lnTo>
                    <a:lnTo>
                      <a:pt x="72" y="207"/>
                    </a:lnTo>
                    <a:lnTo>
                      <a:pt x="76" y="207"/>
                    </a:lnTo>
                    <a:lnTo>
                      <a:pt x="82" y="208"/>
                    </a:lnTo>
                    <a:lnTo>
                      <a:pt x="85" y="208"/>
                    </a:lnTo>
                    <a:lnTo>
                      <a:pt x="90" y="208"/>
                    </a:lnTo>
                    <a:lnTo>
                      <a:pt x="95" y="207"/>
                    </a:lnTo>
                    <a:lnTo>
                      <a:pt x="101" y="207"/>
                    </a:lnTo>
                    <a:lnTo>
                      <a:pt x="106" y="206"/>
                    </a:lnTo>
                    <a:lnTo>
                      <a:pt x="111" y="205"/>
                    </a:lnTo>
                    <a:lnTo>
                      <a:pt x="115" y="203"/>
                    </a:lnTo>
                    <a:lnTo>
                      <a:pt x="120" y="202"/>
                    </a:lnTo>
                    <a:lnTo>
                      <a:pt x="124" y="200"/>
                    </a:lnTo>
                    <a:lnTo>
                      <a:pt x="130" y="198"/>
                    </a:lnTo>
                    <a:lnTo>
                      <a:pt x="135" y="195"/>
                    </a:lnTo>
                    <a:lnTo>
                      <a:pt x="139" y="194"/>
                    </a:lnTo>
                    <a:lnTo>
                      <a:pt x="143" y="190"/>
                    </a:lnTo>
                    <a:lnTo>
                      <a:pt x="148" y="188"/>
                    </a:lnTo>
                    <a:lnTo>
                      <a:pt x="151" y="184"/>
                    </a:lnTo>
                    <a:lnTo>
                      <a:pt x="156" y="182"/>
                    </a:lnTo>
                    <a:lnTo>
                      <a:pt x="160" y="178"/>
                    </a:lnTo>
                    <a:lnTo>
                      <a:pt x="165" y="175"/>
                    </a:lnTo>
                    <a:lnTo>
                      <a:pt x="169" y="170"/>
                    </a:lnTo>
                    <a:lnTo>
                      <a:pt x="173" y="166"/>
                    </a:lnTo>
                    <a:lnTo>
                      <a:pt x="177" y="162"/>
                    </a:lnTo>
                    <a:lnTo>
                      <a:pt x="180" y="157"/>
                    </a:lnTo>
                    <a:lnTo>
                      <a:pt x="183" y="152"/>
                    </a:lnTo>
                    <a:lnTo>
                      <a:pt x="186" y="148"/>
                    </a:lnTo>
                    <a:lnTo>
                      <a:pt x="189" y="142"/>
                    </a:lnTo>
                    <a:lnTo>
                      <a:pt x="191" y="138"/>
                    </a:lnTo>
                    <a:lnTo>
                      <a:pt x="193" y="133"/>
                    </a:lnTo>
                    <a:lnTo>
                      <a:pt x="196" y="128"/>
                    </a:lnTo>
                    <a:lnTo>
                      <a:pt x="197" y="123"/>
                    </a:lnTo>
                    <a:lnTo>
                      <a:pt x="198" y="118"/>
                    </a:lnTo>
                    <a:lnTo>
                      <a:pt x="199" y="114"/>
                    </a:lnTo>
                    <a:lnTo>
                      <a:pt x="201" y="109"/>
                    </a:lnTo>
                    <a:lnTo>
                      <a:pt x="202" y="103"/>
                    </a:lnTo>
                    <a:lnTo>
                      <a:pt x="202" y="98"/>
                    </a:lnTo>
                    <a:lnTo>
                      <a:pt x="203" y="93"/>
                    </a:lnTo>
                    <a:lnTo>
                      <a:pt x="203" y="88"/>
                    </a:lnTo>
                    <a:lnTo>
                      <a:pt x="203" y="84"/>
                    </a:lnTo>
                    <a:lnTo>
                      <a:pt x="203" y="78"/>
                    </a:lnTo>
                    <a:lnTo>
                      <a:pt x="202" y="73"/>
                    </a:lnTo>
                    <a:lnTo>
                      <a:pt x="202" y="68"/>
                    </a:lnTo>
                    <a:lnTo>
                      <a:pt x="201" y="63"/>
                    </a:lnTo>
                    <a:lnTo>
                      <a:pt x="199" y="60"/>
                    </a:lnTo>
                    <a:lnTo>
                      <a:pt x="197" y="55"/>
                    </a:lnTo>
                    <a:lnTo>
                      <a:pt x="196" y="51"/>
                    </a:lnTo>
                    <a:lnTo>
                      <a:pt x="193" y="45"/>
                    </a:lnTo>
                    <a:lnTo>
                      <a:pt x="191" y="42"/>
                    </a:lnTo>
                    <a:lnTo>
                      <a:pt x="189" y="38"/>
                    </a:lnTo>
                    <a:lnTo>
                      <a:pt x="186" y="34"/>
                    </a:lnTo>
                    <a:lnTo>
                      <a:pt x="184" y="30"/>
                    </a:lnTo>
                    <a:lnTo>
                      <a:pt x="180" y="26"/>
                    </a:lnTo>
                    <a:lnTo>
                      <a:pt x="178" y="24"/>
                    </a:lnTo>
                    <a:lnTo>
                      <a:pt x="174" y="20"/>
                    </a:lnTo>
                    <a:lnTo>
                      <a:pt x="171" y="16"/>
                    </a:lnTo>
                    <a:lnTo>
                      <a:pt x="166" y="14"/>
                    </a:lnTo>
                    <a:lnTo>
                      <a:pt x="161" y="10"/>
                    </a:lnTo>
                    <a:lnTo>
                      <a:pt x="157" y="9"/>
                    </a:lnTo>
                    <a:lnTo>
                      <a:pt x="153" y="7"/>
                    </a:lnTo>
                    <a:lnTo>
                      <a:pt x="149" y="6"/>
                    </a:lnTo>
                    <a:lnTo>
                      <a:pt x="144" y="3"/>
                    </a:lnTo>
                    <a:lnTo>
                      <a:pt x="141" y="3"/>
                    </a:lnTo>
                    <a:lnTo>
                      <a:pt x="136" y="1"/>
                    </a:lnTo>
                    <a:lnTo>
                      <a:pt x="131" y="1"/>
                    </a:lnTo>
                    <a:lnTo>
                      <a:pt x="125" y="0"/>
                    </a:lnTo>
                    <a:lnTo>
                      <a:pt x="120" y="0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06" y="1"/>
                    </a:lnTo>
                    <a:lnTo>
                      <a:pt x="102" y="2"/>
                    </a:lnTo>
                    <a:lnTo>
                      <a:pt x="96" y="2"/>
                    </a:lnTo>
                    <a:lnTo>
                      <a:pt x="91" y="3"/>
                    </a:lnTo>
                    <a:lnTo>
                      <a:pt x="87" y="4"/>
                    </a:lnTo>
                    <a:lnTo>
                      <a:pt x="82" y="7"/>
                    </a:lnTo>
                    <a:lnTo>
                      <a:pt x="77" y="8"/>
                    </a:lnTo>
                    <a:lnTo>
                      <a:pt x="72" y="9"/>
                    </a:lnTo>
                    <a:lnTo>
                      <a:pt x="67" y="12"/>
                    </a:lnTo>
                    <a:lnTo>
                      <a:pt x="64" y="15"/>
                    </a:lnTo>
                    <a:lnTo>
                      <a:pt x="58" y="18"/>
                    </a:lnTo>
                    <a:lnTo>
                      <a:pt x="54" y="21"/>
                    </a:lnTo>
                    <a:lnTo>
                      <a:pt x="49" y="24"/>
                    </a:lnTo>
                    <a:lnTo>
                      <a:pt x="46" y="27"/>
                    </a:lnTo>
                    <a:lnTo>
                      <a:pt x="42" y="31"/>
                    </a:lnTo>
                    <a:lnTo>
                      <a:pt x="37" y="34"/>
                    </a:lnTo>
                    <a:lnTo>
                      <a:pt x="34" y="39"/>
                    </a:lnTo>
                    <a:lnTo>
                      <a:pt x="30" y="44"/>
                    </a:lnTo>
                    <a:lnTo>
                      <a:pt x="27" y="48"/>
                    </a:lnTo>
                    <a:lnTo>
                      <a:pt x="23" y="52"/>
                    </a:lnTo>
                    <a:lnTo>
                      <a:pt x="19" y="57"/>
                    </a:lnTo>
                    <a:lnTo>
                      <a:pt x="17" y="62"/>
                    </a:lnTo>
                    <a:lnTo>
                      <a:pt x="13" y="66"/>
                    </a:lnTo>
                    <a:lnTo>
                      <a:pt x="11" y="72"/>
                    </a:lnTo>
                    <a:lnTo>
                      <a:pt x="10" y="75"/>
                    </a:lnTo>
                    <a:lnTo>
                      <a:pt x="7" y="81"/>
                    </a:lnTo>
                    <a:lnTo>
                      <a:pt x="6" y="86"/>
                    </a:lnTo>
                    <a:lnTo>
                      <a:pt x="4" y="91"/>
                    </a:lnTo>
                    <a:lnTo>
                      <a:pt x="3" y="96"/>
                    </a:lnTo>
                    <a:lnTo>
                      <a:pt x="3" y="102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0" y="135"/>
                    </a:lnTo>
                    <a:lnTo>
                      <a:pt x="1" y="141"/>
                    </a:lnTo>
                    <a:lnTo>
                      <a:pt x="3" y="145"/>
                    </a:lnTo>
                    <a:lnTo>
                      <a:pt x="4" y="150"/>
                    </a:lnTo>
                    <a:lnTo>
                      <a:pt x="5" y="154"/>
                    </a:lnTo>
                    <a:lnTo>
                      <a:pt x="7" y="159"/>
                    </a:lnTo>
                    <a:lnTo>
                      <a:pt x="9" y="163"/>
                    </a:lnTo>
                    <a:lnTo>
                      <a:pt x="11" y="166"/>
                    </a:lnTo>
                    <a:lnTo>
                      <a:pt x="13" y="171"/>
                    </a:lnTo>
                    <a:lnTo>
                      <a:pt x="16" y="175"/>
                    </a:lnTo>
                    <a:lnTo>
                      <a:pt x="18" y="178"/>
                    </a:lnTo>
                    <a:lnTo>
                      <a:pt x="22" y="182"/>
                    </a:lnTo>
                    <a:lnTo>
                      <a:pt x="25" y="186"/>
                    </a:lnTo>
                    <a:lnTo>
                      <a:pt x="29" y="189"/>
                    </a:lnTo>
                    <a:lnTo>
                      <a:pt x="29" y="18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3" name="Freeform 47"/>
              <p:cNvSpPr>
                <a:spLocks/>
              </p:cNvSpPr>
              <p:nvPr/>
            </p:nvSpPr>
            <p:spPr bwMode="auto">
              <a:xfrm>
                <a:off x="2040" y="3734"/>
                <a:ext cx="232" cy="247"/>
              </a:xfrm>
              <a:custGeom>
                <a:avLst/>
                <a:gdLst/>
                <a:ahLst/>
                <a:cxnLst>
                  <a:cxn ang="0">
                    <a:pos x="41" y="231"/>
                  </a:cxn>
                  <a:cxn ang="0">
                    <a:pos x="55" y="239"/>
                  </a:cxn>
                  <a:cxn ang="0">
                    <a:pos x="71" y="245"/>
                  </a:cxn>
                  <a:cxn ang="0">
                    <a:pos x="87" y="246"/>
                  </a:cxn>
                  <a:cxn ang="0">
                    <a:pos x="103" y="247"/>
                  </a:cxn>
                  <a:cxn ang="0">
                    <a:pos x="120" y="243"/>
                  </a:cxn>
                  <a:cxn ang="0">
                    <a:pos x="136" y="239"/>
                  </a:cxn>
                  <a:cxn ang="0">
                    <a:pos x="153" y="231"/>
                  </a:cxn>
                  <a:cxn ang="0">
                    <a:pos x="168" y="221"/>
                  </a:cxn>
                  <a:cxn ang="0">
                    <a:pos x="183" y="209"/>
                  </a:cxn>
                  <a:cxn ang="0">
                    <a:pos x="197" y="195"/>
                  </a:cxn>
                  <a:cxn ang="0">
                    <a:pos x="208" y="179"/>
                  </a:cxn>
                  <a:cxn ang="0">
                    <a:pos x="218" y="162"/>
                  </a:cxn>
                  <a:cxn ang="0">
                    <a:pos x="225" y="144"/>
                  </a:cxn>
                  <a:cxn ang="0">
                    <a:pos x="230" y="126"/>
                  </a:cxn>
                  <a:cxn ang="0">
                    <a:pos x="232" y="109"/>
                  </a:cxn>
                  <a:cxn ang="0">
                    <a:pos x="232" y="91"/>
                  </a:cxn>
                  <a:cxn ang="0">
                    <a:pos x="228" y="74"/>
                  </a:cxn>
                  <a:cxn ang="0">
                    <a:pos x="225" y="59"/>
                  </a:cxn>
                  <a:cxn ang="0">
                    <a:pos x="216" y="43"/>
                  </a:cxn>
                  <a:cxn ang="0">
                    <a:pos x="207" y="31"/>
                  </a:cxn>
                  <a:cxn ang="0">
                    <a:pos x="195" y="20"/>
                  </a:cxn>
                  <a:cxn ang="0">
                    <a:pos x="182" y="11"/>
                  </a:cxn>
                  <a:cxn ang="0">
                    <a:pos x="166" y="5"/>
                  </a:cxn>
                  <a:cxn ang="0">
                    <a:pos x="150" y="1"/>
                  </a:cxn>
                  <a:cxn ang="0">
                    <a:pos x="135" y="0"/>
                  </a:cxn>
                  <a:cxn ang="0">
                    <a:pos x="118" y="2"/>
                  </a:cxn>
                  <a:cxn ang="0">
                    <a:pos x="101" y="6"/>
                  </a:cxn>
                  <a:cxn ang="0">
                    <a:pos x="84" y="13"/>
                  </a:cxn>
                  <a:cxn ang="0">
                    <a:pos x="69" y="23"/>
                  </a:cxn>
                  <a:cxn ang="0">
                    <a:pos x="54" y="33"/>
                  </a:cxn>
                  <a:cxn ang="0">
                    <a:pos x="40" y="48"/>
                  </a:cxn>
                  <a:cxn ang="0">
                    <a:pos x="28" y="63"/>
                  </a:cxn>
                  <a:cxn ang="0">
                    <a:pos x="17" y="80"/>
                  </a:cxn>
                  <a:cxn ang="0">
                    <a:pos x="10" y="97"/>
                  </a:cxn>
                  <a:cxn ang="0">
                    <a:pos x="4" y="115"/>
                  </a:cxn>
                  <a:cxn ang="0">
                    <a:pos x="0" y="133"/>
                  </a:cxn>
                  <a:cxn ang="0">
                    <a:pos x="0" y="151"/>
                  </a:cxn>
                  <a:cxn ang="0">
                    <a:pos x="1" y="168"/>
                  </a:cxn>
                  <a:cxn ang="0">
                    <a:pos x="5" y="183"/>
                  </a:cxn>
                  <a:cxn ang="0">
                    <a:pos x="12" y="199"/>
                  </a:cxn>
                  <a:cxn ang="0">
                    <a:pos x="22" y="212"/>
                  </a:cxn>
                  <a:cxn ang="0">
                    <a:pos x="34" y="224"/>
                  </a:cxn>
                </a:cxnLst>
                <a:rect l="0" t="0" r="r" b="b"/>
                <a:pathLst>
                  <a:path w="232" h="247">
                    <a:moveTo>
                      <a:pt x="34" y="224"/>
                    </a:moveTo>
                    <a:lnTo>
                      <a:pt x="37" y="228"/>
                    </a:lnTo>
                    <a:lnTo>
                      <a:pt x="41" y="231"/>
                    </a:lnTo>
                    <a:lnTo>
                      <a:pt x="46" y="234"/>
                    </a:lnTo>
                    <a:lnTo>
                      <a:pt x="52" y="236"/>
                    </a:lnTo>
                    <a:lnTo>
                      <a:pt x="55" y="239"/>
                    </a:lnTo>
                    <a:lnTo>
                      <a:pt x="60" y="241"/>
                    </a:lnTo>
                    <a:lnTo>
                      <a:pt x="65" y="242"/>
                    </a:lnTo>
                    <a:lnTo>
                      <a:pt x="71" y="245"/>
                    </a:lnTo>
                    <a:lnTo>
                      <a:pt x="76" y="245"/>
                    </a:lnTo>
                    <a:lnTo>
                      <a:pt x="81" y="246"/>
                    </a:lnTo>
                    <a:lnTo>
                      <a:pt x="87" y="246"/>
                    </a:lnTo>
                    <a:lnTo>
                      <a:pt x="93" y="247"/>
                    </a:lnTo>
                    <a:lnTo>
                      <a:pt x="97" y="247"/>
                    </a:lnTo>
                    <a:lnTo>
                      <a:pt x="103" y="247"/>
                    </a:lnTo>
                    <a:lnTo>
                      <a:pt x="108" y="246"/>
                    </a:lnTo>
                    <a:lnTo>
                      <a:pt x="114" y="246"/>
                    </a:lnTo>
                    <a:lnTo>
                      <a:pt x="120" y="243"/>
                    </a:lnTo>
                    <a:lnTo>
                      <a:pt x="125" y="242"/>
                    </a:lnTo>
                    <a:lnTo>
                      <a:pt x="131" y="241"/>
                    </a:lnTo>
                    <a:lnTo>
                      <a:pt x="136" y="239"/>
                    </a:lnTo>
                    <a:lnTo>
                      <a:pt x="142" y="236"/>
                    </a:lnTo>
                    <a:lnTo>
                      <a:pt x="147" y="234"/>
                    </a:lnTo>
                    <a:lnTo>
                      <a:pt x="153" y="231"/>
                    </a:lnTo>
                    <a:lnTo>
                      <a:pt x="159" y="229"/>
                    </a:lnTo>
                    <a:lnTo>
                      <a:pt x="164" y="224"/>
                    </a:lnTo>
                    <a:lnTo>
                      <a:pt x="168" y="221"/>
                    </a:lnTo>
                    <a:lnTo>
                      <a:pt x="173" y="217"/>
                    </a:lnTo>
                    <a:lnTo>
                      <a:pt x="178" y="213"/>
                    </a:lnTo>
                    <a:lnTo>
                      <a:pt x="183" y="209"/>
                    </a:lnTo>
                    <a:lnTo>
                      <a:pt x="188" y="205"/>
                    </a:lnTo>
                    <a:lnTo>
                      <a:pt x="192" y="200"/>
                    </a:lnTo>
                    <a:lnTo>
                      <a:pt x="197" y="195"/>
                    </a:lnTo>
                    <a:lnTo>
                      <a:pt x="201" y="189"/>
                    </a:lnTo>
                    <a:lnTo>
                      <a:pt x="204" y="185"/>
                    </a:lnTo>
                    <a:lnTo>
                      <a:pt x="208" y="179"/>
                    </a:lnTo>
                    <a:lnTo>
                      <a:pt x="212" y="174"/>
                    </a:lnTo>
                    <a:lnTo>
                      <a:pt x="214" y="168"/>
                    </a:lnTo>
                    <a:lnTo>
                      <a:pt x="218" y="162"/>
                    </a:lnTo>
                    <a:lnTo>
                      <a:pt x="220" y="156"/>
                    </a:lnTo>
                    <a:lnTo>
                      <a:pt x="222" y="150"/>
                    </a:lnTo>
                    <a:lnTo>
                      <a:pt x="225" y="144"/>
                    </a:lnTo>
                    <a:lnTo>
                      <a:pt x="226" y="138"/>
                    </a:lnTo>
                    <a:lnTo>
                      <a:pt x="227" y="132"/>
                    </a:lnTo>
                    <a:lnTo>
                      <a:pt x="230" y="126"/>
                    </a:lnTo>
                    <a:lnTo>
                      <a:pt x="230" y="120"/>
                    </a:lnTo>
                    <a:lnTo>
                      <a:pt x="231" y="114"/>
                    </a:lnTo>
                    <a:lnTo>
                      <a:pt x="232" y="109"/>
                    </a:lnTo>
                    <a:lnTo>
                      <a:pt x="232" y="103"/>
                    </a:lnTo>
                    <a:lnTo>
                      <a:pt x="232" y="97"/>
                    </a:lnTo>
                    <a:lnTo>
                      <a:pt x="232" y="91"/>
                    </a:lnTo>
                    <a:lnTo>
                      <a:pt x="231" y="85"/>
                    </a:lnTo>
                    <a:lnTo>
                      <a:pt x="230" y="80"/>
                    </a:lnTo>
                    <a:lnTo>
                      <a:pt x="228" y="74"/>
                    </a:lnTo>
                    <a:lnTo>
                      <a:pt x="227" y="68"/>
                    </a:lnTo>
                    <a:lnTo>
                      <a:pt x="226" y="63"/>
                    </a:lnTo>
                    <a:lnTo>
                      <a:pt x="225" y="59"/>
                    </a:lnTo>
                    <a:lnTo>
                      <a:pt x="222" y="54"/>
                    </a:lnTo>
                    <a:lnTo>
                      <a:pt x="220" y="49"/>
                    </a:lnTo>
                    <a:lnTo>
                      <a:pt x="216" y="43"/>
                    </a:lnTo>
                    <a:lnTo>
                      <a:pt x="214" y="39"/>
                    </a:lnTo>
                    <a:lnTo>
                      <a:pt x="210" y="35"/>
                    </a:lnTo>
                    <a:lnTo>
                      <a:pt x="207" y="31"/>
                    </a:lnTo>
                    <a:lnTo>
                      <a:pt x="203" y="27"/>
                    </a:lnTo>
                    <a:lnTo>
                      <a:pt x="200" y="24"/>
                    </a:lnTo>
                    <a:lnTo>
                      <a:pt x="195" y="20"/>
                    </a:lnTo>
                    <a:lnTo>
                      <a:pt x="191" y="17"/>
                    </a:lnTo>
                    <a:lnTo>
                      <a:pt x="186" y="13"/>
                    </a:lnTo>
                    <a:lnTo>
                      <a:pt x="182" y="11"/>
                    </a:lnTo>
                    <a:lnTo>
                      <a:pt x="176" y="8"/>
                    </a:lnTo>
                    <a:lnTo>
                      <a:pt x="171" y="6"/>
                    </a:lnTo>
                    <a:lnTo>
                      <a:pt x="166" y="5"/>
                    </a:lnTo>
                    <a:lnTo>
                      <a:pt x="161" y="3"/>
                    </a:lnTo>
                    <a:lnTo>
                      <a:pt x="156" y="1"/>
                    </a:lnTo>
                    <a:lnTo>
                      <a:pt x="150" y="1"/>
                    </a:lnTo>
                    <a:lnTo>
                      <a:pt x="144" y="0"/>
                    </a:lnTo>
                    <a:lnTo>
                      <a:pt x="140" y="0"/>
                    </a:lnTo>
                    <a:lnTo>
                      <a:pt x="135" y="0"/>
                    </a:lnTo>
                    <a:lnTo>
                      <a:pt x="129" y="0"/>
                    </a:lnTo>
                    <a:lnTo>
                      <a:pt x="124" y="1"/>
                    </a:lnTo>
                    <a:lnTo>
                      <a:pt x="118" y="2"/>
                    </a:lnTo>
                    <a:lnTo>
                      <a:pt x="112" y="3"/>
                    </a:lnTo>
                    <a:lnTo>
                      <a:pt x="106" y="5"/>
                    </a:lnTo>
                    <a:lnTo>
                      <a:pt x="101" y="6"/>
                    </a:lnTo>
                    <a:lnTo>
                      <a:pt x="95" y="8"/>
                    </a:lnTo>
                    <a:lnTo>
                      <a:pt x="90" y="9"/>
                    </a:lnTo>
                    <a:lnTo>
                      <a:pt x="84" y="13"/>
                    </a:lnTo>
                    <a:lnTo>
                      <a:pt x="79" y="15"/>
                    </a:lnTo>
                    <a:lnTo>
                      <a:pt x="75" y="19"/>
                    </a:lnTo>
                    <a:lnTo>
                      <a:pt x="69" y="23"/>
                    </a:lnTo>
                    <a:lnTo>
                      <a:pt x="64" y="26"/>
                    </a:lnTo>
                    <a:lnTo>
                      <a:pt x="59" y="30"/>
                    </a:lnTo>
                    <a:lnTo>
                      <a:pt x="54" y="33"/>
                    </a:lnTo>
                    <a:lnTo>
                      <a:pt x="48" y="38"/>
                    </a:lnTo>
                    <a:lnTo>
                      <a:pt x="45" y="43"/>
                    </a:lnTo>
                    <a:lnTo>
                      <a:pt x="40" y="48"/>
                    </a:lnTo>
                    <a:lnTo>
                      <a:pt x="36" y="54"/>
                    </a:lnTo>
                    <a:lnTo>
                      <a:pt x="31" y="59"/>
                    </a:lnTo>
                    <a:lnTo>
                      <a:pt x="28" y="63"/>
                    </a:lnTo>
                    <a:lnTo>
                      <a:pt x="24" y="68"/>
                    </a:lnTo>
                    <a:lnTo>
                      <a:pt x="21" y="74"/>
                    </a:lnTo>
                    <a:lnTo>
                      <a:pt x="17" y="80"/>
                    </a:lnTo>
                    <a:lnTo>
                      <a:pt x="15" y="86"/>
                    </a:lnTo>
                    <a:lnTo>
                      <a:pt x="11" y="91"/>
                    </a:lnTo>
                    <a:lnTo>
                      <a:pt x="10" y="97"/>
                    </a:lnTo>
                    <a:lnTo>
                      <a:pt x="7" y="103"/>
                    </a:lnTo>
                    <a:lnTo>
                      <a:pt x="5" y="109"/>
                    </a:lnTo>
                    <a:lnTo>
                      <a:pt x="4" y="115"/>
                    </a:lnTo>
                    <a:lnTo>
                      <a:pt x="3" y="121"/>
                    </a:lnTo>
                    <a:lnTo>
                      <a:pt x="1" y="127"/>
                    </a:lnTo>
                    <a:lnTo>
                      <a:pt x="0" y="133"/>
                    </a:lnTo>
                    <a:lnTo>
                      <a:pt x="0" y="139"/>
                    </a:lnTo>
                    <a:lnTo>
                      <a:pt x="0" y="145"/>
                    </a:lnTo>
                    <a:lnTo>
                      <a:pt x="0" y="151"/>
                    </a:lnTo>
                    <a:lnTo>
                      <a:pt x="0" y="156"/>
                    </a:lnTo>
                    <a:lnTo>
                      <a:pt x="0" y="162"/>
                    </a:lnTo>
                    <a:lnTo>
                      <a:pt x="1" y="168"/>
                    </a:lnTo>
                    <a:lnTo>
                      <a:pt x="3" y="173"/>
                    </a:lnTo>
                    <a:lnTo>
                      <a:pt x="4" y="179"/>
                    </a:lnTo>
                    <a:lnTo>
                      <a:pt x="5" y="183"/>
                    </a:lnTo>
                    <a:lnTo>
                      <a:pt x="7" y="189"/>
                    </a:lnTo>
                    <a:lnTo>
                      <a:pt x="10" y="193"/>
                    </a:lnTo>
                    <a:lnTo>
                      <a:pt x="12" y="199"/>
                    </a:lnTo>
                    <a:lnTo>
                      <a:pt x="15" y="204"/>
                    </a:lnTo>
                    <a:lnTo>
                      <a:pt x="18" y="209"/>
                    </a:lnTo>
                    <a:lnTo>
                      <a:pt x="22" y="212"/>
                    </a:lnTo>
                    <a:lnTo>
                      <a:pt x="25" y="217"/>
                    </a:lnTo>
                    <a:lnTo>
                      <a:pt x="29" y="221"/>
                    </a:lnTo>
                    <a:lnTo>
                      <a:pt x="34" y="224"/>
                    </a:lnTo>
                    <a:lnTo>
                      <a:pt x="34" y="2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4" name="Freeform 48"/>
              <p:cNvSpPr>
                <a:spLocks/>
              </p:cNvSpPr>
              <p:nvPr/>
            </p:nvSpPr>
            <p:spPr bwMode="auto">
              <a:xfrm>
                <a:off x="2727" y="3953"/>
                <a:ext cx="163" cy="222"/>
              </a:xfrm>
              <a:custGeom>
                <a:avLst/>
                <a:gdLst/>
                <a:ahLst/>
                <a:cxnLst>
                  <a:cxn ang="0">
                    <a:pos x="74" y="222"/>
                  </a:cxn>
                  <a:cxn ang="0">
                    <a:pos x="86" y="222"/>
                  </a:cxn>
                  <a:cxn ang="0">
                    <a:pos x="98" y="220"/>
                  </a:cxn>
                  <a:cxn ang="0">
                    <a:pos x="109" y="214"/>
                  </a:cxn>
                  <a:cxn ang="0">
                    <a:pos x="120" y="207"/>
                  </a:cxn>
                  <a:cxn ang="0">
                    <a:pos x="130" y="198"/>
                  </a:cxn>
                  <a:cxn ang="0">
                    <a:pos x="139" y="186"/>
                  </a:cxn>
                  <a:cxn ang="0">
                    <a:pos x="148" y="174"/>
                  </a:cxn>
                  <a:cxn ang="0">
                    <a:pos x="154" y="161"/>
                  </a:cxn>
                  <a:cxn ang="0">
                    <a:pos x="158" y="145"/>
                  </a:cxn>
                  <a:cxn ang="0">
                    <a:pos x="162" y="129"/>
                  </a:cxn>
                  <a:cxn ang="0">
                    <a:pos x="163" y="112"/>
                  </a:cxn>
                  <a:cxn ang="0">
                    <a:pos x="163" y="95"/>
                  </a:cxn>
                  <a:cxn ang="0">
                    <a:pos x="161" y="80"/>
                  </a:cxn>
                  <a:cxn ang="0">
                    <a:pos x="157" y="65"/>
                  </a:cxn>
                  <a:cxn ang="0">
                    <a:pos x="152" y="51"/>
                  </a:cxn>
                  <a:cxn ang="0">
                    <a:pos x="145" y="38"/>
                  </a:cxn>
                  <a:cxn ang="0">
                    <a:pos x="134" y="23"/>
                  </a:cxn>
                  <a:cxn ang="0">
                    <a:pos x="121" y="12"/>
                  </a:cxn>
                  <a:cxn ang="0">
                    <a:pos x="110" y="6"/>
                  </a:cxn>
                  <a:cxn ang="0">
                    <a:pos x="100" y="3"/>
                  </a:cxn>
                  <a:cxn ang="0">
                    <a:pos x="86" y="0"/>
                  </a:cxn>
                  <a:cxn ang="0">
                    <a:pos x="74" y="2"/>
                  </a:cxn>
                  <a:cxn ang="0">
                    <a:pos x="62" y="4"/>
                  </a:cxn>
                  <a:cxn ang="0">
                    <a:pos x="51" y="11"/>
                  </a:cxn>
                  <a:cxn ang="0">
                    <a:pos x="41" y="18"/>
                  </a:cxn>
                  <a:cxn ang="0">
                    <a:pos x="30" y="28"/>
                  </a:cxn>
                  <a:cxn ang="0">
                    <a:pos x="21" y="40"/>
                  </a:cxn>
                  <a:cxn ang="0">
                    <a:pos x="15" y="53"/>
                  </a:cxn>
                  <a:cxn ang="0">
                    <a:pos x="8" y="68"/>
                  </a:cxn>
                  <a:cxn ang="0">
                    <a:pos x="3" y="83"/>
                  </a:cxn>
                  <a:cxn ang="0">
                    <a:pos x="1" y="100"/>
                  </a:cxn>
                  <a:cxn ang="0">
                    <a:pos x="0" y="117"/>
                  </a:cxn>
                  <a:cxn ang="0">
                    <a:pos x="1" y="132"/>
                  </a:cxn>
                  <a:cxn ang="0">
                    <a:pos x="3" y="148"/>
                  </a:cxn>
                  <a:cxn ang="0">
                    <a:pos x="7" y="162"/>
                  </a:cxn>
                  <a:cxn ang="0">
                    <a:pos x="14" y="177"/>
                  </a:cxn>
                  <a:cxn ang="0">
                    <a:pos x="20" y="187"/>
                  </a:cxn>
                  <a:cxn ang="0">
                    <a:pos x="29" y="199"/>
                  </a:cxn>
                  <a:cxn ang="0">
                    <a:pos x="39" y="208"/>
                  </a:cxn>
                  <a:cxn ang="0">
                    <a:pos x="50" y="215"/>
                  </a:cxn>
                  <a:cxn ang="0">
                    <a:pos x="62" y="220"/>
                  </a:cxn>
                </a:cxnLst>
                <a:rect l="0" t="0" r="r" b="b"/>
                <a:pathLst>
                  <a:path w="163" h="222">
                    <a:moveTo>
                      <a:pt x="66" y="221"/>
                    </a:moveTo>
                    <a:lnTo>
                      <a:pt x="70" y="221"/>
                    </a:lnTo>
                    <a:lnTo>
                      <a:pt x="74" y="222"/>
                    </a:lnTo>
                    <a:lnTo>
                      <a:pt x="78" y="222"/>
                    </a:lnTo>
                    <a:lnTo>
                      <a:pt x="83" y="222"/>
                    </a:lnTo>
                    <a:lnTo>
                      <a:pt x="86" y="222"/>
                    </a:lnTo>
                    <a:lnTo>
                      <a:pt x="90" y="221"/>
                    </a:lnTo>
                    <a:lnTo>
                      <a:pt x="95" y="220"/>
                    </a:lnTo>
                    <a:lnTo>
                      <a:pt x="98" y="220"/>
                    </a:lnTo>
                    <a:lnTo>
                      <a:pt x="102" y="217"/>
                    </a:lnTo>
                    <a:lnTo>
                      <a:pt x="106" y="215"/>
                    </a:lnTo>
                    <a:lnTo>
                      <a:pt x="109" y="214"/>
                    </a:lnTo>
                    <a:lnTo>
                      <a:pt x="114" y="211"/>
                    </a:lnTo>
                    <a:lnTo>
                      <a:pt x="116" y="209"/>
                    </a:lnTo>
                    <a:lnTo>
                      <a:pt x="120" y="207"/>
                    </a:lnTo>
                    <a:lnTo>
                      <a:pt x="124" y="204"/>
                    </a:lnTo>
                    <a:lnTo>
                      <a:pt x="127" y="202"/>
                    </a:lnTo>
                    <a:lnTo>
                      <a:pt x="130" y="198"/>
                    </a:lnTo>
                    <a:lnTo>
                      <a:pt x="133" y="195"/>
                    </a:lnTo>
                    <a:lnTo>
                      <a:pt x="136" y="191"/>
                    </a:lnTo>
                    <a:lnTo>
                      <a:pt x="139" y="186"/>
                    </a:lnTo>
                    <a:lnTo>
                      <a:pt x="142" y="183"/>
                    </a:lnTo>
                    <a:lnTo>
                      <a:pt x="145" y="179"/>
                    </a:lnTo>
                    <a:lnTo>
                      <a:pt x="148" y="174"/>
                    </a:lnTo>
                    <a:lnTo>
                      <a:pt x="150" y="171"/>
                    </a:lnTo>
                    <a:lnTo>
                      <a:pt x="151" y="166"/>
                    </a:lnTo>
                    <a:lnTo>
                      <a:pt x="154" y="161"/>
                    </a:lnTo>
                    <a:lnTo>
                      <a:pt x="155" y="155"/>
                    </a:lnTo>
                    <a:lnTo>
                      <a:pt x="157" y="150"/>
                    </a:lnTo>
                    <a:lnTo>
                      <a:pt x="158" y="145"/>
                    </a:lnTo>
                    <a:lnTo>
                      <a:pt x="160" y="139"/>
                    </a:lnTo>
                    <a:lnTo>
                      <a:pt x="161" y="135"/>
                    </a:lnTo>
                    <a:lnTo>
                      <a:pt x="162" y="129"/>
                    </a:lnTo>
                    <a:lnTo>
                      <a:pt x="162" y="123"/>
                    </a:lnTo>
                    <a:lnTo>
                      <a:pt x="163" y="118"/>
                    </a:lnTo>
                    <a:lnTo>
                      <a:pt x="163" y="112"/>
                    </a:lnTo>
                    <a:lnTo>
                      <a:pt x="163" y="107"/>
                    </a:lnTo>
                    <a:lnTo>
                      <a:pt x="163" y="101"/>
                    </a:lnTo>
                    <a:lnTo>
                      <a:pt x="163" y="95"/>
                    </a:lnTo>
                    <a:lnTo>
                      <a:pt x="162" y="90"/>
                    </a:lnTo>
                    <a:lnTo>
                      <a:pt x="162" y="86"/>
                    </a:lnTo>
                    <a:lnTo>
                      <a:pt x="161" y="80"/>
                    </a:lnTo>
                    <a:lnTo>
                      <a:pt x="160" y="75"/>
                    </a:lnTo>
                    <a:lnTo>
                      <a:pt x="158" y="70"/>
                    </a:lnTo>
                    <a:lnTo>
                      <a:pt x="157" y="65"/>
                    </a:lnTo>
                    <a:lnTo>
                      <a:pt x="156" y="59"/>
                    </a:lnTo>
                    <a:lnTo>
                      <a:pt x="154" y="56"/>
                    </a:lnTo>
                    <a:lnTo>
                      <a:pt x="152" y="51"/>
                    </a:lnTo>
                    <a:lnTo>
                      <a:pt x="151" y="47"/>
                    </a:lnTo>
                    <a:lnTo>
                      <a:pt x="148" y="42"/>
                    </a:lnTo>
                    <a:lnTo>
                      <a:pt x="145" y="38"/>
                    </a:lnTo>
                    <a:lnTo>
                      <a:pt x="143" y="34"/>
                    </a:lnTo>
                    <a:lnTo>
                      <a:pt x="140" y="30"/>
                    </a:lnTo>
                    <a:lnTo>
                      <a:pt x="134" y="23"/>
                    </a:lnTo>
                    <a:lnTo>
                      <a:pt x="128" y="18"/>
                    </a:lnTo>
                    <a:lnTo>
                      <a:pt x="125" y="15"/>
                    </a:lnTo>
                    <a:lnTo>
                      <a:pt x="121" y="12"/>
                    </a:lnTo>
                    <a:lnTo>
                      <a:pt x="118" y="10"/>
                    </a:lnTo>
                    <a:lnTo>
                      <a:pt x="115" y="9"/>
                    </a:lnTo>
                    <a:lnTo>
                      <a:pt x="110" y="6"/>
                    </a:lnTo>
                    <a:lnTo>
                      <a:pt x="107" y="4"/>
                    </a:lnTo>
                    <a:lnTo>
                      <a:pt x="103" y="3"/>
                    </a:lnTo>
                    <a:lnTo>
                      <a:pt x="100" y="3"/>
                    </a:lnTo>
                    <a:lnTo>
                      <a:pt x="95" y="2"/>
                    </a:lnTo>
                    <a:lnTo>
                      <a:pt x="91" y="0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79" y="0"/>
                    </a:lnTo>
                    <a:lnTo>
                      <a:pt x="74" y="2"/>
                    </a:lnTo>
                    <a:lnTo>
                      <a:pt x="71" y="2"/>
                    </a:lnTo>
                    <a:lnTo>
                      <a:pt x="67" y="4"/>
                    </a:lnTo>
                    <a:lnTo>
                      <a:pt x="62" y="4"/>
                    </a:lnTo>
                    <a:lnTo>
                      <a:pt x="59" y="6"/>
                    </a:lnTo>
                    <a:lnTo>
                      <a:pt x="55" y="9"/>
                    </a:lnTo>
                    <a:lnTo>
                      <a:pt x="51" y="11"/>
                    </a:lnTo>
                    <a:lnTo>
                      <a:pt x="48" y="12"/>
                    </a:lnTo>
                    <a:lnTo>
                      <a:pt x="43" y="16"/>
                    </a:lnTo>
                    <a:lnTo>
                      <a:pt x="41" y="18"/>
                    </a:lnTo>
                    <a:lnTo>
                      <a:pt x="37" y="22"/>
                    </a:lnTo>
                    <a:lnTo>
                      <a:pt x="33" y="24"/>
                    </a:lnTo>
                    <a:lnTo>
                      <a:pt x="30" y="28"/>
                    </a:lnTo>
                    <a:lnTo>
                      <a:pt x="27" y="32"/>
                    </a:lnTo>
                    <a:lnTo>
                      <a:pt x="25" y="36"/>
                    </a:lnTo>
                    <a:lnTo>
                      <a:pt x="21" y="40"/>
                    </a:lnTo>
                    <a:lnTo>
                      <a:pt x="19" y="44"/>
                    </a:lnTo>
                    <a:lnTo>
                      <a:pt x="17" y="48"/>
                    </a:lnTo>
                    <a:lnTo>
                      <a:pt x="15" y="53"/>
                    </a:lnTo>
                    <a:lnTo>
                      <a:pt x="13" y="57"/>
                    </a:lnTo>
                    <a:lnTo>
                      <a:pt x="9" y="62"/>
                    </a:lnTo>
                    <a:lnTo>
                      <a:pt x="8" y="68"/>
                    </a:lnTo>
                    <a:lnTo>
                      <a:pt x="7" y="74"/>
                    </a:lnTo>
                    <a:lnTo>
                      <a:pt x="5" y="78"/>
                    </a:lnTo>
                    <a:lnTo>
                      <a:pt x="3" y="83"/>
                    </a:lnTo>
                    <a:lnTo>
                      <a:pt x="2" y="89"/>
                    </a:lnTo>
                    <a:lnTo>
                      <a:pt x="2" y="95"/>
                    </a:lnTo>
                    <a:lnTo>
                      <a:pt x="1" y="100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0" y="117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1" y="132"/>
                    </a:lnTo>
                    <a:lnTo>
                      <a:pt x="2" y="138"/>
                    </a:lnTo>
                    <a:lnTo>
                      <a:pt x="2" y="143"/>
                    </a:lnTo>
                    <a:lnTo>
                      <a:pt x="3" y="148"/>
                    </a:lnTo>
                    <a:lnTo>
                      <a:pt x="5" y="153"/>
                    </a:lnTo>
                    <a:lnTo>
                      <a:pt x="6" y="159"/>
                    </a:lnTo>
                    <a:lnTo>
                      <a:pt x="7" y="162"/>
                    </a:lnTo>
                    <a:lnTo>
                      <a:pt x="9" y="167"/>
                    </a:lnTo>
                    <a:lnTo>
                      <a:pt x="12" y="172"/>
                    </a:lnTo>
                    <a:lnTo>
                      <a:pt x="14" y="177"/>
                    </a:lnTo>
                    <a:lnTo>
                      <a:pt x="17" y="180"/>
                    </a:lnTo>
                    <a:lnTo>
                      <a:pt x="18" y="184"/>
                    </a:lnTo>
                    <a:lnTo>
                      <a:pt x="20" y="187"/>
                    </a:lnTo>
                    <a:lnTo>
                      <a:pt x="24" y="192"/>
                    </a:lnTo>
                    <a:lnTo>
                      <a:pt x="26" y="196"/>
                    </a:lnTo>
                    <a:lnTo>
                      <a:pt x="29" y="199"/>
                    </a:lnTo>
                    <a:lnTo>
                      <a:pt x="32" y="202"/>
                    </a:lnTo>
                    <a:lnTo>
                      <a:pt x="36" y="205"/>
                    </a:lnTo>
                    <a:lnTo>
                      <a:pt x="39" y="208"/>
                    </a:lnTo>
                    <a:lnTo>
                      <a:pt x="42" y="210"/>
                    </a:lnTo>
                    <a:lnTo>
                      <a:pt x="45" y="213"/>
                    </a:lnTo>
                    <a:lnTo>
                      <a:pt x="50" y="215"/>
                    </a:lnTo>
                    <a:lnTo>
                      <a:pt x="54" y="216"/>
                    </a:lnTo>
                    <a:lnTo>
                      <a:pt x="58" y="217"/>
                    </a:lnTo>
                    <a:lnTo>
                      <a:pt x="62" y="220"/>
                    </a:lnTo>
                    <a:lnTo>
                      <a:pt x="66" y="221"/>
                    </a:lnTo>
                    <a:lnTo>
                      <a:pt x="66" y="2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5" name="Freeform 49"/>
              <p:cNvSpPr>
                <a:spLocks/>
              </p:cNvSpPr>
              <p:nvPr/>
            </p:nvSpPr>
            <p:spPr bwMode="auto">
              <a:xfrm>
                <a:off x="2488" y="3911"/>
                <a:ext cx="202" cy="252"/>
              </a:xfrm>
              <a:custGeom>
                <a:avLst/>
                <a:gdLst/>
                <a:ahLst/>
                <a:cxnLst>
                  <a:cxn ang="0">
                    <a:pos x="78" y="250"/>
                  </a:cxn>
                  <a:cxn ang="0">
                    <a:pos x="94" y="252"/>
                  </a:cxn>
                  <a:cxn ang="0">
                    <a:pos x="108" y="251"/>
                  </a:cxn>
                  <a:cxn ang="0">
                    <a:pos x="122" y="246"/>
                  </a:cxn>
                  <a:cxn ang="0">
                    <a:pos x="137" y="240"/>
                  </a:cxn>
                  <a:cxn ang="0">
                    <a:pos x="149" y="232"/>
                  </a:cxn>
                  <a:cxn ang="0">
                    <a:pos x="162" y="221"/>
                  </a:cxn>
                  <a:cxn ang="0">
                    <a:pos x="173" y="208"/>
                  </a:cxn>
                  <a:cxn ang="0">
                    <a:pos x="181" y="193"/>
                  </a:cxn>
                  <a:cxn ang="0">
                    <a:pos x="190" y="177"/>
                  </a:cxn>
                  <a:cxn ang="0">
                    <a:pos x="197" y="159"/>
                  </a:cxn>
                  <a:cxn ang="0">
                    <a:pos x="199" y="140"/>
                  </a:cxn>
                  <a:cxn ang="0">
                    <a:pos x="202" y="122"/>
                  </a:cxn>
                  <a:cxn ang="0">
                    <a:pos x="200" y="102"/>
                  </a:cxn>
                  <a:cxn ang="0">
                    <a:pos x="198" y="86"/>
                  </a:cxn>
                  <a:cxn ang="0">
                    <a:pos x="193" y="69"/>
                  </a:cxn>
                  <a:cxn ang="0">
                    <a:pos x="187" y="53"/>
                  </a:cxn>
                  <a:cxn ang="0">
                    <a:pos x="178" y="39"/>
                  </a:cxn>
                  <a:cxn ang="0">
                    <a:pos x="168" y="27"/>
                  </a:cxn>
                  <a:cxn ang="0">
                    <a:pos x="156" y="16"/>
                  </a:cxn>
                  <a:cxn ang="0">
                    <a:pos x="143" y="9"/>
                  </a:cxn>
                  <a:cxn ang="0">
                    <a:pos x="128" y="4"/>
                  </a:cxn>
                  <a:cxn ang="0">
                    <a:pos x="113" y="0"/>
                  </a:cxn>
                  <a:cxn ang="0">
                    <a:pos x="98" y="0"/>
                  </a:cxn>
                  <a:cxn ang="0">
                    <a:pos x="83" y="3"/>
                  </a:cxn>
                  <a:cxn ang="0">
                    <a:pos x="70" y="9"/>
                  </a:cxn>
                  <a:cxn ang="0">
                    <a:pos x="56" y="17"/>
                  </a:cxn>
                  <a:cxn ang="0">
                    <a:pos x="43" y="27"/>
                  </a:cxn>
                  <a:cxn ang="0">
                    <a:pos x="32" y="39"/>
                  </a:cxn>
                  <a:cxn ang="0">
                    <a:pos x="22" y="53"/>
                  </a:cxn>
                  <a:cxn ang="0">
                    <a:pos x="13" y="70"/>
                  </a:cxn>
                  <a:cxn ang="0">
                    <a:pos x="7" y="88"/>
                  </a:cxn>
                  <a:cxn ang="0">
                    <a:pos x="2" y="106"/>
                  </a:cxn>
                  <a:cxn ang="0">
                    <a:pos x="0" y="124"/>
                  </a:cxn>
                  <a:cxn ang="0">
                    <a:pos x="0" y="143"/>
                  </a:cxn>
                  <a:cxn ang="0">
                    <a:pos x="1" y="161"/>
                  </a:cxn>
                  <a:cxn ang="0">
                    <a:pos x="6" y="178"/>
                  </a:cxn>
                  <a:cxn ang="0">
                    <a:pos x="12" y="193"/>
                  </a:cxn>
                  <a:cxn ang="0">
                    <a:pos x="20" y="209"/>
                  </a:cxn>
                  <a:cxn ang="0">
                    <a:pos x="30" y="221"/>
                  </a:cxn>
                  <a:cxn ang="0">
                    <a:pos x="41" y="233"/>
                  </a:cxn>
                  <a:cxn ang="0">
                    <a:pos x="54" y="241"/>
                  </a:cxn>
                  <a:cxn ang="0">
                    <a:pos x="70" y="249"/>
                  </a:cxn>
                </a:cxnLst>
                <a:rect l="0" t="0" r="r" b="b"/>
                <a:pathLst>
                  <a:path w="202" h="252">
                    <a:moveTo>
                      <a:pt x="70" y="249"/>
                    </a:moveTo>
                    <a:lnTo>
                      <a:pt x="73" y="249"/>
                    </a:lnTo>
                    <a:lnTo>
                      <a:pt x="78" y="250"/>
                    </a:lnTo>
                    <a:lnTo>
                      <a:pt x="83" y="251"/>
                    </a:lnTo>
                    <a:lnTo>
                      <a:pt x="88" y="252"/>
                    </a:lnTo>
                    <a:lnTo>
                      <a:pt x="94" y="252"/>
                    </a:lnTo>
                    <a:lnTo>
                      <a:pt x="98" y="252"/>
                    </a:lnTo>
                    <a:lnTo>
                      <a:pt x="103" y="251"/>
                    </a:lnTo>
                    <a:lnTo>
                      <a:pt x="108" y="251"/>
                    </a:lnTo>
                    <a:lnTo>
                      <a:pt x="113" y="250"/>
                    </a:lnTo>
                    <a:lnTo>
                      <a:pt x="118" y="249"/>
                    </a:lnTo>
                    <a:lnTo>
                      <a:pt x="122" y="246"/>
                    </a:lnTo>
                    <a:lnTo>
                      <a:pt x="127" y="245"/>
                    </a:lnTo>
                    <a:lnTo>
                      <a:pt x="132" y="243"/>
                    </a:lnTo>
                    <a:lnTo>
                      <a:pt x="137" y="240"/>
                    </a:lnTo>
                    <a:lnTo>
                      <a:pt x="140" y="238"/>
                    </a:lnTo>
                    <a:lnTo>
                      <a:pt x="145" y="235"/>
                    </a:lnTo>
                    <a:lnTo>
                      <a:pt x="149" y="232"/>
                    </a:lnTo>
                    <a:lnTo>
                      <a:pt x="154" y="228"/>
                    </a:lnTo>
                    <a:lnTo>
                      <a:pt x="157" y="225"/>
                    </a:lnTo>
                    <a:lnTo>
                      <a:pt x="162" y="221"/>
                    </a:lnTo>
                    <a:lnTo>
                      <a:pt x="166" y="216"/>
                    </a:lnTo>
                    <a:lnTo>
                      <a:pt x="169" y="213"/>
                    </a:lnTo>
                    <a:lnTo>
                      <a:pt x="173" y="208"/>
                    </a:lnTo>
                    <a:lnTo>
                      <a:pt x="176" y="204"/>
                    </a:lnTo>
                    <a:lnTo>
                      <a:pt x="179" y="198"/>
                    </a:lnTo>
                    <a:lnTo>
                      <a:pt x="181" y="193"/>
                    </a:lnTo>
                    <a:lnTo>
                      <a:pt x="185" y="187"/>
                    </a:lnTo>
                    <a:lnTo>
                      <a:pt x="188" y="183"/>
                    </a:lnTo>
                    <a:lnTo>
                      <a:pt x="190" y="177"/>
                    </a:lnTo>
                    <a:lnTo>
                      <a:pt x="192" y="171"/>
                    </a:lnTo>
                    <a:lnTo>
                      <a:pt x="194" y="165"/>
                    </a:lnTo>
                    <a:lnTo>
                      <a:pt x="197" y="159"/>
                    </a:lnTo>
                    <a:lnTo>
                      <a:pt x="198" y="153"/>
                    </a:lnTo>
                    <a:lnTo>
                      <a:pt x="199" y="147"/>
                    </a:lnTo>
                    <a:lnTo>
                      <a:pt x="199" y="140"/>
                    </a:lnTo>
                    <a:lnTo>
                      <a:pt x="200" y="134"/>
                    </a:lnTo>
                    <a:lnTo>
                      <a:pt x="200" y="128"/>
                    </a:lnTo>
                    <a:lnTo>
                      <a:pt x="202" y="122"/>
                    </a:lnTo>
                    <a:lnTo>
                      <a:pt x="202" y="116"/>
                    </a:lnTo>
                    <a:lnTo>
                      <a:pt x="202" y="110"/>
                    </a:lnTo>
                    <a:lnTo>
                      <a:pt x="200" y="102"/>
                    </a:lnTo>
                    <a:lnTo>
                      <a:pt x="200" y="96"/>
                    </a:lnTo>
                    <a:lnTo>
                      <a:pt x="199" y="92"/>
                    </a:lnTo>
                    <a:lnTo>
                      <a:pt x="198" y="86"/>
                    </a:lnTo>
                    <a:lnTo>
                      <a:pt x="197" y="80"/>
                    </a:lnTo>
                    <a:lnTo>
                      <a:pt x="196" y="74"/>
                    </a:lnTo>
                    <a:lnTo>
                      <a:pt x="193" y="69"/>
                    </a:lnTo>
                    <a:lnTo>
                      <a:pt x="192" y="64"/>
                    </a:lnTo>
                    <a:lnTo>
                      <a:pt x="190" y="58"/>
                    </a:lnTo>
                    <a:lnTo>
                      <a:pt x="187" y="53"/>
                    </a:lnTo>
                    <a:lnTo>
                      <a:pt x="184" y="47"/>
                    </a:lnTo>
                    <a:lnTo>
                      <a:pt x="181" y="44"/>
                    </a:lnTo>
                    <a:lnTo>
                      <a:pt x="178" y="39"/>
                    </a:lnTo>
                    <a:lnTo>
                      <a:pt x="175" y="34"/>
                    </a:lnTo>
                    <a:lnTo>
                      <a:pt x="172" y="30"/>
                    </a:lnTo>
                    <a:lnTo>
                      <a:pt x="168" y="27"/>
                    </a:lnTo>
                    <a:lnTo>
                      <a:pt x="164" y="23"/>
                    </a:lnTo>
                    <a:lnTo>
                      <a:pt x="161" y="20"/>
                    </a:lnTo>
                    <a:lnTo>
                      <a:pt x="156" y="16"/>
                    </a:lnTo>
                    <a:lnTo>
                      <a:pt x="151" y="14"/>
                    </a:lnTo>
                    <a:lnTo>
                      <a:pt x="146" y="11"/>
                    </a:lnTo>
                    <a:lnTo>
                      <a:pt x="143" y="9"/>
                    </a:lnTo>
                    <a:lnTo>
                      <a:pt x="138" y="6"/>
                    </a:lnTo>
                    <a:lnTo>
                      <a:pt x="134" y="5"/>
                    </a:lnTo>
                    <a:lnTo>
                      <a:pt x="128" y="4"/>
                    </a:lnTo>
                    <a:lnTo>
                      <a:pt x="124" y="2"/>
                    </a:lnTo>
                    <a:lnTo>
                      <a:pt x="118" y="0"/>
                    </a:lnTo>
                    <a:lnTo>
                      <a:pt x="113" y="0"/>
                    </a:lnTo>
                    <a:lnTo>
                      <a:pt x="108" y="0"/>
                    </a:lnTo>
                    <a:lnTo>
                      <a:pt x="103" y="0"/>
                    </a:lnTo>
                    <a:lnTo>
                      <a:pt x="98" y="0"/>
                    </a:lnTo>
                    <a:lnTo>
                      <a:pt x="94" y="2"/>
                    </a:lnTo>
                    <a:lnTo>
                      <a:pt x="88" y="2"/>
                    </a:lnTo>
                    <a:lnTo>
                      <a:pt x="83" y="3"/>
                    </a:lnTo>
                    <a:lnTo>
                      <a:pt x="78" y="5"/>
                    </a:lnTo>
                    <a:lnTo>
                      <a:pt x="74" y="6"/>
                    </a:lnTo>
                    <a:lnTo>
                      <a:pt x="70" y="9"/>
                    </a:lnTo>
                    <a:lnTo>
                      <a:pt x="65" y="11"/>
                    </a:lnTo>
                    <a:lnTo>
                      <a:pt x="60" y="14"/>
                    </a:lnTo>
                    <a:lnTo>
                      <a:pt x="56" y="17"/>
                    </a:lnTo>
                    <a:lnTo>
                      <a:pt x="52" y="20"/>
                    </a:lnTo>
                    <a:lnTo>
                      <a:pt x="47" y="23"/>
                    </a:lnTo>
                    <a:lnTo>
                      <a:pt x="43" y="27"/>
                    </a:lnTo>
                    <a:lnTo>
                      <a:pt x="40" y="30"/>
                    </a:lnTo>
                    <a:lnTo>
                      <a:pt x="36" y="34"/>
                    </a:lnTo>
                    <a:lnTo>
                      <a:pt x="32" y="39"/>
                    </a:lnTo>
                    <a:lnTo>
                      <a:pt x="29" y="42"/>
                    </a:lnTo>
                    <a:lnTo>
                      <a:pt x="25" y="48"/>
                    </a:lnTo>
                    <a:lnTo>
                      <a:pt x="22" y="53"/>
                    </a:lnTo>
                    <a:lnTo>
                      <a:pt x="18" y="58"/>
                    </a:lnTo>
                    <a:lnTo>
                      <a:pt x="16" y="64"/>
                    </a:lnTo>
                    <a:lnTo>
                      <a:pt x="13" y="70"/>
                    </a:lnTo>
                    <a:lnTo>
                      <a:pt x="11" y="75"/>
                    </a:lnTo>
                    <a:lnTo>
                      <a:pt x="8" y="82"/>
                    </a:lnTo>
                    <a:lnTo>
                      <a:pt x="7" y="88"/>
                    </a:lnTo>
                    <a:lnTo>
                      <a:pt x="6" y="94"/>
                    </a:lnTo>
                    <a:lnTo>
                      <a:pt x="4" y="100"/>
                    </a:lnTo>
                    <a:lnTo>
                      <a:pt x="2" y="106"/>
                    </a:lnTo>
                    <a:lnTo>
                      <a:pt x="1" y="112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0" y="131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0" y="149"/>
                    </a:lnTo>
                    <a:lnTo>
                      <a:pt x="1" y="155"/>
                    </a:lnTo>
                    <a:lnTo>
                      <a:pt x="1" y="161"/>
                    </a:lnTo>
                    <a:lnTo>
                      <a:pt x="4" y="167"/>
                    </a:lnTo>
                    <a:lnTo>
                      <a:pt x="5" y="173"/>
                    </a:lnTo>
                    <a:lnTo>
                      <a:pt x="6" y="178"/>
                    </a:lnTo>
                    <a:lnTo>
                      <a:pt x="8" y="184"/>
                    </a:lnTo>
                    <a:lnTo>
                      <a:pt x="11" y="189"/>
                    </a:lnTo>
                    <a:lnTo>
                      <a:pt x="12" y="193"/>
                    </a:lnTo>
                    <a:lnTo>
                      <a:pt x="14" y="198"/>
                    </a:lnTo>
                    <a:lnTo>
                      <a:pt x="17" y="204"/>
                    </a:lnTo>
                    <a:lnTo>
                      <a:pt x="20" y="209"/>
                    </a:lnTo>
                    <a:lnTo>
                      <a:pt x="23" y="213"/>
                    </a:lnTo>
                    <a:lnTo>
                      <a:pt x="26" y="217"/>
                    </a:lnTo>
                    <a:lnTo>
                      <a:pt x="30" y="221"/>
                    </a:lnTo>
                    <a:lnTo>
                      <a:pt x="34" y="226"/>
                    </a:lnTo>
                    <a:lnTo>
                      <a:pt x="37" y="228"/>
                    </a:lnTo>
                    <a:lnTo>
                      <a:pt x="41" y="233"/>
                    </a:lnTo>
                    <a:lnTo>
                      <a:pt x="46" y="235"/>
                    </a:lnTo>
                    <a:lnTo>
                      <a:pt x="49" y="239"/>
                    </a:lnTo>
                    <a:lnTo>
                      <a:pt x="54" y="241"/>
                    </a:lnTo>
                    <a:lnTo>
                      <a:pt x="59" y="244"/>
                    </a:lnTo>
                    <a:lnTo>
                      <a:pt x="64" y="246"/>
                    </a:lnTo>
                    <a:lnTo>
                      <a:pt x="70" y="249"/>
                    </a:lnTo>
                    <a:lnTo>
                      <a:pt x="70" y="24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6" name="Freeform 50"/>
              <p:cNvSpPr>
                <a:spLocks/>
              </p:cNvSpPr>
              <p:nvPr/>
            </p:nvSpPr>
            <p:spPr bwMode="auto">
              <a:xfrm>
                <a:off x="1861" y="3631"/>
                <a:ext cx="209" cy="220"/>
              </a:xfrm>
              <a:custGeom>
                <a:avLst/>
                <a:gdLst/>
                <a:ahLst/>
                <a:cxnLst>
                  <a:cxn ang="0">
                    <a:pos x="39" y="206"/>
                  </a:cxn>
                  <a:cxn ang="0">
                    <a:pos x="51" y="213"/>
                  </a:cxn>
                  <a:cxn ang="0">
                    <a:pos x="65" y="218"/>
                  </a:cxn>
                  <a:cxn ang="0">
                    <a:pos x="80" y="220"/>
                  </a:cxn>
                  <a:cxn ang="0">
                    <a:pos x="94" y="220"/>
                  </a:cxn>
                  <a:cxn ang="0">
                    <a:pos x="110" y="218"/>
                  </a:cxn>
                  <a:cxn ang="0">
                    <a:pos x="124" y="214"/>
                  </a:cxn>
                  <a:cxn ang="0">
                    <a:pos x="138" y="207"/>
                  </a:cxn>
                  <a:cxn ang="0">
                    <a:pos x="153" y="198"/>
                  </a:cxn>
                  <a:cxn ang="0">
                    <a:pos x="166" y="187"/>
                  </a:cxn>
                  <a:cxn ang="0">
                    <a:pos x="178" y="175"/>
                  </a:cxn>
                  <a:cxn ang="0">
                    <a:pos x="188" y="160"/>
                  </a:cxn>
                  <a:cxn ang="0">
                    <a:pos x="196" y="145"/>
                  </a:cxn>
                  <a:cxn ang="0">
                    <a:pos x="202" y="129"/>
                  </a:cxn>
                  <a:cxn ang="0">
                    <a:pos x="207" y="114"/>
                  </a:cxn>
                  <a:cxn ang="0">
                    <a:pos x="208" y="98"/>
                  </a:cxn>
                  <a:cxn ang="0">
                    <a:pos x="208" y="81"/>
                  </a:cxn>
                  <a:cxn ang="0">
                    <a:pos x="206" y="66"/>
                  </a:cxn>
                  <a:cxn ang="0">
                    <a:pos x="202" y="53"/>
                  </a:cxn>
                  <a:cxn ang="0">
                    <a:pos x="195" y="38"/>
                  </a:cxn>
                  <a:cxn ang="0">
                    <a:pos x="186" y="27"/>
                  </a:cxn>
                  <a:cxn ang="0">
                    <a:pos x="176" y="17"/>
                  </a:cxn>
                  <a:cxn ang="0">
                    <a:pos x="162" y="9"/>
                  </a:cxn>
                  <a:cxn ang="0">
                    <a:pos x="148" y="3"/>
                  </a:cxn>
                  <a:cxn ang="0">
                    <a:pos x="134" y="0"/>
                  </a:cxn>
                  <a:cxn ang="0">
                    <a:pos x="119" y="0"/>
                  </a:cxn>
                  <a:cxn ang="0">
                    <a:pos x="105" y="1"/>
                  </a:cxn>
                  <a:cxn ang="0">
                    <a:pos x="89" y="5"/>
                  </a:cxn>
                  <a:cxn ang="0">
                    <a:pos x="75" y="9"/>
                  </a:cxn>
                  <a:cxn ang="0">
                    <a:pos x="59" y="18"/>
                  </a:cxn>
                  <a:cxn ang="0">
                    <a:pos x="47" y="29"/>
                  </a:cxn>
                  <a:cxn ang="0">
                    <a:pos x="34" y="41"/>
                  </a:cxn>
                  <a:cxn ang="0">
                    <a:pos x="23" y="56"/>
                  </a:cxn>
                  <a:cxn ang="0">
                    <a:pos x="15" y="71"/>
                  </a:cxn>
                  <a:cxn ang="0">
                    <a:pos x="9" y="85"/>
                  </a:cxn>
                  <a:cxn ang="0">
                    <a:pos x="3" y="100"/>
                  </a:cxn>
                  <a:cxn ang="0">
                    <a:pos x="0" y="117"/>
                  </a:cxn>
                  <a:cxn ang="0">
                    <a:pos x="0" y="133"/>
                  </a:cxn>
                  <a:cxn ang="0">
                    <a:pos x="3" y="148"/>
                  </a:cxn>
                  <a:cxn ang="0">
                    <a:pos x="6" y="163"/>
                  </a:cxn>
                  <a:cxn ang="0">
                    <a:pos x="12" y="176"/>
                  </a:cxn>
                  <a:cxn ang="0">
                    <a:pos x="20" y="188"/>
                  </a:cxn>
                  <a:cxn ang="0">
                    <a:pos x="30" y="200"/>
                  </a:cxn>
                </a:cxnLst>
                <a:rect l="0" t="0" r="r" b="b"/>
                <a:pathLst>
                  <a:path w="209" h="220">
                    <a:moveTo>
                      <a:pt x="30" y="200"/>
                    </a:moveTo>
                    <a:lnTo>
                      <a:pt x="34" y="202"/>
                    </a:lnTo>
                    <a:lnTo>
                      <a:pt x="39" y="206"/>
                    </a:lnTo>
                    <a:lnTo>
                      <a:pt x="42" y="208"/>
                    </a:lnTo>
                    <a:lnTo>
                      <a:pt x="47" y="211"/>
                    </a:lnTo>
                    <a:lnTo>
                      <a:pt x="51" y="213"/>
                    </a:lnTo>
                    <a:lnTo>
                      <a:pt x="56" y="214"/>
                    </a:lnTo>
                    <a:lnTo>
                      <a:pt x="59" y="217"/>
                    </a:lnTo>
                    <a:lnTo>
                      <a:pt x="65" y="218"/>
                    </a:lnTo>
                    <a:lnTo>
                      <a:pt x="69" y="219"/>
                    </a:lnTo>
                    <a:lnTo>
                      <a:pt x="75" y="219"/>
                    </a:lnTo>
                    <a:lnTo>
                      <a:pt x="80" y="220"/>
                    </a:lnTo>
                    <a:lnTo>
                      <a:pt x="84" y="220"/>
                    </a:lnTo>
                    <a:lnTo>
                      <a:pt x="89" y="220"/>
                    </a:lnTo>
                    <a:lnTo>
                      <a:pt x="94" y="220"/>
                    </a:lnTo>
                    <a:lnTo>
                      <a:pt x="99" y="219"/>
                    </a:lnTo>
                    <a:lnTo>
                      <a:pt x="105" y="219"/>
                    </a:lnTo>
                    <a:lnTo>
                      <a:pt x="110" y="218"/>
                    </a:lnTo>
                    <a:lnTo>
                      <a:pt x="114" y="217"/>
                    </a:lnTo>
                    <a:lnTo>
                      <a:pt x="119" y="216"/>
                    </a:lnTo>
                    <a:lnTo>
                      <a:pt x="124" y="214"/>
                    </a:lnTo>
                    <a:lnTo>
                      <a:pt x="129" y="212"/>
                    </a:lnTo>
                    <a:lnTo>
                      <a:pt x="134" y="210"/>
                    </a:lnTo>
                    <a:lnTo>
                      <a:pt x="138" y="207"/>
                    </a:lnTo>
                    <a:lnTo>
                      <a:pt x="144" y="205"/>
                    </a:lnTo>
                    <a:lnTo>
                      <a:pt x="148" y="201"/>
                    </a:lnTo>
                    <a:lnTo>
                      <a:pt x="153" y="198"/>
                    </a:lnTo>
                    <a:lnTo>
                      <a:pt x="156" y="194"/>
                    </a:lnTo>
                    <a:lnTo>
                      <a:pt x="161" y="192"/>
                    </a:lnTo>
                    <a:lnTo>
                      <a:pt x="166" y="187"/>
                    </a:lnTo>
                    <a:lnTo>
                      <a:pt x="170" y="183"/>
                    </a:lnTo>
                    <a:lnTo>
                      <a:pt x="174" y="180"/>
                    </a:lnTo>
                    <a:lnTo>
                      <a:pt x="178" y="175"/>
                    </a:lnTo>
                    <a:lnTo>
                      <a:pt x="182" y="170"/>
                    </a:lnTo>
                    <a:lnTo>
                      <a:pt x="185" y="165"/>
                    </a:lnTo>
                    <a:lnTo>
                      <a:pt x="188" y="160"/>
                    </a:lnTo>
                    <a:lnTo>
                      <a:pt x="191" y="156"/>
                    </a:lnTo>
                    <a:lnTo>
                      <a:pt x="194" y="150"/>
                    </a:lnTo>
                    <a:lnTo>
                      <a:pt x="196" y="145"/>
                    </a:lnTo>
                    <a:lnTo>
                      <a:pt x="198" y="139"/>
                    </a:lnTo>
                    <a:lnTo>
                      <a:pt x="201" y="134"/>
                    </a:lnTo>
                    <a:lnTo>
                      <a:pt x="202" y="129"/>
                    </a:lnTo>
                    <a:lnTo>
                      <a:pt x="204" y="124"/>
                    </a:lnTo>
                    <a:lnTo>
                      <a:pt x="206" y="118"/>
                    </a:lnTo>
                    <a:lnTo>
                      <a:pt x="207" y="114"/>
                    </a:lnTo>
                    <a:lnTo>
                      <a:pt x="207" y="108"/>
                    </a:lnTo>
                    <a:lnTo>
                      <a:pt x="208" y="103"/>
                    </a:lnTo>
                    <a:lnTo>
                      <a:pt x="208" y="98"/>
                    </a:lnTo>
                    <a:lnTo>
                      <a:pt x="209" y="93"/>
                    </a:lnTo>
                    <a:lnTo>
                      <a:pt x="208" y="87"/>
                    </a:lnTo>
                    <a:lnTo>
                      <a:pt x="208" y="81"/>
                    </a:lnTo>
                    <a:lnTo>
                      <a:pt x="208" y="77"/>
                    </a:lnTo>
                    <a:lnTo>
                      <a:pt x="207" y="72"/>
                    </a:lnTo>
                    <a:lnTo>
                      <a:pt x="206" y="66"/>
                    </a:lnTo>
                    <a:lnTo>
                      <a:pt x="204" y="62"/>
                    </a:lnTo>
                    <a:lnTo>
                      <a:pt x="203" y="57"/>
                    </a:lnTo>
                    <a:lnTo>
                      <a:pt x="202" y="53"/>
                    </a:lnTo>
                    <a:lnTo>
                      <a:pt x="198" y="48"/>
                    </a:lnTo>
                    <a:lnTo>
                      <a:pt x="197" y="43"/>
                    </a:lnTo>
                    <a:lnTo>
                      <a:pt x="195" y="38"/>
                    </a:lnTo>
                    <a:lnTo>
                      <a:pt x="192" y="35"/>
                    </a:lnTo>
                    <a:lnTo>
                      <a:pt x="189" y="31"/>
                    </a:lnTo>
                    <a:lnTo>
                      <a:pt x="186" y="27"/>
                    </a:lnTo>
                    <a:lnTo>
                      <a:pt x="183" y="24"/>
                    </a:lnTo>
                    <a:lnTo>
                      <a:pt x="179" y="20"/>
                    </a:lnTo>
                    <a:lnTo>
                      <a:pt x="176" y="17"/>
                    </a:lnTo>
                    <a:lnTo>
                      <a:pt x="171" y="14"/>
                    </a:lnTo>
                    <a:lnTo>
                      <a:pt x="167" y="11"/>
                    </a:lnTo>
                    <a:lnTo>
                      <a:pt x="162" y="9"/>
                    </a:lnTo>
                    <a:lnTo>
                      <a:pt x="158" y="7"/>
                    </a:lnTo>
                    <a:lnTo>
                      <a:pt x="153" y="5"/>
                    </a:lnTo>
                    <a:lnTo>
                      <a:pt x="148" y="3"/>
                    </a:lnTo>
                    <a:lnTo>
                      <a:pt x="144" y="2"/>
                    </a:lnTo>
                    <a:lnTo>
                      <a:pt x="140" y="1"/>
                    </a:lnTo>
                    <a:lnTo>
                      <a:pt x="134" y="0"/>
                    </a:lnTo>
                    <a:lnTo>
                      <a:pt x="129" y="0"/>
                    </a:lnTo>
                    <a:lnTo>
                      <a:pt x="124" y="0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10" y="0"/>
                    </a:lnTo>
                    <a:lnTo>
                      <a:pt x="105" y="1"/>
                    </a:lnTo>
                    <a:lnTo>
                      <a:pt x="99" y="1"/>
                    </a:lnTo>
                    <a:lnTo>
                      <a:pt x="94" y="2"/>
                    </a:lnTo>
                    <a:lnTo>
                      <a:pt x="89" y="5"/>
                    </a:lnTo>
                    <a:lnTo>
                      <a:pt x="84" y="6"/>
                    </a:lnTo>
                    <a:lnTo>
                      <a:pt x="80" y="8"/>
                    </a:lnTo>
                    <a:lnTo>
                      <a:pt x="75" y="9"/>
                    </a:lnTo>
                    <a:lnTo>
                      <a:pt x="69" y="12"/>
                    </a:lnTo>
                    <a:lnTo>
                      <a:pt x="65" y="15"/>
                    </a:lnTo>
                    <a:lnTo>
                      <a:pt x="59" y="18"/>
                    </a:lnTo>
                    <a:lnTo>
                      <a:pt x="56" y="21"/>
                    </a:lnTo>
                    <a:lnTo>
                      <a:pt x="51" y="25"/>
                    </a:lnTo>
                    <a:lnTo>
                      <a:pt x="47" y="29"/>
                    </a:lnTo>
                    <a:lnTo>
                      <a:pt x="42" y="32"/>
                    </a:lnTo>
                    <a:lnTo>
                      <a:pt x="39" y="37"/>
                    </a:lnTo>
                    <a:lnTo>
                      <a:pt x="34" y="41"/>
                    </a:lnTo>
                    <a:lnTo>
                      <a:pt x="30" y="47"/>
                    </a:lnTo>
                    <a:lnTo>
                      <a:pt x="27" y="50"/>
                    </a:lnTo>
                    <a:lnTo>
                      <a:pt x="23" y="56"/>
                    </a:lnTo>
                    <a:lnTo>
                      <a:pt x="20" y="60"/>
                    </a:lnTo>
                    <a:lnTo>
                      <a:pt x="17" y="66"/>
                    </a:lnTo>
                    <a:lnTo>
                      <a:pt x="15" y="71"/>
                    </a:lnTo>
                    <a:lnTo>
                      <a:pt x="12" y="75"/>
                    </a:lnTo>
                    <a:lnTo>
                      <a:pt x="10" y="80"/>
                    </a:lnTo>
                    <a:lnTo>
                      <a:pt x="9" y="85"/>
                    </a:lnTo>
                    <a:lnTo>
                      <a:pt x="6" y="91"/>
                    </a:lnTo>
                    <a:lnTo>
                      <a:pt x="4" y="96"/>
                    </a:lnTo>
                    <a:lnTo>
                      <a:pt x="3" y="100"/>
                    </a:lnTo>
                    <a:lnTo>
                      <a:pt x="3" y="106"/>
                    </a:lnTo>
                    <a:lnTo>
                      <a:pt x="2" y="111"/>
                    </a:lnTo>
                    <a:lnTo>
                      <a:pt x="0" y="117"/>
                    </a:lnTo>
                    <a:lnTo>
                      <a:pt x="0" y="122"/>
                    </a:lnTo>
                    <a:lnTo>
                      <a:pt x="0" y="128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2" y="142"/>
                    </a:lnTo>
                    <a:lnTo>
                      <a:pt x="3" y="148"/>
                    </a:lnTo>
                    <a:lnTo>
                      <a:pt x="3" y="153"/>
                    </a:lnTo>
                    <a:lnTo>
                      <a:pt x="4" y="158"/>
                    </a:lnTo>
                    <a:lnTo>
                      <a:pt x="6" y="163"/>
                    </a:lnTo>
                    <a:lnTo>
                      <a:pt x="9" y="168"/>
                    </a:lnTo>
                    <a:lnTo>
                      <a:pt x="10" y="171"/>
                    </a:lnTo>
                    <a:lnTo>
                      <a:pt x="12" y="176"/>
                    </a:lnTo>
                    <a:lnTo>
                      <a:pt x="15" y="181"/>
                    </a:lnTo>
                    <a:lnTo>
                      <a:pt x="17" y="184"/>
                    </a:lnTo>
                    <a:lnTo>
                      <a:pt x="20" y="188"/>
                    </a:lnTo>
                    <a:lnTo>
                      <a:pt x="23" y="193"/>
                    </a:lnTo>
                    <a:lnTo>
                      <a:pt x="27" y="196"/>
                    </a:lnTo>
                    <a:lnTo>
                      <a:pt x="30" y="200"/>
                    </a:lnTo>
                    <a:lnTo>
                      <a:pt x="30" y="20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7" name="Freeform 51"/>
              <p:cNvSpPr>
                <a:spLocks/>
              </p:cNvSpPr>
              <p:nvPr/>
            </p:nvSpPr>
            <p:spPr bwMode="auto">
              <a:xfrm>
                <a:off x="1565" y="3421"/>
                <a:ext cx="176" cy="185"/>
              </a:xfrm>
              <a:custGeom>
                <a:avLst/>
                <a:gdLst/>
                <a:ahLst/>
                <a:cxnLst>
                  <a:cxn ang="0">
                    <a:pos x="31" y="176"/>
                  </a:cxn>
                  <a:cxn ang="0">
                    <a:pos x="42" y="181"/>
                  </a:cxn>
                  <a:cxn ang="0">
                    <a:pos x="54" y="185"/>
                  </a:cxn>
                  <a:cxn ang="0">
                    <a:pos x="65" y="185"/>
                  </a:cxn>
                  <a:cxn ang="0">
                    <a:pos x="78" y="183"/>
                  </a:cxn>
                  <a:cxn ang="0">
                    <a:pos x="90" y="181"/>
                  </a:cxn>
                  <a:cxn ang="0">
                    <a:pos x="102" y="176"/>
                  </a:cxn>
                  <a:cxn ang="0">
                    <a:pos x="115" y="169"/>
                  </a:cxn>
                  <a:cxn ang="0">
                    <a:pos x="126" y="161"/>
                  </a:cxn>
                  <a:cxn ang="0">
                    <a:pos x="138" y="151"/>
                  </a:cxn>
                  <a:cxn ang="0">
                    <a:pos x="149" y="140"/>
                  </a:cxn>
                  <a:cxn ang="0">
                    <a:pos x="157" y="127"/>
                  </a:cxn>
                  <a:cxn ang="0">
                    <a:pos x="164" y="114"/>
                  </a:cxn>
                  <a:cxn ang="0">
                    <a:pos x="170" y="101"/>
                  </a:cxn>
                  <a:cxn ang="0">
                    <a:pos x="174" y="87"/>
                  </a:cxn>
                  <a:cxn ang="0">
                    <a:pos x="176" y="74"/>
                  </a:cxn>
                  <a:cxn ang="0">
                    <a:pos x="176" y="61"/>
                  </a:cxn>
                  <a:cxn ang="0">
                    <a:pos x="174" y="49"/>
                  </a:cxn>
                  <a:cxn ang="0">
                    <a:pos x="170" y="38"/>
                  </a:cxn>
                  <a:cxn ang="0">
                    <a:pos x="164" y="27"/>
                  </a:cxn>
                  <a:cxn ang="0">
                    <a:pos x="151" y="13"/>
                  </a:cxn>
                  <a:cxn ang="0">
                    <a:pos x="140" y="6"/>
                  </a:cxn>
                  <a:cxn ang="0">
                    <a:pos x="130" y="2"/>
                  </a:cxn>
                  <a:cxn ang="0">
                    <a:pos x="119" y="0"/>
                  </a:cxn>
                  <a:cxn ang="0">
                    <a:pos x="106" y="0"/>
                  </a:cxn>
                  <a:cxn ang="0">
                    <a:pos x="94" y="1"/>
                  </a:cxn>
                  <a:cxn ang="0">
                    <a:pos x="82" y="5"/>
                  </a:cxn>
                  <a:cxn ang="0">
                    <a:pos x="68" y="9"/>
                  </a:cxn>
                  <a:cxn ang="0">
                    <a:pos x="56" y="17"/>
                  </a:cxn>
                  <a:cxn ang="0">
                    <a:pos x="46" y="26"/>
                  </a:cxn>
                  <a:cxn ang="0">
                    <a:pos x="34" y="36"/>
                  </a:cxn>
                  <a:cxn ang="0">
                    <a:pos x="24" y="48"/>
                  </a:cxn>
                  <a:cxn ang="0">
                    <a:pos x="17" y="61"/>
                  </a:cxn>
                  <a:cxn ang="0">
                    <a:pos x="10" y="74"/>
                  </a:cxn>
                  <a:cxn ang="0">
                    <a:pos x="4" y="87"/>
                  </a:cxn>
                  <a:cxn ang="0">
                    <a:pos x="1" y="101"/>
                  </a:cxn>
                  <a:cxn ang="0">
                    <a:pos x="1" y="115"/>
                  </a:cxn>
                  <a:cxn ang="0">
                    <a:pos x="1" y="127"/>
                  </a:cxn>
                  <a:cxn ang="0">
                    <a:pos x="4" y="139"/>
                  </a:cxn>
                  <a:cxn ang="0">
                    <a:pos x="8" y="150"/>
                  </a:cxn>
                  <a:cxn ang="0">
                    <a:pos x="14" y="161"/>
                  </a:cxn>
                  <a:cxn ang="0">
                    <a:pos x="22" y="169"/>
                  </a:cxn>
                </a:cxnLst>
                <a:rect l="0" t="0" r="r" b="b"/>
                <a:pathLst>
                  <a:path w="176" h="185">
                    <a:moveTo>
                      <a:pt x="25" y="173"/>
                    </a:moveTo>
                    <a:lnTo>
                      <a:pt x="28" y="174"/>
                    </a:lnTo>
                    <a:lnTo>
                      <a:pt x="31" y="176"/>
                    </a:lnTo>
                    <a:lnTo>
                      <a:pt x="35" y="179"/>
                    </a:lnTo>
                    <a:lnTo>
                      <a:pt x="38" y="180"/>
                    </a:lnTo>
                    <a:lnTo>
                      <a:pt x="42" y="181"/>
                    </a:lnTo>
                    <a:lnTo>
                      <a:pt x="46" y="182"/>
                    </a:lnTo>
                    <a:lnTo>
                      <a:pt x="49" y="183"/>
                    </a:lnTo>
                    <a:lnTo>
                      <a:pt x="54" y="185"/>
                    </a:lnTo>
                    <a:lnTo>
                      <a:pt x="58" y="185"/>
                    </a:lnTo>
                    <a:lnTo>
                      <a:pt x="61" y="185"/>
                    </a:lnTo>
                    <a:lnTo>
                      <a:pt x="65" y="185"/>
                    </a:lnTo>
                    <a:lnTo>
                      <a:pt x="70" y="185"/>
                    </a:lnTo>
                    <a:lnTo>
                      <a:pt x="73" y="185"/>
                    </a:lnTo>
                    <a:lnTo>
                      <a:pt x="78" y="183"/>
                    </a:lnTo>
                    <a:lnTo>
                      <a:pt x="82" y="183"/>
                    </a:lnTo>
                    <a:lnTo>
                      <a:pt x="86" y="182"/>
                    </a:lnTo>
                    <a:lnTo>
                      <a:pt x="90" y="181"/>
                    </a:lnTo>
                    <a:lnTo>
                      <a:pt x="94" y="180"/>
                    </a:lnTo>
                    <a:lnTo>
                      <a:pt x="98" y="177"/>
                    </a:lnTo>
                    <a:lnTo>
                      <a:pt x="102" y="176"/>
                    </a:lnTo>
                    <a:lnTo>
                      <a:pt x="106" y="174"/>
                    </a:lnTo>
                    <a:lnTo>
                      <a:pt x="110" y="171"/>
                    </a:lnTo>
                    <a:lnTo>
                      <a:pt x="115" y="169"/>
                    </a:lnTo>
                    <a:lnTo>
                      <a:pt x="119" y="167"/>
                    </a:lnTo>
                    <a:lnTo>
                      <a:pt x="122" y="164"/>
                    </a:lnTo>
                    <a:lnTo>
                      <a:pt x="126" y="161"/>
                    </a:lnTo>
                    <a:lnTo>
                      <a:pt x="130" y="158"/>
                    </a:lnTo>
                    <a:lnTo>
                      <a:pt x="134" y="155"/>
                    </a:lnTo>
                    <a:lnTo>
                      <a:pt x="138" y="151"/>
                    </a:lnTo>
                    <a:lnTo>
                      <a:pt x="142" y="147"/>
                    </a:lnTo>
                    <a:lnTo>
                      <a:pt x="145" y="144"/>
                    </a:lnTo>
                    <a:lnTo>
                      <a:pt x="149" y="140"/>
                    </a:lnTo>
                    <a:lnTo>
                      <a:pt x="151" y="135"/>
                    </a:lnTo>
                    <a:lnTo>
                      <a:pt x="155" y="132"/>
                    </a:lnTo>
                    <a:lnTo>
                      <a:pt x="157" y="127"/>
                    </a:lnTo>
                    <a:lnTo>
                      <a:pt x="160" y="123"/>
                    </a:lnTo>
                    <a:lnTo>
                      <a:pt x="162" y="119"/>
                    </a:lnTo>
                    <a:lnTo>
                      <a:pt x="164" y="114"/>
                    </a:lnTo>
                    <a:lnTo>
                      <a:pt x="167" y="109"/>
                    </a:lnTo>
                    <a:lnTo>
                      <a:pt x="169" y="105"/>
                    </a:lnTo>
                    <a:lnTo>
                      <a:pt x="170" y="101"/>
                    </a:lnTo>
                    <a:lnTo>
                      <a:pt x="172" y="96"/>
                    </a:lnTo>
                    <a:lnTo>
                      <a:pt x="173" y="91"/>
                    </a:lnTo>
                    <a:lnTo>
                      <a:pt x="174" y="87"/>
                    </a:lnTo>
                    <a:lnTo>
                      <a:pt x="175" y="83"/>
                    </a:lnTo>
                    <a:lnTo>
                      <a:pt x="175" y="78"/>
                    </a:lnTo>
                    <a:lnTo>
                      <a:pt x="176" y="74"/>
                    </a:lnTo>
                    <a:lnTo>
                      <a:pt x="176" y="71"/>
                    </a:lnTo>
                    <a:lnTo>
                      <a:pt x="176" y="66"/>
                    </a:lnTo>
                    <a:lnTo>
                      <a:pt x="176" y="61"/>
                    </a:lnTo>
                    <a:lnTo>
                      <a:pt x="175" y="57"/>
                    </a:lnTo>
                    <a:lnTo>
                      <a:pt x="175" y="54"/>
                    </a:lnTo>
                    <a:lnTo>
                      <a:pt x="174" y="49"/>
                    </a:lnTo>
                    <a:lnTo>
                      <a:pt x="173" y="45"/>
                    </a:lnTo>
                    <a:lnTo>
                      <a:pt x="172" y="42"/>
                    </a:lnTo>
                    <a:lnTo>
                      <a:pt x="170" y="38"/>
                    </a:lnTo>
                    <a:lnTo>
                      <a:pt x="168" y="35"/>
                    </a:lnTo>
                    <a:lnTo>
                      <a:pt x="166" y="31"/>
                    </a:lnTo>
                    <a:lnTo>
                      <a:pt x="164" y="27"/>
                    </a:lnTo>
                    <a:lnTo>
                      <a:pt x="162" y="24"/>
                    </a:lnTo>
                    <a:lnTo>
                      <a:pt x="157" y="18"/>
                    </a:lnTo>
                    <a:lnTo>
                      <a:pt x="151" y="13"/>
                    </a:lnTo>
                    <a:lnTo>
                      <a:pt x="148" y="9"/>
                    </a:lnTo>
                    <a:lnTo>
                      <a:pt x="144" y="8"/>
                    </a:lnTo>
                    <a:lnTo>
                      <a:pt x="140" y="6"/>
                    </a:lnTo>
                    <a:lnTo>
                      <a:pt x="138" y="5"/>
                    </a:lnTo>
                    <a:lnTo>
                      <a:pt x="133" y="3"/>
                    </a:lnTo>
                    <a:lnTo>
                      <a:pt x="130" y="2"/>
                    </a:lnTo>
                    <a:lnTo>
                      <a:pt x="126" y="1"/>
                    </a:lnTo>
                    <a:lnTo>
                      <a:pt x="122" y="1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10" y="0"/>
                    </a:lnTo>
                    <a:lnTo>
                      <a:pt x="106" y="0"/>
                    </a:lnTo>
                    <a:lnTo>
                      <a:pt x="102" y="0"/>
                    </a:lnTo>
                    <a:lnTo>
                      <a:pt x="98" y="1"/>
                    </a:lnTo>
                    <a:lnTo>
                      <a:pt x="94" y="1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82" y="5"/>
                    </a:lnTo>
                    <a:lnTo>
                      <a:pt x="77" y="6"/>
                    </a:lnTo>
                    <a:lnTo>
                      <a:pt x="73" y="8"/>
                    </a:lnTo>
                    <a:lnTo>
                      <a:pt x="68" y="9"/>
                    </a:lnTo>
                    <a:lnTo>
                      <a:pt x="65" y="12"/>
                    </a:lnTo>
                    <a:lnTo>
                      <a:pt x="60" y="14"/>
                    </a:lnTo>
                    <a:lnTo>
                      <a:pt x="56" y="17"/>
                    </a:lnTo>
                    <a:lnTo>
                      <a:pt x="53" y="19"/>
                    </a:lnTo>
                    <a:lnTo>
                      <a:pt x="49" y="23"/>
                    </a:lnTo>
                    <a:lnTo>
                      <a:pt x="46" y="26"/>
                    </a:lnTo>
                    <a:lnTo>
                      <a:pt x="41" y="30"/>
                    </a:lnTo>
                    <a:lnTo>
                      <a:pt x="37" y="32"/>
                    </a:lnTo>
                    <a:lnTo>
                      <a:pt x="34" y="36"/>
                    </a:lnTo>
                    <a:lnTo>
                      <a:pt x="31" y="41"/>
                    </a:lnTo>
                    <a:lnTo>
                      <a:pt x="28" y="44"/>
                    </a:lnTo>
                    <a:lnTo>
                      <a:pt x="24" y="48"/>
                    </a:lnTo>
                    <a:lnTo>
                      <a:pt x="22" y="53"/>
                    </a:lnTo>
                    <a:lnTo>
                      <a:pt x="18" y="57"/>
                    </a:lnTo>
                    <a:lnTo>
                      <a:pt x="17" y="61"/>
                    </a:lnTo>
                    <a:lnTo>
                      <a:pt x="13" y="66"/>
                    </a:lnTo>
                    <a:lnTo>
                      <a:pt x="12" y="69"/>
                    </a:lnTo>
                    <a:lnTo>
                      <a:pt x="10" y="74"/>
                    </a:lnTo>
                    <a:lnTo>
                      <a:pt x="8" y="79"/>
                    </a:lnTo>
                    <a:lnTo>
                      <a:pt x="6" y="84"/>
                    </a:lnTo>
                    <a:lnTo>
                      <a:pt x="4" y="87"/>
                    </a:lnTo>
                    <a:lnTo>
                      <a:pt x="2" y="92"/>
                    </a:lnTo>
                    <a:lnTo>
                      <a:pt x="2" y="97"/>
                    </a:lnTo>
                    <a:lnTo>
                      <a:pt x="1" y="101"/>
                    </a:lnTo>
                    <a:lnTo>
                      <a:pt x="1" y="105"/>
                    </a:lnTo>
                    <a:lnTo>
                      <a:pt x="1" y="110"/>
                    </a:lnTo>
                    <a:lnTo>
                      <a:pt x="1" y="115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1" y="127"/>
                    </a:lnTo>
                    <a:lnTo>
                      <a:pt x="1" y="131"/>
                    </a:lnTo>
                    <a:lnTo>
                      <a:pt x="2" y="134"/>
                    </a:lnTo>
                    <a:lnTo>
                      <a:pt x="4" y="139"/>
                    </a:lnTo>
                    <a:lnTo>
                      <a:pt x="5" y="143"/>
                    </a:lnTo>
                    <a:lnTo>
                      <a:pt x="6" y="147"/>
                    </a:lnTo>
                    <a:lnTo>
                      <a:pt x="8" y="150"/>
                    </a:lnTo>
                    <a:lnTo>
                      <a:pt x="10" y="153"/>
                    </a:lnTo>
                    <a:lnTo>
                      <a:pt x="12" y="157"/>
                    </a:lnTo>
                    <a:lnTo>
                      <a:pt x="14" y="161"/>
                    </a:lnTo>
                    <a:lnTo>
                      <a:pt x="16" y="163"/>
                    </a:lnTo>
                    <a:lnTo>
                      <a:pt x="19" y="167"/>
                    </a:lnTo>
                    <a:lnTo>
                      <a:pt x="22" y="169"/>
                    </a:lnTo>
                    <a:lnTo>
                      <a:pt x="25" y="173"/>
                    </a:lnTo>
                    <a:lnTo>
                      <a:pt x="25" y="17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8" name="Freeform 52"/>
              <p:cNvSpPr>
                <a:spLocks/>
              </p:cNvSpPr>
              <p:nvPr/>
            </p:nvSpPr>
            <p:spPr bwMode="auto">
              <a:xfrm>
                <a:off x="1445" y="3351"/>
                <a:ext cx="1605" cy="840"/>
              </a:xfrm>
              <a:custGeom>
                <a:avLst/>
                <a:gdLst/>
                <a:ahLst/>
                <a:cxnLst>
                  <a:cxn ang="0">
                    <a:pos x="49" y="54"/>
                  </a:cxn>
                  <a:cxn ang="0">
                    <a:pos x="92" y="131"/>
                  </a:cxn>
                  <a:cxn ang="0">
                    <a:pos x="142" y="207"/>
                  </a:cxn>
                  <a:cxn ang="0">
                    <a:pos x="190" y="261"/>
                  </a:cxn>
                  <a:cxn ang="0">
                    <a:pos x="264" y="328"/>
                  </a:cxn>
                  <a:cxn ang="0">
                    <a:pos x="350" y="396"/>
                  </a:cxn>
                  <a:cxn ang="0">
                    <a:pos x="436" y="458"/>
                  </a:cxn>
                  <a:cxn ang="0">
                    <a:pos x="515" y="512"/>
                  </a:cxn>
                  <a:cxn ang="0">
                    <a:pos x="587" y="560"/>
                  </a:cxn>
                  <a:cxn ang="0">
                    <a:pos x="647" y="600"/>
                  </a:cxn>
                  <a:cxn ang="0">
                    <a:pos x="719" y="644"/>
                  </a:cxn>
                  <a:cxn ang="0">
                    <a:pos x="802" y="689"/>
                  </a:cxn>
                  <a:cxn ang="0">
                    <a:pos x="891" y="728"/>
                  </a:cxn>
                  <a:cxn ang="0">
                    <a:pos x="978" y="758"/>
                  </a:cxn>
                  <a:cxn ang="0">
                    <a:pos x="1089" y="780"/>
                  </a:cxn>
                  <a:cxn ang="0">
                    <a:pos x="1203" y="794"/>
                  </a:cxn>
                  <a:cxn ang="0">
                    <a:pos x="1307" y="798"/>
                  </a:cxn>
                  <a:cxn ang="0">
                    <a:pos x="1392" y="789"/>
                  </a:cxn>
                  <a:cxn ang="0">
                    <a:pos x="1456" y="767"/>
                  </a:cxn>
                  <a:cxn ang="0">
                    <a:pos x="1529" y="715"/>
                  </a:cxn>
                  <a:cxn ang="0">
                    <a:pos x="1550" y="667"/>
                  </a:cxn>
                  <a:cxn ang="0">
                    <a:pos x="1487" y="655"/>
                  </a:cxn>
                  <a:cxn ang="0">
                    <a:pos x="1425" y="644"/>
                  </a:cxn>
                  <a:cxn ang="0">
                    <a:pos x="1335" y="626"/>
                  </a:cxn>
                  <a:cxn ang="0">
                    <a:pos x="1228" y="600"/>
                  </a:cxn>
                  <a:cxn ang="0">
                    <a:pos x="1126" y="569"/>
                  </a:cxn>
                  <a:cxn ang="0">
                    <a:pos x="1026" y="533"/>
                  </a:cxn>
                  <a:cxn ang="0">
                    <a:pos x="927" y="491"/>
                  </a:cxn>
                  <a:cxn ang="0">
                    <a:pos x="823" y="440"/>
                  </a:cxn>
                  <a:cxn ang="0">
                    <a:pos x="715" y="377"/>
                  </a:cxn>
                  <a:cxn ang="0">
                    <a:pos x="605" y="307"/>
                  </a:cxn>
                  <a:cxn ang="0">
                    <a:pos x="500" y="239"/>
                  </a:cxn>
                  <a:cxn ang="0">
                    <a:pos x="407" y="180"/>
                  </a:cxn>
                  <a:cxn ang="0">
                    <a:pos x="334" y="137"/>
                  </a:cxn>
                  <a:cxn ang="0">
                    <a:pos x="276" y="105"/>
                  </a:cxn>
                  <a:cxn ang="0">
                    <a:pos x="210" y="76"/>
                  </a:cxn>
                  <a:cxn ang="0">
                    <a:pos x="139" y="46"/>
                  </a:cxn>
                  <a:cxn ang="0">
                    <a:pos x="85" y="9"/>
                  </a:cxn>
                  <a:cxn ang="0">
                    <a:pos x="576" y="246"/>
                  </a:cxn>
                  <a:cxn ang="0">
                    <a:pos x="665" y="303"/>
                  </a:cxn>
                  <a:cxn ang="0">
                    <a:pos x="785" y="376"/>
                  </a:cxn>
                  <a:cxn ang="0">
                    <a:pos x="911" y="443"/>
                  </a:cxn>
                  <a:cxn ang="0">
                    <a:pos x="1018" y="486"/>
                  </a:cxn>
                  <a:cxn ang="0">
                    <a:pos x="1113" y="520"/>
                  </a:cxn>
                  <a:cxn ang="0">
                    <a:pos x="1193" y="546"/>
                  </a:cxn>
                  <a:cxn ang="0">
                    <a:pos x="1249" y="566"/>
                  </a:cxn>
                  <a:cxn ang="0">
                    <a:pos x="1470" y="813"/>
                  </a:cxn>
                  <a:cxn ang="0">
                    <a:pos x="1406" y="829"/>
                  </a:cxn>
                  <a:cxn ang="0">
                    <a:pos x="1314" y="839"/>
                  </a:cxn>
                  <a:cxn ang="0">
                    <a:pos x="1189" y="836"/>
                  </a:cxn>
                  <a:cxn ang="0">
                    <a:pos x="1041" y="812"/>
                  </a:cxn>
                  <a:cxn ang="0">
                    <a:pos x="910" y="776"/>
                  </a:cxn>
                  <a:cxn ang="0">
                    <a:pos x="819" y="741"/>
                  </a:cxn>
                  <a:cxn ang="0">
                    <a:pos x="759" y="713"/>
                  </a:cxn>
                  <a:cxn ang="0">
                    <a:pos x="707" y="689"/>
                  </a:cxn>
                  <a:cxn ang="0">
                    <a:pos x="617" y="629"/>
                  </a:cxn>
                  <a:cxn ang="0">
                    <a:pos x="472" y="527"/>
                  </a:cxn>
                  <a:cxn ang="0">
                    <a:pos x="328" y="421"/>
                  </a:cxn>
                  <a:cxn ang="0">
                    <a:pos x="238" y="358"/>
                  </a:cxn>
                </a:cxnLst>
                <a:rect l="0" t="0" r="r" b="b"/>
                <a:pathLst>
                  <a:path w="1605" h="840">
                    <a:moveTo>
                      <a:pt x="0" y="17"/>
                    </a:moveTo>
                    <a:lnTo>
                      <a:pt x="1" y="17"/>
                    </a:lnTo>
                    <a:lnTo>
                      <a:pt x="3" y="17"/>
                    </a:lnTo>
                    <a:lnTo>
                      <a:pt x="7" y="19"/>
                    </a:lnTo>
                    <a:lnTo>
                      <a:pt x="9" y="21"/>
                    </a:lnTo>
                    <a:lnTo>
                      <a:pt x="14" y="23"/>
                    </a:lnTo>
                    <a:lnTo>
                      <a:pt x="19" y="27"/>
                    </a:lnTo>
                    <a:lnTo>
                      <a:pt x="25" y="31"/>
                    </a:lnTo>
                    <a:lnTo>
                      <a:pt x="30" y="35"/>
                    </a:lnTo>
                    <a:lnTo>
                      <a:pt x="37" y="41"/>
                    </a:lnTo>
                    <a:lnTo>
                      <a:pt x="39" y="43"/>
                    </a:lnTo>
                    <a:lnTo>
                      <a:pt x="43" y="46"/>
                    </a:lnTo>
                    <a:lnTo>
                      <a:pt x="45" y="49"/>
                    </a:lnTo>
                    <a:lnTo>
                      <a:pt x="49" y="54"/>
                    </a:lnTo>
                    <a:lnTo>
                      <a:pt x="53" y="58"/>
                    </a:lnTo>
                    <a:lnTo>
                      <a:pt x="55" y="63"/>
                    </a:lnTo>
                    <a:lnTo>
                      <a:pt x="59" y="66"/>
                    </a:lnTo>
                    <a:lnTo>
                      <a:pt x="62" y="72"/>
                    </a:lnTo>
                    <a:lnTo>
                      <a:pt x="66" y="77"/>
                    </a:lnTo>
                    <a:lnTo>
                      <a:pt x="68" y="82"/>
                    </a:lnTo>
                    <a:lnTo>
                      <a:pt x="72" y="88"/>
                    </a:lnTo>
                    <a:lnTo>
                      <a:pt x="75" y="95"/>
                    </a:lnTo>
                    <a:lnTo>
                      <a:pt x="78" y="101"/>
                    </a:lnTo>
                    <a:lnTo>
                      <a:pt x="80" y="107"/>
                    </a:lnTo>
                    <a:lnTo>
                      <a:pt x="83" y="113"/>
                    </a:lnTo>
                    <a:lnTo>
                      <a:pt x="86" y="119"/>
                    </a:lnTo>
                    <a:lnTo>
                      <a:pt x="89" y="125"/>
                    </a:lnTo>
                    <a:lnTo>
                      <a:pt x="92" y="131"/>
                    </a:lnTo>
                    <a:lnTo>
                      <a:pt x="95" y="137"/>
                    </a:lnTo>
                    <a:lnTo>
                      <a:pt x="99" y="143"/>
                    </a:lnTo>
                    <a:lnTo>
                      <a:pt x="102" y="149"/>
                    </a:lnTo>
                    <a:lnTo>
                      <a:pt x="105" y="155"/>
                    </a:lnTo>
                    <a:lnTo>
                      <a:pt x="109" y="161"/>
                    </a:lnTo>
                    <a:lnTo>
                      <a:pt x="113" y="167"/>
                    </a:lnTo>
                    <a:lnTo>
                      <a:pt x="116" y="173"/>
                    </a:lnTo>
                    <a:lnTo>
                      <a:pt x="121" y="180"/>
                    </a:lnTo>
                    <a:lnTo>
                      <a:pt x="124" y="183"/>
                    </a:lnTo>
                    <a:lnTo>
                      <a:pt x="126" y="186"/>
                    </a:lnTo>
                    <a:lnTo>
                      <a:pt x="128" y="190"/>
                    </a:lnTo>
                    <a:lnTo>
                      <a:pt x="132" y="193"/>
                    </a:lnTo>
                    <a:lnTo>
                      <a:pt x="136" y="199"/>
                    </a:lnTo>
                    <a:lnTo>
                      <a:pt x="142" y="207"/>
                    </a:lnTo>
                    <a:lnTo>
                      <a:pt x="144" y="210"/>
                    </a:lnTo>
                    <a:lnTo>
                      <a:pt x="146" y="214"/>
                    </a:lnTo>
                    <a:lnTo>
                      <a:pt x="150" y="217"/>
                    </a:lnTo>
                    <a:lnTo>
                      <a:pt x="154" y="221"/>
                    </a:lnTo>
                    <a:lnTo>
                      <a:pt x="156" y="225"/>
                    </a:lnTo>
                    <a:lnTo>
                      <a:pt x="160" y="228"/>
                    </a:lnTo>
                    <a:lnTo>
                      <a:pt x="163" y="232"/>
                    </a:lnTo>
                    <a:lnTo>
                      <a:pt x="167" y="235"/>
                    </a:lnTo>
                    <a:lnTo>
                      <a:pt x="170" y="239"/>
                    </a:lnTo>
                    <a:lnTo>
                      <a:pt x="174" y="244"/>
                    </a:lnTo>
                    <a:lnTo>
                      <a:pt x="178" y="249"/>
                    </a:lnTo>
                    <a:lnTo>
                      <a:pt x="182" y="252"/>
                    </a:lnTo>
                    <a:lnTo>
                      <a:pt x="186" y="256"/>
                    </a:lnTo>
                    <a:lnTo>
                      <a:pt x="190" y="261"/>
                    </a:lnTo>
                    <a:lnTo>
                      <a:pt x="194" y="264"/>
                    </a:lnTo>
                    <a:lnTo>
                      <a:pt x="199" y="269"/>
                    </a:lnTo>
                    <a:lnTo>
                      <a:pt x="203" y="274"/>
                    </a:lnTo>
                    <a:lnTo>
                      <a:pt x="208" y="279"/>
                    </a:lnTo>
                    <a:lnTo>
                      <a:pt x="212" y="282"/>
                    </a:lnTo>
                    <a:lnTo>
                      <a:pt x="218" y="287"/>
                    </a:lnTo>
                    <a:lnTo>
                      <a:pt x="223" y="292"/>
                    </a:lnTo>
                    <a:lnTo>
                      <a:pt x="228" y="297"/>
                    </a:lnTo>
                    <a:lnTo>
                      <a:pt x="234" y="300"/>
                    </a:lnTo>
                    <a:lnTo>
                      <a:pt x="239" y="306"/>
                    </a:lnTo>
                    <a:lnTo>
                      <a:pt x="245" y="311"/>
                    </a:lnTo>
                    <a:lnTo>
                      <a:pt x="251" y="317"/>
                    </a:lnTo>
                    <a:lnTo>
                      <a:pt x="257" y="322"/>
                    </a:lnTo>
                    <a:lnTo>
                      <a:pt x="264" y="328"/>
                    </a:lnTo>
                    <a:lnTo>
                      <a:pt x="269" y="333"/>
                    </a:lnTo>
                    <a:lnTo>
                      <a:pt x="276" y="337"/>
                    </a:lnTo>
                    <a:lnTo>
                      <a:pt x="281" y="342"/>
                    </a:lnTo>
                    <a:lnTo>
                      <a:pt x="288" y="347"/>
                    </a:lnTo>
                    <a:lnTo>
                      <a:pt x="294" y="352"/>
                    </a:lnTo>
                    <a:lnTo>
                      <a:pt x="300" y="357"/>
                    </a:lnTo>
                    <a:lnTo>
                      <a:pt x="306" y="361"/>
                    </a:lnTo>
                    <a:lnTo>
                      <a:pt x="313" y="367"/>
                    </a:lnTo>
                    <a:lnTo>
                      <a:pt x="318" y="372"/>
                    </a:lnTo>
                    <a:lnTo>
                      <a:pt x="325" y="377"/>
                    </a:lnTo>
                    <a:lnTo>
                      <a:pt x="331" y="382"/>
                    </a:lnTo>
                    <a:lnTo>
                      <a:pt x="338" y="386"/>
                    </a:lnTo>
                    <a:lnTo>
                      <a:pt x="343" y="391"/>
                    </a:lnTo>
                    <a:lnTo>
                      <a:pt x="350" y="396"/>
                    </a:lnTo>
                    <a:lnTo>
                      <a:pt x="356" y="401"/>
                    </a:lnTo>
                    <a:lnTo>
                      <a:pt x="364" y="406"/>
                    </a:lnTo>
                    <a:lnTo>
                      <a:pt x="368" y="410"/>
                    </a:lnTo>
                    <a:lnTo>
                      <a:pt x="376" y="414"/>
                    </a:lnTo>
                    <a:lnTo>
                      <a:pt x="380" y="419"/>
                    </a:lnTo>
                    <a:lnTo>
                      <a:pt x="388" y="424"/>
                    </a:lnTo>
                    <a:lnTo>
                      <a:pt x="394" y="428"/>
                    </a:lnTo>
                    <a:lnTo>
                      <a:pt x="400" y="432"/>
                    </a:lnTo>
                    <a:lnTo>
                      <a:pt x="406" y="437"/>
                    </a:lnTo>
                    <a:lnTo>
                      <a:pt x="412" y="442"/>
                    </a:lnTo>
                    <a:lnTo>
                      <a:pt x="418" y="445"/>
                    </a:lnTo>
                    <a:lnTo>
                      <a:pt x="424" y="449"/>
                    </a:lnTo>
                    <a:lnTo>
                      <a:pt x="430" y="454"/>
                    </a:lnTo>
                    <a:lnTo>
                      <a:pt x="436" y="458"/>
                    </a:lnTo>
                    <a:lnTo>
                      <a:pt x="442" y="462"/>
                    </a:lnTo>
                    <a:lnTo>
                      <a:pt x="448" y="467"/>
                    </a:lnTo>
                    <a:lnTo>
                      <a:pt x="455" y="470"/>
                    </a:lnTo>
                    <a:lnTo>
                      <a:pt x="461" y="475"/>
                    </a:lnTo>
                    <a:lnTo>
                      <a:pt x="466" y="479"/>
                    </a:lnTo>
                    <a:lnTo>
                      <a:pt x="472" y="482"/>
                    </a:lnTo>
                    <a:lnTo>
                      <a:pt x="476" y="486"/>
                    </a:lnTo>
                    <a:lnTo>
                      <a:pt x="482" y="491"/>
                    </a:lnTo>
                    <a:lnTo>
                      <a:pt x="488" y="494"/>
                    </a:lnTo>
                    <a:lnTo>
                      <a:pt x="493" y="498"/>
                    </a:lnTo>
                    <a:lnTo>
                      <a:pt x="499" y="502"/>
                    </a:lnTo>
                    <a:lnTo>
                      <a:pt x="505" y="505"/>
                    </a:lnTo>
                    <a:lnTo>
                      <a:pt x="510" y="509"/>
                    </a:lnTo>
                    <a:lnTo>
                      <a:pt x="515" y="512"/>
                    </a:lnTo>
                    <a:lnTo>
                      <a:pt x="521" y="516"/>
                    </a:lnTo>
                    <a:lnTo>
                      <a:pt x="527" y="520"/>
                    </a:lnTo>
                    <a:lnTo>
                      <a:pt x="532" y="523"/>
                    </a:lnTo>
                    <a:lnTo>
                      <a:pt x="536" y="527"/>
                    </a:lnTo>
                    <a:lnTo>
                      <a:pt x="542" y="530"/>
                    </a:lnTo>
                    <a:lnTo>
                      <a:pt x="547" y="534"/>
                    </a:lnTo>
                    <a:lnTo>
                      <a:pt x="552" y="538"/>
                    </a:lnTo>
                    <a:lnTo>
                      <a:pt x="558" y="540"/>
                    </a:lnTo>
                    <a:lnTo>
                      <a:pt x="562" y="544"/>
                    </a:lnTo>
                    <a:lnTo>
                      <a:pt x="568" y="547"/>
                    </a:lnTo>
                    <a:lnTo>
                      <a:pt x="571" y="551"/>
                    </a:lnTo>
                    <a:lnTo>
                      <a:pt x="576" y="553"/>
                    </a:lnTo>
                    <a:lnTo>
                      <a:pt x="582" y="557"/>
                    </a:lnTo>
                    <a:lnTo>
                      <a:pt x="587" y="560"/>
                    </a:lnTo>
                    <a:lnTo>
                      <a:pt x="590" y="563"/>
                    </a:lnTo>
                    <a:lnTo>
                      <a:pt x="595" y="566"/>
                    </a:lnTo>
                    <a:lnTo>
                      <a:pt x="599" y="569"/>
                    </a:lnTo>
                    <a:lnTo>
                      <a:pt x="604" y="572"/>
                    </a:lnTo>
                    <a:lnTo>
                      <a:pt x="608" y="575"/>
                    </a:lnTo>
                    <a:lnTo>
                      <a:pt x="612" y="578"/>
                    </a:lnTo>
                    <a:lnTo>
                      <a:pt x="617" y="581"/>
                    </a:lnTo>
                    <a:lnTo>
                      <a:pt x="622" y="584"/>
                    </a:lnTo>
                    <a:lnTo>
                      <a:pt x="625" y="587"/>
                    </a:lnTo>
                    <a:lnTo>
                      <a:pt x="629" y="589"/>
                    </a:lnTo>
                    <a:lnTo>
                      <a:pt x="634" y="592"/>
                    </a:lnTo>
                    <a:lnTo>
                      <a:pt x="638" y="595"/>
                    </a:lnTo>
                    <a:lnTo>
                      <a:pt x="642" y="598"/>
                    </a:lnTo>
                    <a:lnTo>
                      <a:pt x="647" y="600"/>
                    </a:lnTo>
                    <a:lnTo>
                      <a:pt x="652" y="602"/>
                    </a:lnTo>
                    <a:lnTo>
                      <a:pt x="656" y="606"/>
                    </a:lnTo>
                    <a:lnTo>
                      <a:pt x="661" y="608"/>
                    </a:lnTo>
                    <a:lnTo>
                      <a:pt x="666" y="612"/>
                    </a:lnTo>
                    <a:lnTo>
                      <a:pt x="671" y="616"/>
                    </a:lnTo>
                    <a:lnTo>
                      <a:pt x="676" y="619"/>
                    </a:lnTo>
                    <a:lnTo>
                      <a:pt x="682" y="622"/>
                    </a:lnTo>
                    <a:lnTo>
                      <a:pt x="686" y="625"/>
                    </a:lnTo>
                    <a:lnTo>
                      <a:pt x="692" y="628"/>
                    </a:lnTo>
                    <a:lnTo>
                      <a:pt x="697" y="631"/>
                    </a:lnTo>
                    <a:lnTo>
                      <a:pt x="702" y="635"/>
                    </a:lnTo>
                    <a:lnTo>
                      <a:pt x="708" y="638"/>
                    </a:lnTo>
                    <a:lnTo>
                      <a:pt x="714" y="641"/>
                    </a:lnTo>
                    <a:lnTo>
                      <a:pt x="719" y="644"/>
                    </a:lnTo>
                    <a:lnTo>
                      <a:pt x="725" y="648"/>
                    </a:lnTo>
                    <a:lnTo>
                      <a:pt x="730" y="650"/>
                    </a:lnTo>
                    <a:lnTo>
                      <a:pt x="736" y="654"/>
                    </a:lnTo>
                    <a:lnTo>
                      <a:pt x="742" y="658"/>
                    </a:lnTo>
                    <a:lnTo>
                      <a:pt x="748" y="660"/>
                    </a:lnTo>
                    <a:lnTo>
                      <a:pt x="753" y="664"/>
                    </a:lnTo>
                    <a:lnTo>
                      <a:pt x="759" y="666"/>
                    </a:lnTo>
                    <a:lnTo>
                      <a:pt x="765" y="670"/>
                    </a:lnTo>
                    <a:lnTo>
                      <a:pt x="771" y="673"/>
                    </a:lnTo>
                    <a:lnTo>
                      <a:pt x="778" y="677"/>
                    </a:lnTo>
                    <a:lnTo>
                      <a:pt x="784" y="679"/>
                    </a:lnTo>
                    <a:lnTo>
                      <a:pt x="790" y="683"/>
                    </a:lnTo>
                    <a:lnTo>
                      <a:pt x="796" y="685"/>
                    </a:lnTo>
                    <a:lnTo>
                      <a:pt x="802" y="689"/>
                    </a:lnTo>
                    <a:lnTo>
                      <a:pt x="808" y="691"/>
                    </a:lnTo>
                    <a:lnTo>
                      <a:pt x="814" y="695"/>
                    </a:lnTo>
                    <a:lnTo>
                      <a:pt x="820" y="697"/>
                    </a:lnTo>
                    <a:lnTo>
                      <a:pt x="827" y="701"/>
                    </a:lnTo>
                    <a:lnTo>
                      <a:pt x="833" y="703"/>
                    </a:lnTo>
                    <a:lnTo>
                      <a:pt x="839" y="707"/>
                    </a:lnTo>
                    <a:lnTo>
                      <a:pt x="845" y="709"/>
                    </a:lnTo>
                    <a:lnTo>
                      <a:pt x="852" y="713"/>
                    </a:lnTo>
                    <a:lnTo>
                      <a:pt x="858" y="715"/>
                    </a:lnTo>
                    <a:lnTo>
                      <a:pt x="864" y="718"/>
                    </a:lnTo>
                    <a:lnTo>
                      <a:pt x="870" y="720"/>
                    </a:lnTo>
                    <a:lnTo>
                      <a:pt x="877" y="724"/>
                    </a:lnTo>
                    <a:lnTo>
                      <a:pt x="883" y="726"/>
                    </a:lnTo>
                    <a:lnTo>
                      <a:pt x="891" y="728"/>
                    </a:lnTo>
                    <a:lnTo>
                      <a:pt x="897" y="731"/>
                    </a:lnTo>
                    <a:lnTo>
                      <a:pt x="903" y="733"/>
                    </a:lnTo>
                    <a:lnTo>
                      <a:pt x="909" y="735"/>
                    </a:lnTo>
                    <a:lnTo>
                      <a:pt x="916" y="738"/>
                    </a:lnTo>
                    <a:lnTo>
                      <a:pt x="922" y="740"/>
                    </a:lnTo>
                    <a:lnTo>
                      <a:pt x="928" y="743"/>
                    </a:lnTo>
                    <a:lnTo>
                      <a:pt x="934" y="745"/>
                    </a:lnTo>
                    <a:lnTo>
                      <a:pt x="941" y="747"/>
                    </a:lnTo>
                    <a:lnTo>
                      <a:pt x="947" y="749"/>
                    </a:lnTo>
                    <a:lnTo>
                      <a:pt x="953" y="751"/>
                    </a:lnTo>
                    <a:lnTo>
                      <a:pt x="959" y="752"/>
                    </a:lnTo>
                    <a:lnTo>
                      <a:pt x="966" y="755"/>
                    </a:lnTo>
                    <a:lnTo>
                      <a:pt x="972" y="756"/>
                    </a:lnTo>
                    <a:lnTo>
                      <a:pt x="978" y="758"/>
                    </a:lnTo>
                    <a:lnTo>
                      <a:pt x="984" y="761"/>
                    </a:lnTo>
                    <a:lnTo>
                      <a:pt x="991" y="762"/>
                    </a:lnTo>
                    <a:lnTo>
                      <a:pt x="999" y="763"/>
                    </a:lnTo>
                    <a:lnTo>
                      <a:pt x="1007" y="765"/>
                    </a:lnTo>
                    <a:lnTo>
                      <a:pt x="1014" y="767"/>
                    </a:lnTo>
                    <a:lnTo>
                      <a:pt x="1023" y="769"/>
                    </a:lnTo>
                    <a:lnTo>
                      <a:pt x="1030" y="770"/>
                    </a:lnTo>
                    <a:lnTo>
                      <a:pt x="1039" y="771"/>
                    </a:lnTo>
                    <a:lnTo>
                      <a:pt x="1047" y="773"/>
                    </a:lnTo>
                    <a:lnTo>
                      <a:pt x="1055" y="775"/>
                    </a:lnTo>
                    <a:lnTo>
                      <a:pt x="1063" y="776"/>
                    </a:lnTo>
                    <a:lnTo>
                      <a:pt x="1072" y="777"/>
                    </a:lnTo>
                    <a:lnTo>
                      <a:pt x="1080" y="779"/>
                    </a:lnTo>
                    <a:lnTo>
                      <a:pt x="1089" y="780"/>
                    </a:lnTo>
                    <a:lnTo>
                      <a:pt x="1096" y="781"/>
                    </a:lnTo>
                    <a:lnTo>
                      <a:pt x="1105" y="782"/>
                    </a:lnTo>
                    <a:lnTo>
                      <a:pt x="1113" y="783"/>
                    </a:lnTo>
                    <a:lnTo>
                      <a:pt x="1121" y="786"/>
                    </a:lnTo>
                    <a:lnTo>
                      <a:pt x="1129" y="786"/>
                    </a:lnTo>
                    <a:lnTo>
                      <a:pt x="1138" y="787"/>
                    </a:lnTo>
                    <a:lnTo>
                      <a:pt x="1145" y="788"/>
                    </a:lnTo>
                    <a:lnTo>
                      <a:pt x="1153" y="789"/>
                    </a:lnTo>
                    <a:lnTo>
                      <a:pt x="1162" y="789"/>
                    </a:lnTo>
                    <a:lnTo>
                      <a:pt x="1170" y="791"/>
                    </a:lnTo>
                    <a:lnTo>
                      <a:pt x="1177" y="792"/>
                    </a:lnTo>
                    <a:lnTo>
                      <a:pt x="1186" y="793"/>
                    </a:lnTo>
                    <a:lnTo>
                      <a:pt x="1193" y="793"/>
                    </a:lnTo>
                    <a:lnTo>
                      <a:pt x="1203" y="794"/>
                    </a:lnTo>
                    <a:lnTo>
                      <a:pt x="1210" y="794"/>
                    </a:lnTo>
                    <a:lnTo>
                      <a:pt x="1218" y="795"/>
                    </a:lnTo>
                    <a:lnTo>
                      <a:pt x="1225" y="795"/>
                    </a:lnTo>
                    <a:lnTo>
                      <a:pt x="1234" y="797"/>
                    </a:lnTo>
                    <a:lnTo>
                      <a:pt x="1241" y="797"/>
                    </a:lnTo>
                    <a:lnTo>
                      <a:pt x="1249" y="798"/>
                    </a:lnTo>
                    <a:lnTo>
                      <a:pt x="1257" y="798"/>
                    </a:lnTo>
                    <a:lnTo>
                      <a:pt x="1264" y="798"/>
                    </a:lnTo>
                    <a:lnTo>
                      <a:pt x="1271" y="798"/>
                    </a:lnTo>
                    <a:lnTo>
                      <a:pt x="1278" y="798"/>
                    </a:lnTo>
                    <a:lnTo>
                      <a:pt x="1285" y="798"/>
                    </a:lnTo>
                    <a:lnTo>
                      <a:pt x="1293" y="798"/>
                    </a:lnTo>
                    <a:lnTo>
                      <a:pt x="1300" y="798"/>
                    </a:lnTo>
                    <a:lnTo>
                      <a:pt x="1307" y="798"/>
                    </a:lnTo>
                    <a:lnTo>
                      <a:pt x="1313" y="797"/>
                    </a:lnTo>
                    <a:lnTo>
                      <a:pt x="1320" y="797"/>
                    </a:lnTo>
                    <a:lnTo>
                      <a:pt x="1326" y="797"/>
                    </a:lnTo>
                    <a:lnTo>
                      <a:pt x="1335" y="797"/>
                    </a:lnTo>
                    <a:lnTo>
                      <a:pt x="1341" y="795"/>
                    </a:lnTo>
                    <a:lnTo>
                      <a:pt x="1347" y="795"/>
                    </a:lnTo>
                    <a:lnTo>
                      <a:pt x="1353" y="795"/>
                    </a:lnTo>
                    <a:lnTo>
                      <a:pt x="1360" y="795"/>
                    </a:lnTo>
                    <a:lnTo>
                      <a:pt x="1365" y="794"/>
                    </a:lnTo>
                    <a:lnTo>
                      <a:pt x="1371" y="793"/>
                    </a:lnTo>
                    <a:lnTo>
                      <a:pt x="1376" y="792"/>
                    </a:lnTo>
                    <a:lnTo>
                      <a:pt x="1382" y="791"/>
                    </a:lnTo>
                    <a:lnTo>
                      <a:pt x="1386" y="789"/>
                    </a:lnTo>
                    <a:lnTo>
                      <a:pt x="1392" y="789"/>
                    </a:lnTo>
                    <a:lnTo>
                      <a:pt x="1397" y="788"/>
                    </a:lnTo>
                    <a:lnTo>
                      <a:pt x="1403" y="787"/>
                    </a:lnTo>
                    <a:lnTo>
                      <a:pt x="1407" y="786"/>
                    </a:lnTo>
                    <a:lnTo>
                      <a:pt x="1412" y="785"/>
                    </a:lnTo>
                    <a:lnTo>
                      <a:pt x="1415" y="783"/>
                    </a:lnTo>
                    <a:lnTo>
                      <a:pt x="1420" y="782"/>
                    </a:lnTo>
                    <a:lnTo>
                      <a:pt x="1425" y="781"/>
                    </a:lnTo>
                    <a:lnTo>
                      <a:pt x="1428" y="780"/>
                    </a:lnTo>
                    <a:lnTo>
                      <a:pt x="1432" y="779"/>
                    </a:lnTo>
                    <a:lnTo>
                      <a:pt x="1437" y="777"/>
                    </a:lnTo>
                    <a:lnTo>
                      <a:pt x="1443" y="774"/>
                    </a:lnTo>
                    <a:lnTo>
                      <a:pt x="1449" y="770"/>
                    </a:lnTo>
                    <a:lnTo>
                      <a:pt x="1452" y="769"/>
                    </a:lnTo>
                    <a:lnTo>
                      <a:pt x="1456" y="767"/>
                    </a:lnTo>
                    <a:lnTo>
                      <a:pt x="1460" y="765"/>
                    </a:lnTo>
                    <a:lnTo>
                      <a:pt x="1463" y="764"/>
                    </a:lnTo>
                    <a:lnTo>
                      <a:pt x="1469" y="759"/>
                    </a:lnTo>
                    <a:lnTo>
                      <a:pt x="1475" y="756"/>
                    </a:lnTo>
                    <a:lnTo>
                      <a:pt x="1481" y="752"/>
                    </a:lnTo>
                    <a:lnTo>
                      <a:pt x="1487" y="749"/>
                    </a:lnTo>
                    <a:lnTo>
                      <a:pt x="1493" y="744"/>
                    </a:lnTo>
                    <a:lnTo>
                      <a:pt x="1499" y="740"/>
                    </a:lnTo>
                    <a:lnTo>
                      <a:pt x="1504" y="735"/>
                    </a:lnTo>
                    <a:lnTo>
                      <a:pt x="1510" y="731"/>
                    </a:lnTo>
                    <a:lnTo>
                      <a:pt x="1515" y="727"/>
                    </a:lnTo>
                    <a:lnTo>
                      <a:pt x="1520" y="722"/>
                    </a:lnTo>
                    <a:lnTo>
                      <a:pt x="1524" y="719"/>
                    </a:lnTo>
                    <a:lnTo>
                      <a:pt x="1529" y="715"/>
                    </a:lnTo>
                    <a:lnTo>
                      <a:pt x="1533" y="712"/>
                    </a:lnTo>
                    <a:lnTo>
                      <a:pt x="1536" y="708"/>
                    </a:lnTo>
                    <a:lnTo>
                      <a:pt x="1540" y="704"/>
                    </a:lnTo>
                    <a:lnTo>
                      <a:pt x="1544" y="701"/>
                    </a:lnTo>
                    <a:lnTo>
                      <a:pt x="1546" y="696"/>
                    </a:lnTo>
                    <a:lnTo>
                      <a:pt x="1548" y="692"/>
                    </a:lnTo>
                    <a:lnTo>
                      <a:pt x="1551" y="690"/>
                    </a:lnTo>
                    <a:lnTo>
                      <a:pt x="1554" y="688"/>
                    </a:lnTo>
                    <a:lnTo>
                      <a:pt x="1557" y="682"/>
                    </a:lnTo>
                    <a:lnTo>
                      <a:pt x="1558" y="677"/>
                    </a:lnTo>
                    <a:lnTo>
                      <a:pt x="1558" y="673"/>
                    </a:lnTo>
                    <a:lnTo>
                      <a:pt x="1557" y="672"/>
                    </a:lnTo>
                    <a:lnTo>
                      <a:pt x="1553" y="668"/>
                    </a:lnTo>
                    <a:lnTo>
                      <a:pt x="1550" y="667"/>
                    </a:lnTo>
                    <a:lnTo>
                      <a:pt x="1545" y="666"/>
                    </a:lnTo>
                    <a:lnTo>
                      <a:pt x="1539" y="665"/>
                    </a:lnTo>
                    <a:lnTo>
                      <a:pt x="1535" y="664"/>
                    </a:lnTo>
                    <a:lnTo>
                      <a:pt x="1532" y="662"/>
                    </a:lnTo>
                    <a:lnTo>
                      <a:pt x="1528" y="661"/>
                    </a:lnTo>
                    <a:lnTo>
                      <a:pt x="1523" y="661"/>
                    </a:lnTo>
                    <a:lnTo>
                      <a:pt x="1517" y="660"/>
                    </a:lnTo>
                    <a:lnTo>
                      <a:pt x="1512" y="659"/>
                    </a:lnTo>
                    <a:lnTo>
                      <a:pt x="1508" y="659"/>
                    </a:lnTo>
                    <a:lnTo>
                      <a:pt x="1502" y="658"/>
                    </a:lnTo>
                    <a:lnTo>
                      <a:pt x="1498" y="656"/>
                    </a:lnTo>
                    <a:lnTo>
                      <a:pt x="1494" y="656"/>
                    </a:lnTo>
                    <a:lnTo>
                      <a:pt x="1491" y="655"/>
                    </a:lnTo>
                    <a:lnTo>
                      <a:pt x="1487" y="655"/>
                    </a:lnTo>
                    <a:lnTo>
                      <a:pt x="1484" y="654"/>
                    </a:lnTo>
                    <a:lnTo>
                      <a:pt x="1480" y="654"/>
                    </a:lnTo>
                    <a:lnTo>
                      <a:pt x="1476" y="653"/>
                    </a:lnTo>
                    <a:lnTo>
                      <a:pt x="1473" y="653"/>
                    </a:lnTo>
                    <a:lnTo>
                      <a:pt x="1468" y="652"/>
                    </a:lnTo>
                    <a:lnTo>
                      <a:pt x="1463" y="650"/>
                    </a:lnTo>
                    <a:lnTo>
                      <a:pt x="1460" y="650"/>
                    </a:lnTo>
                    <a:lnTo>
                      <a:pt x="1455" y="649"/>
                    </a:lnTo>
                    <a:lnTo>
                      <a:pt x="1450" y="648"/>
                    </a:lnTo>
                    <a:lnTo>
                      <a:pt x="1445" y="648"/>
                    </a:lnTo>
                    <a:lnTo>
                      <a:pt x="1440" y="647"/>
                    </a:lnTo>
                    <a:lnTo>
                      <a:pt x="1436" y="647"/>
                    </a:lnTo>
                    <a:lnTo>
                      <a:pt x="1430" y="646"/>
                    </a:lnTo>
                    <a:lnTo>
                      <a:pt x="1425" y="644"/>
                    </a:lnTo>
                    <a:lnTo>
                      <a:pt x="1419" y="643"/>
                    </a:lnTo>
                    <a:lnTo>
                      <a:pt x="1413" y="642"/>
                    </a:lnTo>
                    <a:lnTo>
                      <a:pt x="1407" y="641"/>
                    </a:lnTo>
                    <a:lnTo>
                      <a:pt x="1402" y="640"/>
                    </a:lnTo>
                    <a:lnTo>
                      <a:pt x="1396" y="638"/>
                    </a:lnTo>
                    <a:lnTo>
                      <a:pt x="1389" y="637"/>
                    </a:lnTo>
                    <a:lnTo>
                      <a:pt x="1383" y="635"/>
                    </a:lnTo>
                    <a:lnTo>
                      <a:pt x="1376" y="634"/>
                    </a:lnTo>
                    <a:lnTo>
                      <a:pt x="1370" y="632"/>
                    </a:lnTo>
                    <a:lnTo>
                      <a:pt x="1364" y="631"/>
                    </a:lnTo>
                    <a:lnTo>
                      <a:pt x="1355" y="630"/>
                    </a:lnTo>
                    <a:lnTo>
                      <a:pt x="1348" y="629"/>
                    </a:lnTo>
                    <a:lnTo>
                      <a:pt x="1341" y="628"/>
                    </a:lnTo>
                    <a:lnTo>
                      <a:pt x="1335" y="626"/>
                    </a:lnTo>
                    <a:lnTo>
                      <a:pt x="1326" y="624"/>
                    </a:lnTo>
                    <a:lnTo>
                      <a:pt x="1318" y="623"/>
                    </a:lnTo>
                    <a:lnTo>
                      <a:pt x="1311" y="620"/>
                    </a:lnTo>
                    <a:lnTo>
                      <a:pt x="1303" y="619"/>
                    </a:lnTo>
                    <a:lnTo>
                      <a:pt x="1295" y="617"/>
                    </a:lnTo>
                    <a:lnTo>
                      <a:pt x="1288" y="616"/>
                    </a:lnTo>
                    <a:lnTo>
                      <a:pt x="1281" y="613"/>
                    </a:lnTo>
                    <a:lnTo>
                      <a:pt x="1273" y="612"/>
                    </a:lnTo>
                    <a:lnTo>
                      <a:pt x="1265" y="610"/>
                    </a:lnTo>
                    <a:lnTo>
                      <a:pt x="1258" y="607"/>
                    </a:lnTo>
                    <a:lnTo>
                      <a:pt x="1251" y="606"/>
                    </a:lnTo>
                    <a:lnTo>
                      <a:pt x="1243" y="604"/>
                    </a:lnTo>
                    <a:lnTo>
                      <a:pt x="1236" y="602"/>
                    </a:lnTo>
                    <a:lnTo>
                      <a:pt x="1228" y="600"/>
                    </a:lnTo>
                    <a:lnTo>
                      <a:pt x="1221" y="599"/>
                    </a:lnTo>
                    <a:lnTo>
                      <a:pt x="1213" y="596"/>
                    </a:lnTo>
                    <a:lnTo>
                      <a:pt x="1206" y="594"/>
                    </a:lnTo>
                    <a:lnTo>
                      <a:pt x="1199" y="592"/>
                    </a:lnTo>
                    <a:lnTo>
                      <a:pt x="1192" y="589"/>
                    </a:lnTo>
                    <a:lnTo>
                      <a:pt x="1185" y="588"/>
                    </a:lnTo>
                    <a:lnTo>
                      <a:pt x="1177" y="586"/>
                    </a:lnTo>
                    <a:lnTo>
                      <a:pt x="1170" y="583"/>
                    </a:lnTo>
                    <a:lnTo>
                      <a:pt x="1162" y="581"/>
                    </a:lnTo>
                    <a:lnTo>
                      <a:pt x="1155" y="580"/>
                    </a:lnTo>
                    <a:lnTo>
                      <a:pt x="1147" y="576"/>
                    </a:lnTo>
                    <a:lnTo>
                      <a:pt x="1140" y="574"/>
                    </a:lnTo>
                    <a:lnTo>
                      <a:pt x="1133" y="571"/>
                    </a:lnTo>
                    <a:lnTo>
                      <a:pt x="1126" y="569"/>
                    </a:lnTo>
                    <a:lnTo>
                      <a:pt x="1119" y="566"/>
                    </a:lnTo>
                    <a:lnTo>
                      <a:pt x="1113" y="564"/>
                    </a:lnTo>
                    <a:lnTo>
                      <a:pt x="1105" y="562"/>
                    </a:lnTo>
                    <a:lnTo>
                      <a:pt x="1098" y="560"/>
                    </a:lnTo>
                    <a:lnTo>
                      <a:pt x="1091" y="557"/>
                    </a:lnTo>
                    <a:lnTo>
                      <a:pt x="1084" y="554"/>
                    </a:lnTo>
                    <a:lnTo>
                      <a:pt x="1077" y="552"/>
                    </a:lnTo>
                    <a:lnTo>
                      <a:pt x="1068" y="550"/>
                    </a:lnTo>
                    <a:lnTo>
                      <a:pt x="1061" y="546"/>
                    </a:lnTo>
                    <a:lnTo>
                      <a:pt x="1055" y="544"/>
                    </a:lnTo>
                    <a:lnTo>
                      <a:pt x="1048" y="541"/>
                    </a:lnTo>
                    <a:lnTo>
                      <a:pt x="1041" y="539"/>
                    </a:lnTo>
                    <a:lnTo>
                      <a:pt x="1033" y="535"/>
                    </a:lnTo>
                    <a:lnTo>
                      <a:pt x="1026" y="533"/>
                    </a:lnTo>
                    <a:lnTo>
                      <a:pt x="1019" y="529"/>
                    </a:lnTo>
                    <a:lnTo>
                      <a:pt x="1012" y="527"/>
                    </a:lnTo>
                    <a:lnTo>
                      <a:pt x="1005" y="524"/>
                    </a:lnTo>
                    <a:lnTo>
                      <a:pt x="997" y="521"/>
                    </a:lnTo>
                    <a:lnTo>
                      <a:pt x="990" y="518"/>
                    </a:lnTo>
                    <a:lnTo>
                      <a:pt x="984" y="515"/>
                    </a:lnTo>
                    <a:lnTo>
                      <a:pt x="977" y="511"/>
                    </a:lnTo>
                    <a:lnTo>
                      <a:pt x="969" y="509"/>
                    </a:lnTo>
                    <a:lnTo>
                      <a:pt x="961" y="505"/>
                    </a:lnTo>
                    <a:lnTo>
                      <a:pt x="955" y="503"/>
                    </a:lnTo>
                    <a:lnTo>
                      <a:pt x="948" y="499"/>
                    </a:lnTo>
                    <a:lnTo>
                      <a:pt x="941" y="497"/>
                    </a:lnTo>
                    <a:lnTo>
                      <a:pt x="933" y="493"/>
                    </a:lnTo>
                    <a:lnTo>
                      <a:pt x="927" y="491"/>
                    </a:lnTo>
                    <a:lnTo>
                      <a:pt x="919" y="486"/>
                    </a:lnTo>
                    <a:lnTo>
                      <a:pt x="912" y="484"/>
                    </a:lnTo>
                    <a:lnTo>
                      <a:pt x="904" y="480"/>
                    </a:lnTo>
                    <a:lnTo>
                      <a:pt x="898" y="476"/>
                    </a:lnTo>
                    <a:lnTo>
                      <a:pt x="891" y="473"/>
                    </a:lnTo>
                    <a:lnTo>
                      <a:pt x="883" y="470"/>
                    </a:lnTo>
                    <a:lnTo>
                      <a:pt x="876" y="467"/>
                    </a:lnTo>
                    <a:lnTo>
                      <a:pt x="869" y="464"/>
                    </a:lnTo>
                    <a:lnTo>
                      <a:pt x="861" y="460"/>
                    </a:lnTo>
                    <a:lnTo>
                      <a:pt x="853" y="456"/>
                    </a:lnTo>
                    <a:lnTo>
                      <a:pt x="846" y="452"/>
                    </a:lnTo>
                    <a:lnTo>
                      <a:pt x="839" y="449"/>
                    </a:lnTo>
                    <a:lnTo>
                      <a:pt x="831" y="444"/>
                    </a:lnTo>
                    <a:lnTo>
                      <a:pt x="823" y="440"/>
                    </a:lnTo>
                    <a:lnTo>
                      <a:pt x="816" y="436"/>
                    </a:lnTo>
                    <a:lnTo>
                      <a:pt x="808" y="432"/>
                    </a:lnTo>
                    <a:lnTo>
                      <a:pt x="801" y="427"/>
                    </a:lnTo>
                    <a:lnTo>
                      <a:pt x="792" y="422"/>
                    </a:lnTo>
                    <a:lnTo>
                      <a:pt x="785" y="419"/>
                    </a:lnTo>
                    <a:lnTo>
                      <a:pt x="778" y="414"/>
                    </a:lnTo>
                    <a:lnTo>
                      <a:pt x="769" y="409"/>
                    </a:lnTo>
                    <a:lnTo>
                      <a:pt x="762" y="406"/>
                    </a:lnTo>
                    <a:lnTo>
                      <a:pt x="754" y="401"/>
                    </a:lnTo>
                    <a:lnTo>
                      <a:pt x="747" y="397"/>
                    </a:lnTo>
                    <a:lnTo>
                      <a:pt x="738" y="391"/>
                    </a:lnTo>
                    <a:lnTo>
                      <a:pt x="731" y="386"/>
                    </a:lnTo>
                    <a:lnTo>
                      <a:pt x="723" y="382"/>
                    </a:lnTo>
                    <a:lnTo>
                      <a:pt x="715" y="377"/>
                    </a:lnTo>
                    <a:lnTo>
                      <a:pt x="707" y="372"/>
                    </a:lnTo>
                    <a:lnTo>
                      <a:pt x="698" y="367"/>
                    </a:lnTo>
                    <a:lnTo>
                      <a:pt x="691" y="361"/>
                    </a:lnTo>
                    <a:lnTo>
                      <a:pt x="684" y="358"/>
                    </a:lnTo>
                    <a:lnTo>
                      <a:pt x="676" y="352"/>
                    </a:lnTo>
                    <a:lnTo>
                      <a:pt x="667" y="347"/>
                    </a:lnTo>
                    <a:lnTo>
                      <a:pt x="660" y="342"/>
                    </a:lnTo>
                    <a:lnTo>
                      <a:pt x="653" y="337"/>
                    </a:lnTo>
                    <a:lnTo>
                      <a:pt x="644" y="333"/>
                    </a:lnTo>
                    <a:lnTo>
                      <a:pt x="636" y="328"/>
                    </a:lnTo>
                    <a:lnTo>
                      <a:pt x="629" y="323"/>
                    </a:lnTo>
                    <a:lnTo>
                      <a:pt x="622" y="318"/>
                    </a:lnTo>
                    <a:lnTo>
                      <a:pt x="613" y="312"/>
                    </a:lnTo>
                    <a:lnTo>
                      <a:pt x="605" y="307"/>
                    </a:lnTo>
                    <a:lnTo>
                      <a:pt x="598" y="303"/>
                    </a:lnTo>
                    <a:lnTo>
                      <a:pt x="590" y="298"/>
                    </a:lnTo>
                    <a:lnTo>
                      <a:pt x="582" y="292"/>
                    </a:lnTo>
                    <a:lnTo>
                      <a:pt x="574" y="287"/>
                    </a:lnTo>
                    <a:lnTo>
                      <a:pt x="566" y="282"/>
                    </a:lnTo>
                    <a:lnTo>
                      <a:pt x="559" y="277"/>
                    </a:lnTo>
                    <a:lnTo>
                      <a:pt x="552" y="271"/>
                    </a:lnTo>
                    <a:lnTo>
                      <a:pt x="544" y="267"/>
                    </a:lnTo>
                    <a:lnTo>
                      <a:pt x="536" y="262"/>
                    </a:lnTo>
                    <a:lnTo>
                      <a:pt x="529" y="257"/>
                    </a:lnTo>
                    <a:lnTo>
                      <a:pt x="522" y="252"/>
                    </a:lnTo>
                    <a:lnTo>
                      <a:pt x="515" y="249"/>
                    </a:lnTo>
                    <a:lnTo>
                      <a:pt x="508" y="243"/>
                    </a:lnTo>
                    <a:lnTo>
                      <a:pt x="500" y="239"/>
                    </a:lnTo>
                    <a:lnTo>
                      <a:pt x="493" y="234"/>
                    </a:lnTo>
                    <a:lnTo>
                      <a:pt x="486" y="229"/>
                    </a:lnTo>
                    <a:lnTo>
                      <a:pt x="479" y="225"/>
                    </a:lnTo>
                    <a:lnTo>
                      <a:pt x="472" y="221"/>
                    </a:lnTo>
                    <a:lnTo>
                      <a:pt x="464" y="216"/>
                    </a:lnTo>
                    <a:lnTo>
                      <a:pt x="458" y="211"/>
                    </a:lnTo>
                    <a:lnTo>
                      <a:pt x="451" y="207"/>
                    </a:lnTo>
                    <a:lnTo>
                      <a:pt x="445" y="203"/>
                    </a:lnTo>
                    <a:lnTo>
                      <a:pt x="438" y="199"/>
                    </a:lnTo>
                    <a:lnTo>
                      <a:pt x="432" y="195"/>
                    </a:lnTo>
                    <a:lnTo>
                      <a:pt x="425" y="191"/>
                    </a:lnTo>
                    <a:lnTo>
                      <a:pt x="419" y="187"/>
                    </a:lnTo>
                    <a:lnTo>
                      <a:pt x="413" y="184"/>
                    </a:lnTo>
                    <a:lnTo>
                      <a:pt x="407" y="180"/>
                    </a:lnTo>
                    <a:lnTo>
                      <a:pt x="401" y="177"/>
                    </a:lnTo>
                    <a:lnTo>
                      <a:pt x="395" y="173"/>
                    </a:lnTo>
                    <a:lnTo>
                      <a:pt x="389" y="169"/>
                    </a:lnTo>
                    <a:lnTo>
                      <a:pt x="383" y="166"/>
                    </a:lnTo>
                    <a:lnTo>
                      <a:pt x="377" y="162"/>
                    </a:lnTo>
                    <a:lnTo>
                      <a:pt x="372" y="160"/>
                    </a:lnTo>
                    <a:lnTo>
                      <a:pt x="366" y="156"/>
                    </a:lnTo>
                    <a:lnTo>
                      <a:pt x="361" y="154"/>
                    </a:lnTo>
                    <a:lnTo>
                      <a:pt x="355" y="150"/>
                    </a:lnTo>
                    <a:lnTo>
                      <a:pt x="352" y="148"/>
                    </a:lnTo>
                    <a:lnTo>
                      <a:pt x="346" y="144"/>
                    </a:lnTo>
                    <a:lnTo>
                      <a:pt x="342" y="142"/>
                    </a:lnTo>
                    <a:lnTo>
                      <a:pt x="337" y="139"/>
                    </a:lnTo>
                    <a:lnTo>
                      <a:pt x="334" y="137"/>
                    </a:lnTo>
                    <a:lnTo>
                      <a:pt x="329" y="135"/>
                    </a:lnTo>
                    <a:lnTo>
                      <a:pt x="324" y="132"/>
                    </a:lnTo>
                    <a:lnTo>
                      <a:pt x="320" y="130"/>
                    </a:lnTo>
                    <a:lnTo>
                      <a:pt x="317" y="127"/>
                    </a:lnTo>
                    <a:lnTo>
                      <a:pt x="312" y="125"/>
                    </a:lnTo>
                    <a:lnTo>
                      <a:pt x="308" y="123"/>
                    </a:lnTo>
                    <a:lnTo>
                      <a:pt x="305" y="120"/>
                    </a:lnTo>
                    <a:lnTo>
                      <a:pt x="301" y="119"/>
                    </a:lnTo>
                    <a:lnTo>
                      <a:pt x="298" y="117"/>
                    </a:lnTo>
                    <a:lnTo>
                      <a:pt x="294" y="115"/>
                    </a:lnTo>
                    <a:lnTo>
                      <a:pt x="290" y="113"/>
                    </a:lnTo>
                    <a:lnTo>
                      <a:pt x="288" y="112"/>
                    </a:lnTo>
                    <a:lnTo>
                      <a:pt x="282" y="108"/>
                    </a:lnTo>
                    <a:lnTo>
                      <a:pt x="276" y="105"/>
                    </a:lnTo>
                    <a:lnTo>
                      <a:pt x="270" y="102"/>
                    </a:lnTo>
                    <a:lnTo>
                      <a:pt x="265" y="100"/>
                    </a:lnTo>
                    <a:lnTo>
                      <a:pt x="260" y="97"/>
                    </a:lnTo>
                    <a:lnTo>
                      <a:pt x="254" y="95"/>
                    </a:lnTo>
                    <a:lnTo>
                      <a:pt x="250" y="93"/>
                    </a:lnTo>
                    <a:lnTo>
                      <a:pt x="245" y="90"/>
                    </a:lnTo>
                    <a:lnTo>
                      <a:pt x="240" y="88"/>
                    </a:lnTo>
                    <a:lnTo>
                      <a:pt x="236" y="85"/>
                    </a:lnTo>
                    <a:lnTo>
                      <a:pt x="232" y="84"/>
                    </a:lnTo>
                    <a:lnTo>
                      <a:pt x="228" y="82"/>
                    </a:lnTo>
                    <a:lnTo>
                      <a:pt x="222" y="81"/>
                    </a:lnTo>
                    <a:lnTo>
                      <a:pt x="218" y="78"/>
                    </a:lnTo>
                    <a:lnTo>
                      <a:pt x="214" y="77"/>
                    </a:lnTo>
                    <a:lnTo>
                      <a:pt x="210" y="76"/>
                    </a:lnTo>
                    <a:lnTo>
                      <a:pt x="205" y="73"/>
                    </a:lnTo>
                    <a:lnTo>
                      <a:pt x="200" y="72"/>
                    </a:lnTo>
                    <a:lnTo>
                      <a:pt x="196" y="71"/>
                    </a:lnTo>
                    <a:lnTo>
                      <a:pt x="191" y="70"/>
                    </a:lnTo>
                    <a:lnTo>
                      <a:pt x="185" y="67"/>
                    </a:lnTo>
                    <a:lnTo>
                      <a:pt x="180" y="65"/>
                    </a:lnTo>
                    <a:lnTo>
                      <a:pt x="174" y="64"/>
                    </a:lnTo>
                    <a:lnTo>
                      <a:pt x="169" y="61"/>
                    </a:lnTo>
                    <a:lnTo>
                      <a:pt x="164" y="59"/>
                    </a:lnTo>
                    <a:lnTo>
                      <a:pt x="158" y="57"/>
                    </a:lnTo>
                    <a:lnTo>
                      <a:pt x="154" y="54"/>
                    </a:lnTo>
                    <a:lnTo>
                      <a:pt x="149" y="52"/>
                    </a:lnTo>
                    <a:lnTo>
                      <a:pt x="144" y="48"/>
                    </a:lnTo>
                    <a:lnTo>
                      <a:pt x="139" y="46"/>
                    </a:lnTo>
                    <a:lnTo>
                      <a:pt x="134" y="42"/>
                    </a:lnTo>
                    <a:lnTo>
                      <a:pt x="130" y="40"/>
                    </a:lnTo>
                    <a:lnTo>
                      <a:pt x="125" y="37"/>
                    </a:lnTo>
                    <a:lnTo>
                      <a:pt x="120" y="35"/>
                    </a:lnTo>
                    <a:lnTo>
                      <a:pt x="116" y="31"/>
                    </a:lnTo>
                    <a:lnTo>
                      <a:pt x="113" y="29"/>
                    </a:lnTo>
                    <a:lnTo>
                      <a:pt x="108" y="25"/>
                    </a:lnTo>
                    <a:lnTo>
                      <a:pt x="104" y="23"/>
                    </a:lnTo>
                    <a:lnTo>
                      <a:pt x="101" y="19"/>
                    </a:lnTo>
                    <a:lnTo>
                      <a:pt x="97" y="18"/>
                    </a:lnTo>
                    <a:lnTo>
                      <a:pt x="93" y="15"/>
                    </a:lnTo>
                    <a:lnTo>
                      <a:pt x="90" y="12"/>
                    </a:lnTo>
                    <a:lnTo>
                      <a:pt x="87" y="11"/>
                    </a:lnTo>
                    <a:lnTo>
                      <a:pt x="85" y="9"/>
                    </a:lnTo>
                    <a:lnTo>
                      <a:pt x="80" y="5"/>
                    </a:lnTo>
                    <a:lnTo>
                      <a:pt x="78" y="3"/>
                    </a:lnTo>
                    <a:lnTo>
                      <a:pt x="75" y="0"/>
                    </a:lnTo>
                    <a:lnTo>
                      <a:pt x="271" y="69"/>
                    </a:lnTo>
                    <a:lnTo>
                      <a:pt x="546" y="226"/>
                    </a:lnTo>
                    <a:lnTo>
                      <a:pt x="547" y="226"/>
                    </a:lnTo>
                    <a:lnTo>
                      <a:pt x="550" y="227"/>
                    </a:lnTo>
                    <a:lnTo>
                      <a:pt x="553" y="229"/>
                    </a:lnTo>
                    <a:lnTo>
                      <a:pt x="558" y="233"/>
                    </a:lnTo>
                    <a:lnTo>
                      <a:pt x="560" y="235"/>
                    </a:lnTo>
                    <a:lnTo>
                      <a:pt x="564" y="237"/>
                    </a:lnTo>
                    <a:lnTo>
                      <a:pt x="568" y="239"/>
                    </a:lnTo>
                    <a:lnTo>
                      <a:pt x="572" y="243"/>
                    </a:lnTo>
                    <a:lnTo>
                      <a:pt x="576" y="246"/>
                    </a:lnTo>
                    <a:lnTo>
                      <a:pt x="582" y="249"/>
                    </a:lnTo>
                    <a:lnTo>
                      <a:pt x="587" y="252"/>
                    </a:lnTo>
                    <a:lnTo>
                      <a:pt x="593" y="256"/>
                    </a:lnTo>
                    <a:lnTo>
                      <a:pt x="598" y="259"/>
                    </a:lnTo>
                    <a:lnTo>
                      <a:pt x="602" y="263"/>
                    </a:lnTo>
                    <a:lnTo>
                      <a:pt x="608" y="267"/>
                    </a:lnTo>
                    <a:lnTo>
                      <a:pt x="616" y="271"/>
                    </a:lnTo>
                    <a:lnTo>
                      <a:pt x="622" y="275"/>
                    </a:lnTo>
                    <a:lnTo>
                      <a:pt x="629" y="280"/>
                    </a:lnTo>
                    <a:lnTo>
                      <a:pt x="636" y="285"/>
                    </a:lnTo>
                    <a:lnTo>
                      <a:pt x="643" y="289"/>
                    </a:lnTo>
                    <a:lnTo>
                      <a:pt x="650" y="293"/>
                    </a:lnTo>
                    <a:lnTo>
                      <a:pt x="658" y="298"/>
                    </a:lnTo>
                    <a:lnTo>
                      <a:pt x="665" y="303"/>
                    </a:lnTo>
                    <a:lnTo>
                      <a:pt x="673" y="309"/>
                    </a:lnTo>
                    <a:lnTo>
                      <a:pt x="680" y="313"/>
                    </a:lnTo>
                    <a:lnTo>
                      <a:pt x="689" y="318"/>
                    </a:lnTo>
                    <a:lnTo>
                      <a:pt x="697" y="324"/>
                    </a:lnTo>
                    <a:lnTo>
                      <a:pt x="706" y="329"/>
                    </a:lnTo>
                    <a:lnTo>
                      <a:pt x="714" y="335"/>
                    </a:lnTo>
                    <a:lnTo>
                      <a:pt x="723" y="340"/>
                    </a:lnTo>
                    <a:lnTo>
                      <a:pt x="731" y="345"/>
                    </a:lnTo>
                    <a:lnTo>
                      <a:pt x="739" y="349"/>
                    </a:lnTo>
                    <a:lnTo>
                      <a:pt x="749" y="354"/>
                    </a:lnTo>
                    <a:lnTo>
                      <a:pt x="757" y="360"/>
                    </a:lnTo>
                    <a:lnTo>
                      <a:pt x="767" y="365"/>
                    </a:lnTo>
                    <a:lnTo>
                      <a:pt x="777" y="371"/>
                    </a:lnTo>
                    <a:lnTo>
                      <a:pt x="785" y="376"/>
                    </a:lnTo>
                    <a:lnTo>
                      <a:pt x="795" y="382"/>
                    </a:lnTo>
                    <a:lnTo>
                      <a:pt x="803" y="386"/>
                    </a:lnTo>
                    <a:lnTo>
                      <a:pt x="813" y="391"/>
                    </a:lnTo>
                    <a:lnTo>
                      <a:pt x="822" y="397"/>
                    </a:lnTo>
                    <a:lnTo>
                      <a:pt x="831" y="402"/>
                    </a:lnTo>
                    <a:lnTo>
                      <a:pt x="840" y="407"/>
                    </a:lnTo>
                    <a:lnTo>
                      <a:pt x="850" y="413"/>
                    </a:lnTo>
                    <a:lnTo>
                      <a:pt x="858" y="416"/>
                    </a:lnTo>
                    <a:lnTo>
                      <a:pt x="867" y="421"/>
                    </a:lnTo>
                    <a:lnTo>
                      <a:pt x="876" y="426"/>
                    </a:lnTo>
                    <a:lnTo>
                      <a:pt x="885" y="431"/>
                    </a:lnTo>
                    <a:lnTo>
                      <a:pt x="893" y="434"/>
                    </a:lnTo>
                    <a:lnTo>
                      <a:pt x="901" y="439"/>
                    </a:lnTo>
                    <a:lnTo>
                      <a:pt x="911" y="443"/>
                    </a:lnTo>
                    <a:lnTo>
                      <a:pt x="919" y="448"/>
                    </a:lnTo>
                    <a:lnTo>
                      <a:pt x="928" y="451"/>
                    </a:lnTo>
                    <a:lnTo>
                      <a:pt x="935" y="455"/>
                    </a:lnTo>
                    <a:lnTo>
                      <a:pt x="943" y="458"/>
                    </a:lnTo>
                    <a:lnTo>
                      <a:pt x="952" y="462"/>
                    </a:lnTo>
                    <a:lnTo>
                      <a:pt x="960" y="466"/>
                    </a:lnTo>
                    <a:lnTo>
                      <a:pt x="967" y="469"/>
                    </a:lnTo>
                    <a:lnTo>
                      <a:pt x="976" y="472"/>
                    </a:lnTo>
                    <a:lnTo>
                      <a:pt x="983" y="475"/>
                    </a:lnTo>
                    <a:lnTo>
                      <a:pt x="990" y="476"/>
                    </a:lnTo>
                    <a:lnTo>
                      <a:pt x="997" y="479"/>
                    </a:lnTo>
                    <a:lnTo>
                      <a:pt x="1003" y="481"/>
                    </a:lnTo>
                    <a:lnTo>
                      <a:pt x="1012" y="485"/>
                    </a:lnTo>
                    <a:lnTo>
                      <a:pt x="1018" y="486"/>
                    </a:lnTo>
                    <a:lnTo>
                      <a:pt x="1025" y="490"/>
                    </a:lnTo>
                    <a:lnTo>
                      <a:pt x="1032" y="492"/>
                    </a:lnTo>
                    <a:lnTo>
                      <a:pt x="1041" y="494"/>
                    </a:lnTo>
                    <a:lnTo>
                      <a:pt x="1047" y="497"/>
                    </a:lnTo>
                    <a:lnTo>
                      <a:pt x="1054" y="499"/>
                    </a:lnTo>
                    <a:lnTo>
                      <a:pt x="1060" y="502"/>
                    </a:lnTo>
                    <a:lnTo>
                      <a:pt x="1067" y="504"/>
                    </a:lnTo>
                    <a:lnTo>
                      <a:pt x="1074" y="505"/>
                    </a:lnTo>
                    <a:lnTo>
                      <a:pt x="1080" y="508"/>
                    </a:lnTo>
                    <a:lnTo>
                      <a:pt x="1087" y="510"/>
                    </a:lnTo>
                    <a:lnTo>
                      <a:pt x="1095" y="512"/>
                    </a:lnTo>
                    <a:lnTo>
                      <a:pt x="1101" y="515"/>
                    </a:lnTo>
                    <a:lnTo>
                      <a:pt x="1107" y="517"/>
                    </a:lnTo>
                    <a:lnTo>
                      <a:pt x="1113" y="520"/>
                    </a:lnTo>
                    <a:lnTo>
                      <a:pt x="1120" y="522"/>
                    </a:lnTo>
                    <a:lnTo>
                      <a:pt x="1125" y="523"/>
                    </a:lnTo>
                    <a:lnTo>
                      <a:pt x="1132" y="526"/>
                    </a:lnTo>
                    <a:lnTo>
                      <a:pt x="1138" y="528"/>
                    </a:lnTo>
                    <a:lnTo>
                      <a:pt x="1144" y="530"/>
                    </a:lnTo>
                    <a:lnTo>
                      <a:pt x="1150" y="532"/>
                    </a:lnTo>
                    <a:lnTo>
                      <a:pt x="1155" y="534"/>
                    </a:lnTo>
                    <a:lnTo>
                      <a:pt x="1161" y="535"/>
                    </a:lnTo>
                    <a:lnTo>
                      <a:pt x="1167" y="538"/>
                    </a:lnTo>
                    <a:lnTo>
                      <a:pt x="1173" y="539"/>
                    </a:lnTo>
                    <a:lnTo>
                      <a:pt x="1177" y="541"/>
                    </a:lnTo>
                    <a:lnTo>
                      <a:pt x="1183" y="542"/>
                    </a:lnTo>
                    <a:lnTo>
                      <a:pt x="1188" y="545"/>
                    </a:lnTo>
                    <a:lnTo>
                      <a:pt x="1193" y="546"/>
                    </a:lnTo>
                    <a:lnTo>
                      <a:pt x="1198" y="548"/>
                    </a:lnTo>
                    <a:lnTo>
                      <a:pt x="1203" y="550"/>
                    </a:lnTo>
                    <a:lnTo>
                      <a:pt x="1207" y="552"/>
                    </a:lnTo>
                    <a:lnTo>
                      <a:pt x="1212" y="553"/>
                    </a:lnTo>
                    <a:lnTo>
                      <a:pt x="1216" y="554"/>
                    </a:lnTo>
                    <a:lnTo>
                      <a:pt x="1221" y="556"/>
                    </a:lnTo>
                    <a:lnTo>
                      <a:pt x="1225" y="558"/>
                    </a:lnTo>
                    <a:lnTo>
                      <a:pt x="1229" y="559"/>
                    </a:lnTo>
                    <a:lnTo>
                      <a:pt x="1233" y="560"/>
                    </a:lnTo>
                    <a:lnTo>
                      <a:pt x="1236" y="562"/>
                    </a:lnTo>
                    <a:lnTo>
                      <a:pt x="1240" y="563"/>
                    </a:lnTo>
                    <a:lnTo>
                      <a:pt x="1243" y="564"/>
                    </a:lnTo>
                    <a:lnTo>
                      <a:pt x="1247" y="565"/>
                    </a:lnTo>
                    <a:lnTo>
                      <a:pt x="1249" y="566"/>
                    </a:lnTo>
                    <a:lnTo>
                      <a:pt x="1253" y="568"/>
                    </a:lnTo>
                    <a:lnTo>
                      <a:pt x="1258" y="569"/>
                    </a:lnTo>
                    <a:lnTo>
                      <a:pt x="1263" y="570"/>
                    </a:lnTo>
                    <a:lnTo>
                      <a:pt x="1267" y="571"/>
                    </a:lnTo>
                    <a:lnTo>
                      <a:pt x="1271" y="574"/>
                    </a:lnTo>
                    <a:lnTo>
                      <a:pt x="1276" y="575"/>
                    </a:lnTo>
                    <a:lnTo>
                      <a:pt x="1278" y="576"/>
                    </a:lnTo>
                    <a:lnTo>
                      <a:pt x="1586" y="636"/>
                    </a:lnTo>
                    <a:lnTo>
                      <a:pt x="1605" y="674"/>
                    </a:lnTo>
                    <a:lnTo>
                      <a:pt x="1583" y="726"/>
                    </a:lnTo>
                    <a:lnTo>
                      <a:pt x="1475" y="812"/>
                    </a:lnTo>
                    <a:lnTo>
                      <a:pt x="1474" y="812"/>
                    </a:lnTo>
                    <a:lnTo>
                      <a:pt x="1473" y="812"/>
                    </a:lnTo>
                    <a:lnTo>
                      <a:pt x="1470" y="813"/>
                    </a:lnTo>
                    <a:lnTo>
                      <a:pt x="1467" y="815"/>
                    </a:lnTo>
                    <a:lnTo>
                      <a:pt x="1463" y="815"/>
                    </a:lnTo>
                    <a:lnTo>
                      <a:pt x="1457" y="817"/>
                    </a:lnTo>
                    <a:lnTo>
                      <a:pt x="1452" y="818"/>
                    </a:lnTo>
                    <a:lnTo>
                      <a:pt x="1446" y="821"/>
                    </a:lnTo>
                    <a:lnTo>
                      <a:pt x="1442" y="821"/>
                    </a:lnTo>
                    <a:lnTo>
                      <a:pt x="1438" y="822"/>
                    </a:lnTo>
                    <a:lnTo>
                      <a:pt x="1434" y="823"/>
                    </a:lnTo>
                    <a:lnTo>
                      <a:pt x="1430" y="824"/>
                    </a:lnTo>
                    <a:lnTo>
                      <a:pt x="1425" y="824"/>
                    </a:lnTo>
                    <a:lnTo>
                      <a:pt x="1420" y="825"/>
                    </a:lnTo>
                    <a:lnTo>
                      <a:pt x="1415" y="827"/>
                    </a:lnTo>
                    <a:lnTo>
                      <a:pt x="1412" y="828"/>
                    </a:lnTo>
                    <a:lnTo>
                      <a:pt x="1406" y="829"/>
                    </a:lnTo>
                    <a:lnTo>
                      <a:pt x="1401" y="830"/>
                    </a:lnTo>
                    <a:lnTo>
                      <a:pt x="1395" y="830"/>
                    </a:lnTo>
                    <a:lnTo>
                      <a:pt x="1389" y="831"/>
                    </a:lnTo>
                    <a:lnTo>
                      <a:pt x="1383" y="833"/>
                    </a:lnTo>
                    <a:lnTo>
                      <a:pt x="1377" y="834"/>
                    </a:lnTo>
                    <a:lnTo>
                      <a:pt x="1371" y="834"/>
                    </a:lnTo>
                    <a:lnTo>
                      <a:pt x="1365" y="835"/>
                    </a:lnTo>
                    <a:lnTo>
                      <a:pt x="1358" y="835"/>
                    </a:lnTo>
                    <a:lnTo>
                      <a:pt x="1350" y="836"/>
                    </a:lnTo>
                    <a:lnTo>
                      <a:pt x="1343" y="836"/>
                    </a:lnTo>
                    <a:lnTo>
                      <a:pt x="1337" y="837"/>
                    </a:lnTo>
                    <a:lnTo>
                      <a:pt x="1329" y="837"/>
                    </a:lnTo>
                    <a:lnTo>
                      <a:pt x="1321" y="839"/>
                    </a:lnTo>
                    <a:lnTo>
                      <a:pt x="1314" y="839"/>
                    </a:lnTo>
                    <a:lnTo>
                      <a:pt x="1307" y="840"/>
                    </a:lnTo>
                    <a:lnTo>
                      <a:pt x="1299" y="840"/>
                    </a:lnTo>
                    <a:lnTo>
                      <a:pt x="1289" y="840"/>
                    </a:lnTo>
                    <a:lnTo>
                      <a:pt x="1281" y="840"/>
                    </a:lnTo>
                    <a:lnTo>
                      <a:pt x="1273" y="840"/>
                    </a:lnTo>
                    <a:lnTo>
                      <a:pt x="1265" y="840"/>
                    </a:lnTo>
                    <a:lnTo>
                      <a:pt x="1255" y="840"/>
                    </a:lnTo>
                    <a:lnTo>
                      <a:pt x="1247" y="840"/>
                    </a:lnTo>
                    <a:lnTo>
                      <a:pt x="1239" y="840"/>
                    </a:lnTo>
                    <a:lnTo>
                      <a:pt x="1228" y="839"/>
                    </a:lnTo>
                    <a:lnTo>
                      <a:pt x="1219" y="839"/>
                    </a:lnTo>
                    <a:lnTo>
                      <a:pt x="1210" y="837"/>
                    </a:lnTo>
                    <a:lnTo>
                      <a:pt x="1200" y="837"/>
                    </a:lnTo>
                    <a:lnTo>
                      <a:pt x="1189" y="836"/>
                    </a:lnTo>
                    <a:lnTo>
                      <a:pt x="1180" y="836"/>
                    </a:lnTo>
                    <a:lnTo>
                      <a:pt x="1170" y="835"/>
                    </a:lnTo>
                    <a:lnTo>
                      <a:pt x="1159" y="834"/>
                    </a:lnTo>
                    <a:lnTo>
                      <a:pt x="1149" y="833"/>
                    </a:lnTo>
                    <a:lnTo>
                      <a:pt x="1139" y="831"/>
                    </a:lnTo>
                    <a:lnTo>
                      <a:pt x="1128" y="829"/>
                    </a:lnTo>
                    <a:lnTo>
                      <a:pt x="1117" y="828"/>
                    </a:lnTo>
                    <a:lnTo>
                      <a:pt x="1107" y="827"/>
                    </a:lnTo>
                    <a:lnTo>
                      <a:pt x="1096" y="824"/>
                    </a:lnTo>
                    <a:lnTo>
                      <a:pt x="1085" y="823"/>
                    </a:lnTo>
                    <a:lnTo>
                      <a:pt x="1074" y="821"/>
                    </a:lnTo>
                    <a:lnTo>
                      <a:pt x="1062" y="817"/>
                    </a:lnTo>
                    <a:lnTo>
                      <a:pt x="1051" y="815"/>
                    </a:lnTo>
                    <a:lnTo>
                      <a:pt x="1041" y="812"/>
                    </a:lnTo>
                    <a:lnTo>
                      <a:pt x="1029" y="810"/>
                    </a:lnTo>
                    <a:lnTo>
                      <a:pt x="1018" y="807"/>
                    </a:lnTo>
                    <a:lnTo>
                      <a:pt x="1008" y="805"/>
                    </a:lnTo>
                    <a:lnTo>
                      <a:pt x="997" y="803"/>
                    </a:lnTo>
                    <a:lnTo>
                      <a:pt x="989" y="800"/>
                    </a:lnTo>
                    <a:lnTo>
                      <a:pt x="979" y="798"/>
                    </a:lnTo>
                    <a:lnTo>
                      <a:pt x="970" y="795"/>
                    </a:lnTo>
                    <a:lnTo>
                      <a:pt x="960" y="792"/>
                    </a:lnTo>
                    <a:lnTo>
                      <a:pt x="952" y="789"/>
                    </a:lnTo>
                    <a:lnTo>
                      <a:pt x="942" y="787"/>
                    </a:lnTo>
                    <a:lnTo>
                      <a:pt x="934" y="785"/>
                    </a:lnTo>
                    <a:lnTo>
                      <a:pt x="925" y="781"/>
                    </a:lnTo>
                    <a:lnTo>
                      <a:pt x="918" y="780"/>
                    </a:lnTo>
                    <a:lnTo>
                      <a:pt x="910" y="776"/>
                    </a:lnTo>
                    <a:lnTo>
                      <a:pt x="901" y="774"/>
                    </a:lnTo>
                    <a:lnTo>
                      <a:pt x="894" y="771"/>
                    </a:lnTo>
                    <a:lnTo>
                      <a:pt x="887" y="769"/>
                    </a:lnTo>
                    <a:lnTo>
                      <a:pt x="880" y="767"/>
                    </a:lnTo>
                    <a:lnTo>
                      <a:pt x="873" y="764"/>
                    </a:lnTo>
                    <a:lnTo>
                      <a:pt x="867" y="761"/>
                    </a:lnTo>
                    <a:lnTo>
                      <a:pt x="861" y="758"/>
                    </a:lnTo>
                    <a:lnTo>
                      <a:pt x="853" y="756"/>
                    </a:lnTo>
                    <a:lnTo>
                      <a:pt x="847" y="753"/>
                    </a:lnTo>
                    <a:lnTo>
                      <a:pt x="841" y="751"/>
                    </a:lnTo>
                    <a:lnTo>
                      <a:pt x="835" y="749"/>
                    </a:lnTo>
                    <a:lnTo>
                      <a:pt x="829" y="746"/>
                    </a:lnTo>
                    <a:lnTo>
                      <a:pt x="823" y="744"/>
                    </a:lnTo>
                    <a:lnTo>
                      <a:pt x="819" y="741"/>
                    </a:lnTo>
                    <a:lnTo>
                      <a:pt x="814" y="740"/>
                    </a:lnTo>
                    <a:lnTo>
                      <a:pt x="808" y="738"/>
                    </a:lnTo>
                    <a:lnTo>
                      <a:pt x="803" y="735"/>
                    </a:lnTo>
                    <a:lnTo>
                      <a:pt x="798" y="733"/>
                    </a:lnTo>
                    <a:lnTo>
                      <a:pt x="793" y="731"/>
                    </a:lnTo>
                    <a:lnTo>
                      <a:pt x="789" y="728"/>
                    </a:lnTo>
                    <a:lnTo>
                      <a:pt x="785" y="726"/>
                    </a:lnTo>
                    <a:lnTo>
                      <a:pt x="780" y="724"/>
                    </a:lnTo>
                    <a:lnTo>
                      <a:pt x="777" y="722"/>
                    </a:lnTo>
                    <a:lnTo>
                      <a:pt x="772" y="720"/>
                    </a:lnTo>
                    <a:lnTo>
                      <a:pt x="768" y="719"/>
                    </a:lnTo>
                    <a:lnTo>
                      <a:pt x="765" y="716"/>
                    </a:lnTo>
                    <a:lnTo>
                      <a:pt x="762" y="715"/>
                    </a:lnTo>
                    <a:lnTo>
                      <a:pt x="759" y="713"/>
                    </a:lnTo>
                    <a:lnTo>
                      <a:pt x="755" y="712"/>
                    </a:lnTo>
                    <a:lnTo>
                      <a:pt x="751" y="709"/>
                    </a:lnTo>
                    <a:lnTo>
                      <a:pt x="749" y="708"/>
                    </a:lnTo>
                    <a:lnTo>
                      <a:pt x="743" y="704"/>
                    </a:lnTo>
                    <a:lnTo>
                      <a:pt x="737" y="702"/>
                    </a:lnTo>
                    <a:lnTo>
                      <a:pt x="732" y="700"/>
                    </a:lnTo>
                    <a:lnTo>
                      <a:pt x="729" y="697"/>
                    </a:lnTo>
                    <a:lnTo>
                      <a:pt x="724" y="695"/>
                    </a:lnTo>
                    <a:lnTo>
                      <a:pt x="720" y="694"/>
                    </a:lnTo>
                    <a:lnTo>
                      <a:pt x="718" y="692"/>
                    </a:lnTo>
                    <a:lnTo>
                      <a:pt x="715" y="692"/>
                    </a:lnTo>
                    <a:lnTo>
                      <a:pt x="713" y="691"/>
                    </a:lnTo>
                    <a:lnTo>
                      <a:pt x="710" y="691"/>
                    </a:lnTo>
                    <a:lnTo>
                      <a:pt x="707" y="689"/>
                    </a:lnTo>
                    <a:lnTo>
                      <a:pt x="704" y="688"/>
                    </a:lnTo>
                    <a:lnTo>
                      <a:pt x="700" y="684"/>
                    </a:lnTo>
                    <a:lnTo>
                      <a:pt x="696" y="682"/>
                    </a:lnTo>
                    <a:lnTo>
                      <a:pt x="690" y="678"/>
                    </a:lnTo>
                    <a:lnTo>
                      <a:pt x="685" y="676"/>
                    </a:lnTo>
                    <a:lnTo>
                      <a:pt x="678" y="671"/>
                    </a:lnTo>
                    <a:lnTo>
                      <a:pt x="672" y="666"/>
                    </a:lnTo>
                    <a:lnTo>
                      <a:pt x="665" y="661"/>
                    </a:lnTo>
                    <a:lnTo>
                      <a:pt x="659" y="658"/>
                    </a:lnTo>
                    <a:lnTo>
                      <a:pt x="650" y="652"/>
                    </a:lnTo>
                    <a:lnTo>
                      <a:pt x="643" y="647"/>
                    </a:lnTo>
                    <a:lnTo>
                      <a:pt x="635" y="642"/>
                    </a:lnTo>
                    <a:lnTo>
                      <a:pt x="626" y="636"/>
                    </a:lnTo>
                    <a:lnTo>
                      <a:pt x="617" y="629"/>
                    </a:lnTo>
                    <a:lnTo>
                      <a:pt x="607" y="623"/>
                    </a:lnTo>
                    <a:lnTo>
                      <a:pt x="598" y="616"/>
                    </a:lnTo>
                    <a:lnTo>
                      <a:pt x="589" y="610"/>
                    </a:lnTo>
                    <a:lnTo>
                      <a:pt x="578" y="602"/>
                    </a:lnTo>
                    <a:lnTo>
                      <a:pt x="569" y="595"/>
                    </a:lnTo>
                    <a:lnTo>
                      <a:pt x="558" y="588"/>
                    </a:lnTo>
                    <a:lnTo>
                      <a:pt x="548" y="581"/>
                    </a:lnTo>
                    <a:lnTo>
                      <a:pt x="538" y="572"/>
                    </a:lnTo>
                    <a:lnTo>
                      <a:pt x="527" y="565"/>
                    </a:lnTo>
                    <a:lnTo>
                      <a:pt x="515" y="558"/>
                    </a:lnTo>
                    <a:lnTo>
                      <a:pt x="505" y="551"/>
                    </a:lnTo>
                    <a:lnTo>
                      <a:pt x="494" y="542"/>
                    </a:lnTo>
                    <a:lnTo>
                      <a:pt x="482" y="535"/>
                    </a:lnTo>
                    <a:lnTo>
                      <a:pt x="472" y="527"/>
                    </a:lnTo>
                    <a:lnTo>
                      <a:pt x="462" y="520"/>
                    </a:lnTo>
                    <a:lnTo>
                      <a:pt x="450" y="511"/>
                    </a:lnTo>
                    <a:lnTo>
                      <a:pt x="439" y="503"/>
                    </a:lnTo>
                    <a:lnTo>
                      <a:pt x="428" y="496"/>
                    </a:lnTo>
                    <a:lnTo>
                      <a:pt x="418" y="487"/>
                    </a:lnTo>
                    <a:lnTo>
                      <a:pt x="407" y="480"/>
                    </a:lnTo>
                    <a:lnTo>
                      <a:pt x="396" y="472"/>
                    </a:lnTo>
                    <a:lnTo>
                      <a:pt x="385" y="464"/>
                    </a:lnTo>
                    <a:lnTo>
                      <a:pt x="376" y="457"/>
                    </a:lnTo>
                    <a:lnTo>
                      <a:pt x="365" y="450"/>
                    </a:lnTo>
                    <a:lnTo>
                      <a:pt x="355" y="443"/>
                    </a:lnTo>
                    <a:lnTo>
                      <a:pt x="346" y="436"/>
                    </a:lnTo>
                    <a:lnTo>
                      <a:pt x="336" y="428"/>
                    </a:lnTo>
                    <a:lnTo>
                      <a:pt x="328" y="421"/>
                    </a:lnTo>
                    <a:lnTo>
                      <a:pt x="318" y="415"/>
                    </a:lnTo>
                    <a:lnTo>
                      <a:pt x="310" y="409"/>
                    </a:lnTo>
                    <a:lnTo>
                      <a:pt x="302" y="404"/>
                    </a:lnTo>
                    <a:lnTo>
                      <a:pt x="294" y="398"/>
                    </a:lnTo>
                    <a:lnTo>
                      <a:pt x="286" y="392"/>
                    </a:lnTo>
                    <a:lnTo>
                      <a:pt x="278" y="386"/>
                    </a:lnTo>
                    <a:lnTo>
                      <a:pt x="272" y="382"/>
                    </a:lnTo>
                    <a:lnTo>
                      <a:pt x="265" y="377"/>
                    </a:lnTo>
                    <a:lnTo>
                      <a:pt x="260" y="373"/>
                    </a:lnTo>
                    <a:lnTo>
                      <a:pt x="253" y="370"/>
                    </a:lnTo>
                    <a:lnTo>
                      <a:pt x="250" y="366"/>
                    </a:lnTo>
                    <a:lnTo>
                      <a:pt x="245" y="363"/>
                    </a:lnTo>
                    <a:lnTo>
                      <a:pt x="241" y="360"/>
                    </a:lnTo>
                    <a:lnTo>
                      <a:pt x="238" y="358"/>
                    </a:lnTo>
                    <a:lnTo>
                      <a:pt x="235" y="355"/>
                    </a:lnTo>
                    <a:lnTo>
                      <a:pt x="232" y="353"/>
                    </a:lnTo>
                    <a:lnTo>
                      <a:pt x="230" y="353"/>
                    </a:lnTo>
                    <a:lnTo>
                      <a:pt x="67" y="155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9" name="Freeform 53"/>
              <p:cNvSpPr>
                <a:spLocks/>
              </p:cNvSpPr>
              <p:nvPr/>
            </p:nvSpPr>
            <p:spPr bwMode="auto">
              <a:xfrm>
                <a:off x="1919" y="4102"/>
                <a:ext cx="168" cy="168"/>
              </a:xfrm>
              <a:custGeom>
                <a:avLst/>
                <a:gdLst/>
                <a:ahLst/>
                <a:cxnLst>
                  <a:cxn ang="0">
                    <a:pos x="88" y="167"/>
                  </a:cxn>
                  <a:cxn ang="0">
                    <a:pos x="96" y="167"/>
                  </a:cxn>
                  <a:cxn ang="0">
                    <a:pos x="104" y="164"/>
                  </a:cxn>
                  <a:cxn ang="0">
                    <a:pos x="113" y="162"/>
                  </a:cxn>
                  <a:cxn ang="0">
                    <a:pos x="120" y="158"/>
                  </a:cxn>
                  <a:cxn ang="0">
                    <a:pos x="127" y="155"/>
                  </a:cxn>
                  <a:cxn ang="0">
                    <a:pos x="137" y="148"/>
                  </a:cxn>
                  <a:cxn ang="0">
                    <a:pos x="149" y="137"/>
                  </a:cxn>
                  <a:cxn ang="0">
                    <a:pos x="155" y="126"/>
                  </a:cxn>
                  <a:cxn ang="0">
                    <a:pos x="158" y="119"/>
                  </a:cxn>
                  <a:cxn ang="0">
                    <a:pos x="162" y="112"/>
                  </a:cxn>
                  <a:cxn ang="0">
                    <a:pos x="164" y="104"/>
                  </a:cxn>
                  <a:cxn ang="0">
                    <a:pos x="167" y="96"/>
                  </a:cxn>
                  <a:cxn ang="0">
                    <a:pos x="167" y="88"/>
                  </a:cxn>
                  <a:cxn ang="0">
                    <a:pos x="167" y="79"/>
                  </a:cxn>
                  <a:cxn ang="0">
                    <a:pos x="167" y="71"/>
                  </a:cxn>
                  <a:cxn ang="0">
                    <a:pos x="164" y="62"/>
                  </a:cxn>
                  <a:cxn ang="0">
                    <a:pos x="162" y="54"/>
                  </a:cxn>
                  <a:cxn ang="0">
                    <a:pos x="158" y="47"/>
                  </a:cxn>
                  <a:cxn ang="0">
                    <a:pos x="155" y="40"/>
                  </a:cxn>
                  <a:cxn ang="0">
                    <a:pos x="151" y="32"/>
                  </a:cxn>
                  <a:cxn ang="0">
                    <a:pos x="146" y="26"/>
                  </a:cxn>
                  <a:cxn ang="0">
                    <a:pos x="137" y="19"/>
                  </a:cxn>
                  <a:cxn ang="0">
                    <a:pos x="127" y="12"/>
                  </a:cxn>
                  <a:cxn ang="0">
                    <a:pos x="120" y="7"/>
                  </a:cxn>
                  <a:cxn ang="0">
                    <a:pos x="113" y="5"/>
                  </a:cxn>
                  <a:cxn ang="0">
                    <a:pos x="104" y="2"/>
                  </a:cxn>
                  <a:cxn ang="0">
                    <a:pos x="96" y="0"/>
                  </a:cxn>
                  <a:cxn ang="0">
                    <a:pos x="88" y="0"/>
                  </a:cxn>
                  <a:cxn ang="0">
                    <a:pos x="79" y="0"/>
                  </a:cxn>
                  <a:cxn ang="0">
                    <a:pos x="71" y="0"/>
                  </a:cxn>
                  <a:cxn ang="0">
                    <a:pos x="62" y="2"/>
                  </a:cxn>
                  <a:cxn ang="0">
                    <a:pos x="55" y="5"/>
                  </a:cxn>
                  <a:cxn ang="0">
                    <a:pos x="47" y="7"/>
                  </a:cxn>
                  <a:cxn ang="0">
                    <a:pos x="40" y="12"/>
                  </a:cxn>
                  <a:cxn ang="0">
                    <a:pos x="30" y="19"/>
                  </a:cxn>
                  <a:cxn ang="0">
                    <a:pos x="22" y="26"/>
                  </a:cxn>
                  <a:cxn ang="0">
                    <a:pos x="16" y="32"/>
                  </a:cxn>
                  <a:cxn ang="0">
                    <a:pos x="11" y="40"/>
                  </a:cxn>
                  <a:cxn ang="0">
                    <a:pos x="7" y="47"/>
                  </a:cxn>
                  <a:cxn ang="0">
                    <a:pos x="5" y="54"/>
                  </a:cxn>
                  <a:cxn ang="0">
                    <a:pos x="2" y="62"/>
                  </a:cxn>
                  <a:cxn ang="0">
                    <a:pos x="0" y="71"/>
                  </a:cxn>
                  <a:cxn ang="0">
                    <a:pos x="0" y="79"/>
                  </a:cxn>
                  <a:cxn ang="0">
                    <a:pos x="0" y="88"/>
                  </a:cxn>
                  <a:cxn ang="0">
                    <a:pos x="0" y="96"/>
                  </a:cxn>
                  <a:cxn ang="0">
                    <a:pos x="2" y="104"/>
                  </a:cxn>
                  <a:cxn ang="0">
                    <a:pos x="5" y="112"/>
                  </a:cxn>
                  <a:cxn ang="0">
                    <a:pos x="7" y="119"/>
                  </a:cxn>
                  <a:cxn ang="0">
                    <a:pos x="11" y="126"/>
                  </a:cxn>
                  <a:cxn ang="0">
                    <a:pos x="19" y="137"/>
                  </a:cxn>
                  <a:cxn ang="0">
                    <a:pos x="30" y="148"/>
                  </a:cxn>
                  <a:cxn ang="0">
                    <a:pos x="40" y="155"/>
                  </a:cxn>
                  <a:cxn ang="0">
                    <a:pos x="47" y="158"/>
                  </a:cxn>
                  <a:cxn ang="0">
                    <a:pos x="55" y="162"/>
                  </a:cxn>
                  <a:cxn ang="0">
                    <a:pos x="62" y="164"/>
                  </a:cxn>
                  <a:cxn ang="0">
                    <a:pos x="71" y="167"/>
                  </a:cxn>
                  <a:cxn ang="0">
                    <a:pos x="79" y="167"/>
                  </a:cxn>
                  <a:cxn ang="0">
                    <a:pos x="84" y="168"/>
                  </a:cxn>
                </a:cxnLst>
                <a:rect l="0" t="0" r="r" b="b"/>
                <a:pathLst>
                  <a:path w="168" h="168">
                    <a:moveTo>
                      <a:pt x="84" y="168"/>
                    </a:moveTo>
                    <a:lnTo>
                      <a:pt x="88" y="167"/>
                    </a:lnTo>
                    <a:lnTo>
                      <a:pt x="92" y="167"/>
                    </a:lnTo>
                    <a:lnTo>
                      <a:pt x="96" y="167"/>
                    </a:lnTo>
                    <a:lnTo>
                      <a:pt x="101" y="166"/>
                    </a:lnTo>
                    <a:lnTo>
                      <a:pt x="104" y="164"/>
                    </a:lnTo>
                    <a:lnTo>
                      <a:pt x="109" y="163"/>
                    </a:lnTo>
                    <a:lnTo>
                      <a:pt x="113" y="162"/>
                    </a:lnTo>
                    <a:lnTo>
                      <a:pt x="116" y="161"/>
                    </a:lnTo>
                    <a:lnTo>
                      <a:pt x="120" y="158"/>
                    </a:lnTo>
                    <a:lnTo>
                      <a:pt x="124" y="156"/>
                    </a:lnTo>
                    <a:lnTo>
                      <a:pt x="127" y="155"/>
                    </a:lnTo>
                    <a:lnTo>
                      <a:pt x="131" y="152"/>
                    </a:lnTo>
                    <a:lnTo>
                      <a:pt x="137" y="148"/>
                    </a:lnTo>
                    <a:lnTo>
                      <a:pt x="144" y="143"/>
                    </a:lnTo>
                    <a:lnTo>
                      <a:pt x="149" y="137"/>
                    </a:lnTo>
                    <a:lnTo>
                      <a:pt x="154" y="131"/>
                    </a:lnTo>
                    <a:lnTo>
                      <a:pt x="155" y="126"/>
                    </a:lnTo>
                    <a:lnTo>
                      <a:pt x="157" y="122"/>
                    </a:lnTo>
                    <a:lnTo>
                      <a:pt x="158" y="119"/>
                    </a:lnTo>
                    <a:lnTo>
                      <a:pt x="161" y="116"/>
                    </a:lnTo>
                    <a:lnTo>
                      <a:pt x="162" y="112"/>
                    </a:lnTo>
                    <a:lnTo>
                      <a:pt x="163" y="108"/>
                    </a:lnTo>
                    <a:lnTo>
                      <a:pt x="164" y="104"/>
                    </a:lnTo>
                    <a:lnTo>
                      <a:pt x="166" y="100"/>
                    </a:lnTo>
                    <a:lnTo>
                      <a:pt x="167" y="96"/>
                    </a:lnTo>
                    <a:lnTo>
                      <a:pt x="167" y="91"/>
                    </a:lnTo>
                    <a:lnTo>
                      <a:pt x="167" y="88"/>
                    </a:lnTo>
                    <a:lnTo>
                      <a:pt x="168" y="84"/>
                    </a:lnTo>
                    <a:lnTo>
                      <a:pt x="167" y="79"/>
                    </a:lnTo>
                    <a:lnTo>
                      <a:pt x="167" y="74"/>
                    </a:lnTo>
                    <a:lnTo>
                      <a:pt x="167" y="71"/>
                    </a:lnTo>
                    <a:lnTo>
                      <a:pt x="166" y="66"/>
                    </a:lnTo>
                    <a:lnTo>
                      <a:pt x="164" y="62"/>
                    </a:lnTo>
                    <a:lnTo>
                      <a:pt x="163" y="58"/>
                    </a:lnTo>
                    <a:lnTo>
                      <a:pt x="162" y="54"/>
                    </a:lnTo>
                    <a:lnTo>
                      <a:pt x="161" y="50"/>
                    </a:lnTo>
                    <a:lnTo>
                      <a:pt x="158" y="47"/>
                    </a:lnTo>
                    <a:lnTo>
                      <a:pt x="157" y="43"/>
                    </a:lnTo>
                    <a:lnTo>
                      <a:pt x="155" y="40"/>
                    </a:lnTo>
                    <a:lnTo>
                      <a:pt x="154" y="36"/>
                    </a:lnTo>
                    <a:lnTo>
                      <a:pt x="151" y="32"/>
                    </a:lnTo>
                    <a:lnTo>
                      <a:pt x="149" y="30"/>
                    </a:lnTo>
                    <a:lnTo>
                      <a:pt x="146" y="26"/>
                    </a:lnTo>
                    <a:lnTo>
                      <a:pt x="144" y="24"/>
                    </a:lnTo>
                    <a:lnTo>
                      <a:pt x="137" y="19"/>
                    </a:lnTo>
                    <a:lnTo>
                      <a:pt x="131" y="14"/>
                    </a:lnTo>
                    <a:lnTo>
                      <a:pt x="127" y="12"/>
                    </a:lnTo>
                    <a:lnTo>
                      <a:pt x="124" y="10"/>
                    </a:lnTo>
                    <a:lnTo>
                      <a:pt x="120" y="7"/>
                    </a:lnTo>
                    <a:lnTo>
                      <a:pt x="116" y="6"/>
                    </a:lnTo>
                    <a:lnTo>
                      <a:pt x="113" y="5"/>
                    </a:lnTo>
                    <a:lnTo>
                      <a:pt x="109" y="4"/>
                    </a:lnTo>
                    <a:lnTo>
                      <a:pt x="104" y="2"/>
                    </a:lnTo>
                    <a:lnTo>
                      <a:pt x="101" y="1"/>
                    </a:lnTo>
                    <a:lnTo>
                      <a:pt x="96" y="0"/>
                    </a:lnTo>
                    <a:lnTo>
                      <a:pt x="92" y="0"/>
                    </a:lnTo>
                    <a:lnTo>
                      <a:pt x="88" y="0"/>
                    </a:lnTo>
                    <a:lnTo>
                      <a:pt x="84" y="0"/>
                    </a:lnTo>
                    <a:lnTo>
                      <a:pt x="79" y="0"/>
                    </a:lnTo>
                    <a:lnTo>
                      <a:pt x="74" y="0"/>
                    </a:lnTo>
                    <a:lnTo>
                      <a:pt x="71" y="0"/>
                    </a:lnTo>
                    <a:lnTo>
                      <a:pt x="66" y="1"/>
                    </a:lnTo>
                    <a:lnTo>
                      <a:pt x="62" y="2"/>
                    </a:lnTo>
                    <a:lnTo>
                      <a:pt x="59" y="4"/>
                    </a:lnTo>
                    <a:lnTo>
                      <a:pt x="55" y="5"/>
                    </a:lnTo>
                    <a:lnTo>
                      <a:pt x="52" y="6"/>
                    </a:lnTo>
                    <a:lnTo>
                      <a:pt x="47" y="7"/>
                    </a:lnTo>
                    <a:lnTo>
                      <a:pt x="43" y="10"/>
                    </a:lnTo>
                    <a:lnTo>
                      <a:pt x="40" y="12"/>
                    </a:lnTo>
                    <a:lnTo>
                      <a:pt x="36" y="14"/>
                    </a:lnTo>
                    <a:lnTo>
                      <a:pt x="30" y="19"/>
                    </a:lnTo>
                    <a:lnTo>
                      <a:pt x="25" y="24"/>
                    </a:lnTo>
                    <a:lnTo>
                      <a:pt x="22" y="26"/>
                    </a:lnTo>
                    <a:lnTo>
                      <a:pt x="19" y="30"/>
                    </a:lnTo>
                    <a:lnTo>
                      <a:pt x="16" y="32"/>
                    </a:lnTo>
                    <a:lnTo>
                      <a:pt x="14" y="36"/>
                    </a:lnTo>
                    <a:lnTo>
                      <a:pt x="11" y="40"/>
                    </a:lnTo>
                    <a:lnTo>
                      <a:pt x="10" y="43"/>
                    </a:lnTo>
                    <a:lnTo>
                      <a:pt x="7" y="47"/>
                    </a:lnTo>
                    <a:lnTo>
                      <a:pt x="6" y="50"/>
                    </a:lnTo>
                    <a:lnTo>
                      <a:pt x="5" y="54"/>
                    </a:lnTo>
                    <a:lnTo>
                      <a:pt x="4" y="58"/>
                    </a:lnTo>
                    <a:lnTo>
                      <a:pt x="2" y="62"/>
                    </a:lnTo>
                    <a:lnTo>
                      <a:pt x="1" y="66"/>
                    </a:lnTo>
                    <a:lnTo>
                      <a:pt x="0" y="71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1" y="100"/>
                    </a:lnTo>
                    <a:lnTo>
                      <a:pt x="2" y="104"/>
                    </a:lnTo>
                    <a:lnTo>
                      <a:pt x="4" y="108"/>
                    </a:lnTo>
                    <a:lnTo>
                      <a:pt x="5" y="112"/>
                    </a:lnTo>
                    <a:lnTo>
                      <a:pt x="6" y="116"/>
                    </a:lnTo>
                    <a:lnTo>
                      <a:pt x="7" y="119"/>
                    </a:lnTo>
                    <a:lnTo>
                      <a:pt x="10" y="122"/>
                    </a:lnTo>
                    <a:lnTo>
                      <a:pt x="11" y="126"/>
                    </a:lnTo>
                    <a:lnTo>
                      <a:pt x="14" y="131"/>
                    </a:lnTo>
                    <a:lnTo>
                      <a:pt x="19" y="137"/>
                    </a:lnTo>
                    <a:lnTo>
                      <a:pt x="25" y="143"/>
                    </a:lnTo>
                    <a:lnTo>
                      <a:pt x="30" y="148"/>
                    </a:lnTo>
                    <a:lnTo>
                      <a:pt x="36" y="152"/>
                    </a:lnTo>
                    <a:lnTo>
                      <a:pt x="40" y="155"/>
                    </a:lnTo>
                    <a:lnTo>
                      <a:pt x="43" y="156"/>
                    </a:lnTo>
                    <a:lnTo>
                      <a:pt x="47" y="158"/>
                    </a:lnTo>
                    <a:lnTo>
                      <a:pt x="52" y="161"/>
                    </a:lnTo>
                    <a:lnTo>
                      <a:pt x="55" y="162"/>
                    </a:lnTo>
                    <a:lnTo>
                      <a:pt x="59" y="163"/>
                    </a:lnTo>
                    <a:lnTo>
                      <a:pt x="62" y="164"/>
                    </a:lnTo>
                    <a:lnTo>
                      <a:pt x="66" y="166"/>
                    </a:lnTo>
                    <a:lnTo>
                      <a:pt x="71" y="167"/>
                    </a:lnTo>
                    <a:lnTo>
                      <a:pt x="74" y="167"/>
                    </a:lnTo>
                    <a:lnTo>
                      <a:pt x="79" y="167"/>
                    </a:lnTo>
                    <a:lnTo>
                      <a:pt x="84" y="168"/>
                    </a:lnTo>
                    <a:lnTo>
                      <a:pt x="84" y="1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0" name="Freeform 54"/>
              <p:cNvSpPr>
                <a:spLocks/>
              </p:cNvSpPr>
              <p:nvPr/>
            </p:nvSpPr>
            <p:spPr bwMode="auto">
              <a:xfrm>
                <a:off x="1945" y="4128"/>
                <a:ext cx="116" cy="116"/>
              </a:xfrm>
              <a:custGeom>
                <a:avLst/>
                <a:gdLst/>
                <a:ahLst/>
                <a:cxnLst>
                  <a:cxn ang="0">
                    <a:pos x="64" y="114"/>
                  </a:cxn>
                  <a:cxn ang="0">
                    <a:pos x="75" y="112"/>
                  </a:cxn>
                  <a:cxn ang="0">
                    <a:pos x="84" y="107"/>
                  </a:cxn>
                  <a:cxn ang="0">
                    <a:pos x="94" y="101"/>
                  </a:cxn>
                  <a:cxn ang="0">
                    <a:pos x="101" y="94"/>
                  </a:cxn>
                  <a:cxn ang="0">
                    <a:pos x="107" y="84"/>
                  </a:cxn>
                  <a:cxn ang="0">
                    <a:pos x="112" y="74"/>
                  </a:cxn>
                  <a:cxn ang="0">
                    <a:pos x="114" y="63"/>
                  </a:cxn>
                  <a:cxn ang="0">
                    <a:pos x="114" y="52"/>
                  </a:cxn>
                  <a:cxn ang="0">
                    <a:pos x="112" y="40"/>
                  </a:cxn>
                  <a:cxn ang="0">
                    <a:pos x="107" y="29"/>
                  </a:cxn>
                  <a:cxn ang="0">
                    <a:pos x="101" y="21"/>
                  </a:cxn>
                  <a:cxn ang="0">
                    <a:pos x="94" y="12"/>
                  </a:cxn>
                  <a:cxn ang="0">
                    <a:pos x="84" y="6"/>
                  </a:cxn>
                  <a:cxn ang="0">
                    <a:pos x="75" y="3"/>
                  </a:cxn>
                  <a:cxn ang="0">
                    <a:pos x="64" y="0"/>
                  </a:cxn>
                  <a:cxn ang="0">
                    <a:pos x="52" y="0"/>
                  </a:cxn>
                  <a:cxn ang="0">
                    <a:pos x="40" y="3"/>
                  </a:cxn>
                  <a:cxn ang="0">
                    <a:pos x="30" y="6"/>
                  </a:cxn>
                  <a:cxn ang="0">
                    <a:pos x="21" y="12"/>
                  </a:cxn>
                  <a:cxn ang="0">
                    <a:pos x="12" y="21"/>
                  </a:cxn>
                  <a:cxn ang="0">
                    <a:pos x="6" y="29"/>
                  </a:cxn>
                  <a:cxn ang="0">
                    <a:pos x="2" y="40"/>
                  </a:cxn>
                  <a:cxn ang="0">
                    <a:pos x="0" y="52"/>
                  </a:cxn>
                  <a:cxn ang="0">
                    <a:pos x="0" y="63"/>
                  </a:cxn>
                  <a:cxn ang="0">
                    <a:pos x="2" y="74"/>
                  </a:cxn>
                  <a:cxn ang="0">
                    <a:pos x="6" y="84"/>
                  </a:cxn>
                  <a:cxn ang="0">
                    <a:pos x="12" y="94"/>
                  </a:cxn>
                  <a:cxn ang="0">
                    <a:pos x="21" y="101"/>
                  </a:cxn>
                  <a:cxn ang="0">
                    <a:pos x="30" y="107"/>
                  </a:cxn>
                  <a:cxn ang="0">
                    <a:pos x="40" y="112"/>
                  </a:cxn>
                  <a:cxn ang="0">
                    <a:pos x="52" y="114"/>
                  </a:cxn>
                  <a:cxn ang="0">
                    <a:pos x="58" y="116"/>
                  </a:cxn>
                </a:cxnLst>
                <a:rect l="0" t="0" r="r" b="b"/>
                <a:pathLst>
                  <a:path w="116" h="116">
                    <a:moveTo>
                      <a:pt x="58" y="116"/>
                    </a:moveTo>
                    <a:lnTo>
                      <a:pt x="64" y="114"/>
                    </a:lnTo>
                    <a:lnTo>
                      <a:pt x="69" y="113"/>
                    </a:lnTo>
                    <a:lnTo>
                      <a:pt x="75" y="112"/>
                    </a:lnTo>
                    <a:lnTo>
                      <a:pt x="80" y="111"/>
                    </a:lnTo>
                    <a:lnTo>
                      <a:pt x="84" y="107"/>
                    </a:lnTo>
                    <a:lnTo>
                      <a:pt x="89" y="105"/>
                    </a:lnTo>
                    <a:lnTo>
                      <a:pt x="94" y="101"/>
                    </a:lnTo>
                    <a:lnTo>
                      <a:pt x="99" y="98"/>
                    </a:lnTo>
                    <a:lnTo>
                      <a:pt x="101" y="94"/>
                    </a:lnTo>
                    <a:lnTo>
                      <a:pt x="105" y="89"/>
                    </a:lnTo>
                    <a:lnTo>
                      <a:pt x="107" y="84"/>
                    </a:lnTo>
                    <a:lnTo>
                      <a:pt x="111" y="80"/>
                    </a:lnTo>
                    <a:lnTo>
                      <a:pt x="112" y="74"/>
                    </a:lnTo>
                    <a:lnTo>
                      <a:pt x="113" y="69"/>
                    </a:lnTo>
                    <a:lnTo>
                      <a:pt x="114" y="63"/>
                    </a:lnTo>
                    <a:lnTo>
                      <a:pt x="116" y="58"/>
                    </a:lnTo>
                    <a:lnTo>
                      <a:pt x="114" y="52"/>
                    </a:lnTo>
                    <a:lnTo>
                      <a:pt x="113" y="46"/>
                    </a:lnTo>
                    <a:lnTo>
                      <a:pt x="112" y="40"/>
                    </a:lnTo>
                    <a:lnTo>
                      <a:pt x="111" y="35"/>
                    </a:lnTo>
                    <a:lnTo>
                      <a:pt x="107" y="29"/>
                    </a:lnTo>
                    <a:lnTo>
                      <a:pt x="105" y="26"/>
                    </a:lnTo>
                    <a:lnTo>
                      <a:pt x="101" y="21"/>
                    </a:lnTo>
                    <a:lnTo>
                      <a:pt x="99" y="17"/>
                    </a:lnTo>
                    <a:lnTo>
                      <a:pt x="94" y="12"/>
                    </a:lnTo>
                    <a:lnTo>
                      <a:pt x="89" y="10"/>
                    </a:lnTo>
                    <a:lnTo>
                      <a:pt x="84" y="6"/>
                    </a:lnTo>
                    <a:lnTo>
                      <a:pt x="80" y="5"/>
                    </a:lnTo>
                    <a:lnTo>
                      <a:pt x="75" y="3"/>
                    </a:lnTo>
                    <a:lnTo>
                      <a:pt x="69" y="2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46" y="2"/>
                    </a:lnTo>
                    <a:lnTo>
                      <a:pt x="40" y="3"/>
                    </a:lnTo>
                    <a:lnTo>
                      <a:pt x="35" y="5"/>
                    </a:lnTo>
                    <a:lnTo>
                      <a:pt x="30" y="6"/>
                    </a:lnTo>
                    <a:lnTo>
                      <a:pt x="26" y="10"/>
                    </a:lnTo>
                    <a:lnTo>
                      <a:pt x="21" y="12"/>
                    </a:lnTo>
                    <a:lnTo>
                      <a:pt x="17" y="17"/>
                    </a:lnTo>
                    <a:lnTo>
                      <a:pt x="12" y="21"/>
                    </a:lnTo>
                    <a:lnTo>
                      <a:pt x="10" y="26"/>
                    </a:lnTo>
                    <a:lnTo>
                      <a:pt x="6" y="29"/>
                    </a:lnTo>
                    <a:lnTo>
                      <a:pt x="4" y="35"/>
                    </a:lnTo>
                    <a:lnTo>
                      <a:pt x="2" y="40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63"/>
                    </a:lnTo>
                    <a:lnTo>
                      <a:pt x="0" y="69"/>
                    </a:lnTo>
                    <a:lnTo>
                      <a:pt x="2" y="74"/>
                    </a:lnTo>
                    <a:lnTo>
                      <a:pt x="4" y="80"/>
                    </a:lnTo>
                    <a:lnTo>
                      <a:pt x="6" y="84"/>
                    </a:lnTo>
                    <a:lnTo>
                      <a:pt x="10" y="89"/>
                    </a:lnTo>
                    <a:lnTo>
                      <a:pt x="12" y="94"/>
                    </a:lnTo>
                    <a:lnTo>
                      <a:pt x="17" y="98"/>
                    </a:lnTo>
                    <a:lnTo>
                      <a:pt x="21" y="101"/>
                    </a:lnTo>
                    <a:lnTo>
                      <a:pt x="26" y="105"/>
                    </a:lnTo>
                    <a:lnTo>
                      <a:pt x="30" y="107"/>
                    </a:lnTo>
                    <a:lnTo>
                      <a:pt x="35" y="111"/>
                    </a:lnTo>
                    <a:lnTo>
                      <a:pt x="40" y="112"/>
                    </a:lnTo>
                    <a:lnTo>
                      <a:pt x="46" y="113"/>
                    </a:lnTo>
                    <a:lnTo>
                      <a:pt x="52" y="114"/>
                    </a:lnTo>
                    <a:lnTo>
                      <a:pt x="58" y="116"/>
                    </a:lnTo>
                    <a:lnTo>
                      <a:pt x="58" y="1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1" name="Freeform 55"/>
              <p:cNvSpPr>
                <a:spLocks/>
              </p:cNvSpPr>
              <p:nvPr/>
            </p:nvSpPr>
            <p:spPr bwMode="auto">
              <a:xfrm>
                <a:off x="1999" y="4192"/>
                <a:ext cx="191" cy="192"/>
              </a:xfrm>
              <a:custGeom>
                <a:avLst/>
                <a:gdLst/>
                <a:ahLst/>
                <a:cxnLst>
                  <a:cxn ang="0">
                    <a:pos x="105" y="191"/>
                  </a:cxn>
                  <a:cxn ang="0">
                    <a:pos x="119" y="188"/>
                  </a:cxn>
                  <a:cxn ang="0">
                    <a:pos x="132" y="184"/>
                  </a:cxn>
                  <a:cxn ang="0">
                    <a:pos x="144" y="178"/>
                  </a:cxn>
                  <a:cxn ang="0">
                    <a:pos x="155" y="169"/>
                  </a:cxn>
                  <a:cxn ang="0">
                    <a:pos x="166" y="160"/>
                  </a:cxn>
                  <a:cxn ang="0">
                    <a:pos x="175" y="149"/>
                  </a:cxn>
                  <a:cxn ang="0">
                    <a:pos x="181" y="137"/>
                  </a:cxn>
                  <a:cxn ang="0">
                    <a:pos x="187" y="124"/>
                  </a:cxn>
                  <a:cxn ang="0">
                    <a:pos x="189" y="110"/>
                  </a:cxn>
                  <a:cxn ang="0">
                    <a:pos x="191" y="96"/>
                  </a:cxn>
                  <a:cxn ang="0">
                    <a:pos x="189" y="82"/>
                  </a:cxn>
                  <a:cxn ang="0">
                    <a:pos x="187" y="67"/>
                  </a:cxn>
                  <a:cxn ang="0">
                    <a:pos x="181" y="54"/>
                  </a:cxn>
                  <a:cxn ang="0">
                    <a:pos x="175" y="42"/>
                  </a:cxn>
                  <a:cxn ang="0">
                    <a:pos x="166" y="31"/>
                  </a:cxn>
                  <a:cxn ang="0">
                    <a:pos x="155" y="22"/>
                  </a:cxn>
                  <a:cxn ang="0">
                    <a:pos x="144" y="13"/>
                  </a:cxn>
                  <a:cxn ang="0">
                    <a:pos x="132" y="7"/>
                  </a:cxn>
                  <a:cxn ang="0">
                    <a:pos x="119" y="2"/>
                  </a:cxn>
                  <a:cxn ang="0">
                    <a:pos x="105" y="0"/>
                  </a:cxn>
                  <a:cxn ang="0">
                    <a:pos x="90" y="0"/>
                  </a:cxn>
                  <a:cxn ang="0">
                    <a:pos x="76" y="2"/>
                  </a:cxn>
                  <a:cxn ang="0">
                    <a:pos x="62" y="6"/>
                  </a:cxn>
                  <a:cxn ang="0">
                    <a:pos x="48" y="11"/>
                  </a:cxn>
                  <a:cxn ang="0">
                    <a:pos x="38" y="18"/>
                  </a:cxn>
                  <a:cxn ang="0">
                    <a:pos x="28" y="28"/>
                  </a:cxn>
                  <a:cxn ang="0">
                    <a:pos x="18" y="37"/>
                  </a:cxn>
                  <a:cxn ang="0">
                    <a:pos x="11" y="49"/>
                  </a:cxn>
                  <a:cxn ang="0">
                    <a:pos x="6" y="62"/>
                  </a:cxn>
                  <a:cxn ang="0">
                    <a:pos x="3" y="77"/>
                  </a:cxn>
                  <a:cxn ang="0">
                    <a:pos x="0" y="91"/>
                  </a:cxn>
                  <a:cxn ang="0">
                    <a:pos x="0" y="106"/>
                  </a:cxn>
                  <a:cxn ang="0">
                    <a:pos x="3" y="120"/>
                  </a:cxn>
                  <a:cxn ang="0">
                    <a:pos x="8" y="133"/>
                  </a:cxn>
                  <a:cxn ang="0">
                    <a:pos x="14" y="145"/>
                  </a:cxn>
                  <a:cxn ang="0">
                    <a:pos x="21" y="156"/>
                  </a:cxn>
                  <a:cxn ang="0">
                    <a:pos x="32" y="167"/>
                  </a:cxn>
                  <a:cxn ang="0">
                    <a:pos x="41" y="175"/>
                  </a:cxn>
                  <a:cxn ang="0">
                    <a:pos x="53" y="181"/>
                  </a:cxn>
                  <a:cxn ang="0">
                    <a:pos x="66" y="187"/>
                  </a:cxn>
                  <a:cxn ang="0">
                    <a:pos x="81" y="190"/>
                  </a:cxn>
                  <a:cxn ang="0">
                    <a:pos x="96" y="192"/>
                  </a:cxn>
                </a:cxnLst>
                <a:rect l="0" t="0" r="r" b="b"/>
                <a:pathLst>
                  <a:path w="191" h="192">
                    <a:moveTo>
                      <a:pt x="96" y="192"/>
                    </a:moveTo>
                    <a:lnTo>
                      <a:pt x="100" y="191"/>
                    </a:lnTo>
                    <a:lnTo>
                      <a:pt x="105" y="191"/>
                    </a:lnTo>
                    <a:lnTo>
                      <a:pt x="110" y="190"/>
                    </a:lnTo>
                    <a:lnTo>
                      <a:pt x="114" y="190"/>
                    </a:lnTo>
                    <a:lnTo>
                      <a:pt x="119" y="188"/>
                    </a:lnTo>
                    <a:lnTo>
                      <a:pt x="123" y="187"/>
                    </a:lnTo>
                    <a:lnTo>
                      <a:pt x="128" y="185"/>
                    </a:lnTo>
                    <a:lnTo>
                      <a:pt x="132" y="184"/>
                    </a:lnTo>
                    <a:lnTo>
                      <a:pt x="136" y="181"/>
                    </a:lnTo>
                    <a:lnTo>
                      <a:pt x="141" y="180"/>
                    </a:lnTo>
                    <a:lnTo>
                      <a:pt x="144" y="178"/>
                    </a:lnTo>
                    <a:lnTo>
                      <a:pt x="148" y="175"/>
                    </a:lnTo>
                    <a:lnTo>
                      <a:pt x="152" y="172"/>
                    </a:lnTo>
                    <a:lnTo>
                      <a:pt x="155" y="169"/>
                    </a:lnTo>
                    <a:lnTo>
                      <a:pt x="160" y="167"/>
                    </a:lnTo>
                    <a:lnTo>
                      <a:pt x="164" y="164"/>
                    </a:lnTo>
                    <a:lnTo>
                      <a:pt x="166" y="160"/>
                    </a:lnTo>
                    <a:lnTo>
                      <a:pt x="169" y="156"/>
                    </a:lnTo>
                    <a:lnTo>
                      <a:pt x="171" y="152"/>
                    </a:lnTo>
                    <a:lnTo>
                      <a:pt x="175" y="149"/>
                    </a:lnTo>
                    <a:lnTo>
                      <a:pt x="177" y="145"/>
                    </a:lnTo>
                    <a:lnTo>
                      <a:pt x="179" y="142"/>
                    </a:lnTo>
                    <a:lnTo>
                      <a:pt x="181" y="137"/>
                    </a:lnTo>
                    <a:lnTo>
                      <a:pt x="183" y="133"/>
                    </a:lnTo>
                    <a:lnTo>
                      <a:pt x="184" y="128"/>
                    </a:lnTo>
                    <a:lnTo>
                      <a:pt x="187" y="124"/>
                    </a:lnTo>
                    <a:lnTo>
                      <a:pt x="188" y="120"/>
                    </a:lnTo>
                    <a:lnTo>
                      <a:pt x="189" y="115"/>
                    </a:lnTo>
                    <a:lnTo>
                      <a:pt x="189" y="110"/>
                    </a:lnTo>
                    <a:lnTo>
                      <a:pt x="190" y="106"/>
                    </a:lnTo>
                    <a:lnTo>
                      <a:pt x="190" y="101"/>
                    </a:lnTo>
                    <a:lnTo>
                      <a:pt x="191" y="96"/>
                    </a:lnTo>
                    <a:lnTo>
                      <a:pt x="190" y="91"/>
                    </a:lnTo>
                    <a:lnTo>
                      <a:pt x="190" y="86"/>
                    </a:lnTo>
                    <a:lnTo>
                      <a:pt x="189" y="82"/>
                    </a:lnTo>
                    <a:lnTo>
                      <a:pt x="189" y="77"/>
                    </a:lnTo>
                    <a:lnTo>
                      <a:pt x="188" y="71"/>
                    </a:lnTo>
                    <a:lnTo>
                      <a:pt x="187" y="67"/>
                    </a:lnTo>
                    <a:lnTo>
                      <a:pt x="184" y="62"/>
                    </a:lnTo>
                    <a:lnTo>
                      <a:pt x="183" y="59"/>
                    </a:lnTo>
                    <a:lnTo>
                      <a:pt x="181" y="54"/>
                    </a:lnTo>
                    <a:lnTo>
                      <a:pt x="179" y="49"/>
                    </a:lnTo>
                    <a:lnTo>
                      <a:pt x="177" y="46"/>
                    </a:lnTo>
                    <a:lnTo>
                      <a:pt x="175" y="42"/>
                    </a:lnTo>
                    <a:lnTo>
                      <a:pt x="171" y="37"/>
                    </a:lnTo>
                    <a:lnTo>
                      <a:pt x="169" y="34"/>
                    </a:lnTo>
                    <a:lnTo>
                      <a:pt x="166" y="31"/>
                    </a:lnTo>
                    <a:lnTo>
                      <a:pt x="164" y="28"/>
                    </a:lnTo>
                    <a:lnTo>
                      <a:pt x="160" y="24"/>
                    </a:lnTo>
                    <a:lnTo>
                      <a:pt x="155" y="22"/>
                    </a:lnTo>
                    <a:lnTo>
                      <a:pt x="152" y="18"/>
                    </a:lnTo>
                    <a:lnTo>
                      <a:pt x="148" y="16"/>
                    </a:lnTo>
                    <a:lnTo>
                      <a:pt x="144" y="13"/>
                    </a:lnTo>
                    <a:lnTo>
                      <a:pt x="141" y="11"/>
                    </a:lnTo>
                    <a:lnTo>
                      <a:pt x="136" y="8"/>
                    </a:lnTo>
                    <a:lnTo>
                      <a:pt x="132" y="7"/>
                    </a:lnTo>
                    <a:lnTo>
                      <a:pt x="128" y="6"/>
                    </a:lnTo>
                    <a:lnTo>
                      <a:pt x="123" y="4"/>
                    </a:lnTo>
                    <a:lnTo>
                      <a:pt x="119" y="2"/>
                    </a:lnTo>
                    <a:lnTo>
                      <a:pt x="114" y="2"/>
                    </a:lnTo>
                    <a:lnTo>
                      <a:pt x="110" y="1"/>
                    </a:lnTo>
                    <a:lnTo>
                      <a:pt x="105" y="0"/>
                    </a:lnTo>
                    <a:lnTo>
                      <a:pt x="100" y="0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86" y="0"/>
                    </a:lnTo>
                    <a:lnTo>
                      <a:pt x="81" y="1"/>
                    </a:lnTo>
                    <a:lnTo>
                      <a:pt x="76" y="2"/>
                    </a:lnTo>
                    <a:lnTo>
                      <a:pt x="71" y="2"/>
                    </a:lnTo>
                    <a:lnTo>
                      <a:pt x="66" y="4"/>
                    </a:lnTo>
                    <a:lnTo>
                      <a:pt x="62" y="6"/>
                    </a:lnTo>
                    <a:lnTo>
                      <a:pt x="58" y="7"/>
                    </a:lnTo>
                    <a:lnTo>
                      <a:pt x="53" y="8"/>
                    </a:lnTo>
                    <a:lnTo>
                      <a:pt x="48" y="11"/>
                    </a:lnTo>
                    <a:lnTo>
                      <a:pt x="45" y="13"/>
                    </a:lnTo>
                    <a:lnTo>
                      <a:pt x="41" y="16"/>
                    </a:lnTo>
                    <a:lnTo>
                      <a:pt x="38" y="18"/>
                    </a:lnTo>
                    <a:lnTo>
                      <a:pt x="34" y="22"/>
                    </a:lnTo>
                    <a:lnTo>
                      <a:pt x="32" y="24"/>
                    </a:lnTo>
                    <a:lnTo>
                      <a:pt x="28" y="28"/>
                    </a:lnTo>
                    <a:lnTo>
                      <a:pt x="24" y="31"/>
                    </a:lnTo>
                    <a:lnTo>
                      <a:pt x="21" y="34"/>
                    </a:lnTo>
                    <a:lnTo>
                      <a:pt x="18" y="37"/>
                    </a:lnTo>
                    <a:lnTo>
                      <a:pt x="16" y="42"/>
                    </a:lnTo>
                    <a:lnTo>
                      <a:pt x="14" y="46"/>
                    </a:lnTo>
                    <a:lnTo>
                      <a:pt x="11" y="49"/>
                    </a:lnTo>
                    <a:lnTo>
                      <a:pt x="9" y="54"/>
                    </a:lnTo>
                    <a:lnTo>
                      <a:pt x="8" y="59"/>
                    </a:lnTo>
                    <a:lnTo>
                      <a:pt x="6" y="62"/>
                    </a:lnTo>
                    <a:lnTo>
                      <a:pt x="4" y="67"/>
                    </a:lnTo>
                    <a:lnTo>
                      <a:pt x="3" y="71"/>
                    </a:lnTo>
                    <a:lnTo>
                      <a:pt x="3" y="77"/>
                    </a:lnTo>
                    <a:lnTo>
                      <a:pt x="2" y="82"/>
                    </a:lnTo>
                    <a:lnTo>
                      <a:pt x="0" y="86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0" y="101"/>
                    </a:lnTo>
                    <a:lnTo>
                      <a:pt x="0" y="106"/>
                    </a:lnTo>
                    <a:lnTo>
                      <a:pt x="2" y="110"/>
                    </a:lnTo>
                    <a:lnTo>
                      <a:pt x="3" y="115"/>
                    </a:lnTo>
                    <a:lnTo>
                      <a:pt x="3" y="120"/>
                    </a:lnTo>
                    <a:lnTo>
                      <a:pt x="4" y="124"/>
                    </a:lnTo>
                    <a:lnTo>
                      <a:pt x="6" y="128"/>
                    </a:lnTo>
                    <a:lnTo>
                      <a:pt x="8" y="133"/>
                    </a:lnTo>
                    <a:lnTo>
                      <a:pt x="9" y="137"/>
                    </a:lnTo>
                    <a:lnTo>
                      <a:pt x="11" y="142"/>
                    </a:lnTo>
                    <a:lnTo>
                      <a:pt x="14" y="145"/>
                    </a:lnTo>
                    <a:lnTo>
                      <a:pt x="16" y="149"/>
                    </a:lnTo>
                    <a:lnTo>
                      <a:pt x="18" y="152"/>
                    </a:lnTo>
                    <a:lnTo>
                      <a:pt x="21" y="156"/>
                    </a:lnTo>
                    <a:lnTo>
                      <a:pt x="24" y="160"/>
                    </a:lnTo>
                    <a:lnTo>
                      <a:pt x="28" y="164"/>
                    </a:lnTo>
                    <a:lnTo>
                      <a:pt x="32" y="167"/>
                    </a:lnTo>
                    <a:lnTo>
                      <a:pt x="34" y="169"/>
                    </a:lnTo>
                    <a:lnTo>
                      <a:pt x="38" y="172"/>
                    </a:lnTo>
                    <a:lnTo>
                      <a:pt x="41" y="175"/>
                    </a:lnTo>
                    <a:lnTo>
                      <a:pt x="45" y="178"/>
                    </a:lnTo>
                    <a:lnTo>
                      <a:pt x="48" y="180"/>
                    </a:lnTo>
                    <a:lnTo>
                      <a:pt x="53" y="181"/>
                    </a:lnTo>
                    <a:lnTo>
                      <a:pt x="58" y="184"/>
                    </a:lnTo>
                    <a:lnTo>
                      <a:pt x="62" y="185"/>
                    </a:lnTo>
                    <a:lnTo>
                      <a:pt x="66" y="187"/>
                    </a:lnTo>
                    <a:lnTo>
                      <a:pt x="71" y="188"/>
                    </a:lnTo>
                    <a:lnTo>
                      <a:pt x="76" y="190"/>
                    </a:lnTo>
                    <a:lnTo>
                      <a:pt x="81" y="190"/>
                    </a:lnTo>
                    <a:lnTo>
                      <a:pt x="86" y="191"/>
                    </a:lnTo>
                    <a:lnTo>
                      <a:pt x="90" y="191"/>
                    </a:lnTo>
                    <a:lnTo>
                      <a:pt x="96" y="192"/>
                    </a:lnTo>
                    <a:lnTo>
                      <a:pt x="96" y="1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2" name="Freeform 56"/>
              <p:cNvSpPr>
                <a:spLocks/>
              </p:cNvSpPr>
              <p:nvPr/>
            </p:nvSpPr>
            <p:spPr bwMode="auto">
              <a:xfrm>
                <a:off x="2027" y="4221"/>
                <a:ext cx="137" cy="137"/>
              </a:xfrm>
              <a:custGeom>
                <a:avLst/>
                <a:gdLst/>
                <a:ahLst/>
                <a:cxnLst>
                  <a:cxn ang="0">
                    <a:pos x="71" y="137"/>
                  </a:cxn>
                  <a:cxn ang="0">
                    <a:pos x="78" y="135"/>
                  </a:cxn>
                  <a:cxn ang="0">
                    <a:pos x="88" y="133"/>
                  </a:cxn>
                  <a:cxn ang="0">
                    <a:pos x="100" y="127"/>
                  </a:cxn>
                  <a:cxn ang="0">
                    <a:pos x="112" y="120"/>
                  </a:cxn>
                  <a:cxn ang="0">
                    <a:pos x="120" y="111"/>
                  </a:cxn>
                  <a:cxn ang="0">
                    <a:pos x="127" y="99"/>
                  </a:cxn>
                  <a:cxn ang="0">
                    <a:pos x="133" y="87"/>
                  </a:cxn>
                  <a:cxn ang="0">
                    <a:pos x="136" y="78"/>
                  </a:cxn>
                  <a:cxn ang="0">
                    <a:pos x="137" y="71"/>
                  </a:cxn>
                  <a:cxn ang="0">
                    <a:pos x="137" y="63"/>
                  </a:cxn>
                  <a:cxn ang="0">
                    <a:pos x="136" y="56"/>
                  </a:cxn>
                  <a:cxn ang="0">
                    <a:pos x="133" y="47"/>
                  </a:cxn>
                  <a:cxn ang="0">
                    <a:pos x="127" y="35"/>
                  </a:cxn>
                  <a:cxn ang="0">
                    <a:pos x="120" y="24"/>
                  </a:cxn>
                  <a:cxn ang="0">
                    <a:pos x="112" y="14"/>
                  </a:cxn>
                  <a:cxn ang="0">
                    <a:pos x="100" y="7"/>
                  </a:cxn>
                  <a:cxn ang="0">
                    <a:pos x="88" y="2"/>
                  </a:cxn>
                  <a:cxn ang="0">
                    <a:pos x="78" y="0"/>
                  </a:cxn>
                  <a:cxn ang="0">
                    <a:pos x="71" y="0"/>
                  </a:cxn>
                  <a:cxn ang="0">
                    <a:pos x="65" y="0"/>
                  </a:cxn>
                  <a:cxn ang="0">
                    <a:pos x="56" y="0"/>
                  </a:cxn>
                  <a:cxn ang="0">
                    <a:pos x="47" y="2"/>
                  </a:cxn>
                  <a:cxn ang="0">
                    <a:pos x="35" y="7"/>
                  </a:cxn>
                  <a:cxn ang="0">
                    <a:pos x="24" y="14"/>
                  </a:cxn>
                  <a:cxn ang="0">
                    <a:pos x="14" y="24"/>
                  </a:cxn>
                  <a:cxn ang="0">
                    <a:pos x="7" y="35"/>
                  </a:cxn>
                  <a:cxn ang="0">
                    <a:pos x="2" y="47"/>
                  </a:cxn>
                  <a:cxn ang="0">
                    <a:pos x="0" y="56"/>
                  </a:cxn>
                  <a:cxn ang="0">
                    <a:pos x="0" y="63"/>
                  </a:cxn>
                  <a:cxn ang="0">
                    <a:pos x="0" y="71"/>
                  </a:cxn>
                  <a:cxn ang="0">
                    <a:pos x="0" y="78"/>
                  </a:cxn>
                  <a:cxn ang="0">
                    <a:pos x="2" y="87"/>
                  </a:cxn>
                  <a:cxn ang="0">
                    <a:pos x="7" y="99"/>
                  </a:cxn>
                  <a:cxn ang="0">
                    <a:pos x="14" y="111"/>
                  </a:cxn>
                  <a:cxn ang="0">
                    <a:pos x="24" y="120"/>
                  </a:cxn>
                  <a:cxn ang="0">
                    <a:pos x="35" y="127"/>
                  </a:cxn>
                  <a:cxn ang="0">
                    <a:pos x="47" y="133"/>
                  </a:cxn>
                  <a:cxn ang="0">
                    <a:pos x="56" y="135"/>
                  </a:cxn>
                  <a:cxn ang="0">
                    <a:pos x="65" y="137"/>
                  </a:cxn>
                  <a:cxn ang="0">
                    <a:pos x="68" y="137"/>
                  </a:cxn>
                </a:cxnLst>
                <a:rect l="0" t="0" r="r" b="b"/>
                <a:pathLst>
                  <a:path w="137" h="137">
                    <a:moveTo>
                      <a:pt x="68" y="137"/>
                    </a:moveTo>
                    <a:lnTo>
                      <a:pt x="71" y="137"/>
                    </a:lnTo>
                    <a:lnTo>
                      <a:pt x="74" y="137"/>
                    </a:lnTo>
                    <a:lnTo>
                      <a:pt x="78" y="135"/>
                    </a:lnTo>
                    <a:lnTo>
                      <a:pt x="82" y="135"/>
                    </a:lnTo>
                    <a:lnTo>
                      <a:pt x="88" y="133"/>
                    </a:lnTo>
                    <a:lnTo>
                      <a:pt x="94" y="131"/>
                    </a:lnTo>
                    <a:lnTo>
                      <a:pt x="100" y="127"/>
                    </a:lnTo>
                    <a:lnTo>
                      <a:pt x="106" y="125"/>
                    </a:lnTo>
                    <a:lnTo>
                      <a:pt x="112" y="120"/>
                    </a:lnTo>
                    <a:lnTo>
                      <a:pt x="116" y="116"/>
                    </a:lnTo>
                    <a:lnTo>
                      <a:pt x="120" y="111"/>
                    </a:lnTo>
                    <a:lnTo>
                      <a:pt x="125" y="105"/>
                    </a:lnTo>
                    <a:lnTo>
                      <a:pt x="127" y="99"/>
                    </a:lnTo>
                    <a:lnTo>
                      <a:pt x="132" y="93"/>
                    </a:lnTo>
                    <a:lnTo>
                      <a:pt x="133" y="87"/>
                    </a:lnTo>
                    <a:lnTo>
                      <a:pt x="136" y="81"/>
                    </a:lnTo>
                    <a:lnTo>
                      <a:pt x="136" y="78"/>
                    </a:lnTo>
                    <a:lnTo>
                      <a:pt x="137" y="74"/>
                    </a:lnTo>
                    <a:lnTo>
                      <a:pt x="137" y="71"/>
                    </a:lnTo>
                    <a:lnTo>
                      <a:pt x="137" y="67"/>
                    </a:lnTo>
                    <a:lnTo>
                      <a:pt x="137" y="63"/>
                    </a:lnTo>
                    <a:lnTo>
                      <a:pt x="137" y="60"/>
                    </a:lnTo>
                    <a:lnTo>
                      <a:pt x="136" y="56"/>
                    </a:lnTo>
                    <a:lnTo>
                      <a:pt x="136" y="53"/>
                    </a:lnTo>
                    <a:lnTo>
                      <a:pt x="133" y="47"/>
                    </a:lnTo>
                    <a:lnTo>
                      <a:pt x="132" y="41"/>
                    </a:lnTo>
                    <a:lnTo>
                      <a:pt x="127" y="35"/>
                    </a:lnTo>
                    <a:lnTo>
                      <a:pt x="125" y="29"/>
                    </a:lnTo>
                    <a:lnTo>
                      <a:pt x="120" y="24"/>
                    </a:lnTo>
                    <a:lnTo>
                      <a:pt x="116" y="19"/>
                    </a:lnTo>
                    <a:lnTo>
                      <a:pt x="112" y="14"/>
                    </a:lnTo>
                    <a:lnTo>
                      <a:pt x="106" y="11"/>
                    </a:lnTo>
                    <a:lnTo>
                      <a:pt x="100" y="7"/>
                    </a:lnTo>
                    <a:lnTo>
                      <a:pt x="94" y="5"/>
                    </a:lnTo>
                    <a:lnTo>
                      <a:pt x="88" y="2"/>
                    </a:lnTo>
                    <a:lnTo>
                      <a:pt x="82" y="1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1" y="0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1" y="5"/>
                    </a:lnTo>
                    <a:lnTo>
                      <a:pt x="35" y="7"/>
                    </a:lnTo>
                    <a:lnTo>
                      <a:pt x="29" y="11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1" y="29"/>
                    </a:lnTo>
                    <a:lnTo>
                      <a:pt x="7" y="35"/>
                    </a:lnTo>
                    <a:lnTo>
                      <a:pt x="5" y="41"/>
                    </a:lnTo>
                    <a:lnTo>
                      <a:pt x="2" y="47"/>
                    </a:lnTo>
                    <a:lnTo>
                      <a:pt x="1" y="53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1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1" y="81"/>
                    </a:lnTo>
                    <a:lnTo>
                      <a:pt x="2" y="87"/>
                    </a:lnTo>
                    <a:lnTo>
                      <a:pt x="5" y="93"/>
                    </a:lnTo>
                    <a:lnTo>
                      <a:pt x="7" y="99"/>
                    </a:lnTo>
                    <a:lnTo>
                      <a:pt x="11" y="105"/>
                    </a:lnTo>
                    <a:lnTo>
                      <a:pt x="14" y="111"/>
                    </a:lnTo>
                    <a:lnTo>
                      <a:pt x="19" y="116"/>
                    </a:lnTo>
                    <a:lnTo>
                      <a:pt x="24" y="120"/>
                    </a:lnTo>
                    <a:lnTo>
                      <a:pt x="29" y="125"/>
                    </a:lnTo>
                    <a:lnTo>
                      <a:pt x="35" y="127"/>
                    </a:lnTo>
                    <a:lnTo>
                      <a:pt x="41" y="131"/>
                    </a:lnTo>
                    <a:lnTo>
                      <a:pt x="47" y="133"/>
                    </a:lnTo>
                    <a:lnTo>
                      <a:pt x="53" y="135"/>
                    </a:lnTo>
                    <a:lnTo>
                      <a:pt x="56" y="135"/>
                    </a:lnTo>
                    <a:lnTo>
                      <a:pt x="60" y="137"/>
                    </a:lnTo>
                    <a:lnTo>
                      <a:pt x="65" y="137"/>
                    </a:lnTo>
                    <a:lnTo>
                      <a:pt x="68" y="137"/>
                    </a:lnTo>
                    <a:lnTo>
                      <a:pt x="68" y="1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3" name="Freeform 57"/>
              <p:cNvSpPr>
                <a:spLocks/>
              </p:cNvSpPr>
              <p:nvPr/>
            </p:nvSpPr>
            <p:spPr bwMode="auto">
              <a:xfrm>
                <a:off x="1411" y="3308"/>
                <a:ext cx="1652" cy="901"/>
              </a:xfrm>
              <a:custGeom>
                <a:avLst/>
                <a:gdLst/>
                <a:ahLst/>
                <a:cxnLst>
                  <a:cxn ang="0">
                    <a:pos x="133" y="64"/>
                  </a:cxn>
                  <a:cxn ang="0">
                    <a:pos x="214" y="101"/>
                  </a:cxn>
                  <a:cxn ang="0">
                    <a:pos x="326" y="139"/>
                  </a:cxn>
                  <a:cxn ang="0">
                    <a:pos x="502" y="238"/>
                  </a:cxn>
                  <a:cxn ang="0">
                    <a:pos x="712" y="372"/>
                  </a:cxn>
                  <a:cxn ang="0">
                    <a:pos x="904" y="485"/>
                  </a:cxn>
                  <a:cxn ang="0">
                    <a:pos x="1045" y="543"/>
                  </a:cxn>
                  <a:cxn ang="0">
                    <a:pos x="1163" y="588"/>
                  </a:cxn>
                  <a:cxn ang="0">
                    <a:pos x="1282" y="626"/>
                  </a:cxn>
                  <a:cxn ang="0">
                    <a:pos x="1420" y="657"/>
                  </a:cxn>
                  <a:cxn ang="0">
                    <a:pos x="1532" y="678"/>
                  </a:cxn>
                  <a:cxn ang="0">
                    <a:pos x="1606" y="699"/>
                  </a:cxn>
                  <a:cxn ang="0">
                    <a:pos x="1573" y="778"/>
                  </a:cxn>
                  <a:cxn ang="0">
                    <a:pos x="1491" y="831"/>
                  </a:cxn>
                  <a:cxn ang="0">
                    <a:pos x="1383" y="864"/>
                  </a:cxn>
                  <a:cxn ang="0">
                    <a:pos x="1253" y="864"/>
                  </a:cxn>
                  <a:cxn ang="0">
                    <a:pos x="1115" y="847"/>
                  </a:cxn>
                  <a:cxn ang="0">
                    <a:pos x="979" y="812"/>
                  </a:cxn>
                  <a:cxn ang="0">
                    <a:pos x="854" y="764"/>
                  </a:cxn>
                  <a:cxn ang="0">
                    <a:pos x="699" y="677"/>
                  </a:cxn>
                  <a:cxn ang="0">
                    <a:pos x="516" y="558"/>
                  </a:cxn>
                  <a:cxn ang="0">
                    <a:pos x="354" y="441"/>
                  </a:cxn>
                  <a:cxn ang="0">
                    <a:pos x="249" y="350"/>
                  </a:cxn>
                  <a:cxn ang="0">
                    <a:pos x="179" y="280"/>
                  </a:cxn>
                  <a:cxn ang="0">
                    <a:pos x="133" y="214"/>
                  </a:cxn>
                  <a:cxn ang="0">
                    <a:pos x="95" y="138"/>
                  </a:cxn>
                  <a:cxn ang="0">
                    <a:pos x="43" y="64"/>
                  </a:cxn>
                  <a:cxn ang="0">
                    <a:pos x="39" y="106"/>
                  </a:cxn>
                  <a:cxn ang="0">
                    <a:pos x="84" y="186"/>
                  </a:cxn>
                  <a:cxn ang="0">
                    <a:pos x="123" y="256"/>
                  </a:cxn>
                  <a:cxn ang="0">
                    <a:pos x="201" y="347"/>
                  </a:cxn>
                  <a:cxn ang="0">
                    <a:pos x="345" y="471"/>
                  </a:cxn>
                  <a:cxn ang="0">
                    <a:pos x="450" y="551"/>
                  </a:cxn>
                  <a:cxn ang="0">
                    <a:pos x="538" y="611"/>
                  </a:cxn>
                  <a:cxn ang="0">
                    <a:pos x="617" y="663"/>
                  </a:cxn>
                  <a:cxn ang="0">
                    <a:pos x="692" y="710"/>
                  </a:cxn>
                  <a:cxn ang="0">
                    <a:pos x="777" y="762"/>
                  </a:cxn>
                  <a:cxn ang="0">
                    <a:pos x="869" y="807"/>
                  </a:cxn>
                  <a:cxn ang="0">
                    <a:pos x="1043" y="866"/>
                  </a:cxn>
                  <a:cxn ang="0">
                    <a:pos x="1202" y="892"/>
                  </a:cxn>
                  <a:cxn ang="0">
                    <a:pos x="1318" y="900"/>
                  </a:cxn>
                  <a:cxn ang="0">
                    <a:pos x="1405" y="894"/>
                  </a:cxn>
                  <a:cxn ang="0">
                    <a:pos x="1494" y="868"/>
                  </a:cxn>
                  <a:cxn ang="0">
                    <a:pos x="1575" y="822"/>
                  </a:cxn>
                  <a:cxn ang="0">
                    <a:pos x="1640" y="752"/>
                  </a:cxn>
                  <a:cxn ang="0">
                    <a:pos x="1645" y="686"/>
                  </a:cxn>
                  <a:cxn ang="0">
                    <a:pos x="1564" y="650"/>
                  </a:cxn>
                  <a:cxn ang="0">
                    <a:pos x="1498" y="637"/>
                  </a:cxn>
                  <a:cxn ang="0">
                    <a:pos x="1430" y="624"/>
                  </a:cxn>
                  <a:cxn ang="0">
                    <a:pos x="1345" y="608"/>
                  </a:cxn>
                  <a:cxn ang="0">
                    <a:pos x="1274" y="589"/>
                  </a:cxn>
                  <a:cxn ang="0">
                    <a:pos x="1159" y="551"/>
                  </a:cxn>
                  <a:cxn ang="0">
                    <a:pos x="1057" y="512"/>
                  </a:cxn>
                  <a:cxn ang="0">
                    <a:pos x="970" y="479"/>
                  </a:cxn>
                  <a:cxn ang="0">
                    <a:pos x="881" y="438"/>
                  </a:cxn>
                  <a:cxn ang="0">
                    <a:pos x="746" y="355"/>
                  </a:cxn>
                  <a:cxn ang="0">
                    <a:pos x="591" y="254"/>
                  </a:cxn>
                  <a:cxn ang="0">
                    <a:pos x="430" y="156"/>
                  </a:cxn>
                  <a:cxn ang="0">
                    <a:pos x="339" y="110"/>
                  </a:cxn>
                  <a:cxn ang="0">
                    <a:pos x="250" y="79"/>
                  </a:cxn>
                  <a:cxn ang="0">
                    <a:pos x="154" y="39"/>
                  </a:cxn>
                  <a:cxn ang="0">
                    <a:pos x="63" y="16"/>
                  </a:cxn>
                </a:cxnLst>
                <a:rect l="0" t="0" r="r" b="b"/>
                <a:pathLst>
                  <a:path w="1652" h="901">
                    <a:moveTo>
                      <a:pt x="63" y="16"/>
                    </a:moveTo>
                    <a:lnTo>
                      <a:pt x="65" y="18"/>
                    </a:lnTo>
                    <a:lnTo>
                      <a:pt x="71" y="22"/>
                    </a:lnTo>
                    <a:lnTo>
                      <a:pt x="73" y="24"/>
                    </a:lnTo>
                    <a:lnTo>
                      <a:pt x="77" y="27"/>
                    </a:lnTo>
                    <a:lnTo>
                      <a:pt x="81" y="29"/>
                    </a:lnTo>
                    <a:lnTo>
                      <a:pt x="84" y="33"/>
                    </a:lnTo>
                    <a:lnTo>
                      <a:pt x="88" y="35"/>
                    </a:lnTo>
                    <a:lnTo>
                      <a:pt x="94" y="39"/>
                    </a:lnTo>
                    <a:lnTo>
                      <a:pt x="99" y="42"/>
                    </a:lnTo>
                    <a:lnTo>
                      <a:pt x="105" y="47"/>
                    </a:lnTo>
                    <a:lnTo>
                      <a:pt x="111" y="50"/>
                    </a:lnTo>
                    <a:lnTo>
                      <a:pt x="117" y="54"/>
                    </a:lnTo>
                    <a:lnTo>
                      <a:pt x="119" y="55"/>
                    </a:lnTo>
                    <a:lnTo>
                      <a:pt x="123" y="58"/>
                    </a:lnTo>
                    <a:lnTo>
                      <a:pt x="126" y="60"/>
                    </a:lnTo>
                    <a:lnTo>
                      <a:pt x="130" y="62"/>
                    </a:lnTo>
                    <a:lnTo>
                      <a:pt x="133" y="64"/>
                    </a:lnTo>
                    <a:lnTo>
                      <a:pt x="137" y="66"/>
                    </a:lnTo>
                    <a:lnTo>
                      <a:pt x="141" y="67"/>
                    </a:lnTo>
                    <a:lnTo>
                      <a:pt x="146" y="70"/>
                    </a:lnTo>
                    <a:lnTo>
                      <a:pt x="149" y="72"/>
                    </a:lnTo>
                    <a:lnTo>
                      <a:pt x="153" y="74"/>
                    </a:lnTo>
                    <a:lnTo>
                      <a:pt x="156" y="77"/>
                    </a:lnTo>
                    <a:lnTo>
                      <a:pt x="162" y="79"/>
                    </a:lnTo>
                    <a:lnTo>
                      <a:pt x="166" y="80"/>
                    </a:lnTo>
                    <a:lnTo>
                      <a:pt x="170" y="83"/>
                    </a:lnTo>
                    <a:lnTo>
                      <a:pt x="174" y="85"/>
                    </a:lnTo>
                    <a:lnTo>
                      <a:pt x="179" y="88"/>
                    </a:lnTo>
                    <a:lnTo>
                      <a:pt x="184" y="89"/>
                    </a:lnTo>
                    <a:lnTo>
                      <a:pt x="189" y="91"/>
                    </a:lnTo>
                    <a:lnTo>
                      <a:pt x="194" y="94"/>
                    </a:lnTo>
                    <a:lnTo>
                      <a:pt x="200" y="96"/>
                    </a:lnTo>
                    <a:lnTo>
                      <a:pt x="204" y="97"/>
                    </a:lnTo>
                    <a:lnTo>
                      <a:pt x="209" y="100"/>
                    </a:lnTo>
                    <a:lnTo>
                      <a:pt x="214" y="101"/>
                    </a:lnTo>
                    <a:lnTo>
                      <a:pt x="219" y="103"/>
                    </a:lnTo>
                    <a:lnTo>
                      <a:pt x="225" y="106"/>
                    </a:lnTo>
                    <a:lnTo>
                      <a:pt x="231" y="108"/>
                    </a:lnTo>
                    <a:lnTo>
                      <a:pt x="236" y="110"/>
                    </a:lnTo>
                    <a:lnTo>
                      <a:pt x="242" y="113"/>
                    </a:lnTo>
                    <a:lnTo>
                      <a:pt x="248" y="114"/>
                    </a:lnTo>
                    <a:lnTo>
                      <a:pt x="252" y="116"/>
                    </a:lnTo>
                    <a:lnTo>
                      <a:pt x="258" y="118"/>
                    </a:lnTo>
                    <a:lnTo>
                      <a:pt x="266" y="120"/>
                    </a:lnTo>
                    <a:lnTo>
                      <a:pt x="272" y="121"/>
                    </a:lnTo>
                    <a:lnTo>
                      <a:pt x="278" y="124"/>
                    </a:lnTo>
                    <a:lnTo>
                      <a:pt x="284" y="125"/>
                    </a:lnTo>
                    <a:lnTo>
                      <a:pt x="291" y="127"/>
                    </a:lnTo>
                    <a:lnTo>
                      <a:pt x="297" y="128"/>
                    </a:lnTo>
                    <a:lnTo>
                      <a:pt x="304" y="131"/>
                    </a:lnTo>
                    <a:lnTo>
                      <a:pt x="311" y="132"/>
                    </a:lnTo>
                    <a:lnTo>
                      <a:pt x="318" y="137"/>
                    </a:lnTo>
                    <a:lnTo>
                      <a:pt x="326" y="139"/>
                    </a:lnTo>
                    <a:lnTo>
                      <a:pt x="334" y="143"/>
                    </a:lnTo>
                    <a:lnTo>
                      <a:pt x="342" y="146"/>
                    </a:lnTo>
                    <a:lnTo>
                      <a:pt x="351" y="151"/>
                    </a:lnTo>
                    <a:lnTo>
                      <a:pt x="359" y="155"/>
                    </a:lnTo>
                    <a:lnTo>
                      <a:pt x="369" y="160"/>
                    </a:lnTo>
                    <a:lnTo>
                      <a:pt x="377" y="163"/>
                    </a:lnTo>
                    <a:lnTo>
                      <a:pt x="387" y="169"/>
                    </a:lnTo>
                    <a:lnTo>
                      <a:pt x="396" y="174"/>
                    </a:lnTo>
                    <a:lnTo>
                      <a:pt x="406" y="180"/>
                    </a:lnTo>
                    <a:lnTo>
                      <a:pt x="416" y="186"/>
                    </a:lnTo>
                    <a:lnTo>
                      <a:pt x="428" y="192"/>
                    </a:lnTo>
                    <a:lnTo>
                      <a:pt x="437" y="198"/>
                    </a:lnTo>
                    <a:lnTo>
                      <a:pt x="447" y="204"/>
                    </a:lnTo>
                    <a:lnTo>
                      <a:pt x="459" y="210"/>
                    </a:lnTo>
                    <a:lnTo>
                      <a:pt x="470" y="217"/>
                    </a:lnTo>
                    <a:lnTo>
                      <a:pt x="479" y="223"/>
                    </a:lnTo>
                    <a:lnTo>
                      <a:pt x="491" y="230"/>
                    </a:lnTo>
                    <a:lnTo>
                      <a:pt x="502" y="238"/>
                    </a:lnTo>
                    <a:lnTo>
                      <a:pt x="514" y="245"/>
                    </a:lnTo>
                    <a:lnTo>
                      <a:pt x="525" y="252"/>
                    </a:lnTo>
                    <a:lnTo>
                      <a:pt x="536" y="259"/>
                    </a:lnTo>
                    <a:lnTo>
                      <a:pt x="548" y="266"/>
                    </a:lnTo>
                    <a:lnTo>
                      <a:pt x="560" y="274"/>
                    </a:lnTo>
                    <a:lnTo>
                      <a:pt x="570" y="281"/>
                    </a:lnTo>
                    <a:lnTo>
                      <a:pt x="582" y="289"/>
                    </a:lnTo>
                    <a:lnTo>
                      <a:pt x="594" y="298"/>
                    </a:lnTo>
                    <a:lnTo>
                      <a:pt x="606" y="305"/>
                    </a:lnTo>
                    <a:lnTo>
                      <a:pt x="618" y="312"/>
                    </a:lnTo>
                    <a:lnTo>
                      <a:pt x="630" y="320"/>
                    </a:lnTo>
                    <a:lnTo>
                      <a:pt x="641" y="328"/>
                    </a:lnTo>
                    <a:lnTo>
                      <a:pt x="654" y="335"/>
                    </a:lnTo>
                    <a:lnTo>
                      <a:pt x="665" y="342"/>
                    </a:lnTo>
                    <a:lnTo>
                      <a:pt x="677" y="350"/>
                    </a:lnTo>
                    <a:lnTo>
                      <a:pt x="689" y="358"/>
                    </a:lnTo>
                    <a:lnTo>
                      <a:pt x="701" y="366"/>
                    </a:lnTo>
                    <a:lnTo>
                      <a:pt x="712" y="372"/>
                    </a:lnTo>
                    <a:lnTo>
                      <a:pt x="724" y="380"/>
                    </a:lnTo>
                    <a:lnTo>
                      <a:pt x="735" y="388"/>
                    </a:lnTo>
                    <a:lnTo>
                      <a:pt x="747" y="395"/>
                    </a:lnTo>
                    <a:lnTo>
                      <a:pt x="758" y="401"/>
                    </a:lnTo>
                    <a:lnTo>
                      <a:pt x="770" y="408"/>
                    </a:lnTo>
                    <a:lnTo>
                      <a:pt x="782" y="416"/>
                    </a:lnTo>
                    <a:lnTo>
                      <a:pt x="793" y="423"/>
                    </a:lnTo>
                    <a:lnTo>
                      <a:pt x="803" y="429"/>
                    </a:lnTo>
                    <a:lnTo>
                      <a:pt x="814" y="435"/>
                    </a:lnTo>
                    <a:lnTo>
                      <a:pt x="825" y="441"/>
                    </a:lnTo>
                    <a:lnTo>
                      <a:pt x="836" y="449"/>
                    </a:lnTo>
                    <a:lnTo>
                      <a:pt x="845" y="453"/>
                    </a:lnTo>
                    <a:lnTo>
                      <a:pt x="856" y="459"/>
                    </a:lnTo>
                    <a:lnTo>
                      <a:pt x="866" y="464"/>
                    </a:lnTo>
                    <a:lnTo>
                      <a:pt x="877" y="471"/>
                    </a:lnTo>
                    <a:lnTo>
                      <a:pt x="886" y="476"/>
                    </a:lnTo>
                    <a:lnTo>
                      <a:pt x="896" y="481"/>
                    </a:lnTo>
                    <a:lnTo>
                      <a:pt x="904" y="485"/>
                    </a:lnTo>
                    <a:lnTo>
                      <a:pt x="915" y="489"/>
                    </a:lnTo>
                    <a:lnTo>
                      <a:pt x="923" y="494"/>
                    </a:lnTo>
                    <a:lnTo>
                      <a:pt x="932" y="499"/>
                    </a:lnTo>
                    <a:lnTo>
                      <a:pt x="941" y="503"/>
                    </a:lnTo>
                    <a:lnTo>
                      <a:pt x="950" y="506"/>
                    </a:lnTo>
                    <a:lnTo>
                      <a:pt x="957" y="509"/>
                    </a:lnTo>
                    <a:lnTo>
                      <a:pt x="964" y="511"/>
                    </a:lnTo>
                    <a:lnTo>
                      <a:pt x="973" y="515"/>
                    </a:lnTo>
                    <a:lnTo>
                      <a:pt x="981" y="517"/>
                    </a:lnTo>
                    <a:lnTo>
                      <a:pt x="988" y="519"/>
                    </a:lnTo>
                    <a:lnTo>
                      <a:pt x="995" y="523"/>
                    </a:lnTo>
                    <a:lnTo>
                      <a:pt x="1003" y="525"/>
                    </a:lnTo>
                    <a:lnTo>
                      <a:pt x="1010" y="529"/>
                    </a:lnTo>
                    <a:lnTo>
                      <a:pt x="1017" y="533"/>
                    </a:lnTo>
                    <a:lnTo>
                      <a:pt x="1024" y="535"/>
                    </a:lnTo>
                    <a:lnTo>
                      <a:pt x="1030" y="537"/>
                    </a:lnTo>
                    <a:lnTo>
                      <a:pt x="1037" y="541"/>
                    </a:lnTo>
                    <a:lnTo>
                      <a:pt x="1045" y="543"/>
                    </a:lnTo>
                    <a:lnTo>
                      <a:pt x="1052" y="546"/>
                    </a:lnTo>
                    <a:lnTo>
                      <a:pt x="1059" y="548"/>
                    </a:lnTo>
                    <a:lnTo>
                      <a:pt x="1066" y="552"/>
                    </a:lnTo>
                    <a:lnTo>
                      <a:pt x="1072" y="553"/>
                    </a:lnTo>
                    <a:lnTo>
                      <a:pt x="1079" y="557"/>
                    </a:lnTo>
                    <a:lnTo>
                      <a:pt x="1085" y="558"/>
                    </a:lnTo>
                    <a:lnTo>
                      <a:pt x="1093" y="561"/>
                    </a:lnTo>
                    <a:lnTo>
                      <a:pt x="1099" y="564"/>
                    </a:lnTo>
                    <a:lnTo>
                      <a:pt x="1106" y="566"/>
                    </a:lnTo>
                    <a:lnTo>
                      <a:pt x="1112" y="569"/>
                    </a:lnTo>
                    <a:lnTo>
                      <a:pt x="1119" y="572"/>
                    </a:lnTo>
                    <a:lnTo>
                      <a:pt x="1125" y="573"/>
                    </a:lnTo>
                    <a:lnTo>
                      <a:pt x="1131" y="576"/>
                    </a:lnTo>
                    <a:lnTo>
                      <a:pt x="1138" y="578"/>
                    </a:lnTo>
                    <a:lnTo>
                      <a:pt x="1144" y="581"/>
                    </a:lnTo>
                    <a:lnTo>
                      <a:pt x="1150" y="583"/>
                    </a:lnTo>
                    <a:lnTo>
                      <a:pt x="1157" y="585"/>
                    </a:lnTo>
                    <a:lnTo>
                      <a:pt x="1163" y="588"/>
                    </a:lnTo>
                    <a:lnTo>
                      <a:pt x="1171" y="590"/>
                    </a:lnTo>
                    <a:lnTo>
                      <a:pt x="1177" y="593"/>
                    </a:lnTo>
                    <a:lnTo>
                      <a:pt x="1183" y="595"/>
                    </a:lnTo>
                    <a:lnTo>
                      <a:pt x="1189" y="597"/>
                    </a:lnTo>
                    <a:lnTo>
                      <a:pt x="1196" y="600"/>
                    </a:lnTo>
                    <a:lnTo>
                      <a:pt x="1202" y="601"/>
                    </a:lnTo>
                    <a:lnTo>
                      <a:pt x="1209" y="603"/>
                    </a:lnTo>
                    <a:lnTo>
                      <a:pt x="1215" y="606"/>
                    </a:lnTo>
                    <a:lnTo>
                      <a:pt x="1221" y="608"/>
                    </a:lnTo>
                    <a:lnTo>
                      <a:pt x="1227" y="609"/>
                    </a:lnTo>
                    <a:lnTo>
                      <a:pt x="1234" y="612"/>
                    </a:lnTo>
                    <a:lnTo>
                      <a:pt x="1241" y="613"/>
                    </a:lnTo>
                    <a:lnTo>
                      <a:pt x="1247" y="615"/>
                    </a:lnTo>
                    <a:lnTo>
                      <a:pt x="1255" y="618"/>
                    </a:lnTo>
                    <a:lnTo>
                      <a:pt x="1261" y="620"/>
                    </a:lnTo>
                    <a:lnTo>
                      <a:pt x="1268" y="623"/>
                    </a:lnTo>
                    <a:lnTo>
                      <a:pt x="1275" y="625"/>
                    </a:lnTo>
                    <a:lnTo>
                      <a:pt x="1282" y="626"/>
                    </a:lnTo>
                    <a:lnTo>
                      <a:pt x="1288" y="629"/>
                    </a:lnTo>
                    <a:lnTo>
                      <a:pt x="1295" y="630"/>
                    </a:lnTo>
                    <a:lnTo>
                      <a:pt x="1304" y="632"/>
                    </a:lnTo>
                    <a:lnTo>
                      <a:pt x="1311" y="633"/>
                    </a:lnTo>
                    <a:lnTo>
                      <a:pt x="1318" y="636"/>
                    </a:lnTo>
                    <a:lnTo>
                      <a:pt x="1325" y="637"/>
                    </a:lnTo>
                    <a:lnTo>
                      <a:pt x="1334" y="639"/>
                    </a:lnTo>
                    <a:lnTo>
                      <a:pt x="1341" y="641"/>
                    </a:lnTo>
                    <a:lnTo>
                      <a:pt x="1348" y="642"/>
                    </a:lnTo>
                    <a:lnTo>
                      <a:pt x="1355" y="644"/>
                    </a:lnTo>
                    <a:lnTo>
                      <a:pt x="1364" y="645"/>
                    </a:lnTo>
                    <a:lnTo>
                      <a:pt x="1371" y="648"/>
                    </a:lnTo>
                    <a:lnTo>
                      <a:pt x="1380" y="649"/>
                    </a:lnTo>
                    <a:lnTo>
                      <a:pt x="1388" y="651"/>
                    </a:lnTo>
                    <a:lnTo>
                      <a:pt x="1398" y="654"/>
                    </a:lnTo>
                    <a:lnTo>
                      <a:pt x="1405" y="655"/>
                    </a:lnTo>
                    <a:lnTo>
                      <a:pt x="1413" y="656"/>
                    </a:lnTo>
                    <a:lnTo>
                      <a:pt x="1420" y="657"/>
                    </a:lnTo>
                    <a:lnTo>
                      <a:pt x="1429" y="659"/>
                    </a:lnTo>
                    <a:lnTo>
                      <a:pt x="1436" y="660"/>
                    </a:lnTo>
                    <a:lnTo>
                      <a:pt x="1443" y="661"/>
                    </a:lnTo>
                    <a:lnTo>
                      <a:pt x="1450" y="662"/>
                    </a:lnTo>
                    <a:lnTo>
                      <a:pt x="1458" y="665"/>
                    </a:lnTo>
                    <a:lnTo>
                      <a:pt x="1464" y="665"/>
                    </a:lnTo>
                    <a:lnTo>
                      <a:pt x="1471" y="667"/>
                    </a:lnTo>
                    <a:lnTo>
                      <a:pt x="1477" y="667"/>
                    </a:lnTo>
                    <a:lnTo>
                      <a:pt x="1483" y="669"/>
                    </a:lnTo>
                    <a:lnTo>
                      <a:pt x="1489" y="669"/>
                    </a:lnTo>
                    <a:lnTo>
                      <a:pt x="1496" y="671"/>
                    </a:lnTo>
                    <a:lnTo>
                      <a:pt x="1501" y="672"/>
                    </a:lnTo>
                    <a:lnTo>
                      <a:pt x="1507" y="673"/>
                    </a:lnTo>
                    <a:lnTo>
                      <a:pt x="1512" y="674"/>
                    </a:lnTo>
                    <a:lnTo>
                      <a:pt x="1518" y="675"/>
                    </a:lnTo>
                    <a:lnTo>
                      <a:pt x="1522" y="675"/>
                    </a:lnTo>
                    <a:lnTo>
                      <a:pt x="1527" y="677"/>
                    </a:lnTo>
                    <a:lnTo>
                      <a:pt x="1532" y="678"/>
                    </a:lnTo>
                    <a:lnTo>
                      <a:pt x="1537" y="679"/>
                    </a:lnTo>
                    <a:lnTo>
                      <a:pt x="1542" y="679"/>
                    </a:lnTo>
                    <a:lnTo>
                      <a:pt x="1546" y="681"/>
                    </a:lnTo>
                    <a:lnTo>
                      <a:pt x="1550" y="681"/>
                    </a:lnTo>
                    <a:lnTo>
                      <a:pt x="1554" y="683"/>
                    </a:lnTo>
                    <a:lnTo>
                      <a:pt x="1557" y="683"/>
                    </a:lnTo>
                    <a:lnTo>
                      <a:pt x="1562" y="684"/>
                    </a:lnTo>
                    <a:lnTo>
                      <a:pt x="1566" y="685"/>
                    </a:lnTo>
                    <a:lnTo>
                      <a:pt x="1569" y="686"/>
                    </a:lnTo>
                    <a:lnTo>
                      <a:pt x="1573" y="686"/>
                    </a:lnTo>
                    <a:lnTo>
                      <a:pt x="1576" y="687"/>
                    </a:lnTo>
                    <a:lnTo>
                      <a:pt x="1581" y="689"/>
                    </a:lnTo>
                    <a:lnTo>
                      <a:pt x="1587" y="691"/>
                    </a:lnTo>
                    <a:lnTo>
                      <a:pt x="1592" y="692"/>
                    </a:lnTo>
                    <a:lnTo>
                      <a:pt x="1597" y="693"/>
                    </a:lnTo>
                    <a:lnTo>
                      <a:pt x="1600" y="696"/>
                    </a:lnTo>
                    <a:lnTo>
                      <a:pt x="1604" y="697"/>
                    </a:lnTo>
                    <a:lnTo>
                      <a:pt x="1606" y="699"/>
                    </a:lnTo>
                    <a:lnTo>
                      <a:pt x="1610" y="702"/>
                    </a:lnTo>
                    <a:lnTo>
                      <a:pt x="1614" y="705"/>
                    </a:lnTo>
                    <a:lnTo>
                      <a:pt x="1615" y="710"/>
                    </a:lnTo>
                    <a:lnTo>
                      <a:pt x="1615" y="714"/>
                    </a:lnTo>
                    <a:lnTo>
                      <a:pt x="1615" y="717"/>
                    </a:lnTo>
                    <a:lnTo>
                      <a:pt x="1615" y="721"/>
                    </a:lnTo>
                    <a:lnTo>
                      <a:pt x="1615" y="725"/>
                    </a:lnTo>
                    <a:lnTo>
                      <a:pt x="1614" y="727"/>
                    </a:lnTo>
                    <a:lnTo>
                      <a:pt x="1612" y="732"/>
                    </a:lnTo>
                    <a:lnTo>
                      <a:pt x="1610" y="735"/>
                    </a:lnTo>
                    <a:lnTo>
                      <a:pt x="1608" y="740"/>
                    </a:lnTo>
                    <a:lnTo>
                      <a:pt x="1604" y="745"/>
                    </a:lnTo>
                    <a:lnTo>
                      <a:pt x="1600" y="751"/>
                    </a:lnTo>
                    <a:lnTo>
                      <a:pt x="1596" y="756"/>
                    </a:lnTo>
                    <a:lnTo>
                      <a:pt x="1591" y="762"/>
                    </a:lnTo>
                    <a:lnTo>
                      <a:pt x="1585" y="767"/>
                    </a:lnTo>
                    <a:lnTo>
                      <a:pt x="1580" y="772"/>
                    </a:lnTo>
                    <a:lnTo>
                      <a:pt x="1573" y="778"/>
                    </a:lnTo>
                    <a:lnTo>
                      <a:pt x="1567" y="784"/>
                    </a:lnTo>
                    <a:lnTo>
                      <a:pt x="1563" y="787"/>
                    </a:lnTo>
                    <a:lnTo>
                      <a:pt x="1560" y="790"/>
                    </a:lnTo>
                    <a:lnTo>
                      <a:pt x="1556" y="793"/>
                    </a:lnTo>
                    <a:lnTo>
                      <a:pt x="1552" y="796"/>
                    </a:lnTo>
                    <a:lnTo>
                      <a:pt x="1548" y="799"/>
                    </a:lnTo>
                    <a:lnTo>
                      <a:pt x="1544" y="802"/>
                    </a:lnTo>
                    <a:lnTo>
                      <a:pt x="1539" y="805"/>
                    </a:lnTo>
                    <a:lnTo>
                      <a:pt x="1536" y="808"/>
                    </a:lnTo>
                    <a:lnTo>
                      <a:pt x="1531" y="811"/>
                    </a:lnTo>
                    <a:lnTo>
                      <a:pt x="1527" y="813"/>
                    </a:lnTo>
                    <a:lnTo>
                      <a:pt x="1521" y="816"/>
                    </a:lnTo>
                    <a:lnTo>
                      <a:pt x="1518" y="819"/>
                    </a:lnTo>
                    <a:lnTo>
                      <a:pt x="1512" y="822"/>
                    </a:lnTo>
                    <a:lnTo>
                      <a:pt x="1507" y="824"/>
                    </a:lnTo>
                    <a:lnTo>
                      <a:pt x="1502" y="826"/>
                    </a:lnTo>
                    <a:lnTo>
                      <a:pt x="1497" y="830"/>
                    </a:lnTo>
                    <a:lnTo>
                      <a:pt x="1491" y="831"/>
                    </a:lnTo>
                    <a:lnTo>
                      <a:pt x="1486" y="834"/>
                    </a:lnTo>
                    <a:lnTo>
                      <a:pt x="1480" y="837"/>
                    </a:lnTo>
                    <a:lnTo>
                      <a:pt x="1476" y="840"/>
                    </a:lnTo>
                    <a:lnTo>
                      <a:pt x="1470" y="841"/>
                    </a:lnTo>
                    <a:lnTo>
                      <a:pt x="1465" y="843"/>
                    </a:lnTo>
                    <a:lnTo>
                      <a:pt x="1459" y="846"/>
                    </a:lnTo>
                    <a:lnTo>
                      <a:pt x="1453" y="848"/>
                    </a:lnTo>
                    <a:lnTo>
                      <a:pt x="1447" y="850"/>
                    </a:lnTo>
                    <a:lnTo>
                      <a:pt x="1441" y="852"/>
                    </a:lnTo>
                    <a:lnTo>
                      <a:pt x="1435" y="854"/>
                    </a:lnTo>
                    <a:lnTo>
                      <a:pt x="1429" y="855"/>
                    </a:lnTo>
                    <a:lnTo>
                      <a:pt x="1422" y="856"/>
                    </a:lnTo>
                    <a:lnTo>
                      <a:pt x="1416" y="858"/>
                    </a:lnTo>
                    <a:lnTo>
                      <a:pt x="1410" y="859"/>
                    </a:lnTo>
                    <a:lnTo>
                      <a:pt x="1404" y="861"/>
                    </a:lnTo>
                    <a:lnTo>
                      <a:pt x="1396" y="861"/>
                    </a:lnTo>
                    <a:lnTo>
                      <a:pt x="1390" y="862"/>
                    </a:lnTo>
                    <a:lnTo>
                      <a:pt x="1383" y="864"/>
                    </a:lnTo>
                    <a:lnTo>
                      <a:pt x="1377" y="865"/>
                    </a:lnTo>
                    <a:lnTo>
                      <a:pt x="1370" y="866"/>
                    </a:lnTo>
                    <a:lnTo>
                      <a:pt x="1363" y="866"/>
                    </a:lnTo>
                    <a:lnTo>
                      <a:pt x="1355" y="867"/>
                    </a:lnTo>
                    <a:lnTo>
                      <a:pt x="1349" y="867"/>
                    </a:lnTo>
                    <a:lnTo>
                      <a:pt x="1342" y="867"/>
                    </a:lnTo>
                    <a:lnTo>
                      <a:pt x="1335" y="867"/>
                    </a:lnTo>
                    <a:lnTo>
                      <a:pt x="1327" y="867"/>
                    </a:lnTo>
                    <a:lnTo>
                      <a:pt x="1321" y="867"/>
                    </a:lnTo>
                    <a:lnTo>
                      <a:pt x="1313" y="867"/>
                    </a:lnTo>
                    <a:lnTo>
                      <a:pt x="1306" y="867"/>
                    </a:lnTo>
                    <a:lnTo>
                      <a:pt x="1299" y="867"/>
                    </a:lnTo>
                    <a:lnTo>
                      <a:pt x="1291" y="867"/>
                    </a:lnTo>
                    <a:lnTo>
                      <a:pt x="1283" y="866"/>
                    </a:lnTo>
                    <a:lnTo>
                      <a:pt x="1276" y="866"/>
                    </a:lnTo>
                    <a:lnTo>
                      <a:pt x="1269" y="865"/>
                    </a:lnTo>
                    <a:lnTo>
                      <a:pt x="1261" y="865"/>
                    </a:lnTo>
                    <a:lnTo>
                      <a:pt x="1253" y="864"/>
                    </a:lnTo>
                    <a:lnTo>
                      <a:pt x="1246" y="862"/>
                    </a:lnTo>
                    <a:lnTo>
                      <a:pt x="1239" y="862"/>
                    </a:lnTo>
                    <a:lnTo>
                      <a:pt x="1232" y="862"/>
                    </a:lnTo>
                    <a:lnTo>
                      <a:pt x="1223" y="861"/>
                    </a:lnTo>
                    <a:lnTo>
                      <a:pt x="1216" y="860"/>
                    </a:lnTo>
                    <a:lnTo>
                      <a:pt x="1208" y="859"/>
                    </a:lnTo>
                    <a:lnTo>
                      <a:pt x="1201" y="859"/>
                    </a:lnTo>
                    <a:lnTo>
                      <a:pt x="1192" y="858"/>
                    </a:lnTo>
                    <a:lnTo>
                      <a:pt x="1185" y="856"/>
                    </a:lnTo>
                    <a:lnTo>
                      <a:pt x="1178" y="855"/>
                    </a:lnTo>
                    <a:lnTo>
                      <a:pt x="1171" y="855"/>
                    </a:lnTo>
                    <a:lnTo>
                      <a:pt x="1162" y="854"/>
                    </a:lnTo>
                    <a:lnTo>
                      <a:pt x="1154" y="853"/>
                    </a:lnTo>
                    <a:lnTo>
                      <a:pt x="1147" y="852"/>
                    </a:lnTo>
                    <a:lnTo>
                      <a:pt x="1139" y="850"/>
                    </a:lnTo>
                    <a:lnTo>
                      <a:pt x="1131" y="849"/>
                    </a:lnTo>
                    <a:lnTo>
                      <a:pt x="1123" y="848"/>
                    </a:lnTo>
                    <a:lnTo>
                      <a:pt x="1115" y="847"/>
                    </a:lnTo>
                    <a:lnTo>
                      <a:pt x="1108" y="846"/>
                    </a:lnTo>
                    <a:lnTo>
                      <a:pt x="1100" y="843"/>
                    </a:lnTo>
                    <a:lnTo>
                      <a:pt x="1093" y="842"/>
                    </a:lnTo>
                    <a:lnTo>
                      <a:pt x="1084" y="840"/>
                    </a:lnTo>
                    <a:lnTo>
                      <a:pt x="1077" y="838"/>
                    </a:lnTo>
                    <a:lnTo>
                      <a:pt x="1070" y="836"/>
                    </a:lnTo>
                    <a:lnTo>
                      <a:pt x="1061" y="834"/>
                    </a:lnTo>
                    <a:lnTo>
                      <a:pt x="1053" y="832"/>
                    </a:lnTo>
                    <a:lnTo>
                      <a:pt x="1046" y="831"/>
                    </a:lnTo>
                    <a:lnTo>
                      <a:pt x="1037" y="829"/>
                    </a:lnTo>
                    <a:lnTo>
                      <a:pt x="1030" y="826"/>
                    </a:lnTo>
                    <a:lnTo>
                      <a:pt x="1023" y="825"/>
                    </a:lnTo>
                    <a:lnTo>
                      <a:pt x="1016" y="823"/>
                    </a:lnTo>
                    <a:lnTo>
                      <a:pt x="1009" y="820"/>
                    </a:lnTo>
                    <a:lnTo>
                      <a:pt x="1000" y="819"/>
                    </a:lnTo>
                    <a:lnTo>
                      <a:pt x="993" y="817"/>
                    </a:lnTo>
                    <a:lnTo>
                      <a:pt x="986" y="814"/>
                    </a:lnTo>
                    <a:lnTo>
                      <a:pt x="979" y="812"/>
                    </a:lnTo>
                    <a:lnTo>
                      <a:pt x="971" y="810"/>
                    </a:lnTo>
                    <a:lnTo>
                      <a:pt x="964" y="807"/>
                    </a:lnTo>
                    <a:lnTo>
                      <a:pt x="957" y="805"/>
                    </a:lnTo>
                    <a:lnTo>
                      <a:pt x="950" y="802"/>
                    </a:lnTo>
                    <a:lnTo>
                      <a:pt x="943" y="800"/>
                    </a:lnTo>
                    <a:lnTo>
                      <a:pt x="935" y="798"/>
                    </a:lnTo>
                    <a:lnTo>
                      <a:pt x="928" y="795"/>
                    </a:lnTo>
                    <a:lnTo>
                      <a:pt x="921" y="793"/>
                    </a:lnTo>
                    <a:lnTo>
                      <a:pt x="915" y="790"/>
                    </a:lnTo>
                    <a:lnTo>
                      <a:pt x="908" y="787"/>
                    </a:lnTo>
                    <a:lnTo>
                      <a:pt x="901" y="784"/>
                    </a:lnTo>
                    <a:lnTo>
                      <a:pt x="895" y="782"/>
                    </a:lnTo>
                    <a:lnTo>
                      <a:pt x="889" y="780"/>
                    </a:lnTo>
                    <a:lnTo>
                      <a:pt x="881" y="777"/>
                    </a:lnTo>
                    <a:lnTo>
                      <a:pt x="875" y="774"/>
                    </a:lnTo>
                    <a:lnTo>
                      <a:pt x="868" y="770"/>
                    </a:lnTo>
                    <a:lnTo>
                      <a:pt x="861" y="768"/>
                    </a:lnTo>
                    <a:lnTo>
                      <a:pt x="854" y="764"/>
                    </a:lnTo>
                    <a:lnTo>
                      <a:pt x="848" y="761"/>
                    </a:lnTo>
                    <a:lnTo>
                      <a:pt x="839" y="757"/>
                    </a:lnTo>
                    <a:lnTo>
                      <a:pt x="832" y="753"/>
                    </a:lnTo>
                    <a:lnTo>
                      <a:pt x="824" y="749"/>
                    </a:lnTo>
                    <a:lnTo>
                      <a:pt x="817" y="745"/>
                    </a:lnTo>
                    <a:lnTo>
                      <a:pt x="808" y="740"/>
                    </a:lnTo>
                    <a:lnTo>
                      <a:pt x="800" y="735"/>
                    </a:lnTo>
                    <a:lnTo>
                      <a:pt x="791" y="731"/>
                    </a:lnTo>
                    <a:lnTo>
                      <a:pt x="783" y="726"/>
                    </a:lnTo>
                    <a:lnTo>
                      <a:pt x="773" y="721"/>
                    </a:lnTo>
                    <a:lnTo>
                      <a:pt x="765" y="716"/>
                    </a:lnTo>
                    <a:lnTo>
                      <a:pt x="755" y="710"/>
                    </a:lnTo>
                    <a:lnTo>
                      <a:pt x="747" y="705"/>
                    </a:lnTo>
                    <a:lnTo>
                      <a:pt x="737" y="699"/>
                    </a:lnTo>
                    <a:lnTo>
                      <a:pt x="728" y="695"/>
                    </a:lnTo>
                    <a:lnTo>
                      <a:pt x="718" y="689"/>
                    </a:lnTo>
                    <a:lnTo>
                      <a:pt x="708" y="683"/>
                    </a:lnTo>
                    <a:lnTo>
                      <a:pt x="699" y="677"/>
                    </a:lnTo>
                    <a:lnTo>
                      <a:pt x="689" y="671"/>
                    </a:lnTo>
                    <a:lnTo>
                      <a:pt x="678" y="665"/>
                    </a:lnTo>
                    <a:lnTo>
                      <a:pt x="669" y="659"/>
                    </a:lnTo>
                    <a:lnTo>
                      <a:pt x="659" y="651"/>
                    </a:lnTo>
                    <a:lnTo>
                      <a:pt x="648" y="645"/>
                    </a:lnTo>
                    <a:lnTo>
                      <a:pt x="639" y="638"/>
                    </a:lnTo>
                    <a:lnTo>
                      <a:pt x="629" y="632"/>
                    </a:lnTo>
                    <a:lnTo>
                      <a:pt x="618" y="626"/>
                    </a:lnTo>
                    <a:lnTo>
                      <a:pt x="609" y="619"/>
                    </a:lnTo>
                    <a:lnTo>
                      <a:pt x="598" y="613"/>
                    </a:lnTo>
                    <a:lnTo>
                      <a:pt x="588" y="607"/>
                    </a:lnTo>
                    <a:lnTo>
                      <a:pt x="578" y="600"/>
                    </a:lnTo>
                    <a:lnTo>
                      <a:pt x="568" y="593"/>
                    </a:lnTo>
                    <a:lnTo>
                      <a:pt x="557" y="585"/>
                    </a:lnTo>
                    <a:lnTo>
                      <a:pt x="548" y="579"/>
                    </a:lnTo>
                    <a:lnTo>
                      <a:pt x="537" y="572"/>
                    </a:lnTo>
                    <a:lnTo>
                      <a:pt x="527" y="565"/>
                    </a:lnTo>
                    <a:lnTo>
                      <a:pt x="516" y="558"/>
                    </a:lnTo>
                    <a:lnTo>
                      <a:pt x="507" y="552"/>
                    </a:lnTo>
                    <a:lnTo>
                      <a:pt x="497" y="545"/>
                    </a:lnTo>
                    <a:lnTo>
                      <a:pt x="488" y="537"/>
                    </a:lnTo>
                    <a:lnTo>
                      <a:pt x="477" y="530"/>
                    </a:lnTo>
                    <a:lnTo>
                      <a:pt x="468" y="524"/>
                    </a:lnTo>
                    <a:lnTo>
                      <a:pt x="459" y="517"/>
                    </a:lnTo>
                    <a:lnTo>
                      <a:pt x="449" y="511"/>
                    </a:lnTo>
                    <a:lnTo>
                      <a:pt x="440" y="504"/>
                    </a:lnTo>
                    <a:lnTo>
                      <a:pt x="431" y="498"/>
                    </a:lnTo>
                    <a:lnTo>
                      <a:pt x="422" y="491"/>
                    </a:lnTo>
                    <a:lnTo>
                      <a:pt x="412" y="485"/>
                    </a:lnTo>
                    <a:lnTo>
                      <a:pt x="404" y="477"/>
                    </a:lnTo>
                    <a:lnTo>
                      <a:pt x="395" y="471"/>
                    </a:lnTo>
                    <a:lnTo>
                      <a:pt x="386" y="464"/>
                    </a:lnTo>
                    <a:lnTo>
                      <a:pt x="378" y="458"/>
                    </a:lnTo>
                    <a:lnTo>
                      <a:pt x="370" y="452"/>
                    </a:lnTo>
                    <a:lnTo>
                      <a:pt x="363" y="447"/>
                    </a:lnTo>
                    <a:lnTo>
                      <a:pt x="354" y="441"/>
                    </a:lnTo>
                    <a:lnTo>
                      <a:pt x="347" y="434"/>
                    </a:lnTo>
                    <a:lnTo>
                      <a:pt x="340" y="429"/>
                    </a:lnTo>
                    <a:lnTo>
                      <a:pt x="334" y="423"/>
                    </a:lnTo>
                    <a:lnTo>
                      <a:pt x="327" y="417"/>
                    </a:lnTo>
                    <a:lnTo>
                      <a:pt x="320" y="413"/>
                    </a:lnTo>
                    <a:lnTo>
                      <a:pt x="314" y="407"/>
                    </a:lnTo>
                    <a:lnTo>
                      <a:pt x="308" y="402"/>
                    </a:lnTo>
                    <a:lnTo>
                      <a:pt x="302" y="397"/>
                    </a:lnTo>
                    <a:lnTo>
                      <a:pt x="296" y="391"/>
                    </a:lnTo>
                    <a:lnTo>
                      <a:pt x="290" y="386"/>
                    </a:lnTo>
                    <a:lnTo>
                      <a:pt x="285" y="383"/>
                    </a:lnTo>
                    <a:lnTo>
                      <a:pt x="279" y="377"/>
                    </a:lnTo>
                    <a:lnTo>
                      <a:pt x="274" y="372"/>
                    </a:lnTo>
                    <a:lnTo>
                      <a:pt x="269" y="367"/>
                    </a:lnTo>
                    <a:lnTo>
                      <a:pt x="264" y="364"/>
                    </a:lnTo>
                    <a:lnTo>
                      <a:pt x="258" y="359"/>
                    </a:lnTo>
                    <a:lnTo>
                      <a:pt x="254" y="355"/>
                    </a:lnTo>
                    <a:lnTo>
                      <a:pt x="249" y="350"/>
                    </a:lnTo>
                    <a:lnTo>
                      <a:pt x="245" y="346"/>
                    </a:lnTo>
                    <a:lnTo>
                      <a:pt x="240" y="342"/>
                    </a:lnTo>
                    <a:lnTo>
                      <a:pt x="236" y="337"/>
                    </a:lnTo>
                    <a:lnTo>
                      <a:pt x="232" y="334"/>
                    </a:lnTo>
                    <a:lnTo>
                      <a:pt x="228" y="330"/>
                    </a:lnTo>
                    <a:lnTo>
                      <a:pt x="224" y="326"/>
                    </a:lnTo>
                    <a:lnTo>
                      <a:pt x="219" y="323"/>
                    </a:lnTo>
                    <a:lnTo>
                      <a:pt x="215" y="319"/>
                    </a:lnTo>
                    <a:lnTo>
                      <a:pt x="212" y="314"/>
                    </a:lnTo>
                    <a:lnTo>
                      <a:pt x="208" y="311"/>
                    </a:lnTo>
                    <a:lnTo>
                      <a:pt x="204" y="307"/>
                    </a:lnTo>
                    <a:lnTo>
                      <a:pt x="201" y="304"/>
                    </a:lnTo>
                    <a:lnTo>
                      <a:pt x="198" y="300"/>
                    </a:lnTo>
                    <a:lnTo>
                      <a:pt x="194" y="296"/>
                    </a:lnTo>
                    <a:lnTo>
                      <a:pt x="191" y="293"/>
                    </a:lnTo>
                    <a:lnTo>
                      <a:pt x="188" y="289"/>
                    </a:lnTo>
                    <a:lnTo>
                      <a:pt x="185" y="286"/>
                    </a:lnTo>
                    <a:lnTo>
                      <a:pt x="179" y="280"/>
                    </a:lnTo>
                    <a:lnTo>
                      <a:pt x="174" y="274"/>
                    </a:lnTo>
                    <a:lnTo>
                      <a:pt x="171" y="270"/>
                    </a:lnTo>
                    <a:lnTo>
                      <a:pt x="168" y="266"/>
                    </a:lnTo>
                    <a:lnTo>
                      <a:pt x="166" y="263"/>
                    </a:lnTo>
                    <a:lnTo>
                      <a:pt x="164" y="259"/>
                    </a:lnTo>
                    <a:lnTo>
                      <a:pt x="160" y="256"/>
                    </a:lnTo>
                    <a:lnTo>
                      <a:pt x="158" y="252"/>
                    </a:lnTo>
                    <a:lnTo>
                      <a:pt x="155" y="248"/>
                    </a:lnTo>
                    <a:lnTo>
                      <a:pt x="153" y="246"/>
                    </a:lnTo>
                    <a:lnTo>
                      <a:pt x="150" y="242"/>
                    </a:lnTo>
                    <a:lnTo>
                      <a:pt x="148" y="239"/>
                    </a:lnTo>
                    <a:lnTo>
                      <a:pt x="146" y="235"/>
                    </a:lnTo>
                    <a:lnTo>
                      <a:pt x="144" y="232"/>
                    </a:lnTo>
                    <a:lnTo>
                      <a:pt x="142" y="228"/>
                    </a:lnTo>
                    <a:lnTo>
                      <a:pt x="139" y="224"/>
                    </a:lnTo>
                    <a:lnTo>
                      <a:pt x="137" y="221"/>
                    </a:lnTo>
                    <a:lnTo>
                      <a:pt x="136" y="217"/>
                    </a:lnTo>
                    <a:lnTo>
                      <a:pt x="133" y="214"/>
                    </a:lnTo>
                    <a:lnTo>
                      <a:pt x="130" y="210"/>
                    </a:lnTo>
                    <a:lnTo>
                      <a:pt x="127" y="206"/>
                    </a:lnTo>
                    <a:lnTo>
                      <a:pt x="126" y="203"/>
                    </a:lnTo>
                    <a:lnTo>
                      <a:pt x="124" y="198"/>
                    </a:lnTo>
                    <a:lnTo>
                      <a:pt x="121" y="194"/>
                    </a:lnTo>
                    <a:lnTo>
                      <a:pt x="120" y="191"/>
                    </a:lnTo>
                    <a:lnTo>
                      <a:pt x="118" y="187"/>
                    </a:lnTo>
                    <a:lnTo>
                      <a:pt x="115" y="182"/>
                    </a:lnTo>
                    <a:lnTo>
                      <a:pt x="114" y="179"/>
                    </a:lnTo>
                    <a:lnTo>
                      <a:pt x="112" y="174"/>
                    </a:lnTo>
                    <a:lnTo>
                      <a:pt x="111" y="170"/>
                    </a:lnTo>
                    <a:lnTo>
                      <a:pt x="108" y="166"/>
                    </a:lnTo>
                    <a:lnTo>
                      <a:pt x="106" y="161"/>
                    </a:lnTo>
                    <a:lnTo>
                      <a:pt x="105" y="157"/>
                    </a:lnTo>
                    <a:lnTo>
                      <a:pt x="102" y="152"/>
                    </a:lnTo>
                    <a:lnTo>
                      <a:pt x="100" y="148"/>
                    </a:lnTo>
                    <a:lnTo>
                      <a:pt x="97" y="143"/>
                    </a:lnTo>
                    <a:lnTo>
                      <a:pt x="95" y="138"/>
                    </a:lnTo>
                    <a:lnTo>
                      <a:pt x="93" y="134"/>
                    </a:lnTo>
                    <a:lnTo>
                      <a:pt x="90" y="130"/>
                    </a:lnTo>
                    <a:lnTo>
                      <a:pt x="89" y="126"/>
                    </a:lnTo>
                    <a:lnTo>
                      <a:pt x="87" y="122"/>
                    </a:lnTo>
                    <a:lnTo>
                      <a:pt x="85" y="119"/>
                    </a:lnTo>
                    <a:lnTo>
                      <a:pt x="83" y="115"/>
                    </a:lnTo>
                    <a:lnTo>
                      <a:pt x="81" y="112"/>
                    </a:lnTo>
                    <a:lnTo>
                      <a:pt x="78" y="108"/>
                    </a:lnTo>
                    <a:lnTo>
                      <a:pt x="77" y="106"/>
                    </a:lnTo>
                    <a:lnTo>
                      <a:pt x="73" y="98"/>
                    </a:lnTo>
                    <a:lnTo>
                      <a:pt x="70" y="94"/>
                    </a:lnTo>
                    <a:lnTo>
                      <a:pt x="65" y="88"/>
                    </a:lnTo>
                    <a:lnTo>
                      <a:pt x="61" y="83"/>
                    </a:lnTo>
                    <a:lnTo>
                      <a:pt x="58" y="79"/>
                    </a:lnTo>
                    <a:lnTo>
                      <a:pt x="54" y="76"/>
                    </a:lnTo>
                    <a:lnTo>
                      <a:pt x="51" y="71"/>
                    </a:lnTo>
                    <a:lnTo>
                      <a:pt x="47" y="67"/>
                    </a:lnTo>
                    <a:lnTo>
                      <a:pt x="43" y="64"/>
                    </a:lnTo>
                    <a:lnTo>
                      <a:pt x="41" y="62"/>
                    </a:lnTo>
                    <a:lnTo>
                      <a:pt x="35" y="58"/>
                    </a:lnTo>
                    <a:lnTo>
                      <a:pt x="29" y="54"/>
                    </a:lnTo>
                    <a:lnTo>
                      <a:pt x="24" y="52"/>
                    </a:lnTo>
                    <a:lnTo>
                      <a:pt x="21" y="49"/>
                    </a:lnTo>
                    <a:lnTo>
                      <a:pt x="16" y="48"/>
                    </a:lnTo>
                    <a:lnTo>
                      <a:pt x="15" y="48"/>
                    </a:lnTo>
                    <a:lnTo>
                      <a:pt x="0" y="67"/>
                    </a:lnTo>
                    <a:lnTo>
                      <a:pt x="1" y="68"/>
                    </a:lnTo>
                    <a:lnTo>
                      <a:pt x="6" y="71"/>
                    </a:lnTo>
                    <a:lnTo>
                      <a:pt x="9" y="73"/>
                    </a:lnTo>
                    <a:lnTo>
                      <a:pt x="13" y="77"/>
                    </a:lnTo>
                    <a:lnTo>
                      <a:pt x="17" y="80"/>
                    </a:lnTo>
                    <a:lnTo>
                      <a:pt x="22" y="86"/>
                    </a:lnTo>
                    <a:lnTo>
                      <a:pt x="27" y="91"/>
                    </a:lnTo>
                    <a:lnTo>
                      <a:pt x="33" y="97"/>
                    </a:lnTo>
                    <a:lnTo>
                      <a:pt x="35" y="101"/>
                    </a:lnTo>
                    <a:lnTo>
                      <a:pt x="39" y="106"/>
                    </a:lnTo>
                    <a:lnTo>
                      <a:pt x="41" y="109"/>
                    </a:lnTo>
                    <a:lnTo>
                      <a:pt x="45" y="114"/>
                    </a:lnTo>
                    <a:lnTo>
                      <a:pt x="48" y="118"/>
                    </a:lnTo>
                    <a:lnTo>
                      <a:pt x="51" y="122"/>
                    </a:lnTo>
                    <a:lnTo>
                      <a:pt x="54" y="128"/>
                    </a:lnTo>
                    <a:lnTo>
                      <a:pt x="58" y="134"/>
                    </a:lnTo>
                    <a:lnTo>
                      <a:pt x="60" y="139"/>
                    </a:lnTo>
                    <a:lnTo>
                      <a:pt x="64" y="145"/>
                    </a:lnTo>
                    <a:lnTo>
                      <a:pt x="66" y="149"/>
                    </a:lnTo>
                    <a:lnTo>
                      <a:pt x="69" y="151"/>
                    </a:lnTo>
                    <a:lnTo>
                      <a:pt x="70" y="155"/>
                    </a:lnTo>
                    <a:lnTo>
                      <a:pt x="72" y="158"/>
                    </a:lnTo>
                    <a:lnTo>
                      <a:pt x="75" y="164"/>
                    </a:lnTo>
                    <a:lnTo>
                      <a:pt x="78" y="172"/>
                    </a:lnTo>
                    <a:lnTo>
                      <a:pt x="79" y="175"/>
                    </a:lnTo>
                    <a:lnTo>
                      <a:pt x="81" y="179"/>
                    </a:lnTo>
                    <a:lnTo>
                      <a:pt x="82" y="182"/>
                    </a:lnTo>
                    <a:lnTo>
                      <a:pt x="84" y="186"/>
                    </a:lnTo>
                    <a:lnTo>
                      <a:pt x="85" y="188"/>
                    </a:lnTo>
                    <a:lnTo>
                      <a:pt x="87" y="192"/>
                    </a:lnTo>
                    <a:lnTo>
                      <a:pt x="89" y="197"/>
                    </a:lnTo>
                    <a:lnTo>
                      <a:pt x="90" y="200"/>
                    </a:lnTo>
                    <a:lnTo>
                      <a:pt x="93" y="204"/>
                    </a:lnTo>
                    <a:lnTo>
                      <a:pt x="94" y="208"/>
                    </a:lnTo>
                    <a:lnTo>
                      <a:pt x="96" y="211"/>
                    </a:lnTo>
                    <a:lnTo>
                      <a:pt x="99" y="215"/>
                    </a:lnTo>
                    <a:lnTo>
                      <a:pt x="101" y="218"/>
                    </a:lnTo>
                    <a:lnTo>
                      <a:pt x="102" y="222"/>
                    </a:lnTo>
                    <a:lnTo>
                      <a:pt x="105" y="226"/>
                    </a:lnTo>
                    <a:lnTo>
                      <a:pt x="107" y="230"/>
                    </a:lnTo>
                    <a:lnTo>
                      <a:pt x="109" y="234"/>
                    </a:lnTo>
                    <a:lnTo>
                      <a:pt x="112" y="238"/>
                    </a:lnTo>
                    <a:lnTo>
                      <a:pt x="114" y="242"/>
                    </a:lnTo>
                    <a:lnTo>
                      <a:pt x="118" y="247"/>
                    </a:lnTo>
                    <a:lnTo>
                      <a:pt x="120" y="251"/>
                    </a:lnTo>
                    <a:lnTo>
                      <a:pt x="123" y="256"/>
                    </a:lnTo>
                    <a:lnTo>
                      <a:pt x="125" y="259"/>
                    </a:lnTo>
                    <a:lnTo>
                      <a:pt x="129" y="264"/>
                    </a:lnTo>
                    <a:lnTo>
                      <a:pt x="132" y="269"/>
                    </a:lnTo>
                    <a:lnTo>
                      <a:pt x="136" y="274"/>
                    </a:lnTo>
                    <a:lnTo>
                      <a:pt x="139" y="277"/>
                    </a:lnTo>
                    <a:lnTo>
                      <a:pt x="144" y="283"/>
                    </a:lnTo>
                    <a:lnTo>
                      <a:pt x="148" y="287"/>
                    </a:lnTo>
                    <a:lnTo>
                      <a:pt x="152" y="293"/>
                    </a:lnTo>
                    <a:lnTo>
                      <a:pt x="155" y="298"/>
                    </a:lnTo>
                    <a:lnTo>
                      <a:pt x="159" y="302"/>
                    </a:lnTo>
                    <a:lnTo>
                      <a:pt x="164" y="307"/>
                    </a:lnTo>
                    <a:lnTo>
                      <a:pt x="168" y="313"/>
                    </a:lnTo>
                    <a:lnTo>
                      <a:pt x="173" y="319"/>
                    </a:lnTo>
                    <a:lnTo>
                      <a:pt x="178" y="324"/>
                    </a:lnTo>
                    <a:lnTo>
                      <a:pt x="183" y="330"/>
                    </a:lnTo>
                    <a:lnTo>
                      <a:pt x="189" y="335"/>
                    </a:lnTo>
                    <a:lnTo>
                      <a:pt x="194" y="341"/>
                    </a:lnTo>
                    <a:lnTo>
                      <a:pt x="201" y="347"/>
                    </a:lnTo>
                    <a:lnTo>
                      <a:pt x="206" y="353"/>
                    </a:lnTo>
                    <a:lnTo>
                      <a:pt x="213" y="359"/>
                    </a:lnTo>
                    <a:lnTo>
                      <a:pt x="219" y="365"/>
                    </a:lnTo>
                    <a:lnTo>
                      <a:pt x="226" y="371"/>
                    </a:lnTo>
                    <a:lnTo>
                      <a:pt x="232" y="377"/>
                    </a:lnTo>
                    <a:lnTo>
                      <a:pt x="239" y="384"/>
                    </a:lnTo>
                    <a:lnTo>
                      <a:pt x="246" y="390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70" y="410"/>
                    </a:lnTo>
                    <a:lnTo>
                      <a:pt x="279" y="417"/>
                    </a:lnTo>
                    <a:lnTo>
                      <a:pt x="287" y="425"/>
                    </a:lnTo>
                    <a:lnTo>
                      <a:pt x="297" y="432"/>
                    </a:lnTo>
                    <a:lnTo>
                      <a:pt x="305" y="440"/>
                    </a:lnTo>
                    <a:lnTo>
                      <a:pt x="315" y="447"/>
                    </a:lnTo>
                    <a:lnTo>
                      <a:pt x="324" y="456"/>
                    </a:lnTo>
                    <a:lnTo>
                      <a:pt x="334" y="463"/>
                    </a:lnTo>
                    <a:lnTo>
                      <a:pt x="345" y="471"/>
                    </a:lnTo>
                    <a:lnTo>
                      <a:pt x="356" y="480"/>
                    </a:lnTo>
                    <a:lnTo>
                      <a:pt x="366" y="488"/>
                    </a:lnTo>
                    <a:lnTo>
                      <a:pt x="371" y="492"/>
                    </a:lnTo>
                    <a:lnTo>
                      <a:pt x="377" y="497"/>
                    </a:lnTo>
                    <a:lnTo>
                      <a:pt x="382" y="500"/>
                    </a:lnTo>
                    <a:lnTo>
                      <a:pt x="387" y="505"/>
                    </a:lnTo>
                    <a:lnTo>
                      <a:pt x="393" y="509"/>
                    </a:lnTo>
                    <a:lnTo>
                      <a:pt x="398" y="512"/>
                    </a:lnTo>
                    <a:lnTo>
                      <a:pt x="404" y="516"/>
                    </a:lnTo>
                    <a:lnTo>
                      <a:pt x="408" y="521"/>
                    </a:lnTo>
                    <a:lnTo>
                      <a:pt x="413" y="524"/>
                    </a:lnTo>
                    <a:lnTo>
                      <a:pt x="418" y="528"/>
                    </a:lnTo>
                    <a:lnTo>
                      <a:pt x="424" y="531"/>
                    </a:lnTo>
                    <a:lnTo>
                      <a:pt x="430" y="536"/>
                    </a:lnTo>
                    <a:lnTo>
                      <a:pt x="435" y="540"/>
                    </a:lnTo>
                    <a:lnTo>
                      <a:pt x="440" y="543"/>
                    </a:lnTo>
                    <a:lnTo>
                      <a:pt x="444" y="547"/>
                    </a:lnTo>
                    <a:lnTo>
                      <a:pt x="450" y="551"/>
                    </a:lnTo>
                    <a:lnTo>
                      <a:pt x="454" y="554"/>
                    </a:lnTo>
                    <a:lnTo>
                      <a:pt x="460" y="558"/>
                    </a:lnTo>
                    <a:lnTo>
                      <a:pt x="465" y="561"/>
                    </a:lnTo>
                    <a:lnTo>
                      <a:pt x="470" y="565"/>
                    </a:lnTo>
                    <a:lnTo>
                      <a:pt x="474" y="569"/>
                    </a:lnTo>
                    <a:lnTo>
                      <a:pt x="479" y="572"/>
                    </a:lnTo>
                    <a:lnTo>
                      <a:pt x="484" y="576"/>
                    </a:lnTo>
                    <a:lnTo>
                      <a:pt x="490" y="579"/>
                    </a:lnTo>
                    <a:lnTo>
                      <a:pt x="495" y="582"/>
                    </a:lnTo>
                    <a:lnTo>
                      <a:pt x="500" y="585"/>
                    </a:lnTo>
                    <a:lnTo>
                      <a:pt x="504" y="588"/>
                    </a:lnTo>
                    <a:lnTo>
                      <a:pt x="509" y="593"/>
                    </a:lnTo>
                    <a:lnTo>
                      <a:pt x="513" y="595"/>
                    </a:lnTo>
                    <a:lnTo>
                      <a:pt x="519" y="599"/>
                    </a:lnTo>
                    <a:lnTo>
                      <a:pt x="524" y="602"/>
                    </a:lnTo>
                    <a:lnTo>
                      <a:pt x="528" y="606"/>
                    </a:lnTo>
                    <a:lnTo>
                      <a:pt x="533" y="608"/>
                    </a:lnTo>
                    <a:lnTo>
                      <a:pt x="538" y="611"/>
                    </a:lnTo>
                    <a:lnTo>
                      <a:pt x="542" y="614"/>
                    </a:lnTo>
                    <a:lnTo>
                      <a:pt x="546" y="617"/>
                    </a:lnTo>
                    <a:lnTo>
                      <a:pt x="551" y="619"/>
                    </a:lnTo>
                    <a:lnTo>
                      <a:pt x="556" y="624"/>
                    </a:lnTo>
                    <a:lnTo>
                      <a:pt x="561" y="626"/>
                    </a:lnTo>
                    <a:lnTo>
                      <a:pt x="566" y="630"/>
                    </a:lnTo>
                    <a:lnTo>
                      <a:pt x="569" y="632"/>
                    </a:lnTo>
                    <a:lnTo>
                      <a:pt x="574" y="635"/>
                    </a:lnTo>
                    <a:lnTo>
                      <a:pt x="578" y="638"/>
                    </a:lnTo>
                    <a:lnTo>
                      <a:pt x="582" y="641"/>
                    </a:lnTo>
                    <a:lnTo>
                      <a:pt x="587" y="643"/>
                    </a:lnTo>
                    <a:lnTo>
                      <a:pt x="591" y="647"/>
                    </a:lnTo>
                    <a:lnTo>
                      <a:pt x="596" y="649"/>
                    </a:lnTo>
                    <a:lnTo>
                      <a:pt x="600" y="653"/>
                    </a:lnTo>
                    <a:lnTo>
                      <a:pt x="604" y="655"/>
                    </a:lnTo>
                    <a:lnTo>
                      <a:pt x="608" y="657"/>
                    </a:lnTo>
                    <a:lnTo>
                      <a:pt x="612" y="660"/>
                    </a:lnTo>
                    <a:lnTo>
                      <a:pt x="617" y="663"/>
                    </a:lnTo>
                    <a:lnTo>
                      <a:pt x="621" y="666"/>
                    </a:lnTo>
                    <a:lnTo>
                      <a:pt x="626" y="668"/>
                    </a:lnTo>
                    <a:lnTo>
                      <a:pt x="629" y="671"/>
                    </a:lnTo>
                    <a:lnTo>
                      <a:pt x="634" y="674"/>
                    </a:lnTo>
                    <a:lnTo>
                      <a:pt x="638" y="675"/>
                    </a:lnTo>
                    <a:lnTo>
                      <a:pt x="641" y="679"/>
                    </a:lnTo>
                    <a:lnTo>
                      <a:pt x="645" y="681"/>
                    </a:lnTo>
                    <a:lnTo>
                      <a:pt x="650" y="685"/>
                    </a:lnTo>
                    <a:lnTo>
                      <a:pt x="653" y="686"/>
                    </a:lnTo>
                    <a:lnTo>
                      <a:pt x="657" y="690"/>
                    </a:lnTo>
                    <a:lnTo>
                      <a:pt x="662" y="692"/>
                    </a:lnTo>
                    <a:lnTo>
                      <a:pt x="665" y="695"/>
                    </a:lnTo>
                    <a:lnTo>
                      <a:pt x="670" y="697"/>
                    </a:lnTo>
                    <a:lnTo>
                      <a:pt x="674" y="701"/>
                    </a:lnTo>
                    <a:lnTo>
                      <a:pt x="678" y="703"/>
                    </a:lnTo>
                    <a:lnTo>
                      <a:pt x="683" y="705"/>
                    </a:lnTo>
                    <a:lnTo>
                      <a:pt x="687" y="708"/>
                    </a:lnTo>
                    <a:lnTo>
                      <a:pt x="692" y="710"/>
                    </a:lnTo>
                    <a:lnTo>
                      <a:pt x="695" y="713"/>
                    </a:lnTo>
                    <a:lnTo>
                      <a:pt x="700" y="716"/>
                    </a:lnTo>
                    <a:lnTo>
                      <a:pt x="704" y="719"/>
                    </a:lnTo>
                    <a:lnTo>
                      <a:pt x="707" y="721"/>
                    </a:lnTo>
                    <a:lnTo>
                      <a:pt x="711" y="723"/>
                    </a:lnTo>
                    <a:lnTo>
                      <a:pt x="716" y="726"/>
                    </a:lnTo>
                    <a:lnTo>
                      <a:pt x="719" y="727"/>
                    </a:lnTo>
                    <a:lnTo>
                      <a:pt x="723" y="729"/>
                    </a:lnTo>
                    <a:lnTo>
                      <a:pt x="726" y="732"/>
                    </a:lnTo>
                    <a:lnTo>
                      <a:pt x="730" y="734"/>
                    </a:lnTo>
                    <a:lnTo>
                      <a:pt x="736" y="738"/>
                    </a:lnTo>
                    <a:lnTo>
                      <a:pt x="742" y="743"/>
                    </a:lnTo>
                    <a:lnTo>
                      <a:pt x="749" y="746"/>
                    </a:lnTo>
                    <a:lnTo>
                      <a:pt x="755" y="750"/>
                    </a:lnTo>
                    <a:lnTo>
                      <a:pt x="760" y="752"/>
                    </a:lnTo>
                    <a:lnTo>
                      <a:pt x="766" y="756"/>
                    </a:lnTo>
                    <a:lnTo>
                      <a:pt x="771" y="758"/>
                    </a:lnTo>
                    <a:lnTo>
                      <a:pt x="777" y="762"/>
                    </a:lnTo>
                    <a:lnTo>
                      <a:pt x="783" y="764"/>
                    </a:lnTo>
                    <a:lnTo>
                      <a:pt x="788" y="767"/>
                    </a:lnTo>
                    <a:lnTo>
                      <a:pt x="793" y="769"/>
                    </a:lnTo>
                    <a:lnTo>
                      <a:pt x="797" y="772"/>
                    </a:lnTo>
                    <a:lnTo>
                      <a:pt x="801" y="774"/>
                    </a:lnTo>
                    <a:lnTo>
                      <a:pt x="806" y="777"/>
                    </a:lnTo>
                    <a:lnTo>
                      <a:pt x="812" y="780"/>
                    </a:lnTo>
                    <a:lnTo>
                      <a:pt x="817" y="782"/>
                    </a:lnTo>
                    <a:lnTo>
                      <a:pt x="820" y="783"/>
                    </a:lnTo>
                    <a:lnTo>
                      <a:pt x="825" y="786"/>
                    </a:lnTo>
                    <a:lnTo>
                      <a:pt x="829" y="788"/>
                    </a:lnTo>
                    <a:lnTo>
                      <a:pt x="833" y="790"/>
                    </a:lnTo>
                    <a:lnTo>
                      <a:pt x="837" y="792"/>
                    </a:lnTo>
                    <a:lnTo>
                      <a:pt x="842" y="794"/>
                    </a:lnTo>
                    <a:lnTo>
                      <a:pt x="847" y="796"/>
                    </a:lnTo>
                    <a:lnTo>
                      <a:pt x="851" y="799"/>
                    </a:lnTo>
                    <a:lnTo>
                      <a:pt x="861" y="804"/>
                    </a:lnTo>
                    <a:lnTo>
                      <a:pt x="869" y="807"/>
                    </a:lnTo>
                    <a:lnTo>
                      <a:pt x="879" y="812"/>
                    </a:lnTo>
                    <a:lnTo>
                      <a:pt x="889" y="816"/>
                    </a:lnTo>
                    <a:lnTo>
                      <a:pt x="898" y="819"/>
                    </a:lnTo>
                    <a:lnTo>
                      <a:pt x="908" y="823"/>
                    </a:lnTo>
                    <a:lnTo>
                      <a:pt x="917" y="826"/>
                    </a:lnTo>
                    <a:lnTo>
                      <a:pt x="927" y="831"/>
                    </a:lnTo>
                    <a:lnTo>
                      <a:pt x="937" y="834"/>
                    </a:lnTo>
                    <a:lnTo>
                      <a:pt x="946" y="837"/>
                    </a:lnTo>
                    <a:lnTo>
                      <a:pt x="956" y="841"/>
                    </a:lnTo>
                    <a:lnTo>
                      <a:pt x="965" y="844"/>
                    </a:lnTo>
                    <a:lnTo>
                      <a:pt x="975" y="847"/>
                    </a:lnTo>
                    <a:lnTo>
                      <a:pt x="986" y="849"/>
                    </a:lnTo>
                    <a:lnTo>
                      <a:pt x="994" y="853"/>
                    </a:lnTo>
                    <a:lnTo>
                      <a:pt x="1005" y="855"/>
                    </a:lnTo>
                    <a:lnTo>
                      <a:pt x="1015" y="858"/>
                    </a:lnTo>
                    <a:lnTo>
                      <a:pt x="1024" y="860"/>
                    </a:lnTo>
                    <a:lnTo>
                      <a:pt x="1033" y="862"/>
                    </a:lnTo>
                    <a:lnTo>
                      <a:pt x="1043" y="866"/>
                    </a:lnTo>
                    <a:lnTo>
                      <a:pt x="1052" y="867"/>
                    </a:lnTo>
                    <a:lnTo>
                      <a:pt x="1061" y="870"/>
                    </a:lnTo>
                    <a:lnTo>
                      <a:pt x="1071" y="872"/>
                    </a:lnTo>
                    <a:lnTo>
                      <a:pt x="1081" y="874"/>
                    </a:lnTo>
                    <a:lnTo>
                      <a:pt x="1089" y="876"/>
                    </a:lnTo>
                    <a:lnTo>
                      <a:pt x="1099" y="877"/>
                    </a:lnTo>
                    <a:lnTo>
                      <a:pt x="1108" y="879"/>
                    </a:lnTo>
                    <a:lnTo>
                      <a:pt x="1117" y="880"/>
                    </a:lnTo>
                    <a:lnTo>
                      <a:pt x="1125" y="882"/>
                    </a:lnTo>
                    <a:lnTo>
                      <a:pt x="1135" y="884"/>
                    </a:lnTo>
                    <a:lnTo>
                      <a:pt x="1143" y="885"/>
                    </a:lnTo>
                    <a:lnTo>
                      <a:pt x="1153" y="886"/>
                    </a:lnTo>
                    <a:lnTo>
                      <a:pt x="1160" y="888"/>
                    </a:lnTo>
                    <a:lnTo>
                      <a:pt x="1169" y="889"/>
                    </a:lnTo>
                    <a:lnTo>
                      <a:pt x="1177" y="889"/>
                    </a:lnTo>
                    <a:lnTo>
                      <a:pt x="1185" y="890"/>
                    </a:lnTo>
                    <a:lnTo>
                      <a:pt x="1193" y="891"/>
                    </a:lnTo>
                    <a:lnTo>
                      <a:pt x="1202" y="892"/>
                    </a:lnTo>
                    <a:lnTo>
                      <a:pt x="1209" y="892"/>
                    </a:lnTo>
                    <a:lnTo>
                      <a:pt x="1217" y="894"/>
                    </a:lnTo>
                    <a:lnTo>
                      <a:pt x="1225" y="894"/>
                    </a:lnTo>
                    <a:lnTo>
                      <a:pt x="1232" y="895"/>
                    </a:lnTo>
                    <a:lnTo>
                      <a:pt x="1239" y="895"/>
                    </a:lnTo>
                    <a:lnTo>
                      <a:pt x="1246" y="896"/>
                    </a:lnTo>
                    <a:lnTo>
                      <a:pt x="1253" y="897"/>
                    </a:lnTo>
                    <a:lnTo>
                      <a:pt x="1261" y="897"/>
                    </a:lnTo>
                    <a:lnTo>
                      <a:pt x="1268" y="898"/>
                    </a:lnTo>
                    <a:lnTo>
                      <a:pt x="1274" y="898"/>
                    </a:lnTo>
                    <a:lnTo>
                      <a:pt x="1280" y="898"/>
                    </a:lnTo>
                    <a:lnTo>
                      <a:pt x="1286" y="898"/>
                    </a:lnTo>
                    <a:lnTo>
                      <a:pt x="1292" y="898"/>
                    </a:lnTo>
                    <a:lnTo>
                      <a:pt x="1298" y="900"/>
                    </a:lnTo>
                    <a:lnTo>
                      <a:pt x="1303" y="900"/>
                    </a:lnTo>
                    <a:lnTo>
                      <a:pt x="1309" y="900"/>
                    </a:lnTo>
                    <a:lnTo>
                      <a:pt x="1313" y="900"/>
                    </a:lnTo>
                    <a:lnTo>
                      <a:pt x="1318" y="900"/>
                    </a:lnTo>
                    <a:lnTo>
                      <a:pt x="1323" y="900"/>
                    </a:lnTo>
                    <a:lnTo>
                      <a:pt x="1327" y="900"/>
                    </a:lnTo>
                    <a:lnTo>
                      <a:pt x="1331" y="900"/>
                    </a:lnTo>
                    <a:lnTo>
                      <a:pt x="1336" y="900"/>
                    </a:lnTo>
                    <a:lnTo>
                      <a:pt x="1340" y="900"/>
                    </a:lnTo>
                    <a:lnTo>
                      <a:pt x="1343" y="900"/>
                    </a:lnTo>
                    <a:lnTo>
                      <a:pt x="1347" y="900"/>
                    </a:lnTo>
                    <a:lnTo>
                      <a:pt x="1351" y="901"/>
                    </a:lnTo>
                    <a:lnTo>
                      <a:pt x="1355" y="900"/>
                    </a:lnTo>
                    <a:lnTo>
                      <a:pt x="1361" y="900"/>
                    </a:lnTo>
                    <a:lnTo>
                      <a:pt x="1367" y="898"/>
                    </a:lnTo>
                    <a:lnTo>
                      <a:pt x="1372" y="898"/>
                    </a:lnTo>
                    <a:lnTo>
                      <a:pt x="1378" y="898"/>
                    </a:lnTo>
                    <a:lnTo>
                      <a:pt x="1383" y="897"/>
                    </a:lnTo>
                    <a:lnTo>
                      <a:pt x="1389" y="897"/>
                    </a:lnTo>
                    <a:lnTo>
                      <a:pt x="1395" y="896"/>
                    </a:lnTo>
                    <a:lnTo>
                      <a:pt x="1400" y="895"/>
                    </a:lnTo>
                    <a:lnTo>
                      <a:pt x="1405" y="894"/>
                    </a:lnTo>
                    <a:lnTo>
                      <a:pt x="1411" y="892"/>
                    </a:lnTo>
                    <a:lnTo>
                      <a:pt x="1416" y="892"/>
                    </a:lnTo>
                    <a:lnTo>
                      <a:pt x="1420" y="890"/>
                    </a:lnTo>
                    <a:lnTo>
                      <a:pt x="1426" y="890"/>
                    </a:lnTo>
                    <a:lnTo>
                      <a:pt x="1431" y="888"/>
                    </a:lnTo>
                    <a:lnTo>
                      <a:pt x="1437" y="888"/>
                    </a:lnTo>
                    <a:lnTo>
                      <a:pt x="1441" y="885"/>
                    </a:lnTo>
                    <a:lnTo>
                      <a:pt x="1447" y="884"/>
                    </a:lnTo>
                    <a:lnTo>
                      <a:pt x="1450" y="883"/>
                    </a:lnTo>
                    <a:lnTo>
                      <a:pt x="1456" y="882"/>
                    </a:lnTo>
                    <a:lnTo>
                      <a:pt x="1461" y="879"/>
                    </a:lnTo>
                    <a:lnTo>
                      <a:pt x="1466" y="878"/>
                    </a:lnTo>
                    <a:lnTo>
                      <a:pt x="1471" y="877"/>
                    </a:lnTo>
                    <a:lnTo>
                      <a:pt x="1476" y="876"/>
                    </a:lnTo>
                    <a:lnTo>
                      <a:pt x="1479" y="873"/>
                    </a:lnTo>
                    <a:lnTo>
                      <a:pt x="1484" y="872"/>
                    </a:lnTo>
                    <a:lnTo>
                      <a:pt x="1488" y="870"/>
                    </a:lnTo>
                    <a:lnTo>
                      <a:pt x="1494" y="868"/>
                    </a:lnTo>
                    <a:lnTo>
                      <a:pt x="1497" y="866"/>
                    </a:lnTo>
                    <a:lnTo>
                      <a:pt x="1502" y="865"/>
                    </a:lnTo>
                    <a:lnTo>
                      <a:pt x="1506" y="862"/>
                    </a:lnTo>
                    <a:lnTo>
                      <a:pt x="1510" y="861"/>
                    </a:lnTo>
                    <a:lnTo>
                      <a:pt x="1514" y="859"/>
                    </a:lnTo>
                    <a:lnTo>
                      <a:pt x="1518" y="856"/>
                    </a:lnTo>
                    <a:lnTo>
                      <a:pt x="1521" y="854"/>
                    </a:lnTo>
                    <a:lnTo>
                      <a:pt x="1526" y="853"/>
                    </a:lnTo>
                    <a:lnTo>
                      <a:pt x="1530" y="850"/>
                    </a:lnTo>
                    <a:lnTo>
                      <a:pt x="1533" y="849"/>
                    </a:lnTo>
                    <a:lnTo>
                      <a:pt x="1537" y="847"/>
                    </a:lnTo>
                    <a:lnTo>
                      <a:pt x="1540" y="846"/>
                    </a:lnTo>
                    <a:lnTo>
                      <a:pt x="1546" y="841"/>
                    </a:lnTo>
                    <a:lnTo>
                      <a:pt x="1552" y="837"/>
                    </a:lnTo>
                    <a:lnTo>
                      <a:pt x="1560" y="832"/>
                    </a:lnTo>
                    <a:lnTo>
                      <a:pt x="1566" y="829"/>
                    </a:lnTo>
                    <a:lnTo>
                      <a:pt x="1570" y="825"/>
                    </a:lnTo>
                    <a:lnTo>
                      <a:pt x="1575" y="822"/>
                    </a:lnTo>
                    <a:lnTo>
                      <a:pt x="1580" y="818"/>
                    </a:lnTo>
                    <a:lnTo>
                      <a:pt x="1585" y="816"/>
                    </a:lnTo>
                    <a:lnTo>
                      <a:pt x="1588" y="812"/>
                    </a:lnTo>
                    <a:lnTo>
                      <a:pt x="1592" y="808"/>
                    </a:lnTo>
                    <a:lnTo>
                      <a:pt x="1596" y="806"/>
                    </a:lnTo>
                    <a:lnTo>
                      <a:pt x="1599" y="804"/>
                    </a:lnTo>
                    <a:lnTo>
                      <a:pt x="1604" y="798"/>
                    </a:lnTo>
                    <a:lnTo>
                      <a:pt x="1610" y="792"/>
                    </a:lnTo>
                    <a:lnTo>
                      <a:pt x="1615" y="784"/>
                    </a:lnTo>
                    <a:lnTo>
                      <a:pt x="1621" y="778"/>
                    </a:lnTo>
                    <a:lnTo>
                      <a:pt x="1623" y="775"/>
                    </a:lnTo>
                    <a:lnTo>
                      <a:pt x="1627" y="771"/>
                    </a:lnTo>
                    <a:lnTo>
                      <a:pt x="1628" y="768"/>
                    </a:lnTo>
                    <a:lnTo>
                      <a:pt x="1632" y="765"/>
                    </a:lnTo>
                    <a:lnTo>
                      <a:pt x="1633" y="762"/>
                    </a:lnTo>
                    <a:lnTo>
                      <a:pt x="1635" y="758"/>
                    </a:lnTo>
                    <a:lnTo>
                      <a:pt x="1638" y="755"/>
                    </a:lnTo>
                    <a:lnTo>
                      <a:pt x="1640" y="752"/>
                    </a:lnTo>
                    <a:lnTo>
                      <a:pt x="1641" y="749"/>
                    </a:lnTo>
                    <a:lnTo>
                      <a:pt x="1644" y="745"/>
                    </a:lnTo>
                    <a:lnTo>
                      <a:pt x="1645" y="740"/>
                    </a:lnTo>
                    <a:lnTo>
                      <a:pt x="1646" y="737"/>
                    </a:lnTo>
                    <a:lnTo>
                      <a:pt x="1647" y="733"/>
                    </a:lnTo>
                    <a:lnTo>
                      <a:pt x="1648" y="729"/>
                    </a:lnTo>
                    <a:lnTo>
                      <a:pt x="1650" y="726"/>
                    </a:lnTo>
                    <a:lnTo>
                      <a:pt x="1651" y="723"/>
                    </a:lnTo>
                    <a:lnTo>
                      <a:pt x="1651" y="720"/>
                    </a:lnTo>
                    <a:lnTo>
                      <a:pt x="1652" y="716"/>
                    </a:lnTo>
                    <a:lnTo>
                      <a:pt x="1652" y="711"/>
                    </a:lnTo>
                    <a:lnTo>
                      <a:pt x="1652" y="708"/>
                    </a:lnTo>
                    <a:lnTo>
                      <a:pt x="1651" y="704"/>
                    </a:lnTo>
                    <a:lnTo>
                      <a:pt x="1651" y="701"/>
                    </a:lnTo>
                    <a:lnTo>
                      <a:pt x="1650" y="697"/>
                    </a:lnTo>
                    <a:lnTo>
                      <a:pt x="1650" y="693"/>
                    </a:lnTo>
                    <a:lnTo>
                      <a:pt x="1647" y="690"/>
                    </a:lnTo>
                    <a:lnTo>
                      <a:pt x="1645" y="686"/>
                    </a:lnTo>
                    <a:lnTo>
                      <a:pt x="1642" y="683"/>
                    </a:lnTo>
                    <a:lnTo>
                      <a:pt x="1639" y="679"/>
                    </a:lnTo>
                    <a:lnTo>
                      <a:pt x="1635" y="675"/>
                    </a:lnTo>
                    <a:lnTo>
                      <a:pt x="1632" y="673"/>
                    </a:lnTo>
                    <a:lnTo>
                      <a:pt x="1627" y="669"/>
                    </a:lnTo>
                    <a:lnTo>
                      <a:pt x="1622" y="668"/>
                    </a:lnTo>
                    <a:lnTo>
                      <a:pt x="1616" y="666"/>
                    </a:lnTo>
                    <a:lnTo>
                      <a:pt x="1611" y="663"/>
                    </a:lnTo>
                    <a:lnTo>
                      <a:pt x="1605" y="661"/>
                    </a:lnTo>
                    <a:lnTo>
                      <a:pt x="1599" y="659"/>
                    </a:lnTo>
                    <a:lnTo>
                      <a:pt x="1592" y="657"/>
                    </a:lnTo>
                    <a:lnTo>
                      <a:pt x="1586" y="655"/>
                    </a:lnTo>
                    <a:lnTo>
                      <a:pt x="1582" y="654"/>
                    </a:lnTo>
                    <a:lnTo>
                      <a:pt x="1579" y="654"/>
                    </a:lnTo>
                    <a:lnTo>
                      <a:pt x="1575" y="651"/>
                    </a:lnTo>
                    <a:lnTo>
                      <a:pt x="1573" y="651"/>
                    </a:lnTo>
                    <a:lnTo>
                      <a:pt x="1568" y="650"/>
                    </a:lnTo>
                    <a:lnTo>
                      <a:pt x="1564" y="650"/>
                    </a:lnTo>
                    <a:lnTo>
                      <a:pt x="1561" y="649"/>
                    </a:lnTo>
                    <a:lnTo>
                      <a:pt x="1557" y="648"/>
                    </a:lnTo>
                    <a:lnTo>
                      <a:pt x="1554" y="647"/>
                    </a:lnTo>
                    <a:lnTo>
                      <a:pt x="1550" y="647"/>
                    </a:lnTo>
                    <a:lnTo>
                      <a:pt x="1546" y="645"/>
                    </a:lnTo>
                    <a:lnTo>
                      <a:pt x="1543" y="645"/>
                    </a:lnTo>
                    <a:lnTo>
                      <a:pt x="1539" y="644"/>
                    </a:lnTo>
                    <a:lnTo>
                      <a:pt x="1536" y="644"/>
                    </a:lnTo>
                    <a:lnTo>
                      <a:pt x="1532" y="643"/>
                    </a:lnTo>
                    <a:lnTo>
                      <a:pt x="1528" y="643"/>
                    </a:lnTo>
                    <a:lnTo>
                      <a:pt x="1525" y="642"/>
                    </a:lnTo>
                    <a:lnTo>
                      <a:pt x="1520" y="642"/>
                    </a:lnTo>
                    <a:lnTo>
                      <a:pt x="1516" y="641"/>
                    </a:lnTo>
                    <a:lnTo>
                      <a:pt x="1513" y="641"/>
                    </a:lnTo>
                    <a:lnTo>
                      <a:pt x="1509" y="639"/>
                    </a:lnTo>
                    <a:lnTo>
                      <a:pt x="1506" y="638"/>
                    </a:lnTo>
                    <a:lnTo>
                      <a:pt x="1502" y="638"/>
                    </a:lnTo>
                    <a:lnTo>
                      <a:pt x="1498" y="637"/>
                    </a:lnTo>
                    <a:lnTo>
                      <a:pt x="1495" y="636"/>
                    </a:lnTo>
                    <a:lnTo>
                      <a:pt x="1490" y="636"/>
                    </a:lnTo>
                    <a:lnTo>
                      <a:pt x="1486" y="635"/>
                    </a:lnTo>
                    <a:lnTo>
                      <a:pt x="1484" y="635"/>
                    </a:lnTo>
                    <a:lnTo>
                      <a:pt x="1480" y="633"/>
                    </a:lnTo>
                    <a:lnTo>
                      <a:pt x="1477" y="633"/>
                    </a:lnTo>
                    <a:lnTo>
                      <a:pt x="1473" y="632"/>
                    </a:lnTo>
                    <a:lnTo>
                      <a:pt x="1471" y="632"/>
                    </a:lnTo>
                    <a:lnTo>
                      <a:pt x="1464" y="631"/>
                    </a:lnTo>
                    <a:lnTo>
                      <a:pt x="1459" y="630"/>
                    </a:lnTo>
                    <a:lnTo>
                      <a:pt x="1455" y="629"/>
                    </a:lnTo>
                    <a:lnTo>
                      <a:pt x="1452" y="627"/>
                    </a:lnTo>
                    <a:lnTo>
                      <a:pt x="1448" y="627"/>
                    </a:lnTo>
                    <a:lnTo>
                      <a:pt x="1446" y="626"/>
                    </a:lnTo>
                    <a:lnTo>
                      <a:pt x="1441" y="625"/>
                    </a:lnTo>
                    <a:lnTo>
                      <a:pt x="1437" y="625"/>
                    </a:lnTo>
                    <a:lnTo>
                      <a:pt x="1434" y="624"/>
                    </a:lnTo>
                    <a:lnTo>
                      <a:pt x="1430" y="624"/>
                    </a:lnTo>
                    <a:lnTo>
                      <a:pt x="1425" y="623"/>
                    </a:lnTo>
                    <a:lnTo>
                      <a:pt x="1420" y="623"/>
                    </a:lnTo>
                    <a:lnTo>
                      <a:pt x="1416" y="621"/>
                    </a:lnTo>
                    <a:lnTo>
                      <a:pt x="1411" y="621"/>
                    </a:lnTo>
                    <a:lnTo>
                      <a:pt x="1406" y="619"/>
                    </a:lnTo>
                    <a:lnTo>
                      <a:pt x="1401" y="619"/>
                    </a:lnTo>
                    <a:lnTo>
                      <a:pt x="1395" y="618"/>
                    </a:lnTo>
                    <a:lnTo>
                      <a:pt x="1390" y="618"/>
                    </a:lnTo>
                    <a:lnTo>
                      <a:pt x="1384" y="615"/>
                    </a:lnTo>
                    <a:lnTo>
                      <a:pt x="1378" y="615"/>
                    </a:lnTo>
                    <a:lnTo>
                      <a:pt x="1372" y="613"/>
                    </a:lnTo>
                    <a:lnTo>
                      <a:pt x="1366" y="613"/>
                    </a:lnTo>
                    <a:lnTo>
                      <a:pt x="1361" y="612"/>
                    </a:lnTo>
                    <a:lnTo>
                      <a:pt x="1359" y="611"/>
                    </a:lnTo>
                    <a:lnTo>
                      <a:pt x="1355" y="611"/>
                    </a:lnTo>
                    <a:lnTo>
                      <a:pt x="1352" y="609"/>
                    </a:lnTo>
                    <a:lnTo>
                      <a:pt x="1348" y="608"/>
                    </a:lnTo>
                    <a:lnTo>
                      <a:pt x="1345" y="608"/>
                    </a:lnTo>
                    <a:lnTo>
                      <a:pt x="1341" y="607"/>
                    </a:lnTo>
                    <a:lnTo>
                      <a:pt x="1339" y="607"/>
                    </a:lnTo>
                    <a:lnTo>
                      <a:pt x="1334" y="606"/>
                    </a:lnTo>
                    <a:lnTo>
                      <a:pt x="1330" y="605"/>
                    </a:lnTo>
                    <a:lnTo>
                      <a:pt x="1327" y="603"/>
                    </a:lnTo>
                    <a:lnTo>
                      <a:pt x="1323" y="602"/>
                    </a:lnTo>
                    <a:lnTo>
                      <a:pt x="1318" y="601"/>
                    </a:lnTo>
                    <a:lnTo>
                      <a:pt x="1315" y="601"/>
                    </a:lnTo>
                    <a:lnTo>
                      <a:pt x="1311" y="600"/>
                    </a:lnTo>
                    <a:lnTo>
                      <a:pt x="1307" y="599"/>
                    </a:lnTo>
                    <a:lnTo>
                      <a:pt x="1303" y="597"/>
                    </a:lnTo>
                    <a:lnTo>
                      <a:pt x="1299" y="596"/>
                    </a:lnTo>
                    <a:lnTo>
                      <a:pt x="1294" y="595"/>
                    </a:lnTo>
                    <a:lnTo>
                      <a:pt x="1291" y="595"/>
                    </a:lnTo>
                    <a:lnTo>
                      <a:pt x="1286" y="593"/>
                    </a:lnTo>
                    <a:lnTo>
                      <a:pt x="1282" y="593"/>
                    </a:lnTo>
                    <a:lnTo>
                      <a:pt x="1277" y="590"/>
                    </a:lnTo>
                    <a:lnTo>
                      <a:pt x="1274" y="589"/>
                    </a:lnTo>
                    <a:lnTo>
                      <a:pt x="1267" y="587"/>
                    </a:lnTo>
                    <a:lnTo>
                      <a:pt x="1259" y="585"/>
                    </a:lnTo>
                    <a:lnTo>
                      <a:pt x="1253" y="583"/>
                    </a:lnTo>
                    <a:lnTo>
                      <a:pt x="1247" y="581"/>
                    </a:lnTo>
                    <a:lnTo>
                      <a:pt x="1240" y="578"/>
                    </a:lnTo>
                    <a:lnTo>
                      <a:pt x="1234" y="577"/>
                    </a:lnTo>
                    <a:lnTo>
                      <a:pt x="1227" y="575"/>
                    </a:lnTo>
                    <a:lnTo>
                      <a:pt x="1221" y="572"/>
                    </a:lnTo>
                    <a:lnTo>
                      <a:pt x="1215" y="570"/>
                    </a:lnTo>
                    <a:lnTo>
                      <a:pt x="1209" y="569"/>
                    </a:lnTo>
                    <a:lnTo>
                      <a:pt x="1202" y="566"/>
                    </a:lnTo>
                    <a:lnTo>
                      <a:pt x="1196" y="564"/>
                    </a:lnTo>
                    <a:lnTo>
                      <a:pt x="1189" y="561"/>
                    </a:lnTo>
                    <a:lnTo>
                      <a:pt x="1184" y="560"/>
                    </a:lnTo>
                    <a:lnTo>
                      <a:pt x="1177" y="558"/>
                    </a:lnTo>
                    <a:lnTo>
                      <a:pt x="1172" y="555"/>
                    </a:lnTo>
                    <a:lnTo>
                      <a:pt x="1165" y="553"/>
                    </a:lnTo>
                    <a:lnTo>
                      <a:pt x="1159" y="551"/>
                    </a:lnTo>
                    <a:lnTo>
                      <a:pt x="1153" y="548"/>
                    </a:lnTo>
                    <a:lnTo>
                      <a:pt x="1147" y="547"/>
                    </a:lnTo>
                    <a:lnTo>
                      <a:pt x="1141" y="545"/>
                    </a:lnTo>
                    <a:lnTo>
                      <a:pt x="1135" y="542"/>
                    </a:lnTo>
                    <a:lnTo>
                      <a:pt x="1129" y="540"/>
                    </a:lnTo>
                    <a:lnTo>
                      <a:pt x="1124" y="539"/>
                    </a:lnTo>
                    <a:lnTo>
                      <a:pt x="1118" y="536"/>
                    </a:lnTo>
                    <a:lnTo>
                      <a:pt x="1112" y="534"/>
                    </a:lnTo>
                    <a:lnTo>
                      <a:pt x="1106" y="531"/>
                    </a:lnTo>
                    <a:lnTo>
                      <a:pt x="1100" y="529"/>
                    </a:lnTo>
                    <a:lnTo>
                      <a:pt x="1095" y="527"/>
                    </a:lnTo>
                    <a:lnTo>
                      <a:pt x="1089" y="525"/>
                    </a:lnTo>
                    <a:lnTo>
                      <a:pt x="1084" y="523"/>
                    </a:lnTo>
                    <a:lnTo>
                      <a:pt x="1079" y="522"/>
                    </a:lnTo>
                    <a:lnTo>
                      <a:pt x="1073" y="519"/>
                    </a:lnTo>
                    <a:lnTo>
                      <a:pt x="1067" y="517"/>
                    </a:lnTo>
                    <a:lnTo>
                      <a:pt x="1063" y="515"/>
                    </a:lnTo>
                    <a:lnTo>
                      <a:pt x="1057" y="512"/>
                    </a:lnTo>
                    <a:lnTo>
                      <a:pt x="1052" y="510"/>
                    </a:lnTo>
                    <a:lnTo>
                      <a:pt x="1046" y="509"/>
                    </a:lnTo>
                    <a:lnTo>
                      <a:pt x="1041" y="506"/>
                    </a:lnTo>
                    <a:lnTo>
                      <a:pt x="1036" y="505"/>
                    </a:lnTo>
                    <a:lnTo>
                      <a:pt x="1030" y="503"/>
                    </a:lnTo>
                    <a:lnTo>
                      <a:pt x="1025" y="500"/>
                    </a:lnTo>
                    <a:lnTo>
                      <a:pt x="1021" y="499"/>
                    </a:lnTo>
                    <a:lnTo>
                      <a:pt x="1016" y="497"/>
                    </a:lnTo>
                    <a:lnTo>
                      <a:pt x="1011" y="494"/>
                    </a:lnTo>
                    <a:lnTo>
                      <a:pt x="1007" y="493"/>
                    </a:lnTo>
                    <a:lnTo>
                      <a:pt x="1001" y="491"/>
                    </a:lnTo>
                    <a:lnTo>
                      <a:pt x="998" y="489"/>
                    </a:lnTo>
                    <a:lnTo>
                      <a:pt x="993" y="487"/>
                    </a:lnTo>
                    <a:lnTo>
                      <a:pt x="988" y="486"/>
                    </a:lnTo>
                    <a:lnTo>
                      <a:pt x="983" y="483"/>
                    </a:lnTo>
                    <a:lnTo>
                      <a:pt x="980" y="482"/>
                    </a:lnTo>
                    <a:lnTo>
                      <a:pt x="975" y="480"/>
                    </a:lnTo>
                    <a:lnTo>
                      <a:pt x="970" y="479"/>
                    </a:lnTo>
                    <a:lnTo>
                      <a:pt x="967" y="476"/>
                    </a:lnTo>
                    <a:lnTo>
                      <a:pt x="963" y="475"/>
                    </a:lnTo>
                    <a:lnTo>
                      <a:pt x="958" y="473"/>
                    </a:lnTo>
                    <a:lnTo>
                      <a:pt x="955" y="471"/>
                    </a:lnTo>
                    <a:lnTo>
                      <a:pt x="950" y="469"/>
                    </a:lnTo>
                    <a:lnTo>
                      <a:pt x="946" y="468"/>
                    </a:lnTo>
                    <a:lnTo>
                      <a:pt x="943" y="465"/>
                    </a:lnTo>
                    <a:lnTo>
                      <a:pt x="939" y="464"/>
                    </a:lnTo>
                    <a:lnTo>
                      <a:pt x="935" y="463"/>
                    </a:lnTo>
                    <a:lnTo>
                      <a:pt x="932" y="462"/>
                    </a:lnTo>
                    <a:lnTo>
                      <a:pt x="926" y="459"/>
                    </a:lnTo>
                    <a:lnTo>
                      <a:pt x="920" y="456"/>
                    </a:lnTo>
                    <a:lnTo>
                      <a:pt x="914" y="453"/>
                    </a:lnTo>
                    <a:lnTo>
                      <a:pt x="907" y="451"/>
                    </a:lnTo>
                    <a:lnTo>
                      <a:pt x="901" y="447"/>
                    </a:lnTo>
                    <a:lnTo>
                      <a:pt x="893" y="444"/>
                    </a:lnTo>
                    <a:lnTo>
                      <a:pt x="887" y="440"/>
                    </a:lnTo>
                    <a:lnTo>
                      <a:pt x="881" y="438"/>
                    </a:lnTo>
                    <a:lnTo>
                      <a:pt x="873" y="433"/>
                    </a:lnTo>
                    <a:lnTo>
                      <a:pt x="867" y="429"/>
                    </a:lnTo>
                    <a:lnTo>
                      <a:pt x="860" y="426"/>
                    </a:lnTo>
                    <a:lnTo>
                      <a:pt x="853" y="422"/>
                    </a:lnTo>
                    <a:lnTo>
                      <a:pt x="845" y="417"/>
                    </a:lnTo>
                    <a:lnTo>
                      <a:pt x="838" y="414"/>
                    </a:lnTo>
                    <a:lnTo>
                      <a:pt x="831" y="409"/>
                    </a:lnTo>
                    <a:lnTo>
                      <a:pt x="824" y="404"/>
                    </a:lnTo>
                    <a:lnTo>
                      <a:pt x="817" y="400"/>
                    </a:lnTo>
                    <a:lnTo>
                      <a:pt x="808" y="395"/>
                    </a:lnTo>
                    <a:lnTo>
                      <a:pt x="800" y="390"/>
                    </a:lnTo>
                    <a:lnTo>
                      <a:pt x="793" y="386"/>
                    </a:lnTo>
                    <a:lnTo>
                      <a:pt x="785" y="380"/>
                    </a:lnTo>
                    <a:lnTo>
                      <a:pt x="777" y="376"/>
                    </a:lnTo>
                    <a:lnTo>
                      <a:pt x="769" y="371"/>
                    </a:lnTo>
                    <a:lnTo>
                      <a:pt x="761" y="366"/>
                    </a:lnTo>
                    <a:lnTo>
                      <a:pt x="753" y="360"/>
                    </a:lnTo>
                    <a:lnTo>
                      <a:pt x="746" y="355"/>
                    </a:lnTo>
                    <a:lnTo>
                      <a:pt x="736" y="350"/>
                    </a:lnTo>
                    <a:lnTo>
                      <a:pt x="729" y="344"/>
                    </a:lnTo>
                    <a:lnTo>
                      <a:pt x="720" y="340"/>
                    </a:lnTo>
                    <a:lnTo>
                      <a:pt x="712" y="334"/>
                    </a:lnTo>
                    <a:lnTo>
                      <a:pt x="704" y="329"/>
                    </a:lnTo>
                    <a:lnTo>
                      <a:pt x="695" y="324"/>
                    </a:lnTo>
                    <a:lnTo>
                      <a:pt x="687" y="318"/>
                    </a:lnTo>
                    <a:lnTo>
                      <a:pt x="677" y="312"/>
                    </a:lnTo>
                    <a:lnTo>
                      <a:pt x="669" y="306"/>
                    </a:lnTo>
                    <a:lnTo>
                      <a:pt x="660" y="300"/>
                    </a:lnTo>
                    <a:lnTo>
                      <a:pt x="652" y="294"/>
                    </a:lnTo>
                    <a:lnTo>
                      <a:pt x="644" y="289"/>
                    </a:lnTo>
                    <a:lnTo>
                      <a:pt x="635" y="283"/>
                    </a:lnTo>
                    <a:lnTo>
                      <a:pt x="627" y="277"/>
                    </a:lnTo>
                    <a:lnTo>
                      <a:pt x="617" y="271"/>
                    </a:lnTo>
                    <a:lnTo>
                      <a:pt x="608" y="266"/>
                    </a:lnTo>
                    <a:lnTo>
                      <a:pt x="599" y="260"/>
                    </a:lnTo>
                    <a:lnTo>
                      <a:pt x="591" y="254"/>
                    </a:lnTo>
                    <a:lnTo>
                      <a:pt x="581" y="248"/>
                    </a:lnTo>
                    <a:lnTo>
                      <a:pt x="573" y="242"/>
                    </a:lnTo>
                    <a:lnTo>
                      <a:pt x="564" y="238"/>
                    </a:lnTo>
                    <a:lnTo>
                      <a:pt x="556" y="232"/>
                    </a:lnTo>
                    <a:lnTo>
                      <a:pt x="546" y="226"/>
                    </a:lnTo>
                    <a:lnTo>
                      <a:pt x="537" y="220"/>
                    </a:lnTo>
                    <a:lnTo>
                      <a:pt x="528" y="215"/>
                    </a:lnTo>
                    <a:lnTo>
                      <a:pt x="519" y="209"/>
                    </a:lnTo>
                    <a:lnTo>
                      <a:pt x="510" y="204"/>
                    </a:lnTo>
                    <a:lnTo>
                      <a:pt x="502" y="198"/>
                    </a:lnTo>
                    <a:lnTo>
                      <a:pt x="492" y="192"/>
                    </a:lnTo>
                    <a:lnTo>
                      <a:pt x="484" y="187"/>
                    </a:lnTo>
                    <a:lnTo>
                      <a:pt x="474" y="182"/>
                    </a:lnTo>
                    <a:lnTo>
                      <a:pt x="466" y="176"/>
                    </a:lnTo>
                    <a:lnTo>
                      <a:pt x="456" y="172"/>
                    </a:lnTo>
                    <a:lnTo>
                      <a:pt x="448" y="167"/>
                    </a:lnTo>
                    <a:lnTo>
                      <a:pt x="438" y="161"/>
                    </a:lnTo>
                    <a:lnTo>
                      <a:pt x="430" y="156"/>
                    </a:lnTo>
                    <a:lnTo>
                      <a:pt x="422" y="151"/>
                    </a:lnTo>
                    <a:lnTo>
                      <a:pt x="413" y="148"/>
                    </a:lnTo>
                    <a:lnTo>
                      <a:pt x="410" y="145"/>
                    </a:lnTo>
                    <a:lnTo>
                      <a:pt x="406" y="144"/>
                    </a:lnTo>
                    <a:lnTo>
                      <a:pt x="402" y="142"/>
                    </a:lnTo>
                    <a:lnTo>
                      <a:pt x="400" y="140"/>
                    </a:lnTo>
                    <a:lnTo>
                      <a:pt x="393" y="137"/>
                    </a:lnTo>
                    <a:lnTo>
                      <a:pt x="387" y="134"/>
                    </a:lnTo>
                    <a:lnTo>
                      <a:pt x="381" y="130"/>
                    </a:lnTo>
                    <a:lnTo>
                      <a:pt x="376" y="127"/>
                    </a:lnTo>
                    <a:lnTo>
                      <a:pt x="371" y="125"/>
                    </a:lnTo>
                    <a:lnTo>
                      <a:pt x="366" y="122"/>
                    </a:lnTo>
                    <a:lnTo>
                      <a:pt x="360" y="120"/>
                    </a:lnTo>
                    <a:lnTo>
                      <a:pt x="357" y="118"/>
                    </a:lnTo>
                    <a:lnTo>
                      <a:pt x="351" y="116"/>
                    </a:lnTo>
                    <a:lnTo>
                      <a:pt x="347" y="114"/>
                    </a:lnTo>
                    <a:lnTo>
                      <a:pt x="342" y="113"/>
                    </a:lnTo>
                    <a:lnTo>
                      <a:pt x="339" y="110"/>
                    </a:lnTo>
                    <a:lnTo>
                      <a:pt x="335" y="109"/>
                    </a:lnTo>
                    <a:lnTo>
                      <a:pt x="332" y="108"/>
                    </a:lnTo>
                    <a:lnTo>
                      <a:pt x="328" y="106"/>
                    </a:lnTo>
                    <a:lnTo>
                      <a:pt x="324" y="103"/>
                    </a:lnTo>
                    <a:lnTo>
                      <a:pt x="321" y="102"/>
                    </a:lnTo>
                    <a:lnTo>
                      <a:pt x="317" y="101"/>
                    </a:lnTo>
                    <a:lnTo>
                      <a:pt x="311" y="98"/>
                    </a:lnTo>
                    <a:lnTo>
                      <a:pt x="305" y="96"/>
                    </a:lnTo>
                    <a:lnTo>
                      <a:pt x="299" y="94"/>
                    </a:lnTo>
                    <a:lnTo>
                      <a:pt x="293" y="92"/>
                    </a:lnTo>
                    <a:lnTo>
                      <a:pt x="286" y="90"/>
                    </a:lnTo>
                    <a:lnTo>
                      <a:pt x="280" y="89"/>
                    </a:lnTo>
                    <a:lnTo>
                      <a:pt x="275" y="86"/>
                    </a:lnTo>
                    <a:lnTo>
                      <a:pt x="269" y="85"/>
                    </a:lnTo>
                    <a:lnTo>
                      <a:pt x="264" y="84"/>
                    </a:lnTo>
                    <a:lnTo>
                      <a:pt x="260" y="83"/>
                    </a:lnTo>
                    <a:lnTo>
                      <a:pt x="255" y="80"/>
                    </a:lnTo>
                    <a:lnTo>
                      <a:pt x="250" y="79"/>
                    </a:lnTo>
                    <a:lnTo>
                      <a:pt x="245" y="78"/>
                    </a:lnTo>
                    <a:lnTo>
                      <a:pt x="240" y="77"/>
                    </a:lnTo>
                    <a:lnTo>
                      <a:pt x="236" y="76"/>
                    </a:lnTo>
                    <a:lnTo>
                      <a:pt x="231" y="73"/>
                    </a:lnTo>
                    <a:lnTo>
                      <a:pt x="225" y="71"/>
                    </a:lnTo>
                    <a:lnTo>
                      <a:pt x="221" y="70"/>
                    </a:lnTo>
                    <a:lnTo>
                      <a:pt x="215" y="68"/>
                    </a:lnTo>
                    <a:lnTo>
                      <a:pt x="210" y="66"/>
                    </a:lnTo>
                    <a:lnTo>
                      <a:pt x="206" y="65"/>
                    </a:lnTo>
                    <a:lnTo>
                      <a:pt x="201" y="62"/>
                    </a:lnTo>
                    <a:lnTo>
                      <a:pt x="195" y="60"/>
                    </a:lnTo>
                    <a:lnTo>
                      <a:pt x="189" y="58"/>
                    </a:lnTo>
                    <a:lnTo>
                      <a:pt x="184" y="54"/>
                    </a:lnTo>
                    <a:lnTo>
                      <a:pt x="178" y="52"/>
                    </a:lnTo>
                    <a:lnTo>
                      <a:pt x="172" y="49"/>
                    </a:lnTo>
                    <a:lnTo>
                      <a:pt x="166" y="46"/>
                    </a:lnTo>
                    <a:lnTo>
                      <a:pt x="160" y="42"/>
                    </a:lnTo>
                    <a:lnTo>
                      <a:pt x="154" y="39"/>
                    </a:lnTo>
                    <a:lnTo>
                      <a:pt x="150" y="36"/>
                    </a:lnTo>
                    <a:lnTo>
                      <a:pt x="147" y="35"/>
                    </a:lnTo>
                    <a:lnTo>
                      <a:pt x="143" y="33"/>
                    </a:lnTo>
                    <a:lnTo>
                      <a:pt x="139" y="30"/>
                    </a:lnTo>
                    <a:lnTo>
                      <a:pt x="136" y="28"/>
                    </a:lnTo>
                    <a:lnTo>
                      <a:pt x="132" y="25"/>
                    </a:lnTo>
                    <a:lnTo>
                      <a:pt x="129" y="23"/>
                    </a:lnTo>
                    <a:lnTo>
                      <a:pt x="125" y="22"/>
                    </a:lnTo>
                    <a:lnTo>
                      <a:pt x="121" y="18"/>
                    </a:lnTo>
                    <a:lnTo>
                      <a:pt x="118" y="16"/>
                    </a:lnTo>
                    <a:lnTo>
                      <a:pt x="113" y="13"/>
                    </a:lnTo>
                    <a:lnTo>
                      <a:pt x="109" y="11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7" y="3"/>
                    </a:lnTo>
                    <a:lnTo>
                      <a:pt x="93" y="0"/>
                    </a:lnTo>
                    <a:lnTo>
                      <a:pt x="63" y="16"/>
                    </a:lnTo>
                    <a:lnTo>
                      <a:pt x="63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4" name="Freeform 58"/>
              <p:cNvSpPr>
                <a:spLocks/>
              </p:cNvSpPr>
              <p:nvPr/>
            </p:nvSpPr>
            <p:spPr bwMode="auto">
              <a:xfrm>
                <a:off x="1953" y="4136"/>
                <a:ext cx="38" cy="3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7" y="0"/>
                  </a:cxn>
                  <a:cxn ang="0">
                    <a:pos x="34" y="0"/>
                  </a:cxn>
                  <a:cxn ang="0">
                    <a:pos x="30" y="1"/>
                  </a:cxn>
                  <a:cxn ang="0">
                    <a:pos x="25" y="4"/>
                  </a:cxn>
                  <a:cxn ang="0">
                    <a:pos x="21" y="7"/>
                  </a:cxn>
                  <a:cxn ang="0">
                    <a:pos x="18" y="9"/>
                  </a:cxn>
                  <a:cxn ang="0">
                    <a:pos x="15" y="13"/>
                  </a:cxn>
                  <a:cxn ang="0">
                    <a:pos x="12" y="16"/>
                  </a:cxn>
                  <a:cxn ang="0">
                    <a:pos x="8" y="20"/>
                  </a:cxn>
                  <a:cxn ang="0">
                    <a:pos x="6" y="25"/>
                  </a:cxn>
                  <a:cxn ang="0">
                    <a:pos x="3" y="27"/>
                  </a:cxn>
                  <a:cxn ang="0">
                    <a:pos x="2" y="31"/>
                  </a:cxn>
                  <a:cxn ang="0">
                    <a:pos x="1" y="34"/>
                  </a:cxn>
                  <a:cxn ang="0">
                    <a:pos x="0" y="38"/>
                  </a:cxn>
                  <a:cxn ang="0">
                    <a:pos x="2" y="37"/>
                  </a:cxn>
                  <a:cxn ang="0">
                    <a:pos x="8" y="33"/>
                  </a:cxn>
                  <a:cxn ang="0">
                    <a:pos x="12" y="32"/>
                  </a:cxn>
                  <a:cxn ang="0">
                    <a:pos x="15" y="30"/>
                  </a:cxn>
                  <a:cxn ang="0">
                    <a:pos x="20" y="28"/>
                  </a:cxn>
                  <a:cxn ang="0">
                    <a:pos x="26" y="28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38" h="38">
                    <a:moveTo>
                      <a:pt x="38" y="0"/>
                    </a:moveTo>
                    <a:lnTo>
                      <a:pt x="37" y="0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5" y="4"/>
                    </a:lnTo>
                    <a:lnTo>
                      <a:pt x="21" y="7"/>
                    </a:lnTo>
                    <a:lnTo>
                      <a:pt x="18" y="9"/>
                    </a:lnTo>
                    <a:lnTo>
                      <a:pt x="15" y="13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6" y="25"/>
                    </a:lnTo>
                    <a:lnTo>
                      <a:pt x="3" y="27"/>
                    </a:lnTo>
                    <a:lnTo>
                      <a:pt x="2" y="31"/>
                    </a:lnTo>
                    <a:lnTo>
                      <a:pt x="1" y="34"/>
                    </a:lnTo>
                    <a:lnTo>
                      <a:pt x="0" y="38"/>
                    </a:lnTo>
                    <a:lnTo>
                      <a:pt x="2" y="37"/>
                    </a:lnTo>
                    <a:lnTo>
                      <a:pt x="8" y="33"/>
                    </a:lnTo>
                    <a:lnTo>
                      <a:pt x="12" y="32"/>
                    </a:lnTo>
                    <a:lnTo>
                      <a:pt x="15" y="30"/>
                    </a:lnTo>
                    <a:lnTo>
                      <a:pt x="20" y="28"/>
                    </a:lnTo>
                    <a:lnTo>
                      <a:pt x="26" y="28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5" name="Freeform 59"/>
              <p:cNvSpPr>
                <a:spLocks/>
              </p:cNvSpPr>
              <p:nvPr/>
            </p:nvSpPr>
            <p:spPr bwMode="auto">
              <a:xfrm>
                <a:off x="1951" y="4180"/>
                <a:ext cx="35" cy="3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7" y="0"/>
                  </a:cxn>
                  <a:cxn ang="0">
                    <a:pos x="26" y="0"/>
                  </a:cxn>
                  <a:cxn ang="0">
                    <a:pos x="22" y="0"/>
                  </a:cxn>
                  <a:cxn ang="0">
                    <a:pos x="18" y="1"/>
                  </a:cxn>
                  <a:cxn ang="0">
                    <a:pos x="14" y="2"/>
                  </a:cxn>
                  <a:cxn ang="0">
                    <a:pos x="9" y="5"/>
                  </a:cxn>
                  <a:cxn ang="0">
                    <a:pos x="4" y="7"/>
                  </a:cxn>
                  <a:cxn ang="0">
                    <a:pos x="0" y="11"/>
                  </a:cxn>
                  <a:cxn ang="0">
                    <a:pos x="6" y="35"/>
                  </a:cxn>
                  <a:cxn ang="0">
                    <a:pos x="8" y="34"/>
                  </a:cxn>
                  <a:cxn ang="0">
                    <a:pos x="14" y="31"/>
                  </a:cxn>
                  <a:cxn ang="0">
                    <a:pos x="17" y="29"/>
                  </a:cxn>
                  <a:cxn ang="0">
                    <a:pos x="22" y="28"/>
                  </a:cxn>
                  <a:cxn ang="0">
                    <a:pos x="24" y="26"/>
                  </a:cxn>
                  <a:cxn ang="0">
                    <a:pos x="27" y="25"/>
                  </a:cxn>
                  <a:cxn ang="0">
                    <a:pos x="30" y="24"/>
                  </a:cxn>
                  <a:cxn ang="0">
                    <a:pos x="35" y="23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35" h="35">
                    <a:moveTo>
                      <a:pt x="28" y="0"/>
                    </a:moveTo>
                    <a:lnTo>
                      <a:pt x="27" y="0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4" y="2"/>
                    </a:lnTo>
                    <a:lnTo>
                      <a:pt x="9" y="5"/>
                    </a:lnTo>
                    <a:lnTo>
                      <a:pt x="4" y="7"/>
                    </a:lnTo>
                    <a:lnTo>
                      <a:pt x="0" y="11"/>
                    </a:lnTo>
                    <a:lnTo>
                      <a:pt x="6" y="35"/>
                    </a:lnTo>
                    <a:lnTo>
                      <a:pt x="8" y="34"/>
                    </a:lnTo>
                    <a:lnTo>
                      <a:pt x="14" y="31"/>
                    </a:lnTo>
                    <a:lnTo>
                      <a:pt x="17" y="29"/>
                    </a:lnTo>
                    <a:lnTo>
                      <a:pt x="22" y="28"/>
                    </a:lnTo>
                    <a:lnTo>
                      <a:pt x="24" y="26"/>
                    </a:lnTo>
                    <a:lnTo>
                      <a:pt x="27" y="25"/>
                    </a:lnTo>
                    <a:lnTo>
                      <a:pt x="30" y="24"/>
                    </a:lnTo>
                    <a:lnTo>
                      <a:pt x="35" y="23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6" name="Freeform 60"/>
              <p:cNvSpPr>
                <a:spLocks/>
              </p:cNvSpPr>
              <p:nvPr/>
            </p:nvSpPr>
            <p:spPr bwMode="auto">
              <a:xfrm>
                <a:off x="1968" y="4215"/>
                <a:ext cx="49" cy="23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1" y="1"/>
                  </a:cxn>
                  <a:cxn ang="0">
                    <a:pos x="16" y="3"/>
                  </a:cxn>
                  <a:cxn ang="0">
                    <a:pos x="12" y="6"/>
                  </a:cxn>
                  <a:cxn ang="0">
                    <a:pos x="9" y="7"/>
                  </a:cxn>
                  <a:cxn ang="0">
                    <a:pos x="4" y="9"/>
                  </a:cxn>
                  <a:cxn ang="0">
                    <a:pos x="0" y="11"/>
                  </a:cxn>
                  <a:cxn ang="0">
                    <a:pos x="1" y="12"/>
                  </a:cxn>
                  <a:cxn ang="0">
                    <a:pos x="6" y="14"/>
                  </a:cxn>
                  <a:cxn ang="0">
                    <a:pos x="11" y="17"/>
                  </a:cxn>
                  <a:cxn ang="0">
                    <a:pos x="17" y="20"/>
                  </a:cxn>
                  <a:cxn ang="0">
                    <a:pos x="19" y="20"/>
                  </a:cxn>
                  <a:cxn ang="0">
                    <a:pos x="23" y="21"/>
                  </a:cxn>
                  <a:cxn ang="0">
                    <a:pos x="27" y="21"/>
                  </a:cxn>
                  <a:cxn ang="0">
                    <a:pos x="31" y="23"/>
                  </a:cxn>
                  <a:cxn ang="0">
                    <a:pos x="35" y="23"/>
                  </a:cxn>
                  <a:cxn ang="0">
                    <a:pos x="40" y="23"/>
                  </a:cxn>
                  <a:cxn ang="0">
                    <a:pos x="45" y="23"/>
                  </a:cxn>
                  <a:cxn ang="0">
                    <a:pos x="49" y="21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49" h="23">
                    <a:moveTo>
                      <a:pt x="23" y="0"/>
                    </a:moveTo>
                    <a:lnTo>
                      <a:pt x="21" y="1"/>
                    </a:lnTo>
                    <a:lnTo>
                      <a:pt x="16" y="3"/>
                    </a:lnTo>
                    <a:lnTo>
                      <a:pt x="12" y="6"/>
                    </a:lnTo>
                    <a:lnTo>
                      <a:pt x="9" y="7"/>
                    </a:lnTo>
                    <a:lnTo>
                      <a:pt x="4" y="9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6" y="14"/>
                    </a:lnTo>
                    <a:lnTo>
                      <a:pt x="11" y="17"/>
                    </a:lnTo>
                    <a:lnTo>
                      <a:pt x="17" y="20"/>
                    </a:lnTo>
                    <a:lnTo>
                      <a:pt x="19" y="20"/>
                    </a:lnTo>
                    <a:lnTo>
                      <a:pt x="23" y="21"/>
                    </a:lnTo>
                    <a:lnTo>
                      <a:pt x="27" y="21"/>
                    </a:lnTo>
                    <a:lnTo>
                      <a:pt x="31" y="23"/>
                    </a:lnTo>
                    <a:lnTo>
                      <a:pt x="35" y="23"/>
                    </a:lnTo>
                    <a:lnTo>
                      <a:pt x="40" y="23"/>
                    </a:lnTo>
                    <a:lnTo>
                      <a:pt x="45" y="23"/>
                    </a:lnTo>
                    <a:lnTo>
                      <a:pt x="49" y="21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7" name="Freeform 61"/>
              <p:cNvSpPr>
                <a:spLocks/>
              </p:cNvSpPr>
              <p:nvPr/>
            </p:nvSpPr>
            <p:spPr bwMode="auto">
              <a:xfrm>
                <a:off x="1411" y="3301"/>
                <a:ext cx="117" cy="95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7" y="0"/>
                  </a:cxn>
                  <a:cxn ang="0">
                    <a:pos x="73" y="1"/>
                  </a:cxn>
                  <a:cxn ang="0">
                    <a:pos x="67" y="2"/>
                  </a:cxn>
                  <a:cxn ang="0">
                    <a:pos x="61" y="5"/>
                  </a:cxn>
                  <a:cxn ang="0">
                    <a:pos x="55" y="7"/>
                  </a:cxn>
                  <a:cxn ang="0">
                    <a:pos x="49" y="11"/>
                  </a:cxn>
                  <a:cxn ang="0">
                    <a:pos x="46" y="12"/>
                  </a:cxn>
                  <a:cxn ang="0">
                    <a:pos x="42" y="13"/>
                  </a:cxn>
                  <a:cxn ang="0">
                    <a:pos x="39" y="16"/>
                  </a:cxn>
                  <a:cxn ang="0">
                    <a:pos x="36" y="19"/>
                  </a:cxn>
                  <a:cxn ang="0">
                    <a:pos x="33" y="22"/>
                  </a:cxn>
                  <a:cxn ang="0">
                    <a:pos x="28" y="24"/>
                  </a:cxn>
                  <a:cxn ang="0">
                    <a:pos x="25" y="28"/>
                  </a:cxn>
                  <a:cxn ang="0">
                    <a:pos x="22" y="32"/>
                  </a:cxn>
                  <a:cxn ang="0">
                    <a:pos x="18" y="36"/>
                  </a:cxn>
                  <a:cxn ang="0">
                    <a:pos x="16" y="40"/>
                  </a:cxn>
                  <a:cxn ang="0">
                    <a:pos x="12" y="43"/>
                  </a:cxn>
                  <a:cxn ang="0">
                    <a:pos x="10" y="49"/>
                  </a:cxn>
                  <a:cxn ang="0">
                    <a:pos x="7" y="54"/>
                  </a:cxn>
                  <a:cxn ang="0">
                    <a:pos x="5" y="60"/>
                  </a:cxn>
                  <a:cxn ang="0">
                    <a:pos x="3" y="62"/>
                  </a:cxn>
                  <a:cxn ang="0">
                    <a:pos x="3" y="66"/>
                  </a:cxn>
                  <a:cxn ang="0">
                    <a:pos x="0" y="69"/>
                  </a:cxn>
                  <a:cxn ang="0">
                    <a:pos x="0" y="73"/>
                  </a:cxn>
                  <a:cxn ang="0">
                    <a:pos x="27" y="95"/>
                  </a:cxn>
                  <a:cxn ang="0">
                    <a:pos x="27" y="93"/>
                  </a:cxn>
                  <a:cxn ang="0">
                    <a:pos x="27" y="90"/>
                  </a:cxn>
                  <a:cxn ang="0">
                    <a:pos x="29" y="85"/>
                  </a:cxn>
                  <a:cxn ang="0">
                    <a:pos x="33" y="79"/>
                  </a:cxn>
                  <a:cxn ang="0">
                    <a:pos x="34" y="75"/>
                  </a:cxn>
                  <a:cxn ang="0">
                    <a:pos x="35" y="72"/>
                  </a:cxn>
                  <a:cxn ang="0">
                    <a:pos x="37" y="68"/>
                  </a:cxn>
                  <a:cxn ang="0">
                    <a:pos x="41" y="65"/>
                  </a:cxn>
                  <a:cxn ang="0">
                    <a:pos x="43" y="60"/>
                  </a:cxn>
                  <a:cxn ang="0">
                    <a:pos x="47" y="56"/>
                  </a:cxn>
                  <a:cxn ang="0">
                    <a:pos x="51" y="52"/>
                  </a:cxn>
                  <a:cxn ang="0">
                    <a:pos x="55" y="48"/>
                  </a:cxn>
                  <a:cxn ang="0">
                    <a:pos x="59" y="43"/>
                  </a:cxn>
                  <a:cxn ang="0">
                    <a:pos x="65" y="40"/>
                  </a:cxn>
                  <a:cxn ang="0">
                    <a:pos x="69" y="38"/>
                  </a:cxn>
                  <a:cxn ang="0">
                    <a:pos x="72" y="36"/>
                  </a:cxn>
                  <a:cxn ang="0">
                    <a:pos x="77" y="35"/>
                  </a:cxn>
                  <a:cxn ang="0">
                    <a:pos x="81" y="32"/>
                  </a:cxn>
                  <a:cxn ang="0">
                    <a:pos x="84" y="31"/>
                  </a:cxn>
                  <a:cxn ang="0">
                    <a:pos x="89" y="29"/>
                  </a:cxn>
                  <a:cxn ang="0">
                    <a:pos x="93" y="28"/>
                  </a:cxn>
                  <a:cxn ang="0">
                    <a:pos x="99" y="26"/>
                  </a:cxn>
                  <a:cxn ang="0">
                    <a:pos x="102" y="25"/>
                  </a:cxn>
                  <a:cxn ang="0">
                    <a:pos x="107" y="25"/>
                  </a:cxn>
                  <a:cxn ang="0">
                    <a:pos x="112" y="24"/>
                  </a:cxn>
                  <a:cxn ang="0">
                    <a:pos x="117" y="24"/>
                  </a:cxn>
                  <a:cxn ang="0">
                    <a:pos x="83" y="0"/>
                  </a:cxn>
                  <a:cxn ang="0">
                    <a:pos x="83" y="0"/>
                  </a:cxn>
                </a:cxnLst>
                <a:rect l="0" t="0" r="r" b="b"/>
                <a:pathLst>
                  <a:path w="117" h="95">
                    <a:moveTo>
                      <a:pt x="83" y="0"/>
                    </a:moveTo>
                    <a:lnTo>
                      <a:pt x="82" y="0"/>
                    </a:lnTo>
                    <a:lnTo>
                      <a:pt x="81" y="0"/>
                    </a:lnTo>
                    <a:lnTo>
                      <a:pt x="77" y="0"/>
                    </a:lnTo>
                    <a:lnTo>
                      <a:pt x="73" y="1"/>
                    </a:lnTo>
                    <a:lnTo>
                      <a:pt x="67" y="2"/>
                    </a:lnTo>
                    <a:lnTo>
                      <a:pt x="61" y="5"/>
                    </a:lnTo>
                    <a:lnTo>
                      <a:pt x="55" y="7"/>
                    </a:lnTo>
                    <a:lnTo>
                      <a:pt x="49" y="11"/>
                    </a:lnTo>
                    <a:lnTo>
                      <a:pt x="46" y="12"/>
                    </a:lnTo>
                    <a:lnTo>
                      <a:pt x="42" y="13"/>
                    </a:lnTo>
                    <a:lnTo>
                      <a:pt x="39" y="16"/>
                    </a:lnTo>
                    <a:lnTo>
                      <a:pt x="36" y="19"/>
                    </a:lnTo>
                    <a:lnTo>
                      <a:pt x="33" y="22"/>
                    </a:lnTo>
                    <a:lnTo>
                      <a:pt x="28" y="24"/>
                    </a:lnTo>
                    <a:lnTo>
                      <a:pt x="25" y="28"/>
                    </a:lnTo>
                    <a:lnTo>
                      <a:pt x="22" y="32"/>
                    </a:lnTo>
                    <a:lnTo>
                      <a:pt x="18" y="36"/>
                    </a:lnTo>
                    <a:lnTo>
                      <a:pt x="16" y="40"/>
                    </a:lnTo>
                    <a:lnTo>
                      <a:pt x="12" y="43"/>
                    </a:lnTo>
                    <a:lnTo>
                      <a:pt x="10" y="49"/>
                    </a:lnTo>
                    <a:lnTo>
                      <a:pt x="7" y="54"/>
                    </a:lnTo>
                    <a:lnTo>
                      <a:pt x="5" y="60"/>
                    </a:lnTo>
                    <a:lnTo>
                      <a:pt x="3" y="62"/>
                    </a:lnTo>
                    <a:lnTo>
                      <a:pt x="3" y="66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27" y="95"/>
                    </a:lnTo>
                    <a:lnTo>
                      <a:pt x="27" y="93"/>
                    </a:lnTo>
                    <a:lnTo>
                      <a:pt x="27" y="90"/>
                    </a:lnTo>
                    <a:lnTo>
                      <a:pt x="29" y="85"/>
                    </a:lnTo>
                    <a:lnTo>
                      <a:pt x="33" y="79"/>
                    </a:lnTo>
                    <a:lnTo>
                      <a:pt x="34" y="75"/>
                    </a:lnTo>
                    <a:lnTo>
                      <a:pt x="35" y="72"/>
                    </a:lnTo>
                    <a:lnTo>
                      <a:pt x="37" y="68"/>
                    </a:lnTo>
                    <a:lnTo>
                      <a:pt x="41" y="65"/>
                    </a:lnTo>
                    <a:lnTo>
                      <a:pt x="43" y="60"/>
                    </a:lnTo>
                    <a:lnTo>
                      <a:pt x="47" y="56"/>
                    </a:lnTo>
                    <a:lnTo>
                      <a:pt x="51" y="52"/>
                    </a:lnTo>
                    <a:lnTo>
                      <a:pt x="55" y="48"/>
                    </a:lnTo>
                    <a:lnTo>
                      <a:pt x="59" y="43"/>
                    </a:lnTo>
                    <a:lnTo>
                      <a:pt x="65" y="40"/>
                    </a:lnTo>
                    <a:lnTo>
                      <a:pt x="69" y="38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1" y="32"/>
                    </a:lnTo>
                    <a:lnTo>
                      <a:pt x="84" y="31"/>
                    </a:lnTo>
                    <a:lnTo>
                      <a:pt x="89" y="29"/>
                    </a:lnTo>
                    <a:lnTo>
                      <a:pt x="93" y="28"/>
                    </a:lnTo>
                    <a:lnTo>
                      <a:pt x="99" y="26"/>
                    </a:lnTo>
                    <a:lnTo>
                      <a:pt x="102" y="25"/>
                    </a:lnTo>
                    <a:lnTo>
                      <a:pt x="107" y="25"/>
                    </a:lnTo>
                    <a:lnTo>
                      <a:pt x="112" y="24"/>
                    </a:lnTo>
                    <a:lnTo>
                      <a:pt x="117" y="24"/>
                    </a:lnTo>
                    <a:lnTo>
                      <a:pt x="83" y="0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8" name="Freeform 62"/>
              <p:cNvSpPr>
                <a:spLocks/>
              </p:cNvSpPr>
              <p:nvPr/>
            </p:nvSpPr>
            <p:spPr bwMode="auto">
              <a:xfrm>
                <a:off x="1248" y="3199"/>
                <a:ext cx="245" cy="181"/>
              </a:xfrm>
              <a:custGeom>
                <a:avLst/>
                <a:gdLst/>
                <a:ahLst/>
                <a:cxnLst>
                  <a:cxn ang="0">
                    <a:pos x="239" y="116"/>
                  </a:cxn>
                  <a:cxn ang="0">
                    <a:pos x="226" y="103"/>
                  </a:cxn>
                  <a:cxn ang="0">
                    <a:pos x="208" y="85"/>
                  </a:cxn>
                  <a:cxn ang="0">
                    <a:pos x="185" y="68"/>
                  </a:cxn>
                  <a:cxn ang="0">
                    <a:pos x="169" y="58"/>
                  </a:cxn>
                  <a:cxn ang="0">
                    <a:pos x="152" y="48"/>
                  </a:cxn>
                  <a:cxn ang="0">
                    <a:pos x="134" y="37"/>
                  </a:cxn>
                  <a:cxn ang="0">
                    <a:pos x="114" y="28"/>
                  </a:cxn>
                  <a:cxn ang="0">
                    <a:pos x="92" y="18"/>
                  </a:cxn>
                  <a:cxn ang="0">
                    <a:pos x="70" y="11"/>
                  </a:cxn>
                  <a:cxn ang="0">
                    <a:pos x="46" y="4"/>
                  </a:cxn>
                  <a:cxn ang="0">
                    <a:pos x="20" y="1"/>
                  </a:cxn>
                  <a:cxn ang="0">
                    <a:pos x="7" y="13"/>
                  </a:cxn>
                  <a:cxn ang="0">
                    <a:pos x="0" y="29"/>
                  </a:cxn>
                  <a:cxn ang="0">
                    <a:pos x="0" y="50"/>
                  </a:cxn>
                  <a:cxn ang="0">
                    <a:pos x="12" y="64"/>
                  </a:cxn>
                  <a:cxn ang="0">
                    <a:pos x="35" y="73"/>
                  </a:cxn>
                  <a:cxn ang="0">
                    <a:pos x="49" y="80"/>
                  </a:cxn>
                  <a:cxn ang="0">
                    <a:pos x="64" y="88"/>
                  </a:cxn>
                  <a:cxn ang="0">
                    <a:pos x="79" y="96"/>
                  </a:cxn>
                  <a:cxn ang="0">
                    <a:pos x="94" y="104"/>
                  </a:cxn>
                  <a:cxn ang="0">
                    <a:pos x="110" y="116"/>
                  </a:cxn>
                  <a:cxn ang="0">
                    <a:pos x="136" y="134"/>
                  </a:cxn>
                  <a:cxn ang="0">
                    <a:pos x="156" y="152"/>
                  </a:cxn>
                  <a:cxn ang="0">
                    <a:pos x="172" y="168"/>
                  </a:cxn>
                  <a:cxn ang="0">
                    <a:pos x="181" y="181"/>
                  </a:cxn>
                  <a:cxn ang="0">
                    <a:pos x="194" y="165"/>
                  </a:cxn>
                  <a:cxn ang="0">
                    <a:pos x="200" y="152"/>
                  </a:cxn>
                  <a:cxn ang="0">
                    <a:pos x="197" y="146"/>
                  </a:cxn>
                  <a:cxn ang="0">
                    <a:pos x="181" y="132"/>
                  </a:cxn>
                  <a:cxn ang="0">
                    <a:pos x="167" y="121"/>
                  </a:cxn>
                  <a:cxn ang="0">
                    <a:pos x="150" y="108"/>
                  </a:cxn>
                  <a:cxn ang="0">
                    <a:pos x="130" y="95"/>
                  </a:cxn>
                  <a:cxn ang="0">
                    <a:pos x="107" y="79"/>
                  </a:cxn>
                  <a:cxn ang="0">
                    <a:pos x="84" y="67"/>
                  </a:cxn>
                  <a:cxn ang="0">
                    <a:pos x="67" y="58"/>
                  </a:cxn>
                  <a:cxn ang="0">
                    <a:pos x="46" y="48"/>
                  </a:cxn>
                  <a:cxn ang="0">
                    <a:pos x="31" y="42"/>
                  </a:cxn>
                  <a:cxn ang="0">
                    <a:pos x="25" y="40"/>
                  </a:cxn>
                  <a:cxn ang="0">
                    <a:pos x="31" y="29"/>
                  </a:cxn>
                  <a:cxn ang="0">
                    <a:pos x="49" y="30"/>
                  </a:cxn>
                  <a:cxn ang="0">
                    <a:pos x="68" y="38"/>
                  </a:cxn>
                  <a:cxn ang="0">
                    <a:pos x="91" y="48"/>
                  </a:cxn>
                  <a:cxn ang="0">
                    <a:pos x="108" y="56"/>
                  </a:cxn>
                  <a:cxn ang="0">
                    <a:pos x="121" y="64"/>
                  </a:cxn>
                  <a:cxn ang="0">
                    <a:pos x="137" y="71"/>
                  </a:cxn>
                  <a:cxn ang="0">
                    <a:pos x="150" y="79"/>
                  </a:cxn>
                  <a:cxn ang="0">
                    <a:pos x="164" y="89"/>
                  </a:cxn>
                  <a:cxn ang="0">
                    <a:pos x="184" y="106"/>
                  </a:cxn>
                  <a:cxn ang="0">
                    <a:pos x="200" y="121"/>
                  </a:cxn>
                  <a:cxn ang="0">
                    <a:pos x="216" y="137"/>
                  </a:cxn>
                </a:cxnLst>
                <a:rect l="0" t="0" r="r" b="b"/>
                <a:pathLst>
                  <a:path w="245" h="181">
                    <a:moveTo>
                      <a:pt x="245" y="124"/>
                    </a:moveTo>
                    <a:lnTo>
                      <a:pt x="244" y="122"/>
                    </a:lnTo>
                    <a:lnTo>
                      <a:pt x="241" y="119"/>
                    </a:lnTo>
                    <a:lnTo>
                      <a:pt x="239" y="116"/>
                    </a:lnTo>
                    <a:lnTo>
                      <a:pt x="236" y="114"/>
                    </a:lnTo>
                    <a:lnTo>
                      <a:pt x="234" y="110"/>
                    </a:lnTo>
                    <a:lnTo>
                      <a:pt x="230" y="108"/>
                    </a:lnTo>
                    <a:lnTo>
                      <a:pt x="226" y="103"/>
                    </a:lnTo>
                    <a:lnTo>
                      <a:pt x="222" y="100"/>
                    </a:lnTo>
                    <a:lnTo>
                      <a:pt x="217" y="95"/>
                    </a:lnTo>
                    <a:lnTo>
                      <a:pt x="212" y="90"/>
                    </a:lnTo>
                    <a:lnTo>
                      <a:pt x="208" y="85"/>
                    </a:lnTo>
                    <a:lnTo>
                      <a:pt x="202" y="80"/>
                    </a:lnTo>
                    <a:lnTo>
                      <a:pt x="196" y="76"/>
                    </a:lnTo>
                    <a:lnTo>
                      <a:pt x="188" y="72"/>
                    </a:lnTo>
                    <a:lnTo>
                      <a:pt x="185" y="68"/>
                    </a:lnTo>
                    <a:lnTo>
                      <a:pt x="181" y="66"/>
                    </a:lnTo>
                    <a:lnTo>
                      <a:pt x="178" y="64"/>
                    </a:lnTo>
                    <a:lnTo>
                      <a:pt x="174" y="61"/>
                    </a:lnTo>
                    <a:lnTo>
                      <a:pt x="169" y="58"/>
                    </a:lnTo>
                    <a:lnTo>
                      <a:pt x="166" y="55"/>
                    </a:lnTo>
                    <a:lnTo>
                      <a:pt x="161" y="53"/>
                    </a:lnTo>
                    <a:lnTo>
                      <a:pt x="157" y="50"/>
                    </a:lnTo>
                    <a:lnTo>
                      <a:pt x="152" y="48"/>
                    </a:lnTo>
                    <a:lnTo>
                      <a:pt x="148" y="46"/>
                    </a:lnTo>
                    <a:lnTo>
                      <a:pt x="144" y="42"/>
                    </a:lnTo>
                    <a:lnTo>
                      <a:pt x="139" y="40"/>
                    </a:lnTo>
                    <a:lnTo>
                      <a:pt x="134" y="37"/>
                    </a:lnTo>
                    <a:lnTo>
                      <a:pt x="130" y="35"/>
                    </a:lnTo>
                    <a:lnTo>
                      <a:pt x="124" y="32"/>
                    </a:lnTo>
                    <a:lnTo>
                      <a:pt x="120" y="30"/>
                    </a:lnTo>
                    <a:lnTo>
                      <a:pt x="114" y="28"/>
                    </a:lnTo>
                    <a:lnTo>
                      <a:pt x="109" y="25"/>
                    </a:lnTo>
                    <a:lnTo>
                      <a:pt x="103" y="23"/>
                    </a:lnTo>
                    <a:lnTo>
                      <a:pt x="98" y="20"/>
                    </a:lnTo>
                    <a:lnTo>
                      <a:pt x="92" y="18"/>
                    </a:lnTo>
                    <a:lnTo>
                      <a:pt x="86" y="17"/>
                    </a:lnTo>
                    <a:lnTo>
                      <a:pt x="82" y="14"/>
                    </a:lnTo>
                    <a:lnTo>
                      <a:pt x="76" y="13"/>
                    </a:lnTo>
                    <a:lnTo>
                      <a:pt x="70" y="11"/>
                    </a:lnTo>
                    <a:lnTo>
                      <a:pt x="64" y="8"/>
                    </a:lnTo>
                    <a:lnTo>
                      <a:pt x="58" y="7"/>
                    </a:lnTo>
                    <a:lnTo>
                      <a:pt x="52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1"/>
                    </a:lnTo>
                    <a:lnTo>
                      <a:pt x="26" y="0"/>
                    </a:lnTo>
                    <a:lnTo>
                      <a:pt x="20" y="1"/>
                    </a:lnTo>
                    <a:lnTo>
                      <a:pt x="16" y="5"/>
                    </a:lnTo>
                    <a:lnTo>
                      <a:pt x="13" y="6"/>
                    </a:lnTo>
                    <a:lnTo>
                      <a:pt x="10" y="10"/>
                    </a:lnTo>
                    <a:lnTo>
                      <a:pt x="7" y="13"/>
                    </a:lnTo>
                    <a:lnTo>
                      <a:pt x="5" y="17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59"/>
                    </a:lnTo>
                    <a:lnTo>
                      <a:pt x="7" y="61"/>
                    </a:lnTo>
                    <a:lnTo>
                      <a:pt x="12" y="64"/>
                    </a:lnTo>
                    <a:lnTo>
                      <a:pt x="18" y="66"/>
                    </a:lnTo>
                    <a:lnTo>
                      <a:pt x="24" y="68"/>
                    </a:lnTo>
                    <a:lnTo>
                      <a:pt x="31" y="72"/>
                    </a:lnTo>
                    <a:lnTo>
                      <a:pt x="35" y="73"/>
                    </a:lnTo>
                    <a:lnTo>
                      <a:pt x="38" y="76"/>
                    </a:lnTo>
                    <a:lnTo>
                      <a:pt x="42" y="77"/>
                    </a:lnTo>
                    <a:lnTo>
                      <a:pt x="46" y="79"/>
                    </a:lnTo>
                    <a:lnTo>
                      <a:pt x="49" y="80"/>
                    </a:lnTo>
                    <a:lnTo>
                      <a:pt x="53" y="83"/>
                    </a:lnTo>
                    <a:lnTo>
                      <a:pt x="56" y="84"/>
                    </a:lnTo>
                    <a:lnTo>
                      <a:pt x="60" y="86"/>
                    </a:lnTo>
                    <a:lnTo>
                      <a:pt x="64" y="88"/>
                    </a:lnTo>
                    <a:lnTo>
                      <a:pt x="67" y="90"/>
                    </a:lnTo>
                    <a:lnTo>
                      <a:pt x="71" y="91"/>
                    </a:lnTo>
                    <a:lnTo>
                      <a:pt x="76" y="95"/>
                    </a:lnTo>
                    <a:lnTo>
                      <a:pt x="79" y="96"/>
                    </a:lnTo>
                    <a:lnTo>
                      <a:pt x="83" y="98"/>
                    </a:lnTo>
                    <a:lnTo>
                      <a:pt x="86" y="101"/>
                    </a:lnTo>
                    <a:lnTo>
                      <a:pt x="90" y="103"/>
                    </a:lnTo>
                    <a:lnTo>
                      <a:pt x="94" y="104"/>
                    </a:lnTo>
                    <a:lnTo>
                      <a:pt x="97" y="107"/>
                    </a:lnTo>
                    <a:lnTo>
                      <a:pt x="101" y="109"/>
                    </a:lnTo>
                    <a:lnTo>
                      <a:pt x="104" y="113"/>
                    </a:lnTo>
                    <a:lnTo>
                      <a:pt x="110" y="116"/>
                    </a:lnTo>
                    <a:lnTo>
                      <a:pt x="116" y="121"/>
                    </a:lnTo>
                    <a:lnTo>
                      <a:pt x="122" y="125"/>
                    </a:lnTo>
                    <a:lnTo>
                      <a:pt x="130" y="130"/>
                    </a:lnTo>
                    <a:lnTo>
                      <a:pt x="136" y="134"/>
                    </a:lnTo>
                    <a:lnTo>
                      <a:pt x="140" y="139"/>
                    </a:lnTo>
                    <a:lnTo>
                      <a:pt x="146" y="143"/>
                    </a:lnTo>
                    <a:lnTo>
                      <a:pt x="151" y="148"/>
                    </a:lnTo>
                    <a:lnTo>
                      <a:pt x="156" y="152"/>
                    </a:lnTo>
                    <a:lnTo>
                      <a:pt x="160" y="157"/>
                    </a:lnTo>
                    <a:lnTo>
                      <a:pt x="163" y="161"/>
                    </a:lnTo>
                    <a:lnTo>
                      <a:pt x="168" y="165"/>
                    </a:lnTo>
                    <a:lnTo>
                      <a:pt x="172" y="168"/>
                    </a:lnTo>
                    <a:lnTo>
                      <a:pt x="174" y="171"/>
                    </a:lnTo>
                    <a:lnTo>
                      <a:pt x="176" y="175"/>
                    </a:lnTo>
                    <a:lnTo>
                      <a:pt x="179" y="179"/>
                    </a:lnTo>
                    <a:lnTo>
                      <a:pt x="181" y="181"/>
                    </a:lnTo>
                    <a:lnTo>
                      <a:pt x="185" y="179"/>
                    </a:lnTo>
                    <a:lnTo>
                      <a:pt x="188" y="175"/>
                    </a:lnTo>
                    <a:lnTo>
                      <a:pt x="193" y="169"/>
                    </a:lnTo>
                    <a:lnTo>
                      <a:pt x="194" y="165"/>
                    </a:lnTo>
                    <a:lnTo>
                      <a:pt x="197" y="163"/>
                    </a:lnTo>
                    <a:lnTo>
                      <a:pt x="198" y="159"/>
                    </a:lnTo>
                    <a:lnTo>
                      <a:pt x="199" y="157"/>
                    </a:lnTo>
                    <a:lnTo>
                      <a:pt x="200" y="152"/>
                    </a:lnTo>
                    <a:lnTo>
                      <a:pt x="202" y="151"/>
                    </a:lnTo>
                    <a:lnTo>
                      <a:pt x="200" y="150"/>
                    </a:lnTo>
                    <a:lnTo>
                      <a:pt x="199" y="149"/>
                    </a:lnTo>
                    <a:lnTo>
                      <a:pt x="197" y="146"/>
                    </a:lnTo>
                    <a:lnTo>
                      <a:pt x="193" y="143"/>
                    </a:lnTo>
                    <a:lnTo>
                      <a:pt x="188" y="139"/>
                    </a:lnTo>
                    <a:lnTo>
                      <a:pt x="184" y="134"/>
                    </a:lnTo>
                    <a:lnTo>
                      <a:pt x="181" y="132"/>
                    </a:lnTo>
                    <a:lnTo>
                      <a:pt x="178" y="130"/>
                    </a:lnTo>
                    <a:lnTo>
                      <a:pt x="174" y="127"/>
                    </a:lnTo>
                    <a:lnTo>
                      <a:pt x="172" y="125"/>
                    </a:lnTo>
                    <a:lnTo>
                      <a:pt x="167" y="121"/>
                    </a:lnTo>
                    <a:lnTo>
                      <a:pt x="163" y="118"/>
                    </a:lnTo>
                    <a:lnTo>
                      <a:pt x="158" y="114"/>
                    </a:lnTo>
                    <a:lnTo>
                      <a:pt x="155" y="112"/>
                    </a:lnTo>
                    <a:lnTo>
                      <a:pt x="150" y="108"/>
                    </a:lnTo>
                    <a:lnTo>
                      <a:pt x="145" y="104"/>
                    </a:lnTo>
                    <a:lnTo>
                      <a:pt x="140" y="101"/>
                    </a:lnTo>
                    <a:lnTo>
                      <a:pt x="136" y="98"/>
                    </a:lnTo>
                    <a:lnTo>
                      <a:pt x="130" y="95"/>
                    </a:lnTo>
                    <a:lnTo>
                      <a:pt x="124" y="90"/>
                    </a:lnTo>
                    <a:lnTo>
                      <a:pt x="119" y="86"/>
                    </a:lnTo>
                    <a:lnTo>
                      <a:pt x="113" y="83"/>
                    </a:lnTo>
                    <a:lnTo>
                      <a:pt x="107" y="79"/>
                    </a:lnTo>
                    <a:lnTo>
                      <a:pt x="101" y="76"/>
                    </a:lnTo>
                    <a:lnTo>
                      <a:pt x="95" y="72"/>
                    </a:lnTo>
                    <a:lnTo>
                      <a:pt x="89" y="70"/>
                    </a:lnTo>
                    <a:lnTo>
                      <a:pt x="84" y="67"/>
                    </a:lnTo>
                    <a:lnTo>
                      <a:pt x="80" y="65"/>
                    </a:lnTo>
                    <a:lnTo>
                      <a:pt x="77" y="64"/>
                    </a:lnTo>
                    <a:lnTo>
                      <a:pt x="74" y="61"/>
                    </a:lnTo>
                    <a:lnTo>
                      <a:pt x="67" y="58"/>
                    </a:lnTo>
                    <a:lnTo>
                      <a:pt x="61" y="55"/>
                    </a:lnTo>
                    <a:lnTo>
                      <a:pt x="55" y="52"/>
                    </a:lnTo>
                    <a:lnTo>
                      <a:pt x="50" y="50"/>
                    </a:lnTo>
                    <a:lnTo>
                      <a:pt x="46" y="48"/>
                    </a:lnTo>
                    <a:lnTo>
                      <a:pt x="42" y="47"/>
                    </a:lnTo>
                    <a:lnTo>
                      <a:pt x="38" y="44"/>
                    </a:lnTo>
                    <a:lnTo>
                      <a:pt x="35" y="43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5" y="40"/>
                    </a:lnTo>
                    <a:lnTo>
                      <a:pt x="26" y="37"/>
                    </a:lnTo>
                    <a:lnTo>
                      <a:pt x="26" y="35"/>
                    </a:lnTo>
                    <a:lnTo>
                      <a:pt x="29" y="32"/>
                    </a:lnTo>
                    <a:lnTo>
                      <a:pt x="31" y="29"/>
                    </a:lnTo>
                    <a:lnTo>
                      <a:pt x="36" y="28"/>
                    </a:lnTo>
                    <a:lnTo>
                      <a:pt x="40" y="28"/>
                    </a:lnTo>
                    <a:lnTo>
                      <a:pt x="46" y="30"/>
                    </a:lnTo>
                    <a:lnTo>
                      <a:pt x="49" y="30"/>
                    </a:lnTo>
                    <a:lnTo>
                      <a:pt x="53" y="32"/>
                    </a:lnTo>
                    <a:lnTo>
                      <a:pt x="58" y="35"/>
                    </a:lnTo>
                    <a:lnTo>
                      <a:pt x="62" y="36"/>
                    </a:lnTo>
                    <a:lnTo>
                      <a:pt x="68" y="38"/>
                    </a:lnTo>
                    <a:lnTo>
                      <a:pt x="73" y="40"/>
                    </a:lnTo>
                    <a:lnTo>
                      <a:pt x="79" y="42"/>
                    </a:lnTo>
                    <a:lnTo>
                      <a:pt x="85" y="46"/>
                    </a:lnTo>
                    <a:lnTo>
                      <a:pt x="91" y="48"/>
                    </a:lnTo>
                    <a:lnTo>
                      <a:pt x="97" y="50"/>
                    </a:lnTo>
                    <a:lnTo>
                      <a:pt x="101" y="53"/>
                    </a:lnTo>
                    <a:lnTo>
                      <a:pt x="104" y="54"/>
                    </a:lnTo>
                    <a:lnTo>
                      <a:pt x="108" y="56"/>
                    </a:lnTo>
                    <a:lnTo>
                      <a:pt x="112" y="58"/>
                    </a:lnTo>
                    <a:lnTo>
                      <a:pt x="115" y="60"/>
                    </a:lnTo>
                    <a:lnTo>
                      <a:pt x="119" y="61"/>
                    </a:lnTo>
                    <a:lnTo>
                      <a:pt x="121" y="64"/>
                    </a:lnTo>
                    <a:lnTo>
                      <a:pt x="125" y="65"/>
                    </a:lnTo>
                    <a:lnTo>
                      <a:pt x="128" y="67"/>
                    </a:lnTo>
                    <a:lnTo>
                      <a:pt x="133" y="70"/>
                    </a:lnTo>
                    <a:lnTo>
                      <a:pt x="137" y="71"/>
                    </a:lnTo>
                    <a:lnTo>
                      <a:pt x="140" y="73"/>
                    </a:lnTo>
                    <a:lnTo>
                      <a:pt x="143" y="76"/>
                    </a:lnTo>
                    <a:lnTo>
                      <a:pt x="146" y="77"/>
                    </a:lnTo>
                    <a:lnTo>
                      <a:pt x="150" y="79"/>
                    </a:lnTo>
                    <a:lnTo>
                      <a:pt x="154" y="82"/>
                    </a:lnTo>
                    <a:lnTo>
                      <a:pt x="157" y="84"/>
                    </a:lnTo>
                    <a:lnTo>
                      <a:pt x="161" y="86"/>
                    </a:lnTo>
                    <a:lnTo>
                      <a:pt x="164" y="89"/>
                    </a:lnTo>
                    <a:lnTo>
                      <a:pt x="168" y="92"/>
                    </a:lnTo>
                    <a:lnTo>
                      <a:pt x="174" y="97"/>
                    </a:lnTo>
                    <a:lnTo>
                      <a:pt x="181" y="103"/>
                    </a:lnTo>
                    <a:lnTo>
                      <a:pt x="184" y="106"/>
                    </a:lnTo>
                    <a:lnTo>
                      <a:pt x="187" y="108"/>
                    </a:lnTo>
                    <a:lnTo>
                      <a:pt x="191" y="110"/>
                    </a:lnTo>
                    <a:lnTo>
                      <a:pt x="194" y="114"/>
                    </a:lnTo>
                    <a:lnTo>
                      <a:pt x="200" y="121"/>
                    </a:lnTo>
                    <a:lnTo>
                      <a:pt x="206" y="127"/>
                    </a:lnTo>
                    <a:lnTo>
                      <a:pt x="210" y="131"/>
                    </a:lnTo>
                    <a:lnTo>
                      <a:pt x="212" y="133"/>
                    </a:lnTo>
                    <a:lnTo>
                      <a:pt x="216" y="137"/>
                    </a:lnTo>
                    <a:lnTo>
                      <a:pt x="218" y="140"/>
                    </a:lnTo>
                    <a:lnTo>
                      <a:pt x="245" y="124"/>
                    </a:lnTo>
                    <a:lnTo>
                      <a:pt x="245" y="1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9" name="Freeform 63"/>
              <p:cNvSpPr>
                <a:spLocks/>
              </p:cNvSpPr>
              <p:nvPr/>
            </p:nvSpPr>
            <p:spPr bwMode="auto">
              <a:xfrm>
                <a:off x="1588" y="3451"/>
                <a:ext cx="131" cy="128"/>
              </a:xfrm>
              <a:custGeom>
                <a:avLst/>
                <a:gdLst/>
                <a:ahLst/>
                <a:cxnLst>
                  <a:cxn ang="0">
                    <a:pos x="71" y="127"/>
                  </a:cxn>
                  <a:cxn ang="0">
                    <a:pos x="84" y="125"/>
                  </a:cxn>
                  <a:cxn ang="0">
                    <a:pos x="96" y="120"/>
                  </a:cxn>
                  <a:cxn ang="0">
                    <a:pos x="107" y="113"/>
                  </a:cxn>
                  <a:cxn ang="0">
                    <a:pos x="115" y="104"/>
                  </a:cxn>
                  <a:cxn ang="0">
                    <a:pos x="122" y="93"/>
                  </a:cxn>
                  <a:cxn ang="0">
                    <a:pos x="127" y="81"/>
                  </a:cxn>
                  <a:cxn ang="0">
                    <a:pos x="131" y="71"/>
                  </a:cxn>
                  <a:cxn ang="0">
                    <a:pos x="131" y="61"/>
                  </a:cxn>
                  <a:cxn ang="0">
                    <a:pos x="129" y="54"/>
                  </a:cxn>
                  <a:cxn ang="0">
                    <a:pos x="127" y="44"/>
                  </a:cxn>
                  <a:cxn ang="0">
                    <a:pos x="122" y="32"/>
                  </a:cxn>
                  <a:cxn ang="0">
                    <a:pos x="115" y="21"/>
                  </a:cxn>
                  <a:cxn ang="0">
                    <a:pos x="107" y="13"/>
                  </a:cxn>
                  <a:cxn ang="0">
                    <a:pos x="96" y="7"/>
                  </a:cxn>
                  <a:cxn ang="0">
                    <a:pos x="84" y="2"/>
                  </a:cxn>
                  <a:cxn ang="0">
                    <a:pos x="71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4" y="2"/>
                  </a:cxn>
                  <a:cxn ang="0">
                    <a:pos x="33" y="7"/>
                  </a:cxn>
                  <a:cxn ang="0">
                    <a:pos x="23" y="13"/>
                  </a:cxn>
                  <a:cxn ang="0">
                    <a:pos x="13" y="21"/>
                  </a:cxn>
                  <a:cxn ang="0">
                    <a:pos x="6" y="32"/>
                  </a:cxn>
                  <a:cxn ang="0">
                    <a:pos x="2" y="44"/>
                  </a:cxn>
                  <a:cxn ang="0">
                    <a:pos x="0" y="54"/>
                  </a:cxn>
                  <a:cxn ang="0">
                    <a:pos x="0" y="61"/>
                  </a:cxn>
                  <a:cxn ang="0">
                    <a:pos x="0" y="71"/>
                  </a:cxn>
                  <a:cxn ang="0">
                    <a:pos x="2" y="81"/>
                  </a:cxn>
                  <a:cxn ang="0">
                    <a:pos x="6" y="93"/>
                  </a:cxn>
                  <a:cxn ang="0">
                    <a:pos x="13" y="104"/>
                  </a:cxn>
                  <a:cxn ang="0">
                    <a:pos x="23" y="113"/>
                  </a:cxn>
                  <a:cxn ang="0">
                    <a:pos x="33" y="120"/>
                  </a:cxn>
                  <a:cxn ang="0">
                    <a:pos x="44" y="125"/>
                  </a:cxn>
                  <a:cxn ang="0">
                    <a:pos x="54" y="127"/>
                  </a:cxn>
                  <a:cxn ang="0">
                    <a:pos x="61" y="127"/>
                  </a:cxn>
                  <a:cxn ang="0">
                    <a:pos x="65" y="128"/>
                  </a:cxn>
                </a:cxnLst>
                <a:rect l="0" t="0" r="r" b="b"/>
                <a:pathLst>
                  <a:path w="131" h="128">
                    <a:moveTo>
                      <a:pt x="65" y="128"/>
                    </a:moveTo>
                    <a:lnTo>
                      <a:pt x="71" y="127"/>
                    </a:lnTo>
                    <a:lnTo>
                      <a:pt x="78" y="126"/>
                    </a:lnTo>
                    <a:lnTo>
                      <a:pt x="84" y="125"/>
                    </a:lnTo>
                    <a:lnTo>
                      <a:pt x="91" y="122"/>
                    </a:lnTo>
                    <a:lnTo>
                      <a:pt x="96" y="120"/>
                    </a:lnTo>
                    <a:lnTo>
                      <a:pt x="102" y="116"/>
                    </a:lnTo>
                    <a:lnTo>
                      <a:pt x="107" y="113"/>
                    </a:lnTo>
                    <a:lnTo>
                      <a:pt x="111" y="109"/>
                    </a:lnTo>
                    <a:lnTo>
                      <a:pt x="115" y="104"/>
                    </a:lnTo>
                    <a:lnTo>
                      <a:pt x="120" y="99"/>
                    </a:lnTo>
                    <a:lnTo>
                      <a:pt x="122" y="93"/>
                    </a:lnTo>
                    <a:lnTo>
                      <a:pt x="126" y="89"/>
                    </a:lnTo>
                    <a:lnTo>
                      <a:pt x="127" y="81"/>
                    </a:lnTo>
                    <a:lnTo>
                      <a:pt x="129" y="77"/>
                    </a:lnTo>
                    <a:lnTo>
                      <a:pt x="131" y="71"/>
                    </a:lnTo>
                    <a:lnTo>
                      <a:pt x="131" y="65"/>
                    </a:lnTo>
                    <a:lnTo>
                      <a:pt x="131" y="61"/>
                    </a:lnTo>
                    <a:lnTo>
                      <a:pt x="131" y="57"/>
                    </a:lnTo>
                    <a:lnTo>
                      <a:pt x="129" y="54"/>
                    </a:lnTo>
                    <a:lnTo>
                      <a:pt x="129" y="51"/>
                    </a:lnTo>
                    <a:lnTo>
                      <a:pt x="127" y="44"/>
                    </a:lnTo>
                    <a:lnTo>
                      <a:pt x="126" y="38"/>
                    </a:lnTo>
                    <a:lnTo>
                      <a:pt x="122" y="32"/>
                    </a:lnTo>
                    <a:lnTo>
                      <a:pt x="120" y="27"/>
                    </a:lnTo>
                    <a:lnTo>
                      <a:pt x="115" y="21"/>
                    </a:lnTo>
                    <a:lnTo>
                      <a:pt x="111" y="18"/>
                    </a:lnTo>
                    <a:lnTo>
                      <a:pt x="107" y="13"/>
                    </a:lnTo>
                    <a:lnTo>
                      <a:pt x="102" y="11"/>
                    </a:lnTo>
                    <a:lnTo>
                      <a:pt x="96" y="7"/>
                    </a:lnTo>
                    <a:lnTo>
                      <a:pt x="91" y="5"/>
                    </a:lnTo>
                    <a:lnTo>
                      <a:pt x="84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5" y="0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4" y="0"/>
                    </a:lnTo>
                    <a:lnTo>
                      <a:pt x="51" y="1"/>
                    </a:lnTo>
                    <a:lnTo>
                      <a:pt x="44" y="2"/>
                    </a:lnTo>
                    <a:lnTo>
                      <a:pt x="38" y="5"/>
                    </a:lnTo>
                    <a:lnTo>
                      <a:pt x="33" y="7"/>
                    </a:lnTo>
                    <a:lnTo>
                      <a:pt x="27" y="11"/>
                    </a:lnTo>
                    <a:lnTo>
                      <a:pt x="23" y="13"/>
                    </a:lnTo>
                    <a:lnTo>
                      <a:pt x="18" y="18"/>
                    </a:lnTo>
                    <a:lnTo>
                      <a:pt x="13" y="21"/>
                    </a:lnTo>
                    <a:lnTo>
                      <a:pt x="9" y="27"/>
                    </a:lnTo>
                    <a:lnTo>
                      <a:pt x="6" y="32"/>
                    </a:lnTo>
                    <a:lnTo>
                      <a:pt x="5" y="38"/>
                    </a:lnTo>
                    <a:lnTo>
                      <a:pt x="2" y="44"/>
                    </a:lnTo>
                    <a:lnTo>
                      <a:pt x="1" y="51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7"/>
                    </a:lnTo>
                    <a:lnTo>
                      <a:pt x="2" y="81"/>
                    </a:lnTo>
                    <a:lnTo>
                      <a:pt x="5" y="89"/>
                    </a:lnTo>
                    <a:lnTo>
                      <a:pt x="6" y="93"/>
                    </a:lnTo>
                    <a:lnTo>
                      <a:pt x="9" y="99"/>
                    </a:lnTo>
                    <a:lnTo>
                      <a:pt x="13" y="104"/>
                    </a:lnTo>
                    <a:lnTo>
                      <a:pt x="18" y="109"/>
                    </a:lnTo>
                    <a:lnTo>
                      <a:pt x="23" y="113"/>
                    </a:lnTo>
                    <a:lnTo>
                      <a:pt x="27" y="116"/>
                    </a:lnTo>
                    <a:lnTo>
                      <a:pt x="33" y="120"/>
                    </a:lnTo>
                    <a:lnTo>
                      <a:pt x="38" y="122"/>
                    </a:lnTo>
                    <a:lnTo>
                      <a:pt x="44" y="125"/>
                    </a:lnTo>
                    <a:lnTo>
                      <a:pt x="51" y="126"/>
                    </a:lnTo>
                    <a:lnTo>
                      <a:pt x="54" y="127"/>
                    </a:lnTo>
                    <a:lnTo>
                      <a:pt x="57" y="127"/>
                    </a:lnTo>
                    <a:lnTo>
                      <a:pt x="61" y="127"/>
                    </a:lnTo>
                    <a:lnTo>
                      <a:pt x="65" y="128"/>
                    </a:lnTo>
                    <a:lnTo>
                      <a:pt x="65" y="1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0" name="Freeform 64"/>
              <p:cNvSpPr>
                <a:spLocks/>
              </p:cNvSpPr>
              <p:nvPr/>
            </p:nvSpPr>
            <p:spPr bwMode="auto">
              <a:xfrm>
                <a:off x="1723" y="3543"/>
                <a:ext cx="156" cy="157"/>
              </a:xfrm>
              <a:custGeom>
                <a:avLst/>
                <a:gdLst/>
                <a:ahLst/>
                <a:cxnLst>
                  <a:cxn ang="0">
                    <a:pos x="82" y="156"/>
                  </a:cxn>
                  <a:cxn ang="0">
                    <a:pos x="89" y="156"/>
                  </a:cxn>
                  <a:cxn ang="0">
                    <a:pos x="98" y="154"/>
                  </a:cxn>
                  <a:cxn ang="0">
                    <a:pos x="105" y="151"/>
                  </a:cxn>
                  <a:cxn ang="0">
                    <a:pos x="114" y="147"/>
                  </a:cxn>
                  <a:cxn ang="0">
                    <a:pos x="128" y="138"/>
                  </a:cxn>
                  <a:cxn ang="0">
                    <a:pos x="137" y="127"/>
                  </a:cxn>
                  <a:cxn ang="0">
                    <a:pos x="147" y="114"/>
                  </a:cxn>
                  <a:cxn ang="0">
                    <a:pos x="152" y="105"/>
                  </a:cxn>
                  <a:cxn ang="0">
                    <a:pos x="154" y="97"/>
                  </a:cxn>
                  <a:cxn ang="0">
                    <a:pos x="155" y="89"/>
                  </a:cxn>
                  <a:cxn ang="0">
                    <a:pos x="156" y="82"/>
                  </a:cxn>
                  <a:cxn ang="0">
                    <a:pos x="156" y="73"/>
                  </a:cxn>
                  <a:cxn ang="0">
                    <a:pos x="155" y="65"/>
                  </a:cxn>
                  <a:cxn ang="0">
                    <a:pos x="154" y="58"/>
                  </a:cxn>
                  <a:cxn ang="0">
                    <a:pos x="152" y="51"/>
                  </a:cxn>
                  <a:cxn ang="0">
                    <a:pos x="148" y="43"/>
                  </a:cxn>
                  <a:cxn ang="0">
                    <a:pos x="144" y="36"/>
                  </a:cxn>
                  <a:cxn ang="0">
                    <a:pos x="137" y="28"/>
                  </a:cxn>
                  <a:cxn ang="0">
                    <a:pos x="128" y="17"/>
                  </a:cxn>
                  <a:cxn ang="0">
                    <a:pos x="114" y="9"/>
                  </a:cxn>
                  <a:cxn ang="0">
                    <a:pos x="105" y="4"/>
                  </a:cxn>
                  <a:cxn ang="0">
                    <a:pos x="98" y="1"/>
                  </a:cxn>
                  <a:cxn ang="0">
                    <a:pos x="89" y="0"/>
                  </a:cxn>
                  <a:cxn ang="0">
                    <a:pos x="82" y="0"/>
                  </a:cxn>
                  <a:cxn ang="0">
                    <a:pos x="74" y="0"/>
                  </a:cxn>
                  <a:cxn ang="0">
                    <a:pos x="65" y="0"/>
                  </a:cxn>
                  <a:cxn ang="0">
                    <a:pos x="58" y="1"/>
                  </a:cxn>
                  <a:cxn ang="0">
                    <a:pos x="51" y="4"/>
                  </a:cxn>
                  <a:cxn ang="0">
                    <a:pos x="45" y="6"/>
                  </a:cxn>
                  <a:cxn ang="0">
                    <a:pos x="38" y="10"/>
                  </a:cxn>
                  <a:cxn ang="0">
                    <a:pos x="28" y="17"/>
                  </a:cxn>
                  <a:cxn ang="0">
                    <a:pos x="18" y="28"/>
                  </a:cxn>
                  <a:cxn ang="0">
                    <a:pos x="11" y="36"/>
                  </a:cxn>
                  <a:cxn ang="0">
                    <a:pos x="8" y="43"/>
                  </a:cxn>
                  <a:cxn ang="0">
                    <a:pos x="4" y="51"/>
                  </a:cxn>
                  <a:cxn ang="0">
                    <a:pos x="2" y="58"/>
                  </a:cxn>
                  <a:cxn ang="0">
                    <a:pos x="0" y="65"/>
                  </a:cxn>
                  <a:cxn ang="0">
                    <a:pos x="0" y="73"/>
                  </a:cxn>
                  <a:cxn ang="0">
                    <a:pos x="0" y="82"/>
                  </a:cxn>
                  <a:cxn ang="0">
                    <a:pos x="0" y="89"/>
                  </a:cxn>
                  <a:cxn ang="0">
                    <a:pos x="2" y="97"/>
                  </a:cxn>
                  <a:cxn ang="0">
                    <a:pos x="4" y="105"/>
                  </a:cxn>
                  <a:cxn ang="0">
                    <a:pos x="9" y="114"/>
                  </a:cxn>
                  <a:cxn ang="0">
                    <a:pos x="18" y="127"/>
                  </a:cxn>
                  <a:cxn ang="0">
                    <a:pos x="28" y="138"/>
                  </a:cxn>
                  <a:cxn ang="0">
                    <a:pos x="38" y="144"/>
                  </a:cxn>
                  <a:cxn ang="0">
                    <a:pos x="45" y="148"/>
                  </a:cxn>
                  <a:cxn ang="0">
                    <a:pos x="51" y="151"/>
                  </a:cxn>
                  <a:cxn ang="0">
                    <a:pos x="58" y="154"/>
                  </a:cxn>
                  <a:cxn ang="0">
                    <a:pos x="65" y="156"/>
                  </a:cxn>
                  <a:cxn ang="0">
                    <a:pos x="74" y="156"/>
                  </a:cxn>
                  <a:cxn ang="0">
                    <a:pos x="78" y="157"/>
                  </a:cxn>
                </a:cxnLst>
                <a:rect l="0" t="0" r="r" b="b"/>
                <a:pathLst>
                  <a:path w="156" h="157">
                    <a:moveTo>
                      <a:pt x="78" y="157"/>
                    </a:moveTo>
                    <a:lnTo>
                      <a:pt x="82" y="156"/>
                    </a:lnTo>
                    <a:lnTo>
                      <a:pt x="86" y="156"/>
                    </a:lnTo>
                    <a:lnTo>
                      <a:pt x="89" y="156"/>
                    </a:lnTo>
                    <a:lnTo>
                      <a:pt x="94" y="155"/>
                    </a:lnTo>
                    <a:lnTo>
                      <a:pt x="98" y="154"/>
                    </a:lnTo>
                    <a:lnTo>
                      <a:pt x="101" y="153"/>
                    </a:lnTo>
                    <a:lnTo>
                      <a:pt x="105" y="151"/>
                    </a:lnTo>
                    <a:lnTo>
                      <a:pt x="108" y="150"/>
                    </a:lnTo>
                    <a:lnTo>
                      <a:pt x="114" y="147"/>
                    </a:lnTo>
                    <a:lnTo>
                      <a:pt x="122" y="143"/>
                    </a:lnTo>
                    <a:lnTo>
                      <a:pt x="128" y="138"/>
                    </a:lnTo>
                    <a:lnTo>
                      <a:pt x="134" y="133"/>
                    </a:lnTo>
                    <a:lnTo>
                      <a:pt x="137" y="127"/>
                    </a:lnTo>
                    <a:lnTo>
                      <a:pt x="142" y="121"/>
                    </a:lnTo>
                    <a:lnTo>
                      <a:pt x="147" y="114"/>
                    </a:lnTo>
                    <a:lnTo>
                      <a:pt x="150" y="108"/>
                    </a:lnTo>
                    <a:lnTo>
                      <a:pt x="152" y="105"/>
                    </a:lnTo>
                    <a:lnTo>
                      <a:pt x="153" y="101"/>
                    </a:lnTo>
                    <a:lnTo>
                      <a:pt x="154" y="97"/>
                    </a:lnTo>
                    <a:lnTo>
                      <a:pt x="155" y="94"/>
                    </a:lnTo>
                    <a:lnTo>
                      <a:pt x="155" y="89"/>
                    </a:lnTo>
                    <a:lnTo>
                      <a:pt x="156" y="85"/>
                    </a:lnTo>
                    <a:lnTo>
                      <a:pt x="156" y="82"/>
                    </a:lnTo>
                    <a:lnTo>
                      <a:pt x="156" y="78"/>
                    </a:lnTo>
                    <a:lnTo>
                      <a:pt x="156" y="73"/>
                    </a:lnTo>
                    <a:lnTo>
                      <a:pt x="156" y="70"/>
                    </a:lnTo>
                    <a:lnTo>
                      <a:pt x="155" y="65"/>
                    </a:lnTo>
                    <a:lnTo>
                      <a:pt x="155" y="61"/>
                    </a:lnTo>
                    <a:lnTo>
                      <a:pt x="154" y="58"/>
                    </a:lnTo>
                    <a:lnTo>
                      <a:pt x="153" y="54"/>
                    </a:lnTo>
                    <a:lnTo>
                      <a:pt x="152" y="51"/>
                    </a:lnTo>
                    <a:lnTo>
                      <a:pt x="150" y="47"/>
                    </a:lnTo>
                    <a:lnTo>
                      <a:pt x="148" y="43"/>
                    </a:lnTo>
                    <a:lnTo>
                      <a:pt x="147" y="40"/>
                    </a:lnTo>
                    <a:lnTo>
                      <a:pt x="144" y="36"/>
                    </a:lnTo>
                    <a:lnTo>
                      <a:pt x="142" y="34"/>
                    </a:lnTo>
                    <a:lnTo>
                      <a:pt x="137" y="28"/>
                    </a:lnTo>
                    <a:lnTo>
                      <a:pt x="134" y="23"/>
                    </a:lnTo>
                    <a:lnTo>
                      <a:pt x="128" y="17"/>
                    </a:lnTo>
                    <a:lnTo>
                      <a:pt x="122" y="12"/>
                    </a:lnTo>
                    <a:lnTo>
                      <a:pt x="114" y="9"/>
                    </a:lnTo>
                    <a:lnTo>
                      <a:pt x="108" y="5"/>
                    </a:lnTo>
                    <a:lnTo>
                      <a:pt x="105" y="4"/>
                    </a:lnTo>
                    <a:lnTo>
                      <a:pt x="101" y="3"/>
                    </a:lnTo>
                    <a:lnTo>
                      <a:pt x="98" y="1"/>
                    </a:lnTo>
                    <a:lnTo>
                      <a:pt x="94" y="1"/>
                    </a:lnTo>
                    <a:lnTo>
                      <a:pt x="89" y="0"/>
                    </a:lnTo>
                    <a:lnTo>
                      <a:pt x="86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5" y="0"/>
                    </a:lnTo>
                    <a:lnTo>
                      <a:pt x="62" y="1"/>
                    </a:lnTo>
                    <a:lnTo>
                      <a:pt x="58" y="1"/>
                    </a:lnTo>
                    <a:lnTo>
                      <a:pt x="54" y="3"/>
                    </a:lnTo>
                    <a:lnTo>
                      <a:pt x="51" y="4"/>
                    </a:lnTo>
                    <a:lnTo>
                      <a:pt x="48" y="5"/>
                    </a:lnTo>
                    <a:lnTo>
                      <a:pt x="45" y="6"/>
                    </a:lnTo>
                    <a:lnTo>
                      <a:pt x="40" y="9"/>
                    </a:lnTo>
                    <a:lnTo>
                      <a:pt x="38" y="10"/>
                    </a:lnTo>
                    <a:lnTo>
                      <a:pt x="34" y="12"/>
                    </a:lnTo>
                    <a:lnTo>
                      <a:pt x="28" y="17"/>
                    </a:lnTo>
                    <a:lnTo>
                      <a:pt x="23" y="23"/>
                    </a:lnTo>
                    <a:lnTo>
                      <a:pt x="18" y="28"/>
                    </a:lnTo>
                    <a:lnTo>
                      <a:pt x="12" y="34"/>
                    </a:lnTo>
                    <a:lnTo>
                      <a:pt x="11" y="36"/>
                    </a:lnTo>
                    <a:lnTo>
                      <a:pt x="9" y="40"/>
                    </a:lnTo>
                    <a:lnTo>
                      <a:pt x="8" y="43"/>
                    </a:lnTo>
                    <a:lnTo>
                      <a:pt x="6" y="47"/>
                    </a:lnTo>
                    <a:lnTo>
                      <a:pt x="4" y="51"/>
                    </a:lnTo>
                    <a:lnTo>
                      <a:pt x="3" y="54"/>
                    </a:lnTo>
                    <a:lnTo>
                      <a:pt x="2" y="58"/>
                    </a:lnTo>
                    <a:lnTo>
                      <a:pt x="2" y="61"/>
                    </a:lnTo>
                    <a:lnTo>
                      <a:pt x="0" y="65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0" y="85"/>
                    </a:lnTo>
                    <a:lnTo>
                      <a:pt x="0" y="89"/>
                    </a:lnTo>
                    <a:lnTo>
                      <a:pt x="2" y="94"/>
                    </a:lnTo>
                    <a:lnTo>
                      <a:pt x="2" y="97"/>
                    </a:lnTo>
                    <a:lnTo>
                      <a:pt x="3" y="101"/>
                    </a:lnTo>
                    <a:lnTo>
                      <a:pt x="4" y="105"/>
                    </a:lnTo>
                    <a:lnTo>
                      <a:pt x="6" y="108"/>
                    </a:lnTo>
                    <a:lnTo>
                      <a:pt x="9" y="114"/>
                    </a:lnTo>
                    <a:lnTo>
                      <a:pt x="12" y="121"/>
                    </a:lnTo>
                    <a:lnTo>
                      <a:pt x="18" y="127"/>
                    </a:lnTo>
                    <a:lnTo>
                      <a:pt x="23" y="133"/>
                    </a:lnTo>
                    <a:lnTo>
                      <a:pt x="28" y="138"/>
                    </a:lnTo>
                    <a:lnTo>
                      <a:pt x="34" y="143"/>
                    </a:lnTo>
                    <a:lnTo>
                      <a:pt x="38" y="144"/>
                    </a:lnTo>
                    <a:lnTo>
                      <a:pt x="40" y="147"/>
                    </a:lnTo>
                    <a:lnTo>
                      <a:pt x="45" y="148"/>
                    </a:lnTo>
                    <a:lnTo>
                      <a:pt x="48" y="150"/>
                    </a:lnTo>
                    <a:lnTo>
                      <a:pt x="51" y="151"/>
                    </a:lnTo>
                    <a:lnTo>
                      <a:pt x="54" y="153"/>
                    </a:lnTo>
                    <a:lnTo>
                      <a:pt x="58" y="154"/>
                    </a:lnTo>
                    <a:lnTo>
                      <a:pt x="62" y="155"/>
                    </a:lnTo>
                    <a:lnTo>
                      <a:pt x="65" y="156"/>
                    </a:lnTo>
                    <a:lnTo>
                      <a:pt x="70" y="156"/>
                    </a:lnTo>
                    <a:lnTo>
                      <a:pt x="74" y="156"/>
                    </a:lnTo>
                    <a:lnTo>
                      <a:pt x="78" y="157"/>
                    </a:lnTo>
                    <a:lnTo>
                      <a:pt x="78" y="15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1" name="Freeform 65"/>
              <p:cNvSpPr>
                <a:spLocks/>
              </p:cNvSpPr>
              <p:nvPr/>
            </p:nvSpPr>
            <p:spPr bwMode="auto">
              <a:xfrm>
                <a:off x="2058" y="3758"/>
                <a:ext cx="195" cy="194"/>
              </a:xfrm>
              <a:custGeom>
                <a:avLst/>
                <a:gdLst/>
                <a:ahLst/>
                <a:cxnLst>
                  <a:cxn ang="0">
                    <a:pos x="107" y="193"/>
                  </a:cxn>
                  <a:cxn ang="0">
                    <a:pos x="122" y="191"/>
                  </a:cxn>
                  <a:cxn ang="0">
                    <a:pos x="136" y="186"/>
                  </a:cxn>
                  <a:cxn ang="0">
                    <a:pos x="148" y="180"/>
                  </a:cxn>
                  <a:cxn ang="0">
                    <a:pos x="159" y="171"/>
                  </a:cxn>
                  <a:cxn ang="0">
                    <a:pos x="170" y="162"/>
                  </a:cxn>
                  <a:cxn ang="0">
                    <a:pos x="178" y="151"/>
                  </a:cxn>
                  <a:cxn ang="0">
                    <a:pos x="185" y="138"/>
                  </a:cxn>
                  <a:cxn ang="0">
                    <a:pos x="190" y="126"/>
                  </a:cxn>
                  <a:cxn ang="0">
                    <a:pos x="194" y="111"/>
                  </a:cxn>
                  <a:cxn ang="0">
                    <a:pos x="195" y="97"/>
                  </a:cxn>
                  <a:cxn ang="0">
                    <a:pos x="194" y="83"/>
                  </a:cxn>
                  <a:cxn ang="0">
                    <a:pos x="190" y="68"/>
                  </a:cxn>
                  <a:cxn ang="0">
                    <a:pos x="185" y="54"/>
                  </a:cxn>
                  <a:cxn ang="0">
                    <a:pos x="178" y="42"/>
                  </a:cxn>
                  <a:cxn ang="0">
                    <a:pos x="170" y="31"/>
                  </a:cxn>
                  <a:cxn ang="0">
                    <a:pos x="159" y="21"/>
                  </a:cxn>
                  <a:cxn ang="0">
                    <a:pos x="148" y="13"/>
                  </a:cxn>
                  <a:cxn ang="0">
                    <a:pos x="136" y="7"/>
                  </a:cxn>
                  <a:cxn ang="0">
                    <a:pos x="122" y="2"/>
                  </a:cxn>
                  <a:cxn ang="0">
                    <a:pos x="107" y="0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64" y="6"/>
                  </a:cxn>
                  <a:cxn ang="0">
                    <a:pos x="51" y="11"/>
                  </a:cxn>
                  <a:cxn ang="0">
                    <a:pos x="39" y="18"/>
                  </a:cxn>
                  <a:cxn ang="0">
                    <a:pos x="29" y="29"/>
                  </a:cxn>
                  <a:cxn ang="0">
                    <a:pos x="19" y="38"/>
                  </a:cxn>
                  <a:cxn ang="0">
                    <a:pos x="12" y="50"/>
                  </a:cxn>
                  <a:cxn ang="0">
                    <a:pos x="6" y="63"/>
                  </a:cxn>
                  <a:cxn ang="0">
                    <a:pos x="3" y="77"/>
                  </a:cxn>
                  <a:cxn ang="0">
                    <a:pos x="0" y="92"/>
                  </a:cxn>
                  <a:cxn ang="0">
                    <a:pos x="0" y="107"/>
                  </a:cxn>
                  <a:cxn ang="0">
                    <a:pos x="4" y="121"/>
                  </a:cxn>
                  <a:cxn ang="0">
                    <a:pos x="9" y="134"/>
                  </a:cxn>
                  <a:cxn ang="0">
                    <a:pos x="15" y="146"/>
                  </a:cxn>
                  <a:cxn ang="0">
                    <a:pos x="22" y="158"/>
                  </a:cxn>
                  <a:cxn ang="0">
                    <a:pos x="31" y="168"/>
                  </a:cxn>
                  <a:cxn ang="0">
                    <a:pos x="43" y="177"/>
                  </a:cxn>
                  <a:cxn ang="0">
                    <a:pos x="54" y="183"/>
                  </a:cxn>
                  <a:cxn ang="0">
                    <a:pos x="69" y="189"/>
                  </a:cxn>
                  <a:cxn ang="0">
                    <a:pos x="83" y="192"/>
                  </a:cxn>
                  <a:cxn ang="0">
                    <a:pos x="99" y="194"/>
                  </a:cxn>
                </a:cxnLst>
                <a:rect l="0" t="0" r="r" b="b"/>
                <a:pathLst>
                  <a:path w="195" h="194">
                    <a:moveTo>
                      <a:pt x="99" y="194"/>
                    </a:moveTo>
                    <a:lnTo>
                      <a:pt x="102" y="193"/>
                    </a:lnTo>
                    <a:lnTo>
                      <a:pt x="107" y="193"/>
                    </a:lnTo>
                    <a:lnTo>
                      <a:pt x="112" y="192"/>
                    </a:lnTo>
                    <a:lnTo>
                      <a:pt x="117" y="192"/>
                    </a:lnTo>
                    <a:lnTo>
                      <a:pt x="122" y="191"/>
                    </a:lnTo>
                    <a:lnTo>
                      <a:pt x="126" y="189"/>
                    </a:lnTo>
                    <a:lnTo>
                      <a:pt x="130" y="187"/>
                    </a:lnTo>
                    <a:lnTo>
                      <a:pt x="136" y="186"/>
                    </a:lnTo>
                    <a:lnTo>
                      <a:pt x="140" y="183"/>
                    </a:lnTo>
                    <a:lnTo>
                      <a:pt x="143" y="182"/>
                    </a:lnTo>
                    <a:lnTo>
                      <a:pt x="148" y="180"/>
                    </a:lnTo>
                    <a:lnTo>
                      <a:pt x="152" y="177"/>
                    </a:lnTo>
                    <a:lnTo>
                      <a:pt x="155" y="174"/>
                    </a:lnTo>
                    <a:lnTo>
                      <a:pt x="159" y="171"/>
                    </a:lnTo>
                    <a:lnTo>
                      <a:pt x="164" y="168"/>
                    </a:lnTo>
                    <a:lnTo>
                      <a:pt x="167" y="165"/>
                    </a:lnTo>
                    <a:lnTo>
                      <a:pt x="170" y="162"/>
                    </a:lnTo>
                    <a:lnTo>
                      <a:pt x="172" y="158"/>
                    </a:lnTo>
                    <a:lnTo>
                      <a:pt x="176" y="155"/>
                    </a:lnTo>
                    <a:lnTo>
                      <a:pt x="178" y="151"/>
                    </a:lnTo>
                    <a:lnTo>
                      <a:pt x="180" y="146"/>
                    </a:lnTo>
                    <a:lnTo>
                      <a:pt x="183" y="143"/>
                    </a:lnTo>
                    <a:lnTo>
                      <a:pt x="185" y="138"/>
                    </a:lnTo>
                    <a:lnTo>
                      <a:pt x="188" y="134"/>
                    </a:lnTo>
                    <a:lnTo>
                      <a:pt x="189" y="129"/>
                    </a:lnTo>
                    <a:lnTo>
                      <a:pt x="190" y="126"/>
                    </a:lnTo>
                    <a:lnTo>
                      <a:pt x="191" y="121"/>
                    </a:lnTo>
                    <a:lnTo>
                      <a:pt x="192" y="116"/>
                    </a:lnTo>
                    <a:lnTo>
                      <a:pt x="194" y="111"/>
                    </a:lnTo>
                    <a:lnTo>
                      <a:pt x="194" y="107"/>
                    </a:lnTo>
                    <a:lnTo>
                      <a:pt x="195" y="102"/>
                    </a:lnTo>
                    <a:lnTo>
                      <a:pt x="195" y="97"/>
                    </a:lnTo>
                    <a:lnTo>
                      <a:pt x="195" y="92"/>
                    </a:lnTo>
                    <a:lnTo>
                      <a:pt x="194" y="87"/>
                    </a:lnTo>
                    <a:lnTo>
                      <a:pt x="194" y="83"/>
                    </a:lnTo>
                    <a:lnTo>
                      <a:pt x="192" y="77"/>
                    </a:lnTo>
                    <a:lnTo>
                      <a:pt x="191" y="72"/>
                    </a:lnTo>
                    <a:lnTo>
                      <a:pt x="190" y="68"/>
                    </a:lnTo>
                    <a:lnTo>
                      <a:pt x="189" y="63"/>
                    </a:lnTo>
                    <a:lnTo>
                      <a:pt x="188" y="59"/>
                    </a:lnTo>
                    <a:lnTo>
                      <a:pt x="185" y="54"/>
                    </a:lnTo>
                    <a:lnTo>
                      <a:pt x="183" y="50"/>
                    </a:lnTo>
                    <a:lnTo>
                      <a:pt x="180" y="45"/>
                    </a:lnTo>
                    <a:lnTo>
                      <a:pt x="178" y="42"/>
                    </a:lnTo>
                    <a:lnTo>
                      <a:pt x="176" y="38"/>
                    </a:lnTo>
                    <a:lnTo>
                      <a:pt x="172" y="35"/>
                    </a:lnTo>
                    <a:lnTo>
                      <a:pt x="170" y="31"/>
                    </a:lnTo>
                    <a:lnTo>
                      <a:pt x="167" y="29"/>
                    </a:lnTo>
                    <a:lnTo>
                      <a:pt x="164" y="25"/>
                    </a:lnTo>
                    <a:lnTo>
                      <a:pt x="159" y="21"/>
                    </a:lnTo>
                    <a:lnTo>
                      <a:pt x="155" y="18"/>
                    </a:lnTo>
                    <a:lnTo>
                      <a:pt x="152" y="15"/>
                    </a:lnTo>
                    <a:lnTo>
                      <a:pt x="148" y="13"/>
                    </a:lnTo>
                    <a:lnTo>
                      <a:pt x="143" y="11"/>
                    </a:lnTo>
                    <a:lnTo>
                      <a:pt x="140" y="9"/>
                    </a:lnTo>
                    <a:lnTo>
                      <a:pt x="136" y="7"/>
                    </a:lnTo>
                    <a:lnTo>
                      <a:pt x="130" y="6"/>
                    </a:lnTo>
                    <a:lnTo>
                      <a:pt x="126" y="3"/>
                    </a:lnTo>
                    <a:lnTo>
                      <a:pt x="122" y="2"/>
                    </a:lnTo>
                    <a:lnTo>
                      <a:pt x="117" y="2"/>
                    </a:lnTo>
                    <a:lnTo>
                      <a:pt x="112" y="1"/>
                    </a:lnTo>
                    <a:lnTo>
                      <a:pt x="107" y="0"/>
                    </a:lnTo>
                    <a:lnTo>
                      <a:pt x="102" y="0"/>
                    </a:lnTo>
                    <a:lnTo>
                      <a:pt x="99" y="0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83" y="1"/>
                    </a:lnTo>
                    <a:lnTo>
                      <a:pt x="78" y="2"/>
                    </a:lnTo>
                    <a:lnTo>
                      <a:pt x="73" y="2"/>
                    </a:lnTo>
                    <a:lnTo>
                      <a:pt x="69" y="3"/>
                    </a:lnTo>
                    <a:lnTo>
                      <a:pt x="64" y="6"/>
                    </a:lnTo>
                    <a:lnTo>
                      <a:pt x="59" y="7"/>
                    </a:lnTo>
                    <a:lnTo>
                      <a:pt x="54" y="9"/>
                    </a:lnTo>
                    <a:lnTo>
                      <a:pt x="51" y="11"/>
                    </a:lnTo>
                    <a:lnTo>
                      <a:pt x="47" y="13"/>
                    </a:lnTo>
                    <a:lnTo>
                      <a:pt x="43" y="15"/>
                    </a:lnTo>
                    <a:lnTo>
                      <a:pt x="39" y="18"/>
                    </a:lnTo>
                    <a:lnTo>
                      <a:pt x="35" y="21"/>
                    </a:lnTo>
                    <a:lnTo>
                      <a:pt x="31" y="25"/>
                    </a:lnTo>
                    <a:lnTo>
                      <a:pt x="29" y="29"/>
                    </a:lnTo>
                    <a:lnTo>
                      <a:pt x="25" y="31"/>
                    </a:lnTo>
                    <a:lnTo>
                      <a:pt x="22" y="35"/>
                    </a:lnTo>
                    <a:lnTo>
                      <a:pt x="19" y="38"/>
                    </a:lnTo>
                    <a:lnTo>
                      <a:pt x="17" y="42"/>
                    </a:lnTo>
                    <a:lnTo>
                      <a:pt x="15" y="45"/>
                    </a:lnTo>
                    <a:lnTo>
                      <a:pt x="12" y="50"/>
                    </a:lnTo>
                    <a:lnTo>
                      <a:pt x="10" y="54"/>
                    </a:lnTo>
                    <a:lnTo>
                      <a:pt x="9" y="59"/>
                    </a:lnTo>
                    <a:lnTo>
                      <a:pt x="6" y="63"/>
                    </a:lnTo>
                    <a:lnTo>
                      <a:pt x="5" y="68"/>
                    </a:lnTo>
                    <a:lnTo>
                      <a:pt x="4" y="72"/>
                    </a:lnTo>
                    <a:lnTo>
                      <a:pt x="3" y="77"/>
                    </a:lnTo>
                    <a:lnTo>
                      <a:pt x="1" y="83"/>
                    </a:lnTo>
                    <a:lnTo>
                      <a:pt x="0" y="87"/>
                    </a:lnTo>
                    <a:lnTo>
                      <a:pt x="0" y="92"/>
                    </a:lnTo>
                    <a:lnTo>
                      <a:pt x="0" y="97"/>
                    </a:lnTo>
                    <a:lnTo>
                      <a:pt x="0" y="102"/>
                    </a:lnTo>
                    <a:lnTo>
                      <a:pt x="0" y="107"/>
                    </a:lnTo>
                    <a:lnTo>
                      <a:pt x="1" y="111"/>
                    </a:lnTo>
                    <a:lnTo>
                      <a:pt x="3" y="116"/>
                    </a:lnTo>
                    <a:lnTo>
                      <a:pt x="4" y="121"/>
                    </a:lnTo>
                    <a:lnTo>
                      <a:pt x="5" y="126"/>
                    </a:lnTo>
                    <a:lnTo>
                      <a:pt x="6" y="129"/>
                    </a:lnTo>
                    <a:lnTo>
                      <a:pt x="9" y="134"/>
                    </a:lnTo>
                    <a:lnTo>
                      <a:pt x="10" y="138"/>
                    </a:lnTo>
                    <a:lnTo>
                      <a:pt x="12" y="143"/>
                    </a:lnTo>
                    <a:lnTo>
                      <a:pt x="15" y="146"/>
                    </a:lnTo>
                    <a:lnTo>
                      <a:pt x="17" y="151"/>
                    </a:lnTo>
                    <a:lnTo>
                      <a:pt x="19" y="155"/>
                    </a:lnTo>
                    <a:lnTo>
                      <a:pt x="22" y="158"/>
                    </a:lnTo>
                    <a:lnTo>
                      <a:pt x="25" y="162"/>
                    </a:lnTo>
                    <a:lnTo>
                      <a:pt x="29" y="165"/>
                    </a:lnTo>
                    <a:lnTo>
                      <a:pt x="31" y="168"/>
                    </a:lnTo>
                    <a:lnTo>
                      <a:pt x="35" y="171"/>
                    </a:lnTo>
                    <a:lnTo>
                      <a:pt x="39" y="174"/>
                    </a:lnTo>
                    <a:lnTo>
                      <a:pt x="43" y="177"/>
                    </a:lnTo>
                    <a:lnTo>
                      <a:pt x="47" y="180"/>
                    </a:lnTo>
                    <a:lnTo>
                      <a:pt x="51" y="182"/>
                    </a:lnTo>
                    <a:lnTo>
                      <a:pt x="54" y="183"/>
                    </a:lnTo>
                    <a:lnTo>
                      <a:pt x="59" y="186"/>
                    </a:lnTo>
                    <a:lnTo>
                      <a:pt x="64" y="187"/>
                    </a:lnTo>
                    <a:lnTo>
                      <a:pt x="69" y="189"/>
                    </a:lnTo>
                    <a:lnTo>
                      <a:pt x="73" y="191"/>
                    </a:lnTo>
                    <a:lnTo>
                      <a:pt x="78" y="192"/>
                    </a:lnTo>
                    <a:lnTo>
                      <a:pt x="83" y="192"/>
                    </a:lnTo>
                    <a:lnTo>
                      <a:pt x="88" y="193"/>
                    </a:lnTo>
                    <a:lnTo>
                      <a:pt x="93" y="193"/>
                    </a:lnTo>
                    <a:lnTo>
                      <a:pt x="99" y="194"/>
                    </a:lnTo>
                    <a:lnTo>
                      <a:pt x="99" y="19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2" name="Freeform 66"/>
              <p:cNvSpPr>
                <a:spLocks/>
              </p:cNvSpPr>
              <p:nvPr/>
            </p:nvSpPr>
            <p:spPr bwMode="auto">
              <a:xfrm>
                <a:off x="2271" y="3866"/>
                <a:ext cx="191" cy="192"/>
              </a:xfrm>
              <a:custGeom>
                <a:avLst/>
                <a:gdLst/>
                <a:ahLst/>
                <a:cxnLst>
                  <a:cxn ang="0">
                    <a:pos x="104" y="191"/>
                  </a:cxn>
                  <a:cxn ang="0">
                    <a:pos x="119" y="188"/>
                  </a:cxn>
                  <a:cxn ang="0">
                    <a:pos x="132" y="183"/>
                  </a:cxn>
                  <a:cxn ang="0">
                    <a:pos x="143" y="176"/>
                  </a:cxn>
                  <a:cxn ang="0">
                    <a:pos x="155" y="169"/>
                  </a:cxn>
                  <a:cxn ang="0">
                    <a:pos x="164" y="159"/>
                  </a:cxn>
                  <a:cxn ang="0">
                    <a:pos x="173" y="149"/>
                  </a:cxn>
                  <a:cxn ang="0">
                    <a:pos x="180" y="135"/>
                  </a:cxn>
                  <a:cxn ang="0">
                    <a:pos x="186" y="123"/>
                  </a:cxn>
                  <a:cxn ang="0">
                    <a:pos x="188" y="109"/>
                  </a:cxn>
                  <a:cxn ang="0">
                    <a:pos x="191" y="96"/>
                  </a:cxn>
                  <a:cxn ang="0">
                    <a:pos x="188" y="80"/>
                  </a:cxn>
                  <a:cxn ang="0">
                    <a:pos x="186" y="67"/>
                  </a:cxn>
                  <a:cxn ang="0">
                    <a:pos x="180" y="54"/>
                  </a:cxn>
                  <a:cxn ang="0">
                    <a:pos x="173" y="42"/>
                  </a:cxn>
                  <a:cxn ang="0">
                    <a:pos x="164" y="31"/>
                  </a:cxn>
                  <a:cxn ang="0">
                    <a:pos x="155" y="21"/>
                  </a:cxn>
                  <a:cxn ang="0">
                    <a:pos x="143" y="13"/>
                  </a:cxn>
                  <a:cxn ang="0">
                    <a:pos x="132" y="7"/>
                  </a:cxn>
                  <a:cxn ang="0">
                    <a:pos x="119" y="2"/>
                  </a:cxn>
                  <a:cxn ang="0">
                    <a:pos x="104" y="0"/>
                  </a:cxn>
                  <a:cxn ang="0">
                    <a:pos x="90" y="0"/>
                  </a:cxn>
                  <a:cxn ang="0">
                    <a:pos x="75" y="2"/>
                  </a:cxn>
                  <a:cxn ang="0">
                    <a:pos x="61" y="6"/>
                  </a:cxn>
                  <a:cxn ang="0">
                    <a:pos x="48" y="11"/>
                  </a:cxn>
                  <a:cxn ang="0">
                    <a:pos x="37" y="18"/>
                  </a:cxn>
                  <a:cxn ang="0">
                    <a:pos x="27" y="27"/>
                  </a:cxn>
                  <a:cxn ang="0">
                    <a:pos x="18" y="38"/>
                  </a:cxn>
                  <a:cxn ang="0">
                    <a:pos x="11" y="49"/>
                  </a:cxn>
                  <a:cxn ang="0">
                    <a:pos x="5" y="62"/>
                  </a:cxn>
                  <a:cxn ang="0">
                    <a:pos x="1" y="75"/>
                  </a:cxn>
                  <a:cxn ang="0">
                    <a:pos x="0" y="90"/>
                  </a:cxn>
                  <a:cxn ang="0">
                    <a:pos x="0" y="104"/>
                  </a:cxn>
                  <a:cxn ang="0">
                    <a:pos x="2" y="119"/>
                  </a:cxn>
                  <a:cxn ang="0">
                    <a:pos x="7" y="132"/>
                  </a:cxn>
                  <a:cxn ang="0">
                    <a:pos x="12" y="144"/>
                  </a:cxn>
                  <a:cxn ang="0">
                    <a:pos x="21" y="156"/>
                  </a:cxn>
                  <a:cxn ang="0">
                    <a:pos x="31" y="165"/>
                  </a:cxn>
                  <a:cxn ang="0">
                    <a:pos x="41" y="174"/>
                  </a:cxn>
                  <a:cxn ang="0">
                    <a:pos x="53" y="181"/>
                  </a:cxn>
                  <a:cxn ang="0">
                    <a:pos x="66" y="187"/>
                  </a:cxn>
                  <a:cxn ang="0">
                    <a:pos x="80" y="189"/>
                  </a:cxn>
                  <a:cxn ang="0">
                    <a:pos x="95" y="192"/>
                  </a:cxn>
                </a:cxnLst>
                <a:rect l="0" t="0" r="r" b="b"/>
                <a:pathLst>
                  <a:path w="191" h="192">
                    <a:moveTo>
                      <a:pt x="95" y="192"/>
                    </a:moveTo>
                    <a:lnTo>
                      <a:pt x="99" y="191"/>
                    </a:lnTo>
                    <a:lnTo>
                      <a:pt x="104" y="191"/>
                    </a:lnTo>
                    <a:lnTo>
                      <a:pt x="109" y="189"/>
                    </a:lnTo>
                    <a:lnTo>
                      <a:pt x="114" y="189"/>
                    </a:lnTo>
                    <a:lnTo>
                      <a:pt x="119" y="188"/>
                    </a:lnTo>
                    <a:lnTo>
                      <a:pt x="122" y="187"/>
                    </a:lnTo>
                    <a:lnTo>
                      <a:pt x="127" y="185"/>
                    </a:lnTo>
                    <a:lnTo>
                      <a:pt x="132" y="183"/>
                    </a:lnTo>
                    <a:lnTo>
                      <a:pt x="135" y="181"/>
                    </a:lnTo>
                    <a:lnTo>
                      <a:pt x="139" y="179"/>
                    </a:lnTo>
                    <a:lnTo>
                      <a:pt x="143" y="176"/>
                    </a:lnTo>
                    <a:lnTo>
                      <a:pt x="147" y="174"/>
                    </a:lnTo>
                    <a:lnTo>
                      <a:pt x="151" y="171"/>
                    </a:lnTo>
                    <a:lnTo>
                      <a:pt x="155" y="169"/>
                    </a:lnTo>
                    <a:lnTo>
                      <a:pt x="158" y="165"/>
                    </a:lnTo>
                    <a:lnTo>
                      <a:pt x="162" y="163"/>
                    </a:lnTo>
                    <a:lnTo>
                      <a:pt x="164" y="159"/>
                    </a:lnTo>
                    <a:lnTo>
                      <a:pt x="168" y="156"/>
                    </a:lnTo>
                    <a:lnTo>
                      <a:pt x="170" y="152"/>
                    </a:lnTo>
                    <a:lnTo>
                      <a:pt x="173" y="149"/>
                    </a:lnTo>
                    <a:lnTo>
                      <a:pt x="175" y="144"/>
                    </a:lnTo>
                    <a:lnTo>
                      <a:pt x="177" y="140"/>
                    </a:lnTo>
                    <a:lnTo>
                      <a:pt x="180" y="135"/>
                    </a:lnTo>
                    <a:lnTo>
                      <a:pt x="182" y="132"/>
                    </a:lnTo>
                    <a:lnTo>
                      <a:pt x="183" y="127"/>
                    </a:lnTo>
                    <a:lnTo>
                      <a:pt x="186" y="123"/>
                    </a:lnTo>
                    <a:lnTo>
                      <a:pt x="187" y="119"/>
                    </a:lnTo>
                    <a:lnTo>
                      <a:pt x="188" y="114"/>
                    </a:lnTo>
                    <a:lnTo>
                      <a:pt x="188" y="109"/>
                    </a:lnTo>
                    <a:lnTo>
                      <a:pt x="189" y="104"/>
                    </a:lnTo>
                    <a:lnTo>
                      <a:pt x="189" y="99"/>
                    </a:lnTo>
                    <a:lnTo>
                      <a:pt x="191" y="96"/>
                    </a:lnTo>
                    <a:lnTo>
                      <a:pt x="189" y="90"/>
                    </a:lnTo>
                    <a:lnTo>
                      <a:pt x="189" y="85"/>
                    </a:lnTo>
                    <a:lnTo>
                      <a:pt x="188" y="80"/>
                    </a:lnTo>
                    <a:lnTo>
                      <a:pt x="188" y="75"/>
                    </a:lnTo>
                    <a:lnTo>
                      <a:pt x="187" y="71"/>
                    </a:lnTo>
                    <a:lnTo>
                      <a:pt x="186" y="67"/>
                    </a:lnTo>
                    <a:lnTo>
                      <a:pt x="183" y="62"/>
                    </a:lnTo>
                    <a:lnTo>
                      <a:pt x="182" y="59"/>
                    </a:lnTo>
                    <a:lnTo>
                      <a:pt x="180" y="54"/>
                    </a:lnTo>
                    <a:lnTo>
                      <a:pt x="177" y="49"/>
                    </a:lnTo>
                    <a:lnTo>
                      <a:pt x="175" y="45"/>
                    </a:lnTo>
                    <a:lnTo>
                      <a:pt x="173" y="42"/>
                    </a:lnTo>
                    <a:lnTo>
                      <a:pt x="170" y="38"/>
                    </a:lnTo>
                    <a:lnTo>
                      <a:pt x="168" y="35"/>
                    </a:lnTo>
                    <a:lnTo>
                      <a:pt x="164" y="31"/>
                    </a:lnTo>
                    <a:lnTo>
                      <a:pt x="162" y="27"/>
                    </a:lnTo>
                    <a:lnTo>
                      <a:pt x="158" y="24"/>
                    </a:lnTo>
                    <a:lnTo>
                      <a:pt x="155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3" y="13"/>
                    </a:lnTo>
                    <a:lnTo>
                      <a:pt x="139" y="11"/>
                    </a:lnTo>
                    <a:lnTo>
                      <a:pt x="135" y="9"/>
                    </a:lnTo>
                    <a:lnTo>
                      <a:pt x="132" y="7"/>
                    </a:lnTo>
                    <a:lnTo>
                      <a:pt x="127" y="6"/>
                    </a:lnTo>
                    <a:lnTo>
                      <a:pt x="122" y="3"/>
                    </a:lnTo>
                    <a:lnTo>
                      <a:pt x="119" y="2"/>
                    </a:lnTo>
                    <a:lnTo>
                      <a:pt x="114" y="2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5" y="2"/>
                    </a:lnTo>
                    <a:lnTo>
                      <a:pt x="71" y="2"/>
                    </a:lnTo>
                    <a:lnTo>
                      <a:pt x="66" y="3"/>
                    </a:lnTo>
                    <a:lnTo>
                      <a:pt x="61" y="6"/>
                    </a:lnTo>
                    <a:lnTo>
                      <a:pt x="57" y="7"/>
                    </a:lnTo>
                    <a:lnTo>
                      <a:pt x="53" y="9"/>
                    </a:lnTo>
                    <a:lnTo>
                      <a:pt x="48" y="11"/>
                    </a:lnTo>
                    <a:lnTo>
                      <a:pt x="44" y="13"/>
                    </a:lnTo>
                    <a:lnTo>
                      <a:pt x="41" y="15"/>
                    </a:lnTo>
                    <a:lnTo>
                      <a:pt x="37" y="18"/>
                    </a:lnTo>
                    <a:lnTo>
                      <a:pt x="33" y="21"/>
                    </a:lnTo>
                    <a:lnTo>
                      <a:pt x="31" y="24"/>
                    </a:lnTo>
                    <a:lnTo>
                      <a:pt x="27" y="27"/>
                    </a:lnTo>
                    <a:lnTo>
                      <a:pt x="24" y="31"/>
                    </a:lnTo>
                    <a:lnTo>
                      <a:pt x="21" y="35"/>
                    </a:lnTo>
                    <a:lnTo>
                      <a:pt x="18" y="38"/>
                    </a:lnTo>
                    <a:lnTo>
                      <a:pt x="15" y="42"/>
                    </a:lnTo>
                    <a:lnTo>
                      <a:pt x="12" y="45"/>
                    </a:lnTo>
                    <a:lnTo>
                      <a:pt x="11" y="49"/>
                    </a:lnTo>
                    <a:lnTo>
                      <a:pt x="8" y="54"/>
                    </a:lnTo>
                    <a:lnTo>
                      <a:pt x="7" y="59"/>
                    </a:lnTo>
                    <a:lnTo>
                      <a:pt x="5" y="62"/>
                    </a:lnTo>
                    <a:lnTo>
                      <a:pt x="3" y="67"/>
                    </a:lnTo>
                    <a:lnTo>
                      <a:pt x="2" y="71"/>
                    </a:lnTo>
                    <a:lnTo>
                      <a:pt x="1" y="75"/>
                    </a:lnTo>
                    <a:lnTo>
                      <a:pt x="0" y="80"/>
                    </a:lnTo>
                    <a:lnTo>
                      <a:pt x="0" y="85"/>
                    </a:lnTo>
                    <a:lnTo>
                      <a:pt x="0" y="90"/>
                    </a:lnTo>
                    <a:lnTo>
                      <a:pt x="0" y="96"/>
                    </a:lnTo>
                    <a:lnTo>
                      <a:pt x="0" y="99"/>
                    </a:lnTo>
                    <a:lnTo>
                      <a:pt x="0" y="104"/>
                    </a:lnTo>
                    <a:lnTo>
                      <a:pt x="0" y="109"/>
                    </a:lnTo>
                    <a:lnTo>
                      <a:pt x="1" y="114"/>
                    </a:lnTo>
                    <a:lnTo>
                      <a:pt x="2" y="119"/>
                    </a:lnTo>
                    <a:lnTo>
                      <a:pt x="3" y="123"/>
                    </a:lnTo>
                    <a:lnTo>
                      <a:pt x="5" y="127"/>
                    </a:lnTo>
                    <a:lnTo>
                      <a:pt x="7" y="132"/>
                    </a:lnTo>
                    <a:lnTo>
                      <a:pt x="8" y="135"/>
                    </a:lnTo>
                    <a:lnTo>
                      <a:pt x="11" y="140"/>
                    </a:lnTo>
                    <a:lnTo>
                      <a:pt x="12" y="144"/>
                    </a:lnTo>
                    <a:lnTo>
                      <a:pt x="15" y="149"/>
                    </a:lnTo>
                    <a:lnTo>
                      <a:pt x="18" y="152"/>
                    </a:lnTo>
                    <a:lnTo>
                      <a:pt x="21" y="156"/>
                    </a:lnTo>
                    <a:lnTo>
                      <a:pt x="24" y="159"/>
                    </a:lnTo>
                    <a:lnTo>
                      <a:pt x="27" y="163"/>
                    </a:lnTo>
                    <a:lnTo>
                      <a:pt x="31" y="165"/>
                    </a:lnTo>
                    <a:lnTo>
                      <a:pt x="33" y="169"/>
                    </a:lnTo>
                    <a:lnTo>
                      <a:pt x="37" y="171"/>
                    </a:lnTo>
                    <a:lnTo>
                      <a:pt x="41" y="174"/>
                    </a:lnTo>
                    <a:lnTo>
                      <a:pt x="44" y="176"/>
                    </a:lnTo>
                    <a:lnTo>
                      <a:pt x="48" y="179"/>
                    </a:lnTo>
                    <a:lnTo>
                      <a:pt x="53" y="181"/>
                    </a:lnTo>
                    <a:lnTo>
                      <a:pt x="57" y="183"/>
                    </a:lnTo>
                    <a:lnTo>
                      <a:pt x="61" y="185"/>
                    </a:lnTo>
                    <a:lnTo>
                      <a:pt x="66" y="187"/>
                    </a:lnTo>
                    <a:lnTo>
                      <a:pt x="71" y="188"/>
                    </a:lnTo>
                    <a:lnTo>
                      <a:pt x="75" y="189"/>
                    </a:lnTo>
                    <a:lnTo>
                      <a:pt x="80" y="189"/>
                    </a:lnTo>
                    <a:lnTo>
                      <a:pt x="85" y="191"/>
                    </a:lnTo>
                    <a:lnTo>
                      <a:pt x="90" y="191"/>
                    </a:lnTo>
                    <a:lnTo>
                      <a:pt x="95" y="192"/>
                    </a:lnTo>
                    <a:lnTo>
                      <a:pt x="95" y="1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3" name="Freeform 67"/>
              <p:cNvSpPr>
                <a:spLocks/>
              </p:cNvSpPr>
              <p:nvPr/>
            </p:nvSpPr>
            <p:spPr bwMode="auto">
              <a:xfrm>
                <a:off x="2508" y="3951"/>
                <a:ext cx="167" cy="169"/>
              </a:xfrm>
              <a:custGeom>
                <a:avLst/>
                <a:gdLst/>
                <a:ahLst/>
                <a:cxnLst>
                  <a:cxn ang="0">
                    <a:pos x="87" y="168"/>
                  </a:cxn>
                  <a:cxn ang="0">
                    <a:pos x="95" y="168"/>
                  </a:cxn>
                  <a:cxn ang="0">
                    <a:pos x="104" y="165"/>
                  </a:cxn>
                  <a:cxn ang="0">
                    <a:pos x="112" y="163"/>
                  </a:cxn>
                  <a:cxn ang="0">
                    <a:pos x="119" y="158"/>
                  </a:cxn>
                  <a:cxn ang="0">
                    <a:pos x="126" y="155"/>
                  </a:cxn>
                  <a:cxn ang="0">
                    <a:pos x="136" y="149"/>
                  </a:cxn>
                  <a:cxn ang="0">
                    <a:pos x="148" y="137"/>
                  </a:cxn>
                  <a:cxn ang="0">
                    <a:pos x="154" y="127"/>
                  </a:cxn>
                  <a:cxn ang="0">
                    <a:pos x="158" y="120"/>
                  </a:cxn>
                  <a:cxn ang="0">
                    <a:pos x="161" y="112"/>
                  </a:cxn>
                  <a:cxn ang="0">
                    <a:pos x="164" y="104"/>
                  </a:cxn>
                  <a:cxn ang="0">
                    <a:pos x="166" y="96"/>
                  </a:cxn>
                  <a:cxn ang="0">
                    <a:pos x="167" y="88"/>
                  </a:cxn>
                  <a:cxn ang="0">
                    <a:pos x="167" y="79"/>
                  </a:cxn>
                  <a:cxn ang="0">
                    <a:pos x="166" y="70"/>
                  </a:cxn>
                  <a:cxn ang="0">
                    <a:pos x="164" y="62"/>
                  </a:cxn>
                  <a:cxn ang="0">
                    <a:pos x="161" y="55"/>
                  </a:cxn>
                  <a:cxn ang="0">
                    <a:pos x="158" y="47"/>
                  </a:cxn>
                  <a:cxn ang="0">
                    <a:pos x="154" y="40"/>
                  </a:cxn>
                  <a:cxn ang="0">
                    <a:pos x="150" y="32"/>
                  </a:cxn>
                  <a:cxn ang="0">
                    <a:pos x="146" y="26"/>
                  </a:cxn>
                  <a:cxn ang="0">
                    <a:pos x="136" y="18"/>
                  </a:cxn>
                  <a:cxn ang="0">
                    <a:pos x="126" y="11"/>
                  </a:cxn>
                  <a:cxn ang="0">
                    <a:pos x="119" y="7"/>
                  </a:cxn>
                  <a:cxn ang="0">
                    <a:pos x="112" y="4"/>
                  </a:cxn>
                  <a:cxn ang="0">
                    <a:pos x="104" y="1"/>
                  </a:cxn>
                  <a:cxn ang="0">
                    <a:pos x="95" y="0"/>
                  </a:cxn>
                  <a:cxn ang="0">
                    <a:pos x="87" y="0"/>
                  </a:cxn>
                  <a:cxn ang="0">
                    <a:pos x="78" y="0"/>
                  </a:cxn>
                  <a:cxn ang="0">
                    <a:pos x="70" y="0"/>
                  </a:cxn>
                  <a:cxn ang="0">
                    <a:pos x="62" y="1"/>
                  </a:cxn>
                  <a:cxn ang="0">
                    <a:pos x="54" y="4"/>
                  </a:cxn>
                  <a:cxn ang="0">
                    <a:pos x="47" y="7"/>
                  </a:cxn>
                  <a:cxn ang="0">
                    <a:pos x="40" y="11"/>
                  </a:cxn>
                  <a:cxn ang="0">
                    <a:pos x="33" y="16"/>
                  </a:cxn>
                  <a:cxn ang="0">
                    <a:pos x="27" y="20"/>
                  </a:cxn>
                  <a:cxn ang="0">
                    <a:pos x="21" y="26"/>
                  </a:cxn>
                  <a:cxn ang="0">
                    <a:pos x="16" y="32"/>
                  </a:cxn>
                  <a:cxn ang="0">
                    <a:pos x="11" y="40"/>
                  </a:cxn>
                  <a:cxn ang="0">
                    <a:pos x="8" y="47"/>
                  </a:cxn>
                  <a:cxn ang="0">
                    <a:pos x="4" y="55"/>
                  </a:cxn>
                  <a:cxn ang="0">
                    <a:pos x="2" y="62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88"/>
                  </a:cxn>
                  <a:cxn ang="0">
                    <a:pos x="0" y="96"/>
                  </a:cxn>
                  <a:cxn ang="0">
                    <a:pos x="2" y="104"/>
                  </a:cxn>
                  <a:cxn ang="0">
                    <a:pos x="4" y="112"/>
                  </a:cxn>
                  <a:cxn ang="0">
                    <a:pos x="8" y="120"/>
                  </a:cxn>
                  <a:cxn ang="0">
                    <a:pos x="11" y="127"/>
                  </a:cxn>
                  <a:cxn ang="0">
                    <a:pos x="18" y="137"/>
                  </a:cxn>
                  <a:cxn ang="0">
                    <a:pos x="27" y="146"/>
                  </a:cxn>
                  <a:cxn ang="0">
                    <a:pos x="33" y="151"/>
                  </a:cxn>
                  <a:cxn ang="0">
                    <a:pos x="40" y="155"/>
                  </a:cxn>
                  <a:cxn ang="0">
                    <a:pos x="47" y="158"/>
                  </a:cxn>
                  <a:cxn ang="0">
                    <a:pos x="54" y="163"/>
                  </a:cxn>
                  <a:cxn ang="0">
                    <a:pos x="62" y="165"/>
                  </a:cxn>
                  <a:cxn ang="0">
                    <a:pos x="70" y="168"/>
                  </a:cxn>
                  <a:cxn ang="0">
                    <a:pos x="78" y="168"/>
                  </a:cxn>
                  <a:cxn ang="0">
                    <a:pos x="83" y="169"/>
                  </a:cxn>
                </a:cxnLst>
                <a:rect l="0" t="0" r="r" b="b"/>
                <a:pathLst>
                  <a:path w="167" h="169">
                    <a:moveTo>
                      <a:pt x="83" y="169"/>
                    </a:moveTo>
                    <a:lnTo>
                      <a:pt x="87" y="168"/>
                    </a:lnTo>
                    <a:lnTo>
                      <a:pt x="92" y="168"/>
                    </a:lnTo>
                    <a:lnTo>
                      <a:pt x="95" y="168"/>
                    </a:lnTo>
                    <a:lnTo>
                      <a:pt x="100" y="167"/>
                    </a:lnTo>
                    <a:lnTo>
                      <a:pt x="104" y="165"/>
                    </a:lnTo>
                    <a:lnTo>
                      <a:pt x="108" y="164"/>
                    </a:lnTo>
                    <a:lnTo>
                      <a:pt x="112" y="163"/>
                    </a:lnTo>
                    <a:lnTo>
                      <a:pt x="116" y="162"/>
                    </a:lnTo>
                    <a:lnTo>
                      <a:pt x="119" y="158"/>
                    </a:lnTo>
                    <a:lnTo>
                      <a:pt x="123" y="157"/>
                    </a:lnTo>
                    <a:lnTo>
                      <a:pt x="126" y="155"/>
                    </a:lnTo>
                    <a:lnTo>
                      <a:pt x="130" y="153"/>
                    </a:lnTo>
                    <a:lnTo>
                      <a:pt x="136" y="149"/>
                    </a:lnTo>
                    <a:lnTo>
                      <a:pt x="143" y="144"/>
                    </a:lnTo>
                    <a:lnTo>
                      <a:pt x="148" y="137"/>
                    </a:lnTo>
                    <a:lnTo>
                      <a:pt x="153" y="131"/>
                    </a:lnTo>
                    <a:lnTo>
                      <a:pt x="154" y="127"/>
                    </a:lnTo>
                    <a:lnTo>
                      <a:pt x="156" y="124"/>
                    </a:lnTo>
                    <a:lnTo>
                      <a:pt x="158" y="120"/>
                    </a:lnTo>
                    <a:lnTo>
                      <a:pt x="160" y="116"/>
                    </a:lnTo>
                    <a:lnTo>
                      <a:pt x="161" y="112"/>
                    </a:lnTo>
                    <a:lnTo>
                      <a:pt x="162" y="108"/>
                    </a:lnTo>
                    <a:lnTo>
                      <a:pt x="164" y="104"/>
                    </a:lnTo>
                    <a:lnTo>
                      <a:pt x="165" y="101"/>
                    </a:lnTo>
                    <a:lnTo>
                      <a:pt x="166" y="96"/>
                    </a:lnTo>
                    <a:lnTo>
                      <a:pt x="167" y="91"/>
                    </a:lnTo>
                    <a:lnTo>
                      <a:pt x="167" y="88"/>
                    </a:lnTo>
                    <a:lnTo>
                      <a:pt x="167" y="84"/>
                    </a:lnTo>
                    <a:lnTo>
                      <a:pt x="167" y="79"/>
                    </a:lnTo>
                    <a:lnTo>
                      <a:pt x="167" y="74"/>
                    </a:lnTo>
                    <a:lnTo>
                      <a:pt x="166" y="70"/>
                    </a:lnTo>
                    <a:lnTo>
                      <a:pt x="165" y="66"/>
                    </a:lnTo>
                    <a:lnTo>
                      <a:pt x="164" y="62"/>
                    </a:lnTo>
                    <a:lnTo>
                      <a:pt x="162" y="59"/>
                    </a:lnTo>
                    <a:lnTo>
                      <a:pt x="161" y="55"/>
                    </a:lnTo>
                    <a:lnTo>
                      <a:pt x="160" y="52"/>
                    </a:lnTo>
                    <a:lnTo>
                      <a:pt x="158" y="47"/>
                    </a:lnTo>
                    <a:lnTo>
                      <a:pt x="156" y="43"/>
                    </a:lnTo>
                    <a:lnTo>
                      <a:pt x="154" y="40"/>
                    </a:lnTo>
                    <a:lnTo>
                      <a:pt x="153" y="36"/>
                    </a:lnTo>
                    <a:lnTo>
                      <a:pt x="150" y="32"/>
                    </a:lnTo>
                    <a:lnTo>
                      <a:pt x="148" y="30"/>
                    </a:lnTo>
                    <a:lnTo>
                      <a:pt x="146" y="26"/>
                    </a:lnTo>
                    <a:lnTo>
                      <a:pt x="143" y="24"/>
                    </a:lnTo>
                    <a:lnTo>
                      <a:pt x="136" y="18"/>
                    </a:lnTo>
                    <a:lnTo>
                      <a:pt x="130" y="13"/>
                    </a:lnTo>
                    <a:lnTo>
                      <a:pt x="126" y="11"/>
                    </a:lnTo>
                    <a:lnTo>
                      <a:pt x="123" y="8"/>
                    </a:lnTo>
                    <a:lnTo>
                      <a:pt x="119" y="7"/>
                    </a:lnTo>
                    <a:lnTo>
                      <a:pt x="116" y="6"/>
                    </a:lnTo>
                    <a:lnTo>
                      <a:pt x="112" y="4"/>
                    </a:lnTo>
                    <a:lnTo>
                      <a:pt x="108" y="2"/>
                    </a:lnTo>
                    <a:lnTo>
                      <a:pt x="104" y="1"/>
                    </a:lnTo>
                    <a:lnTo>
                      <a:pt x="100" y="1"/>
                    </a:lnTo>
                    <a:lnTo>
                      <a:pt x="95" y="0"/>
                    </a:lnTo>
                    <a:lnTo>
                      <a:pt x="92" y="0"/>
                    </a:lnTo>
                    <a:lnTo>
                      <a:pt x="87" y="0"/>
                    </a:lnTo>
                    <a:lnTo>
                      <a:pt x="83" y="0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0" y="0"/>
                    </a:lnTo>
                    <a:lnTo>
                      <a:pt x="66" y="1"/>
                    </a:lnTo>
                    <a:lnTo>
                      <a:pt x="62" y="1"/>
                    </a:lnTo>
                    <a:lnTo>
                      <a:pt x="58" y="2"/>
                    </a:lnTo>
                    <a:lnTo>
                      <a:pt x="54" y="4"/>
                    </a:lnTo>
                    <a:lnTo>
                      <a:pt x="51" y="6"/>
                    </a:lnTo>
                    <a:lnTo>
                      <a:pt x="47" y="7"/>
                    </a:lnTo>
                    <a:lnTo>
                      <a:pt x="44" y="8"/>
                    </a:lnTo>
                    <a:lnTo>
                      <a:pt x="40" y="11"/>
                    </a:lnTo>
                    <a:lnTo>
                      <a:pt x="36" y="13"/>
                    </a:lnTo>
                    <a:lnTo>
                      <a:pt x="33" y="16"/>
                    </a:lnTo>
                    <a:lnTo>
                      <a:pt x="29" y="18"/>
                    </a:lnTo>
                    <a:lnTo>
                      <a:pt x="27" y="20"/>
                    </a:lnTo>
                    <a:lnTo>
                      <a:pt x="24" y="24"/>
                    </a:lnTo>
                    <a:lnTo>
                      <a:pt x="21" y="26"/>
                    </a:lnTo>
                    <a:lnTo>
                      <a:pt x="18" y="30"/>
                    </a:lnTo>
                    <a:lnTo>
                      <a:pt x="16" y="32"/>
                    </a:lnTo>
                    <a:lnTo>
                      <a:pt x="14" y="36"/>
                    </a:lnTo>
                    <a:lnTo>
                      <a:pt x="11" y="40"/>
                    </a:lnTo>
                    <a:lnTo>
                      <a:pt x="10" y="43"/>
                    </a:lnTo>
                    <a:lnTo>
                      <a:pt x="8" y="47"/>
                    </a:lnTo>
                    <a:lnTo>
                      <a:pt x="6" y="52"/>
                    </a:lnTo>
                    <a:lnTo>
                      <a:pt x="4" y="55"/>
                    </a:lnTo>
                    <a:lnTo>
                      <a:pt x="3" y="59"/>
                    </a:lnTo>
                    <a:lnTo>
                      <a:pt x="2" y="62"/>
                    </a:lnTo>
                    <a:lnTo>
                      <a:pt x="2" y="66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2" y="101"/>
                    </a:lnTo>
                    <a:lnTo>
                      <a:pt x="2" y="104"/>
                    </a:lnTo>
                    <a:lnTo>
                      <a:pt x="3" y="108"/>
                    </a:lnTo>
                    <a:lnTo>
                      <a:pt x="4" y="112"/>
                    </a:lnTo>
                    <a:lnTo>
                      <a:pt x="6" y="116"/>
                    </a:lnTo>
                    <a:lnTo>
                      <a:pt x="8" y="120"/>
                    </a:lnTo>
                    <a:lnTo>
                      <a:pt x="10" y="124"/>
                    </a:lnTo>
                    <a:lnTo>
                      <a:pt x="11" y="127"/>
                    </a:lnTo>
                    <a:lnTo>
                      <a:pt x="14" y="131"/>
                    </a:lnTo>
                    <a:lnTo>
                      <a:pt x="18" y="137"/>
                    </a:lnTo>
                    <a:lnTo>
                      <a:pt x="24" y="144"/>
                    </a:lnTo>
                    <a:lnTo>
                      <a:pt x="27" y="146"/>
                    </a:lnTo>
                    <a:lnTo>
                      <a:pt x="29" y="149"/>
                    </a:lnTo>
                    <a:lnTo>
                      <a:pt x="33" y="151"/>
                    </a:lnTo>
                    <a:lnTo>
                      <a:pt x="36" y="153"/>
                    </a:lnTo>
                    <a:lnTo>
                      <a:pt x="40" y="155"/>
                    </a:lnTo>
                    <a:lnTo>
                      <a:pt x="44" y="157"/>
                    </a:lnTo>
                    <a:lnTo>
                      <a:pt x="47" y="158"/>
                    </a:lnTo>
                    <a:lnTo>
                      <a:pt x="51" y="162"/>
                    </a:lnTo>
                    <a:lnTo>
                      <a:pt x="54" y="163"/>
                    </a:lnTo>
                    <a:lnTo>
                      <a:pt x="58" y="164"/>
                    </a:lnTo>
                    <a:lnTo>
                      <a:pt x="62" y="165"/>
                    </a:lnTo>
                    <a:lnTo>
                      <a:pt x="66" y="167"/>
                    </a:lnTo>
                    <a:lnTo>
                      <a:pt x="70" y="168"/>
                    </a:lnTo>
                    <a:lnTo>
                      <a:pt x="75" y="168"/>
                    </a:lnTo>
                    <a:lnTo>
                      <a:pt x="78" y="168"/>
                    </a:lnTo>
                    <a:lnTo>
                      <a:pt x="83" y="169"/>
                    </a:lnTo>
                    <a:lnTo>
                      <a:pt x="83" y="1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4" name="Freeform 68"/>
              <p:cNvSpPr>
                <a:spLocks/>
              </p:cNvSpPr>
              <p:nvPr/>
            </p:nvSpPr>
            <p:spPr bwMode="auto">
              <a:xfrm>
                <a:off x="2744" y="3998"/>
                <a:ext cx="131" cy="132"/>
              </a:xfrm>
              <a:custGeom>
                <a:avLst/>
                <a:gdLst/>
                <a:ahLst/>
                <a:cxnLst>
                  <a:cxn ang="0">
                    <a:pos x="72" y="132"/>
                  </a:cxn>
                  <a:cxn ang="0">
                    <a:pos x="84" y="128"/>
                  </a:cxn>
                  <a:cxn ang="0">
                    <a:pos x="96" y="123"/>
                  </a:cxn>
                  <a:cxn ang="0">
                    <a:pos x="107" y="116"/>
                  </a:cxn>
                  <a:cxn ang="0">
                    <a:pos x="115" y="106"/>
                  </a:cxn>
                  <a:cxn ang="0">
                    <a:pos x="122" y="97"/>
                  </a:cxn>
                  <a:cxn ang="0">
                    <a:pos x="127" y="84"/>
                  </a:cxn>
                  <a:cxn ang="0">
                    <a:pos x="131" y="72"/>
                  </a:cxn>
                  <a:cxn ang="0">
                    <a:pos x="131" y="62"/>
                  </a:cxn>
                  <a:cxn ang="0">
                    <a:pos x="129" y="55"/>
                  </a:cxn>
                  <a:cxn ang="0">
                    <a:pos x="127" y="45"/>
                  </a:cxn>
                  <a:cxn ang="0">
                    <a:pos x="122" y="33"/>
                  </a:cxn>
                  <a:cxn ang="0">
                    <a:pos x="115" y="23"/>
                  </a:cxn>
                  <a:cxn ang="0">
                    <a:pos x="107" y="13"/>
                  </a:cxn>
                  <a:cxn ang="0">
                    <a:pos x="96" y="6"/>
                  </a:cxn>
                  <a:cxn ang="0">
                    <a:pos x="84" y="2"/>
                  </a:cxn>
                  <a:cxn ang="0">
                    <a:pos x="72" y="0"/>
                  </a:cxn>
                  <a:cxn ang="0">
                    <a:pos x="62" y="0"/>
                  </a:cxn>
                  <a:cxn ang="0">
                    <a:pos x="55" y="0"/>
                  </a:cxn>
                  <a:cxn ang="0">
                    <a:pos x="45" y="2"/>
                  </a:cxn>
                  <a:cxn ang="0">
                    <a:pos x="33" y="6"/>
                  </a:cxn>
                  <a:cxn ang="0">
                    <a:pos x="22" y="13"/>
                  </a:cxn>
                  <a:cxn ang="0">
                    <a:pos x="13" y="23"/>
                  </a:cxn>
                  <a:cxn ang="0">
                    <a:pos x="6" y="33"/>
                  </a:cxn>
                  <a:cxn ang="0">
                    <a:pos x="2" y="45"/>
                  </a:cxn>
                  <a:cxn ang="0">
                    <a:pos x="0" y="5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84"/>
                  </a:cxn>
                  <a:cxn ang="0">
                    <a:pos x="6" y="97"/>
                  </a:cxn>
                  <a:cxn ang="0">
                    <a:pos x="13" y="106"/>
                  </a:cxn>
                  <a:cxn ang="0">
                    <a:pos x="22" y="116"/>
                  </a:cxn>
                  <a:cxn ang="0">
                    <a:pos x="33" y="123"/>
                  </a:cxn>
                  <a:cxn ang="0">
                    <a:pos x="45" y="128"/>
                  </a:cxn>
                  <a:cxn ang="0">
                    <a:pos x="55" y="130"/>
                  </a:cxn>
                  <a:cxn ang="0">
                    <a:pos x="62" y="132"/>
                  </a:cxn>
                  <a:cxn ang="0">
                    <a:pos x="66" y="132"/>
                  </a:cxn>
                </a:cxnLst>
                <a:rect l="0" t="0" r="r" b="b"/>
                <a:pathLst>
                  <a:path w="131" h="132">
                    <a:moveTo>
                      <a:pt x="66" y="132"/>
                    </a:moveTo>
                    <a:lnTo>
                      <a:pt x="72" y="132"/>
                    </a:lnTo>
                    <a:lnTo>
                      <a:pt x="78" y="130"/>
                    </a:lnTo>
                    <a:lnTo>
                      <a:pt x="84" y="128"/>
                    </a:lnTo>
                    <a:lnTo>
                      <a:pt x="90" y="127"/>
                    </a:lnTo>
                    <a:lnTo>
                      <a:pt x="96" y="123"/>
                    </a:lnTo>
                    <a:lnTo>
                      <a:pt x="102" y="120"/>
                    </a:lnTo>
                    <a:lnTo>
                      <a:pt x="107" y="116"/>
                    </a:lnTo>
                    <a:lnTo>
                      <a:pt x="111" y="111"/>
                    </a:lnTo>
                    <a:lnTo>
                      <a:pt x="115" y="106"/>
                    </a:lnTo>
                    <a:lnTo>
                      <a:pt x="119" y="102"/>
                    </a:lnTo>
                    <a:lnTo>
                      <a:pt x="122" y="97"/>
                    </a:lnTo>
                    <a:lnTo>
                      <a:pt x="126" y="91"/>
                    </a:lnTo>
                    <a:lnTo>
                      <a:pt x="127" y="84"/>
                    </a:lnTo>
                    <a:lnTo>
                      <a:pt x="129" y="78"/>
                    </a:lnTo>
                    <a:lnTo>
                      <a:pt x="131" y="72"/>
                    </a:lnTo>
                    <a:lnTo>
                      <a:pt x="131" y="66"/>
                    </a:lnTo>
                    <a:lnTo>
                      <a:pt x="131" y="62"/>
                    </a:lnTo>
                    <a:lnTo>
                      <a:pt x="131" y="59"/>
                    </a:lnTo>
                    <a:lnTo>
                      <a:pt x="129" y="55"/>
                    </a:lnTo>
                    <a:lnTo>
                      <a:pt x="129" y="53"/>
                    </a:lnTo>
                    <a:lnTo>
                      <a:pt x="127" y="45"/>
                    </a:lnTo>
                    <a:lnTo>
                      <a:pt x="126" y="39"/>
                    </a:lnTo>
                    <a:lnTo>
                      <a:pt x="122" y="33"/>
                    </a:lnTo>
                    <a:lnTo>
                      <a:pt x="119" y="27"/>
                    </a:lnTo>
                    <a:lnTo>
                      <a:pt x="115" y="23"/>
                    </a:lnTo>
                    <a:lnTo>
                      <a:pt x="111" y="18"/>
                    </a:lnTo>
                    <a:lnTo>
                      <a:pt x="107" y="13"/>
                    </a:lnTo>
                    <a:lnTo>
                      <a:pt x="102" y="9"/>
                    </a:lnTo>
                    <a:lnTo>
                      <a:pt x="96" y="6"/>
                    </a:lnTo>
                    <a:lnTo>
                      <a:pt x="90" y="5"/>
                    </a:lnTo>
                    <a:lnTo>
                      <a:pt x="84" y="2"/>
                    </a:lnTo>
                    <a:lnTo>
                      <a:pt x="78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51" y="1"/>
                    </a:lnTo>
                    <a:lnTo>
                      <a:pt x="45" y="2"/>
                    </a:lnTo>
                    <a:lnTo>
                      <a:pt x="39" y="5"/>
                    </a:lnTo>
                    <a:lnTo>
                      <a:pt x="33" y="6"/>
                    </a:lnTo>
                    <a:lnTo>
                      <a:pt x="27" y="9"/>
                    </a:lnTo>
                    <a:lnTo>
                      <a:pt x="22" y="13"/>
                    </a:lnTo>
                    <a:lnTo>
                      <a:pt x="18" y="18"/>
                    </a:lnTo>
                    <a:lnTo>
                      <a:pt x="13" y="23"/>
                    </a:lnTo>
                    <a:lnTo>
                      <a:pt x="9" y="27"/>
                    </a:lnTo>
                    <a:lnTo>
                      <a:pt x="6" y="33"/>
                    </a:lnTo>
                    <a:lnTo>
                      <a:pt x="4" y="39"/>
                    </a:lnTo>
                    <a:lnTo>
                      <a:pt x="2" y="45"/>
                    </a:lnTo>
                    <a:lnTo>
                      <a:pt x="1" y="53"/>
                    </a:lnTo>
                    <a:lnTo>
                      <a:pt x="0" y="55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72"/>
                    </a:lnTo>
                    <a:lnTo>
                      <a:pt x="1" y="78"/>
                    </a:lnTo>
                    <a:lnTo>
                      <a:pt x="2" y="84"/>
                    </a:lnTo>
                    <a:lnTo>
                      <a:pt x="4" y="91"/>
                    </a:lnTo>
                    <a:lnTo>
                      <a:pt x="6" y="97"/>
                    </a:lnTo>
                    <a:lnTo>
                      <a:pt x="9" y="102"/>
                    </a:lnTo>
                    <a:lnTo>
                      <a:pt x="13" y="106"/>
                    </a:lnTo>
                    <a:lnTo>
                      <a:pt x="18" y="111"/>
                    </a:lnTo>
                    <a:lnTo>
                      <a:pt x="22" y="116"/>
                    </a:lnTo>
                    <a:lnTo>
                      <a:pt x="27" y="120"/>
                    </a:lnTo>
                    <a:lnTo>
                      <a:pt x="33" y="123"/>
                    </a:lnTo>
                    <a:lnTo>
                      <a:pt x="39" y="127"/>
                    </a:lnTo>
                    <a:lnTo>
                      <a:pt x="45" y="128"/>
                    </a:lnTo>
                    <a:lnTo>
                      <a:pt x="51" y="130"/>
                    </a:lnTo>
                    <a:lnTo>
                      <a:pt x="55" y="130"/>
                    </a:lnTo>
                    <a:lnTo>
                      <a:pt x="59" y="132"/>
                    </a:lnTo>
                    <a:lnTo>
                      <a:pt x="62" y="132"/>
                    </a:lnTo>
                    <a:lnTo>
                      <a:pt x="66" y="132"/>
                    </a:lnTo>
                    <a:lnTo>
                      <a:pt x="66" y="1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5" name="Freeform 69"/>
              <p:cNvSpPr>
                <a:spLocks/>
              </p:cNvSpPr>
              <p:nvPr/>
            </p:nvSpPr>
            <p:spPr bwMode="auto">
              <a:xfrm>
                <a:off x="1878" y="3651"/>
                <a:ext cx="174" cy="175"/>
              </a:xfrm>
              <a:custGeom>
                <a:avLst/>
                <a:gdLst/>
                <a:ahLst/>
                <a:cxnLst>
                  <a:cxn ang="0">
                    <a:pos x="91" y="174"/>
                  </a:cxn>
                  <a:cxn ang="0">
                    <a:pos x="100" y="174"/>
                  </a:cxn>
                  <a:cxn ang="0">
                    <a:pos x="108" y="172"/>
                  </a:cxn>
                  <a:cxn ang="0">
                    <a:pos x="117" y="169"/>
                  </a:cxn>
                  <a:cxn ang="0">
                    <a:pos x="125" y="166"/>
                  </a:cxn>
                  <a:cxn ang="0">
                    <a:pos x="132" y="162"/>
                  </a:cxn>
                  <a:cxn ang="0">
                    <a:pos x="138" y="157"/>
                  </a:cxn>
                  <a:cxn ang="0">
                    <a:pos x="145" y="151"/>
                  </a:cxn>
                  <a:cxn ang="0">
                    <a:pos x="154" y="143"/>
                  </a:cxn>
                  <a:cxn ang="0">
                    <a:pos x="161" y="133"/>
                  </a:cxn>
                  <a:cxn ang="0">
                    <a:pos x="165" y="125"/>
                  </a:cxn>
                  <a:cxn ang="0">
                    <a:pos x="168" y="118"/>
                  </a:cxn>
                  <a:cxn ang="0">
                    <a:pos x="172" y="109"/>
                  </a:cxn>
                  <a:cxn ang="0">
                    <a:pos x="173" y="101"/>
                  </a:cxn>
                  <a:cxn ang="0">
                    <a:pos x="174" y="92"/>
                  </a:cxn>
                  <a:cxn ang="0">
                    <a:pos x="174" y="83"/>
                  </a:cxn>
                  <a:cxn ang="0">
                    <a:pos x="173" y="74"/>
                  </a:cxn>
                  <a:cxn ang="0">
                    <a:pos x="172" y="65"/>
                  </a:cxn>
                  <a:cxn ang="0">
                    <a:pos x="168" y="57"/>
                  </a:cxn>
                  <a:cxn ang="0">
                    <a:pos x="165" y="49"/>
                  </a:cxn>
                  <a:cxn ang="0">
                    <a:pos x="161" y="42"/>
                  </a:cxn>
                  <a:cxn ang="0">
                    <a:pos x="156" y="35"/>
                  </a:cxn>
                  <a:cxn ang="0">
                    <a:pos x="151" y="28"/>
                  </a:cxn>
                  <a:cxn ang="0">
                    <a:pos x="145" y="22"/>
                  </a:cxn>
                  <a:cxn ang="0">
                    <a:pos x="138" y="17"/>
                  </a:cxn>
                  <a:cxn ang="0">
                    <a:pos x="132" y="12"/>
                  </a:cxn>
                  <a:cxn ang="0">
                    <a:pos x="125" y="9"/>
                  </a:cxn>
                  <a:cxn ang="0">
                    <a:pos x="117" y="5"/>
                  </a:cxn>
                  <a:cxn ang="0">
                    <a:pos x="108" y="3"/>
                  </a:cxn>
                  <a:cxn ang="0">
                    <a:pos x="100" y="0"/>
                  </a:cxn>
                  <a:cxn ang="0">
                    <a:pos x="91" y="0"/>
                  </a:cxn>
                  <a:cxn ang="0">
                    <a:pos x="82" y="0"/>
                  </a:cxn>
                  <a:cxn ang="0">
                    <a:pos x="72" y="0"/>
                  </a:cxn>
                  <a:cxn ang="0">
                    <a:pos x="64" y="3"/>
                  </a:cxn>
                  <a:cxn ang="0">
                    <a:pos x="57" y="5"/>
                  </a:cxn>
                  <a:cxn ang="0">
                    <a:pos x="48" y="9"/>
                  </a:cxn>
                  <a:cxn ang="0">
                    <a:pos x="41" y="12"/>
                  </a:cxn>
                  <a:cxn ang="0">
                    <a:pos x="34" y="17"/>
                  </a:cxn>
                  <a:cxn ang="0">
                    <a:pos x="28" y="22"/>
                  </a:cxn>
                  <a:cxn ang="0">
                    <a:pos x="22" y="28"/>
                  </a:cxn>
                  <a:cxn ang="0">
                    <a:pos x="16" y="35"/>
                  </a:cxn>
                  <a:cxn ang="0">
                    <a:pos x="12" y="42"/>
                  </a:cxn>
                  <a:cxn ang="0">
                    <a:pos x="7" y="49"/>
                  </a:cxn>
                  <a:cxn ang="0">
                    <a:pos x="5" y="57"/>
                  </a:cxn>
                  <a:cxn ang="0">
                    <a:pos x="3" y="65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0" y="92"/>
                  </a:cxn>
                  <a:cxn ang="0">
                    <a:pos x="0" y="101"/>
                  </a:cxn>
                  <a:cxn ang="0">
                    <a:pos x="3" y="109"/>
                  </a:cxn>
                  <a:cxn ang="0">
                    <a:pos x="5" y="118"/>
                  </a:cxn>
                  <a:cxn ang="0">
                    <a:pos x="7" y="125"/>
                  </a:cxn>
                  <a:cxn ang="0">
                    <a:pos x="12" y="133"/>
                  </a:cxn>
                  <a:cxn ang="0">
                    <a:pos x="19" y="143"/>
                  </a:cxn>
                  <a:cxn ang="0">
                    <a:pos x="28" y="151"/>
                  </a:cxn>
                  <a:cxn ang="0">
                    <a:pos x="34" y="157"/>
                  </a:cxn>
                  <a:cxn ang="0">
                    <a:pos x="41" y="162"/>
                  </a:cxn>
                  <a:cxn ang="0">
                    <a:pos x="48" y="166"/>
                  </a:cxn>
                  <a:cxn ang="0">
                    <a:pos x="57" y="169"/>
                  </a:cxn>
                  <a:cxn ang="0">
                    <a:pos x="64" y="172"/>
                  </a:cxn>
                  <a:cxn ang="0">
                    <a:pos x="72" y="174"/>
                  </a:cxn>
                  <a:cxn ang="0">
                    <a:pos x="82" y="174"/>
                  </a:cxn>
                  <a:cxn ang="0">
                    <a:pos x="87" y="175"/>
                  </a:cxn>
                </a:cxnLst>
                <a:rect l="0" t="0" r="r" b="b"/>
                <a:pathLst>
                  <a:path w="174" h="175">
                    <a:moveTo>
                      <a:pt x="87" y="175"/>
                    </a:moveTo>
                    <a:lnTo>
                      <a:pt x="91" y="174"/>
                    </a:lnTo>
                    <a:lnTo>
                      <a:pt x="95" y="174"/>
                    </a:lnTo>
                    <a:lnTo>
                      <a:pt x="100" y="174"/>
                    </a:lnTo>
                    <a:lnTo>
                      <a:pt x="105" y="173"/>
                    </a:lnTo>
                    <a:lnTo>
                      <a:pt x="108" y="172"/>
                    </a:lnTo>
                    <a:lnTo>
                      <a:pt x="112" y="170"/>
                    </a:lnTo>
                    <a:lnTo>
                      <a:pt x="117" y="169"/>
                    </a:lnTo>
                    <a:lnTo>
                      <a:pt x="121" y="168"/>
                    </a:lnTo>
                    <a:lnTo>
                      <a:pt x="125" y="166"/>
                    </a:lnTo>
                    <a:lnTo>
                      <a:pt x="129" y="163"/>
                    </a:lnTo>
                    <a:lnTo>
                      <a:pt x="132" y="162"/>
                    </a:lnTo>
                    <a:lnTo>
                      <a:pt x="136" y="160"/>
                    </a:lnTo>
                    <a:lnTo>
                      <a:pt x="138" y="157"/>
                    </a:lnTo>
                    <a:lnTo>
                      <a:pt x="142" y="154"/>
                    </a:lnTo>
                    <a:lnTo>
                      <a:pt x="145" y="151"/>
                    </a:lnTo>
                    <a:lnTo>
                      <a:pt x="149" y="149"/>
                    </a:lnTo>
                    <a:lnTo>
                      <a:pt x="154" y="143"/>
                    </a:lnTo>
                    <a:lnTo>
                      <a:pt x="160" y="137"/>
                    </a:lnTo>
                    <a:lnTo>
                      <a:pt x="161" y="133"/>
                    </a:lnTo>
                    <a:lnTo>
                      <a:pt x="163" y="130"/>
                    </a:lnTo>
                    <a:lnTo>
                      <a:pt x="165" y="125"/>
                    </a:lnTo>
                    <a:lnTo>
                      <a:pt x="167" y="121"/>
                    </a:lnTo>
                    <a:lnTo>
                      <a:pt x="168" y="118"/>
                    </a:lnTo>
                    <a:lnTo>
                      <a:pt x="171" y="114"/>
                    </a:lnTo>
                    <a:lnTo>
                      <a:pt x="172" y="109"/>
                    </a:lnTo>
                    <a:lnTo>
                      <a:pt x="173" y="106"/>
                    </a:lnTo>
                    <a:lnTo>
                      <a:pt x="173" y="101"/>
                    </a:lnTo>
                    <a:lnTo>
                      <a:pt x="174" y="97"/>
                    </a:lnTo>
                    <a:lnTo>
                      <a:pt x="174" y="92"/>
                    </a:lnTo>
                    <a:lnTo>
                      <a:pt x="174" y="89"/>
                    </a:lnTo>
                    <a:lnTo>
                      <a:pt x="174" y="83"/>
                    </a:lnTo>
                    <a:lnTo>
                      <a:pt x="174" y="79"/>
                    </a:lnTo>
                    <a:lnTo>
                      <a:pt x="173" y="74"/>
                    </a:lnTo>
                    <a:lnTo>
                      <a:pt x="173" y="70"/>
                    </a:lnTo>
                    <a:lnTo>
                      <a:pt x="172" y="65"/>
                    </a:lnTo>
                    <a:lnTo>
                      <a:pt x="171" y="61"/>
                    </a:lnTo>
                    <a:lnTo>
                      <a:pt x="168" y="57"/>
                    </a:lnTo>
                    <a:lnTo>
                      <a:pt x="167" y="53"/>
                    </a:lnTo>
                    <a:lnTo>
                      <a:pt x="165" y="49"/>
                    </a:lnTo>
                    <a:lnTo>
                      <a:pt x="163" y="46"/>
                    </a:lnTo>
                    <a:lnTo>
                      <a:pt x="161" y="42"/>
                    </a:lnTo>
                    <a:lnTo>
                      <a:pt x="160" y="39"/>
                    </a:lnTo>
                    <a:lnTo>
                      <a:pt x="156" y="35"/>
                    </a:lnTo>
                    <a:lnTo>
                      <a:pt x="154" y="31"/>
                    </a:lnTo>
                    <a:lnTo>
                      <a:pt x="151" y="28"/>
                    </a:lnTo>
                    <a:lnTo>
                      <a:pt x="149" y="25"/>
                    </a:lnTo>
                    <a:lnTo>
                      <a:pt x="145" y="22"/>
                    </a:lnTo>
                    <a:lnTo>
                      <a:pt x="142" y="19"/>
                    </a:lnTo>
                    <a:lnTo>
                      <a:pt x="138" y="17"/>
                    </a:lnTo>
                    <a:lnTo>
                      <a:pt x="136" y="15"/>
                    </a:lnTo>
                    <a:lnTo>
                      <a:pt x="132" y="12"/>
                    </a:lnTo>
                    <a:lnTo>
                      <a:pt x="129" y="10"/>
                    </a:lnTo>
                    <a:lnTo>
                      <a:pt x="125" y="9"/>
                    </a:lnTo>
                    <a:lnTo>
                      <a:pt x="121" y="7"/>
                    </a:lnTo>
                    <a:lnTo>
                      <a:pt x="117" y="5"/>
                    </a:lnTo>
                    <a:lnTo>
                      <a:pt x="112" y="4"/>
                    </a:lnTo>
                    <a:lnTo>
                      <a:pt x="108" y="3"/>
                    </a:lnTo>
                    <a:lnTo>
                      <a:pt x="105" y="1"/>
                    </a:lnTo>
                    <a:lnTo>
                      <a:pt x="100" y="0"/>
                    </a:lnTo>
                    <a:lnTo>
                      <a:pt x="95" y="0"/>
                    </a:lnTo>
                    <a:lnTo>
                      <a:pt x="91" y="0"/>
                    </a:lnTo>
                    <a:lnTo>
                      <a:pt x="87" y="0"/>
                    </a:lnTo>
                    <a:lnTo>
                      <a:pt x="82" y="0"/>
                    </a:lnTo>
                    <a:lnTo>
                      <a:pt x="77" y="0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4" y="3"/>
                    </a:lnTo>
                    <a:lnTo>
                      <a:pt x="60" y="4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48" y="9"/>
                    </a:lnTo>
                    <a:lnTo>
                      <a:pt x="45" y="10"/>
                    </a:lnTo>
                    <a:lnTo>
                      <a:pt x="41" y="12"/>
                    </a:lnTo>
                    <a:lnTo>
                      <a:pt x="37" y="15"/>
                    </a:lnTo>
                    <a:lnTo>
                      <a:pt x="34" y="17"/>
                    </a:lnTo>
                    <a:lnTo>
                      <a:pt x="31" y="19"/>
                    </a:lnTo>
                    <a:lnTo>
                      <a:pt x="28" y="22"/>
                    </a:lnTo>
                    <a:lnTo>
                      <a:pt x="25" y="25"/>
                    </a:lnTo>
                    <a:lnTo>
                      <a:pt x="22" y="28"/>
                    </a:lnTo>
                    <a:lnTo>
                      <a:pt x="19" y="31"/>
                    </a:lnTo>
                    <a:lnTo>
                      <a:pt x="16" y="35"/>
                    </a:lnTo>
                    <a:lnTo>
                      <a:pt x="15" y="39"/>
                    </a:lnTo>
                    <a:lnTo>
                      <a:pt x="12" y="42"/>
                    </a:lnTo>
                    <a:lnTo>
                      <a:pt x="10" y="46"/>
                    </a:lnTo>
                    <a:lnTo>
                      <a:pt x="7" y="49"/>
                    </a:lnTo>
                    <a:lnTo>
                      <a:pt x="6" y="53"/>
                    </a:lnTo>
                    <a:lnTo>
                      <a:pt x="5" y="57"/>
                    </a:lnTo>
                    <a:lnTo>
                      <a:pt x="4" y="61"/>
                    </a:lnTo>
                    <a:lnTo>
                      <a:pt x="3" y="65"/>
                    </a:lnTo>
                    <a:lnTo>
                      <a:pt x="1" y="70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0" y="92"/>
                    </a:lnTo>
                    <a:lnTo>
                      <a:pt x="0" y="97"/>
                    </a:lnTo>
                    <a:lnTo>
                      <a:pt x="0" y="101"/>
                    </a:lnTo>
                    <a:lnTo>
                      <a:pt x="1" y="106"/>
                    </a:lnTo>
                    <a:lnTo>
                      <a:pt x="3" y="109"/>
                    </a:lnTo>
                    <a:lnTo>
                      <a:pt x="4" y="114"/>
                    </a:lnTo>
                    <a:lnTo>
                      <a:pt x="5" y="118"/>
                    </a:lnTo>
                    <a:lnTo>
                      <a:pt x="6" y="121"/>
                    </a:lnTo>
                    <a:lnTo>
                      <a:pt x="7" y="125"/>
                    </a:lnTo>
                    <a:lnTo>
                      <a:pt x="10" y="130"/>
                    </a:lnTo>
                    <a:lnTo>
                      <a:pt x="12" y="133"/>
                    </a:lnTo>
                    <a:lnTo>
                      <a:pt x="15" y="137"/>
                    </a:lnTo>
                    <a:lnTo>
                      <a:pt x="19" y="143"/>
                    </a:lnTo>
                    <a:lnTo>
                      <a:pt x="25" y="149"/>
                    </a:lnTo>
                    <a:lnTo>
                      <a:pt x="28" y="151"/>
                    </a:lnTo>
                    <a:lnTo>
                      <a:pt x="31" y="154"/>
                    </a:lnTo>
                    <a:lnTo>
                      <a:pt x="34" y="157"/>
                    </a:lnTo>
                    <a:lnTo>
                      <a:pt x="37" y="160"/>
                    </a:lnTo>
                    <a:lnTo>
                      <a:pt x="41" y="162"/>
                    </a:lnTo>
                    <a:lnTo>
                      <a:pt x="45" y="163"/>
                    </a:lnTo>
                    <a:lnTo>
                      <a:pt x="48" y="166"/>
                    </a:lnTo>
                    <a:lnTo>
                      <a:pt x="52" y="168"/>
                    </a:lnTo>
                    <a:lnTo>
                      <a:pt x="57" y="169"/>
                    </a:lnTo>
                    <a:lnTo>
                      <a:pt x="60" y="170"/>
                    </a:lnTo>
                    <a:lnTo>
                      <a:pt x="64" y="172"/>
                    </a:lnTo>
                    <a:lnTo>
                      <a:pt x="69" y="173"/>
                    </a:lnTo>
                    <a:lnTo>
                      <a:pt x="72" y="174"/>
                    </a:lnTo>
                    <a:lnTo>
                      <a:pt x="77" y="174"/>
                    </a:lnTo>
                    <a:lnTo>
                      <a:pt x="82" y="174"/>
                    </a:lnTo>
                    <a:lnTo>
                      <a:pt x="87" y="175"/>
                    </a:lnTo>
                    <a:lnTo>
                      <a:pt x="87" y="1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6" name="Freeform 70"/>
              <p:cNvSpPr>
                <a:spLocks/>
              </p:cNvSpPr>
              <p:nvPr/>
            </p:nvSpPr>
            <p:spPr bwMode="auto">
              <a:xfrm>
                <a:off x="1612" y="3475"/>
                <a:ext cx="80" cy="80"/>
              </a:xfrm>
              <a:custGeom>
                <a:avLst/>
                <a:gdLst/>
                <a:ahLst/>
                <a:cxnLst>
                  <a:cxn ang="0">
                    <a:pos x="41" y="80"/>
                  </a:cxn>
                  <a:cxn ang="0">
                    <a:pos x="44" y="79"/>
                  </a:cxn>
                  <a:cxn ang="0">
                    <a:pos x="48" y="79"/>
                  </a:cxn>
                  <a:cxn ang="0">
                    <a:pos x="51" y="78"/>
                  </a:cxn>
                  <a:cxn ang="0">
                    <a:pos x="55" y="77"/>
                  </a:cxn>
                  <a:cxn ang="0">
                    <a:pos x="59" y="74"/>
                  </a:cxn>
                  <a:cxn ang="0">
                    <a:pos x="62" y="73"/>
                  </a:cxn>
                  <a:cxn ang="0">
                    <a:pos x="66" y="71"/>
                  </a:cxn>
                  <a:cxn ang="0">
                    <a:pos x="68" y="68"/>
                  </a:cxn>
                  <a:cxn ang="0">
                    <a:pos x="71" y="66"/>
                  </a:cxn>
                  <a:cxn ang="0">
                    <a:pos x="73" y="62"/>
                  </a:cxn>
                  <a:cxn ang="0">
                    <a:pos x="75" y="59"/>
                  </a:cxn>
                  <a:cxn ang="0">
                    <a:pos x="77" y="55"/>
                  </a:cxn>
                  <a:cxn ang="0">
                    <a:pos x="78" y="51"/>
                  </a:cxn>
                  <a:cxn ang="0">
                    <a:pos x="79" y="48"/>
                  </a:cxn>
                  <a:cxn ang="0">
                    <a:pos x="80" y="44"/>
                  </a:cxn>
                  <a:cxn ang="0">
                    <a:pos x="80" y="41"/>
                  </a:cxn>
                  <a:cxn ang="0">
                    <a:pos x="80" y="36"/>
                  </a:cxn>
                  <a:cxn ang="0">
                    <a:pos x="79" y="31"/>
                  </a:cxn>
                  <a:cxn ang="0">
                    <a:pos x="78" y="27"/>
                  </a:cxn>
                  <a:cxn ang="0">
                    <a:pos x="77" y="24"/>
                  </a:cxn>
                  <a:cxn ang="0">
                    <a:pos x="73" y="17"/>
                  </a:cxn>
                  <a:cxn ang="0">
                    <a:pos x="68" y="12"/>
                  </a:cxn>
                  <a:cxn ang="0">
                    <a:pos x="66" y="8"/>
                  </a:cxn>
                  <a:cxn ang="0">
                    <a:pos x="62" y="6"/>
                  </a:cxn>
                  <a:cxn ang="0">
                    <a:pos x="59" y="5"/>
                  </a:cxn>
                  <a:cxn ang="0">
                    <a:pos x="55" y="3"/>
                  </a:cxn>
                  <a:cxn ang="0">
                    <a:pos x="51" y="1"/>
                  </a:cxn>
                  <a:cxn ang="0">
                    <a:pos x="48" y="1"/>
                  </a:cxn>
                  <a:cxn ang="0">
                    <a:pos x="44" y="0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2" y="1"/>
                  </a:cxn>
                  <a:cxn ang="0">
                    <a:pos x="29" y="1"/>
                  </a:cxn>
                  <a:cxn ang="0">
                    <a:pos x="24" y="3"/>
                  </a:cxn>
                  <a:cxn ang="0">
                    <a:pos x="20" y="5"/>
                  </a:cxn>
                  <a:cxn ang="0">
                    <a:pos x="17" y="6"/>
                  </a:cxn>
                  <a:cxn ang="0">
                    <a:pos x="14" y="8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4"/>
                  </a:cxn>
                  <a:cxn ang="0">
                    <a:pos x="1" y="27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0" y="41"/>
                  </a:cxn>
                  <a:cxn ang="0">
                    <a:pos x="0" y="44"/>
                  </a:cxn>
                  <a:cxn ang="0">
                    <a:pos x="0" y="48"/>
                  </a:cxn>
                  <a:cxn ang="0">
                    <a:pos x="1" y="51"/>
                  </a:cxn>
                  <a:cxn ang="0">
                    <a:pos x="2" y="55"/>
                  </a:cxn>
                  <a:cxn ang="0">
                    <a:pos x="3" y="59"/>
                  </a:cxn>
                  <a:cxn ang="0">
                    <a:pos x="6" y="62"/>
                  </a:cxn>
                  <a:cxn ang="0">
                    <a:pos x="8" y="66"/>
                  </a:cxn>
                  <a:cxn ang="0">
                    <a:pos x="12" y="68"/>
                  </a:cxn>
                  <a:cxn ang="0">
                    <a:pos x="14" y="71"/>
                  </a:cxn>
                  <a:cxn ang="0">
                    <a:pos x="17" y="73"/>
                  </a:cxn>
                  <a:cxn ang="0">
                    <a:pos x="20" y="74"/>
                  </a:cxn>
                  <a:cxn ang="0">
                    <a:pos x="24" y="77"/>
                  </a:cxn>
                  <a:cxn ang="0">
                    <a:pos x="29" y="78"/>
                  </a:cxn>
                  <a:cxn ang="0">
                    <a:pos x="32" y="79"/>
                  </a:cxn>
                  <a:cxn ang="0">
                    <a:pos x="36" y="79"/>
                  </a:cxn>
                  <a:cxn ang="0">
                    <a:pos x="41" y="80"/>
                  </a:cxn>
                  <a:cxn ang="0">
                    <a:pos x="41" y="80"/>
                  </a:cxn>
                </a:cxnLst>
                <a:rect l="0" t="0" r="r" b="b"/>
                <a:pathLst>
                  <a:path w="80" h="80">
                    <a:moveTo>
                      <a:pt x="41" y="80"/>
                    </a:moveTo>
                    <a:lnTo>
                      <a:pt x="44" y="79"/>
                    </a:lnTo>
                    <a:lnTo>
                      <a:pt x="48" y="79"/>
                    </a:lnTo>
                    <a:lnTo>
                      <a:pt x="51" y="78"/>
                    </a:lnTo>
                    <a:lnTo>
                      <a:pt x="55" y="77"/>
                    </a:lnTo>
                    <a:lnTo>
                      <a:pt x="59" y="74"/>
                    </a:lnTo>
                    <a:lnTo>
                      <a:pt x="62" y="73"/>
                    </a:lnTo>
                    <a:lnTo>
                      <a:pt x="66" y="71"/>
                    </a:lnTo>
                    <a:lnTo>
                      <a:pt x="68" y="68"/>
                    </a:lnTo>
                    <a:lnTo>
                      <a:pt x="71" y="66"/>
                    </a:lnTo>
                    <a:lnTo>
                      <a:pt x="73" y="62"/>
                    </a:lnTo>
                    <a:lnTo>
                      <a:pt x="75" y="59"/>
                    </a:lnTo>
                    <a:lnTo>
                      <a:pt x="77" y="55"/>
                    </a:lnTo>
                    <a:lnTo>
                      <a:pt x="78" y="51"/>
                    </a:lnTo>
                    <a:lnTo>
                      <a:pt x="79" y="48"/>
                    </a:lnTo>
                    <a:lnTo>
                      <a:pt x="80" y="44"/>
                    </a:lnTo>
                    <a:lnTo>
                      <a:pt x="80" y="41"/>
                    </a:lnTo>
                    <a:lnTo>
                      <a:pt x="80" y="36"/>
                    </a:lnTo>
                    <a:lnTo>
                      <a:pt x="79" y="31"/>
                    </a:lnTo>
                    <a:lnTo>
                      <a:pt x="78" y="27"/>
                    </a:lnTo>
                    <a:lnTo>
                      <a:pt x="77" y="24"/>
                    </a:lnTo>
                    <a:lnTo>
                      <a:pt x="73" y="17"/>
                    </a:lnTo>
                    <a:lnTo>
                      <a:pt x="68" y="12"/>
                    </a:lnTo>
                    <a:lnTo>
                      <a:pt x="66" y="8"/>
                    </a:lnTo>
                    <a:lnTo>
                      <a:pt x="62" y="6"/>
                    </a:lnTo>
                    <a:lnTo>
                      <a:pt x="59" y="5"/>
                    </a:lnTo>
                    <a:lnTo>
                      <a:pt x="55" y="3"/>
                    </a:lnTo>
                    <a:lnTo>
                      <a:pt x="51" y="1"/>
                    </a:lnTo>
                    <a:lnTo>
                      <a:pt x="48" y="1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2" y="1"/>
                    </a:lnTo>
                    <a:lnTo>
                      <a:pt x="29" y="1"/>
                    </a:lnTo>
                    <a:lnTo>
                      <a:pt x="24" y="3"/>
                    </a:lnTo>
                    <a:lnTo>
                      <a:pt x="20" y="5"/>
                    </a:lnTo>
                    <a:lnTo>
                      <a:pt x="17" y="6"/>
                    </a:lnTo>
                    <a:lnTo>
                      <a:pt x="14" y="8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1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1" y="51"/>
                    </a:lnTo>
                    <a:lnTo>
                      <a:pt x="2" y="55"/>
                    </a:lnTo>
                    <a:lnTo>
                      <a:pt x="3" y="59"/>
                    </a:lnTo>
                    <a:lnTo>
                      <a:pt x="6" y="62"/>
                    </a:lnTo>
                    <a:lnTo>
                      <a:pt x="8" y="66"/>
                    </a:lnTo>
                    <a:lnTo>
                      <a:pt x="12" y="68"/>
                    </a:lnTo>
                    <a:lnTo>
                      <a:pt x="14" y="71"/>
                    </a:lnTo>
                    <a:lnTo>
                      <a:pt x="17" y="73"/>
                    </a:lnTo>
                    <a:lnTo>
                      <a:pt x="20" y="74"/>
                    </a:lnTo>
                    <a:lnTo>
                      <a:pt x="24" y="77"/>
                    </a:lnTo>
                    <a:lnTo>
                      <a:pt x="29" y="78"/>
                    </a:lnTo>
                    <a:lnTo>
                      <a:pt x="32" y="79"/>
                    </a:lnTo>
                    <a:lnTo>
                      <a:pt x="36" y="79"/>
                    </a:lnTo>
                    <a:lnTo>
                      <a:pt x="41" y="80"/>
                    </a:lnTo>
                    <a:lnTo>
                      <a:pt x="41" y="8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7" name="Freeform 71"/>
              <p:cNvSpPr>
                <a:spLocks/>
              </p:cNvSpPr>
              <p:nvPr/>
            </p:nvSpPr>
            <p:spPr bwMode="auto">
              <a:xfrm>
                <a:off x="1749" y="3570"/>
                <a:ext cx="103" cy="103"/>
              </a:xfrm>
              <a:custGeom>
                <a:avLst/>
                <a:gdLst/>
                <a:ahLst/>
                <a:cxnLst>
                  <a:cxn ang="0">
                    <a:pos x="56" y="103"/>
                  </a:cxn>
                  <a:cxn ang="0">
                    <a:pos x="67" y="100"/>
                  </a:cxn>
                  <a:cxn ang="0">
                    <a:pos x="75" y="96"/>
                  </a:cxn>
                  <a:cxn ang="0">
                    <a:pos x="84" y="91"/>
                  </a:cxn>
                  <a:cxn ang="0">
                    <a:pos x="91" y="84"/>
                  </a:cxn>
                  <a:cxn ang="0">
                    <a:pos x="96" y="75"/>
                  </a:cxn>
                  <a:cxn ang="0">
                    <a:pos x="100" y="67"/>
                  </a:cxn>
                  <a:cxn ang="0">
                    <a:pos x="103" y="56"/>
                  </a:cxn>
                  <a:cxn ang="0">
                    <a:pos x="103" y="45"/>
                  </a:cxn>
                  <a:cxn ang="0">
                    <a:pos x="100" y="34"/>
                  </a:cxn>
                  <a:cxn ang="0">
                    <a:pos x="96" y="25"/>
                  </a:cxn>
                  <a:cxn ang="0">
                    <a:pos x="91" y="18"/>
                  </a:cxn>
                  <a:cxn ang="0">
                    <a:pos x="84" y="10"/>
                  </a:cxn>
                  <a:cxn ang="0">
                    <a:pos x="75" y="6"/>
                  </a:cxn>
                  <a:cxn ang="0">
                    <a:pos x="67" y="2"/>
                  </a:cxn>
                  <a:cxn ang="0">
                    <a:pos x="56" y="0"/>
                  </a:cxn>
                  <a:cxn ang="0">
                    <a:pos x="45" y="0"/>
                  </a:cxn>
                  <a:cxn ang="0">
                    <a:pos x="36" y="2"/>
                  </a:cxn>
                  <a:cxn ang="0">
                    <a:pos x="26" y="6"/>
                  </a:cxn>
                  <a:cxn ang="0">
                    <a:pos x="18" y="10"/>
                  </a:cxn>
                  <a:cxn ang="0">
                    <a:pos x="10" y="18"/>
                  </a:cxn>
                  <a:cxn ang="0">
                    <a:pos x="4" y="25"/>
                  </a:cxn>
                  <a:cxn ang="0">
                    <a:pos x="1" y="34"/>
                  </a:cxn>
                  <a:cxn ang="0">
                    <a:pos x="0" y="45"/>
                  </a:cxn>
                  <a:cxn ang="0">
                    <a:pos x="0" y="56"/>
                  </a:cxn>
                  <a:cxn ang="0">
                    <a:pos x="1" y="67"/>
                  </a:cxn>
                  <a:cxn ang="0">
                    <a:pos x="4" y="75"/>
                  </a:cxn>
                  <a:cxn ang="0">
                    <a:pos x="10" y="84"/>
                  </a:cxn>
                  <a:cxn ang="0">
                    <a:pos x="18" y="91"/>
                  </a:cxn>
                  <a:cxn ang="0">
                    <a:pos x="26" y="96"/>
                  </a:cxn>
                  <a:cxn ang="0">
                    <a:pos x="36" y="100"/>
                  </a:cxn>
                  <a:cxn ang="0">
                    <a:pos x="45" y="103"/>
                  </a:cxn>
                  <a:cxn ang="0">
                    <a:pos x="51" y="103"/>
                  </a:cxn>
                </a:cxnLst>
                <a:rect l="0" t="0" r="r" b="b"/>
                <a:pathLst>
                  <a:path w="103" h="103">
                    <a:moveTo>
                      <a:pt x="51" y="103"/>
                    </a:moveTo>
                    <a:lnTo>
                      <a:pt x="56" y="103"/>
                    </a:lnTo>
                    <a:lnTo>
                      <a:pt x="62" y="102"/>
                    </a:lnTo>
                    <a:lnTo>
                      <a:pt x="67" y="100"/>
                    </a:lnTo>
                    <a:lnTo>
                      <a:pt x="72" y="99"/>
                    </a:lnTo>
                    <a:lnTo>
                      <a:pt x="75" y="96"/>
                    </a:lnTo>
                    <a:lnTo>
                      <a:pt x="80" y="93"/>
                    </a:lnTo>
                    <a:lnTo>
                      <a:pt x="84" y="91"/>
                    </a:lnTo>
                    <a:lnTo>
                      <a:pt x="88" y="88"/>
                    </a:lnTo>
                    <a:lnTo>
                      <a:pt x="91" y="84"/>
                    </a:lnTo>
                    <a:lnTo>
                      <a:pt x="93" y="80"/>
                    </a:lnTo>
                    <a:lnTo>
                      <a:pt x="96" y="75"/>
                    </a:lnTo>
                    <a:lnTo>
                      <a:pt x="99" y="72"/>
                    </a:lnTo>
                    <a:lnTo>
                      <a:pt x="100" y="67"/>
                    </a:lnTo>
                    <a:lnTo>
                      <a:pt x="102" y="62"/>
                    </a:lnTo>
                    <a:lnTo>
                      <a:pt x="103" y="56"/>
                    </a:lnTo>
                    <a:lnTo>
                      <a:pt x="103" y="51"/>
                    </a:lnTo>
                    <a:lnTo>
                      <a:pt x="103" y="45"/>
                    </a:lnTo>
                    <a:lnTo>
                      <a:pt x="102" y="40"/>
                    </a:lnTo>
                    <a:lnTo>
                      <a:pt x="100" y="34"/>
                    </a:lnTo>
                    <a:lnTo>
                      <a:pt x="99" y="31"/>
                    </a:lnTo>
                    <a:lnTo>
                      <a:pt x="96" y="25"/>
                    </a:lnTo>
                    <a:lnTo>
                      <a:pt x="93" y="21"/>
                    </a:lnTo>
                    <a:lnTo>
                      <a:pt x="91" y="18"/>
                    </a:lnTo>
                    <a:lnTo>
                      <a:pt x="88" y="14"/>
                    </a:lnTo>
                    <a:lnTo>
                      <a:pt x="84" y="10"/>
                    </a:lnTo>
                    <a:lnTo>
                      <a:pt x="80" y="8"/>
                    </a:lnTo>
                    <a:lnTo>
                      <a:pt x="75" y="6"/>
                    </a:lnTo>
                    <a:lnTo>
                      <a:pt x="72" y="3"/>
                    </a:lnTo>
                    <a:lnTo>
                      <a:pt x="67" y="2"/>
                    </a:lnTo>
                    <a:lnTo>
                      <a:pt x="62" y="1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5" y="0"/>
                    </a:lnTo>
                    <a:lnTo>
                      <a:pt x="40" y="1"/>
                    </a:lnTo>
                    <a:lnTo>
                      <a:pt x="36" y="2"/>
                    </a:lnTo>
                    <a:lnTo>
                      <a:pt x="31" y="3"/>
                    </a:lnTo>
                    <a:lnTo>
                      <a:pt x="26" y="6"/>
                    </a:lnTo>
                    <a:lnTo>
                      <a:pt x="22" y="8"/>
                    </a:lnTo>
                    <a:lnTo>
                      <a:pt x="18" y="10"/>
                    </a:lnTo>
                    <a:lnTo>
                      <a:pt x="14" y="14"/>
                    </a:lnTo>
                    <a:lnTo>
                      <a:pt x="10" y="18"/>
                    </a:lnTo>
                    <a:lnTo>
                      <a:pt x="8" y="21"/>
                    </a:lnTo>
                    <a:lnTo>
                      <a:pt x="4" y="25"/>
                    </a:lnTo>
                    <a:lnTo>
                      <a:pt x="3" y="31"/>
                    </a:lnTo>
                    <a:lnTo>
                      <a:pt x="1" y="34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0" y="51"/>
                    </a:lnTo>
                    <a:lnTo>
                      <a:pt x="0" y="56"/>
                    </a:lnTo>
                    <a:lnTo>
                      <a:pt x="0" y="62"/>
                    </a:lnTo>
                    <a:lnTo>
                      <a:pt x="1" y="67"/>
                    </a:lnTo>
                    <a:lnTo>
                      <a:pt x="3" y="72"/>
                    </a:lnTo>
                    <a:lnTo>
                      <a:pt x="4" y="75"/>
                    </a:lnTo>
                    <a:lnTo>
                      <a:pt x="8" y="80"/>
                    </a:lnTo>
                    <a:lnTo>
                      <a:pt x="10" y="84"/>
                    </a:lnTo>
                    <a:lnTo>
                      <a:pt x="14" y="88"/>
                    </a:lnTo>
                    <a:lnTo>
                      <a:pt x="18" y="91"/>
                    </a:lnTo>
                    <a:lnTo>
                      <a:pt x="22" y="93"/>
                    </a:lnTo>
                    <a:lnTo>
                      <a:pt x="26" y="96"/>
                    </a:lnTo>
                    <a:lnTo>
                      <a:pt x="31" y="99"/>
                    </a:lnTo>
                    <a:lnTo>
                      <a:pt x="36" y="100"/>
                    </a:lnTo>
                    <a:lnTo>
                      <a:pt x="40" y="102"/>
                    </a:lnTo>
                    <a:lnTo>
                      <a:pt x="45" y="103"/>
                    </a:lnTo>
                    <a:lnTo>
                      <a:pt x="51" y="103"/>
                    </a:lnTo>
                    <a:lnTo>
                      <a:pt x="51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8" name="Freeform 72"/>
              <p:cNvSpPr>
                <a:spLocks/>
              </p:cNvSpPr>
              <p:nvPr/>
            </p:nvSpPr>
            <p:spPr bwMode="auto">
              <a:xfrm>
                <a:off x="1905" y="3679"/>
                <a:ext cx="121" cy="120"/>
              </a:xfrm>
              <a:custGeom>
                <a:avLst/>
                <a:gdLst/>
                <a:ahLst/>
                <a:cxnLst>
                  <a:cxn ang="0">
                    <a:pos x="66" y="120"/>
                  </a:cxn>
                  <a:cxn ang="0">
                    <a:pos x="76" y="116"/>
                  </a:cxn>
                  <a:cxn ang="0">
                    <a:pos x="87" y="112"/>
                  </a:cxn>
                  <a:cxn ang="0">
                    <a:pos x="98" y="106"/>
                  </a:cxn>
                  <a:cxn ang="0">
                    <a:pos x="106" y="97"/>
                  </a:cxn>
                  <a:cxn ang="0">
                    <a:pos x="112" y="88"/>
                  </a:cxn>
                  <a:cxn ang="0">
                    <a:pos x="117" y="78"/>
                  </a:cxn>
                  <a:cxn ang="0">
                    <a:pos x="120" y="67"/>
                  </a:cxn>
                  <a:cxn ang="0">
                    <a:pos x="120" y="54"/>
                  </a:cxn>
                  <a:cxn ang="0">
                    <a:pos x="117" y="42"/>
                  </a:cxn>
                  <a:cxn ang="0">
                    <a:pos x="112" y="31"/>
                  </a:cxn>
                  <a:cxn ang="0">
                    <a:pos x="106" y="21"/>
                  </a:cxn>
                  <a:cxn ang="0">
                    <a:pos x="98" y="13"/>
                  </a:cxn>
                  <a:cxn ang="0">
                    <a:pos x="87" y="6"/>
                  </a:cxn>
                  <a:cxn ang="0">
                    <a:pos x="76" y="1"/>
                  </a:cxn>
                  <a:cxn ang="0">
                    <a:pos x="66" y="0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6"/>
                  </a:cxn>
                  <a:cxn ang="0">
                    <a:pos x="20" y="13"/>
                  </a:cxn>
                  <a:cxn ang="0">
                    <a:pos x="13" y="21"/>
                  </a:cxn>
                  <a:cxn ang="0">
                    <a:pos x="6" y="31"/>
                  </a:cxn>
                  <a:cxn ang="0">
                    <a:pos x="2" y="42"/>
                  </a:cxn>
                  <a:cxn ang="0">
                    <a:pos x="0" y="54"/>
                  </a:cxn>
                  <a:cxn ang="0">
                    <a:pos x="0" y="67"/>
                  </a:cxn>
                  <a:cxn ang="0">
                    <a:pos x="2" y="78"/>
                  </a:cxn>
                  <a:cxn ang="0">
                    <a:pos x="6" y="88"/>
                  </a:cxn>
                  <a:cxn ang="0">
                    <a:pos x="13" y="97"/>
                  </a:cxn>
                  <a:cxn ang="0">
                    <a:pos x="20" y="106"/>
                  </a:cxn>
                  <a:cxn ang="0">
                    <a:pos x="31" y="112"/>
                  </a:cxn>
                  <a:cxn ang="0">
                    <a:pos x="42" y="116"/>
                  </a:cxn>
                  <a:cxn ang="0">
                    <a:pos x="52" y="120"/>
                  </a:cxn>
                  <a:cxn ang="0">
                    <a:pos x="60" y="120"/>
                  </a:cxn>
                </a:cxnLst>
                <a:rect l="0" t="0" r="r" b="b"/>
                <a:pathLst>
                  <a:path w="121" h="120">
                    <a:moveTo>
                      <a:pt x="60" y="120"/>
                    </a:moveTo>
                    <a:lnTo>
                      <a:pt x="66" y="120"/>
                    </a:lnTo>
                    <a:lnTo>
                      <a:pt x="72" y="118"/>
                    </a:lnTo>
                    <a:lnTo>
                      <a:pt x="76" y="116"/>
                    </a:lnTo>
                    <a:lnTo>
                      <a:pt x="82" y="115"/>
                    </a:lnTo>
                    <a:lnTo>
                      <a:pt x="87" y="112"/>
                    </a:lnTo>
                    <a:lnTo>
                      <a:pt x="93" y="110"/>
                    </a:lnTo>
                    <a:lnTo>
                      <a:pt x="98" y="106"/>
                    </a:lnTo>
                    <a:lnTo>
                      <a:pt x="103" y="103"/>
                    </a:lnTo>
                    <a:lnTo>
                      <a:pt x="106" y="97"/>
                    </a:lnTo>
                    <a:lnTo>
                      <a:pt x="110" y="93"/>
                    </a:lnTo>
                    <a:lnTo>
                      <a:pt x="112" y="88"/>
                    </a:lnTo>
                    <a:lnTo>
                      <a:pt x="115" y="84"/>
                    </a:lnTo>
                    <a:lnTo>
                      <a:pt x="117" y="78"/>
                    </a:lnTo>
                    <a:lnTo>
                      <a:pt x="118" y="73"/>
                    </a:lnTo>
                    <a:lnTo>
                      <a:pt x="120" y="67"/>
                    </a:lnTo>
                    <a:lnTo>
                      <a:pt x="121" y="61"/>
                    </a:lnTo>
                    <a:lnTo>
                      <a:pt x="120" y="54"/>
                    </a:lnTo>
                    <a:lnTo>
                      <a:pt x="118" y="48"/>
                    </a:lnTo>
                    <a:lnTo>
                      <a:pt x="117" y="42"/>
                    </a:lnTo>
                    <a:lnTo>
                      <a:pt x="115" y="36"/>
                    </a:lnTo>
                    <a:lnTo>
                      <a:pt x="112" y="31"/>
                    </a:lnTo>
                    <a:lnTo>
                      <a:pt x="110" y="26"/>
                    </a:lnTo>
                    <a:lnTo>
                      <a:pt x="106" y="21"/>
                    </a:lnTo>
                    <a:lnTo>
                      <a:pt x="103" y="18"/>
                    </a:lnTo>
                    <a:lnTo>
                      <a:pt x="98" y="13"/>
                    </a:lnTo>
                    <a:lnTo>
                      <a:pt x="93" y="9"/>
                    </a:lnTo>
                    <a:lnTo>
                      <a:pt x="87" y="6"/>
                    </a:lnTo>
                    <a:lnTo>
                      <a:pt x="82" y="3"/>
                    </a:lnTo>
                    <a:lnTo>
                      <a:pt x="76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6" y="0"/>
                    </a:lnTo>
                    <a:lnTo>
                      <a:pt x="42" y="1"/>
                    </a:lnTo>
                    <a:lnTo>
                      <a:pt x="36" y="3"/>
                    </a:lnTo>
                    <a:lnTo>
                      <a:pt x="31" y="6"/>
                    </a:lnTo>
                    <a:lnTo>
                      <a:pt x="25" y="9"/>
                    </a:lnTo>
                    <a:lnTo>
                      <a:pt x="20" y="13"/>
                    </a:lnTo>
                    <a:lnTo>
                      <a:pt x="16" y="18"/>
                    </a:lnTo>
                    <a:lnTo>
                      <a:pt x="13" y="21"/>
                    </a:lnTo>
                    <a:lnTo>
                      <a:pt x="9" y="26"/>
                    </a:lnTo>
                    <a:lnTo>
                      <a:pt x="6" y="31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1" y="48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1" y="73"/>
                    </a:lnTo>
                    <a:lnTo>
                      <a:pt x="2" y="78"/>
                    </a:lnTo>
                    <a:lnTo>
                      <a:pt x="4" y="84"/>
                    </a:lnTo>
                    <a:lnTo>
                      <a:pt x="6" y="88"/>
                    </a:lnTo>
                    <a:lnTo>
                      <a:pt x="9" y="93"/>
                    </a:lnTo>
                    <a:lnTo>
                      <a:pt x="13" y="97"/>
                    </a:lnTo>
                    <a:lnTo>
                      <a:pt x="16" y="103"/>
                    </a:lnTo>
                    <a:lnTo>
                      <a:pt x="20" y="106"/>
                    </a:lnTo>
                    <a:lnTo>
                      <a:pt x="25" y="110"/>
                    </a:lnTo>
                    <a:lnTo>
                      <a:pt x="31" y="112"/>
                    </a:lnTo>
                    <a:lnTo>
                      <a:pt x="36" y="115"/>
                    </a:lnTo>
                    <a:lnTo>
                      <a:pt x="42" y="116"/>
                    </a:lnTo>
                    <a:lnTo>
                      <a:pt x="46" y="118"/>
                    </a:lnTo>
                    <a:lnTo>
                      <a:pt x="52" y="120"/>
                    </a:lnTo>
                    <a:lnTo>
                      <a:pt x="60" y="120"/>
                    </a:lnTo>
                    <a:lnTo>
                      <a:pt x="60" y="1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9" name="Freeform 73"/>
              <p:cNvSpPr>
                <a:spLocks/>
              </p:cNvSpPr>
              <p:nvPr/>
            </p:nvSpPr>
            <p:spPr bwMode="auto">
              <a:xfrm>
                <a:off x="2087" y="3787"/>
                <a:ext cx="138" cy="138"/>
              </a:xfrm>
              <a:custGeom>
                <a:avLst/>
                <a:gdLst/>
                <a:ahLst/>
                <a:cxnLst>
                  <a:cxn ang="0">
                    <a:pos x="76" y="136"/>
                  </a:cxn>
                  <a:cxn ang="0">
                    <a:pos x="88" y="133"/>
                  </a:cxn>
                  <a:cxn ang="0">
                    <a:pos x="100" y="128"/>
                  </a:cxn>
                  <a:cxn ang="0">
                    <a:pos x="112" y="121"/>
                  </a:cxn>
                  <a:cxn ang="0">
                    <a:pos x="121" y="111"/>
                  </a:cxn>
                  <a:cxn ang="0">
                    <a:pos x="129" y="99"/>
                  </a:cxn>
                  <a:cxn ang="0">
                    <a:pos x="135" y="87"/>
                  </a:cxn>
                  <a:cxn ang="0">
                    <a:pos x="138" y="74"/>
                  </a:cxn>
                  <a:cxn ang="0">
                    <a:pos x="138" y="64"/>
                  </a:cxn>
                  <a:cxn ang="0">
                    <a:pos x="137" y="57"/>
                  </a:cxn>
                  <a:cxn ang="0">
                    <a:pos x="135" y="46"/>
                  </a:cxn>
                  <a:cxn ang="0">
                    <a:pos x="129" y="34"/>
                  </a:cxn>
                  <a:cxn ang="0">
                    <a:pos x="121" y="24"/>
                  </a:cxn>
                  <a:cxn ang="0">
                    <a:pos x="112" y="14"/>
                  </a:cxn>
                  <a:cxn ang="0">
                    <a:pos x="100" y="7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65" y="0"/>
                  </a:cxn>
                  <a:cxn ang="0">
                    <a:pos x="58" y="0"/>
                  </a:cxn>
                  <a:cxn ang="0">
                    <a:pos x="48" y="2"/>
                  </a:cxn>
                  <a:cxn ang="0">
                    <a:pos x="35" y="7"/>
                  </a:cxn>
                  <a:cxn ang="0">
                    <a:pos x="24" y="14"/>
                  </a:cxn>
                  <a:cxn ang="0">
                    <a:pos x="14" y="24"/>
                  </a:cxn>
                  <a:cxn ang="0">
                    <a:pos x="7" y="34"/>
                  </a:cxn>
                  <a:cxn ang="0">
                    <a:pos x="2" y="46"/>
                  </a:cxn>
                  <a:cxn ang="0">
                    <a:pos x="0" y="5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7"/>
                  </a:cxn>
                  <a:cxn ang="0">
                    <a:pos x="7" y="99"/>
                  </a:cxn>
                  <a:cxn ang="0">
                    <a:pos x="14" y="111"/>
                  </a:cxn>
                  <a:cxn ang="0">
                    <a:pos x="24" y="121"/>
                  </a:cxn>
                  <a:cxn ang="0">
                    <a:pos x="35" y="128"/>
                  </a:cxn>
                  <a:cxn ang="0">
                    <a:pos x="48" y="133"/>
                  </a:cxn>
                  <a:cxn ang="0">
                    <a:pos x="58" y="136"/>
                  </a:cxn>
                  <a:cxn ang="0">
                    <a:pos x="65" y="136"/>
                  </a:cxn>
                  <a:cxn ang="0">
                    <a:pos x="70" y="138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6" y="136"/>
                    </a:lnTo>
                    <a:lnTo>
                      <a:pt x="82" y="135"/>
                    </a:lnTo>
                    <a:lnTo>
                      <a:pt x="88" y="133"/>
                    </a:lnTo>
                    <a:lnTo>
                      <a:pt x="95" y="132"/>
                    </a:lnTo>
                    <a:lnTo>
                      <a:pt x="100" y="128"/>
                    </a:lnTo>
                    <a:lnTo>
                      <a:pt x="107" y="124"/>
                    </a:lnTo>
                    <a:lnTo>
                      <a:pt x="112" y="121"/>
                    </a:lnTo>
                    <a:lnTo>
                      <a:pt x="118" y="117"/>
                    </a:lnTo>
                    <a:lnTo>
                      <a:pt x="121" y="111"/>
                    </a:lnTo>
                    <a:lnTo>
                      <a:pt x="125" y="105"/>
                    </a:lnTo>
                    <a:lnTo>
                      <a:pt x="129" y="99"/>
                    </a:lnTo>
                    <a:lnTo>
                      <a:pt x="132" y="94"/>
                    </a:lnTo>
                    <a:lnTo>
                      <a:pt x="135" y="87"/>
                    </a:lnTo>
                    <a:lnTo>
                      <a:pt x="137" y="81"/>
                    </a:lnTo>
                    <a:lnTo>
                      <a:pt x="138" y="74"/>
                    </a:lnTo>
                    <a:lnTo>
                      <a:pt x="138" y="68"/>
                    </a:lnTo>
                    <a:lnTo>
                      <a:pt x="138" y="64"/>
                    </a:lnTo>
                    <a:lnTo>
                      <a:pt x="138" y="61"/>
                    </a:lnTo>
                    <a:lnTo>
                      <a:pt x="137" y="57"/>
                    </a:lnTo>
                    <a:lnTo>
                      <a:pt x="137" y="54"/>
                    </a:lnTo>
                    <a:lnTo>
                      <a:pt x="135" y="46"/>
                    </a:lnTo>
                    <a:lnTo>
                      <a:pt x="132" y="40"/>
                    </a:lnTo>
                    <a:lnTo>
                      <a:pt x="129" y="34"/>
                    </a:lnTo>
                    <a:lnTo>
                      <a:pt x="125" y="28"/>
                    </a:lnTo>
                    <a:lnTo>
                      <a:pt x="121" y="24"/>
                    </a:lnTo>
                    <a:lnTo>
                      <a:pt x="118" y="19"/>
                    </a:lnTo>
                    <a:lnTo>
                      <a:pt x="112" y="14"/>
                    </a:lnTo>
                    <a:lnTo>
                      <a:pt x="107" y="10"/>
                    </a:lnTo>
                    <a:lnTo>
                      <a:pt x="100" y="7"/>
                    </a:lnTo>
                    <a:lnTo>
                      <a:pt x="95" y="4"/>
                    </a:lnTo>
                    <a:lnTo>
                      <a:pt x="88" y="2"/>
                    </a:lnTo>
                    <a:lnTo>
                      <a:pt x="82" y="1"/>
                    </a:lnTo>
                    <a:lnTo>
                      <a:pt x="76" y="0"/>
                    </a:lnTo>
                    <a:lnTo>
                      <a:pt x="70" y="0"/>
                    </a:lnTo>
                    <a:lnTo>
                      <a:pt x="65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4" y="1"/>
                    </a:lnTo>
                    <a:lnTo>
                      <a:pt x="48" y="2"/>
                    </a:lnTo>
                    <a:lnTo>
                      <a:pt x="42" y="4"/>
                    </a:lnTo>
                    <a:lnTo>
                      <a:pt x="35" y="7"/>
                    </a:lnTo>
                    <a:lnTo>
                      <a:pt x="29" y="10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1" y="28"/>
                    </a:lnTo>
                    <a:lnTo>
                      <a:pt x="7" y="34"/>
                    </a:lnTo>
                    <a:lnTo>
                      <a:pt x="5" y="40"/>
                    </a:lnTo>
                    <a:lnTo>
                      <a:pt x="2" y="46"/>
                    </a:lnTo>
                    <a:lnTo>
                      <a:pt x="1" y="54"/>
                    </a:lnTo>
                    <a:lnTo>
                      <a:pt x="0" y="57"/>
                    </a:lnTo>
                    <a:lnTo>
                      <a:pt x="0" y="61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0" y="74"/>
                    </a:lnTo>
                    <a:lnTo>
                      <a:pt x="1" y="81"/>
                    </a:lnTo>
                    <a:lnTo>
                      <a:pt x="2" y="87"/>
                    </a:lnTo>
                    <a:lnTo>
                      <a:pt x="5" y="94"/>
                    </a:lnTo>
                    <a:lnTo>
                      <a:pt x="7" y="99"/>
                    </a:lnTo>
                    <a:lnTo>
                      <a:pt x="11" y="105"/>
                    </a:lnTo>
                    <a:lnTo>
                      <a:pt x="14" y="111"/>
                    </a:lnTo>
                    <a:lnTo>
                      <a:pt x="19" y="117"/>
                    </a:lnTo>
                    <a:lnTo>
                      <a:pt x="24" y="121"/>
                    </a:lnTo>
                    <a:lnTo>
                      <a:pt x="29" y="124"/>
                    </a:lnTo>
                    <a:lnTo>
                      <a:pt x="35" y="128"/>
                    </a:lnTo>
                    <a:lnTo>
                      <a:pt x="42" y="132"/>
                    </a:lnTo>
                    <a:lnTo>
                      <a:pt x="48" y="133"/>
                    </a:lnTo>
                    <a:lnTo>
                      <a:pt x="54" y="135"/>
                    </a:lnTo>
                    <a:lnTo>
                      <a:pt x="58" y="136"/>
                    </a:lnTo>
                    <a:lnTo>
                      <a:pt x="61" y="136"/>
                    </a:lnTo>
                    <a:lnTo>
                      <a:pt x="65" y="136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0" name="Freeform 74"/>
              <p:cNvSpPr>
                <a:spLocks/>
              </p:cNvSpPr>
              <p:nvPr/>
            </p:nvSpPr>
            <p:spPr bwMode="auto">
              <a:xfrm>
                <a:off x="2298" y="3893"/>
                <a:ext cx="137" cy="137"/>
              </a:xfrm>
              <a:custGeom>
                <a:avLst/>
                <a:gdLst/>
                <a:ahLst/>
                <a:cxnLst>
                  <a:cxn ang="0">
                    <a:pos x="75" y="137"/>
                  </a:cxn>
                  <a:cxn ang="0">
                    <a:pos x="88" y="134"/>
                  </a:cxn>
                  <a:cxn ang="0">
                    <a:pos x="100" y="128"/>
                  </a:cxn>
                  <a:cxn ang="0">
                    <a:pos x="111" y="120"/>
                  </a:cxn>
                  <a:cxn ang="0">
                    <a:pos x="120" y="112"/>
                  </a:cxn>
                  <a:cxn ang="0">
                    <a:pos x="128" y="100"/>
                  </a:cxn>
                  <a:cxn ang="0">
                    <a:pos x="134" y="88"/>
                  </a:cxn>
                  <a:cxn ang="0">
                    <a:pos x="136" y="78"/>
                  </a:cxn>
                  <a:cxn ang="0">
                    <a:pos x="136" y="71"/>
                  </a:cxn>
                  <a:cxn ang="0">
                    <a:pos x="136" y="64"/>
                  </a:cxn>
                  <a:cxn ang="0">
                    <a:pos x="136" y="57"/>
                  </a:cxn>
                  <a:cxn ang="0">
                    <a:pos x="134" y="47"/>
                  </a:cxn>
                  <a:cxn ang="0">
                    <a:pos x="128" y="36"/>
                  </a:cxn>
                  <a:cxn ang="0">
                    <a:pos x="120" y="24"/>
                  </a:cxn>
                  <a:cxn ang="0">
                    <a:pos x="111" y="16"/>
                  </a:cxn>
                  <a:cxn ang="0">
                    <a:pos x="100" y="9"/>
                  </a:cxn>
                  <a:cxn ang="0">
                    <a:pos x="88" y="3"/>
                  </a:cxn>
                  <a:cxn ang="0">
                    <a:pos x="75" y="0"/>
                  </a:cxn>
                  <a:cxn ang="0">
                    <a:pos x="65" y="0"/>
                  </a:cxn>
                  <a:cxn ang="0">
                    <a:pos x="58" y="0"/>
                  </a:cxn>
                  <a:cxn ang="0">
                    <a:pos x="47" y="3"/>
                  </a:cxn>
                  <a:cxn ang="0">
                    <a:pos x="35" y="9"/>
                  </a:cxn>
                  <a:cxn ang="0">
                    <a:pos x="24" y="16"/>
                  </a:cxn>
                  <a:cxn ang="0">
                    <a:pos x="15" y="24"/>
                  </a:cxn>
                  <a:cxn ang="0">
                    <a:pos x="8" y="36"/>
                  </a:cxn>
                  <a:cxn ang="0">
                    <a:pos x="3" y="47"/>
                  </a:cxn>
                  <a:cxn ang="0">
                    <a:pos x="0" y="57"/>
                  </a:cxn>
                  <a:cxn ang="0">
                    <a:pos x="0" y="64"/>
                  </a:cxn>
                  <a:cxn ang="0">
                    <a:pos x="0" y="71"/>
                  </a:cxn>
                  <a:cxn ang="0">
                    <a:pos x="0" y="78"/>
                  </a:cxn>
                  <a:cxn ang="0">
                    <a:pos x="3" y="88"/>
                  </a:cxn>
                  <a:cxn ang="0">
                    <a:pos x="8" y="100"/>
                  </a:cxn>
                  <a:cxn ang="0">
                    <a:pos x="15" y="112"/>
                  </a:cxn>
                  <a:cxn ang="0">
                    <a:pos x="24" y="120"/>
                  </a:cxn>
                  <a:cxn ang="0">
                    <a:pos x="35" y="128"/>
                  </a:cxn>
                  <a:cxn ang="0">
                    <a:pos x="47" y="134"/>
                  </a:cxn>
                  <a:cxn ang="0">
                    <a:pos x="58" y="136"/>
                  </a:cxn>
                  <a:cxn ang="0">
                    <a:pos x="65" y="137"/>
                  </a:cxn>
                  <a:cxn ang="0">
                    <a:pos x="69" y="137"/>
                  </a:cxn>
                </a:cxnLst>
                <a:rect l="0" t="0" r="r" b="b"/>
                <a:pathLst>
                  <a:path w="137" h="137">
                    <a:moveTo>
                      <a:pt x="69" y="137"/>
                    </a:moveTo>
                    <a:lnTo>
                      <a:pt x="75" y="137"/>
                    </a:lnTo>
                    <a:lnTo>
                      <a:pt x="82" y="136"/>
                    </a:lnTo>
                    <a:lnTo>
                      <a:pt x="88" y="134"/>
                    </a:lnTo>
                    <a:lnTo>
                      <a:pt x="95" y="132"/>
                    </a:lnTo>
                    <a:lnTo>
                      <a:pt x="100" y="128"/>
                    </a:lnTo>
                    <a:lnTo>
                      <a:pt x="106" y="125"/>
                    </a:lnTo>
                    <a:lnTo>
                      <a:pt x="111" y="120"/>
                    </a:lnTo>
                    <a:lnTo>
                      <a:pt x="117" y="117"/>
                    </a:lnTo>
                    <a:lnTo>
                      <a:pt x="120" y="112"/>
                    </a:lnTo>
                    <a:lnTo>
                      <a:pt x="125" y="106"/>
                    </a:lnTo>
                    <a:lnTo>
                      <a:pt x="128" y="100"/>
                    </a:lnTo>
                    <a:lnTo>
                      <a:pt x="131" y="94"/>
                    </a:lnTo>
                    <a:lnTo>
                      <a:pt x="134" y="88"/>
                    </a:lnTo>
                    <a:lnTo>
                      <a:pt x="135" y="82"/>
                    </a:lnTo>
                    <a:lnTo>
                      <a:pt x="136" y="78"/>
                    </a:lnTo>
                    <a:lnTo>
                      <a:pt x="136" y="75"/>
                    </a:lnTo>
                    <a:lnTo>
                      <a:pt x="136" y="71"/>
                    </a:lnTo>
                    <a:lnTo>
                      <a:pt x="137" y="69"/>
                    </a:lnTo>
                    <a:lnTo>
                      <a:pt x="136" y="64"/>
                    </a:lnTo>
                    <a:lnTo>
                      <a:pt x="136" y="60"/>
                    </a:lnTo>
                    <a:lnTo>
                      <a:pt x="136" y="57"/>
                    </a:lnTo>
                    <a:lnTo>
                      <a:pt x="135" y="54"/>
                    </a:lnTo>
                    <a:lnTo>
                      <a:pt x="134" y="47"/>
                    </a:lnTo>
                    <a:lnTo>
                      <a:pt x="131" y="42"/>
                    </a:lnTo>
                    <a:lnTo>
                      <a:pt x="128" y="36"/>
                    </a:lnTo>
                    <a:lnTo>
                      <a:pt x="125" y="30"/>
                    </a:lnTo>
                    <a:lnTo>
                      <a:pt x="120" y="24"/>
                    </a:lnTo>
                    <a:lnTo>
                      <a:pt x="117" y="21"/>
                    </a:lnTo>
                    <a:lnTo>
                      <a:pt x="111" y="16"/>
                    </a:lnTo>
                    <a:lnTo>
                      <a:pt x="106" y="12"/>
                    </a:lnTo>
                    <a:lnTo>
                      <a:pt x="100" y="9"/>
                    </a:lnTo>
                    <a:lnTo>
                      <a:pt x="95" y="5"/>
                    </a:lnTo>
                    <a:lnTo>
                      <a:pt x="88" y="3"/>
                    </a:lnTo>
                    <a:lnTo>
                      <a:pt x="82" y="2"/>
                    </a:lnTo>
                    <a:lnTo>
                      <a:pt x="75" y="0"/>
                    </a:lnTo>
                    <a:lnTo>
                      <a:pt x="69" y="0"/>
                    </a:lnTo>
                    <a:lnTo>
                      <a:pt x="65" y="0"/>
                    </a:lnTo>
                    <a:lnTo>
                      <a:pt x="62" y="0"/>
                    </a:lnTo>
                    <a:lnTo>
                      <a:pt x="58" y="0"/>
                    </a:lnTo>
                    <a:lnTo>
                      <a:pt x="54" y="2"/>
                    </a:lnTo>
                    <a:lnTo>
                      <a:pt x="47" y="3"/>
                    </a:lnTo>
                    <a:lnTo>
                      <a:pt x="41" y="5"/>
                    </a:lnTo>
                    <a:lnTo>
                      <a:pt x="35" y="9"/>
                    </a:lnTo>
                    <a:lnTo>
                      <a:pt x="29" y="12"/>
                    </a:lnTo>
                    <a:lnTo>
                      <a:pt x="24" y="16"/>
                    </a:lnTo>
                    <a:lnTo>
                      <a:pt x="20" y="21"/>
                    </a:lnTo>
                    <a:lnTo>
                      <a:pt x="15" y="24"/>
                    </a:lnTo>
                    <a:lnTo>
                      <a:pt x="11" y="30"/>
                    </a:lnTo>
                    <a:lnTo>
                      <a:pt x="8" y="36"/>
                    </a:lnTo>
                    <a:lnTo>
                      <a:pt x="5" y="42"/>
                    </a:lnTo>
                    <a:lnTo>
                      <a:pt x="3" y="47"/>
                    </a:lnTo>
                    <a:lnTo>
                      <a:pt x="2" y="54"/>
                    </a:lnTo>
                    <a:lnTo>
                      <a:pt x="0" y="57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3" y="88"/>
                    </a:lnTo>
                    <a:lnTo>
                      <a:pt x="5" y="94"/>
                    </a:lnTo>
                    <a:lnTo>
                      <a:pt x="8" y="100"/>
                    </a:lnTo>
                    <a:lnTo>
                      <a:pt x="11" y="106"/>
                    </a:lnTo>
                    <a:lnTo>
                      <a:pt x="15" y="112"/>
                    </a:lnTo>
                    <a:lnTo>
                      <a:pt x="20" y="117"/>
                    </a:lnTo>
                    <a:lnTo>
                      <a:pt x="24" y="120"/>
                    </a:lnTo>
                    <a:lnTo>
                      <a:pt x="29" y="125"/>
                    </a:lnTo>
                    <a:lnTo>
                      <a:pt x="35" y="128"/>
                    </a:lnTo>
                    <a:lnTo>
                      <a:pt x="41" y="132"/>
                    </a:lnTo>
                    <a:lnTo>
                      <a:pt x="47" y="134"/>
                    </a:lnTo>
                    <a:lnTo>
                      <a:pt x="54" y="136"/>
                    </a:lnTo>
                    <a:lnTo>
                      <a:pt x="58" y="136"/>
                    </a:lnTo>
                    <a:lnTo>
                      <a:pt x="62" y="137"/>
                    </a:lnTo>
                    <a:lnTo>
                      <a:pt x="65" y="137"/>
                    </a:lnTo>
                    <a:lnTo>
                      <a:pt x="69" y="137"/>
                    </a:lnTo>
                    <a:lnTo>
                      <a:pt x="69" y="1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1" name="Freeform 75"/>
              <p:cNvSpPr>
                <a:spLocks/>
              </p:cNvSpPr>
              <p:nvPr/>
            </p:nvSpPr>
            <p:spPr bwMode="auto">
              <a:xfrm>
                <a:off x="2534" y="3977"/>
                <a:ext cx="115" cy="115"/>
              </a:xfrm>
              <a:custGeom>
                <a:avLst/>
                <a:gdLst/>
                <a:ahLst/>
                <a:cxnLst>
                  <a:cxn ang="0">
                    <a:pos x="62" y="115"/>
                  </a:cxn>
                  <a:cxn ang="0">
                    <a:pos x="73" y="112"/>
                  </a:cxn>
                  <a:cxn ang="0">
                    <a:pos x="84" y="108"/>
                  </a:cxn>
                  <a:cxn ang="0">
                    <a:pos x="92" y="102"/>
                  </a:cxn>
                  <a:cxn ang="0">
                    <a:pos x="100" y="94"/>
                  </a:cxn>
                  <a:cxn ang="0">
                    <a:pos x="106" y="86"/>
                  </a:cxn>
                  <a:cxn ang="0">
                    <a:pos x="111" y="76"/>
                  </a:cxn>
                  <a:cxn ang="0">
                    <a:pos x="115" y="64"/>
                  </a:cxn>
                  <a:cxn ang="0">
                    <a:pos x="115" y="53"/>
                  </a:cxn>
                  <a:cxn ang="0">
                    <a:pos x="111" y="41"/>
                  </a:cxn>
                  <a:cxn ang="0">
                    <a:pos x="106" y="30"/>
                  </a:cxn>
                  <a:cxn ang="0">
                    <a:pos x="100" y="21"/>
                  </a:cxn>
                  <a:cxn ang="0">
                    <a:pos x="92" y="14"/>
                  </a:cxn>
                  <a:cxn ang="0">
                    <a:pos x="84" y="6"/>
                  </a:cxn>
                  <a:cxn ang="0">
                    <a:pos x="73" y="2"/>
                  </a:cxn>
                  <a:cxn ang="0">
                    <a:pos x="62" y="0"/>
                  </a:cxn>
                  <a:cxn ang="0">
                    <a:pos x="50" y="0"/>
                  </a:cxn>
                  <a:cxn ang="0">
                    <a:pos x="39" y="2"/>
                  </a:cxn>
                  <a:cxn ang="0">
                    <a:pos x="28" y="6"/>
                  </a:cxn>
                  <a:cxn ang="0">
                    <a:pos x="20" y="14"/>
                  </a:cxn>
                  <a:cxn ang="0">
                    <a:pos x="12" y="21"/>
                  </a:cxn>
                  <a:cxn ang="0">
                    <a:pos x="6" y="30"/>
                  </a:cxn>
                  <a:cxn ang="0">
                    <a:pos x="1" y="41"/>
                  </a:cxn>
                  <a:cxn ang="0">
                    <a:pos x="0" y="53"/>
                  </a:cxn>
                  <a:cxn ang="0">
                    <a:pos x="0" y="64"/>
                  </a:cxn>
                  <a:cxn ang="0">
                    <a:pos x="1" y="76"/>
                  </a:cxn>
                  <a:cxn ang="0">
                    <a:pos x="6" y="86"/>
                  </a:cxn>
                  <a:cxn ang="0">
                    <a:pos x="12" y="94"/>
                  </a:cxn>
                  <a:cxn ang="0">
                    <a:pos x="20" y="102"/>
                  </a:cxn>
                  <a:cxn ang="0">
                    <a:pos x="28" y="108"/>
                  </a:cxn>
                  <a:cxn ang="0">
                    <a:pos x="39" y="112"/>
                  </a:cxn>
                  <a:cxn ang="0">
                    <a:pos x="50" y="115"/>
                  </a:cxn>
                  <a:cxn ang="0">
                    <a:pos x="56" y="115"/>
                  </a:cxn>
                </a:cxnLst>
                <a:rect l="0" t="0" r="r" b="b"/>
                <a:pathLst>
                  <a:path w="115" h="115">
                    <a:moveTo>
                      <a:pt x="56" y="115"/>
                    </a:moveTo>
                    <a:lnTo>
                      <a:pt x="62" y="115"/>
                    </a:lnTo>
                    <a:lnTo>
                      <a:pt x="67" y="114"/>
                    </a:lnTo>
                    <a:lnTo>
                      <a:pt x="73" y="112"/>
                    </a:lnTo>
                    <a:lnTo>
                      <a:pt x="79" y="111"/>
                    </a:lnTo>
                    <a:lnTo>
                      <a:pt x="84" y="108"/>
                    </a:lnTo>
                    <a:lnTo>
                      <a:pt x="88" y="105"/>
                    </a:lnTo>
                    <a:lnTo>
                      <a:pt x="92" y="102"/>
                    </a:lnTo>
                    <a:lnTo>
                      <a:pt x="97" y="99"/>
                    </a:lnTo>
                    <a:lnTo>
                      <a:pt x="100" y="94"/>
                    </a:lnTo>
                    <a:lnTo>
                      <a:pt x="104" y="90"/>
                    </a:lnTo>
                    <a:lnTo>
                      <a:pt x="106" y="86"/>
                    </a:lnTo>
                    <a:lnTo>
                      <a:pt x="110" y="81"/>
                    </a:lnTo>
                    <a:lnTo>
                      <a:pt x="111" y="76"/>
                    </a:lnTo>
                    <a:lnTo>
                      <a:pt x="114" y="70"/>
                    </a:lnTo>
                    <a:lnTo>
                      <a:pt x="115" y="64"/>
                    </a:lnTo>
                    <a:lnTo>
                      <a:pt x="115" y="59"/>
                    </a:lnTo>
                    <a:lnTo>
                      <a:pt x="115" y="53"/>
                    </a:lnTo>
                    <a:lnTo>
                      <a:pt x="114" y="47"/>
                    </a:lnTo>
                    <a:lnTo>
                      <a:pt x="111" y="41"/>
                    </a:lnTo>
                    <a:lnTo>
                      <a:pt x="110" y="36"/>
                    </a:lnTo>
                    <a:lnTo>
                      <a:pt x="106" y="30"/>
                    </a:lnTo>
                    <a:lnTo>
                      <a:pt x="104" y="26"/>
                    </a:lnTo>
                    <a:lnTo>
                      <a:pt x="100" y="21"/>
                    </a:lnTo>
                    <a:lnTo>
                      <a:pt x="97" y="17"/>
                    </a:lnTo>
                    <a:lnTo>
                      <a:pt x="92" y="14"/>
                    </a:lnTo>
                    <a:lnTo>
                      <a:pt x="88" y="10"/>
                    </a:lnTo>
                    <a:lnTo>
                      <a:pt x="84" y="6"/>
                    </a:lnTo>
                    <a:lnTo>
                      <a:pt x="79" y="4"/>
                    </a:lnTo>
                    <a:lnTo>
                      <a:pt x="73" y="2"/>
                    </a:lnTo>
                    <a:lnTo>
                      <a:pt x="67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9" y="2"/>
                    </a:lnTo>
                    <a:lnTo>
                      <a:pt x="34" y="4"/>
                    </a:lnTo>
                    <a:lnTo>
                      <a:pt x="28" y="6"/>
                    </a:lnTo>
                    <a:lnTo>
                      <a:pt x="24" y="10"/>
                    </a:lnTo>
                    <a:lnTo>
                      <a:pt x="20" y="14"/>
                    </a:lnTo>
                    <a:lnTo>
                      <a:pt x="16" y="17"/>
                    </a:lnTo>
                    <a:lnTo>
                      <a:pt x="12" y="21"/>
                    </a:lnTo>
                    <a:lnTo>
                      <a:pt x="8" y="26"/>
                    </a:lnTo>
                    <a:lnTo>
                      <a:pt x="6" y="30"/>
                    </a:lnTo>
                    <a:lnTo>
                      <a:pt x="3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1" y="76"/>
                    </a:lnTo>
                    <a:lnTo>
                      <a:pt x="3" y="81"/>
                    </a:lnTo>
                    <a:lnTo>
                      <a:pt x="6" y="86"/>
                    </a:lnTo>
                    <a:lnTo>
                      <a:pt x="8" y="90"/>
                    </a:lnTo>
                    <a:lnTo>
                      <a:pt x="12" y="94"/>
                    </a:lnTo>
                    <a:lnTo>
                      <a:pt x="16" y="99"/>
                    </a:lnTo>
                    <a:lnTo>
                      <a:pt x="20" y="102"/>
                    </a:lnTo>
                    <a:lnTo>
                      <a:pt x="24" y="105"/>
                    </a:lnTo>
                    <a:lnTo>
                      <a:pt x="28" y="108"/>
                    </a:lnTo>
                    <a:lnTo>
                      <a:pt x="34" y="111"/>
                    </a:lnTo>
                    <a:lnTo>
                      <a:pt x="39" y="112"/>
                    </a:lnTo>
                    <a:lnTo>
                      <a:pt x="44" y="114"/>
                    </a:lnTo>
                    <a:lnTo>
                      <a:pt x="50" y="115"/>
                    </a:lnTo>
                    <a:lnTo>
                      <a:pt x="56" y="115"/>
                    </a:lnTo>
                    <a:lnTo>
                      <a:pt x="56" y="1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2" name="Freeform 76"/>
              <p:cNvSpPr>
                <a:spLocks/>
              </p:cNvSpPr>
              <p:nvPr/>
            </p:nvSpPr>
            <p:spPr bwMode="auto">
              <a:xfrm>
                <a:off x="2768" y="4021"/>
                <a:ext cx="81" cy="81"/>
              </a:xfrm>
              <a:custGeom>
                <a:avLst/>
                <a:gdLst/>
                <a:ahLst/>
                <a:cxnLst>
                  <a:cxn ang="0">
                    <a:pos x="45" y="81"/>
                  </a:cxn>
                  <a:cxn ang="0">
                    <a:pos x="53" y="79"/>
                  </a:cxn>
                  <a:cxn ang="0">
                    <a:pos x="60" y="76"/>
                  </a:cxn>
                  <a:cxn ang="0">
                    <a:pos x="67" y="71"/>
                  </a:cxn>
                  <a:cxn ang="0">
                    <a:pos x="72" y="67"/>
                  </a:cxn>
                  <a:cxn ang="0">
                    <a:pos x="77" y="59"/>
                  </a:cxn>
                  <a:cxn ang="0">
                    <a:pos x="79" y="52"/>
                  </a:cxn>
                  <a:cxn ang="0">
                    <a:pos x="81" y="45"/>
                  </a:cxn>
                  <a:cxn ang="0">
                    <a:pos x="81" y="37"/>
                  </a:cxn>
                  <a:cxn ang="0">
                    <a:pos x="79" y="30"/>
                  </a:cxn>
                  <a:cxn ang="0">
                    <a:pos x="77" y="21"/>
                  </a:cxn>
                  <a:cxn ang="0">
                    <a:pos x="72" y="15"/>
                  </a:cxn>
                  <a:cxn ang="0">
                    <a:pos x="67" y="9"/>
                  </a:cxn>
                  <a:cxn ang="0">
                    <a:pos x="60" y="4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37" y="0"/>
                  </a:cxn>
                  <a:cxn ang="0">
                    <a:pos x="29" y="2"/>
                  </a:cxn>
                  <a:cxn ang="0">
                    <a:pos x="21" y="4"/>
                  </a:cxn>
                  <a:cxn ang="0">
                    <a:pos x="15" y="9"/>
                  </a:cxn>
                  <a:cxn ang="0">
                    <a:pos x="9" y="15"/>
                  </a:cxn>
                  <a:cxn ang="0">
                    <a:pos x="4" y="21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0" y="45"/>
                  </a:cxn>
                  <a:cxn ang="0">
                    <a:pos x="1" y="52"/>
                  </a:cxn>
                  <a:cxn ang="0">
                    <a:pos x="4" y="59"/>
                  </a:cxn>
                  <a:cxn ang="0">
                    <a:pos x="9" y="67"/>
                  </a:cxn>
                  <a:cxn ang="0">
                    <a:pos x="15" y="71"/>
                  </a:cxn>
                  <a:cxn ang="0">
                    <a:pos x="21" y="76"/>
                  </a:cxn>
                  <a:cxn ang="0">
                    <a:pos x="29" y="79"/>
                  </a:cxn>
                  <a:cxn ang="0">
                    <a:pos x="37" y="81"/>
                  </a:cxn>
                  <a:cxn ang="0">
                    <a:pos x="42" y="81"/>
                  </a:cxn>
                </a:cxnLst>
                <a:rect l="0" t="0" r="r" b="b"/>
                <a:pathLst>
                  <a:path w="81" h="81">
                    <a:moveTo>
                      <a:pt x="42" y="81"/>
                    </a:moveTo>
                    <a:lnTo>
                      <a:pt x="45" y="81"/>
                    </a:lnTo>
                    <a:lnTo>
                      <a:pt x="49" y="80"/>
                    </a:lnTo>
                    <a:lnTo>
                      <a:pt x="53" y="79"/>
                    </a:lnTo>
                    <a:lnTo>
                      <a:pt x="57" y="77"/>
                    </a:lnTo>
                    <a:lnTo>
                      <a:pt x="60" y="76"/>
                    </a:lnTo>
                    <a:lnTo>
                      <a:pt x="63" y="74"/>
                    </a:lnTo>
                    <a:lnTo>
                      <a:pt x="67" y="71"/>
                    </a:lnTo>
                    <a:lnTo>
                      <a:pt x="69" y="69"/>
                    </a:lnTo>
                    <a:lnTo>
                      <a:pt x="72" y="67"/>
                    </a:lnTo>
                    <a:lnTo>
                      <a:pt x="74" y="63"/>
                    </a:lnTo>
                    <a:lnTo>
                      <a:pt x="77" y="59"/>
                    </a:lnTo>
                    <a:lnTo>
                      <a:pt x="78" y="56"/>
                    </a:lnTo>
                    <a:lnTo>
                      <a:pt x="79" y="52"/>
                    </a:lnTo>
                    <a:lnTo>
                      <a:pt x="80" y="49"/>
                    </a:lnTo>
                    <a:lnTo>
                      <a:pt x="81" y="45"/>
                    </a:lnTo>
                    <a:lnTo>
                      <a:pt x="81" y="42"/>
                    </a:lnTo>
                    <a:lnTo>
                      <a:pt x="81" y="37"/>
                    </a:lnTo>
                    <a:lnTo>
                      <a:pt x="80" y="33"/>
                    </a:lnTo>
                    <a:lnTo>
                      <a:pt x="79" y="30"/>
                    </a:lnTo>
                    <a:lnTo>
                      <a:pt x="78" y="25"/>
                    </a:lnTo>
                    <a:lnTo>
                      <a:pt x="77" y="21"/>
                    </a:lnTo>
                    <a:lnTo>
                      <a:pt x="74" y="18"/>
                    </a:lnTo>
                    <a:lnTo>
                      <a:pt x="72" y="15"/>
                    </a:lnTo>
                    <a:lnTo>
                      <a:pt x="69" y="13"/>
                    </a:lnTo>
                    <a:lnTo>
                      <a:pt x="67" y="9"/>
                    </a:lnTo>
                    <a:lnTo>
                      <a:pt x="63" y="7"/>
                    </a:lnTo>
                    <a:lnTo>
                      <a:pt x="60" y="4"/>
                    </a:lnTo>
                    <a:lnTo>
                      <a:pt x="57" y="3"/>
                    </a:lnTo>
                    <a:lnTo>
                      <a:pt x="53" y="2"/>
                    </a:lnTo>
                    <a:lnTo>
                      <a:pt x="49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7" y="0"/>
                    </a:lnTo>
                    <a:lnTo>
                      <a:pt x="32" y="1"/>
                    </a:lnTo>
                    <a:lnTo>
                      <a:pt x="29" y="2"/>
                    </a:lnTo>
                    <a:lnTo>
                      <a:pt x="25" y="3"/>
                    </a:lnTo>
                    <a:lnTo>
                      <a:pt x="21" y="4"/>
                    </a:lnTo>
                    <a:lnTo>
                      <a:pt x="18" y="7"/>
                    </a:lnTo>
                    <a:lnTo>
                      <a:pt x="15" y="9"/>
                    </a:lnTo>
                    <a:lnTo>
                      <a:pt x="13" y="13"/>
                    </a:lnTo>
                    <a:lnTo>
                      <a:pt x="9" y="15"/>
                    </a:lnTo>
                    <a:lnTo>
                      <a:pt x="7" y="18"/>
                    </a:lnTo>
                    <a:lnTo>
                      <a:pt x="4" y="21"/>
                    </a:lnTo>
                    <a:lnTo>
                      <a:pt x="3" y="25"/>
                    </a:lnTo>
                    <a:lnTo>
                      <a:pt x="1" y="30"/>
                    </a:lnTo>
                    <a:lnTo>
                      <a:pt x="1" y="33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3" y="56"/>
                    </a:lnTo>
                    <a:lnTo>
                      <a:pt x="4" y="59"/>
                    </a:lnTo>
                    <a:lnTo>
                      <a:pt x="7" y="63"/>
                    </a:lnTo>
                    <a:lnTo>
                      <a:pt x="9" y="67"/>
                    </a:lnTo>
                    <a:lnTo>
                      <a:pt x="13" y="69"/>
                    </a:lnTo>
                    <a:lnTo>
                      <a:pt x="15" y="71"/>
                    </a:lnTo>
                    <a:lnTo>
                      <a:pt x="18" y="74"/>
                    </a:lnTo>
                    <a:lnTo>
                      <a:pt x="21" y="76"/>
                    </a:lnTo>
                    <a:lnTo>
                      <a:pt x="25" y="77"/>
                    </a:lnTo>
                    <a:lnTo>
                      <a:pt x="29" y="79"/>
                    </a:lnTo>
                    <a:lnTo>
                      <a:pt x="32" y="80"/>
                    </a:lnTo>
                    <a:lnTo>
                      <a:pt x="37" y="81"/>
                    </a:lnTo>
                    <a:lnTo>
                      <a:pt x="42" y="81"/>
                    </a:lnTo>
                    <a:lnTo>
                      <a:pt x="42" y="8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3" name="Freeform 77"/>
              <p:cNvSpPr>
                <a:spLocks/>
              </p:cNvSpPr>
              <p:nvPr/>
            </p:nvSpPr>
            <p:spPr bwMode="auto">
              <a:xfrm>
                <a:off x="1770" y="4385"/>
                <a:ext cx="209" cy="210"/>
              </a:xfrm>
              <a:custGeom>
                <a:avLst/>
                <a:gdLst/>
                <a:ahLst/>
                <a:cxnLst>
                  <a:cxn ang="0">
                    <a:pos x="115" y="209"/>
                  </a:cxn>
                  <a:cxn ang="0">
                    <a:pos x="131" y="205"/>
                  </a:cxn>
                  <a:cxn ang="0">
                    <a:pos x="145" y="202"/>
                  </a:cxn>
                  <a:cxn ang="0">
                    <a:pos x="157" y="193"/>
                  </a:cxn>
                  <a:cxn ang="0">
                    <a:pos x="171" y="185"/>
                  </a:cxn>
                  <a:cxn ang="0">
                    <a:pos x="181" y="174"/>
                  </a:cxn>
                  <a:cxn ang="0">
                    <a:pos x="191" y="163"/>
                  </a:cxn>
                  <a:cxn ang="0">
                    <a:pos x="198" y="149"/>
                  </a:cxn>
                  <a:cxn ang="0">
                    <a:pos x="204" y="136"/>
                  </a:cxn>
                  <a:cxn ang="0">
                    <a:pos x="208" y="120"/>
                  </a:cxn>
                  <a:cxn ang="0">
                    <a:pos x="209" y="106"/>
                  </a:cxn>
                  <a:cxn ang="0">
                    <a:pos x="208" y="89"/>
                  </a:cxn>
                  <a:cxn ang="0">
                    <a:pos x="204" y="73"/>
                  </a:cxn>
                  <a:cxn ang="0">
                    <a:pos x="198" y="59"/>
                  </a:cxn>
                  <a:cxn ang="0">
                    <a:pos x="191" y="46"/>
                  </a:cxn>
                  <a:cxn ang="0">
                    <a:pos x="181" y="34"/>
                  </a:cxn>
                  <a:cxn ang="0">
                    <a:pos x="171" y="23"/>
                  </a:cxn>
                  <a:cxn ang="0">
                    <a:pos x="157" y="15"/>
                  </a:cxn>
                  <a:cxn ang="0">
                    <a:pos x="145" y="9"/>
                  </a:cxn>
                  <a:cxn ang="0">
                    <a:pos x="131" y="3"/>
                  </a:cxn>
                  <a:cxn ang="0">
                    <a:pos x="115" y="0"/>
                  </a:cxn>
                  <a:cxn ang="0">
                    <a:pos x="100" y="0"/>
                  </a:cxn>
                  <a:cxn ang="0">
                    <a:pos x="83" y="3"/>
                  </a:cxn>
                  <a:cxn ang="0">
                    <a:pos x="69" y="6"/>
                  </a:cxn>
                  <a:cxn ang="0">
                    <a:pos x="54" y="12"/>
                  </a:cxn>
                  <a:cxn ang="0">
                    <a:pos x="41" y="21"/>
                  </a:cxn>
                  <a:cxn ang="0">
                    <a:pos x="30" y="31"/>
                  </a:cxn>
                  <a:cxn ang="0">
                    <a:pos x="19" y="42"/>
                  </a:cxn>
                  <a:cxn ang="0">
                    <a:pos x="11" y="54"/>
                  </a:cxn>
                  <a:cxn ang="0">
                    <a:pos x="5" y="68"/>
                  </a:cxn>
                  <a:cxn ang="0">
                    <a:pos x="1" y="83"/>
                  </a:cxn>
                  <a:cxn ang="0">
                    <a:pos x="0" y="100"/>
                  </a:cxn>
                  <a:cxn ang="0">
                    <a:pos x="0" y="115"/>
                  </a:cxn>
                  <a:cxn ang="0">
                    <a:pos x="3" y="131"/>
                  </a:cxn>
                  <a:cxn ang="0">
                    <a:pos x="7" y="145"/>
                  </a:cxn>
                  <a:cxn ang="0">
                    <a:pos x="13" y="158"/>
                  </a:cxn>
                  <a:cxn ang="0">
                    <a:pos x="23" y="170"/>
                  </a:cxn>
                  <a:cxn ang="0">
                    <a:pos x="34" y="181"/>
                  </a:cxn>
                  <a:cxn ang="0">
                    <a:pos x="46" y="191"/>
                  </a:cxn>
                  <a:cxn ang="0">
                    <a:pos x="58" y="199"/>
                  </a:cxn>
                  <a:cxn ang="0">
                    <a:pos x="73" y="204"/>
                  </a:cxn>
                  <a:cxn ang="0">
                    <a:pos x="88" y="208"/>
                  </a:cxn>
                  <a:cxn ang="0">
                    <a:pos x="105" y="210"/>
                  </a:cxn>
                </a:cxnLst>
                <a:rect l="0" t="0" r="r" b="b"/>
                <a:pathLst>
                  <a:path w="209" h="210">
                    <a:moveTo>
                      <a:pt x="105" y="210"/>
                    </a:moveTo>
                    <a:lnTo>
                      <a:pt x="109" y="209"/>
                    </a:lnTo>
                    <a:lnTo>
                      <a:pt x="115" y="209"/>
                    </a:lnTo>
                    <a:lnTo>
                      <a:pt x="120" y="208"/>
                    </a:lnTo>
                    <a:lnTo>
                      <a:pt x="125" y="208"/>
                    </a:lnTo>
                    <a:lnTo>
                      <a:pt x="131" y="205"/>
                    </a:lnTo>
                    <a:lnTo>
                      <a:pt x="136" y="204"/>
                    </a:lnTo>
                    <a:lnTo>
                      <a:pt x="141" y="203"/>
                    </a:lnTo>
                    <a:lnTo>
                      <a:pt x="145" y="202"/>
                    </a:lnTo>
                    <a:lnTo>
                      <a:pt x="149" y="199"/>
                    </a:lnTo>
                    <a:lnTo>
                      <a:pt x="154" y="197"/>
                    </a:lnTo>
                    <a:lnTo>
                      <a:pt x="157" y="193"/>
                    </a:lnTo>
                    <a:lnTo>
                      <a:pt x="163" y="191"/>
                    </a:lnTo>
                    <a:lnTo>
                      <a:pt x="167" y="188"/>
                    </a:lnTo>
                    <a:lnTo>
                      <a:pt x="171" y="185"/>
                    </a:lnTo>
                    <a:lnTo>
                      <a:pt x="174" y="181"/>
                    </a:lnTo>
                    <a:lnTo>
                      <a:pt x="179" y="179"/>
                    </a:lnTo>
                    <a:lnTo>
                      <a:pt x="181" y="174"/>
                    </a:lnTo>
                    <a:lnTo>
                      <a:pt x="185" y="170"/>
                    </a:lnTo>
                    <a:lnTo>
                      <a:pt x="187" y="167"/>
                    </a:lnTo>
                    <a:lnTo>
                      <a:pt x="191" y="163"/>
                    </a:lnTo>
                    <a:lnTo>
                      <a:pt x="193" y="158"/>
                    </a:lnTo>
                    <a:lnTo>
                      <a:pt x="196" y="154"/>
                    </a:lnTo>
                    <a:lnTo>
                      <a:pt x="198" y="149"/>
                    </a:lnTo>
                    <a:lnTo>
                      <a:pt x="201" y="145"/>
                    </a:lnTo>
                    <a:lnTo>
                      <a:pt x="202" y="140"/>
                    </a:lnTo>
                    <a:lnTo>
                      <a:pt x="204" y="136"/>
                    </a:lnTo>
                    <a:lnTo>
                      <a:pt x="205" y="131"/>
                    </a:lnTo>
                    <a:lnTo>
                      <a:pt x="207" y="126"/>
                    </a:lnTo>
                    <a:lnTo>
                      <a:pt x="208" y="120"/>
                    </a:lnTo>
                    <a:lnTo>
                      <a:pt x="208" y="115"/>
                    </a:lnTo>
                    <a:lnTo>
                      <a:pt x="209" y="110"/>
                    </a:lnTo>
                    <a:lnTo>
                      <a:pt x="209" y="106"/>
                    </a:lnTo>
                    <a:lnTo>
                      <a:pt x="209" y="100"/>
                    </a:lnTo>
                    <a:lnTo>
                      <a:pt x="208" y="95"/>
                    </a:lnTo>
                    <a:lnTo>
                      <a:pt x="208" y="89"/>
                    </a:lnTo>
                    <a:lnTo>
                      <a:pt x="207" y="83"/>
                    </a:lnTo>
                    <a:lnTo>
                      <a:pt x="205" y="78"/>
                    </a:lnTo>
                    <a:lnTo>
                      <a:pt x="204" y="73"/>
                    </a:lnTo>
                    <a:lnTo>
                      <a:pt x="202" y="68"/>
                    </a:lnTo>
                    <a:lnTo>
                      <a:pt x="201" y="64"/>
                    </a:lnTo>
                    <a:lnTo>
                      <a:pt x="198" y="59"/>
                    </a:lnTo>
                    <a:lnTo>
                      <a:pt x="196" y="54"/>
                    </a:lnTo>
                    <a:lnTo>
                      <a:pt x="193" y="49"/>
                    </a:lnTo>
                    <a:lnTo>
                      <a:pt x="191" y="46"/>
                    </a:lnTo>
                    <a:lnTo>
                      <a:pt x="187" y="42"/>
                    </a:lnTo>
                    <a:lnTo>
                      <a:pt x="185" y="37"/>
                    </a:lnTo>
                    <a:lnTo>
                      <a:pt x="181" y="34"/>
                    </a:lnTo>
                    <a:lnTo>
                      <a:pt x="179" y="31"/>
                    </a:lnTo>
                    <a:lnTo>
                      <a:pt x="174" y="27"/>
                    </a:lnTo>
                    <a:lnTo>
                      <a:pt x="171" y="23"/>
                    </a:lnTo>
                    <a:lnTo>
                      <a:pt x="167" y="21"/>
                    </a:lnTo>
                    <a:lnTo>
                      <a:pt x="163" y="17"/>
                    </a:lnTo>
                    <a:lnTo>
                      <a:pt x="157" y="15"/>
                    </a:lnTo>
                    <a:lnTo>
                      <a:pt x="154" y="12"/>
                    </a:lnTo>
                    <a:lnTo>
                      <a:pt x="149" y="10"/>
                    </a:lnTo>
                    <a:lnTo>
                      <a:pt x="145" y="9"/>
                    </a:lnTo>
                    <a:lnTo>
                      <a:pt x="141" y="6"/>
                    </a:lnTo>
                    <a:lnTo>
                      <a:pt x="136" y="4"/>
                    </a:lnTo>
                    <a:lnTo>
                      <a:pt x="131" y="3"/>
                    </a:lnTo>
                    <a:lnTo>
                      <a:pt x="125" y="3"/>
                    </a:lnTo>
                    <a:lnTo>
                      <a:pt x="120" y="0"/>
                    </a:lnTo>
                    <a:lnTo>
                      <a:pt x="115" y="0"/>
                    </a:lnTo>
                    <a:lnTo>
                      <a:pt x="109" y="0"/>
                    </a:lnTo>
                    <a:lnTo>
                      <a:pt x="105" y="0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8" y="0"/>
                    </a:lnTo>
                    <a:lnTo>
                      <a:pt x="83" y="3"/>
                    </a:lnTo>
                    <a:lnTo>
                      <a:pt x="78" y="3"/>
                    </a:lnTo>
                    <a:lnTo>
                      <a:pt x="73" y="4"/>
                    </a:lnTo>
                    <a:lnTo>
                      <a:pt x="69" y="6"/>
                    </a:lnTo>
                    <a:lnTo>
                      <a:pt x="64" y="9"/>
                    </a:lnTo>
                    <a:lnTo>
                      <a:pt x="58" y="10"/>
                    </a:lnTo>
                    <a:lnTo>
                      <a:pt x="54" y="12"/>
                    </a:lnTo>
                    <a:lnTo>
                      <a:pt x="49" y="15"/>
                    </a:lnTo>
                    <a:lnTo>
                      <a:pt x="46" y="17"/>
                    </a:lnTo>
                    <a:lnTo>
                      <a:pt x="41" y="21"/>
                    </a:lnTo>
                    <a:lnTo>
                      <a:pt x="37" y="23"/>
                    </a:lnTo>
                    <a:lnTo>
                      <a:pt x="34" y="27"/>
                    </a:lnTo>
                    <a:lnTo>
                      <a:pt x="30" y="31"/>
                    </a:lnTo>
                    <a:lnTo>
                      <a:pt x="27" y="34"/>
                    </a:lnTo>
                    <a:lnTo>
                      <a:pt x="23" y="37"/>
                    </a:lnTo>
                    <a:lnTo>
                      <a:pt x="19" y="42"/>
                    </a:lnTo>
                    <a:lnTo>
                      <a:pt x="17" y="46"/>
                    </a:lnTo>
                    <a:lnTo>
                      <a:pt x="13" y="49"/>
                    </a:lnTo>
                    <a:lnTo>
                      <a:pt x="11" y="54"/>
                    </a:lnTo>
                    <a:lnTo>
                      <a:pt x="10" y="59"/>
                    </a:lnTo>
                    <a:lnTo>
                      <a:pt x="7" y="64"/>
                    </a:lnTo>
                    <a:lnTo>
                      <a:pt x="5" y="68"/>
                    </a:lnTo>
                    <a:lnTo>
                      <a:pt x="4" y="73"/>
                    </a:lnTo>
                    <a:lnTo>
                      <a:pt x="3" y="78"/>
                    </a:lnTo>
                    <a:lnTo>
                      <a:pt x="1" y="83"/>
                    </a:lnTo>
                    <a:lnTo>
                      <a:pt x="0" y="89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5"/>
                    </a:lnTo>
                    <a:lnTo>
                      <a:pt x="0" y="120"/>
                    </a:lnTo>
                    <a:lnTo>
                      <a:pt x="1" y="126"/>
                    </a:lnTo>
                    <a:lnTo>
                      <a:pt x="3" y="131"/>
                    </a:lnTo>
                    <a:lnTo>
                      <a:pt x="4" y="136"/>
                    </a:lnTo>
                    <a:lnTo>
                      <a:pt x="5" y="140"/>
                    </a:lnTo>
                    <a:lnTo>
                      <a:pt x="7" y="145"/>
                    </a:lnTo>
                    <a:lnTo>
                      <a:pt x="10" y="149"/>
                    </a:lnTo>
                    <a:lnTo>
                      <a:pt x="11" y="154"/>
                    </a:lnTo>
                    <a:lnTo>
                      <a:pt x="13" y="158"/>
                    </a:lnTo>
                    <a:lnTo>
                      <a:pt x="17" y="163"/>
                    </a:lnTo>
                    <a:lnTo>
                      <a:pt x="19" y="167"/>
                    </a:lnTo>
                    <a:lnTo>
                      <a:pt x="23" y="170"/>
                    </a:lnTo>
                    <a:lnTo>
                      <a:pt x="27" y="174"/>
                    </a:lnTo>
                    <a:lnTo>
                      <a:pt x="30" y="179"/>
                    </a:lnTo>
                    <a:lnTo>
                      <a:pt x="34" y="181"/>
                    </a:lnTo>
                    <a:lnTo>
                      <a:pt x="37" y="185"/>
                    </a:lnTo>
                    <a:lnTo>
                      <a:pt x="41" y="188"/>
                    </a:lnTo>
                    <a:lnTo>
                      <a:pt x="46" y="191"/>
                    </a:lnTo>
                    <a:lnTo>
                      <a:pt x="49" y="193"/>
                    </a:lnTo>
                    <a:lnTo>
                      <a:pt x="54" y="197"/>
                    </a:lnTo>
                    <a:lnTo>
                      <a:pt x="58" y="199"/>
                    </a:lnTo>
                    <a:lnTo>
                      <a:pt x="64" y="202"/>
                    </a:lnTo>
                    <a:lnTo>
                      <a:pt x="69" y="203"/>
                    </a:lnTo>
                    <a:lnTo>
                      <a:pt x="73" y="204"/>
                    </a:lnTo>
                    <a:lnTo>
                      <a:pt x="78" y="205"/>
                    </a:lnTo>
                    <a:lnTo>
                      <a:pt x="83" y="208"/>
                    </a:lnTo>
                    <a:lnTo>
                      <a:pt x="88" y="208"/>
                    </a:lnTo>
                    <a:lnTo>
                      <a:pt x="94" y="209"/>
                    </a:lnTo>
                    <a:lnTo>
                      <a:pt x="100" y="209"/>
                    </a:lnTo>
                    <a:lnTo>
                      <a:pt x="105" y="210"/>
                    </a:lnTo>
                    <a:lnTo>
                      <a:pt x="105" y="2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4" name="Freeform 78"/>
              <p:cNvSpPr>
                <a:spLocks/>
              </p:cNvSpPr>
              <p:nvPr/>
            </p:nvSpPr>
            <p:spPr bwMode="auto">
              <a:xfrm>
                <a:off x="1798" y="4413"/>
                <a:ext cx="153" cy="154"/>
              </a:xfrm>
              <a:custGeom>
                <a:avLst/>
                <a:gdLst/>
                <a:ahLst/>
                <a:cxnLst>
                  <a:cxn ang="0">
                    <a:pos x="80" y="153"/>
                  </a:cxn>
                  <a:cxn ang="0">
                    <a:pos x="87" y="153"/>
                  </a:cxn>
                  <a:cxn ang="0">
                    <a:pos x="95" y="151"/>
                  </a:cxn>
                  <a:cxn ang="0">
                    <a:pos x="103" y="148"/>
                  </a:cxn>
                  <a:cxn ang="0">
                    <a:pos x="113" y="144"/>
                  </a:cxn>
                  <a:cxn ang="0">
                    <a:pos x="125" y="135"/>
                  </a:cxn>
                  <a:cxn ang="0">
                    <a:pos x="135" y="126"/>
                  </a:cxn>
                  <a:cxn ang="0">
                    <a:pos x="144" y="112"/>
                  </a:cxn>
                  <a:cxn ang="0">
                    <a:pos x="147" y="103"/>
                  </a:cxn>
                  <a:cxn ang="0">
                    <a:pos x="150" y="96"/>
                  </a:cxn>
                  <a:cxn ang="0">
                    <a:pos x="152" y="88"/>
                  </a:cxn>
                  <a:cxn ang="0">
                    <a:pos x="152" y="81"/>
                  </a:cxn>
                  <a:cxn ang="0">
                    <a:pos x="152" y="73"/>
                  </a:cxn>
                  <a:cxn ang="0">
                    <a:pos x="152" y="64"/>
                  </a:cxn>
                  <a:cxn ang="0">
                    <a:pos x="150" y="57"/>
                  </a:cxn>
                  <a:cxn ang="0">
                    <a:pos x="147" y="50"/>
                  </a:cxn>
                  <a:cxn ang="0">
                    <a:pos x="145" y="43"/>
                  </a:cxn>
                  <a:cxn ang="0">
                    <a:pos x="141" y="37"/>
                  </a:cxn>
                  <a:cxn ang="0">
                    <a:pos x="135" y="27"/>
                  </a:cxn>
                  <a:cxn ang="0">
                    <a:pos x="125" y="17"/>
                  </a:cxn>
                  <a:cxn ang="0">
                    <a:pos x="113" y="9"/>
                  </a:cxn>
                  <a:cxn ang="0">
                    <a:pos x="103" y="5"/>
                  </a:cxn>
                  <a:cxn ang="0">
                    <a:pos x="95" y="1"/>
                  </a:cxn>
                  <a:cxn ang="0">
                    <a:pos x="87" y="0"/>
                  </a:cxn>
                  <a:cxn ang="0">
                    <a:pos x="80" y="0"/>
                  </a:cxn>
                  <a:cxn ang="0">
                    <a:pos x="73" y="0"/>
                  </a:cxn>
                  <a:cxn ang="0">
                    <a:pos x="63" y="0"/>
                  </a:cxn>
                  <a:cxn ang="0">
                    <a:pos x="56" y="1"/>
                  </a:cxn>
                  <a:cxn ang="0">
                    <a:pos x="49" y="5"/>
                  </a:cxn>
                  <a:cxn ang="0">
                    <a:pos x="43" y="7"/>
                  </a:cxn>
                  <a:cxn ang="0">
                    <a:pos x="36" y="11"/>
                  </a:cxn>
                  <a:cxn ang="0">
                    <a:pos x="26" y="17"/>
                  </a:cxn>
                  <a:cxn ang="0">
                    <a:pos x="17" y="27"/>
                  </a:cxn>
                  <a:cxn ang="0">
                    <a:pos x="11" y="37"/>
                  </a:cxn>
                  <a:cxn ang="0">
                    <a:pos x="7" y="43"/>
                  </a:cxn>
                  <a:cxn ang="0">
                    <a:pos x="3" y="50"/>
                  </a:cxn>
                  <a:cxn ang="0">
                    <a:pos x="1" y="57"/>
                  </a:cxn>
                  <a:cxn ang="0">
                    <a:pos x="0" y="64"/>
                  </a:cxn>
                  <a:cxn ang="0">
                    <a:pos x="0" y="73"/>
                  </a:cxn>
                  <a:cxn ang="0">
                    <a:pos x="0" y="81"/>
                  </a:cxn>
                  <a:cxn ang="0">
                    <a:pos x="0" y="88"/>
                  </a:cxn>
                  <a:cxn ang="0">
                    <a:pos x="1" y="96"/>
                  </a:cxn>
                  <a:cxn ang="0">
                    <a:pos x="3" y="103"/>
                  </a:cxn>
                  <a:cxn ang="0">
                    <a:pos x="8" y="112"/>
                  </a:cxn>
                  <a:cxn ang="0">
                    <a:pos x="17" y="126"/>
                  </a:cxn>
                  <a:cxn ang="0">
                    <a:pos x="26" y="135"/>
                  </a:cxn>
                  <a:cxn ang="0">
                    <a:pos x="36" y="142"/>
                  </a:cxn>
                  <a:cxn ang="0">
                    <a:pos x="43" y="146"/>
                  </a:cxn>
                  <a:cxn ang="0">
                    <a:pos x="49" y="148"/>
                  </a:cxn>
                  <a:cxn ang="0">
                    <a:pos x="56" y="151"/>
                  </a:cxn>
                  <a:cxn ang="0">
                    <a:pos x="63" y="153"/>
                  </a:cxn>
                  <a:cxn ang="0">
                    <a:pos x="73" y="153"/>
                  </a:cxn>
                  <a:cxn ang="0">
                    <a:pos x="77" y="154"/>
                  </a:cxn>
                </a:cxnLst>
                <a:rect l="0" t="0" r="r" b="b"/>
                <a:pathLst>
                  <a:path w="153" h="154">
                    <a:moveTo>
                      <a:pt x="77" y="154"/>
                    </a:moveTo>
                    <a:lnTo>
                      <a:pt x="80" y="153"/>
                    </a:lnTo>
                    <a:lnTo>
                      <a:pt x="84" y="153"/>
                    </a:lnTo>
                    <a:lnTo>
                      <a:pt x="87" y="153"/>
                    </a:lnTo>
                    <a:lnTo>
                      <a:pt x="91" y="152"/>
                    </a:lnTo>
                    <a:lnTo>
                      <a:pt x="95" y="151"/>
                    </a:lnTo>
                    <a:lnTo>
                      <a:pt x="99" y="150"/>
                    </a:lnTo>
                    <a:lnTo>
                      <a:pt x="103" y="148"/>
                    </a:lnTo>
                    <a:lnTo>
                      <a:pt x="107" y="147"/>
                    </a:lnTo>
                    <a:lnTo>
                      <a:pt x="113" y="144"/>
                    </a:lnTo>
                    <a:lnTo>
                      <a:pt x="119" y="140"/>
                    </a:lnTo>
                    <a:lnTo>
                      <a:pt x="125" y="135"/>
                    </a:lnTo>
                    <a:lnTo>
                      <a:pt x="131" y="132"/>
                    </a:lnTo>
                    <a:lnTo>
                      <a:pt x="135" y="126"/>
                    </a:lnTo>
                    <a:lnTo>
                      <a:pt x="140" y="120"/>
                    </a:lnTo>
                    <a:lnTo>
                      <a:pt x="144" y="112"/>
                    </a:lnTo>
                    <a:lnTo>
                      <a:pt x="147" y="106"/>
                    </a:lnTo>
                    <a:lnTo>
                      <a:pt x="147" y="103"/>
                    </a:lnTo>
                    <a:lnTo>
                      <a:pt x="149" y="99"/>
                    </a:lnTo>
                    <a:lnTo>
                      <a:pt x="150" y="96"/>
                    </a:lnTo>
                    <a:lnTo>
                      <a:pt x="151" y="92"/>
                    </a:lnTo>
                    <a:lnTo>
                      <a:pt x="152" y="88"/>
                    </a:lnTo>
                    <a:lnTo>
                      <a:pt x="152" y="85"/>
                    </a:lnTo>
                    <a:lnTo>
                      <a:pt x="152" y="81"/>
                    </a:lnTo>
                    <a:lnTo>
                      <a:pt x="153" y="78"/>
                    </a:lnTo>
                    <a:lnTo>
                      <a:pt x="152" y="73"/>
                    </a:lnTo>
                    <a:lnTo>
                      <a:pt x="152" y="69"/>
                    </a:lnTo>
                    <a:lnTo>
                      <a:pt x="152" y="64"/>
                    </a:lnTo>
                    <a:lnTo>
                      <a:pt x="151" y="61"/>
                    </a:lnTo>
                    <a:lnTo>
                      <a:pt x="150" y="57"/>
                    </a:lnTo>
                    <a:lnTo>
                      <a:pt x="149" y="54"/>
                    </a:lnTo>
                    <a:lnTo>
                      <a:pt x="147" y="50"/>
                    </a:lnTo>
                    <a:lnTo>
                      <a:pt x="147" y="46"/>
                    </a:lnTo>
                    <a:lnTo>
                      <a:pt x="145" y="43"/>
                    </a:lnTo>
                    <a:lnTo>
                      <a:pt x="144" y="39"/>
                    </a:lnTo>
                    <a:lnTo>
                      <a:pt x="141" y="37"/>
                    </a:lnTo>
                    <a:lnTo>
                      <a:pt x="140" y="33"/>
                    </a:lnTo>
                    <a:lnTo>
                      <a:pt x="135" y="27"/>
                    </a:lnTo>
                    <a:lnTo>
                      <a:pt x="131" y="23"/>
                    </a:lnTo>
                    <a:lnTo>
                      <a:pt x="125" y="17"/>
                    </a:lnTo>
                    <a:lnTo>
                      <a:pt x="119" y="13"/>
                    </a:lnTo>
                    <a:lnTo>
                      <a:pt x="113" y="9"/>
                    </a:lnTo>
                    <a:lnTo>
                      <a:pt x="107" y="6"/>
                    </a:lnTo>
                    <a:lnTo>
                      <a:pt x="103" y="5"/>
                    </a:lnTo>
                    <a:lnTo>
                      <a:pt x="99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77" y="0"/>
                    </a:lnTo>
                    <a:lnTo>
                      <a:pt x="73" y="0"/>
                    </a:lnTo>
                    <a:lnTo>
                      <a:pt x="68" y="0"/>
                    </a:lnTo>
                    <a:lnTo>
                      <a:pt x="63" y="0"/>
                    </a:lnTo>
                    <a:lnTo>
                      <a:pt x="60" y="1"/>
                    </a:lnTo>
                    <a:lnTo>
                      <a:pt x="56" y="1"/>
                    </a:lnTo>
                    <a:lnTo>
                      <a:pt x="53" y="3"/>
                    </a:lnTo>
                    <a:lnTo>
                      <a:pt x="49" y="5"/>
                    </a:lnTo>
                    <a:lnTo>
                      <a:pt x="47" y="6"/>
                    </a:lnTo>
                    <a:lnTo>
                      <a:pt x="43" y="7"/>
                    </a:lnTo>
                    <a:lnTo>
                      <a:pt x="39" y="9"/>
                    </a:lnTo>
                    <a:lnTo>
                      <a:pt x="36" y="11"/>
                    </a:lnTo>
                    <a:lnTo>
                      <a:pt x="32" y="13"/>
                    </a:lnTo>
                    <a:lnTo>
                      <a:pt x="26" y="17"/>
                    </a:lnTo>
                    <a:lnTo>
                      <a:pt x="21" y="23"/>
                    </a:lnTo>
                    <a:lnTo>
                      <a:pt x="17" y="27"/>
                    </a:lnTo>
                    <a:lnTo>
                      <a:pt x="13" y="33"/>
                    </a:lnTo>
                    <a:lnTo>
                      <a:pt x="11" y="37"/>
                    </a:lnTo>
                    <a:lnTo>
                      <a:pt x="8" y="39"/>
                    </a:lnTo>
                    <a:lnTo>
                      <a:pt x="7" y="43"/>
                    </a:lnTo>
                    <a:lnTo>
                      <a:pt x="6" y="46"/>
                    </a:lnTo>
                    <a:lnTo>
                      <a:pt x="3" y="50"/>
                    </a:lnTo>
                    <a:lnTo>
                      <a:pt x="2" y="54"/>
                    </a:lnTo>
                    <a:lnTo>
                      <a:pt x="1" y="57"/>
                    </a:lnTo>
                    <a:lnTo>
                      <a:pt x="1" y="61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5"/>
                    </a:lnTo>
                    <a:lnTo>
                      <a:pt x="0" y="88"/>
                    </a:lnTo>
                    <a:lnTo>
                      <a:pt x="1" y="92"/>
                    </a:lnTo>
                    <a:lnTo>
                      <a:pt x="1" y="96"/>
                    </a:lnTo>
                    <a:lnTo>
                      <a:pt x="2" y="99"/>
                    </a:lnTo>
                    <a:lnTo>
                      <a:pt x="3" y="103"/>
                    </a:lnTo>
                    <a:lnTo>
                      <a:pt x="6" y="106"/>
                    </a:lnTo>
                    <a:lnTo>
                      <a:pt x="8" y="112"/>
                    </a:lnTo>
                    <a:lnTo>
                      <a:pt x="13" y="120"/>
                    </a:lnTo>
                    <a:lnTo>
                      <a:pt x="17" y="126"/>
                    </a:lnTo>
                    <a:lnTo>
                      <a:pt x="21" y="132"/>
                    </a:lnTo>
                    <a:lnTo>
                      <a:pt x="26" y="135"/>
                    </a:lnTo>
                    <a:lnTo>
                      <a:pt x="32" y="140"/>
                    </a:lnTo>
                    <a:lnTo>
                      <a:pt x="36" y="142"/>
                    </a:lnTo>
                    <a:lnTo>
                      <a:pt x="39" y="144"/>
                    </a:lnTo>
                    <a:lnTo>
                      <a:pt x="43" y="146"/>
                    </a:lnTo>
                    <a:lnTo>
                      <a:pt x="47" y="147"/>
                    </a:lnTo>
                    <a:lnTo>
                      <a:pt x="49" y="148"/>
                    </a:lnTo>
                    <a:lnTo>
                      <a:pt x="53" y="150"/>
                    </a:lnTo>
                    <a:lnTo>
                      <a:pt x="56" y="151"/>
                    </a:lnTo>
                    <a:lnTo>
                      <a:pt x="60" y="152"/>
                    </a:lnTo>
                    <a:lnTo>
                      <a:pt x="63" y="153"/>
                    </a:lnTo>
                    <a:lnTo>
                      <a:pt x="68" y="153"/>
                    </a:lnTo>
                    <a:lnTo>
                      <a:pt x="73" y="153"/>
                    </a:lnTo>
                    <a:lnTo>
                      <a:pt x="77" y="154"/>
                    </a:lnTo>
                    <a:lnTo>
                      <a:pt x="77" y="1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5" name="Freeform 79"/>
              <p:cNvSpPr>
                <a:spLocks/>
              </p:cNvSpPr>
              <p:nvPr/>
            </p:nvSpPr>
            <p:spPr bwMode="auto">
              <a:xfrm>
                <a:off x="2294" y="4222"/>
                <a:ext cx="166" cy="168"/>
              </a:xfrm>
              <a:custGeom>
                <a:avLst/>
                <a:gdLst/>
                <a:ahLst/>
                <a:cxnLst>
                  <a:cxn ang="0">
                    <a:pos x="86" y="167"/>
                  </a:cxn>
                  <a:cxn ang="0">
                    <a:pos x="94" y="167"/>
                  </a:cxn>
                  <a:cxn ang="0">
                    <a:pos x="103" y="164"/>
                  </a:cxn>
                  <a:cxn ang="0">
                    <a:pos x="110" y="162"/>
                  </a:cxn>
                  <a:cxn ang="0">
                    <a:pos x="117" y="158"/>
                  </a:cxn>
                  <a:cxn ang="0">
                    <a:pos x="126" y="155"/>
                  </a:cxn>
                  <a:cxn ang="0">
                    <a:pos x="135" y="148"/>
                  </a:cxn>
                  <a:cxn ang="0">
                    <a:pos x="146" y="137"/>
                  </a:cxn>
                  <a:cxn ang="0">
                    <a:pos x="153" y="126"/>
                  </a:cxn>
                  <a:cxn ang="0">
                    <a:pos x="157" y="119"/>
                  </a:cxn>
                  <a:cxn ang="0">
                    <a:pos x="160" y="112"/>
                  </a:cxn>
                  <a:cxn ang="0">
                    <a:pos x="163" y="103"/>
                  </a:cxn>
                  <a:cxn ang="0">
                    <a:pos x="165" y="96"/>
                  </a:cxn>
                  <a:cxn ang="0">
                    <a:pos x="165" y="88"/>
                  </a:cxn>
                  <a:cxn ang="0">
                    <a:pos x="165" y="79"/>
                  </a:cxn>
                  <a:cxn ang="0">
                    <a:pos x="165" y="70"/>
                  </a:cxn>
                  <a:cxn ang="0">
                    <a:pos x="163" y="61"/>
                  </a:cxn>
                  <a:cxn ang="0">
                    <a:pos x="160" y="54"/>
                  </a:cxn>
                  <a:cxn ang="0">
                    <a:pos x="157" y="47"/>
                  </a:cxn>
                  <a:cxn ang="0">
                    <a:pos x="153" y="38"/>
                  </a:cxn>
                  <a:cxn ang="0">
                    <a:pos x="146" y="30"/>
                  </a:cxn>
                  <a:cxn ang="0">
                    <a:pos x="135" y="18"/>
                  </a:cxn>
                  <a:cxn ang="0">
                    <a:pos x="126" y="11"/>
                  </a:cxn>
                  <a:cxn ang="0">
                    <a:pos x="117" y="7"/>
                  </a:cxn>
                  <a:cxn ang="0">
                    <a:pos x="110" y="4"/>
                  </a:cxn>
                  <a:cxn ang="0">
                    <a:pos x="103" y="1"/>
                  </a:cxn>
                  <a:cxn ang="0">
                    <a:pos x="94" y="0"/>
                  </a:cxn>
                  <a:cxn ang="0">
                    <a:pos x="86" y="0"/>
                  </a:cxn>
                  <a:cxn ang="0">
                    <a:pos x="78" y="0"/>
                  </a:cxn>
                  <a:cxn ang="0">
                    <a:pos x="69" y="0"/>
                  </a:cxn>
                  <a:cxn ang="0">
                    <a:pos x="61" y="1"/>
                  </a:cxn>
                  <a:cxn ang="0">
                    <a:pos x="52" y="4"/>
                  </a:cxn>
                  <a:cxn ang="0">
                    <a:pos x="45" y="7"/>
                  </a:cxn>
                  <a:cxn ang="0">
                    <a:pos x="38" y="11"/>
                  </a:cxn>
                  <a:cxn ang="0">
                    <a:pos x="32" y="16"/>
                  </a:cxn>
                  <a:cxn ang="0">
                    <a:pos x="25" y="20"/>
                  </a:cxn>
                  <a:cxn ang="0">
                    <a:pos x="18" y="30"/>
                  </a:cxn>
                  <a:cxn ang="0">
                    <a:pos x="10" y="38"/>
                  </a:cxn>
                  <a:cxn ang="0">
                    <a:pos x="7" y="47"/>
                  </a:cxn>
                  <a:cxn ang="0">
                    <a:pos x="3" y="54"/>
                  </a:cxn>
                  <a:cxn ang="0">
                    <a:pos x="1" y="61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88"/>
                  </a:cxn>
                  <a:cxn ang="0">
                    <a:pos x="0" y="96"/>
                  </a:cxn>
                  <a:cxn ang="0">
                    <a:pos x="1" y="103"/>
                  </a:cxn>
                  <a:cxn ang="0">
                    <a:pos x="3" y="112"/>
                  </a:cxn>
                  <a:cxn ang="0">
                    <a:pos x="7" y="119"/>
                  </a:cxn>
                  <a:cxn ang="0">
                    <a:pos x="10" y="126"/>
                  </a:cxn>
                  <a:cxn ang="0">
                    <a:pos x="18" y="137"/>
                  </a:cxn>
                  <a:cxn ang="0">
                    <a:pos x="25" y="145"/>
                  </a:cxn>
                  <a:cxn ang="0">
                    <a:pos x="32" y="150"/>
                  </a:cxn>
                  <a:cxn ang="0">
                    <a:pos x="38" y="155"/>
                  </a:cxn>
                  <a:cxn ang="0">
                    <a:pos x="45" y="158"/>
                  </a:cxn>
                  <a:cxn ang="0">
                    <a:pos x="52" y="162"/>
                  </a:cxn>
                  <a:cxn ang="0">
                    <a:pos x="61" y="164"/>
                  </a:cxn>
                  <a:cxn ang="0">
                    <a:pos x="69" y="167"/>
                  </a:cxn>
                  <a:cxn ang="0">
                    <a:pos x="78" y="167"/>
                  </a:cxn>
                  <a:cxn ang="0">
                    <a:pos x="82" y="168"/>
                  </a:cxn>
                </a:cxnLst>
                <a:rect l="0" t="0" r="r" b="b"/>
                <a:pathLst>
                  <a:path w="166" h="168">
                    <a:moveTo>
                      <a:pt x="82" y="168"/>
                    </a:moveTo>
                    <a:lnTo>
                      <a:pt x="86" y="167"/>
                    </a:lnTo>
                    <a:lnTo>
                      <a:pt x="90" y="167"/>
                    </a:lnTo>
                    <a:lnTo>
                      <a:pt x="94" y="167"/>
                    </a:lnTo>
                    <a:lnTo>
                      <a:pt x="99" y="166"/>
                    </a:lnTo>
                    <a:lnTo>
                      <a:pt x="103" y="164"/>
                    </a:lnTo>
                    <a:lnTo>
                      <a:pt x="106" y="163"/>
                    </a:lnTo>
                    <a:lnTo>
                      <a:pt x="110" y="162"/>
                    </a:lnTo>
                    <a:lnTo>
                      <a:pt x="115" y="161"/>
                    </a:lnTo>
                    <a:lnTo>
                      <a:pt x="117" y="158"/>
                    </a:lnTo>
                    <a:lnTo>
                      <a:pt x="122" y="156"/>
                    </a:lnTo>
                    <a:lnTo>
                      <a:pt x="126" y="155"/>
                    </a:lnTo>
                    <a:lnTo>
                      <a:pt x="129" y="152"/>
                    </a:lnTo>
                    <a:lnTo>
                      <a:pt x="135" y="148"/>
                    </a:lnTo>
                    <a:lnTo>
                      <a:pt x="141" y="143"/>
                    </a:lnTo>
                    <a:lnTo>
                      <a:pt x="146" y="137"/>
                    </a:lnTo>
                    <a:lnTo>
                      <a:pt x="151" y="130"/>
                    </a:lnTo>
                    <a:lnTo>
                      <a:pt x="153" y="126"/>
                    </a:lnTo>
                    <a:lnTo>
                      <a:pt x="154" y="122"/>
                    </a:lnTo>
                    <a:lnTo>
                      <a:pt x="157" y="119"/>
                    </a:lnTo>
                    <a:lnTo>
                      <a:pt x="159" y="116"/>
                    </a:lnTo>
                    <a:lnTo>
                      <a:pt x="160" y="112"/>
                    </a:lnTo>
                    <a:lnTo>
                      <a:pt x="162" y="108"/>
                    </a:lnTo>
                    <a:lnTo>
                      <a:pt x="163" y="103"/>
                    </a:lnTo>
                    <a:lnTo>
                      <a:pt x="164" y="100"/>
                    </a:lnTo>
                    <a:lnTo>
                      <a:pt x="165" y="96"/>
                    </a:lnTo>
                    <a:lnTo>
                      <a:pt x="165" y="91"/>
                    </a:lnTo>
                    <a:lnTo>
                      <a:pt x="165" y="88"/>
                    </a:lnTo>
                    <a:lnTo>
                      <a:pt x="166" y="84"/>
                    </a:lnTo>
                    <a:lnTo>
                      <a:pt x="165" y="79"/>
                    </a:lnTo>
                    <a:lnTo>
                      <a:pt x="165" y="74"/>
                    </a:lnTo>
                    <a:lnTo>
                      <a:pt x="165" y="70"/>
                    </a:lnTo>
                    <a:lnTo>
                      <a:pt x="164" y="66"/>
                    </a:lnTo>
                    <a:lnTo>
                      <a:pt x="163" y="61"/>
                    </a:lnTo>
                    <a:lnTo>
                      <a:pt x="162" y="58"/>
                    </a:lnTo>
                    <a:lnTo>
                      <a:pt x="160" y="54"/>
                    </a:lnTo>
                    <a:lnTo>
                      <a:pt x="159" y="50"/>
                    </a:lnTo>
                    <a:lnTo>
                      <a:pt x="157" y="47"/>
                    </a:lnTo>
                    <a:lnTo>
                      <a:pt x="154" y="42"/>
                    </a:lnTo>
                    <a:lnTo>
                      <a:pt x="153" y="38"/>
                    </a:lnTo>
                    <a:lnTo>
                      <a:pt x="151" y="36"/>
                    </a:lnTo>
                    <a:lnTo>
                      <a:pt x="146" y="30"/>
                    </a:lnTo>
                    <a:lnTo>
                      <a:pt x="141" y="24"/>
                    </a:lnTo>
                    <a:lnTo>
                      <a:pt x="135" y="18"/>
                    </a:lnTo>
                    <a:lnTo>
                      <a:pt x="129" y="13"/>
                    </a:lnTo>
                    <a:lnTo>
                      <a:pt x="126" y="11"/>
                    </a:lnTo>
                    <a:lnTo>
                      <a:pt x="122" y="8"/>
                    </a:lnTo>
                    <a:lnTo>
                      <a:pt x="117" y="7"/>
                    </a:lnTo>
                    <a:lnTo>
                      <a:pt x="115" y="6"/>
                    </a:lnTo>
                    <a:lnTo>
                      <a:pt x="110" y="4"/>
                    </a:lnTo>
                    <a:lnTo>
                      <a:pt x="106" y="2"/>
                    </a:lnTo>
                    <a:lnTo>
                      <a:pt x="103" y="1"/>
                    </a:lnTo>
                    <a:lnTo>
                      <a:pt x="99" y="1"/>
                    </a:lnTo>
                    <a:lnTo>
                      <a:pt x="94" y="0"/>
                    </a:lnTo>
                    <a:lnTo>
                      <a:pt x="90" y="0"/>
                    </a:lnTo>
                    <a:lnTo>
                      <a:pt x="86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3" y="0"/>
                    </a:lnTo>
                    <a:lnTo>
                      <a:pt x="69" y="0"/>
                    </a:lnTo>
                    <a:lnTo>
                      <a:pt x="66" y="1"/>
                    </a:lnTo>
                    <a:lnTo>
                      <a:pt x="61" y="1"/>
                    </a:lnTo>
                    <a:lnTo>
                      <a:pt x="57" y="2"/>
                    </a:lnTo>
                    <a:lnTo>
                      <a:pt x="52" y="4"/>
                    </a:lnTo>
                    <a:lnTo>
                      <a:pt x="49" y="6"/>
                    </a:lnTo>
                    <a:lnTo>
                      <a:pt x="45" y="7"/>
                    </a:lnTo>
                    <a:lnTo>
                      <a:pt x="42" y="8"/>
                    </a:lnTo>
                    <a:lnTo>
                      <a:pt x="38" y="11"/>
                    </a:lnTo>
                    <a:lnTo>
                      <a:pt x="36" y="13"/>
                    </a:lnTo>
                    <a:lnTo>
                      <a:pt x="32" y="16"/>
                    </a:lnTo>
                    <a:lnTo>
                      <a:pt x="28" y="18"/>
                    </a:lnTo>
                    <a:lnTo>
                      <a:pt x="25" y="20"/>
                    </a:lnTo>
                    <a:lnTo>
                      <a:pt x="22" y="24"/>
                    </a:lnTo>
                    <a:lnTo>
                      <a:pt x="18" y="30"/>
                    </a:lnTo>
                    <a:lnTo>
                      <a:pt x="13" y="36"/>
                    </a:lnTo>
                    <a:lnTo>
                      <a:pt x="10" y="38"/>
                    </a:lnTo>
                    <a:lnTo>
                      <a:pt x="8" y="42"/>
                    </a:lnTo>
                    <a:lnTo>
                      <a:pt x="7" y="47"/>
                    </a:lnTo>
                    <a:lnTo>
                      <a:pt x="6" y="50"/>
                    </a:lnTo>
                    <a:lnTo>
                      <a:pt x="3" y="54"/>
                    </a:lnTo>
                    <a:lnTo>
                      <a:pt x="2" y="58"/>
                    </a:lnTo>
                    <a:lnTo>
                      <a:pt x="1" y="61"/>
                    </a:lnTo>
                    <a:lnTo>
                      <a:pt x="1" y="66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1" y="100"/>
                    </a:lnTo>
                    <a:lnTo>
                      <a:pt x="1" y="103"/>
                    </a:lnTo>
                    <a:lnTo>
                      <a:pt x="2" y="108"/>
                    </a:lnTo>
                    <a:lnTo>
                      <a:pt x="3" y="112"/>
                    </a:lnTo>
                    <a:lnTo>
                      <a:pt x="6" y="116"/>
                    </a:lnTo>
                    <a:lnTo>
                      <a:pt x="7" y="119"/>
                    </a:lnTo>
                    <a:lnTo>
                      <a:pt x="8" y="122"/>
                    </a:lnTo>
                    <a:lnTo>
                      <a:pt x="10" y="126"/>
                    </a:lnTo>
                    <a:lnTo>
                      <a:pt x="13" y="130"/>
                    </a:lnTo>
                    <a:lnTo>
                      <a:pt x="18" y="137"/>
                    </a:lnTo>
                    <a:lnTo>
                      <a:pt x="22" y="143"/>
                    </a:lnTo>
                    <a:lnTo>
                      <a:pt x="25" y="145"/>
                    </a:lnTo>
                    <a:lnTo>
                      <a:pt x="28" y="148"/>
                    </a:lnTo>
                    <a:lnTo>
                      <a:pt x="32" y="150"/>
                    </a:lnTo>
                    <a:lnTo>
                      <a:pt x="36" y="152"/>
                    </a:lnTo>
                    <a:lnTo>
                      <a:pt x="38" y="155"/>
                    </a:lnTo>
                    <a:lnTo>
                      <a:pt x="42" y="156"/>
                    </a:lnTo>
                    <a:lnTo>
                      <a:pt x="45" y="158"/>
                    </a:lnTo>
                    <a:lnTo>
                      <a:pt x="49" y="161"/>
                    </a:lnTo>
                    <a:lnTo>
                      <a:pt x="52" y="162"/>
                    </a:lnTo>
                    <a:lnTo>
                      <a:pt x="57" y="163"/>
                    </a:lnTo>
                    <a:lnTo>
                      <a:pt x="61" y="164"/>
                    </a:lnTo>
                    <a:lnTo>
                      <a:pt x="66" y="166"/>
                    </a:lnTo>
                    <a:lnTo>
                      <a:pt x="69" y="167"/>
                    </a:lnTo>
                    <a:lnTo>
                      <a:pt x="73" y="167"/>
                    </a:lnTo>
                    <a:lnTo>
                      <a:pt x="78" y="167"/>
                    </a:lnTo>
                    <a:lnTo>
                      <a:pt x="82" y="168"/>
                    </a:lnTo>
                    <a:lnTo>
                      <a:pt x="82" y="1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6" name="Freeform 80"/>
              <p:cNvSpPr>
                <a:spLocks/>
              </p:cNvSpPr>
              <p:nvPr/>
            </p:nvSpPr>
            <p:spPr bwMode="auto">
              <a:xfrm>
                <a:off x="2319" y="4248"/>
                <a:ext cx="115" cy="116"/>
              </a:xfrm>
              <a:custGeom>
                <a:avLst/>
                <a:gdLst/>
                <a:ahLst/>
                <a:cxnLst>
                  <a:cxn ang="0">
                    <a:pos x="62" y="116"/>
                  </a:cxn>
                  <a:cxn ang="0">
                    <a:pos x="74" y="112"/>
                  </a:cxn>
                  <a:cxn ang="0">
                    <a:pos x="84" y="108"/>
                  </a:cxn>
                  <a:cxn ang="0">
                    <a:pos x="93" y="101"/>
                  </a:cxn>
                  <a:cxn ang="0">
                    <a:pos x="101" y="94"/>
                  </a:cxn>
                  <a:cxn ang="0">
                    <a:pos x="107" y="84"/>
                  </a:cxn>
                  <a:cxn ang="0">
                    <a:pos x="111" y="75"/>
                  </a:cxn>
                  <a:cxn ang="0">
                    <a:pos x="114" y="64"/>
                  </a:cxn>
                  <a:cxn ang="0">
                    <a:pos x="114" y="53"/>
                  </a:cxn>
                  <a:cxn ang="0">
                    <a:pos x="111" y="41"/>
                  </a:cxn>
                  <a:cxn ang="0">
                    <a:pos x="107" y="30"/>
                  </a:cxn>
                  <a:cxn ang="0">
                    <a:pos x="101" y="22"/>
                  </a:cxn>
                  <a:cxn ang="0">
                    <a:pos x="93" y="14"/>
                  </a:cxn>
                  <a:cxn ang="0">
                    <a:pos x="84" y="6"/>
                  </a:cxn>
                  <a:cxn ang="0">
                    <a:pos x="74" y="3"/>
                  </a:cxn>
                  <a:cxn ang="0">
                    <a:pos x="62" y="0"/>
                  </a:cxn>
                  <a:cxn ang="0">
                    <a:pos x="51" y="0"/>
                  </a:cxn>
                  <a:cxn ang="0">
                    <a:pos x="39" y="3"/>
                  </a:cxn>
                  <a:cxn ang="0">
                    <a:pos x="29" y="6"/>
                  </a:cxn>
                  <a:cxn ang="0">
                    <a:pos x="20" y="14"/>
                  </a:cxn>
                  <a:cxn ang="0">
                    <a:pos x="13" y="22"/>
                  </a:cxn>
                  <a:cxn ang="0">
                    <a:pos x="7" y="30"/>
                  </a:cxn>
                  <a:cxn ang="0">
                    <a:pos x="2" y="41"/>
                  </a:cxn>
                  <a:cxn ang="0">
                    <a:pos x="0" y="53"/>
                  </a:cxn>
                  <a:cxn ang="0">
                    <a:pos x="0" y="64"/>
                  </a:cxn>
                  <a:cxn ang="0">
                    <a:pos x="2" y="75"/>
                  </a:cxn>
                  <a:cxn ang="0">
                    <a:pos x="7" y="84"/>
                  </a:cxn>
                  <a:cxn ang="0">
                    <a:pos x="13" y="94"/>
                  </a:cxn>
                  <a:cxn ang="0">
                    <a:pos x="20" y="101"/>
                  </a:cxn>
                  <a:cxn ang="0">
                    <a:pos x="29" y="108"/>
                  </a:cxn>
                  <a:cxn ang="0">
                    <a:pos x="39" y="112"/>
                  </a:cxn>
                  <a:cxn ang="0">
                    <a:pos x="51" y="116"/>
                  </a:cxn>
                  <a:cxn ang="0">
                    <a:pos x="57" y="116"/>
                  </a:cxn>
                </a:cxnLst>
                <a:rect l="0" t="0" r="r" b="b"/>
                <a:pathLst>
                  <a:path w="115" h="116">
                    <a:moveTo>
                      <a:pt x="57" y="116"/>
                    </a:moveTo>
                    <a:lnTo>
                      <a:pt x="62" y="116"/>
                    </a:lnTo>
                    <a:lnTo>
                      <a:pt x="68" y="114"/>
                    </a:lnTo>
                    <a:lnTo>
                      <a:pt x="74" y="112"/>
                    </a:lnTo>
                    <a:lnTo>
                      <a:pt x="79" y="111"/>
                    </a:lnTo>
                    <a:lnTo>
                      <a:pt x="84" y="108"/>
                    </a:lnTo>
                    <a:lnTo>
                      <a:pt x="89" y="105"/>
                    </a:lnTo>
                    <a:lnTo>
                      <a:pt x="93" y="101"/>
                    </a:lnTo>
                    <a:lnTo>
                      <a:pt x="98" y="99"/>
                    </a:lnTo>
                    <a:lnTo>
                      <a:pt x="101" y="94"/>
                    </a:lnTo>
                    <a:lnTo>
                      <a:pt x="104" y="89"/>
                    </a:lnTo>
                    <a:lnTo>
                      <a:pt x="107" y="84"/>
                    </a:lnTo>
                    <a:lnTo>
                      <a:pt x="110" y="81"/>
                    </a:lnTo>
                    <a:lnTo>
                      <a:pt x="111" y="75"/>
                    </a:lnTo>
                    <a:lnTo>
                      <a:pt x="113" y="69"/>
                    </a:lnTo>
                    <a:lnTo>
                      <a:pt x="114" y="64"/>
                    </a:lnTo>
                    <a:lnTo>
                      <a:pt x="115" y="59"/>
                    </a:lnTo>
                    <a:lnTo>
                      <a:pt x="114" y="53"/>
                    </a:lnTo>
                    <a:lnTo>
                      <a:pt x="113" y="47"/>
                    </a:lnTo>
                    <a:lnTo>
                      <a:pt x="111" y="41"/>
                    </a:lnTo>
                    <a:lnTo>
                      <a:pt x="110" y="36"/>
                    </a:lnTo>
                    <a:lnTo>
                      <a:pt x="107" y="30"/>
                    </a:lnTo>
                    <a:lnTo>
                      <a:pt x="104" y="26"/>
                    </a:lnTo>
                    <a:lnTo>
                      <a:pt x="101" y="22"/>
                    </a:lnTo>
                    <a:lnTo>
                      <a:pt x="98" y="18"/>
                    </a:lnTo>
                    <a:lnTo>
                      <a:pt x="93" y="14"/>
                    </a:lnTo>
                    <a:lnTo>
                      <a:pt x="89" y="10"/>
                    </a:lnTo>
                    <a:lnTo>
                      <a:pt x="84" y="6"/>
                    </a:lnTo>
                    <a:lnTo>
                      <a:pt x="79" y="5"/>
                    </a:lnTo>
                    <a:lnTo>
                      <a:pt x="74" y="3"/>
                    </a:lnTo>
                    <a:lnTo>
                      <a:pt x="68" y="2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5" y="2"/>
                    </a:lnTo>
                    <a:lnTo>
                      <a:pt x="39" y="3"/>
                    </a:lnTo>
                    <a:lnTo>
                      <a:pt x="35" y="5"/>
                    </a:lnTo>
                    <a:lnTo>
                      <a:pt x="29" y="6"/>
                    </a:lnTo>
                    <a:lnTo>
                      <a:pt x="25" y="10"/>
                    </a:lnTo>
                    <a:lnTo>
                      <a:pt x="20" y="14"/>
                    </a:lnTo>
                    <a:lnTo>
                      <a:pt x="17" y="18"/>
                    </a:lnTo>
                    <a:lnTo>
                      <a:pt x="13" y="22"/>
                    </a:lnTo>
                    <a:lnTo>
                      <a:pt x="9" y="26"/>
                    </a:lnTo>
                    <a:lnTo>
                      <a:pt x="7" y="30"/>
                    </a:lnTo>
                    <a:lnTo>
                      <a:pt x="5" y="36"/>
                    </a:lnTo>
                    <a:lnTo>
                      <a:pt x="2" y="41"/>
                    </a:lnTo>
                    <a:lnTo>
                      <a:pt x="1" y="47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1" y="69"/>
                    </a:lnTo>
                    <a:lnTo>
                      <a:pt x="2" y="75"/>
                    </a:lnTo>
                    <a:lnTo>
                      <a:pt x="5" y="81"/>
                    </a:lnTo>
                    <a:lnTo>
                      <a:pt x="7" y="84"/>
                    </a:lnTo>
                    <a:lnTo>
                      <a:pt x="9" y="89"/>
                    </a:lnTo>
                    <a:lnTo>
                      <a:pt x="13" y="94"/>
                    </a:lnTo>
                    <a:lnTo>
                      <a:pt x="17" y="99"/>
                    </a:lnTo>
                    <a:lnTo>
                      <a:pt x="20" y="101"/>
                    </a:lnTo>
                    <a:lnTo>
                      <a:pt x="25" y="105"/>
                    </a:lnTo>
                    <a:lnTo>
                      <a:pt x="29" y="108"/>
                    </a:lnTo>
                    <a:lnTo>
                      <a:pt x="35" y="111"/>
                    </a:lnTo>
                    <a:lnTo>
                      <a:pt x="39" y="112"/>
                    </a:lnTo>
                    <a:lnTo>
                      <a:pt x="45" y="114"/>
                    </a:lnTo>
                    <a:lnTo>
                      <a:pt x="51" y="116"/>
                    </a:lnTo>
                    <a:lnTo>
                      <a:pt x="57" y="116"/>
                    </a:lnTo>
                    <a:lnTo>
                      <a:pt x="57" y="1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7" name="Freeform 81"/>
              <p:cNvSpPr>
                <a:spLocks/>
              </p:cNvSpPr>
              <p:nvPr/>
            </p:nvSpPr>
            <p:spPr bwMode="auto">
              <a:xfrm>
                <a:off x="1812" y="4421"/>
                <a:ext cx="59" cy="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7" y="0"/>
                  </a:cxn>
                  <a:cxn ang="0">
                    <a:pos x="51" y="1"/>
                  </a:cxn>
                  <a:cxn ang="0">
                    <a:pos x="47" y="1"/>
                  </a:cxn>
                  <a:cxn ang="0">
                    <a:pos x="43" y="3"/>
                  </a:cxn>
                  <a:cxn ang="0">
                    <a:pos x="40" y="4"/>
                  </a:cxn>
                  <a:cxn ang="0">
                    <a:pos x="35" y="6"/>
                  </a:cxn>
                  <a:cxn ang="0">
                    <a:pos x="30" y="9"/>
                  </a:cxn>
                  <a:cxn ang="0">
                    <a:pos x="25" y="11"/>
                  </a:cxn>
                  <a:cxn ang="0">
                    <a:pos x="21" y="13"/>
                  </a:cxn>
                  <a:cxn ang="0">
                    <a:pos x="16" y="18"/>
                  </a:cxn>
                  <a:cxn ang="0">
                    <a:pos x="10" y="22"/>
                  </a:cxn>
                  <a:cxn ang="0">
                    <a:pos x="6" y="28"/>
                  </a:cxn>
                  <a:cxn ang="0">
                    <a:pos x="4" y="30"/>
                  </a:cxn>
                  <a:cxn ang="0">
                    <a:pos x="3" y="32"/>
                  </a:cxn>
                  <a:cxn ang="0">
                    <a:pos x="1" y="36"/>
                  </a:cxn>
                  <a:cxn ang="0">
                    <a:pos x="0" y="40"/>
                  </a:cxn>
                  <a:cxn ang="0">
                    <a:pos x="1" y="38"/>
                  </a:cxn>
                  <a:cxn ang="0">
                    <a:pos x="4" y="37"/>
                  </a:cxn>
                  <a:cxn ang="0">
                    <a:pos x="6" y="36"/>
                  </a:cxn>
                  <a:cxn ang="0">
                    <a:pos x="11" y="35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5" y="29"/>
                  </a:cxn>
                  <a:cxn ang="0">
                    <a:pos x="29" y="29"/>
                  </a:cxn>
                  <a:cxn ang="0">
                    <a:pos x="33" y="28"/>
                  </a:cxn>
                  <a:cxn ang="0">
                    <a:pos x="37" y="28"/>
                  </a:cxn>
                  <a:cxn ang="0">
                    <a:pos x="59" y="0"/>
                  </a:cxn>
                  <a:cxn ang="0">
                    <a:pos x="59" y="0"/>
                  </a:cxn>
                </a:cxnLst>
                <a:rect l="0" t="0" r="r" b="b"/>
                <a:pathLst>
                  <a:path w="59" h="40">
                    <a:moveTo>
                      <a:pt x="59" y="0"/>
                    </a:moveTo>
                    <a:lnTo>
                      <a:pt x="57" y="0"/>
                    </a:lnTo>
                    <a:lnTo>
                      <a:pt x="51" y="1"/>
                    </a:lnTo>
                    <a:lnTo>
                      <a:pt x="47" y="1"/>
                    </a:lnTo>
                    <a:lnTo>
                      <a:pt x="43" y="3"/>
                    </a:lnTo>
                    <a:lnTo>
                      <a:pt x="40" y="4"/>
                    </a:lnTo>
                    <a:lnTo>
                      <a:pt x="35" y="6"/>
                    </a:lnTo>
                    <a:lnTo>
                      <a:pt x="30" y="9"/>
                    </a:lnTo>
                    <a:lnTo>
                      <a:pt x="25" y="11"/>
                    </a:lnTo>
                    <a:lnTo>
                      <a:pt x="21" y="13"/>
                    </a:lnTo>
                    <a:lnTo>
                      <a:pt x="16" y="18"/>
                    </a:lnTo>
                    <a:lnTo>
                      <a:pt x="10" y="22"/>
                    </a:lnTo>
                    <a:lnTo>
                      <a:pt x="6" y="28"/>
                    </a:lnTo>
                    <a:lnTo>
                      <a:pt x="4" y="30"/>
                    </a:lnTo>
                    <a:lnTo>
                      <a:pt x="3" y="32"/>
                    </a:lnTo>
                    <a:lnTo>
                      <a:pt x="1" y="36"/>
                    </a:lnTo>
                    <a:lnTo>
                      <a:pt x="0" y="40"/>
                    </a:lnTo>
                    <a:lnTo>
                      <a:pt x="1" y="38"/>
                    </a:lnTo>
                    <a:lnTo>
                      <a:pt x="4" y="37"/>
                    </a:lnTo>
                    <a:lnTo>
                      <a:pt x="6" y="36"/>
                    </a:lnTo>
                    <a:lnTo>
                      <a:pt x="11" y="35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5" y="29"/>
                    </a:lnTo>
                    <a:lnTo>
                      <a:pt x="29" y="29"/>
                    </a:lnTo>
                    <a:lnTo>
                      <a:pt x="33" y="28"/>
                    </a:lnTo>
                    <a:lnTo>
                      <a:pt x="37" y="28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8" name="Freeform 82"/>
              <p:cNvSpPr>
                <a:spLocks/>
              </p:cNvSpPr>
              <p:nvPr/>
            </p:nvSpPr>
            <p:spPr bwMode="auto">
              <a:xfrm>
                <a:off x="1806" y="4465"/>
                <a:ext cx="39" cy="41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29" y="2"/>
                  </a:cxn>
                  <a:cxn ang="0">
                    <a:pos x="23" y="3"/>
                  </a:cxn>
                  <a:cxn ang="0">
                    <a:pos x="17" y="5"/>
                  </a:cxn>
                  <a:cxn ang="0">
                    <a:pos x="11" y="8"/>
                  </a:cxn>
                  <a:cxn ang="0">
                    <a:pos x="5" y="11"/>
                  </a:cxn>
                  <a:cxn ang="0">
                    <a:pos x="0" y="15"/>
                  </a:cxn>
                  <a:cxn ang="0">
                    <a:pos x="3" y="41"/>
                  </a:cxn>
                  <a:cxn ang="0">
                    <a:pos x="3" y="40"/>
                  </a:cxn>
                  <a:cxn ang="0">
                    <a:pos x="4" y="39"/>
                  </a:cxn>
                  <a:cxn ang="0">
                    <a:pos x="6" y="38"/>
                  </a:cxn>
                  <a:cxn ang="0">
                    <a:pos x="10" y="36"/>
                  </a:cxn>
                  <a:cxn ang="0">
                    <a:pos x="12" y="34"/>
                  </a:cxn>
                  <a:cxn ang="0">
                    <a:pos x="15" y="33"/>
                  </a:cxn>
                  <a:cxn ang="0">
                    <a:pos x="17" y="32"/>
                  </a:cxn>
                  <a:cxn ang="0">
                    <a:pos x="21" y="32"/>
                  </a:cxn>
                  <a:cxn ang="0">
                    <a:pos x="24" y="29"/>
                  </a:cxn>
                  <a:cxn ang="0">
                    <a:pos x="29" y="28"/>
                  </a:cxn>
                  <a:cxn ang="0">
                    <a:pos x="33" y="27"/>
                  </a:cxn>
                  <a:cxn ang="0">
                    <a:pos x="39" y="27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39" h="41">
                    <a:moveTo>
                      <a:pt x="39" y="0"/>
                    </a:moveTo>
                    <a:lnTo>
                      <a:pt x="36" y="0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3" y="3"/>
                    </a:lnTo>
                    <a:lnTo>
                      <a:pt x="17" y="5"/>
                    </a:lnTo>
                    <a:lnTo>
                      <a:pt x="11" y="8"/>
                    </a:lnTo>
                    <a:lnTo>
                      <a:pt x="5" y="11"/>
                    </a:lnTo>
                    <a:lnTo>
                      <a:pt x="0" y="15"/>
                    </a:lnTo>
                    <a:lnTo>
                      <a:pt x="3" y="41"/>
                    </a:lnTo>
                    <a:lnTo>
                      <a:pt x="3" y="40"/>
                    </a:lnTo>
                    <a:lnTo>
                      <a:pt x="4" y="39"/>
                    </a:lnTo>
                    <a:lnTo>
                      <a:pt x="6" y="38"/>
                    </a:lnTo>
                    <a:lnTo>
                      <a:pt x="10" y="36"/>
                    </a:lnTo>
                    <a:lnTo>
                      <a:pt x="12" y="34"/>
                    </a:lnTo>
                    <a:lnTo>
                      <a:pt x="15" y="33"/>
                    </a:lnTo>
                    <a:lnTo>
                      <a:pt x="17" y="32"/>
                    </a:lnTo>
                    <a:lnTo>
                      <a:pt x="21" y="32"/>
                    </a:lnTo>
                    <a:lnTo>
                      <a:pt x="24" y="29"/>
                    </a:lnTo>
                    <a:lnTo>
                      <a:pt x="29" y="28"/>
                    </a:lnTo>
                    <a:lnTo>
                      <a:pt x="33" y="27"/>
                    </a:lnTo>
                    <a:lnTo>
                      <a:pt x="39" y="27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9" name="Freeform 83"/>
              <p:cNvSpPr>
                <a:spLocks/>
              </p:cNvSpPr>
              <p:nvPr/>
            </p:nvSpPr>
            <p:spPr bwMode="auto">
              <a:xfrm>
                <a:off x="1813" y="4509"/>
                <a:ext cx="50" cy="33"/>
              </a:xfrm>
              <a:custGeom>
                <a:avLst/>
                <a:gdLst/>
                <a:ahLst/>
                <a:cxnLst>
                  <a:cxn ang="0">
                    <a:pos x="50" y="22"/>
                  </a:cxn>
                  <a:cxn ang="0">
                    <a:pos x="48" y="22"/>
                  </a:cxn>
                  <a:cxn ang="0">
                    <a:pos x="46" y="24"/>
                  </a:cxn>
                  <a:cxn ang="0">
                    <a:pos x="42" y="25"/>
                  </a:cxn>
                  <a:cxn ang="0">
                    <a:pos x="38" y="28"/>
                  </a:cxn>
                  <a:cxn ang="0">
                    <a:pos x="33" y="30"/>
                  </a:cxn>
                  <a:cxn ang="0">
                    <a:pos x="27" y="32"/>
                  </a:cxn>
                  <a:cxn ang="0">
                    <a:pos x="21" y="32"/>
                  </a:cxn>
                  <a:cxn ang="0">
                    <a:pos x="15" y="33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3" y="10"/>
                  </a:cxn>
                  <a:cxn ang="0">
                    <a:pos x="5" y="9"/>
                  </a:cxn>
                  <a:cxn ang="0">
                    <a:pos x="9" y="8"/>
                  </a:cxn>
                  <a:cxn ang="0">
                    <a:pos x="14" y="7"/>
                  </a:cxn>
                  <a:cxn ang="0">
                    <a:pos x="21" y="4"/>
                  </a:cxn>
                  <a:cxn ang="0">
                    <a:pos x="23" y="3"/>
                  </a:cxn>
                  <a:cxn ang="0">
                    <a:pos x="27" y="2"/>
                  </a:cxn>
                  <a:cxn ang="0">
                    <a:pos x="30" y="1"/>
                  </a:cxn>
                  <a:cxn ang="0">
                    <a:pos x="35" y="0"/>
                  </a:cxn>
                  <a:cxn ang="0">
                    <a:pos x="50" y="22"/>
                  </a:cxn>
                  <a:cxn ang="0">
                    <a:pos x="50" y="22"/>
                  </a:cxn>
                </a:cxnLst>
                <a:rect l="0" t="0" r="r" b="b"/>
                <a:pathLst>
                  <a:path w="50" h="33">
                    <a:moveTo>
                      <a:pt x="50" y="22"/>
                    </a:moveTo>
                    <a:lnTo>
                      <a:pt x="48" y="22"/>
                    </a:lnTo>
                    <a:lnTo>
                      <a:pt x="46" y="24"/>
                    </a:lnTo>
                    <a:lnTo>
                      <a:pt x="42" y="25"/>
                    </a:lnTo>
                    <a:lnTo>
                      <a:pt x="38" y="28"/>
                    </a:lnTo>
                    <a:lnTo>
                      <a:pt x="33" y="30"/>
                    </a:lnTo>
                    <a:lnTo>
                      <a:pt x="27" y="32"/>
                    </a:lnTo>
                    <a:lnTo>
                      <a:pt x="21" y="32"/>
                    </a:lnTo>
                    <a:lnTo>
                      <a:pt x="15" y="33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4" y="7"/>
                    </a:lnTo>
                    <a:lnTo>
                      <a:pt x="21" y="4"/>
                    </a:lnTo>
                    <a:lnTo>
                      <a:pt x="23" y="3"/>
                    </a:lnTo>
                    <a:lnTo>
                      <a:pt x="27" y="2"/>
                    </a:lnTo>
                    <a:lnTo>
                      <a:pt x="30" y="1"/>
                    </a:lnTo>
                    <a:lnTo>
                      <a:pt x="35" y="0"/>
                    </a:lnTo>
                    <a:lnTo>
                      <a:pt x="50" y="22"/>
                    </a:lnTo>
                    <a:lnTo>
                      <a:pt x="50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0" name="Freeform 84"/>
              <p:cNvSpPr>
                <a:spLocks/>
              </p:cNvSpPr>
              <p:nvPr/>
            </p:nvSpPr>
            <p:spPr bwMode="auto">
              <a:xfrm>
                <a:off x="1848" y="4541"/>
                <a:ext cx="55" cy="17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3" y="1"/>
                  </a:cxn>
                  <a:cxn ang="0">
                    <a:pos x="17" y="5"/>
                  </a:cxn>
                  <a:cxn ang="0">
                    <a:pos x="12" y="6"/>
                  </a:cxn>
                  <a:cxn ang="0">
                    <a:pos x="9" y="8"/>
                  </a:cxn>
                  <a:cxn ang="0">
                    <a:pos x="4" y="10"/>
                  </a:cxn>
                  <a:cxn ang="0">
                    <a:pos x="0" y="12"/>
                  </a:cxn>
                  <a:cxn ang="0">
                    <a:pos x="3" y="12"/>
                  </a:cxn>
                  <a:cxn ang="0">
                    <a:pos x="7" y="14"/>
                  </a:cxn>
                  <a:cxn ang="0">
                    <a:pos x="10" y="14"/>
                  </a:cxn>
                  <a:cxn ang="0">
                    <a:pos x="13" y="16"/>
                  </a:cxn>
                  <a:cxn ang="0">
                    <a:pos x="17" y="16"/>
                  </a:cxn>
                  <a:cxn ang="0">
                    <a:pos x="22" y="17"/>
                  </a:cxn>
                  <a:cxn ang="0">
                    <a:pos x="25" y="17"/>
                  </a:cxn>
                  <a:cxn ang="0">
                    <a:pos x="30" y="17"/>
                  </a:cxn>
                  <a:cxn ang="0">
                    <a:pos x="34" y="17"/>
                  </a:cxn>
                  <a:cxn ang="0">
                    <a:pos x="39" y="17"/>
                  </a:cxn>
                  <a:cxn ang="0">
                    <a:pos x="42" y="16"/>
                  </a:cxn>
                  <a:cxn ang="0">
                    <a:pos x="47" y="14"/>
                  </a:cxn>
                  <a:cxn ang="0">
                    <a:pos x="52" y="12"/>
                  </a:cxn>
                  <a:cxn ang="0">
                    <a:pos x="55" y="11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55" h="17">
                    <a:moveTo>
                      <a:pt x="25" y="0"/>
                    </a:moveTo>
                    <a:lnTo>
                      <a:pt x="23" y="1"/>
                    </a:lnTo>
                    <a:lnTo>
                      <a:pt x="17" y="5"/>
                    </a:lnTo>
                    <a:lnTo>
                      <a:pt x="12" y="6"/>
                    </a:lnTo>
                    <a:lnTo>
                      <a:pt x="9" y="8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3" y="16"/>
                    </a:lnTo>
                    <a:lnTo>
                      <a:pt x="17" y="16"/>
                    </a:lnTo>
                    <a:lnTo>
                      <a:pt x="22" y="17"/>
                    </a:lnTo>
                    <a:lnTo>
                      <a:pt x="25" y="17"/>
                    </a:lnTo>
                    <a:lnTo>
                      <a:pt x="30" y="17"/>
                    </a:lnTo>
                    <a:lnTo>
                      <a:pt x="34" y="17"/>
                    </a:lnTo>
                    <a:lnTo>
                      <a:pt x="39" y="17"/>
                    </a:lnTo>
                    <a:lnTo>
                      <a:pt x="42" y="16"/>
                    </a:lnTo>
                    <a:lnTo>
                      <a:pt x="47" y="14"/>
                    </a:lnTo>
                    <a:lnTo>
                      <a:pt x="52" y="12"/>
                    </a:lnTo>
                    <a:lnTo>
                      <a:pt x="55" y="11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1" name="Freeform 85"/>
              <p:cNvSpPr>
                <a:spLocks/>
              </p:cNvSpPr>
              <p:nvPr/>
            </p:nvSpPr>
            <p:spPr bwMode="auto">
              <a:xfrm>
                <a:off x="2041" y="4226"/>
                <a:ext cx="54" cy="36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2" y="0"/>
                  </a:cxn>
                  <a:cxn ang="0">
                    <a:pos x="47" y="1"/>
                  </a:cxn>
                  <a:cxn ang="0">
                    <a:pos x="44" y="1"/>
                  </a:cxn>
                  <a:cxn ang="0">
                    <a:pos x="40" y="2"/>
                  </a:cxn>
                  <a:cxn ang="0">
                    <a:pos x="36" y="3"/>
                  </a:cxn>
                  <a:cxn ang="0">
                    <a:pos x="33" y="4"/>
                  </a:cxn>
                  <a:cxn ang="0">
                    <a:pos x="28" y="7"/>
                  </a:cxn>
                  <a:cxn ang="0">
                    <a:pos x="23" y="9"/>
                  </a:cxn>
                  <a:cxn ang="0">
                    <a:pos x="18" y="12"/>
                  </a:cxn>
                  <a:cxn ang="0">
                    <a:pos x="15" y="15"/>
                  </a:cxn>
                  <a:cxn ang="0">
                    <a:pos x="10" y="19"/>
                  </a:cxn>
                  <a:cxn ang="0">
                    <a:pos x="6" y="24"/>
                  </a:cxn>
                  <a:cxn ang="0">
                    <a:pos x="3" y="30"/>
                  </a:cxn>
                  <a:cxn ang="0">
                    <a:pos x="0" y="36"/>
                  </a:cxn>
                  <a:cxn ang="0">
                    <a:pos x="2" y="34"/>
                  </a:cxn>
                  <a:cxn ang="0">
                    <a:pos x="4" y="33"/>
                  </a:cxn>
                  <a:cxn ang="0">
                    <a:pos x="8" y="31"/>
                  </a:cxn>
                  <a:cxn ang="0">
                    <a:pos x="11" y="30"/>
                  </a:cxn>
                  <a:cxn ang="0">
                    <a:pos x="16" y="28"/>
                  </a:cxn>
                  <a:cxn ang="0">
                    <a:pos x="22" y="26"/>
                  </a:cxn>
                  <a:cxn ang="0">
                    <a:pos x="24" y="26"/>
                  </a:cxn>
                  <a:cxn ang="0">
                    <a:pos x="28" y="25"/>
                  </a:cxn>
                  <a:cxn ang="0">
                    <a:pos x="32" y="25"/>
                  </a:cxn>
                  <a:cxn ang="0">
                    <a:pos x="35" y="25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54" h="36">
                    <a:moveTo>
                      <a:pt x="54" y="0"/>
                    </a:moveTo>
                    <a:lnTo>
                      <a:pt x="52" y="0"/>
                    </a:lnTo>
                    <a:lnTo>
                      <a:pt x="47" y="1"/>
                    </a:lnTo>
                    <a:lnTo>
                      <a:pt x="44" y="1"/>
                    </a:lnTo>
                    <a:lnTo>
                      <a:pt x="40" y="2"/>
                    </a:lnTo>
                    <a:lnTo>
                      <a:pt x="36" y="3"/>
                    </a:lnTo>
                    <a:lnTo>
                      <a:pt x="33" y="4"/>
                    </a:lnTo>
                    <a:lnTo>
                      <a:pt x="28" y="7"/>
                    </a:lnTo>
                    <a:lnTo>
                      <a:pt x="23" y="9"/>
                    </a:lnTo>
                    <a:lnTo>
                      <a:pt x="18" y="12"/>
                    </a:lnTo>
                    <a:lnTo>
                      <a:pt x="15" y="15"/>
                    </a:lnTo>
                    <a:lnTo>
                      <a:pt x="10" y="19"/>
                    </a:lnTo>
                    <a:lnTo>
                      <a:pt x="6" y="24"/>
                    </a:lnTo>
                    <a:lnTo>
                      <a:pt x="3" y="30"/>
                    </a:lnTo>
                    <a:lnTo>
                      <a:pt x="0" y="36"/>
                    </a:lnTo>
                    <a:lnTo>
                      <a:pt x="2" y="34"/>
                    </a:lnTo>
                    <a:lnTo>
                      <a:pt x="4" y="33"/>
                    </a:lnTo>
                    <a:lnTo>
                      <a:pt x="8" y="31"/>
                    </a:lnTo>
                    <a:lnTo>
                      <a:pt x="11" y="30"/>
                    </a:lnTo>
                    <a:lnTo>
                      <a:pt x="16" y="28"/>
                    </a:lnTo>
                    <a:lnTo>
                      <a:pt x="22" y="26"/>
                    </a:lnTo>
                    <a:lnTo>
                      <a:pt x="24" y="26"/>
                    </a:lnTo>
                    <a:lnTo>
                      <a:pt x="28" y="25"/>
                    </a:lnTo>
                    <a:lnTo>
                      <a:pt x="32" y="25"/>
                    </a:lnTo>
                    <a:lnTo>
                      <a:pt x="35" y="25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2" name="Freeform 86"/>
              <p:cNvSpPr>
                <a:spLocks/>
              </p:cNvSpPr>
              <p:nvPr/>
            </p:nvSpPr>
            <p:spPr bwMode="auto">
              <a:xfrm>
                <a:off x="2035" y="4264"/>
                <a:ext cx="36" cy="40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5" y="0"/>
                  </a:cxn>
                  <a:cxn ang="0">
                    <a:pos x="32" y="1"/>
                  </a:cxn>
                  <a:cxn ang="0">
                    <a:pos x="28" y="2"/>
                  </a:cxn>
                  <a:cxn ang="0">
                    <a:pos x="22" y="4"/>
                  </a:cxn>
                  <a:cxn ang="0">
                    <a:pos x="16" y="6"/>
                  </a:cxn>
                  <a:cxn ang="0">
                    <a:pos x="10" y="8"/>
                  </a:cxn>
                  <a:cxn ang="0">
                    <a:pos x="5" y="11"/>
                  </a:cxn>
                  <a:cxn ang="0">
                    <a:pos x="0" y="14"/>
                  </a:cxn>
                  <a:cxn ang="0">
                    <a:pos x="3" y="40"/>
                  </a:cxn>
                  <a:cxn ang="0">
                    <a:pos x="3" y="38"/>
                  </a:cxn>
                  <a:cxn ang="0">
                    <a:pos x="4" y="38"/>
                  </a:cxn>
                  <a:cxn ang="0">
                    <a:pos x="6" y="36"/>
                  </a:cxn>
                  <a:cxn ang="0">
                    <a:pos x="10" y="35"/>
                  </a:cxn>
                  <a:cxn ang="0">
                    <a:pos x="15" y="32"/>
                  </a:cxn>
                  <a:cxn ang="0">
                    <a:pos x="20" y="30"/>
                  </a:cxn>
                  <a:cxn ang="0">
                    <a:pos x="23" y="29"/>
                  </a:cxn>
                  <a:cxn ang="0">
                    <a:pos x="27" y="28"/>
                  </a:cxn>
                  <a:cxn ang="0">
                    <a:pos x="32" y="26"/>
                  </a:cxn>
                  <a:cxn ang="0">
                    <a:pos x="36" y="25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40">
                    <a:moveTo>
                      <a:pt x="36" y="0"/>
                    </a:moveTo>
                    <a:lnTo>
                      <a:pt x="35" y="0"/>
                    </a:lnTo>
                    <a:lnTo>
                      <a:pt x="32" y="1"/>
                    </a:lnTo>
                    <a:lnTo>
                      <a:pt x="28" y="2"/>
                    </a:lnTo>
                    <a:lnTo>
                      <a:pt x="22" y="4"/>
                    </a:lnTo>
                    <a:lnTo>
                      <a:pt x="16" y="6"/>
                    </a:lnTo>
                    <a:lnTo>
                      <a:pt x="10" y="8"/>
                    </a:lnTo>
                    <a:lnTo>
                      <a:pt x="5" y="11"/>
                    </a:lnTo>
                    <a:lnTo>
                      <a:pt x="0" y="14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10" y="35"/>
                    </a:lnTo>
                    <a:lnTo>
                      <a:pt x="15" y="32"/>
                    </a:lnTo>
                    <a:lnTo>
                      <a:pt x="20" y="30"/>
                    </a:lnTo>
                    <a:lnTo>
                      <a:pt x="23" y="29"/>
                    </a:lnTo>
                    <a:lnTo>
                      <a:pt x="27" y="28"/>
                    </a:lnTo>
                    <a:lnTo>
                      <a:pt x="32" y="26"/>
                    </a:lnTo>
                    <a:lnTo>
                      <a:pt x="36" y="25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3" name="Freeform 87"/>
              <p:cNvSpPr>
                <a:spLocks/>
              </p:cNvSpPr>
              <p:nvPr/>
            </p:nvSpPr>
            <p:spPr bwMode="auto">
              <a:xfrm>
                <a:off x="2043" y="4306"/>
                <a:ext cx="45" cy="30"/>
              </a:xfrm>
              <a:custGeom>
                <a:avLst/>
                <a:gdLst/>
                <a:ahLst/>
                <a:cxnLst>
                  <a:cxn ang="0">
                    <a:pos x="45" y="19"/>
                  </a:cxn>
                  <a:cxn ang="0">
                    <a:pos x="44" y="19"/>
                  </a:cxn>
                  <a:cxn ang="0">
                    <a:pos x="42" y="20"/>
                  </a:cxn>
                  <a:cxn ang="0">
                    <a:pos x="38" y="23"/>
                  </a:cxn>
                  <a:cxn ang="0">
                    <a:pos x="34" y="25"/>
                  </a:cxn>
                  <a:cxn ang="0">
                    <a:pos x="28" y="26"/>
                  </a:cxn>
                  <a:cxn ang="0">
                    <a:pos x="24" y="29"/>
                  </a:cxn>
                  <a:cxn ang="0">
                    <a:pos x="19" y="29"/>
                  </a:cxn>
                  <a:cxn ang="0">
                    <a:pos x="13" y="3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4" y="7"/>
                  </a:cxn>
                  <a:cxn ang="0">
                    <a:pos x="8" y="7"/>
                  </a:cxn>
                  <a:cxn ang="0">
                    <a:pos x="13" y="5"/>
                  </a:cxn>
                  <a:cxn ang="0">
                    <a:pos x="19" y="4"/>
                  </a:cxn>
                  <a:cxn ang="0">
                    <a:pos x="21" y="2"/>
                  </a:cxn>
                  <a:cxn ang="0">
                    <a:pos x="25" y="1"/>
                  </a:cxn>
                  <a:cxn ang="0">
                    <a:pos x="28" y="0"/>
                  </a:cxn>
                  <a:cxn ang="0">
                    <a:pos x="32" y="0"/>
                  </a:cxn>
                  <a:cxn ang="0">
                    <a:pos x="45" y="19"/>
                  </a:cxn>
                  <a:cxn ang="0">
                    <a:pos x="45" y="19"/>
                  </a:cxn>
                </a:cxnLst>
                <a:rect l="0" t="0" r="r" b="b"/>
                <a:pathLst>
                  <a:path w="45" h="30">
                    <a:moveTo>
                      <a:pt x="45" y="19"/>
                    </a:moveTo>
                    <a:lnTo>
                      <a:pt x="44" y="19"/>
                    </a:lnTo>
                    <a:lnTo>
                      <a:pt x="42" y="20"/>
                    </a:lnTo>
                    <a:lnTo>
                      <a:pt x="38" y="23"/>
                    </a:lnTo>
                    <a:lnTo>
                      <a:pt x="34" y="25"/>
                    </a:lnTo>
                    <a:lnTo>
                      <a:pt x="28" y="26"/>
                    </a:lnTo>
                    <a:lnTo>
                      <a:pt x="24" y="29"/>
                    </a:lnTo>
                    <a:lnTo>
                      <a:pt x="19" y="29"/>
                    </a:lnTo>
                    <a:lnTo>
                      <a:pt x="13" y="3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13" y="5"/>
                    </a:lnTo>
                    <a:lnTo>
                      <a:pt x="19" y="4"/>
                    </a:lnTo>
                    <a:lnTo>
                      <a:pt x="21" y="2"/>
                    </a:lnTo>
                    <a:lnTo>
                      <a:pt x="25" y="1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45" y="19"/>
                    </a:lnTo>
                    <a:lnTo>
                      <a:pt x="45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4" name="Freeform 88"/>
              <p:cNvSpPr>
                <a:spLocks/>
              </p:cNvSpPr>
              <p:nvPr/>
            </p:nvSpPr>
            <p:spPr bwMode="auto">
              <a:xfrm>
                <a:off x="2074" y="4335"/>
                <a:ext cx="51" cy="1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1" y="1"/>
                  </a:cxn>
                  <a:cxn ang="0">
                    <a:pos x="15" y="5"/>
                  </a:cxn>
                  <a:cxn ang="0">
                    <a:pos x="11" y="6"/>
                  </a:cxn>
                  <a:cxn ang="0">
                    <a:pos x="7" y="8"/>
                  </a:cxn>
                  <a:cxn ang="0">
                    <a:pos x="3" y="9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7" y="13"/>
                  </a:cxn>
                  <a:cxn ang="0">
                    <a:pos x="8" y="13"/>
                  </a:cxn>
                  <a:cxn ang="0">
                    <a:pos x="12" y="14"/>
                  </a:cxn>
                  <a:cxn ang="0">
                    <a:pos x="15" y="14"/>
                  </a:cxn>
                  <a:cxn ang="0">
                    <a:pos x="20" y="15"/>
                  </a:cxn>
                  <a:cxn ang="0">
                    <a:pos x="24" y="15"/>
                  </a:cxn>
                  <a:cxn ang="0">
                    <a:pos x="27" y="15"/>
                  </a:cxn>
                  <a:cxn ang="0">
                    <a:pos x="31" y="15"/>
                  </a:cxn>
                  <a:cxn ang="0">
                    <a:pos x="35" y="15"/>
                  </a:cxn>
                  <a:cxn ang="0">
                    <a:pos x="38" y="14"/>
                  </a:cxn>
                  <a:cxn ang="0">
                    <a:pos x="43" y="13"/>
                  </a:cxn>
                  <a:cxn ang="0">
                    <a:pos x="47" y="12"/>
                  </a:cxn>
                  <a:cxn ang="0">
                    <a:pos x="51" y="1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51" h="15">
                    <a:moveTo>
                      <a:pt x="24" y="0"/>
                    </a:moveTo>
                    <a:lnTo>
                      <a:pt x="21" y="1"/>
                    </a:lnTo>
                    <a:lnTo>
                      <a:pt x="15" y="5"/>
                    </a:lnTo>
                    <a:lnTo>
                      <a:pt x="11" y="6"/>
                    </a:lnTo>
                    <a:lnTo>
                      <a:pt x="7" y="8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12" y="14"/>
                    </a:lnTo>
                    <a:lnTo>
                      <a:pt x="15" y="14"/>
                    </a:lnTo>
                    <a:lnTo>
                      <a:pt x="20" y="15"/>
                    </a:lnTo>
                    <a:lnTo>
                      <a:pt x="24" y="15"/>
                    </a:lnTo>
                    <a:lnTo>
                      <a:pt x="27" y="15"/>
                    </a:lnTo>
                    <a:lnTo>
                      <a:pt x="31" y="15"/>
                    </a:lnTo>
                    <a:lnTo>
                      <a:pt x="35" y="15"/>
                    </a:lnTo>
                    <a:lnTo>
                      <a:pt x="38" y="14"/>
                    </a:lnTo>
                    <a:lnTo>
                      <a:pt x="43" y="13"/>
                    </a:lnTo>
                    <a:lnTo>
                      <a:pt x="47" y="12"/>
                    </a:lnTo>
                    <a:lnTo>
                      <a:pt x="51" y="1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5" name="Freeform 89"/>
              <p:cNvSpPr>
                <a:spLocks/>
              </p:cNvSpPr>
              <p:nvPr/>
            </p:nvSpPr>
            <p:spPr bwMode="auto">
              <a:xfrm>
                <a:off x="2325" y="4257"/>
                <a:ext cx="39" cy="38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8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5" y="5"/>
                  </a:cxn>
                  <a:cxn ang="0">
                    <a:pos x="21" y="6"/>
                  </a:cxn>
                  <a:cxn ang="0">
                    <a:pos x="18" y="9"/>
                  </a:cxn>
                  <a:cxn ang="0">
                    <a:pos x="15" y="12"/>
                  </a:cxn>
                  <a:cxn ang="0">
                    <a:pos x="12" y="15"/>
                  </a:cxn>
                  <a:cxn ang="0">
                    <a:pos x="8" y="19"/>
                  </a:cxn>
                  <a:cxn ang="0">
                    <a:pos x="6" y="25"/>
                  </a:cxn>
                  <a:cxn ang="0">
                    <a:pos x="3" y="27"/>
                  </a:cxn>
                  <a:cxn ang="0">
                    <a:pos x="2" y="31"/>
                  </a:cxn>
                  <a:cxn ang="0">
                    <a:pos x="1" y="35"/>
                  </a:cxn>
                  <a:cxn ang="0">
                    <a:pos x="0" y="38"/>
                  </a:cxn>
                  <a:cxn ang="0">
                    <a:pos x="1" y="37"/>
                  </a:cxn>
                  <a:cxn ang="0">
                    <a:pos x="2" y="36"/>
                  </a:cxn>
                  <a:cxn ang="0">
                    <a:pos x="5" y="33"/>
                  </a:cxn>
                  <a:cxn ang="0">
                    <a:pos x="8" y="32"/>
                  </a:cxn>
                  <a:cxn ang="0">
                    <a:pos x="12" y="31"/>
                  </a:cxn>
                  <a:cxn ang="0">
                    <a:pos x="17" y="30"/>
                  </a:cxn>
                  <a:cxn ang="0">
                    <a:pos x="21" y="27"/>
                  </a:cxn>
                  <a:cxn ang="0">
                    <a:pos x="27" y="27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39" h="38">
                    <a:moveTo>
                      <a:pt x="39" y="0"/>
                    </a:moveTo>
                    <a:lnTo>
                      <a:pt x="38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5" y="5"/>
                    </a:lnTo>
                    <a:lnTo>
                      <a:pt x="21" y="6"/>
                    </a:lnTo>
                    <a:lnTo>
                      <a:pt x="18" y="9"/>
                    </a:lnTo>
                    <a:lnTo>
                      <a:pt x="15" y="12"/>
                    </a:lnTo>
                    <a:lnTo>
                      <a:pt x="12" y="15"/>
                    </a:lnTo>
                    <a:lnTo>
                      <a:pt x="8" y="19"/>
                    </a:lnTo>
                    <a:lnTo>
                      <a:pt x="6" y="25"/>
                    </a:lnTo>
                    <a:lnTo>
                      <a:pt x="3" y="27"/>
                    </a:lnTo>
                    <a:lnTo>
                      <a:pt x="2" y="31"/>
                    </a:lnTo>
                    <a:lnTo>
                      <a:pt x="1" y="35"/>
                    </a:lnTo>
                    <a:lnTo>
                      <a:pt x="0" y="38"/>
                    </a:lnTo>
                    <a:lnTo>
                      <a:pt x="1" y="37"/>
                    </a:lnTo>
                    <a:lnTo>
                      <a:pt x="2" y="36"/>
                    </a:lnTo>
                    <a:lnTo>
                      <a:pt x="5" y="33"/>
                    </a:lnTo>
                    <a:lnTo>
                      <a:pt x="8" y="32"/>
                    </a:lnTo>
                    <a:lnTo>
                      <a:pt x="12" y="31"/>
                    </a:lnTo>
                    <a:lnTo>
                      <a:pt x="17" y="30"/>
                    </a:lnTo>
                    <a:lnTo>
                      <a:pt x="21" y="27"/>
                    </a:lnTo>
                    <a:lnTo>
                      <a:pt x="27" y="27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6" name="Freeform 90"/>
              <p:cNvSpPr>
                <a:spLocks/>
              </p:cNvSpPr>
              <p:nvPr/>
            </p:nvSpPr>
            <p:spPr bwMode="auto">
              <a:xfrm>
                <a:off x="2325" y="4300"/>
                <a:ext cx="33" cy="36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0" y="1"/>
                  </a:cxn>
                  <a:cxn ang="0">
                    <a:pos x="18" y="2"/>
                  </a:cxn>
                  <a:cxn ang="0">
                    <a:pos x="13" y="4"/>
                  </a:cxn>
                  <a:cxn ang="0">
                    <a:pos x="8" y="6"/>
                  </a:cxn>
                  <a:cxn ang="0">
                    <a:pos x="3" y="7"/>
                  </a:cxn>
                  <a:cxn ang="0">
                    <a:pos x="0" y="11"/>
                  </a:cxn>
                  <a:cxn ang="0">
                    <a:pos x="7" y="36"/>
                  </a:cxn>
                  <a:cxn ang="0">
                    <a:pos x="8" y="35"/>
                  </a:cxn>
                  <a:cxn ang="0">
                    <a:pos x="13" y="32"/>
                  </a:cxn>
                  <a:cxn ang="0">
                    <a:pos x="15" y="30"/>
                  </a:cxn>
                  <a:cxn ang="0">
                    <a:pos x="20" y="28"/>
                  </a:cxn>
                  <a:cxn ang="0">
                    <a:pos x="23" y="25"/>
                  </a:cxn>
                  <a:cxn ang="0">
                    <a:pos x="26" y="24"/>
                  </a:cxn>
                  <a:cxn ang="0">
                    <a:pos x="30" y="23"/>
                  </a:cxn>
                  <a:cxn ang="0">
                    <a:pos x="33" y="23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33" h="36">
                    <a:moveTo>
                      <a:pt x="27" y="0"/>
                    </a:moveTo>
                    <a:lnTo>
                      <a:pt x="26" y="0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8" y="2"/>
                    </a:lnTo>
                    <a:lnTo>
                      <a:pt x="13" y="4"/>
                    </a:lnTo>
                    <a:lnTo>
                      <a:pt x="8" y="6"/>
                    </a:lnTo>
                    <a:lnTo>
                      <a:pt x="3" y="7"/>
                    </a:lnTo>
                    <a:lnTo>
                      <a:pt x="0" y="11"/>
                    </a:lnTo>
                    <a:lnTo>
                      <a:pt x="7" y="36"/>
                    </a:lnTo>
                    <a:lnTo>
                      <a:pt x="8" y="35"/>
                    </a:lnTo>
                    <a:lnTo>
                      <a:pt x="13" y="32"/>
                    </a:lnTo>
                    <a:lnTo>
                      <a:pt x="15" y="30"/>
                    </a:lnTo>
                    <a:lnTo>
                      <a:pt x="20" y="28"/>
                    </a:lnTo>
                    <a:lnTo>
                      <a:pt x="23" y="25"/>
                    </a:lnTo>
                    <a:lnTo>
                      <a:pt x="26" y="24"/>
                    </a:lnTo>
                    <a:lnTo>
                      <a:pt x="30" y="23"/>
                    </a:lnTo>
                    <a:lnTo>
                      <a:pt x="33" y="23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7" name="Freeform 91"/>
              <p:cNvSpPr>
                <a:spLocks/>
              </p:cNvSpPr>
              <p:nvPr/>
            </p:nvSpPr>
            <p:spPr bwMode="auto">
              <a:xfrm>
                <a:off x="2340" y="4335"/>
                <a:ext cx="51" cy="2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" y="1"/>
                  </a:cxn>
                  <a:cxn ang="0">
                    <a:pos x="17" y="5"/>
                  </a:cxn>
                  <a:cxn ang="0">
                    <a:pos x="14" y="6"/>
                  </a:cxn>
                  <a:cxn ang="0">
                    <a:pos x="10" y="8"/>
                  </a:cxn>
                  <a:cxn ang="0">
                    <a:pos x="5" y="9"/>
                  </a:cxn>
                  <a:cxn ang="0">
                    <a:pos x="0" y="12"/>
                  </a:cxn>
                  <a:cxn ang="0">
                    <a:pos x="3" y="13"/>
                  </a:cxn>
                  <a:cxn ang="0">
                    <a:pos x="6" y="14"/>
                  </a:cxn>
                  <a:cxn ang="0">
                    <a:pos x="9" y="15"/>
                  </a:cxn>
                  <a:cxn ang="0">
                    <a:pos x="12" y="17"/>
                  </a:cxn>
                  <a:cxn ang="0">
                    <a:pos x="15" y="18"/>
                  </a:cxn>
                  <a:cxn ang="0">
                    <a:pos x="18" y="20"/>
                  </a:cxn>
                  <a:cxn ang="0">
                    <a:pos x="22" y="20"/>
                  </a:cxn>
                  <a:cxn ang="0">
                    <a:pos x="26" y="21"/>
                  </a:cxn>
                  <a:cxn ang="0">
                    <a:pos x="29" y="21"/>
                  </a:cxn>
                  <a:cxn ang="0">
                    <a:pos x="33" y="23"/>
                  </a:cxn>
                  <a:cxn ang="0">
                    <a:pos x="36" y="23"/>
                  </a:cxn>
                  <a:cxn ang="0">
                    <a:pos x="41" y="23"/>
                  </a:cxn>
                  <a:cxn ang="0">
                    <a:pos x="46" y="21"/>
                  </a:cxn>
                  <a:cxn ang="0">
                    <a:pos x="51" y="2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51" h="23">
                    <a:moveTo>
                      <a:pt x="24" y="0"/>
                    </a:moveTo>
                    <a:lnTo>
                      <a:pt x="22" y="1"/>
                    </a:lnTo>
                    <a:lnTo>
                      <a:pt x="17" y="5"/>
                    </a:lnTo>
                    <a:lnTo>
                      <a:pt x="14" y="6"/>
                    </a:lnTo>
                    <a:lnTo>
                      <a:pt x="10" y="8"/>
                    </a:lnTo>
                    <a:lnTo>
                      <a:pt x="5" y="9"/>
                    </a:lnTo>
                    <a:lnTo>
                      <a:pt x="0" y="12"/>
                    </a:lnTo>
                    <a:lnTo>
                      <a:pt x="3" y="13"/>
                    </a:lnTo>
                    <a:lnTo>
                      <a:pt x="6" y="14"/>
                    </a:lnTo>
                    <a:lnTo>
                      <a:pt x="9" y="15"/>
                    </a:lnTo>
                    <a:lnTo>
                      <a:pt x="12" y="17"/>
                    </a:lnTo>
                    <a:lnTo>
                      <a:pt x="15" y="18"/>
                    </a:lnTo>
                    <a:lnTo>
                      <a:pt x="18" y="20"/>
                    </a:lnTo>
                    <a:lnTo>
                      <a:pt x="22" y="20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33" y="23"/>
                    </a:lnTo>
                    <a:lnTo>
                      <a:pt x="36" y="23"/>
                    </a:lnTo>
                    <a:lnTo>
                      <a:pt x="41" y="23"/>
                    </a:lnTo>
                    <a:lnTo>
                      <a:pt x="46" y="21"/>
                    </a:lnTo>
                    <a:lnTo>
                      <a:pt x="51" y="2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8" name="Freeform 92"/>
              <p:cNvSpPr>
                <a:spLocks/>
              </p:cNvSpPr>
              <p:nvPr/>
            </p:nvSpPr>
            <p:spPr bwMode="auto">
              <a:xfrm>
                <a:off x="1923" y="3684"/>
                <a:ext cx="50" cy="24"/>
              </a:xfrm>
              <a:custGeom>
                <a:avLst/>
                <a:gdLst/>
                <a:ahLst/>
                <a:cxnLst>
                  <a:cxn ang="0">
                    <a:pos x="50" y="2"/>
                  </a:cxn>
                  <a:cxn ang="0">
                    <a:pos x="49" y="1"/>
                  </a:cxn>
                  <a:cxn ang="0">
                    <a:pos x="45" y="0"/>
                  </a:cxn>
                  <a:cxn ang="0">
                    <a:pos x="40" y="0"/>
                  </a:cxn>
                  <a:cxn ang="0">
                    <a:pos x="34" y="2"/>
                  </a:cxn>
                  <a:cxn ang="0">
                    <a:pos x="31" y="2"/>
                  </a:cxn>
                  <a:cxn ang="0">
                    <a:pos x="27" y="3"/>
                  </a:cxn>
                  <a:cxn ang="0">
                    <a:pos x="22" y="4"/>
                  </a:cxn>
                  <a:cxn ang="0">
                    <a:pos x="19" y="7"/>
                  </a:cxn>
                  <a:cxn ang="0">
                    <a:pos x="14" y="9"/>
                  </a:cxn>
                  <a:cxn ang="0">
                    <a:pos x="9" y="13"/>
                  </a:cxn>
                  <a:cxn ang="0">
                    <a:pos x="3" y="16"/>
                  </a:cxn>
                  <a:cxn ang="0">
                    <a:pos x="0" y="22"/>
                  </a:cxn>
                  <a:cxn ang="0">
                    <a:pos x="0" y="21"/>
                  </a:cxn>
                  <a:cxn ang="0">
                    <a:pos x="2" y="21"/>
                  </a:cxn>
                  <a:cxn ang="0">
                    <a:pos x="4" y="21"/>
                  </a:cxn>
                  <a:cxn ang="0">
                    <a:pos x="9" y="21"/>
                  </a:cxn>
                  <a:cxn ang="0">
                    <a:pos x="13" y="20"/>
                  </a:cxn>
                  <a:cxn ang="0">
                    <a:pos x="18" y="21"/>
                  </a:cxn>
                  <a:cxn ang="0">
                    <a:pos x="22" y="21"/>
                  </a:cxn>
                  <a:cxn ang="0">
                    <a:pos x="28" y="24"/>
                  </a:cxn>
                  <a:cxn ang="0">
                    <a:pos x="50" y="2"/>
                  </a:cxn>
                  <a:cxn ang="0">
                    <a:pos x="50" y="2"/>
                  </a:cxn>
                </a:cxnLst>
                <a:rect l="0" t="0" r="r" b="b"/>
                <a:pathLst>
                  <a:path w="50" h="24">
                    <a:moveTo>
                      <a:pt x="50" y="2"/>
                    </a:moveTo>
                    <a:lnTo>
                      <a:pt x="49" y="1"/>
                    </a:lnTo>
                    <a:lnTo>
                      <a:pt x="45" y="0"/>
                    </a:lnTo>
                    <a:lnTo>
                      <a:pt x="40" y="0"/>
                    </a:lnTo>
                    <a:lnTo>
                      <a:pt x="34" y="2"/>
                    </a:lnTo>
                    <a:lnTo>
                      <a:pt x="31" y="2"/>
                    </a:lnTo>
                    <a:lnTo>
                      <a:pt x="27" y="3"/>
                    </a:lnTo>
                    <a:lnTo>
                      <a:pt x="22" y="4"/>
                    </a:lnTo>
                    <a:lnTo>
                      <a:pt x="19" y="7"/>
                    </a:lnTo>
                    <a:lnTo>
                      <a:pt x="14" y="9"/>
                    </a:lnTo>
                    <a:lnTo>
                      <a:pt x="9" y="13"/>
                    </a:lnTo>
                    <a:lnTo>
                      <a:pt x="3" y="16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4" y="21"/>
                    </a:lnTo>
                    <a:lnTo>
                      <a:pt x="9" y="21"/>
                    </a:lnTo>
                    <a:lnTo>
                      <a:pt x="13" y="20"/>
                    </a:lnTo>
                    <a:lnTo>
                      <a:pt x="18" y="21"/>
                    </a:lnTo>
                    <a:lnTo>
                      <a:pt x="22" y="21"/>
                    </a:lnTo>
                    <a:lnTo>
                      <a:pt x="28" y="24"/>
                    </a:lnTo>
                    <a:lnTo>
                      <a:pt x="50" y="2"/>
                    </a:lnTo>
                    <a:lnTo>
                      <a:pt x="5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9" name="Freeform 93"/>
              <p:cNvSpPr>
                <a:spLocks/>
              </p:cNvSpPr>
              <p:nvPr/>
            </p:nvSpPr>
            <p:spPr bwMode="auto">
              <a:xfrm>
                <a:off x="1912" y="3719"/>
                <a:ext cx="33" cy="28"/>
              </a:xfrm>
              <a:custGeom>
                <a:avLst/>
                <a:gdLst/>
                <a:ahLst/>
                <a:cxnLst>
                  <a:cxn ang="0">
                    <a:pos x="33" y="2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0" y="28"/>
                  </a:cxn>
                  <a:cxn ang="0">
                    <a:pos x="1" y="27"/>
                  </a:cxn>
                  <a:cxn ang="0">
                    <a:pos x="3" y="26"/>
                  </a:cxn>
                  <a:cxn ang="0">
                    <a:pos x="7" y="26"/>
                  </a:cxn>
                  <a:cxn ang="0">
                    <a:pos x="11" y="24"/>
                  </a:cxn>
                  <a:cxn ang="0">
                    <a:pos x="15" y="24"/>
                  </a:cxn>
                  <a:cxn ang="0">
                    <a:pos x="18" y="24"/>
                  </a:cxn>
                  <a:cxn ang="0">
                    <a:pos x="21" y="24"/>
                  </a:cxn>
                  <a:cxn ang="0">
                    <a:pos x="25" y="24"/>
                  </a:cxn>
                  <a:cxn ang="0">
                    <a:pos x="29" y="26"/>
                  </a:cxn>
                  <a:cxn ang="0">
                    <a:pos x="33" y="2"/>
                  </a:cxn>
                  <a:cxn ang="0">
                    <a:pos x="33" y="2"/>
                  </a:cxn>
                </a:cxnLst>
                <a:rect l="0" t="0" r="r" b="b"/>
                <a:pathLst>
                  <a:path w="33" h="28">
                    <a:moveTo>
                      <a:pt x="33" y="2"/>
                    </a:moveTo>
                    <a:lnTo>
                      <a:pt x="32" y="2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0" y="28"/>
                    </a:lnTo>
                    <a:lnTo>
                      <a:pt x="1" y="27"/>
                    </a:lnTo>
                    <a:lnTo>
                      <a:pt x="3" y="26"/>
                    </a:lnTo>
                    <a:lnTo>
                      <a:pt x="7" y="26"/>
                    </a:lnTo>
                    <a:lnTo>
                      <a:pt x="11" y="24"/>
                    </a:lnTo>
                    <a:lnTo>
                      <a:pt x="15" y="24"/>
                    </a:lnTo>
                    <a:lnTo>
                      <a:pt x="18" y="24"/>
                    </a:lnTo>
                    <a:lnTo>
                      <a:pt x="21" y="24"/>
                    </a:lnTo>
                    <a:lnTo>
                      <a:pt x="25" y="24"/>
                    </a:lnTo>
                    <a:lnTo>
                      <a:pt x="29" y="26"/>
                    </a:lnTo>
                    <a:lnTo>
                      <a:pt x="33" y="2"/>
                    </a:lnTo>
                    <a:lnTo>
                      <a:pt x="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0" name="Freeform 94"/>
              <p:cNvSpPr>
                <a:spLocks/>
              </p:cNvSpPr>
              <p:nvPr/>
            </p:nvSpPr>
            <p:spPr bwMode="auto">
              <a:xfrm>
                <a:off x="1915" y="3758"/>
                <a:ext cx="42" cy="31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15" y="1"/>
                  </a:cxn>
                  <a:cxn ang="0">
                    <a:pos x="10" y="1"/>
                  </a:cxn>
                  <a:cxn ang="0">
                    <a:pos x="5" y="1"/>
                  </a:cxn>
                  <a:cxn ang="0">
                    <a:pos x="0" y="1"/>
                  </a:cxn>
                  <a:cxn ang="0">
                    <a:pos x="2" y="3"/>
                  </a:cxn>
                  <a:cxn ang="0">
                    <a:pos x="5" y="7"/>
                  </a:cxn>
                  <a:cxn ang="0">
                    <a:pos x="9" y="11"/>
                  </a:cxn>
                  <a:cxn ang="0">
                    <a:pos x="14" y="15"/>
                  </a:cxn>
                  <a:cxn ang="0">
                    <a:pos x="15" y="18"/>
                  </a:cxn>
                  <a:cxn ang="0">
                    <a:pos x="18" y="20"/>
                  </a:cxn>
                  <a:cxn ang="0">
                    <a:pos x="22" y="23"/>
                  </a:cxn>
                  <a:cxn ang="0">
                    <a:pos x="26" y="25"/>
                  </a:cxn>
                  <a:cxn ang="0">
                    <a:pos x="29" y="26"/>
                  </a:cxn>
                  <a:cxn ang="0">
                    <a:pos x="33" y="29"/>
                  </a:cxn>
                  <a:cxn ang="0">
                    <a:pos x="38" y="30"/>
                  </a:cxn>
                  <a:cxn ang="0">
                    <a:pos x="42" y="31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42" h="31">
                    <a:moveTo>
                      <a:pt x="27" y="0"/>
                    </a:move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5" y="1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5" y="7"/>
                    </a:lnTo>
                    <a:lnTo>
                      <a:pt x="9" y="11"/>
                    </a:lnTo>
                    <a:lnTo>
                      <a:pt x="14" y="15"/>
                    </a:lnTo>
                    <a:lnTo>
                      <a:pt x="15" y="18"/>
                    </a:lnTo>
                    <a:lnTo>
                      <a:pt x="18" y="20"/>
                    </a:lnTo>
                    <a:lnTo>
                      <a:pt x="22" y="23"/>
                    </a:lnTo>
                    <a:lnTo>
                      <a:pt x="26" y="25"/>
                    </a:lnTo>
                    <a:lnTo>
                      <a:pt x="29" y="26"/>
                    </a:lnTo>
                    <a:lnTo>
                      <a:pt x="33" y="29"/>
                    </a:lnTo>
                    <a:lnTo>
                      <a:pt x="38" y="30"/>
                    </a:lnTo>
                    <a:lnTo>
                      <a:pt x="42" y="31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1" name="Freeform 95"/>
              <p:cNvSpPr>
                <a:spLocks/>
              </p:cNvSpPr>
              <p:nvPr/>
            </p:nvSpPr>
            <p:spPr bwMode="auto">
              <a:xfrm>
                <a:off x="1764" y="3574"/>
                <a:ext cx="47" cy="22"/>
              </a:xfrm>
              <a:custGeom>
                <a:avLst/>
                <a:gdLst/>
                <a:ahLst/>
                <a:cxnLst>
                  <a:cxn ang="0">
                    <a:pos x="47" y="3"/>
                  </a:cxn>
                  <a:cxn ang="0">
                    <a:pos x="45" y="2"/>
                  </a:cxn>
                  <a:cxn ang="0">
                    <a:pos x="42" y="2"/>
                  </a:cxn>
                  <a:cxn ang="0">
                    <a:pos x="36" y="0"/>
                  </a:cxn>
                  <a:cxn ang="0">
                    <a:pos x="31" y="2"/>
                  </a:cxn>
                  <a:cxn ang="0">
                    <a:pos x="27" y="2"/>
                  </a:cxn>
                  <a:cxn ang="0">
                    <a:pos x="23" y="3"/>
                  </a:cxn>
                  <a:cxn ang="0">
                    <a:pos x="19" y="4"/>
                  </a:cxn>
                  <a:cxn ang="0">
                    <a:pos x="16" y="5"/>
                  </a:cxn>
                  <a:cxn ang="0">
                    <a:pos x="12" y="8"/>
                  </a:cxn>
                  <a:cxn ang="0">
                    <a:pos x="7" y="11"/>
                  </a:cxn>
                  <a:cxn ang="0">
                    <a:pos x="4" y="15"/>
                  </a:cxn>
                  <a:cxn ang="0">
                    <a:pos x="0" y="20"/>
                  </a:cxn>
                  <a:cxn ang="0">
                    <a:pos x="4" y="18"/>
                  </a:cxn>
                  <a:cxn ang="0">
                    <a:pos x="9" y="18"/>
                  </a:cxn>
                  <a:cxn ang="0">
                    <a:pos x="12" y="18"/>
                  </a:cxn>
                  <a:cxn ang="0">
                    <a:pos x="17" y="18"/>
                  </a:cxn>
                  <a:cxn ang="0">
                    <a:pos x="22" y="20"/>
                  </a:cxn>
                  <a:cxn ang="0">
                    <a:pos x="27" y="22"/>
                  </a:cxn>
                  <a:cxn ang="0">
                    <a:pos x="47" y="3"/>
                  </a:cxn>
                  <a:cxn ang="0">
                    <a:pos x="47" y="3"/>
                  </a:cxn>
                </a:cxnLst>
                <a:rect l="0" t="0" r="r" b="b"/>
                <a:pathLst>
                  <a:path w="47" h="22">
                    <a:moveTo>
                      <a:pt x="47" y="3"/>
                    </a:moveTo>
                    <a:lnTo>
                      <a:pt x="45" y="2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1" y="2"/>
                    </a:lnTo>
                    <a:lnTo>
                      <a:pt x="27" y="2"/>
                    </a:lnTo>
                    <a:lnTo>
                      <a:pt x="23" y="3"/>
                    </a:lnTo>
                    <a:lnTo>
                      <a:pt x="19" y="4"/>
                    </a:lnTo>
                    <a:lnTo>
                      <a:pt x="16" y="5"/>
                    </a:lnTo>
                    <a:lnTo>
                      <a:pt x="12" y="8"/>
                    </a:lnTo>
                    <a:lnTo>
                      <a:pt x="7" y="11"/>
                    </a:lnTo>
                    <a:lnTo>
                      <a:pt x="4" y="15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9" y="18"/>
                    </a:lnTo>
                    <a:lnTo>
                      <a:pt x="12" y="18"/>
                    </a:lnTo>
                    <a:lnTo>
                      <a:pt x="17" y="18"/>
                    </a:lnTo>
                    <a:lnTo>
                      <a:pt x="22" y="20"/>
                    </a:lnTo>
                    <a:lnTo>
                      <a:pt x="27" y="22"/>
                    </a:lnTo>
                    <a:lnTo>
                      <a:pt x="47" y="3"/>
                    </a:lnTo>
                    <a:lnTo>
                      <a:pt x="4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2" name="Freeform 96"/>
              <p:cNvSpPr>
                <a:spLocks/>
              </p:cNvSpPr>
              <p:nvPr/>
            </p:nvSpPr>
            <p:spPr bwMode="auto">
              <a:xfrm>
                <a:off x="1755" y="3606"/>
                <a:ext cx="33" cy="25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2" y="1"/>
                  </a:cxn>
                  <a:cxn ang="0">
                    <a:pos x="30" y="1"/>
                  </a:cxn>
                  <a:cxn ang="0">
                    <a:pos x="26" y="0"/>
                  </a:cxn>
                  <a:cxn ang="0">
                    <a:pos x="22" y="0"/>
                  </a:cxn>
                  <a:cxn ang="0">
                    <a:pos x="18" y="0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0" y="25"/>
                  </a:cxn>
                  <a:cxn ang="0">
                    <a:pos x="2" y="24"/>
                  </a:cxn>
                  <a:cxn ang="0">
                    <a:pos x="3" y="24"/>
                  </a:cxn>
                  <a:cxn ang="0">
                    <a:pos x="7" y="24"/>
                  </a:cxn>
                  <a:cxn ang="0">
                    <a:pos x="10" y="22"/>
                  </a:cxn>
                  <a:cxn ang="0">
                    <a:pos x="16" y="22"/>
                  </a:cxn>
                  <a:cxn ang="0">
                    <a:pos x="19" y="22"/>
                  </a:cxn>
                  <a:cxn ang="0">
                    <a:pos x="21" y="22"/>
                  </a:cxn>
                  <a:cxn ang="0">
                    <a:pos x="25" y="22"/>
                  </a:cxn>
                  <a:cxn ang="0">
                    <a:pos x="28" y="24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33" h="25">
                    <a:moveTo>
                      <a:pt x="33" y="1"/>
                    </a:moveTo>
                    <a:lnTo>
                      <a:pt x="32" y="1"/>
                    </a:lnTo>
                    <a:lnTo>
                      <a:pt x="30" y="1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0" y="25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7" y="24"/>
                    </a:lnTo>
                    <a:lnTo>
                      <a:pt x="10" y="22"/>
                    </a:lnTo>
                    <a:lnTo>
                      <a:pt x="16" y="22"/>
                    </a:lnTo>
                    <a:lnTo>
                      <a:pt x="19" y="22"/>
                    </a:lnTo>
                    <a:lnTo>
                      <a:pt x="21" y="22"/>
                    </a:lnTo>
                    <a:lnTo>
                      <a:pt x="25" y="22"/>
                    </a:lnTo>
                    <a:lnTo>
                      <a:pt x="28" y="24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3" name="Freeform 97"/>
              <p:cNvSpPr>
                <a:spLocks/>
              </p:cNvSpPr>
              <p:nvPr/>
            </p:nvSpPr>
            <p:spPr bwMode="auto">
              <a:xfrm>
                <a:off x="1757" y="3643"/>
                <a:ext cx="41" cy="2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6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4" y="5"/>
                  </a:cxn>
                  <a:cxn ang="0">
                    <a:pos x="7" y="8"/>
                  </a:cxn>
                  <a:cxn ang="0">
                    <a:pos x="12" y="13"/>
                  </a:cxn>
                  <a:cxn ang="0">
                    <a:pos x="17" y="17"/>
                  </a:cxn>
                  <a:cxn ang="0">
                    <a:pos x="24" y="20"/>
                  </a:cxn>
                  <a:cxn ang="0">
                    <a:pos x="28" y="21"/>
                  </a:cxn>
                  <a:cxn ang="0">
                    <a:pos x="31" y="24"/>
                  </a:cxn>
                  <a:cxn ang="0">
                    <a:pos x="35" y="25"/>
                  </a:cxn>
                  <a:cxn ang="0">
                    <a:pos x="41" y="26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41" h="26">
                    <a:moveTo>
                      <a:pt x="28" y="0"/>
                    </a:moveTo>
                    <a:lnTo>
                      <a:pt x="26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2" y="13"/>
                    </a:lnTo>
                    <a:lnTo>
                      <a:pt x="17" y="17"/>
                    </a:lnTo>
                    <a:lnTo>
                      <a:pt x="24" y="20"/>
                    </a:lnTo>
                    <a:lnTo>
                      <a:pt x="28" y="21"/>
                    </a:lnTo>
                    <a:lnTo>
                      <a:pt x="31" y="24"/>
                    </a:lnTo>
                    <a:lnTo>
                      <a:pt x="35" y="25"/>
                    </a:lnTo>
                    <a:lnTo>
                      <a:pt x="41" y="26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4" name="Freeform 98"/>
              <p:cNvSpPr>
                <a:spLocks/>
              </p:cNvSpPr>
              <p:nvPr/>
            </p:nvSpPr>
            <p:spPr bwMode="auto">
              <a:xfrm>
                <a:off x="2099" y="3791"/>
                <a:ext cx="53" cy="36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0" y="0"/>
                  </a:cxn>
                  <a:cxn ang="0">
                    <a:pos x="46" y="0"/>
                  </a:cxn>
                  <a:cxn ang="0">
                    <a:pos x="42" y="0"/>
                  </a:cxn>
                  <a:cxn ang="0">
                    <a:pos x="40" y="2"/>
                  </a:cxn>
                  <a:cxn ang="0">
                    <a:pos x="35" y="4"/>
                  </a:cxn>
                  <a:cxn ang="0">
                    <a:pos x="31" y="5"/>
                  </a:cxn>
                  <a:cxn ang="0">
                    <a:pos x="26" y="8"/>
                  </a:cxn>
                  <a:cxn ang="0">
                    <a:pos x="22" y="10"/>
                  </a:cxn>
                  <a:cxn ang="0">
                    <a:pos x="18" y="12"/>
                  </a:cxn>
                  <a:cxn ang="0">
                    <a:pos x="13" y="16"/>
                  </a:cxn>
                  <a:cxn ang="0">
                    <a:pos x="10" y="20"/>
                  </a:cxn>
                  <a:cxn ang="0">
                    <a:pos x="6" y="24"/>
                  </a:cxn>
                  <a:cxn ang="0">
                    <a:pos x="2" y="30"/>
                  </a:cxn>
                  <a:cxn ang="0">
                    <a:pos x="0" y="36"/>
                  </a:cxn>
                  <a:cxn ang="0">
                    <a:pos x="1" y="35"/>
                  </a:cxn>
                  <a:cxn ang="0">
                    <a:pos x="4" y="34"/>
                  </a:cxn>
                  <a:cxn ang="0">
                    <a:pos x="6" y="32"/>
                  </a:cxn>
                  <a:cxn ang="0">
                    <a:pos x="11" y="30"/>
                  </a:cxn>
                  <a:cxn ang="0">
                    <a:pos x="14" y="29"/>
                  </a:cxn>
                  <a:cxn ang="0">
                    <a:pos x="20" y="27"/>
                  </a:cxn>
                  <a:cxn ang="0">
                    <a:pos x="23" y="27"/>
                  </a:cxn>
                  <a:cxn ang="0">
                    <a:pos x="26" y="26"/>
                  </a:cxn>
                  <a:cxn ang="0">
                    <a:pos x="30" y="26"/>
                  </a:cxn>
                  <a:cxn ang="0">
                    <a:pos x="35" y="26"/>
                  </a:cxn>
                  <a:cxn ang="0">
                    <a:pos x="53" y="0"/>
                  </a:cxn>
                  <a:cxn ang="0">
                    <a:pos x="53" y="0"/>
                  </a:cxn>
                </a:cxnLst>
                <a:rect l="0" t="0" r="r" b="b"/>
                <a:pathLst>
                  <a:path w="53" h="36">
                    <a:moveTo>
                      <a:pt x="53" y="0"/>
                    </a:moveTo>
                    <a:lnTo>
                      <a:pt x="50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2"/>
                    </a:lnTo>
                    <a:lnTo>
                      <a:pt x="35" y="4"/>
                    </a:lnTo>
                    <a:lnTo>
                      <a:pt x="31" y="5"/>
                    </a:lnTo>
                    <a:lnTo>
                      <a:pt x="26" y="8"/>
                    </a:lnTo>
                    <a:lnTo>
                      <a:pt x="22" y="10"/>
                    </a:lnTo>
                    <a:lnTo>
                      <a:pt x="18" y="12"/>
                    </a:lnTo>
                    <a:lnTo>
                      <a:pt x="13" y="16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1" y="35"/>
                    </a:lnTo>
                    <a:lnTo>
                      <a:pt x="4" y="34"/>
                    </a:lnTo>
                    <a:lnTo>
                      <a:pt x="6" y="32"/>
                    </a:lnTo>
                    <a:lnTo>
                      <a:pt x="11" y="30"/>
                    </a:lnTo>
                    <a:lnTo>
                      <a:pt x="14" y="29"/>
                    </a:lnTo>
                    <a:lnTo>
                      <a:pt x="20" y="27"/>
                    </a:lnTo>
                    <a:lnTo>
                      <a:pt x="23" y="27"/>
                    </a:lnTo>
                    <a:lnTo>
                      <a:pt x="26" y="26"/>
                    </a:lnTo>
                    <a:lnTo>
                      <a:pt x="30" y="26"/>
                    </a:lnTo>
                    <a:lnTo>
                      <a:pt x="35" y="26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5" name="Freeform 99"/>
              <p:cNvSpPr>
                <a:spLocks/>
              </p:cNvSpPr>
              <p:nvPr/>
            </p:nvSpPr>
            <p:spPr bwMode="auto">
              <a:xfrm>
                <a:off x="2094" y="3831"/>
                <a:ext cx="36" cy="37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4" y="0"/>
                  </a:cxn>
                  <a:cxn ang="0">
                    <a:pos x="30" y="0"/>
                  </a:cxn>
                  <a:cxn ang="0">
                    <a:pos x="25" y="1"/>
                  </a:cxn>
                  <a:cxn ang="0">
                    <a:pos x="21" y="2"/>
                  </a:cxn>
                  <a:cxn ang="0">
                    <a:pos x="15" y="5"/>
                  </a:cxn>
                  <a:cxn ang="0">
                    <a:pos x="10" y="7"/>
                  </a:cxn>
                  <a:cxn ang="0">
                    <a:pos x="4" y="10"/>
                  </a:cxn>
                  <a:cxn ang="0">
                    <a:pos x="0" y="13"/>
                  </a:cxn>
                  <a:cxn ang="0">
                    <a:pos x="1" y="37"/>
                  </a:cxn>
                  <a:cxn ang="0">
                    <a:pos x="1" y="37"/>
                  </a:cxn>
                  <a:cxn ang="0">
                    <a:pos x="3" y="36"/>
                  </a:cxn>
                  <a:cxn ang="0">
                    <a:pos x="4" y="34"/>
                  </a:cxn>
                  <a:cxn ang="0">
                    <a:pos x="9" y="32"/>
                  </a:cxn>
                  <a:cxn ang="0">
                    <a:pos x="12" y="30"/>
                  </a:cxn>
                  <a:cxn ang="0">
                    <a:pos x="18" y="29"/>
                  </a:cxn>
                  <a:cxn ang="0">
                    <a:pos x="21" y="28"/>
                  </a:cxn>
                  <a:cxn ang="0">
                    <a:pos x="24" y="26"/>
                  </a:cxn>
                  <a:cxn ang="0">
                    <a:pos x="29" y="25"/>
                  </a:cxn>
                  <a:cxn ang="0">
                    <a:pos x="34" y="24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37">
                    <a:moveTo>
                      <a:pt x="36" y="0"/>
                    </a:moveTo>
                    <a:lnTo>
                      <a:pt x="34" y="0"/>
                    </a:lnTo>
                    <a:lnTo>
                      <a:pt x="30" y="0"/>
                    </a:lnTo>
                    <a:lnTo>
                      <a:pt x="25" y="1"/>
                    </a:lnTo>
                    <a:lnTo>
                      <a:pt x="21" y="2"/>
                    </a:lnTo>
                    <a:lnTo>
                      <a:pt x="15" y="5"/>
                    </a:lnTo>
                    <a:lnTo>
                      <a:pt x="10" y="7"/>
                    </a:lnTo>
                    <a:lnTo>
                      <a:pt x="4" y="10"/>
                    </a:lnTo>
                    <a:lnTo>
                      <a:pt x="0" y="13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3" y="36"/>
                    </a:lnTo>
                    <a:lnTo>
                      <a:pt x="4" y="34"/>
                    </a:lnTo>
                    <a:lnTo>
                      <a:pt x="9" y="32"/>
                    </a:lnTo>
                    <a:lnTo>
                      <a:pt x="12" y="30"/>
                    </a:lnTo>
                    <a:lnTo>
                      <a:pt x="18" y="29"/>
                    </a:lnTo>
                    <a:lnTo>
                      <a:pt x="21" y="28"/>
                    </a:lnTo>
                    <a:lnTo>
                      <a:pt x="24" y="26"/>
                    </a:lnTo>
                    <a:lnTo>
                      <a:pt x="29" y="25"/>
                    </a:lnTo>
                    <a:lnTo>
                      <a:pt x="34" y="24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6" name="Freeform 100"/>
              <p:cNvSpPr>
                <a:spLocks/>
              </p:cNvSpPr>
              <p:nvPr/>
            </p:nvSpPr>
            <p:spPr bwMode="auto">
              <a:xfrm>
                <a:off x="2100" y="3872"/>
                <a:ext cx="46" cy="30"/>
              </a:xfrm>
              <a:custGeom>
                <a:avLst/>
                <a:gdLst/>
                <a:ahLst/>
                <a:cxnLst>
                  <a:cxn ang="0">
                    <a:pos x="46" y="20"/>
                  </a:cxn>
                  <a:cxn ang="0">
                    <a:pos x="45" y="20"/>
                  </a:cxn>
                  <a:cxn ang="0">
                    <a:pos x="42" y="21"/>
                  </a:cxn>
                  <a:cxn ang="0">
                    <a:pos x="39" y="23"/>
                  </a:cxn>
                  <a:cxn ang="0">
                    <a:pos x="35" y="25"/>
                  </a:cxn>
                  <a:cxn ang="0">
                    <a:pos x="29" y="26"/>
                  </a:cxn>
                  <a:cxn ang="0">
                    <a:pos x="24" y="29"/>
                  </a:cxn>
                  <a:cxn ang="0">
                    <a:pos x="18" y="30"/>
                  </a:cxn>
                  <a:cxn ang="0">
                    <a:pos x="13" y="3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3" y="8"/>
                  </a:cxn>
                  <a:cxn ang="0">
                    <a:pos x="4" y="7"/>
                  </a:cxn>
                  <a:cxn ang="0">
                    <a:pos x="9" y="7"/>
                  </a:cxn>
                  <a:cxn ang="0">
                    <a:pos x="12" y="5"/>
                  </a:cxn>
                  <a:cxn ang="0">
                    <a:pos x="18" y="3"/>
                  </a:cxn>
                  <a:cxn ang="0">
                    <a:pos x="21" y="2"/>
                  </a:cxn>
                  <a:cxn ang="0">
                    <a:pos x="24" y="1"/>
                  </a:cxn>
                  <a:cxn ang="0">
                    <a:pos x="28" y="0"/>
                  </a:cxn>
                  <a:cxn ang="0">
                    <a:pos x="33" y="0"/>
                  </a:cxn>
                  <a:cxn ang="0">
                    <a:pos x="46" y="20"/>
                  </a:cxn>
                  <a:cxn ang="0">
                    <a:pos x="46" y="20"/>
                  </a:cxn>
                </a:cxnLst>
                <a:rect l="0" t="0" r="r" b="b"/>
                <a:pathLst>
                  <a:path w="46" h="30">
                    <a:moveTo>
                      <a:pt x="46" y="20"/>
                    </a:moveTo>
                    <a:lnTo>
                      <a:pt x="45" y="20"/>
                    </a:lnTo>
                    <a:lnTo>
                      <a:pt x="42" y="21"/>
                    </a:lnTo>
                    <a:lnTo>
                      <a:pt x="39" y="23"/>
                    </a:lnTo>
                    <a:lnTo>
                      <a:pt x="35" y="25"/>
                    </a:lnTo>
                    <a:lnTo>
                      <a:pt x="29" y="26"/>
                    </a:lnTo>
                    <a:lnTo>
                      <a:pt x="24" y="29"/>
                    </a:lnTo>
                    <a:lnTo>
                      <a:pt x="18" y="30"/>
                    </a:lnTo>
                    <a:lnTo>
                      <a:pt x="13" y="3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9" y="7"/>
                    </a:lnTo>
                    <a:lnTo>
                      <a:pt x="12" y="5"/>
                    </a:lnTo>
                    <a:lnTo>
                      <a:pt x="18" y="3"/>
                    </a:lnTo>
                    <a:lnTo>
                      <a:pt x="21" y="2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7" name="Freeform 101"/>
              <p:cNvSpPr>
                <a:spLocks/>
              </p:cNvSpPr>
              <p:nvPr/>
            </p:nvSpPr>
            <p:spPr bwMode="auto">
              <a:xfrm>
                <a:off x="2133" y="3901"/>
                <a:ext cx="51" cy="1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0" y="0"/>
                  </a:cxn>
                  <a:cxn ang="0">
                    <a:pos x="19" y="1"/>
                  </a:cxn>
                  <a:cxn ang="0">
                    <a:pos x="16" y="2"/>
                  </a:cxn>
                  <a:cxn ang="0">
                    <a:pos x="14" y="3"/>
                  </a:cxn>
                  <a:cxn ang="0">
                    <a:pos x="10" y="6"/>
                  </a:cxn>
                  <a:cxn ang="0">
                    <a:pos x="7" y="8"/>
                  </a:cxn>
                  <a:cxn ang="0">
                    <a:pos x="3" y="9"/>
                  </a:cxn>
                  <a:cxn ang="0">
                    <a:pos x="0" y="12"/>
                  </a:cxn>
                  <a:cxn ang="0">
                    <a:pos x="1" y="12"/>
                  </a:cxn>
                  <a:cxn ang="0">
                    <a:pos x="6" y="13"/>
                  </a:cxn>
                  <a:cxn ang="0">
                    <a:pos x="8" y="13"/>
                  </a:cxn>
                  <a:cxn ang="0">
                    <a:pos x="10" y="14"/>
                  </a:cxn>
                  <a:cxn ang="0">
                    <a:pos x="14" y="14"/>
                  </a:cxn>
                  <a:cxn ang="0">
                    <a:pos x="18" y="15"/>
                  </a:cxn>
                  <a:cxn ang="0">
                    <a:pos x="21" y="15"/>
                  </a:cxn>
                  <a:cxn ang="0">
                    <a:pos x="26" y="15"/>
                  </a:cxn>
                  <a:cxn ang="0">
                    <a:pos x="30" y="15"/>
                  </a:cxn>
                  <a:cxn ang="0">
                    <a:pos x="35" y="15"/>
                  </a:cxn>
                  <a:cxn ang="0">
                    <a:pos x="38" y="14"/>
                  </a:cxn>
                  <a:cxn ang="0">
                    <a:pos x="43" y="13"/>
                  </a:cxn>
                  <a:cxn ang="0">
                    <a:pos x="47" y="12"/>
                  </a:cxn>
                  <a:cxn ang="0">
                    <a:pos x="51" y="10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51" h="15">
                    <a:moveTo>
                      <a:pt x="21" y="0"/>
                    </a:moveTo>
                    <a:lnTo>
                      <a:pt x="20" y="0"/>
                    </a:lnTo>
                    <a:lnTo>
                      <a:pt x="19" y="1"/>
                    </a:lnTo>
                    <a:lnTo>
                      <a:pt x="16" y="2"/>
                    </a:lnTo>
                    <a:lnTo>
                      <a:pt x="14" y="3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10" y="14"/>
                    </a:lnTo>
                    <a:lnTo>
                      <a:pt x="14" y="14"/>
                    </a:lnTo>
                    <a:lnTo>
                      <a:pt x="18" y="15"/>
                    </a:lnTo>
                    <a:lnTo>
                      <a:pt x="21" y="15"/>
                    </a:lnTo>
                    <a:lnTo>
                      <a:pt x="26" y="15"/>
                    </a:lnTo>
                    <a:lnTo>
                      <a:pt x="30" y="15"/>
                    </a:lnTo>
                    <a:lnTo>
                      <a:pt x="35" y="15"/>
                    </a:lnTo>
                    <a:lnTo>
                      <a:pt x="38" y="14"/>
                    </a:lnTo>
                    <a:lnTo>
                      <a:pt x="43" y="13"/>
                    </a:lnTo>
                    <a:lnTo>
                      <a:pt x="47" y="12"/>
                    </a:lnTo>
                    <a:lnTo>
                      <a:pt x="51" y="1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8" name="Freeform 102"/>
              <p:cNvSpPr>
                <a:spLocks/>
              </p:cNvSpPr>
              <p:nvPr/>
            </p:nvSpPr>
            <p:spPr bwMode="auto">
              <a:xfrm>
                <a:off x="2542" y="3983"/>
                <a:ext cx="41" cy="40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8" y="0"/>
                  </a:cxn>
                  <a:cxn ang="0">
                    <a:pos x="35" y="2"/>
                  </a:cxn>
                  <a:cxn ang="0">
                    <a:pos x="30" y="3"/>
                  </a:cxn>
                  <a:cxn ang="0">
                    <a:pos x="25" y="6"/>
                  </a:cxn>
                  <a:cxn ang="0">
                    <a:pos x="22" y="8"/>
                  </a:cxn>
                  <a:cxn ang="0">
                    <a:pos x="19" y="10"/>
                  </a:cxn>
                  <a:cxn ang="0">
                    <a:pos x="16" y="14"/>
                  </a:cxn>
                  <a:cxn ang="0">
                    <a:pos x="13" y="17"/>
                  </a:cxn>
                  <a:cxn ang="0">
                    <a:pos x="10" y="21"/>
                  </a:cxn>
                  <a:cxn ang="0">
                    <a:pos x="6" y="26"/>
                  </a:cxn>
                  <a:cxn ang="0">
                    <a:pos x="5" y="29"/>
                  </a:cxn>
                  <a:cxn ang="0">
                    <a:pos x="4" y="32"/>
                  </a:cxn>
                  <a:cxn ang="0">
                    <a:pos x="1" y="35"/>
                  </a:cxn>
                  <a:cxn ang="0">
                    <a:pos x="0" y="40"/>
                  </a:cxn>
                  <a:cxn ang="0">
                    <a:pos x="4" y="36"/>
                  </a:cxn>
                  <a:cxn ang="0">
                    <a:pos x="10" y="34"/>
                  </a:cxn>
                  <a:cxn ang="0">
                    <a:pos x="13" y="33"/>
                  </a:cxn>
                  <a:cxn ang="0">
                    <a:pos x="18" y="30"/>
                  </a:cxn>
                  <a:cxn ang="0">
                    <a:pos x="23" y="29"/>
                  </a:cxn>
                  <a:cxn ang="0">
                    <a:pos x="29" y="29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41" h="40">
                    <a:moveTo>
                      <a:pt x="41" y="0"/>
                    </a:moveTo>
                    <a:lnTo>
                      <a:pt x="38" y="0"/>
                    </a:lnTo>
                    <a:lnTo>
                      <a:pt x="35" y="2"/>
                    </a:lnTo>
                    <a:lnTo>
                      <a:pt x="30" y="3"/>
                    </a:lnTo>
                    <a:lnTo>
                      <a:pt x="25" y="6"/>
                    </a:lnTo>
                    <a:lnTo>
                      <a:pt x="22" y="8"/>
                    </a:lnTo>
                    <a:lnTo>
                      <a:pt x="19" y="10"/>
                    </a:lnTo>
                    <a:lnTo>
                      <a:pt x="16" y="14"/>
                    </a:lnTo>
                    <a:lnTo>
                      <a:pt x="13" y="17"/>
                    </a:lnTo>
                    <a:lnTo>
                      <a:pt x="10" y="21"/>
                    </a:lnTo>
                    <a:lnTo>
                      <a:pt x="6" y="26"/>
                    </a:lnTo>
                    <a:lnTo>
                      <a:pt x="5" y="29"/>
                    </a:lnTo>
                    <a:lnTo>
                      <a:pt x="4" y="32"/>
                    </a:lnTo>
                    <a:lnTo>
                      <a:pt x="1" y="35"/>
                    </a:lnTo>
                    <a:lnTo>
                      <a:pt x="0" y="40"/>
                    </a:lnTo>
                    <a:lnTo>
                      <a:pt x="4" y="36"/>
                    </a:lnTo>
                    <a:lnTo>
                      <a:pt x="10" y="34"/>
                    </a:lnTo>
                    <a:lnTo>
                      <a:pt x="13" y="33"/>
                    </a:lnTo>
                    <a:lnTo>
                      <a:pt x="18" y="30"/>
                    </a:lnTo>
                    <a:lnTo>
                      <a:pt x="23" y="29"/>
                    </a:lnTo>
                    <a:lnTo>
                      <a:pt x="29" y="29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9" name="Freeform 103"/>
              <p:cNvSpPr>
                <a:spLocks/>
              </p:cNvSpPr>
              <p:nvPr/>
            </p:nvSpPr>
            <p:spPr bwMode="auto">
              <a:xfrm>
                <a:off x="2542" y="4028"/>
                <a:ext cx="34" cy="3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8" y="0"/>
                  </a:cxn>
                  <a:cxn ang="0">
                    <a:pos x="25" y="0"/>
                  </a:cxn>
                  <a:cxn ang="0">
                    <a:pos x="22" y="1"/>
                  </a:cxn>
                  <a:cxn ang="0">
                    <a:pos x="19" y="2"/>
                  </a:cxn>
                  <a:cxn ang="0">
                    <a:pos x="14" y="3"/>
                  </a:cxn>
                  <a:cxn ang="0">
                    <a:pos x="10" y="6"/>
                  </a:cxn>
                  <a:cxn ang="0">
                    <a:pos x="5" y="8"/>
                  </a:cxn>
                  <a:cxn ang="0">
                    <a:pos x="0" y="12"/>
                  </a:cxn>
                  <a:cxn ang="0">
                    <a:pos x="7" y="36"/>
                  </a:cxn>
                  <a:cxn ang="0">
                    <a:pos x="8" y="35"/>
                  </a:cxn>
                  <a:cxn ang="0">
                    <a:pos x="13" y="32"/>
                  </a:cxn>
                  <a:cxn ang="0">
                    <a:pos x="17" y="30"/>
                  </a:cxn>
                  <a:cxn ang="0">
                    <a:pos x="22" y="27"/>
                  </a:cxn>
                  <a:cxn ang="0">
                    <a:pos x="24" y="26"/>
                  </a:cxn>
                  <a:cxn ang="0">
                    <a:pos x="26" y="26"/>
                  </a:cxn>
                  <a:cxn ang="0">
                    <a:pos x="30" y="25"/>
                  </a:cxn>
                  <a:cxn ang="0">
                    <a:pos x="34" y="24"/>
                  </a:cxn>
                  <a:cxn ang="0">
                    <a:pos x="29" y="0"/>
                  </a:cxn>
                  <a:cxn ang="0">
                    <a:pos x="29" y="0"/>
                  </a:cxn>
                </a:cxnLst>
                <a:rect l="0" t="0" r="r" b="b"/>
                <a:pathLst>
                  <a:path w="34" h="36">
                    <a:moveTo>
                      <a:pt x="29" y="0"/>
                    </a:moveTo>
                    <a:lnTo>
                      <a:pt x="28" y="0"/>
                    </a:lnTo>
                    <a:lnTo>
                      <a:pt x="25" y="0"/>
                    </a:lnTo>
                    <a:lnTo>
                      <a:pt x="22" y="1"/>
                    </a:lnTo>
                    <a:lnTo>
                      <a:pt x="19" y="2"/>
                    </a:lnTo>
                    <a:lnTo>
                      <a:pt x="14" y="3"/>
                    </a:lnTo>
                    <a:lnTo>
                      <a:pt x="10" y="6"/>
                    </a:lnTo>
                    <a:lnTo>
                      <a:pt x="5" y="8"/>
                    </a:lnTo>
                    <a:lnTo>
                      <a:pt x="0" y="12"/>
                    </a:lnTo>
                    <a:lnTo>
                      <a:pt x="7" y="36"/>
                    </a:lnTo>
                    <a:lnTo>
                      <a:pt x="8" y="35"/>
                    </a:lnTo>
                    <a:lnTo>
                      <a:pt x="13" y="32"/>
                    </a:lnTo>
                    <a:lnTo>
                      <a:pt x="17" y="30"/>
                    </a:lnTo>
                    <a:lnTo>
                      <a:pt x="22" y="27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30" y="25"/>
                    </a:lnTo>
                    <a:lnTo>
                      <a:pt x="34" y="24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0" name="Freeform 104"/>
              <p:cNvSpPr>
                <a:spLocks/>
              </p:cNvSpPr>
              <p:nvPr/>
            </p:nvSpPr>
            <p:spPr bwMode="auto">
              <a:xfrm>
                <a:off x="2559" y="4064"/>
                <a:ext cx="50" cy="21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1" y="1"/>
                  </a:cxn>
                  <a:cxn ang="0">
                    <a:pos x="15" y="3"/>
                  </a:cxn>
                  <a:cxn ang="0">
                    <a:pos x="12" y="5"/>
                  </a:cxn>
                  <a:cxn ang="0">
                    <a:pos x="8" y="7"/>
                  </a:cxn>
                  <a:cxn ang="0">
                    <a:pos x="3" y="8"/>
                  </a:cxn>
                  <a:cxn ang="0">
                    <a:pos x="0" y="11"/>
                  </a:cxn>
                  <a:cxn ang="0">
                    <a:pos x="1" y="12"/>
                  </a:cxn>
                  <a:cxn ang="0">
                    <a:pos x="6" y="13"/>
                  </a:cxn>
                  <a:cxn ang="0">
                    <a:pos x="7" y="14"/>
                  </a:cxn>
                  <a:cxn ang="0">
                    <a:pos x="11" y="15"/>
                  </a:cxn>
                  <a:cxn ang="0">
                    <a:pos x="13" y="16"/>
                  </a:cxn>
                  <a:cxn ang="0">
                    <a:pos x="17" y="18"/>
                  </a:cxn>
                  <a:cxn ang="0">
                    <a:pos x="20" y="19"/>
                  </a:cxn>
                  <a:cxn ang="0">
                    <a:pos x="24" y="20"/>
                  </a:cxn>
                  <a:cxn ang="0">
                    <a:pos x="27" y="20"/>
                  </a:cxn>
                  <a:cxn ang="0">
                    <a:pos x="32" y="21"/>
                  </a:cxn>
                  <a:cxn ang="0">
                    <a:pos x="36" y="21"/>
                  </a:cxn>
                  <a:cxn ang="0">
                    <a:pos x="41" y="21"/>
                  </a:cxn>
                  <a:cxn ang="0">
                    <a:pos x="44" y="20"/>
                  </a:cxn>
                  <a:cxn ang="0">
                    <a:pos x="50" y="20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50" h="21">
                    <a:moveTo>
                      <a:pt x="24" y="0"/>
                    </a:moveTo>
                    <a:lnTo>
                      <a:pt x="21" y="1"/>
                    </a:lnTo>
                    <a:lnTo>
                      <a:pt x="15" y="3"/>
                    </a:lnTo>
                    <a:lnTo>
                      <a:pt x="12" y="5"/>
                    </a:lnTo>
                    <a:lnTo>
                      <a:pt x="8" y="7"/>
                    </a:lnTo>
                    <a:lnTo>
                      <a:pt x="3" y="8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6" y="13"/>
                    </a:lnTo>
                    <a:lnTo>
                      <a:pt x="7" y="14"/>
                    </a:lnTo>
                    <a:lnTo>
                      <a:pt x="11" y="15"/>
                    </a:lnTo>
                    <a:lnTo>
                      <a:pt x="13" y="16"/>
                    </a:lnTo>
                    <a:lnTo>
                      <a:pt x="17" y="18"/>
                    </a:lnTo>
                    <a:lnTo>
                      <a:pt x="20" y="19"/>
                    </a:lnTo>
                    <a:lnTo>
                      <a:pt x="24" y="20"/>
                    </a:lnTo>
                    <a:lnTo>
                      <a:pt x="27" y="20"/>
                    </a:lnTo>
                    <a:lnTo>
                      <a:pt x="32" y="21"/>
                    </a:lnTo>
                    <a:lnTo>
                      <a:pt x="36" y="21"/>
                    </a:lnTo>
                    <a:lnTo>
                      <a:pt x="41" y="21"/>
                    </a:lnTo>
                    <a:lnTo>
                      <a:pt x="44" y="20"/>
                    </a:lnTo>
                    <a:lnTo>
                      <a:pt x="50" y="2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1" name="Freeform 105"/>
              <p:cNvSpPr>
                <a:spLocks/>
              </p:cNvSpPr>
              <p:nvPr/>
            </p:nvSpPr>
            <p:spPr bwMode="auto">
              <a:xfrm>
                <a:off x="2312" y="3898"/>
                <a:ext cx="52" cy="3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1" y="0"/>
                  </a:cxn>
                  <a:cxn ang="0">
                    <a:pos x="46" y="1"/>
                  </a:cxn>
                  <a:cxn ang="0">
                    <a:pos x="43" y="1"/>
                  </a:cxn>
                  <a:cxn ang="0">
                    <a:pos x="39" y="3"/>
                  </a:cxn>
                  <a:cxn ang="0">
                    <a:pos x="34" y="5"/>
                  </a:cxn>
                  <a:cxn ang="0">
                    <a:pos x="31" y="6"/>
                  </a:cxn>
                  <a:cxn ang="0">
                    <a:pos x="26" y="9"/>
                  </a:cxn>
                  <a:cxn ang="0">
                    <a:pos x="22" y="11"/>
                  </a:cxn>
                  <a:cxn ang="0">
                    <a:pos x="18" y="13"/>
                  </a:cxn>
                  <a:cxn ang="0">
                    <a:pos x="14" y="17"/>
                  </a:cxn>
                  <a:cxn ang="0">
                    <a:pos x="9" y="21"/>
                  </a:cxn>
                  <a:cxn ang="0">
                    <a:pos x="6" y="25"/>
                  </a:cxn>
                  <a:cxn ang="0">
                    <a:pos x="2" y="31"/>
                  </a:cxn>
                  <a:cxn ang="0">
                    <a:pos x="0" y="37"/>
                  </a:cxn>
                  <a:cxn ang="0">
                    <a:pos x="1" y="36"/>
                  </a:cxn>
                  <a:cxn ang="0">
                    <a:pos x="2" y="35"/>
                  </a:cxn>
                  <a:cxn ang="0">
                    <a:pos x="6" y="33"/>
                  </a:cxn>
                  <a:cxn ang="0">
                    <a:pos x="10" y="31"/>
                  </a:cxn>
                  <a:cxn ang="0">
                    <a:pos x="14" y="29"/>
                  </a:cxn>
                  <a:cxn ang="0">
                    <a:pos x="20" y="28"/>
                  </a:cxn>
                  <a:cxn ang="0">
                    <a:pos x="24" y="27"/>
                  </a:cxn>
                  <a:cxn ang="0">
                    <a:pos x="26" y="27"/>
                  </a:cxn>
                  <a:cxn ang="0">
                    <a:pos x="30" y="27"/>
                  </a:cxn>
                  <a:cxn ang="0">
                    <a:pos x="34" y="27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52" h="37">
                    <a:moveTo>
                      <a:pt x="52" y="0"/>
                    </a:moveTo>
                    <a:lnTo>
                      <a:pt x="51" y="0"/>
                    </a:lnTo>
                    <a:lnTo>
                      <a:pt x="46" y="1"/>
                    </a:lnTo>
                    <a:lnTo>
                      <a:pt x="43" y="1"/>
                    </a:lnTo>
                    <a:lnTo>
                      <a:pt x="39" y="3"/>
                    </a:lnTo>
                    <a:lnTo>
                      <a:pt x="34" y="5"/>
                    </a:lnTo>
                    <a:lnTo>
                      <a:pt x="31" y="6"/>
                    </a:lnTo>
                    <a:lnTo>
                      <a:pt x="26" y="9"/>
                    </a:lnTo>
                    <a:lnTo>
                      <a:pt x="22" y="11"/>
                    </a:lnTo>
                    <a:lnTo>
                      <a:pt x="18" y="13"/>
                    </a:lnTo>
                    <a:lnTo>
                      <a:pt x="14" y="17"/>
                    </a:lnTo>
                    <a:lnTo>
                      <a:pt x="9" y="21"/>
                    </a:lnTo>
                    <a:lnTo>
                      <a:pt x="6" y="25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1" y="36"/>
                    </a:lnTo>
                    <a:lnTo>
                      <a:pt x="2" y="35"/>
                    </a:lnTo>
                    <a:lnTo>
                      <a:pt x="6" y="33"/>
                    </a:lnTo>
                    <a:lnTo>
                      <a:pt x="10" y="31"/>
                    </a:lnTo>
                    <a:lnTo>
                      <a:pt x="14" y="29"/>
                    </a:lnTo>
                    <a:lnTo>
                      <a:pt x="20" y="28"/>
                    </a:lnTo>
                    <a:lnTo>
                      <a:pt x="24" y="27"/>
                    </a:lnTo>
                    <a:lnTo>
                      <a:pt x="26" y="27"/>
                    </a:lnTo>
                    <a:lnTo>
                      <a:pt x="30" y="27"/>
                    </a:lnTo>
                    <a:lnTo>
                      <a:pt x="34" y="27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2" name="Freeform 106"/>
              <p:cNvSpPr>
                <a:spLocks/>
              </p:cNvSpPr>
              <p:nvPr/>
            </p:nvSpPr>
            <p:spPr bwMode="auto">
              <a:xfrm>
                <a:off x="2304" y="3938"/>
                <a:ext cx="36" cy="3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28" y="1"/>
                  </a:cxn>
                  <a:cxn ang="0">
                    <a:pos x="23" y="3"/>
                  </a:cxn>
                  <a:cxn ang="0">
                    <a:pos x="17" y="5"/>
                  </a:cxn>
                  <a:cxn ang="0">
                    <a:pos x="11" y="7"/>
                  </a:cxn>
                  <a:cxn ang="0">
                    <a:pos x="5" y="11"/>
                  </a:cxn>
                  <a:cxn ang="0">
                    <a:pos x="0" y="14"/>
                  </a:cxn>
                  <a:cxn ang="0">
                    <a:pos x="4" y="38"/>
                  </a:cxn>
                  <a:cxn ang="0">
                    <a:pos x="4" y="37"/>
                  </a:cxn>
                  <a:cxn ang="0">
                    <a:pos x="5" y="37"/>
                  </a:cxn>
                  <a:cxn ang="0">
                    <a:pos x="6" y="35"/>
                  </a:cxn>
                  <a:cxn ang="0">
                    <a:pos x="11" y="33"/>
                  </a:cxn>
                  <a:cxn ang="0">
                    <a:pos x="15" y="31"/>
                  </a:cxn>
                  <a:cxn ang="0">
                    <a:pos x="21" y="30"/>
                  </a:cxn>
                  <a:cxn ang="0">
                    <a:pos x="24" y="29"/>
                  </a:cxn>
                  <a:cxn ang="0">
                    <a:pos x="28" y="27"/>
                  </a:cxn>
                  <a:cxn ang="0">
                    <a:pos x="32" y="26"/>
                  </a:cxn>
                  <a:cxn ang="0">
                    <a:pos x="36" y="25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38">
                    <a:moveTo>
                      <a:pt x="36" y="0"/>
                    </a:moveTo>
                    <a:lnTo>
                      <a:pt x="35" y="0"/>
                    </a:lnTo>
                    <a:lnTo>
                      <a:pt x="33" y="0"/>
                    </a:lnTo>
                    <a:lnTo>
                      <a:pt x="28" y="1"/>
                    </a:lnTo>
                    <a:lnTo>
                      <a:pt x="23" y="3"/>
                    </a:lnTo>
                    <a:lnTo>
                      <a:pt x="17" y="5"/>
                    </a:lnTo>
                    <a:lnTo>
                      <a:pt x="11" y="7"/>
                    </a:lnTo>
                    <a:lnTo>
                      <a:pt x="5" y="11"/>
                    </a:lnTo>
                    <a:lnTo>
                      <a:pt x="0" y="14"/>
                    </a:lnTo>
                    <a:lnTo>
                      <a:pt x="4" y="38"/>
                    </a:lnTo>
                    <a:lnTo>
                      <a:pt x="4" y="37"/>
                    </a:lnTo>
                    <a:lnTo>
                      <a:pt x="5" y="37"/>
                    </a:lnTo>
                    <a:lnTo>
                      <a:pt x="6" y="35"/>
                    </a:lnTo>
                    <a:lnTo>
                      <a:pt x="11" y="33"/>
                    </a:lnTo>
                    <a:lnTo>
                      <a:pt x="15" y="31"/>
                    </a:lnTo>
                    <a:lnTo>
                      <a:pt x="21" y="30"/>
                    </a:lnTo>
                    <a:lnTo>
                      <a:pt x="24" y="29"/>
                    </a:lnTo>
                    <a:lnTo>
                      <a:pt x="28" y="27"/>
                    </a:lnTo>
                    <a:lnTo>
                      <a:pt x="32" y="26"/>
                    </a:lnTo>
                    <a:lnTo>
                      <a:pt x="36" y="25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3" name="Freeform 107"/>
              <p:cNvSpPr>
                <a:spLocks/>
              </p:cNvSpPr>
              <p:nvPr/>
            </p:nvSpPr>
            <p:spPr bwMode="auto">
              <a:xfrm>
                <a:off x="2313" y="3979"/>
                <a:ext cx="45" cy="31"/>
              </a:xfrm>
              <a:custGeom>
                <a:avLst/>
                <a:gdLst/>
                <a:ahLst/>
                <a:cxnLst>
                  <a:cxn ang="0">
                    <a:pos x="45" y="20"/>
                  </a:cxn>
                  <a:cxn ang="0">
                    <a:pos x="44" y="20"/>
                  </a:cxn>
                  <a:cxn ang="0">
                    <a:pos x="42" y="21"/>
                  </a:cxn>
                  <a:cxn ang="0">
                    <a:pos x="38" y="22"/>
                  </a:cxn>
                  <a:cxn ang="0">
                    <a:pos x="33" y="25"/>
                  </a:cxn>
                  <a:cxn ang="0">
                    <a:pos x="29" y="27"/>
                  </a:cxn>
                  <a:cxn ang="0">
                    <a:pos x="24" y="28"/>
                  </a:cxn>
                  <a:cxn ang="0">
                    <a:pos x="18" y="30"/>
                  </a:cxn>
                  <a:cxn ang="0">
                    <a:pos x="13" y="31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3" y="8"/>
                  </a:cxn>
                  <a:cxn ang="0">
                    <a:pos x="8" y="7"/>
                  </a:cxn>
                  <a:cxn ang="0">
                    <a:pos x="13" y="6"/>
                  </a:cxn>
                  <a:cxn ang="0">
                    <a:pos x="18" y="4"/>
                  </a:cxn>
                  <a:cxn ang="0">
                    <a:pos x="20" y="3"/>
                  </a:cxn>
                  <a:cxn ang="0">
                    <a:pos x="24" y="2"/>
                  </a:cxn>
                  <a:cxn ang="0">
                    <a:pos x="27" y="1"/>
                  </a:cxn>
                  <a:cxn ang="0">
                    <a:pos x="31" y="0"/>
                  </a:cxn>
                  <a:cxn ang="0">
                    <a:pos x="45" y="20"/>
                  </a:cxn>
                  <a:cxn ang="0">
                    <a:pos x="45" y="20"/>
                  </a:cxn>
                </a:cxnLst>
                <a:rect l="0" t="0" r="r" b="b"/>
                <a:pathLst>
                  <a:path w="45" h="31">
                    <a:moveTo>
                      <a:pt x="45" y="20"/>
                    </a:moveTo>
                    <a:lnTo>
                      <a:pt x="44" y="20"/>
                    </a:lnTo>
                    <a:lnTo>
                      <a:pt x="42" y="21"/>
                    </a:lnTo>
                    <a:lnTo>
                      <a:pt x="38" y="22"/>
                    </a:lnTo>
                    <a:lnTo>
                      <a:pt x="33" y="25"/>
                    </a:lnTo>
                    <a:lnTo>
                      <a:pt x="29" y="27"/>
                    </a:lnTo>
                    <a:lnTo>
                      <a:pt x="24" y="28"/>
                    </a:lnTo>
                    <a:lnTo>
                      <a:pt x="18" y="30"/>
                    </a:lnTo>
                    <a:lnTo>
                      <a:pt x="13" y="3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8" y="7"/>
                    </a:lnTo>
                    <a:lnTo>
                      <a:pt x="13" y="6"/>
                    </a:lnTo>
                    <a:lnTo>
                      <a:pt x="18" y="4"/>
                    </a:lnTo>
                    <a:lnTo>
                      <a:pt x="20" y="3"/>
                    </a:lnTo>
                    <a:lnTo>
                      <a:pt x="24" y="2"/>
                    </a:lnTo>
                    <a:lnTo>
                      <a:pt x="27" y="1"/>
                    </a:lnTo>
                    <a:lnTo>
                      <a:pt x="31" y="0"/>
                    </a:lnTo>
                    <a:lnTo>
                      <a:pt x="45" y="20"/>
                    </a:lnTo>
                    <a:lnTo>
                      <a:pt x="45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4" name="Freeform 108"/>
              <p:cNvSpPr>
                <a:spLocks/>
              </p:cNvSpPr>
              <p:nvPr/>
            </p:nvSpPr>
            <p:spPr bwMode="auto">
              <a:xfrm>
                <a:off x="2344" y="4006"/>
                <a:ext cx="52" cy="1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0" y="1"/>
                  </a:cxn>
                  <a:cxn ang="0">
                    <a:pos x="16" y="5"/>
                  </a:cxn>
                  <a:cxn ang="0">
                    <a:pos x="12" y="7"/>
                  </a:cxn>
                  <a:cxn ang="0">
                    <a:pos x="8" y="9"/>
                  </a:cxn>
                  <a:cxn ang="0">
                    <a:pos x="4" y="11"/>
                  </a:cxn>
                  <a:cxn ang="0">
                    <a:pos x="0" y="12"/>
                  </a:cxn>
                  <a:cxn ang="0">
                    <a:pos x="2" y="13"/>
                  </a:cxn>
                  <a:cxn ang="0">
                    <a:pos x="7" y="15"/>
                  </a:cxn>
                  <a:cxn ang="0">
                    <a:pos x="10" y="15"/>
                  </a:cxn>
                  <a:cxn ang="0">
                    <a:pos x="12" y="17"/>
                  </a:cxn>
                  <a:cxn ang="0">
                    <a:pos x="16" y="17"/>
                  </a:cxn>
                  <a:cxn ang="0">
                    <a:pos x="19" y="18"/>
                  </a:cxn>
                  <a:cxn ang="0">
                    <a:pos x="23" y="18"/>
                  </a:cxn>
                  <a:cxn ang="0">
                    <a:pos x="26" y="18"/>
                  </a:cxn>
                  <a:cxn ang="0">
                    <a:pos x="30" y="17"/>
                  </a:cxn>
                  <a:cxn ang="0">
                    <a:pos x="35" y="17"/>
                  </a:cxn>
                  <a:cxn ang="0">
                    <a:pos x="38" y="16"/>
                  </a:cxn>
                  <a:cxn ang="0">
                    <a:pos x="43" y="15"/>
                  </a:cxn>
                  <a:cxn ang="0">
                    <a:pos x="47" y="13"/>
                  </a:cxn>
                  <a:cxn ang="0">
                    <a:pos x="52" y="11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52" h="18">
                    <a:moveTo>
                      <a:pt x="23" y="0"/>
                    </a:moveTo>
                    <a:lnTo>
                      <a:pt x="20" y="1"/>
                    </a:lnTo>
                    <a:lnTo>
                      <a:pt x="16" y="5"/>
                    </a:lnTo>
                    <a:lnTo>
                      <a:pt x="12" y="7"/>
                    </a:lnTo>
                    <a:lnTo>
                      <a:pt x="8" y="9"/>
                    </a:lnTo>
                    <a:lnTo>
                      <a:pt x="4" y="11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7" y="15"/>
                    </a:lnTo>
                    <a:lnTo>
                      <a:pt x="10" y="15"/>
                    </a:lnTo>
                    <a:lnTo>
                      <a:pt x="12" y="17"/>
                    </a:lnTo>
                    <a:lnTo>
                      <a:pt x="16" y="17"/>
                    </a:lnTo>
                    <a:lnTo>
                      <a:pt x="19" y="18"/>
                    </a:lnTo>
                    <a:lnTo>
                      <a:pt x="23" y="18"/>
                    </a:lnTo>
                    <a:lnTo>
                      <a:pt x="26" y="18"/>
                    </a:lnTo>
                    <a:lnTo>
                      <a:pt x="30" y="17"/>
                    </a:lnTo>
                    <a:lnTo>
                      <a:pt x="35" y="17"/>
                    </a:lnTo>
                    <a:lnTo>
                      <a:pt x="38" y="16"/>
                    </a:lnTo>
                    <a:lnTo>
                      <a:pt x="43" y="15"/>
                    </a:lnTo>
                    <a:lnTo>
                      <a:pt x="47" y="13"/>
                    </a:lnTo>
                    <a:lnTo>
                      <a:pt x="52" y="11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5" name="Freeform 109"/>
              <p:cNvSpPr>
                <a:spLocks/>
              </p:cNvSpPr>
              <p:nvPr/>
            </p:nvSpPr>
            <p:spPr bwMode="auto">
              <a:xfrm>
                <a:off x="1617" y="3481"/>
                <a:ext cx="38" cy="3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7" y="0"/>
                  </a:cxn>
                  <a:cxn ang="0">
                    <a:pos x="33" y="0"/>
                  </a:cxn>
                  <a:cxn ang="0">
                    <a:pos x="27" y="1"/>
                  </a:cxn>
                  <a:cxn ang="0">
                    <a:pos x="21" y="3"/>
                  </a:cxn>
                  <a:cxn ang="0">
                    <a:pos x="18" y="5"/>
                  </a:cxn>
                  <a:cxn ang="0">
                    <a:pos x="14" y="6"/>
                  </a:cxn>
                  <a:cxn ang="0">
                    <a:pos x="10" y="8"/>
                  </a:cxn>
                  <a:cxn ang="0">
                    <a:pos x="8" y="12"/>
                  </a:cxn>
                  <a:cxn ang="0">
                    <a:pos x="4" y="15"/>
                  </a:cxn>
                  <a:cxn ang="0">
                    <a:pos x="3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1" y="29"/>
                  </a:cxn>
                  <a:cxn ang="0">
                    <a:pos x="4" y="27"/>
                  </a:cxn>
                  <a:cxn ang="0">
                    <a:pos x="7" y="25"/>
                  </a:cxn>
                  <a:cxn ang="0">
                    <a:pos x="10" y="25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38" h="30">
                    <a:moveTo>
                      <a:pt x="38" y="0"/>
                    </a:moveTo>
                    <a:lnTo>
                      <a:pt x="37" y="0"/>
                    </a:lnTo>
                    <a:lnTo>
                      <a:pt x="33" y="0"/>
                    </a:lnTo>
                    <a:lnTo>
                      <a:pt x="27" y="1"/>
                    </a:lnTo>
                    <a:lnTo>
                      <a:pt x="21" y="3"/>
                    </a:lnTo>
                    <a:lnTo>
                      <a:pt x="18" y="5"/>
                    </a:lnTo>
                    <a:lnTo>
                      <a:pt x="14" y="6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4" y="15"/>
                    </a:lnTo>
                    <a:lnTo>
                      <a:pt x="3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1" y="29"/>
                    </a:lnTo>
                    <a:lnTo>
                      <a:pt x="4" y="27"/>
                    </a:lnTo>
                    <a:lnTo>
                      <a:pt x="7" y="25"/>
                    </a:lnTo>
                    <a:lnTo>
                      <a:pt x="10" y="25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6" name="Freeform 110"/>
              <p:cNvSpPr>
                <a:spLocks/>
              </p:cNvSpPr>
              <p:nvPr/>
            </p:nvSpPr>
            <p:spPr bwMode="auto">
              <a:xfrm>
                <a:off x="1618" y="3520"/>
                <a:ext cx="33" cy="2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7" y="2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2" y="9"/>
                  </a:cxn>
                  <a:cxn ang="0">
                    <a:pos x="6" y="14"/>
                  </a:cxn>
                  <a:cxn ang="0">
                    <a:pos x="9" y="18"/>
                  </a:cxn>
                  <a:cxn ang="0">
                    <a:pos x="15" y="23"/>
                  </a:cxn>
                  <a:cxn ang="0">
                    <a:pos x="20" y="24"/>
                  </a:cxn>
                  <a:cxn ang="0">
                    <a:pos x="24" y="27"/>
                  </a:cxn>
                  <a:cxn ang="0">
                    <a:pos x="29" y="28"/>
                  </a:cxn>
                  <a:cxn ang="0">
                    <a:pos x="33" y="29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33" h="29">
                    <a:moveTo>
                      <a:pt x="19" y="0"/>
                    </a:move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6" y="14"/>
                    </a:lnTo>
                    <a:lnTo>
                      <a:pt x="9" y="18"/>
                    </a:lnTo>
                    <a:lnTo>
                      <a:pt x="15" y="23"/>
                    </a:lnTo>
                    <a:lnTo>
                      <a:pt x="20" y="24"/>
                    </a:lnTo>
                    <a:lnTo>
                      <a:pt x="24" y="27"/>
                    </a:lnTo>
                    <a:lnTo>
                      <a:pt x="29" y="28"/>
                    </a:lnTo>
                    <a:lnTo>
                      <a:pt x="33" y="29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7" name="Freeform 111"/>
              <p:cNvSpPr>
                <a:spLocks/>
              </p:cNvSpPr>
              <p:nvPr/>
            </p:nvSpPr>
            <p:spPr bwMode="auto">
              <a:xfrm>
                <a:off x="2774" y="4029"/>
                <a:ext cx="23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0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9" y="11"/>
                  </a:cxn>
                  <a:cxn ang="0">
                    <a:pos x="7" y="13"/>
                  </a:cxn>
                  <a:cxn ang="0">
                    <a:pos x="4" y="17"/>
                  </a:cxn>
                  <a:cxn ang="0">
                    <a:pos x="2" y="22"/>
                  </a:cxn>
                  <a:cxn ang="0">
                    <a:pos x="2" y="26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1" y="41"/>
                  </a:cxn>
                  <a:cxn ang="0">
                    <a:pos x="2" y="47"/>
                  </a:cxn>
                  <a:cxn ang="0">
                    <a:pos x="4" y="44"/>
                  </a:cxn>
                  <a:cxn ang="0">
                    <a:pos x="7" y="42"/>
                  </a:cxn>
                  <a:cxn ang="0">
                    <a:pos x="9" y="40"/>
                  </a:cxn>
                  <a:cxn ang="0">
                    <a:pos x="12" y="38"/>
                  </a:cxn>
                  <a:cxn ang="0">
                    <a:pos x="14" y="36"/>
                  </a:cxn>
                  <a:cxn ang="0">
                    <a:pos x="18" y="34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23" h="47">
                    <a:moveTo>
                      <a:pt x="23" y="0"/>
                    </a:moveTo>
                    <a:lnTo>
                      <a:pt x="20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9" y="11"/>
                    </a:lnTo>
                    <a:lnTo>
                      <a:pt x="7" y="13"/>
                    </a:lnTo>
                    <a:lnTo>
                      <a:pt x="4" y="17"/>
                    </a:lnTo>
                    <a:lnTo>
                      <a:pt x="2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1" y="41"/>
                    </a:lnTo>
                    <a:lnTo>
                      <a:pt x="2" y="47"/>
                    </a:lnTo>
                    <a:lnTo>
                      <a:pt x="4" y="44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12" y="38"/>
                    </a:lnTo>
                    <a:lnTo>
                      <a:pt x="14" y="36"/>
                    </a:lnTo>
                    <a:lnTo>
                      <a:pt x="18" y="34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8" name="Freeform 112"/>
              <p:cNvSpPr>
                <a:spLocks/>
              </p:cNvSpPr>
              <p:nvPr/>
            </p:nvSpPr>
            <p:spPr bwMode="auto">
              <a:xfrm>
                <a:off x="2783" y="4076"/>
                <a:ext cx="42" cy="2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0"/>
                  </a:cxn>
                  <a:cxn ang="0">
                    <a:pos x="3" y="13"/>
                  </a:cxn>
                  <a:cxn ang="0">
                    <a:pos x="5" y="15"/>
                  </a:cxn>
                  <a:cxn ang="0">
                    <a:pos x="11" y="18"/>
                  </a:cxn>
                  <a:cxn ang="0">
                    <a:pos x="14" y="18"/>
                  </a:cxn>
                  <a:cxn ang="0">
                    <a:pos x="16" y="19"/>
                  </a:cxn>
                  <a:cxn ang="0">
                    <a:pos x="20" y="19"/>
                  </a:cxn>
                  <a:cxn ang="0">
                    <a:pos x="24" y="20"/>
                  </a:cxn>
                  <a:cxn ang="0">
                    <a:pos x="28" y="19"/>
                  </a:cxn>
                  <a:cxn ang="0">
                    <a:pos x="33" y="19"/>
                  </a:cxn>
                  <a:cxn ang="0">
                    <a:pos x="38" y="18"/>
                  </a:cxn>
                  <a:cxn ang="0">
                    <a:pos x="42" y="16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14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0"/>
                    </a:lnTo>
                    <a:lnTo>
                      <a:pt x="3" y="13"/>
                    </a:lnTo>
                    <a:lnTo>
                      <a:pt x="5" y="15"/>
                    </a:lnTo>
                    <a:lnTo>
                      <a:pt x="11" y="18"/>
                    </a:lnTo>
                    <a:lnTo>
                      <a:pt x="14" y="18"/>
                    </a:lnTo>
                    <a:lnTo>
                      <a:pt x="16" y="19"/>
                    </a:lnTo>
                    <a:lnTo>
                      <a:pt x="20" y="19"/>
                    </a:lnTo>
                    <a:lnTo>
                      <a:pt x="24" y="20"/>
                    </a:lnTo>
                    <a:lnTo>
                      <a:pt x="28" y="19"/>
                    </a:lnTo>
                    <a:lnTo>
                      <a:pt x="33" y="19"/>
                    </a:lnTo>
                    <a:lnTo>
                      <a:pt x="38" y="18"/>
                    </a:lnTo>
                    <a:lnTo>
                      <a:pt x="42" y="16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6" name="TextBox 125"/>
            <p:cNvSpPr txBox="1"/>
            <p:nvPr/>
          </p:nvSpPr>
          <p:spPr>
            <a:xfrm rot="1223901">
              <a:off x="6020673" y="3200400"/>
              <a:ext cx="885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Task 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5416" name="Picture 120" descr="C:\Documents and Settings\Rohit\Local Settings\Temporary Internet Files\Content.IE5\3HXT5Q52\MC900434805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1938" y="1734671"/>
            <a:ext cx="1452168" cy="1452168"/>
          </a:xfrm>
          <a:prstGeom prst="rect">
            <a:avLst/>
          </a:prstGeom>
          <a:noFill/>
        </p:spPr>
      </p:pic>
      <p:grpSp>
        <p:nvGrpSpPr>
          <p:cNvPr id="213" name="Group 212"/>
          <p:cNvGrpSpPr/>
          <p:nvPr/>
        </p:nvGrpSpPr>
        <p:grpSpPr>
          <a:xfrm>
            <a:off x="4944040" y="2369283"/>
            <a:ext cx="2835282" cy="2216162"/>
            <a:chOff x="3895170" y="4641838"/>
            <a:chExt cx="2835282" cy="2216162"/>
          </a:xfrm>
        </p:grpSpPr>
        <p:grpSp>
          <p:nvGrpSpPr>
            <p:cNvPr id="137" name="Group 38"/>
            <p:cNvGrpSpPr>
              <a:grpSpLocks noChangeAspect="1"/>
            </p:cNvGrpSpPr>
            <p:nvPr/>
          </p:nvGrpSpPr>
          <p:grpSpPr bwMode="auto">
            <a:xfrm>
              <a:off x="3895170" y="4641838"/>
              <a:ext cx="2835282" cy="2216162"/>
              <a:chOff x="1248" y="3199"/>
              <a:chExt cx="1786" cy="1396"/>
            </a:xfrm>
            <a:solidFill>
              <a:srgbClr val="0021A5"/>
            </a:solidFill>
          </p:grpSpPr>
          <p:sp>
            <p:nvSpPr>
              <p:cNvPr id="139" name="Freeform 39"/>
              <p:cNvSpPr>
                <a:spLocks/>
              </p:cNvSpPr>
              <p:nvPr/>
            </p:nvSpPr>
            <p:spPr bwMode="auto">
              <a:xfrm>
                <a:off x="2248" y="4319"/>
                <a:ext cx="119" cy="71"/>
              </a:xfrm>
              <a:custGeom>
                <a:avLst/>
                <a:gdLst/>
                <a:ahLst/>
                <a:cxnLst>
                  <a:cxn ang="0">
                    <a:pos x="118" y="71"/>
                  </a:cxn>
                  <a:cxn ang="0">
                    <a:pos x="116" y="70"/>
                  </a:cxn>
                  <a:cxn ang="0">
                    <a:pos x="114" y="70"/>
                  </a:cxn>
                  <a:cxn ang="0">
                    <a:pos x="108" y="69"/>
                  </a:cxn>
                  <a:cxn ang="0">
                    <a:pos x="103" y="69"/>
                  </a:cxn>
                  <a:cxn ang="0">
                    <a:pos x="98" y="66"/>
                  </a:cxn>
                  <a:cxn ang="0">
                    <a:pos x="95" y="66"/>
                  </a:cxn>
                  <a:cxn ang="0">
                    <a:pos x="90" y="65"/>
                  </a:cxn>
                  <a:cxn ang="0">
                    <a:pos x="86" y="65"/>
                  </a:cxn>
                  <a:cxn ang="0">
                    <a:pos x="82" y="64"/>
                  </a:cxn>
                  <a:cxn ang="0">
                    <a:pos x="77" y="63"/>
                  </a:cxn>
                  <a:cxn ang="0">
                    <a:pos x="72" y="61"/>
                  </a:cxn>
                  <a:cxn ang="0">
                    <a:pos x="67" y="61"/>
                  </a:cxn>
                  <a:cxn ang="0">
                    <a:pos x="62" y="59"/>
                  </a:cxn>
                  <a:cxn ang="0">
                    <a:pos x="58" y="58"/>
                  </a:cxn>
                  <a:cxn ang="0">
                    <a:pos x="53" y="57"/>
                  </a:cxn>
                  <a:cxn ang="0">
                    <a:pos x="48" y="55"/>
                  </a:cxn>
                  <a:cxn ang="0">
                    <a:pos x="43" y="54"/>
                  </a:cxn>
                  <a:cxn ang="0">
                    <a:pos x="38" y="53"/>
                  </a:cxn>
                  <a:cxn ang="0">
                    <a:pos x="32" y="52"/>
                  </a:cxn>
                  <a:cxn ang="0">
                    <a:pos x="29" y="51"/>
                  </a:cxn>
                  <a:cxn ang="0">
                    <a:pos x="24" y="48"/>
                  </a:cxn>
                  <a:cxn ang="0">
                    <a:pos x="20" y="46"/>
                  </a:cxn>
                  <a:cxn ang="0">
                    <a:pos x="17" y="45"/>
                  </a:cxn>
                  <a:cxn ang="0">
                    <a:pos x="13" y="42"/>
                  </a:cxn>
                  <a:cxn ang="0">
                    <a:pos x="7" y="39"/>
                  </a:cxn>
                  <a:cxn ang="0">
                    <a:pos x="4" y="34"/>
                  </a:cxn>
                  <a:cxn ang="0">
                    <a:pos x="0" y="29"/>
                  </a:cxn>
                  <a:cxn ang="0">
                    <a:pos x="0" y="24"/>
                  </a:cxn>
                  <a:cxn ang="0">
                    <a:pos x="0" y="21"/>
                  </a:cxn>
                  <a:cxn ang="0">
                    <a:pos x="4" y="17"/>
                  </a:cxn>
                  <a:cxn ang="0">
                    <a:pos x="7" y="13"/>
                  </a:cxn>
                  <a:cxn ang="0">
                    <a:pos x="13" y="10"/>
                  </a:cxn>
                  <a:cxn ang="0">
                    <a:pos x="17" y="9"/>
                  </a:cxn>
                  <a:cxn ang="0">
                    <a:pos x="20" y="7"/>
                  </a:cxn>
                  <a:cxn ang="0">
                    <a:pos x="24" y="6"/>
                  </a:cxn>
                  <a:cxn ang="0">
                    <a:pos x="29" y="5"/>
                  </a:cxn>
                  <a:cxn ang="0">
                    <a:pos x="32" y="4"/>
                  </a:cxn>
                  <a:cxn ang="0">
                    <a:pos x="38" y="3"/>
                  </a:cxn>
                  <a:cxn ang="0">
                    <a:pos x="42" y="1"/>
                  </a:cxn>
                  <a:cxn ang="0">
                    <a:pos x="48" y="1"/>
                  </a:cxn>
                  <a:cxn ang="0">
                    <a:pos x="53" y="1"/>
                  </a:cxn>
                  <a:cxn ang="0">
                    <a:pos x="58" y="0"/>
                  </a:cxn>
                  <a:cxn ang="0">
                    <a:pos x="64" y="0"/>
                  </a:cxn>
                  <a:cxn ang="0">
                    <a:pos x="70" y="0"/>
                  </a:cxn>
                  <a:cxn ang="0">
                    <a:pos x="76" y="0"/>
                  </a:cxn>
                  <a:cxn ang="0">
                    <a:pos x="82" y="0"/>
                  </a:cxn>
                  <a:cxn ang="0">
                    <a:pos x="88" y="0"/>
                  </a:cxn>
                  <a:cxn ang="0">
                    <a:pos x="94" y="1"/>
                  </a:cxn>
                  <a:cxn ang="0">
                    <a:pos x="100" y="1"/>
                  </a:cxn>
                  <a:cxn ang="0">
                    <a:pos x="107" y="3"/>
                  </a:cxn>
                  <a:cxn ang="0">
                    <a:pos x="113" y="3"/>
                  </a:cxn>
                  <a:cxn ang="0">
                    <a:pos x="119" y="5"/>
                  </a:cxn>
                  <a:cxn ang="0">
                    <a:pos x="118" y="71"/>
                  </a:cxn>
                  <a:cxn ang="0">
                    <a:pos x="118" y="71"/>
                  </a:cxn>
                </a:cxnLst>
                <a:rect l="0" t="0" r="r" b="b"/>
                <a:pathLst>
                  <a:path w="119" h="71">
                    <a:moveTo>
                      <a:pt x="118" y="71"/>
                    </a:moveTo>
                    <a:lnTo>
                      <a:pt x="116" y="70"/>
                    </a:lnTo>
                    <a:lnTo>
                      <a:pt x="114" y="70"/>
                    </a:lnTo>
                    <a:lnTo>
                      <a:pt x="108" y="69"/>
                    </a:lnTo>
                    <a:lnTo>
                      <a:pt x="103" y="69"/>
                    </a:lnTo>
                    <a:lnTo>
                      <a:pt x="98" y="66"/>
                    </a:lnTo>
                    <a:lnTo>
                      <a:pt x="95" y="66"/>
                    </a:lnTo>
                    <a:lnTo>
                      <a:pt x="90" y="65"/>
                    </a:lnTo>
                    <a:lnTo>
                      <a:pt x="86" y="65"/>
                    </a:lnTo>
                    <a:lnTo>
                      <a:pt x="82" y="64"/>
                    </a:lnTo>
                    <a:lnTo>
                      <a:pt x="77" y="63"/>
                    </a:lnTo>
                    <a:lnTo>
                      <a:pt x="72" y="61"/>
                    </a:lnTo>
                    <a:lnTo>
                      <a:pt x="67" y="61"/>
                    </a:lnTo>
                    <a:lnTo>
                      <a:pt x="62" y="59"/>
                    </a:lnTo>
                    <a:lnTo>
                      <a:pt x="58" y="58"/>
                    </a:lnTo>
                    <a:lnTo>
                      <a:pt x="53" y="57"/>
                    </a:lnTo>
                    <a:lnTo>
                      <a:pt x="48" y="55"/>
                    </a:lnTo>
                    <a:lnTo>
                      <a:pt x="43" y="54"/>
                    </a:lnTo>
                    <a:lnTo>
                      <a:pt x="38" y="53"/>
                    </a:lnTo>
                    <a:lnTo>
                      <a:pt x="32" y="52"/>
                    </a:lnTo>
                    <a:lnTo>
                      <a:pt x="29" y="51"/>
                    </a:lnTo>
                    <a:lnTo>
                      <a:pt x="24" y="48"/>
                    </a:lnTo>
                    <a:lnTo>
                      <a:pt x="20" y="46"/>
                    </a:lnTo>
                    <a:lnTo>
                      <a:pt x="17" y="45"/>
                    </a:lnTo>
                    <a:lnTo>
                      <a:pt x="13" y="42"/>
                    </a:lnTo>
                    <a:lnTo>
                      <a:pt x="7" y="39"/>
                    </a:lnTo>
                    <a:lnTo>
                      <a:pt x="4" y="34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4" y="17"/>
                    </a:lnTo>
                    <a:lnTo>
                      <a:pt x="7" y="13"/>
                    </a:lnTo>
                    <a:lnTo>
                      <a:pt x="13" y="10"/>
                    </a:lnTo>
                    <a:lnTo>
                      <a:pt x="17" y="9"/>
                    </a:lnTo>
                    <a:lnTo>
                      <a:pt x="20" y="7"/>
                    </a:lnTo>
                    <a:lnTo>
                      <a:pt x="24" y="6"/>
                    </a:lnTo>
                    <a:lnTo>
                      <a:pt x="29" y="5"/>
                    </a:lnTo>
                    <a:lnTo>
                      <a:pt x="32" y="4"/>
                    </a:lnTo>
                    <a:lnTo>
                      <a:pt x="38" y="3"/>
                    </a:lnTo>
                    <a:lnTo>
                      <a:pt x="42" y="1"/>
                    </a:lnTo>
                    <a:lnTo>
                      <a:pt x="48" y="1"/>
                    </a:lnTo>
                    <a:lnTo>
                      <a:pt x="53" y="1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8" y="0"/>
                    </a:lnTo>
                    <a:lnTo>
                      <a:pt x="94" y="1"/>
                    </a:lnTo>
                    <a:lnTo>
                      <a:pt x="100" y="1"/>
                    </a:lnTo>
                    <a:lnTo>
                      <a:pt x="107" y="3"/>
                    </a:lnTo>
                    <a:lnTo>
                      <a:pt x="113" y="3"/>
                    </a:lnTo>
                    <a:lnTo>
                      <a:pt x="119" y="5"/>
                    </a:lnTo>
                    <a:lnTo>
                      <a:pt x="118" y="71"/>
                    </a:lnTo>
                    <a:lnTo>
                      <a:pt x="118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40"/>
              <p:cNvSpPr>
                <a:spLocks/>
              </p:cNvSpPr>
              <p:nvPr/>
            </p:nvSpPr>
            <p:spPr bwMode="auto">
              <a:xfrm>
                <a:off x="1693" y="4516"/>
                <a:ext cx="204" cy="75"/>
              </a:xfrm>
              <a:custGeom>
                <a:avLst/>
                <a:gdLst/>
                <a:ahLst/>
                <a:cxnLst>
                  <a:cxn ang="0">
                    <a:pos x="155" y="74"/>
                  </a:cxn>
                  <a:cxn ang="0">
                    <a:pos x="150" y="74"/>
                  </a:cxn>
                  <a:cxn ang="0">
                    <a:pos x="141" y="74"/>
                  </a:cxn>
                  <a:cxn ang="0">
                    <a:pos x="132" y="73"/>
                  </a:cxn>
                  <a:cxn ang="0">
                    <a:pos x="125" y="72"/>
                  </a:cxn>
                  <a:cxn ang="0">
                    <a:pos x="118" y="72"/>
                  </a:cxn>
                  <a:cxn ang="0">
                    <a:pos x="111" y="71"/>
                  </a:cxn>
                  <a:cxn ang="0">
                    <a:pos x="102" y="69"/>
                  </a:cxn>
                  <a:cxn ang="0">
                    <a:pos x="94" y="68"/>
                  </a:cxn>
                  <a:cxn ang="0">
                    <a:pos x="86" y="67"/>
                  </a:cxn>
                  <a:cxn ang="0">
                    <a:pos x="77" y="65"/>
                  </a:cxn>
                  <a:cxn ang="0">
                    <a:pos x="69" y="63"/>
                  </a:cxn>
                  <a:cxn ang="0">
                    <a:pos x="60" y="61"/>
                  </a:cxn>
                  <a:cxn ang="0">
                    <a:pos x="53" y="60"/>
                  </a:cxn>
                  <a:cxn ang="0">
                    <a:pos x="46" y="57"/>
                  </a:cxn>
                  <a:cxn ang="0">
                    <a:pos x="38" y="54"/>
                  </a:cxn>
                  <a:cxn ang="0">
                    <a:pos x="27" y="49"/>
                  </a:cxn>
                  <a:cxn ang="0">
                    <a:pos x="17" y="44"/>
                  </a:cxn>
                  <a:cxn ang="0">
                    <a:pos x="10" y="39"/>
                  </a:cxn>
                  <a:cxn ang="0">
                    <a:pos x="4" y="35"/>
                  </a:cxn>
                  <a:cxn ang="0">
                    <a:pos x="0" y="27"/>
                  </a:cxn>
                  <a:cxn ang="0">
                    <a:pos x="4" y="19"/>
                  </a:cxn>
                  <a:cxn ang="0">
                    <a:pos x="10" y="14"/>
                  </a:cxn>
                  <a:cxn ang="0">
                    <a:pos x="17" y="9"/>
                  </a:cxn>
                  <a:cxn ang="0">
                    <a:pos x="28" y="7"/>
                  </a:cxn>
                  <a:cxn ang="0">
                    <a:pos x="39" y="3"/>
                  </a:cxn>
                  <a:cxn ang="0">
                    <a:pos x="50" y="2"/>
                  </a:cxn>
                  <a:cxn ang="0">
                    <a:pos x="57" y="2"/>
                  </a:cxn>
                  <a:cxn ang="0">
                    <a:pos x="63" y="1"/>
                  </a:cxn>
                  <a:cxn ang="0">
                    <a:pos x="70" y="1"/>
                  </a:cxn>
                  <a:cxn ang="0">
                    <a:pos x="78" y="1"/>
                  </a:cxn>
                  <a:cxn ang="0">
                    <a:pos x="86" y="1"/>
                  </a:cxn>
                  <a:cxn ang="0">
                    <a:pos x="94" y="0"/>
                  </a:cxn>
                  <a:cxn ang="0">
                    <a:pos x="101" y="0"/>
                  </a:cxn>
                  <a:cxn ang="0">
                    <a:pos x="110" y="0"/>
                  </a:cxn>
                  <a:cxn ang="0">
                    <a:pos x="117" y="0"/>
                  </a:cxn>
                  <a:cxn ang="0">
                    <a:pos x="125" y="1"/>
                  </a:cxn>
                  <a:cxn ang="0">
                    <a:pos x="132" y="1"/>
                  </a:cxn>
                  <a:cxn ang="0">
                    <a:pos x="141" y="1"/>
                  </a:cxn>
                  <a:cxn ang="0">
                    <a:pos x="148" y="2"/>
                  </a:cxn>
                  <a:cxn ang="0">
                    <a:pos x="155" y="2"/>
                  </a:cxn>
                  <a:cxn ang="0">
                    <a:pos x="162" y="3"/>
                  </a:cxn>
                  <a:cxn ang="0">
                    <a:pos x="168" y="3"/>
                  </a:cxn>
                  <a:cxn ang="0">
                    <a:pos x="176" y="5"/>
                  </a:cxn>
                  <a:cxn ang="0">
                    <a:pos x="185" y="6"/>
                  </a:cxn>
                  <a:cxn ang="0">
                    <a:pos x="196" y="8"/>
                  </a:cxn>
                  <a:cxn ang="0">
                    <a:pos x="203" y="11"/>
                  </a:cxn>
                  <a:cxn ang="0">
                    <a:pos x="202" y="17"/>
                  </a:cxn>
                  <a:cxn ang="0">
                    <a:pos x="197" y="26"/>
                  </a:cxn>
                  <a:cxn ang="0">
                    <a:pos x="189" y="37"/>
                  </a:cxn>
                  <a:cxn ang="0">
                    <a:pos x="179" y="49"/>
                  </a:cxn>
                  <a:cxn ang="0">
                    <a:pos x="168" y="60"/>
                  </a:cxn>
                  <a:cxn ang="0">
                    <a:pos x="161" y="68"/>
                  </a:cxn>
                  <a:cxn ang="0">
                    <a:pos x="156" y="74"/>
                  </a:cxn>
                  <a:cxn ang="0">
                    <a:pos x="156" y="75"/>
                  </a:cxn>
                </a:cxnLst>
                <a:rect l="0" t="0" r="r" b="b"/>
                <a:pathLst>
                  <a:path w="204" h="75">
                    <a:moveTo>
                      <a:pt x="156" y="75"/>
                    </a:moveTo>
                    <a:lnTo>
                      <a:pt x="155" y="74"/>
                    </a:lnTo>
                    <a:lnTo>
                      <a:pt x="153" y="74"/>
                    </a:lnTo>
                    <a:lnTo>
                      <a:pt x="150" y="74"/>
                    </a:lnTo>
                    <a:lnTo>
                      <a:pt x="147" y="74"/>
                    </a:lnTo>
                    <a:lnTo>
                      <a:pt x="141" y="74"/>
                    </a:lnTo>
                    <a:lnTo>
                      <a:pt x="135" y="73"/>
                    </a:lnTo>
                    <a:lnTo>
                      <a:pt x="132" y="73"/>
                    </a:lnTo>
                    <a:lnTo>
                      <a:pt x="129" y="73"/>
                    </a:lnTo>
                    <a:lnTo>
                      <a:pt x="125" y="72"/>
                    </a:lnTo>
                    <a:lnTo>
                      <a:pt x="123" y="72"/>
                    </a:lnTo>
                    <a:lnTo>
                      <a:pt x="118" y="72"/>
                    </a:lnTo>
                    <a:lnTo>
                      <a:pt x="114" y="71"/>
                    </a:lnTo>
                    <a:lnTo>
                      <a:pt x="111" y="71"/>
                    </a:lnTo>
                    <a:lnTo>
                      <a:pt x="106" y="69"/>
                    </a:lnTo>
                    <a:lnTo>
                      <a:pt x="102" y="69"/>
                    </a:lnTo>
                    <a:lnTo>
                      <a:pt x="98" y="68"/>
                    </a:lnTo>
                    <a:lnTo>
                      <a:pt x="94" y="68"/>
                    </a:lnTo>
                    <a:lnTo>
                      <a:pt x="90" y="68"/>
                    </a:lnTo>
                    <a:lnTo>
                      <a:pt x="86" y="67"/>
                    </a:lnTo>
                    <a:lnTo>
                      <a:pt x="82" y="66"/>
                    </a:lnTo>
                    <a:lnTo>
                      <a:pt x="77" y="65"/>
                    </a:lnTo>
                    <a:lnTo>
                      <a:pt x="72" y="65"/>
                    </a:lnTo>
                    <a:lnTo>
                      <a:pt x="69" y="63"/>
                    </a:lnTo>
                    <a:lnTo>
                      <a:pt x="64" y="62"/>
                    </a:lnTo>
                    <a:lnTo>
                      <a:pt x="60" y="61"/>
                    </a:lnTo>
                    <a:lnTo>
                      <a:pt x="57" y="61"/>
                    </a:lnTo>
                    <a:lnTo>
                      <a:pt x="53" y="60"/>
                    </a:lnTo>
                    <a:lnTo>
                      <a:pt x="50" y="59"/>
                    </a:lnTo>
                    <a:lnTo>
                      <a:pt x="46" y="57"/>
                    </a:lnTo>
                    <a:lnTo>
                      <a:pt x="42" y="56"/>
                    </a:lnTo>
                    <a:lnTo>
                      <a:pt x="38" y="54"/>
                    </a:lnTo>
                    <a:lnTo>
                      <a:pt x="32" y="51"/>
                    </a:lnTo>
                    <a:lnTo>
                      <a:pt x="27" y="49"/>
                    </a:lnTo>
                    <a:lnTo>
                      <a:pt x="22" y="47"/>
                    </a:lnTo>
                    <a:lnTo>
                      <a:pt x="17" y="44"/>
                    </a:lnTo>
                    <a:lnTo>
                      <a:pt x="14" y="43"/>
                    </a:lnTo>
                    <a:lnTo>
                      <a:pt x="10" y="39"/>
                    </a:lnTo>
                    <a:lnTo>
                      <a:pt x="6" y="37"/>
                    </a:lnTo>
                    <a:lnTo>
                      <a:pt x="4" y="35"/>
                    </a:lnTo>
                    <a:lnTo>
                      <a:pt x="3" y="32"/>
                    </a:lnTo>
                    <a:lnTo>
                      <a:pt x="0" y="27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6" y="17"/>
                    </a:lnTo>
                    <a:lnTo>
                      <a:pt x="10" y="14"/>
                    </a:lnTo>
                    <a:lnTo>
                      <a:pt x="14" y="12"/>
                    </a:lnTo>
                    <a:lnTo>
                      <a:pt x="17" y="9"/>
                    </a:lnTo>
                    <a:lnTo>
                      <a:pt x="23" y="8"/>
                    </a:lnTo>
                    <a:lnTo>
                      <a:pt x="28" y="7"/>
                    </a:lnTo>
                    <a:lnTo>
                      <a:pt x="34" y="6"/>
                    </a:lnTo>
                    <a:lnTo>
                      <a:pt x="39" y="3"/>
                    </a:lnTo>
                    <a:lnTo>
                      <a:pt x="46" y="3"/>
                    </a:lnTo>
                    <a:lnTo>
                      <a:pt x="50" y="2"/>
                    </a:lnTo>
                    <a:lnTo>
                      <a:pt x="53" y="2"/>
                    </a:lnTo>
                    <a:lnTo>
                      <a:pt x="57" y="2"/>
                    </a:lnTo>
                    <a:lnTo>
                      <a:pt x="60" y="2"/>
                    </a:lnTo>
                    <a:lnTo>
                      <a:pt x="63" y="1"/>
                    </a:lnTo>
                    <a:lnTo>
                      <a:pt x="66" y="1"/>
                    </a:lnTo>
                    <a:lnTo>
                      <a:pt x="70" y="1"/>
                    </a:lnTo>
                    <a:lnTo>
                      <a:pt x="75" y="1"/>
                    </a:lnTo>
                    <a:lnTo>
                      <a:pt x="78" y="1"/>
                    </a:lnTo>
                    <a:lnTo>
                      <a:pt x="82" y="1"/>
                    </a:lnTo>
                    <a:lnTo>
                      <a:pt x="86" y="1"/>
                    </a:lnTo>
                    <a:lnTo>
                      <a:pt x="90" y="1"/>
                    </a:lnTo>
                    <a:lnTo>
                      <a:pt x="94" y="0"/>
                    </a:lnTo>
                    <a:lnTo>
                      <a:pt x="98" y="0"/>
                    </a:lnTo>
                    <a:lnTo>
                      <a:pt x="101" y="0"/>
                    </a:lnTo>
                    <a:lnTo>
                      <a:pt x="105" y="0"/>
                    </a:lnTo>
                    <a:lnTo>
                      <a:pt x="110" y="0"/>
                    </a:lnTo>
                    <a:lnTo>
                      <a:pt x="113" y="0"/>
                    </a:lnTo>
                    <a:lnTo>
                      <a:pt x="117" y="0"/>
                    </a:lnTo>
                    <a:lnTo>
                      <a:pt x="122" y="1"/>
                    </a:lnTo>
                    <a:lnTo>
                      <a:pt x="125" y="1"/>
                    </a:lnTo>
                    <a:lnTo>
                      <a:pt x="129" y="1"/>
                    </a:lnTo>
                    <a:lnTo>
                      <a:pt x="132" y="1"/>
                    </a:lnTo>
                    <a:lnTo>
                      <a:pt x="136" y="1"/>
                    </a:lnTo>
                    <a:lnTo>
                      <a:pt x="141" y="1"/>
                    </a:lnTo>
                    <a:lnTo>
                      <a:pt x="144" y="2"/>
                    </a:lnTo>
                    <a:lnTo>
                      <a:pt x="148" y="2"/>
                    </a:lnTo>
                    <a:lnTo>
                      <a:pt x="152" y="2"/>
                    </a:lnTo>
                    <a:lnTo>
                      <a:pt x="155" y="2"/>
                    </a:lnTo>
                    <a:lnTo>
                      <a:pt x="159" y="2"/>
                    </a:lnTo>
                    <a:lnTo>
                      <a:pt x="162" y="3"/>
                    </a:lnTo>
                    <a:lnTo>
                      <a:pt x="166" y="3"/>
                    </a:lnTo>
                    <a:lnTo>
                      <a:pt x="168" y="3"/>
                    </a:lnTo>
                    <a:lnTo>
                      <a:pt x="172" y="5"/>
                    </a:lnTo>
                    <a:lnTo>
                      <a:pt x="176" y="5"/>
                    </a:lnTo>
                    <a:lnTo>
                      <a:pt x="179" y="6"/>
                    </a:lnTo>
                    <a:lnTo>
                      <a:pt x="185" y="6"/>
                    </a:lnTo>
                    <a:lnTo>
                      <a:pt x="191" y="7"/>
                    </a:lnTo>
                    <a:lnTo>
                      <a:pt x="196" y="8"/>
                    </a:lnTo>
                    <a:lnTo>
                      <a:pt x="201" y="9"/>
                    </a:lnTo>
                    <a:lnTo>
                      <a:pt x="203" y="11"/>
                    </a:lnTo>
                    <a:lnTo>
                      <a:pt x="204" y="13"/>
                    </a:lnTo>
                    <a:lnTo>
                      <a:pt x="202" y="17"/>
                    </a:lnTo>
                    <a:lnTo>
                      <a:pt x="201" y="21"/>
                    </a:lnTo>
                    <a:lnTo>
                      <a:pt x="197" y="26"/>
                    </a:lnTo>
                    <a:lnTo>
                      <a:pt x="194" y="32"/>
                    </a:lnTo>
                    <a:lnTo>
                      <a:pt x="189" y="37"/>
                    </a:lnTo>
                    <a:lnTo>
                      <a:pt x="184" y="44"/>
                    </a:lnTo>
                    <a:lnTo>
                      <a:pt x="179" y="49"/>
                    </a:lnTo>
                    <a:lnTo>
                      <a:pt x="174" y="55"/>
                    </a:lnTo>
                    <a:lnTo>
                      <a:pt x="168" y="60"/>
                    </a:lnTo>
                    <a:lnTo>
                      <a:pt x="165" y="66"/>
                    </a:lnTo>
                    <a:lnTo>
                      <a:pt x="161" y="68"/>
                    </a:lnTo>
                    <a:lnTo>
                      <a:pt x="159" y="72"/>
                    </a:lnTo>
                    <a:lnTo>
                      <a:pt x="156" y="74"/>
                    </a:lnTo>
                    <a:lnTo>
                      <a:pt x="156" y="75"/>
                    </a:lnTo>
                    <a:lnTo>
                      <a:pt x="156" y="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41"/>
              <p:cNvSpPr>
                <a:spLocks/>
              </p:cNvSpPr>
              <p:nvPr/>
            </p:nvSpPr>
            <p:spPr bwMode="auto">
              <a:xfrm>
                <a:off x="1948" y="4302"/>
                <a:ext cx="163" cy="81"/>
              </a:xfrm>
              <a:custGeom>
                <a:avLst/>
                <a:gdLst/>
                <a:ahLst/>
                <a:cxnLst>
                  <a:cxn ang="0">
                    <a:pos x="128" y="80"/>
                  </a:cxn>
                  <a:cxn ang="0">
                    <a:pos x="120" y="78"/>
                  </a:cxn>
                  <a:cxn ang="0">
                    <a:pos x="113" y="77"/>
                  </a:cxn>
                  <a:cxn ang="0">
                    <a:pos x="103" y="76"/>
                  </a:cxn>
                  <a:cxn ang="0">
                    <a:pos x="92" y="74"/>
                  </a:cxn>
                  <a:cxn ang="0">
                    <a:pos x="80" y="70"/>
                  </a:cxn>
                  <a:cxn ang="0">
                    <a:pos x="67" y="68"/>
                  </a:cxn>
                  <a:cxn ang="0">
                    <a:pos x="55" y="64"/>
                  </a:cxn>
                  <a:cxn ang="0">
                    <a:pos x="43" y="60"/>
                  </a:cxn>
                  <a:cxn ang="0">
                    <a:pos x="32" y="56"/>
                  </a:cxn>
                  <a:cxn ang="0">
                    <a:pos x="21" y="51"/>
                  </a:cxn>
                  <a:cxn ang="0">
                    <a:pos x="12" y="46"/>
                  </a:cxn>
                  <a:cxn ang="0">
                    <a:pos x="5" y="40"/>
                  </a:cxn>
                  <a:cxn ang="0">
                    <a:pos x="0" y="32"/>
                  </a:cxn>
                  <a:cxn ang="0">
                    <a:pos x="1" y="21"/>
                  </a:cxn>
                  <a:cxn ang="0">
                    <a:pos x="6" y="15"/>
                  </a:cxn>
                  <a:cxn ang="0">
                    <a:pos x="13" y="11"/>
                  </a:cxn>
                  <a:cxn ang="0">
                    <a:pos x="23" y="8"/>
                  </a:cxn>
                  <a:cxn ang="0">
                    <a:pos x="35" y="4"/>
                  </a:cxn>
                  <a:cxn ang="0">
                    <a:pos x="43" y="3"/>
                  </a:cxn>
                  <a:cxn ang="0">
                    <a:pos x="51" y="2"/>
                  </a:cxn>
                  <a:cxn ang="0">
                    <a:pos x="59" y="2"/>
                  </a:cxn>
                  <a:cxn ang="0">
                    <a:pos x="66" y="0"/>
                  </a:cxn>
                  <a:cxn ang="0">
                    <a:pos x="73" y="0"/>
                  </a:cxn>
                  <a:cxn ang="0">
                    <a:pos x="80" y="0"/>
                  </a:cxn>
                  <a:cxn ang="0">
                    <a:pos x="87" y="0"/>
                  </a:cxn>
                  <a:cxn ang="0">
                    <a:pos x="95" y="0"/>
                  </a:cxn>
                  <a:cxn ang="0">
                    <a:pos x="102" y="0"/>
                  </a:cxn>
                  <a:cxn ang="0">
                    <a:pos x="109" y="0"/>
                  </a:cxn>
                  <a:cxn ang="0">
                    <a:pos x="120" y="0"/>
                  </a:cxn>
                  <a:cxn ang="0">
                    <a:pos x="132" y="2"/>
                  </a:cxn>
                  <a:cxn ang="0">
                    <a:pos x="144" y="2"/>
                  </a:cxn>
                  <a:cxn ang="0">
                    <a:pos x="152" y="2"/>
                  </a:cxn>
                  <a:cxn ang="0">
                    <a:pos x="161" y="3"/>
                  </a:cxn>
                  <a:cxn ang="0">
                    <a:pos x="162" y="4"/>
                  </a:cxn>
                  <a:cxn ang="0">
                    <a:pos x="159" y="10"/>
                  </a:cxn>
                  <a:cxn ang="0">
                    <a:pos x="155" y="21"/>
                  </a:cxn>
                  <a:cxn ang="0">
                    <a:pos x="150" y="32"/>
                  </a:cxn>
                  <a:cxn ang="0">
                    <a:pos x="147" y="39"/>
                  </a:cxn>
                  <a:cxn ang="0">
                    <a:pos x="145" y="45"/>
                  </a:cxn>
                  <a:cxn ang="0">
                    <a:pos x="141" y="52"/>
                  </a:cxn>
                  <a:cxn ang="0">
                    <a:pos x="138" y="59"/>
                  </a:cxn>
                  <a:cxn ang="0">
                    <a:pos x="135" y="65"/>
                  </a:cxn>
                  <a:cxn ang="0">
                    <a:pos x="133" y="74"/>
                  </a:cxn>
                  <a:cxn ang="0">
                    <a:pos x="129" y="80"/>
                  </a:cxn>
                  <a:cxn ang="0">
                    <a:pos x="129" y="81"/>
                  </a:cxn>
                </a:cxnLst>
                <a:rect l="0" t="0" r="r" b="b"/>
                <a:pathLst>
                  <a:path w="163" h="81">
                    <a:moveTo>
                      <a:pt x="129" y="81"/>
                    </a:moveTo>
                    <a:lnTo>
                      <a:pt x="128" y="80"/>
                    </a:lnTo>
                    <a:lnTo>
                      <a:pt x="123" y="80"/>
                    </a:lnTo>
                    <a:lnTo>
                      <a:pt x="120" y="78"/>
                    </a:lnTo>
                    <a:lnTo>
                      <a:pt x="117" y="78"/>
                    </a:lnTo>
                    <a:lnTo>
                      <a:pt x="113" y="77"/>
                    </a:lnTo>
                    <a:lnTo>
                      <a:pt x="108" y="77"/>
                    </a:lnTo>
                    <a:lnTo>
                      <a:pt x="103" y="76"/>
                    </a:lnTo>
                    <a:lnTo>
                      <a:pt x="97" y="75"/>
                    </a:lnTo>
                    <a:lnTo>
                      <a:pt x="92" y="74"/>
                    </a:lnTo>
                    <a:lnTo>
                      <a:pt x="86" y="72"/>
                    </a:lnTo>
                    <a:lnTo>
                      <a:pt x="80" y="70"/>
                    </a:lnTo>
                    <a:lnTo>
                      <a:pt x="74" y="69"/>
                    </a:lnTo>
                    <a:lnTo>
                      <a:pt x="67" y="68"/>
                    </a:lnTo>
                    <a:lnTo>
                      <a:pt x="62" y="66"/>
                    </a:lnTo>
                    <a:lnTo>
                      <a:pt x="55" y="64"/>
                    </a:lnTo>
                    <a:lnTo>
                      <a:pt x="49" y="63"/>
                    </a:lnTo>
                    <a:lnTo>
                      <a:pt x="43" y="60"/>
                    </a:lnTo>
                    <a:lnTo>
                      <a:pt x="37" y="58"/>
                    </a:lnTo>
                    <a:lnTo>
                      <a:pt x="32" y="56"/>
                    </a:lnTo>
                    <a:lnTo>
                      <a:pt x="26" y="53"/>
                    </a:lnTo>
                    <a:lnTo>
                      <a:pt x="21" y="51"/>
                    </a:lnTo>
                    <a:lnTo>
                      <a:pt x="18" y="48"/>
                    </a:lnTo>
                    <a:lnTo>
                      <a:pt x="12" y="46"/>
                    </a:lnTo>
                    <a:lnTo>
                      <a:pt x="8" y="44"/>
                    </a:lnTo>
                    <a:lnTo>
                      <a:pt x="5" y="40"/>
                    </a:lnTo>
                    <a:lnTo>
                      <a:pt x="3" y="38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1" y="21"/>
                    </a:lnTo>
                    <a:lnTo>
                      <a:pt x="3" y="18"/>
                    </a:lnTo>
                    <a:lnTo>
                      <a:pt x="6" y="15"/>
                    </a:lnTo>
                    <a:lnTo>
                      <a:pt x="9" y="14"/>
                    </a:lnTo>
                    <a:lnTo>
                      <a:pt x="13" y="11"/>
                    </a:lnTo>
                    <a:lnTo>
                      <a:pt x="18" y="9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5" y="4"/>
                    </a:lnTo>
                    <a:lnTo>
                      <a:pt x="41" y="3"/>
                    </a:lnTo>
                    <a:lnTo>
                      <a:pt x="43" y="3"/>
                    </a:lnTo>
                    <a:lnTo>
                      <a:pt x="47" y="2"/>
                    </a:lnTo>
                    <a:lnTo>
                      <a:pt x="51" y="2"/>
                    </a:lnTo>
                    <a:lnTo>
                      <a:pt x="55" y="2"/>
                    </a:lnTo>
                    <a:lnTo>
                      <a:pt x="59" y="2"/>
                    </a:lnTo>
                    <a:lnTo>
                      <a:pt x="62" y="0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98" y="0"/>
                    </a:lnTo>
                    <a:lnTo>
                      <a:pt x="102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2" y="2"/>
                    </a:lnTo>
                    <a:lnTo>
                      <a:pt x="138" y="2"/>
                    </a:lnTo>
                    <a:lnTo>
                      <a:pt x="144" y="2"/>
                    </a:lnTo>
                    <a:lnTo>
                      <a:pt x="149" y="2"/>
                    </a:lnTo>
                    <a:lnTo>
                      <a:pt x="152" y="2"/>
                    </a:lnTo>
                    <a:lnTo>
                      <a:pt x="156" y="3"/>
                    </a:lnTo>
                    <a:lnTo>
                      <a:pt x="161" y="3"/>
                    </a:lnTo>
                    <a:lnTo>
                      <a:pt x="163" y="4"/>
                    </a:lnTo>
                    <a:lnTo>
                      <a:pt x="162" y="4"/>
                    </a:lnTo>
                    <a:lnTo>
                      <a:pt x="161" y="6"/>
                    </a:lnTo>
                    <a:lnTo>
                      <a:pt x="159" y="10"/>
                    </a:lnTo>
                    <a:lnTo>
                      <a:pt x="157" y="15"/>
                    </a:lnTo>
                    <a:lnTo>
                      <a:pt x="155" y="21"/>
                    </a:lnTo>
                    <a:lnTo>
                      <a:pt x="152" y="28"/>
                    </a:lnTo>
                    <a:lnTo>
                      <a:pt x="150" y="32"/>
                    </a:lnTo>
                    <a:lnTo>
                      <a:pt x="149" y="35"/>
                    </a:lnTo>
                    <a:lnTo>
                      <a:pt x="147" y="39"/>
                    </a:lnTo>
                    <a:lnTo>
                      <a:pt x="146" y="42"/>
                    </a:lnTo>
                    <a:lnTo>
                      <a:pt x="145" y="45"/>
                    </a:lnTo>
                    <a:lnTo>
                      <a:pt x="143" y="48"/>
                    </a:lnTo>
                    <a:lnTo>
                      <a:pt x="141" y="52"/>
                    </a:lnTo>
                    <a:lnTo>
                      <a:pt x="140" y="56"/>
                    </a:lnTo>
                    <a:lnTo>
                      <a:pt x="138" y="59"/>
                    </a:lnTo>
                    <a:lnTo>
                      <a:pt x="137" y="63"/>
                    </a:lnTo>
                    <a:lnTo>
                      <a:pt x="135" y="65"/>
                    </a:lnTo>
                    <a:lnTo>
                      <a:pt x="135" y="69"/>
                    </a:lnTo>
                    <a:lnTo>
                      <a:pt x="133" y="74"/>
                    </a:lnTo>
                    <a:lnTo>
                      <a:pt x="131" y="77"/>
                    </a:lnTo>
                    <a:lnTo>
                      <a:pt x="129" y="80"/>
                    </a:lnTo>
                    <a:lnTo>
                      <a:pt x="129" y="81"/>
                    </a:lnTo>
                    <a:lnTo>
                      <a:pt x="129" y="8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42"/>
              <p:cNvSpPr>
                <a:spLocks/>
              </p:cNvSpPr>
              <p:nvPr/>
            </p:nvSpPr>
            <p:spPr bwMode="auto">
              <a:xfrm>
                <a:off x="1872" y="4192"/>
                <a:ext cx="147" cy="76"/>
              </a:xfrm>
              <a:custGeom>
                <a:avLst/>
                <a:gdLst/>
                <a:ahLst/>
                <a:cxnLst>
                  <a:cxn ang="0">
                    <a:pos x="112" y="74"/>
                  </a:cxn>
                  <a:cxn ang="0">
                    <a:pos x="106" y="74"/>
                  </a:cxn>
                  <a:cxn ang="0">
                    <a:pos x="100" y="72"/>
                  </a:cxn>
                  <a:cxn ang="0">
                    <a:pos x="91" y="71"/>
                  </a:cxn>
                  <a:cxn ang="0">
                    <a:pos x="82" y="70"/>
                  </a:cxn>
                  <a:cxn ang="0">
                    <a:pos x="71" y="68"/>
                  </a:cxn>
                  <a:cxn ang="0">
                    <a:pos x="61" y="66"/>
                  </a:cxn>
                  <a:cxn ang="0">
                    <a:pos x="51" y="64"/>
                  </a:cxn>
                  <a:cxn ang="0">
                    <a:pos x="40" y="61"/>
                  </a:cxn>
                  <a:cxn ang="0">
                    <a:pos x="29" y="58"/>
                  </a:cxn>
                  <a:cxn ang="0">
                    <a:pos x="21" y="54"/>
                  </a:cxn>
                  <a:cxn ang="0">
                    <a:pos x="12" y="50"/>
                  </a:cxn>
                  <a:cxn ang="0">
                    <a:pos x="5" y="46"/>
                  </a:cxn>
                  <a:cxn ang="0">
                    <a:pos x="0" y="37"/>
                  </a:cxn>
                  <a:cxn ang="0">
                    <a:pos x="1" y="26"/>
                  </a:cxn>
                  <a:cxn ang="0">
                    <a:pos x="9" y="18"/>
                  </a:cxn>
                  <a:cxn ang="0">
                    <a:pos x="17" y="14"/>
                  </a:cxn>
                  <a:cxn ang="0">
                    <a:pos x="28" y="11"/>
                  </a:cxn>
                  <a:cxn ang="0">
                    <a:pos x="40" y="7"/>
                  </a:cxn>
                  <a:cxn ang="0">
                    <a:pos x="49" y="6"/>
                  </a:cxn>
                  <a:cxn ang="0">
                    <a:pos x="55" y="5"/>
                  </a:cxn>
                  <a:cxn ang="0">
                    <a:pos x="63" y="4"/>
                  </a:cxn>
                  <a:cxn ang="0">
                    <a:pos x="70" y="4"/>
                  </a:cxn>
                  <a:cxn ang="0">
                    <a:pos x="77" y="2"/>
                  </a:cxn>
                  <a:cxn ang="0">
                    <a:pos x="83" y="1"/>
                  </a:cxn>
                  <a:cxn ang="0">
                    <a:pos x="90" y="1"/>
                  </a:cxn>
                  <a:cxn ang="0">
                    <a:pos x="97" y="1"/>
                  </a:cxn>
                  <a:cxn ang="0">
                    <a:pos x="107" y="0"/>
                  </a:cxn>
                  <a:cxn ang="0">
                    <a:pos x="118" y="0"/>
                  </a:cxn>
                  <a:cxn ang="0">
                    <a:pos x="129" y="0"/>
                  </a:cxn>
                  <a:cxn ang="0">
                    <a:pos x="137" y="0"/>
                  </a:cxn>
                  <a:cxn ang="0">
                    <a:pos x="145" y="0"/>
                  </a:cxn>
                  <a:cxn ang="0">
                    <a:pos x="114" y="76"/>
                  </a:cxn>
                </a:cxnLst>
                <a:rect l="0" t="0" r="r" b="b"/>
                <a:pathLst>
                  <a:path w="147" h="76">
                    <a:moveTo>
                      <a:pt x="114" y="76"/>
                    </a:moveTo>
                    <a:lnTo>
                      <a:pt x="112" y="74"/>
                    </a:lnTo>
                    <a:lnTo>
                      <a:pt x="108" y="74"/>
                    </a:lnTo>
                    <a:lnTo>
                      <a:pt x="106" y="74"/>
                    </a:lnTo>
                    <a:lnTo>
                      <a:pt x="103" y="73"/>
                    </a:lnTo>
                    <a:lnTo>
                      <a:pt x="100" y="72"/>
                    </a:lnTo>
                    <a:lnTo>
                      <a:pt x="96" y="72"/>
                    </a:lnTo>
                    <a:lnTo>
                      <a:pt x="91" y="71"/>
                    </a:lnTo>
                    <a:lnTo>
                      <a:pt x="87" y="71"/>
                    </a:lnTo>
                    <a:lnTo>
                      <a:pt x="82" y="70"/>
                    </a:lnTo>
                    <a:lnTo>
                      <a:pt x="77" y="70"/>
                    </a:lnTo>
                    <a:lnTo>
                      <a:pt x="71" y="68"/>
                    </a:lnTo>
                    <a:lnTo>
                      <a:pt x="66" y="67"/>
                    </a:lnTo>
                    <a:lnTo>
                      <a:pt x="61" y="66"/>
                    </a:lnTo>
                    <a:lnTo>
                      <a:pt x="55" y="66"/>
                    </a:lnTo>
                    <a:lnTo>
                      <a:pt x="51" y="64"/>
                    </a:lnTo>
                    <a:lnTo>
                      <a:pt x="45" y="62"/>
                    </a:lnTo>
                    <a:lnTo>
                      <a:pt x="40" y="61"/>
                    </a:lnTo>
                    <a:lnTo>
                      <a:pt x="35" y="60"/>
                    </a:lnTo>
                    <a:lnTo>
                      <a:pt x="29" y="58"/>
                    </a:lnTo>
                    <a:lnTo>
                      <a:pt x="25" y="56"/>
                    </a:lnTo>
                    <a:lnTo>
                      <a:pt x="21" y="54"/>
                    </a:lnTo>
                    <a:lnTo>
                      <a:pt x="17" y="53"/>
                    </a:lnTo>
                    <a:lnTo>
                      <a:pt x="12" y="50"/>
                    </a:lnTo>
                    <a:lnTo>
                      <a:pt x="9" y="48"/>
                    </a:lnTo>
                    <a:lnTo>
                      <a:pt x="5" y="46"/>
                    </a:lnTo>
                    <a:lnTo>
                      <a:pt x="4" y="43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6" y="20"/>
                    </a:lnTo>
                    <a:lnTo>
                      <a:pt x="9" y="18"/>
                    </a:lnTo>
                    <a:lnTo>
                      <a:pt x="13" y="17"/>
                    </a:lnTo>
                    <a:lnTo>
                      <a:pt x="17" y="14"/>
                    </a:lnTo>
                    <a:lnTo>
                      <a:pt x="23" y="13"/>
                    </a:lnTo>
                    <a:lnTo>
                      <a:pt x="28" y="11"/>
                    </a:lnTo>
                    <a:lnTo>
                      <a:pt x="34" y="10"/>
                    </a:lnTo>
                    <a:lnTo>
                      <a:pt x="40" y="7"/>
                    </a:lnTo>
                    <a:lnTo>
                      <a:pt x="46" y="7"/>
                    </a:lnTo>
                    <a:lnTo>
                      <a:pt x="49" y="6"/>
                    </a:lnTo>
                    <a:lnTo>
                      <a:pt x="53" y="5"/>
                    </a:lnTo>
                    <a:lnTo>
                      <a:pt x="55" y="5"/>
                    </a:lnTo>
                    <a:lnTo>
                      <a:pt x="60" y="5"/>
                    </a:lnTo>
                    <a:lnTo>
                      <a:pt x="63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73" y="4"/>
                    </a:lnTo>
                    <a:lnTo>
                      <a:pt x="77" y="2"/>
                    </a:lnTo>
                    <a:lnTo>
                      <a:pt x="81" y="2"/>
                    </a:lnTo>
                    <a:lnTo>
                      <a:pt x="83" y="1"/>
                    </a:lnTo>
                    <a:lnTo>
                      <a:pt x="87" y="1"/>
                    </a:lnTo>
                    <a:lnTo>
                      <a:pt x="90" y="1"/>
                    </a:lnTo>
                    <a:lnTo>
                      <a:pt x="94" y="1"/>
                    </a:lnTo>
                    <a:lnTo>
                      <a:pt x="97" y="1"/>
                    </a:lnTo>
                    <a:lnTo>
                      <a:pt x="101" y="1"/>
                    </a:lnTo>
                    <a:lnTo>
                      <a:pt x="107" y="0"/>
                    </a:lnTo>
                    <a:lnTo>
                      <a:pt x="113" y="0"/>
                    </a:lnTo>
                    <a:lnTo>
                      <a:pt x="118" y="0"/>
                    </a:lnTo>
                    <a:lnTo>
                      <a:pt x="124" y="0"/>
                    </a:lnTo>
                    <a:lnTo>
                      <a:pt x="129" y="0"/>
                    </a:lnTo>
                    <a:lnTo>
                      <a:pt x="133" y="0"/>
                    </a:lnTo>
                    <a:lnTo>
                      <a:pt x="137" y="0"/>
                    </a:lnTo>
                    <a:lnTo>
                      <a:pt x="141" y="0"/>
                    </a:lnTo>
                    <a:lnTo>
                      <a:pt x="145" y="0"/>
                    </a:lnTo>
                    <a:lnTo>
                      <a:pt x="147" y="0"/>
                    </a:lnTo>
                    <a:lnTo>
                      <a:pt x="114" y="76"/>
                    </a:lnTo>
                    <a:lnTo>
                      <a:pt x="114" y="7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43"/>
              <p:cNvSpPr>
                <a:spLocks/>
              </p:cNvSpPr>
              <p:nvPr/>
            </p:nvSpPr>
            <p:spPr bwMode="auto">
              <a:xfrm>
                <a:off x="1260" y="3211"/>
                <a:ext cx="217" cy="150"/>
              </a:xfrm>
              <a:custGeom>
                <a:avLst/>
                <a:gdLst/>
                <a:ahLst/>
                <a:cxnLst>
                  <a:cxn ang="0">
                    <a:pos x="217" y="110"/>
                  </a:cxn>
                  <a:cxn ang="0">
                    <a:pos x="185" y="73"/>
                  </a:cxn>
                  <a:cxn ang="0">
                    <a:pos x="53" y="2"/>
                  </a:cxn>
                  <a:cxn ang="0">
                    <a:pos x="11" y="0"/>
                  </a:cxn>
                  <a:cxn ang="0">
                    <a:pos x="0" y="35"/>
                  </a:cxn>
                  <a:cxn ang="0">
                    <a:pos x="122" y="90"/>
                  </a:cxn>
                  <a:cxn ang="0">
                    <a:pos x="172" y="150"/>
                  </a:cxn>
                  <a:cxn ang="0">
                    <a:pos x="217" y="110"/>
                  </a:cxn>
                  <a:cxn ang="0">
                    <a:pos x="217" y="110"/>
                  </a:cxn>
                </a:cxnLst>
                <a:rect l="0" t="0" r="r" b="b"/>
                <a:pathLst>
                  <a:path w="217" h="150">
                    <a:moveTo>
                      <a:pt x="217" y="110"/>
                    </a:moveTo>
                    <a:lnTo>
                      <a:pt x="185" y="73"/>
                    </a:lnTo>
                    <a:lnTo>
                      <a:pt x="53" y="2"/>
                    </a:lnTo>
                    <a:lnTo>
                      <a:pt x="11" y="0"/>
                    </a:lnTo>
                    <a:lnTo>
                      <a:pt x="0" y="35"/>
                    </a:lnTo>
                    <a:lnTo>
                      <a:pt x="122" y="90"/>
                    </a:lnTo>
                    <a:lnTo>
                      <a:pt x="172" y="150"/>
                    </a:lnTo>
                    <a:lnTo>
                      <a:pt x="217" y="110"/>
                    </a:lnTo>
                    <a:lnTo>
                      <a:pt x="217" y="1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44"/>
              <p:cNvSpPr>
                <a:spLocks/>
              </p:cNvSpPr>
              <p:nvPr/>
            </p:nvSpPr>
            <p:spPr bwMode="auto">
              <a:xfrm>
                <a:off x="1423" y="3313"/>
                <a:ext cx="1611" cy="883"/>
              </a:xfrm>
              <a:custGeom>
                <a:avLst/>
                <a:gdLst/>
                <a:ahLst/>
                <a:cxnLst>
                  <a:cxn ang="0">
                    <a:pos x="214" y="344"/>
                  </a:cxn>
                  <a:cxn ang="0">
                    <a:pos x="242" y="369"/>
                  </a:cxn>
                  <a:cxn ang="0">
                    <a:pos x="269" y="395"/>
                  </a:cxn>
                  <a:cxn ang="0">
                    <a:pos x="306" y="426"/>
                  </a:cxn>
                  <a:cxn ang="0">
                    <a:pos x="348" y="460"/>
                  </a:cxn>
                  <a:cxn ang="0">
                    <a:pos x="396" y="499"/>
                  </a:cxn>
                  <a:cxn ang="0">
                    <a:pos x="449" y="537"/>
                  </a:cxn>
                  <a:cxn ang="0">
                    <a:pos x="506" y="578"/>
                  </a:cxn>
                  <a:cxn ang="0">
                    <a:pos x="563" y="618"/>
                  </a:cxn>
                  <a:cxn ang="0">
                    <a:pos x="617" y="652"/>
                  </a:cxn>
                  <a:cxn ang="0">
                    <a:pos x="666" y="684"/>
                  </a:cxn>
                  <a:cxn ang="0">
                    <a:pos x="716" y="712"/>
                  </a:cxn>
                  <a:cxn ang="0">
                    <a:pos x="761" y="739"/>
                  </a:cxn>
                  <a:cxn ang="0">
                    <a:pos x="808" y="760"/>
                  </a:cxn>
                  <a:cxn ang="0">
                    <a:pos x="854" y="781"/>
                  </a:cxn>
                  <a:cxn ang="0">
                    <a:pos x="901" y="800"/>
                  </a:cxn>
                  <a:cxn ang="0">
                    <a:pos x="950" y="815"/>
                  </a:cxn>
                  <a:cxn ang="0">
                    <a:pos x="1001" y="830"/>
                  </a:cxn>
                  <a:cxn ang="0">
                    <a:pos x="1052" y="842"/>
                  </a:cxn>
                  <a:cxn ang="0">
                    <a:pos x="1102" y="853"/>
                  </a:cxn>
                  <a:cxn ang="0">
                    <a:pos x="1149" y="861"/>
                  </a:cxn>
                  <a:cxn ang="0">
                    <a:pos x="1193" y="869"/>
                  </a:cxn>
                  <a:cxn ang="0">
                    <a:pos x="1229" y="874"/>
                  </a:cxn>
                  <a:cxn ang="0">
                    <a:pos x="1259" y="878"/>
                  </a:cxn>
                  <a:cxn ang="0">
                    <a:pos x="1292" y="881"/>
                  </a:cxn>
                  <a:cxn ang="0">
                    <a:pos x="1304" y="881"/>
                  </a:cxn>
                  <a:cxn ang="0">
                    <a:pos x="1330" y="878"/>
                  </a:cxn>
                  <a:cxn ang="0">
                    <a:pos x="1360" y="874"/>
                  </a:cxn>
                  <a:cxn ang="0">
                    <a:pos x="1395" y="867"/>
                  </a:cxn>
                  <a:cxn ang="0">
                    <a:pos x="1434" y="857"/>
                  </a:cxn>
                  <a:cxn ang="0">
                    <a:pos x="1472" y="844"/>
                  </a:cxn>
                  <a:cxn ang="0">
                    <a:pos x="1509" y="827"/>
                  </a:cxn>
                  <a:cxn ang="0">
                    <a:pos x="1542" y="808"/>
                  </a:cxn>
                  <a:cxn ang="0">
                    <a:pos x="1569" y="783"/>
                  </a:cxn>
                  <a:cxn ang="0">
                    <a:pos x="1590" y="754"/>
                  </a:cxn>
                  <a:cxn ang="0">
                    <a:pos x="1608" y="717"/>
                  </a:cxn>
                  <a:cxn ang="0">
                    <a:pos x="1610" y="691"/>
                  </a:cxn>
                  <a:cxn ang="0">
                    <a:pos x="1166" y="574"/>
                  </a:cxn>
                  <a:cxn ang="0">
                    <a:pos x="1138" y="564"/>
                  </a:cxn>
                  <a:cxn ang="0">
                    <a:pos x="1090" y="543"/>
                  </a:cxn>
                  <a:cxn ang="0">
                    <a:pos x="1028" y="516"/>
                  </a:cxn>
                  <a:cxn ang="0">
                    <a:pos x="952" y="482"/>
                  </a:cxn>
                  <a:cxn ang="0">
                    <a:pos x="872" y="444"/>
                  </a:cxn>
                  <a:cxn ang="0">
                    <a:pos x="790" y="402"/>
                  </a:cxn>
                  <a:cxn ang="0">
                    <a:pos x="716" y="361"/>
                  </a:cxn>
                  <a:cxn ang="0">
                    <a:pos x="651" y="319"/>
                  </a:cxn>
                  <a:cxn ang="0">
                    <a:pos x="603" y="281"/>
                  </a:cxn>
                  <a:cxn ang="0">
                    <a:pos x="552" y="243"/>
                  </a:cxn>
                  <a:cxn ang="0">
                    <a:pos x="498" y="210"/>
                  </a:cxn>
                  <a:cxn ang="0">
                    <a:pos x="441" y="177"/>
                  </a:cxn>
                  <a:cxn ang="0">
                    <a:pos x="384" y="150"/>
                  </a:cxn>
                  <a:cxn ang="0">
                    <a:pos x="332" y="126"/>
                  </a:cxn>
                  <a:cxn ang="0">
                    <a:pos x="287" y="108"/>
                  </a:cxn>
                  <a:cxn ang="0">
                    <a:pos x="251" y="93"/>
                  </a:cxn>
                  <a:cxn ang="0">
                    <a:pos x="226" y="84"/>
                  </a:cxn>
                  <a:cxn ang="0">
                    <a:pos x="206" y="75"/>
                  </a:cxn>
                  <a:cxn ang="0">
                    <a:pos x="168" y="59"/>
                  </a:cxn>
                  <a:cxn ang="0">
                    <a:pos x="137" y="43"/>
                  </a:cxn>
                  <a:cxn ang="0">
                    <a:pos x="103" y="25"/>
                  </a:cxn>
                  <a:cxn ang="0">
                    <a:pos x="64" y="0"/>
                  </a:cxn>
                </a:cxnLst>
                <a:rect l="0" t="0" r="r" b="b"/>
                <a:pathLst>
                  <a:path w="1611" h="883">
                    <a:moveTo>
                      <a:pt x="0" y="56"/>
                    </a:moveTo>
                    <a:lnTo>
                      <a:pt x="48" y="97"/>
                    </a:lnTo>
                    <a:lnTo>
                      <a:pt x="114" y="222"/>
                    </a:lnTo>
                    <a:lnTo>
                      <a:pt x="204" y="336"/>
                    </a:lnTo>
                    <a:lnTo>
                      <a:pt x="206" y="337"/>
                    </a:lnTo>
                    <a:lnTo>
                      <a:pt x="210" y="342"/>
                    </a:lnTo>
                    <a:lnTo>
                      <a:pt x="214" y="344"/>
                    </a:lnTo>
                    <a:lnTo>
                      <a:pt x="218" y="349"/>
                    </a:lnTo>
                    <a:lnTo>
                      <a:pt x="222" y="353"/>
                    </a:lnTo>
                    <a:lnTo>
                      <a:pt x="228" y="359"/>
                    </a:lnTo>
                    <a:lnTo>
                      <a:pt x="231" y="360"/>
                    </a:lnTo>
                    <a:lnTo>
                      <a:pt x="234" y="363"/>
                    </a:lnTo>
                    <a:lnTo>
                      <a:pt x="238" y="366"/>
                    </a:lnTo>
                    <a:lnTo>
                      <a:pt x="242" y="369"/>
                    </a:lnTo>
                    <a:lnTo>
                      <a:pt x="245" y="373"/>
                    </a:lnTo>
                    <a:lnTo>
                      <a:pt x="249" y="377"/>
                    </a:lnTo>
                    <a:lnTo>
                      <a:pt x="252" y="380"/>
                    </a:lnTo>
                    <a:lnTo>
                      <a:pt x="257" y="384"/>
                    </a:lnTo>
                    <a:lnTo>
                      <a:pt x="261" y="387"/>
                    </a:lnTo>
                    <a:lnTo>
                      <a:pt x="266" y="391"/>
                    </a:lnTo>
                    <a:lnTo>
                      <a:pt x="269" y="395"/>
                    </a:lnTo>
                    <a:lnTo>
                      <a:pt x="275" y="399"/>
                    </a:lnTo>
                    <a:lnTo>
                      <a:pt x="280" y="403"/>
                    </a:lnTo>
                    <a:lnTo>
                      <a:pt x="285" y="408"/>
                    </a:lnTo>
                    <a:lnTo>
                      <a:pt x="291" y="412"/>
                    </a:lnTo>
                    <a:lnTo>
                      <a:pt x="296" y="417"/>
                    </a:lnTo>
                    <a:lnTo>
                      <a:pt x="300" y="421"/>
                    </a:lnTo>
                    <a:lnTo>
                      <a:pt x="306" y="426"/>
                    </a:lnTo>
                    <a:lnTo>
                      <a:pt x="311" y="429"/>
                    </a:lnTo>
                    <a:lnTo>
                      <a:pt x="318" y="435"/>
                    </a:lnTo>
                    <a:lnTo>
                      <a:pt x="323" y="440"/>
                    </a:lnTo>
                    <a:lnTo>
                      <a:pt x="329" y="445"/>
                    </a:lnTo>
                    <a:lnTo>
                      <a:pt x="335" y="450"/>
                    </a:lnTo>
                    <a:lnTo>
                      <a:pt x="342" y="456"/>
                    </a:lnTo>
                    <a:lnTo>
                      <a:pt x="348" y="460"/>
                    </a:lnTo>
                    <a:lnTo>
                      <a:pt x="354" y="465"/>
                    </a:lnTo>
                    <a:lnTo>
                      <a:pt x="360" y="471"/>
                    </a:lnTo>
                    <a:lnTo>
                      <a:pt x="368" y="476"/>
                    </a:lnTo>
                    <a:lnTo>
                      <a:pt x="375" y="482"/>
                    </a:lnTo>
                    <a:lnTo>
                      <a:pt x="382" y="487"/>
                    </a:lnTo>
                    <a:lnTo>
                      <a:pt x="389" y="493"/>
                    </a:lnTo>
                    <a:lnTo>
                      <a:pt x="396" y="499"/>
                    </a:lnTo>
                    <a:lnTo>
                      <a:pt x="404" y="504"/>
                    </a:lnTo>
                    <a:lnTo>
                      <a:pt x="411" y="510"/>
                    </a:lnTo>
                    <a:lnTo>
                      <a:pt x="418" y="514"/>
                    </a:lnTo>
                    <a:lnTo>
                      <a:pt x="426" y="520"/>
                    </a:lnTo>
                    <a:lnTo>
                      <a:pt x="434" y="525"/>
                    </a:lnTo>
                    <a:lnTo>
                      <a:pt x="441" y="532"/>
                    </a:lnTo>
                    <a:lnTo>
                      <a:pt x="449" y="537"/>
                    </a:lnTo>
                    <a:lnTo>
                      <a:pt x="458" y="543"/>
                    </a:lnTo>
                    <a:lnTo>
                      <a:pt x="465" y="549"/>
                    </a:lnTo>
                    <a:lnTo>
                      <a:pt x="473" y="555"/>
                    </a:lnTo>
                    <a:lnTo>
                      <a:pt x="482" y="561"/>
                    </a:lnTo>
                    <a:lnTo>
                      <a:pt x="490" y="567"/>
                    </a:lnTo>
                    <a:lnTo>
                      <a:pt x="497" y="572"/>
                    </a:lnTo>
                    <a:lnTo>
                      <a:pt x="506" y="578"/>
                    </a:lnTo>
                    <a:lnTo>
                      <a:pt x="514" y="584"/>
                    </a:lnTo>
                    <a:lnTo>
                      <a:pt x="524" y="590"/>
                    </a:lnTo>
                    <a:lnTo>
                      <a:pt x="531" y="596"/>
                    </a:lnTo>
                    <a:lnTo>
                      <a:pt x="539" y="601"/>
                    </a:lnTo>
                    <a:lnTo>
                      <a:pt x="548" y="607"/>
                    </a:lnTo>
                    <a:lnTo>
                      <a:pt x="556" y="612"/>
                    </a:lnTo>
                    <a:lnTo>
                      <a:pt x="563" y="618"/>
                    </a:lnTo>
                    <a:lnTo>
                      <a:pt x="570" y="622"/>
                    </a:lnTo>
                    <a:lnTo>
                      <a:pt x="579" y="627"/>
                    </a:lnTo>
                    <a:lnTo>
                      <a:pt x="587" y="633"/>
                    </a:lnTo>
                    <a:lnTo>
                      <a:pt x="594" y="637"/>
                    </a:lnTo>
                    <a:lnTo>
                      <a:pt x="602" y="643"/>
                    </a:lnTo>
                    <a:lnTo>
                      <a:pt x="609" y="646"/>
                    </a:lnTo>
                    <a:lnTo>
                      <a:pt x="617" y="652"/>
                    </a:lnTo>
                    <a:lnTo>
                      <a:pt x="624" y="657"/>
                    </a:lnTo>
                    <a:lnTo>
                      <a:pt x="632" y="662"/>
                    </a:lnTo>
                    <a:lnTo>
                      <a:pt x="639" y="667"/>
                    </a:lnTo>
                    <a:lnTo>
                      <a:pt x="647" y="672"/>
                    </a:lnTo>
                    <a:lnTo>
                      <a:pt x="653" y="675"/>
                    </a:lnTo>
                    <a:lnTo>
                      <a:pt x="660" y="680"/>
                    </a:lnTo>
                    <a:lnTo>
                      <a:pt x="666" y="684"/>
                    </a:lnTo>
                    <a:lnTo>
                      <a:pt x="675" y="688"/>
                    </a:lnTo>
                    <a:lnTo>
                      <a:pt x="681" y="692"/>
                    </a:lnTo>
                    <a:lnTo>
                      <a:pt x="688" y="697"/>
                    </a:lnTo>
                    <a:lnTo>
                      <a:pt x="694" y="700"/>
                    </a:lnTo>
                    <a:lnTo>
                      <a:pt x="701" y="705"/>
                    </a:lnTo>
                    <a:lnTo>
                      <a:pt x="708" y="709"/>
                    </a:lnTo>
                    <a:lnTo>
                      <a:pt x="716" y="712"/>
                    </a:lnTo>
                    <a:lnTo>
                      <a:pt x="722" y="716"/>
                    </a:lnTo>
                    <a:lnTo>
                      <a:pt x="729" y="720"/>
                    </a:lnTo>
                    <a:lnTo>
                      <a:pt x="735" y="723"/>
                    </a:lnTo>
                    <a:lnTo>
                      <a:pt x="742" y="727"/>
                    </a:lnTo>
                    <a:lnTo>
                      <a:pt x="748" y="730"/>
                    </a:lnTo>
                    <a:lnTo>
                      <a:pt x="755" y="735"/>
                    </a:lnTo>
                    <a:lnTo>
                      <a:pt x="761" y="739"/>
                    </a:lnTo>
                    <a:lnTo>
                      <a:pt x="769" y="741"/>
                    </a:lnTo>
                    <a:lnTo>
                      <a:pt x="775" y="745"/>
                    </a:lnTo>
                    <a:lnTo>
                      <a:pt x="782" y="748"/>
                    </a:lnTo>
                    <a:lnTo>
                      <a:pt x="788" y="751"/>
                    </a:lnTo>
                    <a:lnTo>
                      <a:pt x="794" y="754"/>
                    </a:lnTo>
                    <a:lnTo>
                      <a:pt x="801" y="757"/>
                    </a:lnTo>
                    <a:lnTo>
                      <a:pt x="808" y="760"/>
                    </a:lnTo>
                    <a:lnTo>
                      <a:pt x="814" y="763"/>
                    </a:lnTo>
                    <a:lnTo>
                      <a:pt x="820" y="766"/>
                    </a:lnTo>
                    <a:lnTo>
                      <a:pt x="827" y="769"/>
                    </a:lnTo>
                    <a:lnTo>
                      <a:pt x="835" y="772"/>
                    </a:lnTo>
                    <a:lnTo>
                      <a:pt x="841" y="775"/>
                    </a:lnTo>
                    <a:lnTo>
                      <a:pt x="848" y="778"/>
                    </a:lnTo>
                    <a:lnTo>
                      <a:pt x="854" y="781"/>
                    </a:lnTo>
                    <a:lnTo>
                      <a:pt x="861" y="784"/>
                    </a:lnTo>
                    <a:lnTo>
                      <a:pt x="867" y="787"/>
                    </a:lnTo>
                    <a:lnTo>
                      <a:pt x="874" y="789"/>
                    </a:lnTo>
                    <a:lnTo>
                      <a:pt x="880" y="791"/>
                    </a:lnTo>
                    <a:lnTo>
                      <a:pt x="887" y="794"/>
                    </a:lnTo>
                    <a:lnTo>
                      <a:pt x="893" y="796"/>
                    </a:lnTo>
                    <a:lnTo>
                      <a:pt x="901" y="800"/>
                    </a:lnTo>
                    <a:lnTo>
                      <a:pt x="908" y="801"/>
                    </a:lnTo>
                    <a:lnTo>
                      <a:pt x="915" y="805"/>
                    </a:lnTo>
                    <a:lnTo>
                      <a:pt x="921" y="806"/>
                    </a:lnTo>
                    <a:lnTo>
                      <a:pt x="929" y="808"/>
                    </a:lnTo>
                    <a:lnTo>
                      <a:pt x="935" y="811"/>
                    </a:lnTo>
                    <a:lnTo>
                      <a:pt x="943" y="813"/>
                    </a:lnTo>
                    <a:lnTo>
                      <a:pt x="950" y="815"/>
                    </a:lnTo>
                    <a:lnTo>
                      <a:pt x="957" y="818"/>
                    </a:lnTo>
                    <a:lnTo>
                      <a:pt x="965" y="820"/>
                    </a:lnTo>
                    <a:lnTo>
                      <a:pt x="973" y="823"/>
                    </a:lnTo>
                    <a:lnTo>
                      <a:pt x="980" y="824"/>
                    </a:lnTo>
                    <a:lnTo>
                      <a:pt x="987" y="826"/>
                    </a:lnTo>
                    <a:lnTo>
                      <a:pt x="994" y="827"/>
                    </a:lnTo>
                    <a:lnTo>
                      <a:pt x="1001" y="830"/>
                    </a:lnTo>
                    <a:lnTo>
                      <a:pt x="1009" y="832"/>
                    </a:lnTo>
                    <a:lnTo>
                      <a:pt x="1016" y="833"/>
                    </a:lnTo>
                    <a:lnTo>
                      <a:pt x="1023" y="836"/>
                    </a:lnTo>
                    <a:lnTo>
                      <a:pt x="1031" y="837"/>
                    </a:lnTo>
                    <a:lnTo>
                      <a:pt x="1037" y="838"/>
                    </a:lnTo>
                    <a:lnTo>
                      <a:pt x="1045" y="841"/>
                    </a:lnTo>
                    <a:lnTo>
                      <a:pt x="1052" y="842"/>
                    </a:lnTo>
                    <a:lnTo>
                      <a:pt x="1060" y="844"/>
                    </a:lnTo>
                    <a:lnTo>
                      <a:pt x="1067" y="845"/>
                    </a:lnTo>
                    <a:lnTo>
                      <a:pt x="1075" y="847"/>
                    </a:lnTo>
                    <a:lnTo>
                      <a:pt x="1082" y="849"/>
                    </a:lnTo>
                    <a:lnTo>
                      <a:pt x="1089" y="850"/>
                    </a:lnTo>
                    <a:lnTo>
                      <a:pt x="1096" y="851"/>
                    </a:lnTo>
                    <a:lnTo>
                      <a:pt x="1102" y="853"/>
                    </a:lnTo>
                    <a:lnTo>
                      <a:pt x="1109" y="854"/>
                    </a:lnTo>
                    <a:lnTo>
                      <a:pt x="1117" y="855"/>
                    </a:lnTo>
                    <a:lnTo>
                      <a:pt x="1124" y="856"/>
                    </a:lnTo>
                    <a:lnTo>
                      <a:pt x="1130" y="857"/>
                    </a:lnTo>
                    <a:lnTo>
                      <a:pt x="1137" y="859"/>
                    </a:lnTo>
                    <a:lnTo>
                      <a:pt x="1143" y="861"/>
                    </a:lnTo>
                    <a:lnTo>
                      <a:pt x="1149" y="861"/>
                    </a:lnTo>
                    <a:lnTo>
                      <a:pt x="1156" y="862"/>
                    </a:lnTo>
                    <a:lnTo>
                      <a:pt x="1162" y="863"/>
                    </a:lnTo>
                    <a:lnTo>
                      <a:pt x="1169" y="865"/>
                    </a:lnTo>
                    <a:lnTo>
                      <a:pt x="1174" y="866"/>
                    </a:lnTo>
                    <a:lnTo>
                      <a:pt x="1180" y="867"/>
                    </a:lnTo>
                    <a:lnTo>
                      <a:pt x="1187" y="868"/>
                    </a:lnTo>
                    <a:lnTo>
                      <a:pt x="1193" y="869"/>
                    </a:lnTo>
                    <a:lnTo>
                      <a:pt x="1198" y="869"/>
                    </a:lnTo>
                    <a:lnTo>
                      <a:pt x="1203" y="871"/>
                    </a:lnTo>
                    <a:lnTo>
                      <a:pt x="1209" y="871"/>
                    </a:lnTo>
                    <a:lnTo>
                      <a:pt x="1214" y="872"/>
                    </a:lnTo>
                    <a:lnTo>
                      <a:pt x="1219" y="873"/>
                    </a:lnTo>
                    <a:lnTo>
                      <a:pt x="1225" y="873"/>
                    </a:lnTo>
                    <a:lnTo>
                      <a:pt x="1229" y="874"/>
                    </a:lnTo>
                    <a:lnTo>
                      <a:pt x="1234" y="875"/>
                    </a:lnTo>
                    <a:lnTo>
                      <a:pt x="1239" y="875"/>
                    </a:lnTo>
                    <a:lnTo>
                      <a:pt x="1243" y="875"/>
                    </a:lnTo>
                    <a:lnTo>
                      <a:pt x="1247" y="877"/>
                    </a:lnTo>
                    <a:lnTo>
                      <a:pt x="1252" y="877"/>
                    </a:lnTo>
                    <a:lnTo>
                      <a:pt x="1256" y="877"/>
                    </a:lnTo>
                    <a:lnTo>
                      <a:pt x="1259" y="878"/>
                    </a:lnTo>
                    <a:lnTo>
                      <a:pt x="1263" y="878"/>
                    </a:lnTo>
                    <a:lnTo>
                      <a:pt x="1268" y="879"/>
                    </a:lnTo>
                    <a:lnTo>
                      <a:pt x="1274" y="879"/>
                    </a:lnTo>
                    <a:lnTo>
                      <a:pt x="1279" y="880"/>
                    </a:lnTo>
                    <a:lnTo>
                      <a:pt x="1283" y="880"/>
                    </a:lnTo>
                    <a:lnTo>
                      <a:pt x="1288" y="881"/>
                    </a:lnTo>
                    <a:lnTo>
                      <a:pt x="1292" y="881"/>
                    </a:lnTo>
                    <a:lnTo>
                      <a:pt x="1294" y="881"/>
                    </a:lnTo>
                    <a:lnTo>
                      <a:pt x="1295" y="881"/>
                    </a:lnTo>
                    <a:lnTo>
                      <a:pt x="1297" y="883"/>
                    </a:lnTo>
                    <a:lnTo>
                      <a:pt x="1297" y="881"/>
                    </a:lnTo>
                    <a:lnTo>
                      <a:pt x="1298" y="881"/>
                    </a:lnTo>
                    <a:lnTo>
                      <a:pt x="1300" y="881"/>
                    </a:lnTo>
                    <a:lnTo>
                      <a:pt x="1304" y="881"/>
                    </a:lnTo>
                    <a:lnTo>
                      <a:pt x="1307" y="880"/>
                    </a:lnTo>
                    <a:lnTo>
                      <a:pt x="1313" y="880"/>
                    </a:lnTo>
                    <a:lnTo>
                      <a:pt x="1317" y="879"/>
                    </a:lnTo>
                    <a:lnTo>
                      <a:pt x="1319" y="879"/>
                    </a:lnTo>
                    <a:lnTo>
                      <a:pt x="1323" y="879"/>
                    </a:lnTo>
                    <a:lnTo>
                      <a:pt x="1327" y="879"/>
                    </a:lnTo>
                    <a:lnTo>
                      <a:pt x="1330" y="878"/>
                    </a:lnTo>
                    <a:lnTo>
                      <a:pt x="1334" y="878"/>
                    </a:lnTo>
                    <a:lnTo>
                      <a:pt x="1337" y="877"/>
                    </a:lnTo>
                    <a:lnTo>
                      <a:pt x="1342" y="877"/>
                    </a:lnTo>
                    <a:lnTo>
                      <a:pt x="1346" y="875"/>
                    </a:lnTo>
                    <a:lnTo>
                      <a:pt x="1351" y="875"/>
                    </a:lnTo>
                    <a:lnTo>
                      <a:pt x="1355" y="874"/>
                    </a:lnTo>
                    <a:lnTo>
                      <a:pt x="1360" y="874"/>
                    </a:lnTo>
                    <a:lnTo>
                      <a:pt x="1364" y="873"/>
                    </a:lnTo>
                    <a:lnTo>
                      <a:pt x="1369" y="872"/>
                    </a:lnTo>
                    <a:lnTo>
                      <a:pt x="1374" y="871"/>
                    </a:lnTo>
                    <a:lnTo>
                      <a:pt x="1380" y="871"/>
                    </a:lnTo>
                    <a:lnTo>
                      <a:pt x="1384" y="869"/>
                    </a:lnTo>
                    <a:lnTo>
                      <a:pt x="1390" y="868"/>
                    </a:lnTo>
                    <a:lnTo>
                      <a:pt x="1395" y="867"/>
                    </a:lnTo>
                    <a:lnTo>
                      <a:pt x="1401" y="867"/>
                    </a:lnTo>
                    <a:lnTo>
                      <a:pt x="1406" y="865"/>
                    </a:lnTo>
                    <a:lnTo>
                      <a:pt x="1411" y="863"/>
                    </a:lnTo>
                    <a:lnTo>
                      <a:pt x="1417" y="862"/>
                    </a:lnTo>
                    <a:lnTo>
                      <a:pt x="1423" y="861"/>
                    </a:lnTo>
                    <a:lnTo>
                      <a:pt x="1428" y="859"/>
                    </a:lnTo>
                    <a:lnTo>
                      <a:pt x="1434" y="857"/>
                    </a:lnTo>
                    <a:lnTo>
                      <a:pt x="1438" y="855"/>
                    </a:lnTo>
                    <a:lnTo>
                      <a:pt x="1444" y="854"/>
                    </a:lnTo>
                    <a:lnTo>
                      <a:pt x="1450" y="853"/>
                    </a:lnTo>
                    <a:lnTo>
                      <a:pt x="1456" y="850"/>
                    </a:lnTo>
                    <a:lnTo>
                      <a:pt x="1461" y="849"/>
                    </a:lnTo>
                    <a:lnTo>
                      <a:pt x="1467" y="847"/>
                    </a:lnTo>
                    <a:lnTo>
                      <a:pt x="1472" y="844"/>
                    </a:lnTo>
                    <a:lnTo>
                      <a:pt x="1478" y="843"/>
                    </a:lnTo>
                    <a:lnTo>
                      <a:pt x="1484" y="841"/>
                    </a:lnTo>
                    <a:lnTo>
                      <a:pt x="1489" y="838"/>
                    </a:lnTo>
                    <a:lnTo>
                      <a:pt x="1494" y="836"/>
                    </a:lnTo>
                    <a:lnTo>
                      <a:pt x="1500" y="833"/>
                    </a:lnTo>
                    <a:lnTo>
                      <a:pt x="1504" y="831"/>
                    </a:lnTo>
                    <a:lnTo>
                      <a:pt x="1509" y="827"/>
                    </a:lnTo>
                    <a:lnTo>
                      <a:pt x="1515" y="825"/>
                    </a:lnTo>
                    <a:lnTo>
                      <a:pt x="1520" y="823"/>
                    </a:lnTo>
                    <a:lnTo>
                      <a:pt x="1525" y="819"/>
                    </a:lnTo>
                    <a:lnTo>
                      <a:pt x="1530" y="817"/>
                    </a:lnTo>
                    <a:lnTo>
                      <a:pt x="1533" y="814"/>
                    </a:lnTo>
                    <a:lnTo>
                      <a:pt x="1538" y="811"/>
                    </a:lnTo>
                    <a:lnTo>
                      <a:pt x="1542" y="808"/>
                    </a:lnTo>
                    <a:lnTo>
                      <a:pt x="1548" y="805"/>
                    </a:lnTo>
                    <a:lnTo>
                      <a:pt x="1551" y="801"/>
                    </a:lnTo>
                    <a:lnTo>
                      <a:pt x="1555" y="797"/>
                    </a:lnTo>
                    <a:lnTo>
                      <a:pt x="1558" y="794"/>
                    </a:lnTo>
                    <a:lnTo>
                      <a:pt x="1563" y="790"/>
                    </a:lnTo>
                    <a:lnTo>
                      <a:pt x="1566" y="787"/>
                    </a:lnTo>
                    <a:lnTo>
                      <a:pt x="1569" y="783"/>
                    </a:lnTo>
                    <a:lnTo>
                      <a:pt x="1572" y="779"/>
                    </a:lnTo>
                    <a:lnTo>
                      <a:pt x="1575" y="776"/>
                    </a:lnTo>
                    <a:lnTo>
                      <a:pt x="1578" y="772"/>
                    </a:lnTo>
                    <a:lnTo>
                      <a:pt x="1580" y="767"/>
                    </a:lnTo>
                    <a:lnTo>
                      <a:pt x="1582" y="764"/>
                    </a:lnTo>
                    <a:lnTo>
                      <a:pt x="1586" y="762"/>
                    </a:lnTo>
                    <a:lnTo>
                      <a:pt x="1590" y="754"/>
                    </a:lnTo>
                    <a:lnTo>
                      <a:pt x="1594" y="748"/>
                    </a:lnTo>
                    <a:lnTo>
                      <a:pt x="1597" y="744"/>
                    </a:lnTo>
                    <a:lnTo>
                      <a:pt x="1600" y="738"/>
                    </a:lnTo>
                    <a:lnTo>
                      <a:pt x="1603" y="732"/>
                    </a:lnTo>
                    <a:lnTo>
                      <a:pt x="1605" y="727"/>
                    </a:lnTo>
                    <a:lnTo>
                      <a:pt x="1606" y="722"/>
                    </a:lnTo>
                    <a:lnTo>
                      <a:pt x="1608" y="717"/>
                    </a:lnTo>
                    <a:lnTo>
                      <a:pt x="1609" y="712"/>
                    </a:lnTo>
                    <a:lnTo>
                      <a:pt x="1610" y="708"/>
                    </a:lnTo>
                    <a:lnTo>
                      <a:pt x="1610" y="704"/>
                    </a:lnTo>
                    <a:lnTo>
                      <a:pt x="1611" y="702"/>
                    </a:lnTo>
                    <a:lnTo>
                      <a:pt x="1610" y="698"/>
                    </a:lnTo>
                    <a:lnTo>
                      <a:pt x="1610" y="694"/>
                    </a:lnTo>
                    <a:lnTo>
                      <a:pt x="1610" y="691"/>
                    </a:lnTo>
                    <a:lnTo>
                      <a:pt x="1610" y="688"/>
                    </a:lnTo>
                    <a:lnTo>
                      <a:pt x="1609" y="684"/>
                    </a:lnTo>
                    <a:lnTo>
                      <a:pt x="1608" y="680"/>
                    </a:lnTo>
                    <a:lnTo>
                      <a:pt x="1605" y="675"/>
                    </a:lnTo>
                    <a:lnTo>
                      <a:pt x="1604" y="674"/>
                    </a:lnTo>
                    <a:lnTo>
                      <a:pt x="1167" y="576"/>
                    </a:lnTo>
                    <a:lnTo>
                      <a:pt x="1166" y="574"/>
                    </a:lnTo>
                    <a:lnTo>
                      <a:pt x="1162" y="573"/>
                    </a:lnTo>
                    <a:lnTo>
                      <a:pt x="1160" y="572"/>
                    </a:lnTo>
                    <a:lnTo>
                      <a:pt x="1156" y="571"/>
                    </a:lnTo>
                    <a:lnTo>
                      <a:pt x="1153" y="568"/>
                    </a:lnTo>
                    <a:lnTo>
                      <a:pt x="1149" y="567"/>
                    </a:lnTo>
                    <a:lnTo>
                      <a:pt x="1143" y="565"/>
                    </a:lnTo>
                    <a:lnTo>
                      <a:pt x="1138" y="564"/>
                    </a:lnTo>
                    <a:lnTo>
                      <a:pt x="1132" y="561"/>
                    </a:lnTo>
                    <a:lnTo>
                      <a:pt x="1127" y="559"/>
                    </a:lnTo>
                    <a:lnTo>
                      <a:pt x="1120" y="555"/>
                    </a:lnTo>
                    <a:lnTo>
                      <a:pt x="1114" y="553"/>
                    </a:lnTo>
                    <a:lnTo>
                      <a:pt x="1107" y="549"/>
                    </a:lnTo>
                    <a:lnTo>
                      <a:pt x="1100" y="547"/>
                    </a:lnTo>
                    <a:lnTo>
                      <a:pt x="1090" y="543"/>
                    </a:lnTo>
                    <a:lnTo>
                      <a:pt x="1083" y="540"/>
                    </a:lnTo>
                    <a:lnTo>
                      <a:pt x="1073" y="536"/>
                    </a:lnTo>
                    <a:lnTo>
                      <a:pt x="1065" y="532"/>
                    </a:lnTo>
                    <a:lnTo>
                      <a:pt x="1055" y="528"/>
                    </a:lnTo>
                    <a:lnTo>
                      <a:pt x="1047" y="524"/>
                    </a:lnTo>
                    <a:lnTo>
                      <a:pt x="1037" y="519"/>
                    </a:lnTo>
                    <a:lnTo>
                      <a:pt x="1028" y="516"/>
                    </a:lnTo>
                    <a:lnTo>
                      <a:pt x="1017" y="511"/>
                    </a:lnTo>
                    <a:lnTo>
                      <a:pt x="1007" y="506"/>
                    </a:lnTo>
                    <a:lnTo>
                      <a:pt x="997" y="501"/>
                    </a:lnTo>
                    <a:lnTo>
                      <a:pt x="986" y="498"/>
                    </a:lnTo>
                    <a:lnTo>
                      <a:pt x="975" y="492"/>
                    </a:lnTo>
                    <a:lnTo>
                      <a:pt x="964" y="487"/>
                    </a:lnTo>
                    <a:lnTo>
                      <a:pt x="952" y="482"/>
                    </a:lnTo>
                    <a:lnTo>
                      <a:pt x="941" y="477"/>
                    </a:lnTo>
                    <a:lnTo>
                      <a:pt x="929" y="471"/>
                    </a:lnTo>
                    <a:lnTo>
                      <a:pt x="919" y="466"/>
                    </a:lnTo>
                    <a:lnTo>
                      <a:pt x="907" y="460"/>
                    </a:lnTo>
                    <a:lnTo>
                      <a:pt x="895" y="454"/>
                    </a:lnTo>
                    <a:lnTo>
                      <a:pt x="883" y="448"/>
                    </a:lnTo>
                    <a:lnTo>
                      <a:pt x="872" y="444"/>
                    </a:lnTo>
                    <a:lnTo>
                      <a:pt x="860" y="438"/>
                    </a:lnTo>
                    <a:lnTo>
                      <a:pt x="849" y="433"/>
                    </a:lnTo>
                    <a:lnTo>
                      <a:pt x="837" y="426"/>
                    </a:lnTo>
                    <a:lnTo>
                      <a:pt x="825" y="420"/>
                    </a:lnTo>
                    <a:lnTo>
                      <a:pt x="813" y="414"/>
                    </a:lnTo>
                    <a:lnTo>
                      <a:pt x="802" y="409"/>
                    </a:lnTo>
                    <a:lnTo>
                      <a:pt x="790" y="402"/>
                    </a:lnTo>
                    <a:lnTo>
                      <a:pt x="779" y="396"/>
                    </a:lnTo>
                    <a:lnTo>
                      <a:pt x="769" y="390"/>
                    </a:lnTo>
                    <a:lnTo>
                      <a:pt x="758" y="385"/>
                    </a:lnTo>
                    <a:lnTo>
                      <a:pt x="747" y="379"/>
                    </a:lnTo>
                    <a:lnTo>
                      <a:pt x="736" y="373"/>
                    </a:lnTo>
                    <a:lnTo>
                      <a:pt x="725" y="366"/>
                    </a:lnTo>
                    <a:lnTo>
                      <a:pt x="716" y="361"/>
                    </a:lnTo>
                    <a:lnTo>
                      <a:pt x="706" y="355"/>
                    </a:lnTo>
                    <a:lnTo>
                      <a:pt x="695" y="349"/>
                    </a:lnTo>
                    <a:lnTo>
                      <a:pt x="687" y="342"/>
                    </a:lnTo>
                    <a:lnTo>
                      <a:pt x="678" y="337"/>
                    </a:lnTo>
                    <a:lnTo>
                      <a:pt x="669" y="331"/>
                    </a:lnTo>
                    <a:lnTo>
                      <a:pt x="659" y="325"/>
                    </a:lnTo>
                    <a:lnTo>
                      <a:pt x="651" y="319"/>
                    </a:lnTo>
                    <a:lnTo>
                      <a:pt x="644" y="314"/>
                    </a:lnTo>
                    <a:lnTo>
                      <a:pt x="635" y="308"/>
                    </a:lnTo>
                    <a:lnTo>
                      <a:pt x="629" y="302"/>
                    </a:lnTo>
                    <a:lnTo>
                      <a:pt x="622" y="297"/>
                    </a:lnTo>
                    <a:lnTo>
                      <a:pt x="616" y="293"/>
                    </a:lnTo>
                    <a:lnTo>
                      <a:pt x="610" y="287"/>
                    </a:lnTo>
                    <a:lnTo>
                      <a:pt x="603" y="281"/>
                    </a:lnTo>
                    <a:lnTo>
                      <a:pt x="596" y="276"/>
                    </a:lnTo>
                    <a:lnTo>
                      <a:pt x="590" y="270"/>
                    </a:lnTo>
                    <a:lnTo>
                      <a:pt x="582" y="265"/>
                    </a:lnTo>
                    <a:lnTo>
                      <a:pt x="575" y="259"/>
                    </a:lnTo>
                    <a:lnTo>
                      <a:pt x="567" y="254"/>
                    </a:lnTo>
                    <a:lnTo>
                      <a:pt x="561" y="248"/>
                    </a:lnTo>
                    <a:lnTo>
                      <a:pt x="552" y="243"/>
                    </a:lnTo>
                    <a:lnTo>
                      <a:pt x="545" y="239"/>
                    </a:lnTo>
                    <a:lnTo>
                      <a:pt x="537" y="234"/>
                    </a:lnTo>
                    <a:lnTo>
                      <a:pt x="530" y="229"/>
                    </a:lnTo>
                    <a:lnTo>
                      <a:pt x="521" y="223"/>
                    </a:lnTo>
                    <a:lnTo>
                      <a:pt x="514" y="218"/>
                    </a:lnTo>
                    <a:lnTo>
                      <a:pt x="506" y="213"/>
                    </a:lnTo>
                    <a:lnTo>
                      <a:pt x="498" y="210"/>
                    </a:lnTo>
                    <a:lnTo>
                      <a:pt x="490" y="204"/>
                    </a:lnTo>
                    <a:lnTo>
                      <a:pt x="482" y="200"/>
                    </a:lnTo>
                    <a:lnTo>
                      <a:pt x="473" y="195"/>
                    </a:lnTo>
                    <a:lnTo>
                      <a:pt x="465" y="191"/>
                    </a:lnTo>
                    <a:lnTo>
                      <a:pt x="456" y="186"/>
                    </a:lnTo>
                    <a:lnTo>
                      <a:pt x="449" y="182"/>
                    </a:lnTo>
                    <a:lnTo>
                      <a:pt x="441" y="177"/>
                    </a:lnTo>
                    <a:lnTo>
                      <a:pt x="432" y="174"/>
                    </a:lnTo>
                    <a:lnTo>
                      <a:pt x="424" y="170"/>
                    </a:lnTo>
                    <a:lnTo>
                      <a:pt x="417" y="165"/>
                    </a:lnTo>
                    <a:lnTo>
                      <a:pt x="408" y="162"/>
                    </a:lnTo>
                    <a:lnTo>
                      <a:pt x="400" y="157"/>
                    </a:lnTo>
                    <a:lnTo>
                      <a:pt x="393" y="153"/>
                    </a:lnTo>
                    <a:lnTo>
                      <a:pt x="384" y="150"/>
                    </a:lnTo>
                    <a:lnTo>
                      <a:pt x="377" y="146"/>
                    </a:lnTo>
                    <a:lnTo>
                      <a:pt x="370" y="144"/>
                    </a:lnTo>
                    <a:lnTo>
                      <a:pt x="362" y="140"/>
                    </a:lnTo>
                    <a:lnTo>
                      <a:pt x="354" y="137"/>
                    </a:lnTo>
                    <a:lnTo>
                      <a:pt x="347" y="133"/>
                    </a:lnTo>
                    <a:lnTo>
                      <a:pt x="339" y="129"/>
                    </a:lnTo>
                    <a:lnTo>
                      <a:pt x="332" y="126"/>
                    </a:lnTo>
                    <a:lnTo>
                      <a:pt x="324" y="123"/>
                    </a:lnTo>
                    <a:lnTo>
                      <a:pt x="318" y="120"/>
                    </a:lnTo>
                    <a:lnTo>
                      <a:pt x="311" y="117"/>
                    </a:lnTo>
                    <a:lnTo>
                      <a:pt x="305" y="115"/>
                    </a:lnTo>
                    <a:lnTo>
                      <a:pt x="299" y="113"/>
                    </a:lnTo>
                    <a:lnTo>
                      <a:pt x="292" y="109"/>
                    </a:lnTo>
                    <a:lnTo>
                      <a:pt x="287" y="108"/>
                    </a:lnTo>
                    <a:lnTo>
                      <a:pt x="281" y="105"/>
                    </a:lnTo>
                    <a:lnTo>
                      <a:pt x="275" y="103"/>
                    </a:lnTo>
                    <a:lnTo>
                      <a:pt x="270" y="102"/>
                    </a:lnTo>
                    <a:lnTo>
                      <a:pt x="266" y="99"/>
                    </a:lnTo>
                    <a:lnTo>
                      <a:pt x="260" y="97"/>
                    </a:lnTo>
                    <a:lnTo>
                      <a:pt x="256" y="95"/>
                    </a:lnTo>
                    <a:lnTo>
                      <a:pt x="251" y="93"/>
                    </a:lnTo>
                    <a:lnTo>
                      <a:pt x="246" y="92"/>
                    </a:lnTo>
                    <a:lnTo>
                      <a:pt x="243" y="90"/>
                    </a:lnTo>
                    <a:lnTo>
                      <a:pt x="239" y="89"/>
                    </a:lnTo>
                    <a:lnTo>
                      <a:pt x="237" y="87"/>
                    </a:lnTo>
                    <a:lnTo>
                      <a:pt x="234" y="87"/>
                    </a:lnTo>
                    <a:lnTo>
                      <a:pt x="228" y="85"/>
                    </a:lnTo>
                    <a:lnTo>
                      <a:pt x="226" y="84"/>
                    </a:lnTo>
                    <a:lnTo>
                      <a:pt x="224" y="84"/>
                    </a:lnTo>
                    <a:lnTo>
                      <a:pt x="221" y="83"/>
                    </a:lnTo>
                    <a:lnTo>
                      <a:pt x="219" y="81"/>
                    </a:lnTo>
                    <a:lnTo>
                      <a:pt x="215" y="80"/>
                    </a:lnTo>
                    <a:lnTo>
                      <a:pt x="213" y="79"/>
                    </a:lnTo>
                    <a:lnTo>
                      <a:pt x="209" y="77"/>
                    </a:lnTo>
                    <a:lnTo>
                      <a:pt x="206" y="75"/>
                    </a:lnTo>
                    <a:lnTo>
                      <a:pt x="201" y="73"/>
                    </a:lnTo>
                    <a:lnTo>
                      <a:pt x="196" y="72"/>
                    </a:lnTo>
                    <a:lnTo>
                      <a:pt x="191" y="69"/>
                    </a:lnTo>
                    <a:lnTo>
                      <a:pt x="186" y="66"/>
                    </a:lnTo>
                    <a:lnTo>
                      <a:pt x="180" y="63"/>
                    </a:lnTo>
                    <a:lnTo>
                      <a:pt x="174" y="61"/>
                    </a:lnTo>
                    <a:lnTo>
                      <a:pt x="168" y="59"/>
                    </a:lnTo>
                    <a:lnTo>
                      <a:pt x="164" y="56"/>
                    </a:lnTo>
                    <a:lnTo>
                      <a:pt x="160" y="54"/>
                    </a:lnTo>
                    <a:lnTo>
                      <a:pt x="156" y="53"/>
                    </a:lnTo>
                    <a:lnTo>
                      <a:pt x="153" y="50"/>
                    </a:lnTo>
                    <a:lnTo>
                      <a:pt x="150" y="49"/>
                    </a:lnTo>
                    <a:lnTo>
                      <a:pt x="143" y="47"/>
                    </a:lnTo>
                    <a:lnTo>
                      <a:pt x="137" y="43"/>
                    </a:lnTo>
                    <a:lnTo>
                      <a:pt x="134" y="42"/>
                    </a:lnTo>
                    <a:lnTo>
                      <a:pt x="130" y="40"/>
                    </a:lnTo>
                    <a:lnTo>
                      <a:pt x="126" y="37"/>
                    </a:lnTo>
                    <a:lnTo>
                      <a:pt x="124" y="36"/>
                    </a:lnTo>
                    <a:lnTo>
                      <a:pt x="117" y="32"/>
                    </a:lnTo>
                    <a:lnTo>
                      <a:pt x="111" y="29"/>
                    </a:lnTo>
                    <a:lnTo>
                      <a:pt x="103" y="25"/>
                    </a:lnTo>
                    <a:lnTo>
                      <a:pt x="97" y="22"/>
                    </a:lnTo>
                    <a:lnTo>
                      <a:pt x="91" y="18"/>
                    </a:lnTo>
                    <a:lnTo>
                      <a:pt x="85" y="14"/>
                    </a:lnTo>
                    <a:lnTo>
                      <a:pt x="79" y="11"/>
                    </a:lnTo>
                    <a:lnTo>
                      <a:pt x="73" y="7"/>
                    </a:lnTo>
                    <a:lnTo>
                      <a:pt x="69" y="4"/>
                    </a:lnTo>
                    <a:lnTo>
                      <a:pt x="64" y="0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45"/>
              <p:cNvSpPr>
                <a:spLocks/>
              </p:cNvSpPr>
              <p:nvPr/>
            </p:nvSpPr>
            <p:spPr bwMode="auto">
              <a:xfrm>
                <a:off x="2256" y="3838"/>
                <a:ext cx="218" cy="247"/>
              </a:xfrm>
              <a:custGeom>
                <a:avLst/>
                <a:gdLst/>
                <a:ahLst/>
                <a:cxnLst>
                  <a:cxn ang="0">
                    <a:pos x="62" y="240"/>
                  </a:cxn>
                  <a:cxn ang="0">
                    <a:pos x="77" y="244"/>
                  </a:cxn>
                  <a:cxn ang="0">
                    <a:pos x="93" y="247"/>
                  </a:cxn>
                  <a:cxn ang="0">
                    <a:pos x="108" y="246"/>
                  </a:cxn>
                  <a:cxn ang="0">
                    <a:pos x="124" y="242"/>
                  </a:cxn>
                  <a:cxn ang="0">
                    <a:pos x="140" y="237"/>
                  </a:cxn>
                  <a:cxn ang="0">
                    <a:pos x="154" y="228"/>
                  </a:cxn>
                  <a:cxn ang="0">
                    <a:pos x="168" y="219"/>
                  </a:cxn>
                  <a:cxn ang="0">
                    <a:pos x="180" y="205"/>
                  </a:cxn>
                  <a:cxn ang="0">
                    <a:pos x="192" y="191"/>
                  </a:cxn>
                  <a:cxn ang="0">
                    <a:pos x="203" y="175"/>
                  </a:cxn>
                  <a:cxn ang="0">
                    <a:pos x="209" y="157"/>
                  </a:cxn>
                  <a:cxn ang="0">
                    <a:pos x="215" y="139"/>
                  </a:cxn>
                  <a:cxn ang="0">
                    <a:pos x="218" y="121"/>
                  </a:cxn>
                  <a:cxn ang="0">
                    <a:pos x="218" y="103"/>
                  </a:cxn>
                  <a:cxn ang="0">
                    <a:pos x="216" y="87"/>
                  </a:cxn>
                  <a:cxn ang="0">
                    <a:pos x="212" y="71"/>
                  </a:cxn>
                  <a:cxn ang="0">
                    <a:pos x="206" y="54"/>
                  </a:cxn>
                  <a:cxn ang="0">
                    <a:pos x="198" y="41"/>
                  </a:cxn>
                  <a:cxn ang="0">
                    <a:pos x="188" y="28"/>
                  </a:cxn>
                  <a:cxn ang="0">
                    <a:pos x="176" y="18"/>
                  </a:cxn>
                  <a:cxn ang="0">
                    <a:pos x="162" y="10"/>
                  </a:cxn>
                  <a:cxn ang="0">
                    <a:pos x="147" y="4"/>
                  </a:cxn>
                  <a:cxn ang="0">
                    <a:pos x="131" y="0"/>
                  </a:cxn>
                  <a:cxn ang="0">
                    <a:pos x="114" y="0"/>
                  </a:cxn>
                  <a:cxn ang="0">
                    <a:pos x="99" y="4"/>
                  </a:cxn>
                  <a:cxn ang="0">
                    <a:pos x="83" y="9"/>
                  </a:cxn>
                  <a:cxn ang="0">
                    <a:pos x="69" y="16"/>
                  </a:cxn>
                  <a:cxn ang="0">
                    <a:pos x="54" y="25"/>
                  </a:cxn>
                  <a:cxn ang="0">
                    <a:pos x="41" y="37"/>
                  </a:cxn>
                  <a:cxn ang="0">
                    <a:pos x="29" y="51"/>
                  </a:cxn>
                  <a:cxn ang="0">
                    <a:pos x="20" y="67"/>
                  </a:cxn>
                  <a:cxn ang="0">
                    <a:pos x="11" y="84"/>
                  </a:cxn>
                  <a:cxn ang="0">
                    <a:pos x="5" y="102"/>
                  </a:cxn>
                  <a:cxn ang="0">
                    <a:pos x="2" y="120"/>
                  </a:cxn>
                  <a:cxn ang="0">
                    <a:pos x="0" y="138"/>
                  </a:cxn>
                  <a:cxn ang="0">
                    <a:pos x="2" y="156"/>
                  </a:cxn>
                  <a:cxn ang="0">
                    <a:pos x="4" y="172"/>
                  </a:cxn>
                  <a:cxn ang="0">
                    <a:pos x="10" y="189"/>
                  </a:cxn>
                  <a:cxn ang="0">
                    <a:pos x="17" y="202"/>
                  </a:cxn>
                  <a:cxn ang="0">
                    <a:pos x="27" y="216"/>
                  </a:cxn>
                  <a:cxn ang="0">
                    <a:pos x="39" y="227"/>
                  </a:cxn>
                  <a:cxn ang="0">
                    <a:pos x="53" y="237"/>
                  </a:cxn>
                </a:cxnLst>
                <a:rect l="0" t="0" r="r" b="b"/>
                <a:pathLst>
                  <a:path w="218" h="247">
                    <a:moveTo>
                      <a:pt x="53" y="237"/>
                    </a:moveTo>
                    <a:lnTo>
                      <a:pt x="57" y="238"/>
                    </a:lnTo>
                    <a:lnTo>
                      <a:pt x="62" y="240"/>
                    </a:lnTo>
                    <a:lnTo>
                      <a:pt x="68" y="241"/>
                    </a:lnTo>
                    <a:lnTo>
                      <a:pt x="72" y="244"/>
                    </a:lnTo>
                    <a:lnTo>
                      <a:pt x="77" y="244"/>
                    </a:lnTo>
                    <a:lnTo>
                      <a:pt x="82" y="246"/>
                    </a:lnTo>
                    <a:lnTo>
                      <a:pt x="88" y="246"/>
                    </a:lnTo>
                    <a:lnTo>
                      <a:pt x="93" y="247"/>
                    </a:lnTo>
                    <a:lnTo>
                      <a:pt x="99" y="246"/>
                    </a:lnTo>
                    <a:lnTo>
                      <a:pt x="104" y="246"/>
                    </a:lnTo>
                    <a:lnTo>
                      <a:pt x="108" y="246"/>
                    </a:lnTo>
                    <a:lnTo>
                      <a:pt x="114" y="245"/>
                    </a:lnTo>
                    <a:lnTo>
                      <a:pt x="119" y="244"/>
                    </a:lnTo>
                    <a:lnTo>
                      <a:pt x="124" y="242"/>
                    </a:lnTo>
                    <a:lnTo>
                      <a:pt x="130" y="240"/>
                    </a:lnTo>
                    <a:lnTo>
                      <a:pt x="135" y="239"/>
                    </a:lnTo>
                    <a:lnTo>
                      <a:pt x="140" y="237"/>
                    </a:lnTo>
                    <a:lnTo>
                      <a:pt x="144" y="234"/>
                    </a:lnTo>
                    <a:lnTo>
                      <a:pt x="149" y="231"/>
                    </a:lnTo>
                    <a:lnTo>
                      <a:pt x="154" y="228"/>
                    </a:lnTo>
                    <a:lnTo>
                      <a:pt x="159" y="225"/>
                    </a:lnTo>
                    <a:lnTo>
                      <a:pt x="164" y="222"/>
                    </a:lnTo>
                    <a:lnTo>
                      <a:pt x="168" y="219"/>
                    </a:lnTo>
                    <a:lnTo>
                      <a:pt x="173" y="215"/>
                    </a:lnTo>
                    <a:lnTo>
                      <a:pt x="177" y="209"/>
                    </a:lnTo>
                    <a:lnTo>
                      <a:pt x="180" y="205"/>
                    </a:lnTo>
                    <a:lnTo>
                      <a:pt x="184" y="201"/>
                    </a:lnTo>
                    <a:lnTo>
                      <a:pt x="189" y="197"/>
                    </a:lnTo>
                    <a:lnTo>
                      <a:pt x="192" y="191"/>
                    </a:lnTo>
                    <a:lnTo>
                      <a:pt x="196" y="186"/>
                    </a:lnTo>
                    <a:lnTo>
                      <a:pt x="200" y="180"/>
                    </a:lnTo>
                    <a:lnTo>
                      <a:pt x="203" y="175"/>
                    </a:lnTo>
                    <a:lnTo>
                      <a:pt x="206" y="169"/>
                    </a:lnTo>
                    <a:lnTo>
                      <a:pt x="208" y="163"/>
                    </a:lnTo>
                    <a:lnTo>
                      <a:pt x="209" y="157"/>
                    </a:lnTo>
                    <a:lnTo>
                      <a:pt x="212" y="151"/>
                    </a:lnTo>
                    <a:lnTo>
                      <a:pt x="213" y="145"/>
                    </a:lnTo>
                    <a:lnTo>
                      <a:pt x="215" y="139"/>
                    </a:lnTo>
                    <a:lnTo>
                      <a:pt x="216" y="133"/>
                    </a:lnTo>
                    <a:lnTo>
                      <a:pt x="218" y="127"/>
                    </a:lnTo>
                    <a:lnTo>
                      <a:pt x="218" y="121"/>
                    </a:lnTo>
                    <a:lnTo>
                      <a:pt x="218" y="115"/>
                    </a:lnTo>
                    <a:lnTo>
                      <a:pt x="218" y="109"/>
                    </a:lnTo>
                    <a:lnTo>
                      <a:pt x="218" y="103"/>
                    </a:lnTo>
                    <a:lnTo>
                      <a:pt x="218" y="99"/>
                    </a:lnTo>
                    <a:lnTo>
                      <a:pt x="216" y="93"/>
                    </a:lnTo>
                    <a:lnTo>
                      <a:pt x="216" y="87"/>
                    </a:lnTo>
                    <a:lnTo>
                      <a:pt x="215" y="82"/>
                    </a:lnTo>
                    <a:lnTo>
                      <a:pt x="214" y="76"/>
                    </a:lnTo>
                    <a:lnTo>
                      <a:pt x="212" y="71"/>
                    </a:lnTo>
                    <a:lnTo>
                      <a:pt x="210" y="65"/>
                    </a:lnTo>
                    <a:lnTo>
                      <a:pt x="208" y="60"/>
                    </a:lnTo>
                    <a:lnTo>
                      <a:pt x="206" y="54"/>
                    </a:lnTo>
                    <a:lnTo>
                      <a:pt x="203" y="49"/>
                    </a:lnTo>
                    <a:lnTo>
                      <a:pt x="201" y="45"/>
                    </a:lnTo>
                    <a:lnTo>
                      <a:pt x="198" y="41"/>
                    </a:lnTo>
                    <a:lnTo>
                      <a:pt x="195" y="36"/>
                    </a:lnTo>
                    <a:lnTo>
                      <a:pt x="191" y="33"/>
                    </a:lnTo>
                    <a:lnTo>
                      <a:pt x="188" y="28"/>
                    </a:lnTo>
                    <a:lnTo>
                      <a:pt x="184" y="25"/>
                    </a:lnTo>
                    <a:lnTo>
                      <a:pt x="179" y="22"/>
                    </a:lnTo>
                    <a:lnTo>
                      <a:pt x="176" y="18"/>
                    </a:lnTo>
                    <a:lnTo>
                      <a:pt x="172" y="15"/>
                    </a:lnTo>
                    <a:lnTo>
                      <a:pt x="167" y="13"/>
                    </a:lnTo>
                    <a:lnTo>
                      <a:pt x="162" y="10"/>
                    </a:lnTo>
                    <a:lnTo>
                      <a:pt x="156" y="7"/>
                    </a:lnTo>
                    <a:lnTo>
                      <a:pt x="152" y="6"/>
                    </a:lnTo>
                    <a:lnTo>
                      <a:pt x="147" y="4"/>
                    </a:lnTo>
                    <a:lnTo>
                      <a:pt x="141" y="3"/>
                    </a:lnTo>
                    <a:lnTo>
                      <a:pt x="136" y="1"/>
                    </a:lnTo>
                    <a:lnTo>
                      <a:pt x="131" y="0"/>
                    </a:lnTo>
                    <a:lnTo>
                      <a:pt x="125" y="0"/>
                    </a:lnTo>
                    <a:lnTo>
                      <a:pt x="120" y="0"/>
                    </a:lnTo>
                    <a:lnTo>
                      <a:pt x="114" y="0"/>
                    </a:lnTo>
                    <a:lnTo>
                      <a:pt x="110" y="0"/>
                    </a:lnTo>
                    <a:lnTo>
                      <a:pt x="105" y="3"/>
                    </a:lnTo>
                    <a:lnTo>
                      <a:pt x="99" y="4"/>
                    </a:lnTo>
                    <a:lnTo>
                      <a:pt x="93" y="5"/>
                    </a:lnTo>
                    <a:lnTo>
                      <a:pt x="88" y="6"/>
                    </a:lnTo>
                    <a:lnTo>
                      <a:pt x="83" y="9"/>
                    </a:lnTo>
                    <a:lnTo>
                      <a:pt x="78" y="11"/>
                    </a:lnTo>
                    <a:lnTo>
                      <a:pt x="74" y="13"/>
                    </a:lnTo>
                    <a:lnTo>
                      <a:pt x="69" y="16"/>
                    </a:lnTo>
                    <a:lnTo>
                      <a:pt x="63" y="18"/>
                    </a:lnTo>
                    <a:lnTo>
                      <a:pt x="58" y="22"/>
                    </a:lnTo>
                    <a:lnTo>
                      <a:pt x="54" y="25"/>
                    </a:lnTo>
                    <a:lnTo>
                      <a:pt x="50" y="29"/>
                    </a:lnTo>
                    <a:lnTo>
                      <a:pt x="46" y="34"/>
                    </a:lnTo>
                    <a:lnTo>
                      <a:pt x="41" y="37"/>
                    </a:lnTo>
                    <a:lnTo>
                      <a:pt x="36" y="42"/>
                    </a:lnTo>
                    <a:lnTo>
                      <a:pt x="33" y="46"/>
                    </a:lnTo>
                    <a:lnTo>
                      <a:pt x="29" y="51"/>
                    </a:lnTo>
                    <a:lnTo>
                      <a:pt x="26" y="55"/>
                    </a:lnTo>
                    <a:lnTo>
                      <a:pt x="22" y="61"/>
                    </a:lnTo>
                    <a:lnTo>
                      <a:pt x="20" y="67"/>
                    </a:lnTo>
                    <a:lnTo>
                      <a:pt x="17" y="73"/>
                    </a:lnTo>
                    <a:lnTo>
                      <a:pt x="14" y="78"/>
                    </a:lnTo>
                    <a:lnTo>
                      <a:pt x="11" y="84"/>
                    </a:lnTo>
                    <a:lnTo>
                      <a:pt x="9" y="90"/>
                    </a:lnTo>
                    <a:lnTo>
                      <a:pt x="6" y="96"/>
                    </a:lnTo>
                    <a:lnTo>
                      <a:pt x="5" y="102"/>
                    </a:lnTo>
                    <a:lnTo>
                      <a:pt x="3" y="108"/>
                    </a:lnTo>
                    <a:lnTo>
                      <a:pt x="2" y="114"/>
                    </a:lnTo>
                    <a:lnTo>
                      <a:pt x="2" y="120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0" y="138"/>
                    </a:lnTo>
                    <a:lnTo>
                      <a:pt x="0" y="144"/>
                    </a:lnTo>
                    <a:lnTo>
                      <a:pt x="0" y="149"/>
                    </a:lnTo>
                    <a:lnTo>
                      <a:pt x="2" y="156"/>
                    </a:lnTo>
                    <a:lnTo>
                      <a:pt x="2" y="161"/>
                    </a:lnTo>
                    <a:lnTo>
                      <a:pt x="4" y="167"/>
                    </a:lnTo>
                    <a:lnTo>
                      <a:pt x="4" y="172"/>
                    </a:lnTo>
                    <a:lnTo>
                      <a:pt x="6" y="178"/>
                    </a:lnTo>
                    <a:lnTo>
                      <a:pt x="8" y="183"/>
                    </a:lnTo>
                    <a:lnTo>
                      <a:pt x="10" y="189"/>
                    </a:lnTo>
                    <a:lnTo>
                      <a:pt x="11" y="192"/>
                    </a:lnTo>
                    <a:lnTo>
                      <a:pt x="15" y="197"/>
                    </a:lnTo>
                    <a:lnTo>
                      <a:pt x="17" y="202"/>
                    </a:lnTo>
                    <a:lnTo>
                      <a:pt x="21" y="207"/>
                    </a:lnTo>
                    <a:lnTo>
                      <a:pt x="23" y="211"/>
                    </a:lnTo>
                    <a:lnTo>
                      <a:pt x="27" y="216"/>
                    </a:lnTo>
                    <a:lnTo>
                      <a:pt x="30" y="220"/>
                    </a:lnTo>
                    <a:lnTo>
                      <a:pt x="35" y="223"/>
                    </a:lnTo>
                    <a:lnTo>
                      <a:pt x="39" y="227"/>
                    </a:lnTo>
                    <a:lnTo>
                      <a:pt x="44" y="231"/>
                    </a:lnTo>
                    <a:lnTo>
                      <a:pt x="47" y="233"/>
                    </a:lnTo>
                    <a:lnTo>
                      <a:pt x="53" y="237"/>
                    </a:lnTo>
                    <a:lnTo>
                      <a:pt x="53" y="2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46"/>
              <p:cNvSpPr>
                <a:spLocks/>
              </p:cNvSpPr>
              <p:nvPr/>
            </p:nvSpPr>
            <p:spPr bwMode="auto">
              <a:xfrm>
                <a:off x="1704" y="3516"/>
                <a:ext cx="203" cy="208"/>
              </a:xfrm>
              <a:custGeom>
                <a:avLst/>
                <a:gdLst/>
                <a:ahLst/>
                <a:cxnLst>
                  <a:cxn ang="0">
                    <a:pos x="37" y="194"/>
                  </a:cxn>
                  <a:cxn ang="0">
                    <a:pos x="48" y="200"/>
                  </a:cxn>
                  <a:cxn ang="0">
                    <a:pos x="63" y="206"/>
                  </a:cxn>
                  <a:cxn ang="0">
                    <a:pos x="76" y="207"/>
                  </a:cxn>
                  <a:cxn ang="0">
                    <a:pos x="90" y="208"/>
                  </a:cxn>
                  <a:cxn ang="0">
                    <a:pos x="106" y="206"/>
                  </a:cxn>
                  <a:cxn ang="0">
                    <a:pos x="120" y="202"/>
                  </a:cxn>
                  <a:cxn ang="0">
                    <a:pos x="135" y="195"/>
                  </a:cxn>
                  <a:cxn ang="0">
                    <a:pos x="148" y="188"/>
                  </a:cxn>
                  <a:cxn ang="0">
                    <a:pos x="160" y="178"/>
                  </a:cxn>
                  <a:cxn ang="0">
                    <a:pos x="173" y="166"/>
                  </a:cxn>
                  <a:cxn ang="0">
                    <a:pos x="183" y="152"/>
                  </a:cxn>
                  <a:cxn ang="0">
                    <a:pos x="191" y="138"/>
                  </a:cxn>
                  <a:cxn ang="0">
                    <a:pos x="197" y="123"/>
                  </a:cxn>
                  <a:cxn ang="0">
                    <a:pos x="201" y="109"/>
                  </a:cxn>
                  <a:cxn ang="0">
                    <a:pos x="203" y="93"/>
                  </a:cxn>
                  <a:cxn ang="0">
                    <a:pos x="203" y="78"/>
                  </a:cxn>
                  <a:cxn ang="0">
                    <a:pos x="201" y="63"/>
                  </a:cxn>
                  <a:cxn ang="0">
                    <a:pos x="196" y="51"/>
                  </a:cxn>
                  <a:cxn ang="0">
                    <a:pos x="189" y="38"/>
                  </a:cxn>
                  <a:cxn ang="0">
                    <a:pos x="180" y="26"/>
                  </a:cxn>
                  <a:cxn ang="0">
                    <a:pos x="171" y="16"/>
                  </a:cxn>
                  <a:cxn ang="0">
                    <a:pos x="157" y="9"/>
                  </a:cxn>
                  <a:cxn ang="0">
                    <a:pos x="144" y="3"/>
                  </a:cxn>
                  <a:cxn ang="0">
                    <a:pos x="131" y="1"/>
                  </a:cxn>
                  <a:cxn ang="0">
                    <a:pos x="115" y="0"/>
                  </a:cxn>
                  <a:cxn ang="0">
                    <a:pos x="102" y="2"/>
                  </a:cxn>
                  <a:cxn ang="0">
                    <a:pos x="87" y="4"/>
                  </a:cxn>
                  <a:cxn ang="0">
                    <a:pos x="72" y="9"/>
                  </a:cxn>
                  <a:cxn ang="0">
                    <a:pos x="58" y="18"/>
                  </a:cxn>
                  <a:cxn ang="0">
                    <a:pos x="46" y="27"/>
                  </a:cxn>
                  <a:cxn ang="0">
                    <a:pos x="34" y="39"/>
                  </a:cxn>
                  <a:cxn ang="0">
                    <a:pos x="23" y="52"/>
                  </a:cxn>
                  <a:cxn ang="0">
                    <a:pos x="13" y="66"/>
                  </a:cxn>
                  <a:cxn ang="0">
                    <a:pos x="7" y="81"/>
                  </a:cxn>
                  <a:cxn ang="0">
                    <a:pos x="3" y="96"/>
                  </a:cxn>
                  <a:cxn ang="0">
                    <a:pos x="0" y="111"/>
                  </a:cxn>
                  <a:cxn ang="0">
                    <a:pos x="0" y="126"/>
                  </a:cxn>
                  <a:cxn ang="0">
                    <a:pos x="1" y="141"/>
                  </a:cxn>
                  <a:cxn ang="0">
                    <a:pos x="5" y="154"/>
                  </a:cxn>
                  <a:cxn ang="0">
                    <a:pos x="11" y="166"/>
                  </a:cxn>
                  <a:cxn ang="0">
                    <a:pos x="18" y="178"/>
                  </a:cxn>
                  <a:cxn ang="0">
                    <a:pos x="29" y="189"/>
                  </a:cxn>
                </a:cxnLst>
                <a:rect l="0" t="0" r="r" b="b"/>
                <a:pathLst>
                  <a:path w="203" h="208">
                    <a:moveTo>
                      <a:pt x="29" y="189"/>
                    </a:moveTo>
                    <a:lnTo>
                      <a:pt x="34" y="192"/>
                    </a:lnTo>
                    <a:lnTo>
                      <a:pt x="37" y="194"/>
                    </a:lnTo>
                    <a:lnTo>
                      <a:pt x="41" y="196"/>
                    </a:lnTo>
                    <a:lnTo>
                      <a:pt x="45" y="199"/>
                    </a:lnTo>
                    <a:lnTo>
                      <a:pt x="48" y="200"/>
                    </a:lnTo>
                    <a:lnTo>
                      <a:pt x="53" y="202"/>
                    </a:lnTo>
                    <a:lnTo>
                      <a:pt x="58" y="203"/>
                    </a:lnTo>
                    <a:lnTo>
                      <a:pt x="63" y="206"/>
                    </a:lnTo>
                    <a:lnTo>
                      <a:pt x="67" y="206"/>
                    </a:lnTo>
                    <a:lnTo>
                      <a:pt x="72" y="207"/>
                    </a:lnTo>
                    <a:lnTo>
                      <a:pt x="76" y="207"/>
                    </a:lnTo>
                    <a:lnTo>
                      <a:pt x="82" y="208"/>
                    </a:lnTo>
                    <a:lnTo>
                      <a:pt x="85" y="208"/>
                    </a:lnTo>
                    <a:lnTo>
                      <a:pt x="90" y="208"/>
                    </a:lnTo>
                    <a:lnTo>
                      <a:pt x="95" y="207"/>
                    </a:lnTo>
                    <a:lnTo>
                      <a:pt x="101" y="207"/>
                    </a:lnTo>
                    <a:lnTo>
                      <a:pt x="106" y="206"/>
                    </a:lnTo>
                    <a:lnTo>
                      <a:pt x="111" y="205"/>
                    </a:lnTo>
                    <a:lnTo>
                      <a:pt x="115" y="203"/>
                    </a:lnTo>
                    <a:lnTo>
                      <a:pt x="120" y="202"/>
                    </a:lnTo>
                    <a:lnTo>
                      <a:pt x="124" y="200"/>
                    </a:lnTo>
                    <a:lnTo>
                      <a:pt x="130" y="198"/>
                    </a:lnTo>
                    <a:lnTo>
                      <a:pt x="135" y="195"/>
                    </a:lnTo>
                    <a:lnTo>
                      <a:pt x="139" y="194"/>
                    </a:lnTo>
                    <a:lnTo>
                      <a:pt x="143" y="190"/>
                    </a:lnTo>
                    <a:lnTo>
                      <a:pt x="148" y="188"/>
                    </a:lnTo>
                    <a:lnTo>
                      <a:pt x="151" y="184"/>
                    </a:lnTo>
                    <a:lnTo>
                      <a:pt x="156" y="182"/>
                    </a:lnTo>
                    <a:lnTo>
                      <a:pt x="160" y="178"/>
                    </a:lnTo>
                    <a:lnTo>
                      <a:pt x="165" y="175"/>
                    </a:lnTo>
                    <a:lnTo>
                      <a:pt x="169" y="170"/>
                    </a:lnTo>
                    <a:lnTo>
                      <a:pt x="173" y="166"/>
                    </a:lnTo>
                    <a:lnTo>
                      <a:pt x="177" y="162"/>
                    </a:lnTo>
                    <a:lnTo>
                      <a:pt x="180" y="157"/>
                    </a:lnTo>
                    <a:lnTo>
                      <a:pt x="183" y="152"/>
                    </a:lnTo>
                    <a:lnTo>
                      <a:pt x="186" y="148"/>
                    </a:lnTo>
                    <a:lnTo>
                      <a:pt x="189" y="142"/>
                    </a:lnTo>
                    <a:lnTo>
                      <a:pt x="191" y="138"/>
                    </a:lnTo>
                    <a:lnTo>
                      <a:pt x="193" y="133"/>
                    </a:lnTo>
                    <a:lnTo>
                      <a:pt x="196" y="128"/>
                    </a:lnTo>
                    <a:lnTo>
                      <a:pt x="197" y="123"/>
                    </a:lnTo>
                    <a:lnTo>
                      <a:pt x="198" y="118"/>
                    </a:lnTo>
                    <a:lnTo>
                      <a:pt x="199" y="114"/>
                    </a:lnTo>
                    <a:lnTo>
                      <a:pt x="201" y="109"/>
                    </a:lnTo>
                    <a:lnTo>
                      <a:pt x="202" y="103"/>
                    </a:lnTo>
                    <a:lnTo>
                      <a:pt x="202" y="98"/>
                    </a:lnTo>
                    <a:lnTo>
                      <a:pt x="203" y="93"/>
                    </a:lnTo>
                    <a:lnTo>
                      <a:pt x="203" y="88"/>
                    </a:lnTo>
                    <a:lnTo>
                      <a:pt x="203" y="84"/>
                    </a:lnTo>
                    <a:lnTo>
                      <a:pt x="203" y="78"/>
                    </a:lnTo>
                    <a:lnTo>
                      <a:pt x="202" y="73"/>
                    </a:lnTo>
                    <a:lnTo>
                      <a:pt x="202" y="68"/>
                    </a:lnTo>
                    <a:lnTo>
                      <a:pt x="201" y="63"/>
                    </a:lnTo>
                    <a:lnTo>
                      <a:pt x="199" y="60"/>
                    </a:lnTo>
                    <a:lnTo>
                      <a:pt x="197" y="55"/>
                    </a:lnTo>
                    <a:lnTo>
                      <a:pt x="196" y="51"/>
                    </a:lnTo>
                    <a:lnTo>
                      <a:pt x="193" y="45"/>
                    </a:lnTo>
                    <a:lnTo>
                      <a:pt x="191" y="42"/>
                    </a:lnTo>
                    <a:lnTo>
                      <a:pt x="189" y="38"/>
                    </a:lnTo>
                    <a:lnTo>
                      <a:pt x="186" y="34"/>
                    </a:lnTo>
                    <a:lnTo>
                      <a:pt x="184" y="30"/>
                    </a:lnTo>
                    <a:lnTo>
                      <a:pt x="180" y="26"/>
                    </a:lnTo>
                    <a:lnTo>
                      <a:pt x="178" y="24"/>
                    </a:lnTo>
                    <a:lnTo>
                      <a:pt x="174" y="20"/>
                    </a:lnTo>
                    <a:lnTo>
                      <a:pt x="171" y="16"/>
                    </a:lnTo>
                    <a:lnTo>
                      <a:pt x="166" y="14"/>
                    </a:lnTo>
                    <a:lnTo>
                      <a:pt x="161" y="10"/>
                    </a:lnTo>
                    <a:lnTo>
                      <a:pt x="157" y="9"/>
                    </a:lnTo>
                    <a:lnTo>
                      <a:pt x="153" y="7"/>
                    </a:lnTo>
                    <a:lnTo>
                      <a:pt x="149" y="6"/>
                    </a:lnTo>
                    <a:lnTo>
                      <a:pt x="144" y="3"/>
                    </a:lnTo>
                    <a:lnTo>
                      <a:pt x="141" y="3"/>
                    </a:lnTo>
                    <a:lnTo>
                      <a:pt x="136" y="1"/>
                    </a:lnTo>
                    <a:lnTo>
                      <a:pt x="131" y="1"/>
                    </a:lnTo>
                    <a:lnTo>
                      <a:pt x="125" y="0"/>
                    </a:lnTo>
                    <a:lnTo>
                      <a:pt x="120" y="0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06" y="1"/>
                    </a:lnTo>
                    <a:lnTo>
                      <a:pt x="102" y="2"/>
                    </a:lnTo>
                    <a:lnTo>
                      <a:pt x="96" y="2"/>
                    </a:lnTo>
                    <a:lnTo>
                      <a:pt x="91" y="3"/>
                    </a:lnTo>
                    <a:lnTo>
                      <a:pt x="87" y="4"/>
                    </a:lnTo>
                    <a:lnTo>
                      <a:pt x="82" y="7"/>
                    </a:lnTo>
                    <a:lnTo>
                      <a:pt x="77" y="8"/>
                    </a:lnTo>
                    <a:lnTo>
                      <a:pt x="72" y="9"/>
                    </a:lnTo>
                    <a:lnTo>
                      <a:pt x="67" y="12"/>
                    </a:lnTo>
                    <a:lnTo>
                      <a:pt x="64" y="15"/>
                    </a:lnTo>
                    <a:lnTo>
                      <a:pt x="58" y="18"/>
                    </a:lnTo>
                    <a:lnTo>
                      <a:pt x="54" y="21"/>
                    </a:lnTo>
                    <a:lnTo>
                      <a:pt x="49" y="24"/>
                    </a:lnTo>
                    <a:lnTo>
                      <a:pt x="46" y="27"/>
                    </a:lnTo>
                    <a:lnTo>
                      <a:pt x="42" y="31"/>
                    </a:lnTo>
                    <a:lnTo>
                      <a:pt x="37" y="34"/>
                    </a:lnTo>
                    <a:lnTo>
                      <a:pt x="34" y="39"/>
                    </a:lnTo>
                    <a:lnTo>
                      <a:pt x="30" y="44"/>
                    </a:lnTo>
                    <a:lnTo>
                      <a:pt x="27" y="48"/>
                    </a:lnTo>
                    <a:lnTo>
                      <a:pt x="23" y="52"/>
                    </a:lnTo>
                    <a:lnTo>
                      <a:pt x="19" y="57"/>
                    </a:lnTo>
                    <a:lnTo>
                      <a:pt x="17" y="62"/>
                    </a:lnTo>
                    <a:lnTo>
                      <a:pt x="13" y="66"/>
                    </a:lnTo>
                    <a:lnTo>
                      <a:pt x="11" y="72"/>
                    </a:lnTo>
                    <a:lnTo>
                      <a:pt x="10" y="75"/>
                    </a:lnTo>
                    <a:lnTo>
                      <a:pt x="7" y="81"/>
                    </a:lnTo>
                    <a:lnTo>
                      <a:pt x="6" y="86"/>
                    </a:lnTo>
                    <a:lnTo>
                      <a:pt x="4" y="91"/>
                    </a:lnTo>
                    <a:lnTo>
                      <a:pt x="3" y="96"/>
                    </a:lnTo>
                    <a:lnTo>
                      <a:pt x="3" y="102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0" y="135"/>
                    </a:lnTo>
                    <a:lnTo>
                      <a:pt x="1" y="141"/>
                    </a:lnTo>
                    <a:lnTo>
                      <a:pt x="3" y="145"/>
                    </a:lnTo>
                    <a:lnTo>
                      <a:pt x="4" y="150"/>
                    </a:lnTo>
                    <a:lnTo>
                      <a:pt x="5" y="154"/>
                    </a:lnTo>
                    <a:lnTo>
                      <a:pt x="7" y="159"/>
                    </a:lnTo>
                    <a:lnTo>
                      <a:pt x="9" y="163"/>
                    </a:lnTo>
                    <a:lnTo>
                      <a:pt x="11" y="166"/>
                    </a:lnTo>
                    <a:lnTo>
                      <a:pt x="13" y="171"/>
                    </a:lnTo>
                    <a:lnTo>
                      <a:pt x="16" y="175"/>
                    </a:lnTo>
                    <a:lnTo>
                      <a:pt x="18" y="178"/>
                    </a:lnTo>
                    <a:lnTo>
                      <a:pt x="22" y="182"/>
                    </a:lnTo>
                    <a:lnTo>
                      <a:pt x="25" y="186"/>
                    </a:lnTo>
                    <a:lnTo>
                      <a:pt x="29" y="189"/>
                    </a:lnTo>
                    <a:lnTo>
                      <a:pt x="29" y="18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47"/>
              <p:cNvSpPr>
                <a:spLocks/>
              </p:cNvSpPr>
              <p:nvPr/>
            </p:nvSpPr>
            <p:spPr bwMode="auto">
              <a:xfrm>
                <a:off x="2040" y="3734"/>
                <a:ext cx="232" cy="247"/>
              </a:xfrm>
              <a:custGeom>
                <a:avLst/>
                <a:gdLst/>
                <a:ahLst/>
                <a:cxnLst>
                  <a:cxn ang="0">
                    <a:pos x="41" y="231"/>
                  </a:cxn>
                  <a:cxn ang="0">
                    <a:pos x="55" y="239"/>
                  </a:cxn>
                  <a:cxn ang="0">
                    <a:pos x="71" y="245"/>
                  </a:cxn>
                  <a:cxn ang="0">
                    <a:pos x="87" y="246"/>
                  </a:cxn>
                  <a:cxn ang="0">
                    <a:pos x="103" y="247"/>
                  </a:cxn>
                  <a:cxn ang="0">
                    <a:pos x="120" y="243"/>
                  </a:cxn>
                  <a:cxn ang="0">
                    <a:pos x="136" y="239"/>
                  </a:cxn>
                  <a:cxn ang="0">
                    <a:pos x="153" y="231"/>
                  </a:cxn>
                  <a:cxn ang="0">
                    <a:pos x="168" y="221"/>
                  </a:cxn>
                  <a:cxn ang="0">
                    <a:pos x="183" y="209"/>
                  </a:cxn>
                  <a:cxn ang="0">
                    <a:pos x="197" y="195"/>
                  </a:cxn>
                  <a:cxn ang="0">
                    <a:pos x="208" y="179"/>
                  </a:cxn>
                  <a:cxn ang="0">
                    <a:pos x="218" y="162"/>
                  </a:cxn>
                  <a:cxn ang="0">
                    <a:pos x="225" y="144"/>
                  </a:cxn>
                  <a:cxn ang="0">
                    <a:pos x="230" y="126"/>
                  </a:cxn>
                  <a:cxn ang="0">
                    <a:pos x="232" y="109"/>
                  </a:cxn>
                  <a:cxn ang="0">
                    <a:pos x="232" y="91"/>
                  </a:cxn>
                  <a:cxn ang="0">
                    <a:pos x="228" y="74"/>
                  </a:cxn>
                  <a:cxn ang="0">
                    <a:pos x="225" y="59"/>
                  </a:cxn>
                  <a:cxn ang="0">
                    <a:pos x="216" y="43"/>
                  </a:cxn>
                  <a:cxn ang="0">
                    <a:pos x="207" y="31"/>
                  </a:cxn>
                  <a:cxn ang="0">
                    <a:pos x="195" y="20"/>
                  </a:cxn>
                  <a:cxn ang="0">
                    <a:pos x="182" y="11"/>
                  </a:cxn>
                  <a:cxn ang="0">
                    <a:pos x="166" y="5"/>
                  </a:cxn>
                  <a:cxn ang="0">
                    <a:pos x="150" y="1"/>
                  </a:cxn>
                  <a:cxn ang="0">
                    <a:pos x="135" y="0"/>
                  </a:cxn>
                  <a:cxn ang="0">
                    <a:pos x="118" y="2"/>
                  </a:cxn>
                  <a:cxn ang="0">
                    <a:pos x="101" y="6"/>
                  </a:cxn>
                  <a:cxn ang="0">
                    <a:pos x="84" y="13"/>
                  </a:cxn>
                  <a:cxn ang="0">
                    <a:pos x="69" y="23"/>
                  </a:cxn>
                  <a:cxn ang="0">
                    <a:pos x="54" y="33"/>
                  </a:cxn>
                  <a:cxn ang="0">
                    <a:pos x="40" y="48"/>
                  </a:cxn>
                  <a:cxn ang="0">
                    <a:pos x="28" y="63"/>
                  </a:cxn>
                  <a:cxn ang="0">
                    <a:pos x="17" y="80"/>
                  </a:cxn>
                  <a:cxn ang="0">
                    <a:pos x="10" y="97"/>
                  </a:cxn>
                  <a:cxn ang="0">
                    <a:pos x="4" y="115"/>
                  </a:cxn>
                  <a:cxn ang="0">
                    <a:pos x="0" y="133"/>
                  </a:cxn>
                  <a:cxn ang="0">
                    <a:pos x="0" y="151"/>
                  </a:cxn>
                  <a:cxn ang="0">
                    <a:pos x="1" y="168"/>
                  </a:cxn>
                  <a:cxn ang="0">
                    <a:pos x="5" y="183"/>
                  </a:cxn>
                  <a:cxn ang="0">
                    <a:pos x="12" y="199"/>
                  </a:cxn>
                  <a:cxn ang="0">
                    <a:pos x="22" y="212"/>
                  </a:cxn>
                  <a:cxn ang="0">
                    <a:pos x="34" y="224"/>
                  </a:cxn>
                </a:cxnLst>
                <a:rect l="0" t="0" r="r" b="b"/>
                <a:pathLst>
                  <a:path w="232" h="247">
                    <a:moveTo>
                      <a:pt x="34" y="224"/>
                    </a:moveTo>
                    <a:lnTo>
                      <a:pt x="37" y="228"/>
                    </a:lnTo>
                    <a:lnTo>
                      <a:pt x="41" y="231"/>
                    </a:lnTo>
                    <a:lnTo>
                      <a:pt x="46" y="234"/>
                    </a:lnTo>
                    <a:lnTo>
                      <a:pt x="52" y="236"/>
                    </a:lnTo>
                    <a:lnTo>
                      <a:pt x="55" y="239"/>
                    </a:lnTo>
                    <a:lnTo>
                      <a:pt x="60" y="241"/>
                    </a:lnTo>
                    <a:lnTo>
                      <a:pt x="65" y="242"/>
                    </a:lnTo>
                    <a:lnTo>
                      <a:pt x="71" y="245"/>
                    </a:lnTo>
                    <a:lnTo>
                      <a:pt x="76" y="245"/>
                    </a:lnTo>
                    <a:lnTo>
                      <a:pt x="81" y="246"/>
                    </a:lnTo>
                    <a:lnTo>
                      <a:pt x="87" y="246"/>
                    </a:lnTo>
                    <a:lnTo>
                      <a:pt x="93" y="247"/>
                    </a:lnTo>
                    <a:lnTo>
                      <a:pt x="97" y="247"/>
                    </a:lnTo>
                    <a:lnTo>
                      <a:pt x="103" y="247"/>
                    </a:lnTo>
                    <a:lnTo>
                      <a:pt x="108" y="246"/>
                    </a:lnTo>
                    <a:lnTo>
                      <a:pt x="114" y="246"/>
                    </a:lnTo>
                    <a:lnTo>
                      <a:pt x="120" y="243"/>
                    </a:lnTo>
                    <a:lnTo>
                      <a:pt x="125" y="242"/>
                    </a:lnTo>
                    <a:lnTo>
                      <a:pt x="131" y="241"/>
                    </a:lnTo>
                    <a:lnTo>
                      <a:pt x="136" y="239"/>
                    </a:lnTo>
                    <a:lnTo>
                      <a:pt x="142" y="236"/>
                    </a:lnTo>
                    <a:lnTo>
                      <a:pt x="147" y="234"/>
                    </a:lnTo>
                    <a:lnTo>
                      <a:pt x="153" y="231"/>
                    </a:lnTo>
                    <a:lnTo>
                      <a:pt x="159" y="229"/>
                    </a:lnTo>
                    <a:lnTo>
                      <a:pt x="164" y="224"/>
                    </a:lnTo>
                    <a:lnTo>
                      <a:pt x="168" y="221"/>
                    </a:lnTo>
                    <a:lnTo>
                      <a:pt x="173" y="217"/>
                    </a:lnTo>
                    <a:lnTo>
                      <a:pt x="178" y="213"/>
                    </a:lnTo>
                    <a:lnTo>
                      <a:pt x="183" y="209"/>
                    </a:lnTo>
                    <a:lnTo>
                      <a:pt x="188" y="205"/>
                    </a:lnTo>
                    <a:lnTo>
                      <a:pt x="192" y="200"/>
                    </a:lnTo>
                    <a:lnTo>
                      <a:pt x="197" y="195"/>
                    </a:lnTo>
                    <a:lnTo>
                      <a:pt x="201" y="189"/>
                    </a:lnTo>
                    <a:lnTo>
                      <a:pt x="204" y="185"/>
                    </a:lnTo>
                    <a:lnTo>
                      <a:pt x="208" y="179"/>
                    </a:lnTo>
                    <a:lnTo>
                      <a:pt x="212" y="174"/>
                    </a:lnTo>
                    <a:lnTo>
                      <a:pt x="214" y="168"/>
                    </a:lnTo>
                    <a:lnTo>
                      <a:pt x="218" y="162"/>
                    </a:lnTo>
                    <a:lnTo>
                      <a:pt x="220" y="156"/>
                    </a:lnTo>
                    <a:lnTo>
                      <a:pt x="222" y="150"/>
                    </a:lnTo>
                    <a:lnTo>
                      <a:pt x="225" y="144"/>
                    </a:lnTo>
                    <a:lnTo>
                      <a:pt x="226" y="138"/>
                    </a:lnTo>
                    <a:lnTo>
                      <a:pt x="227" y="132"/>
                    </a:lnTo>
                    <a:lnTo>
                      <a:pt x="230" y="126"/>
                    </a:lnTo>
                    <a:lnTo>
                      <a:pt x="230" y="120"/>
                    </a:lnTo>
                    <a:lnTo>
                      <a:pt x="231" y="114"/>
                    </a:lnTo>
                    <a:lnTo>
                      <a:pt x="232" y="109"/>
                    </a:lnTo>
                    <a:lnTo>
                      <a:pt x="232" y="103"/>
                    </a:lnTo>
                    <a:lnTo>
                      <a:pt x="232" y="97"/>
                    </a:lnTo>
                    <a:lnTo>
                      <a:pt x="232" y="91"/>
                    </a:lnTo>
                    <a:lnTo>
                      <a:pt x="231" y="85"/>
                    </a:lnTo>
                    <a:lnTo>
                      <a:pt x="230" y="80"/>
                    </a:lnTo>
                    <a:lnTo>
                      <a:pt x="228" y="74"/>
                    </a:lnTo>
                    <a:lnTo>
                      <a:pt x="227" y="68"/>
                    </a:lnTo>
                    <a:lnTo>
                      <a:pt x="226" y="63"/>
                    </a:lnTo>
                    <a:lnTo>
                      <a:pt x="225" y="59"/>
                    </a:lnTo>
                    <a:lnTo>
                      <a:pt x="222" y="54"/>
                    </a:lnTo>
                    <a:lnTo>
                      <a:pt x="220" y="49"/>
                    </a:lnTo>
                    <a:lnTo>
                      <a:pt x="216" y="43"/>
                    </a:lnTo>
                    <a:lnTo>
                      <a:pt x="214" y="39"/>
                    </a:lnTo>
                    <a:lnTo>
                      <a:pt x="210" y="35"/>
                    </a:lnTo>
                    <a:lnTo>
                      <a:pt x="207" y="31"/>
                    </a:lnTo>
                    <a:lnTo>
                      <a:pt x="203" y="27"/>
                    </a:lnTo>
                    <a:lnTo>
                      <a:pt x="200" y="24"/>
                    </a:lnTo>
                    <a:lnTo>
                      <a:pt x="195" y="20"/>
                    </a:lnTo>
                    <a:lnTo>
                      <a:pt x="191" y="17"/>
                    </a:lnTo>
                    <a:lnTo>
                      <a:pt x="186" y="13"/>
                    </a:lnTo>
                    <a:lnTo>
                      <a:pt x="182" y="11"/>
                    </a:lnTo>
                    <a:lnTo>
                      <a:pt x="176" y="8"/>
                    </a:lnTo>
                    <a:lnTo>
                      <a:pt x="171" y="6"/>
                    </a:lnTo>
                    <a:lnTo>
                      <a:pt x="166" y="5"/>
                    </a:lnTo>
                    <a:lnTo>
                      <a:pt x="161" y="3"/>
                    </a:lnTo>
                    <a:lnTo>
                      <a:pt x="156" y="1"/>
                    </a:lnTo>
                    <a:lnTo>
                      <a:pt x="150" y="1"/>
                    </a:lnTo>
                    <a:lnTo>
                      <a:pt x="144" y="0"/>
                    </a:lnTo>
                    <a:lnTo>
                      <a:pt x="140" y="0"/>
                    </a:lnTo>
                    <a:lnTo>
                      <a:pt x="135" y="0"/>
                    </a:lnTo>
                    <a:lnTo>
                      <a:pt x="129" y="0"/>
                    </a:lnTo>
                    <a:lnTo>
                      <a:pt x="124" y="1"/>
                    </a:lnTo>
                    <a:lnTo>
                      <a:pt x="118" y="2"/>
                    </a:lnTo>
                    <a:lnTo>
                      <a:pt x="112" y="3"/>
                    </a:lnTo>
                    <a:lnTo>
                      <a:pt x="106" y="5"/>
                    </a:lnTo>
                    <a:lnTo>
                      <a:pt x="101" y="6"/>
                    </a:lnTo>
                    <a:lnTo>
                      <a:pt x="95" y="8"/>
                    </a:lnTo>
                    <a:lnTo>
                      <a:pt x="90" y="9"/>
                    </a:lnTo>
                    <a:lnTo>
                      <a:pt x="84" y="13"/>
                    </a:lnTo>
                    <a:lnTo>
                      <a:pt x="79" y="15"/>
                    </a:lnTo>
                    <a:lnTo>
                      <a:pt x="75" y="19"/>
                    </a:lnTo>
                    <a:lnTo>
                      <a:pt x="69" y="23"/>
                    </a:lnTo>
                    <a:lnTo>
                      <a:pt x="64" y="26"/>
                    </a:lnTo>
                    <a:lnTo>
                      <a:pt x="59" y="30"/>
                    </a:lnTo>
                    <a:lnTo>
                      <a:pt x="54" y="33"/>
                    </a:lnTo>
                    <a:lnTo>
                      <a:pt x="48" y="38"/>
                    </a:lnTo>
                    <a:lnTo>
                      <a:pt x="45" y="43"/>
                    </a:lnTo>
                    <a:lnTo>
                      <a:pt x="40" y="48"/>
                    </a:lnTo>
                    <a:lnTo>
                      <a:pt x="36" y="54"/>
                    </a:lnTo>
                    <a:lnTo>
                      <a:pt x="31" y="59"/>
                    </a:lnTo>
                    <a:lnTo>
                      <a:pt x="28" y="63"/>
                    </a:lnTo>
                    <a:lnTo>
                      <a:pt x="24" y="68"/>
                    </a:lnTo>
                    <a:lnTo>
                      <a:pt x="21" y="74"/>
                    </a:lnTo>
                    <a:lnTo>
                      <a:pt x="17" y="80"/>
                    </a:lnTo>
                    <a:lnTo>
                      <a:pt x="15" y="86"/>
                    </a:lnTo>
                    <a:lnTo>
                      <a:pt x="11" y="91"/>
                    </a:lnTo>
                    <a:lnTo>
                      <a:pt x="10" y="97"/>
                    </a:lnTo>
                    <a:lnTo>
                      <a:pt x="7" y="103"/>
                    </a:lnTo>
                    <a:lnTo>
                      <a:pt x="5" y="109"/>
                    </a:lnTo>
                    <a:lnTo>
                      <a:pt x="4" y="115"/>
                    </a:lnTo>
                    <a:lnTo>
                      <a:pt x="3" y="121"/>
                    </a:lnTo>
                    <a:lnTo>
                      <a:pt x="1" y="127"/>
                    </a:lnTo>
                    <a:lnTo>
                      <a:pt x="0" y="133"/>
                    </a:lnTo>
                    <a:lnTo>
                      <a:pt x="0" y="139"/>
                    </a:lnTo>
                    <a:lnTo>
                      <a:pt x="0" y="145"/>
                    </a:lnTo>
                    <a:lnTo>
                      <a:pt x="0" y="151"/>
                    </a:lnTo>
                    <a:lnTo>
                      <a:pt x="0" y="156"/>
                    </a:lnTo>
                    <a:lnTo>
                      <a:pt x="0" y="162"/>
                    </a:lnTo>
                    <a:lnTo>
                      <a:pt x="1" y="168"/>
                    </a:lnTo>
                    <a:lnTo>
                      <a:pt x="3" y="173"/>
                    </a:lnTo>
                    <a:lnTo>
                      <a:pt x="4" y="179"/>
                    </a:lnTo>
                    <a:lnTo>
                      <a:pt x="5" y="183"/>
                    </a:lnTo>
                    <a:lnTo>
                      <a:pt x="7" y="189"/>
                    </a:lnTo>
                    <a:lnTo>
                      <a:pt x="10" y="193"/>
                    </a:lnTo>
                    <a:lnTo>
                      <a:pt x="12" y="199"/>
                    </a:lnTo>
                    <a:lnTo>
                      <a:pt x="15" y="204"/>
                    </a:lnTo>
                    <a:lnTo>
                      <a:pt x="18" y="209"/>
                    </a:lnTo>
                    <a:lnTo>
                      <a:pt x="22" y="212"/>
                    </a:lnTo>
                    <a:lnTo>
                      <a:pt x="25" y="217"/>
                    </a:lnTo>
                    <a:lnTo>
                      <a:pt x="29" y="221"/>
                    </a:lnTo>
                    <a:lnTo>
                      <a:pt x="34" y="224"/>
                    </a:lnTo>
                    <a:lnTo>
                      <a:pt x="34" y="2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48"/>
              <p:cNvSpPr>
                <a:spLocks/>
              </p:cNvSpPr>
              <p:nvPr/>
            </p:nvSpPr>
            <p:spPr bwMode="auto">
              <a:xfrm>
                <a:off x="2727" y="3953"/>
                <a:ext cx="163" cy="222"/>
              </a:xfrm>
              <a:custGeom>
                <a:avLst/>
                <a:gdLst/>
                <a:ahLst/>
                <a:cxnLst>
                  <a:cxn ang="0">
                    <a:pos x="74" y="222"/>
                  </a:cxn>
                  <a:cxn ang="0">
                    <a:pos x="86" y="222"/>
                  </a:cxn>
                  <a:cxn ang="0">
                    <a:pos x="98" y="220"/>
                  </a:cxn>
                  <a:cxn ang="0">
                    <a:pos x="109" y="214"/>
                  </a:cxn>
                  <a:cxn ang="0">
                    <a:pos x="120" y="207"/>
                  </a:cxn>
                  <a:cxn ang="0">
                    <a:pos x="130" y="198"/>
                  </a:cxn>
                  <a:cxn ang="0">
                    <a:pos x="139" y="186"/>
                  </a:cxn>
                  <a:cxn ang="0">
                    <a:pos x="148" y="174"/>
                  </a:cxn>
                  <a:cxn ang="0">
                    <a:pos x="154" y="161"/>
                  </a:cxn>
                  <a:cxn ang="0">
                    <a:pos x="158" y="145"/>
                  </a:cxn>
                  <a:cxn ang="0">
                    <a:pos x="162" y="129"/>
                  </a:cxn>
                  <a:cxn ang="0">
                    <a:pos x="163" y="112"/>
                  </a:cxn>
                  <a:cxn ang="0">
                    <a:pos x="163" y="95"/>
                  </a:cxn>
                  <a:cxn ang="0">
                    <a:pos x="161" y="80"/>
                  </a:cxn>
                  <a:cxn ang="0">
                    <a:pos x="157" y="65"/>
                  </a:cxn>
                  <a:cxn ang="0">
                    <a:pos x="152" y="51"/>
                  </a:cxn>
                  <a:cxn ang="0">
                    <a:pos x="145" y="38"/>
                  </a:cxn>
                  <a:cxn ang="0">
                    <a:pos x="134" y="23"/>
                  </a:cxn>
                  <a:cxn ang="0">
                    <a:pos x="121" y="12"/>
                  </a:cxn>
                  <a:cxn ang="0">
                    <a:pos x="110" y="6"/>
                  </a:cxn>
                  <a:cxn ang="0">
                    <a:pos x="100" y="3"/>
                  </a:cxn>
                  <a:cxn ang="0">
                    <a:pos x="86" y="0"/>
                  </a:cxn>
                  <a:cxn ang="0">
                    <a:pos x="74" y="2"/>
                  </a:cxn>
                  <a:cxn ang="0">
                    <a:pos x="62" y="4"/>
                  </a:cxn>
                  <a:cxn ang="0">
                    <a:pos x="51" y="11"/>
                  </a:cxn>
                  <a:cxn ang="0">
                    <a:pos x="41" y="18"/>
                  </a:cxn>
                  <a:cxn ang="0">
                    <a:pos x="30" y="28"/>
                  </a:cxn>
                  <a:cxn ang="0">
                    <a:pos x="21" y="40"/>
                  </a:cxn>
                  <a:cxn ang="0">
                    <a:pos x="15" y="53"/>
                  </a:cxn>
                  <a:cxn ang="0">
                    <a:pos x="8" y="68"/>
                  </a:cxn>
                  <a:cxn ang="0">
                    <a:pos x="3" y="83"/>
                  </a:cxn>
                  <a:cxn ang="0">
                    <a:pos x="1" y="100"/>
                  </a:cxn>
                  <a:cxn ang="0">
                    <a:pos x="0" y="117"/>
                  </a:cxn>
                  <a:cxn ang="0">
                    <a:pos x="1" y="132"/>
                  </a:cxn>
                  <a:cxn ang="0">
                    <a:pos x="3" y="148"/>
                  </a:cxn>
                  <a:cxn ang="0">
                    <a:pos x="7" y="162"/>
                  </a:cxn>
                  <a:cxn ang="0">
                    <a:pos x="14" y="177"/>
                  </a:cxn>
                  <a:cxn ang="0">
                    <a:pos x="20" y="187"/>
                  </a:cxn>
                  <a:cxn ang="0">
                    <a:pos x="29" y="199"/>
                  </a:cxn>
                  <a:cxn ang="0">
                    <a:pos x="39" y="208"/>
                  </a:cxn>
                  <a:cxn ang="0">
                    <a:pos x="50" y="215"/>
                  </a:cxn>
                  <a:cxn ang="0">
                    <a:pos x="62" y="220"/>
                  </a:cxn>
                </a:cxnLst>
                <a:rect l="0" t="0" r="r" b="b"/>
                <a:pathLst>
                  <a:path w="163" h="222">
                    <a:moveTo>
                      <a:pt x="66" y="221"/>
                    </a:moveTo>
                    <a:lnTo>
                      <a:pt x="70" y="221"/>
                    </a:lnTo>
                    <a:lnTo>
                      <a:pt x="74" y="222"/>
                    </a:lnTo>
                    <a:lnTo>
                      <a:pt x="78" y="222"/>
                    </a:lnTo>
                    <a:lnTo>
                      <a:pt x="83" y="222"/>
                    </a:lnTo>
                    <a:lnTo>
                      <a:pt x="86" y="222"/>
                    </a:lnTo>
                    <a:lnTo>
                      <a:pt x="90" y="221"/>
                    </a:lnTo>
                    <a:lnTo>
                      <a:pt x="95" y="220"/>
                    </a:lnTo>
                    <a:lnTo>
                      <a:pt x="98" y="220"/>
                    </a:lnTo>
                    <a:lnTo>
                      <a:pt x="102" y="217"/>
                    </a:lnTo>
                    <a:lnTo>
                      <a:pt x="106" y="215"/>
                    </a:lnTo>
                    <a:lnTo>
                      <a:pt x="109" y="214"/>
                    </a:lnTo>
                    <a:lnTo>
                      <a:pt x="114" y="211"/>
                    </a:lnTo>
                    <a:lnTo>
                      <a:pt x="116" y="209"/>
                    </a:lnTo>
                    <a:lnTo>
                      <a:pt x="120" y="207"/>
                    </a:lnTo>
                    <a:lnTo>
                      <a:pt x="124" y="204"/>
                    </a:lnTo>
                    <a:lnTo>
                      <a:pt x="127" y="202"/>
                    </a:lnTo>
                    <a:lnTo>
                      <a:pt x="130" y="198"/>
                    </a:lnTo>
                    <a:lnTo>
                      <a:pt x="133" y="195"/>
                    </a:lnTo>
                    <a:lnTo>
                      <a:pt x="136" y="191"/>
                    </a:lnTo>
                    <a:lnTo>
                      <a:pt x="139" y="186"/>
                    </a:lnTo>
                    <a:lnTo>
                      <a:pt x="142" y="183"/>
                    </a:lnTo>
                    <a:lnTo>
                      <a:pt x="145" y="179"/>
                    </a:lnTo>
                    <a:lnTo>
                      <a:pt x="148" y="174"/>
                    </a:lnTo>
                    <a:lnTo>
                      <a:pt x="150" y="171"/>
                    </a:lnTo>
                    <a:lnTo>
                      <a:pt x="151" y="166"/>
                    </a:lnTo>
                    <a:lnTo>
                      <a:pt x="154" y="161"/>
                    </a:lnTo>
                    <a:lnTo>
                      <a:pt x="155" y="155"/>
                    </a:lnTo>
                    <a:lnTo>
                      <a:pt x="157" y="150"/>
                    </a:lnTo>
                    <a:lnTo>
                      <a:pt x="158" y="145"/>
                    </a:lnTo>
                    <a:lnTo>
                      <a:pt x="160" y="139"/>
                    </a:lnTo>
                    <a:lnTo>
                      <a:pt x="161" y="135"/>
                    </a:lnTo>
                    <a:lnTo>
                      <a:pt x="162" y="129"/>
                    </a:lnTo>
                    <a:lnTo>
                      <a:pt x="162" y="123"/>
                    </a:lnTo>
                    <a:lnTo>
                      <a:pt x="163" y="118"/>
                    </a:lnTo>
                    <a:lnTo>
                      <a:pt x="163" y="112"/>
                    </a:lnTo>
                    <a:lnTo>
                      <a:pt x="163" y="107"/>
                    </a:lnTo>
                    <a:lnTo>
                      <a:pt x="163" y="101"/>
                    </a:lnTo>
                    <a:lnTo>
                      <a:pt x="163" y="95"/>
                    </a:lnTo>
                    <a:lnTo>
                      <a:pt x="162" y="90"/>
                    </a:lnTo>
                    <a:lnTo>
                      <a:pt x="162" y="86"/>
                    </a:lnTo>
                    <a:lnTo>
                      <a:pt x="161" y="80"/>
                    </a:lnTo>
                    <a:lnTo>
                      <a:pt x="160" y="75"/>
                    </a:lnTo>
                    <a:lnTo>
                      <a:pt x="158" y="70"/>
                    </a:lnTo>
                    <a:lnTo>
                      <a:pt x="157" y="65"/>
                    </a:lnTo>
                    <a:lnTo>
                      <a:pt x="156" y="59"/>
                    </a:lnTo>
                    <a:lnTo>
                      <a:pt x="154" y="56"/>
                    </a:lnTo>
                    <a:lnTo>
                      <a:pt x="152" y="51"/>
                    </a:lnTo>
                    <a:lnTo>
                      <a:pt x="151" y="47"/>
                    </a:lnTo>
                    <a:lnTo>
                      <a:pt x="148" y="42"/>
                    </a:lnTo>
                    <a:lnTo>
                      <a:pt x="145" y="38"/>
                    </a:lnTo>
                    <a:lnTo>
                      <a:pt x="143" y="34"/>
                    </a:lnTo>
                    <a:lnTo>
                      <a:pt x="140" y="30"/>
                    </a:lnTo>
                    <a:lnTo>
                      <a:pt x="134" y="23"/>
                    </a:lnTo>
                    <a:lnTo>
                      <a:pt x="128" y="18"/>
                    </a:lnTo>
                    <a:lnTo>
                      <a:pt x="125" y="15"/>
                    </a:lnTo>
                    <a:lnTo>
                      <a:pt x="121" y="12"/>
                    </a:lnTo>
                    <a:lnTo>
                      <a:pt x="118" y="10"/>
                    </a:lnTo>
                    <a:lnTo>
                      <a:pt x="115" y="9"/>
                    </a:lnTo>
                    <a:lnTo>
                      <a:pt x="110" y="6"/>
                    </a:lnTo>
                    <a:lnTo>
                      <a:pt x="107" y="4"/>
                    </a:lnTo>
                    <a:lnTo>
                      <a:pt x="103" y="3"/>
                    </a:lnTo>
                    <a:lnTo>
                      <a:pt x="100" y="3"/>
                    </a:lnTo>
                    <a:lnTo>
                      <a:pt x="95" y="2"/>
                    </a:lnTo>
                    <a:lnTo>
                      <a:pt x="91" y="0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79" y="0"/>
                    </a:lnTo>
                    <a:lnTo>
                      <a:pt x="74" y="2"/>
                    </a:lnTo>
                    <a:lnTo>
                      <a:pt x="71" y="2"/>
                    </a:lnTo>
                    <a:lnTo>
                      <a:pt x="67" y="4"/>
                    </a:lnTo>
                    <a:lnTo>
                      <a:pt x="62" y="4"/>
                    </a:lnTo>
                    <a:lnTo>
                      <a:pt x="59" y="6"/>
                    </a:lnTo>
                    <a:lnTo>
                      <a:pt x="55" y="9"/>
                    </a:lnTo>
                    <a:lnTo>
                      <a:pt x="51" y="11"/>
                    </a:lnTo>
                    <a:lnTo>
                      <a:pt x="48" y="12"/>
                    </a:lnTo>
                    <a:lnTo>
                      <a:pt x="43" y="16"/>
                    </a:lnTo>
                    <a:lnTo>
                      <a:pt x="41" y="18"/>
                    </a:lnTo>
                    <a:lnTo>
                      <a:pt x="37" y="22"/>
                    </a:lnTo>
                    <a:lnTo>
                      <a:pt x="33" y="24"/>
                    </a:lnTo>
                    <a:lnTo>
                      <a:pt x="30" y="28"/>
                    </a:lnTo>
                    <a:lnTo>
                      <a:pt x="27" y="32"/>
                    </a:lnTo>
                    <a:lnTo>
                      <a:pt x="25" y="36"/>
                    </a:lnTo>
                    <a:lnTo>
                      <a:pt x="21" y="40"/>
                    </a:lnTo>
                    <a:lnTo>
                      <a:pt x="19" y="44"/>
                    </a:lnTo>
                    <a:lnTo>
                      <a:pt x="17" y="48"/>
                    </a:lnTo>
                    <a:lnTo>
                      <a:pt x="15" y="53"/>
                    </a:lnTo>
                    <a:lnTo>
                      <a:pt x="13" y="57"/>
                    </a:lnTo>
                    <a:lnTo>
                      <a:pt x="9" y="62"/>
                    </a:lnTo>
                    <a:lnTo>
                      <a:pt x="8" y="68"/>
                    </a:lnTo>
                    <a:lnTo>
                      <a:pt x="7" y="74"/>
                    </a:lnTo>
                    <a:lnTo>
                      <a:pt x="5" y="78"/>
                    </a:lnTo>
                    <a:lnTo>
                      <a:pt x="3" y="83"/>
                    </a:lnTo>
                    <a:lnTo>
                      <a:pt x="2" y="89"/>
                    </a:lnTo>
                    <a:lnTo>
                      <a:pt x="2" y="95"/>
                    </a:lnTo>
                    <a:lnTo>
                      <a:pt x="1" y="100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0" y="117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1" y="132"/>
                    </a:lnTo>
                    <a:lnTo>
                      <a:pt x="2" y="138"/>
                    </a:lnTo>
                    <a:lnTo>
                      <a:pt x="2" y="143"/>
                    </a:lnTo>
                    <a:lnTo>
                      <a:pt x="3" y="148"/>
                    </a:lnTo>
                    <a:lnTo>
                      <a:pt x="5" y="153"/>
                    </a:lnTo>
                    <a:lnTo>
                      <a:pt x="6" y="159"/>
                    </a:lnTo>
                    <a:lnTo>
                      <a:pt x="7" y="162"/>
                    </a:lnTo>
                    <a:lnTo>
                      <a:pt x="9" y="167"/>
                    </a:lnTo>
                    <a:lnTo>
                      <a:pt x="12" y="172"/>
                    </a:lnTo>
                    <a:lnTo>
                      <a:pt x="14" y="177"/>
                    </a:lnTo>
                    <a:lnTo>
                      <a:pt x="17" y="180"/>
                    </a:lnTo>
                    <a:lnTo>
                      <a:pt x="18" y="184"/>
                    </a:lnTo>
                    <a:lnTo>
                      <a:pt x="20" y="187"/>
                    </a:lnTo>
                    <a:lnTo>
                      <a:pt x="24" y="192"/>
                    </a:lnTo>
                    <a:lnTo>
                      <a:pt x="26" y="196"/>
                    </a:lnTo>
                    <a:lnTo>
                      <a:pt x="29" y="199"/>
                    </a:lnTo>
                    <a:lnTo>
                      <a:pt x="32" y="202"/>
                    </a:lnTo>
                    <a:lnTo>
                      <a:pt x="36" y="205"/>
                    </a:lnTo>
                    <a:lnTo>
                      <a:pt x="39" y="208"/>
                    </a:lnTo>
                    <a:lnTo>
                      <a:pt x="42" y="210"/>
                    </a:lnTo>
                    <a:lnTo>
                      <a:pt x="45" y="213"/>
                    </a:lnTo>
                    <a:lnTo>
                      <a:pt x="50" y="215"/>
                    </a:lnTo>
                    <a:lnTo>
                      <a:pt x="54" y="216"/>
                    </a:lnTo>
                    <a:lnTo>
                      <a:pt x="58" y="217"/>
                    </a:lnTo>
                    <a:lnTo>
                      <a:pt x="62" y="220"/>
                    </a:lnTo>
                    <a:lnTo>
                      <a:pt x="66" y="221"/>
                    </a:lnTo>
                    <a:lnTo>
                      <a:pt x="66" y="2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49"/>
              <p:cNvSpPr>
                <a:spLocks/>
              </p:cNvSpPr>
              <p:nvPr/>
            </p:nvSpPr>
            <p:spPr bwMode="auto">
              <a:xfrm>
                <a:off x="2488" y="3911"/>
                <a:ext cx="202" cy="252"/>
              </a:xfrm>
              <a:custGeom>
                <a:avLst/>
                <a:gdLst/>
                <a:ahLst/>
                <a:cxnLst>
                  <a:cxn ang="0">
                    <a:pos x="78" y="250"/>
                  </a:cxn>
                  <a:cxn ang="0">
                    <a:pos x="94" y="252"/>
                  </a:cxn>
                  <a:cxn ang="0">
                    <a:pos x="108" y="251"/>
                  </a:cxn>
                  <a:cxn ang="0">
                    <a:pos x="122" y="246"/>
                  </a:cxn>
                  <a:cxn ang="0">
                    <a:pos x="137" y="240"/>
                  </a:cxn>
                  <a:cxn ang="0">
                    <a:pos x="149" y="232"/>
                  </a:cxn>
                  <a:cxn ang="0">
                    <a:pos x="162" y="221"/>
                  </a:cxn>
                  <a:cxn ang="0">
                    <a:pos x="173" y="208"/>
                  </a:cxn>
                  <a:cxn ang="0">
                    <a:pos x="181" y="193"/>
                  </a:cxn>
                  <a:cxn ang="0">
                    <a:pos x="190" y="177"/>
                  </a:cxn>
                  <a:cxn ang="0">
                    <a:pos x="197" y="159"/>
                  </a:cxn>
                  <a:cxn ang="0">
                    <a:pos x="199" y="140"/>
                  </a:cxn>
                  <a:cxn ang="0">
                    <a:pos x="202" y="122"/>
                  </a:cxn>
                  <a:cxn ang="0">
                    <a:pos x="200" y="102"/>
                  </a:cxn>
                  <a:cxn ang="0">
                    <a:pos x="198" y="86"/>
                  </a:cxn>
                  <a:cxn ang="0">
                    <a:pos x="193" y="69"/>
                  </a:cxn>
                  <a:cxn ang="0">
                    <a:pos x="187" y="53"/>
                  </a:cxn>
                  <a:cxn ang="0">
                    <a:pos x="178" y="39"/>
                  </a:cxn>
                  <a:cxn ang="0">
                    <a:pos x="168" y="27"/>
                  </a:cxn>
                  <a:cxn ang="0">
                    <a:pos x="156" y="16"/>
                  </a:cxn>
                  <a:cxn ang="0">
                    <a:pos x="143" y="9"/>
                  </a:cxn>
                  <a:cxn ang="0">
                    <a:pos x="128" y="4"/>
                  </a:cxn>
                  <a:cxn ang="0">
                    <a:pos x="113" y="0"/>
                  </a:cxn>
                  <a:cxn ang="0">
                    <a:pos x="98" y="0"/>
                  </a:cxn>
                  <a:cxn ang="0">
                    <a:pos x="83" y="3"/>
                  </a:cxn>
                  <a:cxn ang="0">
                    <a:pos x="70" y="9"/>
                  </a:cxn>
                  <a:cxn ang="0">
                    <a:pos x="56" y="17"/>
                  </a:cxn>
                  <a:cxn ang="0">
                    <a:pos x="43" y="27"/>
                  </a:cxn>
                  <a:cxn ang="0">
                    <a:pos x="32" y="39"/>
                  </a:cxn>
                  <a:cxn ang="0">
                    <a:pos x="22" y="53"/>
                  </a:cxn>
                  <a:cxn ang="0">
                    <a:pos x="13" y="70"/>
                  </a:cxn>
                  <a:cxn ang="0">
                    <a:pos x="7" y="88"/>
                  </a:cxn>
                  <a:cxn ang="0">
                    <a:pos x="2" y="106"/>
                  </a:cxn>
                  <a:cxn ang="0">
                    <a:pos x="0" y="124"/>
                  </a:cxn>
                  <a:cxn ang="0">
                    <a:pos x="0" y="143"/>
                  </a:cxn>
                  <a:cxn ang="0">
                    <a:pos x="1" y="161"/>
                  </a:cxn>
                  <a:cxn ang="0">
                    <a:pos x="6" y="178"/>
                  </a:cxn>
                  <a:cxn ang="0">
                    <a:pos x="12" y="193"/>
                  </a:cxn>
                  <a:cxn ang="0">
                    <a:pos x="20" y="209"/>
                  </a:cxn>
                  <a:cxn ang="0">
                    <a:pos x="30" y="221"/>
                  </a:cxn>
                  <a:cxn ang="0">
                    <a:pos x="41" y="233"/>
                  </a:cxn>
                  <a:cxn ang="0">
                    <a:pos x="54" y="241"/>
                  </a:cxn>
                  <a:cxn ang="0">
                    <a:pos x="70" y="249"/>
                  </a:cxn>
                </a:cxnLst>
                <a:rect l="0" t="0" r="r" b="b"/>
                <a:pathLst>
                  <a:path w="202" h="252">
                    <a:moveTo>
                      <a:pt x="70" y="249"/>
                    </a:moveTo>
                    <a:lnTo>
                      <a:pt x="73" y="249"/>
                    </a:lnTo>
                    <a:lnTo>
                      <a:pt x="78" y="250"/>
                    </a:lnTo>
                    <a:lnTo>
                      <a:pt x="83" y="251"/>
                    </a:lnTo>
                    <a:lnTo>
                      <a:pt x="88" y="252"/>
                    </a:lnTo>
                    <a:lnTo>
                      <a:pt x="94" y="252"/>
                    </a:lnTo>
                    <a:lnTo>
                      <a:pt x="98" y="252"/>
                    </a:lnTo>
                    <a:lnTo>
                      <a:pt x="103" y="251"/>
                    </a:lnTo>
                    <a:lnTo>
                      <a:pt x="108" y="251"/>
                    </a:lnTo>
                    <a:lnTo>
                      <a:pt x="113" y="250"/>
                    </a:lnTo>
                    <a:lnTo>
                      <a:pt x="118" y="249"/>
                    </a:lnTo>
                    <a:lnTo>
                      <a:pt x="122" y="246"/>
                    </a:lnTo>
                    <a:lnTo>
                      <a:pt x="127" y="245"/>
                    </a:lnTo>
                    <a:lnTo>
                      <a:pt x="132" y="243"/>
                    </a:lnTo>
                    <a:lnTo>
                      <a:pt x="137" y="240"/>
                    </a:lnTo>
                    <a:lnTo>
                      <a:pt x="140" y="238"/>
                    </a:lnTo>
                    <a:lnTo>
                      <a:pt x="145" y="235"/>
                    </a:lnTo>
                    <a:lnTo>
                      <a:pt x="149" y="232"/>
                    </a:lnTo>
                    <a:lnTo>
                      <a:pt x="154" y="228"/>
                    </a:lnTo>
                    <a:lnTo>
                      <a:pt x="157" y="225"/>
                    </a:lnTo>
                    <a:lnTo>
                      <a:pt x="162" y="221"/>
                    </a:lnTo>
                    <a:lnTo>
                      <a:pt x="166" y="216"/>
                    </a:lnTo>
                    <a:lnTo>
                      <a:pt x="169" y="213"/>
                    </a:lnTo>
                    <a:lnTo>
                      <a:pt x="173" y="208"/>
                    </a:lnTo>
                    <a:lnTo>
                      <a:pt x="176" y="204"/>
                    </a:lnTo>
                    <a:lnTo>
                      <a:pt x="179" y="198"/>
                    </a:lnTo>
                    <a:lnTo>
                      <a:pt x="181" y="193"/>
                    </a:lnTo>
                    <a:lnTo>
                      <a:pt x="185" y="187"/>
                    </a:lnTo>
                    <a:lnTo>
                      <a:pt x="188" y="183"/>
                    </a:lnTo>
                    <a:lnTo>
                      <a:pt x="190" y="177"/>
                    </a:lnTo>
                    <a:lnTo>
                      <a:pt x="192" y="171"/>
                    </a:lnTo>
                    <a:lnTo>
                      <a:pt x="194" y="165"/>
                    </a:lnTo>
                    <a:lnTo>
                      <a:pt x="197" y="159"/>
                    </a:lnTo>
                    <a:lnTo>
                      <a:pt x="198" y="153"/>
                    </a:lnTo>
                    <a:lnTo>
                      <a:pt x="199" y="147"/>
                    </a:lnTo>
                    <a:lnTo>
                      <a:pt x="199" y="140"/>
                    </a:lnTo>
                    <a:lnTo>
                      <a:pt x="200" y="134"/>
                    </a:lnTo>
                    <a:lnTo>
                      <a:pt x="200" y="128"/>
                    </a:lnTo>
                    <a:lnTo>
                      <a:pt x="202" y="122"/>
                    </a:lnTo>
                    <a:lnTo>
                      <a:pt x="202" y="116"/>
                    </a:lnTo>
                    <a:lnTo>
                      <a:pt x="202" y="110"/>
                    </a:lnTo>
                    <a:lnTo>
                      <a:pt x="200" y="102"/>
                    </a:lnTo>
                    <a:lnTo>
                      <a:pt x="200" y="96"/>
                    </a:lnTo>
                    <a:lnTo>
                      <a:pt x="199" y="92"/>
                    </a:lnTo>
                    <a:lnTo>
                      <a:pt x="198" y="86"/>
                    </a:lnTo>
                    <a:lnTo>
                      <a:pt x="197" y="80"/>
                    </a:lnTo>
                    <a:lnTo>
                      <a:pt x="196" y="74"/>
                    </a:lnTo>
                    <a:lnTo>
                      <a:pt x="193" y="69"/>
                    </a:lnTo>
                    <a:lnTo>
                      <a:pt x="192" y="64"/>
                    </a:lnTo>
                    <a:lnTo>
                      <a:pt x="190" y="58"/>
                    </a:lnTo>
                    <a:lnTo>
                      <a:pt x="187" y="53"/>
                    </a:lnTo>
                    <a:lnTo>
                      <a:pt x="184" y="47"/>
                    </a:lnTo>
                    <a:lnTo>
                      <a:pt x="181" y="44"/>
                    </a:lnTo>
                    <a:lnTo>
                      <a:pt x="178" y="39"/>
                    </a:lnTo>
                    <a:lnTo>
                      <a:pt x="175" y="34"/>
                    </a:lnTo>
                    <a:lnTo>
                      <a:pt x="172" y="30"/>
                    </a:lnTo>
                    <a:lnTo>
                      <a:pt x="168" y="27"/>
                    </a:lnTo>
                    <a:lnTo>
                      <a:pt x="164" y="23"/>
                    </a:lnTo>
                    <a:lnTo>
                      <a:pt x="161" y="20"/>
                    </a:lnTo>
                    <a:lnTo>
                      <a:pt x="156" y="16"/>
                    </a:lnTo>
                    <a:lnTo>
                      <a:pt x="151" y="14"/>
                    </a:lnTo>
                    <a:lnTo>
                      <a:pt x="146" y="11"/>
                    </a:lnTo>
                    <a:lnTo>
                      <a:pt x="143" y="9"/>
                    </a:lnTo>
                    <a:lnTo>
                      <a:pt x="138" y="6"/>
                    </a:lnTo>
                    <a:lnTo>
                      <a:pt x="134" y="5"/>
                    </a:lnTo>
                    <a:lnTo>
                      <a:pt x="128" y="4"/>
                    </a:lnTo>
                    <a:lnTo>
                      <a:pt x="124" y="2"/>
                    </a:lnTo>
                    <a:lnTo>
                      <a:pt x="118" y="0"/>
                    </a:lnTo>
                    <a:lnTo>
                      <a:pt x="113" y="0"/>
                    </a:lnTo>
                    <a:lnTo>
                      <a:pt x="108" y="0"/>
                    </a:lnTo>
                    <a:lnTo>
                      <a:pt x="103" y="0"/>
                    </a:lnTo>
                    <a:lnTo>
                      <a:pt x="98" y="0"/>
                    </a:lnTo>
                    <a:lnTo>
                      <a:pt x="94" y="2"/>
                    </a:lnTo>
                    <a:lnTo>
                      <a:pt x="88" y="2"/>
                    </a:lnTo>
                    <a:lnTo>
                      <a:pt x="83" y="3"/>
                    </a:lnTo>
                    <a:lnTo>
                      <a:pt x="78" y="5"/>
                    </a:lnTo>
                    <a:lnTo>
                      <a:pt x="74" y="6"/>
                    </a:lnTo>
                    <a:lnTo>
                      <a:pt x="70" y="9"/>
                    </a:lnTo>
                    <a:lnTo>
                      <a:pt x="65" y="11"/>
                    </a:lnTo>
                    <a:lnTo>
                      <a:pt x="60" y="14"/>
                    </a:lnTo>
                    <a:lnTo>
                      <a:pt x="56" y="17"/>
                    </a:lnTo>
                    <a:lnTo>
                      <a:pt x="52" y="20"/>
                    </a:lnTo>
                    <a:lnTo>
                      <a:pt x="47" y="23"/>
                    </a:lnTo>
                    <a:lnTo>
                      <a:pt x="43" y="27"/>
                    </a:lnTo>
                    <a:lnTo>
                      <a:pt x="40" y="30"/>
                    </a:lnTo>
                    <a:lnTo>
                      <a:pt x="36" y="34"/>
                    </a:lnTo>
                    <a:lnTo>
                      <a:pt x="32" y="39"/>
                    </a:lnTo>
                    <a:lnTo>
                      <a:pt x="29" y="42"/>
                    </a:lnTo>
                    <a:lnTo>
                      <a:pt x="25" y="48"/>
                    </a:lnTo>
                    <a:lnTo>
                      <a:pt x="22" y="53"/>
                    </a:lnTo>
                    <a:lnTo>
                      <a:pt x="18" y="58"/>
                    </a:lnTo>
                    <a:lnTo>
                      <a:pt x="16" y="64"/>
                    </a:lnTo>
                    <a:lnTo>
                      <a:pt x="13" y="70"/>
                    </a:lnTo>
                    <a:lnTo>
                      <a:pt x="11" y="75"/>
                    </a:lnTo>
                    <a:lnTo>
                      <a:pt x="8" y="82"/>
                    </a:lnTo>
                    <a:lnTo>
                      <a:pt x="7" y="88"/>
                    </a:lnTo>
                    <a:lnTo>
                      <a:pt x="6" y="94"/>
                    </a:lnTo>
                    <a:lnTo>
                      <a:pt x="4" y="100"/>
                    </a:lnTo>
                    <a:lnTo>
                      <a:pt x="2" y="106"/>
                    </a:lnTo>
                    <a:lnTo>
                      <a:pt x="1" y="112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0" y="131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0" y="149"/>
                    </a:lnTo>
                    <a:lnTo>
                      <a:pt x="1" y="155"/>
                    </a:lnTo>
                    <a:lnTo>
                      <a:pt x="1" y="161"/>
                    </a:lnTo>
                    <a:lnTo>
                      <a:pt x="4" y="167"/>
                    </a:lnTo>
                    <a:lnTo>
                      <a:pt x="5" y="173"/>
                    </a:lnTo>
                    <a:lnTo>
                      <a:pt x="6" y="178"/>
                    </a:lnTo>
                    <a:lnTo>
                      <a:pt x="8" y="184"/>
                    </a:lnTo>
                    <a:lnTo>
                      <a:pt x="11" y="189"/>
                    </a:lnTo>
                    <a:lnTo>
                      <a:pt x="12" y="193"/>
                    </a:lnTo>
                    <a:lnTo>
                      <a:pt x="14" y="198"/>
                    </a:lnTo>
                    <a:lnTo>
                      <a:pt x="17" y="204"/>
                    </a:lnTo>
                    <a:lnTo>
                      <a:pt x="20" y="209"/>
                    </a:lnTo>
                    <a:lnTo>
                      <a:pt x="23" y="213"/>
                    </a:lnTo>
                    <a:lnTo>
                      <a:pt x="26" y="217"/>
                    </a:lnTo>
                    <a:lnTo>
                      <a:pt x="30" y="221"/>
                    </a:lnTo>
                    <a:lnTo>
                      <a:pt x="34" y="226"/>
                    </a:lnTo>
                    <a:lnTo>
                      <a:pt x="37" y="228"/>
                    </a:lnTo>
                    <a:lnTo>
                      <a:pt x="41" y="233"/>
                    </a:lnTo>
                    <a:lnTo>
                      <a:pt x="46" y="235"/>
                    </a:lnTo>
                    <a:lnTo>
                      <a:pt x="49" y="239"/>
                    </a:lnTo>
                    <a:lnTo>
                      <a:pt x="54" y="241"/>
                    </a:lnTo>
                    <a:lnTo>
                      <a:pt x="59" y="244"/>
                    </a:lnTo>
                    <a:lnTo>
                      <a:pt x="64" y="246"/>
                    </a:lnTo>
                    <a:lnTo>
                      <a:pt x="70" y="249"/>
                    </a:lnTo>
                    <a:lnTo>
                      <a:pt x="70" y="24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50"/>
              <p:cNvSpPr>
                <a:spLocks/>
              </p:cNvSpPr>
              <p:nvPr/>
            </p:nvSpPr>
            <p:spPr bwMode="auto">
              <a:xfrm>
                <a:off x="1861" y="3631"/>
                <a:ext cx="209" cy="220"/>
              </a:xfrm>
              <a:custGeom>
                <a:avLst/>
                <a:gdLst/>
                <a:ahLst/>
                <a:cxnLst>
                  <a:cxn ang="0">
                    <a:pos x="39" y="206"/>
                  </a:cxn>
                  <a:cxn ang="0">
                    <a:pos x="51" y="213"/>
                  </a:cxn>
                  <a:cxn ang="0">
                    <a:pos x="65" y="218"/>
                  </a:cxn>
                  <a:cxn ang="0">
                    <a:pos x="80" y="220"/>
                  </a:cxn>
                  <a:cxn ang="0">
                    <a:pos x="94" y="220"/>
                  </a:cxn>
                  <a:cxn ang="0">
                    <a:pos x="110" y="218"/>
                  </a:cxn>
                  <a:cxn ang="0">
                    <a:pos x="124" y="214"/>
                  </a:cxn>
                  <a:cxn ang="0">
                    <a:pos x="138" y="207"/>
                  </a:cxn>
                  <a:cxn ang="0">
                    <a:pos x="153" y="198"/>
                  </a:cxn>
                  <a:cxn ang="0">
                    <a:pos x="166" y="187"/>
                  </a:cxn>
                  <a:cxn ang="0">
                    <a:pos x="178" y="175"/>
                  </a:cxn>
                  <a:cxn ang="0">
                    <a:pos x="188" y="160"/>
                  </a:cxn>
                  <a:cxn ang="0">
                    <a:pos x="196" y="145"/>
                  </a:cxn>
                  <a:cxn ang="0">
                    <a:pos x="202" y="129"/>
                  </a:cxn>
                  <a:cxn ang="0">
                    <a:pos x="207" y="114"/>
                  </a:cxn>
                  <a:cxn ang="0">
                    <a:pos x="208" y="98"/>
                  </a:cxn>
                  <a:cxn ang="0">
                    <a:pos x="208" y="81"/>
                  </a:cxn>
                  <a:cxn ang="0">
                    <a:pos x="206" y="66"/>
                  </a:cxn>
                  <a:cxn ang="0">
                    <a:pos x="202" y="53"/>
                  </a:cxn>
                  <a:cxn ang="0">
                    <a:pos x="195" y="38"/>
                  </a:cxn>
                  <a:cxn ang="0">
                    <a:pos x="186" y="27"/>
                  </a:cxn>
                  <a:cxn ang="0">
                    <a:pos x="176" y="17"/>
                  </a:cxn>
                  <a:cxn ang="0">
                    <a:pos x="162" y="9"/>
                  </a:cxn>
                  <a:cxn ang="0">
                    <a:pos x="148" y="3"/>
                  </a:cxn>
                  <a:cxn ang="0">
                    <a:pos x="134" y="0"/>
                  </a:cxn>
                  <a:cxn ang="0">
                    <a:pos x="119" y="0"/>
                  </a:cxn>
                  <a:cxn ang="0">
                    <a:pos x="105" y="1"/>
                  </a:cxn>
                  <a:cxn ang="0">
                    <a:pos x="89" y="5"/>
                  </a:cxn>
                  <a:cxn ang="0">
                    <a:pos x="75" y="9"/>
                  </a:cxn>
                  <a:cxn ang="0">
                    <a:pos x="59" y="18"/>
                  </a:cxn>
                  <a:cxn ang="0">
                    <a:pos x="47" y="29"/>
                  </a:cxn>
                  <a:cxn ang="0">
                    <a:pos x="34" y="41"/>
                  </a:cxn>
                  <a:cxn ang="0">
                    <a:pos x="23" y="56"/>
                  </a:cxn>
                  <a:cxn ang="0">
                    <a:pos x="15" y="71"/>
                  </a:cxn>
                  <a:cxn ang="0">
                    <a:pos x="9" y="85"/>
                  </a:cxn>
                  <a:cxn ang="0">
                    <a:pos x="3" y="100"/>
                  </a:cxn>
                  <a:cxn ang="0">
                    <a:pos x="0" y="117"/>
                  </a:cxn>
                  <a:cxn ang="0">
                    <a:pos x="0" y="133"/>
                  </a:cxn>
                  <a:cxn ang="0">
                    <a:pos x="3" y="148"/>
                  </a:cxn>
                  <a:cxn ang="0">
                    <a:pos x="6" y="163"/>
                  </a:cxn>
                  <a:cxn ang="0">
                    <a:pos x="12" y="176"/>
                  </a:cxn>
                  <a:cxn ang="0">
                    <a:pos x="20" y="188"/>
                  </a:cxn>
                  <a:cxn ang="0">
                    <a:pos x="30" y="200"/>
                  </a:cxn>
                </a:cxnLst>
                <a:rect l="0" t="0" r="r" b="b"/>
                <a:pathLst>
                  <a:path w="209" h="220">
                    <a:moveTo>
                      <a:pt x="30" y="200"/>
                    </a:moveTo>
                    <a:lnTo>
                      <a:pt x="34" y="202"/>
                    </a:lnTo>
                    <a:lnTo>
                      <a:pt x="39" y="206"/>
                    </a:lnTo>
                    <a:lnTo>
                      <a:pt x="42" y="208"/>
                    </a:lnTo>
                    <a:lnTo>
                      <a:pt x="47" y="211"/>
                    </a:lnTo>
                    <a:lnTo>
                      <a:pt x="51" y="213"/>
                    </a:lnTo>
                    <a:lnTo>
                      <a:pt x="56" y="214"/>
                    </a:lnTo>
                    <a:lnTo>
                      <a:pt x="59" y="217"/>
                    </a:lnTo>
                    <a:lnTo>
                      <a:pt x="65" y="218"/>
                    </a:lnTo>
                    <a:lnTo>
                      <a:pt x="69" y="219"/>
                    </a:lnTo>
                    <a:lnTo>
                      <a:pt x="75" y="219"/>
                    </a:lnTo>
                    <a:lnTo>
                      <a:pt x="80" y="220"/>
                    </a:lnTo>
                    <a:lnTo>
                      <a:pt x="84" y="220"/>
                    </a:lnTo>
                    <a:lnTo>
                      <a:pt x="89" y="220"/>
                    </a:lnTo>
                    <a:lnTo>
                      <a:pt x="94" y="220"/>
                    </a:lnTo>
                    <a:lnTo>
                      <a:pt x="99" y="219"/>
                    </a:lnTo>
                    <a:lnTo>
                      <a:pt x="105" y="219"/>
                    </a:lnTo>
                    <a:lnTo>
                      <a:pt x="110" y="218"/>
                    </a:lnTo>
                    <a:lnTo>
                      <a:pt x="114" y="217"/>
                    </a:lnTo>
                    <a:lnTo>
                      <a:pt x="119" y="216"/>
                    </a:lnTo>
                    <a:lnTo>
                      <a:pt x="124" y="214"/>
                    </a:lnTo>
                    <a:lnTo>
                      <a:pt x="129" y="212"/>
                    </a:lnTo>
                    <a:lnTo>
                      <a:pt x="134" y="210"/>
                    </a:lnTo>
                    <a:lnTo>
                      <a:pt x="138" y="207"/>
                    </a:lnTo>
                    <a:lnTo>
                      <a:pt x="144" y="205"/>
                    </a:lnTo>
                    <a:lnTo>
                      <a:pt x="148" y="201"/>
                    </a:lnTo>
                    <a:lnTo>
                      <a:pt x="153" y="198"/>
                    </a:lnTo>
                    <a:lnTo>
                      <a:pt x="156" y="194"/>
                    </a:lnTo>
                    <a:lnTo>
                      <a:pt x="161" y="192"/>
                    </a:lnTo>
                    <a:lnTo>
                      <a:pt x="166" y="187"/>
                    </a:lnTo>
                    <a:lnTo>
                      <a:pt x="170" y="183"/>
                    </a:lnTo>
                    <a:lnTo>
                      <a:pt x="174" y="180"/>
                    </a:lnTo>
                    <a:lnTo>
                      <a:pt x="178" y="175"/>
                    </a:lnTo>
                    <a:lnTo>
                      <a:pt x="182" y="170"/>
                    </a:lnTo>
                    <a:lnTo>
                      <a:pt x="185" y="165"/>
                    </a:lnTo>
                    <a:lnTo>
                      <a:pt x="188" y="160"/>
                    </a:lnTo>
                    <a:lnTo>
                      <a:pt x="191" y="156"/>
                    </a:lnTo>
                    <a:lnTo>
                      <a:pt x="194" y="150"/>
                    </a:lnTo>
                    <a:lnTo>
                      <a:pt x="196" y="145"/>
                    </a:lnTo>
                    <a:lnTo>
                      <a:pt x="198" y="139"/>
                    </a:lnTo>
                    <a:lnTo>
                      <a:pt x="201" y="134"/>
                    </a:lnTo>
                    <a:lnTo>
                      <a:pt x="202" y="129"/>
                    </a:lnTo>
                    <a:lnTo>
                      <a:pt x="204" y="124"/>
                    </a:lnTo>
                    <a:lnTo>
                      <a:pt x="206" y="118"/>
                    </a:lnTo>
                    <a:lnTo>
                      <a:pt x="207" y="114"/>
                    </a:lnTo>
                    <a:lnTo>
                      <a:pt x="207" y="108"/>
                    </a:lnTo>
                    <a:lnTo>
                      <a:pt x="208" y="103"/>
                    </a:lnTo>
                    <a:lnTo>
                      <a:pt x="208" y="98"/>
                    </a:lnTo>
                    <a:lnTo>
                      <a:pt x="209" y="93"/>
                    </a:lnTo>
                    <a:lnTo>
                      <a:pt x="208" y="87"/>
                    </a:lnTo>
                    <a:lnTo>
                      <a:pt x="208" y="81"/>
                    </a:lnTo>
                    <a:lnTo>
                      <a:pt x="208" y="77"/>
                    </a:lnTo>
                    <a:lnTo>
                      <a:pt x="207" y="72"/>
                    </a:lnTo>
                    <a:lnTo>
                      <a:pt x="206" y="66"/>
                    </a:lnTo>
                    <a:lnTo>
                      <a:pt x="204" y="62"/>
                    </a:lnTo>
                    <a:lnTo>
                      <a:pt x="203" y="57"/>
                    </a:lnTo>
                    <a:lnTo>
                      <a:pt x="202" y="53"/>
                    </a:lnTo>
                    <a:lnTo>
                      <a:pt x="198" y="48"/>
                    </a:lnTo>
                    <a:lnTo>
                      <a:pt x="197" y="43"/>
                    </a:lnTo>
                    <a:lnTo>
                      <a:pt x="195" y="38"/>
                    </a:lnTo>
                    <a:lnTo>
                      <a:pt x="192" y="35"/>
                    </a:lnTo>
                    <a:lnTo>
                      <a:pt x="189" y="31"/>
                    </a:lnTo>
                    <a:lnTo>
                      <a:pt x="186" y="27"/>
                    </a:lnTo>
                    <a:lnTo>
                      <a:pt x="183" y="24"/>
                    </a:lnTo>
                    <a:lnTo>
                      <a:pt x="179" y="20"/>
                    </a:lnTo>
                    <a:lnTo>
                      <a:pt x="176" y="17"/>
                    </a:lnTo>
                    <a:lnTo>
                      <a:pt x="171" y="14"/>
                    </a:lnTo>
                    <a:lnTo>
                      <a:pt x="167" y="11"/>
                    </a:lnTo>
                    <a:lnTo>
                      <a:pt x="162" y="9"/>
                    </a:lnTo>
                    <a:lnTo>
                      <a:pt x="158" y="7"/>
                    </a:lnTo>
                    <a:lnTo>
                      <a:pt x="153" y="5"/>
                    </a:lnTo>
                    <a:lnTo>
                      <a:pt x="148" y="3"/>
                    </a:lnTo>
                    <a:lnTo>
                      <a:pt x="144" y="2"/>
                    </a:lnTo>
                    <a:lnTo>
                      <a:pt x="140" y="1"/>
                    </a:lnTo>
                    <a:lnTo>
                      <a:pt x="134" y="0"/>
                    </a:lnTo>
                    <a:lnTo>
                      <a:pt x="129" y="0"/>
                    </a:lnTo>
                    <a:lnTo>
                      <a:pt x="124" y="0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10" y="0"/>
                    </a:lnTo>
                    <a:lnTo>
                      <a:pt x="105" y="1"/>
                    </a:lnTo>
                    <a:lnTo>
                      <a:pt x="99" y="1"/>
                    </a:lnTo>
                    <a:lnTo>
                      <a:pt x="94" y="2"/>
                    </a:lnTo>
                    <a:lnTo>
                      <a:pt x="89" y="5"/>
                    </a:lnTo>
                    <a:lnTo>
                      <a:pt x="84" y="6"/>
                    </a:lnTo>
                    <a:lnTo>
                      <a:pt x="80" y="8"/>
                    </a:lnTo>
                    <a:lnTo>
                      <a:pt x="75" y="9"/>
                    </a:lnTo>
                    <a:lnTo>
                      <a:pt x="69" y="12"/>
                    </a:lnTo>
                    <a:lnTo>
                      <a:pt x="65" y="15"/>
                    </a:lnTo>
                    <a:lnTo>
                      <a:pt x="59" y="18"/>
                    </a:lnTo>
                    <a:lnTo>
                      <a:pt x="56" y="21"/>
                    </a:lnTo>
                    <a:lnTo>
                      <a:pt x="51" y="25"/>
                    </a:lnTo>
                    <a:lnTo>
                      <a:pt x="47" y="29"/>
                    </a:lnTo>
                    <a:lnTo>
                      <a:pt x="42" y="32"/>
                    </a:lnTo>
                    <a:lnTo>
                      <a:pt x="39" y="37"/>
                    </a:lnTo>
                    <a:lnTo>
                      <a:pt x="34" y="41"/>
                    </a:lnTo>
                    <a:lnTo>
                      <a:pt x="30" y="47"/>
                    </a:lnTo>
                    <a:lnTo>
                      <a:pt x="27" y="50"/>
                    </a:lnTo>
                    <a:lnTo>
                      <a:pt x="23" y="56"/>
                    </a:lnTo>
                    <a:lnTo>
                      <a:pt x="20" y="60"/>
                    </a:lnTo>
                    <a:lnTo>
                      <a:pt x="17" y="66"/>
                    </a:lnTo>
                    <a:lnTo>
                      <a:pt x="15" y="71"/>
                    </a:lnTo>
                    <a:lnTo>
                      <a:pt x="12" y="75"/>
                    </a:lnTo>
                    <a:lnTo>
                      <a:pt x="10" y="80"/>
                    </a:lnTo>
                    <a:lnTo>
                      <a:pt x="9" y="85"/>
                    </a:lnTo>
                    <a:lnTo>
                      <a:pt x="6" y="91"/>
                    </a:lnTo>
                    <a:lnTo>
                      <a:pt x="4" y="96"/>
                    </a:lnTo>
                    <a:lnTo>
                      <a:pt x="3" y="100"/>
                    </a:lnTo>
                    <a:lnTo>
                      <a:pt x="3" y="106"/>
                    </a:lnTo>
                    <a:lnTo>
                      <a:pt x="2" y="111"/>
                    </a:lnTo>
                    <a:lnTo>
                      <a:pt x="0" y="117"/>
                    </a:lnTo>
                    <a:lnTo>
                      <a:pt x="0" y="122"/>
                    </a:lnTo>
                    <a:lnTo>
                      <a:pt x="0" y="128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2" y="142"/>
                    </a:lnTo>
                    <a:lnTo>
                      <a:pt x="3" y="148"/>
                    </a:lnTo>
                    <a:lnTo>
                      <a:pt x="3" y="153"/>
                    </a:lnTo>
                    <a:lnTo>
                      <a:pt x="4" y="158"/>
                    </a:lnTo>
                    <a:lnTo>
                      <a:pt x="6" y="163"/>
                    </a:lnTo>
                    <a:lnTo>
                      <a:pt x="9" y="168"/>
                    </a:lnTo>
                    <a:lnTo>
                      <a:pt x="10" y="171"/>
                    </a:lnTo>
                    <a:lnTo>
                      <a:pt x="12" y="176"/>
                    </a:lnTo>
                    <a:lnTo>
                      <a:pt x="15" y="181"/>
                    </a:lnTo>
                    <a:lnTo>
                      <a:pt x="17" y="184"/>
                    </a:lnTo>
                    <a:lnTo>
                      <a:pt x="20" y="188"/>
                    </a:lnTo>
                    <a:lnTo>
                      <a:pt x="23" y="193"/>
                    </a:lnTo>
                    <a:lnTo>
                      <a:pt x="27" y="196"/>
                    </a:lnTo>
                    <a:lnTo>
                      <a:pt x="30" y="200"/>
                    </a:lnTo>
                    <a:lnTo>
                      <a:pt x="30" y="20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51"/>
              <p:cNvSpPr>
                <a:spLocks/>
              </p:cNvSpPr>
              <p:nvPr/>
            </p:nvSpPr>
            <p:spPr bwMode="auto">
              <a:xfrm>
                <a:off x="1565" y="3421"/>
                <a:ext cx="176" cy="185"/>
              </a:xfrm>
              <a:custGeom>
                <a:avLst/>
                <a:gdLst/>
                <a:ahLst/>
                <a:cxnLst>
                  <a:cxn ang="0">
                    <a:pos x="31" y="176"/>
                  </a:cxn>
                  <a:cxn ang="0">
                    <a:pos x="42" y="181"/>
                  </a:cxn>
                  <a:cxn ang="0">
                    <a:pos x="54" y="185"/>
                  </a:cxn>
                  <a:cxn ang="0">
                    <a:pos x="65" y="185"/>
                  </a:cxn>
                  <a:cxn ang="0">
                    <a:pos x="78" y="183"/>
                  </a:cxn>
                  <a:cxn ang="0">
                    <a:pos x="90" y="181"/>
                  </a:cxn>
                  <a:cxn ang="0">
                    <a:pos x="102" y="176"/>
                  </a:cxn>
                  <a:cxn ang="0">
                    <a:pos x="115" y="169"/>
                  </a:cxn>
                  <a:cxn ang="0">
                    <a:pos x="126" y="161"/>
                  </a:cxn>
                  <a:cxn ang="0">
                    <a:pos x="138" y="151"/>
                  </a:cxn>
                  <a:cxn ang="0">
                    <a:pos x="149" y="140"/>
                  </a:cxn>
                  <a:cxn ang="0">
                    <a:pos x="157" y="127"/>
                  </a:cxn>
                  <a:cxn ang="0">
                    <a:pos x="164" y="114"/>
                  </a:cxn>
                  <a:cxn ang="0">
                    <a:pos x="170" y="101"/>
                  </a:cxn>
                  <a:cxn ang="0">
                    <a:pos x="174" y="87"/>
                  </a:cxn>
                  <a:cxn ang="0">
                    <a:pos x="176" y="74"/>
                  </a:cxn>
                  <a:cxn ang="0">
                    <a:pos x="176" y="61"/>
                  </a:cxn>
                  <a:cxn ang="0">
                    <a:pos x="174" y="49"/>
                  </a:cxn>
                  <a:cxn ang="0">
                    <a:pos x="170" y="38"/>
                  </a:cxn>
                  <a:cxn ang="0">
                    <a:pos x="164" y="27"/>
                  </a:cxn>
                  <a:cxn ang="0">
                    <a:pos x="151" y="13"/>
                  </a:cxn>
                  <a:cxn ang="0">
                    <a:pos x="140" y="6"/>
                  </a:cxn>
                  <a:cxn ang="0">
                    <a:pos x="130" y="2"/>
                  </a:cxn>
                  <a:cxn ang="0">
                    <a:pos x="119" y="0"/>
                  </a:cxn>
                  <a:cxn ang="0">
                    <a:pos x="106" y="0"/>
                  </a:cxn>
                  <a:cxn ang="0">
                    <a:pos x="94" y="1"/>
                  </a:cxn>
                  <a:cxn ang="0">
                    <a:pos x="82" y="5"/>
                  </a:cxn>
                  <a:cxn ang="0">
                    <a:pos x="68" y="9"/>
                  </a:cxn>
                  <a:cxn ang="0">
                    <a:pos x="56" y="17"/>
                  </a:cxn>
                  <a:cxn ang="0">
                    <a:pos x="46" y="26"/>
                  </a:cxn>
                  <a:cxn ang="0">
                    <a:pos x="34" y="36"/>
                  </a:cxn>
                  <a:cxn ang="0">
                    <a:pos x="24" y="48"/>
                  </a:cxn>
                  <a:cxn ang="0">
                    <a:pos x="17" y="61"/>
                  </a:cxn>
                  <a:cxn ang="0">
                    <a:pos x="10" y="74"/>
                  </a:cxn>
                  <a:cxn ang="0">
                    <a:pos x="4" y="87"/>
                  </a:cxn>
                  <a:cxn ang="0">
                    <a:pos x="1" y="101"/>
                  </a:cxn>
                  <a:cxn ang="0">
                    <a:pos x="1" y="115"/>
                  </a:cxn>
                  <a:cxn ang="0">
                    <a:pos x="1" y="127"/>
                  </a:cxn>
                  <a:cxn ang="0">
                    <a:pos x="4" y="139"/>
                  </a:cxn>
                  <a:cxn ang="0">
                    <a:pos x="8" y="150"/>
                  </a:cxn>
                  <a:cxn ang="0">
                    <a:pos x="14" y="161"/>
                  </a:cxn>
                  <a:cxn ang="0">
                    <a:pos x="22" y="169"/>
                  </a:cxn>
                </a:cxnLst>
                <a:rect l="0" t="0" r="r" b="b"/>
                <a:pathLst>
                  <a:path w="176" h="185">
                    <a:moveTo>
                      <a:pt x="25" y="173"/>
                    </a:moveTo>
                    <a:lnTo>
                      <a:pt x="28" y="174"/>
                    </a:lnTo>
                    <a:lnTo>
                      <a:pt x="31" y="176"/>
                    </a:lnTo>
                    <a:lnTo>
                      <a:pt x="35" y="179"/>
                    </a:lnTo>
                    <a:lnTo>
                      <a:pt x="38" y="180"/>
                    </a:lnTo>
                    <a:lnTo>
                      <a:pt x="42" y="181"/>
                    </a:lnTo>
                    <a:lnTo>
                      <a:pt x="46" y="182"/>
                    </a:lnTo>
                    <a:lnTo>
                      <a:pt x="49" y="183"/>
                    </a:lnTo>
                    <a:lnTo>
                      <a:pt x="54" y="185"/>
                    </a:lnTo>
                    <a:lnTo>
                      <a:pt x="58" y="185"/>
                    </a:lnTo>
                    <a:lnTo>
                      <a:pt x="61" y="185"/>
                    </a:lnTo>
                    <a:lnTo>
                      <a:pt x="65" y="185"/>
                    </a:lnTo>
                    <a:lnTo>
                      <a:pt x="70" y="185"/>
                    </a:lnTo>
                    <a:lnTo>
                      <a:pt x="73" y="185"/>
                    </a:lnTo>
                    <a:lnTo>
                      <a:pt x="78" y="183"/>
                    </a:lnTo>
                    <a:lnTo>
                      <a:pt x="82" y="183"/>
                    </a:lnTo>
                    <a:lnTo>
                      <a:pt x="86" y="182"/>
                    </a:lnTo>
                    <a:lnTo>
                      <a:pt x="90" y="181"/>
                    </a:lnTo>
                    <a:lnTo>
                      <a:pt x="94" y="180"/>
                    </a:lnTo>
                    <a:lnTo>
                      <a:pt x="98" y="177"/>
                    </a:lnTo>
                    <a:lnTo>
                      <a:pt x="102" y="176"/>
                    </a:lnTo>
                    <a:lnTo>
                      <a:pt x="106" y="174"/>
                    </a:lnTo>
                    <a:lnTo>
                      <a:pt x="110" y="171"/>
                    </a:lnTo>
                    <a:lnTo>
                      <a:pt x="115" y="169"/>
                    </a:lnTo>
                    <a:lnTo>
                      <a:pt x="119" y="167"/>
                    </a:lnTo>
                    <a:lnTo>
                      <a:pt x="122" y="164"/>
                    </a:lnTo>
                    <a:lnTo>
                      <a:pt x="126" y="161"/>
                    </a:lnTo>
                    <a:lnTo>
                      <a:pt x="130" y="158"/>
                    </a:lnTo>
                    <a:lnTo>
                      <a:pt x="134" y="155"/>
                    </a:lnTo>
                    <a:lnTo>
                      <a:pt x="138" y="151"/>
                    </a:lnTo>
                    <a:lnTo>
                      <a:pt x="142" y="147"/>
                    </a:lnTo>
                    <a:lnTo>
                      <a:pt x="145" y="144"/>
                    </a:lnTo>
                    <a:lnTo>
                      <a:pt x="149" y="140"/>
                    </a:lnTo>
                    <a:lnTo>
                      <a:pt x="151" y="135"/>
                    </a:lnTo>
                    <a:lnTo>
                      <a:pt x="155" y="132"/>
                    </a:lnTo>
                    <a:lnTo>
                      <a:pt x="157" y="127"/>
                    </a:lnTo>
                    <a:lnTo>
                      <a:pt x="160" y="123"/>
                    </a:lnTo>
                    <a:lnTo>
                      <a:pt x="162" y="119"/>
                    </a:lnTo>
                    <a:lnTo>
                      <a:pt x="164" y="114"/>
                    </a:lnTo>
                    <a:lnTo>
                      <a:pt x="167" y="109"/>
                    </a:lnTo>
                    <a:lnTo>
                      <a:pt x="169" y="105"/>
                    </a:lnTo>
                    <a:lnTo>
                      <a:pt x="170" y="101"/>
                    </a:lnTo>
                    <a:lnTo>
                      <a:pt x="172" y="96"/>
                    </a:lnTo>
                    <a:lnTo>
                      <a:pt x="173" y="91"/>
                    </a:lnTo>
                    <a:lnTo>
                      <a:pt x="174" y="87"/>
                    </a:lnTo>
                    <a:lnTo>
                      <a:pt x="175" y="83"/>
                    </a:lnTo>
                    <a:lnTo>
                      <a:pt x="175" y="78"/>
                    </a:lnTo>
                    <a:lnTo>
                      <a:pt x="176" y="74"/>
                    </a:lnTo>
                    <a:lnTo>
                      <a:pt x="176" y="71"/>
                    </a:lnTo>
                    <a:lnTo>
                      <a:pt x="176" y="66"/>
                    </a:lnTo>
                    <a:lnTo>
                      <a:pt x="176" y="61"/>
                    </a:lnTo>
                    <a:lnTo>
                      <a:pt x="175" y="57"/>
                    </a:lnTo>
                    <a:lnTo>
                      <a:pt x="175" y="54"/>
                    </a:lnTo>
                    <a:lnTo>
                      <a:pt x="174" y="49"/>
                    </a:lnTo>
                    <a:lnTo>
                      <a:pt x="173" y="45"/>
                    </a:lnTo>
                    <a:lnTo>
                      <a:pt x="172" y="42"/>
                    </a:lnTo>
                    <a:lnTo>
                      <a:pt x="170" y="38"/>
                    </a:lnTo>
                    <a:lnTo>
                      <a:pt x="168" y="35"/>
                    </a:lnTo>
                    <a:lnTo>
                      <a:pt x="166" y="31"/>
                    </a:lnTo>
                    <a:lnTo>
                      <a:pt x="164" y="27"/>
                    </a:lnTo>
                    <a:lnTo>
                      <a:pt x="162" y="24"/>
                    </a:lnTo>
                    <a:lnTo>
                      <a:pt x="157" y="18"/>
                    </a:lnTo>
                    <a:lnTo>
                      <a:pt x="151" y="13"/>
                    </a:lnTo>
                    <a:lnTo>
                      <a:pt x="148" y="9"/>
                    </a:lnTo>
                    <a:lnTo>
                      <a:pt x="144" y="8"/>
                    </a:lnTo>
                    <a:lnTo>
                      <a:pt x="140" y="6"/>
                    </a:lnTo>
                    <a:lnTo>
                      <a:pt x="138" y="5"/>
                    </a:lnTo>
                    <a:lnTo>
                      <a:pt x="133" y="3"/>
                    </a:lnTo>
                    <a:lnTo>
                      <a:pt x="130" y="2"/>
                    </a:lnTo>
                    <a:lnTo>
                      <a:pt x="126" y="1"/>
                    </a:lnTo>
                    <a:lnTo>
                      <a:pt x="122" y="1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10" y="0"/>
                    </a:lnTo>
                    <a:lnTo>
                      <a:pt x="106" y="0"/>
                    </a:lnTo>
                    <a:lnTo>
                      <a:pt x="102" y="0"/>
                    </a:lnTo>
                    <a:lnTo>
                      <a:pt x="98" y="1"/>
                    </a:lnTo>
                    <a:lnTo>
                      <a:pt x="94" y="1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82" y="5"/>
                    </a:lnTo>
                    <a:lnTo>
                      <a:pt x="77" y="6"/>
                    </a:lnTo>
                    <a:lnTo>
                      <a:pt x="73" y="8"/>
                    </a:lnTo>
                    <a:lnTo>
                      <a:pt x="68" y="9"/>
                    </a:lnTo>
                    <a:lnTo>
                      <a:pt x="65" y="12"/>
                    </a:lnTo>
                    <a:lnTo>
                      <a:pt x="60" y="14"/>
                    </a:lnTo>
                    <a:lnTo>
                      <a:pt x="56" y="17"/>
                    </a:lnTo>
                    <a:lnTo>
                      <a:pt x="53" y="19"/>
                    </a:lnTo>
                    <a:lnTo>
                      <a:pt x="49" y="23"/>
                    </a:lnTo>
                    <a:lnTo>
                      <a:pt x="46" y="26"/>
                    </a:lnTo>
                    <a:lnTo>
                      <a:pt x="41" y="30"/>
                    </a:lnTo>
                    <a:lnTo>
                      <a:pt x="37" y="32"/>
                    </a:lnTo>
                    <a:lnTo>
                      <a:pt x="34" y="36"/>
                    </a:lnTo>
                    <a:lnTo>
                      <a:pt x="31" y="41"/>
                    </a:lnTo>
                    <a:lnTo>
                      <a:pt x="28" y="44"/>
                    </a:lnTo>
                    <a:lnTo>
                      <a:pt x="24" y="48"/>
                    </a:lnTo>
                    <a:lnTo>
                      <a:pt x="22" y="53"/>
                    </a:lnTo>
                    <a:lnTo>
                      <a:pt x="18" y="57"/>
                    </a:lnTo>
                    <a:lnTo>
                      <a:pt x="17" y="61"/>
                    </a:lnTo>
                    <a:lnTo>
                      <a:pt x="13" y="66"/>
                    </a:lnTo>
                    <a:lnTo>
                      <a:pt x="12" y="69"/>
                    </a:lnTo>
                    <a:lnTo>
                      <a:pt x="10" y="74"/>
                    </a:lnTo>
                    <a:lnTo>
                      <a:pt x="8" y="79"/>
                    </a:lnTo>
                    <a:lnTo>
                      <a:pt x="6" y="84"/>
                    </a:lnTo>
                    <a:lnTo>
                      <a:pt x="4" y="87"/>
                    </a:lnTo>
                    <a:lnTo>
                      <a:pt x="2" y="92"/>
                    </a:lnTo>
                    <a:lnTo>
                      <a:pt x="2" y="97"/>
                    </a:lnTo>
                    <a:lnTo>
                      <a:pt x="1" y="101"/>
                    </a:lnTo>
                    <a:lnTo>
                      <a:pt x="1" y="105"/>
                    </a:lnTo>
                    <a:lnTo>
                      <a:pt x="1" y="110"/>
                    </a:lnTo>
                    <a:lnTo>
                      <a:pt x="1" y="115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1" y="127"/>
                    </a:lnTo>
                    <a:lnTo>
                      <a:pt x="1" y="131"/>
                    </a:lnTo>
                    <a:lnTo>
                      <a:pt x="2" y="134"/>
                    </a:lnTo>
                    <a:lnTo>
                      <a:pt x="4" y="139"/>
                    </a:lnTo>
                    <a:lnTo>
                      <a:pt x="5" y="143"/>
                    </a:lnTo>
                    <a:lnTo>
                      <a:pt x="6" y="147"/>
                    </a:lnTo>
                    <a:lnTo>
                      <a:pt x="8" y="150"/>
                    </a:lnTo>
                    <a:lnTo>
                      <a:pt x="10" y="153"/>
                    </a:lnTo>
                    <a:lnTo>
                      <a:pt x="12" y="157"/>
                    </a:lnTo>
                    <a:lnTo>
                      <a:pt x="14" y="161"/>
                    </a:lnTo>
                    <a:lnTo>
                      <a:pt x="16" y="163"/>
                    </a:lnTo>
                    <a:lnTo>
                      <a:pt x="19" y="167"/>
                    </a:lnTo>
                    <a:lnTo>
                      <a:pt x="22" y="169"/>
                    </a:lnTo>
                    <a:lnTo>
                      <a:pt x="25" y="173"/>
                    </a:lnTo>
                    <a:lnTo>
                      <a:pt x="25" y="17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53"/>
              <p:cNvSpPr>
                <a:spLocks/>
              </p:cNvSpPr>
              <p:nvPr/>
            </p:nvSpPr>
            <p:spPr bwMode="auto">
              <a:xfrm>
                <a:off x="1919" y="4102"/>
                <a:ext cx="168" cy="168"/>
              </a:xfrm>
              <a:custGeom>
                <a:avLst/>
                <a:gdLst/>
                <a:ahLst/>
                <a:cxnLst>
                  <a:cxn ang="0">
                    <a:pos x="88" y="167"/>
                  </a:cxn>
                  <a:cxn ang="0">
                    <a:pos x="96" y="167"/>
                  </a:cxn>
                  <a:cxn ang="0">
                    <a:pos x="104" y="164"/>
                  </a:cxn>
                  <a:cxn ang="0">
                    <a:pos x="113" y="162"/>
                  </a:cxn>
                  <a:cxn ang="0">
                    <a:pos x="120" y="158"/>
                  </a:cxn>
                  <a:cxn ang="0">
                    <a:pos x="127" y="155"/>
                  </a:cxn>
                  <a:cxn ang="0">
                    <a:pos x="137" y="148"/>
                  </a:cxn>
                  <a:cxn ang="0">
                    <a:pos x="149" y="137"/>
                  </a:cxn>
                  <a:cxn ang="0">
                    <a:pos x="155" y="126"/>
                  </a:cxn>
                  <a:cxn ang="0">
                    <a:pos x="158" y="119"/>
                  </a:cxn>
                  <a:cxn ang="0">
                    <a:pos x="162" y="112"/>
                  </a:cxn>
                  <a:cxn ang="0">
                    <a:pos x="164" y="104"/>
                  </a:cxn>
                  <a:cxn ang="0">
                    <a:pos x="167" y="96"/>
                  </a:cxn>
                  <a:cxn ang="0">
                    <a:pos x="167" y="88"/>
                  </a:cxn>
                  <a:cxn ang="0">
                    <a:pos x="167" y="79"/>
                  </a:cxn>
                  <a:cxn ang="0">
                    <a:pos x="167" y="71"/>
                  </a:cxn>
                  <a:cxn ang="0">
                    <a:pos x="164" y="62"/>
                  </a:cxn>
                  <a:cxn ang="0">
                    <a:pos x="162" y="54"/>
                  </a:cxn>
                  <a:cxn ang="0">
                    <a:pos x="158" y="47"/>
                  </a:cxn>
                  <a:cxn ang="0">
                    <a:pos x="155" y="40"/>
                  </a:cxn>
                  <a:cxn ang="0">
                    <a:pos x="151" y="32"/>
                  </a:cxn>
                  <a:cxn ang="0">
                    <a:pos x="146" y="26"/>
                  </a:cxn>
                  <a:cxn ang="0">
                    <a:pos x="137" y="19"/>
                  </a:cxn>
                  <a:cxn ang="0">
                    <a:pos x="127" y="12"/>
                  </a:cxn>
                  <a:cxn ang="0">
                    <a:pos x="120" y="7"/>
                  </a:cxn>
                  <a:cxn ang="0">
                    <a:pos x="113" y="5"/>
                  </a:cxn>
                  <a:cxn ang="0">
                    <a:pos x="104" y="2"/>
                  </a:cxn>
                  <a:cxn ang="0">
                    <a:pos x="96" y="0"/>
                  </a:cxn>
                  <a:cxn ang="0">
                    <a:pos x="88" y="0"/>
                  </a:cxn>
                  <a:cxn ang="0">
                    <a:pos x="79" y="0"/>
                  </a:cxn>
                  <a:cxn ang="0">
                    <a:pos x="71" y="0"/>
                  </a:cxn>
                  <a:cxn ang="0">
                    <a:pos x="62" y="2"/>
                  </a:cxn>
                  <a:cxn ang="0">
                    <a:pos x="55" y="5"/>
                  </a:cxn>
                  <a:cxn ang="0">
                    <a:pos x="47" y="7"/>
                  </a:cxn>
                  <a:cxn ang="0">
                    <a:pos x="40" y="12"/>
                  </a:cxn>
                  <a:cxn ang="0">
                    <a:pos x="30" y="19"/>
                  </a:cxn>
                  <a:cxn ang="0">
                    <a:pos x="22" y="26"/>
                  </a:cxn>
                  <a:cxn ang="0">
                    <a:pos x="16" y="32"/>
                  </a:cxn>
                  <a:cxn ang="0">
                    <a:pos x="11" y="40"/>
                  </a:cxn>
                  <a:cxn ang="0">
                    <a:pos x="7" y="47"/>
                  </a:cxn>
                  <a:cxn ang="0">
                    <a:pos x="5" y="54"/>
                  </a:cxn>
                  <a:cxn ang="0">
                    <a:pos x="2" y="62"/>
                  </a:cxn>
                  <a:cxn ang="0">
                    <a:pos x="0" y="71"/>
                  </a:cxn>
                  <a:cxn ang="0">
                    <a:pos x="0" y="79"/>
                  </a:cxn>
                  <a:cxn ang="0">
                    <a:pos x="0" y="88"/>
                  </a:cxn>
                  <a:cxn ang="0">
                    <a:pos x="0" y="96"/>
                  </a:cxn>
                  <a:cxn ang="0">
                    <a:pos x="2" y="104"/>
                  </a:cxn>
                  <a:cxn ang="0">
                    <a:pos x="5" y="112"/>
                  </a:cxn>
                  <a:cxn ang="0">
                    <a:pos x="7" y="119"/>
                  </a:cxn>
                  <a:cxn ang="0">
                    <a:pos x="11" y="126"/>
                  </a:cxn>
                  <a:cxn ang="0">
                    <a:pos x="19" y="137"/>
                  </a:cxn>
                  <a:cxn ang="0">
                    <a:pos x="30" y="148"/>
                  </a:cxn>
                  <a:cxn ang="0">
                    <a:pos x="40" y="155"/>
                  </a:cxn>
                  <a:cxn ang="0">
                    <a:pos x="47" y="158"/>
                  </a:cxn>
                  <a:cxn ang="0">
                    <a:pos x="55" y="162"/>
                  </a:cxn>
                  <a:cxn ang="0">
                    <a:pos x="62" y="164"/>
                  </a:cxn>
                  <a:cxn ang="0">
                    <a:pos x="71" y="167"/>
                  </a:cxn>
                  <a:cxn ang="0">
                    <a:pos x="79" y="167"/>
                  </a:cxn>
                  <a:cxn ang="0">
                    <a:pos x="84" y="168"/>
                  </a:cxn>
                </a:cxnLst>
                <a:rect l="0" t="0" r="r" b="b"/>
                <a:pathLst>
                  <a:path w="168" h="168">
                    <a:moveTo>
                      <a:pt x="84" y="168"/>
                    </a:moveTo>
                    <a:lnTo>
                      <a:pt x="88" y="167"/>
                    </a:lnTo>
                    <a:lnTo>
                      <a:pt x="92" y="167"/>
                    </a:lnTo>
                    <a:lnTo>
                      <a:pt x="96" y="167"/>
                    </a:lnTo>
                    <a:lnTo>
                      <a:pt x="101" y="166"/>
                    </a:lnTo>
                    <a:lnTo>
                      <a:pt x="104" y="164"/>
                    </a:lnTo>
                    <a:lnTo>
                      <a:pt x="109" y="163"/>
                    </a:lnTo>
                    <a:lnTo>
                      <a:pt x="113" y="162"/>
                    </a:lnTo>
                    <a:lnTo>
                      <a:pt x="116" y="161"/>
                    </a:lnTo>
                    <a:lnTo>
                      <a:pt x="120" y="158"/>
                    </a:lnTo>
                    <a:lnTo>
                      <a:pt x="124" y="156"/>
                    </a:lnTo>
                    <a:lnTo>
                      <a:pt x="127" y="155"/>
                    </a:lnTo>
                    <a:lnTo>
                      <a:pt x="131" y="152"/>
                    </a:lnTo>
                    <a:lnTo>
                      <a:pt x="137" y="148"/>
                    </a:lnTo>
                    <a:lnTo>
                      <a:pt x="144" y="143"/>
                    </a:lnTo>
                    <a:lnTo>
                      <a:pt x="149" y="137"/>
                    </a:lnTo>
                    <a:lnTo>
                      <a:pt x="154" y="131"/>
                    </a:lnTo>
                    <a:lnTo>
                      <a:pt x="155" y="126"/>
                    </a:lnTo>
                    <a:lnTo>
                      <a:pt x="157" y="122"/>
                    </a:lnTo>
                    <a:lnTo>
                      <a:pt x="158" y="119"/>
                    </a:lnTo>
                    <a:lnTo>
                      <a:pt x="161" y="116"/>
                    </a:lnTo>
                    <a:lnTo>
                      <a:pt x="162" y="112"/>
                    </a:lnTo>
                    <a:lnTo>
                      <a:pt x="163" y="108"/>
                    </a:lnTo>
                    <a:lnTo>
                      <a:pt x="164" y="104"/>
                    </a:lnTo>
                    <a:lnTo>
                      <a:pt x="166" y="100"/>
                    </a:lnTo>
                    <a:lnTo>
                      <a:pt x="167" y="96"/>
                    </a:lnTo>
                    <a:lnTo>
                      <a:pt x="167" y="91"/>
                    </a:lnTo>
                    <a:lnTo>
                      <a:pt x="167" y="88"/>
                    </a:lnTo>
                    <a:lnTo>
                      <a:pt x="168" y="84"/>
                    </a:lnTo>
                    <a:lnTo>
                      <a:pt x="167" y="79"/>
                    </a:lnTo>
                    <a:lnTo>
                      <a:pt x="167" y="74"/>
                    </a:lnTo>
                    <a:lnTo>
                      <a:pt x="167" y="71"/>
                    </a:lnTo>
                    <a:lnTo>
                      <a:pt x="166" y="66"/>
                    </a:lnTo>
                    <a:lnTo>
                      <a:pt x="164" y="62"/>
                    </a:lnTo>
                    <a:lnTo>
                      <a:pt x="163" y="58"/>
                    </a:lnTo>
                    <a:lnTo>
                      <a:pt x="162" y="54"/>
                    </a:lnTo>
                    <a:lnTo>
                      <a:pt x="161" y="50"/>
                    </a:lnTo>
                    <a:lnTo>
                      <a:pt x="158" y="47"/>
                    </a:lnTo>
                    <a:lnTo>
                      <a:pt x="157" y="43"/>
                    </a:lnTo>
                    <a:lnTo>
                      <a:pt x="155" y="40"/>
                    </a:lnTo>
                    <a:lnTo>
                      <a:pt x="154" y="36"/>
                    </a:lnTo>
                    <a:lnTo>
                      <a:pt x="151" y="32"/>
                    </a:lnTo>
                    <a:lnTo>
                      <a:pt x="149" y="30"/>
                    </a:lnTo>
                    <a:lnTo>
                      <a:pt x="146" y="26"/>
                    </a:lnTo>
                    <a:lnTo>
                      <a:pt x="144" y="24"/>
                    </a:lnTo>
                    <a:lnTo>
                      <a:pt x="137" y="19"/>
                    </a:lnTo>
                    <a:lnTo>
                      <a:pt x="131" y="14"/>
                    </a:lnTo>
                    <a:lnTo>
                      <a:pt x="127" y="12"/>
                    </a:lnTo>
                    <a:lnTo>
                      <a:pt x="124" y="10"/>
                    </a:lnTo>
                    <a:lnTo>
                      <a:pt x="120" y="7"/>
                    </a:lnTo>
                    <a:lnTo>
                      <a:pt x="116" y="6"/>
                    </a:lnTo>
                    <a:lnTo>
                      <a:pt x="113" y="5"/>
                    </a:lnTo>
                    <a:lnTo>
                      <a:pt x="109" y="4"/>
                    </a:lnTo>
                    <a:lnTo>
                      <a:pt x="104" y="2"/>
                    </a:lnTo>
                    <a:lnTo>
                      <a:pt x="101" y="1"/>
                    </a:lnTo>
                    <a:lnTo>
                      <a:pt x="96" y="0"/>
                    </a:lnTo>
                    <a:lnTo>
                      <a:pt x="92" y="0"/>
                    </a:lnTo>
                    <a:lnTo>
                      <a:pt x="88" y="0"/>
                    </a:lnTo>
                    <a:lnTo>
                      <a:pt x="84" y="0"/>
                    </a:lnTo>
                    <a:lnTo>
                      <a:pt x="79" y="0"/>
                    </a:lnTo>
                    <a:lnTo>
                      <a:pt x="74" y="0"/>
                    </a:lnTo>
                    <a:lnTo>
                      <a:pt x="71" y="0"/>
                    </a:lnTo>
                    <a:lnTo>
                      <a:pt x="66" y="1"/>
                    </a:lnTo>
                    <a:lnTo>
                      <a:pt x="62" y="2"/>
                    </a:lnTo>
                    <a:lnTo>
                      <a:pt x="59" y="4"/>
                    </a:lnTo>
                    <a:lnTo>
                      <a:pt x="55" y="5"/>
                    </a:lnTo>
                    <a:lnTo>
                      <a:pt x="52" y="6"/>
                    </a:lnTo>
                    <a:lnTo>
                      <a:pt x="47" y="7"/>
                    </a:lnTo>
                    <a:lnTo>
                      <a:pt x="43" y="10"/>
                    </a:lnTo>
                    <a:lnTo>
                      <a:pt x="40" y="12"/>
                    </a:lnTo>
                    <a:lnTo>
                      <a:pt x="36" y="14"/>
                    </a:lnTo>
                    <a:lnTo>
                      <a:pt x="30" y="19"/>
                    </a:lnTo>
                    <a:lnTo>
                      <a:pt x="25" y="24"/>
                    </a:lnTo>
                    <a:lnTo>
                      <a:pt x="22" y="26"/>
                    </a:lnTo>
                    <a:lnTo>
                      <a:pt x="19" y="30"/>
                    </a:lnTo>
                    <a:lnTo>
                      <a:pt x="16" y="32"/>
                    </a:lnTo>
                    <a:lnTo>
                      <a:pt x="14" y="36"/>
                    </a:lnTo>
                    <a:lnTo>
                      <a:pt x="11" y="40"/>
                    </a:lnTo>
                    <a:lnTo>
                      <a:pt x="10" y="43"/>
                    </a:lnTo>
                    <a:lnTo>
                      <a:pt x="7" y="47"/>
                    </a:lnTo>
                    <a:lnTo>
                      <a:pt x="6" y="50"/>
                    </a:lnTo>
                    <a:lnTo>
                      <a:pt x="5" y="54"/>
                    </a:lnTo>
                    <a:lnTo>
                      <a:pt x="4" y="58"/>
                    </a:lnTo>
                    <a:lnTo>
                      <a:pt x="2" y="62"/>
                    </a:lnTo>
                    <a:lnTo>
                      <a:pt x="1" y="66"/>
                    </a:lnTo>
                    <a:lnTo>
                      <a:pt x="0" y="71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1" y="100"/>
                    </a:lnTo>
                    <a:lnTo>
                      <a:pt x="2" y="104"/>
                    </a:lnTo>
                    <a:lnTo>
                      <a:pt x="4" y="108"/>
                    </a:lnTo>
                    <a:lnTo>
                      <a:pt x="5" y="112"/>
                    </a:lnTo>
                    <a:lnTo>
                      <a:pt x="6" y="116"/>
                    </a:lnTo>
                    <a:lnTo>
                      <a:pt x="7" y="119"/>
                    </a:lnTo>
                    <a:lnTo>
                      <a:pt x="10" y="122"/>
                    </a:lnTo>
                    <a:lnTo>
                      <a:pt x="11" y="126"/>
                    </a:lnTo>
                    <a:lnTo>
                      <a:pt x="14" y="131"/>
                    </a:lnTo>
                    <a:lnTo>
                      <a:pt x="19" y="137"/>
                    </a:lnTo>
                    <a:lnTo>
                      <a:pt x="25" y="143"/>
                    </a:lnTo>
                    <a:lnTo>
                      <a:pt x="30" y="148"/>
                    </a:lnTo>
                    <a:lnTo>
                      <a:pt x="36" y="152"/>
                    </a:lnTo>
                    <a:lnTo>
                      <a:pt x="40" y="155"/>
                    </a:lnTo>
                    <a:lnTo>
                      <a:pt x="43" y="156"/>
                    </a:lnTo>
                    <a:lnTo>
                      <a:pt x="47" y="158"/>
                    </a:lnTo>
                    <a:lnTo>
                      <a:pt x="52" y="161"/>
                    </a:lnTo>
                    <a:lnTo>
                      <a:pt x="55" y="162"/>
                    </a:lnTo>
                    <a:lnTo>
                      <a:pt x="59" y="163"/>
                    </a:lnTo>
                    <a:lnTo>
                      <a:pt x="62" y="164"/>
                    </a:lnTo>
                    <a:lnTo>
                      <a:pt x="66" y="166"/>
                    </a:lnTo>
                    <a:lnTo>
                      <a:pt x="71" y="167"/>
                    </a:lnTo>
                    <a:lnTo>
                      <a:pt x="74" y="167"/>
                    </a:lnTo>
                    <a:lnTo>
                      <a:pt x="79" y="167"/>
                    </a:lnTo>
                    <a:lnTo>
                      <a:pt x="84" y="168"/>
                    </a:lnTo>
                    <a:lnTo>
                      <a:pt x="84" y="1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54"/>
              <p:cNvSpPr>
                <a:spLocks/>
              </p:cNvSpPr>
              <p:nvPr/>
            </p:nvSpPr>
            <p:spPr bwMode="auto">
              <a:xfrm>
                <a:off x="1945" y="4128"/>
                <a:ext cx="116" cy="116"/>
              </a:xfrm>
              <a:custGeom>
                <a:avLst/>
                <a:gdLst/>
                <a:ahLst/>
                <a:cxnLst>
                  <a:cxn ang="0">
                    <a:pos x="64" y="114"/>
                  </a:cxn>
                  <a:cxn ang="0">
                    <a:pos x="75" y="112"/>
                  </a:cxn>
                  <a:cxn ang="0">
                    <a:pos x="84" y="107"/>
                  </a:cxn>
                  <a:cxn ang="0">
                    <a:pos x="94" y="101"/>
                  </a:cxn>
                  <a:cxn ang="0">
                    <a:pos x="101" y="94"/>
                  </a:cxn>
                  <a:cxn ang="0">
                    <a:pos x="107" y="84"/>
                  </a:cxn>
                  <a:cxn ang="0">
                    <a:pos x="112" y="74"/>
                  </a:cxn>
                  <a:cxn ang="0">
                    <a:pos x="114" y="63"/>
                  </a:cxn>
                  <a:cxn ang="0">
                    <a:pos x="114" y="52"/>
                  </a:cxn>
                  <a:cxn ang="0">
                    <a:pos x="112" y="40"/>
                  </a:cxn>
                  <a:cxn ang="0">
                    <a:pos x="107" y="29"/>
                  </a:cxn>
                  <a:cxn ang="0">
                    <a:pos x="101" y="21"/>
                  </a:cxn>
                  <a:cxn ang="0">
                    <a:pos x="94" y="12"/>
                  </a:cxn>
                  <a:cxn ang="0">
                    <a:pos x="84" y="6"/>
                  </a:cxn>
                  <a:cxn ang="0">
                    <a:pos x="75" y="3"/>
                  </a:cxn>
                  <a:cxn ang="0">
                    <a:pos x="64" y="0"/>
                  </a:cxn>
                  <a:cxn ang="0">
                    <a:pos x="52" y="0"/>
                  </a:cxn>
                  <a:cxn ang="0">
                    <a:pos x="40" y="3"/>
                  </a:cxn>
                  <a:cxn ang="0">
                    <a:pos x="30" y="6"/>
                  </a:cxn>
                  <a:cxn ang="0">
                    <a:pos x="21" y="12"/>
                  </a:cxn>
                  <a:cxn ang="0">
                    <a:pos x="12" y="21"/>
                  </a:cxn>
                  <a:cxn ang="0">
                    <a:pos x="6" y="29"/>
                  </a:cxn>
                  <a:cxn ang="0">
                    <a:pos x="2" y="40"/>
                  </a:cxn>
                  <a:cxn ang="0">
                    <a:pos x="0" y="52"/>
                  </a:cxn>
                  <a:cxn ang="0">
                    <a:pos x="0" y="63"/>
                  </a:cxn>
                  <a:cxn ang="0">
                    <a:pos x="2" y="74"/>
                  </a:cxn>
                  <a:cxn ang="0">
                    <a:pos x="6" y="84"/>
                  </a:cxn>
                  <a:cxn ang="0">
                    <a:pos x="12" y="94"/>
                  </a:cxn>
                  <a:cxn ang="0">
                    <a:pos x="21" y="101"/>
                  </a:cxn>
                  <a:cxn ang="0">
                    <a:pos x="30" y="107"/>
                  </a:cxn>
                  <a:cxn ang="0">
                    <a:pos x="40" y="112"/>
                  </a:cxn>
                  <a:cxn ang="0">
                    <a:pos x="52" y="114"/>
                  </a:cxn>
                  <a:cxn ang="0">
                    <a:pos x="58" y="116"/>
                  </a:cxn>
                </a:cxnLst>
                <a:rect l="0" t="0" r="r" b="b"/>
                <a:pathLst>
                  <a:path w="116" h="116">
                    <a:moveTo>
                      <a:pt x="58" y="116"/>
                    </a:moveTo>
                    <a:lnTo>
                      <a:pt x="64" y="114"/>
                    </a:lnTo>
                    <a:lnTo>
                      <a:pt x="69" y="113"/>
                    </a:lnTo>
                    <a:lnTo>
                      <a:pt x="75" y="112"/>
                    </a:lnTo>
                    <a:lnTo>
                      <a:pt x="80" y="111"/>
                    </a:lnTo>
                    <a:lnTo>
                      <a:pt x="84" y="107"/>
                    </a:lnTo>
                    <a:lnTo>
                      <a:pt x="89" y="105"/>
                    </a:lnTo>
                    <a:lnTo>
                      <a:pt x="94" y="101"/>
                    </a:lnTo>
                    <a:lnTo>
                      <a:pt x="99" y="98"/>
                    </a:lnTo>
                    <a:lnTo>
                      <a:pt x="101" y="94"/>
                    </a:lnTo>
                    <a:lnTo>
                      <a:pt x="105" y="89"/>
                    </a:lnTo>
                    <a:lnTo>
                      <a:pt x="107" y="84"/>
                    </a:lnTo>
                    <a:lnTo>
                      <a:pt x="111" y="80"/>
                    </a:lnTo>
                    <a:lnTo>
                      <a:pt x="112" y="74"/>
                    </a:lnTo>
                    <a:lnTo>
                      <a:pt x="113" y="69"/>
                    </a:lnTo>
                    <a:lnTo>
                      <a:pt x="114" y="63"/>
                    </a:lnTo>
                    <a:lnTo>
                      <a:pt x="116" y="58"/>
                    </a:lnTo>
                    <a:lnTo>
                      <a:pt x="114" y="52"/>
                    </a:lnTo>
                    <a:lnTo>
                      <a:pt x="113" y="46"/>
                    </a:lnTo>
                    <a:lnTo>
                      <a:pt x="112" y="40"/>
                    </a:lnTo>
                    <a:lnTo>
                      <a:pt x="111" y="35"/>
                    </a:lnTo>
                    <a:lnTo>
                      <a:pt x="107" y="29"/>
                    </a:lnTo>
                    <a:lnTo>
                      <a:pt x="105" y="26"/>
                    </a:lnTo>
                    <a:lnTo>
                      <a:pt x="101" y="21"/>
                    </a:lnTo>
                    <a:lnTo>
                      <a:pt x="99" y="17"/>
                    </a:lnTo>
                    <a:lnTo>
                      <a:pt x="94" y="12"/>
                    </a:lnTo>
                    <a:lnTo>
                      <a:pt x="89" y="10"/>
                    </a:lnTo>
                    <a:lnTo>
                      <a:pt x="84" y="6"/>
                    </a:lnTo>
                    <a:lnTo>
                      <a:pt x="80" y="5"/>
                    </a:lnTo>
                    <a:lnTo>
                      <a:pt x="75" y="3"/>
                    </a:lnTo>
                    <a:lnTo>
                      <a:pt x="69" y="2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46" y="2"/>
                    </a:lnTo>
                    <a:lnTo>
                      <a:pt x="40" y="3"/>
                    </a:lnTo>
                    <a:lnTo>
                      <a:pt x="35" y="5"/>
                    </a:lnTo>
                    <a:lnTo>
                      <a:pt x="30" y="6"/>
                    </a:lnTo>
                    <a:lnTo>
                      <a:pt x="26" y="10"/>
                    </a:lnTo>
                    <a:lnTo>
                      <a:pt x="21" y="12"/>
                    </a:lnTo>
                    <a:lnTo>
                      <a:pt x="17" y="17"/>
                    </a:lnTo>
                    <a:lnTo>
                      <a:pt x="12" y="21"/>
                    </a:lnTo>
                    <a:lnTo>
                      <a:pt x="10" y="26"/>
                    </a:lnTo>
                    <a:lnTo>
                      <a:pt x="6" y="29"/>
                    </a:lnTo>
                    <a:lnTo>
                      <a:pt x="4" y="35"/>
                    </a:lnTo>
                    <a:lnTo>
                      <a:pt x="2" y="40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63"/>
                    </a:lnTo>
                    <a:lnTo>
                      <a:pt x="0" y="69"/>
                    </a:lnTo>
                    <a:lnTo>
                      <a:pt x="2" y="74"/>
                    </a:lnTo>
                    <a:lnTo>
                      <a:pt x="4" y="80"/>
                    </a:lnTo>
                    <a:lnTo>
                      <a:pt x="6" y="84"/>
                    </a:lnTo>
                    <a:lnTo>
                      <a:pt x="10" y="89"/>
                    </a:lnTo>
                    <a:lnTo>
                      <a:pt x="12" y="94"/>
                    </a:lnTo>
                    <a:lnTo>
                      <a:pt x="17" y="98"/>
                    </a:lnTo>
                    <a:lnTo>
                      <a:pt x="21" y="101"/>
                    </a:lnTo>
                    <a:lnTo>
                      <a:pt x="26" y="105"/>
                    </a:lnTo>
                    <a:lnTo>
                      <a:pt x="30" y="107"/>
                    </a:lnTo>
                    <a:lnTo>
                      <a:pt x="35" y="111"/>
                    </a:lnTo>
                    <a:lnTo>
                      <a:pt x="40" y="112"/>
                    </a:lnTo>
                    <a:lnTo>
                      <a:pt x="46" y="113"/>
                    </a:lnTo>
                    <a:lnTo>
                      <a:pt x="52" y="114"/>
                    </a:lnTo>
                    <a:lnTo>
                      <a:pt x="58" y="116"/>
                    </a:lnTo>
                    <a:lnTo>
                      <a:pt x="58" y="1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55"/>
              <p:cNvSpPr>
                <a:spLocks/>
              </p:cNvSpPr>
              <p:nvPr/>
            </p:nvSpPr>
            <p:spPr bwMode="auto">
              <a:xfrm>
                <a:off x="1999" y="4192"/>
                <a:ext cx="191" cy="192"/>
              </a:xfrm>
              <a:custGeom>
                <a:avLst/>
                <a:gdLst/>
                <a:ahLst/>
                <a:cxnLst>
                  <a:cxn ang="0">
                    <a:pos x="105" y="191"/>
                  </a:cxn>
                  <a:cxn ang="0">
                    <a:pos x="119" y="188"/>
                  </a:cxn>
                  <a:cxn ang="0">
                    <a:pos x="132" y="184"/>
                  </a:cxn>
                  <a:cxn ang="0">
                    <a:pos x="144" y="178"/>
                  </a:cxn>
                  <a:cxn ang="0">
                    <a:pos x="155" y="169"/>
                  </a:cxn>
                  <a:cxn ang="0">
                    <a:pos x="166" y="160"/>
                  </a:cxn>
                  <a:cxn ang="0">
                    <a:pos x="175" y="149"/>
                  </a:cxn>
                  <a:cxn ang="0">
                    <a:pos x="181" y="137"/>
                  </a:cxn>
                  <a:cxn ang="0">
                    <a:pos x="187" y="124"/>
                  </a:cxn>
                  <a:cxn ang="0">
                    <a:pos x="189" y="110"/>
                  </a:cxn>
                  <a:cxn ang="0">
                    <a:pos x="191" y="96"/>
                  </a:cxn>
                  <a:cxn ang="0">
                    <a:pos x="189" y="82"/>
                  </a:cxn>
                  <a:cxn ang="0">
                    <a:pos x="187" y="67"/>
                  </a:cxn>
                  <a:cxn ang="0">
                    <a:pos x="181" y="54"/>
                  </a:cxn>
                  <a:cxn ang="0">
                    <a:pos x="175" y="42"/>
                  </a:cxn>
                  <a:cxn ang="0">
                    <a:pos x="166" y="31"/>
                  </a:cxn>
                  <a:cxn ang="0">
                    <a:pos x="155" y="22"/>
                  </a:cxn>
                  <a:cxn ang="0">
                    <a:pos x="144" y="13"/>
                  </a:cxn>
                  <a:cxn ang="0">
                    <a:pos x="132" y="7"/>
                  </a:cxn>
                  <a:cxn ang="0">
                    <a:pos x="119" y="2"/>
                  </a:cxn>
                  <a:cxn ang="0">
                    <a:pos x="105" y="0"/>
                  </a:cxn>
                  <a:cxn ang="0">
                    <a:pos x="90" y="0"/>
                  </a:cxn>
                  <a:cxn ang="0">
                    <a:pos x="76" y="2"/>
                  </a:cxn>
                  <a:cxn ang="0">
                    <a:pos x="62" y="6"/>
                  </a:cxn>
                  <a:cxn ang="0">
                    <a:pos x="48" y="11"/>
                  </a:cxn>
                  <a:cxn ang="0">
                    <a:pos x="38" y="18"/>
                  </a:cxn>
                  <a:cxn ang="0">
                    <a:pos x="28" y="28"/>
                  </a:cxn>
                  <a:cxn ang="0">
                    <a:pos x="18" y="37"/>
                  </a:cxn>
                  <a:cxn ang="0">
                    <a:pos x="11" y="49"/>
                  </a:cxn>
                  <a:cxn ang="0">
                    <a:pos x="6" y="62"/>
                  </a:cxn>
                  <a:cxn ang="0">
                    <a:pos x="3" y="77"/>
                  </a:cxn>
                  <a:cxn ang="0">
                    <a:pos x="0" y="91"/>
                  </a:cxn>
                  <a:cxn ang="0">
                    <a:pos x="0" y="106"/>
                  </a:cxn>
                  <a:cxn ang="0">
                    <a:pos x="3" y="120"/>
                  </a:cxn>
                  <a:cxn ang="0">
                    <a:pos x="8" y="133"/>
                  </a:cxn>
                  <a:cxn ang="0">
                    <a:pos x="14" y="145"/>
                  </a:cxn>
                  <a:cxn ang="0">
                    <a:pos x="21" y="156"/>
                  </a:cxn>
                  <a:cxn ang="0">
                    <a:pos x="32" y="167"/>
                  </a:cxn>
                  <a:cxn ang="0">
                    <a:pos x="41" y="175"/>
                  </a:cxn>
                  <a:cxn ang="0">
                    <a:pos x="53" y="181"/>
                  </a:cxn>
                  <a:cxn ang="0">
                    <a:pos x="66" y="187"/>
                  </a:cxn>
                  <a:cxn ang="0">
                    <a:pos x="81" y="190"/>
                  </a:cxn>
                  <a:cxn ang="0">
                    <a:pos x="96" y="192"/>
                  </a:cxn>
                </a:cxnLst>
                <a:rect l="0" t="0" r="r" b="b"/>
                <a:pathLst>
                  <a:path w="191" h="192">
                    <a:moveTo>
                      <a:pt x="96" y="192"/>
                    </a:moveTo>
                    <a:lnTo>
                      <a:pt x="100" y="191"/>
                    </a:lnTo>
                    <a:lnTo>
                      <a:pt x="105" y="191"/>
                    </a:lnTo>
                    <a:lnTo>
                      <a:pt x="110" y="190"/>
                    </a:lnTo>
                    <a:lnTo>
                      <a:pt x="114" y="190"/>
                    </a:lnTo>
                    <a:lnTo>
                      <a:pt x="119" y="188"/>
                    </a:lnTo>
                    <a:lnTo>
                      <a:pt x="123" y="187"/>
                    </a:lnTo>
                    <a:lnTo>
                      <a:pt x="128" y="185"/>
                    </a:lnTo>
                    <a:lnTo>
                      <a:pt x="132" y="184"/>
                    </a:lnTo>
                    <a:lnTo>
                      <a:pt x="136" y="181"/>
                    </a:lnTo>
                    <a:lnTo>
                      <a:pt x="141" y="180"/>
                    </a:lnTo>
                    <a:lnTo>
                      <a:pt x="144" y="178"/>
                    </a:lnTo>
                    <a:lnTo>
                      <a:pt x="148" y="175"/>
                    </a:lnTo>
                    <a:lnTo>
                      <a:pt x="152" y="172"/>
                    </a:lnTo>
                    <a:lnTo>
                      <a:pt x="155" y="169"/>
                    </a:lnTo>
                    <a:lnTo>
                      <a:pt x="160" y="167"/>
                    </a:lnTo>
                    <a:lnTo>
                      <a:pt x="164" y="164"/>
                    </a:lnTo>
                    <a:lnTo>
                      <a:pt x="166" y="160"/>
                    </a:lnTo>
                    <a:lnTo>
                      <a:pt x="169" y="156"/>
                    </a:lnTo>
                    <a:lnTo>
                      <a:pt x="171" y="152"/>
                    </a:lnTo>
                    <a:lnTo>
                      <a:pt x="175" y="149"/>
                    </a:lnTo>
                    <a:lnTo>
                      <a:pt x="177" y="145"/>
                    </a:lnTo>
                    <a:lnTo>
                      <a:pt x="179" y="142"/>
                    </a:lnTo>
                    <a:lnTo>
                      <a:pt x="181" y="137"/>
                    </a:lnTo>
                    <a:lnTo>
                      <a:pt x="183" y="133"/>
                    </a:lnTo>
                    <a:lnTo>
                      <a:pt x="184" y="128"/>
                    </a:lnTo>
                    <a:lnTo>
                      <a:pt x="187" y="124"/>
                    </a:lnTo>
                    <a:lnTo>
                      <a:pt x="188" y="120"/>
                    </a:lnTo>
                    <a:lnTo>
                      <a:pt x="189" y="115"/>
                    </a:lnTo>
                    <a:lnTo>
                      <a:pt x="189" y="110"/>
                    </a:lnTo>
                    <a:lnTo>
                      <a:pt x="190" y="106"/>
                    </a:lnTo>
                    <a:lnTo>
                      <a:pt x="190" y="101"/>
                    </a:lnTo>
                    <a:lnTo>
                      <a:pt x="191" y="96"/>
                    </a:lnTo>
                    <a:lnTo>
                      <a:pt x="190" y="91"/>
                    </a:lnTo>
                    <a:lnTo>
                      <a:pt x="190" y="86"/>
                    </a:lnTo>
                    <a:lnTo>
                      <a:pt x="189" y="82"/>
                    </a:lnTo>
                    <a:lnTo>
                      <a:pt x="189" y="77"/>
                    </a:lnTo>
                    <a:lnTo>
                      <a:pt x="188" y="71"/>
                    </a:lnTo>
                    <a:lnTo>
                      <a:pt x="187" y="67"/>
                    </a:lnTo>
                    <a:lnTo>
                      <a:pt x="184" y="62"/>
                    </a:lnTo>
                    <a:lnTo>
                      <a:pt x="183" y="59"/>
                    </a:lnTo>
                    <a:lnTo>
                      <a:pt x="181" y="54"/>
                    </a:lnTo>
                    <a:lnTo>
                      <a:pt x="179" y="49"/>
                    </a:lnTo>
                    <a:lnTo>
                      <a:pt x="177" y="46"/>
                    </a:lnTo>
                    <a:lnTo>
                      <a:pt x="175" y="42"/>
                    </a:lnTo>
                    <a:lnTo>
                      <a:pt x="171" y="37"/>
                    </a:lnTo>
                    <a:lnTo>
                      <a:pt x="169" y="34"/>
                    </a:lnTo>
                    <a:lnTo>
                      <a:pt x="166" y="31"/>
                    </a:lnTo>
                    <a:lnTo>
                      <a:pt x="164" y="28"/>
                    </a:lnTo>
                    <a:lnTo>
                      <a:pt x="160" y="24"/>
                    </a:lnTo>
                    <a:lnTo>
                      <a:pt x="155" y="22"/>
                    </a:lnTo>
                    <a:lnTo>
                      <a:pt x="152" y="18"/>
                    </a:lnTo>
                    <a:lnTo>
                      <a:pt x="148" y="16"/>
                    </a:lnTo>
                    <a:lnTo>
                      <a:pt x="144" y="13"/>
                    </a:lnTo>
                    <a:lnTo>
                      <a:pt x="141" y="11"/>
                    </a:lnTo>
                    <a:lnTo>
                      <a:pt x="136" y="8"/>
                    </a:lnTo>
                    <a:lnTo>
                      <a:pt x="132" y="7"/>
                    </a:lnTo>
                    <a:lnTo>
                      <a:pt x="128" y="6"/>
                    </a:lnTo>
                    <a:lnTo>
                      <a:pt x="123" y="4"/>
                    </a:lnTo>
                    <a:lnTo>
                      <a:pt x="119" y="2"/>
                    </a:lnTo>
                    <a:lnTo>
                      <a:pt x="114" y="2"/>
                    </a:lnTo>
                    <a:lnTo>
                      <a:pt x="110" y="1"/>
                    </a:lnTo>
                    <a:lnTo>
                      <a:pt x="105" y="0"/>
                    </a:lnTo>
                    <a:lnTo>
                      <a:pt x="100" y="0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86" y="0"/>
                    </a:lnTo>
                    <a:lnTo>
                      <a:pt x="81" y="1"/>
                    </a:lnTo>
                    <a:lnTo>
                      <a:pt x="76" y="2"/>
                    </a:lnTo>
                    <a:lnTo>
                      <a:pt x="71" y="2"/>
                    </a:lnTo>
                    <a:lnTo>
                      <a:pt x="66" y="4"/>
                    </a:lnTo>
                    <a:lnTo>
                      <a:pt x="62" y="6"/>
                    </a:lnTo>
                    <a:lnTo>
                      <a:pt x="58" y="7"/>
                    </a:lnTo>
                    <a:lnTo>
                      <a:pt x="53" y="8"/>
                    </a:lnTo>
                    <a:lnTo>
                      <a:pt x="48" y="11"/>
                    </a:lnTo>
                    <a:lnTo>
                      <a:pt x="45" y="13"/>
                    </a:lnTo>
                    <a:lnTo>
                      <a:pt x="41" y="16"/>
                    </a:lnTo>
                    <a:lnTo>
                      <a:pt x="38" y="18"/>
                    </a:lnTo>
                    <a:lnTo>
                      <a:pt x="34" y="22"/>
                    </a:lnTo>
                    <a:lnTo>
                      <a:pt x="32" y="24"/>
                    </a:lnTo>
                    <a:lnTo>
                      <a:pt x="28" y="28"/>
                    </a:lnTo>
                    <a:lnTo>
                      <a:pt x="24" y="31"/>
                    </a:lnTo>
                    <a:lnTo>
                      <a:pt x="21" y="34"/>
                    </a:lnTo>
                    <a:lnTo>
                      <a:pt x="18" y="37"/>
                    </a:lnTo>
                    <a:lnTo>
                      <a:pt x="16" y="42"/>
                    </a:lnTo>
                    <a:lnTo>
                      <a:pt x="14" y="46"/>
                    </a:lnTo>
                    <a:lnTo>
                      <a:pt x="11" y="49"/>
                    </a:lnTo>
                    <a:lnTo>
                      <a:pt x="9" y="54"/>
                    </a:lnTo>
                    <a:lnTo>
                      <a:pt x="8" y="59"/>
                    </a:lnTo>
                    <a:lnTo>
                      <a:pt x="6" y="62"/>
                    </a:lnTo>
                    <a:lnTo>
                      <a:pt x="4" y="67"/>
                    </a:lnTo>
                    <a:lnTo>
                      <a:pt x="3" y="71"/>
                    </a:lnTo>
                    <a:lnTo>
                      <a:pt x="3" y="77"/>
                    </a:lnTo>
                    <a:lnTo>
                      <a:pt x="2" y="82"/>
                    </a:lnTo>
                    <a:lnTo>
                      <a:pt x="0" y="86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0" y="101"/>
                    </a:lnTo>
                    <a:lnTo>
                      <a:pt x="0" y="106"/>
                    </a:lnTo>
                    <a:lnTo>
                      <a:pt x="2" y="110"/>
                    </a:lnTo>
                    <a:lnTo>
                      <a:pt x="3" y="115"/>
                    </a:lnTo>
                    <a:lnTo>
                      <a:pt x="3" y="120"/>
                    </a:lnTo>
                    <a:lnTo>
                      <a:pt x="4" y="124"/>
                    </a:lnTo>
                    <a:lnTo>
                      <a:pt x="6" y="128"/>
                    </a:lnTo>
                    <a:lnTo>
                      <a:pt x="8" y="133"/>
                    </a:lnTo>
                    <a:lnTo>
                      <a:pt x="9" y="137"/>
                    </a:lnTo>
                    <a:lnTo>
                      <a:pt x="11" y="142"/>
                    </a:lnTo>
                    <a:lnTo>
                      <a:pt x="14" y="145"/>
                    </a:lnTo>
                    <a:lnTo>
                      <a:pt x="16" y="149"/>
                    </a:lnTo>
                    <a:lnTo>
                      <a:pt x="18" y="152"/>
                    </a:lnTo>
                    <a:lnTo>
                      <a:pt x="21" y="156"/>
                    </a:lnTo>
                    <a:lnTo>
                      <a:pt x="24" y="160"/>
                    </a:lnTo>
                    <a:lnTo>
                      <a:pt x="28" y="164"/>
                    </a:lnTo>
                    <a:lnTo>
                      <a:pt x="32" y="167"/>
                    </a:lnTo>
                    <a:lnTo>
                      <a:pt x="34" y="169"/>
                    </a:lnTo>
                    <a:lnTo>
                      <a:pt x="38" y="172"/>
                    </a:lnTo>
                    <a:lnTo>
                      <a:pt x="41" y="175"/>
                    </a:lnTo>
                    <a:lnTo>
                      <a:pt x="45" y="178"/>
                    </a:lnTo>
                    <a:lnTo>
                      <a:pt x="48" y="180"/>
                    </a:lnTo>
                    <a:lnTo>
                      <a:pt x="53" y="181"/>
                    </a:lnTo>
                    <a:lnTo>
                      <a:pt x="58" y="184"/>
                    </a:lnTo>
                    <a:lnTo>
                      <a:pt x="62" y="185"/>
                    </a:lnTo>
                    <a:lnTo>
                      <a:pt x="66" y="187"/>
                    </a:lnTo>
                    <a:lnTo>
                      <a:pt x="71" y="188"/>
                    </a:lnTo>
                    <a:lnTo>
                      <a:pt x="76" y="190"/>
                    </a:lnTo>
                    <a:lnTo>
                      <a:pt x="81" y="190"/>
                    </a:lnTo>
                    <a:lnTo>
                      <a:pt x="86" y="191"/>
                    </a:lnTo>
                    <a:lnTo>
                      <a:pt x="90" y="191"/>
                    </a:lnTo>
                    <a:lnTo>
                      <a:pt x="96" y="192"/>
                    </a:lnTo>
                    <a:lnTo>
                      <a:pt x="96" y="1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56"/>
              <p:cNvSpPr>
                <a:spLocks/>
              </p:cNvSpPr>
              <p:nvPr/>
            </p:nvSpPr>
            <p:spPr bwMode="auto">
              <a:xfrm>
                <a:off x="2027" y="4221"/>
                <a:ext cx="137" cy="137"/>
              </a:xfrm>
              <a:custGeom>
                <a:avLst/>
                <a:gdLst/>
                <a:ahLst/>
                <a:cxnLst>
                  <a:cxn ang="0">
                    <a:pos x="71" y="137"/>
                  </a:cxn>
                  <a:cxn ang="0">
                    <a:pos x="78" y="135"/>
                  </a:cxn>
                  <a:cxn ang="0">
                    <a:pos x="88" y="133"/>
                  </a:cxn>
                  <a:cxn ang="0">
                    <a:pos x="100" y="127"/>
                  </a:cxn>
                  <a:cxn ang="0">
                    <a:pos x="112" y="120"/>
                  </a:cxn>
                  <a:cxn ang="0">
                    <a:pos x="120" y="111"/>
                  </a:cxn>
                  <a:cxn ang="0">
                    <a:pos x="127" y="99"/>
                  </a:cxn>
                  <a:cxn ang="0">
                    <a:pos x="133" y="87"/>
                  </a:cxn>
                  <a:cxn ang="0">
                    <a:pos x="136" y="78"/>
                  </a:cxn>
                  <a:cxn ang="0">
                    <a:pos x="137" y="71"/>
                  </a:cxn>
                  <a:cxn ang="0">
                    <a:pos x="137" y="63"/>
                  </a:cxn>
                  <a:cxn ang="0">
                    <a:pos x="136" y="56"/>
                  </a:cxn>
                  <a:cxn ang="0">
                    <a:pos x="133" y="47"/>
                  </a:cxn>
                  <a:cxn ang="0">
                    <a:pos x="127" y="35"/>
                  </a:cxn>
                  <a:cxn ang="0">
                    <a:pos x="120" y="24"/>
                  </a:cxn>
                  <a:cxn ang="0">
                    <a:pos x="112" y="14"/>
                  </a:cxn>
                  <a:cxn ang="0">
                    <a:pos x="100" y="7"/>
                  </a:cxn>
                  <a:cxn ang="0">
                    <a:pos x="88" y="2"/>
                  </a:cxn>
                  <a:cxn ang="0">
                    <a:pos x="78" y="0"/>
                  </a:cxn>
                  <a:cxn ang="0">
                    <a:pos x="71" y="0"/>
                  </a:cxn>
                  <a:cxn ang="0">
                    <a:pos x="65" y="0"/>
                  </a:cxn>
                  <a:cxn ang="0">
                    <a:pos x="56" y="0"/>
                  </a:cxn>
                  <a:cxn ang="0">
                    <a:pos x="47" y="2"/>
                  </a:cxn>
                  <a:cxn ang="0">
                    <a:pos x="35" y="7"/>
                  </a:cxn>
                  <a:cxn ang="0">
                    <a:pos x="24" y="14"/>
                  </a:cxn>
                  <a:cxn ang="0">
                    <a:pos x="14" y="24"/>
                  </a:cxn>
                  <a:cxn ang="0">
                    <a:pos x="7" y="35"/>
                  </a:cxn>
                  <a:cxn ang="0">
                    <a:pos x="2" y="47"/>
                  </a:cxn>
                  <a:cxn ang="0">
                    <a:pos x="0" y="56"/>
                  </a:cxn>
                  <a:cxn ang="0">
                    <a:pos x="0" y="63"/>
                  </a:cxn>
                  <a:cxn ang="0">
                    <a:pos x="0" y="71"/>
                  </a:cxn>
                  <a:cxn ang="0">
                    <a:pos x="0" y="78"/>
                  </a:cxn>
                  <a:cxn ang="0">
                    <a:pos x="2" y="87"/>
                  </a:cxn>
                  <a:cxn ang="0">
                    <a:pos x="7" y="99"/>
                  </a:cxn>
                  <a:cxn ang="0">
                    <a:pos x="14" y="111"/>
                  </a:cxn>
                  <a:cxn ang="0">
                    <a:pos x="24" y="120"/>
                  </a:cxn>
                  <a:cxn ang="0">
                    <a:pos x="35" y="127"/>
                  </a:cxn>
                  <a:cxn ang="0">
                    <a:pos x="47" y="133"/>
                  </a:cxn>
                  <a:cxn ang="0">
                    <a:pos x="56" y="135"/>
                  </a:cxn>
                  <a:cxn ang="0">
                    <a:pos x="65" y="137"/>
                  </a:cxn>
                  <a:cxn ang="0">
                    <a:pos x="68" y="137"/>
                  </a:cxn>
                </a:cxnLst>
                <a:rect l="0" t="0" r="r" b="b"/>
                <a:pathLst>
                  <a:path w="137" h="137">
                    <a:moveTo>
                      <a:pt x="68" y="137"/>
                    </a:moveTo>
                    <a:lnTo>
                      <a:pt x="71" y="137"/>
                    </a:lnTo>
                    <a:lnTo>
                      <a:pt x="74" y="137"/>
                    </a:lnTo>
                    <a:lnTo>
                      <a:pt x="78" y="135"/>
                    </a:lnTo>
                    <a:lnTo>
                      <a:pt x="82" y="135"/>
                    </a:lnTo>
                    <a:lnTo>
                      <a:pt x="88" y="133"/>
                    </a:lnTo>
                    <a:lnTo>
                      <a:pt x="94" y="131"/>
                    </a:lnTo>
                    <a:lnTo>
                      <a:pt x="100" y="127"/>
                    </a:lnTo>
                    <a:lnTo>
                      <a:pt x="106" y="125"/>
                    </a:lnTo>
                    <a:lnTo>
                      <a:pt x="112" y="120"/>
                    </a:lnTo>
                    <a:lnTo>
                      <a:pt x="116" y="116"/>
                    </a:lnTo>
                    <a:lnTo>
                      <a:pt x="120" y="111"/>
                    </a:lnTo>
                    <a:lnTo>
                      <a:pt x="125" y="105"/>
                    </a:lnTo>
                    <a:lnTo>
                      <a:pt x="127" y="99"/>
                    </a:lnTo>
                    <a:lnTo>
                      <a:pt x="132" y="93"/>
                    </a:lnTo>
                    <a:lnTo>
                      <a:pt x="133" y="87"/>
                    </a:lnTo>
                    <a:lnTo>
                      <a:pt x="136" y="81"/>
                    </a:lnTo>
                    <a:lnTo>
                      <a:pt x="136" y="78"/>
                    </a:lnTo>
                    <a:lnTo>
                      <a:pt x="137" y="74"/>
                    </a:lnTo>
                    <a:lnTo>
                      <a:pt x="137" y="71"/>
                    </a:lnTo>
                    <a:lnTo>
                      <a:pt x="137" y="67"/>
                    </a:lnTo>
                    <a:lnTo>
                      <a:pt x="137" y="63"/>
                    </a:lnTo>
                    <a:lnTo>
                      <a:pt x="137" y="60"/>
                    </a:lnTo>
                    <a:lnTo>
                      <a:pt x="136" y="56"/>
                    </a:lnTo>
                    <a:lnTo>
                      <a:pt x="136" y="53"/>
                    </a:lnTo>
                    <a:lnTo>
                      <a:pt x="133" y="47"/>
                    </a:lnTo>
                    <a:lnTo>
                      <a:pt x="132" y="41"/>
                    </a:lnTo>
                    <a:lnTo>
                      <a:pt x="127" y="35"/>
                    </a:lnTo>
                    <a:lnTo>
                      <a:pt x="125" y="29"/>
                    </a:lnTo>
                    <a:lnTo>
                      <a:pt x="120" y="24"/>
                    </a:lnTo>
                    <a:lnTo>
                      <a:pt x="116" y="19"/>
                    </a:lnTo>
                    <a:lnTo>
                      <a:pt x="112" y="14"/>
                    </a:lnTo>
                    <a:lnTo>
                      <a:pt x="106" y="11"/>
                    </a:lnTo>
                    <a:lnTo>
                      <a:pt x="100" y="7"/>
                    </a:lnTo>
                    <a:lnTo>
                      <a:pt x="94" y="5"/>
                    </a:lnTo>
                    <a:lnTo>
                      <a:pt x="88" y="2"/>
                    </a:lnTo>
                    <a:lnTo>
                      <a:pt x="82" y="1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1" y="0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1" y="5"/>
                    </a:lnTo>
                    <a:lnTo>
                      <a:pt x="35" y="7"/>
                    </a:lnTo>
                    <a:lnTo>
                      <a:pt x="29" y="11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1" y="29"/>
                    </a:lnTo>
                    <a:lnTo>
                      <a:pt x="7" y="35"/>
                    </a:lnTo>
                    <a:lnTo>
                      <a:pt x="5" y="41"/>
                    </a:lnTo>
                    <a:lnTo>
                      <a:pt x="2" y="47"/>
                    </a:lnTo>
                    <a:lnTo>
                      <a:pt x="1" y="53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1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1" y="81"/>
                    </a:lnTo>
                    <a:lnTo>
                      <a:pt x="2" y="87"/>
                    </a:lnTo>
                    <a:lnTo>
                      <a:pt x="5" y="93"/>
                    </a:lnTo>
                    <a:lnTo>
                      <a:pt x="7" y="99"/>
                    </a:lnTo>
                    <a:lnTo>
                      <a:pt x="11" y="105"/>
                    </a:lnTo>
                    <a:lnTo>
                      <a:pt x="14" y="111"/>
                    </a:lnTo>
                    <a:lnTo>
                      <a:pt x="19" y="116"/>
                    </a:lnTo>
                    <a:lnTo>
                      <a:pt x="24" y="120"/>
                    </a:lnTo>
                    <a:lnTo>
                      <a:pt x="29" y="125"/>
                    </a:lnTo>
                    <a:lnTo>
                      <a:pt x="35" y="127"/>
                    </a:lnTo>
                    <a:lnTo>
                      <a:pt x="41" y="131"/>
                    </a:lnTo>
                    <a:lnTo>
                      <a:pt x="47" y="133"/>
                    </a:lnTo>
                    <a:lnTo>
                      <a:pt x="53" y="135"/>
                    </a:lnTo>
                    <a:lnTo>
                      <a:pt x="56" y="135"/>
                    </a:lnTo>
                    <a:lnTo>
                      <a:pt x="60" y="137"/>
                    </a:lnTo>
                    <a:lnTo>
                      <a:pt x="65" y="137"/>
                    </a:lnTo>
                    <a:lnTo>
                      <a:pt x="68" y="137"/>
                    </a:lnTo>
                    <a:lnTo>
                      <a:pt x="68" y="1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58"/>
              <p:cNvSpPr>
                <a:spLocks/>
              </p:cNvSpPr>
              <p:nvPr/>
            </p:nvSpPr>
            <p:spPr bwMode="auto">
              <a:xfrm>
                <a:off x="1953" y="4136"/>
                <a:ext cx="38" cy="3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7" y="0"/>
                  </a:cxn>
                  <a:cxn ang="0">
                    <a:pos x="34" y="0"/>
                  </a:cxn>
                  <a:cxn ang="0">
                    <a:pos x="30" y="1"/>
                  </a:cxn>
                  <a:cxn ang="0">
                    <a:pos x="25" y="4"/>
                  </a:cxn>
                  <a:cxn ang="0">
                    <a:pos x="21" y="7"/>
                  </a:cxn>
                  <a:cxn ang="0">
                    <a:pos x="18" y="9"/>
                  </a:cxn>
                  <a:cxn ang="0">
                    <a:pos x="15" y="13"/>
                  </a:cxn>
                  <a:cxn ang="0">
                    <a:pos x="12" y="16"/>
                  </a:cxn>
                  <a:cxn ang="0">
                    <a:pos x="8" y="20"/>
                  </a:cxn>
                  <a:cxn ang="0">
                    <a:pos x="6" y="25"/>
                  </a:cxn>
                  <a:cxn ang="0">
                    <a:pos x="3" y="27"/>
                  </a:cxn>
                  <a:cxn ang="0">
                    <a:pos x="2" y="31"/>
                  </a:cxn>
                  <a:cxn ang="0">
                    <a:pos x="1" y="34"/>
                  </a:cxn>
                  <a:cxn ang="0">
                    <a:pos x="0" y="38"/>
                  </a:cxn>
                  <a:cxn ang="0">
                    <a:pos x="2" y="37"/>
                  </a:cxn>
                  <a:cxn ang="0">
                    <a:pos x="8" y="33"/>
                  </a:cxn>
                  <a:cxn ang="0">
                    <a:pos x="12" y="32"/>
                  </a:cxn>
                  <a:cxn ang="0">
                    <a:pos x="15" y="30"/>
                  </a:cxn>
                  <a:cxn ang="0">
                    <a:pos x="20" y="28"/>
                  </a:cxn>
                  <a:cxn ang="0">
                    <a:pos x="26" y="28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38" h="38">
                    <a:moveTo>
                      <a:pt x="38" y="0"/>
                    </a:moveTo>
                    <a:lnTo>
                      <a:pt x="37" y="0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5" y="4"/>
                    </a:lnTo>
                    <a:lnTo>
                      <a:pt x="21" y="7"/>
                    </a:lnTo>
                    <a:lnTo>
                      <a:pt x="18" y="9"/>
                    </a:lnTo>
                    <a:lnTo>
                      <a:pt x="15" y="13"/>
                    </a:lnTo>
                    <a:lnTo>
                      <a:pt x="12" y="16"/>
                    </a:lnTo>
                    <a:lnTo>
                      <a:pt x="8" y="20"/>
                    </a:lnTo>
                    <a:lnTo>
                      <a:pt x="6" y="25"/>
                    </a:lnTo>
                    <a:lnTo>
                      <a:pt x="3" y="27"/>
                    </a:lnTo>
                    <a:lnTo>
                      <a:pt x="2" y="31"/>
                    </a:lnTo>
                    <a:lnTo>
                      <a:pt x="1" y="34"/>
                    </a:lnTo>
                    <a:lnTo>
                      <a:pt x="0" y="38"/>
                    </a:lnTo>
                    <a:lnTo>
                      <a:pt x="2" y="37"/>
                    </a:lnTo>
                    <a:lnTo>
                      <a:pt x="8" y="33"/>
                    </a:lnTo>
                    <a:lnTo>
                      <a:pt x="12" y="32"/>
                    </a:lnTo>
                    <a:lnTo>
                      <a:pt x="15" y="30"/>
                    </a:lnTo>
                    <a:lnTo>
                      <a:pt x="20" y="28"/>
                    </a:lnTo>
                    <a:lnTo>
                      <a:pt x="26" y="28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59"/>
              <p:cNvSpPr>
                <a:spLocks/>
              </p:cNvSpPr>
              <p:nvPr/>
            </p:nvSpPr>
            <p:spPr bwMode="auto">
              <a:xfrm>
                <a:off x="1951" y="4180"/>
                <a:ext cx="35" cy="3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7" y="0"/>
                  </a:cxn>
                  <a:cxn ang="0">
                    <a:pos x="26" y="0"/>
                  </a:cxn>
                  <a:cxn ang="0">
                    <a:pos x="22" y="0"/>
                  </a:cxn>
                  <a:cxn ang="0">
                    <a:pos x="18" y="1"/>
                  </a:cxn>
                  <a:cxn ang="0">
                    <a:pos x="14" y="2"/>
                  </a:cxn>
                  <a:cxn ang="0">
                    <a:pos x="9" y="5"/>
                  </a:cxn>
                  <a:cxn ang="0">
                    <a:pos x="4" y="7"/>
                  </a:cxn>
                  <a:cxn ang="0">
                    <a:pos x="0" y="11"/>
                  </a:cxn>
                  <a:cxn ang="0">
                    <a:pos x="6" y="35"/>
                  </a:cxn>
                  <a:cxn ang="0">
                    <a:pos x="8" y="34"/>
                  </a:cxn>
                  <a:cxn ang="0">
                    <a:pos x="14" y="31"/>
                  </a:cxn>
                  <a:cxn ang="0">
                    <a:pos x="17" y="29"/>
                  </a:cxn>
                  <a:cxn ang="0">
                    <a:pos x="22" y="28"/>
                  </a:cxn>
                  <a:cxn ang="0">
                    <a:pos x="24" y="26"/>
                  </a:cxn>
                  <a:cxn ang="0">
                    <a:pos x="27" y="25"/>
                  </a:cxn>
                  <a:cxn ang="0">
                    <a:pos x="30" y="24"/>
                  </a:cxn>
                  <a:cxn ang="0">
                    <a:pos x="35" y="23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35" h="35">
                    <a:moveTo>
                      <a:pt x="28" y="0"/>
                    </a:moveTo>
                    <a:lnTo>
                      <a:pt x="27" y="0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4" y="2"/>
                    </a:lnTo>
                    <a:lnTo>
                      <a:pt x="9" y="5"/>
                    </a:lnTo>
                    <a:lnTo>
                      <a:pt x="4" y="7"/>
                    </a:lnTo>
                    <a:lnTo>
                      <a:pt x="0" y="11"/>
                    </a:lnTo>
                    <a:lnTo>
                      <a:pt x="6" y="35"/>
                    </a:lnTo>
                    <a:lnTo>
                      <a:pt x="8" y="34"/>
                    </a:lnTo>
                    <a:lnTo>
                      <a:pt x="14" y="31"/>
                    </a:lnTo>
                    <a:lnTo>
                      <a:pt x="17" y="29"/>
                    </a:lnTo>
                    <a:lnTo>
                      <a:pt x="22" y="28"/>
                    </a:lnTo>
                    <a:lnTo>
                      <a:pt x="24" y="26"/>
                    </a:lnTo>
                    <a:lnTo>
                      <a:pt x="27" y="25"/>
                    </a:lnTo>
                    <a:lnTo>
                      <a:pt x="30" y="24"/>
                    </a:lnTo>
                    <a:lnTo>
                      <a:pt x="35" y="23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60"/>
              <p:cNvSpPr>
                <a:spLocks/>
              </p:cNvSpPr>
              <p:nvPr/>
            </p:nvSpPr>
            <p:spPr bwMode="auto">
              <a:xfrm>
                <a:off x="1968" y="4215"/>
                <a:ext cx="49" cy="23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1" y="1"/>
                  </a:cxn>
                  <a:cxn ang="0">
                    <a:pos x="16" y="3"/>
                  </a:cxn>
                  <a:cxn ang="0">
                    <a:pos x="12" y="6"/>
                  </a:cxn>
                  <a:cxn ang="0">
                    <a:pos x="9" y="7"/>
                  </a:cxn>
                  <a:cxn ang="0">
                    <a:pos x="4" y="9"/>
                  </a:cxn>
                  <a:cxn ang="0">
                    <a:pos x="0" y="11"/>
                  </a:cxn>
                  <a:cxn ang="0">
                    <a:pos x="1" y="12"/>
                  </a:cxn>
                  <a:cxn ang="0">
                    <a:pos x="6" y="14"/>
                  </a:cxn>
                  <a:cxn ang="0">
                    <a:pos x="11" y="17"/>
                  </a:cxn>
                  <a:cxn ang="0">
                    <a:pos x="17" y="20"/>
                  </a:cxn>
                  <a:cxn ang="0">
                    <a:pos x="19" y="20"/>
                  </a:cxn>
                  <a:cxn ang="0">
                    <a:pos x="23" y="21"/>
                  </a:cxn>
                  <a:cxn ang="0">
                    <a:pos x="27" y="21"/>
                  </a:cxn>
                  <a:cxn ang="0">
                    <a:pos x="31" y="23"/>
                  </a:cxn>
                  <a:cxn ang="0">
                    <a:pos x="35" y="23"/>
                  </a:cxn>
                  <a:cxn ang="0">
                    <a:pos x="40" y="23"/>
                  </a:cxn>
                  <a:cxn ang="0">
                    <a:pos x="45" y="23"/>
                  </a:cxn>
                  <a:cxn ang="0">
                    <a:pos x="49" y="21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49" h="23">
                    <a:moveTo>
                      <a:pt x="23" y="0"/>
                    </a:moveTo>
                    <a:lnTo>
                      <a:pt x="21" y="1"/>
                    </a:lnTo>
                    <a:lnTo>
                      <a:pt x="16" y="3"/>
                    </a:lnTo>
                    <a:lnTo>
                      <a:pt x="12" y="6"/>
                    </a:lnTo>
                    <a:lnTo>
                      <a:pt x="9" y="7"/>
                    </a:lnTo>
                    <a:lnTo>
                      <a:pt x="4" y="9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6" y="14"/>
                    </a:lnTo>
                    <a:lnTo>
                      <a:pt x="11" y="17"/>
                    </a:lnTo>
                    <a:lnTo>
                      <a:pt x="17" y="20"/>
                    </a:lnTo>
                    <a:lnTo>
                      <a:pt x="19" y="20"/>
                    </a:lnTo>
                    <a:lnTo>
                      <a:pt x="23" y="21"/>
                    </a:lnTo>
                    <a:lnTo>
                      <a:pt x="27" y="21"/>
                    </a:lnTo>
                    <a:lnTo>
                      <a:pt x="31" y="23"/>
                    </a:lnTo>
                    <a:lnTo>
                      <a:pt x="35" y="23"/>
                    </a:lnTo>
                    <a:lnTo>
                      <a:pt x="40" y="23"/>
                    </a:lnTo>
                    <a:lnTo>
                      <a:pt x="45" y="23"/>
                    </a:lnTo>
                    <a:lnTo>
                      <a:pt x="49" y="21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61"/>
              <p:cNvSpPr>
                <a:spLocks/>
              </p:cNvSpPr>
              <p:nvPr/>
            </p:nvSpPr>
            <p:spPr bwMode="auto">
              <a:xfrm>
                <a:off x="1411" y="3301"/>
                <a:ext cx="117" cy="95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7" y="0"/>
                  </a:cxn>
                  <a:cxn ang="0">
                    <a:pos x="73" y="1"/>
                  </a:cxn>
                  <a:cxn ang="0">
                    <a:pos x="67" y="2"/>
                  </a:cxn>
                  <a:cxn ang="0">
                    <a:pos x="61" y="5"/>
                  </a:cxn>
                  <a:cxn ang="0">
                    <a:pos x="55" y="7"/>
                  </a:cxn>
                  <a:cxn ang="0">
                    <a:pos x="49" y="11"/>
                  </a:cxn>
                  <a:cxn ang="0">
                    <a:pos x="46" y="12"/>
                  </a:cxn>
                  <a:cxn ang="0">
                    <a:pos x="42" y="13"/>
                  </a:cxn>
                  <a:cxn ang="0">
                    <a:pos x="39" y="16"/>
                  </a:cxn>
                  <a:cxn ang="0">
                    <a:pos x="36" y="19"/>
                  </a:cxn>
                  <a:cxn ang="0">
                    <a:pos x="33" y="22"/>
                  </a:cxn>
                  <a:cxn ang="0">
                    <a:pos x="28" y="24"/>
                  </a:cxn>
                  <a:cxn ang="0">
                    <a:pos x="25" y="28"/>
                  </a:cxn>
                  <a:cxn ang="0">
                    <a:pos x="22" y="32"/>
                  </a:cxn>
                  <a:cxn ang="0">
                    <a:pos x="18" y="36"/>
                  </a:cxn>
                  <a:cxn ang="0">
                    <a:pos x="16" y="40"/>
                  </a:cxn>
                  <a:cxn ang="0">
                    <a:pos x="12" y="43"/>
                  </a:cxn>
                  <a:cxn ang="0">
                    <a:pos x="10" y="49"/>
                  </a:cxn>
                  <a:cxn ang="0">
                    <a:pos x="7" y="54"/>
                  </a:cxn>
                  <a:cxn ang="0">
                    <a:pos x="5" y="60"/>
                  </a:cxn>
                  <a:cxn ang="0">
                    <a:pos x="3" y="62"/>
                  </a:cxn>
                  <a:cxn ang="0">
                    <a:pos x="3" y="66"/>
                  </a:cxn>
                  <a:cxn ang="0">
                    <a:pos x="0" y="69"/>
                  </a:cxn>
                  <a:cxn ang="0">
                    <a:pos x="0" y="73"/>
                  </a:cxn>
                  <a:cxn ang="0">
                    <a:pos x="27" y="95"/>
                  </a:cxn>
                  <a:cxn ang="0">
                    <a:pos x="27" y="93"/>
                  </a:cxn>
                  <a:cxn ang="0">
                    <a:pos x="27" y="90"/>
                  </a:cxn>
                  <a:cxn ang="0">
                    <a:pos x="29" y="85"/>
                  </a:cxn>
                  <a:cxn ang="0">
                    <a:pos x="33" y="79"/>
                  </a:cxn>
                  <a:cxn ang="0">
                    <a:pos x="34" y="75"/>
                  </a:cxn>
                  <a:cxn ang="0">
                    <a:pos x="35" y="72"/>
                  </a:cxn>
                  <a:cxn ang="0">
                    <a:pos x="37" y="68"/>
                  </a:cxn>
                  <a:cxn ang="0">
                    <a:pos x="41" y="65"/>
                  </a:cxn>
                  <a:cxn ang="0">
                    <a:pos x="43" y="60"/>
                  </a:cxn>
                  <a:cxn ang="0">
                    <a:pos x="47" y="56"/>
                  </a:cxn>
                  <a:cxn ang="0">
                    <a:pos x="51" y="52"/>
                  </a:cxn>
                  <a:cxn ang="0">
                    <a:pos x="55" y="48"/>
                  </a:cxn>
                  <a:cxn ang="0">
                    <a:pos x="59" y="43"/>
                  </a:cxn>
                  <a:cxn ang="0">
                    <a:pos x="65" y="40"/>
                  </a:cxn>
                  <a:cxn ang="0">
                    <a:pos x="69" y="38"/>
                  </a:cxn>
                  <a:cxn ang="0">
                    <a:pos x="72" y="36"/>
                  </a:cxn>
                  <a:cxn ang="0">
                    <a:pos x="77" y="35"/>
                  </a:cxn>
                  <a:cxn ang="0">
                    <a:pos x="81" y="32"/>
                  </a:cxn>
                  <a:cxn ang="0">
                    <a:pos x="84" y="31"/>
                  </a:cxn>
                  <a:cxn ang="0">
                    <a:pos x="89" y="29"/>
                  </a:cxn>
                  <a:cxn ang="0">
                    <a:pos x="93" y="28"/>
                  </a:cxn>
                  <a:cxn ang="0">
                    <a:pos x="99" y="26"/>
                  </a:cxn>
                  <a:cxn ang="0">
                    <a:pos x="102" y="25"/>
                  </a:cxn>
                  <a:cxn ang="0">
                    <a:pos x="107" y="25"/>
                  </a:cxn>
                  <a:cxn ang="0">
                    <a:pos x="112" y="24"/>
                  </a:cxn>
                  <a:cxn ang="0">
                    <a:pos x="117" y="24"/>
                  </a:cxn>
                  <a:cxn ang="0">
                    <a:pos x="83" y="0"/>
                  </a:cxn>
                  <a:cxn ang="0">
                    <a:pos x="83" y="0"/>
                  </a:cxn>
                </a:cxnLst>
                <a:rect l="0" t="0" r="r" b="b"/>
                <a:pathLst>
                  <a:path w="117" h="95">
                    <a:moveTo>
                      <a:pt x="83" y="0"/>
                    </a:moveTo>
                    <a:lnTo>
                      <a:pt x="82" y="0"/>
                    </a:lnTo>
                    <a:lnTo>
                      <a:pt x="81" y="0"/>
                    </a:lnTo>
                    <a:lnTo>
                      <a:pt x="77" y="0"/>
                    </a:lnTo>
                    <a:lnTo>
                      <a:pt x="73" y="1"/>
                    </a:lnTo>
                    <a:lnTo>
                      <a:pt x="67" y="2"/>
                    </a:lnTo>
                    <a:lnTo>
                      <a:pt x="61" y="5"/>
                    </a:lnTo>
                    <a:lnTo>
                      <a:pt x="55" y="7"/>
                    </a:lnTo>
                    <a:lnTo>
                      <a:pt x="49" y="11"/>
                    </a:lnTo>
                    <a:lnTo>
                      <a:pt x="46" y="12"/>
                    </a:lnTo>
                    <a:lnTo>
                      <a:pt x="42" y="13"/>
                    </a:lnTo>
                    <a:lnTo>
                      <a:pt x="39" y="16"/>
                    </a:lnTo>
                    <a:lnTo>
                      <a:pt x="36" y="19"/>
                    </a:lnTo>
                    <a:lnTo>
                      <a:pt x="33" y="22"/>
                    </a:lnTo>
                    <a:lnTo>
                      <a:pt x="28" y="24"/>
                    </a:lnTo>
                    <a:lnTo>
                      <a:pt x="25" y="28"/>
                    </a:lnTo>
                    <a:lnTo>
                      <a:pt x="22" y="32"/>
                    </a:lnTo>
                    <a:lnTo>
                      <a:pt x="18" y="36"/>
                    </a:lnTo>
                    <a:lnTo>
                      <a:pt x="16" y="40"/>
                    </a:lnTo>
                    <a:lnTo>
                      <a:pt x="12" y="43"/>
                    </a:lnTo>
                    <a:lnTo>
                      <a:pt x="10" y="49"/>
                    </a:lnTo>
                    <a:lnTo>
                      <a:pt x="7" y="54"/>
                    </a:lnTo>
                    <a:lnTo>
                      <a:pt x="5" y="60"/>
                    </a:lnTo>
                    <a:lnTo>
                      <a:pt x="3" y="62"/>
                    </a:lnTo>
                    <a:lnTo>
                      <a:pt x="3" y="66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27" y="95"/>
                    </a:lnTo>
                    <a:lnTo>
                      <a:pt x="27" y="93"/>
                    </a:lnTo>
                    <a:lnTo>
                      <a:pt x="27" y="90"/>
                    </a:lnTo>
                    <a:lnTo>
                      <a:pt x="29" y="85"/>
                    </a:lnTo>
                    <a:lnTo>
                      <a:pt x="33" y="79"/>
                    </a:lnTo>
                    <a:lnTo>
                      <a:pt x="34" y="75"/>
                    </a:lnTo>
                    <a:lnTo>
                      <a:pt x="35" y="72"/>
                    </a:lnTo>
                    <a:lnTo>
                      <a:pt x="37" y="68"/>
                    </a:lnTo>
                    <a:lnTo>
                      <a:pt x="41" y="65"/>
                    </a:lnTo>
                    <a:lnTo>
                      <a:pt x="43" y="60"/>
                    </a:lnTo>
                    <a:lnTo>
                      <a:pt x="47" y="56"/>
                    </a:lnTo>
                    <a:lnTo>
                      <a:pt x="51" y="52"/>
                    </a:lnTo>
                    <a:lnTo>
                      <a:pt x="55" y="48"/>
                    </a:lnTo>
                    <a:lnTo>
                      <a:pt x="59" y="43"/>
                    </a:lnTo>
                    <a:lnTo>
                      <a:pt x="65" y="40"/>
                    </a:lnTo>
                    <a:lnTo>
                      <a:pt x="69" y="38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1" y="32"/>
                    </a:lnTo>
                    <a:lnTo>
                      <a:pt x="84" y="31"/>
                    </a:lnTo>
                    <a:lnTo>
                      <a:pt x="89" y="29"/>
                    </a:lnTo>
                    <a:lnTo>
                      <a:pt x="93" y="28"/>
                    </a:lnTo>
                    <a:lnTo>
                      <a:pt x="99" y="26"/>
                    </a:lnTo>
                    <a:lnTo>
                      <a:pt x="102" y="25"/>
                    </a:lnTo>
                    <a:lnTo>
                      <a:pt x="107" y="25"/>
                    </a:lnTo>
                    <a:lnTo>
                      <a:pt x="112" y="24"/>
                    </a:lnTo>
                    <a:lnTo>
                      <a:pt x="117" y="24"/>
                    </a:lnTo>
                    <a:lnTo>
                      <a:pt x="83" y="0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62"/>
              <p:cNvSpPr>
                <a:spLocks/>
              </p:cNvSpPr>
              <p:nvPr/>
            </p:nvSpPr>
            <p:spPr bwMode="auto">
              <a:xfrm>
                <a:off x="1248" y="3199"/>
                <a:ext cx="245" cy="181"/>
              </a:xfrm>
              <a:custGeom>
                <a:avLst/>
                <a:gdLst/>
                <a:ahLst/>
                <a:cxnLst>
                  <a:cxn ang="0">
                    <a:pos x="239" y="116"/>
                  </a:cxn>
                  <a:cxn ang="0">
                    <a:pos x="226" y="103"/>
                  </a:cxn>
                  <a:cxn ang="0">
                    <a:pos x="208" y="85"/>
                  </a:cxn>
                  <a:cxn ang="0">
                    <a:pos x="185" y="68"/>
                  </a:cxn>
                  <a:cxn ang="0">
                    <a:pos x="169" y="58"/>
                  </a:cxn>
                  <a:cxn ang="0">
                    <a:pos x="152" y="48"/>
                  </a:cxn>
                  <a:cxn ang="0">
                    <a:pos x="134" y="37"/>
                  </a:cxn>
                  <a:cxn ang="0">
                    <a:pos x="114" y="28"/>
                  </a:cxn>
                  <a:cxn ang="0">
                    <a:pos x="92" y="18"/>
                  </a:cxn>
                  <a:cxn ang="0">
                    <a:pos x="70" y="11"/>
                  </a:cxn>
                  <a:cxn ang="0">
                    <a:pos x="46" y="4"/>
                  </a:cxn>
                  <a:cxn ang="0">
                    <a:pos x="20" y="1"/>
                  </a:cxn>
                  <a:cxn ang="0">
                    <a:pos x="7" y="13"/>
                  </a:cxn>
                  <a:cxn ang="0">
                    <a:pos x="0" y="29"/>
                  </a:cxn>
                  <a:cxn ang="0">
                    <a:pos x="0" y="50"/>
                  </a:cxn>
                  <a:cxn ang="0">
                    <a:pos x="12" y="64"/>
                  </a:cxn>
                  <a:cxn ang="0">
                    <a:pos x="35" y="73"/>
                  </a:cxn>
                  <a:cxn ang="0">
                    <a:pos x="49" y="80"/>
                  </a:cxn>
                  <a:cxn ang="0">
                    <a:pos x="64" y="88"/>
                  </a:cxn>
                  <a:cxn ang="0">
                    <a:pos x="79" y="96"/>
                  </a:cxn>
                  <a:cxn ang="0">
                    <a:pos x="94" y="104"/>
                  </a:cxn>
                  <a:cxn ang="0">
                    <a:pos x="110" y="116"/>
                  </a:cxn>
                  <a:cxn ang="0">
                    <a:pos x="136" y="134"/>
                  </a:cxn>
                  <a:cxn ang="0">
                    <a:pos x="156" y="152"/>
                  </a:cxn>
                  <a:cxn ang="0">
                    <a:pos x="172" y="168"/>
                  </a:cxn>
                  <a:cxn ang="0">
                    <a:pos x="181" y="181"/>
                  </a:cxn>
                  <a:cxn ang="0">
                    <a:pos x="194" y="165"/>
                  </a:cxn>
                  <a:cxn ang="0">
                    <a:pos x="200" y="152"/>
                  </a:cxn>
                  <a:cxn ang="0">
                    <a:pos x="197" y="146"/>
                  </a:cxn>
                  <a:cxn ang="0">
                    <a:pos x="181" y="132"/>
                  </a:cxn>
                  <a:cxn ang="0">
                    <a:pos x="167" y="121"/>
                  </a:cxn>
                  <a:cxn ang="0">
                    <a:pos x="150" y="108"/>
                  </a:cxn>
                  <a:cxn ang="0">
                    <a:pos x="130" y="95"/>
                  </a:cxn>
                  <a:cxn ang="0">
                    <a:pos x="107" y="79"/>
                  </a:cxn>
                  <a:cxn ang="0">
                    <a:pos x="84" y="67"/>
                  </a:cxn>
                  <a:cxn ang="0">
                    <a:pos x="67" y="58"/>
                  </a:cxn>
                  <a:cxn ang="0">
                    <a:pos x="46" y="48"/>
                  </a:cxn>
                  <a:cxn ang="0">
                    <a:pos x="31" y="42"/>
                  </a:cxn>
                  <a:cxn ang="0">
                    <a:pos x="25" y="40"/>
                  </a:cxn>
                  <a:cxn ang="0">
                    <a:pos x="31" y="29"/>
                  </a:cxn>
                  <a:cxn ang="0">
                    <a:pos x="49" y="30"/>
                  </a:cxn>
                  <a:cxn ang="0">
                    <a:pos x="68" y="38"/>
                  </a:cxn>
                  <a:cxn ang="0">
                    <a:pos x="91" y="48"/>
                  </a:cxn>
                  <a:cxn ang="0">
                    <a:pos x="108" y="56"/>
                  </a:cxn>
                  <a:cxn ang="0">
                    <a:pos x="121" y="64"/>
                  </a:cxn>
                  <a:cxn ang="0">
                    <a:pos x="137" y="71"/>
                  </a:cxn>
                  <a:cxn ang="0">
                    <a:pos x="150" y="79"/>
                  </a:cxn>
                  <a:cxn ang="0">
                    <a:pos x="164" y="89"/>
                  </a:cxn>
                  <a:cxn ang="0">
                    <a:pos x="184" y="106"/>
                  </a:cxn>
                  <a:cxn ang="0">
                    <a:pos x="200" y="121"/>
                  </a:cxn>
                  <a:cxn ang="0">
                    <a:pos x="216" y="137"/>
                  </a:cxn>
                </a:cxnLst>
                <a:rect l="0" t="0" r="r" b="b"/>
                <a:pathLst>
                  <a:path w="245" h="181">
                    <a:moveTo>
                      <a:pt x="245" y="124"/>
                    </a:moveTo>
                    <a:lnTo>
                      <a:pt x="244" y="122"/>
                    </a:lnTo>
                    <a:lnTo>
                      <a:pt x="241" y="119"/>
                    </a:lnTo>
                    <a:lnTo>
                      <a:pt x="239" y="116"/>
                    </a:lnTo>
                    <a:lnTo>
                      <a:pt x="236" y="114"/>
                    </a:lnTo>
                    <a:lnTo>
                      <a:pt x="234" y="110"/>
                    </a:lnTo>
                    <a:lnTo>
                      <a:pt x="230" y="108"/>
                    </a:lnTo>
                    <a:lnTo>
                      <a:pt x="226" y="103"/>
                    </a:lnTo>
                    <a:lnTo>
                      <a:pt x="222" y="100"/>
                    </a:lnTo>
                    <a:lnTo>
                      <a:pt x="217" y="95"/>
                    </a:lnTo>
                    <a:lnTo>
                      <a:pt x="212" y="90"/>
                    </a:lnTo>
                    <a:lnTo>
                      <a:pt x="208" y="85"/>
                    </a:lnTo>
                    <a:lnTo>
                      <a:pt x="202" y="80"/>
                    </a:lnTo>
                    <a:lnTo>
                      <a:pt x="196" y="76"/>
                    </a:lnTo>
                    <a:lnTo>
                      <a:pt x="188" y="72"/>
                    </a:lnTo>
                    <a:lnTo>
                      <a:pt x="185" y="68"/>
                    </a:lnTo>
                    <a:lnTo>
                      <a:pt x="181" y="66"/>
                    </a:lnTo>
                    <a:lnTo>
                      <a:pt x="178" y="64"/>
                    </a:lnTo>
                    <a:lnTo>
                      <a:pt x="174" y="61"/>
                    </a:lnTo>
                    <a:lnTo>
                      <a:pt x="169" y="58"/>
                    </a:lnTo>
                    <a:lnTo>
                      <a:pt x="166" y="55"/>
                    </a:lnTo>
                    <a:lnTo>
                      <a:pt x="161" y="53"/>
                    </a:lnTo>
                    <a:lnTo>
                      <a:pt x="157" y="50"/>
                    </a:lnTo>
                    <a:lnTo>
                      <a:pt x="152" y="48"/>
                    </a:lnTo>
                    <a:lnTo>
                      <a:pt x="148" y="46"/>
                    </a:lnTo>
                    <a:lnTo>
                      <a:pt x="144" y="42"/>
                    </a:lnTo>
                    <a:lnTo>
                      <a:pt x="139" y="40"/>
                    </a:lnTo>
                    <a:lnTo>
                      <a:pt x="134" y="37"/>
                    </a:lnTo>
                    <a:lnTo>
                      <a:pt x="130" y="35"/>
                    </a:lnTo>
                    <a:lnTo>
                      <a:pt x="124" y="32"/>
                    </a:lnTo>
                    <a:lnTo>
                      <a:pt x="120" y="30"/>
                    </a:lnTo>
                    <a:lnTo>
                      <a:pt x="114" y="28"/>
                    </a:lnTo>
                    <a:lnTo>
                      <a:pt x="109" y="25"/>
                    </a:lnTo>
                    <a:lnTo>
                      <a:pt x="103" y="23"/>
                    </a:lnTo>
                    <a:lnTo>
                      <a:pt x="98" y="20"/>
                    </a:lnTo>
                    <a:lnTo>
                      <a:pt x="92" y="18"/>
                    </a:lnTo>
                    <a:lnTo>
                      <a:pt x="86" y="17"/>
                    </a:lnTo>
                    <a:lnTo>
                      <a:pt x="82" y="14"/>
                    </a:lnTo>
                    <a:lnTo>
                      <a:pt x="76" y="13"/>
                    </a:lnTo>
                    <a:lnTo>
                      <a:pt x="70" y="11"/>
                    </a:lnTo>
                    <a:lnTo>
                      <a:pt x="64" y="8"/>
                    </a:lnTo>
                    <a:lnTo>
                      <a:pt x="58" y="7"/>
                    </a:lnTo>
                    <a:lnTo>
                      <a:pt x="52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1"/>
                    </a:lnTo>
                    <a:lnTo>
                      <a:pt x="26" y="0"/>
                    </a:lnTo>
                    <a:lnTo>
                      <a:pt x="20" y="1"/>
                    </a:lnTo>
                    <a:lnTo>
                      <a:pt x="16" y="5"/>
                    </a:lnTo>
                    <a:lnTo>
                      <a:pt x="13" y="6"/>
                    </a:lnTo>
                    <a:lnTo>
                      <a:pt x="10" y="10"/>
                    </a:lnTo>
                    <a:lnTo>
                      <a:pt x="7" y="13"/>
                    </a:lnTo>
                    <a:lnTo>
                      <a:pt x="5" y="17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59"/>
                    </a:lnTo>
                    <a:lnTo>
                      <a:pt x="7" y="61"/>
                    </a:lnTo>
                    <a:lnTo>
                      <a:pt x="12" y="64"/>
                    </a:lnTo>
                    <a:lnTo>
                      <a:pt x="18" y="66"/>
                    </a:lnTo>
                    <a:lnTo>
                      <a:pt x="24" y="68"/>
                    </a:lnTo>
                    <a:lnTo>
                      <a:pt x="31" y="72"/>
                    </a:lnTo>
                    <a:lnTo>
                      <a:pt x="35" y="73"/>
                    </a:lnTo>
                    <a:lnTo>
                      <a:pt x="38" y="76"/>
                    </a:lnTo>
                    <a:lnTo>
                      <a:pt x="42" y="77"/>
                    </a:lnTo>
                    <a:lnTo>
                      <a:pt x="46" y="79"/>
                    </a:lnTo>
                    <a:lnTo>
                      <a:pt x="49" y="80"/>
                    </a:lnTo>
                    <a:lnTo>
                      <a:pt x="53" y="83"/>
                    </a:lnTo>
                    <a:lnTo>
                      <a:pt x="56" y="84"/>
                    </a:lnTo>
                    <a:lnTo>
                      <a:pt x="60" y="86"/>
                    </a:lnTo>
                    <a:lnTo>
                      <a:pt x="64" y="88"/>
                    </a:lnTo>
                    <a:lnTo>
                      <a:pt x="67" y="90"/>
                    </a:lnTo>
                    <a:lnTo>
                      <a:pt x="71" y="91"/>
                    </a:lnTo>
                    <a:lnTo>
                      <a:pt x="76" y="95"/>
                    </a:lnTo>
                    <a:lnTo>
                      <a:pt x="79" y="96"/>
                    </a:lnTo>
                    <a:lnTo>
                      <a:pt x="83" y="98"/>
                    </a:lnTo>
                    <a:lnTo>
                      <a:pt x="86" y="101"/>
                    </a:lnTo>
                    <a:lnTo>
                      <a:pt x="90" y="103"/>
                    </a:lnTo>
                    <a:lnTo>
                      <a:pt x="94" y="104"/>
                    </a:lnTo>
                    <a:lnTo>
                      <a:pt x="97" y="107"/>
                    </a:lnTo>
                    <a:lnTo>
                      <a:pt x="101" y="109"/>
                    </a:lnTo>
                    <a:lnTo>
                      <a:pt x="104" y="113"/>
                    </a:lnTo>
                    <a:lnTo>
                      <a:pt x="110" y="116"/>
                    </a:lnTo>
                    <a:lnTo>
                      <a:pt x="116" y="121"/>
                    </a:lnTo>
                    <a:lnTo>
                      <a:pt x="122" y="125"/>
                    </a:lnTo>
                    <a:lnTo>
                      <a:pt x="130" y="130"/>
                    </a:lnTo>
                    <a:lnTo>
                      <a:pt x="136" y="134"/>
                    </a:lnTo>
                    <a:lnTo>
                      <a:pt x="140" y="139"/>
                    </a:lnTo>
                    <a:lnTo>
                      <a:pt x="146" y="143"/>
                    </a:lnTo>
                    <a:lnTo>
                      <a:pt x="151" y="148"/>
                    </a:lnTo>
                    <a:lnTo>
                      <a:pt x="156" y="152"/>
                    </a:lnTo>
                    <a:lnTo>
                      <a:pt x="160" y="157"/>
                    </a:lnTo>
                    <a:lnTo>
                      <a:pt x="163" y="161"/>
                    </a:lnTo>
                    <a:lnTo>
                      <a:pt x="168" y="165"/>
                    </a:lnTo>
                    <a:lnTo>
                      <a:pt x="172" y="168"/>
                    </a:lnTo>
                    <a:lnTo>
                      <a:pt x="174" y="171"/>
                    </a:lnTo>
                    <a:lnTo>
                      <a:pt x="176" y="175"/>
                    </a:lnTo>
                    <a:lnTo>
                      <a:pt x="179" y="179"/>
                    </a:lnTo>
                    <a:lnTo>
                      <a:pt x="181" y="181"/>
                    </a:lnTo>
                    <a:lnTo>
                      <a:pt x="185" y="179"/>
                    </a:lnTo>
                    <a:lnTo>
                      <a:pt x="188" y="175"/>
                    </a:lnTo>
                    <a:lnTo>
                      <a:pt x="193" y="169"/>
                    </a:lnTo>
                    <a:lnTo>
                      <a:pt x="194" y="165"/>
                    </a:lnTo>
                    <a:lnTo>
                      <a:pt x="197" y="163"/>
                    </a:lnTo>
                    <a:lnTo>
                      <a:pt x="198" y="159"/>
                    </a:lnTo>
                    <a:lnTo>
                      <a:pt x="199" y="157"/>
                    </a:lnTo>
                    <a:lnTo>
                      <a:pt x="200" y="152"/>
                    </a:lnTo>
                    <a:lnTo>
                      <a:pt x="202" y="151"/>
                    </a:lnTo>
                    <a:lnTo>
                      <a:pt x="200" y="150"/>
                    </a:lnTo>
                    <a:lnTo>
                      <a:pt x="199" y="149"/>
                    </a:lnTo>
                    <a:lnTo>
                      <a:pt x="197" y="146"/>
                    </a:lnTo>
                    <a:lnTo>
                      <a:pt x="193" y="143"/>
                    </a:lnTo>
                    <a:lnTo>
                      <a:pt x="188" y="139"/>
                    </a:lnTo>
                    <a:lnTo>
                      <a:pt x="184" y="134"/>
                    </a:lnTo>
                    <a:lnTo>
                      <a:pt x="181" y="132"/>
                    </a:lnTo>
                    <a:lnTo>
                      <a:pt x="178" y="130"/>
                    </a:lnTo>
                    <a:lnTo>
                      <a:pt x="174" y="127"/>
                    </a:lnTo>
                    <a:lnTo>
                      <a:pt x="172" y="125"/>
                    </a:lnTo>
                    <a:lnTo>
                      <a:pt x="167" y="121"/>
                    </a:lnTo>
                    <a:lnTo>
                      <a:pt x="163" y="118"/>
                    </a:lnTo>
                    <a:lnTo>
                      <a:pt x="158" y="114"/>
                    </a:lnTo>
                    <a:lnTo>
                      <a:pt x="155" y="112"/>
                    </a:lnTo>
                    <a:lnTo>
                      <a:pt x="150" y="108"/>
                    </a:lnTo>
                    <a:lnTo>
                      <a:pt x="145" y="104"/>
                    </a:lnTo>
                    <a:lnTo>
                      <a:pt x="140" y="101"/>
                    </a:lnTo>
                    <a:lnTo>
                      <a:pt x="136" y="98"/>
                    </a:lnTo>
                    <a:lnTo>
                      <a:pt x="130" y="95"/>
                    </a:lnTo>
                    <a:lnTo>
                      <a:pt x="124" y="90"/>
                    </a:lnTo>
                    <a:lnTo>
                      <a:pt x="119" y="86"/>
                    </a:lnTo>
                    <a:lnTo>
                      <a:pt x="113" y="83"/>
                    </a:lnTo>
                    <a:lnTo>
                      <a:pt x="107" y="79"/>
                    </a:lnTo>
                    <a:lnTo>
                      <a:pt x="101" y="76"/>
                    </a:lnTo>
                    <a:lnTo>
                      <a:pt x="95" y="72"/>
                    </a:lnTo>
                    <a:lnTo>
                      <a:pt x="89" y="70"/>
                    </a:lnTo>
                    <a:lnTo>
                      <a:pt x="84" y="67"/>
                    </a:lnTo>
                    <a:lnTo>
                      <a:pt x="80" y="65"/>
                    </a:lnTo>
                    <a:lnTo>
                      <a:pt x="77" y="64"/>
                    </a:lnTo>
                    <a:lnTo>
                      <a:pt x="74" y="61"/>
                    </a:lnTo>
                    <a:lnTo>
                      <a:pt x="67" y="58"/>
                    </a:lnTo>
                    <a:lnTo>
                      <a:pt x="61" y="55"/>
                    </a:lnTo>
                    <a:lnTo>
                      <a:pt x="55" y="52"/>
                    </a:lnTo>
                    <a:lnTo>
                      <a:pt x="50" y="50"/>
                    </a:lnTo>
                    <a:lnTo>
                      <a:pt x="46" y="48"/>
                    </a:lnTo>
                    <a:lnTo>
                      <a:pt x="42" y="47"/>
                    </a:lnTo>
                    <a:lnTo>
                      <a:pt x="38" y="44"/>
                    </a:lnTo>
                    <a:lnTo>
                      <a:pt x="35" y="43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5" y="40"/>
                    </a:lnTo>
                    <a:lnTo>
                      <a:pt x="26" y="37"/>
                    </a:lnTo>
                    <a:lnTo>
                      <a:pt x="26" y="35"/>
                    </a:lnTo>
                    <a:lnTo>
                      <a:pt x="29" y="32"/>
                    </a:lnTo>
                    <a:lnTo>
                      <a:pt x="31" y="29"/>
                    </a:lnTo>
                    <a:lnTo>
                      <a:pt x="36" y="28"/>
                    </a:lnTo>
                    <a:lnTo>
                      <a:pt x="40" y="28"/>
                    </a:lnTo>
                    <a:lnTo>
                      <a:pt x="46" y="30"/>
                    </a:lnTo>
                    <a:lnTo>
                      <a:pt x="49" y="30"/>
                    </a:lnTo>
                    <a:lnTo>
                      <a:pt x="53" y="32"/>
                    </a:lnTo>
                    <a:lnTo>
                      <a:pt x="58" y="35"/>
                    </a:lnTo>
                    <a:lnTo>
                      <a:pt x="62" y="36"/>
                    </a:lnTo>
                    <a:lnTo>
                      <a:pt x="68" y="38"/>
                    </a:lnTo>
                    <a:lnTo>
                      <a:pt x="73" y="40"/>
                    </a:lnTo>
                    <a:lnTo>
                      <a:pt x="79" y="42"/>
                    </a:lnTo>
                    <a:lnTo>
                      <a:pt x="85" y="46"/>
                    </a:lnTo>
                    <a:lnTo>
                      <a:pt x="91" y="48"/>
                    </a:lnTo>
                    <a:lnTo>
                      <a:pt x="97" y="50"/>
                    </a:lnTo>
                    <a:lnTo>
                      <a:pt x="101" y="53"/>
                    </a:lnTo>
                    <a:lnTo>
                      <a:pt x="104" y="54"/>
                    </a:lnTo>
                    <a:lnTo>
                      <a:pt x="108" y="56"/>
                    </a:lnTo>
                    <a:lnTo>
                      <a:pt x="112" y="58"/>
                    </a:lnTo>
                    <a:lnTo>
                      <a:pt x="115" y="60"/>
                    </a:lnTo>
                    <a:lnTo>
                      <a:pt x="119" y="61"/>
                    </a:lnTo>
                    <a:lnTo>
                      <a:pt x="121" y="64"/>
                    </a:lnTo>
                    <a:lnTo>
                      <a:pt x="125" y="65"/>
                    </a:lnTo>
                    <a:lnTo>
                      <a:pt x="128" y="67"/>
                    </a:lnTo>
                    <a:lnTo>
                      <a:pt x="133" y="70"/>
                    </a:lnTo>
                    <a:lnTo>
                      <a:pt x="137" y="71"/>
                    </a:lnTo>
                    <a:lnTo>
                      <a:pt x="140" y="73"/>
                    </a:lnTo>
                    <a:lnTo>
                      <a:pt x="143" y="76"/>
                    </a:lnTo>
                    <a:lnTo>
                      <a:pt x="146" y="77"/>
                    </a:lnTo>
                    <a:lnTo>
                      <a:pt x="150" y="79"/>
                    </a:lnTo>
                    <a:lnTo>
                      <a:pt x="154" y="82"/>
                    </a:lnTo>
                    <a:lnTo>
                      <a:pt x="157" y="84"/>
                    </a:lnTo>
                    <a:lnTo>
                      <a:pt x="161" y="86"/>
                    </a:lnTo>
                    <a:lnTo>
                      <a:pt x="164" y="89"/>
                    </a:lnTo>
                    <a:lnTo>
                      <a:pt x="168" y="92"/>
                    </a:lnTo>
                    <a:lnTo>
                      <a:pt x="174" y="97"/>
                    </a:lnTo>
                    <a:lnTo>
                      <a:pt x="181" y="103"/>
                    </a:lnTo>
                    <a:lnTo>
                      <a:pt x="184" y="106"/>
                    </a:lnTo>
                    <a:lnTo>
                      <a:pt x="187" y="108"/>
                    </a:lnTo>
                    <a:lnTo>
                      <a:pt x="191" y="110"/>
                    </a:lnTo>
                    <a:lnTo>
                      <a:pt x="194" y="114"/>
                    </a:lnTo>
                    <a:lnTo>
                      <a:pt x="200" y="121"/>
                    </a:lnTo>
                    <a:lnTo>
                      <a:pt x="206" y="127"/>
                    </a:lnTo>
                    <a:lnTo>
                      <a:pt x="210" y="131"/>
                    </a:lnTo>
                    <a:lnTo>
                      <a:pt x="212" y="133"/>
                    </a:lnTo>
                    <a:lnTo>
                      <a:pt x="216" y="137"/>
                    </a:lnTo>
                    <a:lnTo>
                      <a:pt x="218" y="140"/>
                    </a:lnTo>
                    <a:lnTo>
                      <a:pt x="245" y="124"/>
                    </a:lnTo>
                    <a:lnTo>
                      <a:pt x="245" y="1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63"/>
              <p:cNvSpPr>
                <a:spLocks/>
              </p:cNvSpPr>
              <p:nvPr/>
            </p:nvSpPr>
            <p:spPr bwMode="auto">
              <a:xfrm>
                <a:off x="1588" y="3451"/>
                <a:ext cx="131" cy="128"/>
              </a:xfrm>
              <a:custGeom>
                <a:avLst/>
                <a:gdLst/>
                <a:ahLst/>
                <a:cxnLst>
                  <a:cxn ang="0">
                    <a:pos x="71" y="127"/>
                  </a:cxn>
                  <a:cxn ang="0">
                    <a:pos x="84" y="125"/>
                  </a:cxn>
                  <a:cxn ang="0">
                    <a:pos x="96" y="120"/>
                  </a:cxn>
                  <a:cxn ang="0">
                    <a:pos x="107" y="113"/>
                  </a:cxn>
                  <a:cxn ang="0">
                    <a:pos x="115" y="104"/>
                  </a:cxn>
                  <a:cxn ang="0">
                    <a:pos x="122" y="93"/>
                  </a:cxn>
                  <a:cxn ang="0">
                    <a:pos x="127" y="81"/>
                  </a:cxn>
                  <a:cxn ang="0">
                    <a:pos x="131" y="71"/>
                  </a:cxn>
                  <a:cxn ang="0">
                    <a:pos x="131" y="61"/>
                  </a:cxn>
                  <a:cxn ang="0">
                    <a:pos x="129" y="54"/>
                  </a:cxn>
                  <a:cxn ang="0">
                    <a:pos x="127" y="44"/>
                  </a:cxn>
                  <a:cxn ang="0">
                    <a:pos x="122" y="32"/>
                  </a:cxn>
                  <a:cxn ang="0">
                    <a:pos x="115" y="21"/>
                  </a:cxn>
                  <a:cxn ang="0">
                    <a:pos x="107" y="13"/>
                  </a:cxn>
                  <a:cxn ang="0">
                    <a:pos x="96" y="7"/>
                  </a:cxn>
                  <a:cxn ang="0">
                    <a:pos x="84" y="2"/>
                  </a:cxn>
                  <a:cxn ang="0">
                    <a:pos x="71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4" y="2"/>
                  </a:cxn>
                  <a:cxn ang="0">
                    <a:pos x="33" y="7"/>
                  </a:cxn>
                  <a:cxn ang="0">
                    <a:pos x="23" y="13"/>
                  </a:cxn>
                  <a:cxn ang="0">
                    <a:pos x="13" y="21"/>
                  </a:cxn>
                  <a:cxn ang="0">
                    <a:pos x="6" y="32"/>
                  </a:cxn>
                  <a:cxn ang="0">
                    <a:pos x="2" y="44"/>
                  </a:cxn>
                  <a:cxn ang="0">
                    <a:pos x="0" y="54"/>
                  </a:cxn>
                  <a:cxn ang="0">
                    <a:pos x="0" y="61"/>
                  </a:cxn>
                  <a:cxn ang="0">
                    <a:pos x="0" y="71"/>
                  </a:cxn>
                  <a:cxn ang="0">
                    <a:pos x="2" y="81"/>
                  </a:cxn>
                  <a:cxn ang="0">
                    <a:pos x="6" y="93"/>
                  </a:cxn>
                  <a:cxn ang="0">
                    <a:pos x="13" y="104"/>
                  </a:cxn>
                  <a:cxn ang="0">
                    <a:pos x="23" y="113"/>
                  </a:cxn>
                  <a:cxn ang="0">
                    <a:pos x="33" y="120"/>
                  </a:cxn>
                  <a:cxn ang="0">
                    <a:pos x="44" y="125"/>
                  </a:cxn>
                  <a:cxn ang="0">
                    <a:pos x="54" y="127"/>
                  </a:cxn>
                  <a:cxn ang="0">
                    <a:pos x="61" y="127"/>
                  </a:cxn>
                  <a:cxn ang="0">
                    <a:pos x="65" y="128"/>
                  </a:cxn>
                </a:cxnLst>
                <a:rect l="0" t="0" r="r" b="b"/>
                <a:pathLst>
                  <a:path w="131" h="128">
                    <a:moveTo>
                      <a:pt x="65" y="128"/>
                    </a:moveTo>
                    <a:lnTo>
                      <a:pt x="71" y="127"/>
                    </a:lnTo>
                    <a:lnTo>
                      <a:pt x="78" y="126"/>
                    </a:lnTo>
                    <a:lnTo>
                      <a:pt x="84" y="125"/>
                    </a:lnTo>
                    <a:lnTo>
                      <a:pt x="91" y="122"/>
                    </a:lnTo>
                    <a:lnTo>
                      <a:pt x="96" y="120"/>
                    </a:lnTo>
                    <a:lnTo>
                      <a:pt x="102" y="116"/>
                    </a:lnTo>
                    <a:lnTo>
                      <a:pt x="107" y="113"/>
                    </a:lnTo>
                    <a:lnTo>
                      <a:pt x="111" y="109"/>
                    </a:lnTo>
                    <a:lnTo>
                      <a:pt x="115" y="104"/>
                    </a:lnTo>
                    <a:lnTo>
                      <a:pt x="120" y="99"/>
                    </a:lnTo>
                    <a:lnTo>
                      <a:pt x="122" y="93"/>
                    </a:lnTo>
                    <a:lnTo>
                      <a:pt x="126" y="89"/>
                    </a:lnTo>
                    <a:lnTo>
                      <a:pt x="127" y="81"/>
                    </a:lnTo>
                    <a:lnTo>
                      <a:pt x="129" y="77"/>
                    </a:lnTo>
                    <a:lnTo>
                      <a:pt x="131" y="71"/>
                    </a:lnTo>
                    <a:lnTo>
                      <a:pt x="131" y="65"/>
                    </a:lnTo>
                    <a:lnTo>
                      <a:pt x="131" y="61"/>
                    </a:lnTo>
                    <a:lnTo>
                      <a:pt x="131" y="57"/>
                    </a:lnTo>
                    <a:lnTo>
                      <a:pt x="129" y="54"/>
                    </a:lnTo>
                    <a:lnTo>
                      <a:pt x="129" y="51"/>
                    </a:lnTo>
                    <a:lnTo>
                      <a:pt x="127" y="44"/>
                    </a:lnTo>
                    <a:lnTo>
                      <a:pt x="126" y="38"/>
                    </a:lnTo>
                    <a:lnTo>
                      <a:pt x="122" y="32"/>
                    </a:lnTo>
                    <a:lnTo>
                      <a:pt x="120" y="27"/>
                    </a:lnTo>
                    <a:lnTo>
                      <a:pt x="115" y="21"/>
                    </a:lnTo>
                    <a:lnTo>
                      <a:pt x="111" y="18"/>
                    </a:lnTo>
                    <a:lnTo>
                      <a:pt x="107" y="13"/>
                    </a:lnTo>
                    <a:lnTo>
                      <a:pt x="102" y="11"/>
                    </a:lnTo>
                    <a:lnTo>
                      <a:pt x="96" y="7"/>
                    </a:lnTo>
                    <a:lnTo>
                      <a:pt x="91" y="5"/>
                    </a:lnTo>
                    <a:lnTo>
                      <a:pt x="84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5" y="0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4" y="0"/>
                    </a:lnTo>
                    <a:lnTo>
                      <a:pt x="51" y="1"/>
                    </a:lnTo>
                    <a:lnTo>
                      <a:pt x="44" y="2"/>
                    </a:lnTo>
                    <a:lnTo>
                      <a:pt x="38" y="5"/>
                    </a:lnTo>
                    <a:lnTo>
                      <a:pt x="33" y="7"/>
                    </a:lnTo>
                    <a:lnTo>
                      <a:pt x="27" y="11"/>
                    </a:lnTo>
                    <a:lnTo>
                      <a:pt x="23" y="13"/>
                    </a:lnTo>
                    <a:lnTo>
                      <a:pt x="18" y="18"/>
                    </a:lnTo>
                    <a:lnTo>
                      <a:pt x="13" y="21"/>
                    </a:lnTo>
                    <a:lnTo>
                      <a:pt x="9" y="27"/>
                    </a:lnTo>
                    <a:lnTo>
                      <a:pt x="6" y="32"/>
                    </a:lnTo>
                    <a:lnTo>
                      <a:pt x="5" y="38"/>
                    </a:lnTo>
                    <a:lnTo>
                      <a:pt x="2" y="44"/>
                    </a:lnTo>
                    <a:lnTo>
                      <a:pt x="1" y="51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7"/>
                    </a:lnTo>
                    <a:lnTo>
                      <a:pt x="2" y="81"/>
                    </a:lnTo>
                    <a:lnTo>
                      <a:pt x="5" y="89"/>
                    </a:lnTo>
                    <a:lnTo>
                      <a:pt x="6" y="93"/>
                    </a:lnTo>
                    <a:lnTo>
                      <a:pt x="9" y="99"/>
                    </a:lnTo>
                    <a:lnTo>
                      <a:pt x="13" y="104"/>
                    </a:lnTo>
                    <a:lnTo>
                      <a:pt x="18" y="109"/>
                    </a:lnTo>
                    <a:lnTo>
                      <a:pt x="23" y="113"/>
                    </a:lnTo>
                    <a:lnTo>
                      <a:pt x="27" y="116"/>
                    </a:lnTo>
                    <a:lnTo>
                      <a:pt x="33" y="120"/>
                    </a:lnTo>
                    <a:lnTo>
                      <a:pt x="38" y="122"/>
                    </a:lnTo>
                    <a:lnTo>
                      <a:pt x="44" y="125"/>
                    </a:lnTo>
                    <a:lnTo>
                      <a:pt x="51" y="126"/>
                    </a:lnTo>
                    <a:lnTo>
                      <a:pt x="54" y="127"/>
                    </a:lnTo>
                    <a:lnTo>
                      <a:pt x="57" y="127"/>
                    </a:lnTo>
                    <a:lnTo>
                      <a:pt x="61" y="127"/>
                    </a:lnTo>
                    <a:lnTo>
                      <a:pt x="65" y="128"/>
                    </a:lnTo>
                    <a:lnTo>
                      <a:pt x="65" y="1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64"/>
              <p:cNvSpPr>
                <a:spLocks/>
              </p:cNvSpPr>
              <p:nvPr/>
            </p:nvSpPr>
            <p:spPr bwMode="auto">
              <a:xfrm>
                <a:off x="1723" y="3543"/>
                <a:ext cx="156" cy="157"/>
              </a:xfrm>
              <a:custGeom>
                <a:avLst/>
                <a:gdLst/>
                <a:ahLst/>
                <a:cxnLst>
                  <a:cxn ang="0">
                    <a:pos x="82" y="156"/>
                  </a:cxn>
                  <a:cxn ang="0">
                    <a:pos x="89" y="156"/>
                  </a:cxn>
                  <a:cxn ang="0">
                    <a:pos x="98" y="154"/>
                  </a:cxn>
                  <a:cxn ang="0">
                    <a:pos x="105" y="151"/>
                  </a:cxn>
                  <a:cxn ang="0">
                    <a:pos x="114" y="147"/>
                  </a:cxn>
                  <a:cxn ang="0">
                    <a:pos x="128" y="138"/>
                  </a:cxn>
                  <a:cxn ang="0">
                    <a:pos x="137" y="127"/>
                  </a:cxn>
                  <a:cxn ang="0">
                    <a:pos x="147" y="114"/>
                  </a:cxn>
                  <a:cxn ang="0">
                    <a:pos x="152" y="105"/>
                  </a:cxn>
                  <a:cxn ang="0">
                    <a:pos x="154" y="97"/>
                  </a:cxn>
                  <a:cxn ang="0">
                    <a:pos x="155" y="89"/>
                  </a:cxn>
                  <a:cxn ang="0">
                    <a:pos x="156" y="82"/>
                  </a:cxn>
                  <a:cxn ang="0">
                    <a:pos x="156" y="73"/>
                  </a:cxn>
                  <a:cxn ang="0">
                    <a:pos x="155" y="65"/>
                  </a:cxn>
                  <a:cxn ang="0">
                    <a:pos x="154" y="58"/>
                  </a:cxn>
                  <a:cxn ang="0">
                    <a:pos x="152" y="51"/>
                  </a:cxn>
                  <a:cxn ang="0">
                    <a:pos x="148" y="43"/>
                  </a:cxn>
                  <a:cxn ang="0">
                    <a:pos x="144" y="36"/>
                  </a:cxn>
                  <a:cxn ang="0">
                    <a:pos x="137" y="28"/>
                  </a:cxn>
                  <a:cxn ang="0">
                    <a:pos x="128" y="17"/>
                  </a:cxn>
                  <a:cxn ang="0">
                    <a:pos x="114" y="9"/>
                  </a:cxn>
                  <a:cxn ang="0">
                    <a:pos x="105" y="4"/>
                  </a:cxn>
                  <a:cxn ang="0">
                    <a:pos x="98" y="1"/>
                  </a:cxn>
                  <a:cxn ang="0">
                    <a:pos x="89" y="0"/>
                  </a:cxn>
                  <a:cxn ang="0">
                    <a:pos x="82" y="0"/>
                  </a:cxn>
                  <a:cxn ang="0">
                    <a:pos x="74" y="0"/>
                  </a:cxn>
                  <a:cxn ang="0">
                    <a:pos x="65" y="0"/>
                  </a:cxn>
                  <a:cxn ang="0">
                    <a:pos x="58" y="1"/>
                  </a:cxn>
                  <a:cxn ang="0">
                    <a:pos x="51" y="4"/>
                  </a:cxn>
                  <a:cxn ang="0">
                    <a:pos x="45" y="6"/>
                  </a:cxn>
                  <a:cxn ang="0">
                    <a:pos x="38" y="10"/>
                  </a:cxn>
                  <a:cxn ang="0">
                    <a:pos x="28" y="17"/>
                  </a:cxn>
                  <a:cxn ang="0">
                    <a:pos x="18" y="28"/>
                  </a:cxn>
                  <a:cxn ang="0">
                    <a:pos x="11" y="36"/>
                  </a:cxn>
                  <a:cxn ang="0">
                    <a:pos x="8" y="43"/>
                  </a:cxn>
                  <a:cxn ang="0">
                    <a:pos x="4" y="51"/>
                  </a:cxn>
                  <a:cxn ang="0">
                    <a:pos x="2" y="58"/>
                  </a:cxn>
                  <a:cxn ang="0">
                    <a:pos x="0" y="65"/>
                  </a:cxn>
                  <a:cxn ang="0">
                    <a:pos x="0" y="73"/>
                  </a:cxn>
                  <a:cxn ang="0">
                    <a:pos x="0" y="82"/>
                  </a:cxn>
                  <a:cxn ang="0">
                    <a:pos x="0" y="89"/>
                  </a:cxn>
                  <a:cxn ang="0">
                    <a:pos x="2" y="97"/>
                  </a:cxn>
                  <a:cxn ang="0">
                    <a:pos x="4" y="105"/>
                  </a:cxn>
                  <a:cxn ang="0">
                    <a:pos x="9" y="114"/>
                  </a:cxn>
                  <a:cxn ang="0">
                    <a:pos x="18" y="127"/>
                  </a:cxn>
                  <a:cxn ang="0">
                    <a:pos x="28" y="138"/>
                  </a:cxn>
                  <a:cxn ang="0">
                    <a:pos x="38" y="144"/>
                  </a:cxn>
                  <a:cxn ang="0">
                    <a:pos x="45" y="148"/>
                  </a:cxn>
                  <a:cxn ang="0">
                    <a:pos x="51" y="151"/>
                  </a:cxn>
                  <a:cxn ang="0">
                    <a:pos x="58" y="154"/>
                  </a:cxn>
                  <a:cxn ang="0">
                    <a:pos x="65" y="156"/>
                  </a:cxn>
                  <a:cxn ang="0">
                    <a:pos x="74" y="156"/>
                  </a:cxn>
                  <a:cxn ang="0">
                    <a:pos x="78" y="157"/>
                  </a:cxn>
                </a:cxnLst>
                <a:rect l="0" t="0" r="r" b="b"/>
                <a:pathLst>
                  <a:path w="156" h="157">
                    <a:moveTo>
                      <a:pt x="78" y="157"/>
                    </a:moveTo>
                    <a:lnTo>
                      <a:pt x="82" y="156"/>
                    </a:lnTo>
                    <a:lnTo>
                      <a:pt x="86" y="156"/>
                    </a:lnTo>
                    <a:lnTo>
                      <a:pt x="89" y="156"/>
                    </a:lnTo>
                    <a:lnTo>
                      <a:pt x="94" y="155"/>
                    </a:lnTo>
                    <a:lnTo>
                      <a:pt x="98" y="154"/>
                    </a:lnTo>
                    <a:lnTo>
                      <a:pt x="101" y="153"/>
                    </a:lnTo>
                    <a:lnTo>
                      <a:pt x="105" y="151"/>
                    </a:lnTo>
                    <a:lnTo>
                      <a:pt x="108" y="150"/>
                    </a:lnTo>
                    <a:lnTo>
                      <a:pt x="114" y="147"/>
                    </a:lnTo>
                    <a:lnTo>
                      <a:pt x="122" y="143"/>
                    </a:lnTo>
                    <a:lnTo>
                      <a:pt x="128" y="138"/>
                    </a:lnTo>
                    <a:lnTo>
                      <a:pt x="134" y="133"/>
                    </a:lnTo>
                    <a:lnTo>
                      <a:pt x="137" y="127"/>
                    </a:lnTo>
                    <a:lnTo>
                      <a:pt x="142" y="121"/>
                    </a:lnTo>
                    <a:lnTo>
                      <a:pt x="147" y="114"/>
                    </a:lnTo>
                    <a:lnTo>
                      <a:pt x="150" y="108"/>
                    </a:lnTo>
                    <a:lnTo>
                      <a:pt x="152" y="105"/>
                    </a:lnTo>
                    <a:lnTo>
                      <a:pt x="153" y="101"/>
                    </a:lnTo>
                    <a:lnTo>
                      <a:pt x="154" y="97"/>
                    </a:lnTo>
                    <a:lnTo>
                      <a:pt x="155" y="94"/>
                    </a:lnTo>
                    <a:lnTo>
                      <a:pt x="155" y="89"/>
                    </a:lnTo>
                    <a:lnTo>
                      <a:pt x="156" y="85"/>
                    </a:lnTo>
                    <a:lnTo>
                      <a:pt x="156" y="82"/>
                    </a:lnTo>
                    <a:lnTo>
                      <a:pt x="156" y="78"/>
                    </a:lnTo>
                    <a:lnTo>
                      <a:pt x="156" y="73"/>
                    </a:lnTo>
                    <a:lnTo>
                      <a:pt x="156" y="70"/>
                    </a:lnTo>
                    <a:lnTo>
                      <a:pt x="155" y="65"/>
                    </a:lnTo>
                    <a:lnTo>
                      <a:pt x="155" y="61"/>
                    </a:lnTo>
                    <a:lnTo>
                      <a:pt x="154" y="58"/>
                    </a:lnTo>
                    <a:lnTo>
                      <a:pt x="153" y="54"/>
                    </a:lnTo>
                    <a:lnTo>
                      <a:pt x="152" y="51"/>
                    </a:lnTo>
                    <a:lnTo>
                      <a:pt x="150" y="47"/>
                    </a:lnTo>
                    <a:lnTo>
                      <a:pt x="148" y="43"/>
                    </a:lnTo>
                    <a:lnTo>
                      <a:pt x="147" y="40"/>
                    </a:lnTo>
                    <a:lnTo>
                      <a:pt x="144" y="36"/>
                    </a:lnTo>
                    <a:lnTo>
                      <a:pt x="142" y="34"/>
                    </a:lnTo>
                    <a:lnTo>
                      <a:pt x="137" y="28"/>
                    </a:lnTo>
                    <a:lnTo>
                      <a:pt x="134" y="23"/>
                    </a:lnTo>
                    <a:lnTo>
                      <a:pt x="128" y="17"/>
                    </a:lnTo>
                    <a:lnTo>
                      <a:pt x="122" y="12"/>
                    </a:lnTo>
                    <a:lnTo>
                      <a:pt x="114" y="9"/>
                    </a:lnTo>
                    <a:lnTo>
                      <a:pt x="108" y="5"/>
                    </a:lnTo>
                    <a:lnTo>
                      <a:pt x="105" y="4"/>
                    </a:lnTo>
                    <a:lnTo>
                      <a:pt x="101" y="3"/>
                    </a:lnTo>
                    <a:lnTo>
                      <a:pt x="98" y="1"/>
                    </a:lnTo>
                    <a:lnTo>
                      <a:pt x="94" y="1"/>
                    </a:lnTo>
                    <a:lnTo>
                      <a:pt x="89" y="0"/>
                    </a:lnTo>
                    <a:lnTo>
                      <a:pt x="86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5" y="0"/>
                    </a:lnTo>
                    <a:lnTo>
                      <a:pt x="62" y="1"/>
                    </a:lnTo>
                    <a:lnTo>
                      <a:pt x="58" y="1"/>
                    </a:lnTo>
                    <a:lnTo>
                      <a:pt x="54" y="3"/>
                    </a:lnTo>
                    <a:lnTo>
                      <a:pt x="51" y="4"/>
                    </a:lnTo>
                    <a:lnTo>
                      <a:pt x="48" y="5"/>
                    </a:lnTo>
                    <a:lnTo>
                      <a:pt x="45" y="6"/>
                    </a:lnTo>
                    <a:lnTo>
                      <a:pt x="40" y="9"/>
                    </a:lnTo>
                    <a:lnTo>
                      <a:pt x="38" y="10"/>
                    </a:lnTo>
                    <a:lnTo>
                      <a:pt x="34" y="12"/>
                    </a:lnTo>
                    <a:lnTo>
                      <a:pt x="28" y="17"/>
                    </a:lnTo>
                    <a:lnTo>
                      <a:pt x="23" y="23"/>
                    </a:lnTo>
                    <a:lnTo>
                      <a:pt x="18" y="28"/>
                    </a:lnTo>
                    <a:lnTo>
                      <a:pt x="12" y="34"/>
                    </a:lnTo>
                    <a:lnTo>
                      <a:pt x="11" y="36"/>
                    </a:lnTo>
                    <a:lnTo>
                      <a:pt x="9" y="40"/>
                    </a:lnTo>
                    <a:lnTo>
                      <a:pt x="8" y="43"/>
                    </a:lnTo>
                    <a:lnTo>
                      <a:pt x="6" y="47"/>
                    </a:lnTo>
                    <a:lnTo>
                      <a:pt x="4" y="51"/>
                    </a:lnTo>
                    <a:lnTo>
                      <a:pt x="3" y="54"/>
                    </a:lnTo>
                    <a:lnTo>
                      <a:pt x="2" y="58"/>
                    </a:lnTo>
                    <a:lnTo>
                      <a:pt x="2" y="61"/>
                    </a:lnTo>
                    <a:lnTo>
                      <a:pt x="0" y="65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0" y="85"/>
                    </a:lnTo>
                    <a:lnTo>
                      <a:pt x="0" y="89"/>
                    </a:lnTo>
                    <a:lnTo>
                      <a:pt x="2" y="94"/>
                    </a:lnTo>
                    <a:lnTo>
                      <a:pt x="2" y="97"/>
                    </a:lnTo>
                    <a:lnTo>
                      <a:pt x="3" y="101"/>
                    </a:lnTo>
                    <a:lnTo>
                      <a:pt x="4" y="105"/>
                    </a:lnTo>
                    <a:lnTo>
                      <a:pt x="6" y="108"/>
                    </a:lnTo>
                    <a:lnTo>
                      <a:pt x="9" y="114"/>
                    </a:lnTo>
                    <a:lnTo>
                      <a:pt x="12" y="121"/>
                    </a:lnTo>
                    <a:lnTo>
                      <a:pt x="18" y="127"/>
                    </a:lnTo>
                    <a:lnTo>
                      <a:pt x="23" y="133"/>
                    </a:lnTo>
                    <a:lnTo>
                      <a:pt x="28" y="138"/>
                    </a:lnTo>
                    <a:lnTo>
                      <a:pt x="34" y="143"/>
                    </a:lnTo>
                    <a:lnTo>
                      <a:pt x="38" y="144"/>
                    </a:lnTo>
                    <a:lnTo>
                      <a:pt x="40" y="147"/>
                    </a:lnTo>
                    <a:lnTo>
                      <a:pt x="45" y="148"/>
                    </a:lnTo>
                    <a:lnTo>
                      <a:pt x="48" y="150"/>
                    </a:lnTo>
                    <a:lnTo>
                      <a:pt x="51" y="151"/>
                    </a:lnTo>
                    <a:lnTo>
                      <a:pt x="54" y="153"/>
                    </a:lnTo>
                    <a:lnTo>
                      <a:pt x="58" y="154"/>
                    </a:lnTo>
                    <a:lnTo>
                      <a:pt x="62" y="155"/>
                    </a:lnTo>
                    <a:lnTo>
                      <a:pt x="65" y="156"/>
                    </a:lnTo>
                    <a:lnTo>
                      <a:pt x="70" y="156"/>
                    </a:lnTo>
                    <a:lnTo>
                      <a:pt x="74" y="156"/>
                    </a:lnTo>
                    <a:lnTo>
                      <a:pt x="78" y="157"/>
                    </a:lnTo>
                    <a:lnTo>
                      <a:pt x="78" y="15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65"/>
              <p:cNvSpPr>
                <a:spLocks/>
              </p:cNvSpPr>
              <p:nvPr/>
            </p:nvSpPr>
            <p:spPr bwMode="auto">
              <a:xfrm>
                <a:off x="2058" y="3758"/>
                <a:ext cx="195" cy="194"/>
              </a:xfrm>
              <a:custGeom>
                <a:avLst/>
                <a:gdLst/>
                <a:ahLst/>
                <a:cxnLst>
                  <a:cxn ang="0">
                    <a:pos x="107" y="193"/>
                  </a:cxn>
                  <a:cxn ang="0">
                    <a:pos x="122" y="191"/>
                  </a:cxn>
                  <a:cxn ang="0">
                    <a:pos x="136" y="186"/>
                  </a:cxn>
                  <a:cxn ang="0">
                    <a:pos x="148" y="180"/>
                  </a:cxn>
                  <a:cxn ang="0">
                    <a:pos x="159" y="171"/>
                  </a:cxn>
                  <a:cxn ang="0">
                    <a:pos x="170" y="162"/>
                  </a:cxn>
                  <a:cxn ang="0">
                    <a:pos x="178" y="151"/>
                  </a:cxn>
                  <a:cxn ang="0">
                    <a:pos x="185" y="138"/>
                  </a:cxn>
                  <a:cxn ang="0">
                    <a:pos x="190" y="126"/>
                  </a:cxn>
                  <a:cxn ang="0">
                    <a:pos x="194" y="111"/>
                  </a:cxn>
                  <a:cxn ang="0">
                    <a:pos x="195" y="97"/>
                  </a:cxn>
                  <a:cxn ang="0">
                    <a:pos x="194" y="83"/>
                  </a:cxn>
                  <a:cxn ang="0">
                    <a:pos x="190" y="68"/>
                  </a:cxn>
                  <a:cxn ang="0">
                    <a:pos x="185" y="54"/>
                  </a:cxn>
                  <a:cxn ang="0">
                    <a:pos x="178" y="42"/>
                  </a:cxn>
                  <a:cxn ang="0">
                    <a:pos x="170" y="31"/>
                  </a:cxn>
                  <a:cxn ang="0">
                    <a:pos x="159" y="21"/>
                  </a:cxn>
                  <a:cxn ang="0">
                    <a:pos x="148" y="13"/>
                  </a:cxn>
                  <a:cxn ang="0">
                    <a:pos x="136" y="7"/>
                  </a:cxn>
                  <a:cxn ang="0">
                    <a:pos x="122" y="2"/>
                  </a:cxn>
                  <a:cxn ang="0">
                    <a:pos x="107" y="0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64" y="6"/>
                  </a:cxn>
                  <a:cxn ang="0">
                    <a:pos x="51" y="11"/>
                  </a:cxn>
                  <a:cxn ang="0">
                    <a:pos x="39" y="18"/>
                  </a:cxn>
                  <a:cxn ang="0">
                    <a:pos x="29" y="29"/>
                  </a:cxn>
                  <a:cxn ang="0">
                    <a:pos x="19" y="38"/>
                  </a:cxn>
                  <a:cxn ang="0">
                    <a:pos x="12" y="50"/>
                  </a:cxn>
                  <a:cxn ang="0">
                    <a:pos x="6" y="63"/>
                  </a:cxn>
                  <a:cxn ang="0">
                    <a:pos x="3" y="77"/>
                  </a:cxn>
                  <a:cxn ang="0">
                    <a:pos x="0" y="92"/>
                  </a:cxn>
                  <a:cxn ang="0">
                    <a:pos x="0" y="107"/>
                  </a:cxn>
                  <a:cxn ang="0">
                    <a:pos x="4" y="121"/>
                  </a:cxn>
                  <a:cxn ang="0">
                    <a:pos x="9" y="134"/>
                  </a:cxn>
                  <a:cxn ang="0">
                    <a:pos x="15" y="146"/>
                  </a:cxn>
                  <a:cxn ang="0">
                    <a:pos x="22" y="158"/>
                  </a:cxn>
                  <a:cxn ang="0">
                    <a:pos x="31" y="168"/>
                  </a:cxn>
                  <a:cxn ang="0">
                    <a:pos x="43" y="177"/>
                  </a:cxn>
                  <a:cxn ang="0">
                    <a:pos x="54" y="183"/>
                  </a:cxn>
                  <a:cxn ang="0">
                    <a:pos x="69" y="189"/>
                  </a:cxn>
                  <a:cxn ang="0">
                    <a:pos x="83" y="192"/>
                  </a:cxn>
                  <a:cxn ang="0">
                    <a:pos x="99" y="194"/>
                  </a:cxn>
                </a:cxnLst>
                <a:rect l="0" t="0" r="r" b="b"/>
                <a:pathLst>
                  <a:path w="195" h="194">
                    <a:moveTo>
                      <a:pt x="99" y="194"/>
                    </a:moveTo>
                    <a:lnTo>
                      <a:pt x="102" y="193"/>
                    </a:lnTo>
                    <a:lnTo>
                      <a:pt x="107" y="193"/>
                    </a:lnTo>
                    <a:lnTo>
                      <a:pt x="112" y="192"/>
                    </a:lnTo>
                    <a:lnTo>
                      <a:pt x="117" y="192"/>
                    </a:lnTo>
                    <a:lnTo>
                      <a:pt x="122" y="191"/>
                    </a:lnTo>
                    <a:lnTo>
                      <a:pt x="126" y="189"/>
                    </a:lnTo>
                    <a:lnTo>
                      <a:pt x="130" y="187"/>
                    </a:lnTo>
                    <a:lnTo>
                      <a:pt x="136" y="186"/>
                    </a:lnTo>
                    <a:lnTo>
                      <a:pt x="140" y="183"/>
                    </a:lnTo>
                    <a:lnTo>
                      <a:pt x="143" y="182"/>
                    </a:lnTo>
                    <a:lnTo>
                      <a:pt x="148" y="180"/>
                    </a:lnTo>
                    <a:lnTo>
                      <a:pt x="152" y="177"/>
                    </a:lnTo>
                    <a:lnTo>
                      <a:pt x="155" y="174"/>
                    </a:lnTo>
                    <a:lnTo>
                      <a:pt x="159" y="171"/>
                    </a:lnTo>
                    <a:lnTo>
                      <a:pt x="164" y="168"/>
                    </a:lnTo>
                    <a:lnTo>
                      <a:pt x="167" y="165"/>
                    </a:lnTo>
                    <a:lnTo>
                      <a:pt x="170" y="162"/>
                    </a:lnTo>
                    <a:lnTo>
                      <a:pt x="172" y="158"/>
                    </a:lnTo>
                    <a:lnTo>
                      <a:pt x="176" y="155"/>
                    </a:lnTo>
                    <a:lnTo>
                      <a:pt x="178" y="151"/>
                    </a:lnTo>
                    <a:lnTo>
                      <a:pt x="180" y="146"/>
                    </a:lnTo>
                    <a:lnTo>
                      <a:pt x="183" y="143"/>
                    </a:lnTo>
                    <a:lnTo>
                      <a:pt x="185" y="138"/>
                    </a:lnTo>
                    <a:lnTo>
                      <a:pt x="188" y="134"/>
                    </a:lnTo>
                    <a:lnTo>
                      <a:pt x="189" y="129"/>
                    </a:lnTo>
                    <a:lnTo>
                      <a:pt x="190" y="126"/>
                    </a:lnTo>
                    <a:lnTo>
                      <a:pt x="191" y="121"/>
                    </a:lnTo>
                    <a:lnTo>
                      <a:pt x="192" y="116"/>
                    </a:lnTo>
                    <a:lnTo>
                      <a:pt x="194" y="111"/>
                    </a:lnTo>
                    <a:lnTo>
                      <a:pt x="194" y="107"/>
                    </a:lnTo>
                    <a:lnTo>
                      <a:pt x="195" y="102"/>
                    </a:lnTo>
                    <a:lnTo>
                      <a:pt x="195" y="97"/>
                    </a:lnTo>
                    <a:lnTo>
                      <a:pt x="195" y="92"/>
                    </a:lnTo>
                    <a:lnTo>
                      <a:pt x="194" y="87"/>
                    </a:lnTo>
                    <a:lnTo>
                      <a:pt x="194" y="83"/>
                    </a:lnTo>
                    <a:lnTo>
                      <a:pt x="192" y="77"/>
                    </a:lnTo>
                    <a:lnTo>
                      <a:pt x="191" y="72"/>
                    </a:lnTo>
                    <a:lnTo>
                      <a:pt x="190" y="68"/>
                    </a:lnTo>
                    <a:lnTo>
                      <a:pt x="189" y="63"/>
                    </a:lnTo>
                    <a:lnTo>
                      <a:pt x="188" y="59"/>
                    </a:lnTo>
                    <a:lnTo>
                      <a:pt x="185" y="54"/>
                    </a:lnTo>
                    <a:lnTo>
                      <a:pt x="183" y="50"/>
                    </a:lnTo>
                    <a:lnTo>
                      <a:pt x="180" y="45"/>
                    </a:lnTo>
                    <a:lnTo>
                      <a:pt x="178" y="42"/>
                    </a:lnTo>
                    <a:lnTo>
                      <a:pt x="176" y="38"/>
                    </a:lnTo>
                    <a:lnTo>
                      <a:pt x="172" y="35"/>
                    </a:lnTo>
                    <a:lnTo>
                      <a:pt x="170" y="31"/>
                    </a:lnTo>
                    <a:lnTo>
                      <a:pt x="167" y="29"/>
                    </a:lnTo>
                    <a:lnTo>
                      <a:pt x="164" y="25"/>
                    </a:lnTo>
                    <a:lnTo>
                      <a:pt x="159" y="21"/>
                    </a:lnTo>
                    <a:lnTo>
                      <a:pt x="155" y="18"/>
                    </a:lnTo>
                    <a:lnTo>
                      <a:pt x="152" y="15"/>
                    </a:lnTo>
                    <a:lnTo>
                      <a:pt x="148" y="13"/>
                    </a:lnTo>
                    <a:lnTo>
                      <a:pt x="143" y="11"/>
                    </a:lnTo>
                    <a:lnTo>
                      <a:pt x="140" y="9"/>
                    </a:lnTo>
                    <a:lnTo>
                      <a:pt x="136" y="7"/>
                    </a:lnTo>
                    <a:lnTo>
                      <a:pt x="130" y="6"/>
                    </a:lnTo>
                    <a:lnTo>
                      <a:pt x="126" y="3"/>
                    </a:lnTo>
                    <a:lnTo>
                      <a:pt x="122" y="2"/>
                    </a:lnTo>
                    <a:lnTo>
                      <a:pt x="117" y="2"/>
                    </a:lnTo>
                    <a:lnTo>
                      <a:pt x="112" y="1"/>
                    </a:lnTo>
                    <a:lnTo>
                      <a:pt x="107" y="0"/>
                    </a:lnTo>
                    <a:lnTo>
                      <a:pt x="102" y="0"/>
                    </a:lnTo>
                    <a:lnTo>
                      <a:pt x="99" y="0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83" y="1"/>
                    </a:lnTo>
                    <a:lnTo>
                      <a:pt x="78" y="2"/>
                    </a:lnTo>
                    <a:lnTo>
                      <a:pt x="73" y="2"/>
                    </a:lnTo>
                    <a:lnTo>
                      <a:pt x="69" y="3"/>
                    </a:lnTo>
                    <a:lnTo>
                      <a:pt x="64" y="6"/>
                    </a:lnTo>
                    <a:lnTo>
                      <a:pt x="59" y="7"/>
                    </a:lnTo>
                    <a:lnTo>
                      <a:pt x="54" y="9"/>
                    </a:lnTo>
                    <a:lnTo>
                      <a:pt x="51" y="11"/>
                    </a:lnTo>
                    <a:lnTo>
                      <a:pt x="47" y="13"/>
                    </a:lnTo>
                    <a:lnTo>
                      <a:pt x="43" y="15"/>
                    </a:lnTo>
                    <a:lnTo>
                      <a:pt x="39" y="18"/>
                    </a:lnTo>
                    <a:lnTo>
                      <a:pt x="35" y="21"/>
                    </a:lnTo>
                    <a:lnTo>
                      <a:pt x="31" y="25"/>
                    </a:lnTo>
                    <a:lnTo>
                      <a:pt x="29" y="29"/>
                    </a:lnTo>
                    <a:lnTo>
                      <a:pt x="25" y="31"/>
                    </a:lnTo>
                    <a:lnTo>
                      <a:pt x="22" y="35"/>
                    </a:lnTo>
                    <a:lnTo>
                      <a:pt x="19" y="38"/>
                    </a:lnTo>
                    <a:lnTo>
                      <a:pt x="17" y="42"/>
                    </a:lnTo>
                    <a:lnTo>
                      <a:pt x="15" y="45"/>
                    </a:lnTo>
                    <a:lnTo>
                      <a:pt x="12" y="50"/>
                    </a:lnTo>
                    <a:lnTo>
                      <a:pt x="10" y="54"/>
                    </a:lnTo>
                    <a:lnTo>
                      <a:pt x="9" y="59"/>
                    </a:lnTo>
                    <a:lnTo>
                      <a:pt x="6" y="63"/>
                    </a:lnTo>
                    <a:lnTo>
                      <a:pt x="5" y="68"/>
                    </a:lnTo>
                    <a:lnTo>
                      <a:pt x="4" y="72"/>
                    </a:lnTo>
                    <a:lnTo>
                      <a:pt x="3" y="77"/>
                    </a:lnTo>
                    <a:lnTo>
                      <a:pt x="1" y="83"/>
                    </a:lnTo>
                    <a:lnTo>
                      <a:pt x="0" y="87"/>
                    </a:lnTo>
                    <a:lnTo>
                      <a:pt x="0" y="92"/>
                    </a:lnTo>
                    <a:lnTo>
                      <a:pt x="0" y="97"/>
                    </a:lnTo>
                    <a:lnTo>
                      <a:pt x="0" y="102"/>
                    </a:lnTo>
                    <a:lnTo>
                      <a:pt x="0" y="107"/>
                    </a:lnTo>
                    <a:lnTo>
                      <a:pt x="1" y="111"/>
                    </a:lnTo>
                    <a:lnTo>
                      <a:pt x="3" y="116"/>
                    </a:lnTo>
                    <a:lnTo>
                      <a:pt x="4" y="121"/>
                    </a:lnTo>
                    <a:lnTo>
                      <a:pt x="5" y="126"/>
                    </a:lnTo>
                    <a:lnTo>
                      <a:pt x="6" y="129"/>
                    </a:lnTo>
                    <a:lnTo>
                      <a:pt x="9" y="134"/>
                    </a:lnTo>
                    <a:lnTo>
                      <a:pt x="10" y="138"/>
                    </a:lnTo>
                    <a:lnTo>
                      <a:pt x="12" y="143"/>
                    </a:lnTo>
                    <a:lnTo>
                      <a:pt x="15" y="146"/>
                    </a:lnTo>
                    <a:lnTo>
                      <a:pt x="17" y="151"/>
                    </a:lnTo>
                    <a:lnTo>
                      <a:pt x="19" y="155"/>
                    </a:lnTo>
                    <a:lnTo>
                      <a:pt x="22" y="158"/>
                    </a:lnTo>
                    <a:lnTo>
                      <a:pt x="25" y="162"/>
                    </a:lnTo>
                    <a:lnTo>
                      <a:pt x="29" y="165"/>
                    </a:lnTo>
                    <a:lnTo>
                      <a:pt x="31" y="168"/>
                    </a:lnTo>
                    <a:lnTo>
                      <a:pt x="35" y="171"/>
                    </a:lnTo>
                    <a:lnTo>
                      <a:pt x="39" y="174"/>
                    </a:lnTo>
                    <a:lnTo>
                      <a:pt x="43" y="177"/>
                    </a:lnTo>
                    <a:lnTo>
                      <a:pt x="47" y="180"/>
                    </a:lnTo>
                    <a:lnTo>
                      <a:pt x="51" y="182"/>
                    </a:lnTo>
                    <a:lnTo>
                      <a:pt x="54" y="183"/>
                    </a:lnTo>
                    <a:lnTo>
                      <a:pt x="59" y="186"/>
                    </a:lnTo>
                    <a:lnTo>
                      <a:pt x="64" y="187"/>
                    </a:lnTo>
                    <a:lnTo>
                      <a:pt x="69" y="189"/>
                    </a:lnTo>
                    <a:lnTo>
                      <a:pt x="73" y="191"/>
                    </a:lnTo>
                    <a:lnTo>
                      <a:pt x="78" y="192"/>
                    </a:lnTo>
                    <a:lnTo>
                      <a:pt x="83" y="192"/>
                    </a:lnTo>
                    <a:lnTo>
                      <a:pt x="88" y="193"/>
                    </a:lnTo>
                    <a:lnTo>
                      <a:pt x="93" y="193"/>
                    </a:lnTo>
                    <a:lnTo>
                      <a:pt x="99" y="194"/>
                    </a:lnTo>
                    <a:lnTo>
                      <a:pt x="99" y="19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66"/>
              <p:cNvSpPr>
                <a:spLocks/>
              </p:cNvSpPr>
              <p:nvPr/>
            </p:nvSpPr>
            <p:spPr bwMode="auto">
              <a:xfrm>
                <a:off x="2271" y="3866"/>
                <a:ext cx="191" cy="192"/>
              </a:xfrm>
              <a:custGeom>
                <a:avLst/>
                <a:gdLst/>
                <a:ahLst/>
                <a:cxnLst>
                  <a:cxn ang="0">
                    <a:pos x="104" y="191"/>
                  </a:cxn>
                  <a:cxn ang="0">
                    <a:pos x="119" y="188"/>
                  </a:cxn>
                  <a:cxn ang="0">
                    <a:pos x="132" y="183"/>
                  </a:cxn>
                  <a:cxn ang="0">
                    <a:pos x="143" y="176"/>
                  </a:cxn>
                  <a:cxn ang="0">
                    <a:pos x="155" y="169"/>
                  </a:cxn>
                  <a:cxn ang="0">
                    <a:pos x="164" y="159"/>
                  </a:cxn>
                  <a:cxn ang="0">
                    <a:pos x="173" y="149"/>
                  </a:cxn>
                  <a:cxn ang="0">
                    <a:pos x="180" y="135"/>
                  </a:cxn>
                  <a:cxn ang="0">
                    <a:pos x="186" y="123"/>
                  </a:cxn>
                  <a:cxn ang="0">
                    <a:pos x="188" y="109"/>
                  </a:cxn>
                  <a:cxn ang="0">
                    <a:pos x="191" y="96"/>
                  </a:cxn>
                  <a:cxn ang="0">
                    <a:pos x="188" y="80"/>
                  </a:cxn>
                  <a:cxn ang="0">
                    <a:pos x="186" y="67"/>
                  </a:cxn>
                  <a:cxn ang="0">
                    <a:pos x="180" y="54"/>
                  </a:cxn>
                  <a:cxn ang="0">
                    <a:pos x="173" y="42"/>
                  </a:cxn>
                  <a:cxn ang="0">
                    <a:pos x="164" y="31"/>
                  </a:cxn>
                  <a:cxn ang="0">
                    <a:pos x="155" y="21"/>
                  </a:cxn>
                  <a:cxn ang="0">
                    <a:pos x="143" y="13"/>
                  </a:cxn>
                  <a:cxn ang="0">
                    <a:pos x="132" y="7"/>
                  </a:cxn>
                  <a:cxn ang="0">
                    <a:pos x="119" y="2"/>
                  </a:cxn>
                  <a:cxn ang="0">
                    <a:pos x="104" y="0"/>
                  </a:cxn>
                  <a:cxn ang="0">
                    <a:pos x="90" y="0"/>
                  </a:cxn>
                  <a:cxn ang="0">
                    <a:pos x="75" y="2"/>
                  </a:cxn>
                  <a:cxn ang="0">
                    <a:pos x="61" y="6"/>
                  </a:cxn>
                  <a:cxn ang="0">
                    <a:pos x="48" y="11"/>
                  </a:cxn>
                  <a:cxn ang="0">
                    <a:pos x="37" y="18"/>
                  </a:cxn>
                  <a:cxn ang="0">
                    <a:pos x="27" y="27"/>
                  </a:cxn>
                  <a:cxn ang="0">
                    <a:pos x="18" y="38"/>
                  </a:cxn>
                  <a:cxn ang="0">
                    <a:pos x="11" y="49"/>
                  </a:cxn>
                  <a:cxn ang="0">
                    <a:pos x="5" y="62"/>
                  </a:cxn>
                  <a:cxn ang="0">
                    <a:pos x="1" y="75"/>
                  </a:cxn>
                  <a:cxn ang="0">
                    <a:pos x="0" y="90"/>
                  </a:cxn>
                  <a:cxn ang="0">
                    <a:pos x="0" y="104"/>
                  </a:cxn>
                  <a:cxn ang="0">
                    <a:pos x="2" y="119"/>
                  </a:cxn>
                  <a:cxn ang="0">
                    <a:pos x="7" y="132"/>
                  </a:cxn>
                  <a:cxn ang="0">
                    <a:pos x="12" y="144"/>
                  </a:cxn>
                  <a:cxn ang="0">
                    <a:pos x="21" y="156"/>
                  </a:cxn>
                  <a:cxn ang="0">
                    <a:pos x="31" y="165"/>
                  </a:cxn>
                  <a:cxn ang="0">
                    <a:pos x="41" y="174"/>
                  </a:cxn>
                  <a:cxn ang="0">
                    <a:pos x="53" y="181"/>
                  </a:cxn>
                  <a:cxn ang="0">
                    <a:pos x="66" y="187"/>
                  </a:cxn>
                  <a:cxn ang="0">
                    <a:pos x="80" y="189"/>
                  </a:cxn>
                  <a:cxn ang="0">
                    <a:pos x="95" y="192"/>
                  </a:cxn>
                </a:cxnLst>
                <a:rect l="0" t="0" r="r" b="b"/>
                <a:pathLst>
                  <a:path w="191" h="192">
                    <a:moveTo>
                      <a:pt x="95" y="192"/>
                    </a:moveTo>
                    <a:lnTo>
                      <a:pt x="99" y="191"/>
                    </a:lnTo>
                    <a:lnTo>
                      <a:pt x="104" y="191"/>
                    </a:lnTo>
                    <a:lnTo>
                      <a:pt x="109" y="189"/>
                    </a:lnTo>
                    <a:lnTo>
                      <a:pt x="114" y="189"/>
                    </a:lnTo>
                    <a:lnTo>
                      <a:pt x="119" y="188"/>
                    </a:lnTo>
                    <a:lnTo>
                      <a:pt x="122" y="187"/>
                    </a:lnTo>
                    <a:lnTo>
                      <a:pt x="127" y="185"/>
                    </a:lnTo>
                    <a:lnTo>
                      <a:pt x="132" y="183"/>
                    </a:lnTo>
                    <a:lnTo>
                      <a:pt x="135" y="181"/>
                    </a:lnTo>
                    <a:lnTo>
                      <a:pt x="139" y="179"/>
                    </a:lnTo>
                    <a:lnTo>
                      <a:pt x="143" y="176"/>
                    </a:lnTo>
                    <a:lnTo>
                      <a:pt x="147" y="174"/>
                    </a:lnTo>
                    <a:lnTo>
                      <a:pt x="151" y="171"/>
                    </a:lnTo>
                    <a:lnTo>
                      <a:pt x="155" y="169"/>
                    </a:lnTo>
                    <a:lnTo>
                      <a:pt x="158" y="165"/>
                    </a:lnTo>
                    <a:lnTo>
                      <a:pt x="162" y="163"/>
                    </a:lnTo>
                    <a:lnTo>
                      <a:pt x="164" y="159"/>
                    </a:lnTo>
                    <a:lnTo>
                      <a:pt x="168" y="156"/>
                    </a:lnTo>
                    <a:lnTo>
                      <a:pt x="170" y="152"/>
                    </a:lnTo>
                    <a:lnTo>
                      <a:pt x="173" y="149"/>
                    </a:lnTo>
                    <a:lnTo>
                      <a:pt x="175" y="144"/>
                    </a:lnTo>
                    <a:lnTo>
                      <a:pt x="177" y="140"/>
                    </a:lnTo>
                    <a:lnTo>
                      <a:pt x="180" y="135"/>
                    </a:lnTo>
                    <a:lnTo>
                      <a:pt x="182" y="132"/>
                    </a:lnTo>
                    <a:lnTo>
                      <a:pt x="183" y="127"/>
                    </a:lnTo>
                    <a:lnTo>
                      <a:pt x="186" y="123"/>
                    </a:lnTo>
                    <a:lnTo>
                      <a:pt x="187" y="119"/>
                    </a:lnTo>
                    <a:lnTo>
                      <a:pt x="188" y="114"/>
                    </a:lnTo>
                    <a:lnTo>
                      <a:pt x="188" y="109"/>
                    </a:lnTo>
                    <a:lnTo>
                      <a:pt x="189" y="104"/>
                    </a:lnTo>
                    <a:lnTo>
                      <a:pt x="189" y="99"/>
                    </a:lnTo>
                    <a:lnTo>
                      <a:pt x="191" y="96"/>
                    </a:lnTo>
                    <a:lnTo>
                      <a:pt x="189" y="90"/>
                    </a:lnTo>
                    <a:lnTo>
                      <a:pt x="189" y="85"/>
                    </a:lnTo>
                    <a:lnTo>
                      <a:pt x="188" y="80"/>
                    </a:lnTo>
                    <a:lnTo>
                      <a:pt x="188" y="75"/>
                    </a:lnTo>
                    <a:lnTo>
                      <a:pt x="187" y="71"/>
                    </a:lnTo>
                    <a:lnTo>
                      <a:pt x="186" y="67"/>
                    </a:lnTo>
                    <a:lnTo>
                      <a:pt x="183" y="62"/>
                    </a:lnTo>
                    <a:lnTo>
                      <a:pt x="182" y="59"/>
                    </a:lnTo>
                    <a:lnTo>
                      <a:pt x="180" y="54"/>
                    </a:lnTo>
                    <a:lnTo>
                      <a:pt x="177" y="49"/>
                    </a:lnTo>
                    <a:lnTo>
                      <a:pt x="175" y="45"/>
                    </a:lnTo>
                    <a:lnTo>
                      <a:pt x="173" y="42"/>
                    </a:lnTo>
                    <a:lnTo>
                      <a:pt x="170" y="38"/>
                    </a:lnTo>
                    <a:lnTo>
                      <a:pt x="168" y="35"/>
                    </a:lnTo>
                    <a:lnTo>
                      <a:pt x="164" y="31"/>
                    </a:lnTo>
                    <a:lnTo>
                      <a:pt x="162" y="27"/>
                    </a:lnTo>
                    <a:lnTo>
                      <a:pt x="158" y="24"/>
                    </a:lnTo>
                    <a:lnTo>
                      <a:pt x="155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3" y="13"/>
                    </a:lnTo>
                    <a:lnTo>
                      <a:pt x="139" y="11"/>
                    </a:lnTo>
                    <a:lnTo>
                      <a:pt x="135" y="9"/>
                    </a:lnTo>
                    <a:lnTo>
                      <a:pt x="132" y="7"/>
                    </a:lnTo>
                    <a:lnTo>
                      <a:pt x="127" y="6"/>
                    </a:lnTo>
                    <a:lnTo>
                      <a:pt x="122" y="3"/>
                    </a:lnTo>
                    <a:lnTo>
                      <a:pt x="119" y="2"/>
                    </a:lnTo>
                    <a:lnTo>
                      <a:pt x="114" y="2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5" y="2"/>
                    </a:lnTo>
                    <a:lnTo>
                      <a:pt x="71" y="2"/>
                    </a:lnTo>
                    <a:lnTo>
                      <a:pt x="66" y="3"/>
                    </a:lnTo>
                    <a:lnTo>
                      <a:pt x="61" y="6"/>
                    </a:lnTo>
                    <a:lnTo>
                      <a:pt x="57" y="7"/>
                    </a:lnTo>
                    <a:lnTo>
                      <a:pt x="53" y="9"/>
                    </a:lnTo>
                    <a:lnTo>
                      <a:pt x="48" y="11"/>
                    </a:lnTo>
                    <a:lnTo>
                      <a:pt x="44" y="13"/>
                    </a:lnTo>
                    <a:lnTo>
                      <a:pt x="41" y="15"/>
                    </a:lnTo>
                    <a:lnTo>
                      <a:pt x="37" y="18"/>
                    </a:lnTo>
                    <a:lnTo>
                      <a:pt x="33" y="21"/>
                    </a:lnTo>
                    <a:lnTo>
                      <a:pt x="31" y="24"/>
                    </a:lnTo>
                    <a:lnTo>
                      <a:pt x="27" y="27"/>
                    </a:lnTo>
                    <a:lnTo>
                      <a:pt x="24" y="31"/>
                    </a:lnTo>
                    <a:lnTo>
                      <a:pt x="21" y="35"/>
                    </a:lnTo>
                    <a:lnTo>
                      <a:pt x="18" y="38"/>
                    </a:lnTo>
                    <a:lnTo>
                      <a:pt x="15" y="42"/>
                    </a:lnTo>
                    <a:lnTo>
                      <a:pt x="12" y="45"/>
                    </a:lnTo>
                    <a:lnTo>
                      <a:pt x="11" y="49"/>
                    </a:lnTo>
                    <a:lnTo>
                      <a:pt x="8" y="54"/>
                    </a:lnTo>
                    <a:lnTo>
                      <a:pt x="7" y="59"/>
                    </a:lnTo>
                    <a:lnTo>
                      <a:pt x="5" y="62"/>
                    </a:lnTo>
                    <a:lnTo>
                      <a:pt x="3" y="67"/>
                    </a:lnTo>
                    <a:lnTo>
                      <a:pt x="2" y="71"/>
                    </a:lnTo>
                    <a:lnTo>
                      <a:pt x="1" y="75"/>
                    </a:lnTo>
                    <a:lnTo>
                      <a:pt x="0" y="80"/>
                    </a:lnTo>
                    <a:lnTo>
                      <a:pt x="0" y="85"/>
                    </a:lnTo>
                    <a:lnTo>
                      <a:pt x="0" y="90"/>
                    </a:lnTo>
                    <a:lnTo>
                      <a:pt x="0" y="96"/>
                    </a:lnTo>
                    <a:lnTo>
                      <a:pt x="0" y="99"/>
                    </a:lnTo>
                    <a:lnTo>
                      <a:pt x="0" y="104"/>
                    </a:lnTo>
                    <a:lnTo>
                      <a:pt x="0" y="109"/>
                    </a:lnTo>
                    <a:lnTo>
                      <a:pt x="1" y="114"/>
                    </a:lnTo>
                    <a:lnTo>
                      <a:pt x="2" y="119"/>
                    </a:lnTo>
                    <a:lnTo>
                      <a:pt x="3" y="123"/>
                    </a:lnTo>
                    <a:lnTo>
                      <a:pt x="5" y="127"/>
                    </a:lnTo>
                    <a:lnTo>
                      <a:pt x="7" y="132"/>
                    </a:lnTo>
                    <a:lnTo>
                      <a:pt x="8" y="135"/>
                    </a:lnTo>
                    <a:lnTo>
                      <a:pt x="11" y="140"/>
                    </a:lnTo>
                    <a:lnTo>
                      <a:pt x="12" y="144"/>
                    </a:lnTo>
                    <a:lnTo>
                      <a:pt x="15" y="149"/>
                    </a:lnTo>
                    <a:lnTo>
                      <a:pt x="18" y="152"/>
                    </a:lnTo>
                    <a:lnTo>
                      <a:pt x="21" y="156"/>
                    </a:lnTo>
                    <a:lnTo>
                      <a:pt x="24" y="159"/>
                    </a:lnTo>
                    <a:lnTo>
                      <a:pt x="27" y="163"/>
                    </a:lnTo>
                    <a:lnTo>
                      <a:pt x="31" y="165"/>
                    </a:lnTo>
                    <a:lnTo>
                      <a:pt x="33" y="169"/>
                    </a:lnTo>
                    <a:lnTo>
                      <a:pt x="37" y="171"/>
                    </a:lnTo>
                    <a:lnTo>
                      <a:pt x="41" y="174"/>
                    </a:lnTo>
                    <a:lnTo>
                      <a:pt x="44" y="176"/>
                    </a:lnTo>
                    <a:lnTo>
                      <a:pt x="48" y="179"/>
                    </a:lnTo>
                    <a:lnTo>
                      <a:pt x="53" y="181"/>
                    </a:lnTo>
                    <a:lnTo>
                      <a:pt x="57" y="183"/>
                    </a:lnTo>
                    <a:lnTo>
                      <a:pt x="61" y="185"/>
                    </a:lnTo>
                    <a:lnTo>
                      <a:pt x="66" y="187"/>
                    </a:lnTo>
                    <a:lnTo>
                      <a:pt x="71" y="188"/>
                    </a:lnTo>
                    <a:lnTo>
                      <a:pt x="75" y="189"/>
                    </a:lnTo>
                    <a:lnTo>
                      <a:pt x="80" y="189"/>
                    </a:lnTo>
                    <a:lnTo>
                      <a:pt x="85" y="191"/>
                    </a:lnTo>
                    <a:lnTo>
                      <a:pt x="90" y="191"/>
                    </a:lnTo>
                    <a:lnTo>
                      <a:pt x="95" y="192"/>
                    </a:lnTo>
                    <a:lnTo>
                      <a:pt x="95" y="1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67"/>
              <p:cNvSpPr>
                <a:spLocks/>
              </p:cNvSpPr>
              <p:nvPr/>
            </p:nvSpPr>
            <p:spPr bwMode="auto">
              <a:xfrm>
                <a:off x="2508" y="3951"/>
                <a:ext cx="167" cy="169"/>
              </a:xfrm>
              <a:custGeom>
                <a:avLst/>
                <a:gdLst/>
                <a:ahLst/>
                <a:cxnLst>
                  <a:cxn ang="0">
                    <a:pos x="87" y="168"/>
                  </a:cxn>
                  <a:cxn ang="0">
                    <a:pos x="95" y="168"/>
                  </a:cxn>
                  <a:cxn ang="0">
                    <a:pos x="104" y="165"/>
                  </a:cxn>
                  <a:cxn ang="0">
                    <a:pos x="112" y="163"/>
                  </a:cxn>
                  <a:cxn ang="0">
                    <a:pos x="119" y="158"/>
                  </a:cxn>
                  <a:cxn ang="0">
                    <a:pos x="126" y="155"/>
                  </a:cxn>
                  <a:cxn ang="0">
                    <a:pos x="136" y="149"/>
                  </a:cxn>
                  <a:cxn ang="0">
                    <a:pos x="148" y="137"/>
                  </a:cxn>
                  <a:cxn ang="0">
                    <a:pos x="154" y="127"/>
                  </a:cxn>
                  <a:cxn ang="0">
                    <a:pos x="158" y="120"/>
                  </a:cxn>
                  <a:cxn ang="0">
                    <a:pos x="161" y="112"/>
                  </a:cxn>
                  <a:cxn ang="0">
                    <a:pos x="164" y="104"/>
                  </a:cxn>
                  <a:cxn ang="0">
                    <a:pos x="166" y="96"/>
                  </a:cxn>
                  <a:cxn ang="0">
                    <a:pos x="167" y="88"/>
                  </a:cxn>
                  <a:cxn ang="0">
                    <a:pos x="167" y="79"/>
                  </a:cxn>
                  <a:cxn ang="0">
                    <a:pos x="166" y="70"/>
                  </a:cxn>
                  <a:cxn ang="0">
                    <a:pos x="164" y="62"/>
                  </a:cxn>
                  <a:cxn ang="0">
                    <a:pos x="161" y="55"/>
                  </a:cxn>
                  <a:cxn ang="0">
                    <a:pos x="158" y="47"/>
                  </a:cxn>
                  <a:cxn ang="0">
                    <a:pos x="154" y="40"/>
                  </a:cxn>
                  <a:cxn ang="0">
                    <a:pos x="150" y="32"/>
                  </a:cxn>
                  <a:cxn ang="0">
                    <a:pos x="146" y="26"/>
                  </a:cxn>
                  <a:cxn ang="0">
                    <a:pos x="136" y="18"/>
                  </a:cxn>
                  <a:cxn ang="0">
                    <a:pos x="126" y="11"/>
                  </a:cxn>
                  <a:cxn ang="0">
                    <a:pos x="119" y="7"/>
                  </a:cxn>
                  <a:cxn ang="0">
                    <a:pos x="112" y="4"/>
                  </a:cxn>
                  <a:cxn ang="0">
                    <a:pos x="104" y="1"/>
                  </a:cxn>
                  <a:cxn ang="0">
                    <a:pos x="95" y="0"/>
                  </a:cxn>
                  <a:cxn ang="0">
                    <a:pos x="87" y="0"/>
                  </a:cxn>
                  <a:cxn ang="0">
                    <a:pos x="78" y="0"/>
                  </a:cxn>
                  <a:cxn ang="0">
                    <a:pos x="70" y="0"/>
                  </a:cxn>
                  <a:cxn ang="0">
                    <a:pos x="62" y="1"/>
                  </a:cxn>
                  <a:cxn ang="0">
                    <a:pos x="54" y="4"/>
                  </a:cxn>
                  <a:cxn ang="0">
                    <a:pos x="47" y="7"/>
                  </a:cxn>
                  <a:cxn ang="0">
                    <a:pos x="40" y="11"/>
                  </a:cxn>
                  <a:cxn ang="0">
                    <a:pos x="33" y="16"/>
                  </a:cxn>
                  <a:cxn ang="0">
                    <a:pos x="27" y="20"/>
                  </a:cxn>
                  <a:cxn ang="0">
                    <a:pos x="21" y="26"/>
                  </a:cxn>
                  <a:cxn ang="0">
                    <a:pos x="16" y="32"/>
                  </a:cxn>
                  <a:cxn ang="0">
                    <a:pos x="11" y="40"/>
                  </a:cxn>
                  <a:cxn ang="0">
                    <a:pos x="8" y="47"/>
                  </a:cxn>
                  <a:cxn ang="0">
                    <a:pos x="4" y="55"/>
                  </a:cxn>
                  <a:cxn ang="0">
                    <a:pos x="2" y="62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88"/>
                  </a:cxn>
                  <a:cxn ang="0">
                    <a:pos x="0" y="96"/>
                  </a:cxn>
                  <a:cxn ang="0">
                    <a:pos x="2" y="104"/>
                  </a:cxn>
                  <a:cxn ang="0">
                    <a:pos x="4" y="112"/>
                  </a:cxn>
                  <a:cxn ang="0">
                    <a:pos x="8" y="120"/>
                  </a:cxn>
                  <a:cxn ang="0">
                    <a:pos x="11" y="127"/>
                  </a:cxn>
                  <a:cxn ang="0">
                    <a:pos x="18" y="137"/>
                  </a:cxn>
                  <a:cxn ang="0">
                    <a:pos x="27" y="146"/>
                  </a:cxn>
                  <a:cxn ang="0">
                    <a:pos x="33" y="151"/>
                  </a:cxn>
                  <a:cxn ang="0">
                    <a:pos x="40" y="155"/>
                  </a:cxn>
                  <a:cxn ang="0">
                    <a:pos x="47" y="158"/>
                  </a:cxn>
                  <a:cxn ang="0">
                    <a:pos x="54" y="163"/>
                  </a:cxn>
                  <a:cxn ang="0">
                    <a:pos x="62" y="165"/>
                  </a:cxn>
                  <a:cxn ang="0">
                    <a:pos x="70" y="168"/>
                  </a:cxn>
                  <a:cxn ang="0">
                    <a:pos x="78" y="168"/>
                  </a:cxn>
                  <a:cxn ang="0">
                    <a:pos x="83" y="169"/>
                  </a:cxn>
                </a:cxnLst>
                <a:rect l="0" t="0" r="r" b="b"/>
                <a:pathLst>
                  <a:path w="167" h="169">
                    <a:moveTo>
                      <a:pt x="83" y="169"/>
                    </a:moveTo>
                    <a:lnTo>
                      <a:pt x="87" y="168"/>
                    </a:lnTo>
                    <a:lnTo>
                      <a:pt x="92" y="168"/>
                    </a:lnTo>
                    <a:lnTo>
                      <a:pt x="95" y="168"/>
                    </a:lnTo>
                    <a:lnTo>
                      <a:pt x="100" y="167"/>
                    </a:lnTo>
                    <a:lnTo>
                      <a:pt x="104" y="165"/>
                    </a:lnTo>
                    <a:lnTo>
                      <a:pt x="108" y="164"/>
                    </a:lnTo>
                    <a:lnTo>
                      <a:pt x="112" y="163"/>
                    </a:lnTo>
                    <a:lnTo>
                      <a:pt x="116" y="162"/>
                    </a:lnTo>
                    <a:lnTo>
                      <a:pt x="119" y="158"/>
                    </a:lnTo>
                    <a:lnTo>
                      <a:pt x="123" y="157"/>
                    </a:lnTo>
                    <a:lnTo>
                      <a:pt x="126" y="155"/>
                    </a:lnTo>
                    <a:lnTo>
                      <a:pt x="130" y="153"/>
                    </a:lnTo>
                    <a:lnTo>
                      <a:pt x="136" y="149"/>
                    </a:lnTo>
                    <a:lnTo>
                      <a:pt x="143" y="144"/>
                    </a:lnTo>
                    <a:lnTo>
                      <a:pt x="148" y="137"/>
                    </a:lnTo>
                    <a:lnTo>
                      <a:pt x="153" y="131"/>
                    </a:lnTo>
                    <a:lnTo>
                      <a:pt x="154" y="127"/>
                    </a:lnTo>
                    <a:lnTo>
                      <a:pt x="156" y="124"/>
                    </a:lnTo>
                    <a:lnTo>
                      <a:pt x="158" y="120"/>
                    </a:lnTo>
                    <a:lnTo>
                      <a:pt x="160" y="116"/>
                    </a:lnTo>
                    <a:lnTo>
                      <a:pt x="161" y="112"/>
                    </a:lnTo>
                    <a:lnTo>
                      <a:pt x="162" y="108"/>
                    </a:lnTo>
                    <a:lnTo>
                      <a:pt x="164" y="104"/>
                    </a:lnTo>
                    <a:lnTo>
                      <a:pt x="165" y="101"/>
                    </a:lnTo>
                    <a:lnTo>
                      <a:pt x="166" y="96"/>
                    </a:lnTo>
                    <a:lnTo>
                      <a:pt x="167" y="91"/>
                    </a:lnTo>
                    <a:lnTo>
                      <a:pt x="167" y="88"/>
                    </a:lnTo>
                    <a:lnTo>
                      <a:pt x="167" y="84"/>
                    </a:lnTo>
                    <a:lnTo>
                      <a:pt x="167" y="79"/>
                    </a:lnTo>
                    <a:lnTo>
                      <a:pt x="167" y="74"/>
                    </a:lnTo>
                    <a:lnTo>
                      <a:pt x="166" y="70"/>
                    </a:lnTo>
                    <a:lnTo>
                      <a:pt x="165" y="66"/>
                    </a:lnTo>
                    <a:lnTo>
                      <a:pt x="164" y="62"/>
                    </a:lnTo>
                    <a:lnTo>
                      <a:pt x="162" y="59"/>
                    </a:lnTo>
                    <a:lnTo>
                      <a:pt x="161" y="55"/>
                    </a:lnTo>
                    <a:lnTo>
                      <a:pt x="160" y="52"/>
                    </a:lnTo>
                    <a:lnTo>
                      <a:pt x="158" y="47"/>
                    </a:lnTo>
                    <a:lnTo>
                      <a:pt x="156" y="43"/>
                    </a:lnTo>
                    <a:lnTo>
                      <a:pt x="154" y="40"/>
                    </a:lnTo>
                    <a:lnTo>
                      <a:pt x="153" y="36"/>
                    </a:lnTo>
                    <a:lnTo>
                      <a:pt x="150" y="32"/>
                    </a:lnTo>
                    <a:lnTo>
                      <a:pt x="148" y="30"/>
                    </a:lnTo>
                    <a:lnTo>
                      <a:pt x="146" y="26"/>
                    </a:lnTo>
                    <a:lnTo>
                      <a:pt x="143" y="24"/>
                    </a:lnTo>
                    <a:lnTo>
                      <a:pt x="136" y="18"/>
                    </a:lnTo>
                    <a:lnTo>
                      <a:pt x="130" y="13"/>
                    </a:lnTo>
                    <a:lnTo>
                      <a:pt x="126" y="11"/>
                    </a:lnTo>
                    <a:lnTo>
                      <a:pt x="123" y="8"/>
                    </a:lnTo>
                    <a:lnTo>
                      <a:pt x="119" y="7"/>
                    </a:lnTo>
                    <a:lnTo>
                      <a:pt x="116" y="6"/>
                    </a:lnTo>
                    <a:lnTo>
                      <a:pt x="112" y="4"/>
                    </a:lnTo>
                    <a:lnTo>
                      <a:pt x="108" y="2"/>
                    </a:lnTo>
                    <a:lnTo>
                      <a:pt x="104" y="1"/>
                    </a:lnTo>
                    <a:lnTo>
                      <a:pt x="100" y="1"/>
                    </a:lnTo>
                    <a:lnTo>
                      <a:pt x="95" y="0"/>
                    </a:lnTo>
                    <a:lnTo>
                      <a:pt x="92" y="0"/>
                    </a:lnTo>
                    <a:lnTo>
                      <a:pt x="87" y="0"/>
                    </a:lnTo>
                    <a:lnTo>
                      <a:pt x="83" y="0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0" y="0"/>
                    </a:lnTo>
                    <a:lnTo>
                      <a:pt x="66" y="1"/>
                    </a:lnTo>
                    <a:lnTo>
                      <a:pt x="62" y="1"/>
                    </a:lnTo>
                    <a:lnTo>
                      <a:pt x="58" y="2"/>
                    </a:lnTo>
                    <a:lnTo>
                      <a:pt x="54" y="4"/>
                    </a:lnTo>
                    <a:lnTo>
                      <a:pt x="51" y="6"/>
                    </a:lnTo>
                    <a:lnTo>
                      <a:pt x="47" y="7"/>
                    </a:lnTo>
                    <a:lnTo>
                      <a:pt x="44" y="8"/>
                    </a:lnTo>
                    <a:lnTo>
                      <a:pt x="40" y="11"/>
                    </a:lnTo>
                    <a:lnTo>
                      <a:pt x="36" y="13"/>
                    </a:lnTo>
                    <a:lnTo>
                      <a:pt x="33" y="16"/>
                    </a:lnTo>
                    <a:lnTo>
                      <a:pt x="29" y="18"/>
                    </a:lnTo>
                    <a:lnTo>
                      <a:pt x="27" y="20"/>
                    </a:lnTo>
                    <a:lnTo>
                      <a:pt x="24" y="24"/>
                    </a:lnTo>
                    <a:lnTo>
                      <a:pt x="21" y="26"/>
                    </a:lnTo>
                    <a:lnTo>
                      <a:pt x="18" y="30"/>
                    </a:lnTo>
                    <a:lnTo>
                      <a:pt x="16" y="32"/>
                    </a:lnTo>
                    <a:lnTo>
                      <a:pt x="14" y="36"/>
                    </a:lnTo>
                    <a:lnTo>
                      <a:pt x="11" y="40"/>
                    </a:lnTo>
                    <a:lnTo>
                      <a:pt x="10" y="43"/>
                    </a:lnTo>
                    <a:lnTo>
                      <a:pt x="8" y="47"/>
                    </a:lnTo>
                    <a:lnTo>
                      <a:pt x="6" y="52"/>
                    </a:lnTo>
                    <a:lnTo>
                      <a:pt x="4" y="55"/>
                    </a:lnTo>
                    <a:lnTo>
                      <a:pt x="3" y="59"/>
                    </a:lnTo>
                    <a:lnTo>
                      <a:pt x="2" y="62"/>
                    </a:lnTo>
                    <a:lnTo>
                      <a:pt x="2" y="66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2" y="101"/>
                    </a:lnTo>
                    <a:lnTo>
                      <a:pt x="2" y="104"/>
                    </a:lnTo>
                    <a:lnTo>
                      <a:pt x="3" y="108"/>
                    </a:lnTo>
                    <a:lnTo>
                      <a:pt x="4" y="112"/>
                    </a:lnTo>
                    <a:lnTo>
                      <a:pt x="6" y="116"/>
                    </a:lnTo>
                    <a:lnTo>
                      <a:pt x="8" y="120"/>
                    </a:lnTo>
                    <a:lnTo>
                      <a:pt x="10" y="124"/>
                    </a:lnTo>
                    <a:lnTo>
                      <a:pt x="11" y="127"/>
                    </a:lnTo>
                    <a:lnTo>
                      <a:pt x="14" y="131"/>
                    </a:lnTo>
                    <a:lnTo>
                      <a:pt x="18" y="137"/>
                    </a:lnTo>
                    <a:lnTo>
                      <a:pt x="24" y="144"/>
                    </a:lnTo>
                    <a:lnTo>
                      <a:pt x="27" y="146"/>
                    </a:lnTo>
                    <a:lnTo>
                      <a:pt x="29" y="149"/>
                    </a:lnTo>
                    <a:lnTo>
                      <a:pt x="33" y="151"/>
                    </a:lnTo>
                    <a:lnTo>
                      <a:pt x="36" y="153"/>
                    </a:lnTo>
                    <a:lnTo>
                      <a:pt x="40" y="155"/>
                    </a:lnTo>
                    <a:lnTo>
                      <a:pt x="44" y="157"/>
                    </a:lnTo>
                    <a:lnTo>
                      <a:pt x="47" y="158"/>
                    </a:lnTo>
                    <a:lnTo>
                      <a:pt x="51" y="162"/>
                    </a:lnTo>
                    <a:lnTo>
                      <a:pt x="54" y="163"/>
                    </a:lnTo>
                    <a:lnTo>
                      <a:pt x="58" y="164"/>
                    </a:lnTo>
                    <a:lnTo>
                      <a:pt x="62" y="165"/>
                    </a:lnTo>
                    <a:lnTo>
                      <a:pt x="66" y="167"/>
                    </a:lnTo>
                    <a:lnTo>
                      <a:pt x="70" y="168"/>
                    </a:lnTo>
                    <a:lnTo>
                      <a:pt x="75" y="168"/>
                    </a:lnTo>
                    <a:lnTo>
                      <a:pt x="78" y="168"/>
                    </a:lnTo>
                    <a:lnTo>
                      <a:pt x="83" y="169"/>
                    </a:lnTo>
                    <a:lnTo>
                      <a:pt x="83" y="1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68"/>
              <p:cNvSpPr>
                <a:spLocks/>
              </p:cNvSpPr>
              <p:nvPr/>
            </p:nvSpPr>
            <p:spPr bwMode="auto">
              <a:xfrm>
                <a:off x="2744" y="3998"/>
                <a:ext cx="131" cy="132"/>
              </a:xfrm>
              <a:custGeom>
                <a:avLst/>
                <a:gdLst/>
                <a:ahLst/>
                <a:cxnLst>
                  <a:cxn ang="0">
                    <a:pos x="72" y="132"/>
                  </a:cxn>
                  <a:cxn ang="0">
                    <a:pos x="84" y="128"/>
                  </a:cxn>
                  <a:cxn ang="0">
                    <a:pos x="96" y="123"/>
                  </a:cxn>
                  <a:cxn ang="0">
                    <a:pos x="107" y="116"/>
                  </a:cxn>
                  <a:cxn ang="0">
                    <a:pos x="115" y="106"/>
                  </a:cxn>
                  <a:cxn ang="0">
                    <a:pos x="122" y="97"/>
                  </a:cxn>
                  <a:cxn ang="0">
                    <a:pos x="127" y="84"/>
                  </a:cxn>
                  <a:cxn ang="0">
                    <a:pos x="131" y="72"/>
                  </a:cxn>
                  <a:cxn ang="0">
                    <a:pos x="131" y="62"/>
                  </a:cxn>
                  <a:cxn ang="0">
                    <a:pos x="129" y="55"/>
                  </a:cxn>
                  <a:cxn ang="0">
                    <a:pos x="127" y="45"/>
                  </a:cxn>
                  <a:cxn ang="0">
                    <a:pos x="122" y="33"/>
                  </a:cxn>
                  <a:cxn ang="0">
                    <a:pos x="115" y="23"/>
                  </a:cxn>
                  <a:cxn ang="0">
                    <a:pos x="107" y="13"/>
                  </a:cxn>
                  <a:cxn ang="0">
                    <a:pos x="96" y="6"/>
                  </a:cxn>
                  <a:cxn ang="0">
                    <a:pos x="84" y="2"/>
                  </a:cxn>
                  <a:cxn ang="0">
                    <a:pos x="72" y="0"/>
                  </a:cxn>
                  <a:cxn ang="0">
                    <a:pos x="62" y="0"/>
                  </a:cxn>
                  <a:cxn ang="0">
                    <a:pos x="55" y="0"/>
                  </a:cxn>
                  <a:cxn ang="0">
                    <a:pos x="45" y="2"/>
                  </a:cxn>
                  <a:cxn ang="0">
                    <a:pos x="33" y="6"/>
                  </a:cxn>
                  <a:cxn ang="0">
                    <a:pos x="22" y="13"/>
                  </a:cxn>
                  <a:cxn ang="0">
                    <a:pos x="13" y="23"/>
                  </a:cxn>
                  <a:cxn ang="0">
                    <a:pos x="6" y="33"/>
                  </a:cxn>
                  <a:cxn ang="0">
                    <a:pos x="2" y="45"/>
                  </a:cxn>
                  <a:cxn ang="0">
                    <a:pos x="0" y="5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84"/>
                  </a:cxn>
                  <a:cxn ang="0">
                    <a:pos x="6" y="97"/>
                  </a:cxn>
                  <a:cxn ang="0">
                    <a:pos x="13" y="106"/>
                  </a:cxn>
                  <a:cxn ang="0">
                    <a:pos x="22" y="116"/>
                  </a:cxn>
                  <a:cxn ang="0">
                    <a:pos x="33" y="123"/>
                  </a:cxn>
                  <a:cxn ang="0">
                    <a:pos x="45" y="128"/>
                  </a:cxn>
                  <a:cxn ang="0">
                    <a:pos x="55" y="130"/>
                  </a:cxn>
                  <a:cxn ang="0">
                    <a:pos x="62" y="132"/>
                  </a:cxn>
                  <a:cxn ang="0">
                    <a:pos x="66" y="132"/>
                  </a:cxn>
                </a:cxnLst>
                <a:rect l="0" t="0" r="r" b="b"/>
                <a:pathLst>
                  <a:path w="131" h="132">
                    <a:moveTo>
                      <a:pt x="66" y="132"/>
                    </a:moveTo>
                    <a:lnTo>
                      <a:pt x="72" y="132"/>
                    </a:lnTo>
                    <a:lnTo>
                      <a:pt x="78" y="130"/>
                    </a:lnTo>
                    <a:lnTo>
                      <a:pt x="84" y="128"/>
                    </a:lnTo>
                    <a:lnTo>
                      <a:pt x="90" y="127"/>
                    </a:lnTo>
                    <a:lnTo>
                      <a:pt x="96" y="123"/>
                    </a:lnTo>
                    <a:lnTo>
                      <a:pt x="102" y="120"/>
                    </a:lnTo>
                    <a:lnTo>
                      <a:pt x="107" y="116"/>
                    </a:lnTo>
                    <a:lnTo>
                      <a:pt x="111" y="111"/>
                    </a:lnTo>
                    <a:lnTo>
                      <a:pt x="115" y="106"/>
                    </a:lnTo>
                    <a:lnTo>
                      <a:pt x="119" y="102"/>
                    </a:lnTo>
                    <a:lnTo>
                      <a:pt x="122" y="97"/>
                    </a:lnTo>
                    <a:lnTo>
                      <a:pt x="126" y="91"/>
                    </a:lnTo>
                    <a:lnTo>
                      <a:pt x="127" y="84"/>
                    </a:lnTo>
                    <a:lnTo>
                      <a:pt x="129" y="78"/>
                    </a:lnTo>
                    <a:lnTo>
                      <a:pt x="131" y="72"/>
                    </a:lnTo>
                    <a:lnTo>
                      <a:pt x="131" y="66"/>
                    </a:lnTo>
                    <a:lnTo>
                      <a:pt x="131" y="62"/>
                    </a:lnTo>
                    <a:lnTo>
                      <a:pt x="131" y="59"/>
                    </a:lnTo>
                    <a:lnTo>
                      <a:pt x="129" y="55"/>
                    </a:lnTo>
                    <a:lnTo>
                      <a:pt x="129" y="53"/>
                    </a:lnTo>
                    <a:lnTo>
                      <a:pt x="127" y="45"/>
                    </a:lnTo>
                    <a:lnTo>
                      <a:pt x="126" y="39"/>
                    </a:lnTo>
                    <a:lnTo>
                      <a:pt x="122" y="33"/>
                    </a:lnTo>
                    <a:lnTo>
                      <a:pt x="119" y="27"/>
                    </a:lnTo>
                    <a:lnTo>
                      <a:pt x="115" y="23"/>
                    </a:lnTo>
                    <a:lnTo>
                      <a:pt x="111" y="18"/>
                    </a:lnTo>
                    <a:lnTo>
                      <a:pt x="107" y="13"/>
                    </a:lnTo>
                    <a:lnTo>
                      <a:pt x="102" y="9"/>
                    </a:lnTo>
                    <a:lnTo>
                      <a:pt x="96" y="6"/>
                    </a:lnTo>
                    <a:lnTo>
                      <a:pt x="90" y="5"/>
                    </a:lnTo>
                    <a:lnTo>
                      <a:pt x="84" y="2"/>
                    </a:lnTo>
                    <a:lnTo>
                      <a:pt x="78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51" y="1"/>
                    </a:lnTo>
                    <a:lnTo>
                      <a:pt x="45" y="2"/>
                    </a:lnTo>
                    <a:lnTo>
                      <a:pt x="39" y="5"/>
                    </a:lnTo>
                    <a:lnTo>
                      <a:pt x="33" y="6"/>
                    </a:lnTo>
                    <a:lnTo>
                      <a:pt x="27" y="9"/>
                    </a:lnTo>
                    <a:lnTo>
                      <a:pt x="22" y="13"/>
                    </a:lnTo>
                    <a:lnTo>
                      <a:pt x="18" y="18"/>
                    </a:lnTo>
                    <a:lnTo>
                      <a:pt x="13" y="23"/>
                    </a:lnTo>
                    <a:lnTo>
                      <a:pt x="9" y="27"/>
                    </a:lnTo>
                    <a:lnTo>
                      <a:pt x="6" y="33"/>
                    </a:lnTo>
                    <a:lnTo>
                      <a:pt x="4" y="39"/>
                    </a:lnTo>
                    <a:lnTo>
                      <a:pt x="2" y="45"/>
                    </a:lnTo>
                    <a:lnTo>
                      <a:pt x="1" y="53"/>
                    </a:lnTo>
                    <a:lnTo>
                      <a:pt x="0" y="55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72"/>
                    </a:lnTo>
                    <a:lnTo>
                      <a:pt x="1" y="78"/>
                    </a:lnTo>
                    <a:lnTo>
                      <a:pt x="2" y="84"/>
                    </a:lnTo>
                    <a:lnTo>
                      <a:pt x="4" y="91"/>
                    </a:lnTo>
                    <a:lnTo>
                      <a:pt x="6" y="97"/>
                    </a:lnTo>
                    <a:lnTo>
                      <a:pt x="9" y="102"/>
                    </a:lnTo>
                    <a:lnTo>
                      <a:pt x="13" y="106"/>
                    </a:lnTo>
                    <a:lnTo>
                      <a:pt x="18" y="111"/>
                    </a:lnTo>
                    <a:lnTo>
                      <a:pt x="22" y="116"/>
                    </a:lnTo>
                    <a:lnTo>
                      <a:pt x="27" y="120"/>
                    </a:lnTo>
                    <a:lnTo>
                      <a:pt x="33" y="123"/>
                    </a:lnTo>
                    <a:lnTo>
                      <a:pt x="39" y="127"/>
                    </a:lnTo>
                    <a:lnTo>
                      <a:pt x="45" y="128"/>
                    </a:lnTo>
                    <a:lnTo>
                      <a:pt x="51" y="130"/>
                    </a:lnTo>
                    <a:lnTo>
                      <a:pt x="55" y="130"/>
                    </a:lnTo>
                    <a:lnTo>
                      <a:pt x="59" y="132"/>
                    </a:lnTo>
                    <a:lnTo>
                      <a:pt x="62" y="132"/>
                    </a:lnTo>
                    <a:lnTo>
                      <a:pt x="66" y="132"/>
                    </a:lnTo>
                    <a:lnTo>
                      <a:pt x="66" y="1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69"/>
              <p:cNvSpPr>
                <a:spLocks/>
              </p:cNvSpPr>
              <p:nvPr/>
            </p:nvSpPr>
            <p:spPr bwMode="auto">
              <a:xfrm>
                <a:off x="1878" y="3651"/>
                <a:ext cx="174" cy="175"/>
              </a:xfrm>
              <a:custGeom>
                <a:avLst/>
                <a:gdLst/>
                <a:ahLst/>
                <a:cxnLst>
                  <a:cxn ang="0">
                    <a:pos x="91" y="174"/>
                  </a:cxn>
                  <a:cxn ang="0">
                    <a:pos x="100" y="174"/>
                  </a:cxn>
                  <a:cxn ang="0">
                    <a:pos x="108" y="172"/>
                  </a:cxn>
                  <a:cxn ang="0">
                    <a:pos x="117" y="169"/>
                  </a:cxn>
                  <a:cxn ang="0">
                    <a:pos x="125" y="166"/>
                  </a:cxn>
                  <a:cxn ang="0">
                    <a:pos x="132" y="162"/>
                  </a:cxn>
                  <a:cxn ang="0">
                    <a:pos x="138" y="157"/>
                  </a:cxn>
                  <a:cxn ang="0">
                    <a:pos x="145" y="151"/>
                  </a:cxn>
                  <a:cxn ang="0">
                    <a:pos x="154" y="143"/>
                  </a:cxn>
                  <a:cxn ang="0">
                    <a:pos x="161" y="133"/>
                  </a:cxn>
                  <a:cxn ang="0">
                    <a:pos x="165" y="125"/>
                  </a:cxn>
                  <a:cxn ang="0">
                    <a:pos x="168" y="118"/>
                  </a:cxn>
                  <a:cxn ang="0">
                    <a:pos x="172" y="109"/>
                  </a:cxn>
                  <a:cxn ang="0">
                    <a:pos x="173" y="101"/>
                  </a:cxn>
                  <a:cxn ang="0">
                    <a:pos x="174" y="92"/>
                  </a:cxn>
                  <a:cxn ang="0">
                    <a:pos x="174" y="83"/>
                  </a:cxn>
                  <a:cxn ang="0">
                    <a:pos x="173" y="74"/>
                  </a:cxn>
                  <a:cxn ang="0">
                    <a:pos x="172" y="65"/>
                  </a:cxn>
                  <a:cxn ang="0">
                    <a:pos x="168" y="57"/>
                  </a:cxn>
                  <a:cxn ang="0">
                    <a:pos x="165" y="49"/>
                  </a:cxn>
                  <a:cxn ang="0">
                    <a:pos x="161" y="42"/>
                  </a:cxn>
                  <a:cxn ang="0">
                    <a:pos x="156" y="35"/>
                  </a:cxn>
                  <a:cxn ang="0">
                    <a:pos x="151" y="28"/>
                  </a:cxn>
                  <a:cxn ang="0">
                    <a:pos x="145" y="22"/>
                  </a:cxn>
                  <a:cxn ang="0">
                    <a:pos x="138" y="17"/>
                  </a:cxn>
                  <a:cxn ang="0">
                    <a:pos x="132" y="12"/>
                  </a:cxn>
                  <a:cxn ang="0">
                    <a:pos x="125" y="9"/>
                  </a:cxn>
                  <a:cxn ang="0">
                    <a:pos x="117" y="5"/>
                  </a:cxn>
                  <a:cxn ang="0">
                    <a:pos x="108" y="3"/>
                  </a:cxn>
                  <a:cxn ang="0">
                    <a:pos x="100" y="0"/>
                  </a:cxn>
                  <a:cxn ang="0">
                    <a:pos x="91" y="0"/>
                  </a:cxn>
                  <a:cxn ang="0">
                    <a:pos x="82" y="0"/>
                  </a:cxn>
                  <a:cxn ang="0">
                    <a:pos x="72" y="0"/>
                  </a:cxn>
                  <a:cxn ang="0">
                    <a:pos x="64" y="3"/>
                  </a:cxn>
                  <a:cxn ang="0">
                    <a:pos x="57" y="5"/>
                  </a:cxn>
                  <a:cxn ang="0">
                    <a:pos x="48" y="9"/>
                  </a:cxn>
                  <a:cxn ang="0">
                    <a:pos x="41" y="12"/>
                  </a:cxn>
                  <a:cxn ang="0">
                    <a:pos x="34" y="17"/>
                  </a:cxn>
                  <a:cxn ang="0">
                    <a:pos x="28" y="22"/>
                  </a:cxn>
                  <a:cxn ang="0">
                    <a:pos x="22" y="28"/>
                  </a:cxn>
                  <a:cxn ang="0">
                    <a:pos x="16" y="35"/>
                  </a:cxn>
                  <a:cxn ang="0">
                    <a:pos x="12" y="42"/>
                  </a:cxn>
                  <a:cxn ang="0">
                    <a:pos x="7" y="49"/>
                  </a:cxn>
                  <a:cxn ang="0">
                    <a:pos x="5" y="57"/>
                  </a:cxn>
                  <a:cxn ang="0">
                    <a:pos x="3" y="65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0" y="92"/>
                  </a:cxn>
                  <a:cxn ang="0">
                    <a:pos x="0" y="101"/>
                  </a:cxn>
                  <a:cxn ang="0">
                    <a:pos x="3" y="109"/>
                  </a:cxn>
                  <a:cxn ang="0">
                    <a:pos x="5" y="118"/>
                  </a:cxn>
                  <a:cxn ang="0">
                    <a:pos x="7" y="125"/>
                  </a:cxn>
                  <a:cxn ang="0">
                    <a:pos x="12" y="133"/>
                  </a:cxn>
                  <a:cxn ang="0">
                    <a:pos x="19" y="143"/>
                  </a:cxn>
                  <a:cxn ang="0">
                    <a:pos x="28" y="151"/>
                  </a:cxn>
                  <a:cxn ang="0">
                    <a:pos x="34" y="157"/>
                  </a:cxn>
                  <a:cxn ang="0">
                    <a:pos x="41" y="162"/>
                  </a:cxn>
                  <a:cxn ang="0">
                    <a:pos x="48" y="166"/>
                  </a:cxn>
                  <a:cxn ang="0">
                    <a:pos x="57" y="169"/>
                  </a:cxn>
                  <a:cxn ang="0">
                    <a:pos x="64" y="172"/>
                  </a:cxn>
                  <a:cxn ang="0">
                    <a:pos x="72" y="174"/>
                  </a:cxn>
                  <a:cxn ang="0">
                    <a:pos x="82" y="174"/>
                  </a:cxn>
                  <a:cxn ang="0">
                    <a:pos x="87" y="175"/>
                  </a:cxn>
                </a:cxnLst>
                <a:rect l="0" t="0" r="r" b="b"/>
                <a:pathLst>
                  <a:path w="174" h="175">
                    <a:moveTo>
                      <a:pt x="87" y="175"/>
                    </a:moveTo>
                    <a:lnTo>
                      <a:pt x="91" y="174"/>
                    </a:lnTo>
                    <a:lnTo>
                      <a:pt x="95" y="174"/>
                    </a:lnTo>
                    <a:lnTo>
                      <a:pt x="100" y="174"/>
                    </a:lnTo>
                    <a:lnTo>
                      <a:pt x="105" y="173"/>
                    </a:lnTo>
                    <a:lnTo>
                      <a:pt x="108" y="172"/>
                    </a:lnTo>
                    <a:lnTo>
                      <a:pt x="112" y="170"/>
                    </a:lnTo>
                    <a:lnTo>
                      <a:pt x="117" y="169"/>
                    </a:lnTo>
                    <a:lnTo>
                      <a:pt x="121" y="168"/>
                    </a:lnTo>
                    <a:lnTo>
                      <a:pt x="125" y="166"/>
                    </a:lnTo>
                    <a:lnTo>
                      <a:pt x="129" y="163"/>
                    </a:lnTo>
                    <a:lnTo>
                      <a:pt x="132" y="162"/>
                    </a:lnTo>
                    <a:lnTo>
                      <a:pt x="136" y="160"/>
                    </a:lnTo>
                    <a:lnTo>
                      <a:pt x="138" y="157"/>
                    </a:lnTo>
                    <a:lnTo>
                      <a:pt x="142" y="154"/>
                    </a:lnTo>
                    <a:lnTo>
                      <a:pt x="145" y="151"/>
                    </a:lnTo>
                    <a:lnTo>
                      <a:pt x="149" y="149"/>
                    </a:lnTo>
                    <a:lnTo>
                      <a:pt x="154" y="143"/>
                    </a:lnTo>
                    <a:lnTo>
                      <a:pt x="160" y="137"/>
                    </a:lnTo>
                    <a:lnTo>
                      <a:pt x="161" y="133"/>
                    </a:lnTo>
                    <a:lnTo>
                      <a:pt x="163" y="130"/>
                    </a:lnTo>
                    <a:lnTo>
                      <a:pt x="165" y="125"/>
                    </a:lnTo>
                    <a:lnTo>
                      <a:pt x="167" y="121"/>
                    </a:lnTo>
                    <a:lnTo>
                      <a:pt x="168" y="118"/>
                    </a:lnTo>
                    <a:lnTo>
                      <a:pt x="171" y="114"/>
                    </a:lnTo>
                    <a:lnTo>
                      <a:pt x="172" y="109"/>
                    </a:lnTo>
                    <a:lnTo>
                      <a:pt x="173" y="106"/>
                    </a:lnTo>
                    <a:lnTo>
                      <a:pt x="173" y="101"/>
                    </a:lnTo>
                    <a:lnTo>
                      <a:pt x="174" y="97"/>
                    </a:lnTo>
                    <a:lnTo>
                      <a:pt x="174" y="92"/>
                    </a:lnTo>
                    <a:lnTo>
                      <a:pt x="174" y="89"/>
                    </a:lnTo>
                    <a:lnTo>
                      <a:pt x="174" y="83"/>
                    </a:lnTo>
                    <a:lnTo>
                      <a:pt x="174" y="79"/>
                    </a:lnTo>
                    <a:lnTo>
                      <a:pt x="173" y="74"/>
                    </a:lnTo>
                    <a:lnTo>
                      <a:pt x="173" y="70"/>
                    </a:lnTo>
                    <a:lnTo>
                      <a:pt x="172" y="65"/>
                    </a:lnTo>
                    <a:lnTo>
                      <a:pt x="171" y="61"/>
                    </a:lnTo>
                    <a:lnTo>
                      <a:pt x="168" y="57"/>
                    </a:lnTo>
                    <a:lnTo>
                      <a:pt x="167" y="53"/>
                    </a:lnTo>
                    <a:lnTo>
                      <a:pt x="165" y="49"/>
                    </a:lnTo>
                    <a:lnTo>
                      <a:pt x="163" y="46"/>
                    </a:lnTo>
                    <a:lnTo>
                      <a:pt x="161" y="42"/>
                    </a:lnTo>
                    <a:lnTo>
                      <a:pt x="160" y="39"/>
                    </a:lnTo>
                    <a:lnTo>
                      <a:pt x="156" y="35"/>
                    </a:lnTo>
                    <a:lnTo>
                      <a:pt x="154" y="31"/>
                    </a:lnTo>
                    <a:lnTo>
                      <a:pt x="151" y="28"/>
                    </a:lnTo>
                    <a:lnTo>
                      <a:pt x="149" y="25"/>
                    </a:lnTo>
                    <a:lnTo>
                      <a:pt x="145" y="22"/>
                    </a:lnTo>
                    <a:lnTo>
                      <a:pt x="142" y="19"/>
                    </a:lnTo>
                    <a:lnTo>
                      <a:pt x="138" y="17"/>
                    </a:lnTo>
                    <a:lnTo>
                      <a:pt x="136" y="15"/>
                    </a:lnTo>
                    <a:lnTo>
                      <a:pt x="132" y="12"/>
                    </a:lnTo>
                    <a:lnTo>
                      <a:pt x="129" y="10"/>
                    </a:lnTo>
                    <a:lnTo>
                      <a:pt x="125" y="9"/>
                    </a:lnTo>
                    <a:lnTo>
                      <a:pt x="121" y="7"/>
                    </a:lnTo>
                    <a:lnTo>
                      <a:pt x="117" y="5"/>
                    </a:lnTo>
                    <a:lnTo>
                      <a:pt x="112" y="4"/>
                    </a:lnTo>
                    <a:lnTo>
                      <a:pt x="108" y="3"/>
                    </a:lnTo>
                    <a:lnTo>
                      <a:pt x="105" y="1"/>
                    </a:lnTo>
                    <a:lnTo>
                      <a:pt x="100" y="0"/>
                    </a:lnTo>
                    <a:lnTo>
                      <a:pt x="95" y="0"/>
                    </a:lnTo>
                    <a:lnTo>
                      <a:pt x="91" y="0"/>
                    </a:lnTo>
                    <a:lnTo>
                      <a:pt x="87" y="0"/>
                    </a:lnTo>
                    <a:lnTo>
                      <a:pt x="82" y="0"/>
                    </a:lnTo>
                    <a:lnTo>
                      <a:pt x="77" y="0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4" y="3"/>
                    </a:lnTo>
                    <a:lnTo>
                      <a:pt x="60" y="4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48" y="9"/>
                    </a:lnTo>
                    <a:lnTo>
                      <a:pt x="45" y="10"/>
                    </a:lnTo>
                    <a:lnTo>
                      <a:pt x="41" y="12"/>
                    </a:lnTo>
                    <a:lnTo>
                      <a:pt x="37" y="15"/>
                    </a:lnTo>
                    <a:lnTo>
                      <a:pt x="34" y="17"/>
                    </a:lnTo>
                    <a:lnTo>
                      <a:pt x="31" y="19"/>
                    </a:lnTo>
                    <a:lnTo>
                      <a:pt x="28" y="22"/>
                    </a:lnTo>
                    <a:lnTo>
                      <a:pt x="25" y="25"/>
                    </a:lnTo>
                    <a:lnTo>
                      <a:pt x="22" y="28"/>
                    </a:lnTo>
                    <a:lnTo>
                      <a:pt x="19" y="31"/>
                    </a:lnTo>
                    <a:lnTo>
                      <a:pt x="16" y="35"/>
                    </a:lnTo>
                    <a:lnTo>
                      <a:pt x="15" y="39"/>
                    </a:lnTo>
                    <a:lnTo>
                      <a:pt x="12" y="42"/>
                    </a:lnTo>
                    <a:lnTo>
                      <a:pt x="10" y="46"/>
                    </a:lnTo>
                    <a:lnTo>
                      <a:pt x="7" y="49"/>
                    </a:lnTo>
                    <a:lnTo>
                      <a:pt x="6" y="53"/>
                    </a:lnTo>
                    <a:lnTo>
                      <a:pt x="5" y="57"/>
                    </a:lnTo>
                    <a:lnTo>
                      <a:pt x="4" y="61"/>
                    </a:lnTo>
                    <a:lnTo>
                      <a:pt x="3" y="65"/>
                    </a:lnTo>
                    <a:lnTo>
                      <a:pt x="1" y="70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0" y="92"/>
                    </a:lnTo>
                    <a:lnTo>
                      <a:pt x="0" y="97"/>
                    </a:lnTo>
                    <a:lnTo>
                      <a:pt x="0" y="101"/>
                    </a:lnTo>
                    <a:lnTo>
                      <a:pt x="1" y="106"/>
                    </a:lnTo>
                    <a:lnTo>
                      <a:pt x="3" y="109"/>
                    </a:lnTo>
                    <a:lnTo>
                      <a:pt x="4" y="114"/>
                    </a:lnTo>
                    <a:lnTo>
                      <a:pt x="5" y="118"/>
                    </a:lnTo>
                    <a:lnTo>
                      <a:pt x="6" y="121"/>
                    </a:lnTo>
                    <a:lnTo>
                      <a:pt x="7" y="125"/>
                    </a:lnTo>
                    <a:lnTo>
                      <a:pt x="10" y="130"/>
                    </a:lnTo>
                    <a:lnTo>
                      <a:pt x="12" y="133"/>
                    </a:lnTo>
                    <a:lnTo>
                      <a:pt x="15" y="137"/>
                    </a:lnTo>
                    <a:lnTo>
                      <a:pt x="19" y="143"/>
                    </a:lnTo>
                    <a:lnTo>
                      <a:pt x="25" y="149"/>
                    </a:lnTo>
                    <a:lnTo>
                      <a:pt x="28" y="151"/>
                    </a:lnTo>
                    <a:lnTo>
                      <a:pt x="31" y="154"/>
                    </a:lnTo>
                    <a:lnTo>
                      <a:pt x="34" y="157"/>
                    </a:lnTo>
                    <a:lnTo>
                      <a:pt x="37" y="160"/>
                    </a:lnTo>
                    <a:lnTo>
                      <a:pt x="41" y="162"/>
                    </a:lnTo>
                    <a:lnTo>
                      <a:pt x="45" y="163"/>
                    </a:lnTo>
                    <a:lnTo>
                      <a:pt x="48" y="166"/>
                    </a:lnTo>
                    <a:lnTo>
                      <a:pt x="52" y="168"/>
                    </a:lnTo>
                    <a:lnTo>
                      <a:pt x="57" y="169"/>
                    </a:lnTo>
                    <a:lnTo>
                      <a:pt x="60" y="170"/>
                    </a:lnTo>
                    <a:lnTo>
                      <a:pt x="64" y="172"/>
                    </a:lnTo>
                    <a:lnTo>
                      <a:pt x="69" y="173"/>
                    </a:lnTo>
                    <a:lnTo>
                      <a:pt x="72" y="174"/>
                    </a:lnTo>
                    <a:lnTo>
                      <a:pt x="77" y="174"/>
                    </a:lnTo>
                    <a:lnTo>
                      <a:pt x="82" y="174"/>
                    </a:lnTo>
                    <a:lnTo>
                      <a:pt x="87" y="175"/>
                    </a:lnTo>
                    <a:lnTo>
                      <a:pt x="87" y="1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70"/>
              <p:cNvSpPr>
                <a:spLocks/>
              </p:cNvSpPr>
              <p:nvPr/>
            </p:nvSpPr>
            <p:spPr bwMode="auto">
              <a:xfrm>
                <a:off x="1612" y="3475"/>
                <a:ext cx="80" cy="80"/>
              </a:xfrm>
              <a:custGeom>
                <a:avLst/>
                <a:gdLst/>
                <a:ahLst/>
                <a:cxnLst>
                  <a:cxn ang="0">
                    <a:pos x="41" y="80"/>
                  </a:cxn>
                  <a:cxn ang="0">
                    <a:pos x="44" y="79"/>
                  </a:cxn>
                  <a:cxn ang="0">
                    <a:pos x="48" y="79"/>
                  </a:cxn>
                  <a:cxn ang="0">
                    <a:pos x="51" y="78"/>
                  </a:cxn>
                  <a:cxn ang="0">
                    <a:pos x="55" y="77"/>
                  </a:cxn>
                  <a:cxn ang="0">
                    <a:pos x="59" y="74"/>
                  </a:cxn>
                  <a:cxn ang="0">
                    <a:pos x="62" y="73"/>
                  </a:cxn>
                  <a:cxn ang="0">
                    <a:pos x="66" y="71"/>
                  </a:cxn>
                  <a:cxn ang="0">
                    <a:pos x="68" y="68"/>
                  </a:cxn>
                  <a:cxn ang="0">
                    <a:pos x="71" y="66"/>
                  </a:cxn>
                  <a:cxn ang="0">
                    <a:pos x="73" y="62"/>
                  </a:cxn>
                  <a:cxn ang="0">
                    <a:pos x="75" y="59"/>
                  </a:cxn>
                  <a:cxn ang="0">
                    <a:pos x="77" y="55"/>
                  </a:cxn>
                  <a:cxn ang="0">
                    <a:pos x="78" y="51"/>
                  </a:cxn>
                  <a:cxn ang="0">
                    <a:pos x="79" y="48"/>
                  </a:cxn>
                  <a:cxn ang="0">
                    <a:pos x="80" y="44"/>
                  </a:cxn>
                  <a:cxn ang="0">
                    <a:pos x="80" y="41"/>
                  </a:cxn>
                  <a:cxn ang="0">
                    <a:pos x="80" y="36"/>
                  </a:cxn>
                  <a:cxn ang="0">
                    <a:pos x="79" y="31"/>
                  </a:cxn>
                  <a:cxn ang="0">
                    <a:pos x="78" y="27"/>
                  </a:cxn>
                  <a:cxn ang="0">
                    <a:pos x="77" y="24"/>
                  </a:cxn>
                  <a:cxn ang="0">
                    <a:pos x="73" y="17"/>
                  </a:cxn>
                  <a:cxn ang="0">
                    <a:pos x="68" y="12"/>
                  </a:cxn>
                  <a:cxn ang="0">
                    <a:pos x="66" y="8"/>
                  </a:cxn>
                  <a:cxn ang="0">
                    <a:pos x="62" y="6"/>
                  </a:cxn>
                  <a:cxn ang="0">
                    <a:pos x="59" y="5"/>
                  </a:cxn>
                  <a:cxn ang="0">
                    <a:pos x="55" y="3"/>
                  </a:cxn>
                  <a:cxn ang="0">
                    <a:pos x="51" y="1"/>
                  </a:cxn>
                  <a:cxn ang="0">
                    <a:pos x="48" y="1"/>
                  </a:cxn>
                  <a:cxn ang="0">
                    <a:pos x="44" y="0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2" y="1"/>
                  </a:cxn>
                  <a:cxn ang="0">
                    <a:pos x="29" y="1"/>
                  </a:cxn>
                  <a:cxn ang="0">
                    <a:pos x="24" y="3"/>
                  </a:cxn>
                  <a:cxn ang="0">
                    <a:pos x="20" y="5"/>
                  </a:cxn>
                  <a:cxn ang="0">
                    <a:pos x="17" y="6"/>
                  </a:cxn>
                  <a:cxn ang="0">
                    <a:pos x="14" y="8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4"/>
                  </a:cxn>
                  <a:cxn ang="0">
                    <a:pos x="1" y="27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0" y="41"/>
                  </a:cxn>
                  <a:cxn ang="0">
                    <a:pos x="0" y="44"/>
                  </a:cxn>
                  <a:cxn ang="0">
                    <a:pos x="0" y="48"/>
                  </a:cxn>
                  <a:cxn ang="0">
                    <a:pos x="1" y="51"/>
                  </a:cxn>
                  <a:cxn ang="0">
                    <a:pos x="2" y="55"/>
                  </a:cxn>
                  <a:cxn ang="0">
                    <a:pos x="3" y="59"/>
                  </a:cxn>
                  <a:cxn ang="0">
                    <a:pos x="6" y="62"/>
                  </a:cxn>
                  <a:cxn ang="0">
                    <a:pos x="8" y="66"/>
                  </a:cxn>
                  <a:cxn ang="0">
                    <a:pos x="12" y="68"/>
                  </a:cxn>
                  <a:cxn ang="0">
                    <a:pos x="14" y="71"/>
                  </a:cxn>
                  <a:cxn ang="0">
                    <a:pos x="17" y="73"/>
                  </a:cxn>
                  <a:cxn ang="0">
                    <a:pos x="20" y="74"/>
                  </a:cxn>
                  <a:cxn ang="0">
                    <a:pos x="24" y="77"/>
                  </a:cxn>
                  <a:cxn ang="0">
                    <a:pos x="29" y="78"/>
                  </a:cxn>
                  <a:cxn ang="0">
                    <a:pos x="32" y="79"/>
                  </a:cxn>
                  <a:cxn ang="0">
                    <a:pos x="36" y="79"/>
                  </a:cxn>
                  <a:cxn ang="0">
                    <a:pos x="41" y="80"/>
                  </a:cxn>
                  <a:cxn ang="0">
                    <a:pos x="41" y="80"/>
                  </a:cxn>
                </a:cxnLst>
                <a:rect l="0" t="0" r="r" b="b"/>
                <a:pathLst>
                  <a:path w="80" h="80">
                    <a:moveTo>
                      <a:pt x="41" y="80"/>
                    </a:moveTo>
                    <a:lnTo>
                      <a:pt x="44" y="79"/>
                    </a:lnTo>
                    <a:lnTo>
                      <a:pt x="48" y="79"/>
                    </a:lnTo>
                    <a:lnTo>
                      <a:pt x="51" y="78"/>
                    </a:lnTo>
                    <a:lnTo>
                      <a:pt x="55" y="77"/>
                    </a:lnTo>
                    <a:lnTo>
                      <a:pt x="59" y="74"/>
                    </a:lnTo>
                    <a:lnTo>
                      <a:pt x="62" y="73"/>
                    </a:lnTo>
                    <a:lnTo>
                      <a:pt x="66" y="71"/>
                    </a:lnTo>
                    <a:lnTo>
                      <a:pt x="68" y="68"/>
                    </a:lnTo>
                    <a:lnTo>
                      <a:pt x="71" y="66"/>
                    </a:lnTo>
                    <a:lnTo>
                      <a:pt x="73" y="62"/>
                    </a:lnTo>
                    <a:lnTo>
                      <a:pt x="75" y="59"/>
                    </a:lnTo>
                    <a:lnTo>
                      <a:pt x="77" y="55"/>
                    </a:lnTo>
                    <a:lnTo>
                      <a:pt x="78" y="51"/>
                    </a:lnTo>
                    <a:lnTo>
                      <a:pt x="79" y="48"/>
                    </a:lnTo>
                    <a:lnTo>
                      <a:pt x="80" y="44"/>
                    </a:lnTo>
                    <a:lnTo>
                      <a:pt x="80" y="41"/>
                    </a:lnTo>
                    <a:lnTo>
                      <a:pt x="80" y="36"/>
                    </a:lnTo>
                    <a:lnTo>
                      <a:pt x="79" y="31"/>
                    </a:lnTo>
                    <a:lnTo>
                      <a:pt x="78" y="27"/>
                    </a:lnTo>
                    <a:lnTo>
                      <a:pt x="77" y="24"/>
                    </a:lnTo>
                    <a:lnTo>
                      <a:pt x="73" y="17"/>
                    </a:lnTo>
                    <a:lnTo>
                      <a:pt x="68" y="12"/>
                    </a:lnTo>
                    <a:lnTo>
                      <a:pt x="66" y="8"/>
                    </a:lnTo>
                    <a:lnTo>
                      <a:pt x="62" y="6"/>
                    </a:lnTo>
                    <a:lnTo>
                      <a:pt x="59" y="5"/>
                    </a:lnTo>
                    <a:lnTo>
                      <a:pt x="55" y="3"/>
                    </a:lnTo>
                    <a:lnTo>
                      <a:pt x="51" y="1"/>
                    </a:lnTo>
                    <a:lnTo>
                      <a:pt x="48" y="1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2" y="1"/>
                    </a:lnTo>
                    <a:lnTo>
                      <a:pt x="29" y="1"/>
                    </a:lnTo>
                    <a:lnTo>
                      <a:pt x="24" y="3"/>
                    </a:lnTo>
                    <a:lnTo>
                      <a:pt x="20" y="5"/>
                    </a:lnTo>
                    <a:lnTo>
                      <a:pt x="17" y="6"/>
                    </a:lnTo>
                    <a:lnTo>
                      <a:pt x="14" y="8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1" y="27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1" y="51"/>
                    </a:lnTo>
                    <a:lnTo>
                      <a:pt x="2" y="55"/>
                    </a:lnTo>
                    <a:lnTo>
                      <a:pt x="3" y="59"/>
                    </a:lnTo>
                    <a:lnTo>
                      <a:pt x="6" y="62"/>
                    </a:lnTo>
                    <a:lnTo>
                      <a:pt x="8" y="66"/>
                    </a:lnTo>
                    <a:lnTo>
                      <a:pt x="12" y="68"/>
                    </a:lnTo>
                    <a:lnTo>
                      <a:pt x="14" y="71"/>
                    </a:lnTo>
                    <a:lnTo>
                      <a:pt x="17" y="73"/>
                    </a:lnTo>
                    <a:lnTo>
                      <a:pt x="20" y="74"/>
                    </a:lnTo>
                    <a:lnTo>
                      <a:pt x="24" y="77"/>
                    </a:lnTo>
                    <a:lnTo>
                      <a:pt x="29" y="78"/>
                    </a:lnTo>
                    <a:lnTo>
                      <a:pt x="32" y="79"/>
                    </a:lnTo>
                    <a:lnTo>
                      <a:pt x="36" y="79"/>
                    </a:lnTo>
                    <a:lnTo>
                      <a:pt x="41" y="80"/>
                    </a:lnTo>
                    <a:lnTo>
                      <a:pt x="41" y="8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71"/>
              <p:cNvSpPr>
                <a:spLocks/>
              </p:cNvSpPr>
              <p:nvPr/>
            </p:nvSpPr>
            <p:spPr bwMode="auto">
              <a:xfrm>
                <a:off x="1749" y="3570"/>
                <a:ext cx="103" cy="103"/>
              </a:xfrm>
              <a:custGeom>
                <a:avLst/>
                <a:gdLst/>
                <a:ahLst/>
                <a:cxnLst>
                  <a:cxn ang="0">
                    <a:pos x="56" y="103"/>
                  </a:cxn>
                  <a:cxn ang="0">
                    <a:pos x="67" y="100"/>
                  </a:cxn>
                  <a:cxn ang="0">
                    <a:pos x="75" y="96"/>
                  </a:cxn>
                  <a:cxn ang="0">
                    <a:pos x="84" y="91"/>
                  </a:cxn>
                  <a:cxn ang="0">
                    <a:pos x="91" y="84"/>
                  </a:cxn>
                  <a:cxn ang="0">
                    <a:pos x="96" y="75"/>
                  </a:cxn>
                  <a:cxn ang="0">
                    <a:pos x="100" y="67"/>
                  </a:cxn>
                  <a:cxn ang="0">
                    <a:pos x="103" y="56"/>
                  </a:cxn>
                  <a:cxn ang="0">
                    <a:pos x="103" y="45"/>
                  </a:cxn>
                  <a:cxn ang="0">
                    <a:pos x="100" y="34"/>
                  </a:cxn>
                  <a:cxn ang="0">
                    <a:pos x="96" y="25"/>
                  </a:cxn>
                  <a:cxn ang="0">
                    <a:pos x="91" y="18"/>
                  </a:cxn>
                  <a:cxn ang="0">
                    <a:pos x="84" y="10"/>
                  </a:cxn>
                  <a:cxn ang="0">
                    <a:pos x="75" y="6"/>
                  </a:cxn>
                  <a:cxn ang="0">
                    <a:pos x="67" y="2"/>
                  </a:cxn>
                  <a:cxn ang="0">
                    <a:pos x="56" y="0"/>
                  </a:cxn>
                  <a:cxn ang="0">
                    <a:pos x="45" y="0"/>
                  </a:cxn>
                  <a:cxn ang="0">
                    <a:pos x="36" y="2"/>
                  </a:cxn>
                  <a:cxn ang="0">
                    <a:pos x="26" y="6"/>
                  </a:cxn>
                  <a:cxn ang="0">
                    <a:pos x="18" y="10"/>
                  </a:cxn>
                  <a:cxn ang="0">
                    <a:pos x="10" y="18"/>
                  </a:cxn>
                  <a:cxn ang="0">
                    <a:pos x="4" y="25"/>
                  </a:cxn>
                  <a:cxn ang="0">
                    <a:pos x="1" y="34"/>
                  </a:cxn>
                  <a:cxn ang="0">
                    <a:pos x="0" y="45"/>
                  </a:cxn>
                  <a:cxn ang="0">
                    <a:pos x="0" y="56"/>
                  </a:cxn>
                  <a:cxn ang="0">
                    <a:pos x="1" y="67"/>
                  </a:cxn>
                  <a:cxn ang="0">
                    <a:pos x="4" y="75"/>
                  </a:cxn>
                  <a:cxn ang="0">
                    <a:pos x="10" y="84"/>
                  </a:cxn>
                  <a:cxn ang="0">
                    <a:pos x="18" y="91"/>
                  </a:cxn>
                  <a:cxn ang="0">
                    <a:pos x="26" y="96"/>
                  </a:cxn>
                  <a:cxn ang="0">
                    <a:pos x="36" y="100"/>
                  </a:cxn>
                  <a:cxn ang="0">
                    <a:pos x="45" y="103"/>
                  </a:cxn>
                  <a:cxn ang="0">
                    <a:pos x="51" y="103"/>
                  </a:cxn>
                </a:cxnLst>
                <a:rect l="0" t="0" r="r" b="b"/>
                <a:pathLst>
                  <a:path w="103" h="103">
                    <a:moveTo>
                      <a:pt x="51" y="103"/>
                    </a:moveTo>
                    <a:lnTo>
                      <a:pt x="56" y="103"/>
                    </a:lnTo>
                    <a:lnTo>
                      <a:pt x="62" y="102"/>
                    </a:lnTo>
                    <a:lnTo>
                      <a:pt x="67" y="100"/>
                    </a:lnTo>
                    <a:lnTo>
                      <a:pt x="72" y="99"/>
                    </a:lnTo>
                    <a:lnTo>
                      <a:pt x="75" y="96"/>
                    </a:lnTo>
                    <a:lnTo>
                      <a:pt x="80" y="93"/>
                    </a:lnTo>
                    <a:lnTo>
                      <a:pt x="84" y="91"/>
                    </a:lnTo>
                    <a:lnTo>
                      <a:pt x="88" y="88"/>
                    </a:lnTo>
                    <a:lnTo>
                      <a:pt x="91" y="84"/>
                    </a:lnTo>
                    <a:lnTo>
                      <a:pt x="93" y="80"/>
                    </a:lnTo>
                    <a:lnTo>
                      <a:pt x="96" y="75"/>
                    </a:lnTo>
                    <a:lnTo>
                      <a:pt x="99" y="72"/>
                    </a:lnTo>
                    <a:lnTo>
                      <a:pt x="100" y="67"/>
                    </a:lnTo>
                    <a:lnTo>
                      <a:pt x="102" y="62"/>
                    </a:lnTo>
                    <a:lnTo>
                      <a:pt x="103" y="56"/>
                    </a:lnTo>
                    <a:lnTo>
                      <a:pt x="103" y="51"/>
                    </a:lnTo>
                    <a:lnTo>
                      <a:pt x="103" y="45"/>
                    </a:lnTo>
                    <a:lnTo>
                      <a:pt x="102" y="40"/>
                    </a:lnTo>
                    <a:lnTo>
                      <a:pt x="100" y="34"/>
                    </a:lnTo>
                    <a:lnTo>
                      <a:pt x="99" y="31"/>
                    </a:lnTo>
                    <a:lnTo>
                      <a:pt x="96" y="25"/>
                    </a:lnTo>
                    <a:lnTo>
                      <a:pt x="93" y="21"/>
                    </a:lnTo>
                    <a:lnTo>
                      <a:pt x="91" y="18"/>
                    </a:lnTo>
                    <a:lnTo>
                      <a:pt x="88" y="14"/>
                    </a:lnTo>
                    <a:lnTo>
                      <a:pt x="84" y="10"/>
                    </a:lnTo>
                    <a:lnTo>
                      <a:pt x="80" y="8"/>
                    </a:lnTo>
                    <a:lnTo>
                      <a:pt x="75" y="6"/>
                    </a:lnTo>
                    <a:lnTo>
                      <a:pt x="72" y="3"/>
                    </a:lnTo>
                    <a:lnTo>
                      <a:pt x="67" y="2"/>
                    </a:lnTo>
                    <a:lnTo>
                      <a:pt x="62" y="1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5" y="0"/>
                    </a:lnTo>
                    <a:lnTo>
                      <a:pt x="40" y="1"/>
                    </a:lnTo>
                    <a:lnTo>
                      <a:pt x="36" y="2"/>
                    </a:lnTo>
                    <a:lnTo>
                      <a:pt x="31" y="3"/>
                    </a:lnTo>
                    <a:lnTo>
                      <a:pt x="26" y="6"/>
                    </a:lnTo>
                    <a:lnTo>
                      <a:pt x="22" y="8"/>
                    </a:lnTo>
                    <a:lnTo>
                      <a:pt x="18" y="10"/>
                    </a:lnTo>
                    <a:lnTo>
                      <a:pt x="14" y="14"/>
                    </a:lnTo>
                    <a:lnTo>
                      <a:pt x="10" y="18"/>
                    </a:lnTo>
                    <a:lnTo>
                      <a:pt x="8" y="21"/>
                    </a:lnTo>
                    <a:lnTo>
                      <a:pt x="4" y="25"/>
                    </a:lnTo>
                    <a:lnTo>
                      <a:pt x="3" y="31"/>
                    </a:lnTo>
                    <a:lnTo>
                      <a:pt x="1" y="34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0" y="51"/>
                    </a:lnTo>
                    <a:lnTo>
                      <a:pt x="0" y="56"/>
                    </a:lnTo>
                    <a:lnTo>
                      <a:pt x="0" y="62"/>
                    </a:lnTo>
                    <a:lnTo>
                      <a:pt x="1" y="67"/>
                    </a:lnTo>
                    <a:lnTo>
                      <a:pt x="3" y="72"/>
                    </a:lnTo>
                    <a:lnTo>
                      <a:pt x="4" y="75"/>
                    </a:lnTo>
                    <a:lnTo>
                      <a:pt x="8" y="80"/>
                    </a:lnTo>
                    <a:lnTo>
                      <a:pt x="10" y="84"/>
                    </a:lnTo>
                    <a:lnTo>
                      <a:pt x="14" y="88"/>
                    </a:lnTo>
                    <a:lnTo>
                      <a:pt x="18" y="91"/>
                    </a:lnTo>
                    <a:lnTo>
                      <a:pt x="22" y="93"/>
                    </a:lnTo>
                    <a:lnTo>
                      <a:pt x="26" y="96"/>
                    </a:lnTo>
                    <a:lnTo>
                      <a:pt x="31" y="99"/>
                    </a:lnTo>
                    <a:lnTo>
                      <a:pt x="36" y="100"/>
                    </a:lnTo>
                    <a:lnTo>
                      <a:pt x="40" y="102"/>
                    </a:lnTo>
                    <a:lnTo>
                      <a:pt x="45" y="103"/>
                    </a:lnTo>
                    <a:lnTo>
                      <a:pt x="51" y="103"/>
                    </a:lnTo>
                    <a:lnTo>
                      <a:pt x="51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72"/>
              <p:cNvSpPr>
                <a:spLocks/>
              </p:cNvSpPr>
              <p:nvPr/>
            </p:nvSpPr>
            <p:spPr bwMode="auto">
              <a:xfrm>
                <a:off x="1905" y="3679"/>
                <a:ext cx="121" cy="120"/>
              </a:xfrm>
              <a:custGeom>
                <a:avLst/>
                <a:gdLst/>
                <a:ahLst/>
                <a:cxnLst>
                  <a:cxn ang="0">
                    <a:pos x="66" y="120"/>
                  </a:cxn>
                  <a:cxn ang="0">
                    <a:pos x="76" y="116"/>
                  </a:cxn>
                  <a:cxn ang="0">
                    <a:pos x="87" y="112"/>
                  </a:cxn>
                  <a:cxn ang="0">
                    <a:pos x="98" y="106"/>
                  </a:cxn>
                  <a:cxn ang="0">
                    <a:pos x="106" y="97"/>
                  </a:cxn>
                  <a:cxn ang="0">
                    <a:pos x="112" y="88"/>
                  </a:cxn>
                  <a:cxn ang="0">
                    <a:pos x="117" y="78"/>
                  </a:cxn>
                  <a:cxn ang="0">
                    <a:pos x="120" y="67"/>
                  </a:cxn>
                  <a:cxn ang="0">
                    <a:pos x="120" y="54"/>
                  </a:cxn>
                  <a:cxn ang="0">
                    <a:pos x="117" y="42"/>
                  </a:cxn>
                  <a:cxn ang="0">
                    <a:pos x="112" y="31"/>
                  </a:cxn>
                  <a:cxn ang="0">
                    <a:pos x="106" y="21"/>
                  </a:cxn>
                  <a:cxn ang="0">
                    <a:pos x="98" y="13"/>
                  </a:cxn>
                  <a:cxn ang="0">
                    <a:pos x="87" y="6"/>
                  </a:cxn>
                  <a:cxn ang="0">
                    <a:pos x="76" y="1"/>
                  </a:cxn>
                  <a:cxn ang="0">
                    <a:pos x="66" y="0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6"/>
                  </a:cxn>
                  <a:cxn ang="0">
                    <a:pos x="20" y="13"/>
                  </a:cxn>
                  <a:cxn ang="0">
                    <a:pos x="13" y="21"/>
                  </a:cxn>
                  <a:cxn ang="0">
                    <a:pos x="6" y="31"/>
                  </a:cxn>
                  <a:cxn ang="0">
                    <a:pos x="2" y="42"/>
                  </a:cxn>
                  <a:cxn ang="0">
                    <a:pos x="0" y="54"/>
                  </a:cxn>
                  <a:cxn ang="0">
                    <a:pos x="0" y="67"/>
                  </a:cxn>
                  <a:cxn ang="0">
                    <a:pos x="2" y="78"/>
                  </a:cxn>
                  <a:cxn ang="0">
                    <a:pos x="6" y="88"/>
                  </a:cxn>
                  <a:cxn ang="0">
                    <a:pos x="13" y="97"/>
                  </a:cxn>
                  <a:cxn ang="0">
                    <a:pos x="20" y="106"/>
                  </a:cxn>
                  <a:cxn ang="0">
                    <a:pos x="31" y="112"/>
                  </a:cxn>
                  <a:cxn ang="0">
                    <a:pos x="42" y="116"/>
                  </a:cxn>
                  <a:cxn ang="0">
                    <a:pos x="52" y="120"/>
                  </a:cxn>
                  <a:cxn ang="0">
                    <a:pos x="60" y="120"/>
                  </a:cxn>
                </a:cxnLst>
                <a:rect l="0" t="0" r="r" b="b"/>
                <a:pathLst>
                  <a:path w="121" h="120">
                    <a:moveTo>
                      <a:pt x="60" y="120"/>
                    </a:moveTo>
                    <a:lnTo>
                      <a:pt x="66" y="120"/>
                    </a:lnTo>
                    <a:lnTo>
                      <a:pt x="72" y="118"/>
                    </a:lnTo>
                    <a:lnTo>
                      <a:pt x="76" y="116"/>
                    </a:lnTo>
                    <a:lnTo>
                      <a:pt x="82" y="115"/>
                    </a:lnTo>
                    <a:lnTo>
                      <a:pt x="87" y="112"/>
                    </a:lnTo>
                    <a:lnTo>
                      <a:pt x="93" y="110"/>
                    </a:lnTo>
                    <a:lnTo>
                      <a:pt x="98" y="106"/>
                    </a:lnTo>
                    <a:lnTo>
                      <a:pt x="103" y="103"/>
                    </a:lnTo>
                    <a:lnTo>
                      <a:pt x="106" y="97"/>
                    </a:lnTo>
                    <a:lnTo>
                      <a:pt x="110" y="93"/>
                    </a:lnTo>
                    <a:lnTo>
                      <a:pt x="112" y="88"/>
                    </a:lnTo>
                    <a:lnTo>
                      <a:pt x="115" y="84"/>
                    </a:lnTo>
                    <a:lnTo>
                      <a:pt x="117" y="78"/>
                    </a:lnTo>
                    <a:lnTo>
                      <a:pt x="118" y="73"/>
                    </a:lnTo>
                    <a:lnTo>
                      <a:pt x="120" y="67"/>
                    </a:lnTo>
                    <a:lnTo>
                      <a:pt x="121" y="61"/>
                    </a:lnTo>
                    <a:lnTo>
                      <a:pt x="120" y="54"/>
                    </a:lnTo>
                    <a:lnTo>
                      <a:pt x="118" y="48"/>
                    </a:lnTo>
                    <a:lnTo>
                      <a:pt x="117" y="42"/>
                    </a:lnTo>
                    <a:lnTo>
                      <a:pt x="115" y="36"/>
                    </a:lnTo>
                    <a:lnTo>
                      <a:pt x="112" y="31"/>
                    </a:lnTo>
                    <a:lnTo>
                      <a:pt x="110" y="26"/>
                    </a:lnTo>
                    <a:lnTo>
                      <a:pt x="106" y="21"/>
                    </a:lnTo>
                    <a:lnTo>
                      <a:pt x="103" y="18"/>
                    </a:lnTo>
                    <a:lnTo>
                      <a:pt x="98" y="13"/>
                    </a:lnTo>
                    <a:lnTo>
                      <a:pt x="93" y="9"/>
                    </a:lnTo>
                    <a:lnTo>
                      <a:pt x="87" y="6"/>
                    </a:lnTo>
                    <a:lnTo>
                      <a:pt x="82" y="3"/>
                    </a:lnTo>
                    <a:lnTo>
                      <a:pt x="76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6" y="0"/>
                    </a:lnTo>
                    <a:lnTo>
                      <a:pt x="42" y="1"/>
                    </a:lnTo>
                    <a:lnTo>
                      <a:pt x="36" y="3"/>
                    </a:lnTo>
                    <a:lnTo>
                      <a:pt x="31" y="6"/>
                    </a:lnTo>
                    <a:lnTo>
                      <a:pt x="25" y="9"/>
                    </a:lnTo>
                    <a:lnTo>
                      <a:pt x="20" y="13"/>
                    </a:lnTo>
                    <a:lnTo>
                      <a:pt x="16" y="18"/>
                    </a:lnTo>
                    <a:lnTo>
                      <a:pt x="13" y="21"/>
                    </a:lnTo>
                    <a:lnTo>
                      <a:pt x="9" y="26"/>
                    </a:lnTo>
                    <a:lnTo>
                      <a:pt x="6" y="31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1" y="48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1" y="73"/>
                    </a:lnTo>
                    <a:lnTo>
                      <a:pt x="2" y="78"/>
                    </a:lnTo>
                    <a:lnTo>
                      <a:pt x="4" y="84"/>
                    </a:lnTo>
                    <a:lnTo>
                      <a:pt x="6" y="88"/>
                    </a:lnTo>
                    <a:lnTo>
                      <a:pt x="9" y="93"/>
                    </a:lnTo>
                    <a:lnTo>
                      <a:pt x="13" y="97"/>
                    </a:lnTo>
                    <a:lnTo>
                      <a:pt x="16" y="103"/>
                    </a:lnTo>
                    <a:lnTo>
                      <a:pt x="20" y="106"/>
                    </a:lnTo>
                    <a:lnTo>
                      <a:pt x="25" y="110"/>
                    </a:lnTo>
                    <a:lnTo>
                      <a:pt x="31" y="112"/>
                    </a:lnTo>
                    <a:lnTo>
                      <a:pt x="36" y="115"/>
                    </a:lnTo>
                    <a:lnTo>
                      <a:pt x="42" y="116"/>
                    </a:lnTo>
                    <a:lnTo>
                      <a:pt x="46" y="118"/>
                    </a:lnTo>
                    <a:lnTo>
                      <a:pt x="52" y="120"/>
                    </a:lnTo>
                    <a:lnTo>
                      <a:pt x="60" y="120"/>
                    </a:lnTo>
                    <a:lnTo>
                      <a:pt x="60" y="1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73"/>
              <p:cNvSpPr>
                <a:spLocks/>
              </p:cNvSpPr>
              <p:nvPr/>
            </p:nvSpPr>
            <p:spPr bwMode="auto">
              <a:xfrm>
                <a:off x="2087" y="3787"/>
                <a:ext cx="138" cy="138"/>
              </a:xfrm>
              <a:custGeom>
                <a:avLst/>
                <a:gdLst/>
                <a:ahLst/>
                <a:cxnLst>
                  <a:cxn ang="0">
                    <a:pos x="76" y="136"/>
                  </a:cxn>
                  <a:cxn ang="0">
                    <a:pos x="88" y="133"/>
                  </a:cxn>
                  <a:cxn ang="0">
                    <a:pos x="100" y="128"/>
                  </a:cxn>
                  <a:cxn ang="0">
                    <a:pos x="112" y="121"/>
                  </a:cxn>
                  <a:cxn ang="0">
                    <a:pos x="121" y="111"/>
                  </a:cxn>
                  <a:cxn ang="0">
                    <a:pos x="129" y="99"/>
                  </a:cxn>
                  <a:cxn ang="0">
                    <a:pos x="135" y="87"/>
                  </a:cxn>
                  <a:cxn ang="0">
                    <a:pos x="138" y="74"/>
                  </a:cxn>
                  <a:cxn ang="0">
                    <a:pos x="138" y="64"/>
                  </a:cxn>
                  <a:cxn ang="0">
                    <a:pos x="137" y="57"/>
                  </a:cxn>
                  <a:cxn ang="0">
                    <a:pos x="135" y="46"/>
                  </a:cxn>
                  <a:cxn ang="0">
                    <a:pos x="129" y="34"/>
                  </a:cxn>
                  <a:cxn ang="0">
                    <a:pos x="121" y="24"/>
                  </a:cxn>
                  <a:cxn ang="0">
                    <a:pos x="112" y="14"/>
                  </a:cxn>
                  <a:cxn ang="0">
                    <a:pos x="100" y="7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65" y="0"/>
                  </a:cxn>
                  <a:cxn ang="0">
                    <a:pos x="58" y="0"/>
                  </a:cxn>
                  <a:cxn ang="0">
                    <a:pos x="48" y="2"/>
                  </a:cxn>
                  <a:cxn ang="0">
                    <a:pos x="35" y="7"/>
                  </a:cxn>
                  <a:cxn ang="0">
                    <a:pos x="24" y="14"/>
                  </a:cxn>
                  <a:cxn ang="0">
                    <a:pos x="14" y="24"/>
                  </a:cxn>
                  <a:cxn ang="0">
                    <a:pos x="7" y="34"/>
                  </a:cxn>
                  <a:cxn ang="0">
                    <a:pos x="2" y="46"/>
                  </a:cxn>
                  <a:cxn ang="0">
                    <a:pos x="0" y="5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7"/>
                  </a:cxn>
                  <a:cxn ang="0">
                    <a:pos x="7" y="99"/>
                  </a:cxn>
                  <a:cxn ang="0">
                    <a:pos x="14" y="111"/>
                  </a:cxn>
                  <a:cxn ang="0">
                    <a:pos x="24" y="121"/>
                  </a:cxn>
                  <a:cxn ang="0">
                    <a:pos x="35" y="128"/>
                  </a:cxn>
                  <a:cxn ang="0">
                    <a:pos x="48" y="133"/>
                  </a:cxn>
                  <a:cxn ang="0">
                    <a:pos x="58" y="136"/>
                  </a:cxn>
                  <a:cxn ang="0">
                    <a:pos x="65" y="136"/>
                  </a:cxn>
                  <a:cxn ang="0">
                    <a:pos x="70" y="138"/>
                  </a:cxn>
                </a:cxnLst>
                <a:rect l="0" t="0" r="r" b="b"/>
                <a:pathLst>
                  <a:path w="138" h="138">
                    <a:moveTo>
                      <a:pt x="70" y="138"/>
                    </a:moveTo>
                    <a:lnTo>
                      <a:pt x="76" y="136"/>
                    </a:lnTo>
                    <a:lnTo>
                      <a:pt x="82" y="135"/>
                    </a:lnTo>
                    <a:lnTo>
                      <a:pt x="88" y="133"/>
                    </a:lnTo>
                    <a:lnTo>
                      <a:pt x="95" y="132"/>
                    </a:lnTo>
                    <a:lnTo>
                      <a:pt x="100" y="128"/>
                    </a:lnTo>
                    <a:lnTo>
                      <a:pt x="107" y="124"/>
                    </a:lnTo>
                    <a:lnTo>
                      <a:pt x="112" y="121"/>
                    </a:lnTo>
                    <a:lnTo>
                      <a:pt x="118" y="117"/>
                    </a:lnTo>
                    <a:lnTo>
                      <a:pt x="121" y="111"/>
                    </a:lnTo>
                    <a:lnTo>
                      <a:pt x="125" y="105"/>
                    </a:lnTo>
                    <a:lnTo>
                      <a:pt x="129" y="99"/>
                    </a:lnTo>
                    <a:lnTo>
                      <a:pt x="132" y="94"/>
                    </a:lnTo>
                    <a:lnTo>
                      <a:pt x="135" y="87"/>
                    </a:lnTo>
                    <a:lnTo>
                      <a:pt x="137" y="81"/>
                    </a:lnTo>
                    <a:lnTo>
                      <a:pt x="138" y="74"/>
                    </a:lnTo>
                    <a:lnTo>
                      <a:pt x="138" y="68"/>
                    </a:lnTo>
                    <a:lnTo>
                      <a:pt x="138" y="64"/>
                    </a:lnTo>
                    <a:lnTo>
                      <a:pt x="138" y="61"/>
                    </a:lnTo>
                    <a:lnTo>
                      <a:pt x="137" y="57"/>
                    </a:lnTo>
                    <a:lnTo>
                      <a:pt x="137" y="54"/>
                    </a:lnTo>
                    <a:lnTo>
                      <a:pt x="135" y="46"/>
                    </a:lnTo>
                    <a:lnTo>
                      <a:pt x="132" y="40"/>
                    </a:lnTo>
                    <a:lnTo>
                      <a:pt x="129" y="34"/>
                    </a:lnTo>
                    <a:lnTo>
                      <a:pt x="125" y="28"/>
                    </a:lnTo>
                    <a:lnTo>
                      <a:pt x="121" y="24"/>
                    </a:lnTo>
                    <a:lnTo>
                      <a:pt x="118" y="19"/>
                    </a:lnTo>
                    <a:lnTo>
                      <a:pt x="112" y="14"/>
                    </a:lnTo>
                    <a:lnTo>
                      <a:pt x="107" y="10"/>
                    </a:lnTo>
                    <a:lnTo>
                      <a:pt x="100" y="7"/>
                    </a:lnTo>
                    <a:lnTo>
                      <a:pt x="95" y="4"/>
                    </a:lnTo>
                    <a:lnTo>
                      <a:pt x="88" y="2"/>
                    </a:lnTo>
                    <a:lnTo>
                      <a:pt x="82" y="1"/>
                    </a:lnTo>
                    <a:lnTo>
                      <a:pt x="76" y="0"/>
                    </a:lnTo>
                    <a:lnTo>
                      <a:pt x="70" y="0"/>
                    </a:lnTo>
                    <a:lnTo>
                      <a:pt x="65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4" y="1"/>
                    </a:lnTo>
                    <a:lnTo>
                      <a:pt x="48" y="2"/>
                    </a:lnTo>
                    <a:lnTo>
                      <a:pt x="42" y="4"/>
                    </a:lnTo>
                    <a:lnTo>
                      <a:pt x="35" y="7"/>
                    </a:lnTo>
                    <a:lnTo>
                      <a:pt x="29" y="10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1" y="28"/>
                    </a:lnTo>
                    <a:lnTo>
                      <a:pt x="7" y="34"/>
                    </a:lnTo>
                    <a:lnTo>
                      <a:pt x="5" y="40"/>
                    </a:lnTo>
                    <a:lnTo>
                      <a:pt x="2" y="46"/>
                    </a:lnTo>
                    <a:lnTo>
                      <a:pt x="1" y="54"/>
                    </a:lnTo>
                    <a:lnTo>
                      <a:pt x="0" y="57"/>
                    </a:lnTo>
                    <a:lnTo>
                      <a:pt x="0" y="61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0" y="74"/>
                    </a:lnTo>
                    <a:lnTo>
                      <a:pt x="1" y="81"/>
                    </a:lnTo>
                    <a:lnTo>
                      <a:pt x="2" y="87"/>
                    </a:lnTo>
                    <a:lnTo>
                      <a:pt x="5" y="94"/>
                    </a:lnTo>
                    <a:lnTo>
                      <a:pt x="7" y="99"/>
                    </a:lnTo>
                    <a:lnTo>
                      <a:pt x="11" y="105"/>
                    </a:lnTo>
                    <a:lnTo>
                      <a:pt x="14" y="111"/>
                    </a:lnTo>
                    <a:lnTo>
                      <a:pt x="19" y="117"/>
                    </a:lnTo>
                    <a:lnTo>
                      <a:pt x="24" y="121"/>
                    </a:lnTo>
                    <a:lnTo>
                      <a:pt x="29" y="124"/>
                    </a:lnTo>
                    <a:lnTo>
                      <a:pt x="35" y="128"/>
                    </a:lnTo>
                    <a:lnTo>
                      <a:pt x="42" y="132"/>
                    </a:lnTo>
                    <a:lnTo>
                      <a:pt x="48" y="133"/>
                    </a:lnTo>
                    <a:lnTo>
                      <a:pt x="54" y="135"/>
                    </a:lnTo>
                    <a:lnTo>
                      <a:pt x="58" y="136"/>
                    </a:lnTo>
                    <a:lnTo>
                      <a:pt x="61" y="136"/>
                    </a:lnTo>
                    <a:lnTo>
                      <a:pt x="65" y="136"/>
                    </a:lnTo>
                    <a:lnTo>
                      <a:pt x="70" y="138"/>
                    </a:lnTo>
                    <a:lnTo>
                      <a:pt x="70" y="1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74"/>
              <p:cNvSpPr>
                <a:spLocks/>
              </p:cNvSpPr>
              <p:nvPr/>
            </p:nvSpPr>
            <p:spPr bwMode="auto">
              <a:xfrm>
                <a:off x="2298" y="3893"/>
                <a:ext cx="137" cy="137"/>
              </a:xfrm>
              <a:custGeom>
                <a:avLst/>
                <a:gdLst/>
                <a:ahLst/>
                <a:cxnLst>
                  <a:cxn ang="0">
                    <a:pos x="75" y="137"/>
                  </a:cxn>
                  <a:cxn ang="0">
                    <a:pos x="88" y="134"/>
                  </a:cxn>
                  <a:cxn ang="0">
                    <a:pos x="100" y="128"/>
                  </a:cxn>
                  <a:cxn ang="0">
                    <a:pos x="111" y="120"/>
                  </a:cxn>
                  <a:cxn ang="0">
                    <a:pos x="120" y="112"/>
                  </a:cxn>
                  <a:cxn ang="0">
                    <a:pos x="128" y="100"/>
                  </a:cxn>
                  <a:cxn ang="0">
                    <a:pos x="134" y="88"/>
                  </a:cxn>
                  <a:cxn ang="0">
                    <a:pos x="136" y="78"/>
                  </a:cxn>
                  <a:cxn ang="0">
                    <a:pos x="136" y="71"/>
                  </a:cxn>
                  <a:cxn ang="0">
                    <a:pos x="136" y="64"/>
                  </a:cxn>
                  <a:cxn ang="0">
                    <a:pos x="136" y="57"/>
                  </a:cxn>
                  <a:cxn ang="0">
                    <a:pos x="134" y="47"/>
                  </a:cxn>
                  <a:cxn ang="0">
                    <a:pos x="128" y="36"/>
                  </a:cxn>
                  <a:cxn ang="0">
                    <a:pos x="120" y="24"/>
                  </a:cxn>
                  <a:cxn ang="0">
                    <a:pos x="111" y="16"/>
                  </a:cxn>
                  <a:cxn ang="0">
                    <a:pos x="100" y="9"/>
                  </a:cxn>
                  <a:cxn ang="0">
                    <a:pos x="88" y="3"/>
                  </a:cxn>
                  <a:cxn ang="0">
                    <a:pos x="75" y="0"/>
                  </a:cxn>
                  <a:cxn ang="0">
                    <a:pos x="65" y="0"/>
                  </a:cxn>
                  <a:cxn ang="0">
                    <a:pos x="58" y="0"/>
                  </a:cxn>
                  <a:cxn ang="0">
                    <a:pos x="47" y="3"/>
                  </a:cxn>
                  <a:cxn ang="0">
                    <a:pos x="35" y="9"/>
                  </a:cxn>
                  <a:cxn ang="0">
                    <a:pos x="24" y="16"/>
                  </a:cxn>
                  <a:cxn ang="0">
                    <a:pos x="15" y="24"/>
                  </a:cxn>
                  <a:cxn ang="0">
                    <a:pos x="8" y="36"/>
                  </a:cxn>
                  <a:cxn ang="0">
                    <a:pos x="3" y="47"/>
                  </a:cxn>
                  <a:cxn ang="0">
                    <a:pos x="0" y="57"/>
                  </a:cxn>
                  <a:cxn ang="0">
                    <a:pos x="0" y="64"/>
                  </a:cxn>
                  <a:cxn ang="0">
                    <a:pos x="0" y="71"/>
                  </a:cxn>
                  <a:cxn ang="0">
                    <a:pos x="0" y="78"/>
                  </a:cxn>
                  <a:cxn ang="0">
                    <a:pos x="3" y="88"/>
                  </a:cxn>
                  <a:cxn ang="0">
                    <a:pos x="8" y="100"/>
                  </a:cxn>
                  <a:cxn ang="0">
                    <a:pos x="15" y="112"/>
                  </a:cxn>
                  <a:cxn ang="0">
                    <a:pos x="24" y="120"/>
                  </a:cxn>
                  <a:cxn ang="0">
                    <a:pos x="35" y="128"/>
                  </a:cxn>
                  <a:cxn ang="0">
                    <a:pos x="47" y="134"/>
                  </a:cxn>
                  <a:cxn ang="0">
                    <a:pos x="58" y="136"/>
                  </a:cxn>
                  <a:cxn ang="0">
                    <a:pos x="65" y="137"/>
                  </a:cxn>
                  <a:cxn ang="0">
                    <a:pos x="69" y="137"/>
                  </a:cxn>
                </a:cxnLst>
                <a:rect l="0" t="0" r="r" b="b"/>
                <a:pathLst>
                  <a:path w="137" h="137">
                    <a:moveTo>
                      <a:pt x="69" y="137"/>
                    </a:moveTo>
                    <a:lnTo>
                      <a:pt x="75" y="137"/>
                    </a:lnTo>
                    <a:lnTo>
                      <a:pt x="82" y="136"/>
                    </a:lnTo>
                    <a:lnTo>
                      <a:pt x="88" y="134"/>
                    </a:lnTo>
                    <a:lnTo>
                      <a:pt x="95" y="132"/>
                    </a:lnTo>
                    <a:lnTo>
                      <a:pt x="100" y="128"/>
                    </a:lnTo>
                    <a:lnTo>
                      <a:pt x="106" y="125"/>
                    </a:lnTo>
                    <a:lnTo>
                      <a:pt x="111" y="120"/>
                    </a:lnTo>
                    <a:lnTo>
                      <a:pt x="117" y="117"/>
                    </a:lnTo>
                    <a:lnTo>
                      <a:pt x="120" y="112"/>
                    </a:lnTo>
                    <a:lnTo>
                      <a:pt x="125" y="106"/>
                    </a:lnTo>
                    <a:lnTo>
                      <a:pt x="128" y="100"/>
                    </a:lnTo>
                    <a:lnTo>
                      <a:pt x="131" y="94"/>
                    </a:lnTo>
                    <a:lnTo>
                      <a:pt x="134" y="88"/>
                    </a:lnTo>
                    <a:lnTo>
                      <a:pt x="135" y="82"/>
                    </a:lnTo>
                    <a:lnTo>
                      <a:pt x="136" y="78"/>
                    </a:lnTo>
                    <a:lnTo>
                      <a:pt x="136" y="75"/>
                    </a:lnTo>
                    <a:lnTo>
                      <a:pt x="136" y="71"/>
                    </a:lnTo>
                    <a:lnTo>
                      <a:pt x="137" y="69"/>
                    </a:lnTo>
                    <a:lnTo>
                      <a:pt x="136" y="64"/>
                    </a:lnTo>
                    <a:lnTo>
                      <a:pt x="136" y="60"/>
                    </a:lnTo>
                    <a:lnTo>
                      <a:pt x="136" y="57"/>
                    </a:lnTo>
                    <a:lnTo>
                      <a:pt x="135" y="54"/>
                    </a:lnTo>
                    <a:lnTo>
                      <a:pt x="134" y="47"/>
                    </a:lnTo>
                    <a:lnTo>
                      <a:pt x="131" y="42"/>
                    </a:lnTo>
                    <a:lnTo>
                      <a:pt x="128" y="36"/>
                    </a:lnTo>
                    <a:lnTo>
                      <a:pt x="125" y="30"/>
                    </a:lnTo>
                    <a:lnTo>
                      <a:pt x="120" y="24"/>
                    </a:lnTo>
                    <a:lnTo>
                      <a:pt x="117" y="21"/>
                    </a:lnTo>
                    <a:lnTo>
                      <a:pt x="111" y="16"/>
                    </a:lnTo>
                    <a:lnTo>
                      <a:pt x="106" y="12"/>
                    </a:lnTo>
                    <a:lnTo>
                      <a:pt x="100" y="9"/>
                    </a:lnTo>
                    <a:lnTo>
                      <a:pt x="95" y="5"/>
                    </a:lnTo>
                    <a:lnTo>
                      <a:pt x="88" y="3"/>
                    </a:lnTo>
                    <a:lnTo>
                      <a:pt x="82" y="2"/>
                    </a:lnTo>
                    <a:lnTo>
                      <a:pt x="75" y="0"/>
                    </a:lnTo>
                    <a:lnTo>
                      <a:pt x="69" y="0"/>
                    </a:lnTo>
                    <a:lnTo>
                      <a:pt x="65" y="0"/>
                    </a:lnTo>
                    <a:lnTo>
                      <a:pt x="62" y="0"/>
                    </a:lnTo>
                    <a:lnTo>
                      <a:pt x="58" y="0"/>
                    </a:lnTo>
                    <a:lnTo>
                      <a:pt x="54" y="2"/>
                    </a:lnTo>
                    <a:lnTo>
                      <a:pt x="47" y="3"/>
                    </a:lnTo>
                    <a:lnTo>
                      <a:pt x="41" y="5"/>
                    </a:lnTo>
                    <a:lnTo>
                      <a:pt x="35" y="9"/>
                    </a:lnTo>
                    <a:lnTo>
                      <a:pt x="29" y="12"/>
                    </a:lnTo>
                    <a:lnTo>
                      <a:pt x="24" y="16"/>
                    </a:lnTo>
                    <a:lnTo>
                      <a:pt x="20" y="21"/>
                    </a:lnTo>
                    <a:lnTo>
                      <a:pt x="15" y="24"/>
                    </a:lnTo>
                    <a:lnTo>
                      <a:pt x="11" y="30"/>
                    </a:lnTo>
                    <a:lnTo>
                      <a:pt x="8" y="36"/>
                    </a:lnTo>
                    <a:lnTo>
                      <a:pt x="5" y="42"/>
                    </a:lnTo>
                    <a:lnTo>
                      <a:pt x="3" y="47"/>
                    </a:lnTo>
                    <a:lnTo>
                      <a:pt x="2" y="54"/>
                    </a:lnTo>
                    <a:lnTo>
                      <a:pt x="0" y="57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3" y="88"/>
                    </a:lnTo>
                    <a:lnTo>
                      <a:pt x="5" y="94"/>
                    </a:lnTo>
                    <a:lnTo>
                      <a:pt x="8" y="100"/>
                    </a:lnTo>
                    <a:lnTo>
                      <a:pt x="11" y="106"/>
                    </a:lnTo>
                    <a:lnTo>
                      <a:pt x="15" y="112"/>
                    </a:lnTo>
                    <a:lnTo>
                      <a:pt x="20" y="117"/>
                    </a:lnTo>
                    <a:lnTo>
                      <a:pt x="24" y="120"/>
                    </a:lnTo>
                    <a:lnTo>
                      <a:pt x="29" y="125"/>
                    </a:lnTo>
                    <a:lnTo>
                      <a:pt x="35" y="128"/>
                    </a:lnTo>
                    <a:lnTo>
                      <a:pt x="41" y="132"/>
                    </a:lnTo>
                    <a:lnTo>
                      <a:pt x="47" y="134"/>
                    </a:lnTo>
                    <a:lnTo>
                      <a:pt x="54" y="136"/>
                    </a:lnTo>
                    <a:lnTo>
                      <a:pt x="58" y="136"/>
                    </a:lnTo>
                    <a:lnTo>
                      <a:pt x="62" y="137"/>
                    </a:lnTo>
                    <a:lnTo>
                      <a:pt x="65" y="137"/>
                    </a:lnTo>
                    <a:lnTo>
                      <a:pt x="69" y="137"/>
                    </a:lnTo>
                    <a:lnTo>
                      <a:pt x="69" y="1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75"/>
              <p:cNvSpPr>
                <a:spLocks/>
              </p:cNvSpPr>
              <p:nvPr/>
            </p:nvSpPr>
            <p:spPr bwMode="auto">
              <a:xfrm>
                <a:off x="2534" y="3977"/>
                <a:ext cx="115" cy="115"/>
              </a:xfrm>
              <a:custGeom>
                <a:avLst/>
                <a:gdLst/>
                <a:ahLst/>
                <a:cxnLst>
                  <a:cxn ang="0">
                    <a:pos x="62" y="115"/>
                  </a:cxn>
                  <a:cxn ang="0">
                    <a:pos x="73" y="112"/>
                  </a:cxn>
                  <a:cxn ang="0">
                    <a:pos x="84" y="108"/>
                  </a:cxn>
                  <a:cxn ang="0">
                    <a:pos x="92" y="102"/>
                  </a:cxn>
                  <a:cxn ang="0">
                    <a:pos x="100" y="94"/>
                  </a:cxn>
                  <a:cxn ang="0">
                    <a:pos x="106" y="86"/>
                  </a:cxn>
                  <a:cxn ang="0">
                    <a:pos x="111" y="76"/>
                  </a:cxn>
                  <a:cxn ang="0">
                    <a:pos x="115" y="64"/>
                  </a:cxn>
                  <a:cxn ang="0">
                    <a:pos x="115" y="53"/>
                  </a:cxn>
                  <a:cxn ang="0">
                    <a:pos x="111" y="41"/>
                  </a:cxn>
                  <a:cxn ang="0">
                    <a:pos x="106" y="30"/>
                  </a:cxn>
                  <a:cxn ang="0">
                    <a:pos x="100" y="21"/>
                  </a:cxn>
                  <a:cxn ang="0">
                    <a:pos x="92" y="14"/>
                  </a:cxn>
                  <a:cxn ang="0">
                    <a:pos x="84" y="6"/>
                  </a:cxn>
                  <a:cxn ang="0">
                    <a:pos x="73" y="2"/>
                  </a:cxn>
                  <a:cxn ang="0">
                    <a:pos x="62" y="0"/>
                  </a:cxn>
                  <a:cxn ang="0">
                    <a:pos x="50" y="0"/>
                  </a:cxn>
                  <a:cxn ang="0">
                    <a:pos x="39" y="2"/>
                  </a:cxn>
                  <a:cxn ang="0">
                    <a:pos x="28" y="6"/>
                  </a:cxn>
                  <a:cxn ang="0">
                    <a:pos x="20" y="14"/>
                  </a:cxn>
                  <a:cxn ang="0">
                    <a:pos x="12" y="21"/>
                  </a:cxn>
                  <a:cxn ang="0">
                    <a:pos x="6" y="30"/>
                  </a:cxn>
                  <a:cxn ang="0">
                    <a:pos x="1" y="41"/>
                  </a:cxn>
                  <a:cxn ang="0">
                    <a:pos x="0" y="53"/>
                  </a:cxn>
                  <a:cxn ang="0">
                    <a:pos x="0" y="64"/>
                  </a:cxn>
                  <a:cxn ang="0">
                    <a:pos x="1" y="76"/>
                  </a:cxn>
                  <a:cxn ang="0">
                    <a:pos x="6" y="86"/>
                  </a:cxn>
                  <a:cxn ang="0">
                    <a:pos x="12" y="94"/>
                  </a:cxn>
                  <a:cxn ang="0">
                    <a:pos x="20" y="102"/>
                  </a:cxn>
                  <a:cxn ang="0">
                    <a:pos x="28" y="108"/>
                  </a:cxn>
                  <a:cxn ang="0">
                    <a:pos x="39" y="112"/>
                  </a:cxn>
                  <a:cxn ang="0">
                    <a:pos x="50" y="115"/>
                  </a:cxn>
                  <a:cxn ang="0">
                    <a:pos x="56" y="115"/>
                  </a:cxn>
                </a:cxnLst>
                <a:rect l="0" t="0" r="r" b="b"/>
                <a:pathLst>
                  <a:path w="115" h="115">
                    <a:moveTo>
                      <a:pt x="56" y="115"/>
                    </a:moveTo>
                    <a:lnTo>
                      <a:pt x="62" y="115"/>
                    </a:lnTo>
                    <a:lnTo>
                      <a:pt x="67" y="114"/>
                    </a:lnTo>
                    <a:lnTo>
                      <a:pt x="73" y="112"/>
                    </a:lnTo>
                    <a:lnTo>
                      <a:pt x="79" y="111"/>
                    </a:lnTo>
                    <a:lnTo>
                      <a:pt x="84" y="108"/>
                    </a:lnTo>
                    <a:lnTo>
                      <a:pt x="88" y="105"/>
                    </a:lnTo>
                    <a:lnTo>
                      <a:pt x="92" y="102"/>
                    </a:lnTo>
                    <a:lnTo>
                      <a:pt x="97" y="99"/>
                    </a:lnTo>
                    <a:lnTo>
                      <a:pt x="100" y="94"/>
                    </a:lnTo>
                    <a:lnTo>
                      <a:pt x="104" y="90"/>
                    </a:lnTo>
                    <a:lnTo>
                      <a:pt x="106" y="86"/>
                    </a:lnTo>
                    <a:lnTo>
                      <a:pt x="110" y="81"/>
                    </a:lnTo>
                    <a:lnTo>
                      <a:pt x="111" y="76"/>
                    </a:lnTo>
                    <a:lnTo>
                      <a:pt x="114" y="70"/>
                    </a:lnTo>
                    <a:lnTo>
                      <a:pt x="115" y="64"/>
                    </a:lnTo>
                    <a:lnTo>
                      <a:pt x="115" y="59"/>
                    </a:lnTo>
                    <a:lnTo>
                      <a:pt x="115" y="53"/>
                    </a:lnTo>
                    <a:lnTo>
                      <a:pt x="114" y="47"/>
                    </a:lnTo>
                    <a:lnTo>
                      <a:pt x="111" y="41"/>
                    </a:lnTo>
                    <a:lnTo>
                      <a:pt x="110" y="36"/>
                    </a:lnTo>
                    <a:lnTo>
                      <a:pt x="106" y="30"/>
                    </a:lnTo>
                    <a:lnTo>
                      <a:pt x="104" y="26"/>
                    </a:lnTo>
                    <a:lnTo>
                      <a:pt x="100" y="21"/>
                    </a:lnTo>
                    <a:lnTo>
                      <a:pt x="97" y="17"/>
                    </a:lnTo>
                    <a:lnTo>
                      <a:pt x="92" y="14"/>
                    </a:lnTo>
                    <a:lnTo>
                      <a:pt x="88" y="10"/>
                    </a:lnTo>
                    <a:lnTo>
                      <a:pt x="84" y="6"/>
                    </a:lnTo>
                    <a:lnTo>
                      <a:pt x="79" y="4"/>
                    </a:lnTo>
                    <a:lnTo>
                      <a:pt x="73" y="2"/>
                    </a:lnTo>
                    <a:lnTo>
                      <a:pt x="67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9" y="2"/>
                    </a:lnTo>
                    <a:lnTo>
                      <a:pt x="34" y="4"/>
                    </a:lnTo>
                    <a:lnTo>
                      <a:pt x="28" y="6"/>
                    </a:lnTo>
                    <a:lnTo>
                      <a:pt x="24" y="10"/>
                    </a:lnTo>
                    <a:lnTo>
                      <a:pt x="20" y="14"/>
                    </a:lnTo>
                    <a:lnTo>
                      <a:pt x="16" y="17"/>
                    </a:lnTo>
                    <a:lnTo>
                      <a:pt x="12" y="21"/>
                    </a:lnTo>
                    <a:lnTo>
                      <a:pt x="8" y="26"/>
                    </a:lnTo>
                    <a:lnTo>
                      <a:pt x="6" y="30"/>
                    </a:lnTo>
                    <a:lnTo>
                      <a:pt x="3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1" y="76"/>
                    </a:lnTo>
                    <a:lnTo>
                      <a:pt x="3" y="81"/>
                    </a:lnTo>
                    <a:lnTo>
                      <a:pt x="6" y="86"/>
                    </a:lnTo>
                    <a:lnTo>
                      <a:pt x="8" y="90"/>
                    </a:lnTo>
                    <a:lnTo>
                      <a:pt x="12" y="94"/>
                    </a:lnTo>
                    <a:lnTo>
                      <a:pt x="16" y="99"/>
                    </a:lnTo>
                    <a:lnTo>
                      <a:pt x="20" y="102"/>
                    </a:lnTo>
                    <a:lnTo>
                      <a:pt x="24" y="105"/>
                    </a:lnTo>
                    <a:lnTo>
                      <a:pt x="28" y="108"/>
                    </a:lnTo>
                    <a:lnTo>
                      <a:pt x="34" y="111"/>
                    </a:lnTo>
                    <a:lnTo>
                      <a:pt x="39" y="112"/>
                    </a:lnTo>
                    <a:lnTo>
                      <a:pt x="44" y="114"/>
                    </a:lnTo>
                    <a:lnTo>
                      <a:pt x="50" y="115"/>
                    </a:lnTo>
                    <a:lnTo>
                      <a:pt x="56" y="115"/>
                    </a:lnTo>
                    <a:lnTo>
                      <a:pt x="56" y="1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76"/>
              <p:cNvSpPr>
                <a:spLocks/>
              </p:cNvSpPr>
              <p:nvPr/>
            </p:nvSpPr>
            <p:spPr bwMode="auto">
              <a:xfrm>
                <a:off x="2768" y="4021"/>
                <a:ext cx="81" cy="81"/>
              </a:xfrm>
              <a:custGeom>
                <a:avLst/>
                <a:gdLst/>
                <a:ahLst/>
                <a:cxnLst>
                  <a:cxn ang="0">
                    <a:pos x="45" y="81"/>
                  </a:cxn>
                  <a:cxn ang="0">
                    <a:pos x="53" y="79"/>
                  </a:cxn>
                  <a:cxn ang="0">
                    <a:pos x="60" y="76"/>
                  </a:cxn>
                  <a:cxn ang="0">
                    <a:pos x="67" y="71"/>
                  </a:cxn>
                  <a:cxn ang="0">
                    <a:pos x="72" y="67"/>
                  </a:cxn>
                  <a:cxn ang="0">
                    <a:pos x="77" y="59"/>
                  </a:cxn>
                  <a:cxn ang="0">
                    <a:pos x="79" y="52"/>
                  </a:cxn>
                  <a:cxn ang="0">
                    <a:pos x="81" y="45"/>
                  </a:cxn>
                  <a:cxn ang="0">
                    <a:pos x="81" y="37"/>
                  </a:cxn>
                  <a:cxn ang="0">
                    <a:pos x="79" y="30"/>
                  </a:cxn>
                  <a:cxn ang="0">
                    <a:pos x="77" y="21"/>
                  </a:cxn>
                  <a:cxn ang="0">
                    <a:pos x="72" y="15"/>
                  </a:cxn>
                  <a:cxn ang="0">
                    <a:pos x="67" y="9"/>
                  </a:cxn>
                  <a:cxn ang="0">
                    <a:pos x="60" y="4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37" y="0"/>
                  </a:cxn>
                  <a:cxn ang="0">
                    <a:pos x="29" y="2"/>
                  </a:cxn>
                  <a:cxn ang="0">
                    <a:pos x="21" y="4"/>
                  </a:cxn>
                  <a:cxn ang="0">
                    <a:pos x="15" y="9"/>
                  </a:cxn>
                  <a:cxn ang="0">
                    <a:pos x="9" y="15"/>
                  </a:cxn>
                  <a:cxn ang="0">
                    <a:pos x="4" y="21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0" y="45"/>
                  </a:cxn>
                  <a:cxn ang="0">
                    <a:pos x="1" y="52"/>
                  </a:cxn>
                  <a:cxn ang="0">
                    <a:pos x="4" y="59"/>
                  </a:cxn>
                  <a:cxn ang="0">
                    <a:pos x="9" y="67"/>
                  </a:cxn>
                  <a:cxn ang="0">
                    <a:pos x="15" y="71"/>
                  </a:cxn>
                  <a:cxn ang="0">
                    <a:pos x="21" y="76"/>
                  </a:cxn>
                  <a:cxn ang="0">
                    <a:pos x="29" y="79"/>
                  </a:cxn>
                  <a:cxn ang="0">
                    <a:pos x="37" y="81"/>
                  </a:cxn>
                  <a:cxn ang="0">
                    <a:pos x="42" y="81"/>
                  </a:cxn>
                </a:cxnLst>
                <a:rect l="0" t="0" r="r" b="b"/>
                <a:pathLst>
                  <a:path w="81" h="81">
                    <a:moveTo>
                      <a:pt x="42" y="81"/>
                    </a:moveTo>
                    <a:lnTo>
                      <a:pt x="45" y="81"/>
                    </a:lnTo>
                    <a:lnTo>
                      <a:pt x="49" y="80"/>
                    </a:lnTo>
                    <a:lnTo>
                      <a:pt x="53" y="79"/>
                    </a:lnTo>
                    <a:lnTo>
                      <a:pt x="57" y="77"/>
                    </a:lnTo>
                    <a:lnTo>
                      <a:pt x="60" y="76"/>
                    </a:lnTo>
                    <a:lnTo>
                      <a:pt x="63" y="74"/>
                    </a:lnTo>
                    <a:lnTo>
                      <a:pt x="67" y="71"/>
                    </a:lnTo>
                    <a:lnTo>
                      <a:pt x="69" y="69"/>
                    </a:lnTo>
                    <a:lnTo>
                      <a:pt x="72" y="67"/>
                    </a:lnTo>
                    <a:lnTo>
                      <a:pt x="74" y="63"/>
                    </a:lnTo>
                    <a:lnTo>
                      <a:pt x="77" y="59"/>
                    </a:lnTo>
                    <a:lnTo>
                      <a:pt x="78" y="56"/>
                    </a:lnTo>
                    <a:lnTo>
                      <a:pt x="79" y="52"/>
                    </a:lnTo>
                    <a:lnTo>
                      <a:pt x="80" y="49"/>
                    </a:lnTo>
                    <a:lnTo>
                      <a:pt x="81" y="45"/>
                    </a:lnTo>
                    <a:lnTo>
                      <a:pt x="81" y="42"/>
                    </a:lnTo>
                    <a:lnTo>
                      <a:pt x="81" y="37"/>
                    </a:lnTo>
                    <a:lnTo>
                      <a:pt x="80" y="33"/>
                    </a:lnTo>
                    <a:lnTo>
                      <a:pt x="79" y="30"/>
                    </a:lnTo>
                    <a:lnTo>
                      <a:pt x="78" y="25"/>
                    </a:lnTo>
                    <a:lnTo>
                      <a:pt x="77" y="21"/>
                    </a:lnTo>
                    <a:lnTo>
                      <a:pt x="74" y="18"/>
                    </a:lnTo>
                    <a:lnTo>
                      <a:pt x="72" y="15"/>
                    </a:lnTo>
                    <a:lnTo>
                      <a:pt x="69" y="13"/>
                    </a:lnTo>
                    <a:lnTo>
                      <a:pt x="67" y="9"/>
                    </a:lnTo>
                    <a:lnTo>
                      <a:pt x="63" y="7"/>
                    </a:lnTo>
                    <a:lnTo>
                      <a:pt x="60" y="4"/>
                    </a:lnTo>
                    <a:lnTo>
                      <a:pt x="57" y="3"/>
                    </a:lnTo>
                    <a:lnTo>
                      <a:pt x="53" y="2"/>
                    </a:lnTo>
                    <a:lnTo>
                      <a:pt x="49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7" y="0"/>
                    </a:lnTo>
                    <a:lnTo>
                      <a:pt x="32" y="1"/>
                    </a:lnTo>
                    <a:lnTo>
                      <a:pt x="29" y="2"/>
                    </a:lnTo>
                    <a:lnTo>
                      <a:pt x="25" y="3"/>
                    </a:lnTo>
                    <a:lnTo>
                      <a:pt x="21" y="4"/>
                    </a:lnTo>
                    <a:lnTo>
                      <a:pt x="18" y="7"/>
                    </a:lnTo>
                    <a:lnTo>
                      <a:pt x="15" y="9"/>
                    </a:lnTo>
                    <a:lnTo>
                      <a:pt x="13" y="13"/>
                    </a:lnTo>
                    <a:lnTo>
                      <a:pt x="9" y="15"/>
                    </a:lnTo>
                    <a:lnTo>
                      <a:pt x="7" y="18"/>
                    </a:lnTo>
                    <a:lnTo>
                      <a:pt x="4" y="21"/>
                    </a:lnTo>
                    <a:lnTo>
                      <a:pt x="3" y="25"/>
                    </a:lnTo>
                    <a:lnTo>
                      <a:pt x="1" y="30"/>
                    </a:lnTo>
                    <a:lnTo>
                      <a:pt x="1" y="33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3" y="56"/>
                    </a:lnTo>
                    <a:lnTo>
                      <a:pt x="4" y="59"/>
                    </a:lnTo>
                    <a:lnTo>
                      <a:pt x="7" y="63"/>
                    </a:lnTo>
                    <a:lnTo>
                      <a:pt x="9" y="67"/>
                    </a:lnTo>
                    <a:lnTo>
                      <a:pt x="13" y="69"/>
                    </a:lnTo>
                    <a:lnTo>
                      <a:pt x="15" y="71"/>
                    </a:lnTo>
                    <a:lnTo>
                      <a:pt x="18" y="74"/>
                    </a:lnTo>
                    <a:lnTo>
                      <a:pt x="21" y="76"/>
                    </a:lnTo>
                    <a:lnTo>
                      <a:pt x="25" y="77"/>
                    </a:lnTo>
                    <a:lnTo>
                      <a:pt x="29" y="79"/>
                    </a:lnTo>
                    <a:lnTo>
                      <a:pt x="32" y="80"/>
                    </a:lnTo>
                    <a:lnTo>
                      <a:pt x="37" y="81"/>
                    </a:lnTo>
                    <a:lnTo>
                      <a:pt x="42" y="81"/>
                    </a:lnTo>
                    <a:lnTo>
                      <a:pt x="42" y="8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77"/>
              <p:cNvSpPr>
                <a:spLocks/>
              </p:cNvSpPr>
              <p:nvPr/>
            </p:nvSpPr>
            <p:spPr bwMode="auto">
              <a:xfrm>
                <a:off x="1770" y="4385"/>
                <a:ext cx="209" cy="210"/>
              </a:xfrm>
              <a:custGeom>
                <a:avLst/>
                <a:gdLst/>
                <a:ahLst/>
                <a:cxnLst>
                  <a:cxn ang="0">
                    <a:pos x="115" y="209"/>
                  </a:cxn>
                  <a:cxn ang="0">
                    <a:pos x="131" y="205"/>
                  </a:cxn>
                  <a:cxn ang="0">
                    <a:pos x="145" y="202"/>
                  </a:cxn>
                  <a:cxn ang="0">
                    <a:pos x="157" y="193"/>
                  </a:cxn>
                  <a:cxn ang="0">
                    <a:pos x="171" y="185"/>
                  </a:cxn>
                  <a:cxn ang="0">
                    <a:pos x="181" y="174"/>
                  </a:cxn>
                  <a:cxn ang="0">
                    <a:pos x="191" y="163"/>
                  </a:cxn>
                  <a:cxn ang="0">
                    <a:pos x="198" y="149"/>
                  </a:cxn>
                  <a:cxn ang="0">
                    <a:pos x="204" y="136"/>
                  </a:cxn>
                  <a:cxn ang="0">
                    <a:pos x="208" y="120"/>
                  </a:cxn>
                  <a:cxn ang="0">
                    <a:pos x="209" y="106"/>
                  </a:cxn>
                  <a:cxn ang="0">
                    <a:pos x="208" y="89"/>
                  </a:cxn>
                  <a:cxn ang="0">
                    <a:pos x="204" y="73"/>
                  </a:cxn>
                  <a:cxn ang="0">
                    <a:pos x="198" y="59"/>
                  </a:cxn>
                  <a:cxn ang="0">
                    <a:pos x="191" y="46"/>
                  </a:cxn>
                  <a:cxn ang="0">
                    <a:pos x="181" y="34"/>
                  </a:cxn>
                  <a:cxn ang="0">
                    <a:pos x="171" y="23"/>
                  </a:cxn>
                  <a:cxn ang="0">
                    <a:pos x="157" y="15"/>
                  </a:cxn>
                  <a:cxn ang="0">
                    <a:pos x="145" y="9"/>
                  </a:cxn>
                  <a:cxn ang="0">
                    <a:pos x="131" y="3"/>
                  </a:cxn>
                  <a:cxn ang="0">
                    <a:pos x="115" y="0"/>
                  </a:cxn>
                  <a:cxn ang="0">
                    <a:pos x="100" y="0"/>
                  </a:cxn>
                  <a:cxn ang="0">
                    <a:pos x="83" y="3"/>
                  </a:cxn>
                  <a:cxn ang="0">
                    <a:pos x="69" y="6"/>
                  </a:cxn>
                  <a:cxn ang="0">
                    <a:pos x="54" y="12"/>
                  </a:cxn>
                  <a:cxn ang="0">
                    <a:pos x="41" y="21"/>
                  </a:cxn>
                  <a:cxn ang="0">
                    <a:pos x="30" y="31"/>
                  </a:cxn>
                  <a:cxn ang="0">
                    <a:pos x="19" y="42"/>
                  </a:cxn>
                  <a:cxn ang="0">
                    <a:pos x="11" y="54"/>
                  </a:cxn>
                  <a:cxn ang="0">
                    <a:pos x="5" y="68"/>
                  </a:cxn>
                  <a:cxn ang="0">
                    <a:pos x="1" y="83"/>
                  </a:cxn>
                  <a:cxn ang="0">
                    <a:pos x="0" y="100"/>
                  </a:cxn>
                  <a:cxn ang="0">
                    <a:pos x="0" y="115"/>
                  </a:cxn>
                  <a:cxn ang="0">
                    <a:pos x="3" y="131"/>
                  </a:cxn>
                  <a:cxn ang="0">
                    <a:pos x="7" y="145"/>
                  </a:cxn>
                  <a:cxn ang="0">
                    <a:pos x="13" y="158"/>
                  </a:cxn>
                  <a:cxn ang="0">
                    <a:pos x="23" y="170"/>
                  </a:cxn>
                  <a:cxn ang="0">
                    <a:pos x="34" y="181"/>
                  </a:cxn>
                  <a:cxn ang="0">
                    <a:pos x="46" y="191"/>
                  </a:cxn>
                  <a:cxn ang="0">
                    <a:pos x="58" y="199"/>
                  </a:cxn>
                  <a:cxn ang="0">
                    <a:pos x="73" y="204"/>
                  </a:cxn>
                  <a:cxn ang="0">
                    <a:pos x="88" y="208"/>
                  </a:cxn>
                  <a:cxn ang="0">
                    <a:pos x="105" y="210"/>
                  </a:cxn>
                </a:cxnLst>
                <a:rect l="0" t="0" r="r" b="b"/>
                <a:pathLst>
                  <a:path w="209" h="210">
                    <a:moveTo>
                      <a:pt x="105" y="210"/>
                    </a:moveTo>
                    <a:lnTo>
                      <a:pt x="109" y="209"/>
                    </a:lnTo>
                    <a:lnTo>
                      <a:pt x="115" y="209"/>
                    </a:lnTo>
                    <a:lnTo>
                      <a:pt x="120" y="208"/>
                    </a:lnTo>
                    <a:lnTo>
                      <a:pt x="125" y="208"/>
                    </a:lnTo>
                    <a:lnTo>
                      <a:pt x="131" y="205"/>
                    </a:lnTo>
                    <a:lnTo>
                      <a:pt x="136" y="204"/>
                    </a:lnTo>
                    <a:lnTo>
                      <a:pt x="141" y="203"/>
                    </a:lnTo>
                    <a:lnTo>
                      <a:pt x="145" y="202"/>
                    </a:lnTo>
                    <a:lnTo>
                      <a:pt x="149" y="199"/>
                    </a:lnTo>
                    <a:lnTo>
                      <a:pt x="154" y="197"/>
                    </a:lnTo>
                    <a:lnTo>
                      <a:pt x="157" y="193"/>
                    </a:lnTo>
                    <a:lnTo>
                      <a:pt x="163" y="191"/>
                    </a:lnTo>
                    <a:lnTo>
                      <a:pt x="167" y="188"/>
                    </a:lnTo>
                    <a:lnTo>
                      <a:pt x="171" y="185"/>
                    </a:lnTo>
                    <a:lnTo>
                      <a:pt x="174" y="181"/>
                    </a:lnTo>
                    <a:lnTo>
                      <a:pt x="179" y="179"/>
                    </a:lnTo>
                    <a:lnTo>
                      <a:pt x="181" y="174"/>
                    </a:lnTo>
                    <a:lnTo>
                      <a:pt x="185" y="170"/>
                    </a:lnTo>
                    <a:lnTo>
                      <a:pt x="187" y="167"/>
                    </a:lnTo>
                    <a:lnTo>
                      <a:pt x="191" y="163"/>
                    </a:lnTo>
                    <a:lnTo>
                      <a:pt x="193" y="158"/>
                    </a:lnTo>
                    <a:lnTo>
                      <a:pt x="196" y="154"/>
                    </a:lnTo>
                    <a:lnTo>
                      <a:pt x="198" y="149"/>
                    </a:lnTo>
                    <a:lnTo>
                      <a:pt x="201" y="145"/>
                    </a:lnTo>
                    <a:lnTo>
                      <a:pt x="202" y="140"/>
                    </a:lnTo>
                    <a:lnTo>
                      <a:pt x="204" y="136"/>
                    </a:lnTo>
                    <a:lnTo>
                      <a:pt x="205" y="131"/>
                    </a:lnTo>
                    <a:lnTo>
                      <a:pt x="207" y="126"/>
                    </a:lnTo>
                    <a:lnTo>
                      <a:pt x="208" y="120"/>
                    </a:lnTo>
                    <a:lnTo>
                      <a:pt x="208" y="115"/>
                    </a:lnTo>
                    <a:lnTo>
                      <a:pt x="209" y="110"/>
                    </a:lnTo>
                    <a:lnTo>
                      <a:pt x="209" y="106"/>
                    </a:lnTo>
                    <a:lnTo>
                      <a:pt x="209" y="100"/>
                    </a:lnTo>
                    <a:lnTo>
                      <a:pt x="208" y="95"/>
                    </a:lnTo>
                    <a:lnTo>
                      <a:pt x="208" y="89"/>
                    </a:lnTo>
                    <a:lnTo>
                      <a:pt x="207" y="83"/>
                    </a:lnTo>
                    <a:lnTo>
                      <a:pt x="205" y="78"/>
                    </a:lnTo>
                    <a:lnTo>
                      <a:pt x="204" y="73"/>
                    </a:lnTo>
                    <a:lnTo>
                      <a:pt x="202" y="68"/>
                    </a:lnTo>
                    <a:lnTo>
                      <a:pt x="201" y="64"/>
                    </a:lnTo>
                    <a:lnTo>
                      <a:pt x="198" y="59"/>
                    </a:lnTo>
                    <a:lnTo>
                      <a:pt x="196" y="54"/>
                    </a:lnTo>
                    <a:lnTo>
                      <a:pt x="193" y="49"/>
                    </a:lnTo>
                    <a:lnTo>
                      <a:pt x="191" y="46"/>
                    </a:lnTo>
                    <a:lnTo>
                      <a:pt x="187" y="42"/>
                    </a:lnTo>
                    <a:lnTo>
                      <a:pt x="185" y="37"/>
                    </a:lnTo>
                    <a:lnTo>
                      <a:pt x="181" y="34"/>
                    </a:lnTo>
                    <a:lnTo>
                      <a:pt x="179" y="31"/>
                    </a:lnTo>
                    <a:lnTo>
                      <a:pt x="174" y="27"/>
                    </a:lnTo>
                    <a:lnTo>
                      <a:pt x="171" y="23"/>
                    </a:lnTo>
                    <a:lnTo>
                      <a:pt x="167" y="21"/>
                    </a:lnTo>
                    <a:lnTo>
                      <a:pt x="163" y="17"/>
                    </a:lnTo>
                    <a:lnTo>
                      <a:pt x="157" y="15"/>
                    </a:lnTo>
                    <a:lnTo>
                      <a:pt x="154" y="12"/>
                    </a:lnTo>
                    <a:lnTo>
                      <a:pt x="149" y="10"/>
                    </a:lnTo>
                    <a:lnTo>
                      <a:pt x="145" y="9"/>
                    </a:lnTo>
                    <a:lnTo>
                      <a:pt x="141" y="6"/>
                    </a:lnTo>
                    <a:lnTo>
                      <a:pt x="136" y="4"/>
                    </a:lnTo>
                    <a:lnTo>
                      <a:pt x="131" y="3"/>
                    </a:lnTo>
                    <a:lnTo>
                      <a:pt x="125" y="3"/>
                    </a:lnTo>
                    <a:lnTo>
                      <a:pt x="120" y="0"/>
                    </a:lnTo>
                    <a:lnTo>
                      <a:pt x="115" y="0"/>
                    </a:lnTo>
                    <a:lnTo>
                      <a:pt x="109" y="0"/>
                    </a:lnTo>
                    <a:lnTo>
                      <a:pt x="105" y="0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8" y="0"/>
                    </a:lnTo>
                    <a:lnTo>
                      <a:pt x="83" y="3"/>
                    </a:lnTo>
                    <a:lnTo>
                      <a:pt x="78" y="3"/>
                    </a:lnTo>
                    <a:lnTo>
                      <a:pt x="73" y="4"/>
                    </a:lnTo>
                    <a:lnTo>
                      <a:pt x="69" y="6"/>
                    </a:lnTo>
                    <a:lnTo>
                      <a:pt x="64" y="9"/>
                    </a:lnTo>
                    <a:lnTo>
                      <a:pt x="58" y="10"/>
                    </a:lnTo>
                    <a:lnTo>
                      <a:pt x="54" y="12"/>
                    </a:lnTo>
                    <a:lnTo>
                      <a:pt x="49" y="15"/>
                    </a:lnTo>
                    <a:lnTo>
                      <a:pt x="46" y="17"/>
                    </a:lnTo>
                    <a:lnTo>
                      <a:pt x="41" y="21"/>
                    </a:lnTo>
                    <a:lnTo>
                      <a:pt x="37" y="23"/>
                    </a:lnTo>
                    <a:lnTo>
                      <a:pt x="34" y="27"/>
                    </a:lnTo>
                    <a:lnTo>
                      <a:pt x="30" y="31"/>
                    </a:lnTo>
                    <a:lnTo>
                      <a:pt x="27" y="34"/>
                    </a:lnTo>
                    <a:lnTo>
                      <a:pt x="23" y="37"/>
                    </a:lnTo>
                    <a:lnTo>
                      <a:pt x="19" y="42"/>
                    </a:lnTo>
                    <a:lnTo>
                      <a:pt x="17" y="46"/>
                    </a:lnTo>
                    <a:lnTo>
                      <a:pt x="13" y="49"/>
                    </a:lnTo>
                    <a:lnTo>
                      <a:pt x="11" y="54"/>
                    </a:lnTo>
                    <a:lnTo>
                      <a:pt x="10" y="59"/>
                    </a:lnTo>
                    <a:lnTo>
                      <a:pt x="7" y="64"/>
                    </a:lnTo>
                    <a:lnTo>
                      <a:pt x="5" y="68"/>
                    </a:lnTo>
                    <a:lnTo>
                      <a:pt x="4" y="73"/>
                    </a:lnTo>
                    <a:lnTo>
                      <a:pt x="3" y="78"/>
                    </a:lnTo>
                    <a:lnTo>
                      <a:pt x="1" y="83"/>
                    </a:lnTo>
                    <a:lnTo>
                      <a:pt x="0" y="89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5"/>
                    </a:lnTo>
                    <a:lnTo>
                      <a:pt x="0" y="120"/>
                    </a:lnTo>
                    <a:lnTo>
                      <a:pt x="1" y="126"/>
                    </a:lnTo>
                    <a:lnTo>
                      <a:pt x="3" y="131"/>
                    </a:lnTo>
                    <a:lnTo>
                      <a:pt x="4" y="136"/>
                    </a:lnTo>
                    <a:lnTo>
                      <a:pt x="5" y="140"/>
                    </a:lnTo>
                    <a:lnTo>
                      <a:pt x="7" y="145"/>
                    </a:lnTo>
                    <a:lnTo>
                      <a:pt x="10" y="149"/>
                    </a:lnTo>
                    <a:lnTo>
                      <a:pt x="11" y="154"/>
                    </a:lnTo>
                    <a:lnTo>
                      <a:pt x="13" y="158"/>
                    </a:lnTo>
                    <a:lnTo>
                      <a:pt x="17" y="163"/>
                    </a:lnTo>
                    <a:lnTo>
                      <a:pt x="19" y="167"/>
                    </a:lnTo>
                    <a:lnTo>
                      <a:pt x="23" y="170"/>
                    </a:lnTo>
                    <a:lnTo>
                      <a:pt x="27" y="174"/>
                    </a:lnTo>
                    <a:lnTo>
                      <a:pt x="30" y="179"/>
                    </a:lnTo>
                    <a:lnTo>
                      <a:pt x="34" y="181"/>
                    </a:lnTo>
                    <a:lnTo>
                      <a:pt x="37" y="185"/>
                    </a:lnTo>
                    <a:lnTo>
                      <a:pt x="41" y="188"/>
                    </a:lnTo>
                    <a:lnTo>
                      <a:pt x="46" y="191"/>
                    </a:lnTo>
                    <a:lnTo>
                      <a:pt x="49" y="193"/>
                    </a:lnTo>
                    <a:lnTo>
                      <a:pt x="54" y="197"/>
                    </a:lnTo>
                    <a:lnTo>
                      <a:pt x="58" y="199"/>
                    </a:lnTo>
                    <a:lnTo>
                      <a:pt x="64" y="202"/>
                    </a:lnTo>
                    <a:lnTo>
                      <a:pt x="69" y="203"/>
                    </a:lnTo>
                    <a:lnTo>
                      <a:pt x="73" y="204"/>
                    </a:lnTo>
                    <a:lnTo>
                      <a:pt x="78" y="205"/>
                    </a:lnTo>
                    <a:lnTo>
                      <a:pt x="83" y="208"/>
                    </a:lnTo>
                    <a:lnTo>
                      <a:pt x="88" y="208"/>
                    </a:lnTo>
                    <a:lnTo>
                      <a:pt x="94" y="209"/>
                    </a:lnTo>
                    <a:lnTo>
                      <a:pt x="100" y="209"/>
                    </a:lnTo>
                    <a:lnTo>
                      <a:pt x="105" y="210"/>
                    </a:lnTo>
                    <a:lnTo>
                      <a:pt x="105" y="2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78"/>
              <p:cNvSpPr>
                <a:spLocks/>
              </p:cNvSpPr>
              <p:nvPr/>
            </p:nvSpPr>
            <p:spPr bwMode="auto">
              <a:xfrm>
                <a:off x="1798" y="4413"/>
                <a:ext cx="153" cy="154"/>
              </a:xfrm>
              <a:custGeom>
                <a:avLst/>
                <a:gdLst/>
                <a:ahLst/>
                <a:cxnLst>
                  <a:cxn ang="0">
                    <a:pos x="80" y="153"/>
                  </a:cxn>
                  <a:cxn ang="0">
                    <a:pos x="87" y="153"/>
                  </a:cxn>
                  <a:cxn ang="0">
                    <a:pos x="95" y="151"/>
                  </a:cxn>
                  <a:cxn ang="0">
                    <a:pos x="103" y="148"/>
                  </a:cxn>
                  <a:cxn ang="0">
                    <a:pos x="113" y="144"/>
                  </a:cxn>
                  <a:cxn ang="0">
                    <a:pos x="125" y="135"/>
                  </a:cxn>
                  <a:cxn ang="0">
                    <a:pos x="135" y="126"/>
                  </a:cxn>
                  <a:cxn ang="0">
                    <a:pos x="144" y="112"/>
                  </a:cxn>
                  <a:cxn ang="0">
                    <a:pos x="147" y="103"/>
                  </a:cxn>
                  <a:cxn ang="0">
                    <a:pos x="150" y="96"/>
                  </a:cxn>
                  <a:cxn ang="0">
                    <a:pos x="152" y="88"/>
                  </a:cxn>
                  <a:cxn ang="0">
                    <a:pos x="152" y="81"/>
                  </a:cxn>
                  <a:cxn ang="0">
                    <a:pos x="152" y="73"/>
                  </a:cxn>
                  <a:cxn ang="0">
                    <a:pos x="152" y="64"/>
                  </a:cxn>
                  <a:cxn ang="0">
                    <a:pos x="150" y="57"/>
                  </a:cxn>
                  <a:cxn ang="0">
                    <a:pos x="147" y="50"/>
                  </a:cxn>
                  <a:cxn ang="0">
                    <a:pos x="145" y="43"/>
                  </a:cxn>
                  <a:cxn ang="0">
                    <a:pos x="141" y="37"/>
                  </a:cxn>
                  <a:cxn ang="0">
                    <a:pos x="135" y="27"/>
                  </a:cxn>
                  <a:cxn ang="0">
                    <a:pos x="125" y="17"/>
                  </a:cxn>
                  <a:cxn ang="0">
                    <a:pos x="113" y="9"/>
                  </a:cxn>
                  <a:cxn ang="0">
                    <a:pos x="103" y="5"/>
                  </a:cxn>
                  <a:cxn ang="0">
                    <a:pos x="95" y="1"/>
                  </a:cxn>
                  <a:cxn ang="0">
                    <a:pos x="87" y="0"/>
                  </a:cxn>
                  <a:cxn ang="0">
                    <a:pos x="80" y="0"/>
                  </a:cxn>
                  <a:cxn ang="0">
                    <a:pos x="73" y="0"/>
                  </a:cxn>
                  <a:cxn ang="0">
                    <a:pos x="63" y="0"/>
                  </a:cxn>
                  <a:cxn ang="0">
                    <a:pos x="56" y="1"/>
                  </a:cxn>
                  <a:cxn ang="0">
                    <a:pos x="49" y="5"/>
                  </a:cxn>
                  <a:cxn ang="0">
                    <a:pos x="43" y="7"/>
                  </a:cxn>
                  <a:cxn ang="0">
                    <a:pos x="36" y="11"/>
                  </a:cxn>
                  <a:cxn ang="0">
                    <a:pos x="26" y="17"/>
                  </a:cxn>
                  <a:cxn ang="0">
                    <a:pos x="17" y="27"/>
                  </a:cxn>
                  <a:cxn ang="0">
                    <a:pos x="11" y="37"/>
                  </a:cxn>
                  <a:cxn ang="0">
                    <a:pos x="7" y="43"/>
                  </a:cxn>
                  <a:cxn ang="0">
                    <a:pos x="3" y="50"/>
                  </a:cxn>
                  <a:cxn ang="0">
                    <a:pos x="1" y="57"/>
                  </a:cxn>
                  <a:cxn ang="0">
                    <a:pos x="0" y="64"/>
                  </a:cxn>
                  <a:cxn ang="0">
                    <a:pos x="0" y="73"/>
                  </a:cxn>
                  <a:cxn ang="0">
                    <a:pos x="0" y="81"/>
                  </a:cxn>
                  <a:cxn ang="0">
                    <a:pos x="0" y="88"/>
                  </a:cxn>
                  <a:cxn ang="0">
                    <a:pos x="1" y="96"/>
                  </a:cxn>
                  <a:cxn ang="0">
                    <a:pos x="3" y="103"/>
                  </a:cxn>
                  <a:cxn ang="0">
                    <a:pos x="8" y="112"/>
                  </a:cxn>
                  <a:cxn ang="0">
                    <a:pos x="17" y="126"/>
                  </a:cxn>
                  <a:cxn ang="0">
                    <a:pos x="26" y="135"/>
                  </a:cxn>
                  <a:cxn ang="0">
                    <a:pos x="36" y="142"/>
                  </a:cxn>
                  <a:cxn ang="0">
                    <a:pos x="43" y="146"/>
                  </a:cxn>
                  <a:cxn ang="0">
                    <a:pos x="49" y="148"/>
                  </a:cxn>
                  <a:cxn ang="0">
                    <a:pos x="56" y="151"/>
                  </a:cxn>
                  <a:cxn ang="0">
                    <a:pos x="63" y="153"/>
                  </a:cxn>
                  <a:cxn ang="0">
                    <a:pos x="73" y="153"/>
                  </a:cxn>
                  <a:cxn ang="0">
                    <a:pos x="77" y="154"/>
                  </a:cxn>
                </a:cxnLst>
                <a:rect l="0" t="0" r="r" b="b"/>
                <a:pathLst>
                  <a:path w="153" h="154">
                    <a:moveTo>
                      <a:pt x="77" y="154"/>
                    </a:moveTo>
                    <a:lnTo>
                      <a:pt x="80" y="153"/>
                    </a:lnTo>
                    <a:lnTo>
                      <a:pt x="84" y="153"/>
                    </a:lnTo>
                    <a:lnTo>
                      <a:pt x="87" y="153"/>
                    </a:lnTo>
                    <a:lnTo>
                      <a:pt x="91" y="152"/>
                    </a:lnTo>
                    <a:lnTo>
                      <a:pt x="95" y="151"/>
                    </a:lnTo>
                    <a:lnTo>
                      <a:pt x="99" y="150"/>
                    </a:lnTo>
                    <a:lnTo>
                      <a:pt x="103" y="148"/>
                    </a:lnTo>
                    <a:lnTo>
                      <a:pt x="107" y="147"/>
                    </a:lnTo>
                    <a:lnTo>
                      <a:pt x="113" y="144"/>
                    </a:lnTo>
                    <a:lnTo>
                      <a:pt x="119" y="140"/>
                    </a:lnTo>
                    <a:lnTo>
                      <a:pt x="125" y="135"/>
                    </a:lnTo>
                    <a:lnTo>
                      <a:pt x="131" y="132"/>
                    </a:lnTo>
                    <a:lnTo>
                      <a:pt x="135" y="126"/>
                    </a:lnTo>
                    <a:lnTo>
                      <a:pt x="140" y="120"/>
                    </a:lnTo>
                    <a:lnTo>
                      <a:pt x="144" y="112"/>
                    </a:lnTo>
                    <a:lnTo>
                      <a:pt x="147" y="106"/>
                    </a:lnTo>
                    <a:lnTo>
                      <a:pt x="147" y="103"/>
                    </a:lnTo>
                    <a:lnTo>
                      <a:pt x="149" y="99"/>
                    </a:lnTo>
                    <a:lnTo>
                      <a:pt x="150" y="96"/>
                    </a:lnTo>
                    <a:lnTo>
                      <a:pt x="151" y="92"/>
                    </a:lnTo>
                    <a:lnTo>
                      <a:pt x="152" y="88"/>
                    </a:lnTo>
                    <a:lnTo>
                      <a:pt x="152" y="85"/>
                    </a:lnTo>
                    <a:lnTo>
                      <a:pt x="152" y="81"/>
                    </a:lnTo>
                    <a:lnTo>
                      <a:pt x="153" y="78"/>
                    </a:lnTo>
                    <a:lnTo>
                      <a:pt x="152" y="73"/>
                    </a:lnTo>
                    <a:lnTo>
                      <a:pt x="152" y="69"/>
                    </a:lnTo>
                    <a:lnTo>
                      <a:pt x="152" y="64"/>
                    </a:lnTo>
                    <a:lnTo>
                      <a:pt x="151" y="61"/>
                    </a:lnTo>
                    <a:lnTo>
                      <a:pt x="150" y="57"/>
                    </a:lnTo>
                    <a:lnTo>
                      <a:pt x="149" y="54"/>
                    </a:lnTo>
                    <a:lnTo>
                      <a:pt x="147" y="50"/>
                    </a:lnTo>
                    <a:lnTo>
                      <a:pt x="147" y="46"/>
                    </a:lnTo>
                    <a:lnTo>
                      <a:pt x="145" y="43"/>
                    </a:lnTo>
                    <a:lnTo>
                      <a:pt x="144" y="39"/>
                    </a:lnTo>
                    <a:lnTo>
                      <a:pt x="141" y="37"/>
                    </a:lnTo>
                    <a:lnTo>
                      <a:pt x="140" y="33"/>
                    </a:lnTo>
                    <a:lnTo>
                      <a:pt x="135" y="27"/>
                    </a:lnTo>
                    <a:lnTo>
                      <a:pt x="131" y="23"/>
                    </a:lnTo>
                    <a:lnTo>
                      <a:pt x="125" y="17"/>
                    </a:lnTo>
                    <a:lnTo>
                      <a:pt x="119" y="13"/>
                    </a:lnTo>
                    <a:lnTo>
                      <a:pt x="113" y="9"/>
                    </a:lnTo>
                    <a:lnTo>
                      <a:pt x="107" y="6"/>
                    </a:lnTo>
                    <a:lnTo>
                      <a:pt x="103" y="5"/>
                    </a:lnTo>
                    <a:lnTo>
                      <a:pt x="99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77" y="0"/>
                    </a:lnTo>
                    <a:lnTo>
                      <a:pt x="73" y="0"/>
                    </a:lnTo>
                    <a:lnTo>
                      <a:pt x="68" y="0"/>
                    </a:lnTo>
                    <a:lnTo>
                      <a:pt x="63" y="0"/>
                    </a:lnTo>
                    <a:lnTo>
                      <a:pt x="60" y="1"/>
                    </a:lnTo>
                    <a:lnTo>
                      <a:pt x="56" y="1"/>
                    </a:lnTo>
                    <a:lnTo>
                      <a:pt x="53" y="3"/>
                    </a:lnTo>
                    <a:lnTo>
                      <a:pt x="49" y="5"/>
                    </a:lnTo>
                    <a:lnTo>
                      <a:pt x="47" y="6"/>
                    </a:lnTo>
                    <a:lnTo>
                      <a:pt x="43" y="7"/>
                    </a:lnTo>
                    <a:lnTo>
                      <a:pt x="39" y="9"/>
                    </a:lnTo>
                    <a:lnTo>
                      <a:pt x="36" y="11"/>
                    </a:lnTo>
                    <a:lnTo>
                      <a:pt x="32" y="13"/>
                    </a:lnTo>
                    <a:lnTo>
                      <a:pt x="26" y="17"/>
                    </a:lnTo>
                    <a:lnTo>
                      <a:pt x="21" y="23"/>
                    </a:lnTo>
                    <a:lnTo>
                      <a:pt x="17" y="27"/>
                    </a:lnTo>
                    <a:lnTo>
                      <a:pt x="13" y="33"/>
                    </a:lnTo>
                    <a:lnTo>
                      <a:pt x="11" y="37"/>
                    </a:lnTo>
                    <a:lnTo>
                      <a:pt x="8" y="39"/>
                    </a:lnTo>
                    <a:lnTo>
                      <a:pt x="7" y="43"/>
                    </a:lnTo>
                    <a:lnTo>
                      <a:pt x="6" y="46"/>
                    </a:lnTo>
                    <a:lnTo>
                      <a:pt x="3" y="50"/>
                    </a:lnTo>
                    <a:lnTo>
                      <a:pt x="2" y="54"/>
                    </a:lnTo>
                    <a:lnTo>
                      <a:pt x="1" y="57"/>
                    </a:lnTo>
                    <a:lnTo>
                      <a:pt x="1" y="61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5"/>
                    </a:lnTo>
                    <a:lnTo>
                      <a:pt x="0" y="88"/>
                    </a:lnTo>
                    <a:lnTo>
                      <a:pt x="1" y="92"/>
                    </a:lnTo>
                    <a:lnTo>
                      <a:pt x="1" y="96"/>
                    </a:lnTo>
                    <a:lnTo>
                      <a:pt x="2" y="99"/>
                    </a:lnTo>
                    <a:lnTo>
                      <a:pt x="3" y="103"/>
                    </a:lnTo>
                    <a:lnTo>
                      <a:pt x="6" y="106"/>
                    </a:lnTo>
                    <a:lnTo>
                      <a:pt x="8" y="112"/>
                    </a:lnTo>
                    <a:lnTo>
                      <a:pt x="13" y="120"/>
                    </a:lnTo>
                    <a:lnTo>
                      <a:pt x="17" y="126"/>
                    </a:lnTo>
                    <a:lnTo>
                      <a:pt x="21" y="132"/>
                    </a:lnTo>
                    <a:lnTo>
                      <a:pt x="26" y="135"/>
                    </a:lnTo>
                    <a:lnTo>
                      <a:pt x="32" y="140"/>
                    </a:lnTo>
                    <a:lnTo>
                      <a:pt x="36" y="142"/>
                    </a:lnTo>
                    <a:lnTo>
                      <a:pt x="39" y="144"/>
                    </a:lnTo>
                    <a:lnTo>
                      <a:pt x="43" y="146"/>
                    </a:lnTo>
                    <a:lnTo>
                      <a:pt x="47" y="147"/>
                    </a:lnTo>
                    <a:lnTo>
                      <a:pt x="49" y="148"/>
                    </a:lnTo>
                    <a:lnTo>
                      <a:pt x="53" y="150"/>
                    </a:lnTo>
                    <a:lnTo>
                      <a:pt x="56" y="151"/>
                    </a:lnTo>
                    <a:lnTo>
                      <a:pt x="60" y="152"/>
                    </a:lnTo>
                    <a:lnTo>
                      <a:pt x="63" y="153"/>
                    </a:lnTo>
                    <a:lnTo>
                      <a:pt x="68" y="153"/>
                    </a:lnTo>
                    <a:lnTo>
                      <a:pt x="73" y="153"/>
                    </a:lnTo>
                    <a:lnTo>
                      <a:pt x="77" y="154"/>
                    </a:lnTo>
                    <a:lnTo>
                      <a:pt x="77" y="1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79"/>
              <p:cNvSpPr>
                <a:spLocks/>
              </p:cNvSpPr>
              <p:nvPr/>
            </p:nvSpPr>
            <p:spPr bwMode="auto">
              <a:xfrm>
                <a:off x="2294" y="4222"/>
                <a:ext cx="166" cy="168"/>
              </a:xfrm>
              <a:custGeom>
                <a:avLst/>
                <a:gdLst/>
                <a:ahLst/>
                <a:cxnLst>
                  <a:cxn ang="0">
                    <a:pos x="86" y="167"/>
                  </a:cxn>
                  <a:cxn ang="0">
                    <a:pos x="94" y="167"/>
                  </a:cxn>
                  <a:cxn ang="0">
                    <a:pos x="103" y="164"/>
                  </a:cxn>
                  <a:cxn ang="0">
                    <a:pos x="110" y="162"/>
                  </a:cxn>
                  <a:cxn ang="0">
                    <a:pos x="117" y="158"/>
                  </a:cxn>
                  <a:cxn ang="0">
                    <a:pos x="126" y="155"/>
                  </a:cxn>
                  <a:cxn ang="0">
                    <a:pos x="135" y="148"/>
                  </a:cxn>
                  <a:cxn ang="0">
                    <a:pos x="146" y="137"/>
                  </a:cxn>
                  <a:cxn ang="0">
                    <a:pos x="153" y="126"/>
                  </a:cxn>
                  <a:cxn ang="0">
                    <a:pos x="157" y="119"/>
                  </a:cxn>
                  <a:cxn ang="0">
                    <a:pos x="160" y="112"/>
                  </a:cxn>
                  <a:cxn ang="0">
                    <a:pos x="163" y="103"/>
                  </a:cxn>
                  <a:cxn ang="0">
                    <a:pos x="165" y="96"/>
                  </a:cxn>
                  <a:cxn ang="0">
                    <a:pos x="165" y="88"/>
                  </a:cxn>
                  <a:cxn ang="0">
                    <a:pos x="165" y="79"/>
                  </a:cxn>
                  <a:cxn ang="0">
                    <a:pos x="165" y="70"/>
                  </a:cxn>
                  <a:cxn ang="0">
                    <a:pos x="163" y="61"/>
                  </a:cxn>
                  <a:cxn ang="0">
                    <a:pos x="160" y="54"/>
                  </a:cxn>
                  <a:cxn ang="0">
                    <a:pos x="157" y="47"/>
                  </a:cxn>
                  <a:cxn ang="0">
                    <a:pos x="153" y="38"/>
                  </a:cxn>
                  <a:cxn ang="0">
                    <a:pos x="146" y="30"/>
                  </a:cxn>
                  <a:cxn ang="0">
                    <a:pos x="135" y="18"/>
                  </a:cxn>
                  <a:cxn ang="0">
                    <a:pos x="126" y="11"/>
                  </a:cxn>
                  <a:cxn ang="0">
                    <a:pos x="117" y="7"/>
                  </a:cxn>
                  <a:cxn ang="0">
                    <a:pos x="110" y="4"/>
                  </a:cxn>
                  <a:cxn ang="0">
                    <a:pos x="103" y="1"/>
                  </a:cxn>
                  <a:cxn ang="0">
                    <a:pos x="94" y="0"/>
                  </a:cxn>
                  <a:cxn ang="0">
                    <a:pos x="86" y="0"/>
                  </a:cxn>
                  <a:cxn ang="0">
                    <a:pos x="78" y="0"/>
                  </a:cxn>
                  <a:cxn ang="0">
                    <a:pos x="69" y="0"/>
                  </a:cxn>
                  <a:cxn ang="0">
                    <a:pos x="61" y="1"/>
                  </a:cxn>
                  <a:cxn ang="0">
                    <a:pos x="52" y="4"/>
                  </a:cxn>
                  <a:cxn ang="0">
                    <a:pos x="45" y="7"/>
                  </a:cxn>
                  <a:cxn ang="0">
                    <a:pos x="38" y="11"/>
                  </a:cxn>
                  <a:cxn ang="0">
                    <a:pos x="32" y="16"/>
                  </a:cxn>
                  <a:cxn ang="0">
                    <a:pos x="25" y="20"/>
                  </a:cxn>
                  <a:cxn ang="0">
                    <a:pos x="18" y="30"/>
                  </a:cxn>
                  <a:cxn ang="0">
                    <a:pos x="10" y="38"/>
                  </a:cxn>
                  <a:cxn ang="0">
                    <a:pos x="7" y="47"/>
                  </a:cxn>
                  <a:cxn ang="0">
                    <a:pos x="3" y="54"/>
                  </a:cxn>
                  <a:cxn ang="0">
                    <a:pos x="1" y="61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88"/>
                  </a:cxn>
                  <a:cxn ang="0">
                    <a:pos x="0" y="96"/>
                  </a:cxn>
                  <a:cxn ang="0">
                    <a:pos x="1" y="103"/>
                  </a:cxn>
                  <a:cxn ang="0">
                    <a:pos x="3" y="112"/>
                  </a:cxn>
                  <a:cxn ang="0">
                    <a:pos x="7" y="119"/>
                  </a:cxn>
                  <a:cxn ang="0">
                    <a:pos x="10" y="126"/>
                  </a:cxn>
                  <a:cxn ang="0">
                    <a:pos x="18" y="137"/>
                  </a:cxn>
                  <a:cxn ang="0">
                    <a:pos x="25" y="145"/>
                  </a:cxn>
                  <a:cxn ang="0">
                    <a:pos x="32" y="150"/>
                  </a:cxn>
                  <a:cxn ang="0">
                    <a:pos x="38" y="155"/>
                  </a:cxn>
                  <a:cxn ang="0">
                    <a:pos x="45" y="158"/>
                  </a:cxn>
                  <a:cxn ang="0">
                    <a:pos x="52" y="162"/>
                  </a:cxn>
                  <a:cxn ang="0">
                    <a:pos x="61" y="164"/>
                  </a:cxn>
                  <a:cxn ang="0">
                    <a:pos x="69" y="167"/>
                  </a:cxn>
                  <a:cxn ang="0">
                    <a:pos x="78" y="167"/>
                  </a:cxn>
                  <a:cxn ang="0">
                    <a:pos x="82" y="168"/>
                  </a:cxn>
                </a:cxnLst>
                <a:rect l="0" t="0" r="r" b="b"/>
                <a:pathLst>
                  <a:path w="166" h="168">
                    <a:moveTo>
                      <a:pt x="82" y="168"/>
                    </a:moveTo>
                    <a:lnTo>
                      <a:pt x="86" y="167"/>
                    </a:lnTo>
                    <a:lnTo>
                      <a:pt x="90" y="167"/>
                    </a:lnTo>
                    <a:lnTo>
                      <a:pt x="94" y="167"/>
                    </a:lnTo>
                    <a:lnTo>
                      <a:pt x="99" y="166"/>
                    </a:lnTo>
                    <a:lnTo>
                      <a:pt x="103" y="164"/>
                    </a:lnTo>
                    <a:lnTo>
                      <a:pt x="106" y="163"/>
                    </a:lnTo>
                    <a:lnTo>
                      <a:pt x="110" y="162"/>
                    </a:lnTo>
                    <a:lnTo>
                      <a:pt x="115" y="161"/>
                    </a:lnTo>
                    <a:lnTo>
                      <a:pt x="117" y="158"/>
                    </a:lnTo>
                    <a:lnTo>
                      <a:pt x="122" y="156"/>
                    </a:lnTo>
                    <a:lnTo>
                      <a:pt x="126" y="155"/>
                    </a:lnTo>
                    <a:lnTo>
                      <a:pt x="129" y="152"/>
                    </a:lnTo>
                    <a:lnTo>
                      <a:pt x="135" y="148"/>
                    </a:lnTo>
                    <a:lnTo>
                      <a:pt x="141" y="143"/>
                    </a:lnTo>
                    <a:lnTo>
                      <a:pt x="146" y="137"/>
                    </a:lnTo>
                    <a:lnTo>
                      <a:pt x="151" y="130"/>
                    </a:lnTo>
                    <a:lnTo>
                      <a:pt x="153" y="126"/>
                    </a:lnTo>
                    <a:lnTo>
                      <a:pt x="154" y="122"/>
                    </a:lnTo>
                    <a:lnTo>
                      <a:pt x="157" y="119"/>
                    </a:lnTo>
                    <a:lnTo>
                      <a:pt x="159" y="116"/>
                    </a:lnTo>
                    <a:lnTo>
                      <a:pt x="160" y="112"/>
                    </a:lnTo>
                    <a:lnTo>
                      <a:pt x="162" y="108"/>
                    </a:lnTo>
                    <a:lnTo>
                      <a:pt x="163" y="103"/>
                    </a:lnTo>
                    <a:lnTo>
                      <a:pt x="164" y="100"/>
                    </a:lnTo>
                    <a:lnTo>
                      <a:pt x="165" y="96"/>
                    </a:lnTo>
                    <a:lnTo>
                      <a:pt x="165" y="91"/>
                    </a:lnTo>
                    <a:lnTo>
                      <a:pt x="165" y="88"/>
                    </a:lnTo>
                    <a:lnTo>
                      <a:pt x="166" y="84"/>
                    </a:lnTo>
                    <a:lnTo>
                      <a:pt x="165" y="79"/>
                    </a:lnTo>
                    <a:lnTo>
                      <a:pt x="165" y="74"/>
                    </a:lnTo>
                    <a:lnTo>
                      <a:pt x="165" y="70"/>
                    </a:lnTo>
                    <a:lnTo>
                      <a:pt x="164" y="66"/>
                    </a:lnTo>
                    <a:lnTo>
                      <a:pt x="163" y="61"/>
                    </a:lnTo>
                    <a:lnTo>
                      <a:pt x="162" y="58"/>
                    </a:lnTo>
                    <a:lnTo>
                      <a:pt x="160" y="54"/>
                    </a:lnTo>
                    <a:lnTo>
                      <a:pt x="159" y="50"/>
                    </a:lnTo>
                    <a:lnTo>
                      <a:pt x="157" y="47"/>
                    </a:lnTo>
                    <a:lnTo>
                      <a:pt x="154" y="42"/>
                    </a:lnTo>
                    <a:lnTo>
                      <a:pt x="153" y="38"/>
                    </a:lnTo>
                    <a:lnTo>
                      <a:pt x="151" y="36"/>
                    </a:lnTo>
                    <a:lnTo>
                      <a:pt x="146" y="30"/>
                    </a:lnTo>
                    <a:lnTo>
                      <a:pt x="141" y="24"/>
                    </a:lnTo>
                    <a:lnTo>
                      <a:pt x="135" y="18"/>
                    </a:lnTo>
                    <a:lnTo>
                      <a:pt x="129" y="13"/>
                    </a:lnTo>
                    <a:lnTo>
                      <a:pt x="126" y="11"/>
                    </a:lnTo>
                    <a:lnTo>
                      <a:pt x="122" y="8"/>
                    </a:lnTo>
                    <a:lnTo>
                      <a:pt x="117" y="7"/>
                    </a:lnTo>
                    <a:lnTo>
                      <a:pt x="115" y="6"/>
                    </a:lnTo>
                    <a:lnTo>
                      <a:pt x="110" y="4"/>
                    </a:lnTo>
                    <a:lnTo>
                      <a:pt x="106" y="2"/>
                    </a:lnTo>
                    <a:lnTo>
                      <a:pt x="103" y="1"/>
                    </a:lnTo>
                    <a:lnTo>
                      <a:pt x="99" y="1"/>
                    </a:lnTo>
                    <a:lnTo>
                      <a:pt x="94" y="0"/>
                    </a:lnTo>
                    <a:lnTo>
                      <a:pt x="90" y="0"/>
                    </a:lnTo>
                    <a:lnTo>
                      <a:pt x="86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3" y="0"/>
                    </a:lnTo>
                    <a:lnTo>
                      <a:pt x="69" y="0"/>
                    </a:lnTo>
                    <a:lnTo>
                      <a:pt x="66" y="1"/>
                    </a:lnTo>
                    <a:lnTo>
                      <a:pt x="61" y="1"/>
                    </a:lnTo>
                    <a:lnTo>
                      <a:pt x="57" y="2"/>
                    </a:lnTo>
                    <a:lnTo>
                      <a:pt x="52" y="4"/>
                    </a:lnTo>
                    <a:lnTo>
                      <a:pt x="49" y="6"/>
                    </a:lnTo>
                    <a:lnTo>
                      <a:pt x="45" y="7"/>
                    </a:lnTo>
                    <a:lnTo>
                      <a:pt x="42" y="8"/>
                    </a:lnTo>
                    <a:lnTo>
                      <a:pt x="38" y="11"/>
                    </a:lnTo>
                    <a:lnTo>
                      <a:pt x="36" y="13"/>
                    </a:lnTo>
                    <a:lnTo>
                      <a:pt x="32" y="16"/>
                    </a:lnTo>
                    <a:lnTo>
                      <a:pt x="28" y="18"/>
                    </a:lnTo>
                    <a:lnTo>
                      <a:pt x="25" y="20"/>
                    </a:lnTo>
                    <a:lnTo>
                      <a:pt x="22" y="24"/>
                    </a:lnTo>
                    <a:lnTo>
                      <a:pt x="18" y="30"/>
                    </a:lnTo>
                    <a:lnTo>
                      <a:pt x="13" y="36"/>
                    </a:lnTo>
                    <a:lnTo>
                      <a:pt x="10" y="38"/>
                    </a:lnTo>
                    <a:lnTo>
                      <a:pt x="8" y="42"/>
                    </a:lnTo>
                    <a:lnTo>
                      <a:pt x="7" y="47"/>
                    </a:lnTo>
                    <a:lnTo>
                      <a:pt x="6" y="50"/>
                    </a:lnTo>
                    <a:lnTo>
                      <a:pt x="3" y="54"/>
                    </a:lnTo>
                    <a:lnTo>
                      <a:pt x="2" y="58"/>
                    </a:lnTo>
                    <a:lnTo>
                      <a:pt x="1" y="61"/>
                    </a:lnTo>
                    <a:lnTo>
                      <a:pt x="1" y="66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1" y="100"/>
                    </a:lnTo>
                    <a:lnTo>
                      <a:pt x="1" y="103"/>
                    </a:lnTo>
                    <a:lnTo>
                      <a:pt x="2" y="108"/>
                    </a:lnTo>
                    <a:lnTo>
                      <a:pt x="3" y="112"/>
                    </a:lnTo>
                    <a:lnTo>
                      <a:pt x="6" y="116"/>
                    </a:lnTo>
                    <a:lnTo>
                      <a:pt x="7" y="119"/>
                    </a:lnTo>
                    <a:lnTo>
                      <a:pt x="8" y="122"/>
                    </a:lnTo>
                    <a:lnTo>
                      <a:pt x="10" y="126"/>
                    </a:lnTo>
                    <a:lnTo>
                      <a:pt x="13" y="130"/>
                    </a:lnTo>
                    <a:lnTo>
                      <a:pt x="18" y="137"/>
                    </a:lnTo>
                    <a:lnTo>
                      <a:pt x="22" y="143"/>
                    </a:lnTo>
                    <a:lnTo>
                      <a:pt x="25" y="145"/>
                    </a:lnTo>
                    <a:lnTo>
                      <a:pt x="28" y="148"/>
                    </a:lnTo>
                    <a:lnTo>
                      <a:pt x="32" y="150"/>
                    </a:lnTo>
                    <a:lnTo>
                      <a:pt x="36" y="152"/>
                    </a:lnTo>
                    <a:lnTo>
                      <a:pt x="38" y="155"/>
                    </a:lnTo>
                    <a:lnTo>
                      <a:pt x="42" y="156"/>
                    </a:lnTo>
                    <a:lnTo>
                      <a:pt x="45" y="158"/>
                    </a:lnTo>
                    <a:lnTo>
                      <a:pt x="49" y="161"/>
                    </a:lnTo>
                    <a:lnTo>
                      <a:pt x="52" y="162"/>
                    </a:lnTo>
                    <a:lnTo>
                      <a:pt x="57" y="163"/>
                    </a:lnTo>
                    <a:lnTo>
                      <a:pt x="61" y="164"/>
                    </a:lnTo>
                    <a:lnTo>
                      <a:pt x="66" y="166"/>
                    </a:lnTo>
                    <a:lnTo>
                      <a:pt x="69" y="167"/>
                    </a:lnTo>
                    <a:lnTo>
                      <a:pt x="73" y="167"/>
                    </a:lnTo>
                    <a:lnTo>
                      <a:pt x="78" y="167"/>
                    </a:lnTo>
                    <a:lnTo>
                      <a:pt x="82" y="168"/>
                    </a:lnTo>
                    <a:lnTo>
                      <a:pt x="82" y="1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80"/>
              <p:cNvSpPr>
                <a:spLocks/>
              </p:cNvSpPr>
              <p:nvPr/>
            </p:nvSpPr>
            <p:spPr bwMode="auto">
              <a:xfrm>
                <a:off x="2319" y="4248"/>
                <a:ext cx="115" cy="116"/>
              </a:xfrm>
              <a:custGeom>
                <a:avLst/>
                <a:gdLst/>
                <a:ahLst/>
                <a:cxnLst>
                  <a:cxn ang="0">
                    <a:pos x="62" y="116"/>
                  </a:cxn>
                  <a:cxn ang="0">
                    <a:pos x="74" y="112"/>
                  </a:cxn>
                  <a:cxn ang="0">
                    <a:pos x="84" y="108"/>
                  </a:cxn>
                  <a:cxn ang="0">
                    <a:pos x="93" y="101"/>
                  </a:cxn>
                  <a:cxn ang="0">
                    <a:pos x="101" y="94"/>
                  </a:cxn>
                  <a:cxn ang="0">
                    <a:pos x="107" y="84"/>
                  </a:cxn>
                  <a:cxn ang="0">
                    <a:pos x="111" y="75"/>
                  </a:cxn>
                  <a:cxn ang="0">
                    <a:pos x="114" y="64"/>
                  </a:cxn>
                  <a:cxn ang="0">
                    <a:pos x="114" y="53"/>
                  </a:cxn>
                  <a:cxn ang="0">
                    <a:pos x="111" y="41"/>
                  </a:cxn>
                  <a:cxn ang="0">
                    <a:pos x="107" y="30"/>
                  </a:cxn>
                  <a:cxn ang="0">
                    <a:pos x="101" y="22"/>
                  </a:cxn>
                  <a:cxn ang="0">
                    <a:pos x="93" y="14"/>
                  </a:cxn>
                  <a:cxn ang="0">
                    <a:pos x="84" y="6"/>
                  </a:cxn>
                  <a:cxn ang="0">
                    <a:pos x="74" y="3"/>
                  </a:cxn>
                  <a:cxn ang="0">
                    <a:pos x="62" y="0"/>
                  </a:cxn>
                  <a:cxn ang="0">
                    <a:pos x="51" y="0"/>
                  </a:cxn>
                  <a:cxn ang="0">
                    <a:pos x="39" y="3"/>
                  </a:cxn>
                  <a:cxn ang="0">
                    <a:pos x="29" y="6"/>
                  </a:cxn>
                  <a:cxn ang="0">
                    <a:pos x="20" y="14"/>
                  </a:cxn>
                  <a:cxn ang="0">
                    <a:pos x="13" y="22"/>
                  </a:cxn>
                  <a:cxn ang="0">
                    <a:pos x="7" y="30"/>
                  </a:cxn>
                  <a:cxn ang="0">
                    <a:pos x="2" y="41"/>
                  </a:cxn>
                  <a:cxn ang="0">
                    <a:pos x="0" y="53"/>
                  </a:cxn>
                  <a:cxn ang="0">
                    <a:pos x="0" y="64"/>
                  </a:cxn>
                  <a:cxn ang="0">
                    <a:pos x="2" y="75"/>
                  </a:cxn>
                  <a:cxn ang="0">
                    <a:pos x="7" y="84"/>
                  </a:cxn>
                  <a:cxn ang="0">
                    <a:pos x="13" y="94"/>
                  </a:cxn>
                  <a:cxn ang="0">
                    <a:pos x="20" y="101"/>
                  </a:cxn>
                  <a:cxn ang="0">
                    <a:pos x="29" y="108"/>
                  </a:cxn>
                  <a:cxn ang="0">
                    <a:pos x="39" y="112"/>
                  </a:cxn>
                  <a:cxn ang="0">
                    <a:pos x="51" y="116"/>
                  </a:cxn>
                  <a:cxn ang="0">
                    <a:pos x="57" y="116"/>
                  </a:cxn>
                </a:cxnLst>
                <a:rect l="0" t="0" r="r" b="b"/>
                <a:pathLst>
                  <a:path w="115" h="116">
                    <a:moveTo>
                      <a:pt x="57" y="116"/>
                    </a:moveTo>
                    <a:lnTo>
                      <a:pt x="62" y="116"/>
                    </a:lnTo>
                    <a:lnTo>
                      <a:pt x="68" y="114"/>
                    </a:lnTo>
                    <a:lnTo>
                      <a:pt x="74" y="112"/>
                    </a:lnTo>
                    <a:lnTo>
                      <a:pt x="79" y="111"/>
                    </a:lnTo>
                    <a:lnTo>
                      <a:pt x="84" y="108"/>
                    </a:lnTo>
                    <a:lnTo>
                      <a:pt x="89" y="105"/>
                    </a:lnTo>
                    <a:lnTo>
                      <a:pt x="93" y="101"/>
                    </a:lnTo>
                    <a:lnTo>
                      <a:pt x="98" y="99"/>
                    </a:lnTo>
                    <a:lnTo>
                      <a:pt x="101" y="94"/>
                    </a:lnTo>
                    <a:lnTo>
                      <a:pt x="104" y="89"/>
                    </a:lnTo>
                    <a:lnTo>
                      <a:pt x="107" y="84"/>
                    </a:lnTo>
                    <a:lnTo>
                      <a:pt x="110" y="81"/>
                    </a:lnTo>
                    <a:lnTo>
                      <a:pt x="111" y="75"/>
                    </a:lnTo>
                    <a:lnTo>
                      <a:pt x="113" y="69"/>
                    </a:lnTo>
                    <a:lnTo>
                      <a:pt x="114" y="64"/>
                    </a:lnTo>
                    <a:lnTo>
                      <a:pt x="115" y="59"/>
                    </a:lnTo>
                    <a:lnTo>
                      <a:pt x="114" y="53"/>
                    </a:lnTo>
                    <a:lnTo>
                      <a:pt x="113" y="47"/>
                    </a:lnTo>
                    <a:lnTo>
                      <a:pt x="111" y="41"/>
                    </a:lnTo>
                    <a:lnTo>
                      <a:pt x="110" y="36"/>
                    </a:lnTo>
                    <a:lnTo>
                      <a:pt x="107" y="30"/>
                    </a:lnTo>
                    <a:lnTo>
                      <a:pt x="104" y="26"/>
                    </a:lnTo>
                    <a:lnTo>
                      <a:pt x="101" y="22"/>
                    </a:lnTo>
                    <a:lnTo>
                      <a:pt x="98" y="18"/>
                    </a:lnTo>
                    <a:lnTo>
                      <a:pt x="93" y="14"/>
                    </a:lnTo>
                    <a:lnTo>
                      <a:pt x="89" y="10"/>
                    </a:lnTo>
                    <a:lnTo>
                      <a:pt x="84" y="6"/>
                    </a:lnTo>
                    <a:lnTo>
                      <a:pt x="79" y="5"/>
                    </a:lnTo>
                    <a:lnTo>
                      <a:pt x="74" y="3"/>
                    </a:lnTo>
                    <a:lnTo>
                      <a:pt x="68" y="2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5" y="2"/>
                    </a:lnTo>
                    <a:lnTo>
                      <a:pt x="39" y="3"/>
                    </a:lnTo>
                    <a:lnTo>
                      <a:pt x="35" y="5"/>
                    </a:lnTo>
                    <a:lnTo>
                      <a:pt x="29" y="6"/>
                    </a:lnTo>
                    <a:lnTo>
                      <a:pt x="25" y="10"/>
                    </a:lnTo>
                    <a:lnTo>
                      <a:pt x="20" y="14"/>
                    </a:lnTo>
                    <a:lnTo>
                      <a:pt x="17" y="18"/>
                    </a:lnTo>
                    <a:lnTo>
                      <a:pt x="13" y="22"/>
                    </a:lnTo>
                    <a:lnTo>
                      <a:pt x="9" y="26"/>
                    </a:lnTo>
                    <a:lnTo>
                      <a:pt x="7" y="30"/>
                    </a:lnTo>
                    <a:lnTo>
                      <a:pt x="5" y="36"/>
                    </a:lnTo>
                    <a:lnTo>
                      <a:pt x="2" y="41"/>
                    </a:lnTo>
                    <a:lnTo>
                      <a:pt x="1" y="47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1" y="69"/>
                    </a:lnTo>
                    <a:lnTo>
                      <a:pt x="2" y="75"/>
                    </a:lnTo>
                    <a:lnTo>
                      <a:pt x="5" y="81"/>
                    </a:lnTo>
                    <a:lnTo>
                      <a:pt x="7" y="84"/>
                    </a:lnTo>
                    <a:lnTo>
                      <a:pt x="9" y="89"/>
                    </a:lnTo>
                    <a:lnTo>
                      <a:pt x="13" y="94"/>
                    </a:lnTo>
                    <a:lnTo>
                      <a:pt x="17" y="99"/>
                    </a:lnTo>
                    <a:lnTo>
                      <a:pt x="20" y="101"/>
                    </a:lnTo>
                    <a:lnTo>
                      <a:pt x="25" y="105"/>
                    </a:lnTo>
                    <a:lnTo>
                      <a:pt x="29" y="108"/>
                    </a:lnTo>
                    <a:lnTo>
                      <a:pt x="35" y="111"/>
                    </a:lnTo>
                    <a:lnTo>
                      <a:pt x="39" y="112"/>
                    </a:lnTo>
                    <a:lnTo>
                      <a:pt x="45" y="114"/>
                    </a:lnTo>
                    <a:lnTo>
                      <a:pt x="51" y="116"/>
                    </a:lnTo>
                    <a:lnTo>
                      <a:pt x="57" y="116"/>
                    </a:lnTo>
                    <a:lnTo>
                      <a:pt x="57" y="1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81"/>
              <p:cNvSpPr>
                <a:spLocks/>
              </p:cNvSpPr>
              <p:nvPr/>
            </p:nvSpPr>
            <p:spPr bwMode="auto">
              <a:xfrm>
                <a:off x="1812" y="4421"/>
                <a:ext cx="59" cy="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7" y="0"/>
                  </a:cxn>
                  <a:cxn ang="0">
                    <a:pos x="51" y="1"/>
                  </a:cxn>
                  <a:cxn ang="0">
                    <a:pos x="47" y="1"/>
                  </a:cxn>
                  <a:cxn ang="0">
                    <a:pos x="43" y="3"/>
                  </a:cxn>
                  <a:cxn ang="0">
                    <a:pos x="40" y="4"/>
                  </a:cxn>
                  <a:cxn ang="0">
                    <a:pos x="35" y="6"/>
                  </a:cxn>
                  <a:cxn ang="0">
                    <a:pos x="30" y="9"/>
                  </a:cxn>
                  <a:cxn ang="0">
                    <a:pos x="25" y="11"/>
                  </a:cxn>
                  <a:cxn ang="0">
                    <a:pos x="21" y="13"/>
                  </a:cxn>
                  <a:cxn ang="0">
                    <a:pos x="16" y="18"/>
                  </a:cxn>
                  <a:cxn ang="0">
                    <a:pos x="10" y="22"/>
                  </a:cxn>
                  <a:cxn ang="0">
                    <a:pos x="6" y="28"/>
                  </a:cxn>
                  <a:cxn ang="0">
                    <a:pos x="4" y="30"/>
                  </a:cxn>
                  <a:cxn ang="0">
                    <a:pos x="3" y="32"/>
                  </a:cxn>
                  <a:cxn ang="0">
                    <a:pos x="1" y="36"/>
                  </a:cxn>
                  <a:cxn ang="0">
                    <a:pos x="0" y="40"/>
                  </a:cxn>
                  <a:cxn ang="0">
                    <a:pos x="1" y="38"/>
                  </a:cxn>
                  <a:cxn ang="0">
                    <a:pos x="4" y="37"/>
                  </a:cxn>
                  <a:cxn ang="0">
                    <a:pos x="6" y="36"/>
                  </a:cxn>
                  <a:cxn ang="0">
                    <a:pos x="11" y="35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5" y="29"/>
                  </a:cxn>
                  <a:cxn ang="0">
                    <a:pos x="29" y="29"/>
                  </a:cxn>
                  <a:cxn ang="0">
                    <a:pos x="33" y="28"/>
                  </a:cxn>
                  <a:cxn ang="0">
                    <a:pos x="37" y="28"/>
                  </a:cxn>
                  <a:cxn ang="0">
                    <a:pos x="59" y="0"/>
                  </a:cxn>
                  <a:cxn ang="0">
                    <a:pos x="59" y="0"/>
                  </a:cxn>
                </a:cxnLst>
                <a:rect l="0" t="0" r="r" b="b"/>
                <a:pathLst>
                  <a:path w="59" h="40">
                    <a:moveTo>
                      <a:pt x="59" y="0"/>
                    </a:moveTo>
                    <a:lnTo>
                      <a:pt x="57" y="0"/>
                    </a:lnTo>
                    <a:lnTo>
                      <a:pt x="51" y="1"/>
                    </a:lnTo>
                    <a:lnTo>
                      <a:pt x="47" y="1"/>
                    </a:lnTo>
                    <a:lnTo>
                      <a:pt x="43" y="3"/>
                    </a:lnTo>
                    <a:lnTo>
                      <a:pt x="40" y="4"/>
                    </a:lnTo>
                    <a:lnTo>
                      <a:pt x="35" y="6"/>
                    </a:lnTo>
                    <a:lnTo>
                      <a:pt x="30" y="9"/>
                    </a:lnTo>
                    <a:lnTo>
                      <a:pt x="25" y="11"/>
                    </a:lnTo>
                    <a:lnTo>
                      <a:pt x="21" y="13"/>
                    </a:lnTo>
                    <a:lnTo>
                      <a:pt x="16" y="18"/>
                    </a:lnTo>
                    <a:lnTo>
                      <a:pt x="10" y="22"/>
                    </a:lnTo>
                    <a:lnTo>
                      <a:pt x="6" y="28"/>
                    </a:lnTo>
                    <a:lnTo>
                      <a:pt x="4" y="30"/>
                    </a:lnTo>
                    <a:lnTo>
                      <a:pt x="3" y="32"/>
                    </a:lnTo>
                    <a:lnTo>
                      <a:pt x="1" y="36"/>
                    </a:lnTo>
                    <a:lnTo>
                      <a:pt x="0" y="40"/>
                    </a:lnTo>
                    <a:lnTo>
                      <a:pt x="1" y="38"/>
                    </a:lnTo>
                    <a:lnTo>
                      <a:pt x="4" y="37"/>
                    </a:lnTo>
                    <a:lnTo>
                      <a:pt x="6" y="36"/>
                    </a:lnTo>
                    <a:lnTo>
                      <a:pt x="11" y="35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5" y="29"/>
                    </a:lnTo>
                    <a:lnTo>
                      <a:pt x="29" y="29"/>
                    </a:lnTo>
                    <a:lnTo>
                      <a:pt x="33" y="28"/>
                    </a:lnTo>
                    <a:lnTo>
                      <a:pt x="37" y="28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82"/>
              <p:cNvSpPr>
                <a:spLocks/>
              </p:cNvSpPr>
              <p:nvPr/>
            </p:nvSpPr>
            <p:spPr bwMode="auto">
              <a:xfrm>
                <a:off x="1806" y="4465"/>
                <a:ext cx="39" cy="41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29" y="2"/>
                  </a:cxn>
                  <a:cxn ang="0">
                    <a:pos x="23" y="3"/>
                  </a:cxn>
                  <a:cxn ang="0">
                    <a:pos x="17" y="5"/>
                  </a:cxn>
                  <a:cxn ang="0">
                    <a:pos x="11" y="8"/>
                  </a:cxn>
                  <a:cxn ang="0">
                    <a:pos x="5" y="11"/>
                  </a:cxn>
                  <a:cxn ang="0">
                    <a:pos x="0" y="15"/>
                  </a:cxn>
                  <a:cxn ang="0">
                    <a:pos x="3" y="41"/>
                  </a:cxn>
                  <a:cxn ang="0">
                    <a:pos x="3" y="40"/>
                  </a:cxn>
                  <a:cxn ang="0">
                    <a:pos x="4" y="39"/>
                  </a:cxn>
                  <a:cxn ang="0">
                    <a:pos x="6" y="38"/>
                  </a:cxn>
                  <a:cxn ang="0">
                    <a:pos x="10" y="36"/>
                  </a:cxn>
                  <a:cxn ang="0">
                    <a:pos x="12" y="34"/>
                  </a:cxn>
                  <a:cxn ang="0">
                    <a:pos x="15" y="33"/>
                  </a:cxn>
                  <a:cxn ang="0">
                    <a:pos x="17" y="32"/>
                  </a:cxn>
                  <a:cxn ang="0">
                    <a:pos x="21" y="32"/>
                  </a:cxn>
                  <a:cxn ang="0">
                    <a:pos x="24" y="29"/>
                  </a:cxn>
                  <a:cxn ang="0">
                    <a:pos x="29" y="28"/>
                  </a:cxn>
                  <a:cxn ang="0">
                    <a:pos x="33" y="27"/>
                  </a:cxn>
                  <a:cxn ang="0">
                    <a:pos x="39" y="27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39" h="41">
                    <a:moveTo>
                      <a:pt x="39" y="0"/>
                    </a:moveTo>
                    <a:lnTo>
                      <a:pt x="36" y="0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3" y="3"/>
                    </a:lnTo>
                    <a:lnTo>
                      <a:pt x="17" y="5"/>
                    </a:lnTo>
                    <a:lnTo>
                      <a:pt x="11" y="8"/>
                    </a:lnTo>
                    <a:lnTo>
                      <a:pt x="5" y="11"/>
                    </a:lnTo>
                    <a:lnTo>
                      <a:pt x="0" y="15"/>
                    </a:lnTo>
                    <a:lnTo>
                      <a:pt x="3" y="41"/>
                    </a:lnTo>
                    <a:lnTo>
                      <a:pt x="3" y="40"/>
                    </a:lnTo>
                    <a:lnTo>
                      <a:pt x="4" y="39"/>
                    </a:lnTo>
                    <a:lnTo>
                      <a:pt x="6" y="38"/>
                    </a:lnTo>
                    <a:lnTo>
                      <a:pt x="10" y="36"/>
                    </a:lnTo>
                    <a:lnTo>
                      <a:pt x="12" y="34"/>
                    </a:lnTo>
                    <a:lnTo>
                      <a:pt x="15" y="33"/>
                    </a:lnTo>
                    <a:lnTo>
                      <a:pt x="17" y="32"/>
                    </a:lnTo>
                    <a:lnTo>
                      <a:pt x="21" y="32"/>
                    </a:lnTo>
                    <a:lnTo>
                      <a:pt x="24" y="29"/>
                    </a:lnTo>
                    <a:lnTo>
                      <a:pt x="29" y="28"/>
                    </a:lnTo>
                    <a:lnTo>
                      <a:pt x="33" y="27"/>
                    </a:lnTo>
                    <a:lnTo>
                      <a:pt x="39" y="27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83"/>
              <p:cNvSpPr>
                <a:spLocks/>
              </p:cNvSpPr>
              <p:nvPr/>
            </p:nvSpPr>
            <p:spPr bwMode="auto">
              <a:xfrm>
                <a:off x="1813" y="4509"/>
                <a:ext cx="50" cy="33"/>
              </a:xfrm>
              <a:custGeom>
                <a:avLst/>
                <a:gdLst/>
                <a:ahLst/>
                <a:cxnLst>
                  <a:cxn ang="0">
                    <a:pos x="50" y="22"/>
                  </a:cxn>
                  <a:cxn ang="0">
                    <a:pos x="48" y="22"/>
                  </a:cxn>
                  <a:cxn ang="0">
                    <a:pos x="46" y="24"/>
                  </a:cxn>
                  <a:cxn ang="0">
                    <a:pos x="42" y="25"/>
                  </a:cxn>
                  <a:cxn ang="0">
                    <a:pos x="38" y="28"/>
                  </a:cxn>
                  <a:cxn ang="0">
                    <a:pos x="33" y="30"/>
                  </a:cxn>
                  <a:cxn ang="0">
                    <a:pos x="27" y="32"/>
                  </a:cxn>
                  <a:cxn ang="0">
                    <a:pos x="21" y="32"/>
                  </a:cxn>
                  <a:cxn ang="0">
                    <a:pos x="15" y="33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3" y="10"/>
                  </a:cxn>
                  <a:cxn ang="0">
                    <a:pos x="5" y="9"/>
                  </a:cxn>
                  <a:cxn ang="0">
                    <a:pos x="9" y="8"/>
                  </a:cxn>
                  <a:cxn ang="0">
                    <a:pos x="14" y="7"/>
                  </a:cxn>
                  <a:cxn ang="0">
                    <a:pos x="21" y="4"/>
                  </a:cxn>
                  <a:cxn ang="0">
                    <a:pos x="23" y="3"/>
                  </a:cxn>
                  <a:cxn ang="0">
                    <a:pos x="27" y="2"/>
                  </a:cxn>
                  <a:cxn ang="0">
                    <a:pos x="30" y="1"/>
                  </a:cxn>
                  <a:cxn ang="0">
                    <a:pos x="35" y="0"/>
                  </a:cxn>
                  <a:cxn ang="0">
                    <a:pos x="50" y="22"/>
                  </a:cxn>
                  <a:cxn ang="0">
                    <a:pos x="50" y="22"/>
                  </a:cxn>
                </a:cxnLst>
                <a:rect l="0" t="0" r="r" b="b"/>
                <a:pathLst>
                  <a:path w="50" h="33">
                    <a:moveTo>
                      <a:pt x="50" y="22"/>
                    </a:moveTo>
                    <a:lnTo>
                      <a:pt x="48" y="22"/>
                    </a:lnTo>
                    <a:lnTo>
                      <a:pt x="46" y="24"/>
                    </a:lnTo>
                    <a:lnTo>
                      <a:pt x="42" y="25"/>
                    </a:lnTo>
                    <a:lnTo>
                      <a:pt x="38" y="28"/>
                    </a:lnTo>
                    <a:lnTo>
                      <a:pt x="33" y="30"/>
                    </a:lnTo>
                    <a:lnTo>
                      <a:pt x="27" y="32"/>
                    </a:lnTo>
                    <a:lnTo>
                      <a:pt x="21" y="32"/>
                    </a:lnTo>
                    <a:lnTo>
                      <a:pt x="15" y="33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4" y="7"/>
                    </a:lnTo>
                    <a:lnTo>
                      <a:pt x="21" y="4"/>
                    </a:lnTo>
                    <a:lnTo>
                      <a:pt x="23" y="3"/>
                    </a:lnTo>
                    <a:lnTo>
                      <a:pt x="27" y="2"/>
                    </a:lnTo>
                    <a:lnTo>
                      <a:pt x="30" y="1"/>
                    </a:lnTo>
                    <a:lnTo>
                      <a:pt x="35" y="0"/>
                    </a:lnTo>
                    <a:lnTo>
                      <a:pt x="50" y="22"/>
                    </a:lnTo>
                    <a:lnTo>
                      <a:pt x="50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84"/>
              <p:cNvSpPr>
                <a:spLocks/>
              </p:cNvSpPr>
              <p:nvPr/>
            </p:nvSpPr>
            <p:spPr bwMode="auto">
              <a:xfrm>
                <a:off x="1848" y="4541"/>
                <a:ext cx="55" cy="17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3" y="1"/>
                  </a:cxn>
                  <a:cxn ang="0">
                    <a:pos x="17" y="5"/>
                  </a:cxn>
                  <a:cxn ang="0">
                    <a:pos x="12" y="6"/>
                  </a:cxn>
                  <a:cxn ang="0">
                    <a:pos x="9" y="8"/>
                  </a:cxn>
                  <a:cxn ang="0">
                    <a:pos x="4" y="10"/>
                  </a:cxn>
                  <a:cxn ang="0">
                    <a:pos x="0" y="12"/>
                  </a:cxn>
                  <a:cxn ang="0">
                    <a:pos x="3" y="12"/>
                  </a:cxn>
                  <a:cxn ang="0">
                    <a:pos x="7" y="14"/>
                  </a:cxn>
                  <a:cxn ang="0">
                    <a:pos x="10" y="14"/>
                  </a:cxn>
                  <a:cxn ang="0">
                    <a:pos x="13" y="16"/>
                  </a:cxn>
                  <a:cxn ang="0">
                    <a:pos x="17" y="16"/>
                  </a:cxn>
                  <a:cxn ang="0">
                    <a:pos x="22" y="17"/>
                  </a:cxn>
                  <a:cxn ang="0">
                    <a:pos x="25" y="17"/>
                  </a:cxn>
                  <a:cxn ang="0">
                    <a:pos x="30" y="17"/>
                  </a:cxn>
                  <a:cxn ang="0">
                    <a:pos x="34" y="17"/>
                  </a:cxn>
                  <a:cxn ang="0">
                    <a:pos x="39" y="17"/>
                  </a:cxn>
                  <a:cxn ang="0">
                    <a:pos x="42" y="16"/>
                  </a:cxn>
                  <a:cxn ang="0">
                    <a:pos x="47" y="14"/>
                  </a:cxn>
                  <a:cxn ang="0">
                    <a:pos x="52" y="12"/>
                  </a:cxn>
                  <a:cxn ang="0">
                    <a:pos x="55" y="11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55" h="17">
                    <a:moveTo>
                      <a:pt x="25" y="0"/>
                    </a:moveTo>
                    <a:lnTo>
                      <a:pt x="23" y="1"/>
                    </a:lnTo>
                    <a:lnTo>
                      <a:pt x="17" y="5"/>
                    </a:lnTo>
                    <a:lnTo>
                      <a:pt x="12" y="6"/>
                    </a:lnTo>
                    <a:lnTo>
                      <a:pt x="9" y="8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3" y="16"/>
                    </a:lnTo>
                    <a:lnTo>
                      <a:pt x="17" y="16"/>
                    </a:lnTo>
                    <a:lnTo>
                      <a:pt x="22" y="17"/>
                    </a:lnTo>
                    <a:lnTo>
                      <a:pt x="25" y="17"/>
                    </a:lnTo>
                    <a:lnTo>
                      <a:pt x="30" y="17"/>
                    </a:lnTo>
                    <a:lnTo>
                      <a:pt x="34" y="17"/>
                    </a:lnTo>
                    <a:lnTo>
                      <a:pt x="39" y="17"/>
                    </a:lnTo>
                    <a:lnTo>
                      <a:pt x="42" y="16"/>
                    </a:lnTo>
                    <a:lnTo>
                      <a:pt x="47" y="14"/>
                    </a:lnTo>
                    <a:lnTo>
                      <a:pt x="52" y="12"/>
                    </a:lnTo>
                    <a:lnTo>
                      <a:pt x="55" y="11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85"/>
              <p:cNvSpPr>
                <a:spLocks/>
              </p:cNvSpPr>
              <p:nvPr/>
            </p:nvSpPr>
            <p:spPr bwMode="auto">
              <a:xfrm>
                <a:off x="2041" y="4226"/>
                <a:ext cx="54" cy="36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2" y="0"/>
                  </a:cxn>
                  <a:cxn ang="0">
                    <a:pos x="47" y="1"/>
                  </a:cxn>
                  <a:cxn ang="0">
                    <a:pos x="44" y="1"/>
                  </a:cxn>
                  <a:cxn ang="0">
                    <a:pos x="40" y="2"/>
                  </a:cxn>
                  <a:cxn ang="0">
                    <a:pos x="36" y="3"/>
                  </a:cxn>
                  <a:cxn ang="0">
                    <a:pos x="33" y="4"/>
                  </a:cxn>
                  <a:cxn ang="0">
                    <a:pos x="28" y="7"/>
                  </a:cxn>
                  <a:cxn ang="0">
                    <a:pos x="23" y="9"/>
                  </a:cxn>
                  <a:cxn ang="0">
                    <a:pos x="18" y="12"/>
                  </a:cxn>
                  <a:cxn ang="0">
                    <a:pos x="15" y="15"/>
                  </a:cxn>
                  <a:cxn ang="0">
                    <a:pos x="10" y="19"/>
                  </a:cxn>
                  <a:cxn ang="0">
                    <a:pos x="6" y="24"/>
                  </a:cxn>
                  <a:cxn ang="0">
                    <a:pos x="3" y="30"/>
                  </a:cxn>
                  <a:cxn ang="0">
                    <a:pos x="0" y="36"/>
                  </a:cxn>
                  <a:cxn ang="0">
                    <a:pos x="2" y="34"/>
                  </a:cxn>
                  <a:cxn ang="0">
                    <a:pos x="4" y="33"/>
                  </a:cxn>
                  <a:cxn ang="0">
                    <a:pos x="8" y="31"/>
                  </a:cxn>
                  <a:cxn ang="0">
                    <a:pos x="11" y="30"/>
                  </a:cxn>
                  <a:cxn ang="0">
                    <a:pos x="16" y="28"/>
                  </a:cxn>
                  <a:cxn ang="0">
                    <a:pos x="22" y="26"/>
                  </a:cxn>
                  <a:cxn ang="0">
                    <a:pos x="24" y="26"/>
                  </a:cxn>
                  <a:cxn ang="0">
                    <a:pos x="28" y="25"/>
                  </a:cxn>
                  <a:cxn ang="0">
                    <a:pos x="32" y="25"/>
                  </a:cxn>
                  <a:cxn ang="0">
                    <a:pos x="35" y="25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54" h="36">
                    <a:moveTo>
                      <a:pt x="54" y="0"/>
                    </a:moveTo>
                    <a:lnTo>
                      <a:pt x="52" y="0"/>
                    </a:lnTo>
                    <a:lnTo>
                      <a:pt x="47" y="1"/>
                    </a:lnTo>
                    <a:lnTo>
                      <a:pt x="44" y="1"/>
                    </a:lnTo>
                    <a:lnTo>
                      <a:pt x="40" y="2"/>
                    </a:lnTo>
                    <a:lnTo>
                      <a:pt x="36" y="3"/>
                    </a:lnTo>
                    <a:lnTo>
                      <a:pt x="33" y="4"/>
                    </a:lnTo>
                    <a:lnTo>
                      <a:pt x="28" y="7"/>
                    </a:lnTo>
                    <a:lnTo>
                      <a:pt x="23" y="9"/>
                    </a:lnTo>
                    <a:lnTo>
                      <a:pt x="18" y="12"/>
                    </a:lnTo>
                    <a:lnTo>
                      <a:pt x="15" y="15"/>
                    </a:lnTo>
                    <a:lnTo>
                      <a:pt x="10" y="19"/>
                    </a:lnTo>
                    <a:lnTo>
                      <a:pt x="6" y="24"/>
                    </a:lnTo>
                    <a:lnTo>
                      <a:pt x="3" y="30"/>
                    </a:lnTo>
                    <a:lnTo>
                      <a:pt x="0" y="36"/>
                    </a:lnTo>
                    <a:lnTo>
                      <a:pt x="2" y="34"/>
                    </a:lnTo>
                    <a:lnTo>
                      <a:pt x="4" y="33"/>
                    </a:lnTo>
                    <a:lnTo>
                      <a:pt x="8" y="31"/>
                    </a:lnTo>
                    <a:lnTo>
                      <a:pt x="11" y="30"/>
                    </a:lnTo>
                    <a:lnTo>
                      <a:pt x="16" y="28"/>
                    </a:lnTo>
                    <a:lnTo>
                      <a:pt x="22" y="26"/>
                    </a:lnTo>
                    <a:lnTo>
                      <a:pt x="24" y="26"/>
                    </a:lnTo>
                    <a:lnTo>
                      <a:pt x="28" y="25"/>
                    </a:lnTo>
                    <a:lnTo>
                      <a:pt x="32" y="25"/>
                    </a:lnTo>
                    <a:lnTo>
                      <a:pt x="35" y="25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86"/>
              <p:cNvSpPr>
                <a:spLocks/>
              </p:cNvSpPr>
              <p:nvPr/>
            </p:nvSpPr>
            <p:spPr bwMode="auto">
              <a:xfrm>
                <a:off x="2035" y="4264"/>
                <a:ext cx="36" cy="40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5" y="0"/>
                  </a:cxn>
                  <a:cxn ang="0">
                    <a:pos x="32" y="1"/>
                  </a:cxn>
                  <a:cxn ang="0">
                    <a:pos x="28" y="2"/>
                  </a:cxn>
                  <a:cxn ang="0">
                    <a:pos x="22" y="4"/>
                  </a:cxn>
                  <a:cxn ang="0">
                    <a:pos x="16" y="6"/>
                  </a:cxn>
                  <a:cxn ang="0">
                    <a:pos x="10" y="8"/>
                  </a:cxn>
                  <a:cxn ang="0">
                    <a:pos x="5" y="11"/>
                  </a:cxn>
                  <a:cxn ang="0">
                    <a:pos x="0" y="14"/>
                  </a:cxn>
                  <a:cxn ang="0">
                    <a:pos x="3" y="40"/>
                  </a:cxn>
                  <a:cxn ang="0">
                    <a:pos x="3" y="38"/>
                  </a:cxn>
                  <a:cxn ang="0">
                    <a:pos x="4" y="38"/>
                  </a:cxn>
                  <a:cxn ang="0">
                    <a:pos x="6" y="36"/>
                  </a:cxn>
                  <a:cxn ang="0">
                    <a:pos x="10" y="35"/>
                  </a:cxn>
                  <a:cxn ang="0">
                    <a:pos x="15" y="32"/>
                  </a:cxn>
                  <a:cxn ang="0">
                    <a:pos x="20" y="30"/>
                  </a:cxn>
                  <a:cxn ang="0">
                    <a:pos x="23" y="29"/>
                  </a:cxn>
                  <a:cxn ang="0">
                    <a:pos x="27" y="28"/>
                  </a:cxn>
                  <a:cxn ang="0">
                    <a:pos x="32" y="26"/>
                  </a:cxn>
                  <a:cxn ang="0">
                    <a:pos x="36" y="25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40">
                    <a:moveTo>
                      <a:pt x="36" y="0"/>
                    </a:moveTo>
                    <a:lnTo>
                      <a:pt x="35" y="0"/>
                    </a:lnTo>
                    <a:lnTo>
                      <a:pt x="32" y="1"/>
                    </a:lnTo>
                    <a:lnTo>
                      <a:pt x="28" y="2"/>
                    </a:lnTo>
                    <a:lnTo>
                      <a:pt x="22" y="4"/>
                    </a:lnTo>
                    <a:lnTo>
                      <a:pt x="16" y="6"/>
                    </a:lnTo>
                    <a:lnTo>
                      <a:pt x="10" y="8"/>
                    </a:lnTo>
                    <a:lnTo>
                      <a:pt x="5" y="11"/>
                    </a:lnTo>
                    <a:lnTo>
                      <a:pt x="0" y="14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10" y="35"/>
                    </a:lnTo>
                    <a:lnTo>
                      <a:pt x="15" y="32"/>
                    </a:lnTo>
                    <a:lnTo>
                      <a:pt x="20" y="30"/>
                    </a:lnTo>
                    <a:lnTo>
                      <a:pt x="23" y="29"/>
                    </a:lnTo>
                    <a:lnTo>
                      <a:pt x="27" y="28"/>
                    </a:lnTo>
                    <a:lnTo>
                      <a:pt x="32" y="26"/>
                    </a:lnTo>
                    <a:lnTo>
                      <a:pt x="36" y="25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87"/>
              <p:cNvSpPr>
                <a:spLocks/>
              </p:cNvSpPr>
              <p:nvPr/>
            </p:nvSpPr>
            <p:spPr bwMode="auto">
              <a:xfrm>
                <a:off x="2043" y="4306"/>
                <a:ext cx="45" cy="30"/>
              </a:xfrm>
              <a:custGeom>
                <a:avLst/>
                <a:gdLst/>
                <a:ahLst/>
                <a:cxnLst>
                  <a:cxn ang="0">
                    <a:pos x="45" y="19"/>
                  </a:cxn>
                  <a:cxn ang="0">
                    <a:pos x="44" y="19"/>
                  </a:cxn>
                  <a:cxn ang="0">
                    <a:pos x="42" y="20"/>
                  </a:cxn>
                  <a:cxn ang="0">
                    <a:pos x="38" y="23"/>
                  </a:cxn>
                  <a:cxn ang="0">
                    <a:pos x="34" y="25"/>
                  </a:cxn>
                  <a:cxn ang="0">
                    <a:pos x="28" y="26"/>
                  </a:cxn>
                  <a:cxn ang="0">
                    <a:pos x="24" y="29"/>
                  </a:cxn>
                  <a:cxn ang="0">
                    <a:pos x="19" y="29"/>
                  </a:cxn>
                  <a:cxn ang="0">
                    <a:pos x="13" y="3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4" y="7"/>
                  </a:cxn>
                  <a:cxn ang="0">
                    <a:pos x="8" y="7"/>
                  </a:cxn>
                  <a:cxn ang="0">
                    <a:pos x="13" y="5"/>
                  </a:cxn>
                  <a:cxn ang="0">
                    <a:pos x="19" y="4"/>
                  </a:cxn>
                  <a:cxn ang="0">
                    <a:pos x="21" y="2"/>
                  </a:cxn>
                  <a:cxn ang="0">
                    <a:pos x="25" y="1"/>
                  </a:cxn>
                  <a:cxn ang="0">
                    <a:pos x="28" y="0"/>
                  </a:cxn>
                  <a:cxn ang="0">
                    <a:pos x="32" y="0"/>
                  </a:cxn>
                  <a:cxn ang="0">
                    <a:pos x="45" y="19"/>
                  </a:cxn>
                  <a:cxn ang="0">
                    <a:pos x="45" y="19"/>
                  </a:cxn>
                </a:cxnLst>
                <a:rect l="0" t="0" r="r" b="b"/>
                <a:pathLst>
                  <a:path w="45" h="30">
                    <a:moveTo>
                      <a:pt x="45" y="19"/>
                    </a:moveTo>
                    <a:lnTo>
                      <a:pt x="44" y="19"/>
                    </a:lnTo>
                    <a:lnTo>
                      <a:pt x="42" y="20"/>
                    </a:lnTo>
                    <a:lnTo>
                      <a:pt x="38" y="23"/>
                    </a:lnTo>
                    <a:lnTo>
                      <a:pt x="34" y="25"/>
                    </a:lnTo>
                    <a:lnTo>
                      <a:pt x="28" y="26"/>
                    </a:lnTo>
                    <a:lnTo>
                      <a:pt x="24" y="29"/>
                    </a:lnTo>
                    <a:lnTo>
                      <a:pt x="19" y="29"/>
                    </a:lnTo>
                    <a:lnTo>
                      <a:pt x="13" y="3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13" y="5"/>
                    </a:lnTo>
                    <a:lnTo>
                      <a:pt x="19" y="4"/>
                    </a:lnTo>
                    <a:lnTo>
                      <a:pt x="21" y="2"/>
                    </a:lnTo>
                    <a:lnTo>
                      <a:pt x="25" y="1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45" y="19"/>
                    </a:lnTo>
                    <a:lnTo>
                      <a:pt x="45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88"/>
              <p:cNvSpPr>
                <a:spLocks/>
              </p:cNvSpPr>
              <p:nvPr/>
            </p:nvSpPr>
            <p:spPr bwMode="auto">
              <a:xfrm>
                <a:off x="2074" y="4335"/>
                <a:ext cx="51" cy="1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1" y="1"/>
                  </a:cxn>
                  <a:cxn ang="0">
                    <a:pos x="15" y="5"/>
                  </a:cxn>
                  <a:cxn ang="0">
                    <a:pos x="11" y="6"/>
                  </a:cxn>
                  <a:cxn ang="0">
                    <a:pos x="7" y="8"/>
                  </a:cxn>
                  <a:cxn ang="0">
                    <a:pos x="3" y="9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7" y="13"/>
                  </a:cxn>
                  <a:cxn ang="0">
                    <a:pos x="8" y="13"/>
                  </a:cxn>
                  <a:cxn ang="0">
                    <a:pos x="12" y="14"/>
                  </a:cxn>
                  <a:cxn ang="0">
                    <a:pos x="15" y="14"/>
                  </a:cxn>
                  <a:cxn ang="0">
                    <a:pos x="20" y="15"/>
                  </a:cxn>
                  <a:cxn ang="0">
                    <a:pos x="24" y="15"/>
                  </a:cxn>
                  <a:cxn ang="0">
                    <a:pos x="27" y="15"/>
                  </a:cxn>
                  <a:cxn ang="0">
                    <a:pos x="31" y="15"/>
                  </a:cxn>
                  <a:cxn ang="0">
                    <a:pos x="35" y="15"/>
                  </a:cxn>
                  <a:cxn ang="0">
                    <a:pos x="38" y="14"/>
                  </a:cxn>
                  <a:cxn ang="0">
                    <a:pos x="43" y="13"/>
                  </a:cxn>
                  <a:cxn ang="0">
                    <a:pos x="47" y="12"/>
                  </a:cxn>
                  <a:cxn ang="0">
                    <a:pos x="51" y="1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51" h="15">
                    <a:moveTo>
                      <a:pt x="24" y="0"/>
                    </a:moveTo>
                    <a:lnTo>
                      <a:pt x="21" y="1"/>
                    </a:lnTo>
                    <a:lnTo>
                      <a:pt x="15" y="5"/>
                    </a:lnTo>
                    <a:lnTo>
                      <a:pt x="11" y="6"/>
                    </a:lnTo>
                    <a:lnTo>
                      <a:pt x="7" y="8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12" y="14"/>
                    </a:lnTo>
                    <a:lnTo>
                      <a:pt x="15" y="14"/>
                    </a:lnTo>
                    <a:lnTo>
                      <a:pt x="20" y="15"/>
                    </a:lnTo>
                    <a:lnTo>
                      <a:pt x="24" y="15"/>
                    </a:lnTo>
                    <a:lnTo>
                      <a:pt x="27" y="15"/>
                    </a:lnTo>
                    <a:lnTo>
                      <a:pt x="31" y="15"/>
                    </a:lnTo>
                    <a:lnTo>
                      <a:pt x="35" y="15"/>
                    </a:lnTo>
                    <a:lnTo>
                      <a:pt x="38" y="14"/>
                    </a:lnTo>
                    <a:lnTo>
                      <a:pt x="43" y="13"/>
                    </a:lnTo>
                    <a:lnTo>
                      <a:pt x="47" y="12"/>
                    </a:lnTo>
                    <a:lnTo>
                      <a:pt x="51" y="1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89"/>
              <p:cNvSpPr>
                <a:spLocks/>
              </p:cNvSpPr>
              <p:nvPr/>
            </p:nvSpPr>
            <p:spPr bwMode="auto">
              <a:xfrm>
                <a:off x="2325" y="4257"/>
                <a:ext cx="39" cy="38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8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5" y="5"/>
                  </a:cxn>
                  <a:cxn ang="0">
                    <a:pos x="21" y="6"/>
                  </a:cxn>
                  <a:cxn ang="0">
                    <a:pos x="18" y="9"/>
                  </a:cxn>
                  <a:cxn ang="0">
                    <a:pos x="15" y="12"/>
                  </a:cxn>
                  <a:cxn ang="0">
                    <a:pos x="12" y="15"/>
                  </a:cxn>
                  <a:cxn ang="0">
                    <a:pos x="8" y="19"/>
                  </a:cxn>
                  <a:cxn ang="0">
                    <a:pos x="6" y="25"/>
                  </a:cxn>
                  <a:cxn ang="0">
                    <a:pos x="3" y="27"/>
                  </a:cxn>
                  <a:cxn ang="0">
                    <a:pos x="2" y="31"/>
                  </a:cxn>
                  <a:cxn ang="0">
                    <a:pos x="1" y="35"/>
                  </a:cxn>
                  <a:cxn ang="0">
                    <a:pos x="0" y="38"/>
                  </a:cxn>
                  <a:cxn ang="0">
                    <a:pos x="1" y="37"/>
                  </a:cxn>
                  <a:cxn ang="0">
                    <a:pos x="2" y="36"/>
                  </a:cxn>
                  <a:cxn ang="0">
                    <a:pos x="5" y="33"/>
                  </a:cxn>
                  <a:cxn ang="0">
                    <a:pos x="8" y="32"/>
                  </a:cxn>
                  <a:cxn ang="0">
                    <a:pos x="12" y="31"/>
                  </a:cxn>
                  <a:cxn ang="0">
                    <a:pos x="17" y="30"/>
                  </a:cxn>
                  <a:cxn ang="0">
                    <a:pos x="21" y="27"/>
                  </a:cxn>
                  <a:cxn ang="0">
                    <a:pos x="27" y="27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39" h="38">
                    <a:moveTo>
                      <a:pt x="39" y="0"/>
                    </a:moveTo>
                    <a:lnTo>
                      <a:pt x="38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5" y="5"/>
                    </a:lnTo>
                    <a:lnTo>
                      <a:pt x="21" y="6"/>
                    </a:lnTo>
                    <a:lnTo>
                      <a:pt x="18" y="9"/>
                    </a:lnTo>
                    <a:lnTo>
                      <a:pt x="15" y="12"/>
                    </a:lnTo>
                    <a:lnTo>
                      <a:pt x="12" y="15"/>
                    </a:lnTo>
                    <a:lnTo>
                      <a:pt x="8" y="19"/>
                    </a:lnTo>
                    <a:lnTo>
                      <a:pt x="6" y="25"/>
                    </a:lnTo>
                    <a:lnTo>
                      <a:pt x="3" y="27"/>
                    </a:lnTo>
                    <a:lnTo>
                      <a:pt x="2" y="31"/>
                    </a:lnTo>
                    <a:lnTo>
                      <a:pt x="1" y="35"/>
                    </a:lnTo>
                    <a:lnTo>
                      <a:pt x="0" y="38"/>
                    </a:lnTo>
                    <a:lnTo>
                      <a:pt x="1" y="37"/>
                    </a:lnTo>
                    <a:lnTo>
                      <a:pt x="2" y="36"/>
                    </a:lnTo>
                    <a:lnTo>
                      <a:pt x="5" y="33"/>
                    </a:lnTo>
                    <a:lnTo>
                      <a:pt x="8" y="32"/>
                    </a:lnTo>
                    <a:lnTo>
                      <a:pt x="12" y="31"/>
                    </a:lnTo>
                    <a:lnTo>
                      <a:pt x="17" y="30"/>
                    </a:lnTo>
                    <a:lnTo>
                      <a:pt x="21" y="27"/>
                    </a:lnTo>
                    <a:lnTo>
                      <a:pt x="27" y="27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90"/>
              <p:cNvSpPr>
                <a:spLocks/>
              </p:cNvSpPr>
              <p:nvPr/>
            </p:nvSpPr>
            <p:spPr bwMode="auto">
              <a:xfrm>
                <a:off x="2325" y="4300"/>
                <a:ext cx="33" cy="36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0" y="1"/>
                  </a:cxn>
                  <a:cxn ang="0">
                    <a:pos x="18" y="2"/>
                  </a:cxn>
                  <a:cxn ang="0">
                    <a:pos x="13" y="4"/>
                  </a:cxn>
                  <a:cxn ang="0">
                    <a:pos x="8" y="6"/>
                  </a:cxn>
                  <a:cxn ang="0">
                    <a:pos x="3" y="7"/>
                  </a:cxn>
                  <a:cxn ang="0">
                    <a:pos x="0" y="11"/>
                  </a:cxn>
                  <a:cxn ang="0">
                    <a:pos x="7" y="36"/>
                  </a:cxn>
                  <a:cxn ang="0">
                    <a:pos x="8" y="35"/>
                  </a:cxn>
                  <a:cxn ang="0">
                    <a:pos x="13" y="32"/>
                  </a:cxn>
                  <a:cxn ang="0">
                    <a:pos x="15" y="30"/>
                  </a:cxn>
                  <a:cxn ang="0">
                    <a:pos x="20" y="28"/>
                  </a:cxn>
                  <a:cxn ang="0">
                    <a:pos x="23" y="25"/>
                  </a:cxn>
                  <a:cxn ang="0">
                    <a:pos x="26" y="24"/>
                  </a:cxn>
                  <a:cxn ang="0">
                    <a:pos x="30" y="23"/>
                  </a:cxn>
                  <a:cxn ang="0">
                    <a:pos x="33" y="23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33" h="36">
                    <a:moveTo>
                      <a:pt x="27" y="0"/>
                    </a:moveTo>
                    <a:lnTo>
                      <a:pt x="26" y="0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8" y="2"/>
                    </a:lnTo>
                    <a:lnTo>
                      <a:pt x="13" y="4"/>
                    </a:lnTo>
                    <a:lnTo>
                      <a:pt x="8" y="6"/>
                    </a:lnTo>
                    <a:lnTo>
                      <a:pt x="3" y="7"/>
                    </a:lnTo>
                    <a:lnTo>
                      <a:pt x="0" y="11"/>
                    </a:lnTo>
                    <a:lnTo>
                      <a:pt x="7" y="36"/>
                    </a:lnTo>
                    <a:lnTo>
                      <a:pt x="8" y="35"/>
                    </a:lnTo>
                    <a:lnTo>
                      <a:pt x="13" y="32"/>
                    </a:lnTo>
                    <a:lnTo>
                      <a:pt x="15" y="30"/>
                    </a:lnTo>
                    <a:lnTo>
                      <a:pt x="20" y="28"/>
                    </a:lnTo>
                    <a:lnTo>
                      <a:pt x="23" y="25"/>
                    </a:lnTo>
                    <a:lnTo>
                      <a:pt x="26" y="24"/>
                    </a:lnTo>
                    <a:lnTo>
                      <a:pt x="30" y="23"/>
                    </a:lnTo>
                    <a:lnTo>
                      <a:pt x="33" y="23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91"/>
              <p:cNvSpPr>
                <a:spLocks/>
              </p:cNvSpPr>
              <p:nvPr/>
            </p:nvSpPr>
            <p:spPr bwMode="auto">
              <a:xfrm>
                <a:off x="2340" y="4335"/>
                <a:ext cx="51" cy="2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" y="1"/>
                  </a:cxn>
                  <a:cxn ang="0">
                    <a:pos x="17" y="5"/>
                  </a:cxn>
                  <a:cxn ang="0">
                    <a:pos x="14" y="6"/>
                  </a:cxn>
                  <a:cxn ang="0">
                    <a:pos x="10" y="8"/>
                  </a:cxn>
                  <a:cxn ang="0">
                    <a:pos x="5" y="9"/>
                  </a:cxn>
                  <a:cxn ang="0">
                    <a:pos x="0" y="12"/>
                  </a:cxn>
                  <a:cxn ang="0">
                    <a:pos x="3" y="13"/>
                  </a:cxn>
                  <a:cxn ang="0">
                    <a:pos x="6" y="14"/>
                  </a:cxn>
                  <a:cxn ang="0">
                    <a:pos x="9" y="15"/>
                  </a:cxn>
                  <a:cxn ang="0">
                    <a:pos x="12" y="17"/>
                  </a:cxn>
                  <a:cxn ang="0">
                    <a:pos x="15" y="18"/>
                  </a:cxn>
                  <a:cxn ang="0">
                    <a:pos x="18" y="20"/>
                  </a:cxn>
                  <a:cxn ang="0">
                    <a:pos x="22" y="20"/>
                  </a:cxn>
                  <a:cxn ang="0">
                    <a:pos x="26" y="21"/>
                  </a:cxn>
                  <a:cxn ang="0">
                    <a:pos x="29" y="21"/>
                  </a:cxn>
                  <a:cxn ang="0">
                    <a:pos x="33" y="23"/>
                  </a:cxn>
                  <a:cxn ang="0">
                    <a:pos x="36" y="23"/>
                  </a:cxn>
                  <a:cxn ang="0">
                    <a:pos x="41" y="23"/>
                  </a:cxn>
                  <a:cxn ang="0">
                    <a:pos x="46" y="21"/>
                  </a:cxn>
                  <a:cxn ang="0">
                    <a:pos x="51" y="2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51" h="23">
                    <a:moveTo>
                      <a:pt x="24" y="0"/>
                    </a:moveTo>
                    <a:lnTo>
                      <a:pt x="22" y="1"/>
                    </a:lnTo>
                    <a:lnTo>
                      <a:pt x="17" y="5"/>
                    </a:lnTo>
                    <a:lnTo>
                      <a:pt x="14" y="6"/>
                    </a:lnTo>
                    <a:lnTo>
                      <a:pt x="10" y="8"/>
                    </a:lnTo>
                    <a:lnTo>
                      <a:pt x="5" y="9"/>
                    </a:lnTo>
                    <a:lnTo>
                      <a:pt x="0" y="12"/>
                    </a:lnTo>
                    <a:lnTo>
                      <a:pt x="3" y="13"/>
                    </a:lnTo>
                    <a:lnTo>
                      <a:pt x="6" y="14"/>
                    </a:lnTo>
                    <a:lnTo>
                      <a:pt x="9" y="15"/>
                    </a:lnTo>
                    <a:lnTo>
                      <a:pt x="12" y="17"/>
                    </a:lnTo>
                    <a:lnTo>
                      <a:pt x="15" y="18"/>
                    </a:lnTo>
                    <a:lnTo>
                      <a:pt x="18" y="20"/>
                    </a:lnTo>
                    <a:lnTo>
                      <a:pt x="22" y="20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33" y="23"/>
                    </a:lnTo>
                    <a:lnTo>
                      <a:pt x="36" y="23"/>
                    </a:lnTo>
                    <a:lnTo>
                      <a:pt x="41" y="23"/>
                    </a:lnTo>
                    <a:lnTo>
                      <a:pt x="46" y="21"/>
                    </a:lnTo>
                    <a:lnTo>
                      <a:pt x="51" y="2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92"/>
              <p:cNvSpPr>
                <a:spLocks/>
              </p:cNvSpPr>
              <p:nvPr/>
            </p:nvSpPr>
            <p:spPr bwMode="auto">
              <a:xfrm>
                <a:off x="1923" y="3684"/>
                <a:ext cx="50" cy="24"/>
              </a:xfrm>
              <a:custGeom>
                <a:avLst/>
                <a:gdLst/>
                <a:ahLst/>
                <a:cxnLst>
                  <a:cxn ang="0">
                    <a:pos x="50" y="2"/>
                  </a:cxn>
                  <a:cxn ang="0">
                    <a:pos x="49" y="1"/>
                  </a:cxn>
                  <a:cxn ang="0">
                    <a:pos x="45" y="0"/>
                  </a:cxn>
                  <a:cxn ang="0">
                    <a:pos x="40" y="0"/>
                  </a:cxn>
                  <a:cxn ang="0">
                    <a:pos x="34" y="2"/>
                  </a:cxn>
                  <a:cxn ang="0">
                    <a:pos x="31" y="2"/>
                  </a:cxn>
                  <a:cxn ang="0">
                    <a:pos x="27" y="3"/>
                  </a:cxn>
                  <a:cxn ang="0">
                    <a:pos x="22" y="4"/>
                  </a:cxn>
                  <a:cxn ang="0">
                    <a:pos x="19" y="7"/>
                  </a:cxn>
                  <a:cxn ang="0">
                    <a:pos x="14" y="9"/>
                  </a:cxn>
                  <a:cxn ang="0">
                    <a:pos x="9" y="13"/>
                  </a:cxn>
                  <a:cxn ang="0">
                    <a:pos x="3" y="16"/>
                  </a:cxn>
                  <a:cxn ang="0">
                    <a:pos x="0" y="22"/>
                  </a:cxn>
                  <a:cxn ang="0">
                    <a:pos x="0" y="21"/>
                  </a:cxn>
                  <a:cxn ang="0">
                    <a:pos x="2" y="21"/>
                  </a:cxn>
                  <a:cxn ang="0">
                    <a:pos x="4" y="21"/>
                  </a:cxn>
                  <a:cxn ang="0">
                    <a:pos x="9" y="21"/>
                  </a:cxn>
                  <a:cxn ang="0">
                    <a:pos x="13" y="20"/>
                  </a:cxn>
                  <a:cxn ang="0">
                    <a:pos x="18" y="21"/>
                  </a:cxn>
                  <a:cxn ang="0">
                    <a:pos x="22" y="21"/>
                  </a:cxn>
                  <a:cxn ang="0">
                    <a:pos x="28" y="24"/>
                  </a:cxn>
                  <a:cxn ang="0">
                    <a:pos x="50" y="2"/>
                  </a:cxn>
                  <a:cxn ang="0">
                    <a:pos x="50" y="2"/>
                  </a:cxn>
                </a:cxnLst>
                <a:rect l="0" t="0" r="r" b="b"/>
                <a:pathLst>
                  <a:path w="50" h="24">
                    <a:moveTo>
                      <a:pt x="50" y="2"/>
                    </a:moveTo>
                    <a:lnTo>
                      <a:pt x="49" y="1"/>
                    </a:lnTo>
                    <a:lnTo>
                      <a:pt x="45" y="0"/>
                    </a:lnTo>
                    <a:lnTo>
                      <a:pt x="40" y="0"/>
                    </a:lnTo>
                    <a:lnTo>
                      <a:pt x="34" y="2"/>
                    </a:lnTo>
                    <a:lnTo>
                      <a:pt x="31" y="2"/>
                    </a:lnTo>
                    <a:lnTo>
                      <a:pt x="27" y="3"/>
                    </a:lnTo>
                    <a:lnTo>
                      <a:pt x="22" y="4"/>
                    </a:lnTo>
                    <a:lnTo>
                      <a:pt x="19" y="7"/>
                    </a:lnTo>
                    <a:lnTo>
                      <a:pt x="14" y="9"/>
                    </a:lnTo>
                    <a:lnTo>
                      <a:pt x="9" y="13"/>
                    </a:lnTo>
                    <a:lnTo>
                      <a:pt x="3" y="16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4" y="21"/>
                    </a:lnTo>
                    <a:lnTo>
                      <a:pt x="9" y="21"/>
                    </a:lnTo>
                    <a:lnTo>
                      <a:pt x="13" y="20"/>
                    </a:lnTo>
                    <a:lnTo>
                      <a:pt x="18" y="21"/>
                    </a:lnTo>
                    <a:lnTo>
                      <a:pt x="22" y="21"/>
                    </a:lnTo>
                    <a:lnTo>
                      <a:pt x="28" y="24"/>
                    </a:lnTo>
                    <a:lnTo>
                      <a:pt x="50" y="2"/>
                    </a:lnTo>
                    <a:lnTo>
                      <a:pt x="5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93"/>
              <p:cNvSpPr>
                <a:spLocks/>
              </p:cNvSpPr>
              <p:nvPr/>
            </p:nvSpPr>
            <p:spPr bwMode="auto">
              <a:xfrm>
                <a:off x="1912" y="3719"/>
                <a:ext cx="33" cy="28"/>
              </a:xfrm>
              <a:custGeom>
                <a:avLst/>
                <a:gdLst/>
                <a:ahLst/>
                <a:cxnLst>
                  <a:cxn ang="0">
                    <a:pos x="33" y="2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0" y="28"/>
                  </a:cxn>
                  <a:cxn ang="0">
                    <a:pos x="1" y="27"/>
                  </a:cxn>
                  <a:cxn ang="0">
                    <a:pos x="3" y="26"/>
                  </a:cxn>
                  <a:cxn ang="0">
                    <a:pos x="7" y="26"/>
                  </a:cxn>
                  <a:cxn ang="0">
                    <a:pos x="11" y="24"/>
                  </a:cxn>
                  <a:cxn ang="0">
                    <a:pos x="15" y="24"/>
                  </a:cxn>
                  <a:cxn ang="0">
                    <a:pos x="18" y="24"/>
                  </a:cxn>
                  <a:cxn ang="0">
                    <a:pos x="21" y="24"/>
                  </a:cxn>
                  <a:cxn ang="0">
                    <a:pos x="25" y="24"/>
                  </a:cxn>
                  <a:cxn ang="0">
                    <a:pos x="29" y="26"/>
                  </a:cxn>
                  <a:cxn ang="0">
                    <a:pos x="33" y="2"/>
                  </a:cxn>
                  <a:cxn ang="0">
                    <a:pos x="33" y="2"/>
                  </a:cxn>
                </a:cxnLst>
                <a:rect l="0" t="0" r="r" b="b"/>
                <a:pathLst>
                  <a:path w="33" h="28">
                    <a:moveTo>
                      <a:pt x="33" y="2"/>
                    </a:moveTo>
                    <a:lnTo>
                      <a:pt x="32" y="2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0" y="28"/>
                    </a:lnTo>
                    <a:lnTo>
                      <a:pt x="1" y="27"/>
                    </a:lnTo>
                    <a:lnTo>
                      <a:pt x="3" y="26"/>
                    </a:lnTo>
                    <a:lnTo>
                      <a:pt x="7" y="26"/>
                    </a:lnTo>
                    <a:lnTo>
                      <a:pt x="11" y="24"/>
                    </a:lnTo>
                    <a:lnTo>
                      <a:pt x="15" y="24"/>
                    </a:lnTo>
                    <a:lnTo>
                      <a:pt x="18" y="24"/>
                    </a:lnTo>
                    <a:lnTo>
                      <a:pt x="21" y="24"/>
                    </a:lnTo>
                    <a:lnTo>
                      <a:pt x="25" y="24"/>
                    </a:lnTo>
                    <a:lnTo>
                      <a:pt x="29" y="26"/>
                    </a:lnTo>
                    <a:lnTo>
                      <a:pt x="33" y="2"/>
                    </a:lnTo>
                    <a:lnTo>
                      <a:pt x="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94"/>
              <p:cNvSpPr>
                <a:spLocks/>
              </p:cNvSpPr>
              <p:nvPr/>
            </p:nvSpPr>
            <p:spPr bwMode="auto">
              <a:xfrm>
                <a:off x="1915" y="3758"/>
                <a:ext cx="42" cy="31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15" y="1"/>
                  </a:cxn>
                  <a:cxn ang="0">
                    <a:pos x="10" y="1"/>
                  </a:cxn>
                  <a:cxn ang="0">
                    <a:pos x="5" y="1"/>
                  </a:cxn>
                  <a:cxn ang="0">
                    <a:pos x="0" y="1"/>
                  </a:cxn>
                  <a:cxn ang="0">
                    <a:pos x="2" y="3"/>
                  </a:cxn>
                  <a:cxn ang="0">
                    <a:pos x="5" y="7"/>
                  </a:cxn>
                  <a:cxn ang="0">
                    <a:pos x="9" y="11"/>
                  </a:cxn>
                  <a:cxn ang="0">
                    <a:pos x="14" y="15"/>
                  </a:cxn>
                  <a:cxn ang="0">
                    <a:pos x="15" y="18"/>
                  </a:cxn>
                  <a:cxn ang="0">
                    <a:pos x="18" y="20"/>
                  </a:cxn>
                  <a:cxn ang="0">
                    <a:pos x="22" y="23"/>
                  </a:cxn>
                  <a:cxn ang="0">
                    <a:pos x="26" y="25"/>
                  </a:cxn>
                  <a:cxn ang="0">
                    <a:pos x="29" y="26"/>
                  </a:cxn>
                  <a:cxn ang="0">
                    <a:pos x="33" y="29"/>
                  </a:cxn>
                  <a:cxn ang="0">
                    <a:pos x="38" y="30"/>
                  </a:cxn>
                  <a:cxn ang="0">
                    <a:pos x="42" y="31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42" h="31">
                    <a:moveTo>
                      <a:pt x="27" y="0"/>
                    </a:move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5" y="1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5" y="7"/>
                    </a:lnTo>
                    <a:lnTo>
                      <a:pt x="9" y="11"/>
                    </a:lnTo>
                    <a:lnTo>
                      <a:pt x="14" y="15"/>
                    </a:lnTo>
                    <a:lnTo>
                      <a:pt x="15" y="18"/>
                    </a:lnTo>
                    <a:lnTo>
                      <a:pt x="18" y="20"/>
                    </a:lnTo>
                    <a:lnTo>
                      <a:pt x="22" y="23"/>
                    </a:lnTo>
                    <a:lnTo>
                      <a:pt x="26" y="25"/>
                    </a:lnTo>
                    <a:lnTo>
                      <a:pt x="29" y="26"/>
                    </a:lnTo>
                    <a:lnTo>
                      <a:pt x="33" y="29"/>
                    </a:lnTo>
                    <a:lnTo>
                      <a:pt x="38" y="30"/>
                    </a:lnTo>
                    <a:lnTo>
                      <a:pt x="42" y="31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95"/>
              <p:cNvSpPr>
                <a:spLocks/>
              </p:cNvSpPr>
              <p:nvPr/>
            </p:nvSpPr>
            <p:spPr bwMode="auto">
              <a:xfrm>
                <a:off x="1764" y="3574"/>
                <a:ext cx="47" cy="22"/>
              </a:xfrm>
              <a:custGeom>
                <a:avLst/>
                <a:gdLst/>
                <a:ahLst/>
                <a:cxnLst>
                  <a:cxn ang="0">
                    <a:pos x="47" y="3"/>
                  </a:cxn>
                  <a:cxn ang="0">
                    <a:pos x="45" y="2"/>
                  </a:cxn>
                  <a:cxn ang="0">
                    <a:pos x="42" y="2"/>
                  </a:cxn>
                  <a:cxn ang="0">
                    <a:pos x="36" y="0"/>
                  </a:cxn>
                  <a:cxn ang="0">
                    <a:pos x="31" y="2"/>
                  </a:cxn>
                  <a:cxn ang="0">
                    <a:pos x="27" y="2"/>
                  </a:cxn>
                  <a:cxn ang="0">
                    <a:pos x="23" y="3"/>
                  </a:cxn>
                  <a:cxn ang="0">
                    <a:pos x="19" y="4"/>
                  </a:cxn>
                  <a:cxn ang="0">
                    <a:pos x="16" y="5"/>
                  </a:cxn>
                  <a:cxn ang="0">
                    <a:pos x="12" y="8"/>
                  </a:cxn>
                  <a:cxn ang="0">
                    <a:pos x="7" y="11"/>
                  </a:cxn>
                  <a:cxn ang="0">
                    <a:pos x="4" y="15"/>
                  </a:cxn>
                  <a:cxn ang="0">
                    <a:pos x="0" y="20"/>
                  </a:cxn>
                  <a:cxn ang="0">
                    <a:pos x="4" y="18"/>
                  </a:cxn>
                  <a:cxn ang="0">
                    <a:pos x="9" y="18"/>
                  </a:cxn>
                  <a:cxn ang="0">
                    <a:pos x="12" y="18"/>
                  </a:cxn>
                  <a:cxn ang="0">
                    <a:pos x="17" y="18"/>
                  </a:cxn>
                  <a:cxn ang="0">
                    <a:pos x="22" y="20"/>
                  </a:cxn>
                  <a:cxn ang="0">
                    <a:pos x="27" y="22"/>
                  </a:cxn>
                  <a:cxn ang="0">
                    <a:pos x="47" y="3"/>
                  </a:cxn>
                  <a:cxn ang="0">
                    <a:pos x="47" y="3"/>
                  </a:cxn>
                </a:cxnLst>
                <a:rect l="0" t="0" r="r" b="b"/>
                <a:pathLst>
                  <a:path w="47" h="22">
                    <a:moveTo>
                      <a:pt x="47" y="3"/>
                    </a:moveTo>
                    <a:lnTo>
                      <a:pt x="45" y="2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1" y="2"/>
                    </a:lnTo>
                    <a:lnTo>
                      <a:pt x="27" y="2"/>
                    </a:lnTo>
                    <a:lnTo>
                      <a:pt x="23" y="3"/>
                    </a:lnTo>
                    <a:lnTo>
                      <a:pt x="19" y="4"/>
                    </a:lnTo>
                    <a:lnTo>
                      <a:pt x="16" y="5"/>
                    </a:lnTo>
                    <a:lnTo>
                      <a:pt x="12" y="8"/>
                    </a:lnTo>
                    <a:lnTo>
                      <a:pt x="7" y="11"/>
                    </a:lnTo>
                    <a:lnTo>
                      <a:pt x="4" y="15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9" y="18"/>
                    </a:lnTo>
                    <a:lnTo>
                      <a:pt x="12" y="18"/>
                    </a:lnTo>
                    <a:lnTo>
                      <a:pt x="17" y="18"/>
                    </a:lnTo>
                    <a:lnTo>
                      <a:pt x="22" y="20"/>
                    </a:lnTo>
                    <a:lnTo>
                      <a:pt x="27" y="22"/>
                    </a:lnTo>
                    <a:lnTo>
                      <a:pt x="47" y="3"/>
                    </a:lnTo>
                    <a:lnTo>
                      <a:pt x="4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96"/>
              <p:cNvSpPr>
                <a:spLocks/>
              </p:cNvSpPr>
              <p:nvPr/>
            </p:nvSpPr>
            <p:spPr bwMode="auto">
              <a:xfrm>
                <a:off x="1755" y="3606"/>
                <a:ext cx="33" cy="25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2" y="1"/>
                  </a:cxn>
                  <a:cxn ang="0">
                    <a:pos x="30" y="1"/>
                  </a:cxn>
                  <a:cxn ang="0">
                    <a:pos x="26" y="0"/>
                  </a:cxn>
                  <a:cxn ang="0">
                    <a:pos x="22" y="0"/>
                  </a:cxn>
                  <a:cxn ang="0">
                    <a:pos x="18" y="0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0" y="25"/>
                  </a:cxn>
                  <a:cxn ang="0">
                    <a:pos x="2" y="24"/>
                  </a:cxn>
                  <a:cxn ang="0">
                    <a:pos x="3" y="24"/>
                  </a:cxn>
                  <a:cxn ang="0">
                    <a:pos x="7" y="24"/>
                  </a:cxn>
                  <a:cxn ang="0">
                    <a:pos x="10" y="22"/>
                  </a:cxn>
                  <a:cxn ang="0">
                    <a:pos x="16" y="22"/>
                  </a:cxn>
                  <a:cxn ang="0">
                    <a:pos x="19" y="22"/>
                  </a:cxn>
                  <a:cxn ang="0">
                    <a:pos x="21" y="22"/>
                  </a:cxn>
                  <a:cxn ang="0">
                    <a:pos x="25" y="22"/>
                  </a:cxn>
                  <a:cxn ang="0">
                    <a:pos x="28" y="24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33" h="25">
                    <a:moveTo>
                      <a:pt x="33" y="1"/>
                    </a:moveTo>
                    <a:lnTo>
                      <a:pt x="32" y="1"/>
                    </a:lnTo>
                    <a:lnTo>
                      <a:pt x="30" y="1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0" y="25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7" y="24"/>
                    </a:lnTo>
                    <a:lnTo>
                      <a:pt x="10" y="22"/>
                    </a:lnTo>
                    <a:lnTo>
                      <a:pt x="16" y="22"/>
                    </a:lnTo>
                    <a:lnTo>
                      <a:pt x="19" y="22"/>
                    </a:lnTo>
                    <a:lnTo>
                      <a:pt x="21" y="22"/>
                    </a:lnTo>
                    <a:lnTo>
                      <a:pt x="25" y="22"/>
                    </a:lnTo>
                    <a:lnTo>
                      <a:pt x="28" y="24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97"/>
              <p:cNvSpPr>
                <a:spLocks/>
              </p:cNvSpPr>
              <p:nvPr/>
            </p:nvSpPr>
            <p:spPr bwMode="auto">
              <a:xfrm>
                <a:off x="1757" y="3643"/>
                <a:ext cx="41" cy="2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6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4" y="5"/>
                  </a:cxn>
                  <a:cxn ang="0">
                    <a:pos x="7" y="8"/>
                  </a:cxn>
                  <a:cxn ang="0">
                    <a:pos x="12" y="13"/>
                  </a:cxn>
                  <a:cxn ang="0">
                    <a:pos x="17" y="17"/>
                  </a:cxn>
                  <a:cxn ang="0">
                    <a:pos x="24" y="20"/>
                  </a:cxn>
                  <a:cxn ang="0">
                    <a:pos x="28" y="21"/>
                  </a:cxn>
                  <a:cxn ang="0">
                    <a:pos x="31" y="24"/>
                  </a:cxn>
                  <a:cxn ang="0">
                    <a:pos x="35" y="25"/>
                  </a:cxn>
                  <a:cxn ang="0">
                    <a:pos x="41" y="26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41" h="26">
                    <a:moveTo>
                      <a:pt x="28" y="0"/>
                    </a:moveTo>
                    <a:lnTo>
                      <a:pt x="26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2" y="13"/>
                    </a:lnTo>
                    <a:lnTo>
                      <a:pt x="17" y="17"/>
                    </a:lnTo>
                    <a:lnTo>
                      <a:pt x="24" y="20"/>
                    </a:lnTo>
                    <a:lnTo>
                      <a:pt x="28" y="21"/>
                    </a:lnTo>
                    <a:lnTo>
                      <a:pt x="31" y="24"/>
                    </a:lnTo>
                    <a:lnTo>
                      <a:pt x="35" y="25"/>
                    </a:lnTo>
                    <a:lnTo>
                      <a:pt x="41" y="26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98"/>
              <p:cNvSpPr>
                <a:spLocks/>
              </p:cNvSpPr>
              <p:nvPr/>
            </p:nvSpPr>
            <p:spPr bwMode="auto">
              <a:xfrm>
                <a:off x="2099" y="3791"/>
                <a:ext cx="53" cy="36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0" y="0"/>
                  </a:cxn>
                  <a:cxn ang="0">
                    <a:pos x="46" y="0"/>
                  </a:cxn>
                  <a:cxn ang="0">
                    <a:pos x="42" y="0"/>
                  </a:cxn>
                  <a:cxn ang="0">
                    <a:pos x="40" y="2"/>
                  </a:cxn>
                  <a:cxn ang="0">
                    <a:pos x="35" y="4"/>
                  </a:cxn>
                  <a:cxn ang="0">
                    <a:pos x="31" y="5"/>
                  </a:cxn>
                  <a:cxn ang="0">
                    <a:pos x="26" y="8"/>
                  </a:cxn>
                  <a:cxn ang="0">
                    <a:pos x="22" y="10"/>
                  </a:cxn>
                  <a:cxn ang="0">
                    <a:pos x="18" y="12"/>
                  </a:cxn>
                  <a:cxn ang="0">
                    <a:pos x="13" y="16"/>
                  </a:cxn>
                  <a:cxn ang="0">
                    <a:pos x="10" y="20"/>
                  </a:cxn>
                  <a:cxn ang="0">
                    <a:pos x="6" y="24"/>
                  </a:cxn>
                  <a:cxn ang="0">
                    <a:pos x="2" y="30"/>
                  </a:cxn>
                  <a:cxn ang="0">
                    <a:pos x="0" y="36"/>
                  </a:cxn>
                  <a:cxn ang="0">
                    <a:pos x="1" y="35"/>
                  </a:cxn>
                  <a:cxn ang="0">
                    <a:pos x="4" y="34"/>
                  </a:cxn>
                  <a:cxn ang="0">
                    <a:pos x="6" y="32"/>
                  </a:cxn>
                  <a:cxn ang="0">
                    <a:pos x="11" y="30"/>
                  </a:cxn>
                  <a:cxn ang="0">
                    <a:pos x="14" y="29"/>
                  </a:cxn>
                  <a:cxn ang="0">
                    <a:pos x="20" y="27"/>
                  </a:cxn>
                  <a:cxn ang="0">
                    <a:pos x="23" y="27"/>
                  </a:cxn>
                  <a:cxn ang="0">
                    <a:pos x="26" y="26"/>
                  </a:cxn>
                  <a:cxn ang="0">
                    <a:pos x="30" y="26"/>
                  </a:cxn>
                  <a:cxn ang="0">
                    <a:pos x="35" y="26"/>
                  </a:cxn>
                  <a:cxn ang="0">
                    <a:pos x="53" y="0"/>
                  </a:cxn>
                  <a:cxn ang="0">
                    <a:pos x="53" y="0"/>
                  </a:cxn>
                </a:cxnLst>
                <a:rect l="0" t="0" r="r" b="b"/>
                <a:pathLst>
                  <a:path w="53" h="36">
                    <a:moveTo>
                      <a:pt x="53" y="0"/>
                    </a:moveTo>
                    <a:lnTo>
                      <a:pt x="50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2"/>
                    </a:lnTo>
                    <a:lnTo>
                      <a:pt x="35" y="4"/>
                    </a:lnTo>
                    <a:lnTo>
                      <a:pt x="31" y="5"/>
                    </a:lnTo>
                    <a:lnTo>
                      <a:pt x="26" y="8"/>
                    </a:lnTo>
                    <a:lnTo>
                      <a:pt x="22" y="10"/>
                    </a:lnTo>
                    <a:lnTo>
                      <a:pt x="18" y="12"/>
                    </a:lnTo>
                    <a:lnTo>
                      <a:pt x="13" y="16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1" y="35"/>
                    </a:lnTo>
                    <a:lnTo>
                      <a:pt x="4" y="34"/>
                    </a:lnTo>
                    <a:lnTo>
                      <a:pt x="6" y="32"/>
                    </a:lnTo>
                    <a:lnTo>
                      <a:pt x="11" y="30"/>
                    </a:lnTo>
                    <a:lnTo>
                      <a:pt x="14" y="29"/>
                    </a:lnTo>
                    <a:lnTo>
                      <a:pt x="20" y="27"/>
                    </a:lnTo>
                    <a:lnTo>
                      <a:pt x="23" y="27"/>
                    </a:lnTo>
                    <a:lnTo>
                      <a:pt x="26" y="26"/>
                    </a:lnTo>
                    <a:lnTo>
                      <a:pt x="30" y="26"/>
                    </a:lnTo>
                    <a:lnTo>
                      <a:pt x="35" y="26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99"/>
              <p:cNvSpPr>
                <a:spLocks/>
              </p:cNvSpPr>
              <p:nvPr/>
            </p:nvSpPr>
            <p:spPr bwMode="auto">
              <a:xfrm>
                <a:off x="2094" y="3831"/>
                <a:ext cx="36" cy="37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4" y="0"/>
                  </a:cxn>
                  <a:cxn ang="0">
                    <a:pos x="30" y="0"/>
                  </a:cxn>
                  <a:cxn ang="0">
                    <a:pos x="25" y="1"/>
                  </a:cxn>
                  <a:cxn ang="0">
                    <a:pos x="21" y="2"/>
                  </a:cxn>
                  <a:cxn ang="0">
                    <a:pos x="15" y="5"/>
                  </a:cxn>
                  <a:cxn ang="0">
                    <a:pos x="10" y="7"/>
                  </a:cxn>
                  <a:cxn ang="0">
                    <a:pos x="4" y="10"/>
                  </a:cxn>
                  <a:cxn ang="0">
                    <a:pos x="0" y="13"/>
                  </a:cxn>
                  <a:cxn ang="0">
                    <a:pos x="1" y="37"/>
                  </a:cxn>
                  <a:cxn ang="0">
                    <a:pos x="1" y="37"/>
                  </a:cxn>
                  <a:cxn ang="0">
                    <a:pos x="3" y="36"/>
                  </a:cxn>
                  <a:cxn ang="0">
                    <a:pos x="4" y="34"/>
                  </a:cxn>
                  <a:cxn ang="0">
                    <a:pos x="9" y="32"/>
                  </a:cxn>
                  <a:cxn ang="0">
                    <a:pos x="12" y="30"/>
                  </a:cxn>
                  <a:cxn ang="0">
                    <a:pos x="18" y="29"/>
                  </a:cxn>
                  <a:cxn ang="0">
                    <a:pos x="21" y="28"/>
                  </a:cxn>
                  <a:cxn ang="0">
                    <a:pos x="24" y="26"/>
                  </a:cxn>
                  <a:cxn ang="0">
                    <a:pos x="29" y="25"/>
                  </a:cxn>
                  <a:cxn ang="0">
                    <a:pos x="34" y="24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37">
                    <a:moveTo>
                      <a:pt x="36" y="0"/>
                    </a:moveTo>
                    <a:lnTo>
                      <a:pt x="34" y="0"/>
                    </a:lnTo>
                    <a:lnTo>
                      <a:pt x="30" y="0"/>
                    </a:lnTo>
                    <a:lnTo>
                      <a:pt x="25" y="1"/>
                    </a:lnTo>
                    <a:lnTo>
                      <a:pt x="21" y="2"/>
                    </a:lnTo>
                    <a:lnTo>
                      <a:pt x="15" y="5"/>
                    </a:lnTo>
                    <a:lnTo>
                      <a:pt x="10" y="7"/>
                    </a:lnTo>
                    <a:lnTo>
                      <a:pt x="4" y="10"/>
                    </a:lnTo>
                    <a:lnTo>
                      <a:pt x="0" y="13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3" y="36"/>
                    </a:lnTo>
                    <a:lnTo>
                      <a:pt x="4" y="34"/>
                    </a:lnTo>
                    <a:lnTo>
                      <a:pt x="9" y="32"/>
                    </a:lnTo>
                    <a:lnTo>
                      <a:pt x="12" y="30"/>
                    </a:lnTo>
                    <a:lnTo>
                      <a:pt x="18" y="29"/>
                    </a:lnTo>
                    <a:lnTo>
                      <a:pt x="21" y="28"/>
                    </a:lnTo>
                    <a:lnTo>
                      <a:pt x="24" y="26"/>
                    </a:lnTo>
                    <a:lnTo>
                      <a:pt x="29" y="25"/>
                    </a:lnTo>
                    <a:lnTo>
                      <a:pt x="34" y="24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00"/>
              <p:cNvSpPr>
                <a:spLocks/>
              </p:cNvSpPr>
              <p:nvPr/>
            </p:nvSpPr>
            <p:spPr bwMode="auto">
              <a:xfrm>
                <a:off x="2100" y="3872"/>
                <a:ext cx="46" cy="30"/>
              </a:xfrm>
              <a:custGeom>
                <a:avLst/>
                <a:gdLst/>
                <a:ahLst/>
                <a:cxnLst>
                  <a:cxn ang="0">
                    <a:pos x="46" y="20"/>
                  </a:cxn>
                  <a:cxn ang="0">
                    <a:pos x="45" y="20"/>
                  </a:cxn>
                  <a:cxn ang="0">
                    <a:pos x="42" y="21"/>
                  </a:cxn>
                  <a:cxn ang="0">
                    <a:pos x="39" y="23"/>
                  </a:cxn>
                  <a:cxn ang="0">
                    <a:pos x="35" y="25"/>
                  </a:cxn>
                  <a:cxn ang="0">
                    <a:pos x="29" y="26"/>
                  </a:cxn>
                  <a:cxn ang="0">
                    <a:pos x="24" y="29"/>
                  </a:cxn>
                  <a:cxn ang="0">
                    <a:pos x="18" y="30"/>
                  </a:cxn>
                  <a:cxn ang="0">
                    <a:pos x="13" y="3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3" y="8"/>
                  </a:cxn>
                  <a:cxn ang="0">
                    <a:pos x="4" y="7"/>
                  </a:cxn>
                  <a:cxn ang="0">
                    <a:pos x="9" y="7"/>
                  </a:cxn>
                  <a:cxn ang="0">
                    <a:pos x="12" y="5"/>
                  </a:cxn>
                  <a:cxn ang="0">
                    <a:pos x="18" y="3"/>
                  </a:cxn>
                  <a:cxn ang="0">
                    <a:pos x="21" y="2"/>
                  </a:cxn>
                  <a:cxn ang="0">
                    <a:pos x="24" y="1"/>
                  </a:cxn>
                  <a:cxn ang="0">
                    <a:pos x="28" y="0"/>
                  </a:cxn>
                  <a:cxn ang="0">
                    <a:pos x="33" y="0"/>
                  </a:cxn>
                  <a:cxn ang="0">
                    <a:pos x="46" y="20"/>
                  </a:cxn>
                  <a:cxn ang="0">
                    <a:pos x="46" y="20"/>
                  </a:cxn>
                </a:cxnLst>
                <a:rect l="0" t="0" r="r" b="b"/>
                <a:pathLst>
                  <a:path w="46" h="30">
                    <a:moveTo>
                      <a:pt x="46" y="20"/>
                    </a:moveTo>
                    <a:lnTo>
                      <a:pt x="45" y="20"/>
                    </a:lnTo>
                    <a:lnTo>
                      <a:pt x="42" y="21"/>
                    </a:lnTo>
                    <a:lnTo>
                      <a:pt x="39" y="23"/>
                    </a:lnTo>
                    <a:lnTo>
                      <a:pt x="35" y="25"/>
                    </a:lnTo>
                    <a:lnTo>
                      <a:pt x="29" y="26"/>
                    </a:lnTo>
                    <a:lnTo>
                      <a:pt x="24" y="29"/>
                    </a:lnTo>
                    <a:lnTo>
                      <a:pt x="18" y="30"/>
                    </a:lnTo>
                    <a:lnTo>
                      <a:pt x="13" y="3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9" y="7"/>
                    </a:lnTo>
                    <a:lnTo>
                      <a:pt x="12" y="5"/>
                    </a:lnTo>
                    <a:lnTo>
                      <a:pt x="18" y="3"/>
                    </a:lnTo>
                    <a:lnTo>
                      <a:pt x="21" y="2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46" y="20"/>
                    </a:lnTo>
                    <a:lnTo>
                      <a:pt x="46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01"/>
              <p:cNvSpPr>
                <a:spLocks/>
              </p:cNvSpPr>
              <p:nvPr/>
            </p:nvSpPr>
            <p:spPr bwMode="auto">
              <a:xfrm>
                <a:off x="2133" y="3901"/>
                <a:ext cx="51" cy="1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0" y="0"/>
                  </a:cxn>
                  <a:cxn ang="0">
                    <a:pos x="19" y="1"/>
                  </a:cxn>
                  <a:cxn ang="0">
                    <a:pos x="16" y="2"/>
                  </a:cxn>
                  <a:cxn ang="0">
                    <a:pos x="14" y="3"/>
                  </a:cxn>
                  <a:cxn ang="0">
                    <a:pos x="10" y="6"/>
                  </a:cxn>
                  <a:cxn ang="0">
                    <a:pos x="7" y="8"/>
                  </a:cxn>
                  <a:cxn ang="0">
                    <a:pos x="3" y="9"/>
                  </a:cxn>
                  <a:cxn ang="0">
                    <a:pos x="0" y="12"/>
                  </a:cxn>
                  <a:cxn ang="0">
                    <a:pos x="1" y="12"/>
                  </a:cxn>
                  <a:cxn ang="0">
                    <a:pos x="6" y="13"/>
                  </a:cxn>
                  <a:cxn ang="0">
                    <a:pos x="8" y="13"/>
                  </a:cxn>
                  <a:cxn ang="0">
                    <a:pos x="10" y="14"/>
                  </a:cxn>
                  <a:cxn ang="0">
                    <a:pos x="14" y="14"/>
                  </a:cxn>
                  <a:cxn ang="0">
                    <a:pos x="18" y="15"/>
                  </a:cxn>
                  <a:cxn ang="0">
                    <a:pos x="21" y="15"/>
                  </a:cxn>
                  <a:cxn ang="0">
                    <a:pos x="26" y="15"/>
                  </a:cxn>
                  <a:cxn ang="0">
                    <a:pos x="30" y="15"/>
                  </a:cxn>
                  <a:cxn ang="0">
                    <a:pos x="35" y="15"/>
                  </a:cxn>
                  <a:cxn ang="0">
                    <a:pos x="38" y="14"/>
                  </a:cxn>
                  <a:cxn ang="0">
                    <a:pos x="43" y="13"/>
                  </a:cxn>
                  <a:cxn ang="0">
                    <a:pos x="47" y="12"/>
                  </a:cxn>
                  <a:cxn ang="0">
                    <a:pos x="51" y="10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51" h="15">
                    <a:moveTo>
                      <a:pt x="21" y="0"/>
                    </a:moveTo>
                    <a:lnTo>
                      <a:pt x="20" y="0"/>
                    </a:lnTo>
                    <a:lnTo>
                      <a:pt x="19" y="1"/>
                    </a:lnTo>
                    <a:lnTo>
                      <a:pt x="16" y="2"/>
                    </a:lnTo>
                    <a:lnTo>
                      <a:pt x="14" y="3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10" y="14"/>
                    </a:lnTo>
                    <a:lnTo>
                      <a:pt x="14" y="14"/>
                    </a:lnTo>
                    <a:lnTo>
                      <a:pt x="18" y="15"/>
                    </a:lnTo>
                    <a:lnTo>
                      <a:pt x="21" y="15"/>
                    </a:lnTo>
                    <a:lnTo>
                      <a:pt x="26" y="15"/>
                    </a:lnTo>
                    <a:lnTo>
                      <a:pt x="30" y="15"/>
                    </a:lnTo>
                    <a:lnTo>
                      <a:pt x="35" y="15"/>
                    </a:lnTo>
                    <a:lnTo>
                      <a:pt x="38" y="14"/>
                    </a:lnTo>
                    <a:lnTo>
                      <a:pt x="43" y="13"/>
                    </a:lnTo>
                    <a:lnTo>
                      <a:pt x="47" y="12"/>
                    </a:lnTo>
                    <a:lnTo>
                      <a:pt x="51" y="1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02"/>
              <p:cNvSpPr>
                <a:spLocks/>
              </p:cNvSpPr>
              <p:nvPr/>
            </p:nvSpPr>
            <p:spPr bwMode="auto">
              <a:xfrm>
                <a:off x="2542" y="3983"/>
                <a:ext cx="41" cy="40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8" y="0"/>
                  </a:cxn>
                  <a:cxn ang="0">
                    <a:pos x="35" y="2"/>
                  </a:cxn>
                  <a:cxn ang="0">
                    <a:pos x="30" y="3"/>
                  </a:cxn>
                  <a:cxn ang="0">
                    <a:pos x="25" y="6"/>
                  </a:cxn>
                  <a:cxn ang="0">
                    <a:pos x="22" y="8"/>
                  </a:cxn>
                  <a:cxn ang="0">
                    <a:pos x="19" y="10"/>
                  </a:cxn>
                  <a:cxn ang="0">
                    <a:pos x="16" y="14"/>
                  </a:cxn>
                  <a:cxn ang="0">
                    <a:pos x="13" y="17"/>
                  </a:cxn>
                  <a:cxn ang="0">
                    <a:pos x="10" y="21"/>
                  </a:cxn>
                  <a:cxn ang="0">
                    <a:pos x="6" y="26"/>
                  </a:cxn>
                  <a:cxn ang="0">
                    <a:pos x="5" y="29"/>
                  </a:cxn>
                  <a:cxn ang="0">
                    <a:pos x="4" y="32"/>
                  </a:cxn>
                  <a:cxn ang="0">
                    <a:pos x="1" y="35"/>
                  </a:cxn>
                  <a:cxn ang="0">
                    <a:pos x="0" y="40"/>
                  </a:cxn>
                  <a:cxn ang="0">
                    <a:pos x="4" y="36"/>
                  </a:cxn>
                  <a:cxn ang="0">
                    <a:pos x="10" y="34"/>
                  </a:cxn>
                  <a:cxn ang="0">
                    <a:pos x="13" y="33"/>
                  </a:cxn>
                  <a:cxn ang="0">
                    <a:pos x="18" y="30"/>
                  </a:cxn>
                  <a:cxn ang="0">
                    <a:pos x="23" y="29"/>
                  </a:cxn>
                  <a:cxn ang="0">
                    <a:pos x="29" y="29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41" h="40">
                    <a:moveTo>
                      <a:pt x="41" y="0"/>
                    </a:moveTo>
                    <a:lnTo>
                      <a:pt x="38" y="0"/>
                    </a:lnTo>
                    <a:lnTo>
                      <a:pt x="35" y="2"/>
                    </a:lnTo>
                    <a:lnTo>
                      <a:pt x="30" y="3"/>
                    </a:lnTo>
                    <a:lnTo>
                      <a:pt x="25" y="6"/>
                    </a:lnTo>
                    <a:lnTo>
                      <a:pt x="22" y="8"/>
                    </a:lnTo>
                    <a:lnTo>
                      <a:pt x="19" y="10"/>
                    </a:lnTo>
                    <a:lnTo>
                      <a:pt x="16" y="14"/>
                    </a:lnTo>
                    <a:lnTo>
                      <a:pt x="13" y="17"/>
                    </a:lnTo>
                    <a:lnTo>
                      <a:pt x="10" y="21"/>
                    </a:lnTo>
                    <a:lnTo>
                      <a:pt x="6" y="26"/>
                    </a:lnTo>
                    <a:lnTo>
                      <a:pt x="5" y="29"/>
                    </a:lnTo>
                    <a:lnTo>
                      <a:pt x="4" y="32"/>
                    </a:lnTo>
                    <a:lnTo>
                      <a:pt x="1" y="35"/>
                    </a:lnTo>
                    <a:lnTo>
                      <a:pt x="0" y="40"/>
                    </a:lnTo>
                    <a:lnTo>
                      <a:pt x="4" y="36"/>
                    </a:lnTo>
                    <a:lnTo>
                      <a:pt x="10" y="34"/>
                    </a:lnTo>
                    <a:lnTo>
                      <a:pt x="13" y="33"/>
                    </a:lnTo>
                    <a:lnTo>
                      <a:pt x="18" y="30"/>
                    </a:lnTo>
                    <a:lnTo>
                      <a:pt x="23" y="29"/>
                    </a:lnTo>
                    <a:lnTo>
                      <a:pt x="29" y="29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03"/>
              <p:cNvSpPr>
                <a:spLocks/>
              </p:cNvSpPr>
              <p:nvPr/>
            </p:nvSpPr>
            <p:spPr bwMode="auto">
              <a:xfrm>
                <a:off x="2542" y="4028"/>
                <a:ext cx="34" cy="3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8" y="0"/>
                  </a:cxn>
                  <a:cxn ang="0">
                    <a:pos x="25" y="0"/>
                  </a:cxn>
                  <a:cxn ang="0">
                    <a:pos x="22" y="1"/>
                  </a:cxn>
                  <a:cxn ang="0">
                    <a:pos x="19" y="2"/>
                  </a:cxn>
                  <a:cxn ang="0">
                    <a:pos x="14" y="3"/>
                  </a:cxn>
                  <a:cxn ang="0">
                    <a:pos x="10" y="6"/>
                  </a:cxn>
                  <a:cxn ang="0">
                    <a:pos x="5" y="8"/>
                  </a:cxn>
                  <a:cxn ang="0">
                    <a:pos x="0" y="12"/>
                  </a:cxn>
                  <a:cxn ang="0">
                    <a:pos x="7" y="36"/>
                  </a:cxn>
                  <a:cxn ang="0">
                    <a:pos x="8" y="35"/>
                  </a:cxn>
                  <a:cxn ang="0">
                    <a:pos x="13" y="32"/>
                  </a:cxn>
                  <a:cxn ang="0">
                    <a:pos x="17" y="30"/>
                  </a:cxn>
                  <a:cxn ang="0">
                    <a:pos x="22" y="27"/>
                  </a:cxn>
                  <a:cxn ang="0">
                    <a:pos x="24" y="26"/>
                  </a:cxn>
                  <a:cxn ang="0">
                    <a:pos x="26" y="26"/>
                  </a:cxn>
                  <a:cxn ang="0">
                    <a:pos x="30" y="25"/>
                  </a:cxn>
                  <a:cxn ang="0">
                    <a:pos x="34" y="24"/>
                  </a:cxn>
                  <a:cxn ang="0">
                    <a:pos x="29" y="0"/>
                  </a:cxn>
                  <a:cxn ang="0">
                    <a:pos x="29" y="0"/>
                  </a:cxn>
                </a:cxnLst>
                <a:rect l="0" t="0" r="r" b="b"/>
                <a:pathLst>
                  <a:path w="34" h="36">
                    <a:moveTo>
                      <a:pt x="29" y="0"/>
                    </a:moveTo>
                    <a:lnTo>
                      <a:pt x="28" y="0"/>
                    </a:lnTo>
                    <a:lnTo>
                      <a:pt x="25" y="0"/>
                    </a:lnTo>
                    <a:lnTo>
                      <a:pt x="22" y="1"/>
                    </a:lnTo>
                    <a:lnTo>
                      <a:pt x="19" y="2"/>
                    </a:lnTo>
                    <a:lnTo>
                      <a:pt x="14" y="3"/>
                    </a:lnTo>
                    <a:lnTo>
                      <a:pt x="10" y="6"/>
                    </a:lnTo>
                    <a:lnTo>
                      <a:pt x="5" y="8"/>
                    </a:lnTo>
                    <a:lnTo>
                      <a:pt x="0" y="12"/>
                    </a:lnTo>
                    <a:lnTo>
                      <a:pt x="7" y="36"/>
                    </a:lnTo>
                    <a:lnTo>
                      <a:pt x="8" y="35"/>
                    </a:lnTo>
                    <a:lnTo>
                      <a:pt x="13" y="32"/>
                    </a:lnTo>
                    <a:lnTo>
                      <a:pt x="17" y="30"/>
                    </a:lnTo>
                    <a:lnTo>
                      <a:pt x="22" y="27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30" y="25"/>
                    </a:lnTo>
                    <a:lnTo>
                      <a:pt x="34" y="24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04"/>
              <p:cNvSpPr>
                <a:spLocks/>
              </p:cNvSpPr>
              <p:nvPr/>
            </p:nvSpPr>
            <p:spPr bwMode="auto">
              <a:xfrm>
                <a:off x="2559" y="4064"/>
                <a:ext cx="50" cy="21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1" y="1"/>
                  </a:cxn>
                  <a:cxn ang="0">
                    <a:pos x="15" y="3"/>
                  </a:cxn>
                  <a:cxn ang="0">
                    <a:pos x="12" y="5"/>
                  </a:cxn>
                  <a:cxn ang="0">
                    <a:pos x="8" y="7"/>
                  </a:cxn>
                  <a:cxn ang="0">
                    <a:pos x="3" y="8"/>
                  </a:cxn>
                  <a:cxn ang="0">
                    <a:pos x="0" y="11"/>
                  </a:cxn>
                  <a:cxn ang="0">
                    <a:pos x="1" y="12"/>
                  </a:cxn>
                  <a:cxn ang="0">
                    <a:pos x="6" y="13"/>
                  </a:cxn>
                  <a:cxn ang="0">
                    <a:pos x="7" y="14"/>
                  </a:cxn>
                  <a:cxn ang="0">
                    <a:pos x="11" y="15"/>
                  </a:cxn>
                  <a:cxn ang="0">
                    <a:pos x="13" y="16"/>
                  </a:cxn>
                  <a:cxn ang="0">
                    <a:pos x="17" y="18"/>
                  </a:cxn>
                  <a:cxn ang="0">
                    <a:pos x="20" y="19"/>
                  </a:cxn>
                  <a:cxn ang="0">
                    <a:pos x="24" y="20"/>
                  </a:cxn>
                  <a:cxn ang="0">
                    <a:pos x="27" y="20"/>
                  </a:cxn>
                  <a:cxn ang="0">
                    <a:pos x="32" y="21"/>
                  </a:cxn>
                  <a:cxn ang="0">
                    <a:pos x="36" y="21"/>
                  </a:cxn>
                  <a:cxn ang="0">
                    <a:pos x="41" y="21"/>
                  </a:cxn>
                  <a:cxn ang="0">
                    <a:pos x="44" y="20"/>
                  </a:cxn>
                  <a:cxn ang="0">
                    <a:pos x="50" y="20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50" h="21">
                    <a:moveTo>
                      <a:pt x="24" y="0"/>
                    </a:moveTo>
                    <a:lnTo>
                      <a:pt x="21" y="1"/>
                    </a:lnTo>
                    <a:lnTo>
                      <a:pt x="15" y="3"/>
                    </a:lnTo>
                    <a:lnTo>
                      <a:pt x="12" y="5"/>
                    </a:lnTo>
                    <a:lnTo>
                      <a:pt x="8" y="7"/>
                    </a:lnTo>
                    <a:lnTo>
                      <a:pt x="3" y="8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6" y="13"/>
                    </a:lnTo>
                    <a:lnTo>
                      <a:pt x="7" y="14"/>
                    </a:lnTo>
                    <a:lnTo>
                      <a:pt x="11" y="15"/>
                    </a:lnTo>
                    <a:lnTo>
                      <a:pt x="13" y="16"/>
                    </a:lnTo>
                    <a:lnTo>
                      <a:pt x="17" y="18"/>
                    </a:lnTo>
                    <a:lnTo>
                      <a:pt x="20" y="19"/>
                    </a:lnTo>
                    <a:lnTo>
                      <a:pt x="24" y="20"/>
                    </a:lnTo>
                    <a:lnTo>
                      <a:pt x="27" y="20"/>
                    </a:lnTo>
                    <a:lnTo>
                      <a:pt x="32" y="21"/>
                    </a:lnTo>
                    <a:lnTo>
                      <a:pt x="36" y="21"/>
                    </a:lnTo>
                    <a:lnTo>
                      <a:pt x="41" y="21"/>
                    </a:lnTo>
                    <a:lnTo>
                      <a:pt x="44" y="20"/>
                    </a:lnTo>
                    <a:lnTo>
                      <a:pt x="50" y="2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05"/>
              <p:cNvSpPr>
                <a:spLocks/>
              </p:cNvSpPr>
              <p:nvPr/>
            </p:nvSpPr>
            <p:spPr bwMode="auto">
              <a:xfrm>
                <a:off x="2312" y="3898"/>
                <a:ext cx="52" cy="3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1" y="0"/>
                  </a:cxn>
                  <a:cxn ang="0">
                    <a:pos x="46" y="1"/>
                  </a:cxn>
                  <a:cxn ang="0">
                    <a:pos x="43" y="1"/>
                  </a:cxn>
                  <a:cxn ang="0">
                    <a:pos x="39" y="3"/>
                  </a:cxn>
                  <a:cxn ang="0">
                    <a:pos x="34" y="5"/>
                  </a:cxn>
                  <a:cxn ang="0">
                    <a:pos x="31" y="6"/>
                  </a:cxn>
                  <a:cxn ang="0">
                    <a:pos x="26" y="9"/>
                  </a:cxn>
                  <a:cxn ang="0">
                    <a:pos x="22" y="11"/>
                  </a:cxn>
                  <a:cxn ang="0">
                    <a:pos x="18" y="13"/>
                  </a:cxn>
                  <a:cxn ang="0">
                    <a:pos x="14" y="17"/>
                  </a:cxn>
                  <a:cxn ang="0">
                    <a:pos x="9" y="21"/>
                  </a:cxn>
                  <a:cxn ang="0">
                    <a:pos x="6" y="25"/>
                  </a:cxn>
                  <a:cxn ang="0">
                    <a:pos x="2" y="31"/>
                  </a:cxn>
                  <a:cxn ang="0">
                    <a:pos x="0" y="37"/>
                  </a:cxn>
                  <a:cxn ang="0">
                    <a:pos x="1" y="36"/>
                  </a:cxn>
                  <a:cxn ang="0">
                    <a:pos x="2" y="35"/>
                  </a:cxn>
                  <a:cxn ang="0">
                    <a:pos x="6" y="33"/>
                  </a:cxn>
                  <a:cxn ang="0">
                    <a:pos x="10" y="31"/>
                  </a:cxn>
                  <a:cxn ang="0">
                    <a:pos x="14" y="29"/>
                  </a:cxn>
                  <a:cxn ang="0">
                    <a:pos x="20" y="28"/>
                  </a:cxn>
                  <a:cxn ang="0">
                    <a:pos x="24" y="27"/>
                  </a:cxn>
                  <a:cxn ang="0">
                    <a:pos x="26" y="27"/>
                  </a:cxn>
                  <a:cxn ang="0">
                    <a:pos x="30" y="27"/>
                  </a:cxn>
                  <a:cxn ang="0">
                    <a:pos x="34" y="27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52" h="37">
                    <a:moveTo>
                      <a:pt x="52" y="0"/>
                    </a:moveTo>
                    <a:lnTo>
                      <a:pt x="51" y="0"/>
                    </a:lnTo>
                    <a:lnTo>
                      <a:pt x="46" y="1"/>
                    </a:lnTo>
                    <a:lnTo>
                      <a:pt x="43" y="1"/>
                    </a:lnTo>
                    <a:lnTo>
                      <a:pt x="39" y="3"/>
                    </a:lnTo>
                    <a:lnTo>
                      <a:pt x="34" y="5"/>
                    </a:lnTo>
                    <a:lnTo>
                      <a:pt x="31" y="6"/>
                    </a:lnTo>
                    <a:lnTo>
                      <a:pt x="26" y="9"/>
                    </a:lnTo>
                    <a:lnTo>
                      <a:pt x="22" y="11"/>
                    </a:lnTo>
                    <a:lnTo>
                      <a:pt x="18" y="13"/>
                    </a:lnTo>
                    <a:lnTo>
                      <a:pt x="14" y="17"/>
                    </a:lnTo>
                    <a:lnTo>
                      <a:pt x="9" y="21"/>
                    </a:lnTo>
                    <a:lnTo>
                      <a:pt x="6" y="25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1" y="36"/>
                    </a:lnTo>
                    <a:lnTo>
                      <a:pt x="2" y="35"/>
                    </a:lnTo>
                    <a:lnTo>
                      <a:pt x="6" y="33"/>
                    </a:lnTo>
                    <a:lnTo>
                      <a:pt x="10" y="31"/>
                    </a:lnTo>
                    <a:lnTo>
                      <a:pt x="14" y="29"/>
                    </a:lnTo>
                    <a:lnTo>
                      <a:pt x="20" y="28"/>
                    </a:lnTo>
                    <a:lnTo>
                      <a:pt x="24" y="27"/>
                    </a:lnTo>
                    <a:lnTo>
                      <a:pt x="26" y="27"/>
                    </a:lnTo>
                    <a:lnTo>
                      <a:pt x="30" y="27"/>
                    </a:lnTo>
                    <a:lnTo>
                      <a:pt x="34" y="27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06"/>
              <p:cNvSpPr>
                <a:spLocks/>
              </p:cNvSpPr>
              <p:nvPr/>
            </p:nvSpPr>
            <p:spPr bwMode="auto">
              <a:xfrm>
                <a:off x="2304" y="3938"/>
                <a:ext cx="36" cy="3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28" y="1"/>
                  </a:cxn>
                  <a:cxn ang="0">
                    <a:pos x="23" y="3"/>
                  </a:cxn>
                  <a:cxn ang="0">
                    <a:pos x="17" y="5"/>
                  </a:cxn>
                  <a:cxn ang="0">
                    <a:pos x="11" y="7"/>
                  </a:cxn>
                  <a:cxn ang="0">
                    <a:pos x="5" y="11"/>
                  </a:cxn>
                  <a:cxn ang="0">
                    <a:pos x="0" y="14"/>
                  </a:cxn>
                  <a:cxn ang="0">
                    <a:pos x="4" y="38"/>
                  </a:cxn>
                  <a:cxn ang="0">
                    <a:pos x="4" y="37"/>
                  </a:cxn>
                  <a:cxn ang="0">
                    <a:pos x="5" y="37"/>
                  </a:cxn>
                  <a:cxn ang="0">
                    <a:pos x="6" y="35"/>
                  </a:cxn>
                  <a:cxn ang="0">
                    <a:pos x="11" y="33"/>
                  </a:cxn>
                  <a:cxn ang="0">
                    <a:pos x="15" y="31"/>
                  </a:cxn>
                  <a:cxn ang="0">
                    <a:pos x="21" y="30"/>
                  </a:cxn>
                  <a:cxn ang="0">
                    <a:pos x="24" y="29"/>
                  </a:cxn>
                  <a:cxn ang="0">
                    <a:pos x="28" y="27"/>
                  </a:cxn>
                  <a:cxn ang="0">
                    <a:pos x="32" y="26"/>
                  </a:cxn>
                  <a:cxn ang="0">
                    <a:pos x="36" y="25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38">
                    <a:moveTo>
                      <a:pt x="36" y="0"/>
                    </a:moveTo>
                    <a:lnTo>
                      <a:pt x="35" y="0"/>
                    </a:lnTo>
                    <a:lnTo>
                      <a:pt x="33" y="0"/>
                    </a:lnTo>
                    <a:lnTo>
                      <a:pt x="28" y="1"/>
                    </a:lnTo>
                    <a:lnTo>
                      <a:pt x="23" y="3"/>
                    </a:lnTo>
                    <a:lnTo>
                      <a:pt x="17" y="5"/>
                    </a:lnTo>
                    <a:lnTo>
                      <a:pt x="11" y="7"/>
                    </a:lnTo>
                    <a:lnTo>
                      <a:pt x="5" y="11"/>
                    </a:lnTo>
                    <a:lnTo>
                      <a:pt x="0" y="14"/>
                    </a:lnTo>
                    <a:lnTo>
                      <a:pt x="4" y="38"/>
                    </a:lnTo>
                    <a:lnTo>
                      <a:pt x="4" y="37"/>
                    </a:lnTo>
                    <a:lnTo>
                      <a:pt x="5" y="37"/>
                    </a:lnTo>
                    <a:lnTo>
                      <a:pt x="6" y="35"/>
                    </a:lnTo>
                    <a:lnTo>
                      <a:pt x="11" y="33"/>
                    </a:lnTo>
                    <a:lnTo>
                      <a:pt x="15" y="31"/>
                    </a:lnTo>
                    <a:lnTo>
                      <a:pt x="21" y="30"/>
                    </a:lnTo>
                    <a:lnTo>
                      <a:pt x="24" y="29"/>
                    </a:lnTo>
                    <a:lnTo>
                      <a:pt x="28" y="27"/>
                    </a:lnTo>
                    <a:lnTo>
                      <a:pt x="32" y="26"/>
                    </a:lnTo>
                    <a:lnTo>
                      <a:pt x="36" y="25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07"/>
              <p:cNvSpPr>
                <a:spLocks/>
              </p:cNvSpPr>
              <p:nvPr/>
            </p:nvSpPr>
            <p:spPr bwMode="auto">
              <a:xfrm>
                <a:off x="2313" y="3979"/>
                <a:ext cx="45" cy="31"/>
              </a:xfrm>
              <a:custGeom>
                <a:avLst/>
                <a:gdLst/>
                <a:ahLst/>
                <a:cxnLst>
                  <a:cxn ang="0">
                    <a:pos x="45" y="20"/>
                  </a:cxn>
                  <a:cxn ang="0">
                    <a:pos x="44" y="20"/>
                  </a:cxn>
                  <a:cxn ang="0">
                    <a:pos x="42" y="21"/>
                  </a:cxn>
                  <a:cxn ang="0">
                    <a:pos x="38" y="22"/>
                  </a:cxn>
                  <a:cxn ang="0">
                    <a:pos x="33" y="25"/>
                  </a:cxn>
                  <a:cxn ang="0">
                    <a:pos x="29" y="27"/>
                  </a:cxn>
                  <a:cxn ang="0">
                    <a:pos x="24" y="28"/>
                  </a:cxn>
                  <a:cxn ang="0">
                    <a:pos x="18" y="30"/>
                  </a:cxn>
                  <a:cxn ang="0">
                    <a:pos x="13" y="31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3" y="8"/>
                  </a:cxn>
                  <a:cxn ang="0">
                    <a:pos x="8" y="7"/>
                  </a:cxn>
                  <a:cxn ang="0">
                    <a:pos x="13" y="6"/>
                  </a:cxn>
                  <a:cxn ang="0">
                    <a:pos x="18" y="4"/>
                  </a:cxn>
                  <a:cxn ang="0">
                    <a:pos x="20" y="3"/>
                  </a:cxn>
                  <a:cxn ang="0">
                    <a:pos x="24" y="2"/>
                  </a:cxn>
                  <a:cxn ang="0">
                    <a:pos x="27" y="1"/>
                  </a:cxn>
                  <a:cxn ang="0">
                    <a:pos x="31" y="0"/>
                  </a:cxn>
                  <a:cxn ang="0">
                    <a:pos x="45" y="20"/>
                  </a:cxn>
                  <a:cxn ang="0">
                    <a:pos x="45" y="20"/>
                  </a:cxn>
                </a:cxnLst>
                <a:rect l="0" t="0" r="r" b="b"/>
                <a:pathLst>
                  <a:path w="45" h="31">
                    <a:moveTo>
                      <a:pt x="45" y="20"/>
                    </a:moveTo>
                    <a:lnTo>
                      <a:pt x="44" y="20"/>
                    </a:lnTo>
                    <a:lnTo>
                      <a:pt x="42" y="21"/>
                    </a:lnTo>
                    <a:lnTo>
                      <a:pt x="38" y="22"/>
                    </a:lnTo>
                    <a:lnTo>
                      <a:pt x="33" y="25"/>
                    </a:lnTo>
                    <a:lnTo>
                      <a:pt x="29" y="27"/>
                    </a:lnTo>
                    <a:lnTo>
                      <a:pt x="24" y="28"/>
                    </a:lnTo>
                    <a:lnTo>
                      <a:pt x="18" y="30"/>
                    </a:lnTo>
                    <a:lnTo>
                      <a:pt x="13" y="3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8" y="7"/>
                    </a:lnTo>
                    <a:lnTo>
                      <a:pt x="13" y="6"/>
                    </a:lnTo>
                    <a:lnTo>
                      <a:pt x="18" y="4"/>
                    </a:lnTo>
                    <a:lnTo>
                      <a:pt x="20" y="3"/>
                    </a:lnTo>
                    <a:lnTo>
                      <a:pt x="24" y="2"/>
                    </a:lnTo>
                    <a:lnTo>
                      <a:pt x="27" y="1"/>
                    </a:lnTo>
                    <a:lnTo>
                      <a:pt x="31" y="0"/>
                    </a:lnTo>
                    <a:lnTo>
                      <a:pt x="45" y="20"/>
                    </a:lnTo>
                    <a:lnTo>
                      <a:pt x="45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08"/>
              <p:cNvSpPr>
                <a:spLocks/>
              </p:cNvSpPr>
              <p:nvPr/>
            </p:nvSpPr>
            <p:spPr bwMode="auto">
              <a:xfrm>
                <a:off x="2344" y="4006"/>
                <a:ext cx="52" cy="1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0" y="1"/>
                  </a:cxn>
                  <a:cxn ang="0">
                    <a:pos x="16" y="5"/>
                  </a:cxn>
                  <a:cxn ang="0">
                    <a:pos x="12" y="7"/>
                  </a:cxn>
                  <a:cxn ang="0">
                    <a:pos x="8" y="9"/>
                  </a:cxn>
                  <a:cxn ang="0">
                    <a:pos x="4" y="11"/>
                  </a:cxn>
                  <a:cxn ang="0">
                    <a:pos x="0" y="12"/>
                  </a:cxn>
                  <a:cxn ang="0">
                    <a:pos x="2" y="13"/>
                  </a:cxn>
                  <a:cxn ang="0">
                    <a:pos x="7" y="15"/>
                  </a:cxn>
                  <a:cxn ang="0">
                    <a:pos x="10" y="15"/>
                  </a:cxn>
                  <a:cxn ang="0">
                    <a:pos x="12" y="17"/>
                  </a:cxn>
                  <a:cxn ang="0">
                    <a:pos x="16" y="17"/>
                  </a:cxn>
                  <a:cxn ang="0">
                    <a:pos x="19" y="18"/>
                  </a:cxn>
                  <a:cxn ang="0">
                    <a:pos x="23" y="18"/>
                  </a:cxn>
                  <a:cxn ang="0">
                    <a:pos x="26" y="18"/>
                  </a:cxn>
                  <a:cxn ang="0">
                    <a:pos x="30" y="17"/>
                  </a:cxn>
                  <a:cxn ang="0">
                    <a:pos x="35" y="17"/>
                  </a:cxn>
                  <a:cxn ang="0">
                    <a:pos x="38" y="16"/>
                  </a:cxn>
                  <a:cxn ang="0">
                    <a:pos x="43" y="15"/>
                  </a:cxn>
                  <a:cxn ang="0">
                    <a:pos x="47" y="13"/>
                  </a:cxn>
                  <a:cxn ang="0">
                    <a:pos x="52" y="11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52" h="18">
                    <a:moveTo>
                      <a:pt x="23" y="0"/>
                    </a:moveTo>
                    <a:lnTo>
                      <a:pt x="20" y="1"/>
                    </a:lnTo>
                    <a:lnTo>
                      <a:pt x="16" y="5"/>
                    </a:lnTo>
                    <a:lnTo>
                      <a:pt x="12" y="7"/>
                    </a:lnTo>
                    <a:lnTo>
                      <a:pt x="8" y="9"/>
                    </a:lnTo>
                    <a:lnTo>
                      <a:pt x="4" y="11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7" y="15"/>
                    </a:lnTo>
                    <a:lnTo>
                      <a:pt x="10" y="15"/>
                    </a:lnTo>
                    <a:lnTo>
                      <a:pt x="12" y="17"/>
                    </a:lnTo>
                    <a:lnTo>
                      <a:pt x="16" y="17"/>
                    </a:lnTo>
                    <a:lnTo>
                      <a:pt x="19" y="18"/>
                    </a:lnTo>
                    <a:lnTo>
                      <a:pt x="23" y="18"/>
                    </a:lnTo>
                    <a:lnTo>
                      <a:pt x="26" y="18"/>
                    </a:lnTo>
                    <a:lnTo>
                      <a:pt x="30" y="17"/>
                    </a:lnTo>
                    <a:lnTo>
                      <a:pt x="35" y="17"/>
                    </a:lnTo>
                    <a:lnTo>
                      <a:pt x="38" y="16"/>
                    </a:lnTo>
                    <a:lnTo>
                      <a:pt x="43" y="15"/>
                    </a:lnTo>
                    <a:lnTo>
                      <a:pt x="47" y="13"/>
                    </a:lnTo>
                    <a:lnTo>
                      <a:pt x="52" y="11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09"/>
              <p:cNvSpPr>
                <a:spLocks/>
              </p:cNvSpPr>
              <p:nvPr/>
            </p:nvSpPr>
            <p:spPr bwMode="auto">
              <a:xfrm>
                <a:off x="1617" y="3481"/>
                <a:ext cx="38" cy="3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7" y="0"/>
                  </a:cxn>
                  <a:cxn ang="0">
                    <a:pos x="33" y="0"/>
                  </a:cxn>
                  <a:cxn ang="0">
                    <a:pos x="27" y="1"/>
                  </a:cxn>
                  <a:cxn ang="0">
                    <a:pos x="21" y="3"/>
                  </a:cxn>
                  <a:cxn ang="0">
                    <a:pos x="18" y="5"/>
                  </a:cxn>
                  <a:cxn ang="0">
                    <a:pos x="14" y="6"/>
                  </a:cxn>
                  <a:cxn ang="0">
                    <a:pos x="10" y="8"/>
                  </a:cxn>
                  <a:cxn ang="0">
                    <a:pos x="8" y="12"/>
                  </a:cxn>
                  <a:cxn ang="0">
                    <a:pos x="4" y="15"/>
                  </a:cxn>
                  <a:cxn ang="0">
                    <a:pos x="3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1" y="29"/>
                  </a:cxn>
                  <a:cxn ang="0">
                    <a:pos x="4" y="27"/>
                  </a:cxn>
                  <a:cxn ang="0">
                    <a:pos x="7" y="25"/>
                  </a:cxn>
                  <a:cxn ang="0">
                    <a:pos x="10" y="25"/>
                  </a:cxn>
                  <a:cxn ang="0">
                    <a:pos x="14" y="24"/>
                  </a:cxn>
                  <a:cxn ang="0">
                    <a:pos x="20" y="24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38" h="30">
                    <a:moveTo>
                      <a:pt x="38" y="0"/>
                    </a:moveTo>
                    <a:lnTo>
                      <a:pt x="37" y="0"/>
                    </a:lnTo>
                    <a:lnTo>
                      <a:pt x="33" y="0"/>
                    </a:lnTo>
                    <a:lnTo>
                      <a:pt x="27" y="1"/>
                    </a:lnTo>
                    <a:lnTo>
                      <a:pt x="21" y="3"/>
                    </a:lnTo>
                    <a:lnTo>
                      <a:pt x="18" y="5"/>
                    </a:lnTo>
                    <a:lnTo>
                      <a:pt x="14" y="6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4" y="15"/>
                    </a:lnTo>
                    <a:lnTo>
                      <a:pt x="3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1" y="29"/>
                    </a:lnTo>
                    <a:lnTo>
                      <a:pt x="4" y="27"/>
                    </a:lnTo>
                    <a:lnTo>
                      <a:pt x="7" y="25"/>
                    </a:lnTo>
                    <a:lnTo>
                      <a:pt x="10" y="25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10"/>
              <p:cNvSpPr>
                <a:spLocks/>
              </p:cNvSpPr>
              <p:nvPr/>
            </p:nvSpPr>
            <p:spPr bwMode="auto">
              <a:xfrm>
                <a:off x="1618" y="3520"/>
                <a:ext cx="33" cy="2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7" y="2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2" y="9"/>
                  </a:cxn>
                  <a:cxn ang="0">
                    <a:pos x="6" y="14"/>
                  </a:cxn>
                  <a:cxn ang="0">
                    <a:pos x="9" y="18"/>
                  </a:cxn>
                  <a:cxn ang="0">
                    <a:pos x="15" y="23"/>
                  </a:cxn>
                  <a:cxn ang="0">
                    <a:pos x="20" y="24"/>
                  </a:cxn>
                  <a:cxn ang="0">
                    <a:pos x="24" y="27"/>
                  </a:cxn>
                  <a:cxn ang="0">
                    <a:pos x="29" y="28"/>
                  </a:cxn>
                  <a:cxn ang="0">
                    <a:pos x="33" y="29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33" h="29">
                    <a:moveTo>
                      <a:pt x="19" y="0"/>
                    </a:move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6" y="14"/>
                    </a:lnTo>
                    <a:lnTo>
                      <a:pt x="9" y="18"/>
                    </a:lnTo>
                    <a:lnTo>
                      <a:pt x="15" y="23"/>
                    </a:lnTo>
                    <a:lnTo>
                      <a:pt x="20" y="24"/>
                    </a:lnTo>
                    <a:lnTo>
                      <a:pt x="24" y="27"/>
                    </a:lnTo>
                    <a:lnTo>
                      <a:pt x="29" y="28"/>
                    </a:lnTo>
                    <a:lnTo>
                      <a:pt x="33" y="29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11"/>
              <p:cNvSpPr>
                <a:spLocks/>
              </p:cNvSpPr>
              <p:nvPr/>
            </p:nvSpPr>
            <p:spPr bwMode="auto">
              <a:xfrm>
                <a:off x="2774" y="4029"/>
                <a:ext cx="23" cy="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0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9" y="11"/>
                  </a:cxn>
                  <a:cxn ang="0">
                    <a:pos x="7" y="13"/>
                  </a:cxn>
                  <a:cxn ang="0">
                    <a:pos x="4" y="17"/>
                  </a:cxn>
                  <a:cxn ang="0">
                    <a:pos x="2" y="22"/>
                  </a:cxn>
                  <a:cxn ang="0">
                    <a:pos x="2" y="26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1" y="41"/>
                  </a:cxn>
                  <a:cxn ang="0">
                    <a:pos x="2" y="47"/>
                  </a:cxn>
                  <a:cxn ang="0">
                    <a:pos x="4" y="44"/>
                  </a:cxn>
                  <a:cxn ang="0">
                    <a:pos x="7" y="42"/>
                  </a:cxn>
                  <a:cxn ang="0">
                    <a:pos x="9" y="40"/>
                  </a:cxn>
                  <a:cxn ang="0">
                    <a:pos x="12" y="38"/>
                  </a:cxn>
                  <a:cxn ang="0">
                    <a:pos x="14" y="36"/>
                  </a:cxn>
                  <a:cxn ang="0">
                    <a:pos x="18" y="34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23" h="47">
                    <a:moveTo>
                      <a:pt x="23" y="0"/>
                    </a:moveTo>
                    <a:lnTo>
                      <a:pt x="20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9" y="11"/>
                    </a:lnTo>
                    <a:lnTo>
                      <a:pt x="7" y="13"/>
                    </a:lnTo>
                    <a:lnTo>
                      <a:pt x="4" y="17"/>
                    </a:lnTo>
                    <a:lnTo>
                      <a:pt x="2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1" y="41"/>
                    </a:lnTo>
                    <a:lnTo>
                      <a:pt x="2" y="47"/>
                    </a:lnTo>
                    <a:lnTo>
                      <a:pt x="4" y="44"/>
                    </a:lnTo>
                    <a:lnTo>
                      <a:pt x="7" y="42"/>
                    </a:lnTo>
                    <a:lnTo>
                      <a:pt x="9" y="40"/>
                    </a:lnTo>
                    <a:lnTo>
                      <a:pt x="12" y="38"/>
                    </a:lnTo>
                    <a:lnTo>
                      <a:pt x="14" y="36"/>
                    </a:lnTo>
                    <a:lnTo>
                      <a:pt x="18" y="34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12"/>
              <p:cNvSpPr>
                <a:spLocks/>
              </p:cNvSpPr>
              <p:nvPr/>
            </p:nvSpPr>
            <p:spPr bwMode="auto">
              <a:xfrm>
                <a:off x="2783" y="4076"/>
                <a:ext cx="42" cy="2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0"/>
                  </a:cxn>
                  <a:cxn ang="0">
                    <a:pos x="3" y="13"/>
                  </a:cxn>
                  <a:cxn ang="0">
                    <a:pos x="5" y="15"/>
                  </a:cxn>
                  <a:cxn ang="0">
                    <a:pos x="11" y="18"/>
                  </a:cxn>
                  <a:cxn ang="0">
                    <a:pos x="14" y="18"/>
                  </a:cxn>
                  <a:cxn ang="0">
                    <a:pos x="16" y="19"/>
                  </a:cxn>
                  <a:cxn ang="0">
                    <a:pos x="20" y="19"/>
                  </a:cxn>
                  <a:cxn ang="0">
                    <a:pos x="24" y="20"/>
                  </a:cxn>
                  <a:cxn ang="0">
                    <a:pos x="28" y="19"/>
                  </a:cxn>
                  <a:cxn ang="0">
                    <a:pos x="33" y="19"/>
                  </a:cxn>
                  <a:cxn ang="0">
                    <a:pos x="38" y="18"/>
                  </a:cxn>
                  <a:cxn ang="0">
                    <a:pos x="42" y="16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42" h="20">
                    <a:moveTo>
                      <a:pt x="16" y="0"/>
                    </a:moveTo>
                    <a:lnTo>
                      <a:pt x="14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0"/>
                    </a:lnTo>
                    <a:lnTo>
                      <a:pt x="3" y="13"/>
                    </a:lnTo>
                    <a:lnTo>
                      <a:pt x="5" y="15"/>
                    </a:lnTo>
                    <a:lnTo>
                      <a:pt x="11" y="18"/>
                    </a:lnTo>
                    <a:lnTo>
                      <a:pt x="14" y="18"/>
                    </a:lnTo>
                    <a:lnTo>
                      <a:pt x="16" y="19"/>
                    </a:lnTo>
                    <a:lnTo>
                      <a:pt x="20" y="19"/>
                    </a:lnTo>
                    <a:lnTo>
                      <a:pt x="24" y="20"/>
                    </a:lnTo>
                    <a:lnTo>
                      <a:pt x="28" y="19"/>
                    </a:lnTo>
                    <a:lnTo>
                      <a:pt x="33" y="19"/>
                    </a:lnTo>
                    <a:lnTo>
                      <a:pt x="38" y="18"/>
                    </a:lnTo>
                    <a:lnTo>
                      <a:pt x="42" y="16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8" name="TextBox 137"/>
            <p:cNvSpPr txBox="1"/>
            <p:nvPr/>
          </p:nvSpPr>
          <p:spPr>
            <a:xfrm rot="1223901">
              <a:off x="5016626" y="5520443"/>
              <a:ext cx="885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Task 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5413" name="Freeform 117"/>
          <p:cNvSpPr>
            <a:spLocks/>
          </p:cNvSpPr>
          <p:nvPr/>
        </p:nvSpPr>
        <p:spPr bwMode="auto">
          <a:xfrm>
            <a:off x="6974449" y="3186952"/>
            <a:ext cx="740016" cy="738561"/>
          </a:xfrm>
          <a:custGeom>
            <a:avLst/>
            <a:gdLst/>
            <a:ahLst/>
            <a:cxnLst>
              <a:cxn ang="0">
                <a:pos x="1017" y="502"/>
              </a:cxn>
              <a:cxn ang="0">
                <a:pos x="752" y="503"/>
              </a:cxn>
              <a:cxn ang="0">
                <a:pos x="752" y="505"/>
              </a:cxn>
              <a:cxn ang="0">
                <a:pos x="747" y="555"/>
              </a:cxn>
              <a:cxn ang="0">
                <a:pos x="710" y="643"/>
              </a:cxn>
              <a:cxn ang="0">
                <a:pos x="645" y="710"/>
              </a:cxn>
              <a:cxn ang="0">
                <a:pos x="557" y="747"/>
              </a:cxn>
              <a:cxn ang="0">
                <a:pos x="458" y="747"/>
              </a:cxn>
              <a:cxn ang="0">
                <a:pos x="370" y="710"/>
              </a:cxn>
              <a:cxn ang="0">
                <a:pos x="305" y="643"/>
              </a:cxn>
              <a:cxn ang="0">
                <a:pos x="268" y="555"/>
              </a:cxn>
              <a:cxn ang="0">
                <a:pos x="268" y="458"/>
              </a:cxn>
              <a:cxn ang="0">
                <a:pos x="305" y="370"/>
              </a:cxn>
              <a:cxn ang="0">
                <a:pos x="370" y="305"/>
              </a:cxn>
              <a:cxn ang="0">
                <a:pos x="458" y="268"/>
              </a:cxn>
              <a:cxn ang="0">
                <a:pos x="555" y="268"/>
              </a:cxn>
              <a:cxn ang="0">
                <a:pos x="640" y="302"/>
              </a:cxn>
              <a:cxn ang="0">
                <a:pos x="705" y="365"/>
              </a:cxn>
              <a:cxn ang="0">
                <a:pos x="744" y="451"/>
              </a:cxn>
              <a:cxn ang="0">
                <a:pos x="1017" y="502"/>
              </a:cxn>
              <a:cxn ang="0">
                <a:pos x="905" y="408"/>
              </a:cxn>
              <a:cxn ang="0">
                <a:pos x="885" y="349"/>
              </a:cxn>
              <a:cxn ang="0">
                <a:pos x="859" y="297"/>
              </a:cxn>
              <a:cxn ang="0">
                <a:pos x="794" y="81"/>
              </a:cxn>
              <a:cxn ang="0">
                <a:pos x="705" y="149"/>
              </a:cxn>
              <a:cxn ang="0">
                <a:pos x="679" y="136"/>
              </a:cxn>
              <a:cxn ang="0">
                <a:pos x="651" y="125"/>
              </a:cxn>
              <a:cxn ang="0">
                <a:pos x="622" y="115"/>
              </a:cxn>
              <a:cxn ang="0">
                <a:pos x="607" y="0"/>
              </a:cxn>
              <a:cxn ang="0">
                <a:pos x="408" y="110"/>
              </a:cxn>
              <a:cxn ang="0">
                <a:pos x="378" y="120"/>
              </a:cxn>
              <a:cxn ang="0">
                <a:pos x="351" y="130"/>
              </a:cxn>
              <a:cxn ang="0">
                <a:pos x="323" y="143"/>
              </a:cxn>
              <a:cxn ang="0">
                <a:pos x="297" y="158"/>
              </a:cxn>
              <a:cxn ang="0">
                <a:pos x="86" y="226"/>
              </a:cxn>
              <a:cxn ang="0">
                <a:pos x="143" y="323"/>
              </a:cxn>
              <a:cxn ang="0">
                <a:pos x="120" y="378"/>
              </a:cxn>
              <a:cxn ang="0">
                <a:pos x="0" y="408"/>
              </a:cxn>
              <a:cxn ang="0">
                <a:pos x="112" y="606"/>
              </a:cxn>
              <a:cxn ang="0">
                <a:pos x="132" y="663"/>
              </a:cxn>
              <a:cxn ang="0">
                <a:pos x="158" y="716"/>
              </a:cxn>
              <a:cxn ang="0">
                <a:pos x="223" y="934"/>
              </a:cxn>
              <a:cxn ang="0">
                <a:pos x="310" y="866"/>
              </a:cxn>
              <a:cxn ang="0">
                <a:pos x="336" y="879"/>
              </a:cxn>
              <a:cxn ang="0">
                <a:pos x="364" y="890"/>
              </a:cxn>
              <a:cxn ang="0">
                <a:pos x="393" y="900"/>
              </a:cxn>
              <a:cxn ang="0">
                <a:pos x="408" y="1015"/>
              </a:cxn>
              <a:cxn ang="0">
                <a:pos x="607" y="903"/>
              </a:cxn>
              <a:cxn ang="0">
                <a:pos x="637" y="895"/>
              </a:cxn>
              <a:cxn ang="0">
                <a:pos x="664" y="885"/>
              </a:cxn>
              <a:cxn ang="0">
                <a:pos x="692" y="872"/>
              </a:cxn>
              <a:cxn ang="0">
                <a:pos x="718" y="857"/>
              </a:cxn>
              <a:cxn ang="0">
                <a:pos x="937" y="796"/>
              </a:cxn>
              <a:cxn ang="0">
                <a:pos x="874" y="690"/>
              </a:cxn>
              <a:cxn ang="0">
                <a:pos x="897" y="635"/>
              </a:cxn>
              <a:cxn ang="0">
                <a:pos x="1017" y="606"/>
              </a:cxn>
            </a:cxnLst>
            <a:rect l="0" t="0" r="r" b="b"/>
            <a:pathLst>
              <a:path w="1017" h="1015">
                <a:moveTo>
                  <a:pt x="1017" y="606"/>
                </a:moveTo>
                <a:lnTo>
                  <a:pt x="1017" y="502"/>
                </a:lnTo>
                <a:lnTo>
                  <a:pt x="752" y="502"/>
                </a:lnTo>
                <a:lnTo>
                  <a:pt x="752" y="503"/>
                </a:lnTo>
                <a:lnTo>
                  <a:pt x="752" y="503"/>
                </a:lnTo>
                <a:lnTo>
                  <a:pt x="752" y="505"/>
                </a:lnTo>
                <a:lnTo>
                  <a:pt x="752" y="507"/>
                </a:lnTo>
                <a:lnTo>
                  <a:pt x="747" y="555"/>
                </a:lnTo>
                <a:lnTo>
                  <a:pt x="733" y="602"/>
                </a:lnTo>
                <a:lnTo>
                  <a:pt x="710" y="643"/>
                </a:lnTo>
                <a:lnTo>
                  <a:pt x="681" y="680"/>
                </a:lnTo>
                <a:lnTo>
                  <a:pt x="645" y="710"/>
                </a:lnTo>
                <a:lnTo>
                  <a:pt x="603" y="732"/>
                </a:lnTo>
                <a:lnTo>
                  <a:pt x="557" y="747"/>
                </a:lnTo>
                <a:lnTo>
                  <a:pt x="508" y="752"/>
                </a:lnTo>
                <a:lnTo>
                  <a:pt x="458" y="747"/>
                </a:lnTo>
                <a:lnTo>
                  <a:pt x="413" y="732"/>
                </a:lnTo>
                <a:lnTo>
                  <a:pt x="370" y="710"/>
                </a:lnTo>
                <a:lnTo>
                  <a:pt x="335" y="680"/>
                </a:lnTo>
                <a:lnTo>
                  <a:pt x="305" y="643"/>
                </a:lnTo>
                <a:lnTo>
                  <a:pt x="283" y="602"/>
                </a:lnTo>
                <a:lnTo>
                  <a:pt x="268" y="555"/>
                </a:lnTo>
                <a:lnTo>
                  <a:pt x="263" y="507"/>
                </a:lnTo>
                <a:lnTo>
                  <a:pt x="268" y="458"/>
                </a:lnTo>
                <a:lnTo>
                  <a:pt x="283" y="412"/>
                </a:lnTo>
                <a:lnTo>
                  <a:pt x="305" y="370"/>
                </a:lnTo>
                <a:lnTo>
                  <a:pt x="335" y="335"/>
                </a:lnTo>
                <a:lnTo>
                  <a:pt x="370" y="305"/>
                </a:lnTo>
                <a:lnTo>
                  <a:pt x="413" y="283"/>
                </a:lnTo>
                <a:lnTo>
                  <a:pt x="458" y="268"/>
                </a:lnTo>
                <a:lnTo>
                  <a:pt x="508" y="263"/>
                </a:lnTo>
                <a:lnTo>
                  <a:pt x="555" y="268"/>
                </a:lnTo>
                <a:lnTo>
                  <a:pt x="599" y="281"/>
                </a:lnTo>
                <a:lnTo>
                  <a:pt x="640" y="302"/>
                </a:lnTo>
                <a:lnTo>
                  <a:pt x="676" y="331"/>
                </a:lnTo>
                <a:lnTo>
                  <a:pt x="705" y="365"/>
                </a:lnTo>
                <a:lnTo>
                  <a:pt x="729" y="406"/>
                </a:lnTo>
                <a:lnTo>
                  <a:pt x="744" y="451"/>
                </a:lnTo>
                <a:lnTo>
                  <a:pt x="752" y="502"/>
                </a:lnTo>
                <a:lnTo>
                  <a:pt x="1017" y="502"/>
                </a:lnTo>
                <a:lnTo>
                  <a:pt x="1017" y="408"/>
                </a:lnTo>
                <a:lnTo>
                  <a:pt x="905" y="408"/>
                </a:lnTo>
                <a:lnTo>
                  <a:pt x="897" y="378"/>
                </a:lnTo>
                <a:lnTo>
                  <a:pt x="885" y="349"/>
                </a:lnTo>
                <a:lnTo>
                  <a:pt x="874" y="323"/>
                </a:lnTo>
                <a:lnTo>
                  <a:pt x="859" y="297"/>
                </a:lnTo>
                <a:lnTo>
                  <a:pt x="934" y="222"/>
                </a:lnTo>
                <a:lnTo>
                  <a:pt x="794" y="81"/>
                </a:lnTo>
                <a:lnTo>
                  <a:pt x="718" y="158"/>
                </a:lnTo>
                <a:lnTo>
                  <a:pt x="705" y="149"/>
                </a:lnTo>
                <a:lnTo>
                  <a:pt x="692" y="143"/>
                </a:lnTo>
                <a:lnTo>
                  <a:pt x="679" y="136"/>
                </a:lnTo>
                <a:lnTo>
                  <a:pt x="664" y="130"/>
                </a:lnTo>
                <a:lnTo>
                  <a:pt x="651" y="125"/>
                </a:lnTo>
                <a:lnTo>
                  <a:pt x="637" y="120"/>
                </a:lnTo>
                <a:lnTo>
                  <a:pt x="622" y="115"/>
                </a:lnTo>
                <a:lnTo>
                  <a:pt x="607" y="110"/>
                </a:lnTo>
                <a:lnTo>
                  <a:pt x="607" y="0"/>
                </a:lnTo>
                <a:lnTo>
                  <a:pt x="408" y="0"/>
                </a:lnTo>
                <a:lnTo>
                  <a:pt x="408" y="110"/>
                </a:lnTo>
                <a:lnTo>
                  <a:pt x="393" y="115"/>
                </a:lnTo>
                <a:lnTo>
                  <a:pt x="378" y="120"/>
                </a:lnTo>
                <a:lnTo>
                  <a:pt x="364" y="125"/>
                </a:lnTo>
                <a:lnTo>
                  <a:pt x="351" y="130"/>
                </a:lnTo>
                <a:lnTo>
                  <a:pt x="336" y="136"/>
                </a:lnTo>
                <a:lnTo>
                  <a:pt x="323" y="143"/>
                </a:lnTo>
                <a:lnTo>
                  <a:pt x="310" y="149"/>
                </a:lnTo>
                <a:lnTo>
                  <a:pt x="297" y="158"/>
                </a:lnTo>
                <a:lnTo>
                  <a:pt x="227" y="84"/>
                </a:lnTo>
                <a:lnTo>
                  <a:pt x="86" y="226"/>
                </a:lnTo>
                <a:lnTo>
                  <a:pt x="158" y="297"/>
                </a:lnTo>
                <a:lnTo>
                  <a:pt x="143" y="323"/>
                </a:lnTo>
                <a:lnTo>
                  <a:pt x="132" y="349"/>
                </a:lnTo>
                <a:lnTo>
                  <a:pt x="120" y="378"/>
                </a:lnTo>
                <a:lnTo>
                  <a:pt x="112" y="408"/>
                </a:lnTo>
                <a:lnTo>
                  <a:pt x="0" y="408"/>
                </a:lnTo>
                <a:lnTo>
                  <a:pt x="0" y="606"/>
                </a:lnTo>
                <a:lnTo>
                  <a:pt x="112" y="606"/>
                </a:lnTo>
                <a:lnTo>
                  <a:pt x="120" y="635"/>
                </a:lnTo>
                <a:lnTo>
                  <a:pt x="132" y="663"/>
                </a:lnTo>
                <a:lnTo>
                  <a:pt x="143" y="690"/>
                </a:lnTo>
                <a:lnTo>
                  <a:pt x="158" y="716"/>
                </a:lnTo>
                <a:lnTo>
                  <a:pt x="83" y="793"/>
                </a:lnTo>
                <a:lnTo>
                  <a:pt x="223" y="934"/>
                </a:lnTo>
                <a:lnTo>
                  <a:pt x="297" y="857"/>
                </a:lnTo>
                <a:lnTo>
                  <a:pt x="310" y="866"/>
                </a:lnTo>
                <a:lnTo>
                  <a:pt x="323" y="872"/>
                </a:lnTo>
                <a:lnTo>
                  <a:pt x="336" y="879"/>
                </a:lnTo>
                <a:lnTo>
                  <a:pt x="351" y="885"/>
                </a:lnTo>
                <a:lnTo>
                  <a:pt x="364" y="890"/>
                </a:lnTo>
                <a:lnTo>
                  <a:pt x="378" y="895"/>
                </a:lnTo>
                <a:lnTo>
                  <a:pt x="393" y="900"/>
                </a:lnTo>
                <a:lnTo>
                  <a:pt x="408" y="903"/>
                </a:lnTo>
                <a:lnTo>
                  <a:pt x="408" y="1015"/>
                </a:lnTo>
                <a:lnTo>
                  <a:pt x="607" y="1015"/>
                </a:lnTo>
                <a:lnTo>
                  <a:pt x="607" y="903"/>
                </a:lnTo>
                <a:lnTo>
                  <a:pt x="622" y="900"/>
                </a:lnTo>
                <a:lnTo>
                  <a:pt x="637" y="895"/>
                </a:lnTo>
                <a:lnTo>
                  <a:pt x="651" y="890"/>
                </a:lnTo>
                <a:lnTo>
                  <a:pt x="664" y="885"/>
                </a:lnTo>
                <a:lnTo>
                  <a:pt x="679" y="879"/>
                </a:lnTo>
                <a:lnTo>
                  <a:pt x="692" y="872"/>
                </a:lnTo>
                <a:lnTo>
                  <a:pt x="705" y="866"/>
                </a:lnTo>
                <a:lnTo>
                  <a:pt x="718" y="857"/>
                </a:lnTo>
                <a:lnTo>
                  <a:pt x="798" y="937"/>
                </a:lnTo>
                <a:lnTo>
                  <a:pt x="937" y="796"/>
                </a:lnTo>
                <a:lnTo>
                  <a:pt x="859" y="716"/>
                </a:lnTo>
                <a:lnTo>
                  <a:pt x="874" y="690"/>
                </a:lnTo>
                <a:lnTo>
                  <a:pt x="885" y="663"/>
                </a:lnTo>
                <a:lnTo>
                  <a:pt x="897" y="635"/>
                </a:lnTo>
                <a:lnTo>
                  <a:pt x="905" y="606"/>
                </a:lnTo>
                <a:lnTo>
                  <a:pt x="1017" y="60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" name="Oval 213"/>
          <p:cNvSpPr/>
          <p:nvPr/>
        </p:nvSpPr>
        <p:spPr bwMode="auto">
          <a:xfrm>
            <a:off x="805534" y="1710624"/>
            <a:ext cx="3550481" cy="3325073"/>
          </a:xfrm>
          <a:prstGeom prst="ellipse">
            <a:avLst/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945746" y="310676"/>
            <a:ext cx="28937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This is your </a:t>
            </a:r>
          </a:p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FPGA on PR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6" name="Picture 35" descr="C:\Documents and Settings\Rohit\Local Settings\Temporary Internet Files\Content.IE5\XKEC75HF\MC90021551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2573" y="2336859"/>
            <a:ext cx="2918195" cy="2293413"/>
          </a:xfrm>
          <a:prstGeom prst="rect">
            <a:avLst/>
          </a:prstGeom>
          <a:noFill/>
        </p:spPr>
      </p:pic>
      <p:grpSp>
        <p:nvGrpSpPr>
          <p:cNvPr id="448" name="Group 447"/>
          <p:cNvGrpSpPr/>
          <p:nvPr/>
        </p:nvGrpSpPr>
        <p:grpSpPr>
          <a:xfrm>
            <a:off x="1273175" y="2374900"/>
            <a:ext cx="2879725" cy="2217738"/>
            <a:chOff x="1273175" y="2374900"/>
            <a:chExt cx="2879725" cy="2217738"/>
          </a:xfrm>
        </p:grpSpPr>
        <p:grpSp>
          <p:nvGrpSpPr>
            <p:cNvPr id="55496" name="Group 200"/>
            <p:cNvGrpSpPr>
              <a:grpSpLocks noChangeAspect="1"/>
            </p:cNvGrpSpPr>
            <p:nvPr/>
          </p:nvGrpSpPr>
          <p:grpSpPr bwMode="auto">
            <a:xfrm>
              <a:off x="1273175" y="2374900"/>
              <a:ext cx="2879725" cy="2217738"/>
              <a:chOff x="808" y="1490"/>
              <a:chExt cx="1814" cy="1397"/>
            </a:xfrm>
            <a:solidFill>
              <a:srgbClr val="C00000"/>
            </a:solidFill>
          </p:grpSpPr>
          <p:sp>
            <p:nvSpPr>
              <p:cNvPr id="55497" name="Freeform 201"/>
              <p:cNvSpPr>
                <a:spLocks/>
              </p:cNvSpPr>
              <p:nvPr/>
            </p:nvSpPr>
            <p:spPr bwMode="auto">
              <a:xfrm>
                <a:off x="1807" y="2611"/>
                <a:ext cx="119" cy="71"/>
              </a:xfrm>
              <a:custGeom>
                <a:avLst/>
                <a:gdLst/>
                <a:ahLst/>
                <a:cxnLst>
                  <a:cxn ang="0">
                    <a:pos x="118" y="71"/>
                  </a:cxn>
                  <a:cxn ang="0">
                    <a:pos x="117" y="70"/>
                  </a:cxn>
                  <a:cxn ang="0">
                    <a:pos x="114" y="70"/>
                  </a:cxn>
                  <a:cxn ang="0">
                    <a:pos x="108" y="68"/>
                  </a:cxn>
                  <a:cxn ang="0">
                    <a:pos x="104" y="68"/>
                  </a:cxn>
                  <a:cxn ang="0">
                    <a:pos x="99" y="66"/>
                  </a:cxn>
                  <a:cxn ang="0">
                    <a:pos x="95" y="66"/>
                  </a:cxn>
                  <a:cxn ang="0">
                    <a:pos x="90" y="65"/>
                  </a:cxn>
                  <a:cxn ang="0">
                    <a:pos x="87" y="65"/>
                  </a:cxn>
                  <a:cxn ang="0">
                    <a:pos x="82" y="64"/>
                  </a:cxn>
                  <a:cxn ang="0">
                    <a:pos x="77" y="62"/>
                  </a:cxn>
                  <a:cxn ang="0">
                    <a:pos x="72" y="61"/>
                  </a:cxn>
                  <a:cxn ang="0">
                    <a:pos x="68" y="61"/>
                  </a:cxn>
                  <a:cxn ang="0">
                    <a:pos x="63" y="59"/>
                  </a:cxn>
                  <a:cxn ang="0">
                    <a:pos x="58" y="58"/>
                  </a:cxn>
                  <a:cxn ang="0">
                    <a:pos x="53" y="56"/>
                  </a:cxn>
                  <a:cxn ang="0">
                    <a:pos x="48" y="55"/>
                  </a:cxn>
                  <a:cxn ang="0">
                    <a:pos x="44" y="54"/>
                  </a:cxn>
                  <a:cxn ang="0">
                    <a:pos x="39" y="53"/>
                  </a:cxn>
                  <a:cxn ang="0">
                    <a:pos x="33" y="52"/>
                  </a:cxn>
                  <a:cxn ang="0">
                    <a:pos x="29" y="50"/>
                  </a:cxn>
                  <a:cxn ang="0">
                    <a:pos x="24" y="48"/>
                  </a:cxn>
                  <a:cxn ang="0">
                    <a:pos x="21" y="46"/>
                  </a:cxn>
                  <a:cxn ang="0">
                    <a:pos x="17" y="44"/>
                  </a:cxn>
                  <a:cxn ang="0">
                    <a:pos x="14" y="42"/>
                  </a:cxn>
                  <a:cxn ang="0">
                    <a:pos x="8" y="38"/>
                  </a:cxn>
                  <a:cxn ang="0">
                    <a:pos x="4" y="34"/>
                  </a:cxn>
                  <a:cxn ang="0">
                    <a:pos x="0" y="29"/>
                  </a:cxn>
                  <a:cxn ang="0">
                    <a:pos x="0" y="24"/>
                  </a:cxn>
                  <a:cxn ang="0">
                    <a:pos x="0" y="20"/>
                  </a:cxn>
                  <a:cxn ang="0">
                    <a:pos x="4" y="17"/>
                  </a:cxn>
                  <a:cxn ang="0">
                    <a:pos x="8" y="13"/>
                  </a:cxn>
                  <a:cxn ang="0">
                    <a:pos x="14" y="10"/>
                  </a:cxn>
                  <a:cxn ang="0">
                    <a:pos x="17" y="8"/>
                  </a:cxn>
                  <a:cxn ang="0">
                    <a:pos x="21" y="7"/>
                  </a:cxn>
                  <a:cxn ang="0">
                    <a:pos x="24" y="6"/>
                  </a:cxn>
                  <a:cxn ang="0">
                    <a:pos x="29" y="5"/>
                  </a:cxn>
                  <a:cxn ang="0">
                    <a:pos x="33" y="4"/>
                  </a:cxn>
                  <a:cxn ang="0">
                    <a:pos x="39" y="2"/>
                  </a:cxn>
                  <a:cxn ang="0">
                    <a:pos x="42" y="1"/>
                  </a:cxn>
                  <a:cxn ang="0">
                    <a:pos x="48" y="1"/>
                  </a:cxn>
                  <a:cxn ang="0">
                    <a:pos x="53" y="1"/>
                  </a:cxn>
                  <a:cxn ang="0">
                    <a:pos x="58" y="0"/>
                  </a:cxn>
                  <a:cxn ang="0">
                    <a:pos x="64" y="0"/>
                  </a:cxn>
                  <a:cxn ang="0">
                    <a:pos x="70" y="0"/>
                  </a:cxn>
                  <a:cxn ang="0">
                    <a:pos x="76" y="0"/>
                  </a:cxn>
                  <a:cxn ang="0">
                    <a:pos x="82" y="0"/>
                  </a:cxn>
                  <a:cxn ang="0">
                    <a:pos x="88" y="0"/>
                  </a:cxn>
                  <a:cxn ang="0">
                    <a:pos x="94" y="1"/>
                  </a:cxn>
                  <a:cxn ang="0">
                    <a:pos x="100" y="1"/>
                  </a:cxn>
                  <a:cxn ang="0">
                    <a:pos x="107" y="2"/>
                  </a:cxn>
                  <a:cxn ang="0">
                    <a:pos x="113" y="2"/>
                  </a:cxn>
                  <a:cxn ang="0">
                    <a:pos x="119" y="5"/>
                  </a:cxn>
                  <a:cxn ang="0">
                    <a:pos x="118" y="71"/>
                  </a:cxn>
                  <a:cxn ang="0">
                    <a:pos x="118" y="71"/>
                  </a:cxn>
                </a:cxnLst>
                <a:rect l="0" t="0" r="r" b="b"/>
                <a:pathLst>
                  <a:path w="119" h="71">
                    <a:moveTo>
                      <a:pt x="118" y="71"/>
                    </a:moveTo>
                    <a:lnTo>
                      <a:pt x="117" y="70"/>
                    </a:lnTo>
                    <a:lnTo>
                      <a:pt x="114" y="70"/>
                    </a:lnTo>
                    <a:lnTo>
                      <a:pt x="108" y="68"/>
                    </a:lnTo>
                    <a:lnTo>
                      <a:pt x="104" y="68"/>
                    </a:lnTo>
                    <a:lnTo>
                      <a:pt x="99" y="66"/>
                    </a:lnTo>
                    <a:lnTo>
                      <a:pt x="95" y="66"/>
                    </a:lnTo>
                    <a:lnTo>
                      <a:pt x="90" y="65"/>
                    </a:lnTo>
                    <a:lnTo>
                      <a:pt x="87" y="65"/>
                    </a:lnTo>
                    <a:lnTo>
                      <a:pt x="82" y="64"/>
                    </a:lnTo>
                    <a:lnTo>
                      <a:pt x="77" y="62"/>
                    </a:lnTo>
                    <a:lnTo>
                      <a:pt x="72" y="61"/>
                    </a:lnTo>
                    <a:lnTo>
                      <a:pt x="68" y="61"/>
                    </a:lnTo>
                    <a:lnTo>
                      <a:pt x="63" y="59"/>
                    </a:lnTo>
                    <a:lnTo>
                      <a:pt x="58" y="58"/>
                    </a:lnTo>
                    <a:lnTo>
                      <a:pt x="53" y="56"/>
                    </a:lnTo>
                    <a:lnTo>
                      <a:pt x="48" y="55"/>
                    </a:lnTo>
                    <a:lnTo>
                      <a:pt x="44" y="54"/>
                    </a:lnTo>
                    <a:lnTo>
                      <a:pt x="39" y="53"/>
                    </a:lnTo>
                    <a:lnTo>
                      <a:pt x="33" y="52"/>
                    </a:lnTo>
                    <a:lnTo>
                      <a:pt x="29" y="50"/>
                    </a:lnTo>
                    <a:lnTo>
                      <a:pt x="24" y="48"/>
                    </a:lnTo>
                    <a:lnTo>
                      <a:pt x="21" y="46"/>
                    </a:lnTo>
                    <a:lnTo>
                      <a:pt x="17" y="44"/>
                    </a:lnTo>
                    <a:lnTo>
                      <a:pt x="14" y="42"/>
                    </a:lnTo>
                    <a:lnTo>
                      <a:pt x="8" y="38"/>
                    </a:lnTo>
                    <a:lnTo>
                      <a:pt x="4" y="34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4" y="17"/>
                    </a:lnTo>
                    <a:lnTo>
                      <a:pt x="8" y="13"/>
                    </a:lnTo>
                    <a:lnTo>
                      <a:pt x="14" y="10"/>
                    </a:lnTo>
                    <a:lnTo>
                      <a:pt x="17" y="8"/>
                    </a:lnTo>
                    <a:lnTo>
                      <a:pt x="21" y="7"/>
                    </a:lnTo>
                    <a:lnTo>
                      <a:pt x="24" y="6"/>
                    </a:lnTo>
                    <a:lnTo>
                      <a:pt x="29" y="5"/>
                    </a:lnTo>
                    <a:lnTo>
                      <a:pt x="33" y="4"/>
                    </a:lnTo>
                    <a:lnTo>
                      <a:pt x="39" y="2"/>
                    </a:lnTo>
                    <a:lnTo>
                      <a:pt x="42" y="1"/>
                    </a:lnTo>
                    <a:lnTo>
                      <a:pt x="48" y="1"/>
                    </a:lnTo>
                    <a:lnTo>
                      <a:pt x="53" y="1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8" y="0"/>
                    </a:lnTo>
                    <a:lnTo>
                      <a:pt x="94" y="1"/>
                    </a:lnTo>
                    <a:lnTo>
                      <a:pt x="100" y="1"/>
                    </a:lnTo>
                    <a:lnTo>
                      <a:pt x="107" y="2"/>
                    </a:lnTo>
                    <a:lnTo>
                      <a:pt x="113" y="2"/>
                    </a:lnTo>
                    <a:lnTo>
                      <a:pt x="119" y="5"/>
                    </a:lnTo>
                    <a:lnTo>
                      <a:pt x="118" y="71"/>
                    </a:lnTo>
                    <a:lnTo>
                      <a:pt x="118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98" name="Freeform 202"/>
              <p:cNvSpPr>
                <a:spLocks/>
              </p:cNvSpPr>
              <p:nvPr/>
            </p:nvSpPr>
            <p:spPr bwMode="auto">
              <a:xfrm>
                <a:off x="1253" y="2808"/>
                <a:ext cx="204" cy="75"/>
              </a:xfrm>
              <a:custGeom>
                <a:avLst/>
                <a:gdLst/>
                <a:ahLst/>
                <a:cxnLst>
                  <a:cxn ang="0">
                    <a:pos x="155" y="74"/>
                  </a:cxn>
                  <a:cxn ang="0">
                    <a:pos x="150" y="74"/>
                  </a:cxn>
                  <a:cxn ang="0">
                    <a:pos x="140" y="74"/>
                  </a:cxn>
                  <a:cxn ang="0">
                    <a:pos x="132" y="73"/>
                  </a:cxn>
                  <a:cxn ang="0">
                    <a:pos x="125" y="72"/>
                  </a:cxn>
                  <a:cxn ang="0">
                    <a:pos x="118" y="72"/>
                  </a:cxn>
                  <a:cxn ang="0">
                    <a:pos x="110" y="71"/>
                  </a:cxn>
                  <a:cxn ang="0">
                    <a:pos x="102" y="69"/>
                  </a:cxn>
                  <a:cxn ang="0">
                    <a:pos x="94" y="68"/>
                  </a:cxn>
                  <a:cxn ang="0">
                    <a:pos x="85" y="67"/>
                  </a:cxn>
                  <a:cxn ang="0">
                    <a:pos x="77" y="65"/>
                  </a:cxn>
                  <a:cxn ang="0">
                    <a:pos x="68" y="63"/>
                  </a:cxn>
                  <a:cxn ang="0">
                    <a:pos x="60" y="61"/>
                  </a:cxn>
                  <a:cxn ang="0">
                    <a:pos x="53" y="60"/>
                  </a:cxn>
                  <a:cxn ang="0">
                    <a:pos x="46" y="57"/>
                  </a:cxn>
                  <a:cxn ang="0">
                    <a:pos x="37" y="54"/>
                  </a:cxn>
                  <a:cxn ang="0">
                    <a:pos x="26" y="49"/>
                  </a:cxn>
                  <a:cxn ang="0">
                    <a:pos x="17" y="44"/>
                  </a:cxn>
                  <a:cxn ang="0">
                    <a:pos x="10" y="39"/>
                  </a:cxn>
                  <a:cxn ang="0">
                    <a:pos x="4" y="35"/>
                  </a:cxn>
                  <a:cxn ang="0">
                    <a:pos x="0" y="27"/>
                  </a:cxn>
                  <a:cxn ang="0">
                    <a:pos x="4" y="19"/>
                  </a:cxn>
                  <a:cxn ang="0">
                    <a:pos x="10" y="14"/>
                  </a:cxn>
                  <a:cxn ang="0">
                    <a:pos x="17" y="9"/>
                  </a:cxn>
                  <a:cxn ang="0">
                    <a:pos x="28" y="7"/>
                  </a:cxn>
                  <a:cxn ang="0">
                    <a:pos x="38" y="3"/>
                  </a:cxn>
                  <a:cxn ang="0">
                    <a:pos x="49" y="2"/>
                  </a:cxn>
                  <a:cxn ang="0">
                    <a:pos x="56" y="2"/>
                  </a:cxn>
                  <a:cxn ang="0">
                    <a:pos x="62" y="1"/>
                  </a:cxn>
                  <a:cxn ang="0">
                    <a:pos x="70" y="1"/>
                  </a:cxn>
                  <a:cxn ang="0">
                    <a:pos x="78" y="1"/>
                  </a:cxn>
                  <a:cxn ang="0">
                    <a:pos x="85" y="1"/>
                  </a:cxn>
                  <a:cxn ang="0">
                    <a:pos x="94" y="0"/>
                  </a:cxn>
                  <a:cxn ang="0">
                    <a:pos x="101" y="0"/>
                  </a:cxn>
                  <a:cxn ang="0">
                    <a:pos x="109" y="0"/>
                  </a:cxn>
                  <a:cxn ang="0">
                    <a:pos x="116" y="0"/>
                  </a:cxn>
                  <a:cxn ang="0">
                    <a:pos x="125" y="1"/>
                  </a:cxn>
                  <a:cxn ang="0">
                    <a:pos x="132" y="1"/>
                  </a:cxn>
                  <a:cxn ang="0">
                    <a:pos x="140" y="1"/>
                  </a:cxn>
                  <a:cxn ang="0">
                    <a:pos x="148" y="2"/>
                  </a:cxn>
                  <a:cxn ang="0">
                    <a:pos x="155" y="2"/>
                  </a:cxn>
                  <a:cxn ang="0">
                    <a:pos x="162" y="3"/>
                  </a:cxn>
                  <a:cxn ang="0">
                    <a:pos x="168" y="3"/>
                  </a:cxn>
                  <a:cxn ang="0">
                    <a:pos x="175" y="5"/>
                  </a:cxn>
                  <a:cxn ang="0">
                    <a:pos x="185" y="6"/>
                  </a:cxn>
                  <a:cxn ang="0">
                    <a:pos x="196" y="8"/>
                  </a:cxn>
                  <a:cxn ang="0">
                    <a:pos x="203" y="11"/>
                  </a:cxn>
                  <a:cxn ang="0">
                    <a:pos x="202" y="17"/>
                  </a:cxn>
                  <a:cxn ang="0">
                    <a:pos x="197" y="26"/>
                  </a:cxn>
                  <a:cxn ang="0">
                    <a:pos x="188" y="37"/>
                  </a:cxn>
                  <a:cxn ang="0">
                    <a:pos x="179" y="49"/>
                  </a:cxn>
                  <a:cxn ang="0">
                    <a:pos x="168" y="60"/>
                  </a:cxn>
                  <a:cxn ang="0">
                    <a:pos x="161" y="68"/>
                  </a:cxn>
                  <a:cxn ang="0">
                    <a:pos x="156" y="74"/>
                  </a:cxn>
                  <a:cxn ang="0">
                    <a:pos x="156" y="75"/>
                  </a:cxn>
                </a:cxnLst>
                <a:rect l="0" t="0" r="r" b="b"/>
                <a:pathLst>
                  <a:path w="204" h="75">
                    <a:moveTo>
                      <a:pt x="156" y="75"/>
                    </a:moveTo>
                    <a:lnTo>
                      <a:pt x="155" y="74"/>
                    </a:lnTo>
                    <a:lnTo>
                      <a:pt x="152" y="74"/>
                    </a:lnTo>
                    <a:lnTo>
                      <a:pt x="150" y="74"/>
                    </a:lnTo>
                    <a:lnTo>
                      <a:pt x="146" y="74"/>
                    </a:lnTo>
                    <a:lnTo>
                      <a:pt x="140" y="74"/>
                    </a:lnTo>
                    <a:lnTo>
                      <a:pt x="134" y="73"/>
                    </a:lnTo>
                    <a:lnTo>
                      <a:pt x="132" y="73"/>
                    </a:lnTo>
                    <a:lnTo>
                      <a:pt x="128" y="73"/>
                    </a:lnTo>
                    <a:lnTo>
                      <a:pt x="125" y="72"/>
                    </a:lnTo>
                    <a:lnTo>
                      <a:pt x="122" y="72"/>
                    </a:lnTo>
                    <a:lnTo>
                      <a:pt x="118" y="72"/>
                    </a:lnTo>
                    <a:lnTo>
                      <a:pt x="114" y="71"/>
                    </a:lnTo>
                    <a:lnTo>
                      <a:pt x="110" y="71"/>
                    </a:lnTo>
                    <a:lnTo>
                      <a:pt x="106" y="69"/>
                    </a:lnTo>
                    <a:lnTo>
                      <a:pt x="102" y="69"/>
                    </a:lnTo>
                    <a:lnTo>
                      <a:pt x="97" y="68"/>
                    </a:lnTo>
                    <a:lnTo>
                      <a:pt x="94" y="68"/>
                    </a:lnTo>
                    <a:lnTo>
                      <a:pt x="90" y="68"/>
                    </a:lnTo>
                    <a:lnTo>
                      <a:pt x="85" y="67"/>
                    </a:lnTo>
                    <a:lnTo>
                      <a:pt x="82" y="66"/>
                    </a:lnTo>
                    <a:lnTo>
                      <a:pt x="77" y="65"/>
                    </a:lnTo>
                    <a:lnTo>
                      <a:pt x="72" y="65"/>
                    </a:lnTo>
                    <a:lnTo>
                      <a:pt x="68" y="63"/>
                    </a:lnTo>
                    <a:lnTo>
                      <a:pt x="64" y="62"/>
                    </a:lnTo>
                    <a:lnTo>
                      <a:pt x="60" y="61"/>
                    </a:lnTo>
                    <a:lnTo>
                      <a:pt x="56" y="61"/>
                    </a:lnTo>
                    <a:lnTo>
                      <a:pt x="53" y="60"/>
                    </a:lnTo>
                    <a:lnTo>
                      <a:pt x="49" y="59"/>
                    </a:lnTo>
                    <a:lnTo>
                      <a:pt x="46" y="57"/>
                    </a:lnTo>
                    <a:lnTo>
                      <a:pt x="42" y="56"/>
                    </a:lnTo>
                    <a:lnTo>
                      <a:pt x="37" y="54"/>
                    </a:lnTo>
                    <a:lnTo>
                      <a:pt x="31" y="51"/>
                    </a:lnTo>
                    <a:lnTo>
                      <a:pt x="26" y="49"/>
                    </a:lnTo>
                    <a:lnTo>
                      <a:pt x="22" y="47"/>
                    </a:lnTo>
                    <a:lnTo>
                      <a:pt x="17" y="44"/>
                    </a:lnTo>
                    <a:lnTo>
                      <a:pt x="13" y="43"/>
                    </a:lnTo>
                    <a:lnTo>
                      <a:pt x="10" y="39"/>
                    </a:lnTo>
                    <a:lnTo>
                      <a:pt x="6" y="37"/>
                    </a:lnTo>
                    <a:lnTo>
                      <a:pt x="4" y="35"/>
                    </a:lnTo>
                    <a:lnTo>
                      <a:pt x="3" y="32"/>
                    </a:lnTo>
                    <a:lnTo>
                      <a:pt x="0" y="27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6" y="17"/>
                    </a:lnTo>
                    <a:lnTo>
                      <a:pt x="10" y="14"/>
                    </a:lnTo>
                    <a:lnTo>
                      <a:pt x="13" y="12"/>
                    </a:lnTo>
                    <a:lnTo>
                      <a:pt x="17" y="9"/>
                    </a:lnTo>
                    <a:lnTo>
                      <a:pt x="23" y="8"/>
                    </a:lnTo>
                    <a:lnTo>
                      <a:pt x="28" y="7"/>
                    </a:lnTo>
                    <a:lnTo>
                      <a:pt x="34" y="6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49" y="2"/>
                    </a:lnTo>
                    <a:lnTo>
                      <a:pt x="53" y="2"/>
                    </a:lnTo>
                    <a:lnTo>
                      <a:pt x="56" y="2"/>
                    </a:lnTo>
                    <a:lnTo>
                      <a:pt x="60" y="2"/>
                    </a:lnTo>
                    <a:lnTo>
                      <a:pt x="62" y="1"/>
                    </a:lnTo>
                    <a:lnTo>
                      <a:pt x="66" y="1"/>
                    </a:lnTo>
                    <a:lnTo>
                      <a:pt x="70" y="1"/>
                    </a:lnTo>
                    <a:lnTo>
                      <a:pt x="74" y="1"/>
                    </a:lnTo>
                    <a:lnTo>
                      <a:pt x="78" y="1"/>
                    </a:lnTo>
                    <a:lnTo>
                      <a:pt x="82" y="1"/>
                    </a:lnTo>
                    <a:lnTo>
                      <a:pt x="85" y="1"/>
                    </a:lnTo>
                    <a:lnTo>
                      <a:pt x="90" y="1"/>
                    </a:lnTo>
                    <a:lnTo>
                      <a:pt x="94" y="0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4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6" y="0"/>
                    </a:lnTo>
                    <a:lnTo>
                      <a:pt x="121" y="1"/>
                    </a:lnTo>
                    <a:lnTo>
                      <a:pt x="125" y="1"/>
                    </a:lnTo>
                    <a:lnTo>
                      <a:pt x="128" y="1"/>
                    </a:lnTo>
                    <a:lnTo>
                      <a:pt x="132" y="1"/>
                    </a:lnTo>
                    <a:lnTo>
                      <a:pt x="136" y="1"/>
                    </a:lnTo>
                    <a:lnTo>
                      <a:pt x="140" y="1"/>
                    </a:lnTo>
                    <a:lnTo>
                      <a:pt x="144" y="2"/>
                    </a:lnTo>
                    <a:lnTo>
                      <a:pt x="148" y="2"/>
                    </a:lnTo>
                    <a:lnTo>
                      <a:pt x="151" y="2"/>
                    </a:lnTo>
                    <a:lnTo>
                      <a:pt x="155" y="2"/>
                    </a:lnTo>
                    <a:lnTo>
                      <a:pt x="158" y="2"/>
                    </a:lnTo>
                    <a:lnTo>
                      <a:pt x="162" y="3"/>
                    </a:lnTo>
                    <a:lnTo>
                      <a:pt x="166" y="3"/>
                    </a:lnTo>
                    <a:lnTo>
                      <a:pt x="168" y="3"/>
                    </a:lnTo>
                    <a:lnTo>
                      <a:pt x="172" y="5"/>
                    </a:lnTo>
                    <a:lnTo>
                      <a:pt x="175" y="5"/>
                    </a:lnTo>
                    <a:lnTo>
                      <a:pt x="179" y="6"/>
                    </a:lnTo>
                    <a:lnTo>
                      <a:pt x="185" y="6"/>
                    </a:lnTo>
                    <a:lnTo>
                      <a:pt x="191" y="7"/>
                    </a:lnTo>
                    <a:lnTo>
                      <a:pt x="196" y="8"/>
                    </a:lnTo>
                    <a:lnTo>
                      <a:pt x="200" y="9"/>
                    </a:lnTo>
                    <a:lnTo>
                      <a:pt x="203" y="11"/>
                    </a:lnTo>
                    <a:lnTo>
                      <a:pt x="204" y="13"/>
                    </a:lnTo>
                    <a:lnTo>
                      <a:pt x="202" y="17"/>
                    </a:lnTo>
                    <a:lnTo>
                      <a:pt x="200" y="21"/>
                    </a:lnTo>
                    <a:lnTo>
                      <a:pt x="197" y="26"/>
                    </a:lnTo>
                    <a:lnTo>
                      <a:pt x="193" y="32"/>
                    </a:lnTo>
                    <a:lnTo>
                      <a:pt x="188" y="37"/>
                    </a:lnTo>
                    <a:lnTo>
                      <a:pt x="184" y="44"/>
                    </a:lnTo>
                    <a:lnTo>
                      <a:pt x="179" y="49"/>
                    </a:lnTo>
                    <a:lnTo>
                      <a:pt x="174" y="55"/>
                    </a:lnTo>
                    <a:lnTo>
                      <a:pt x="168" y="60"/>
                    </a:lnTo>
                    <a:lnTo>
                      <a:pt x="164" y="66"/>
                    </a:lnTo>
                    <a:lnTo>
                      <a:pt x="161" y="68"/>
                    </a:lnTo>
                    <a:lnTo>
                      <a:pt x="158" y="72"/>
                    </a:lnTo>
                    <a:lnTo>
                      <a:pt x="156" y="74"/>
                    </a:lnTo>
                    <a:lnTo>
                      <a:pt x="156" y="75"/>
                    </a:lnTo>
                    <a:lnTo>
                      <a:pt x="156" y="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99" name="Freeform 203"/>
              <p:cNvSpPr>
                <a:spLocks/>
              </p:cNvSpPr>
              <p:nvPr/>
            </p:nvSpPr>
            <p:spPr bwMode="auto">
              <a:xfrm>
                <a:off x="1507" y="2594"/>
                <a:ext cx="164" cy="81"/>
              </a:xfrm>
              <a:custGeom>
                <a:avLst/>
                <a:gdLst/>
                <a:ahLst/>
                <a:cxnLst>
                  <a:cxn ang="0">
                    <a:pos x="129" y="79"/>
                  </a:cxn>
                  <a:cxn ang="0">
                    <a:pos x="120" y="78"/>
                  </a:cxn>
                  <a:cxn ang="0">
                    <a:pos x="113" y="77"/>
                  </a:cxn>
                  <a:cxn ang="0">
                    <a:pos x="104" y="76"/>
                  </a:cxn>
                  <a:cxn ang="0">
                    <a:pos x="93" y="73"/>
                  </a:cxn>
                  <a:cxn ang="0">
                    <a:pos x="81" y="70"/>
                  </a:cxn>
                  <a:cxn ang="0">
                    <a:pos x="68" y="67"/>
                  </a:cxn>
                  <a:cxn ang="0">
                    <a:pos x="56" y="64"/>
                  </a:cxn>
                  <a:cxn ang="0">
                    <a:pos x="44" y="60"/>
                  </a:cxn>
                  <a:cxn ang="0">
                    <a:pos x="33" y="55"/>
                  </a:cxn>
                  <a:cxn ang="0">
                    <a:pos x="22" y="51"/>
                  </a:cxn>
                  <a:cxn ang="0">
                    <a:pos x="12" y="46"/>
                  </a:cxn>
                  <a:cxn ang="0">
                    <a:pos x="5" y="40"/>
                  </a:cxn>
                  <a:cxn ang="0">
                    <a:pos x="0" y="31"/>
                  </a:cxn>
                  <a:cxn ang="0">
                    <a:pos x="2" y="21"/>
                  </a:cxn>
                  <a:cxn ang="0">
                    <a:pos x="6" y="15"/>
                  </a:cxn>
                  <a:cxn ang="0">
                    <a:pos x="14" y="11"/>
                  </a:cxn>
                  <a:cxn ang="0">
                    <a:pos x="23" y="7"/>
                  </a:cxn>
                  <a:cxn ang="0">
                    <a:pos x="35" y="4"/>
                  </a:cxn>
                  <a:cxn ang="0">
                    <a:pos x="44" y="3"/>
                  </a:cxn>
                  <a:cxn ang="0">
                    <a:pos x="52" y="1"/>
                  </a:cxn>
                  <a:cxn ang="0">
                    <a:pos x="59" y="1"/>
                  </a:cxn>
                  <a:cxn ang="0">
                    <a:pos x="66" y="0"/>
                  </a:cxn>
                  <a:cxn ang="0">
                    <a:pos x="74" y="0"/>
                  </a:cxn>
                  <a:cxn ang="0">
                    <a:pos x="81" y="0"/>
                  </a:cxn>
                  <a:cxn ang="0">
                    <a:pos x="88" y="0"/>
                  </a:cxn>
                  <a:cxn ang="0">
                    <a:pos x="95" y="0"/>
                  </a:cxn>
                  <a:cxn ang="0">
                    <a:pos x="102" y="0"/>
                  </a:cxn>
                  <a:cxn ang="0">
                    <a:pos x="110" y="0"/>
                  </a:cxn>
                  <a:cxn ang="0">
                    <a:pos x="120" y="0"/>
                  </a:cxn>
                  <a:cxn ang="0">
                    <a:pos x="132" y="1"/>
                  </a:cxn>
                  <a:cxn ang="0">
                    <a:pos x="144" y="1"/>
                  </a:cxn>
                  <a:cxn ang="0">
                    <a:pos x="153" y="1"/>
                  </a:cxn>
                  <a:cxn ang="0">
                    <a:pos x="161" y="3"/>
                  </a:cxn>
                  <a:cxn ang="0">
                    <a:pos x="162" y="4"/>
                  </a:cxn>
                  <a:cxn ang="0">
                    <a:pos x="160" y="10"/>
                  </a:cxn>
                  <a:cxn ang="0">
                    <a:pos x="155" y="21"/>
                  </a:cxn>
                  <a:cxn ang="0">
                    <a:pos x="150" y="31"/>
                  </a:cxn>
                  <a:cxn ang="0">
                    <a:pos x="148" y="39"/>
                  </a:cxn>
                  <a:cxn ang="0">
                    <a:pos x="146" y="45"/>
                  </a:cxn>
                  <a:cxn ang="0">
                    <a:pos x="142" y="52"/>
                  </a:cxn>
                  <a:cxn ang="0">
                    <a:pos x="138" y="59"/>
                  </a:cxn>
                  <a:cxn ang="0">
                    <a:pos x="136" y="65"/>
                  </a:cxn>
                  <a:cxn ang="0">
                    <a:pos x="134" y="73"/>
                  </a:cxn>
                  <a:cxn ang="0">
                    <a:pos x="130" y="79"/>
                  </a:cxn>
                  <a:cxn ang="0">
                    <a:pos x="130" y="81"/>
                  </a:cxn>
                </a:cxnLst>
                <a:rect l="0" t="0" r="r" b="b"/>
                <a:pathLst>
                  <a:path w="164" h="81">
                    <a:moveTo>
                      <a:pt x="130" y="81"/>
                    </a:moveTo>
                    <a:lnTo>
                      <a:pt x="129" y="79"/>
                    </a:lnTo>
                    <a:lnTo>
                      <a:pt x="124" y="79"/>
                    </a:lnTo>
                    <a:lnTo>
                      <a:pt x="120" y="78"/>
                    </a:lnTo>
                    <a:lnTo>
                      <a:pt x="118" y="78"/>
                    </a:lnTo>
                    <a:lnTo>
                      <a:pt x="113" y="77"/>
                    </a:lnTo>
                    <a:lnTo>
                      <a:pt x="108" y="77"/>
                    </a:lnTo>
                    <a:lnTo>
                      <a:pt x="104" y="76"/>
                    </a:lnTo>
                    <a:lnTo>
                      <a:pt x="98" y="75"/>
                    </a:lnTo>
                    <a:lnTo>
                      <a:pt x="93" y="73"/>
                    </a:lnTo>
                    <a:lnTo>
                      <a:pt x="87" y="72"/>
                    </a:lnTo>
                    <a:lnTo>
                      <a:pt x="81" y="70"/>
                    </a:lnTo>
                    <a:lnTo>
                      <a:pt x="75" y="69"/>
                    </a:lnTo>
                    <a:lnTo>
                      <a:pt x="68" y="67"/>
                    </a:lnTo>
                    <a:lnTo>
                      <a:pt x="63" y="66"/>
                    </a:lnTo>
                    <a:lnTo>
                      <a:pt x="56" y="64"/>
                    </a:lnTo>
                    <a:lnTo>
                      <a:pt x="50" y="63"/>
                    </a:lnTo>
                    <a:lnTo>
                      <a:pt x="44" y="60"/>
                    </a:lnTo>
                    <a:lnTo>
                      <a:pt x="38" y="58"/>
                    </a:lnTo>
                    <a:lnTo>
                      <a:pt x="33" y="55"/>
                    </a:lnTo>
                    <a:lnTo>
                      <a:pt x="27" y="53"/>
                    </a:lnTo>
                    <a:lnTo>
                      <a:pt x="22" y="51"/>
                    </a:lnTo>
                    <a:lnTo>
                      <a:pt x="18" y="48"/>
                    </a:lnTo>
                    <a:lnTo>
                      <a:pt x="12" y="46"/>
                    </a:lnTo>
                    <a:lnTo>
                      <a:pt x="9" y="43"/>
                    </a:lnTo>
                    <a:lnTo>
                      <a:pt x="5" y="40"/>
                    </a:lnTo>
                    <a:lnTo>
                      <a:pt x="4" y="37"/>
                    </a:lnTo>
                    <a:lnTo>
                      <a:pt x="0" y="31"/>
                    </a:lnTo>
                    <a:lnTo>
                      <a:pt x="2" y="25"/>
                    </a:lnTo>
                    <a:lnTo>
                      <a:pt x="2" y="21"/>
                    </a:lnTo>
                    <a:lnTo>
                      <a:pt x="4" y="18"/>
                    </a:lnTo>
                    <a:lnTo>
                      <a:pt x="6" y="15"/>
                    </a:lnTo>
                    <a:lnTo>
                      <a:pt x="10" y="13"/>
                    </a:lnTo>
                    <a:lnTo>
                      <a:pt x="14" y="11"/>
                    </a:lnTo>
                    <a:lnTo>
                      <a:pt x="18" y="9"/>
                    </a:lnTo>
                    <a:lnTo>
                      <a:pt x="23" y="7"/>
                    </a:lnTo>
                    <a:lnTo>
                      <a:pt x="29" y="6"/>
                    </a:lnTo>
                    <a:lnTo>
                      <a:pt x="35" y="4"/>
                    </a:lnTo>
                    <a:lnTo>
                      <a:pt x="41" y="3"/>
                    </a:lnTo>
                    <a:lnTo>
                      <a:pt x="44" y="3"/>
                    </a:lnTo>
                    <a:lnTo>
                      <a:pt x="47" y="1"/>
                    </a:lnTo>
                    <a:lnTo>
                      <a:pt x="52" y="1"/>
                    </a:lnTo>
                    <a:lnTo>
                      <a:pt x="56" y="1"/>
                    </a:lnTo>
                    <a:lnTo>
                      <a:pt x="59" y="1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4" y="0"/>
                    </a:lnTo>
                    <a:lnTo>
                      <a:pt x="77" y="0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9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10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2" y="1"/>
                    </a:lnTo>
                    <a:lnTo>
                      <a:pt x="138" y="1"/>
                    </a:lnTo>
                    <a:lnTo>
                      <a:pt x="144" y="1"/>
                    </a:lnTo>
                    <a:lnTo>
                      <a:pt x="149" y="1"/>
                    </a:lnTo>
                    <a:lnTo>
                      <a:pt x="153" y="1"/>
                    </a:lnTo>
                    <a:lnTo>
                      <a:pt x="156" y="3"/>
                    </a:lnTo>
                    <a:lnTo>
                      <a:pt x="161" y="3"/>
                    </a:lnTo>
                    <a:lnTo>
                      <a:pt x="164" y="4"/>
                    </a:lnTo>
                    <a:lnTo>
                      <a:pt x="162" y="4"/>
                    </a:lnTo>
                    <a:lnTo>
                      <a:pt x="161" y="6"/>
                    </a:lnTo>
                    <a:lnTo>
                      <a:pt x="160" y="10"/>
                    </a:lnTo>
                    <a:lnTo>
                      <a:pt x="158" y="15"/>
                    </a:lnTo>
                    <a:lnTo>
                      <a:pt x="155" y="21"/>
                    </a:lnTo>
                    <a:lnTo>
                      <a:pt x="153" y="28"/>
                    </a:lnTo>
                    <a:lnTo>
                      <a:pt x="150" y="31"/>
                    </a:lnTo>
                    <a:lnTo>
                      <a:pt x="149" y="35"/>
                    </a:lnTo>
                    <a:lnTo>
                      <a:pt x="148" y="39"/>
                    </a:lnTo>
                    <a:lnTo>
                      <a:pt x="147" y="42"/>
                    </a:lnTo>
                    <a:lnTo>
                      <a:pt x="146" y="45"/>
                    </a:lnTo>
                    <a:lnTo>
                      <a:pt x="143" y="48"/>
                    </a:lnTo>
                    <a:lnTo>
                      <a:pt x="142" y="52"/>
                    </a:lnTo>
                    <a:lnTo>
                      <a:pt x="141" y="55"/>
                    </a:lnTo>
                    <a:lnTo>
                      <a:pt x="138" y="59"/>
                    </a:lnTo>
                    <a:lnTo>
                      <a:pt x="137" y="63"/>
                    </a:lnTo>
                    <a:lnTo>
                      <a:pt x="136" y="65"/>
                    </a:lnTo>
                    <a:lnTo>
                      <a:pt x="136" y="69"/>
                    </a:lnTo>
                    <a:lnTo>
                      <a:pt x="134" y="73"/>
                    </a:lnTo>
                    <a:lnTo>
                      <a:pt x="131" y="77"/>
                    </a:lnTo>
                    <a:lnTo>
                      <a:pt x="130" y="79"/>
                    </a:lnTo>
                    <a:lnTo>
                      <a:pt x="130" y="81"/>
                    </a:lnTo>
                    <a:lnTo>
                      <a:pt x="130" y="8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0" name="Freeform 204"/>
              <p:cNvSpPr>
                <a:spLocks/>
              </p:cNvSpPr>
              <p:nvPr/>
            </p:nvSpPr>
            <p:spPr bwMode="auto">
              <a:xfrm>
                <a:off x="1432" y="2484"/>
                <a:ext cx="146" cy="75"/>
              </a:xfrm>
              <a:custGeom>
                <a:avLst/>
                <a:gdLst/>
                <a:ahLst/>
                <a:cxnLst>
                  <a:cxn ang="0">
                    <a:pos x="111" y="74"/>
                  </a:cxn>
                  <a:cxn ang="0">
                    <a:pos x="105" y="74"/>
                  </a:cxn>
                  <a:cxn ang="0">
                    <a:pos x="99" y="72"/>
                  </a:cxn>
                  <a:cxn ang="0">
                    <a:pos x="91" y="71"/>
                  </a:cxn>
                  <a:cxn ang="0">
                    <a:pos x="81" y="69"/>
                  </a:cxn>
                  <a:cxn ang="0">
                    <a:pos x="71" y="68"/>
                  </a:cxn>
                  <a:cxn ang="0">
                    <a:pos x="61" y="66"/>
                  </a:cxn>
                  <a:cxn ang="0">
                    <a:pos x="50" y="63"/>
                  </a:cxn>
                  <a:cxn ang="0">
                    <a:pos x="39" y="61"/>
                  </a:cxn>
                  <a:cxn ang="0">
                    <a:pos x="29" y="57"/>
                  </a:cxn>
                  <a:cxn ang="0">
                    <a:pos x="20" y="54"/>
                  </a:cxn>
                  <a:cxn ang="0">
                    <a:pos x="12" y="50"/>
                  </a:cxn>
                  <a:cxn ang="0">
                    <a:pos x="5" y="45"/>
                  </a:cxn>
                  <a:cxn ang="0">
                    <a:pos x="0" y="37"/>
                  </a:cxn>
                  <a:cxn ang="0">
                    <a:pos x="1" y="26"/>
                  </a:cxn>
                  <a:cxn ang="0">
                    <a:pos x="8" y="18"/>
                  </a:cxn>
                  <a:cxn ang="0">
                    <a:pos x="17" y="14"/>
                  </a:cxn>
                  <a:cxn ang="0">
                    <a:pos x="27" y="11"/>
                  </a:cxn>
                  <a:cxn ang="0">
                    <a:pos x="39" y="7"/>
                  </a:cxn>
                  <a:cxn ang="0">
                    <a:pos x="49" y="6"/>
                  </a:cxn>
                  <a:cxn ang="0">
                    <a:pos x="55" y="5"/>
                  </a:cxn>
                  <a:cxn ang="0">
                    <a:pos x="62" y="3"/>
                  </a:cxn>
                  <a:cxn ang="0">
                    <a:pos x="69" y="3"/>
                  </a:cxn>
                  <a:cxn ang="0">
                    <a:pos x="77" y="2"/>
                  </a:cxn>
                  <a:cxn ang="0">
                    <a:pos x="83" y="1"/>
                  </a:cxn>
                  <a:cxn ang="0">
                    <a:pos x="90" y="1"/>
                  </a:cxn>
                  <a:cxn ang="0">
                    <a:pos x="97" y="1"/>
                  </a:cxn>
                  <a:cxn ang="0">
                    <a:pos x="107" y="0"/>
                  </a:cxn>
                  <a:cxn ang="0">
                    <a:pos x="117" y="0"/>
                  </a:cxn>
                  <a:cxn ang="0">
                    <a:pos x="128" y="0"/>
                  </a:cxn>
                  <a:cxn ang="0">
                    <a:pos x="137" y="0"/>
                  </a:cxn>
                  <a:cxn ang="0">
                    <a:pos x="145" y="0"/>
                  </a:cxn>
                  <a:cxn ang="0">
                    <a:pos x="114" y="75"/>
                  </a:cxn>
                </a:cxnLst>
                <a:rect l="0" t="0" r="r" b="b"/>
                <a:pathLst>
                  <a:path w="146" h="75">
                    <a:moveTo>
                      <a:pt x="114" y="75"/>
                    </a:moveTo>
                    <a:lnTo>
                      <a:pt x="111" y="74"/>
                    </a:lnTo>
                    <a:lnTo>
                      <a:pt x="108" y="74"/>
                    </a:lnTo>
                    <a:lnTo>
                      <a:pt x="105" y="74"/>
                    </a:lnTo>
                    <a:lnTo>
                      <a:pt x="103" y="73"/>
                    </a:lnTo>
                    <a:lnTo>
                      <a:pt x="99" y="72"/>
                    </a:lnTo>
                    <a:lnTo>
                      <a:pt x="96" y="72"/>
                    </a:lnTo>
                    <a:lnTo>
                      <a:pt x="91" y="71"/>
                    </a:lnTo>
                    <a:lnTo>
                      <a:pt x="86" y="71"/>
                    </a:lnTo>
                    <a:lnTo>
                      <a:pt x="81" y="69"/>
                    </a:lnTo>
                    <a:lnTo>
                      <a:pt x="77" y="69"/>
                    </a:lnTo>
                    <a:lnTo>
                      <a:pt x="71" y="68"/>
                    </a:lnTo>
                    <a:lnTo>
                      <a:pt x="66" y="67"/>
                    </a:lnTo>
                    <a:lnTo>
                      <a:pt x="61" y="66"/>
                    </a:lnTo>
                    <a:lnTo>
                      <a:pt x="55" y="66"/>
                    </a:lnTo>
                    <a:lnTo>
                      <a:pt x="50" y="63"/>
                    </a:lnTo>
                    <a:lnTo>
                      <a:pt x="44" y="62"/>
                    </a:lnTo>
                    <a:lnTo>
                      <a:pt x="39" y="61"/>
                    </a:lnTo>
                    <a:lnTo>
                      <a:pt x="35" y="60"/>
                    </a:lnTo>
                    <a:lnTo>
                      <a:pt x="29" y="57"/>
                    </a:lnTo>
                    <a:lnTo>
                      <a:pt x="25" y="56"/>
                    </a:lnTo>
                    <a:lnTo>
                      <a:pt x="20" y="54"/>
                    </a:lnTo>
                    <a:lnTo>
                      <a:pt x="17" y="53"/>
                    </a:lnTo>
                    <a:lnTo>
                      <a:pt x="12" y="50"/>
                    </a:lnTo>
                    <a:lnTo>
                      <a:pt x="8" y="48"/>
                    </a:lnTo>
                    <a:lnTo>
                      <a:pt x="5" y="45"/>
                    </a:lnTo>
                    <a:lnTo>
                      <a:pt x="3" y="43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6" y="20"/>
                    </a:lnTo>
                    <a:lnTo>
                      <a:pt x="8" y="18"/>
                    </a:lnTo>
                    <a:lnTo>
                      <a:pt x="13" y="17"/>
                    </a:lnTo>
                    <a:lnTo>
                      <a:pt x="17" y="14"/>
                    </a:lnTo>
                    <a:lnTo>
                      <a:pt x="23" y="13"/>
                    </a:lnTo>
                    <a:lnTo>
                      <a:pt x="27" y="11"/>
                    </a:lnTo>
                    <a:lnTo>
                      <a:pt x="33" y="9"/>
                    </a:lnTo>
                    <a:lnTo>
                      <a:pt x="39" y="7"/>
                    </a:lnTo>
                    <a:lnTo>
                      <a:pt x="45" y="7"/>
                    </a:lnTo>
                    <a:lnTo>
                      <a:pt x="49" y="6"/>
                    </a:lnTo>
                    <a:lnTo>
                      <a:pt x="53" y="5"/>
                    </a:lnTo>
                    <a:lnTo>
                      <a:pt x="55" y="5"/>
                    </a:lnTo>
                    <a:lnTo>
                      <a:pt x="60" y="5"/>
                    </a:lnTo>
                    <a:lnTo>
                      <a:pt x="62" y="3"/>
                    </a:lnTo>
                    <a:lnTo>
                      <a:pt x="66" y="3"/>
                    </a:lnTo>
                    <a:lnTo>
                      <a:pt x="69" y="3"/>
                    </a:lnTo>
                    <a:lnTo>
                      <a:pt x="73" y="3"/>
                    </a:lnTo>
                    <a:lnTo>
                      <a:pt x="77" y="2"/>
                    </a:lnTo>
                    <a:lnTo>
                      <a:pt x="80" y="2"/>
                    </a:lnTo>
                    <a:lnTo>
                      <a:pt x="83" y="1"/>
                    </a:lnTo>
                    <a:lnTo>
                      <a:pt x="86" y="1"/>
                    </a:lnTo>
                    <a:lnTo>
                      <a:pt x="90" y="1"/>
                    </a:lnTo>
                    <a:lnTo>
                      <a:pt x="93" y="1"/>
                    </a:lnTo>
                    <a:lnTo>
                      <a:pt x="97" y="1"/>
                    </a:lnTo>
                    <a:lnTo>
                      <a:pt x="101" y="1"/>
                    </a:lnTo>
                    <a:lnTo>
                      <a:pt x="107" y="0"/>
                    </a:lnTo>
                    <a:lnTo>
                      <a:pt x="113" y="0"/>
                    </a:lnTo>
                    <a:lnTo>
                      <a:pt x="117" y="0"/>
                    </a:lnTo>
                    <a:lnTo>
                      <a:pt x="123" y="0"/>
                    </a:lnTo>
                    <a:lnTo>
                      <a:pt x="128" y="0"/>
                    </a:lnTo>
                    <a:lnTo>
                      <a:pt x="133" y="0"/>
                    </a:lnTo>
                    <a:lnTo>
                      <a:pt x="137" y="0"/>
                    </a:lnTo>
                    <a:lnTo>
                      <a:pt x="140" y="0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14" y="75"/>
                    </a:lnTo>
                    <a:lnTo>
                      <a:pt x="114" y="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1" name="Freeform 205"/>
              <p:cNvSpPr>
                <a:spLocks/>
              </p:cNvSpPr>
              <p:nvPr/>
            </p:nvSpPr>
            <p:spPr bwMode="auto">
              <a:xfrm>
                <a:off x="820" y="1502"/>
                <a:ext cx="217" cy="150"/>
              </a:xfrm>
              <a:custGeom>
                <a:avLst/>
                <a:gdLst/>
                <a:ahLst/>
                <a:cxnLst>
                  <a:cxn ang="0">
                    <a:pos x="217" y="110"/>
                  </a:cxn>
                  <a:cxn ang="0">
                    <a:pos x="185" y="73"/>
                  </a:cxn>
                  <a:cxn ang="0">
                    <a:pos x="53" y="2"/>
                  </a:cxn>
                  <a:cxn ang="0">
                    <a:pos x="11" y="0"/>
                  </a:cxn>
                  <a:cxn ang="0">
                    <a:pos x="0" y="35"/>
                  </a:cxn>
                  <a:cxn ang="0">
                    <a:pos x="122" y="90"/>
                  </a:cxn>
                  <a:cxn ang="0">
                    <a:pos x="172" y="150"/>
                  </a:cxn>
                  <a:cxn ang="0">
                    <a:pos x="217" y="110"/>
                  </a:cxn>
                  <a:cxn ang="0">
                    <a:pos x="217" y="110"/>
                  </a:cxn>
                </a:cxnLst>
                <a:rect l="0" t="0" r="r" b="b"/>
                <a:pathLst>
                  <a:path w="217" h="150">
                    <a:moveTo>
                      <a:pt x="217" y="110"/>
                    </a:moveTo>
                    <a:lnTo>
                      <a:pt x="185" y="73"/>
                    </a:lnTo>
                    <a:lnTo>
                      <a:pt x="53" y="2"/>
                    </a:lnTo>
                    <a:lnTo>
                      <a:pt x="11" y="0"/>
                    </a:lnTo>
                    <a:lnTo>
                      <a:pt x="0" y="35"/>
                    </a:lnTo>
                    <a:lnTo>
                      <a:pt x="122" y="90"/>
                    </a:lnTo>
                    <a:lnTo>
                      <a:pt x="172" y="150"/>
                    </a:lnTo>
                    <a:lnTo>
                      <a:pt x="217" y="110"/>
                    </a:lnTo>
                    <a:lnTo>
                      <a:pt x="217" y="1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2" name="Freeform 206"/>
              <p:cNvSpPr>
                <a:spLocks/>
              </p:cNvSpPr>
              <p:nvPr/>
            </p:nvSpPr>
            <p:spPr bwMode="auto">
              <a:xfrm>
                <a:off x="983" y="1604"/>
                <a:ext cx="1610" cy="883"/>
              </a:xfrm>
              <a:custGeom>
                <a:avLst/>
                <a:gdLst/>
                <a:ahLst/>
                <a:cxnLst>
                  <a:cxn ang="0">
                    <a:pos x="214" y="344"/>
                  </a:cxn>
                  <a:cxn ang="0">
                    <a:pos x="241" y="370"/>
                  </a:cxn>
                  <a:cxn ang="0">
                    <a:pos x="269" y="395"/>
                  </a:cxn>
                  <a:cxn ang="0">
                    <a:pos x="306" y="426"/>
                  </a:cxn>
                  <a:cxn ang="0">
                    <a:pos x="348" y="461"/>
                  </a:cxn>
                  <a:cxn ang="0">
                    <a:pos x="396" y="499"/>
                  </a:cxn>
                  <a:cxn ang="0">
                    <a:pos x="449" y="538"/>
                  </a:cxn>
                  <a:cxn ang="0">
                    <a:pos x="505" y="578"/>
                  </a:cxn>
                  <a:cxn ang="0">
                    <a:pos x="563" y="618"/>
                  </a:cxn>
                  <a:cxn ang="0">
                    <a:pos x="617" y="653"/>
                  </a:cxn>
                  <a:cxn ang="0">
                    <a:pos x="666" y="684"/>
                  </a:cxn>
                  <a:cxn ang="0">
                    <a:pos x="715" y="713"/>
                  </a:cxn>
                  <a:cxn ang="0">
                    <a:pos x="761" y="739"/>
                  </a:cxn>
                  <a:cxn ang="0">
                    <a:pos x="808" y="761"/>
                  </a:cxn>
                  <a:cxn ang="0">
                    <a:pos x="853" y="781"/>
                  </a:cxn>
                  <a:cxn ang="0">
                    <a:pos x="900" y="801"/>
                  </a:cxn>
                  <a:cxn ang="0">
                    <a:pos x="949" y="816"/>
                  </a:cxn>
                  <a:cxn ang="0">
                    <a:pos x="1001" y="831"/>
                  </a:cxn>
                  <a:cxn ang="0">
                    <a:pos x="1051" y="843"/>
                  </a:cxn>
                  <a:cxn ang="0">
                    <a:pos x="1102" y="853"/>
                  </a:cxn>
                  <a:cxn ang="0">
                    <a:pos x="1148" y="862"/>
                  </a:cxn>
                  <a:cxn ang="0">
                    <a:pos x="1193" y="870"/>
                  </a:cxn>
                  <a:cxn ang="0">
                    <a:pos x="1229" y="875"/>
                  </a:cxn>
                  <a:cxn ang="0">
                    <a:pos x="1259" y="879"/>
                  </a:cxn>
                  <a:cxn ang="0">
                    <a:pos x="1291" y="882"/>
                  </a:cxn>
                  <a:cxn ang="0">
                    <a:pos x="1303" y="882"/>
                  </a:cxn>
                  <a:cxn ang="0">
                    <a:pos x="1329" y="879"/>
                  </a:cxn>
                  <a:cxn ang="0">
                    <a:pos x="1359" y="875"/>
                  </a:cxn>
                  <a:cxn ang="0">
                    <a:pos x="1394" y="868"/>
                  </a:cxn>
                  <a:cxn ang="0">
                    <a:pos x="1433" y="858"/>
                  </a:cxn>
                  <a:cxn ang="0">
                    <a:pos x="1471" y="845"/>
                  </a:cxn>
                  <a:cxn ang="0">
                    <a:pos x="1508" y="828"/>
                  </a:cxn>
                  <a:cxn ang="0">
                    <a:pos x="1541" y="809"/>
                  </a:cxn>
                  <a:cxn ang="0">
                    <a:pos x="1568" y="784"/>
                  </a:cxn>
                  <a:cxn ang="0">
                    <a:pos x="1589" y="755"/>
                  </a:cxn>
                  <a:cxn ang="0">
                    <a:pos x="1607" y="718"/>
                  </a:cxn>
                  <a:cxn ang="0">
                    <a:pos x="1609" y="691"/>
                  </a:cxn>
                  <a:cxn ang="0">
                    <a:pos x="1165" y="575"/>
                  </a:cxn>
                  <a:cxn ang="0">
                    <a:pos x="1138" y="564"/>
                  </a:cxn>
                  <a:cxn ang="0">
                    <a:pos x="1090" y="544"/>
                  </a:cxn>
                  <a:cxn ang="0">
                    <a:pos x="1027" y="516"/>
                  </a:cxn>
                  <a:cxn ang="0">
                    <a:pos x="952" y="482"/>
                  </a:cxn>
                  <a:cxn ang="0">
                    <a:pos x="871" y="444"/>
                  </a:cxn>
                  <a:cxn ang="0">
                    <a:pos x="790" y="402"/>
                  </a:cxn>
                  <a:cxn ang="0">
                    <a:pos x="715" y="361"/>
                  </a:cxn>
                  <a:cxn ang="0">
                    <a:pos x="650" y="319"/>
                  </a:cxn>
                  <a:cxn ang="0">
                    <a:pos x="602" y="281"/>
                  </a:cxn>
                  <a:cxn ang="0">
                    <a:pos x="552" y="244"/>
                  </a:cxn>
                  <a:cxn ang="0">
                    <a:pos x="498" y="210"/>
                  </a:cxn>
                  <a:cxn ang="0">
                    <a:pos x="440" y="178"/>
                  </a:cxn>
                  <a:cxn ang="0">
                    <a:pos x="384" y="150"/>
                  </a:cxn>
                  <a:cxn ang="0">
                    <a:pos x="331" y="126"/>
                  </a:cxn>
                  <a:cxn ang="0">
                    <a:pos x="287" y="108"/>
                  </a:cxn>
                  <a:cxn ang="0">
                    <a:pos x="251" y="94"/>
                  </a:cxn>
                  <a:cxn ang="0">
                    <a:pos x="226" y="84"/>
                  </a:cxn>
                  <a:cxn ang="0">
                    <a:pos x="205" y="76"/>
                  </a:cxn>
                  <a:cxn ang="0">
                    <a:pos x="168" y="59"/>
                  </a:cxn>
                  <a:cxn ang="0">
                    <a:pos x="137" y="43"/>
                  </a:cxn>
                  <a:cxn ang="0">
                    <a:pos x="103" y="25"/>
                  </a:cxn>
                  <a:cxn ang="0">
                    <a:pos x="64" y="0"/>
                  </a:cxn>
                </a:cxnLst>
                <a:rect l="0" t="0" r="r" b="b"/>
                <a:pathLst>
                  <a:path w="1610" h="883">
                    <a:moveTo>
                      <a:pt x="0" y="56"/>
                    </a:moveTo>
                    <a:lnTo>
                      <a:pt x="48" y="97"/>
                    </a:lnTo>
                    <a:lnTo>
                      <a:pt x="114" y="222"/>
                    </a:lnTo>
                    <a:lnTo>
                      <a:pt x="204" y="336"/>
                    </a:lnTo>
                    <a:lnTo>
                      <a:pt x="205" y="337"/>
                    </a:lnTo>
                    <a:lnTo>
                      <a:pt x="210" y="342"/>
                    </a:lnTo>
                    <a:lnTo>
                      <a:pt x="214" y="344"/>
                    </a:lnTo>
                    <a:lnTo>
                      <a:pt x="217" y="349"/>
                    </a:lnTo>
                    <a:lnTo>
                      <a:pt x="222" y="353"/>
                    </a:lnTo>
                    <a:lnTo>
                      <a:pt x="228" y="359"/>
                    </a:lnTo>
                    <a:lnTo>
                      <a:pt x="231" y="360"/>
                    </a:lnTo>
                    <a:lnTo>
                      <a:pt x="234" y="364"/>
                    </a:lnTo>
                    <a:lnTo>
                      <a:pt x="238" y="366"/>
                    </a:lnTo>
                    <a:lnTo>
                      <a:pt x="241" y="370"/>
                    </a:lnTo>
                    <a:lnTo>
                      <a:pt x="245" y="373"/>
                    </a:lnTo>
                    <a:lnTo>
                      <a:pt x="249" y="377"/>
                    </a:lnTo>
                    <a:lnTo>
                      <a:pt x="252" y="380"/>
                    </a:lnTo>
                    <a:lnTo>
                      <a:pt x="257" y="384"/>
                    </a:lnTo>
                    <a:lnTo>
                      <a:pt x="261" y="388"/>
                    </a:lnTo>
                    <a:lnTo>
                      <a:pt x="265" y="391"/>
                    </a:lnTo>
                    <a:lnTo>
                      <a:pt x="269" y="395"/>
                    </a:lnTo>
                    <a:lnTo>
                      <a:pt x="275" y="400"/>
                    </a:lnTo>
                    <a:lnTo>
                      <a:pt x="280" y="403"/>
                    </a:lnTo>
                    <a:lnTo>
                      <a:pt x="285" y="408"/>
                    </a:lnTo>
                    <a:lnTo>
                      <a:pt x="290" y="413"/>
                    </a:lnTo>
                    <a:lnTo>
                      <a:pt x="295" y="418"/>
                    </a:lnTo>
                    <a:lnTo>
                      <a:pt x="300" y="421"/>
                    </a:lnTo>
                    <a:lnTo>
                      <a:pt x="306" y="426"/>
                    </a:lnTo>
                    <a:lnTo>
                      <a:pt x="311" y="430"/>
                    </a:lnTo>
                    <a:lnTo>
                      <a:pt x="318" y="436"/>
                    </a:lnTo>
                    <a:lnTo>
                      <a:pt x="323" y="440"/>
                    </a:lnTo>
                    <a:lnTo>
                      <a:pt x="329" y="445"/>
                    </a:lnTo>
                    <a:lnTo>
                      <a:pt x="335" y="450"/>
                    </a:lnTo>
                    <a:lnTo>
                      <a:pt x="342" y="456"/>
                    </a:lnTo>
                    <a:lnTo>
                      <a:pt x="348" y="461"/>
                    </a:lnTo>
                    <a:lnTo>
                      <a:pt x="354" y="466"/>
                    </a:lnTo>
                    <a:lnTo>
                      <a:pt x="360" y="472"/>
                    </a:lnTo>
                    <a:lnTo>
                      <a:pt x="367" y="476"/>
                    </a:lnTo>
                    <a:lnTo>
                      <a:pt x="374" y="482"/>
                    </a:lnTo>
                    <a:lnTo>
                      <a:pt x="382" y="487"/>
                    </a:lnTo>
                    <a:lnTo>
                      <a:pt x="389" y="493"/>
                    </a:lnTo>
                    <a:lnTo>
                      <a:pt x="396" y="499"/>
                    </a:lnTo>
                    <a:lnTo>
                      <a:pt x="403" y="504"/>
                    </a:lnTo>
                    <a:lnTo>
                      <a:pt x="410" y="510"/>
                    </a:lnTo>
                    <a:lnTo>
                      <a:pt x="418" y="515"/>
                    </a:lnTo>
                    <a:lnTo>
                      <a:pt x="426" y="521"/>
                    </a:lnTo>
                    <a:lnTo>
                      <a:pt x="433" y="526"/>
                    </a:lnTo>
                    <a:lnTo>
                      <a:pt x="440" y="533"/>
                    </a:lnTo>
                    <a:lnTo>
                      <a:pt x="449" y="538"/>
                    </a:lnTo>
                    <a:lnTo>
                      <a:pt x="457" y="544"/>
                    </a:lnTo>
                    <a:lnTo>
                      <a:pt x="464" y="550"/>
                    </a:lnTo>
                    <a:lnTo>
                      <a:pt x="473" y="556"/>
                    </a:lnTo>
                    <a:lnTo>
                      <a:pt x="481" y="562"/>
                    </a:lnTo>
                    <a:lnTo>
                      <a:pt x="490" y="568"/>
                    </a:lnTo>
                    <a:lnTo>
                      <a:pt x="497" y="572"/>
                    </a:lnTo>
                    <a:lnTo>
                      <a:pt x="505" y="578"/>
                    </a:lnTo>
                    <a:lnTo>
                      <a:pt x="514" y="585"/>
                    </a:lnTo>
                    <a:lnTo>
                      <a:pt x="523" y="591"/>
                    </a:lnTo>
                    <a:lnTo>
                      <a:pt x="530" y="597"/>
                    </a:lnTo>
                    <a:lnTo>
                      <a:pt x="539" y="601"/>
                    </a:lnTo>
                    <a:lnTo>
                      <a:pt x="547" y="607"/>
                    </a:lnTo>
                    <a:lnTo>
                      <a:pt x="556" y="612"/>
                    </a:lnTo>
                    <a:lnTo>
                      <a:pt x="563" y="618"/>
                    </a:lnTo>
                    <a:lnTo>
                      <a:pt x="570" y="623"/>
                    </a:lnTo>
                    <a:lnTo>
                      <a:pt x="578" y="628"/>
                    </a:lnTo>
                    <a:lnTo>
                      <a:pt x="587" y="634"/>
                    </a:lnTo>
                    <a:lnTo>
                      <a:pt x="594" y="637"/>
                    </a:lnTo>
                    <a:lnTo>
                      <a:pt x="601" y="643"/>
                    </a:lnTo>
                    <a:lnTo>
                      <a:pt x="608" y="647"/>
                    </a:lnTo>
                    <a:lnTo>
                      <a:pt x="617" y="653"/>
                    </a:lnTo>
                    <a:lnTo>
                      <a:pt x="624" y="658"/>
                    </a:lnTo>
                    <a:lnTo>
                      <a:pt x="631" y="663"/>
                    </a:lnTo>
                    <a:lnTo>
                      <a:pt x="638" y="667"/>
                    </a:lnTo>
                    <a:lnTo>
                      <a:pt x="647" y="672"/>
                    </a:lnTo>
                    <a:lnTo>
                      <a:pt x="653" y="676"/>
                    </a:lnTo>
                    <a:lnTo>
                      <a:pt x="660" y="681"/>
                    </a:lnTo>
                    <a:lnTo>
                      <a:pt x="666" y="684"/>
                    </a:lnTo>
                    <a:lnTo>
                      <a:pt x="674" y="689"/>
                    </a:lnTo>
                    <a:lnTo>
                      <a:pt x="680" y="693"/>
                    </a:lnTo>
                    <a:lnTo>
                      <a:pt x="688" y="697"/>
                    </a:lnTo>
                    <a:lnTo>
                      <a:pt x="694" y="701"/>
                    </a:lnTo>
                    <a:lnTo>
                      <a:pt x="701" y="706"/>
                    </a:lnTo>
                    <a:lnTo>
                      <a:pt x="708" y="709"/>
                    </a:lnTo>
                    <a:lnTo>
                      <a:pt x="715" y="713"/>
                    </a:lnTo>
                    <a:lnTo>
                      <a:pt x="721" y="717"/>
                    </a:lnTo>
                    <a:lnTo>
                      <a:pt x="728" y="720"/>
                    </a:lnTo>
                    <a:lnTo>
                      <a:pt x="734" y="724"/>
                    </a:lnTo>
                    <a:lnTo>
                      <a:pt x="742" y="727"/>
                    </a:lnTo>
                    <a:lnTo>
                      <a:pt x="748" y="731"/>
                    </a:lnTo>
                    <a:lnTo>
                      <a:pt x="755" y="736"/>
                    </a:lnTo>
                    <a:lnTo>
                      <a:pt x="761" y="739"/>
                    </a:lnTo>
                    <a:lnTo>
                      <a:pt x="768" y="742"/>
                    </a:lnTo>
                    <a:lnTo>
                      <a:pt x="774" y="745"/>
                    </a:lnTo>
                    <a:lnTo>
                      <a:pt x="781" y="749"/>
                    </a:lnTo>
                    <a:lnTo>
                      <a:pt x="787" y="751"/>
                    </a:lnTo>
                    <a:lnTo>
                      <a:pt x="793" y="755"/>
                    </a:lnTo>
                    <a:lnTo>
                      <a:pt x="800" y="757"/>
                    </a:lnTo>
                    <a:lnTo>
                      <a:pt x="808" y="761"/>
                    </a:lnTo>
                    <a:lnTo>
                      <a:pt x="814" y="763"/>
                    </a:lnTo>
                    <a:lnTo>
                      <a:pt x="820" y="767"/>
                    </a:lnTo>
                    <a:lnTo>
                      <a:pt x="827" y="769"/>
                    </a:lnTo>
                    <a:lnTo>
                      <a:pt x="834" y="773"/>
                    </a:lnTo>
                    <a:lnTo>
                      <a:pt x="840" y="775"/>
                    </a:lnTo>
                    <a:lnTo>
                      <a:pt x="847" y="779"/>
                    </a:lnTo>
                    <a:lnTo>
                      <a:pt x="853" y="781"/>
                    </a:lnTo>
                    <a:lnTo>
                      <a:pt x="860" y="785"/>
                    </a:lnTo>
                    <a:lnTo>
                      <a:pt x="866" y="787"/>
                    </a:lnTo>
                    <a:lnTo>
                      <a:pt x="874" y="790"/>
                    </a:lnTo>
                    <a:lnTo>
                      <a:pt x="880" y="792"/>
                    </a:lnTo>
                    <a:lnTo>
                      <a:pt x="887" y="795"/>
                    </a:lnTo>
                    <a:lnTo>
                      <a:pt x="893" y="797"/>
                    </a:lnTo>
                    <a:lnTo>
                      <a:pt x="900" y="801"/>
                    </a:lnTo>
                    <a:lnTo>
                      <a:pt x="907" y="802"/>
                    </a:lnTo>
                    <a:lnTo>
                      <a:pt x="914" y="805"/>
                    </a:lnTo>
                    <a:lnTo>
                      <a:pt x="920" y="807"/>
                    </a:lnTo>
                    <a:lnTo>
                      <a:pt x="929" y="809"/>
                    </a:lnTo>
                    <a:lnTo>
                      <a:pt x="935" y="811"/>
                    </a:lnTo>
                    <a:lnTo>
                      <a:pt x="942" y="814"/>
                    </a:lnTo>
                    <a:lnTo>
                      <a:pt x="949" y="816"/>
                    </a:lnTo>
                    <a:lnTo>
                      <a:pt x="956" y="819"/>
                    </a:lnTo>
                    <a:lnTo>
                      <a:pt x="965" y="821"/>
                    </a:lnTo>
                    <a:lnTo>
                      <a:pt x="972" y="823"/>
                    </a:lnTo>
                    <a:lnTo>
                      <a:pt x="979" y="825"/>
                    </a:lnTo>
                    <a:lnTo>
                      <a:pt x="986" y="827"/>
                    </a:lnTo>
                    <a:lnTo>
                      <a:pt x="994" y="828"/>
                    </a:lnTo>
                    <a:lnTo>
                      <a:pt x="1001" y="831"/>
                    </a:lnTo>
                    <a:lnTo>
                      <a:pt x="1008" y="833"/>
                    </a:lnTo>
                    <a:lnTo>
                      <a:pt x="1015" y="834"/>
                    </a:lnTo>
                    <a:lnTo>
                      <a:pt x="1022" y="837"/>
                    </a:lnTo>
                    <a:lnTo>
                      <a:pt x="1031" y="838"/>
                    </a:lnTo>
                    <a:lnTo>
                      <a:pt x="1037" y="839"/>
                    </a:lnTo>
                    <a:lnTo>
                      <a:pt x="1044" y="841"/>
                    </a:lnTo>
                    <a:lnTo>
                      <a:pt x="1051" y="843"/>
                    </a:lnTo>
                    <a:lnTo>
                      <a:pt x="1060" y="845"/>
                    </a:lnTo>
                    <a:lnTo>
                      <a:pt x="1067" y="846"/>
                    </a:lnTo>
                    <a:lnTo>
                      <a:pt x="1074" y="847"/>
                    </a:lnTo>
                    <a:lnTo>
                      <a:pt x="1081" y="850"/>
                    </a:lnTo>
                    <a:lnTo>
                      <a:pt x="1088" y="851"/>
                    </a:lnTo>
                    <a:lnTo>
                      <a:pt x="1096" y="852"/>
                    </a:lnTo>
                    <a:lnTo>
                      <a:pt x="1102" y="853"/>
                    </a:lnTo>
                    <a:lnTo>
                      <a:pt x="1109" y="855"/>
                    </a:lnTo>
                    <a:lnTo>
                      <a:pt x="1116" y="856"/>
                    </a:lnTo>
                    <a:lnTo>
                      <a:pt x="1123" y="857"/>
                    </a:lnTo>
                    <a:lnTo>
                      <a:pt x="1129" y="858"/>
                    </a:lnTo>
                    <a:lnTo>
                      <a:pt x="1136" y="859"/>
                    </a:lnTo>
                    <a:lnTo>
                      <a:pt x="1142" y="862"/>
                    </a:lnTo>
                    <a:lnTo>
                      <a:pt x="1148" y="862"/>
                    </a:lnTo>
                    <a:lnTo>
                      <a:pt x="1156" y="863"/>
                    </a:lnTo>
                    <a:lnTo>
                      <a:pt x="1162" y="864"/>
                    </a:lnTo>
                    <a:lnTo>
                      <a:pt x="1169" y="865"/>
                    </a:lnTo>
                    <a:lnTo>
                      <a:pt x="1174" y="867"/>
                    </a:lnTo>
                    <a:lnTo>
                      <a:pt x="1180" y="868"/>
                    </a:lnTo>
                    <a:lnTo>
                      <a:pt x="1187" y="869"/>
                    </a:lnTo>
                    <a:lnTo>
                      <a:pt x="1193" y="870"/>
                    </a:lnTo>
                    <a:lnTo>
                      <a:pt x="1198" y="870"/>
                    </a:lnTo>
                    <a:lnTo>
                      <a:pt x="1202" y="871"/>
                    </a:lnTo>
                    <a:lnTo>
                      <a:pt x="1208" y="871"/>
                    </a:lnTo>
                    <a:lnTo>
                      <a:pt x="1213" y="873"/>
                    </a:lnTo>
                    <a:lnTo>
                      <a:pt x="1218" y="874"/>
                    </a:lnTo>
                    <a:lnTo>
                      <a:pt x="1224" y="874"/>
                    </a:lnTo>
                    <a:lnTo>
                      <a:pt x="1229" y="875"/>
                    </a:lnTo>
                    <a:lnTo>
                      <a:pt x="1233" y="876"/>
                    </a:lnTo>
                    <a:lnTo>
                      <a:pt x="1238" y="876"/>
                    </a:lnTo>
                    <a:lnTo>
                      <a:pt x="1242" y="876"/>
                    </a:lnTo>
                    <a:lnTo>
                      <a:pt x="1247" y="877"/>
                    </a:lnTo>
                    <a:lnTo>
                      <a:pt x="1251" y="877"/>
                    </a:lnTo>
                    <a:lnTo>
                      <a:pt x="1255" y="877"/>
                    </a:lnTo>
                    <a:lnTo>
                      <a:pt x="1259" y="879"/>
                    </a:lnTo>
                    <a:lnTo>
                      <a:pt x="1262" y="879"/>
                    </a:lnTo>
                    <a:lnTo>
                      <a:pt x="1267" y="880"/>
                    </a:lnTo>
                    <a:lnTo>
                      <a:pt x="1273" y="880"/>
                    </a:lnTo>
                    <a:lnTo>
                      <a:pt x="1278" y="881"/>
                    </a:lnTo>
                    <a:lnTo>
                      <a:pt x="1283" y="881"/>
                    </a:lnTo>
                    <a:lnTo>
                      <a:pt x="1287" y="882"/>
                    </a:lnTo>
                    <a:lnTo>
                      <a:pt x="1291" y="882"/>
                    </a:lnTo>
                    <a:lnTo>
                      <a:pt x="1293" y="882"/>
                    </a:lnTo>
                    <a:lnTo>
                      <a:pt x="1295" y="882"/>
                    </a:lnTo>
                    <a:lnTo>
                      <a:pt x="1296" y="883"/>
                    </a:lnTo>
                    <a:lnTo>
                      <a:pt x="1296" y="882"/>
                    </a:lnTo>
                    <a:lnTo>
                      <a:pt x="1297" y="882"/>
                    </a:lnTo>
                    <a:lnTo>
                      <a:pt x="1299" y="882"/>
                    </a:lnTo>
                    <a:lnTo>
                      <a:pt x="1303" y="882"/>
                    </a:lnTo>
                    <a:lnTo>
                      <a:pt x="1307" y="881"/>
                    </a:lnTo>
                    <a:lnTo>
                      <a:pt x="1313" y="881"/>
                    </a:lnTo>
                    <a:lnTo>
                      <a:pt x="1316" y="880"/>
                    </a:lnTo>
                    <a:lnTo>
                      <a:pt x="1319" y="880"/>
                    </a:lnTo>
                    <a:lnTo>
                      <a:pt x="1322" y="880"/>
                    </a:lnTo>
                    <a:lnTo>
                      <a:pt x="1326" y="880"/>
                    </a:lnTo>
                    <a:lnTo>
                      <a:pt x="1329" y="879"/>
                    </a:lnTo>
                    <a:lnTo>
                      <a:pt x="1333" y="879"/>
                    </a:lnTo>
                    <a:lnTo>
                      <a:pt x="1337" y="877"/>
                    </a:lnTo>
                    <a:lnTo>
                      <a:pt x="1341" y="877"/>
                    </a:lnTo>
                    <a:lnTo>
                      <a:pt x="1345" y="876"/>
                    </a:lnTo>
                    <a:lnTo>
                      <a:pt x="1350" y="876"/>
                    </a:lnTo>
                    <a:lnTo>
                      <a:pt x="1355" y="875"/>
                    </a:lnTo>
                    <a:lnTo>
                      <a:pt x="1359" y="875"/>
                    </a:lnTo>
                    <a:lnTo>
                      <a:pt x="1363" y="874"/>
                    </a:lnTo>
                    <a:lnTo>
                      <a:pt x="1368" y="873"/>
                    </a:lnTo>
                    <a:lnTo>
                      <a:pt x="1373" y="871"/>
                    </a:lnTo>
                    <a:lnTo>
                      <a:pt x="1379" y="871"/>
                    </a:lnTo>
                    <a:lnTo>
                      <a:pt x="1383" y="870"/>
                    </a:lnTo>
                    <a:lnTo>
                      <a:pt x="1389" y="869"/>
                    </a:lnTo>
                    <a:lnTo>
                      <a:pt x="1394" y="868"/>
                    </a:lnTo>
                    <a:lnTo>
                      <a:pt x="1400" y="868"/>
                    </a:lnTo>
                    <a:lnTo>
                      <a:pt x="1405" y="865"/>
                    </a:lnTo>
                    <a:lnTo>
                      <a:pt x="1410" y="864"/>
                    </a:lnTo>
                    <a:lnTo>
                      <a:pt x="1416" y="863"/>
                    </a:lnTo>
                    <a:lnTo>
                      <a:pt x="1422" y="862"/>
                    </a:lnTo>
                    <a:lnTo>
                      <a:pt x="1427" y="859"/>
                    </a:lnTo>
                    <a:lnTo>
                      <a:pt x="1433" y="858"/>
                    </a:lnTo>
                    <a:lnTo>
                      <a:pt x="1437" y="856"/>
                    </a:lnTo>
                    <a:lnTo>
                      <a:pt x="1443" y="855"/>
                    </a:lnTo>
                    <a:lnTo>
                      <a:pt x="1449" y="853"/>
                    </a:lnTo>
                    <a:lnTo>
                      <a:pt x="1455" y="851"/>
                    </a:lnTo>
                    <a:lnTo>
                      <a:pt x="1460" y="850"/>
                    </a:lnTo>
                    <a:lnTo>
                      <a:pt x="1466" y="847"/>
                    </a:lnTo>
                    <a:lnTo>
                      <a:pt x="1471" y="845"/>
                    </a:lnTo>
                    <a:lnTo>
                      <a:pt x="1477" y="844"/>
                    </a:lnTo>
                    <a:lnTo>
                      <a:pt x="1483" y="841"/>
                    </a:lnTo>
                    <a:lnTo>
                      <a:pt x="1488" y="839"/>
                    </a:lnTo>
                    <a:lnTo>
                      <a:pt x="1493" y="837"/>
                    </a:lnTo>
                    <a:lnTo>
                      <a:pt x="1499" y="834"/>
                    </a:lnTo>
                    <a:lnTo>
                      <a:pt x="1503" y="832"/>
                    </a:lnTo>
                    <a:lnTo>
                      <a:pt x="1508" y="828"/>
                    </a:lnTo>
                    <a:lnTo>
                      <a:pt x="1514" y="826"/>
                    </a:lnTo>
                    <a:lnTo>
                      <a:pt x="1519" y="823"/>
                    </a:lnTo>
                    <a:lnTo>
                      <a:pt x="1524" y="820"/>
                    </a:lnTo>
                    <a:lnTo>
                      <a:pt x="1529" y="817"/>
                    </a:lnTo>
                    <a:lnTo>
                      <a:pt x="1532" y="815"/>
                    </a:lnTo>
                    <a:lnTo>
                      <a:pt x="1537" y="811"/>
                    </a:lnTo>
                    <a:lnTo>
                      <a:pt x="1541" y="809"/>
                    </a:lnTo>
                    <a:lnTo>
                      <a:pt x="1547" y="805"/>
                    </a:lnTo>
                    <a:lnTo>
                      <a:pt x="1550" y="802"/>
                    </a:lnTo>
                    <a:lnTo>
                      <a:pt x="1554" y="798"/>
                    </a:lnTo>
                    <a:lnTo>
                      <a:pt x="1557" y="795"/>
                    </a:lnTo>
                    <a:lnTo>
                      <a:pt x="1562" y="791"/>
                    </a:lnTo>
                    <a:lnTo>
                      <a:pt x="1565" y="787"/>
                    </a:lnTo>
                    <a:lnTo>
                      <a:pt x="1568" y="784"/>
                    </a:lnTo>
                    <a:lnTo>
                      <a:pt x="1571" y="780"/>
                    </a:lnTo>
                    <a:lnTo>
                      <a:pt x="1574" y="777"/>
                    </a:lnTo>
                    <a:lnTo>
                      <a:pt x="1577" y="773"/>
                    </a:lnTo>
                    <a:lnTo>
                      <a:pt x="1579" y="768"/>
                    </a:lnTo>
                    <a:lnTo>
                      <a:pt x="1581" y="765"/>
                    </a:lnTo>
                    <a:lnTo>
                      <a:pt x="1585" y="762"/>
                    </a:lnTo>
                    <a:lnTo>
                      <a:pt x="1589" y="755"/>
                    </a:lnTo>
                    <a:lnTo>
                      <a:pt x="1593" y="749"/>
                    </a:lnTo>
                    <a:lnTo>
                      <a:pt x="1596" y="744"/>
                    </a:lnTo>
                    <a:lnTo>
                      <a:pt x="1599" y="738"/>
                    </a:lnTo>
                    <a:lnTo>
                      <a:pt x="1602" y="732"/>
                    </a:lnTo>
                    <a:lnTo>
                      <a:pt x="1604" y="727"/>
                    </a:lnTo>
                    <a:lnTo>
                      <a:pt x="1605" y="723"/>
                    </a:lnTo>
                    <a:lnTo>
                      <a:pt x="1607" y="718"/>
                    </a:lnTo>
                    <a:lnTo>
                      <a:pt x="1608" y="713"/>
                    </a:lnTo>
                    <a:lnTo>
                      <a:pt x="1609" y="708"/>
                    </a:lnTo>
                    <a:lnTo>
                      <a:pt x="1609" y="705"/>
                    </a:lnTo>
                    <a:lnTo>
                      <a:pt x="1610" y="702"/>
                    </a:lnTo>
                    <a:lnTo>
                      <a:pt x="1609" y="699"/>
                    </a:lnTo>
                    <a:lnTo>
                      <a:pt x="1609" y="695"/>
                    </a:lnTo>
                    <a:lnTo>
                      <a:pt x="1609" y="691"/>
                    </a:lnTo>
                    <a:lnTo>
                      <a:pt x="1609" y="689"/>
                    </a:lnTo>
                    <a:lnTo>
                      <a:pt x="1608" y="684"/>
                    </a:lnTo>
                    <a:lnTo>
                      <a:pt x="1607" y="681"/>
                    </a:lnTo>
                    <a:lnTo>
                      <a:pt x="1604" y="676"/>
                    </a:lnTo>
                    <a:lnTo>
                      <a:pt x="1603" y="675"/>
                    </a:lnTo>
                    <a:lnTo>
                      <a:pt x="1166" y="576"/>
                    </a:lnTo>
                    <a:lnTo>
                      <a:pt x="1165" y="575"/>
                    </a:lnTo>
                    <a:lnTo>
                      <a:pt x="1162" y="574"/>
                    </a:lnTo>
                    <a:lnTo>
                      <a:pt x="1159" y="572"/>
                    </a:lnTo>
                    <a:lnTo>
                      <a:pt x="1156" y="571"/>
                    </a:lnTo>
                    <a:lnTo>
                      <a:pt x="1152" y="569"/>
                    </a:lnTo>
                    <a:lnTo>
                      <a:pt x="1148" y="568"/>
                    </a:lnTo>
                    <a:lnTo>
                      <a:pt x="1142" y="565"/>
                    </a:lnTo>
                    <a:lnTo>
                      <a:pt x="1138" y="564"/>
                    </a:lnTo>
                    <a:lnTo>
                      <a:pt x="1132" y="562"/>
                    </a:lnTo>
                    <a:lnTo>
                      <a:pt x="1127" y="559"/>
                    </a:lnTo>
                    <a:lnTo>
                      <a:pt x="1120" y="556"/>
                    </a:lnTo>
                    <a:lnTo>
                      <a:pt x="1114" y="553"/>
                    </a:lnTo>
                    <a:lnTo>
                      <a:pt x="1106" y="550"/>
                    </a:lnTo>
                    <a:lnTo>
                      <a:pt x="1099" y="547"/>
                    </a:lnTo>
                    <a:lnTo>
                      <a:pt x="1090" y="544"/>
                    </a:lnTo>
                    <a:lnTo>
                      <a:pt x="1082" y="540"/>
                    </a:lnTo>
                    <a:lnTo>
                      <a:pt x="1073" y="536"/>
                    </a:lnTo>
                    <a:lnTo>
                      <a:pt x="1064" y="533"/>
                    </a:lnTo>
                    <a:lnTo>
                      <a:pt x="1055" y="528"/>
                    </a:lnTo>
                    <a:lnTo>
                      <a:pt x="1046" y="524"/>
                    </a:lnTo>
                    <a:lnTo>
                      <a:pt x="1037" y="520"/>
                    </a:lnTo>
                    <a:lnTo>
                      <a:pt x="1027" y="516"/>
                    </a:lnTo>
                    <a:lnTo>
                      <a:pt x="1016" y="511"/>
                    </a:lnTo>
                    <a:lnTo>
                      <a:pt x="1007" y="506"/>
                    </a:lnTo>
                    <a:lnTo>
                      <a:pt x="996" y="502"/>
                    </a:lnTo>
                    <a:lnTo>
                      <a:pt x="985" y="498"/>
                    </a:lnTo>
                    <a:lnTo>
                      <a:pt x="974" y="492"/>
                    </a:lnTo>
                    <a:lnTo>
                      <a:pt x="964" y="487"/>
                    </a:lnTo>
                    <a:lnTo>
                      <a:pt x="952" y="482"/>
                    </a:lnTo>
                    <a:lnTo>
                      <a:pt x="941" y="478"/>
                    </a:lnTo>
                    <a:lnTo>
                      <a:pt x="929" y="472"/>
                    </a:lnTo>
                    <a:lnTo>
                      <a:pt x="918" y="467"/>
                    </a:lnTo>
                    <a:lnTo>
                      <a:pt x="906" y="461"/>
                    </a:lnTo>
                    <a:lnTo>
                      <a:pt x="894" y="455"/>
                    </a:lnTo>
                    <a:lnTo>
                      <a:pt x="882" y="449"/>
                    </a:lnTo>
                    <a:lnTo>
                      <a:pt x="871" y="444"/>
                    </a:lnTo>
                    <a:lnTo>
                      <a:pt x="859" y="438"/>
                    </a:lnTo>
                    <a:lnTo>
                      <a:pt x="848" y="433"/>
                    </a:lnTo>
                    <a:lnTo>
                      <a:pt x="836" y="426"/>
                    </a:lnTo>
                    <a:lnTo>
                      <a:pt x="824" y="420"/>
                    </a:lnTo>
                    <a:lnTo>
                      <a:pt x="812" y="414"/>
                    </a:lnTo>
                    <a:lnTo>
                      <a:pt x="802" y="409"/>
                    </a:lnTo>
                    <a:lnTo>
                      <a:pt x="790" y="402"/>
                    </a:lnTo>
                    <a:lnTo>
                      <a:pt x="779" y="396"/>
                    </a:lnTo>
                    <a:lnTo>
                      <a:pt x="768" y="390"/>
                    </a:lnTo>
                    <a:lnTo>
                      <a:pt x="757" y="385"/>
                    </a:lnTo>
                    <a:lnTo>
                      <a:pt x="746" y="379"/>
                    </a:lnTo>
                    <a:lnTo>
                      <a:pt x="736" y="373"/>
                    </a:lnTo>
                    <a:lnTo>
                      <a:pt x="725" y="366"/>
                    </a:lnTo>
                    <a:lnTo>
                      <a:pt x="715" y="361"/>
                    </a:lnTo>
                    <a:lnTo>
                      <a:pt x="706" y="355"/>
                    </a:lnTo>
                    <a:lnTo>
                      <a:pt x="695" y="349"/>
                    </a:lnTo>
                    <a:lnTo>
                      <a:pt x="686" y="342"/>
                    </a:lnTo>
                    <a:lnTo>
                      <a:pt x="678" y="337"/>
                    </a:lnTo>
                    <a:lnTo>
                      <a:pt x="668" y="331"/>
                    </a:lnTo>
                    <a:lnTo>
                      <a:pt x="659" y="325"/>
                    </a:lnTo>
                    <a:lnTo>
                      <a:pt x="650" y="319"/>
                    </a:lnTo>
                    <a:lnTo>
                      <a:pt x="643" y="314"/>
                    </a:lnTo>
                    <a:lnTo>
                      <a:pt x="635" y="308"/>
                    </a:lnTo>
                    <a:lnTo>
                      <a:pt x="629" y="302"/>
                    </a:lnTo>
                    <a:lnTo>
                      <a:pt x="622" y="298"/>
                    </a:lnTo>
                    <a:lnTo>
                      <a:pt x="616" y="293"/>
                    </a:lnTo>
                    <a:lnTo>
                      <a:pt x="610" y="287"/>
                    </a:lnTo>
                    <a:lnTo>
                      <a:pt x="602" y="281"/>
                    </a:lnTo>
                    <a:lnTo>
                      <a:pt x="595" y="276"/>
                    </a:lnTo>
                    <a:lnTo>
                      <a:pt x="589" y="270"/>
                    </a:lnTo>
                    <a:lnTo>
                      <a:pt x="582" y="265"/>
                    </a:lnTo>
                    <a:lnTo>
                      <a:pt x="575" y="259"/>
                    </a:lnTo>
                    <a:lnTo>
                      <a:pt x="566" y="254"/>
                    </a:lnTo>
                    <a:lnTo>
                      <a:pt x="560" y="248"/>
                    </a:lnTo>
                    <a:lnTo>
                      <a:pt x="552" y="244"/>
                    </a:lnTo>
                    <a:lnTo>
                      <a:pt x="545" y="239"/>
                    </a:lnTo>
                    <a:lnTo>
                      <a:pt x="536" y="234"/>
                    </a:lnTo>
                    <a:lnTo>
                      <a:pt x="529" y="229"/>
                    </a:lnTo>
                    <a:lnTo>
                      <a:pt x="521" y="223"/>
                    </a:lnTo>
                    <a:lnTo>
                      <a:pt x="514" y="218"/>
                    </a:lnTo>
                    <a:lnTo>
                      <a:pt x="505" y="214"/>
                    </a:lnTo>
                    <a:lnTo>
                      <a:pt x="498" y="210"/>
                    </a:lnTo>
                    <a:lnTo>
                      <a:pt x="490" y="204"/>
                    </a:lnTo>
                    <a:lnTo>
                      <a:pt x="481" y="200"/>
                    </a:lnTo>
                    <a:lnTo>
                      <a:pt x="473" y="196"/>
                    </a:lnTo>
                    <a:lnTo>
                      <a:pt x="464" y="191"/>
                    </a:lnTo>
                    <a:lnTo>
                      <a:pt x="456" y="186"/>
                    </a:lnTo>
                    <a:lnTo>
                      <a:pt x="449" y="182"/>
                    </a:lnTo>
                    <a:lnTo>
                      <a:pt x="440" y="178"/>
                    </a:lnTo>
                    <a:lnTo>
                      <a:pt x="432" y="174"/>
                    </a:lnTo>
                    <a:lnTo>
                      <a:pt x="424" y="170"/>
                    </a:lnTo>
                    <a:lnTo>
                      <a:pt x="416" y="166"/>
                    </a:lnTo>
                    <a:lnTo>
                      <a:pt x="408" y="162"/>
                    </a:lnTo>
                    <a:lnTo>
                      <a:pt x="400" y="157"/>
                    </a:lnTo>
                    <a:lnTo>
                      <a:pt x="392" y="154"/>
                    </a:lnTo>
                    <a:lnTo>
                      <a:pt x="384" y="150"/>
                    </a:lnTo>
                    <a:lnTo>
                      <a:pt x="377" y="146"/>
                    </a:lnTo>
                    <a:lnTo>
                      <a:pt x="370" y="144"/>
                    </a:lnTo>
                    <a:lnTo>
                      <a:pt x="361" y="140"/>
                    </a:lnTo>
                    <a:lnTo>
                      <a:pt x="354" y="137"/>
                    </a:lnTo>
                    <a:lnTo>
                      <a:pt x="347" y="133"/>
                    </a:lnTo>
                    <a:lnTo>
                      <a:pt x="338" y="130"/>
                    </a:lnTo>
                    <a:lnTo>
                      <a:pt x="331" y="126"/>
                    </a:lnTo>
                    <a:lnTo>
                      <a:pt x="324" y="124"/>
                    </a:lnTo>
                    <a:lnTo>
                      <a:pt x="318" y="120"/>
                    </a:lnTo>
                    <a:lnTo>
                      <a:pt x="311" y="118"/>
                    </a:lnTo>
                    <a:lnTo>
                      <a:pt x="305" y="115"/>
                    </a:lnTo>
                    <a:lnTo>
                      <a:pt x="299" y="113"/>
                    </a:lnTo>
                    <a:lnTo>
                      <a:pt x="292" y="109"/>
                    </a:lnTo>
                    <a:lnTo>
                      <a:pt x="287" y="108"/>
                    </a:lnTo>
                    <a:lnTo>
                      <a:pt x="281" y="106"/>
                    </a:lnTo>
                    <a:lnTo>
                      <a:pt x="275" y="103"/>
                    </a:lnTo>
                    <a:lnTo>
                      <a:pt x="270" y="102"/>
                    </a:lnTo>
                    <a:lnTo>
                      <a:pt x="265" y="100"/>
                    </a:lnTo>
                    <a:lnTo>
                      <a:pt x="259" y="97"/>
                    </a:lnTo>
                    <a:lnTo>
                      <a:pt x="256" y="95"/>
                    </a:lnTo>
                    <a:lnTo>
                      <a:pt x="251" y="94"/>
                    </a:lnTo>
                    <a:lnTo>
                      <a:pt x="246" y="92"/>
                    </a:lnTo>
                    <a:lnTo>
                      <a:pt x="243" y="90"/>
                    </a:lnTo>
                    <a:lnTo>
                      <a:pt x="239" y="89"/>
                    </a:lnTo>
                    <a:lnTo>
                      <a:pt x="237" y="88"/>
                    </a:lnTo>
                    <a:lnTo>
                      <a:pt x="234" y="88"/>
                    </a:lnTo>
                    <a:lnTo>
                      <a:pt x="228" y="85"/>
                    </a:lnTo>
                    <a:lnTo>
                      <a:pt x="226" y="84"/>
                    </a:lnTo>
                    <a:lnTo>
                      <a:pt x="223" y="84"/>
                    </a:lnTo>
                    <a:lnTo>
                      <a:pt x="221" y="83"/>
                    </a:lnTo>
                    <a:lnTo>
                      <a:pt x="219" y="82"/>
                    </a:lnTo>
                    <a:lnTo>
                      <a:pt x="215" y="80"/>
                    </a:lnTo>
                    <a:lnTo>
                      <a:pt x="213" y="79"/>
                    </a:lnTo>
                    <a:lnTo>
                      <a:pt x="209" y="77"/>
                    </a:lnTo>
                    <a:lnTo>
                      <a:pt x="205" y="76"/>
                    </a:lnTo>
                    <a:lnTo>
                      <a:pt x="201" y="73"/>
                    </a:lnTo>
                    <a:lnTo>
                      <a:pt x="196" y="72"/>
                    </a:lnTo>
                    <a:lnTo>
                      <a:pt x="191" y="70"/>
                    </a:lnTo>
                    <a:lnTo>
                      <a:pt x="186" y="66"/>
                    </a:lnTo>
                    <a:lnTo>
                      <a:pt x="180" y="64"/>
                    </a:lnTo>
                    <a:lnTo>
                      <a:pt x="174" y="61"/>
                    </a:lnTo>
                    <a:lnTo>
                      <a:pt x="168" y="59"/>
                    </a:lnTo>
                    <a:lnTo>
                      <a:pt x="163" y="56"/>
                    </a:lnTo>
                    <a:lnTo>
                      <a:pt x="160" y="54"/>
                    </a:lnTo>
                    <a:lnTo>
                      <a:pt x="156" y="53"/>
                    </a:lnTo>
                    <a:lnTo>
                      <a:pt x="153" y="50"/>
                    </a:lnTo>
                    <a:lnTo>
                      <a:pt x="150" y="49"/>
                    </a:lnTo>
                    <a:lnTo>
                      <a:pt x="143" y="47"/>
                    </a:lnTo>
                    <a:lnTo>
                      <a:pt x="137" y="43"/>
                    </a:lnTo>
                    <a:lnTo>
                      <a:pt x="133" y="42"/>
                    </a:lnTo>
                    <a:lnTo>
                      <a:pt x="130" y="40"/>
                    </a:lnTo>
                    <a:lnTo>
                      <a:pt x="126" y="37"/>
                    </a:lnTo>
                    <a:lnTo>
                      <a:pt x="124" y="36"/>
                    </a:lnTo>
                    <a:lnTo>
                      <a:pt x="117" y="32"/>
                    </a:lnTo>
                    <a:lnTo>
                      <a:pt x="111" y="29"/>
                    </a:lnTo>
                    <a:lnTo>
                      <a:pt x="103" y="25"/>
                    </a:lnTo>
                    <a:lnTo>
                      <a:pt x="97" y="22"/>
                    </a:lnTo>
                    <a:lnTo>
                      <a:pt x="91" y="18"/>
                    </a:lnTo>
                    <a:lnTo>
                      <a:pt x="85" y="14"/>
                    </a:lnTo>
                    <a:lnTo>
                      <a:pt x="79" y="11"/>
                    </a:lnTo>
                    <a:lnTo>
                      <a:pt x="73" y="7"/>
                    </a:lnTo>
                    <a:lnTo>
                      <a:pt x="69" y="4"/>
                    </a:lnTo>
                    <a:lnTo>
                      <a:pt x="64" y="0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3" name="Freeform 207"/>
              <p:cNvSpPr>
                <a:spLocks/>
              </p:cNvSpPr>
              <p:nvPr/>
            </p:nvSpPr>
            <p:spPr bwMode="auto">
              <a:xfrm>
                <a:off x="1816" y="2130"/>
                <a:ext cx="217" cy="247"/>
              </a:xfrm>
              <a:custGeom>
                <a:avLst/>
                <a:gdLst/>
                <a:ahLst/>
                <a:cxnLst>
                  <a:cxn ang="0">
                    <a:pos x="61" y="240"/>
                  </a:cxn>
                  <a:cxn ang="0">
                    <a:pos x="77" y="243"/>
                  </a:cxn>
                  <a:cxn ang="0">
                    <a:pos x="92" y="247"/>
                  </a:cxn>
                  <a:cxn ang="0">
                    <a:pos x="108" y="246"/>
                  </a:cxn>
                  <a:cxn ang="0">
                    <a:pos x="123" y="242"/>
                  </a:cxn>
                  <a:cxn ang="0">
                    <a:pos x="139" y="236"/>
                  </a:cxn>
                  <a:cxn ang="0">
                    <a:pos x="153" y="228"/>
                  </a:cxn>
                  <a:cxn ang="0">
                    <a:pos x="168" y="218"/>
                  </a:cxn>
                  <a:cxn ang="0">
                    <a:pos x="180" y="205"/>
                  </a:cxn>
                  <a:cxn ang="0">
                    <a:pos x="192" y="191"/>
                  </a:cxn>
                  <a:cxn ang="0">
                    <a:pos x="203" y="175"/>
                  </a:cxn>
                  <a:cxn ang="0">
                    <a:pos x="209" y="157"/>
                  </a:cxn>
                  <a:cxn ang="0">
                    <a:pos x="215" y="139"/>
                  </a:cxn>
                  <a:cxn ang="0">
                    <a:pos x="217" y="121"/>
                  </a:cxn>
                  <a:cxn ang="0">
                    <a:pos x="217" y="103"/>
                  </a:cxn>
                  <a:cxn ang="0">
                    <a:pos x="216" y="86"/>
                  </a:cxn>
                  <a:cxn ang="0">
                    <a:pos x="211" y="71"/>
                  </a:cxn>
                  <a:cxn ang="0">
                    <a:pos x="205" y="54"/>
                  </a:cxn>
                  <a:cxn ang="0">
                    <a:pos x="198" y="40"/>
                  </a:cxn>
                  <a:cxn ang="0">
                    <a:pos x="187" y="27"/>
                  </a:cxn>
                  <a:cxn ang="0">
                    <a:pos x="175" y="18"/>
                  </a:cxn>
                  <a:cxn ang="0">
                    <a:pos x="162" y="9"/>
                  </a:cxn>
                  <a:cxn ang="0">
                    <a:pos x="146" y="3"/>
                  </a:cxn>
                  <a:cxn ang="0">
                    <a:pos x="131" y="0"/>
                  </a:cxn>
                  <a:cxn ang="0">
                    <a:pos x="114" y="0"/>
                  </a:cxn>
                  <a:cxn ang="0">
                    <a:pos x="98" y="3"/>
                  </a:cxn>
                  <a:cxn ang="0">
                    <a:pos x="83" y="8"/>
                  </a:cxn>
                  <a:cxn ang="0">
                    <a:pos x="68" y="15"/>
                  </a:cxn>
                  <a:cxn ang="0">
                    <a:pos x="54" y="25"/>
                  </a:cxn>
                  <a:cxn ang="0">
                    <a:pos x="41" y="37"/>
                  </a:cxn>
                  <a:cxn ang="0">
                    <a:pos x="29" y="50"/>
                  </a:cxn>
                  <a:cxn ang="0">
                    <a:pos x="19" y="67"/>
                  </a:cxn>
                  <a:cxn ang="0">
                    <a:pos x="11" y="84"/>
                  </a:cxn>
                  <a:cxn ang="0">
                    <a:pos x="5" y="102"/>
                  </a:cxn>
                  <a:cxn ang="0">
                    <a:pos x="1" y="120"/>
                  </a:cxn>
                  <a:cxn ang="0">
                    <a:pos x="0" y="138"/>
                  </a:cxn>
                  <a:cxn ang="0">
                    <a:pos x="1" y="156"/>
                  </a:cxn>
                  <a:cxn ang="0">
                    <a:pos x="3" y="171"/>
                  </a:cxn>
                  <a:cxn ang="0">
                    <a:pos x="9" y="188"/>
                  </a:cxn>
                  <a:cxn ang="0">
                    <a:pos x="17" y="201"/>
                  </a:cxn>
                  <a:cxn ang="0">
                    <a:pos x="26" y="216"/>
                  </a:cxn>
                  <a:cxn ang="0">
                    <a:pos x="38" y="227"/>
                  </a:cxn>
                  <a:cxn ang="0">
                    <a:pos x="53" y="236"/>
                  </a:cxn>
                </a:cxnLst>
                <a:rect l="0" t="0" r="r" b="b"/>
                <a:pathLst>
                  <a:path w="217" h="247">
                    <a:moveTo>
                      <a:pt x="53" y="236"/>
                    </a:moveTo>
                    <a:lnTo>
                      <a:pt x="56" y="237"/>
                    </a:lnTo>
                    <a:lnTo>
                      <a:pt x="61" y="240"/>
                    </a:lnTo>
                    <a:lnTo>
                      <a:pt x="67" y="241"/>
                    </a:lnTo>
                    <a:lnTo>
                      <a:pt x="72" y="243"/>
                    </a:lnTo>
                    <a:lnTo>
                      <a:pt x="77" y="243"/>
                    </a:lnTo>
                    <a:lnTo>
                      <a:pt x="81" y="246"/>
                    </a:lnTo>
                    <a:lnTo>
                      <a:pt x="87" y="246"/>
                    </a:lnTo>
                    <a:lnTo>
                      <a:pt x="92" y="247"/>
                    </a:lnTo>
                    <a:lnTo>
                      <a:pt x="98" y="246"/>
                    </a:lnTo>
                    <a:lnTo>
                      <a:pt x="103" y="246"/>
                    </a:lnTo>
                    <a:lnTo>
                      <a:pt x="108" y="246"/>
                    </a:lnTo>
                    <a:lnTo>
                      <a:pt x="114" y="245"/>
                    </a:lnTo>
                    <a:lnTo>
                      <a:pt x="119" y="243"/>
                    </a:lnTo>
                    <a:lnTo>
                      <a:pt x="123" y="242"/>
                    </a:lnTo>
                    <a:lnTo>
                      <a:pt x="129" y="240"/>
                    </a:lnTo>
                    <a:lnTo>
                      <a:pt x="134" y="239"/>
                    </a:lnTo>
                    <a:lnTo>
                      <a:pt x="139" y="236"/>
                    </a:lnTo>
                    <a:lnTo>
                      <a:pt x="144" y="234"/>
                    </a:lnTo>
                    <a:lnTo>
                      <a:pt x="149" y="230"/>
                    </a:lnTo>
                    <a:lnTo>
                      <a:pt x="153" y="228"/>
                    </a:lnTo>
                    <a:lnTo>
                      <a:pt x="158" y="224"/>
                    </a:lnTo>
                    <a:lnTo>
                      <a:pt x="163" y="222"/>
                    </a:lnTo>
                    <a:lnTo>
                      <a:pt x="168" y="218"/>
                    </a:lnTo>
                    <a:lnTo>
                      <a:pt x="173" y="215"/>
                    </a:lnTo>
                    <a:lnTo>
                      <a:pt x="176" y="209"/>
                    </a:lnTo>
                    <a:lnTo>
                      <a:pt x="180" y="205"/>
                    </a:lnTo>
                    <a:lnTo>
                      <a:pt x="183" y="200"/>
                    </a:lnTo>
                    <a:lnTo>
                      <a:pt x="188" y="197"/>
                    </a:lnTo>
                    <a:lnTo>
                      <a:pt x="192" y="191"/>
                    </a:lnTo>
                    <a:lnTo>
                      <a:pt x="195" y="186"/>
                    </a:lnTo>
                    <a:lnTo>
                      <a:pt x="199" y="180"/>
                    </a:lnTo>
                    <a:lnTo>
                      <a:pt x="203" y="175"/>
                    </a:lnTo>
                    <a:lnTo>
                      <a:pt x="205" y="169"/>
                    </a:lnTo>
                    <a:lnTo>
                      <a:pt x="207" y="163"/>
                    </a:lnTo>
                    <a:lnTo>
                      <a:pt x="209" y="157"/>
                    </a:lnTo>
                    <a:lnTo>
                      <a:pt x="211" y="151"/>
                    </a:lnTo>
                    <a:lnTo>
                      <a:pt x="212" y="145"/>
                    </a:lnTo>
                    <a:lnTo>
                      <a:pt x="215" y="139"/>
                    </a:lnTo>
                    <a:lnTo>
                      <a:pt x="216" y="133"/>
                    </a:lnTo>
                    <a:lnTo>
                      <a:pt x="217" y="127"/>
                    </a:lnTo>
                    <a:lnTo>
                      <a:pt x="217" y="121"/>
                    </a:lnTo>
                    <a:lnTo>
                      <a:pt x="217" y="115"/>
                    </a:lnTo>
                    <a:lnTo>
                      <a:pt x="217" y="109"/>
                    </a:lnTo>
                    <a:lnTo>
                      <a:pt x="217" y="103"/>
                    </a:lnTo>
                    <a:lnTo>
                      <a:pt x="217" y="98"/>
                    </a:lnTo>
                    <a:lnTo>
                      <a:pt x="216" y="92"/>
                    </a:lnTo>
                    <a:lnTo>
                      <a:pt x="216" y="86"/>
                    </a:lnTo>
                    <a:lnTo>
                      <a:pt x="215" y="81"/>
                    </a:lnTo>
                    <a:lnTo>
                      <a:pt x="213" y="75"/>
                    </a:lnTo>
                    <a:lnTo>
                      <a:pt x="211" y="71"/>
                    </a:lnTo>
                    <a:lnTo>
                      <a:pt x="210" y="65"/>
                    </a:lnTo>
                    <a:lnTo>
                      <a:pt x="207" y="60"/>
                    </a:lnTo>
                    <a:lnTo>
                      <a:pt x="205" y="54"/>
                    </a:lnTo>
                    <a:lnTo>
                      <a:pt x="203" y="49"/>
                    </a:lnTo>
                    <a:lnTo>
                      <a:pt x="200" y="44"/>
                    </a:lnTo>
                    <a:lnTo>
                      <a:pt x="198" y="40"/>
                    </a:lnTo>
                    <a:lnTo>
                      <a:pt x="194" y="36"/>
                    </a:lnTo>
                    <a:lnTo>
                      <a:pt x="191" y="32"/>
                    </a:lnTo>
                    <a:lnTo>
                      <a:pt x="187" y="27"/>
                    </a:lnTo>
                    <a:lnTo>
                      <a:pt x="183" y="25"/>
                    </a:lnTo>
                    <a:lnTo>
                      <a:pt x="179" y="21"/>
                    </a:lnTo>
                    <a:lnTo>
                      <a:pt x="175" y="18"/>
                    </a:lnTo>
                    <a:lnTo>
                      <a:pt x="171" y="14"/>
                    </a:lnTo>
                    <a:lnTo>
                      <a:pt x="167" y="13"/>
                    </a:lnTo>
                    <a:lnTo>
                      <a:pt x="162" y="9"/>
                    </a:lnTo>
                    <a:lnTo>
                      <a:pt x="156" y="7"/>
                    </a:lnTo>
                    <a:lnTo>
                      <a:pt x="151" y="6"/>
                    </a:lnTo>
                    <a:lnTo>
                      <a:pt x="146" y="3"/>
                    </a:lnTo>
                    <a:lnTo>
                      <a:pt x="140" y="2"/>
                    </a:lnTo>
                    <a:lnTo>
                      <a:pt x="135" y="1"/>
                    </a:lnTo>
                    <a:lnTo>
                      <a:pt x="131" y="0"/>
                    </a:lnTo>
                    <a:lnTo>
                      <a:pt x="125" y="0"/>
                    </a:lnTo>
                    <a:lnTo>
                      <a:pt x="120" y="0"/>
                    </a:lnTo>
                    <a:lnTo>
                      <a:pt x="114" y="0"/>
                    </a:lnTo>
                    <a:lnTo>
                      <a:pt x="109" y="0"/>
                    </a:lnTo>
                    <a:lnTo>
                      <a:pt x="104" y="2"/>
                    </a:lnTo>
                    <a:lnTo>
                      <a:pt x="98" y="3"/>
                    </a:lnTo>
                    <a:lnTo>
                      <a:pt x="92" y="4"/>
                    </a:lnTo>
                    <a:lnTo>
                      <a:pt x="87" y="6"/>
                    </a:lnTo>
                    <a:lnTo>
                      <a:pt x="83" y="8"/>
                    </a:lnTo>
                    <a:lnTo>
                      <a:pt x="78" y="10"/>
                    </a:lnTo>
                    <a:lnTo>
                      <a:pt x="73" y="13"/>
                    </a:lnTo>
                    <a:lnTo>
                      <a:pt x="68" y="15"/>
                    </a:lnTo>
                    <a:lnTo>
                      <a:pt x="62" y="18"/>
                    </a:lnTo>
                    <a:lnTo>
                      <a:pt x="57" y="21"/>
                    </a:lnTo>
                    <a:lnTo>
                      <a:pt x="54" y="25"/>
                    </a:lnTo>
                    <a:lnTo>
                      <a:pt x="49" y="28"/>
                    </a:lnTo>
                    <a:lnTo>
                      <a:pt x="45" y="33"/>
                    </a:lnTo>
                    <a:lnTo>
                      <a:pt x="41" y="37"/>
                    </a:lnTo>
                    <a:lnTo>
                      <a:pt x="36" y="42"/>
                    </a:lnTo>
                    <a:lnTo>
                      <a:pt x="32" y="45"/>
                    </a:lnTo>
                    <a:lnTo>
                      <a:pt x="29" y="50"/>
                    </a:lnTo>
                    <a:lnTo>
                      <a:pt x="25" y="55"/>
                    </a:lnTo>
                    <a:lnTo>
                      <a:pt x="21" y="61"/>
                    </a:lnTo>
                    <a:lnTo>
                      <a:pt x="19" y="67"/>
                    </a:lnTo>
                    <a:lnTo>
                      <a:pt x="17" y="73"/>
                    </a:lnTo>
                    <a:lnTo>
                      <a:pt x="13" y="78"/>
                    </a:lnTo>
                    <a:lnTo>
                      <a:pt x="11" y="84"/>
                    </a:lnTo>
                    <a:lnTo>
                      <a:pt x="8" y="90"/>
                    </a:lnTo>
                    <a:lnTo>
                      <a:pt x="6" y="96"/>
                    </a:lnTo>
                    <a:lnTo>
                      <a:pt x="5" y="102"/>
                    </a:lnTo>
                    <a:lnTo>
                      <a:pt x="2" y="108"/>
                    </a:lnTo>
                    <a:lnTo>
                      <a:pt x="1" y="114"/>
                    </a:lnTo>
                    <a:lnTo>
                      <a:pt x="1" y="120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0" y="138"/>
                    </a:lnTo>
                    <a:lnTo>
                      <a:pt x="0" y="144"/>
                    </a:lnTo>
                    <a:lnTo>
                      <a:pt x="0" y="149"/>
                    </a:lnTo>
                    <a:lnTo>
                      <a:pt x="1" y="156"/>
                    </a:lnTo>
                    <a:lnTo>
                      <a:pt x="1" y="161"/>
                    </a:lnTo>
                    <a:lnTo>
                      <a:pt x="3" y="167"/>
                    </a:lnTo>
                    <a:lnTo>
                      <a:pt x="3" y="171"/>
                    </a:lnTo>
                    <a:lnTo>
                      <a:pt x="6" y="177"/>
                    </a:lnTo>
                    <a:lnTo>
                      <a:pt x="7" y="182"/>
                    </a:lnTo>
                    <a:lnTo>
                      <a:pt x="9" y="188"/>
                    </a:lnTo>
                    <a:lnTo>
                      <a:pt x="11" y="192"/>
                    </a:lnTo>
                    <a:lnTo>
                      <a:pt x="14" y="197"/>
                    </a:lnTo>
                    <a:lnTo>
                      <a:pt x="17" y="201"/>
                    </a:lnTo>
                    <a:lnTo>
                      <a:pt x="20" y="206"/>
                    </a:lnTo>
                    <a:lnTo>
                      <a:pt x="23" y="211"/>
                    </a:lnTo>
                    <a:lnTo>
                      <a:pt x="26" y="216"/>
                    </a:lnTo>
                    <a:lnTo>
                      <a:pt x="30" y="219"/>
                    </a:lnTo>
                    <a:lnTo>
                      <a:pt x="35" y="223"/>
                    </a:lnTo>
                    <a:lnTo>
                      <a:pt x="38" y="227"/>
                    </a:lnTo>
                    <a:lnTo>
                      <a:pt x="43" y="230"/>
                    </a:lnTo>
                    <a:lnTo>
                      <a:pt x="47" y="233"/>
                    </a:lnTo>
                    <a:lnTo>
                      <a:pt x="53" y="236"/>
                    </a:lnTo>
                    <a:lnTo>
                      <a:pt x="53" y="2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4" name="Freeform 208"/>
              <p:cNvSpPr>
                <a:spLocks/>
              </p:cNvSpPr>
              <p:nvPr/>
            </p:nvSpPr>
            <p:spPr bwMode="auto">
              <a:xfrm>
                <a:off x="1264" y="1807"/>
                <a:ext cx="203" cy="209"/>
              </a:xfrm>
              <a:custGeom>
                <a:avLst/>
                <a:gdLst/>
                <a:ahLst/>
                <a:cxnLst>
                  <a:cxn ang="0">
                    <a:pos x="37" y="194"/>
                  </a:cxn>
                  <a:cxn ang="0">
                    <a:pos x="48" y="200"/>
                  </a:cxn>
                  <a:cxn ang="0">
                    <a:pos x="62" y="206"/>
                  </a:cxn>
                  <a:cxn ang="0">
                    <a:pos x="75" y="207"/>
                  </a:cxn>
                  <a:cxn ang="0">
                    <a:pos x="90" y="209"/>
                  </a:cxn>
                  <a:cxn ang="0">
                    <a:pos x="105" y="206"/>
                  </a:cxn>
                  <a:cxn ang="0">
                    <a:pos x="120" y="203"/>
                  </a:cxn>
                  <a:cxn ang="0">
                    <a:pos x="134" y="195"/>
                  </a:cxn>
                  <a:cxn ang="0">
                    <a:pos x="147" y="188"/>
                  </a:cxn>
                  <a:cxn ang="0">
                    <a:pos x="159" y="179"/>
                  </a:cxn>
                  <a:cxn ang="0">
                    <a:pos x="173" y="167"/>
                  </a:cxn>
                  <a:cxn ang="0">
                    <a:pos x="182" y="152"/>
                  </a:cxn>
                  <a:cxn ang="0">
                    <a:pos x="191" y="138"/>
                  </a:cxn>
                  <a:cxn ang="0">
                    <a:pos x="197" y="123"/>
                  </a:cxn>
                  <a:cxn ang="0">
                    <a:pos x="200" y="109"/>
                  </a:cxn>
                  <a:cxn ang="0">
                    <a:pos x="203" y="93"/>
                  </a:cxn>
                  <a:cxn ang="0">
                    <a:pos x="203" y="78"/>
                  </a:cxn>
                  <a:cxn ang="0">
                    <a:pos x="200" y="63"/>
                  </a:cxn>
                  <a:cxn ang="0">
                    <a:pos x="195" y="51"/>
                  </a:cxn>
                  <a:cxn ang="0">
                    <a:pos x="188" y="38"/>
                  </a:cxn>
                  <a:cxn ang="0">
                    <a:pos x="180" y="26"/>
                  </a:cxn>
                  <a:cxn ang="0">
                    <a:pos x="170" y="17"/>
                  </a:cxn>
                  <a:cxn ang="0">
                    <a:pos x="157" y="9"/>
                  </a:cxn>
                  <a:cxn ang="0">
                    <a:pos x="144" y="3"/>
                  </a:cxn>
                  <a:cxn ang="0">
                    <a:pos x="131" y="1"/>
                  </a:cxn>
                  <a:cxn ang="0">
                    <a:pos x="115" y="0"/>
                  </a:cxn>
                  <a:cxn ang="0">
                    <a:pos x="102" y="2"/>
                  </a:cxn>
                  <a:cxn ang="0">
                    <a:pos x="86" y="5"/>
                  </a:cxn>
                  <a:cxn ang="0">
                    <a:pos x="72" y="9"/>
                  </a:cxn>
                  <a:cxn ang="0">
                    <a:pos x="57" y="18"/>
                  </a:cxn>
                  <a:cxn ang="0">
                    <a:pos x="45" y="27"/>
                  </a:cxn>
                  <a:cxn ang="0">
                    <a:pos x="33" y="39"/>
                  </a:cxn>
                  <a:cxn ang="0">
                    <a:pos x="23" y="53"/>
                  </a:cxn>
                  <a:cxn ang="0">
                    <a:pos x="13" y="66"/>
                  </a:cxn>
                  <a:cxn ang="0">
                    <a:pos x="7" y="81"/>
                  </a:cxn>
                  <a:cxn ang="0">
                    <a:pos x="2" y="96"/>
                  </a:cxn>
                  <a:cxn ang="0">
                    <a:pos x="0" y="111"/>
                  </a:cxn>
                  <a:cxn ang="0">
                    <a:pos x="0" y="126"/>
                  </a:cxn>
                  <a:cxn ang="0">
                    <a:pos x="1" y="141"/>
                  </a:cxn>
                  <a:cxn ang="0">
                    <a:pos x="5" y="155"/>
                  </a:cxn>
                  <a:cxn ang="0">
                    <a:pos x="11" y="167"/>
                  </a:cxn>
                  <a:cxn ang="0">
                    <a:pos x="18" y="179"/>
                  </a:cxn>
                  <a:cxn ang="0">
                    <a:pos x="29" y="189"/>
                  </a:cxn>
                </a:cxnLst>
                <a:rect l="0" t="0" r="r" b="b"/>
                <a:pathLst>
                  <a:path w="203" h="209">
                    <a:moveTo>
                      <a:pt x="29" y="189"/>
                    </a:moveTo>
                    <a:lnTo>
                      <a:pt x="33" y="192"/>
                    </a:lnTo>
                    <a:lnTo>
                      <a:pt x="37" y="194"/>
                    </a:lnTo>
                    <a:lnTo>
                      <a:pt x="41" y="197"/>
                    </a:lnTo>
                    <a:lnTo>
                      <a:pt x="44" y="199"/>
                    </a:lnTo>
                    <a:lnTo>
                      <a:pt x="48" y="200"/>
                    </a:lnTo>
                    <a:lnTo>
                      <a:pt x="53" y="203"/>
                    </a:lnTo>
                    <a:lnTo>
                      <a:pt x="57" y="204"/>
                    </a:lnTo>
                    <a:lnTo>
                      <a:pt x="62" y="206"/>
                    </a:lnTo>
                    <a:lnTo>
                      <a:pt x="67" y="206"/>
                    </a:lnTo>
                    <a:lnTo>
                      <a:pt x="72" y="207"/>
                    </a:lnTo>
                    <a:lnTo>
                      <a:pt x="75" y="207"/>
                    </a:lnTo>
                    <a:lnTo>
                      <a:pt x="81" y="209"/>
                    </a:lnTo>
                    <a:lnTo>
                      <a:pt x="85" y="209"/>
                    </a:lnTo>
                    <a:lnTo>
                      <a:pt x="90" y="209"/>
                    </a:lnTo>
                    <a:lnTo>
                      <a:pt x="95" y="207"/>
                    </a:lnTo>
                    <a:lnTo>
                      <a:pt x="101" y="207"/>
                    </a:lnTo>
                    <a:lnTo>
                      <a:pt x="105" y="206"/>
                    </a:lnTo>
                    <a:lnTo>
                      <a:pt x="110" y="205"/>
                    </a:lnTo>
                    <a:lnTo>
                      <a:pt x="115" y="204"/>
                    </a:lnTo>
                    <a:lnTo>
                      <a:pt x="120" y="203"/>
                    </a:lnTo>
                    <a:lnTo>
                      <a:pt x="123" y="200"/>
                    </a:lnTo>
                    <a:lnTo>
                      <a:pt x="129" y="198"/>
                    </a:lnTo>
                    <a:lnTo>
                      <a:pt x="134" y="195"/>
                    </a:lnTo>
                    <a:lnTo>
                      <a:pt x="139" y="194"/>
                    </a:lnTo>
                    <a:lnTo>
                      <a:pt x="143" y="191"/>
                    </a:lnTo>
                    <a:lnTo>
                      <a:pt x="147" y="188"/>
                    </a:lnTo>
                    <a:lnTo>
                      <a:pt x="151" y="185"/>
                    </a:lnTo>
                    <a:lnTo>
                      <a:pt x="156" y="182"/>
                    </a:lnTo>
                    <a:lnTo>
                      <a:pt x="159" y="179"/>
                    </a:lnTo>
                    <a:lnTo>
                      <a:pt x="164" y="175"/>
                    </a:lnTo>
                    <a:lnTo>
                      <a:pt x="169" y="170"/>
                    </a:lnTo>
                    <a:lnTo>
                      <a:pt x="173" y="167"/>
                    </a:lnTo>
                    <a:lnTo>
                      <a:pt x="176" y="162"/>
                    </a:lnTo>
                    <a:lnTo>
                      <a:pt x="180" y="157"/>
                    </a:lnTo>
                    <a:lnTo>
                      <a:pt x="182" y="152"/>
                    </a:lnTo>
                    <a:lnTo>
                      <a:pt x="186" y="149"/>
                    </a:lnTo>
                    <a:lnTo>
                      <a:pt x="188" y="143"/>
                    </a:lnTo>
                    <a:lnTo>
                      <a:pt x="191" y="138"/>
                    </a:lnTo>
                    <a:lnTo>
                      <a:pt x="193" y="133"/>
                    </a:lnTo>
                    <a:lnTo>
                      <a:pt x="195" y="128"/>
                    </a:lnTo>
                    <a:lnTo>
                      <a:pt x="197" y="123"/>
                    </a:lnTo>
                    <a:lnTo>
                      <a:pt x="198" y="119"/>
                    </a:lnTo>
                    <a:lnTo>
                      <a:pt x="199" y="114"/>
                    </a:lnTo>
                    <a:lnTo>
                      <a:pt x="200" y="109"/>
                    </a:lnTo>
                    <a:lnTo>
                      <a:pt x="201" y="103"/>
                    </a:lnTo>
                    <a:lnTo>
                      <a:pt x="201" y="98"/>
                    </a:lnTo>
                    <a:lnTo>
                      <a:pt x="203" y="93"/>
                    </a:lnTo>
                    <a:lnTo>
                      <a:pt x="203" y="89"/>
                    </a:lnTo>
                    <a:lnTo>
                      <a:pt x="203" y="84"/>
                    </a:lnTo>
                    <a:lnTo>
                      <a:pt x="203" y="78"/>
                    </a:lnTo>
                    <a:lnTo>
                      <a:pt x="201" y="73"/>
                    </a:lnTo>
                    <a:lnTo>
                      <a:pt x="201" y="68"/>
                    </a:lnTo>
                    <a:lnTo>
                      <a:pt x="200" y="63"/>
                    </a:lnTo>
                    <a:lnTo>
                      <a:pt x="199" y="60"/>
                    </a:lnTo>
                    <a:lnTo>
                      <a:pt x="197" y="55"/>
                    </a:lnTo>
                    <a:lnTo>
                      <a:pt x="195" y="51"/>
                    </a:lnTo>
                    <a:lnTo>
                      <a:pt x="193" y="45"/>
                    </a:lnTo>
                    <a:lnTo>
                      <a:pt x="191" y="42"/>
                    </a:lnTo>
                    <a:lnTo>
                      <a:pt x="188" y="38"/>
                    </a:lnTo>
                    <a:lnTo>
                      <a:pt x="186" y="35"/>
                    </a:lnTo>
                    <a:lnTo>
                      <a:pt x="183" y="30"/>
                    </a:lnTo>
                    <a:lnTo>
                      <a:pt x="180" y="26"/>
                    </a:lnTo>
                    <a:lnTo>
                      <a:pt x="177" y="24"/>
                    </a:lnTo>
                    <a:lnTo>
                      <a:pt x="174" y="20"/>
                    </a:lnTo>
                    <a:lnTo>
                      <a:pt x="170" y="17"/>
                    </a:lnTo>
                    <a:lnTo>
                      <a:pt x="165" y="14"/>
                    </a:lnTo>
                    <a:lnTo>
                      <a:pt x="161" y="11"/>
                    </a:lnTo>
                    <a:lnTo>
                      <a:pt x="157" y="9"/>
                    </a:lnTo>
                    <a:lnTo>
                      <a:pt x="152" y="7"/>
                    </a:lnTo>
                    <a:lnTo>
                      <a:pt x="149" y="6"/>
                    </a:lnTo>
                    <a:lnTo>
                      <a:pt x="144" y="3"/>
                    </a:lnTo>
                    <a:lnTo>
                      <a:pt x="140" y="3"/>
                    </a:lnTo>
                    <a:lnTo>
                      <a:pt x="135" y="1"/>
                    </a:lnTo>
                    <a:lnTo>
                      <a:pt x="131" y="1"/>
                    </a:lnTo>
                    <a:lnTo>
                      <a:pt x="125" y="0"/>
                    </a:lnTo>
                    <a:lnTo>
                      <a:pt x="120" y="0"/>
                    </a:lnTo>
                    <a:lnTo>
                      <a:pt x="115" y="0"/>
                    </a:lnTo>
                    <a:lnTo>
                      <a:pt x="110" y="0"/>
                    </a:lnTo>
                    <a:lnTo>
                      <a:pt x="105" y="1"/>
                    </a:lnTo>
                    <a:lnTo>
                      <a:pt x="102" y="2"/>
                    </a:lnTo>
                    <a:lnTo>
                      <a:pt x="96" y="2"/>
                    </a:lnTo>
                    <a:lnTo>
                      <a:pt x="91" y="3"/>
                    </a:lnTo>
                    <a:lnTo>
                      <a:pt x="86" y="5"/>
                    </a:lnTo>
                    <a:lnTo>
                      <a:pt x="81" y="7"/>
                    </a:lnTo>
                    <a:lnTo>
                      <a:pt x="77" y="8"/>
                    </a:lnTo>
                    <a:lnTo>
                      <a:pt x="72" y="9"/>
                    </a:lnTo>
                    <a:lnTo>
                      <a:pt x="67" y="12"/>
                    </a:lnTo>
                    <a:lnTo>
                      <a:pt x="63" y="15"/>
                    </a:lnTo>
                    <a:lnTo>
                      <a:pt x="57" y="18"/>
                    </a:lnTo>
                    <a:lnTo>
                      <a:pt x="54" y="21"/>
                    </a:lnTo>
                    <a:lnTo>
                      <a:pt x="49" y="24"/>
                    </a:lnTo>
                    <a:lnTo>
                      <a:pt x="45" y="27"/>
                    </a:lnTo>
                    <a:lnTo>
                      <a:pt x="42" y="31"/>
                    </a:lnTo>
                    <a:lnTo>
                      <a:pt x="37" y="35"/>
                    </a:lnTo>
                    <a:lnTo>
                      <a:pt x="33" y="39"/>
                    </a:lnTo>
                    <a:lnTo>
                      <a:pt x="30" y="44"/>
                    </a:lnTo>
                    <a:lnTo>
                      <a:pt x="26" y="48"/>
                    </a:lnTo>
                    <a:lnTo>
                      <a:pt x="23" y="53"/>
                    </a:lnTo>
                    <a:lnTo>
                      <a:pt x="19" y="57"/>
                    </a:lnTo>
                    <a:lnTo>
                      <a:pt x="17" y="62"/>
                    </a:lnTo>
                    <a:lnTo>
                      <a:pt x="13" y="66"/>
                    </a:lnTo>
                    <a:lnTo>
                      <a:pt x="11" y="72"/>
                    </a:lnTo>
                    <a:lnTo>
                      <a:pt x="9" y="75"/>
                    </a:lnTo>
                    <a:lnTo>
                      <a:pt x="7" y="81"/>
                    </a:lnTo>
                    <a:lnTo>
                      <a:pt x="6" y="86"/>
                    </a:lnTo>
                    <a:lnTo>
                      <a:pt x="4" y="91"/>
                    </a:lnTo>
                    <a:lnTo>
                      <a:pt x="2" y="96"/>
                    </a:lnTo>
                    <a:lnTo>
                      <a:pt x="2" y="102"/>
                    </a:lnTo>
                    <a:lnTo>
                      <a:pt x="1" y="107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0" y="131"/>
                    </a:lnTo>
                    <a:lnTo>
                      <a:pt x="0" y="135"/>
                    </a:lnTo>
                    <a:lnTo>
                      <a:pt x="1" y="141"/>
                    </a:lnTo>
                    <a:lnTo>
                      <a:pt x="2" y="145"/>
                    </a:lnTo>
                    <a:lnTo>
                      <a:pt x="4" y="150"/>
                    </a:lnTo>
                    <a:lnTo>
                      <a:pt x="5" y="155"/>
                    </a:lnTo>
                    <a:lnTo>
                      <a:pt x="7" y="159"/>
                    </a:lnTo>
                    <a:lnTo>
                      <a:pt x="8" y="163"/>
                    </a:lnTo>
                    <a:lnTo>
                      <a:pt x="11" y="167"/>
                    </a:lnTo>
                    <a:lnTo>
                      <a:pt x="13" y="171"/>
                    </a:lnTo>
                    <a:lnTo>
                      <a:pt x="15" y="175"/>
                    </a:lnTo>
                    <a:lnTo>
                      <a:pt x="18" y="179"/>
                    </a:lnTo>
                    <a:lnTo>
                      <a:pt x="21" y="182"/>
                    </a:lnTo>
                    <a:lnTo>
                      <a:pt x="25" y="186"/>
                    </a:lnTo>
                    <a:lnTo>
                      <a:pt x="29" y="189"/>
                    </a:lnTo>
                    <a:lnTo>
                      <a:pt x="29" y="18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5" name="Freeform 209"/>
              <p:cNvSpPr>
                <a:spLocks/>
              </p:cNvSpPr>
              <p:nvPr/>
            </p:nvSpPr>
            <p:spPr bwMode="auto">
              <a:xfrm>
                <a:off x="1600" y="2025"/>
                <a:ext cx="231" cy="248"/>
              </a:xfrm>
              <a:custGeom>
                <a:avLst/>
                <a:gdLst/>
                <a:ahLst/>
                <a:cxnLst>
                  <a:cxn ang="0">
                    <a:pos x="41" y="232"/>
                  </a:cxn>
                  <a:cxn ang="0">
                    <a:pos x="55" y="239"/>
                  </a:cxn>
                  <a:cxn ang="0">
                    <a:pos x="71" y="245"/>
                  </a:cxn>
                  <a:cxn ang="0">
                    <a:pos x="86" y="246"/>
                  </a:cxn>
                  <a:cxn ang="0">
                    <a:pos x="103" y="248"/>
                  </a:cxn>
                  <a:cxn ang="0">
                    <a:pos x="120" y="244"/>
                  </a:cxn>
                  <a:cxn ang="0">
                    <a:pos x="135" y="239"/>
                  </a:cxn>
                  <a:cxn ang="0">
                    <a:pos x="152" y="232"/>
                  </a:cxn>
                  <a:cxn ang="0">
                    <a:pos x="168" y="221"/>
                  </a:cxn>
                  <a:cxn ang="0">
                    <a:pos x="182" y="209"/>
                  </a:cxn>
                  <a:cxn ang="0">
                    <a:pos x="197" y="196"/>
                  </a:cxn>
                  <a:cxn ang="0">
                    <a:pos x="207" y="179"/>
                  </a:cxn>
                  <a:cxn ang="0">
                    <a:pos x="217" y="162"/>
                  </a:cxn>
                  <a:cxn ang="0">
                    <a:pos x="224" y="144"/>
                  </a:cxn>
                  <a:cxn ang="0">
                    <a:pos x="229" y="126"/>
                  </a:cxn>
                  <a:cxn ang="0">
                    <a:pos x="231" y="109"/>
                  </a:cxn>
                  <a:cxn ang="0">
                    <a:pos x="231" y="91"/>
                  </a:cxn>
                  <a:cxn ang="0">
                    <a:pos x="228" y="75"/>
                  </a:cxn>
                  <a:cxn ang="0">
                    <a:pos x="224" y="59"/>
                  </a:cxn>
                  <a:cxn ang="0">
                    <a:pos x="216" y="43"/>
                  </a:cxn>
                  <a:cxn ang="0">
                    <a:pos x="206" y="31"/>
                  </a:cxn>
                  <a:cxn ang="0">
                    <a:pos x="194" y="21"/>
                  </a:cxn>
                  <a:cxn ang="0">
                    <a:pos x="181" y="11"/>
                  </a:cxn>
                  <a:cxn ang="0">
                    <a:pos x="165" y="5"/>
                  </a:cxn>
                  <a:cxn ang="0">
                    <a:pos x="150" y="1"/>
                  </a:cxn>
                  <a:cxn ang="0">
                    <a:pos x="134" y="0"/>
                  </a:cxn>
                  <a:cxn ang="0">
                    <a:pos x="117" y="3"/>
                  </a:cxn>
                  <a:cxn ang="0">
                    <a:pos x="101" y="6"/>
                  </a:cxn>
                  <a:cxn ang="0">
                    <a:pos x="84" y="13"/>
                  </a:cxn>
                  <a:cxn ang="0">
                    <a:pos x="68" y="23"/>
                  </a:cxn>
                  <a:cxn ang="0">
                    <a:pos x="54" y="34"/>
                  </a:cxn>
                  <a:cxn ang="0">
                    <a:pos x="39" y="48"/>
                  </a:cxn>
                  <a:cxn ang="0">
                    <a:pos x="27" y="64"/>
                  </a:cxn>
                  <a:cxn ang="0">
                    <a:pos x="17" y="81"/>
                  </a:cxn>
                  <a:cxn ang="0">
                    <a:pos x="9" y="97"/>
                  </a:cxn>
                  <a:cxn ang="0">
                    <a:pos x="3" y="115"/>
                  </a:cxn>
                  <a:cxn ang="0">
                    <a:pos x="0" y="133"/>
                  </a:cxn>
                  <a:cxn ang="0">
                    <a:pos x="0" y="151"/>
                  </a:cxn>
                  <a:cxn ang="0">
                    <a:pos x="1" y="168"/>
                  </a:cxn>
                  <a:cxn ang="0">
                    <a:pos x="5" y="184"/>
                  </a:cxn>
                  <a:cxn ang="0">
                    <a:pos x="12" y="200"/>
                  </a:cxn>
                  <a:cxn ang="0">
                    <a:pos x="21" y="213"/>
                  </a:cxn>
                  <a:cxn ang="0">
                    <a:pos x="33" y="225"/>
                  </a:cxn>
                </a:cxnLst>
                <a:rect l="0" t="0" r="r" b="b"/>
                <a:pathLst>
                  <a:path w="231" h="248">
                    <a:moveTo>
                      <a:pt x="33" y="225"/>
                    </a:moveTo>
                    <a:lnTo>
                      <a:pt x="37" y="228"/>
                    </a:lnTo>
                    <a:lnTo>
                      <a:pt x="41" y="232"/>
                    </a:lnTo>
                    <a:lnTo>
                      <a:pt x="45" y="234"/>
                    </a:lnTo>
                    <a:lnTo>
                      <a:pt x="51" y="237"/>
                    </a:lnTo>
                    <a:lnTo>
                      <a:pt x="55" y="239"/>
                    </a:lnTo>
                    <a:lnTo>
                      <a:pt x="60" y="242"/>
                    </a:lnTo>
                    <a:lnTo>
                      <a:pt x="65" y="243"/>
                    </a:lnTo>
                    <a:lnTo>
                      <a:pt x="71" y="245"/>
                    </a:lnTo>
                    <a:lnTo>
                      <a:pt x="75" y="245"/>
                    </a:lnTo>
                    <a:lnTo>
                      <a:pt x="80" y="246"/>
                    </a:lnTo>
                    <a:lnTo>
                      <a:pt x="86" y="246"/>
                    </a:lnTo>
                    <a:lnTo>
                      <a:pt x="92" y="248"/>
                    </a:lnTo>
                    <a:lnTo>
                      <a:pt x="97" y="248"/>
                    </a:lnTo>
                    <a:lnTo>
                      <a:pt x="103" y="248"/>
                    </a:lnTo>
                    <a:lnTo>
                      <a:pt x="108" y="246"/>
                    </a:lnTo>
                    <a:lnTo>
                      <a:pt x="114" y="246"/>
                    </a:lnTo>
                    <a:lnTo>
                      <a:pt x="120" y="244"/>
                    </a:lnTo>
                    <a:lnTo>
                      <a:pt x="125" y="243"/>
                    </a:lnTo>
                    <a:lnTo>
                      <a:pt x="131" y="242"/>
                    </a:lnTo>
                    <a:lnTo>
                      <a:pt x="135" y="239"/>
                    </a:lnTo>
                    <a:lnTo>
                      <a:pt x="141" y="237"/>
                    </a:lnTo>
                    <a:lnTo>
                      <a:pt x="146" y="234"/>
                    </a:lnTo>
                    <a:lnTo>
                      <a:pt x="152" y="232"/>
                    </a:lnTo>
                    <a:lnTo>
                      <a:pt x="158" y="230"/>
                    </a:lnTo>
                    <a:lnTo>
                      <a:pt x="163" y="225"/>
                    </a:lnTo>
                    <a:lnTo>
                      <a:pt x="168" y="221"/>
                    </a:lnTo>
                    <a:lnTo>
                      <a:pt x="173" y="218"/>
                    </a:lnTo>
                    <a:lnTo>
                      <a:pt x="177" y="214"/>
                    </a:lnTo>
                    <a:lnTo>
                      <a:pt x="182" y="209"/>
                    </a:lnTo>
                    <a:lnTo>
                      <a:pt x="187" y="206"/>
                    </a:lnTo>
                    <a:lnTo>
                      <a:pt x="192" y="201"/>
                    </a:lnTo>
                    <a:lnTo>
                      <a:pt x="197" y="196"/>
                    </a:lnTo>
                    <a:lnTo>
                      <a:pt x="200" y="190"/>
                    </a:lnTo>
                    <a:lnTo>
                      <a:pt x="204" y="185"/>
                    </a:lnTo>
                    <a:lnTo>
                      <a:pt x="207" y="179"/>
                    </a:lnTo>
                    <a:lnTo>
                      <a:pt x="211" y="174"/>
                    </a:lnTo>
                    <a:lnTo>
                      <a:pt x="213" y="168"/>
                    </a:lnTo>
                    <a:lnTo>
                      <a:pt x="217" y="162"/>
                    </a:lnTo>
                    <a:lnTo>
                      <a:pt x="219" y="156"/>
                    </a:lnTo>
                    <a:lnTo>
                      <a:pt x="222" y="150"/>
                    </a:lnTo>
                    <a:lnTo>
                      <a:pt x="224" y="144"/>
                    </a:lnTo>
                    <a:lnTo>
                      <a:pt x="225" y="138"/>
                    </a:lnTo>
                    <a:lnTo>
                      <a:pt x="227" y="132"/>
                    </a:lnTo>
                    <a:lnTo>
                      <a:pt x="229" y="126"/>
                    </a:lnTo>
                    <a:lnTo>
                      <a:pt x="229" y="120"/>
                    </a:lnTo>
                    <a:lnTo>
                      <a:pt x="230" y="114"/>
                    </a:lnTo>
                    <a:lnTo>
                      <a:pt x="231" y="109"/>
                    </a:lnTo>
                    <a:lnTo>
                      <a:pt x="231" y="103"/>
                    </a:lnTo>
                    <a:lnTo>
                      <a:pt x="231" y="97"/>
                    </a:lnTo>
                    <a:lnTo>
                      <a:pt x="231" y="91"/>
                    </a:lnTo>
                    <a:lnTo>
                      <a:pt x="230" y="85"/>
                    </a:lnTo>
                    <a:lnTo>
                      <a:pt x="229" y="81"/>
                    </a:lnTo>
                    <a:lnTo>
                      <a:pt x="228" y="75"/>
                    </a:lnTo>
                    <a:lnTo>
                      <a:pt x="227" y="69"/>
                    </a:lnTo>
                    <a:lnTo>
                      <a:pt x="225" y="64"/>
                    </a:lnTo>
                    <a:lnTo>
                      <a:pt x="224" y="59"/>
                    </a:lnTo>
                    <a:lnTo>
                      <a:pt x="222" y="54"/>
                    </a:lnTo>
                    <a:lnTo>
                      <a:pt x="219" y="49"/>
                    </a:lnTo>
                    <a:lnTo>
                      <a:pt x="216" y="43"/>
                    </a:lnTo>
                    <a:lnTo>
                      <a:pt x="213" y="40"/>
                    </a:lnTo>
                    <a:lnTo>
                      <a:pt x="210" y="35"/>
                    </a:lnTo>
                    <a:lnTo>
                      <a:pt x="206" y="31"/>
                    </a:lnTo>
                    <a:lnTo>
                      <a:pt x="203" y="28"/>
                    </a:lnTo>
                    <a:lnTo>
                      <a:pt x="199" y="24"/>
                    </a:lnTo>
                    <a:lnTo>
                      <a:pt x="194" y="21"/>
                    </a:lnTo>
                    <a:lnTo>
                      <a:pt x="191" y="17"/>
                    </a:lnTo>
                    <a:lnTo>
                      <a:pt x="186" y="13"/>
                    </a:lnTo>
                    <a:lnTo>
                      <a:pt x="181" y="11"/>
                    </a:lnTo>
                    <a:lnTo>
                      <a:pt x="175" y="9"/>
                    </a:lnTo>
                    <a:lnTo>
                      <a:pt x="170" y="6"/>
                    </a:lnTo>
                    <a:lnTo>
                      <a:pt x="165" y="5"/>
                    </a:lnTo>
                    <a:lnTo>
                      <a:pt x="161" y="4"/>
                    </a:lnTo>
                    <a:lnTo>
                      <a:pt x="156" y="1"/>
                    </a:lnTo>
                    <a:lnTo>
                      <a:pt x="150" y="1"/>
                    </a:lnTo>
                    <a:lnTo>
                      <a:pt x="144" y="0"/>
                    </a:lnTo>
                    <a:lnTo>
                      <a:pt x="139" y="0"/>
                    </a:lnTo>
                    <a:lnTo>
                      <a:pt x="134" y="0"/>
                    </a:lnTo>
                    <a:lnTo>
                      <a:pt x="128" y="0"/>
                    </a:lnTo>
                    <a:lnTo>
                      <a:pt x="123" y="1"/>
                    </a:lnTo>
                    <a:lnTo>
                      <a:pt x="117" y="3"/>
                    </a:lnTo>
                    <a:lnTo>
                      <a:pt x="111" y="4"/>
                    </a:lnTo>
                    <a:lnTo>
                      <a:pt x="105" y="5"/>
                    </a:lnTo>
                    <a:lnTo>
                      <a:pt x="101" y="6"/>
                    </a:lnTo>
                    <a:lnTo>
                      <a:pt x="95" y="9"/>
                    </a:lnTo>
                    <a:lnTo>
                      <a:pt x="90" y="10"/>
                    </a:lnTo>
                    <a:lnTo>
                      <a:pt x="84" y="13"/>
                    </a:lnTo>
                    <a:lnTo>
                      <a:pt x="79" y="16"/>
                    </a:lnTo>
                    <a:lnTo>
                      <a:pt x="74" y="19"/>
                    </a:lnTo>
                    <a:lnTo>
                      <a:pt x="68" y="23"/>
                    </a:lnTo>
                    <a:lnTo>
                      <a:pt x="63" y="27"/>
                    </a:lnTo>
                    <a:lnTo>
                      <a:pt x="59" y="30"/>
                    </a:lnTo>
                    <a:lnTo>
                      <a:pt x="54" y="34"/>
                    </a:lnTo>
                    <a:lnTo>
                      <a:pt x="48" y="39"/>
                    </a:lnTo>
                    <a:lnTo>
                      <a:pt x="44" y="43"/>
                    </a:lnTo>
                    <a:lnTo>
                      <a:pt x="39" y="48"/>
                    </a:lnTo>
                    <a:lnTo>
                      <a:pt x="36" y="54"/>
                    </a:lnTo>
                    <a:lnTo>
                      <a:pt x="31" y="59"/>
                    </a:lnTo>
                    <a:lnTo>
                      <a:pt x="27" y="64"/>
                    </a:lnTo>
                    <a:lnTo>
                      <a:pt x="24" y="69"/>
                    </a:lnTo>
                    <a:lnTo>
                      <a:pt x="20" y="75"/>
                    </a:lnTo>
                    <a:lnTo>
                      <a:pt x="17" y="81"/>
                    </a:lnTo>
                    <a:lnTo>
                      <a:pt x="14" y="87"/>
                    </a:lnTo>
                    <a:lnTo>
                      <a:pt x="11" y="91"/>
                    </a:lnTo>
                    <a:lnTo>
                      <a:pt x="9" y="97"/>
                    </a:lnTo>
                    <a:lnTo>
                      <a:pt x="7" y="103"/>
                    </a:lnTo>
                    <a:lnTo>
                      <a:pt x="5" y="109"/>
                    </a:lnTo>
                    <a:lnTo>
                      <a:pt x="3" y="115"/>
                    </a:lnTo>
                    <a:lnTo>
                      <a:pt x="2" y="121"/>
                    </a:lnTo>
                    <a:lnTo>
                      <a:pt x="1" y="127"/>
                    </a:lnTo>
                    <a:lnTo>
                      <a:pt x="0" y="133"/>
                    </a:lnTo>
                    <a:lnTo>
                      <a:pt x="0" y="139"/>
                    </a:lnTo>
                    <a:lnTo>
                      <a:pt x="0" y="145"/>
                    </a:lnTo>
                    <a:lnTo>
                      <a:pt x="0" y="151"/>
                    </a:lnTo>
                    <a:lnTo>
                      <a:pt x="0" y="156"/>
                    </a:lnTo>
                    <a:lnTo>
                      <a:pt x="0" y="162"/>
                    </a:lnTo>
                    <a:lnTo>
                      <a:pt x="1" y="168"/>
                    </a:lnTo>
                    <a:lnTo>
                      <a:pt x="2" y="173"/>
                    </a:lnTo>
                    <a:lnTo>
                      <a:pt x="3" y="179"/>
                    </a:lnTo>
                    <a:lnTo>
                      <a:pt x="5" y="184"/>
                    </a:lnTo>
                    <a:lnTo>
                      <a:pt x="7" y="190"/>
                    </a:lnTo>
                    <a:lnTo>
                      <a:pt x="9" y="194"/>
                    </a:lnTo>
                    <a:lnTo>
                      <a:pt x="12" y="200"/>
                    </a:lnTo>
                    <a:lnTo>
                      <a:pt x="14" y="204"/>
                    </a:lnTo>
                    <a:lnTo>
                      <a:pt x="18" y="209"/>
                    </a:lnTo>
                    <a:lnTo>
                      <a:pt x="21" y="213"/>
                    </a:lnTo>
                    <a:lnTo>
                      <a:pt x="25" y="218"/>
                    </a:lnTo>
                    <a:lnTo>
                      <a:pt x="29" y="221"/>
                    </a:lnTo>
                    <a:lnTo>
                      <a:pt x="33" y="225"/>
                    </a:lnTo>
                    <a:lnTo>
                      <a:pt x="33" y="22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6" name="Freeform 210"/>
              <p:cNvSpPr>
                <a:spLocks/>
              </p:cNvSpPr>
              <p:nvPr/>
            </p:nvSpPr>
            <p:spPr bwMode="auto">
              <a:xfrm>
                <a:off x="2286" y="2245"/>
                <a:ext cx="163" cy="222"/>
              </a:xfrm>
              <a:custGeom>
                <a:avLst/>
                <a:gdLst/>
                <a:ahLst/>
                <a:cxnLst>
                  <a:cxn ang="0">
                    <a:pos x="74" y="222"/>
                  </a:cxn>
                  <a:cxn ang="0">
                    <a:pos x="86" y="222"/>
                  </a:cxn>
                  <a:cxn ang="0">
                    <a:pos x="98" y="220"/>
                  </a:cxn>
                  <a:cxn ang="0">
                    <a:pos x="109" y="214"/>
                  </a:cxn>
                  <a:cxn ang="0">
                    <a:pos x="120" y="206"/>
                  </a:cxn>
                  <a:cxn ang="0">
                    <a:pos x="130" y="198"/>
                  </a:cxn>
                  <a:cxn ang="0">
                    <a:pos x="139" y="186"/>
                  </a:cxn>
                  <a:cxn ang="0">
                    <a:pos x="148" y="174"/>
                  </a:cxn>
                  <a:cxn ang="0">
                    <a:pos x="154" y="161"/>
                  </a:cxn>
                  <a:cxn ang="0">
                    <a:pos x="158" y="145"/>
                  </a:cxn>
                  <a:cxn ang="0">
                    <a:pos x="162" y="128"/>
                  </a:cxn>
                  <a:cxn ang="0">
                    <a:pos x="163" y="112"/>
                  </a:cxn>
                  <a:cxn ang="0">
                    <a:pos x="163" y="95"/>
                  </a:cxn>
                  <a:cxn ang="0">
                    <a:pos x="161" y="79"/>
                  </a:cxn>
                  <a:cxn ang="0">
                    <a:pos x="157" y="65"/>
                  </a:cxn>
                  <a:cxn ang="0">
                    <a:pos x="152" y="50"/>
                  </a:cxn>
                  <a:cxn ang="0">
                    <a:pos x="145" y="37"/>
                  </a:cxn>
                  <a:cxn ang="0">
                    <a:pos x="134" y="23"/>
                  </a:cxn>
                  <a:cxn ang="0">
                    <a:pos x="121" y="12"/>
                  </a:cxn>
                  <a:cxn ang="0">
                    <a:pos x="110" y="6"/>
                  </a:cxn>
                  <a:cxn ang="0">
                    <a:pos x="100" y="2"/>
                  </a:cxn>
                  <a:cxn ang="0">
                    <a:pos x="86" y="0"/>
                  </a:cxn>
                  <a:cxn ang="0">
                    <a:pos x="74" y="1"/>
                  </a:cxn>
                  <a:cxn ang="0">
                    <a:pos x="62" y="4"/>
                  </a:cxn>
                  <a:cxn ang="0">
                    <a:pos x="52" y="11"/>
                  </a:cxn>
                  <a:cxn ang="0">
                    <a:pos x="41" y="18"/>
                  </a:cxn>
                  <a:cxn ang="0">
                    <a:pos x="30" y="28"/>
                  </a:cxn>
                  <a:cxn ang="0">
                    <a:pos x="22" y="40"/>
                  </a:cxn>
                  <a:cxn ang="0">
                    <a:pos x="16" y="53"/>
                  </a:cxn>
                  <a:cxn ang="0">
                    <a:pos x="8" y="67"/>
                  </a:cxn>
                  <a:cxn ang="0">
                    <a:pos x="4" y="83"/>
                  </a:cxn>
                  <a:cxn ang="0">
                    <a:pos x="1" y="100"/>
                  </a:cxn>
                  <a:cxn ang="0">
                    <a:pos x="0" y="116"/>
                  </a:cxn>
                  <a:cxn ang="0">
                    <a:pos x="1" y="132"/>
                  </a:cxn>
                  <a:cxn ang="0">
                    <a:pos x="4" y="148"/>
                  </a:cxn>
                  <a:cxn ang="0">
                    <a:pos x="7" y="162"/>
                  </a:cxn>
                  <a:cxn ang="0">
                    <a:pos x="14" y="176"/>
                  </a:cxn>
                  <a:cxn ang="0">
                    <a:pos x="20" y="187"/>
                  </a:cxn>
                  <a:cxn ang="0">
                    <a:pos x="29" y="199"/>
                  </a:cxn>
                  <a:cxn ang="0">
                    <a:pos x="40" y="208"/>
                  </a:cxn>
                  <a:cxn ang="0">
                    <a:pos x="50" y="215"/>
                  </a:cxn>
                  <a:cxn ang="0">
                    <a:pos x="62" y="220"/>
                  </a:cxn>
                </a:cxnLst>
                <a:rect l="0" t="0" r="r" b="b"/>
                <a:pathLst>
                  <a:path w="163" h="222">
                    <a:moveTo>
                      <a:pt x="66" y="221"/>
                    </a:moveTo>
                    <a:lnTo>
                      <a:pt x="70" y="221"/>
                    </a:lnTo>
                    <a:lnTo>
                      <a:pt x="74" y="222"/>
                    </a:lnTo>
                    <a:lnTo>
                      <a:pt x="78" y="222"/>
                    </a:lnTo>
                    <a:lnTo>
                      <a:pt x="83" y="222"/>
                    </a:lnTo>
                    <a:lnTo>
                      <a:pt x="86" y="222"/>
                    </a:lnTo>
                    <a:lnTo>
                      <a:pt x="90" y="221"/>
                    </a:lnTo>
                    <a:lnTo>
                      <a:pt x="95" y="220"/>
                    </a:lnTo>
                    <a:lnTo>
                      <a:pt x="98" y="220"/>
                    </a:lnTo>
                    <a:lnTo>
                      <a:pt x="102" y="217"/>
                    </a:lnTo>
                    <a:lnTo>
                      <a:pt x="106" y="215"/>
                    </a:lnTo>
                    <a:lnTo>
                      <a:pt x="109" y="214"/>
                    </a:lnTo>
                    <a:lnTo>
                      <a:pt x="114" y="211"/>
                    </a:lnTo>
                    <a:lnTo>
                      <a:pt x="116" y="209"/>
                    </a:lnTo>
                    <a:lnTo>
                      <a:pt x="120" y="206"/>
                    </a:lnTo>
                    <a:lnTo>
                      <a:pt x="124" y="204"/>
                    </a:lnTo>
                    <a:lnTo>
                      <a:pt x="127" y="202"/>
                    </a:lnTo>
                    <a:lnTo>
                      <a:pt x="130" y="198"/>
                    </a:lnTo>
                    <a:lnTo>
                      <a:pt x="133" y="194"/>
                    </a:lnTo>
                    <a:lnTo>
                      <a:pt x="136" y="191"/>
                    </a:lnTo>
                    <a:lnTo>
                      <a:pt x="139" y="186"/>
                    </a:lnTo>
                    <a:lnTo>
                      <a:pt x="142" y="182"/>
                    </a:lnTo>
                    <a:lnTo>
                      <a:pt x="145" y="179"/>
                    </a:lnTo>
                    <a:lnTo>
                      <a:pt x="148" y="174"/>
                    </a:lnTo>
                    <a:lnTo>
                      <a:pt x="150" y="170"/>
                    </a:lnTo>
                    <a:lnTo>
                      <a:pt x="151" y="166"/>
                    </a:lnTo>
                    <a:lnTo>
                      <a:pt x="154" y="161"/>
                    </a:lnTo>
                    <a:lnTo>
                      <a:pt x="155" y="155"/>
                    </a:lnTo>
                    <a:lnTo>
                      <a:pt x="157" y="150"/>
                    </a:lnTo>
                    <a:lnTo>
                      <a:pt x="158" y="145"/>
                    </a:lnTo>
                    <a:lnTo>
                      <a:pt x="160" y="139"/>
                    </a:lnTo>
                    <a:lnTo>
                      <a:pt x="161" y="134"/>
                    </a:lnTo>
                    <a:lnTo>
                      <a:pt x="162" y="128"/>
                    </a:lnTo>
                    <a:lnTo>
                      <a:pt x="162" y="122"/>
                    </a:lnTo>
                    <a:lnTo>
                      <a:pt x="163" y="118"/>
                    </a:lnTo>
                    <a:lnTo>
                      <a:pt x="163" y="112"/>
                    </a:lnTo>
                    <a:lnTo>
                      <a:pt x="163" y="107"/>
                    </a:lnTo>
                    <a:lnTo>
                      <a:pt x="163" y="101"/>
                    </a:lnTo>
                    <a:lnTo>
                      <a:pt x="163" y="95"/>
                    </a:lnTo>
                    <a:lnTo>
                      <a:pt x="162" y="90"/>
                    </a:lnTo>
                    <a:lnTo>
                      <a:pt x="162" y="85"/>
                    </a:lnTo>
                    <a:lnTo>
                      <a:pt x="161" y="79"/>
                    </a:lnTo>
                    <a:lnTo>
                      <a:pt x="160" y="74"/>
                    </a:lnTo>
                    <a:lnTo>
                      <a:pt x="158" y="70"/>
                    </a:lnTo>
                    <a:lnTo>
                      <a:pt x="157" y="65"/>
                    </a:lnTo>
                    <a:lnTo>
                      <a:pt x="156" y="59"/>
                    </a:lnTo>
                    <a:lnTo>
                      <a:pt x="154" y="55"/>
                    </a:lnTo>
                    <a:lnTo>
                      <a:pt x="152" y="50"/>
                    </a:lnTo>
                    <a:lnTo>
                      <a:pt x="151" y="47"/>
                    </a:lnTo>
                    <a:lnTo>
                      <a:pt x="148" y="42"/>
                    </a:lnTo>
                    <a:lnTo>
                      <a:pt x="145" y="37"/>
                    </a:lnTo>
                    <a:lnTo>
                      <a:pt x="143" y="34"/>
                    </a:lnTo>
                    <a:lnTo>
                      <a:pt x="140" y="30"/>
                    </a:lnTo>
                    <a:lnTo>
                      <a:pt x="134" y="23"/>
                    </a:lnTo>
                    <a:lnTo>
                      <a:pt x="128" y="18"/>
                    </a:lnTo>
                    <a:lnTo>
                      <a:pt x="125" y="14"/>
                    </a:lnTo>
                    <a:lnTo>
                      <a:pt x="121" y="12"/>
                    </a:lnTo>
                    <a:lnTo>
                      <a:pt x="118" y="10"/>
                    </a:lnTo>
                    <a:lnTo>
                      <a:pt x="115" y="8"/>
                    </a:lnTo>
                    <a:lnTo>
                      <a:pt x="110" y="6"/>
                    </a:lnTo>
                    <a:lnTo>
                      <a:pt x="107" y="4"/>
                    </a:lnTo>
                    <a:lnTo>
                      <a:pt x="103" y="2"/>
                    </a:lnTo>
                    <a:lnTo>
                      <a:pt x="100" y="2"/>
                    </a:lnTo>
                    <a:lnTo>
                      <a:pt x="95" y="1"/>
                    </a:lnTo>
                    <a:lnTo>
                      <a:pt x="91" y="0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79" y="0"/>
                    </a:lnTo>
                    <a:lnTo>
                      <a:pt x="74" y="1"/>
                    </a:lnTo>
                    <a:lnTo>
                      <a:pt x="71" y="1"/>
                    </a:lnTo>
                    <a:lnTo>
                      <a:pt x="67" y="4"/>
                    </a:lnTo>
                    <a:lnTo>
                      <a:pt x="62" y="4"/>
                    </a:lnTo>
                    <a:lnTo>
                      <a:pt x="59" y="6"/>
                    </a:lnTo>
                    <a:lnTo>
                      <a:pt x="55" y="8"/>
                    </a:lnTo>
                    <a:lnTo>
                      <a:pt x="52" y="11"/>
                    </a:lnTo>
                    <a:lnTo>
                      <a:pt x="48" y="12"/>
                    </a:lnTo>
                    <a:lnTo>
                      <a:pt x="43" y="16"/>
                    </a:lnTo>
                    <a:lnTo>
                      <a:pt x="41" y="18"/>
                    </a:lnTo>
                    <a:lnTo>
                      <a:pt x="37" y="22"/>
                    </a:lnTo>
                    <a:lnTo>
                      <a:pt x="34" y="24"/>
                    </a:lnTo>
                    <a:lnTo>
                      <a:pt x="30" y="28"/>
                    </a:lnTo>
                    <a:lnTo>
                      <a:pt x="28" y="31"/>
                    </a:lnTo>
                    <a:lnTo>
                      <a:pt x="25" y="36"/>
                    </a:lnTo>
                    <a:lnTo>
                      <a:pt x="22" y="40"/>
                    </a:lnTo>
                    <a:lnTo>
                      <a:pt x="19" y="43"/>
                    </a:lnTo>
                    <a:lnTo>
                      <a:pt x="17" y="48"/>
                    </a:lnTo>
                    <a:lnTo>
                      <a:pt x="16" y="53"/>
                    </a:lnTo>
                    <a:lnTo>
                      <a:pt x="13" y="56"/>
                    </a:lnTo>
                    <a:lnTo>
                      <a:pt x="10" y="61"/>
                    </a:lnTo>
                    <a:lnTo>
                      <a:pt x="8" y="67"/>
                    </a:lnTo>
                    <a:lnTo>
                      <a:pt x="7" y="73"/>
                    </a:lnTo>
                    <a:lnTo>
                      <a:pt x="5" y="78"/>
                    </a:lnTo>
                    <a:lnTo>
                      <a:pt x="4" y="83"/>
                    </a:lnTo>
                    <a:lnTo>
                      <a:pt x="2" y="89"/>
                    </a:lnTo>
                    <a:lnTo>
                      <a:pt x="2" y="95"/>
                    </a:lnTo>
                    <a:lnTo>
                      <a:pt x="1" y="100"/>
                    </a:lnTo>
                    <a:lnTo>
                      <a:pt x="1" y="106"/>
                    </a:lnTo>
                    <a:lnTo>
                      <a:pt x="0" y="110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6"/>
                    </a:lnTo>
                    <a:lnTo>
                      <a:pt x="1" y="132"/>
                    </a:lnTo>
                    <a:lnTo>
                      <a:pt x="2" y="138"/>
                    </a:lnTo>
                    <a:lnTo>
                      <a:pt x="2" y="143"/>
                    </a:lnTo>
                    <a:lnTo>
                      <a:pt x="4" y="148"/>
                    </a:lnTo>
                    <a:lnTo>
                      <a:pt x="5" y="152"/>
                    </a:lnTo>
                    <a:lnTo>
                      <a:pt x="6" y="158"/>
                    </a:lnTo>
                    <a:lnTo>
                      <a:pt x="7" y="162"/>
                    </a:lnTo>
                    <a:lnTo>
                      <a:pt x="10" y="167"/>
                    </a:lnTo>
                    <a:lnTo>
                      <a:pt x="12" y="172"/>
                    </a:lnTo>
                    <a:lnTo>
                      <a:pt x="14" y="176"/>
                    </a:lnTo>
                    <a:lnTo>
                      <a:pt x="17" y="180"/>
                    </a:lnTo>
                    <a:lnTo>
                      <a:pt x="18" y="184"/>
                    </a:lnTo>
                    <a:lnTo>
                      <a:pt x="20" y="187"/>
                    </a:lnTo>
                    <a:lnTo>
                      <a:pt x="24" y="192"/>
                    </a:lnTo>
                    <a:lnTo>
                      <a:pt x="26" y="196"/>
                    </a:lnTo>
                    <a:lnTo>
                      <a:pt x="29" y="199"/>
                    </a:lnTo>
                    <a:lnTo>
                      <a:pt x="32" y="202"/>
                    </a:lnTo>
                    <a:lnTo>
                      <a:pt x="36" y="205"/>
                    </a:lnTo>
                    <a:lnTo>
                      <a:pt x="40" y="208"/>
                    </a:lnTo>
                    <a:lnTo>
                      <a:pt x="42" y="210"/>
                    </a:lnTo>
                    <a:lnTo>
                      <a:pt x="46" y="212"/>
                    </a:lnTo>
                    <a:lnTo>
                      <a:pt x="50" y="215"/>
                    </a:lnTo>
                    <a:lnTo>
                      <a:pt x="54" y="216"/>
                    </a:lnTo>
                    <a:lnTo>
                      <a:pt x="58" y="217"/>
                    </a:lnTo>
                    <a:lnTo>
                      <a:pt x="62" y="220"/>
                    </a:lnTo>
                    <a:lnTo>
                      <a:pt x="66" y="221"/>
                    </a:lnTo>
                    <a:lnTo>
                      <a:pt x="66" y="2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7" name="Freeform 211"/>
              <p:cNvSpPr>
                <a:spLocks/>
              </p:cNvSpPr>
              <p:nvPr/>
            </p:nvSpPr>
            <p:spPr bwMode="auto">
              <a:xfrm>
                <a:off x="2047" y="2203"/>
                <a:ext cx="202" cy="252"/>
              </a:xfrm>
              <a:custGeom>
                <a:avLst/>
                <a:gdLst/>
                <a:ahLst/>
                <a:cxnLst>
                  <a:cxn ang="0">
                    <a:pos x="78" y="250"/>
                  </a:cxn>
                  <a:cxn ang="0">
                    <a:pos x="94" y="252"/>
                  </a:cxn>
                  <a:cxn ang="0">
                    <a:pos x="108" y="251"/>
                  </a:cxn>
                  <a:cxn ang="0">
                    <a:pos x="123" y="246"/>
                  </a:cxn>
                  <a:cxn ang="0">
                    <a:pos x="137" y="240"/>
                  </a:cxn>
                  <a:cxn ang="0">
                    <a:pos x="149" y="232"/>
                  </a:cxn>
                  <a:cxn ang="0">
                    <a:pos x="162" y="221"/>
                  </a:cxn>
                  <a:cxn ang="0">
                    <a:pos x="173" y="208"/>
                  </a:cxn>
                  <a:cxn ang="0">
                    <a:pos x="181" y="193"/>
                  </a:cxn>
                  <a:cxn ang="0">
                    <a:pos x="190" y="176"/>
                  </a:cxn>
                  <a:cxn ang="0">
                    <a:pos x="197" y="158"/>
                  </a:cxn>
                  <a:cxn ang="0">
                    <a:pos x="199" y="139"/>
                  </a:cxn>
                  <a:cxn ang="0">
                    <a:pos x="202" y="121"/>
                  </a:cxn>
                  <a:cxn ang="0">
                    <a:pos x="201" y="102"/>
                  </a:cxn>
                  <a:cxn ang="0">
                    <a:pos x="198" y="85"/>
                  </a:cxn>
                  <a:cxn ang="0">
                    <a:pos x="193" y="68"/>
                  </a:cxn>
                  <a:cxn ang="0">
                    <a:pos x="187" y="53"/>
                  </a:cxn>
                  <a:cxn ang="0">
                    <a:pos x="178" y="38"/>
                  </a:cxn>
                  <a:cxn ang="0">
                    <a:pos x="168" y="26"/>
                  </a:cxn>
                  <a:cxn ang="0">
                    <a:pos x="156" y="16"/>
                  </a:cxn>
                  <a:cxn ang="0">
                    <a:pos x="143" y="8"/>
                  </a:cxn>
                  <a:cxn ang="0">
                    <a:pos x="129" y="4"/>
                  </a:cxn>
                  <a:cxn ang="0">
                    <a:pos x="113" y="0"/>
                  </a:cxn>
                  <a:cxn ang="0">
                    <a:pos x="99" y="0"/>
                  </a:cxn>
                  <a:cxn ang="0">
                    <a:pos x="83" y="2"/>
                  </a:cxn>
                  <a:cxn ang="0">
                    <a:pos x="70" y="8"/>
                  </a:cxn>
                  <a:cxn ang="0">
                    <a:pos x="57" y="17"/>
                  </a:cxn>
                  <a:cxn ang="0">
                    <a:pos x="44" y="26"/>
                  </a:cxn>
                  <a:cxn ang="0">
                    <a:pos x="33" y="38"/>
                  </a:cxn>
                  <a:cxn ang="0">
                    <a:pos x="22" y="53"/>
                  </a:cxn>
                  <a:cxn ang="0">
                    <a:pos x="14" y="70"/>
                  </a:cxn>
                  <a:cxn ang="0">
                    <a:pos x="8" y="88"/>
                  </a:cxn>
                  <a:cxn ang="0">
                    <a:pos x="3" y="106"/>
                  </a:cxn>
                  <a:cxn ang="0">
                    <a:pos x="0" y="124"/>
                  </a:cxn>
                  <a:cxn ang="0">
                    <a:pos x="0" y="143"/>
                  </a:cxn>
                  <a:cxn ang="0">
                    <a:pos x="2" y="161"/>
                  </a:cxn>
                  <a:cxn ang="0">
                    <a:pos x="6" y="178"/>
                  </a:cxn>
                  <a:cxn ang="0">
                    <a:pos x="12" y="193"/>
                  </a:cxn>
                  <a:cxn ang="0">
                    <a:pos x="21" y="209"/>
                  </a:cxn>
                  <a:cxn ang="0">
                    <a:pos x="30" y="221"/>
                  </a:cxn>
                  <a:cxn ang="0">
                    <a:pos x="41" y="233"/>
                  </a:cxn>
                  <a:cxn ang="0">
                    <a:pos x="54" y="241"/>
                  </a:cxn>
                  <a:cxn ang="0">
                    <a:pos x="70" y="248"/>
                  </a:cxn>
                </a:cxnLst>
                <a:rect l="0" t="0" r="r" b="b"/>
                <a:pathLst>
                  <a:path w="202" h="252">
                    <a:moveTo>
                      <a:pt x="70" y="248"/>
                    </a:moveTo>
                    <a:lnTo>
                      <a:pt x="74" y="248"/>
                    </a:lnTo>
                    <a:lnTo>
                      <a:pt x="78" y="250"/>
                    </a:lnTo>
                    <a:lnTo>
                      <a:pt x="83" y="251"/>
                    </a:lnTo>
                    <a:lnTo>
                      <a:pt x="88" y="252"/>
                    </a:lnTo>
                    <a:lnTo>
                      <a:pt x="94" y="252"/>
                    </a:lnTo>
                    <a:lnTo>
                      <a:pt x="99" y="252"/>
                    </a:lnTo>
                    <a:lnTo>
                      <a:pt x="104" y="251"/>
                    </a:lnTo>
                    <a:lnTo>
                      <a:pt x="108" y="251"/>
                    </a:lnTo>
                    <a:lnTo>
                      <a:pt x="113" y="250"/>
                    </a:lnTo>
                    <a:lnTo>
                      <a:pt x="118" y="248"/>
                    </a:lnTo>
                    <a:lnTo>
                      <a:pt x="123" y="246"/>
                    </a:lnTo>
                    <a:lnTo>
                      <a:pt x="128" y="245"/>
                    </a:lnTo>
                    <a:lnTo>
                      <a:pt x="132" y="242"/>
                    </a:lnTo>
                    <a:lnTo>
                      <a:pt x="137" y="240"/>
                    </a:lnTo>
                    <a:lnTo>
                      <a:pt x="141" y="238"/>
                    </a:lnTo>
                    <a:lnTo>
                      <a:pt x="145" y="235"/>
                    </a:lnTo>
                    <a:lnTo>
                      <a:pt x="149" y="232"/>
                    </a:lnTo>
                    <a:lnTo>
                      <a:pt x="154" y="228"/>
                    </a:lnTo>
                    <a:lnTo>
                      <a:pt x="157" y="224"/>
                    </a:lnTo>
                    <a:lnTo>
                      <a:pt x="162" y="221"/>
                    </a:lnTo>
                    <a:lnTo>
                      <a:pt x="166" y="216"/>
                    </a:lnTo>
                    <a:lnTo>
                      <a:pt x="169" y="212"/>
                    </a:lnTo>
                    <a:lnTo>
                      <a:pt x="173" y="208"/>
                    </a:lnTo>
                    <a:lnTo>
                      <a:pt x="177" y="204"/>
                    </a:lnTo>
                    <a:lnTo>
                      <a:pt x="179" y="198"/>
                    </a:lnTo>
                    <a:lnTo>
                      <a:pt x="181" y="193"/>
                    </a:lnTo>
                    <a:lnTo>
                      <a:pt x="185" y="187"/>
                    </a:lnTo>
                    <a:lnTo>
                      <a:pt x="189" y="182"/>
                    </a:lnTo>
                    <a:lnTo>
                      <a:pt x="190" y="176"/>
                    </a:lnTo>
                    <a:lnTo>
                      <a:pt x="192" y="170"/>
                    </a:lnTo>
                    <a:lnTo>
                      <a:pt x="195" y="164"/>
                    </a:lnTo>
                    <a:lnTo>
                      <a:pt x="197" y="158"/>
                    </a:lnTo>
                    <a:lnTo>
                      <a:pt x="198" y="152"/>
                    </a:lnTo>
                    <a:lnTo>
                      <a:pt x="199" y="146"/>
                    </a:lnTo>
                    <a:lnTo>
                      <a:pt x="199" y="139"/>
                    </a:lnTo>
                    <a:lnTo>
                      <a:pt x="201" y="133"/>
                    </a:lnTo>
                    <a:lnTo>
                      <a:pt x="201" y="127"/>
                    </a:lnTo>
                    <a:lnTo>
                      <a:pt x="202" y="121"/>
                    </a:lnTo>
                    <a:lnTo>
                      <a:pt x="202" y="115"/>
                    </a:lnTo>
                    <a:lnTo>
                      <a:pt x="202" y="109"/>
                    </a:lnTo>
                    <a:lnTo>
                      <a:pt x="201" y="102"/>
                    </a:lnTo>
                    <a:lnTo>
                      <a:pt x="201" y="96"/>
                    </a:lnTo>
                    <a:lnTo>
                      <a:pt x="199" y="91"/>
                    </a:lnTo>
                    <a:lnTo>
                      <a:pt x="198" y="85"/>
                    </a:lnTo>
                    <a:lnTo>
                      <a:pt x="197" y="79"/>
                    </a:lnTo>
                    <a:lnTo>
                      <a:pt x="196" y="73"/>
                    </a:lnTo>
                    <a:lnTo>
                      <a:pt x="193" y="68"/>
                    </a:lnTo>
                    <a:lnTo>
                      <a:pt x="192" y="64"/>
                    </a:lnTo>
                    <a:lnTo>
                      <a:pt x="190" y="58"/>
                    </a:lnTo>
                    <a:lnTo>
                      <a:pt x="187" y="53"/>
                    </a:lnTo>
                    <a:lnTo>
                      <a:pt x="184" y="47"/>
                    </a:lnTo>
                    <a:lnTo>
                      <a:pt x="181" y="43"/>
                    </a:lnTo>
                    <a:lnTo>
                      <a:pt x="178" y="38"/>
                    </a:lnTo>
                    <a:lnTo>
                      <a:pt x="175" y="34"/>
                    </a:lnTo>
                    <a:lnTo>
                      <a:pt x="172" y="30"/>
                    </a:lnTo>
                    <a:lnTo>
                      <a:pt x="168" y="26"/>
                    </a:lnTo>
                    <a:lnTo>
                      <a:pt x="165" y="23"/>
                    </a:lnTo>
                    <a:lnTo>
                      <a:pt x="161" y="19"/>
                    </a:lnTo>
                    <a:lnTo>
                      <a:pt x="156" y="16"/>
                    </a:lnTo>
                    <a:lnTo>
                      <a:pt x="151" y="13"/>
                    </a:lnTo>
                    <a:lnTo>
                      <a:pt x="147" y="11"/>
                    </a:lnTo>
                    <a:lnTo>
                      <a:pt x="143" y="8"/>
                    </a:lnTo>
                    <a:lnTo>
                      <a:pt x="138" y="6"/>
                    </a:lnTo>
                    <a:lnTo>
                      <a:pt x="135" y="5"/>
                    </a:lnTo>
                    <a:lnTo>
                      <a:pt x="129" y="4"/>
                    </a:lnTo>
                    <a:lnTo>
                      <a:pt x="124" y="1"/>
                    </a:lnTo>
                    <a:lnTo>
                      <a:pt x="118" y="0"/>
                    </a:lnTo>
                    <a:lnTo>
                      <a:pt x="113" y="0"/>
                    </a:lnTo>
                    <a:lnTo>
                      <a:pt x="108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4" y="1"/>
                    </a:lnTo>
                    <a:lnTo>
                      <a:pt x="88" y="1"/>
                    </a:lnTo>
                    <a:lnTo>
                      <a:pt x="83" y="2"/>
                    </a:lnTo>
                    <a:lnTo>
                      <a:pt x="78" y="5"/>
                    </a:lnTo>
                    <a:lnTo>
                      <a:pt x="75" y="6"/>
                    </a:lnTo>
                    <a:lnTo>
                      <a:pt x="70" y="8"/>
                    </a:lnTo>
                    <a:lnTo>
                      <a:pt x="65" y="11"/>
                    </a:lnTo>
                    <a:lnTo>
                      <a:pt x="60" y="13"/>
                    </a:lnTo>
                    <a:lnTo>
                      <a:pt x="57" y="17"/>
                    </a:lnTo>
                    <a:lnTo>
                      <a:pt x="52" y="19"/>
                    </a:lnTo>
                    <a:lnTo>
                      <a:pt x="47" y="23"/>
                    </a:lnTo>
                    <a:lnTo>
                      <a:pt x="44" y="26"/>
                    </a:lnTo>
                    <a:lnTo>
                      <a:pt x="40" y="30"/>
                    </a:lnTo>
                    <a:lnTo>
                      <a:pt x="36" y="34"/>
                    </a:lnTo>
                    <a:lnTo>
                      <a:pt x="33" y="38"/>
                    </a:lnTo>
                    <a:lnTo>
                      <a:pt x="29" y="42"/>
                    </a:lnTo>
                    <a:lnTo>
                      <a:pt x="26" y="48"/>
                    </a:lnTo>
                    <a:lnTo>
                      <a:pt x="22" y="53"/>
                    </a:lnTo>
                    <a:lnTo>
                      <a:pt x="18" y="58"/>
                    </a:lnTo>
                    <a:lnTo>
                      <a:pt x="16" y="64"/>
                    </a:lnTo>
                    <a:lnTo>
                      <a:pt x="14" y="70"/>
                    </a:lnTo>
                    <a:lnTo>
                      <a:pt x="11" y="74"/>
                    </a:lnTo>
                    <a:lnTo>
                      <a:pt x="9" y="82"/>
                    </a:lnTo>
                    <a:lnTo>
                      <a:pt x="8" y="88"/>
                    </a:lnTo>
                    <a:lnTo>
                      <a:pt x="6" y="94"/>
                    </a:lnTo>
                    <a:lnTo>
                      <a:pt x="4" y="100"/>
                    </a:lnTo>
                    <a:lnTo>
                      <a:pt x="3" y="106"/>
                    </a:lnTo>
                    <a:lnTo>
                      <a:pt x="2" y="112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0" y="131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0" y="149"/>
                    </a:lnTo>
                    <a:lnTo>
                      <a:pt x="2" y="155"/>
                    </a:lnTo>
                    <a:lnTo>
                      <a:pt x="2" y="161"/>
                    </a:lnTo>
                    <a:lnTo>
                      <a:pt x="4" y="167"/>
                    </a:lnTo>
                    <a:lnTo>
                      <a:pt x="5" y="173"/>
                    </a:lnTo>
                    <a:lnTo>
                      <a:pt x="6" y="178"/>
                    </a:lnTo>
                    <a:lnTo>
                      <a:pt x="9" y="184"/>
                    </a:lnTo>
                    <a:lnTo>
                      <a:pt x="11" y="188"/>
                    </a:lnTo>
                    <a:lnTo>
                      <a:pt x="12" y="193"/>
                    </a:lnTo>
                    <a:lnTo>
                      <a:pt x="15" y="198"/>
                    </a:lnTo>
                    <a:lnTo>
                      <a:pt x="17" y="204"/>
                    </a:lnTo>
                    <a:lnTo>
                      <a:pt x="21" y="209"/>
                    </a:lnTo>
                    <a:lnTo>
                      <a:pt x="23" y="212"/>
                    </a:lnTo>
                    <a:lnTo>
                      <a:pt x="27" y="217"/>
                    </a:lnTo>
                    <a:lnTo>
                      <a:pt x="30" y="221"/>
                    </a:lnTo>
                    <a:lnTo>
                      <a:pt x="34" y="226"/>
                    </a:lnTo>
                    <a:lnTo>
                      <a:pt x="38" y="228"/>
                    </a:lnTo>
                    <a:lnTo>
                      <a:pt x="41" y="233"/>
                    </a:lnTo>
                    <a:lnTo>
                      <a:pt x="46" y="235"/>
                    </a:lnTo>
                    <a:lnTo>
                      <a:pt x="50" y="239"/>
                    </a:lnTo>
                    <a:lnTo>
                      <a:pt x="54" y="241"/>
                    </a:lnTo>
                    <a:lnTo>
                      <a:pt x="59" y="244"/>
                    </a:lnTo>
                    <a:lnTo>
                      <a:pt x="64" y="246"/>
                    </a:lnTo>
                    <a:lnTo>
                      <a:pt x="70" y="248"/>
                    </a:lnTo>
                    <a:lnTo>
                      <a:pt x="70" y="24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8" name="Freeform 212"/>
              <p:cNvSpPr>
                <a:spLocks/>
              </p:cNvSpPr>
              <p:nvPr/>
            </p:nvSpPr>
            <p:spPr bwMode="auto">
              <a:xfrm>
                <a:off x="1421" y="1922"/>
                <a:ext cx="209" cy="221"/>
              </a:xfrm>
              <a:custGeom>
                <a:avLst/>
                <a:gdLst/>
                <a:ahLst/>
                <a:cxnLst>
                  <a:cxn ang="0">
                    <a:pos x="38" y="206"/>
                  </a:cxn>
                  <a:cxn ang="0">
                    <a:pos x="50" y="214"/>
                  </a:cxn>
                  <a:cxn ang="0">
                    <a:pos x="65" y="218"/>
                  </a:cxn>
                  <a:cxn ang="0">
                    <a:pos x="79" y="221"/>
                  </a:cxn>
                  <a:cxn ang="0">
                    <a:pos x="94" y="221"/>
                  </a:cxn>
                  <a:cxn ang="0">
                    <a:pos x="109" y="218"/>
                  </a:cxn>
                  <a:cxn ang="0">
                    <a:pos x="124" y="215"/>
                  </a:cxn>
                  <a:cxn ang="0">
                    <a:pos x="138" y="208"/>
                  </a:cxn>
                  <a:cxn ang="0">
                    <a:pos x="152" y="198"/>
                  </a:cxn>
                  <a:cxn ang="0">
                    <a:pos x="166" y="187"/>
                  </a:cxn>
                  <a:cxn ang="0">
                    <a:pos x="178" y="175"/>
                  </a:cxn>
                  <a:cxn ang="0">
                    <a:pos x="187" y="161"/>
                  </a:cxn>
                  <a:cxn ang="0">
                    <a:pos x="196" y="145"/>
                  </a:cxn>
                  <a:cxn ang="0">
                    <a:pos x="202" y="130"/>
                  </a:cxn>
                  <a:cxn ang="0">
                    <a:pos x="206" y="114"/>
                  </a:cxn>
                  <a:cxn ang="0">
                    <a:pos x="208" y="98"/>
                  </a:cxn>
                  <a:cxn ang="0">
                    <a:pos x="208" y="82"/>
                  </a:cxn>
                  <a:cxn ang="0">
                    <a:pos x="205" y="66"/>
                  </a:cxn>
                  <a:cxn ang="0">
                    <a:pos x="202" y="53"/>
                  </a:cxn>
                  <a:cxn ang="0">
                    <a:pos x="194" y="38"/>
                  </a:cxn>
                  <a:cxn ang="0">
                    <a:pos x="186" y="28"/>
                  </a:cxn>
                  <a:cxn ang="0">
                    <a:pos x="175" y="17"/>
                  </a:cxn>
                  <a:cxn ang="0">
                    <a:pos x="162" y="10"/>
                  </a:cxn>
                  <a:cxn ang="0">
                    <a:pos x="148" y="4"/>
                  </a:cxn>
                  <a:cxn ang="0">
                    <a:pos x="133" y="0"/>
                  </a:cxn>
                  <a:cxn ang="0">
                    <a:pos x="119" y="0"/>
                  </a:cxn>
                  <a:cxn ang="0">
                    <a:pos x="104" y="1"/>
                  </a:cxn>
                  <a:cxn ang="0">
                    <a:pos x="89" y="5"/>
                  </a:cxn>
                  <a:cxn ang="0">
                    <a:pos x="74" y="10"/>
                  </a:cxn>
                  <a:cxn ang="0">
                    <a:pos x="59" y="18"/>
                  </a:cxn>
                  <a:cxn ang="0">
                    <a:pos x="47" y="29"/>
                  </a:cxn>
                  <a:cxn ang="0">
                    <a:pos x="34" y="41"/>
                  </a:cxn>
                  <a:cxn ang="0">
                    <a:pos x="23" y="56"/>
                  </a:cxn>
                  <a:cxn ang="0">
                    <a:pos x="14" y="71"/>
                  </a:cxn>
                  <a:cxn ang="0">
                    <a:pos x="8" y="85"/>
                  </a:cxn>
                  <a:cxn ang="0">
                    <a:pos x="2" y="101"/>
                  </a:cxn>
                  <a:cxn ang="0">
                    <a:pos x="0" y="118"/>
                  </a:cxn>
                  <a:cxn ang="0">
                    <a:pos x="0" y="133"/>
                  </a:cxn>
                  <a:cxn ang="0">
                    <a:pos x="2" y="149"/>
                  </a:cxn>
                  <a:cxn ang="0">
                    <a:pos x="6" y="163"/>
                  </a:cxn>
                  <a:cxn ang="0">
                    <a:pos x="12" y="176"/>
                  </a:cxn>
                  <a:cxn ang="0">
                    <a:pos x="19" y="188"/>
                  </a:cxn>
                  <a:cxn ang="0">
                    <a:pos x="30" y="200"/>
                  </a:cxn>
                </a:cxnLst>
                <a:rect l="0" t="0" r="r" b="b"/>
                <a:pathLst>
                  <a:path w="209" h="221">
                    <a:moveTo>
                      <a:pt x="30" y="200"/>
                    </a:moveTo>
                    <a:lnTo>
                      <a:pt x="34" y="203"/>
                    </a:lnTo>
                    <a:lnTo>
                      <a:pt x="38" y="206"/>
                    </a:lnTo>
                    <a:lnTo>
                      <a:pt x="42" y="209"/>
                    </a:lnTo>
                    <a:lnTo>
                      <a:pt x="47" y="211"/>
                    </a:lnTo>
                    <a:lnTo>
                      <a:pt x="50" y="214"/>
                    </a:lnTo>
                    <a:lnTo>
                      <a:pt x="55" y="215"/>
                    </a:lnTo>
                    <a:lnTo>
                      <a:pt x="59" y="217"/>
                    </a:lnTo>
                    <a:lnTo>
                      <a:pt x="65" y="218"/>
                    </a:lnTo>
                    <a:lnTo>
                      <a:pt x="68" y="220"/>
                    </a:lnTo>
                    <a:lnTo>
                      <a:pt x="74" y="220"/>
                    </a:lnTo>
                    <a:lnTo>
                      <a:pt x="79" y="221"/>
                    </a:lnTo>
                    <a:lnTo>
                      <a:pt x="84" y="221"/>
                    </a:lnTo>
                    <a:lnTo>
                      <a:pt x="89" y="221"/>
                    </a:lnTo>
                    <a:lnTo>
                      <a:pt x="94" y="221"/>
                    </a:lnTo>
                    <a:lnTo>
                      <a:pt x="98" y="220"/>
                    </a:lnTo>
                    <a:lnTo>
                      <a:pt x="104" y="220"/>
                    </a:lnTo>
                    <a:lnTo>
                      <a:pt x="109" y="218"/>
                    </a:lnTo>
                    <a:lnTo>
                      <a:pt x="114" y="217"/>
                    </a:lnTo>
                    <a:lnTo>
                      <a:pt x="119" y="216"/>
                    </a:lnTo>
                    <a:lnTo>
                      <a:pt x="124" y="215"/>
                    </a:lnTo>
                    <a:lnTo>
                      <a:pt x="128" y="212"/>
                    </a:lnTo>
                    <a:lnTo>
                      <a:pt x="133" y="210"/>
                    </a:lnTo>
                    <a:lnTo>
                      <a:pt x="138" y="208"/>
                    </a:lnTo>
                    <a:lnTo>
                      <a:pt x="144" y="205"/>
                    </a:lnTo>
                    <a:lnTo>
                      <a:pt x="148" y="202"/>
                    </a:lnTo>
                    <a:lnTo>
                      <a:pt x="152" y="198"/>
                    </a:lnTo>
                    <a:lnTo>
                      <a:pt x="156" y="194"/>
                    </a:lnTo>
                    <a:lnTo>
                      <a:pt x="161" y="192"/>
                    </a:lnTo>
                    <a:lnTo>
                      <a:pt x="166" y="187"/>
                    </a:lnTo>
                    <a:lnTo>
                      <a:pt x="169" y="184"/>
                    </a:lnTo>
                    <a:lnTo>
                      <a:pt x="174" y="180"/>
                    </a:lnTo>
                    <a:lnTo>
                      <a:pt x="178" y="175"/>
                    </a:lnTo>
                    <a:lnTo>
                      <a:pt x="181" y="170"/>
                    </a:lnTo>
                    <a:lnTo>
                      <a:pt x="185" y="166"/>
                    </a:lnTo>
                    <a:lnTo>
                      <a:pt x="187" y="161"/>
                    </a:lnTo>
                    <a:lnTo>
                      <a:pt x="191" y="156"/>
                    </a:lnTo>
                    <a:lnTo>
                      <a:pt x="193" y="150"/>
                    </a:lnTo>
                    <a:lnTo>
                      <a:pt x="196" y="145"/>
                    </a:lnTo>
                    <a:lnTo>
                      <a:pt x="198" y="139"/>
                    </a:lnTo>
                    <a:lnTo>
                      <a:pt x="200" y="134"/>
                    </a:lnTo>
                    <a:lnTo>
                      <a:pt x="202" y="130"/>
                    </a:lnTo>
                    <a:lnTo>
                      <a:pt x="204" y="125"/>
                    </a:lnTo>
                    <a:lnTo>
                      <a:pt x="205" y="119"/>
                    </a:lnTo>
                    <a:lnTo>
                      <a:pt x="206" y="114"/>
                    </a:lnTo>
                    <a:lnTo>
                      <a:pt x="206" y="108"/>
                    </a:lnTo>
                    <a:lnTo>
                      <a:pt x="208" y="103"/>
                    </a:lnTo>
                    <a:lnTo>
                      <a:pt x="208" y="98"/>
                    </a:lnTo>
                    <a:lnTo>
                      <a:pt x="209" y="94"/>
                    </a:lnTo>
                    <a:lnTo>
                      <a:pt x="208" y="88"/>
                    </a:lnTo>
                    <a:lnTo>
                      <a:pt x="208" y="82"/>
                    </a:lnTo>
                    <a:lnTo>
                      <a:pt x="208" y="77"/>
                    </a:lnTo>
                    <a:lnTo>
                      <a:pt x="206" y="72"/>
                    </a:lnTo>
                    <a:lnTo>
                      <a:pt x="205" y="66"/>
                    </a:lnTo>
                    <a:lnTo>
                      <a:pt x="204" y="62"/>
                    </a:lnTo>
                    <a:lnTo>
                      <a:pt x="203" y="58"/>
                    </a:lnTo>
                    <a:lnTo>
                      <a:pt x="202" y="53"/>
                    </a:lnTo>
                    <a:lnTo>
                      <a:pt x="198" y="48"/>
                    </a:lnTo>
                    <a:lnTo>
                      <a:pt x="197" y="43"/>
                    </a:lnTo>
                    <a:lnTo>
                      <a:pt x="194" y="38"/>
                    </a:lnTo>
                    <a:lnTo>
                      <a:pt x="192" y="35"/>
                    </a:lnTo>
                    <a:lnTo>
                      <a:pt x="188" y="31"/>
                    </a:lnTo>
                    <a:lnTo>
                      <a:pt x="186" y="28"/>
                    </a:lnTo>
                    <a:lnTo>
                      <a:pt x="182" y="24"/>
                    </a:lnTo>
                    <a:lnTo>
                      <a:pt x="179" y="20"/>
                    </a:lnTo>
                    <a:lnTo>
                      <a:pt x="175" y="17"/>
                    </a:lnTo>
                    <a:lnTo>
                      <a:pt x="170" y="14"/>
                    </a:lnTo>
                    <a:lnTo>
                      <a:pt x="167" y="11"/>
                    </a:lnTo>
                    <a:lnTo>
                      <a:pt x="162" y="10"/>
                    </a:lnTo>
                    <a:lnTo>
                      <a:pt x="157" y="7"/>
                    </a:lnTo>
                    <a:lnTo>
                      <a:pt x="152" y="5"/>
                    </a:lnTo>
                    <a:lnTo>
                      <a:pt x="148" y="4"/>
                    </a:lnTo>
                    <a:lnTo>
                      <a:pt x="144" y="2"/>
                    </a:lnTo>
                    <a:lnTo>
                      <a:pt x="139" y="1"/>
                    </a:lnTo>
                    <a:lnTo>
                      <a:pt x="133" y="0"/>
                    </a:lnTo>
                    <a:lnTo>
                      <a:pt x="128" y="0"/>
                    </a:lnTo>
                    <a:lnTo>
                      <a:pt x="124" y="0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09" y="0"/>
                    </a:lnTo>
                    <a:lnTo>
                      <a:pt x="104" y="1"/>
                    </a:lnTo>
                    <a:lnTo>
                      <a:pt x="98" y="1"/>
                    </a:lnTo>
                    <a:lnTo>
                      <a:pt x="94" y="2"/>
                    </a:lnTo>
                    <a:lnTo>
                      <a:pt x="89" y="5"/>
                    </a:lnTo>
                    <a:lnTo>
                      <a:pt x="84" y="6"/>
                    </a:lnTo>
                    <a:lnTo>
                      <a:pt x="79" y="8"/>
                    </a:lnTo>
                    <a:lnTo>
                      <a:pt x="74" y="10"/>
                    </a:lnTo>
                    <a:lnTo>
                      <a:pt x="68" y="12"/>
                    </a:lnTo>
                    <a:lnTo>
                      <a:pt x="65" y="16"/>
                    </a:lnTo>
                    <a:lnTo>
                      <a:pt x="59" y="18"/>
                    </a:lnTo>
                    <a:lnTo>
                      <a:pt x="55" y="22"/>
                    </a:lnTo>
                    <a:lnTo>
                      <a:pt x="50" y="25"/>
                    </a:lnTo>
                    <a:lnTo>
                      <a:pt x="47" y="29"/>
                    </a:lnTo>
                    <a:lnTo>
                      <a:pt x="42" y="32"/>
                    </a:lnTo>
                    <a:lnTo>
                      <a:pt x="38" y="37"/>
                    </a:lnTo>
                    <a:lnTo>
                      <a:pt x="34" y="41"/>
                    </a:lnTo>
                    <a:lnTo>
                      <a:pt x="30" y="47"/>
                    </a:lnTo>
                    <a:lnTo>
                      <a:pt x="26" y="50"/>
                    </a:lnTo>
                    <a:lnTo>
                      <a:pt x="23" y="56"/>
                    </a:lnTo>
                    <a:lnTo>
                      <a:pt x="19" y="60"/>
                    </a:lnTo>
                    <a:lnTo>
                      <a:pt x="17" y="66"/>
                    </a:lnTo>
                    <a:lnTo>
                      <a:pt x="14" y="71"/>
                    </a:lnTo>
                    <a:lnTo>
                      <a:pt x="12" y="76"/>
                    </a:lnTo>
                    <a:lnTo>
                      <a:pt x="10" y="80"/>
                    </a:lnTo>
                    <a:lnTo>
                      <a:pt x="8" y="85"/>
                    </a:lnTo>
                    <a:lnTo>
                      <a:pt x="6" y="91"/>
                    </a:lnTo>
                    <a:lnTo>
                      <a:pt x="4" y="96"/>
                    </a:lnTo>
                    <a:lnTo>
                      <a:pt x="2" y="101"/>
                    </a:lnTo>
                    <a:lnTo>
                      <a:pt x="2" y="107"/>
                    </a:lnTo>
                    <a:lnTo>
                      <a:pt x="1" y="112"/>
                    </a:lnTo>
                    <a:lnTo>
                      <a:pt x="0" y="118"/>
                    </a:lnTo>
                    <a:lnTo>
                      <a:pt x="0" y="122"/>
                    </a:lnTo>
                    <a:lnTo>
                      <a:pt x="0" y="128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1" y="143"/>
                    </a:lnTo>
                    <a:lnTo>
                      <a:pt x="2" y="149"/>
                    </a:lnTo>
                    <a:lnTo>
                      <a:pt x="2" y="154"/>
                    </a:lnTo>
                    <a:lnTo>
                      <a:pt x="4" y="158"/>
                    </a:lnTo>
                    <a:lnTo>
                      <a:pt x="6" y="163"/>
                    </a:lnTo>
                    <a:lnTo>
                      <a:pt x="8" y="168"/>
                    </a:lnTo>
                    <a:lnTo>
                      <a:pt x="10" y="172"/>
                    </a:lnTo>
                    <a:lnTo>
                      <a:pt x="12" y="176"/>
                    </a:lnTo>
                    <a:lnTo>
                      <a:pt x="14" y="181"/>
                    </a:lnTo>
                    <a:lnTo>
                      <a:pt x="17" y="185"/>
                    </a:lnTo>
                    <a:lnTo>
                      <a:pt x="19" y="188"/>
                    </a:lnTo>
                    <a:lnTo>
                      <a:pt x="23" y="193"/>
                    </a:lnTo>
                    <a:lnTo>
                      <a:pt x="26" y="197"/>
                    </a:lnTo>
                    <a:lnTo>
                      <a:pt x="30" y="200"/>
                    </a:lnTo>
                    <a:lnTo>
                      <a:pt x="30" y="20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9" name="Freeform 213"/>
              <p:cNvSpPr>
                <a:spLocks/>
              </p:cNvSpPr>
              <p:nvPr/>
            </p:nvSpPr>
            <p:spPr bwMode="auto">
              <a:xfrm>
                <a:off x="1125" y="1712"/>
                <a:ext cx="176" cy="185"/>
              </a:xfrm>
              <a:custGeom>
                <a:avLst/>
                <a:gdLst/>
                <a:ahLst/>
                <a:cxnLst>
                  <a:cxn ang="0">
                    <a:pos x="31" y="176"/>
                  </a:cxn>
                  <a:cxn ang="0">
                    <a:pos x="42" y="181"/>
                  </a:cxn>
                  <a:cxn ang="0">
                    <a:pos x="54" y="185"/>
                  </a:cxn>
                  <a:cxn ang="0">
                    <a:pos x="65" y="185"/>
                  </a:cxn>
                  <a:cxn ang="0">
                    <a:pos x="78" y="184"/>
                  </a:cxn>
                  <a:cxn ang="0">
                    <a:pos x="90" y="181"/>
                  </a:cxn>
                  <a:cxn ang="0">
                    <a:pos x="102" y="176"/>
                  </a:cxn>
                  <a:cxn ang="0">
                    <a:pos x="115" y="169"/>
                  </a:cxn>
                  <a:cxn ang="0">
                    <a:pos x="126" y="161"/>
                  </a:cxn>
                  <a:cxn ang="0">
                    <a:pos x="138" y="151"/>
                  </a:cxn>
                  <a:cxn ang="0">
                    <a:pos x="148" y="140"/>
                  </a:cxn>
                  <a:cxn ang="0">
                    <a:pos x="157" y="127"/>
                  </a:cxn>
                  <a:cxn ang="0">
                    <a:pos x="164" y="114"/>
                  </a:cxn>
                  <a:cxn ang="0">
                    <a:pos x="170" y="101"/>
                  </a:cxn>
                  <a:cxn ang="0">
                    <a:pos x="174" y="88"/>
                  </a:cxn>
                  <a:cxn ang="0">
                    <a:pos x="176" y="74"/>
                  </a:cxn>
                  <a:cxn ang="0">
                    <a:pos x="176" y="61"/>
                  </a:cxn>
                  <a:cxn ang="0">
                    <a:pos x="174" y="49"/>
                  </a:cxn>
                  <a:cxn ang="0">
                    <a:pos x="170" y="38"/>
                  </a:cxn>
                  <a:cxn ang="0">
                    <a:pos x="164" y="28"/>
                  </a:cxn>
                  <a:cxn ang="0">
                    <a:pos x="151" y="13"/>
                  </a:cxn>
                  <a:cxn ang="0">
                    <a:pos x="140" y="6"/>
                  </a:cxn>
                  <a:cxn ang="0">
                    <a:pos x="129" y="2"/>
                  </a:cxn>
                  <a:cxn ang="0">
                    <a:pos x="119" y="0"/>
                  </a:cxn>
                  <a:cxn ang="0">
                    <a:pos x="105" y="0"/>
                  </a:cxn>
                  <a:cxn ang="0">
                    <a:pos x="93" y="1"/>
                  </a:cxn>
                  <a:cxn ang="0">
                    <a:pos x="81" y="5"/>
                  </a:cxn>
                  <a:cxn ang="0">
                    <a:pos x="68" y="10"/>
                  </a:cxn>
                  <a:cxn ang="0">
                    <a:pos x="56" y="17"/>
                  </a:cxn>
                  <a:cxn ang="0">
                    <a:pos x="45" y="26"/>
                  </a:cxn>
                  <a:cxn ang="0">
                    <a:pos x="33" y="36"/>
                  </a:cxn>
                  <a:cxn ang="0">
                    <a:pos x="24" y="48"/>
                  </a:cxn>
                  <a:cxn ang="0">
                    <a:pos x="17" y="61"/>
                  </a:cxn>
                  <a:cxn ang="0">
                    <a:pos x="9" y="74"/>
                  </a:cxn>
                  <a:cxn ang="0">
                    <a:pos x="3" y="88"/>
                  </a:cxn>
                  <a:cxn ang="0">
                    <a:pos x="1" y="101"/>
                  </a:cxn>
                  <a:cxn ang="0">
                    <a:pos x="1" y="115"/>
                  </a:cxn>
                  <a:cxn ang="0">
                    <a:pos x="1" y="127"/>
                  </a:cxn>
                  <a:cxn ang="0">
                    <a:pos x="3" y="139"/>
                  </a:cxn>
                  <a:cxn ang="0">
                    <a:pos x="8" y="150"/>
                  </a:cxn>
                  <a:cxn ang="0">
                    <a:pos x="14" y="161"/>
                  </a:cxn>
                  <a:cxn ang="0">
                    <a:pos x="21" y="169"/>
                  </a:cxn>
                </a:cxnLst>
                <a:rect l="0" t="0" r="r" b="b"/>
                <a:pathLst>
                  <a:path w="176" h="185">
                    <a:moveTo>
                      <a:pt x="25" y="173"/>
                    </a:moveTo>
                    <a:lnTo>
                      <a:pt x="27" y="174"/>
                    </a:lnTo>
                    <a:lnTo>
                      <a:pt x="31" y="176"/>
                    </a:lnTo>
                    <a:lnTo>
                      <a:pt x="35" y="179"/>
                    </a:lnTo>
                    <a:lnTo>
                      <a:pt x="38" y="180"/>
                    </a:lnTo>
                    <a:lnTo>
                      <a:pt x="42" y="181"/>
                    </a:lnTo>
                    <a:lnTo>
                      <a:pt x="45" y="182"/>
                    </a:lnTo>
                    <a:lnTo>
                      <a:pt x="49" y="184"/>
                    </a:lnTo>
                    <a:lnTo>
                      <a:pt x="54" y="185"/>
                    </a:lnTo>
                    <a:lnTo>
                      <a:pt x="57" y="185"/>
                    </a:lnTo>
                    <a:lnTo>
                      <a:pt x="61" y="185"/>
                    </a:lnTo>
                    <a:lnTo>
                      <a:pt x="65" y="185"/>
                    </a:lnTo>
                    <a:lnTo>
                      <a:pt x="69" y="185"/>
                    </a:lnTo>
                    <a:lnTo>
                      <a:pt x="73" y="185"/>
                    </a:lnTo>
                    <a:lnTo>
                      <a:pt x="78" y="184"/>
                    </a:lnTo>
                    <a:lnTo>
                      <a:pt x="81" y="184"/>
                    </a:lnTo>
                    <a:lnTo>
                      <a:pt x="86" y="182"/>
                    </a:lnTo>
                    <a:lnTo>
                      <a:pt x="90" y="181"/>
                    </a:lnTo>
                    <a:lnTo>
                      <a:pt x="93" y="180"/>
                    </a:lnTo>
                    <a:lnTo>
                      <a:pt x="98" y="178"/>
                    </a:lnTo>
                    <a:lnTo>
                      <a:pt x="102" y="176"/>
                    </a:lnTo>
                    <a:lnTo>
                      <a:pt x="105" y="174"/>
                    </a:lnTo>
                    <a:lnTo>
                      <a:pt x="110" y="172"/>
                    </a:lnTo>
                    <a:lnTo>
                      <a:pt x="115" y="169"/>
                    </a:lnTo>
                    <a:lnTo>
                      <a:pt x="119" y="167"/>
                    </a:lnTo>
                    <a:lnTo>
                      <a:pt x="122" y="164"/>
                    </a:lnTo>
                    <a:lnTo>
                      <a:pt x="126" y="161"/>
                    </a:lnTo>
                    <a:lnTo>
                      <a:pt x="129" y="158"/>
                    </a:lnTo>
                    <a:lnTo>
                      <a:pt x="134" y="155"/>
                    </a:lnTo>
                    <a:lnTo>
                      <a:pt x="138" y="151"/>
                    </a:lnTo>
                    <a:lnTo>
                      <a:pt x="141" y="148"/>
                    </a:lnTo>
                    <a:lnTo>
                      <a:pt x="145" y="144"/>
                    </a:lnTo>
                    <a:lnTo>
                      <a:pt x="148" y="140"/>
                    </a:lnTo>
                    <a:lnTo>
                      <a:pt x="151" y="136"/>
                    </a:lnTo>
                    <a:lnTo>
                      <a:pt x="154" y="132"/>
                    </a:lnTo>
                    <a:lnTo>
                      <a:pt x="157" y="127"/>
                    </a:lnTo>
                    <a:lnTo>
                      <a:pt x="159" y="124"/>
                    </a:lnTo>
                    <a:lnTo>
                      <a:pt x="162" y="119"/>
                    </a:lnTo>
                    <a:lnTo>
                      <a:pt x="164" y="114"/>
                    </a:lnTo>
                    <a:lnTo>
                      <a:pt x="166" y="109"/>
                    </a:lnTo>
                    <a:lnTo>
                      <a:pt x="169" y="106"/>
                    </a:lnTo>
                    <a:lnTo>
                      <a:pt x="170" y="101"/>
                    </a:lnTo>
                    <a:lnTo>
                      <a:pt x="171" y="96"/>
                    </a:lnTo>
                    <a:lnTo>
                      <a:pt x="172" y="91"/>
                    </a:lnTo>
                    <a:lnTo>
                      <a:pt x="174" y="88"/>
                    </a:lnTo>
                    <a:lnTo>
                      <a:pt x="175" y="83"/>
                    </a:lnTo>
                    <a:lnTo>
                      <a:pt x="175" y="78"/>
                    </a:lnTo>
                    <a:lnTo>
                      <a:pt x="176" y="74"/>
                    </a:lnTo>
                    <a:lnTo>
                      <a:pt x="176" y="71"/>
                    </a:lnTo>
                    <a:lnTo>
                      <a:pt x="176" y="66"/>
                    </a:lnTo>
                    <a:lnTo>
                      <a:pt x="176" y="61"/>
                    </a:lnTo>
                    <a:lnTo>
                      <a:pt x="175" y="58"/>
                    </a:lnTo>
                    <a:lnTo>
                      <a:pt x="175" y="54"/>
                    </a:lnTo>
                    <a:lnTo>
                      <a:pt x="174" y="49"/>
                    </a:lnTo>
                    <a:lnTo>
                      <a:pt x="172" y="46"/>
                    </a:lnTo>
                    <a:lnTo>
                      <a:pt x="171" y="42"/>
                    </a:lnTo>
                    <a:lnTo>
                      <a:pt x="170" y="38"/>
                    </a:lnTo>
                    <a:lnTo>
                      <a:pt x="168" y="35"/>
                    </a:lnTo>
                    <a:lnTo>
                      <a:pt x="165" y="31"/>
                    </a:lnTo>
                    <a:lnTo>
                      <a:pt x="164" y="28"/>
                    </a:lnTo>
                    <a:lnTo>
                      <a:pt x="162" y="24"/>
                    </a:lnTo>
                    <a:lnTo>
                      <a:pt x="157" y="18"/>
                    </a:lnTo>
                    <a:lnTo>
                      <a:pt x="151" y="13"/>
                    </a:lnTo>
                    <a:lnTo>
                      <a:pt x="147" y="10"/>
                    </a:lnTo>
                    <a:lnTo>
                      <a:pt x="144" y="8"/>
                    </a:lnTo>
                    <a:lnTo>
                      <a:pt x="140" y="6"/>
                    </a:lnTo>
                    <a:lnTo>
                      <a:pt x="138" y="5"/>
                    </a:lnTo>
                    <a:lnTo>
                      <a:pt x="133" y="4"/>
                    </a:lnTo>
                    <a:lnTo>
                      <a:pt x="129" y="2"/>
                    </a:lnTo>
                    <a:lnTo>
                      <a:pt x="126" y="1"/>
                    </a:lnTo>
                    <a:lnTo>
                      <a:pt x="122" y="1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10" y="0"/>
                    </a:lnTo>
                    <a:lnTo>
                      <a:pt x="105" y="0"/>
                    </a:lnTo>
                    <a:lnTo>
                      <a:pt x="102" y="0"/>
                    </a:lnTo>
                    <a:lnTo>
                      <a:pt x="98" y="1"/>
                    </a:lnTo>
                    <a:lnTo>
                      <a:pt x="93" y="1"/>
                    </a:lnTo>
                    <a:lnTo>
                      <a:pt x="90" y="4"/>
                    </a:lnTo>
                    <a:lnTo>
                      <a:pt x="85" y="4"/>
                    </a:lnTo>
                    <a:lnTo>
                      <a:pt x="81" y="5"/>
                    </a:lnTo>
                    <a:lnTo>
                      <a:pt x="77" y="6"/>
                    </a:lnTo>
                    <a:lnTo>
                      <a:pt x="73" y="8"/>
                    </a:lnTo>
                    <a:lnTo>
                      <a:pt x="68" y="10"/>
                    </a:lnTo>
                    <a:lnTo>
                      <a:pt x="65" y="12"/>
                    </a:lnTo>
                    <a:lnTo>
                      <a:pt x="60" y="14"/>
                    </a:lnTo>
                    <a:lnTo>
                      <a:pt x="56" y="17"/>
                    </a:lnTo>
                    <a:lnTo>
                      <a:pt x="53" y="19"/>
                    </a:lnTo>
                    <a:lnTo>
                      <a:pt x="49" y="23"/>
                    </a:lnTo>
                    <a:lnTo>
                      <a:pt x="45" y="26"/>
                    </a:lnTo>
                    <a:lnTo>
                      <a:pt x="41" y="30"/>
                    </a:lnTo>
                    <a:lnTo>
                      <a:pt x="37" y="32"/>
                    </a:lnTo>
                    <a:lnTo>
                      <a:pt x="33" y="36"/>
                    </a:lnTo>
                    <a:lnTo>
                      <a:pt x="31" y="41"/>
                    </a:lnTo>
                    <a:lnTo>
                      <a:pt x="27" y="44"/>
                    </a:lnTo>
                    <a:lnTo>
                      <a:pt x="24" y="48"/>
                    </a:lnTo>
                    <a:lnTo>
                      <a:pt x="21" y="53"/>
                    </a:lnTo>
                    <a:lnTo>
                      <a:pt x="18" y="58"/>
                    </a:lnTo>
                    <a:lnTo>
                      <a:pt x="17" y="61"/>
                    </a:lnTo>
                    <a:lnTo>
                      <a:pt x="13" y="66"/>
                    </a:lnTo>
                    <a:lnTo>
                      <a:pt x="12" y="70"/>
                    </a:lnTo>
                    <a:lnTo>
                      <a:pt x="9" y="74"/>
                    </a:lnTo>
                    <a:lnTo>
                      <a:pt x="8" y="79"/>
                    </a:lnTo>
                    <a:lnTo>
                      <a:pt x="6" y="84"/>
                    </a:lnTo>
                    <a:lnTo>
                      <a:pt x="3" y="88"/>
                    </a:lnTo>
                    <a:lnTo>
                      <a:pt x="2" y="92"/>
                    </a:lnTo>
                    <a:lnTo>
                      <a:pt x="2" y="97"/>
                    </a:lnTo>
                    <a:lnTo>
                      <a:pt x="1" y="101"/>
                    </a:lnTo>
                    <a:lnTo>
                      <a:pt x="1" y="106"/>
                    </a:lnTo>
                    <a:lnTo>
                      <a:pt x="1" y="110"/>
                    </a:lnTo>
                    <a:lnTo>
                      <a:pt x="1" y="115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1" y="127"/>
                    </a:lnTo>
                    <a:lnTo>
                      <a:pt x="1" y="131"/>
                    </a:lnTo>
                    <a:lnTo>
                      <a:pt x="2" y="134"/>
                    </a:lnTo>
                    <a:lnTo>
                      <a:pt x="3" y="139"/>
                    </a:lnTo>
                    <a:lnTo>
                      <a:pt x="5" y="143"/>
                    </a:lnTo>
                    <a:lnTo>
                      <a:pt x="6" y="148"/>
                    </a:lnTo>
                    <a:lnTo>
                      <a:pt x="8" y="150"/>
                    </a:lnTo>
                    <a:lnTo>
                      <a:pt x="9" y="154"/>
                    </a:lnTo>
                    <a:lnTo>
                      <a:pt x="12" y="157"/>
                    </a:lnTo>
                    <a:lnTo>
                      <a:pt x="14" y="161"/>
                    </a:lnTo>
                    <a:lnTo>
                      <a:pt x="15" y="163"/>
                    </a:lnTo>
                    <a:lnTo>
                      <a:pt x="19" y="167"/>
                    </a:lnTo>
                    <a:lnTo>
                      <a:pt x="21" y="169"/>
                    </a:lnTo>
                    <a:lnTo>
                      <a:pt x="25" y="173"/>
                    </a:lnTo>
                    <a:lnTo>
                      <a:pt x="25" y="17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0" name="Freeform 214"/>
              <p:cNvSpPr>
                <a:spLocks/>
              </p:cNvSpPr>
              <p:nvPr/>
            </p:nvSpPr>
            <p:spPr bwMode="auto">
              <a:xfrm>
                <a:off x="1005" y="1642"/>
                <a:ext cx="1604" cy="841"/>
              </a:xfrm>
              <a:custGeom>
                <a:avLst/>
                <a:gdLst/>
                <a:ahLst/>
                <a:cxnLst>
                  <a:cxn ang="0">
                    <a:pos x="49" y="54"/>
                  </a:cxn>
                  <a:cxn ang="0">
                    <a:pos x="92" y="131"/>
                  </a:cxn>
                  <a:cxn ang="0">
                    <a:pos x="141" y="207"/>
                  </a:cxn>
                  <a:cxn ang="0">
                    <a:pos x="189" y="261"/>
                  </a:cxn>
                  <a:cxn ang="0">
                    <a:pos x="264" y="328"/>
                  </a:cxn>
                  <a:cxn ang="0">
                    <a:pos x="350" y="396"/>
                  </a:cxn>
                  <a:cxn ang="0">
                    <a:pos x="435" y="459"/>
                  </a:cxn>
                  <a:cxn ang="0">
                    <a:pos x="514" y="513"/>
                  </a:cxn>
                  <a:cxn ang="0">
                    <a:pos x="586" y="561"/>
                  </a:cxn>
                  <a:cxn ang="0">
                    <a:pos x="646" y="601"/>
                  </a:cxn>
                  <a:cxn ang="0">
                    <a:pos x="718" y="645"/>
                  </a:cxn>
                  <a:cxn ang="0">
                    <a:pos x="801" y="689"/>
                  </a:cxn>
                  <a:cxn ang="0">
                    <a:pos x="890" y="729"/>
                  </a:cxn>
                  <a:cxn ang="0">
                    <a:pos x="978" y="759"/>
                  </a:cxn>
                  <a:cxn ang="0">
                    <a:pos x="1088" y="781"/>
                  </a:cxn>
                  <a:cxn ang="0">
                    <a:pos x="1202" y="795"/>
                  </a:cxn>
                  <a:cxn ang="0">
                    <a:pos x="1306" y="799"/>
                  </a:cxn>
                  <a:cxn ang="0">
                    <a:pos x="1391" y="790"/>
                  </a:cxn>
                  <a:cxn ang="0">
                    <a:pos x="1455" y="767"/>
                  </a:cxn>
                  <a:cxn ang="0">
                    <a:pos x="1528" y="716"/>
                  </a:cxn>
                  <a:cxn ang="0">
                    <a:pos x="1549" y="668"/>
                  </a:cxn>
                  <a:cxn ang="0">
                    <a:pos x="1486" y="656"/>
                  </a:cxn>
                  <a:cxn ang="0">
                    <a:pos x="1424" y="645"/>
                  </a:cxn>
                  <a:cxn ang="0">
                    <a:pos x="1334" y="627"/>
                  </a:cxn>
                  <a:cxn ang="0">
                    <a:pos x="1227" y="601"/>
                  </a:cxn>
                  <a:cxn ang="0">
                    <a:pos x="1125" y="569"/>
                  </a:cxn>
                  <a:cxn ang="0">
                    <a:pos x="1026" y="533"/>
                  </a:cxn>
                  <a:cxn ang="0">
                    <a:pos x="926" y="491"/>
                  </a:cxn>
                  <a:cxn ang="0">
                    <a:pos x="823" y="441"/>
                  </a:cxn>
                  <a:cxn ang="0">
                    <a:pos x="715" y="377"/>
                  </a:cxn>
                  <a:cxn ang="0">
                    <a:pos x="604" y="308"/>
                  </a:cxn>
                  <a:cxn ang="0">
                    <a:pos x="500" y="239"/>
                  </a:cxn>
                  <a:cxn ang="0">
                    <a:pos x="406" y="180"/>
                  </a:cxn>
                  <a:cxn ang="0">
                    <a:pos x="333" y="137"/>
                  </a:cxn>
                  <a:cxn ang="0">
                    <a:pos x="276" y="105"/>
                  </a:cxn>
                  <a:cxn ang="0">
                    <a:pos x="210" y="76"/>
                  </a:cxn>
                  <a:cxn ang="0">
                    <a:pos x="139" y="46"/>
                  </a:cxn>
                  <a:cxn ang="0">
                    <a:pos x="85" y="9"/>
                  </a:cxn>
                  <a:cxn ang="0">
                    <a:pos x="576" y="246"/>
                  </a:cxn>
                  <a:cxn ang="0">
                    <a:pos x="664" y="303"/>
                  </a:cxn>
                  <a:cxn ang="0">
                    <a:pos x="784" y="376"/>
                  </a:cxn>
                  <a:cxn ang="0">
                    <a:pos x="910" y="443"/>
                  </a:cxn>
                  <a:cxn ang="0">
                    <a:pos x="1017" y="486"/>
                  </a:cxn>
                  <a:cxn ang="0">
                    <a:pos x="1112" y="520"/>
                  </a:cxn>
                  <a:cxn ang="0">
                    <a:pos x="1192" y="547"/>
                  </a:cxn>
                  <a:cxn ang="0">
                    <a:pos x="1249" y="567"/>
                  </a:cxn>
                  <a:cxn ang="0">
                    <a:pos x="1469" y="814"/>
                  </a:cxn>
                  <a:cxn ang="0">
                    <a:pos x="1405" y="830"/>
                  </a:cxn>
                  <a:cxn ang="0">
                    <a:pos x="1313" y="839"/>
                  </a:cxn>
                  <a:cxn ang="0">
                    <a:pos x="1189" y="837"/>
                  </a:cxn>
                  <a:cxn ang="0">
                    <a:pos x="1040" y="813"/>
                  </a:cxn>
                  <a:cxn ang="0">
                    <a:pos x="909" y="777"/>
                  </a:cxn>
                  <a:cxn ang="0">
                    <a:pos x="818" y="742"/>
                  </a:cxn>
                  <a:cxn ang="0">
                    <a:pos x="758" y="713"/>
                  </a:cxn>
                  <a:cxn ang="0">
                    <a:pos x="706" y="689"/>
                  </a:cxn>
                  <a:cxn ang="0">
                    <a:pos x="616" y="629"/>
                  </a:cxn>
                  <a:cxn ang="0">
                    <a:pos x="471" y="527"/>
                  </a:cxn>
                  <a:cxn ang="0">
                    <a:pos x="327" y="422"/>
                  </a:cxn>
                  <a:cxn ang="0">
                    <a:pos x="237" y="358"/>
                  </a:cxn>
                </a:cxnLst>
                <a:rect l="0" t="0" r="r" b="b"/>
                <a:pathLst>
                  <a:path w="1604" h="841">
                    <a:moveTo>
                      <a:pt x="0" y="17"/>
                    </a:moveTo>
                    <a:lnTo>
                      <a:pt x="1" y="17"/>
                    </a:lnTo>
                    <a:lnTo>
                      <a:pt x="3" y="17"/>
                    </a:lnTo>
                    <a:lnTo>
                      <a:pt x="7" y="20"/>
                    </a:lnTo>
                    <a:lnTo>
                      <a:pt x="9" y="21"/>
                    </a:lnTo>
                    <a:lnTo>
                      <a:pt x="14" y="23"/>
                    </a:lnTo>
                    <a:lnTo>
                      <a:pt x="19" y="27"/>
                    </a:lnTo>
                    <a:lnTo>
                      <a:pt x="25" y="32"/>
                    </a:lnTo>
                    <a:lnTo>
                      <a:pt x="30" y="35"/>
                    </a:lnTo>
                    <a:lnTo>
                      <a:pt x="37" y="41"/>
                    </a:lnTo>
                    <a:lnTo>
                      <a:pt x="39" y="44"/>
                    </a:lnTo>
                    <a:lnTo>
                      <a:pt x="43" y="46"/>
                    </a:lnTo>
                    <a:lnTo>
                      <a:pt x="45" y="50"/>
                    </a:lnTo>
                    <a:lnTo>
                      <a:pt x="49" y="54"/>
                    </a:lnTo>
                    <a:lnTo>
                      <a:pt x="53" y="58"/>
                    </a:lnTo>
                    <a:lnTo>
                      <a:pt x="55" y="63"/>
                    </a:lnTo>
                    <a:lnTo>
                      <a:pt x="59" y="66"/>
                    </a:lnTo>
                    <a:lnTo>
                      <a:pt x="62" y="72"/>
                    </a:lnTo>
                    <a:lnTo>
                      <a:pt x="66" y="77"/>
                    </a:lnTo>
                    <a:lnTo>
                      <a:pt x="68" y="82"/>
                    </a:lnTo>
                    <a:lnTo>
                      <a:pt x="72" y="88"/>
                    </a:lnTo>
                    <a:lnTo>
                      <a:pt x="75" y="95"/>
                    </a:lnTo>
                    <a:lnTo>
                      <a:pt x="78" y="101"/>
                    </a:lnTo>
                    <a:lnTo>
                      <a:pt x="80" y="107"/>
                    </a:lnTo>
                    <a:lnTo>
                      <a:pt x="83" y="113"/>
                    </a:lnTo>
                    <a:lnTo>
                      <a:pt x="86" y="119"/>
                    </a:lnTo>
                    <a:lnTo>
                      <a:pt x="89" y="125"/>
                    </a:lnTo>
                    <a:lnTo>
                      <a:pt x="92" y="131"/>
                    </a:lnTo>
                    <a:lnTo>
                      <a:pt x="95" y="137"/>
                    </a:lnTo>
                    <a:lnTo>
                      <a:pt x="99" y="143"/>
                    </a:lnTo>
                    <a:lnTo>
                      <a:pt x="102" y="149"/>
                    </a:lnTo>
                    <a:lnTo>
                      <a:pt x="105" y="155"/>
                    </a:lnTo>
                    <a:lnTo>
                      <a:pt x="109" y="161"/>
                    </a:lnTo>
                    <a:lnTo>
                      <a:pt x="113" y="167"/>
                    </a:lnTo>
                    <a:lnTo>
                      <a:pt x="116" y="173"/>
                    </a:lnTo>
                    <a:lnTo>
                      <a:pt x="121" y="180"/>
                    </a:lnTo>
                    <a:lnTo>
                      <a:pt x="123" y="183"/>
                    </a:lnTo>
                    <a:lnTo>
                      <a:pt x="126" y="186"/>
                    </a:lnTo>
                    <a:lnTo>
                      <a:pt x="128" y="190"/>
                    </a:lnTo>
                    <a:lnTo>
                      <a:pt x="132" y="194"/>
                    </a:lnTo>
                    <a:lnTo>
                      <a:pt x="135" y="200"/>
                    </a:lnTo>
                    <a:lnTo>
                      <a:pt x="141" y="207"/>
                    </a:lnTo>
                    <a:lnTo>
                      <a:pt x="144" y="210"/>
                    </a:lnTo>
                    <a:lnTo>
                      <a:pt x="146" y="214"/>
                    </a:lnTo>
                    <a:lnTo>
                      <a:pt x="150" y="218"/>
                    </a:lnTo>
                    <a:lnTo>
                      <a:pt x="153" y="221"/>
                    </a:lnTo>
                    <a:lnTo>
                      <a:pt x="156" y="225"/>
                    </a:lnTo>
                    <a:lnTo>
                      <a:pt x="159" y="228"/>
                    </a:lnTo>
                    <a:lnTo>
                      <a:pt x="163" y="232"/>
                    </a:lnTo>
                    <a:lnTo>
                      <a:pt x="167" y="236"/>
                    </a:lnTo>
                    <a:lnTo>
                      <a:pt x="170" y="239"/>
                    </a:lnTo>
                    <a:lnTo>
                      <a:pt x="174" y="244"/>
                    </a:lnTo>
                    <a:lnTo>
                      <a:pt x="177" y="249"/>
                    </a:lnTo>
                    <a:lnTo>
                      <a:pt x="182" y="252"/>
                    </a:lnTo>
                    <a:lnTo>
                      <a:pt x="186" y="256"/>
                    </a:lnTo>
                    <a:lnTo>
                      <a:pt x="189" y="261"/>
                    </a:lnTo>
                    <a:lnTo>
                      <a:pt x="194" y="264"/>
                    </a:lnTo>
                    <a:lnTo>
                      <a:pt x="199" y="269"/>
                    </a:lnTo>
                    <a:lnTo>
                      <a:pt x="203" y="274"/>
                    </a:lnTo>
                    <a:lnTo>
                      <a:pt x="207" y="279"/>
                    </a:lnTo>
                    <a:lnTo>
                      <a:pt x="212" y="282"/>
                    </a:lnTo>
                    <a:lnTo>
                      <a:pt x="218" y="287"/>
                    </a:lnTo>
                    <a:lnTo>
                      <a:pt x="223" y="292"/>
                    </a:lnTo>
                    <a:lnTo>
                      <a:pt x="228" y="297"/>
                    </a:lnTo>
                    <a:lnTo>
                      <a:pt x="234" y="300"/>
                    </a:lnTo>
                    <a:lnTo>
                      <a:pt x="239" y="306"/>
                    </a:lnTo>
                    <a:lnTo>
                      <a:pt x="245" y="311"/>
                    </a:lnTo>
                    <a:lnTo>
                      <a:pt x="251" y="317"/>
                    </a:lnTo>
                    <a:lnTo>
                      <a:pt x="257" y="322"/>
                    </a:lnTo>
                    <a:lnTo>
                      <a:pt x="264" y="328"/>
                    </a:lnTo>
                    <a:lnTo>
                      <a:pt x="268" y="333"/>
                    </a:lnTo>
                    <a:lnTo>
                      <a:pt x="276" y="338"/>
                    </a:lnTo>
                    <a:lnTo>
                      <a:pt x="280" y="342"/>
                    </a:lnTo>
                    <a:lnTo>
                      <a:pt x="288" y="347"/>
                    </a:lnTo>
                    <a:lnTo>
                      <a:pt x="294" y="352"/>
                    </a:lnTo>
                    <a:lnTo>
                      <a:pt x="300" y="357"/>
                    </a:lnTo>
                    <a:lnTo>
                      <a:pt x="306" y="362"/>
                    </a:lnTo>
                    <a:lnTo>
                      <a:pt x="313" y="368"/>
                    </a:lnTo>
                    <a:lnTo>
                      <a:pt x="318" y="372"/>
                    </a:lnTo>
                    <a:lnTo>
                      <a:pt x="325" y="377"/>
                    </a:lnTo>
                    <a:lnTo>
                      <a:pt x="331" y="382"/>
                    </a:lnTo>
                    <a:lnTo>
                      <a:pt x="338" y="387"/>
                    </a:lnTo>
                    <a:lnTo>
                      <a:pt x="343" y="392"/>
                    </a:lnTo>
                    <a:lnTo>
                      <a:pt x="350" y="396"/>
                    </a:lnTo>
                    <a:lnTo>
                      <a:pt x="356" y="401"/>
                    </a:lnTo>
                    <a:lnTo>
                      <a:pt x="363" y="406"/>
                    </a:lnTo>
                    <a:lnTo>
                      <a:pt x="368" y="411"/>
                    </a:lnTo>
                    <a:lnTo>
                      <a:pt x="375" y="414"/>
                    </a:lnTo>
                    <a:lnTo>
                      <a:pt x="380" y="419"/>
                    </a:lnTo>
                    <a:lnTo>
                      <a:pt x="387" y="424"/>
                    </a:lnTo>
                    <a:lnTo>
                      <a:pt x="393" y="429"/>
                    </a:lnTo>
                    <a:lnTo>
                      <a:pt x="399" y="432"/>
                    </a:lnTo>
                    <a:lnTo>
                      <a:pt x="405" y="437"/>
                    </a:lnTo>
                    <a:lnTo>
                      <a:pt x="411" y="442"/>
                    </a:lnTo>
                    <a:lnTo>
                      <a:pt x="417" y="446"/>
                    </a:lnTo>
                    <a:lnTo>
                      <a:pt x="423" y="449"/>
                    </a:lnTo>
                    <a:lnTo>
                      <a:pt x="429" y="454"/>
                    </a:lnTo>
                    <a:lnTo>
                      <a:pt x="435" y="459"/>
                    </a:lnTo>
                    <a:lnTo>
                      <a:pt x="441" y="462"/>
                    </a:lnTo>
                    <a:lnTo>
                      <a:pt x="447" y="467"/>
                    </a:lnTo>
                    <a:lnTo>
                      <a:pt x="454" y="471"/>
                    </a:lnTo>
                    <a:lnTo>
                      <a:pt x="460" y="476"/>
                    </a:lnTo>
                    <a:lnTo>
                      <a:pt x="465" y="479"/>
                    </a:lnTo>
                    <a:lnTo>
                      <a:pt x="471" y="483"/>
                    </a:lnTo>
                    <a:lnTo>
                      <a:pt x="476" y="486"/>
                    </a:lnTo>
                    <a:lnTo>
                      <a:pt x="482" y="491"/>
                    </a:lnTo>
                    <a:lnTo>
                      <a:pt x="488" y="495"/>
                    </a:lnTo>
                    <a:lnTo>
                      <a:pt x="493" y="498"/>
                    </a:lnTo>
                    <a:lnTo>
                      <a:pt x="499" y="502"/>
                    </a:lnTo>
                    <a:lnTo>
                      <a:pt x="505" y="506"/>
                    </a:lnTo>
                    <a:lnTo>
                      <a:pt x="510" y="509"/>
                    </a:lnTo>
                    <a:lnTo>
                      <a:pt x="514" y="513"/>
                    </a:lnTo>
                    <a:lnTo>
                      <a:pt x="520" y="516"/>
                    </a:lnTo>
                    <a:lnTo>
                      <a:pt x="526" y="520"/>
                    </a:lnTo>
                    <a:lnTo>
                      <a:pt x="531" y="524"/>
                    </a:lnTo>
                    <a:lnTo>
                      <a:pt x="536" y="527"/>
                    </a:lnTo>
                    <a:lnTo>
                      <a:pt x="542" y="531"/>
                    </a:lnTo>
                    <a:lnTo>
                      <a:pt x="547" y="534"/>
                    </a:lnTo>
                    <a:lnTo>
                      <a:pt x="552" y="538"/>
                    </a:lnTo>
                    <a:lnTo>
                      <a:pt x="558" y="540"/>
                    </a:lnTo>
                    <a:lnTo>
                      <a:pt x="561" y="544"/>
                    </a:lnTo>
                    <a:lnTo>
                      <a:pt x="567" y="548"/>
                    </a:lnTo>
                    <a:lnTo>
                      <a:pt x="571" y="551"/>
                    </a:lnTo>
                    <a:lnTo>
                      <a:pt x="576" y="554"/>
                    </a:lnTo>
                    <a:lnTo>
                      <a:pt x="582" y="557"/>
                    </a:lnTo>
                    <a:lnTo>
                      <a:pt x="586" y="561"/>
                    </a:lnTo>
                    <a:lnTo>
                      <a:pt x="590" y="563"/>
                    </a:lnTo>
                    <a:lnTo>
                      <a:pt x="595" y="567"/>
                    </a:lnTo>
                    <a:lnTo>
                      <a:pt x="598" y="569"/>
                    </a:lnTo>
                    <a:lnTo>
                      <a:pt x="603" y="573"/>
                    </a:lnTo>
                    <a:lnTo>
                      <a:pt x="608" y="575"/>
                    </a:lnTo>
                    <a:lnTo>
                      <a:pt x="612" y="579"/>
                    </a:lnTo>
                    <a:lnTo>
                      <a:pt x="616" y="581"/>
                    </a:lnTo>
                    <a:lnTo>
                      <a:pt x="621" y="585"/>
                    </a:lnTo>
                    <a:lnTo>
                      <a:pt x="625" y="587"/>
                    </a:lnTo>
                    <a:lnTo>
                      <a:pt x="628" y="590"/>
                    </a:lnTo>
                    <a:lnTo>
                      <a:pt x="633" y="592"/>
                    </a:lnTo>
                    <a:lnTo>
                      <a:pt x="638" y="596"/>
                    </a:lnTo>
                    <a:lnTo>
                      <a:pt x="642" y="598"/>
                    </a:lnTo>
                    <a:lnTo>
                      <a:pt x="646" y="601"/>
                    </a:lnTo>
                    <a:lnTo>
                      <a:pt x="651" y="603"/>
                    </a:lnTo>
                    <a:lnTo>
                      <a:pt x="656" y="607"/>
                    </a:lnTo>
                    <a:lnTo>
                      <a:pt x="661" y="609"/>
                    </a:lnTo>
                    <a:lnTo>
                      <a:pt x="666" y="613"/>
                    </a:lnTo>
                    <a:lnTo>
                      <a:pt x="670" y="616"/>
                    </a:lnTo>
                    <a:lnTo>
                      <a:pt x="675" y="620"/>
                    </a:lnTo>
                    <a:lnTo>
                      <a:pt x="681" y="622"/>
                    </a:lnTo>
                    <a:lnTo>
                      <a:pt x="686" y="626"/>
                    </a:lnTo>
                    <a:lnTo>
                      <a:pt x="692" y="628"/>
                    </a:lnTo>
                    <a:lnTo>
                      <a:pt x="697" y="632"/>
                    </a:lnTo>
                    <a:lnTo>
                      <a:pt x="702" y="635"/>
                    </a:lnTo>
                    <a:lnTo>
                      <a:pt x="708" y="639"/>
                    </a:lnTo>
                    <a:lnTo>
                      <a:pt x="714" y="641"/>
                    </a:lnTo>
                    <a:lnTo>
                      <a:pt x="718" y="645"/>
                    </a:lnTo>
                    <a:lnTo>
                      <a:pt x="724" y="649"/>
                    </a:lnTo>
                    <a:lnTo>
                      <a:pt x="729" y="651"/>
                    </a:lnTo>
                    <a:lnTo>
                      <a:pt x="735" y="655"/>
                    </a:lnTo>
                    <a:lnTo>
                      <a:pt x="741" y="658"/>
                    </a:lnTo>
                    <a:lnTo>
                      <a:pt x="747" y="661"/>
                    </a:lnTo>
                    <a:lnTo>
                      <a:pt x="752" y="664"/>
                    </a:lnTo>
                    <a:lnTo>
                      <a:pt x="758" y="667"/>
                    </a:lnTo>
                    <a:lnTo>
                      <a:pt x="764" y="670"/>
                    </a:lnTo>
                    <a:lnTo>
                      <a:pt x="770" y="674"/>
                    </a:lnTo>
                    <a:lnTo>
                      <a:pt x="777" y="677"/>
                    </a:lnTo>
                    <a:lnTo>
                      <a:pt x="783" y="680"/>
                    </a:lnTo>
                    <a:lnTo>
                      <a:pt x="789" y="683"/>
                    </a:lnTo>
                    <a:lnTo>
                      <a:pt x="795" y="686"/>
                    </a:lnTo>
                    <a:lnTo>
                      <a:pt x="801" y="689"/>
                    </a:lnTo>
                    <a:lnTo>
                      <a:pt x="807" y="692"/>
                    </a:lnTo>
                    <a:lnTo>
                      <a:pt x="813" y="695"/>
                    </a:lnTo>
                    <a:lnTo>
                      <a:pt x="819" y="698"/>
                    </a:lnTo>
                    <a:lnTo>
                      <a:pt x="826" y="701"/>
                    </a:lnTo>
                    <a:lnTo>
                      <a:pt x="832" y="704"/>
                    </a:lnTo>
                    <a:lnTo>
                      <a:pt x="838" y="707"/>
                    </a:lnTo>
                    <a:lnTo>
                      <a:pt x="844" y="710"/>
                    </a:lnTo>
                    <a:lnTo>
                      <a:pt x="852" y="713"/>
                    </a:lnTo>
                    <a:lnTo>
                      <a:pt x="858" y="716"/>
                    </a:lnTo>
                    <a:lnTo>
                      <a:pt x="864" y="718"/>
                    </a:lnTo>
                    <a:lnTo>
                      <a:pt x="870" y="721"/>
                    </a:lnTo>
                    <a:lnTo>
                      <a:pt x="877" y="724"/>
                    </a:lnTo>
                    <a:lnTo>
                      <a:pt x="883" y="727"/>
                    </a:lnTo>
                    <a:lnTo>
                      <a:pt x="890" y="729"/>
                    </a:lnTo>
                    <a:lnTo>
                      <a:pt x="896" y="731"/>
                    </a:lnTo>
                    <a:lnTo>
                      <a:pt x="902" y="734"/>
                    </a:lnTo>
                    <a:lnTo>
                      <a:pt x="908" y="736"/>
                    </a:lnTo>
                    <a:lnTo>
                      <a:pt x="915" y="739"/>
                    </a:lnTo>
                    <a:lnTo>
                      <a:pt x="921" y="741"/>
                    </a:lnTo>
                    <a:lnTo>
                      <a:pt x="927" y="743"/>
                    </a:lnTo>
                    <a:lnTo>
                      <a:pt x="933" y="746"/>
                    </a:lnTo>
                    <a:lnTo>
                      <a:pt x="940" y="748"/>
                    </a:lnTo>
                    <a:lnTo>
                      <a:pt x="946" y="749"/>
                    </a:lnTo>
                    <a:lnTo>
                      <a:pt x="952" y="752"/>
                    </a:lnTo>
                    <a:lnTo>
                      <a:pt x="958" y="753"/>
                    </a:lnTo>
                    <a:lnTo>
                      <a:pt x="966" y="755"/>
                    </a:lnTo>
                    <a:lnTo>
                      <a:pt x="972" y="757"/>
                    </a:lnTo>
                    <a:lnTo>
                      <a:pt x="978" y="759"/>
                    </a:lnTo>
                    <a:lnTo>
                      <a:pt x="984" y="761"/>
                    </a:lnTo>
                    <a:lnTo>
                      <a:pt x="991" y="763"/>
                    </a:lnTo>
                    <a:lnTo>
                      <a:pt x="998" y="764"/>
                    </a:lnTo>
                    <a:lnTo>
                      <a:pt x="1006" y="766"/>
                    </a:lnTo>
                    <a:lnTo>
                      <a:pt x="1014" y="767"/>
                    </a:lnTo>
                    <a:lnTo>
                      <a:pt x="1022" y="770"/>
                    </a:lnTo>
                    <a:lnTo>
                      <a:pt x="1029" y="771"/>
                    </a:lnTo>
                    <a:lnTo>
                      <a:pt x="1039" y="772"/>
                    </a:lnTo>
                    <a:lnTo>
                      <a:pt x="1046" y="773"/>
                    </a:lnTo>
                    <a:lnTo>
                      <a:pt x="1054" y="776"/>
                    </a:lnTo>
                    <a:lnTo>
                      <a:pt x="1063" y="777"/>
                    </a:lnTo>
                    <a:lnTo>
                      <a:pt x="1071" y="778"/>
                    </a:lnTo>
                    <a:lnTo>
                      <a:pt x="1080" y="779"/>
                    </a:lnTo>
                    <a:lnTo>
                      <a:pt x="1088" y="781"/>
                    </a:lnTo>
                    <a:lnTo>
                      <a:pt x="1095" y="782"/>
                    </a:lnTo>
                    <a:lnTo>
                      <a:pt x="1105" y="783"/>
                    </a:lnTo>
                    <a:lnTo>
                      <a:pt x="1112" y="784"/>
                    </a:lnTo>
                    <a:lnTo>
                      <a:pt x="1120" y="787"/>
                    </a:lnTo>
                    <a:lnTo>
                      <a:pt x="1129" y="787"/>
                    </a:lnTo>
                    <a:lnTo>
                      <a:pt x="1137" y="788"/>
                    </a:lnTo>
                    <a:lnTo>
                      <a:pt x="1144" y="789"/>
                    </a:lnTo>
                    <a:lnTo>
                      <a:pt x="1153" y="790"/>
                    </a:lnTo>
                    <a:lnTo>
                      <a:pt x="1161" y="790"/>
                    </a:lnTo>
                    <a:lnTo>
                      <a:pt x="1170" y="791"/>
                    </a:lnTo>
                    <a:lnTo>
                      <a:pt x="1177" y="793"/>
                    </a:lnTo>
                    <a:lnTo>
                      <a:pt x="1185" y="794"/>
                    </a:lnTo>
                    <a:lnTo>
                      <a:pt x="1192" y="794"/>
                    </a:lnTo>
                    <a:lnTo>
                      <a:pt x="1202" y="795"/>
                    </a:lnTo>
                    <a:lnTo>
                      <a:pt x="1209" y="795"/>
                    </a:lnTo>
                    <a:lnTo>
                      <a:pt x="1217" y="796"/>
                    </a:lnTo>
                    <a:lnTo>
                      <a:pt x="1225" y="796"/>
                    </a:lnTo>
                    <a:lnTo>
                      <a:pt x="1233" y="797"/>
                    </a:lnTo>
                    <a:lnTo>
                      <a:pt x="1240" y="797"/>
                    </a:lnTo>
                    <a:lnTo>
                      <a:pt x="1249" y="799"/>
                    </a:lnTo>
                    <a:lnTo>
                      <a:pt x="1256" y="799"/>
                    </a:lnTo>
                    <a:lnTo>
                      <a:pt x="1263" y="799"/>
                    </a:lnTo>
                    <a:lnTo>
                      <a:pt x="1270" y="799"/>
                    </a:lnTo>
                    <a:lnTo>
                      <a:pt x="1277" y="799"/>
                    </a:lnTo>
                    <a:lnTo>
                      <a:pt x="1285" y="799"/>
                    </a:lnTo>
                    <a:lnTo>
                      <a:pt x="1292" y="799"/>
                    </a:lnTo>
                    <a:lnTo>
                      <a:pt x="1299" y="799"/>
                    </a:lnTo>
                    <a:lnTo>
                      <a:pt x="1306" y="799"/>
                    </a:lnTo>
                    <a:lnTo>
                      <a:pt x="1312" y="797"/>
                    </a:lnTo>
                    <a:lnTo>
                      <a:pt x="1319" y="797"/>
                    </a:lnTo>
                    <a:lnTo>
                      <a:pt x="1325" y="797"/>
                    </a:lnTo>
                    <a:lnTo>
                      <a:pt x="1334" y="797"/>
                    </a:lnTo>
                    <a:lnTo>
                      <a:pt x="1340" y="796"/>
                    </a:lnTo>
                    <a:lnTo>
                      <a:pt x="1346" y="796"/>
                    </a:lnTo>
                    <a:lnTo>
                      <a:pt x="1352" y="796"/>
                    </a:lnTo>
                    <a:lnTo>
                      <a:pt x="1359" y="796"/>
                    </a:lnTo>
                    <a:lnTo>
                      <a:pt x="1364" y="795"/>
                    </a:lnTo>
                    <a:lnTo>
                      <a:pt x="1370" y="794"/>
                    </a:lnTo>
                    <a:lnTo>
                      <a:pt x="1375" y="793"/>
                    </a:lnTo>
                    <a:lnTo>
                      <a:pt x="1381" y="791"/>
                    </a:lnTo>
                    <a:lnTo>
                      <a:pt x="1385" y="790"/>
                    </a:lnTo>
                    <a:lnTo>
                      <a:pt x="1391" y="790"/>
                    </a:lnTo>
                    <a:lnTo>
                      <a:pt x="1396" y="789"/>
                    </a:lnTo>
                    <a:lnTo>
                      <a:pt x="1402" y="788"/>
                    </a:lnTo>
                    <a:lnTo>
                      <a:pt x="1406" y="787"/>
                    </a:lnTo>
                    <a:lnTo>
                      <a:pt x="1411" y="785"/>
                    </a:lnTo>
                    <a:lnTo>
                      <a:pt x="1414" y="784"/>
                    </a:lnTo>
                    <a:lnTo>
                      <a:pt x="1419" y="783"/>
                    </a:lnTo>
                    <a:lnTo>
                      <a:pt x="1424" y="782"/>
                    </a:lnTo>
                    <a:lnTo>
                      <a:pt x="1427" y="781"/>
                    </a:lnTo>
                    <a:lnTo>
                      <a:pt x="1431" y="779"/>
                    </a:lnTo>
                    <a:lnTo>
                      <a:pt x="1436" y="778"/>
                    </a:lnTo>
                    <a:lnTo>
                      <a:pt x="1442" y="775"/>
                    </a:lnTo>
                    <a:lnTo>
                      <a:pt x="1448" y="771"/>
                    </a:lnTo>
                    <a:lnTo>
                      <a:pt x="1451" y="770"/>
                    </a:lnTo>
                    <a:lnTo>
                      <a:pt x="1455" y="767"/>
                    </a:lnTo>
                    <a:lnTo>
                      <a:pt x="1459" y="766"/>
                    </a:lnTo>
                    <a:lnTo>
                      <a:pt x="1462" y="765"/>
                    </a:lnTo>
                    <a:lnTo>
                      <a:pt x="1468" y="760"/>
                    </a:lnTo>
                    <a:lnTo>
                      <a:pt x="1474" y="757"/>
                    </a:lnTo>
                    <a:lnTo>
                      <a:pt x="1480" y="753"/>
                    </a:lnTo>
                    <a:lnTo>
                      <a:pt x="1486" y="749"/>
                    </a:lnTo>
                    <a:lnTo>
                      <a:pt x="1492" y="745"/>
                    </a:lnTo>
                    <a:lnTo>
                      <a:pt x="1498" y="741"/>
                    </a:lnTo>
                    <a:lnTo>
                      <a:pt x="1503" y="736"/>
                    </a:lnTo>
                    <a:lnTo>
                      <a:pt x="1509" y="731"/>
                    </a:lnTo>
                    <a:lnTo>
                      <a:pt x="1514" y="728"/>
                    </a:lnTo>
                    <a:lnTo>
                      <a:pt x="1519" y="723"/>
                    </a:lnTo>
                    <a:lnTo>
                      <a:pt x="1523" y="719"/>
                    </a:lnTo>
                    <a:lnTo>
                      <a:pt x="1528" y="716"/>
                    </a:lnTo>
                    <a:lnTo>
                      <a:pt x="1532" y="712"/>
                    </a:lnTo>
                    <a:lnTo>
                      <a:pt x="1535" y="709"/>
                    </a:lnTo>
                    <a:lnTo>
                      <a:pt x="1539" y="705"/>
                    </a:lnTo>
                    <a:lnTo>
                      <a:pt x="1543" y="701"/>
                    </a:lnTo>
                    <a:lnTo>
                      <a:pt x="1545" y="697"/>
                    </a:lnTo>
                    <a:lnTo>
                      <a:pt x="1547" y="693"/>
                    </a:lnTo>
                    <a:lnTo>
                      <a:pt x="1550" y="691"/>
                    </a:lnTo>
                    <a:lnTo>
                      <a:pt x="1553" y="688"/>
                    </a:lnTo>
                    <a:lnTo>
                      <a:pt x="1556" y="682"/>
                    </a:lnTo>
                    <a:lnTo>
                      <a:pt x="1557" y="677"/>
                    </a:lnTo>
                    <a:lnTo>
                      <a:pt x="1557" y="674"/>
                    </a:lnTo>
                    <a:lnTo>
                      <a:pt x="1556" y="673"/>
                    </a:lnTo>
                    <a:lnTo>
                      <a:pt x="1552" y="669"/>
                    </a:lnTo>
                    <a:lnTo>
                      <a:pt x="1549" y="668"/>
                    </a:lnTo>
                    <a:lnTo>
                      <a:pt x="1544" y="667"/>
                    </a:lnTo>
                    <a:lnTo>
                      <a:pt x="1538" y="665"/>
                    </a:lnTo>
                    <a:lnTo>
                      <a:pt x="1534" y="664"/>
                    </a:lnTo>
                    <a:lnTo>
                      <a:pt x="1531" y="663"/>
                    </a:lnTo>
                    <a:lnTo>
                      <a:pt x="1527" y="662"/>
                    </a:lnTo>
                    <a:lnTo>
                      <a:pt x="1522" y="662"/>
                    </a:lnTo>
                    <a:lnTo>
                      <a:pt x="1516" y="661"/>
                    </a:lnTo>
                    <a:lnTo>
                      <a:pt x="1511" y="659"/>
                    </a:lnTo>
                    <a:lnTo>
                      <a:pt x="1507" y="659"/>
                    </a:lnTo>
                    <a:lnTo>
                      <a:pt x="1501" y="658"/>
                    </a:lnTo>
                    <a:lnTo>
                      <a:pt x="1497" y="657"/>
                    </a:lnTo>
                    <a:lnTo>
                      <a:pt x="1493" y="657"/>
                    </a:lnTo>
                    <a:lnTo>
                      <a:pt x="1490" y="656"/>
                    </a:lnTo>
                    <a:lnTo>
                      <a:pt x="1486" y="656"/>
                    </a:lnTo>
                    <a:lnTo>
                      <a:pt x="1483" y="655"/>
                    </a:lnTo>
                    <a:lnTo>
                      <a:pt x="1479" y="655"/>
                    </a:lnTo>
                    <a:lnTo>
                      <a:pt x="1475" y="653"/>
                    </a:lnTo>
                    <a:lnTo>
                      <a:pt x="1472" y="653"/>
                    </a:lnTo>
                    <a:lnTo>
                      <a:pt x="1467" y="652"/>
                    </a:lnTo>
                    <a:lnTo>
                      <a:pt x="1462" y="651"/>
                    </a:lnTo>
                    <a:lnTo>
                      <a:pt x="1459" y="651"/>
                    </a:lnTo>
                    <a:lnTo>
                      <a:pt x="1454" y="650"/>
                    </a:lnTo>
                    <a:lnTo>
                      <a:pt x="1449" y="649"/>
                    </a:lnTo>
                    <a:lnTo>
                      <a:pt x="1444" y="649"/>
                    </a:lnTo>
                    <a:lnTo>
                      <a:pt x="1439" y="647"/>
                    </a:lnTo>
                    <a:lnTo>
                      <a:pt x="1435" y="647"/>
                    </a:lnTo>
                    <a:lnTo>
                      <a:pt x="1429" y="646"/>
                    </a:lnTo>
                    <a:lnTo>
                      <a:pt x="1424" y="645"/>
                    </a:lnTo>
                    <a:lnTo>
                      <a:pt x="1418" y="644"/>
                    </a:lnTo>
                    <a:lnTo>
                      <a:pt x="1412" y="643"/>
                    </a:lnTo>
                    <a:lnTo>
                      <a:pt x="1406" y="641"/>
                    </a:lnTo>
                    <a:lnTo>
                      <a:pt x="1401" y="640"/>
                    </a:lnTo>
                    <a:lnTo>
                      <a:pt x="1395" y="639"/>
                    </a:lnTo>
                    <a:lnTo>
                      <a:pt x="1388" y="638"/>
                    </a:lnTo>
                    <a:lnTo>
                      <a:pt x="1382" y="635"/>
                    </a:lnTo>
                    <a:lnTo>
                      <a:pt x="1375" y="634"/>
                    </a:lnTo>
                    <a:lnTo>
                      <a:pt x="1369" y="633"/>
                    </a:lnTo>
                    <a:lnTo>
                      <a:pt x="1363" y="632"/>
                    </a:lnTo>
                    <a:lnTo>
                      <a:pt x="1354" y="631"/>
                    </a:lnTo>
                    <a:lnTo>
                      <a:pt x="1347" y="629"/>
                    </a:lnTo>
                    <a:lnTo>
                      <a:pt x="1340" y="628"/>
                    </a:lnTo>
                    <a:lnTo>
                      <a:pt x="1334" y="627"/>
                    </a:lnTo>
                    <a:lnTo>
                      <a:pt x="1325" y="625"/>
                    </a:lnTo>
                    <a:lnTo>
                      <a:pt x="1317" y="623"/>
                    </a:lnTo>
                    <a:lnTo>
                      <a:pt x="1310" y="621"/>
                    </a:lnTo>
                    <a:lnTo>
                      <a:pt x="1303" y="620"/>
                    </a:lnTo>
                    <a:lnTo>
                      <a:pt x="1294" y="617"/>
                    </a:lnTo>
                    <a:lnTo>
                      <a:pt x="1287" y="616"/>
                    </a:lnTo>
                    <a:lnTo>
                      <a:pt x="1280" y="614"/>
                    </a:lnTo>
                    <a:lnTo>
                      <a:pt x="1273" y="613"/>
                    </a:lnTo>
                    <a:lnTo>
                      <a:pt x="1264" y="610"/>
                    </a:lnTo>
                    <a:lnTo>
                      <a:pt x="1257" y="608"/>
                    </a:lnTo>
                    <a:lnTo>
                      <a:pt x="1250" y="607"/>
                    </a:lnTo>
                    <a:lnTo>
                      <a:pt x="1243" y="604"/>
                    </a:lnTo>
                    <a:lnTo>
                      <a:pt x="1235" y="603"/>
                    </a:lnTo>
                    <a:lnTo>
                      <a:pt x="1227" y="601"/>
                    </a:lnTo>
                    <a:lnTo>
                      <a:pt x="1220" y="599"/>
                    </a:lnTo>
                    <a:lnTo>
                      <a:pt x="1213" y="597"/>
                    </a:lnTo>
                    <a:lnTo>
                      <a:pt x="1205" y="595"/>
                    </a:lnTo>
                    <a:lnTo>
                      <a:pt x="1198" y="592"/>
                    </a:lnTo>
                    <a:lnTo>
                      <a:pt x="1191" y="590"/>
                    </a:lnTo>
                    <a:lnTo>
                      <a:pt x="1184" y="589"/>
                    </a:lnTo>
                    <a:lnTo>
                      <a:pt x="1177" y="586"/>
                    </a:lnTo>
                    <a:lnTo>
                      <a:pt x="1170" y="584"/>
                    </a:lnTo>
                    <a:lnTo>
                      <a:pt x="1161" y="581"/>
                    </a:lnTo>
                    <a:lnTo>
                      <a:pt x="1154" y="580"/>
                    </a:lnTo>
                    <a:lnTo>
                      <a:pt x="1147" y="577"/>
                    </a:lnTo>
                    <a:lnTo>
                      <a:pt x="1140" y="574"/>
                    </a:lnTo>
                    <a:lnTo>
                      <a:pt x="1132" y="572"/>
                    </a:lnTo>
                    <a:lnTo>
                      <a:pt x="1125" y="569"/>
                    </a:lnTo>
                    <a:lnTo>
                      <a:pt x="1118" y="567"/>
                    </a:lnTo>
                    <a:lnTo>
                      <a:pt x="1112" y="565"/>
                    </a:lnTo>
                    <a:lnTo>
                      <a:pt x="1105" y="562"/>
                    </a:lnTo>
                    <a:lnTo>
                      <a:pt x="1098" y="561"/>
                    </a:lnTo>
                    <a:lnTo>
                      <a:pt x="1090" y="557"/>
                    </a:lnTo>
                    <a:lnTo>
                      <a:pt x="1083" y="555"/>
                    </a:lnTo>
                    <a:lnTo>
                      <a:pt x="1076" y="553"/>
                    </a:lnTo>
                    <a:lnTo>
                      <a:pt x="1068" y="550"/>
                    </a:lnTo>
                    <a:lnTo>
                      <a:pt x="1060" y="547"/>
                    </a:lnTo>
                    <a:lnTo>
                      <a:pt x="1054" y="544"/>
                    </a:lnTo>
                    <a:lnTo>
                      <a:pt x="1047" y="542"/>
                    </a:lnTo>
                    <a:lnTo>
                      <a:pt x="1040" y="539"/>
                    </a:lnTo>
                    <a:lnTo>
                      <a:pt x="1033" y="536"/>
                    </a:lnTo>
                    <a:lnTo>
                      <a:pt x="1026" y="533"/>
                    </a:lnTo>
                    <a:lnTo>
                      <a:pt x="1018" y="530"/>
                    </a:lnTo>
                    <a:lnTo>
                      <a:pt x="1011" y="527"/>
                    </a:lnTo>
                    <a:lnTo>
                      <a:pt x="1004" y="525"/>
                    </a:lnTo>
                    <a:lnTo>
                      <a:pt x="997" y="521"/>
                    </a:lnTo>
                    <a:lnTo>
                      <a:pt x="990" y="519"/>
                    </a:lnTo>
                    <a:lnTo>
                      <a:pt x="984" y="515"/>
                    </a:lnTo>
                    <a:lnTo>
                      <a:pt x="976" y="512"/>
                    </a:lnTo>
                    <a:lnTo>
                      <a:pt x="968" y="509"/>
                    </a:lnTo>
                    <a:lnTo>
                      <a:pt x="961" y="506"/>
                    </a:lnTo>
                    <a:lnTo>
                      <a:pt x="955" y="503"/>
                    </a:lnTo>
                    <a:lnTo>
                      <a:pt x="948" y="500"/>
                    </a:lnTo>
                    <a:lnTo>
                      <a:pt x="940" y="497"/>
                    </a:lnTo>
                    <a:lnTo>
                      <a:pt x="932" y="494"/>
                    </a:lnTo>
                    <a:lnTo>
                      <a:pt x="926" y="491"/>
                    </a:lnTo>
                    <a:lnTo>
                      <a:pt x="919" y="486"/>
                    </a:lnTo>
                    <a:lnTo>
                      <a:pt x="912" y="484"/>
                    </a:lnTo>
                    <a:lnTo>
                      <a:pt x="903" y="480"/>
                    </a:lnTo>
                    <a:lnTo>
                      <a:pt x="897" y="477"/>
                    </a:lnTo>
                    <a:lnTo>
                      <a:pt x="890" y="473"/>
                    </a:lnTo>
                    <a:lnTo>
                      <a:pt x="883" y="471"/>
                    </a:lnTo>
                    <a:lnTo>
                      <a:pt x="876" y="467"/>
                    </a:lnTo>
                    <a:lnTo>
                      <a:pt x="868" y="465"/>
                    </a:lnTo>
                    <a:lnTo>
                      <a:pt x="860" y="460"/>
                    </a:lnTo>
                    <a:lnTo>
                      <a:pt x="853" y="456"/>
                    </a:lnTo>
                    <a:lnTo>
                      <a:pt x="846" y="453"/>
                    </a:lnTo>
                    <a:lnTo>
                      <a:pt x="838" y="449"/>
                    </a:lnTo>
                    <a:lnTo>
                      <a:pt x="830" y="444"/>
                    </a:lnTo>
                    <a:lnTo>
                      <a:pt x="823" y="441"/>
                    </a:lnTo>
                    <a:lnTo>
                      <a:pt x="816" y="436"/>
                    </a:lnTo>
                    <a:lnTo>
                      <a:pt x="807" y="432"/>
                    </a:lnTo>
                    <a:lnTo>
                      <a:pt x="800" y="428"/>
                    </a:lnTo>
                    <a:lnTo>
                      <a:pt x="792" y="423"/>
                    </a:lnTo>
                    <a:lnTo>
                      <a:pt x="784" y="419"/>
                    </a:lnTo>
                    <a:lnTo>
                      <a:pt x="777" y="414"/>
                    </a:lnTo>
                    <a:lnTo>
                      <a:pt x="769" y="410"/>
                    </a:lnTo>
                    <a:lnTo>
                      <a:pt x="762" y="406"/>
                    </a:lnTo>
                    <a:lnTo>
                      <a:pt x="753" y="401"/>
                    </a:lnTo>
                    <a:lnTo>
                      <a:pt x="746" y="398"/>
                    </a:lnTo>
                    <a:lnTo>
                      <a:pt x="738" y="392"/>
                    </a:lnTo>
                    <a:lnTo>
                      <a:pt x="730" y="387"/>
                    </a:lnTo>
                    <a:lnTo>
                      <a:pt x="722" y="382"/>
                    </a:lnTo>
                    <a:lnTo>
                      <a:pt x="715" y="377"/>
                    </a:lnTo>
                    <a:lnTo>
                      <a:pt x="706" y="372"/>
                    </a:lnTo>
                    <a:lnTo>
                      <a:pt x="698" y="368"/>
                    </a:lnTo>
                    <a:lnTo>
                      <a:pt x="691" y="362"/>
                    </a:lnTo>
                    <a:lnTo>
                      <a:pt x="684" y="358"/>
                    </a:lnTo>
                    <a:lnTo>
                      <a:pt x="675" y="352"/>
                    </a:lnTo>
                    <a:lnTo>
                      <a:pt x="667" y="347"/>
                    </a:lnTo>
                    <a:lnTo>
                      <a:pt x="660" y="342"/>
                    </a:lnTo>
                    <a:lnTo>
                      <a:pt x="652" y="338"/>
                    </a:lnTo>
                    <a:lnTo>
                      <a:pt x="644" y="333"/>
                    </a:lnTo>
                    <a:lnTo>
                      <a:pt x="636" y="328"/>
                    </a:lnTo>
                    <a:lnTo>
                      <a:pt x="628" y="323"/>
                    </a:lnTo>
                    <a:lnTo>
                      <a:pt x="621" y="318"/>
                    </a:lnTo>
                    <a:lnTo>
                      <a:pt x="613" y="312"/>
                    </a:lnTo>
                    <a:lnTo>
                      <a:pt x="604" y="308"/>
                    </a:lnTo>
                    <a:lnTo>
                      <a:pt x="597" y="303"/>
                    </a:lnTo>
                    <a:lnTo>
                      <a:pt x="590" y="298"/>
                    </a:lnTo>
                    <a:lnTo>
                      <a:pt x="582" y="292"/>
                    </a:lnTo>
                    <a:lnTo>
                      <a:pt x="573" y="287"/>
                    </a:lnTo>
                    <a:lnTo>
                      <a:pt x="566" y="282"/>
                    </a:lnTo>
                    <a:lnTo>
                      <a:pt x="559" y="278"/>
                    </a:lnTo>
                    <a:lnTo>
                      <a:pt x="552" y="272"/>
                    </a:lnTo>
                    <a:lnTo>
                      <a:pt x="543" y="267"/>
                    </a:lnTo>
                    <a:lnTo>
                      <a:pt x="536" y="262"/>
                    </a:lnTo>
                    <a:lnTo>
                      <a:pt x="529" y="257"/>
                    </a:lnTo>
                    <a:lnTo>
                      <a:pt x="522" y="252"/>
                    </a:lnTo>
                    <a:lnTo>
                      <a:pt x="514" y="249"/>
                    </a:lnTo>
                    <a:lnTo>
                      <a:pt x="507" y="243"/>
                    </a:lnTo>
                    <a:lnTo>
                      <a:pt x="500" y="239"/>
                    </a:lnTo>
                    <a:lnTo>
                      <a:pt x="493" y="234"/>
                    </a:lnTo>
                    <a:lnTo>
                      <a:pt x="486" y="230"/>
                    </a:lnTo>
                    <a:lnTo>
                      <a:pt x="478" y="225"/>
                    </a:lnTo>
                    <a:lnTo>
                      <a:pt x="471" y="221"/>
                    </a:lnTo>
                    <a:lnTo>
                      <a:pt x="464" y="216"/>
                    </a:lnTo>
                    <a:lnTo>
                      <a:pt x="458" y="212"/>
                    </a:lnTo>
                    <a:lnTo>
                      <a:pt x="451" y="207"/>
                    </a:lnTo>
                    <a:lnTo>
                      <a:pt x="445" y="203"/>
                    </a:lnTo>
                    <a:lnTo>
                      <a:pt x="438" y="200"/>
                    </a:lnTo>
                    <a:lnTo>
                      <a:pt x="432" y="195"/>
                    </a:lnTo>
                    <a:lnTo>
                      <a:pt x="424" y="191"/>
                    </a:lnTo>
                    <a:lnTo>
                      <a:pt x="418" y="188"/>
                    </a:lnTo>
                    <a:lnTo>
                      <a:pt x="412" y="184"/>
                    </a:lnTo>
                    <a:lnTo>
                      <a:pt x="406" y="180"/>
                    </a:lnTo>
                    <a:lnTo>
                      <a:pt x="400" y="177"/>
                    </a:lnTo>
                    <a:lnTo>
                      <a:pt x="394" y="173"/>
                    </a:lnTo>
                    <a:lnTo>
                      <a:pt x="388" y="170"/>
                    </a:lnTo>
                    <a:lnTo>
                      <a:pt x="382" y="166"/>
                    </a:lnTo>
                    <a:lnTo>
                      <a:pt x="376" y="162"/>
                    </a:lnTo>
                    <a:lnTo>
                      <a:pt x="372" y="160"/>
                    </a:lnTo>
                    <a:lnTo>
                      <a:pt x="366" y="156"/>
                    </a:lnTo>
                    <a:lnTo>
                      <a:pt x="361" y="154"/>
                    </a:lnTo>
                    <a:lnTo>
                      <a:pt x="355" y="150"/>
                    </a:lnTo>
                    <a:lnTo>
                      <a:pt x="351" y="148"/>
                    </a:lnTo>
                    <a:lnTo>
                      <a:pt x="345" y="144"/>
                    </a:lnTo>
                    <a:lnTo>
                      <a:pt x="342" y="142"/>
                    </a:lnTo>
                    <a:lnTo>
                      <a:pt x="337" y="140"/>
                    </a:lnTo>
                    <a:lnTo>
                      <a:pt x="333" y="137"/>
                    </a:lnTo>
                    <a:lnTo>
                      <a:pt x="328" y="135"/>
                    </a:lnTo>
                    <a:lnTo>
                      <a:pt x="324" y="132"/>
                    </a:lnTo>
                    <a:lnTo>
                      <a:pt x="320" y="130"/>
                    </a:lnTo>
                    <a:lnTo>
                      <a:pt x="316" y="128"/>
                    </a:lnTo>
                    <a:lnTo>
                      <a:pt x="312" y="125"/>
                    </a:lnTo>
                    <a:lnTo>
                      <a:pt x="308" y="123"/>
                    </a:lnTo>
                    <a:lnTo>
                      <a:pt x="304" y="120"/>
                    </a:lnTo>
                    <a:lnTo>
                      <a:pt x="301" y="119"/>
                    </a:lnTo>
                    <a:lnTo>
                      <a:pt x="297" y="117"/>
                    </a:lnTo>
                    <a:lnTo>
                      <a:pt x="294" y="116"/>
                    </a:lnTo>
                    <a:lnTo>
                      <a:pt x="290" y="113"/>
                    </a:lnTo>
                    <a:lnTo>
                      <a:pt x="288" y="112"/>
                    </a:lnTo>
                    <a:lnTo>
                      <a:pt x="282" y="108"/>
                    </a:lnTo>
                    <a:lnTo>
                      <a:pt x="276" y="105"/>
                    </a:lnTo>
                    <a:lnTo>
                      <a:pt x="270" y="102"/>
                    </a:lnTo>
                    <a:lnTo>
                      <a:pt x="265" y="100"/>
                    </a:lnTo>
                    <a:lnTo>
                      <a:pt x="260" y="98"/>
                    </a:lnTo>
                    <a:lnTo>
                      <a:pt x="254" y="95"/>
                    </a:lnTo>
                    <a:lnTo>
                      <a:pt x="249" y="93"/>
                    </a:lnTo>
                    <a:lnTo>
                      <a:pt x="245" y="90"/>
                    </a:lnTo>
                    <a:lnTo>
                      <a:pt x="240" y="88"/>
                    </a:lnTo>
                    <a:lnTo>
                      <a:pt x="236" y="86"/>
                    </a:lnTo>
                    <a:lnTo>
                      <a:pt x="231" y="84"/>
                    </a:lnTo>
                    <a:lnTo>
                      <a:pt x="228" y="82"/>
                    </a:lnTo>
                    <a:lnTo>
                      <a:pt x="222" y="81"/>
                    </a:lnTo>
                    <a:lnTo>
                      <a:pt x="218" y="78"/>
                    </a:lnTo>
                    <a:lnTo>
                      <a:pt x="213" y="77"/>
                    </a:lnTo>
                    <a:lnTo>
                      <a:pt x="210" y="76"/>
                    </a:lnTo>
                    <a:lnTo>
                      <a:pt x="205" y="74"/>
                    </a:lnTo>
                    <a:lnTo>
                      <a:pt x="200" y="72"/>
                    </a:lnTo>
                    <a:lnTo>
                      <a:pt x="195" y="71"/>
                    </a:lnTo>
                    <a:lnTo>
                      <a:pt x="191" y="70"/>
                    </a:lnTo>
                    <a:lnTo>
                      <a:pt x="185" y="68"/>
                    </a:lnTo>
                    <a:lnTo>
                      <a:pt x="180" y="65"/>
                    </a:lnTo>
                    <a:lnTo>
                      <a:pt x="174" y="64"/>
                    </a:lnTo>
                    <a:lnTo>
                      <a:pt x="169" y="62"/>
                    </a:lnTo>
                    <a:lnTo>
                      <a:pt x="164" y="59"/>
                    </a:lnTo>
                    <a:lnTo>
                      <a:pt x="158" y="57"/>
                    </a:lnTo>
                    <a:lnTo>
                      <a:pt x="153" y="54"/>
                    </a:lnTo>
                    <a:lnTo>
                      <a:pt x="149" y="52"/>
                    </a:lnTo>
                    <a:lnTo>
                      <a:pt x="144" y="48"/>
                    </a:lnTo>
                    <a:lnTo>
                      <a:pt x="139" y="46"/>
                    </a:lnTo>
                    <a:lnTo>
                      <a:pt x="134" y="42"/>
                    </a:lnTo>
                    <a:lnTo>
                      <a:pt x="129" y="40"/>
                    </a:lnTo>
                    <a:lnTo>
                      <a:pt x="125" y="38"/>
                    </a:lnTo>
                    <a:lnTo>
                      <a:pt x="120" y="35"/>
                    </a:lnTo>
                    <a:lnTo>
                      <a:pt x="116" y="32"/>
                    </a:lnTo>
                    <a:lnTo>
                      <a:pt x="113" y="29"/>
                    </a:lnTo>
                    <a:lnTo>
                      <a:pt x="108" y="26"/>
                    </a:lnTo>
                    <a:lnTo>
                      <a:pt x="104" y="23"/>
                    </a:lnTo>
                    <a:lnTo>
                      <a:pt x="101" y="20"/>
                    </a:lnTo>
                    <a:lnTo>
                      <a:pt x="97" y="18"/>
                    </a:lnTo>
                    <a:lnTo>
                      <a:pt x="93" y="15"/>
                    </a:lnTo>
                    <a:lnTo>
                      <a:pt x="90" y="12"/>
                    </a:lnTo>
                    <a:lnTo>
                      <a:pt x="87" y="11"/>
                    </a:lnTo>
                    <a:lnTo>
                      <a:pt x="85" y="9"/>
                    </a:lnTo>
                    <a:lnTo>
                      <a:pt x="80" y="5"/>
                    </a:lnTo>
                    <a:lnTo>
                      <a:pt x="78" y="3"/>
                    </a:lnTo>
                    <a:lnTo>
                      <a:pt x="75" y="0"/>
                    </a:lnTo>
                    <a:lnTo>
                      <a:pt x="271" y="69"/>
                    </a:lnTo>
                    <a:lnTo>
                      <a:pt x="546" y="226"/>
                    </a:lnTo>
                    <a:lnTo>
                      <a:pt x="547" y="226"/>
                    </a:lnTo>
                    <a:lnTo>
                      <a:pt x="549" y="227"/>
                    </a:lnTo>
                    <a:lnTo>
                      <a:pt x="553" y="230"/>
                    </a:lnTo>
                    <a:lnTo>
                      <a:pt x="558" y="233"/>
                    </a:lnTo>
                    <a:lnTo>
                      <a:pt x="560" y="236"/>
                    </a:lnTo>
                    <a:lnTo>
                      <a:pt x="564" y="237"/>
                    </a:lnTo>
                    <a:lnTo>
                      <a:pt x="567" y="239"/>
                    </a:lnTo>
                    <a:lnTo>
                      <a:pt x="572" y="243"/>
                    </a:lnTo>
                    <a:lnTo>
                      <a:pt x="576" y="246"/>
                    </a:lnTo>
                    <a:lnTo>
                      <a:pt x="582" y="249"/>
                    </a:lnTo>
                    <a:lnTo>
                      <a:pt x="586" y="252"/>
                    </a:lnTo>
                    <a:lnTo>
                      <a:pt x="592" y="256"/>
                    </a:lnTo>
                    <a:lnTo>
                      <a:pt x="597" y="260"/>
                    </a:lnTo>
                    <a:lnTo>
                      <a:pt x="602" y="263"/>
                    </a:lnTo>
                    <a:lnTo>
                      <a:pt x="608" y="267"/>
                    </a:lnTo>
                    <a:lnTo>
                      <a:pt x="615" y="272"/>
                    </a:lnTo>
                    <a:lnTo>
                      <a:pt x="621" y="275"/>
                    </a:lnTo>
                    <a:lnTo>
                      <a:pt x="628" y="280"/>
                    </a:lnTo>
                    <a:lnTo>
                      <a:pt x="636" y="285"/>
                    </a:lnTo>
                    <a:lnTo>
                      <a:pt x="643" y="290"/>
                    </a:lnTo>
                    <a:lnTo>
                      <a:pt x="650" y="293"/>
                    </a:lnTo>
                    <a:lnTo>
                      <a:pt x="657" y="298"/>
                    </a:lnTo>
                    <a:lnTo>
                      <a:pt x="664" y="303"/>
                    </a:lnTo>
                    <a:lnTo>
                      <a:pt x="673" y="309"/>
                    </a:lnTo>
                    <a:lnTo>
                      <a:pt x="680" y="314"/>
                    </a:lnTo>
                    <a:lnTo>
                      <a:pt x="688" y="318"/>
                    </a:lnTo>
                    <a:lnTo>
                      <a:pt x="697" y="324"/>
                    </a:lnTo>
                    <a:lnTo>
                      <a:pt x="705" y="329"/>
                    </a:lnTo>
                    <a:lnTo>
                      <a:pt x="714" y="335"/>
                    </a:lnTo>
                    <a:lnTo>
                      <a:pt x="722" y="340"/>
                    </a:lnTo>
                    <a:lnTo>
                      <a:pt x="730" y="345"/>
                    </a:lnTo>
                    <a:lnTo>
                      <a:pt x="739" y="350"/>
                    </a:lnTo>
                    <a:lnTo>
                      <a:pt x="748" y="354"/>
                    </a:lnTo>
                    <a:lnTo>
                      <a:pt x="757" y="360"/>
                    </a:lnTo>
                    <a:lnTo>
                      <a:pt x="766" y="365"/>
                    </a:lnTo>
                    <a:lnTo>
                      <a:pt x="776" y="371"/>
                    </a:lnTo>
                    <a:lnTo>
                      <a:pt x="784" y="376"/>
                    </a:lnTo>
                    <a:lnTo>
                      <a:pt x="794" y="382"/>
                    </a:lnTo>
                    <a:lnTo>
                      <a:pt x="802" y="387"/>
                    </a:lnTo>
                    <a:lnTo>
                      <a:pt x="812" y="392"/>
                    </a:lnTo>
                    <a:lnTo>
                      <a:pt x="822" y="398"/>
                    </a:lnTo>
                    <a:lnTo>
                      <a:pt x="830" y="402"/>
                    </a:lnTo>
                    <a:lnTo>
                      <a:pt x="840" y="407"/>
                    </a:lnTo>
                    <a:lnTo>
                      <a:pt x="849" y="413"/>
                    </a:lnTo>
                    <a:lnTo>
                      <a:pt x="858" y="417"/>
                    </a:lnTo>
                    <a:lnTo>
                      <a:pt x="866" y="422"/>
                    </a:lnTo>
                    <a:lnTo>
                      <a:pt x="876" y="426"/>
                    </a:lnTo>
                    <a:lnTo>
                      <a:pt x="884" y="431"/>
                    </a:lnTo>
                    <a:lnTo>
                      <a:pt x="892" y="435"/>
                    </a:lnTo>
                    <a:lnTo>
                      <a:pt x="901" y="440"/>
                    </a:lnTo>
                    <a:lnTo>
                      <a:pt x="910" y="443"/>
                    </a:lnTo>
                    <a:lnTo>
                      <a:pt x="919" y="448"/>
                    </a:lnTo>
                    <a:lnTo>
                      <a:pt x="927" y="452"/>
                    </a:lnTo>
                    <a:lnTo>
                      <a:pt x="934" y="455"/>
                    </a:lnTo>
                    <a:lnTo>
                      <a:pt x="943" y="459"/>
                    </a:lnTo>
                    <a:lnTo>
                      <a:pt x="951" y="462"/>
                    </a:lnTo>
                    <a:lnTo>
                      <a:pt x="960" y="466"/>
                    </a:lnTo>
                    <a:lnTo>
                      <a:pt x="967" y="470"/>
                    </a:lnTo>
                    <a:lnTo>
                      <a:pt x="975" y="472"/>
                    </a:lnTo>
                    <a:lnTo>
                      <a:pt x="982" y="476"/>
                    </a:lnTo>
                    <a:lnTo>
                      <a:pt x="990" y="477"/>
                    </a:lnTo>
                    <a:lnTo>
                      <a:pt x="997" y="479"/>
                    </a:lnTo>
                    <a:lnTo>
                      <a:pt x="1003" y="482"/>
                    </a:lnTo>
                    <a:lnTo>
                      <a:pt x="1011" y="485"/>
                    </a:lnTo>
                    <a:lnTo>
                      <a:pt x="1017" y="486"/>
                    </a:lnTo>
                    <a:lnTo>
                      <a:pt x="1024" y="490"/>
                    </a:lnTo>
                    <a:lnTo>
                      <a:pt x="1032" y="492"/>
                    </a:lnTo>
                    <a:lnTo>
                      <a:pt x="1040" y="495"/>
                    </a:lnTo>
                    <a:lnTo>
                      <a:pt x="1046" y="497"/>
                    </a:lnTo>
                    <a:lnTo>
                      <a:pt x="1053" y="500"/>
                    </a:lnTo>
                    <a:lnTo>
                      <a:pt x="1059" y="502"/>
                    </a:lnTo>
                    <a:lnTo>
                      <a:pt x="1066" y="504"/>
                    </a:lnTo>
                    <a:lnTo>
                      <a:pt x="1074" y="506"/>
                    </a:lnTo>
                    <a:lnTo>
                      <a:pt x="1080" y="508"/>
                    </a:lnTo>
                    <a:lnTo>
                      <a:pt x="1087" y="510"/>
                    </a:lnTo>
                    <a:lnTo>
                      <a:pt x="1094" y="513"/>
                    </a:lnTo>
                    <a:lnTo>
                      <a:pt x="1100" y="515"/>
                    </a:lnTo>
                    <a:lnTo>
                      <a:pt x="1106" y="518"/>
                    </a:lnTo>
                    <a:lnTo>
                      <a:pt x="1112" y="520"/>
                    </a:lnTo>
                    <a:lnTo>
                      <a:pt x="1119" y="522"/>
                    </a:lnTo>
                    <a:lnTo>
                      <a:pt x="1124" y="524"/>
                    </a:lnTo>
                    <a:lnTo>
                      <a:pt x="1131" y="526"/>
                    </a:lnTo>
                    <a:lnTo>
                      <a:pt x="1137" y="528"/>
                    </a:lnTo>
                    <a:lnTo>
                      <a:pt x="1143" y="531"/>
                    </a:lnTo>
                    <a:lnTo>
                      <a:pt x="1149" y="532"/>
                    </a:lnTo>
                    <a:lnTo>
                      <a:pt x="1154" y="534"/>
                    </a:lnTo>
                    <a:lnTo>
                      <a:pt x="1160" y="536"/>
                    </a:lnTo>
                    <a:lnTo>
                      <a:pt x="1166" y="538"/>
                    </a:lnTo>
                    <a:lnTo>
                      <a:pt x="1172" y="539"/>
                    </a:lnTo>
                    <a:lnTo>
                      <a:pt x="1177" y="542"/>
                    </a:lnTo>
                    <a:lnTo>
                      <a:pt x="1183" y="543"/>
                    </a:lnTo>
                    <a:lnTo>
                      <a:pt x="1187" y="545"/>
                    </a:lnTo>
                    <a:lnTo>
                      <a:pt x="1192" y="547"/>
                    </a:lnTo>
                    <a:lnTo>
                      <a:pt x="1197" y="549"/>
                    </a:lnTo>
                    <a:lnTo>
                      <a:pt x="1202" y="550"/>
                    </a:lnTo>
                    <a:lnTo>
                      <a:pt x="1207" y="553"/>
                    </a:lnTo>
                    <a:lnTo>
                      <a:pt x="1211" y="554"/>
                    </a:lnTo>
                    <a:lnTo>
                      <a:pt x="1215" y="555"/>
                    </a:lnTo>
                    <a:lnTo>
                      <a:pt x="1220" y="556"/>
                    </a:lnTo>
                    <a:lnTo>
                      <a:pt x="1225" y="559"/>
                    </a:lnTo>
                    <a:lnTo>
                      <a:pt x="1228" y="560"/>
                    </a:lnTo>
                    <a:lnTo>
                      <a:pt x="1232" y="561"/>
                    </a:lnTo>
                    <a:lnTo>
                      <a:pt x="1235" y="562"/>
                    </a:lnTo>
                    <a:lnTo>
                      <a:pt x="1239" y="563"/>
                    </a:lnTo>
                    <a:lnTo>
                      <a:pt x="1243" y="565"/>
                    </a:lnTo>
                    <a:lnTo>
                      <a:pt x="1246" y="566"/>
                    </a:lnTo>
                    <a:lnTo>
                      <a:pt x="1249" y="567"/>
                    </a:lnTo>
                    <a:lnTo>
                      <a:pt x="1252" y="568"/>
                    </a:lnTo>
                    <a:lnTo>
                      <a:pt x="1257" y="569"/>
                    </a:lnTo>
                    <a:lnTo>
                      <a:pt x="1262" y="571"/>
                    </a:lnTo>
                    <a:lnTo>
                      <a:pt x="1267" y="572"/>
                    </a:lnTo>
                    <a:lnTo>
                      <a:pt x="1270" y="574"/>
                    </a:lnTo>
                    <a:lnTo>
                      <a:pt x="1275" y="575"/>
                    </a:lnTo>
                    <a:lnTo>
                      <a:pt x="1277" y="577"/>
                    </a:lnTo>
                    <a:lnTo>
                      <a:pt x="1585" y="637"/>
                    </a:lnTo>
                    <a:lnTo>
                      <a:pt x="1604" y="675"/>
                    </a:lnTo>
                    <a:lnTo>
                      <a:pt x="1582" y="727"/>
                    </a:lnTo>
                    <a:lnTo>
                      <a:pt x="1474" y="813"/>
                    </a:lnTo>
                    <a:lnTo>
                      <a:pt x="1473" y="813"/>
                    </a:lnTo>
                    <a:lnTo>
                      <a:pt x="1472" y="813"/>
                    </a:lnTo>
                    <a:lnTo>
                      <a:pt x="1469" y="814"/>
                    </a:lnTo>
                    <a:lnTo>
                      <a:pt x="1466" y="815"/>
                    </a:lnTo>
                    <a:lnTo>
                      <a:pt x="1462" y="815"/>
                    </a:lnTo>
                    <a:lnTo>
                      <a:pt x="1456" y="818"/>
                    </a:lnTo>
                    <a:lnTo>
                      <a:pt x="1451" y="819"/>
                    </a:lnTo>
                    <a:lnTo>
                      <a:pt x="1445" y="821"/>
                    </a:lnTo>
                    <a:lnTo>
                      <a:pt x="1441" y="821"/>
                    </a:lnTo>
                    <a:lnTo>
                      <a:pt x="1437" y="823"/>
                    </a:lnTo>
                    <a:lnTo>
                      <a:pt x="1433" y="824"/>
                    </a:lnTo>
                    <a:lnTo>
                      <a:pt x="1429" y="825"/>
                    </a:lnTo>
                    <a:lnTo>
                      <a:pt x="1424" y="825"/>
                    </a:lnTo>
                    <a:lnTo>
                      <a:pt x="1419" y="826"/>
                    </a:lnTo>
                    <a:lnTo>
                      <a:pt x="1414" y="827"/>
                    </a:lnTo>
                    <a:lnTo>
                      <a:pt x="1411" y="829"/>
                    </a:lnTo>
                    <a:lnTo>
                      <a:pt x="1405" y="830"/>
                    </a:lnTo>
                    <a:lnTo>
                      <a:pt x="1400" y="831"/>
                    </a:lnTo>
                    <a:lnTo>
                      <a:pt x="1394" y="831"/>
                    </a:lnTo>
                    <a:lnTo>
                      <a:pt x="1388" y="832"/>
                    </a:lnTo>
                    <a:lnTo>
                      <a:pt x="1382" y="833"/>
                    </a:lnTo>
                    <a:lnTo>
                      <a:pt x="1376" y="835"/>
                    </a:lnTo>
                    <a:lnTo>
                      <a:pt x="1370" y="835"/>
                    </a:lnTo>
                    <a:lnTo>
                      <a:pt x="1364" y="836"/>
                    </a:lnTo>
                    <a:lnTo>
                      <a:pt x="1357" y="836"/>
                    </a:lnTo>
                    <a:lnTo>
                      <a:pt x="1349" y="837"/>
                    </a:lnTo>
                    <a:lnTo>
                      <a:pt x="1342" y="837"/>
                    </a:lnTo>
                    <a:lnTo>
                      <a:pt x="1336" y="838"/>
                    </a:lnTo>
                    <a:lnTo>
                      <a:pt x="1328" y="838"/>
                    </a:lnTo>
                    <a:lnTo>
                      <a:pt x="1321" y="839"/>
                    </a:lnTo>
                    <a:lnTo>
                      <a:pt x="1313" y="839"/>
                    </a:lnTo>
                    <a:lnTo>
                      <a:pt x="1306" y="841"/>
                    </a:lnTo>
                    <a:lnTo>
                      <a:pt x="1298" y="841"/>
                    </a:lnTo>
                    <a:lnTo>
                      <a:pt x="1288" y="841"/>
                    </a:lnTo>
                    <a:lnTo>
                      <a:pt x="1280" y="841"/>
                    </a:lnTo>
                    <a:lnTo>
                      <a:pt x="1273" y="841"/>
                    </a:lnTo>
                    <a:lnTo>
                      <a:pt x="1264" y="841"/>
                    </a:lnTo>
                    <a:lnTo>
                      <a:pt x="1255" y="841"/>
                    </a:lnTo>
                    <a:lnTo>
                      <a:pt x="1246" y="841"/>
                    </a:lnTo>
                    <a:lnTo>
                      <a:pt x="1238" y="841"/>
                    </a:lnTo>
                    <a:lnTo>
                      <a:pt x="1227" y="839"/>
                    </a:lnTo>
                    <a:lnTo>
                      <a:pt x="1219" y="839"/>
                    </a:lnTo>
                    <a:lnTo>
                      <a:pt x="1209" y="838"/>
                    </a:lnTo>
                    <a:lnTo>
                      <a:pt x="1199" y="838"/>
                    </a:lnTo>
                    <a:lnTo>
                      <a:pt x="1189" y="837"/>
                    </a:lnTo>
                    <a:lnTo>
                      <a:pt x="1179" y="837"/>
                    </a:lnTo>
                    <a:lnTo>
                      <a:pt x="1170" y="836"/>
                    </a:lnTo>
                    <a:lnTo>
                      <a:pt x="1159" y="835"/>
                    </a:lnTo>
                    <a:lnTo>
                      <a:pt x="1148" y="833"/>
                    </a:lnTo>
                    <a:lnTo>
                      <a:pt x="1138" y="832"/>
                    </a:lnTo>
                    <a:lnTo>
                      <a:pt x="1128" y="830"/>
                    </a:lnTo>
                    <a:lnTo>
                      <a:pt x="1117" y="829"/>
                    </a:lnTo>
                    <a:lnTo>
                      <a:pt x="1106" y="827"/>
                    </a:lnTo>
                    <a:lnTo>
                      <a:pt x="1095" y="825"/>
                    </a:lnTo>
                    <a:lnTo>
                      <a:pt x="1084" y="824"/>
                    </a:lnTo>
                    <a:lnTo>
                      <a:pt x="1074" y="821"/>
                    </a:lnTo>
                    <a:lnTo>
                      <a:pt x="1062" y="818"/>
                    </a:lnTo>
                    <a:lnTo>
                      <a:pt x="1051" y="815"/>
                    </a:lnTo>
                    <a:lnTo>
                      <a:pt x="1040" y="813"/>
                    </a:lnTo>
                    <a:lnTo>
                      <a:pt x="1028" y="811"/>
                    </a:lnTo>
                    <a:lnTo>
                      <a:pt x="1017" y="808"/>
                    </a:lnTo>
                    <a:lnTo>
                      <a:pt x="1008" y="806"/>
                    </a:lnTo>
                    <a:lnTo>
                      <a:pt x="997" y="803"/>
                    </a:lnTo>
                    <a:lnTo>
                      <a:pt x="988" y="801"/>
                    </a:lnTo>
                    <a:lnTo>
                      <a:pt x="979" y="799"/>
                    </a:lnTo>
                    <a:lnTo>
                      <a:pt x="969" y="796"/>
                    </a:lnTo>
                    <a:lnTo>
                      <a:pt x="960" y="793"/>
                    </a:lnTo>
                    <a:lnTo>
                      <a:pt x="951" y="790"/>
                    </a:lnTo>
                    <a:lnTo>
                      <a:pt x="942" y="788"/>
                    </a:lnTo>
                    <a:lnTo>
                      <a:pt x="933" y="785"/>
                    </a:lnTo>
                    <a:lnTo>
                      <a:pt x="925" y="782"/>
                    </a:lnTo>
                    <a:lnTo>
                      <a:pt x="918" y="781"/>
                    </a:lnTo>
                    <a:lnTo>
                      <a:pt x="909" y="777"/>
                    </a:lnTo>
                    <a:lnTo>
                      <a:pt x="901" y="775"/>
                    </a:lnTo>
                    <a:lnTo>
                      <a:pt x="894" y="772"/>
                    </a:lnTo>
                    <a:lnTo>
                      <a:pt x="886" y="770"/>
                    </a:lnTo>
                    <a:lnTo>
                      <a:pt x="879" y="767"/>
                    </a:lnTo>
                    <a:lnTo>
                      <a:pt x="872" y="765"/>
                    </a:lnTo>
                    <a:lnTo>
                      <a:pt x="866" y="761"/>
                    </a:lnTo>
                    <a:lnTo>
                      <a:pt x="860" y="759"/>
                    </a:lnTo>
                    <a:lnTo>
                      <a:pt x="853" y="757"/>
                    </a:lnTo>
                    <a:lnTo>
                      <a:pt x="847" y="754"/>
                    </a:lnTo>
                    <a:lnTo>
                      <a:pt x="841" y="752"/>
                    </a:lnTo>
                    <a:lnTo>
                      <a:pt x="835" y="749"/>
                    </a:lnTo>
                    <a:lnTo>
                      <a:pt x="829" y="747"/>
                    </a:lnTo>
                    <a:lnTo>
                      <a:pt x="823" y="745"/>
                    </a:lnTo>
                    <a:lnTo>
                      <a:pt x="818" y="742"/>
                    </a:lnTo>
                    <a:lnTo>
                      <a:pt x="813" y="741"/>
                    </a:lnTo>
                    <a:lnTo>
                      <a:pt x="807" y="739"/>
                    </a:lnTo>
                    <a:lnTo>
                      <a:pt x="802" y="736"/>
                    </a:lnTo>
                    <a:lnTo>
                      <a:pt x="798" y="734"/>
                    </a:lnTo>
                    <a:lnTo>
                      <a:pt x="793" y="731"/>
                    </a:lnTo>
                    <a:lnTo>
                      <a:pt x="788" y="729"/>
                    </a:lnTo>
                    <a:lnTo>
                      <a:pt x="784" y="727"/>
                    </a:lnTo>
                    <a:lnTo>
                      <a:pt x="780" y="724"/>
                    </a:lnTo>
                    <a:lnTo>
                      <a:pt x="776" y="723"/>
                    </a:lnTo>
                    <a:lnTo>
                      <a:pt x="771" y="721"/>
                    </a:lnTo>
                    <a:lnTo>
                      <a:pt x="768" y="719"/>
                    </a:lnTo>
                    <a:lnTo>
                      <a:pt x="764" y="717"/>
                    </a:lnTo>
                    <a:lnTo>
                      <a:pt x="762" y="716"/>
                    </a:lnTo>
                    <a:lnTo>
                      <a:pt x="758" y="713"/>
                    </a:lnTo>
                    <a:lnTo>
                      <a:pt x="754" y="712"/>
                    </a:lnTo>
                    <a:lnTo>
                      <a:pt x="751" y="710"/>
                    </a:lnTo>
                    <a:lnTo>
                      <a:pt x="748" y="709"/>
                    </a:lnTo>
                    <a:lnTo>
                      <a:pt x="742" y="705"/>
                    </a:lnTo>
                    <a:lnTo>
                      <a:pt x="736" y="703"/>
                    </a:lnTo>
                    <a:lnTo>
                      <a:pt x="732" y="700"/>
                    </a:lnTo>
                    <a:lnTo>
                      <a:pt x="728" y="698"/>
                    </a:lnTo>
                    <a:lnTo>
                      <a:pt x="723" y="695"/>
                    </a:lnTo>
                    <a:lnTo>
                      <a:pt x="720" y="694"/>
                    </a:lnTo>
                    <a:lnTo>
                      <a:pt x="717" y="693"/>
                    </a:lnTo>
                    <a:lnTo>
                      <a:pt x="715" y="693"/>
                    </a:lnTo>
                    <a:lnTo>
                      <a:pt x="712" y="692"/>
                    </a:lnTo>
                    <a:lnTo>
                      <a:pt x="710" y="692"/>
                    </a:lnTo>
                    <a:lnTo>
                      <a:pt x="706" y="689"/>
                    </a:lnTo>
                    <a:lnTo>
                      <a:pt x="704" y="688"/>
                    </a:lnTo>
                    <a:lnTo>
                      <a:pt x="699" y="685"/>
                    </a:lnTo>
                    <a:lnTo>
                      <a:pt x="696" y="682"/>
                    </a:lnTo>
                    <a:lnTo>
                      <a:pt x="690" y="679"/>
                    </a:lnTo>
                    <a:lnTo>
                      <a:pt x="685" y="676"/>
                    </a:lnTo>
                    <a:lnTo>
                      <a:pt x="678" y="671"/>
                    </a:lnTo>
                    <a:lnTo>
                      <a:pt x="672" y="667"/>
                    </a:lnTo>
                    <a:lnTo>
                      <a:pt x="664" y="662"/>
                    </a:lnTo>
                    <a:lnTo>
                      <a:pt x="658" y="658"/>
                    </a:lnTo>
                    <a:lnTo>
                      <a:pt x="650" y="652"/>
                    </a:lnTo>
                    <a:lnTo>
                      <a:pt x="643" y="647"/>
                    </a:lnTo>
                    <a:lnTo>
                      <a:pt x="634" y="643"/>
                    </a:lnTo>
                    <a:lnTo>
                      <a:pt x="626" y="637"/>
                    </a:lnTo>
                    <a:lnTo>
                      <a:pt x="616" y="629"/>
                    </a:lnTo>
                    <a:lnTo>
                      <a:pt x="607" y="623"/>
                    </a:lnTo>
                    <a:lnTo>
                      <a:pt x="597" y="616"/>
                    </a:lnTo>
                    <a:lnTo>
                      <a:pt x="589" y="610"/>
                    </a:lnTo>
                    <a:lnTo>
                      <a:pt x="578" y="603"/>
                    </a:lnTo>
                    <a:lnTo>
                      <a:pt x="568" y="596"/>
                    </a:lnTo>
                    <a:lnTo>
                      <a:pt x="558" y="589"/>
                    </a:lnTo>
                    <a:lnTo>
                      <a:pt x="548" y="581"/>
                    </a:lnTo>
                    <a:lnTo>
                      <a:pt x="537" y="573"/>
                    </a:lnTo>
                    <a:lnTo>
                      <a:pt x="526" y="566"/>
                    </a:lnTo>
                    <a:lnTo>
                      <a:pt x="514" y="559"/>
                    </a:lnTo>
                    <a:lnTo>
                      <a:pt x="505" y="551"/>
                    </a:lnTo>
                    <a:lnTo>
                      <a:pt x="494" y="543"/>
                    </a:lnTo>
                    <a:lnTo>
                      <a:pt x="482" y="536"/>
                    </a:lnTo>
                    <a:lnTo>
                      <a:pt x="471" y="527"/>
                    </a:lnTo>
                    <a:lnTo>
                      <a:pt x="462" y="520"/>
                    </a:lnTo>
                    <a:lnTo>
                      <a:pt x="450" y="512"/>
                    </a:lnTo>
                    <a:lnTo>
                      <a:pt x="439" y="503"/>
                    </a:lnTo>
                    <a:lnTo>
                      <a:pt x="428" y="496"/>
                    </a:lnTo>
                    <a:lnTo>
                      <a:pt x="417" y="488"/>
                    </a:lnTo>
                    <a:lnTo>
                      <a:pt x="406" y="480"/>
                    </a:lnTo>
                    <a:lnTo>
                      <a:pt x="396" y="472"/>
                    </a:lnTo>
                    <a:lnTo>
                      <a:pt x="385" y="465"/>
                    </a:lnTo>
                    <a:lnTo>
                      <a:pt x="375" y="458"/>
                    </a:lnTo>
                    <a:lnTo>
                      <a:pt x="364" y="450"/>
                    </a:lnTo>
                    <a:lnTo>
                      <a:pt x="355" y="443"/>
                    </a:lnTo>
                    <a:lnTo>
                      <a:pt x="345" y="436"/>
                    </a:lnTo>
                    <a:lnTo>
                      <a:pt x="336" y="429"/>
                    </a:lnTo>
                    <a:lnTo>
                      <a:pt x="327" y="422"/>
                    </a:lnTo>
                    <a:lnTo>
                      <a:pt x="318" y="416"/>
                    </a:lnTo>
                    <a:lnTo>
                      <a:pt x="309" y="410"/>
                    </a:lnTo>
                    <a:lnTo>
                      <a:pt x="302" y="405"/>
                    </a:lnTo>
                    <a:lnTo>
                      <a:pt x="294" y="399"/>
                    </a:lnTo>
                    <a:lnTo>
                      <a:pt x="285" y="393"/>
                    </a:lnTo>
                    <a:lnTo>
                      <a:pt x="278" y="387"/>
                    </a:lnTo>
                    <a:lnTo>
                      <a:pt x="272" y="382"/>
                    </a:lnTo>
                    <a:lnTo>
                      <a:pt x="265" y="377"/>
                    </a:lnTo>
                    <a:lnTo>
                      <a:pt x="260" y="374"/>
                    </a:lnTo>
                    <a:lnTo>
                      <a:pt x="253" y="370"/>
                    </a:lnTo>
                    <a:lnTo>
                      <a:pt x="249" y="366"/>
                    </a:lnTo>
                    <a:lnTo>
                      <a:pt x="245" y="363"/>
                    </a:lnTo>
                    <a:lnTo>
                      <a:pt x="241" y="360"/>
                    </a:lnTo>
                    <a:lnTo>
                      <a:pt x="237" y="358"/>
                    </a:lnTo>
                    <a:lnTo>
                      <a:pt x="235" y="356"/>
                    </a:lnTo>
                    <a:lnTo>
                      <a:pt x="231" y="353"/>
                    </a:lnTo>
                    <a:lnTo>
                      <a:pt x="230" y="353"/>
                    </a:lnTo>
                    <a:lnTo>
                      <a:pt x="67" y="155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1" name="Freeform 215"/>
              <p:cNvSpPr>
                <a:spLocks/>
              </p:cNvSpPr>
              <p:nvPr/>
            </p:nvSpPr>
            <p:spPr bwMode="auto">
              <a:xfrm>
                <a:off x="1479" y="2394"/>
                <a:ext cx="168" cy="168"/>
              </a:xfrm>
              <a:custGeom>
                <a:avLst/>
                <a:gdLst/>
                <a:ahLst/>
                <a:cxnLst>
                  <a:cxn ang="0">
                    <a:pos x="87" y="167"/>
                  </a:cxn>
                  <a:cxn ang="0">
                    <a:pos x="96" y="167"/>
                  </a:cxn>
                  <a:cxn ang="0">
                    <a:pos x="104" y="164"/>
                  </a:cxn>
                  <a:cxn ang="0">
                    <a:pos x="112" y="162"/>
                  </a:cxn>
                  <a:cxn ang="0">
                    <a:pos x="120" y="158"/>
                  </a:cxn>
                  <a:cxn ang="0">
                    <a:pos x="127" y="155"/>
                  </a:cxn>
                  <a:cxn ang="0">
                    <a:pos x="136" y="147"/>
                  </a:cxn>
                  <a:cxn ang="0">
                    <a:pos x="148" y="137"/>
                  </a:cxn>
                  <a:cxn ang="0">
                    <a:pos x="154" y="126"/>
                  </a:cxn>
                  <a:cxn ang="0">
                    <a:pos x="158" y="119"/>
                  </a:cxn>
                  <a:cxn ang="0">
                    <a:pos x="162" y="111"/>
                  </a:cxn>
                  <a:cxn ang="0">
                    <a:pos x="164" y="104"/>
                  </a:cxn>
                  <a:cxn ang="0">
                    <a:pos x="166" y="96"/>
                  </a:cxn>
                  <a:cxn ang="0">
                    <a:pos x="166" y="87"/>
                  </a:cxn>
                  <a:cxn ang="0">
                    <a:pos x="166" y="79"/>
                  </a:cxn>
                  <a:cxn ang="0">
                    <a:pos x="166" y="71"/>
                  </a:cxn>
                  <a:cxn ang="0">
                    <a:pos x="164" y="62"/>
                  </a:cxn>
                  <a:cxn ang="0">
                    <a:pos x="162" y="54"/>
                  </a:cxn>
                  <a:cxn ang="0">
                    <a:pos x="158" y="47"/>
                  </a:cxn>
                  <a:cxn ang="0">
                    <a:pos x="154" y="39"/>
                  </a:cxn>
                  <a:cxn ang="0">
                    <a:pos x="151" y="32"/>
                  </a:cxn>
                  <a:cxn ang="0">
                    <a:pos x="146" y="26"/>
                  </a:cxn>
                  <a:cxn ang="0">
                    <a:pos x="136" y="19"/>
                  </a:cxn>
                  <a:cxn ang="0">
                    <a:pos x="127" y="12"/>
                  </a:cxn>
                  <a:cxn ang="0">
                    <a:pos x="120" y="7"/>
                  </a:cxn>
                  <a:cxn ang="0">
                    <a:pos x="112" y="5"/>
                  </a:cxn>
                  <a:cxn ang="0">
                    <a:pos x="104" y="2"/>
                  </a:cxn>
                  <a:cxn ang="0">
                    <a:pos x="96" y="0"/>
                  </a:cxn>
                  <a:cxn ang="0">
                    <a:pos x="87" y="0"/>
                  </a:cxn>
                  <a:cxn ang="0">
                    <a:pos x="79" y="0"/>
                  </a:cxn>
                  <a:cxn ang="0">
                    <a:pos x="70" y="0"/>
                  </a:cxn>
                  <a:cxn ang="0">
                    <a:pos x="62" y="2"/>
                  </a:cxn>
                  <a:cxn ang="0">
                    <a:pos x="55" y="5"/>
                  </a:cxn>
                  <a:cxn ang="0">
                    <a:pos x="46" y="7"/>
                  </a:cxn>
                  <a:cxn ang="0">
                    <a:pos x="39" y="12"/>
                  </a:cxn>
                  <a:cxn ang="0">
                    <a:pos x="30" y="19"/>
                  </a:cxn>
                  <a:cxn ang="0">
                    <a:pos x="21" y="26"/>
                  </a:cxn>
                  <a:cxn ang="0">
                    <a:pos x="15" y="32"/>
                  </a:cxn>
                  <a:cxn ang="0">
                    <a:pos x="10" y="39"/>
                  </a:cxn>
                  <a:cxn ang="0">
                    <a:pos x="7" y="47"/>
                  </a:cxn>
                  <a:cxn ang="0">
                    <a:pos x="4" y="54"/>
                  </a:cxn>
                  <a:cxn ang="0">
                    <a:pos x="2" y="62"/>
                  </a:cxn>
                  <a:cxn ang="0">
                    <a:pos x="0" y="71"/>
                  </a:cxn>
                  <a:cxn ang="0">
                    <a:pos x="0" y="79"/>
                  </a:cxn>
                  <a:cxn ang="0">
                    <a:pos x="0" y="87"/>
                  </a:cxn>
                  <a:cxn ang="0">
                    <a:pos x="0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7" y="119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0" y="147"/>
                  </a:cxn>
                  <a:cxn ang="0">
                    <a:pos x="39" y="155"/>
                  </a:cxn>
                  <a:cxn ang="0">
                    <a:pos x="46" y="158"/>
                  </a:cxn>
                  <a:cxn ang="0">
                    <a:pos x="55" y="162"/>
                  </a:cxn>
                  <a:cxn ang="0">
                    <a:pos x="62" y="164"/>
                  </a:cxn>
                  <a:cxn ang="0">
                    <a:pos x="70" y="167"/>
                  </a:cxn>
                  <a:cxn ang="0">
                    <a:pos x="79" y="167"/>
                  </a:cxn>
                  <a:cxn ang="0">
                    <a:pos x="84" y="168"/>
                  </a:cxn>
                </a:cxnLst>
                <a:rect l="0" t="0" r="r" b="b"/>
                <a:pathLst>
                  <a:path w="168" h="168">
                    <a:moveTo>
                      <a:pt x="84" y="168"/>
                    </a:moveTo>
                    <a:lnTo>
                      <a:pt x="87" y="167"/>
                    </a:lnTo>
                    <a:lnTo>
                      <a:pt x="92" y="167"/>
                    </a:lnTo>
                    <a:lnTo>
                      <a:pt x="96" y="167"/>
                    </a:lnTo>
                    <a:lnTo>
                      <a:pt x="100" y="165"/>
                    </a:lnTo>
                    <a:lnTo>
                      <a:pt x="104" y="164"/>
                    </a:lnTo>
                    <a:lnTo>
                      <a:pt x="109" y="163"/>
                    </a:lnTo>
                    <a:lnTo>
                      <a:pt x="112" y="162"/>
                    </a:lnTo>
                    <a:lnTo>
                      <a:pt x="116" y="161"/>
                    </a:lnTo>
                    <a:lnTo>
                      <a:pt x="120" y="158"/>
                    </a:lnTo>
                    <a:lnTo>
                      <a:pt x="123" y="156"/>
                    </a:lnTo>
                    <a:lnTo>
                      <a:pt x="127" y="155"/>
                    </a:lnTo>
                    <a:lnTo>
                      <a:pt x="130" y="152"/>
                    </a:lnTo>
                    <a:lnTo>
                      <a:pt x="136" y="147"/>
                    </a:lnTo>
                    <a:lnTo>
                      <a:pt x="144" y="143"/>
                    </a:lnTo>
                    <a:lnTo>
                      <a:pt x="148" y="137"/>
                    </a:lnTo>
                    <a:lnTo>
                      <a:pt x="153" y="131"/>
                    </a:lnTo>
                    <a:lnTo>
                      <a:pt x="154" y="126"/>
                    </a:lnTo>
                    <a:lnTo>
                      <a:pt x="157" y="122"/>
                    </a:lnTo>
                    <a:lnTo>
                      <a:pt x="158" y="119"/>
                    </a:lnTo>
                    <a:lnTo>
                      <a:pt x="160" y="116"/>
                    </a:lnTo>
                    <a:lnTo>
                      <a:pt x="162" y="111"/>
                    </a:lnTo>
                    <a:lnTo>
                      <a:pt x="163" y="108"/>
                    </a:lnTo>
                    <a:lnTo>
                      <a:pt x="164" y="104"/>
                    </a:lnTo>
                    <a:lnTo>
                      <a:pt x="165" y="99"/>
                    </a:lnTo>
                    <a:lnTo>
                      <a:pt x="166" y="96"/>
                    </a:lnTo>
                    <a:lnTo>
                      <a:pt x="166" y="91"/>
                    </a:lnTo>
                    <a:lnTo>
                      <a:pt x="166" y="87"/>
                    </a:lnTo>
                    <a:lnTo>
                      <a:pt x="168" y="84"/>
                    </a:lnTo>
                    <a:lnTo>
                      <a:pt x="166" y="79"/>
                    </a:lnTo>
                    <a:lnTo>
                      <a:pt x="166" y="74"/>
                    </a:lnTo>
                    <a:lnTo>
                      <a:pt x="166" y="71"/>
                    </a:lnTo>
                    <a:lnTo>
                      <a:pt x="165" y="66"/>
                    </a:lnTo>
                    <a:lnTo>
                      <a:pt x="164" y="62"/>
                    </a:lnTo>
                    <a:lnTo>
                      <a:pt x="163" y="57"/>
                    </a:lnTo>
                    <a:lnTo>
                      <a:pt x="162" y="54"/>
                    </a:lnTo>
                    <a:lnTo>
                      <a:pt x="160" y="50"/>
                    </a:lnTo>
                    <a:lnTo>
                      <a:pt x="158" y="47"/>
                    </a:lnTo>
                    <a:lnTo>
                      <a:pt x="157" y="43"/>
                    </a:lnTo>
                    <a:lnTo>
                      <a:pt x="154" y="39"/>
                    </a:lnTo>
                    <a:lnTo>
                      <a:pt x="153" y="36"/>
                    </a:lnTo>
                    <a:lnTo>
                      <a:pt x="151" y="32"/>
                    </a:lnTo>
                    <a:lnTo>
                      <a:pt x="148" y="30"/>
                    </a:lnTo>
                    <a:lnTo>
                      <a:pt x="146" y="26"/>
                    </a:lnTo>
                    <a:lnTo>
                      <a:pt x="144" y="24"/>
                    </a:lnTo>
                    <a:lnTo>
                      <a:pt x="136" y="19"/>
                    </a:lnTo>
                    <a:lnTo>
                      <a:pt x="130" y="14"/>
                    </a:lnTo>
                    <a:lnTo>
                      <a:pt x="127" y="12"/>
                    </a:lnTo>
                    <a:lnTo>
                      <a:pt x="123" y="9"/>
                    </a:lnTo>
                    <a:lnTo>
                      <a:pt x="120" y="7"/>
                    </a:lnTo>
                    <a:lnTo>
                      <a:pt x="116" y="6"/>
                    </a:lnTo>
                    <a:lnTo>
                      <a:pt x="112" y="5"/>
                    </a:lnTo>
                    <a:lnTo>
                      <a:pt x="109" y="3"/>
                    </a:lnTo>
                    <a:lnTo>
                      <a:pt x="104" y="2"/>
                    </a:lnTo>
                    <a:lnTo>
                      <a:pt x="100" y="1"/>
                    </a:lnTo>
                    <a:lnTo>
                      <a:pt x="96" y="0"/>
                    </a:lnTo>
                    <a:lnTo>
                      <a:pt x="92" y="0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79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6" y="1"/>
                    </a:lnTo>
                    <a:lnTo>
                      <a:pt x="62" y="2"/>
                    </a:lnTo>
                    <a:lnTo>
                      <a:pt x="58" y="3"/>
                    </a:lnTo>
                    <a:lnTo>
                      <a:pt x="55" y="5"/>
                    </a:lnTo>
                    <a:lnTo>
                      <a:pt x="51" y="6"/>
                    </a:lnTo>
                    <a:lnTo>
                      <a:pt x="46" y="7"/>
                    </a:lnTo>
                    <a:lnTo>
                      <a:pt x="43" y="9"/>
                    </a:lnTo>
                    <a:lnTo>
                      <a:pt x="39" y="12"/>
                    </a:lnTo>
                    <a:lnTo>
                      <a:pt x="36" y="14"/>
                    </a:lnTo>
                    <a:lnTo>
                      <a:pt x="30" y="19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9" y="30"/>
                    </a:lnTo>
                    <a:lnTo>
                      <a:pt x="15" y="32"/>
                    </a:lnTo>
                    <a:lnTo>
                      <a:pt x="14" y="36"/>
                    </a:lnTo>
                    <a:lnTo>
                      <a:pt x="10" y="39"/>
                    </a:lnTo>
                    <a:lnTo>
                      <a:pt x="9" y="43"/>
                    </a:lnTo>
                    <a:lnTo>
                      <a:pt x="7" y="47"/>
                    </a:lnTo>
                    <a:lnTo>
                      <a:pt x="6" y="50"/>
                    </a:lnTo>
                    <a:lnTo>
                      <a:pt x="4" y="54"/>
                    </a:lnTo>
                    <a:lnTo>
                      <a:pt x="3" y="57"/>
                    </a:lnTo>
                    <a:lnTo>
                      <a:pt x="2" y="62"/>
                    </a:lnTo>
                    <a:lnTo>
                      <a:pt x="1" y="66"/>
                    </a:lnTo>
                    <a:lnTo>
                      <a:pt x="0" y="71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0" y="87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1" y="99"/>
                    </a:lnTo>
                    <a:lnTo>
                      <a:pt x="2" y="104"/>
                    </a:lnTo>
                    <a:lnTo>
                      <a:pt x="3" y="108"/>
                    </a:lnTo>
                    <a:lnTo>
                      <a:pt x="4" y="111"/>
                    </a:lnTo>
                    <a:lnTo>
                      <a:pt x="6" y="116"/>
                    </a:lnTo>
                    <a:lnTo>
                      <a:pt x="7" y="119"/>
                    </a:lnTo>
                    <a:lnTo>
                      <a:pt x="9" y="122"/>
                    </a:lnTo>
                    <a:lnTo>
                      <a:pt x="10" y="126"/>
                    </a:lnTo>
                    <a:lnTo>
                      <a:pt x="14" y="131"/>
                    </a:lnTo>
                    <a:lnTo>
                      <a:pt x="19" y="137"/>
                    </a:lnTo>
                    <a:lnTo>
                      <a:pt x="25" y="143"/>
                    </a:lnTo>
                    <a:lnTo>
                      <a:pt x="30" y="147"/>
                    </a:lnTo>
                    <a:lnTo>
                      <a:pt x="36" y="152"/>
                    </a:lnTo>
                    <a:lnTo>
                      <a:pt x="39" y="155"/>
                    </a:lnTo>
                    <a:lnTo>
                      <a:pt x="43" y="156"/>
                    </a:lnTo>
                    <a:lnTo>
                      <a:pt x="46" y="158"/>
                    </a:lnTo>
                    <a:lnTo>
                      <a:pt x="51" y="161"/>
                    </a:lnTo>
                    <a:lnTo>
                      <a:pt x="55" y="162"/>
                    </a:lnTo>
                    <a:lnTo>
                      <a:pt x="58" y="163"/>
                    </a:lnTo>
                    <a:lnTo>
                      <a:pt x="62" y="164"/>
                    </a:lnTo>
                    <a:lnTo>
                      <a:pt x="66" y="165"/>
                    </a:lnTo>
                    <a:lnTo>
                      <a:pt x="70" y="167"/>
                    </a:lnTo>
                    <a:lnTo>
                      <a:pt x="74" y="167"/>
                    </a:lnTo>
                    <a:lnTo>
                      <a:pt x="79" y="167"/>
                    </a:lnTo>
                    <a:lnTo>
                      <a:pt x="84" y="168"/>
                    </a:lnTo>
                    <a:lnTo>
                      <a:pt x="84" y="1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2" name="Freeform 216"/>
              <p:cNvSpPr>
                <a:spLocks/>
              </p:cNvSpPr>
              <p:nvPr/>
            </p:nvSpPr>
            <p:spPr bwMode="auto">
              <a:xfrm>
                <a:off x="1505" y="2420"/>
                <a:ext cx="115" cy="115"/>
              </a:xfrm>
              <a:custGeom>
                <a:avLst/>
                <a:gdLst/>
                <a:ahLst/>
                <a:cxnLst>
                  <a:cxn ang="0">
                    <a:pos x="64" y="114"/>
                  </a:cxn>
                  <a:cxn ang="0">
                    <a:pos x="74" y="112"/>
                  </a:cxn>
                  <a:cxn ang="0">
                    <a:pos x="84" y="107"/>
                  </a:cxn>
                  <a:cxn ang="0">
                    <a:pos x="94" y="101"/>
                  </a:cxn>
                  <a:cxn ang="0">
                    <a:pos x="101" y="94"/>
                  </a:cxn>
                  <a:cxn ang="0">
                    <a:pos x="107" y="84"/>
                  </a:cxn>
                  <a:cxn ang="0">
                    <a:pos x="112" y="73"/>
                  </a:cxn>
                  <a:cxn ang="0">
                    <a:pos x="114" y="63"/>
                  </a:cxn>
                  <a:cxn ang="0">
                    <a:pos x="114" y="52"/>
                  </a:cxn>
                  <a:cxn ang="0">
                    <a:pos x="112" y="40"/>
                  </a:cxn>
                  <a:cxn ang="0">
                    <a:pos x="107" y="29"/>
                  </a:cxn>
                  <a:cxn ang="0">
                    <a:pos x="101" y="21"/>
                  </a:cxn>
                  <a:cxn ang="0">
                    <a:pos x="94" y="12"/>
                  </a:cxn>
                  <a:cxn ang="0">
                    <a:pos x="84" y="6"/>
                  </a:cxn>
                  <a:cxn ang="0">
                    <a:pos x="74" y="3"/>
                  </a:cxn>
                  <a:cxn ang="0">
                    <a:pos x="64" y="0"/>
                  </a:cxn>
                  <a:cxn ang="0">
                    <a:pos x="52" y="0"/>
                  </a:cxn>
                  <a:cxn ang="0">
                    <a:pos x="40" y="3"/>
                  </a:cxn>
                  <a:cxn ang="0">
                    <a:pos x="30" y="6"/>
                  </a:cxn>
                  <a:cxn ang="0">
                    <a:pos x="20" y="12"/>
                  </a:cxn>
                  <a:cxn ang="0">
                    <a:pos x="12" y="21"/>
                  </a:cxn>
                  <a:cxn ang="0">
                    <a:pos x="6" y="29"/>
                  </a:cxn>
                  <a:cxn ang="0">
                    <a:pos x="1" y="40"/>
                  </a:cxn>
                  <a:cxn ang="0">
                    <a:pos x="0" y="52"/>
                  </a:cxn>
                  <a:cxn ang="0">
                    <a:pos x="0" y="63"/>
                  </a:cxn>
                  <a:cxn ang="0">
                    <a:pos x="1" y="73"/>
                  </a:cxn>
                  <a:cxn ang="0">
                    <a:pos x="6" y="84"/>
                  </a:cxn>
                  <a:cxn ang="0">
                    <a:pos x="12" y="94"/>
                  </a:cxn>
                  <a:cxn ang="0">
                    <a:pos x="20" y="101"/>
                  </a:cxn>
                  <a:cxn ang="0">
                    <a:pos x="30" y="107"/>
                  </a:cxn>
                  <a:cxn ang="0">
                    <a:pos x="40" y="112"/>
                  </a:cxn>
                  <a:cxn ang="0">
                    <a:pos x="52" y="114"/>
                  </a:cxn>
                  <a:cxn ang="0">
                    <a:pos x="58" y="115"/>
                  </a:cxn>
                </a:cxnLst>
                <a:rect l="0" t="0" r="r" b="b"/>
                <a:pathLst>
                  <a:path w="115" h="115">
                    <a:moveTo>
                      <a:pt x="58" y="115"/>
                    </a:moveTo>
                    <a:lnTo>
                      <a:pt x="64" y="114"/>
                    </a:lnTo>
                    <a:lnTo>
                      <a:pt x="68" y="113"/>
                    </a:lnTo>
                    <a:lnTo>
                      <a:pt x="74" y="112"/>
                    </a:lnTo>
                    <a:lnTo>
                      <a:pt x="79" y="111"/>
                    </a:lnTo>
                    <a:lnTo>
                      <a:pt x="84" y="107"/>
                    </a:lnTo>
                    <a:lnTo>
                      <a:pt x="89" y="105"/>
                    </a:lnTo>
                    <a:lnTo>
                      <a:pt x="94" y="101"/>
                    </a:lnTo>
                    <a:lnTo>
                      <a:pt x="98" y="97"/>
                    </a:lnTo>
                    <a:lnTo>
                      <a:pt x="101" y="94"/>
                    </a:lnTo>
                    <a:lnTo>
                      <a:pt x="104" y="89"/>
                    </a:lnTo>
                    <a:lnTo>
                      <a:pt x="107" y="84"/>
                    </a:lnTo>
                    <a:lnTo>
                      <a:pt x="110" y="79"/>
                    </a:lnTo>
                    <a:lnTo>
                      <a:pt x="112" y="73"/>
                    </a:lnTo>
                    <a:lnTo>
                      <a:pt x="113" y="69"/>
                    </a:lnTo>
                    <a:lnTo>
                      <a:pt x="114" y="63"/>
                    </a:lnTo>
                    <a:lnTo>
                      <a:pt x="115" y="58"/>
                    </a:lnTo>
                    <a:lnTo>
                      <a:pt x="114" y="52"/>
                    </a:lnTo>
                    <a:lnTo>
                      <a:pt x="113" y="46"/>
                    </a:lnTo>
                    <a:lnTo>
                      <a:pt x="112" y="40"/>
                    </a:lnTo>
                    <a:lnTo>
                      <a:pt x="110" y="35"/>
                    </a:lnTo>
                    <a:lnTo>
                      <a:pt x="107" y="29"/>
                    </a:lnTo>
                    <a:lnTo>
                      <a:pt x="104" y="25"/>
                    </a:lnTo>
                    <a:lnTo>
                      <a:pt x="101" y="21"/>
                    </a:lnTo>
                    <a:lnTo>
                      <a:pt x="98" y="17"/>
                    </a:lnTo>
                    <a:lnTo>
                      <a:pt x="94" y="12"/>
                    </a:lnTo>
                    <a:lnTo>
                      <a:pt x="89" y="10"/>
                    </a:lnTo>
                    <a:lnTo>
                      <a:pt x="84" y="6"/>
                    </a:lnTo>
                    <a:lnTo>
                      <a:pt x="79" y="5"/>
                    </a:lnTo>
                    <a:lnTo>
                      <a:pt x="74" y="3"/>
                    </a:lnTo>
                    <a:lnTo>
                      <a:pt x="68" y="1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46" y="1"/>
                    </a:lnTo>
                    <a:lnTo>
                      <a:pt x="40" y="3"/>
                    </a:lnTo>
                    <a:lnTo>
                      <a:pt x="35" y="5"/>
                    </a:lnTo>
                    <a:lnTo>
                      <a:pt x="30" y="6"/>
                    </a:lnTo>
                    <a:lnTo>
                      <a:pt x="25" y="10"/>
                    </a:lnTo>
                    <a:lnTo>
                      <a:pt x="20" y="12"/>
                    </a:lnTo>
                    <a:lnTo>
                      <a:pt x="17" y="17"/>
                    </a:lnTo>
                    <a:lnTo>
                      <a:pt x="12" y="21"/>
                    </a:lnTo>
                    <a:lnTo>
                      <a:pt x="10" y="25"/>
                    </a:lnTo>
                    <a:lnTo>
                      <a:pt x="6" y="29"/>
                    </a:lnTo>
                    <a:lnTo>
                      <a:pt x="4" y="35"/>
                    </a:lnTo>
                    <a:lnTo>
                      <a:pt x="1" y="40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63"/>
                    </a:lnTo>
                    <a:lnTo>
                      <a:pt x="0" y="69"/>
                    </a:lnTo>
                    <a:lnTo>
                      <a:pt x="1" y="73"/>
                    </a:lnTo>
                    <a:lnTo>
                      <a:pt x="4" y="79"/>
                    </a:lnTo>
                    <a:lnTo>
                      <a:pt x="6" y="84"/>
                    </a:lnTo>
                    <a:lnTo>
                      <a:pt x="10" y="89"/>
                    </a:lnTo>
                    <a:lnTo>
                      <a:pt x="12" y="94"/>
                    </a:lnTo>
                    <a:lnTo>
                      <a:pt x="17" y="97"/>
                    </a:lnTo>
                    <a:lnTo>
                      <a:pt x="20" y="101"/>
                    </a:lnTo>
                    <a:lnTo>
                      <a:pt x="25" y="105"/>
                    </a:lnTo>
                    <a:lnTo>
                      <a:pt x="30" y="107"/>
                    </a:lnTo>
                    <a:lnTo>
                      <a:pt x="35" y="111"/>
                    </a:lnTo>
                    <a:lnTo>
                      <a:pt x="40" y="112"/>
                    </a:lnTo>
                    <a:lnTo>
                      <a:pt x="46" y="113"/>
                    </a:lnTo>
                    <a:lnTo>
                      <a:pt x="52" y="114"/>
                    </a:lnTo>
                    <a:lnTo>
                      <a:pt x="58" y="115"/>
                    </a:lnTo>
                    <a:lnTo>
                      <a:pt x="58" y="1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3" name="Freeform 217"/>
              <p:cNvSpPr>
                <a:spLocks/>
              </p:cNvSpPr>
              <p:nvPr/>
            </p:nvSpPr>
            <p:spPr bwMode="auto">
              <a:xfrm>
                <a:off x="1559" y="2484"/>
                <a:ext cx="191" cy="192"/>
              </a:xfrm>
              <a:custGeom>
                <a:avLst/>
                <a:gdLst/>
                <a:ahLst/>
                <a:cxnLst>
                  <a:cxn ang="0">
                    <a:pos x="104" y="191"/>
                  </a:cxn>
                  <a:cxn ang="0">
                    <a:pos x="119" y="188"/>
                  </a:cxn>
                  <a:cxn ang="0">
                    <a:pos x="132" y="183"/>
                  </a:cxn>
                  <a:cxn ang="0">
                    <a:pos x="144" y="177"/>
                  </a:cxn>
                  <a:cxn ang="0">
                    <a:pos x="155" y="169"/>
                  </a:cxn>
                  <a:cxn ang="0">
                    <a:pos x="166" y="159"/>
                  </a:cxn>
                  <a:cxn ang="0">
                    <a:pos x="174" y="149"/>
                  </a:cxn>
                  <a:cxn ang="0">
                    <a:pos x="180" y="137"/>
                  </a:cxn>
                  <a:cxn ang="0">
                    <a:pos x="186" y="123"/>
                  </a:cxn>
                  <a:cxn ang="0">
                    <a:pos x="188" y="110"/>
                  </a:cxn>
                  <a:cxn ang="0">
                    <a:pos x="191" y="96"/>
                  </a:cxn>
                  <a:cxn ang="0">
                    <a:pos x="188" y="81"/>
                  </a:cxn>
                  <a:cxn ang="0">
                    <a:pos x="186" y="67"/>
                  </a:cxn>
                  <a:cxn ang="0">
                    <a:pos x="180" y="54"/>
                  </a:cxn>
                  <a:cxn ang="0">
                    <a:pos x="174" y="42"/>
                  </a:cxn>
                  <a:cxn ang="0">
                    <a:pos x="166" y="31"/>
                  </a:cxn>
                  <a:cxn ang="0">
                    <a:pos x="155" y="21"/>
                  </a:cxn>
                  <a:cxn ang="0">
                    <a:pos x="144" y="13"/>
                  </a:cxn>
                  <a:cxn ang="0">
                    <a:pos x="132" y="7"/>
                  </a:cxn>
                  <a:cxn ang="0">
                    <a:pos x="119" y="2"/>
                  </a:cxn>
                  <a:cxn ang="0">
                    <a:pos x="104" y="0"/>
                  </a:cxn>
                  <a:cxn ang="0">
                    <a:pos x="90" y="0"/>
                  </a:cxn>
                  <a:cxn ang="0">
                    <a:pos x="76" y="2"/>
                  </a:cxn>
                  <a:cxn ang="0">
                    <a:pos x="61" y="6"/>
                  </a:cxn>
                  <a:cxn ang="0">
                    <a:pos x="48" y="11"/>
                  </a:cxn>
                  <a:cxn ang="0">
                    <a:pos x="37" y="18"/>
                  </a:cxn>
                  <a:cxn ang="0">
                    <a:pos x="28" y="27"/>
                  </a:cxn>
                  <a:cxn ang="0">
                    <a:pos x="18" y="37"/>
                  </a:cxn>
                  <a:cxn ang="0">
                    <a:pos x="11" y="49"/>
                  </a:cxn>
                  <a:cxn ang="0">
                    <a:pos x="6" y="62"/>
                  </a:cxn>
                  <a:cxn ang="0">
                    <a:pos x="2" y="77"/>
                  </a:cxn>
                  <a:cxn ang="0">
                    <a:pos x="0" y="91"/>
                  </a:cxn>
                  <a:cxn ang="0">
                    <a:pos x="0" y="105"/>
                  </a:cxn>
                  <a:cxn ang="0">
                    <a:pos x="2" y="120"/>
                  </a:cxn>
                  <a:cxn ang="0">
                    <a:pos x="7" y="133"/>
                  </a:cxn>
                  <a:cxn ang="0">
                    <a:pos x="13" y="145"/>
                  </a:cxn>
                  <a:cxn ang="0">
                    <a:pos x="20" y="156"/>
                  </a:cxn>
                  <a:cxn ang="0">
                    <a:pos x="31" y="167"/>
                  </a:cxn>
                  <a:cxn ang="0">
                    <a:pos x="41" y="175"/>
                  </a:cxn>
                  <a:cxn ang="0">
                    <a:pos x="53" y="181"/>
                  </a:cxn>
                  <a:cxn ang="0">
                    <a:pos x="66" y="187"/>
                  </a:cxn>
                  <a:cxn ang="0">
                    <a:pos x="80" y="189"/>
                  </a:cxn>
                  <a:cxn ang="0">
                    <a:pos x="96" y="192"/>
                  </a:cxn>
                </a:cxnLst>
                <a:rect l="0" t="0" r="r" b="b"/>
                <a:pathLst>
                  <a:path w="191" h="192">
                    <a:moveTo>
                      <a:pt x="96" y="192"/>
                    </a:moveTo>
                    <a:lnTo>
                      <a:pt x="100" y="191"/>
                    </a:lnTo>
                    <a:lnTo>
                      <a:pt x="104" y="191"/>
                    </a:lnTo>
                    <a:lnTo>
                      <a:pt x="109" y="189"/>
                    </a:lnTo>
                    <a:lnTo>
                      <a:pt x="114" y="189"/>
                    </a:lnTo>
                    <a:lnTo>
                      <a:pt x="119" y="188"/>
                    </a:lnTo>
                    <a:lnTo>
                      <a:pt x="122" y="187"/>
                    </a:lnTo>
                    <a:lnTo>
                      <a:pt x="127" y="185"/>
                    </a:lnTo>
                    <a:lnTo>
                      <a:pt x="132" y="183"/>
                    </a:lnTo>
                    <a:lnTo>
                      <a:pt x="136" y="181"/>
                    </a:lnTo>
                    <a:lnTo>
                      <a:pt x="140" y="180"/>
                    </a:lnTo>
                    <a:lnTo>
                      <a:pt x="144" y="177"/>
                    </a:lnTo>
                    <a:lnTo>
                      <a:pt x="148" y="175"/>
                    </a:lnTo>
                    <a:lnTo>
                      <a:pt x="151" y="171"/>
                    </a:lnTo>
                    <a:lnTo>
                      <a:pt x="155" y="169"/>
                    </a:lnTo>
                    <a:lnTo>
                      <a:pt x="160" y="167"/>
                    </a:lnTo>
                    <a:lnTo>
                      <a:pt x="163" y="164"/>
                    </a:lnTo>
                    <a:lnTo>
                      <a:pt x="166" y="159"/>
                    </a:lnTo>
                    <a:lnTo>
                      <a:pt x="168" y="156"/>
                    </a:lnTo>
                    <a:lnTo>
                      <a:pt x="170" y="152"/>
                    </a:lnTo>
                    <a:lnTo>
                      <a:pt x="174" y="149"/>
                    </a:lnTo>
                    <a:lnTo>
                      <a:pt x="176" y="145"/>
                    </a:lnTo>
                    <a:lnTo>
                      <a:pt x="179" y="141"/>
                    </a:lnTo>
                    <a:lnTo>
                      <a:pt x="180" y="137"/>
                    </a:lnTo>
                    <a:lnTo>
                      <a:pt x="182" y="133"/>
                    </a:lnTo>
                    <a:lnTo>
                      <a:pt x="184" y="128"/>
                    </a:lnTo>
                    <a:lnTo>
                      <a:pt x="186" y="123"/>
                    </a:lnTo>
                    <a:lnTo>
                      <a:pt x="187" y="120"/>
                    </a:lnTo>
                    <a:lnTo>
                      <a:pt x="188" y="115"/>
                    </a:lnTo>
                    <a:lnTo>
                      <a:pt x="188" y="110"/>
                    </a:lnTo>
                    <a:lnTo>
                      <a:pt x="190" y="105"/>
                    </a:lnTo>
                    <a:lnTo>
                      <a:pt x="190" y="101"/>
                    </a:lnTo>
                    <a:lnTo>
                      <a:pt x="191" y="96"/>
                    </a:lnTo>
                    <a:lnTo>
                      <a:pt x="190" y="91"/>
                    </a:lnTo>
                    <a:lnTo>
                      <a:pt x="190" y="86"/>
                    </a:lnTo>
                    <a:lnTo>
                      <a:pt x="188" y="81"/>
                    </a:lnTo>
                    <a:lnTo>
                      <a:pt x="188" y="77"/>
                    </a:lnTo>
                    <a:lnTo>
                      <a:pt x="187" y="71"/>
                    </a:lnTo>
                    <a:lnTo>
                      <a:pt x="186" y="67"/>
                    </a:lnTo>
                    <a:lnTo>
                      <a:pt x="184" y="62"/>
                    </a:lnTo>
                    <a:lnTo>
                      <a:pt x="182" y="59"/>
                    </a:lnTo>
                    <a:lnTo>
                      <a:pt x="180" y="54"/>
                    </a:lnTo>
                    <a:lnTo>
                      <a:pt x="179" y="49"/>
                    </a:lnTo>
                    <a:lnTo>
                      <a:pt x="176" y="45"/>
                    </a:lnTo>
                    <a:lnTo>
                      <a:pt x="174" y="42"/>
                    </a:lnTo>
                    <a:lnTo>
                      <a:pt x="170" y="37"/>
                    </a:lnTo>
                    <a:lnTo>
                      <a:pt x="168" y="33"/>
                    </a:lnTo>
                    <a:lnTo>
                      <a:pt x="166" y="31"/>
                    </a:lnTo>
                    <a:lnTo>
                      <a:pt x="163" y="27"/>
                    </a:lnTo>
                    <a:lnTo>
                      <a:pt x="160" y="24"/>
                    </a:lnTo>
                    <a:lnTo>
                      <a:pt x="155" y="21"/>
                    </a:lnTo>
                    <a:lnTo>
                      <a:pt x="151" y="18"/>
                    </a:lnTo>
                    <a:lnTo>
                      <a:pt x="148" y="15"/>
                    </a:lnTo>
                    <a:lnTo>
                      <a:pt x="144" y="13"/>
                    </a:lnTo>
                    <a:lnTo>
                      <a:pt x="140" y="11"/>
                    </a:lnTo>
                    <a:lnTo>
                      <a:pt x="136" y="8"/>
                    </a:lnTo>
                    <a:lnTo>
                      <a:pt x="132" y="7"/>
                    </a:lnTo>
                    <a:lnTo>
                      <a:pt x="127" y="6"/>
                    </a:lnTo>
                    <a:lnTo>
                      <a:pt x="122" y="3"/>
                    </a:lnTo>
                    <a:lnTo>
                      <a:pt x="119" y="2"/>
                    </a:lnTo>
                    <a:lnTo>
                      <a:pt x="114" y="2"/>
                    </a:lnTo>
                    <a:lnTo>
                      <a:pt x="109" y="1"/>
                    </a:lnTo>
                    <a:lnTo>
                      <a:pt x="104" y="0"/>
                    </a:lnTo>
                    <a:lnTo>
                      <a:pt x="100" y="0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85" y="0"/>
                    </a:lnTo>
                    <a:lnTo>
                      <a:pt x="80" y="1"/>
                    </a:lnTo>
                    <a:lnTo>
                      <a:pt x="76" y="2"/>
                    </a:lnTo>
                    <a:lnTo>
                      <a:pt x="71" y="2"/>
                    </a:lnTo>
                    <a:lnTo>
                      <a:pt x="66" y="3"/>
                    </a:lnTo>
                    <a:lnTo>
                      <a:pt x="61" y="6"/>
                    </a:lnTo>
                    <a:lnTo>
                      <a:pt x="58" y="7"/>
                    </a:lnTo>
                    <a:lnTo>
                      <a:pt x="53" y="8"/>
                    </a:lnTo>
                    <a:lnTo>
                      <a:pt x="48" y="11"/>
                    </a:lnTo>
                    <a:lnTo>
                      <a:pt x="44" y="13"/>
                    </a:lnTo>
                    <a:lnTo>
                      <a:pt x="41" y="15"/>
                    </a:lnTo>
                    <a:lnTo>
                      <a:pt x="37" y="18"/>
                    </a:lnTo>
                    <a:lnTo>
                      <a:pt x="34" y="21"/>
                    </a:lnTo>
                    <a:lnTo>
                      <a:pt x="31" y="24"/>
                    </a:lnTo>
                    <a:lnTo>
                      <a:pt x="28" y="27"/>
                    </a:lnTo>
                    <a:lnTo>
                      <a:pt x="24" y="31"/>
                    </a:lnTo>
                    <a:lnTo>
                      <a:pt x="20" y="33"/>
                    </a:lnTo>
                    <a:lnTo>
                      <a:pt x="18" y="37"/>
                    </a:lnTo>
                    <a:lnTo>
                      <a:pt x="16" y="42"/>
                    </a:lnTo>
                    <a:lnTo>
                      <a:pt x="13" y="45"/>
                    </a:lnTo>
                    <a:lnTo>
                      <a:pt x="11" y="49"/>
                    </a:lnTo>
                    <a:lnTo>
                      <a:pt x="8" y="54"/>
                    </a:lnTo>
                    <a:lnTo>
                      <a:pt x="7" y="59"/>
                    </a:lnTo>
                    <a:lnTo>
                      <a:pt x="6" y="62"/>
                    </a:lnTo>
                    <a:lnTo>
                      <a:pt x="4" y="67"/>
                    </a:lnTo>
                    <a:lnTo>
                      <a:pt x="2" y="71"/>
                    </a:lnTo>
                    <a:lnTo>
                      <a:pt x="2" y="77"/>
                    </a:lnTo>
                    <a:lnTo>
                      <a:pt x="1" y="81"/>
                    </a:lnTo>
                    <a:lnTo>
                      <a:pt x="0" y="86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1" y="110"/>
                    </a:lnTo>
                    <a:lnTo>
                      <a:pt x="2" y="115"/>
                    </a:lnTo>
                    <a:lnTo>
                      <a:pt x="2" y="120"/>
                    </a:lnTo>
                    <a:lnTo>
                      <a:pt x="4" y="123"/>
                    </a:lnTo>
                    <a:lnTo>
                      <a:pt x="6" y="128"/>
                    </a:lnTo>
                    <a:lnTo>
                      <a:pt x="7" y="133"/>
                    </a:lnTo>
                    <a:lnTo>
                      <a:pt x="8" y="137"/>
                    </a:lnTo>
                    <a:lnTo>
                      <a:pt x="11" y="141"/>
                    </a:lnTo>
                    <a:lnTo>
                      <a:pt x="13" y="145"/>
                    </a:lnTo>
                    <a:lnTo>
                      <a:pt x="16" y="149"/>
                    </a:lnTo>
                    <a:lnTo>
                      <a:pt x="18" y="152"/>
                    </a:lnTo>
                    <a:lnTo>
                      <a:pt x="20" y="156"/>
                    </a:lnTo>
                    <a:lnTo>
                      <a:pt x="24" y="159"/>
                    </a:lnTo>
                    <a:lnTo>
                      <a:pt x="28" y="164"/>
                    </a:lnTo>
                    <a:lnTo>
                      <a:pt x="31" y="167"/>
                    </a:lnTo>
                    <a:lnTo>
                      <a:pt x="34" y="169"/>
                    </a:lnTo>
                    <a:lnTo>
                      <a:pt x="37" y="171"/>
                    </a:lnTo>
                    <a:lnTo>
                      <a:pt x="41" y="175"/>
                    </a:lnTo>
                    <a:lnTo>
                      <a:pt x="44" y="177"/>
                    </a:lnTo>
                    <a:lnTo>
                      <a:pt x="48" y="180"/>
                    </a:lnTo>
                    <a:lnTo>
                      <a:pt x="53" y="181"/>
                    </a:lnTo>
                    <a:lnTo>
                      <a:pt x="58" y="183"/>
                    </a:lnTo>
                    <a:lnTo>
                      <a:pt x="61" y="185"/>
                    </a:lnTo>
                    <a:lnTo>
                      <a:pt x="66" y="187"/>
                    </a:lnTo>
                    <a:lnTo>
                      <a:pt x="71" y="188"/>
                    </a:lnTo>
                    <a:lnTo>
                      <a:pt x="76" y="189"/>
                    </a:lnTo>
                    <a:lnTo>
                      <a:pt x="80" y="189"/>
                    </a:lnTo>
                    <a:lnTo>
                      <a:pt x="85" y="191"/>
                    </a:lnTo>
                    <a:lnTo>
                      <a:pt x="90" y="191"/>
                    </a:lnTo>
                    <a:lnTo>
                      <a:pt x="96" y="192"/>
                    </a:lnTo>
                    <a:lnTo>
                      <a:pt x="96" y="1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4" name="Freeform 218"/>
              <p:cNvSpPr>
                <a:spLocks/>
              </p:cNvSpPr>
              <p:nvPr/>
            </p:nvSpPr>
            <p:spPr bwMode="auto">
              <a:xfrm>
                <a:off x="1587" y="2513"/>
                <a:ext cx="136" cy="136"/>
              </a:xfrm>
              <a:custGeom>
                <a:avLst/>
                <a:gdLst/>
                <a:ahLst/>
                <a:cxnLst>
                  <a:cxn ang="0">
                    <a:pos x="70" y="136"/>
                  </a:cxn>
                  <a:cxn ang="0">
                    <a:pos x="78" y="135"/>
                  </a:cxn>
                  <a:cxn ang="0">
                    <a:pos x="87" y="133"/>
                  </a:cxn>
                  <a:cxn ang="0">
                    <a:pos x="99" y="127"/>
                  </a:cxn>
                  <a:cxn ang="0">
                    <a:pos x="111" y="120"/>
                  </a:cxn>
                  <a:cxn ang="0">
                    <a:pos x="120" y="111"/>
                  </a:cxn>
                  <a:cxn ang="0">
                    <a:pos x="127" y="99"/>
                  </a:cxn>
                  <a:cxn ang="0">
                    <a:pos x="133" y="87"/>
                  </a:cxn>
                  <a:cxn ang="0">
                    <a:pos x="135" y="78"/>
                  </a:cxn>
                  <a:cxn ang="0">
                    <a:pos x="136" y="70"/>
                  </a:cxn>
                  <a:cxn ang="0">
                    <a:pos x="136" y="63"/>
                  </a:cxn>
                  <a:cxn ang="0">
                    <a:pos x="135" y="56"/>
                  </a:cxn>
                  <a:cxn ang="0">
                    <a:pos x="133" y="46"/>
                  </a:cxn>
                  <a:cxn ang="0">
                    <a:pos x="127" y="34"/>
                  </a:cxn>
                  <a:cxn ang="0">
                    <a:pos x="120" y="24"/>
                  </a:cxn>
                  <a:cxn ang="0">
                    <a:pos x="111" y="14"/>
                  </a:cxn>
                  <a:cxn ang="0">
                    <a:pos x="99" y="7"/>
                  </a:cxn>
                  <a:cxn ang="0">
                    <a:pos x="87" y="2"/>
                  </a:cxn>
                  <a:cxn ang="0">
                    <a:pos x="78" y="0"/>
                  </a:cxn>
                  <a:cxn ang="0">
                    <a:pos x="70" y="0"/>
                  </a:cxn>
                  <a:cxn ang="0">
                    <a:pos x="64" y="0"/>
                  </a:cxn>
                  <a:cxn ang="0">
                    <a:pos x="56" y="0"/>
                  </a:cxn>
                  <a:cxn ang="0">
                    <a:pos x="46" y="2"/>
                  </a:cxn>
                  <a:cxn ang="0">
                    <a:pos x="34" y="7"/>
                  </a:cxn>
                  <a:cxn ang="0">
                    <a:pos x="24" y="14"/>
                  </a:cxn>
                  <a:cxn ang="0">
                    <a:pos x="14" y="24"/>
                  </a:cxn>
                  <a:cxn ang="0">
                    <a:pos x="7" y="34"/>
                  </a:cxn>
                  <a:cxn ang="0">
                    <a:pos x="2" y="46"/>
                  </a:cxn>
                  <a:cxn ang="0">
                    <a:pos x="0" y="56"/>
                  </a:cxn>
                  <a:cxn ang="0">
                    <a:pos x="0" y="63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7"/>
                  </a:cxn>
                  <a:cxn ang="0">
                    <a:pos x="7" y="99"/>
                  </a:cxn>
                  <a:cxn ang="0">
                    <a:pos x="14" y="111"/>
                  </a:cxn>
                  <a:cxn ang="0">
                    <a:pos x="24" y="120"/>
                  </a:cxn>
                  <a:cxn ang="0">
                    <a:pos x="34" y="127"/>
                  </a:cxn>
                  <a:cxn ang="0">
                    <a:pos x="46" y="133"/>
                  </a:cxn>
                  <a:cxn ang="0">
                    <a:pos x="56" y="135"/>
                  </a:cxn>
                  <a:cxn ang="0">
                    <a:pos x="64" y="136"/>
                  </a:cxn>
                  <a:cxn ang="0">
                    <a:pos x="68" y="136"/>
                  </a:cxn>
                </a:cxnLst>
                <a:rect l="0" t="0" r="r" b="b"/>
                <a:pathLst>
                  <a:path w="136" h="136">
                    <a:moveTo>
                      <a:pt x="68" y="136"/>
                    </a:moveTo>
                    <a:lnTo>
                      <a:pt x="70" y="136"/>
                    </a:lnTo>
                    <a:lnTo>
                      <a:pt x="74" y="136"/>
                    </a:lnTo>
                    <a:lnTo>
                      <a:pt x="78" y="135"/>
                    </a:lnTo>
                    <a:lnTo>
                      <a:pt x="81" y="135"/>
                    </a:lnTo>
                    <a:lnTo>
                      <a:pt x="87" y="133"/>
                    </a:lnTo>
                    <a:lnTo>
                      <a:pt x="93" y="130"/>
                    </a:lnTo>
                    <a:lnTo>
                      <a:pt x="99" y="127"/>
                    </a:lnTo>
                    <a:lnTo>
                      <a:pt x="105" y="124"/>
                    </a:lnTo>
                    <a:lnTo>
                      <a:pt x="111" y="120"/>
                    </a:lnTo>
                    <a:lnTo>
                      <a:pt x="116" y="116"/>
                    </a:lnTo>
                    <a:lnTo>
                      <a:pt x="120" y="111"/>
                    </a:lnTo>
                    <a:lnTo>
                      <a:pt x="124" y="105"/>
                    </a:lnTo>
                    <a:lnTo>
                      <a:pt x="127" y="99"/>
                    </a:lnTo>
                    <a:lnTo>
                      <a:pt x="132" y="93"/>
                    </a:lnTo>
                    <a:lnTo>
                      <a:pt x="133" y="87"/>
                    </a:lnTo>
                    <a:lnTo>
                      <a:pt x="135" y="81"/>
                    </a:lnTo>
                    <a:lnTo>
                      <a:pt x="135" y="78"/>
                    </a:lnTo>
                    <a:lnTo>
                      <a:pt x="136" y="74"/>
                    </a:lnTo>
                    <a:lnTo>
                      <a:pt x="136" y="70"/>
                    </a:lnTo>
                    <a:lnTo>
                      <a:pt x="136" y="67"/>
                    </a:lnTo>
                    <a:lnTo>
                      <a:pt x="136" y="63"/>
                    </a:lnTo>
                    <a:lnTo>
                      <a:pt x="136" y="60"/>
                    </a:lnTo>
                    <a:lnTo>
                      <a:pt x="135" y="56"/>
                    </a:lnTo>
                    <a:lnTo>
                      <a:pt x="135" y="52"/>
                    </a:lnTo>
                    <a:lnTo>
                      <a:pt x="133" y="46"/>
                    </a:lnTo>
                    <a:lnTo>
                      <a:pt x="132" y="40"/>
                    </a:lnTo>
                    <a:lnTo>
                      <a:pt x="127" y="34"/>
                    </a:lnTo>
                    <a:lnTo>
                      <a:pt x="124" y="28"/>
                    </a:lnTo>
                    <a:lnTo>
                      <a:pt x="120" y="24"/>
                    </a:lnTo>
                    <a:lnTo>
                      <a:pt x="116" y="19"/>
                    </a:lnTo>
                    <a:lnTo>
                      <a:pt x="111" y="14"/>
                    </a:lnTo>
                    <a:lnTo>
                      <a:pt x="105" y="10"/>
                    </a:lnTo>
                    <a:lnTo>
                      <a:pt x="99" y="7"/>
                    </a:lnTo>
                    <a:lnTo>
                      <a:pt x="93" y="4"/>
                    </a:lnTo>
                    <a:lnTo>
                      <a:pt x="87" y="2"/>
                    </a:lnTo>
                    <a:lnTo>
                      <a:pt x="81" y="1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2" y="1"/>
                    </a:lnTo>
                    <a:lnTo>
                      <a:pt x="46" y="2"/>
                    </a:lnTo>
                    <a:lnTo>
                      <a:pt x="40" y="4"/>
                    </a:lnTo>
                    <a:lnTo>
                      <a:pt x="34" y="7"/>
                    </a:lnTo>
                    <a:lnTo>
                      <a:pt x="28" y="10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0" y="28"/>
                    </a:lnTo>
                    <a:lnTo>
                      <a:pt x="7" y="34"/>
                    </a:lnTo>
                    <a:lnTo>
                      <a:pt x="4" y="40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1" y="81"/>
                    </a:lnTo>
                    <a:lnTo>
                      <a:pt x="2" y="87"/>
                    </a:lnTo>
                    <a:lnTo>
                      <a:pt x="4" y="93"/>
                    </a:lnTo>
                    <a:lnTo>
                      <a:pt x="7" y="99"/>
                    </a:lnTo>
                    <a:lnTo>
                      <a:pt x="10" y="105"/>
                    </a:lnTo>
                    <a:lnTo>
                      <a:pt x="14" y="111"/>
                    </a:lnTo>
                    <a:lnTo>
                      <a:pt x="19" y="116"/>
                    </a:lnTo>
                    <a:lnTo>
                      <a:pt x="24" y="120"/>
                    </a:lnTo>
                    <a:lnTo>
                      <a:pt x="28" y="124"/>
                    </a:lnTo>
                    <a:lnTo>
                      <a:pt x="34" y="127"/>
                    </a:lnTo>
                    <a:lnTo>
                      <a:pt x="40" y="130"/>
                    </a:lnTo>
                    <a:lnTo>
                      <a:pt x="46" y="133"/>
                    </a:lnTo>
                    <a:lnTo>
                      <a:pt x="52" y="135"/>
                    </a:lnTo>
                    <a:lnTo>
                      <a:pt x="56" y="135"/>
                    </a:lnTo>
                    <a:lnTo>
                      <a:pt x="60" y="136"/>
                    </a:lnTo>
                    <a:lnTo>
                      <a:pt x="64" y="136"/>
                    </a:lnTo>
                    <a:lnTo>
                      <a:pt x="68" y="136"/>
                    </a:lnTo>
                    <a:lnTo>
                      <a:pt x="68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5" name="Freeform 219"/>
              <p:cNvSpPr>
                <a:spLocks/>
              </p:cNvSpPr>
              <p:nvPr/>
            </p:nvSpPr>
            <p:spPr bwMode="auto">
              <a:xfrm>
                <a:off x="971" y="1599"/>
                <a:ext cx="1651" cy="902"/>
              </a:xfrm>
              <a:custGeom>
                <a:avLst/>
                <a:gdLst/>
                <a:ahLst/>
                <a:cxnLst>
                  <a:cxn ang="0">
                    <a:pos x="133" y="64"/>
                  </a:cxn>
                  <a:cxn ang="0">
                    <a:pos x="214" y="101"/>
                  </a:cxn>
                  <a:cxn ang="0">
                    <a:pos x="325" y="139"/>
                  </a:cxn>
                  <a:cxn ang="0">
                    <a:pos x="502" y="238"/>
                  </a:cxn>
                  <a:cxn ang="0">
                    <a:pos x="712" y="372"/>
                  </a:cxn>
                  <a:cxn ang="0">
                    <a:pos x="904" y="485"/>
                  </a:cxn>
                  <a:cxn ang="0">
                    <a:pos x="1044" y="544"/>
                  </a:cxn>
                  <a:cxn ang="0">
                    <a:pos x="1163" y="588"/>
                  </a:cxn>
                  <a:cxn ang="0">
                    <a:pos x="1281" y="627"/>
                  </a:cxn>
                  <a:cxn ang="0">
                    <a:pos x="1419" y="658"/>
                  </a:cxn>
                  <a:cxn ang="0">
                    <a:pos x="1531" y="678"/>
                  </a:cxn>
                  <a:cxn ang="0">
                    <a:pos x="1605" y="700"/>
                  </a:cxn>
                  <a:cxn ang="0">
                    <a:pos x="1572" y="779"/>
                  </a:cxn>
                  <a:cxn ang="0">
                    <a:pos x="1490" y="832"/>
                  </a:cxn>
                  <a:cxn ang="0">
                    <a:pos x="1382" y="864"/>
                  </a:cxn>
                  <a:cxn ang="0">
                    <a:pos x="1253" y="864"/>
                  </a:cxn>
                  <a:cxn ang="0">
                    <a:pos x="1115" y="848"/>
                  </a:cxn>
                  <a:cxn ang="0">
                    <a:pos x="978" y="813"/>
                  </a:cxn>
                  <a:cxn ang="0">
                    <a:pos x="853" y="765"/>
                  </a:cxn>
                  <a:cxn ang="0">
                    <a:pos x="698" y="677"/>
                  </a:cxn>
                  <a:cxn ang="0">
                    <a:pos x="516" y="558"/>
                  </a:cxn>
                  <a:cxn ang="0">
                    <a:pos x="354" y="442"/>
                  </a:cxn>
                  <a:cxn ang="0">
                    <a:pos x="249" y="351"/>
                  </a:cxn>
                  <a:cxn ang="0">
                    <a:pos x="179" y="280"/>
                  </a:cxn>
                  <a:cxn ang="0">
                    <a:pos x="133" y="214"/>
                  </a:cxn>
                  <a:cxn ang="0">
                    <a:pos x="95" y="138"/>
                  </a:cxn>
                  <a:cxn ang="0">
                    <a:pos x="43" y="64"/>
                  </a:cxn>
                  <a:cxn ang="0">
                    <a:pos x="39" y="106"/>
                  </a:cxn>
                  <a:cxn ang="0">
                    <a:pos x="84" y="186"/>
                  </a:cxn>
                  <a:cxn ang="0">
                    <a:pos x="123" y="256"/>
                  </a:cxn>
                  <a:cxn ang="0">
                    <a:pos x="201" y="347"/>
                  </a:cxn>
                  <a:cxn ang="0">
                    <a:pos x="344" y="472"/>
                  </a:cxn>
                  <a:cxn ang="0">
                    <a:pos x="450" y="551"/>
                  </a:cxn>
                  <a:cxn ang="0">
                    <a:pos x="538" y="611"/>
                  </a:cxn>
                  <a:cxn ang="0">
                    <a:pos x="617" y="664"/>
                  </a:cxn>
                  <a:cxn ang="0">
                    <a:pos x="691" y="711"/>
                  </a:cxn>
                  <a:cxn ang="0">
                    <a:pos x="776" y="762"/>
                  </a:cxn>
                  <a:cxn ang="0">
                    <a:pos x="869" y="808"/>
                  </a:cxn>
                  <a:cxn ang="0">
                    <a:pos x="1043" y="867"/>
                  </a:cxn>
                  <a:cxn ang="0">
                    <a:pos x="1201" y="893"/>
                  </a:cxn>
                  <a:cxn ang="0">
                    <a:pos x="1317" y="900"/>
                  </a:cxn>
                  <a:cxn ang="0">
                    <a:pos x="1404" y="894"/>
                  </a:cxn>
                  <a:cxn ang="0">
                    <a:pos x="1493" y="869"/>
                  </a:cxn>
                  <a:cxn ang="0">
                    <a:pos x="1574" y="822"/>
                  </a:cxn>
                  <a:cxn ang="0">
                    <a:pos x="1639" y="753"/>
                  </a:cxn>
                  <a:cxn ang="0">
                    <a:pos x="1644" y="687"/>
                  </a:cxn>
                  <a:cxn ang="0">
                    <a:pos x="1563" y="651"/>
                  </a:cxn>
                  <a:cxn ang="0">
                    <a:pos x="1497" y="638"/>
                  </a:cxn>
                  <a:cxn ang="0">
                    <a:pos x="1429" y="624"/>
                  </a:cxn>
                  <a:cxn ang="0">
                    <a:pos x="1344" y="609"/>
                  </a:cxn>
                  <a:cxn ang="0">
                    <a:pos x="1273" y="590"/>
                  </a:cxn>
                  <a:cxn ang="0">
                    <a:pos x="1158" y="551"/>
                  </a:cxn>
                  <a:cxn ang="0">
                    <a:pos x="1056" y="513"/>
                  </a:cxn>
                  <a:cxn ang="0">
                    <a:pos x="970" y="479"/>
                  </a:cxn>
                  <a:cxn ang="0">
                    <a:pos x="881" y="438"/>
                  </a:cxn>
                  <a:cxn ang="0">
                    <a:pos x="745" y="355"/>
                  </a:cxn>
                  <a:cxn ang="0">
                    <a:pos x="590" y="255"/>
                  </a:cxn>
                  <a:cxn ang="0">
                    <a:pos x="430" y="156"/>
                  </a:cxn>
                  <a:cxn ang="0">
                    <a:pos x="338" y="111"/>
                  </a:cxn>
                  <a:cxn ang="0">
                    <a:pos x="250" y="79"/>
                  </a:cxn>
                  <a:cxn ang="0">
                    <a:pos x="154" y="39"/>
                  </a:cxn>
                  <a:cxn ang="0">
                    <a:pos x="63" y="16"/>
                  </a:cxn>
                </a:cxnLst>
                <a:rect l="0" t="0" r="r" b="b"/>
                <a:pathLst>
                  <a:path w="1651" h="902">
                    <a:moveTo>
                      <a:pt x="63" y="16"/>
                    </a:moveTo>
                    <a:lnTo>
                      <a:pt x="65" y="18"/>
                    </a:lnTo>
                    <a:lnTo>
                      <a:pt x="71" y="22"/>
                    </a:lnTo>
                    <a:lnTo>
                      <a:pt x="73" y="24"/>
                    </a:lnTo>
                    <a:lnTo>
                      <a:pt x="77" y="27"/>
                    </a:lnTo>
                    <a:lnTo>
                      <a:pt x="81" y="29"/>
                    </a:lnTo>
                    <a:lnTo>
                      <a:pt x="84" y="33"/>
                    </a:lnTo>
                    <a:lnTo>
                      <a:pt x="88" y="35"/>
                    </a:lnTo>
                    <a:lnTo>
                      <a:pt x="94" y="39"/>
                    </a:lnTo>
                    <a:lnTo>
                      <a:pt x="99" y="42"/>
                    </a:lnTo>
                    <a:lnTo>
                      <a:pt x="105" y="47"/>
                    </a:lnTo>
                    <a:lnTo>
                      <a:pt x="111" y="51"/>
                    </a:lnTo>
                    <a:lnTo>
                      <a:pt x="117" y="54"/>
                    </a:lnTo>
                    <a:lnTo>
                      <a:pt x="119" y="55"/>
                    </a:lnTo>
                    <a:lnTo>
                      <a:pt x="123" y="58"/>
                    </a:lnTo>
                    <a:lnTo>
                      <a:pt x="126" y="60"/>
                    </a:lnTo>
                    <a:lnTo>
                      <a:pt x="130" y="63"/>
                    </a:lnTo>
                    <a:lnTo>
                      <a:pt x="133" y="64"/>
                    </a:lnTo>
                    <a:lnTo>
                      <a:pt x="137" y="66"/>
                    </a:lnTo>
                    <a:lnTo>
                      <a:pt x="141" y="67"/>
                    </a:lnTo>
                    <a:lnTo>
                      <a:pt x="145" y="70"/>
                    </a:lnTo>
                    <a:lnTo>
                      <a:pt x="149" y="72"/>
                    </a:lnTo>
                    <a:lnTo>
                      <a:pt x="153" y="75"/>
                    </a:lnTo>
                    <a:lnTo>
                      <a:pt x="156" y="77"/>
                    </a:lnTo>
                    <a:lnTo>
                      <a:pt x="162" y="79"/>
                    </a:lnTo>
                    <a:lnTo>
                      <a:pt x="166" y="81"/>
                    </a:lnTo>
                    <a:lnTo>
                      <a:pt x="169" y="83"/>
                    </a:lnTo>
                    <a:lnTo>
                      <a:pt x="174" y="85"/>
                    </a:lnTo>
                    <a:lnTo>
                      <a:pt x="179" y="88"/>
                    </a:lnTo>
                    <a:lnTo>
                      <a:pt x="184" y="89"/>
                    </a:lnTo>
                    <a:lnTo>
                      <a:pt x="189" y="91"/>
                    </a:lnTo>
                    <a:lnTo>
                      <a:pt x="193" y="94"/>
                    </a:lnTo>
                    <a:lnTo>
                      <a:pt x="199" y="96"/>
                    </a:lnTo>
                    <a:lnTo>
                      <a:pt x="204" y="97"/>
                    </a:lnTo>
                    <a:lnTo>
                      <a:pt x="209" y="100"/>
                    </a:lnTo>
                    <a:lnTo>
                      <a:pt x="214" y="101"/>
                    </a:lnTo>
                    <a:lnTo>
                      <a:pt x="219" y="103"/>
                    </a:lnTo>
                    <a:lnTo>
                      <a:pt x="225" y="106"/>
                    </a:lnTo>
                    <a:lnTo>
                      <a:pt x="231" y="108"/>
                    </a:lnTo>
                    <a:lnTo>
                      <a:pt x="235" y="111"/>
                    </a:lnTo>
                    <a:lnTo>
                      <a:pt x="241" y="113"/>
                    </a:lnTo>
                    <a:lnTo>
                      <a:pt x="247" y="114"/>
                    </a:lnTo>
                    <a:lnTo>
                      <a:pt x="252" y="117"/>
                    </a:lnTo>
                    <a:lnTo>
                      <a:pt x="258" y="118"/>
                    </a:lnTo>
                    <a:lnTo>
                      <a:pt x="265" y="120"/>
                    </a:lnTo>
                    <a:lnTo>
                      <a:pt x="271" y="121"/>
                    </a:lnTo>
                    <a:lnTo>
                      <a:pt x="277" y="124"/>
                    </a:lnTo>
                    <a:lnTo>
                      <a:pt x="283" y="125"/>
                    </a:lnTo>
                    <a:lnTo>
                      <a:pt x="291" y="127"/>
                    </a:lnTo>
                    <a:lnTo>
                      <a:pt x="297" y="129"/>
                    </a:lnTo>
                    <a:lnTo>
                      <a:pt x="304" y="131"/>
                    </a:lnTo>
                    <a:lnTo>
                      <a:pt x="311" y="132"/>
                    </a:lnTo>
                    <a:lnTo>
                      <a:pt x="318" y="137"/>
                    </a:lnTo>
                    <a:lnTo>
                      <a:pt x="325" y="139"/>
                    </a:lnTo>
                    <a:lnTo>
                      <a:pt x="334" y="143"/>
                    </a:lnTo>
                    <a:lnTo>
                      <a:pt x="342" y="147"/>
                    </a:lnTo>
                    <a:lnTo>
                      <a:pt x="350" y="151"/>
                    </a:lnTo>
                    <a:lnTo>
                      <a:pt x="359" y="155"/>
                    </a:lnTo>
                    <a:lnTo>
                      <a:pt x="368" y="160"/>
                    </a:lnTo>
                    <a:lnTo>
                      <a:pt x="377" y="163"/>
                    </a:lnTo>
                    <a:lnTo>
                      <a:pt x="386" y="169"/>
                    </a:lnTo>
                    <a:lnTo>
                      <a:pt x="396" y="174"/>
                    </a:lnTo>
                    <a:lnTo>
                      <a:pt x="406" y="180"/>
                    </a:lnTo>
                    <a:lnTo>
                      <a:pt x="415" y="186"/>
                    </a:lnTo>
                    <a:lnTo>
                      <a:pt x="427" y="192"/>
                    </a:lnTo>
                    <a:lnTo>
                      <a:pt x="437" y="198"/>
                    </a:lnTo>
                    <a:lnTo>
                      <a:pt x="446" y="204"/>
                    </a:lnTo>
                    <a:lnTo>
                      <a:pt x="458" y="210"/>
                    </a:lnTo>
                    <a:lnTo>
                      <a:pt x="469" y="217"/>
                    </a:lnTo>
                    <a:lnTo>
                      <a:pt x="479" y="223"/>
                    </a:lnTo>
                    <a:lnTo>
                      <a:pt x="491" y="231"/>
                    </a:lnTo>
                    <a:lnTo>
                      <a:pt x="502" y="238"/>
                    </a:lnTo>
                    <a:lnTo>
                      <a:pt x="514" y="245"/>
                    </a:lnTo>
                    <a:lnTo>
                      <a:pt x="524" y="252"/>
                    </a:lnTo>
                    <a:lnTo>
                      <a:pt x="535" y="259"/>
                    </a:lnTo>
                    <a:lnTo>
                      <a:pt x="547" y="267"/>
                    </a:lnTo>
                    <a:lnTo>
                      <a:pt x="559" y="274"/>
                    </a:lnTo>
                    <a:lnTo>
                      <a:pt x="570" y="281"/>
                    </a:lnTo>
                    <a:lnTo>
                      <a:pt x="582" y="289"/>
                    </a:lnTo>
                    <a:lnTo>
                      <a:pt x="594" y="298"/>
                    </a:lnTo>
                    <a:lnTo>
                      <a:pt x="606" y="305"/>
                    </a:lnTo>
                    <a:lnTo>
                      <a:pt x="618" y="312"/>
                    </a:lnTo>
                    <a:lnTo>
                      <a:pt x="630" y="321"/>
                    </a:lnTo>
                    <a:lnTo>
                      <a:pt x="641" y="328"/>
                    </a:lnTo>
                    <a:lnTo>
                      <a:pt x="654" y="335"/>
                    </a:lnTo>
                    <a:lnTo>
                      <a:pt x="665" y="342"/>
                    </a:lnTo>
                    <a:lnTo>
                      <a:pt x="677" y="351"/>
                    </a:lnTo>
                    <a:lnTo>
                      <a:pt x="689" y="358"/>
                    </a:lnTo>
                    <a:lnTo>
                      <a:pt x="701" y="366"/>
                    </a:lnTo>
                    <a:lnTo>
                      <a:pt x="712" y="372"/>
                    </a:lnTo>
                    <a:lnTo>
                      <a:pt x="724" y="381"/>
                    </a:lnTo>
                    <a:lnTo>
                      <a:pt x="734" y="388"/>
                    </a:lnTo>
                    <a:lnTo>
                      <a:pt x="746" y="395"/>
                    </a:lnTo>
                    <a:lnTo>
                      <a:pt x="757" y="401"/>
                    </a:lnTo>
                    <a:lnTo>
                      <a:pt x="769" y="408"/>
                    </a:lnTo>
                    <a:lnTo>
                      <a:pt x="781" y="417"/>
                    </a:lnTo>
                    <a:lnTo>
                      <a:pt x="792" y="424"/>
                    </a:lnTo>
                    <a:lnTo>
                      <a:pt x="803" y="430"/>
                    </a:lnTo>
                    <a:lnTo>
                      <a:pt x="814" y="436"/>
                    </a:lnTo>
                    <a:lnTo>
                      <a:pt x="824" y="442"/>
                    </a:lnTo>
                    <a:lnTo>
                      <a:pt x="835" y="449"/>
                    </a:lnTo>
                    <a:lnTo>
                      <a:pt x="845" y="454"/>
                    </a:lnTo>
                    <a:lnTo>
                      <a:pt x="856" y="460"/>
                    </a:lnTo>
                    <a:lnTo>
                      <a:pt x="865" y="465"/>
                    </a:lnTo>
                    <a:lnTo>
                      <a:pt x="876" y="472"/>
                    </a:lnTo>
                    <a:lnTo>
                      <a:pt x="886" y="477"/>
                    </a:lnTo>
                    <a:lnTo>
                      <a:pt x="895" y="481"/>
                    </a:lnTo>
                    <a:lnTo>
                      <a:pt x="904" y="485"/>
                    </a:lnTo>
                    <a:lnTo>
                      <a:pt x="914" y="490"/>
                    </a:lnTo>
                    <a:lnTo>
                      <a:pt x="923" y="495"/>
                    </a:lnTo>
                    <a:lnTo>
                      <a:pt x="931" y="499"/>
                    </a:lnTo>
                    <a:lnTo>
                      <a:pt x="941" y="503"/>
                    </a:lnTo>
                    <a:lnTo>
                      <a:pt x="949" y="507"/>
                    </a:lnTo>
                    <a:lnTo>
                      <a:pt x="956" y="509"/>
                    </a:lnTo>
                    <a:lnTo>
                      <a:pt x="964" y="511"/>
                    </a:lnTo>
                    <a:lnTo>
                      <a:pt x="972" y="515"/>
                    </a:lnTo>
                    <a:lnTo>
                      <a:pt x="980" y="517"/>
                    </a:lnTo>
                    <a:lnTo>
                      <a:pt x="988" y="520"/>
                    </a:lnTo>
                    <a:lnTo>
                      <a:pt x="995" y="523"/>
                    </a:lnTo>
                    <a:lnTo>
                      <a:pt x="1002" y="526"/>
                    </a:lnTo>
                    <a:lnTo>
                      <a:pt x="1009" y="529"/>
                    </a:lnTo>
                    <a:lnTo>
                      <a:pt x="1016" y="533"/>
                    </a:lnTo>
                    <a:lnTo>
                      <a:pt x="1024" y="535"/>
                    </a:lnTo>
                    <a:lnTo>
                      <a:pt x="1030" y="538"/>
                    </a:lnTo>
                    <a:lnTo>
                      <a:pt x="1037" y="541"/>
                    </a:lnTo>
                    <a:lnTo>
                      <a:pt x="1044" y="544"/>
                    </a:lnTo>
                    <a:lnTo>
                      <a:pt x="1051" y="546"/>
                    </a:lnTo>
                    <a:lnTo>
                      <a:pt x="1058" y="549"/>
                    </a:lnTo>
                    <a:lnTo>
                      <a:pt x="1066" y="552"/>
                    </a:lnTo>
                    <a:lnTo>
                      <a:pt x="1072" y="553"/>
                    </a:lnTo>
                    <a:lnTo>
                      <a:pt x="1079" y="557"/>
                    </a:lnTo>
                    <a:lnTo>
                      <a:pt x="1085" y="558"/>
                    </a:lnTo>
                    <a:lnTo>
                      <a:pt x="1092" y="562"/>
                    </a:lnTo>
                    <a:lnTo>
                      <a:pt x="1098" y="564"/>
                    </a:lnTo>
                    <a:lnTo>
                      <a:pt x="1105" y="567"/>
                    </a:lnTo>
                    <a:lnTo>
                      <a:pt x="1111" y="569"/>
                    </a:lnTo>
                    <a:lnTo>
                      <a:pt x="1118" y="573"/>
                    </a:lnTo>
                    <a:lnTo>
                      <a:pt x="1124" y="574"/>
                    </a:lnTo>
                    <a:lnTo>
                      <a:pt x="1130" y="576"/>
                    </a:lnTo>
                    <a:lnTo>
                      <a:pt x="1138" y="579"/>
                    </a:lnTo>
                    <a:lnTo>
                      <a:pt x="1144" y="581"/>
                    </a:lnTo>
                    <a:lnTo>
                      <a:pt x="1150" y="583"/>
                    </a:lnTo>
                    <a:lnTo>
                      <a:pt x="1157" y="586"/>
                    </a:lnTo>
                    <a:lnTo>
                      <a:pt x="1163" y="588"/>
                    </a:lnTo>
                    <a:lnTo>
                      <a:pt x="1170" y="591"/>
                    </a:lnTo>
                    <a:lnTo>
                      <a:pt x="1176" y="593"/>
                    </a:lnTo>
                    <a:lnTo>
                      <a:pt x="1182" y="596"/>
                    </a:lnTo>
                    <a:lnTo>
                      <a:pt x="1188" y="598"/>
                    </a:lnTo>
                    <a:lnTo>
                      <a:pt x="1195" y="600"/>
                    </a:lnTo>
                    <a:lnTo>
                      <a:pt x="1201" y="602"/>
                    </a:lnTo>
                    <a:lnTo>
                      <a:pt x="1208" y="604"/>
                    </a:lnTo>
                    <a:lnTo>
                      <a:pt x="1214" y="606"/>
                    </a:lnTo>
                    <a:lnTo>
                      <a:pt x="1220" y="609"/>
                    </a:lnTo>
                    <a:lnTo>
                      <a:pt x="1226" y="610"/>
                    </a:lnTo>
                    <a:lnTo>
                      <a:pt x="1233" y="612"/>
                    </a:lnTo>
                    <a:lnTo>
                      <a:pt x="1241" y="614"/>
                    </a:lnTo>
                    <a:lnTo>
                      <a:pt x="1247" y="616"/>
                    </a:lnTo>
                    <a:lnTo>
                      <a:pt x="1254" y="618"/>
                    </a:lnTo>
                    <a:lnTo>
                      <a:pt x="1260" y="621"/>
                    </a:lnTo>
                    <a:lnTo>
                      <a:pt x="1267" y="623"/>
                    </a:lnTo>
                    <a:lnTo>
                      <a:pt x="1274" y="626"/>
                    </a:lnTo>
                    <a:lnTo>
                      <a:pt x="1281" y="627"/>
                    </a:lnTo>
                    <a:lnTo>
                      <a:pt x="1287" y="629"/>
                    </a:lnTo>
                    <a:lnTo>
                      <a:pt x="1295" y="630"/>
                    </a:lnTo>
                    <a:lnTo>
                      <a:pt x="1303" y="633"/>
                    </a:lnTo>
                    <a:lnTo>
                      <a:pt x="1310" y="634"/>
                    </a:lnTo>
                    <a:lnTo>
                      <a:pt x="1317" y="636"/>
                    </a:lnTo>
                    <a:lnTo>
                      <a:pt x="1325" y="638"/>
                    </a:lnTo>
                    <a:lnTo>
                      <a:pt x="1333" y="640"/>
                    </a:lnTo>
                    <a:lnTo>
                      <a:pt x="1340" y="641"/>
                    </a:lnTo>
                    <a:lnTo>
                      <a:pt x="1347" y="642"/>
                    </a:lnTo>
                    <a:lnTo>
                      <a:pt x="1355" y="645"/>
                    </a:lnTo>
                    <a:lnTo>
                      <a:pt x="1363" y="646"/>
                    </a:lnTo>
                    <a:lnTo>
                      <a:pt x="1370" y="648"/>
                    </a:lnTo>
                    <a:lnTo>
                      <a:pt x="1379" y="650"/>
                    </a:lnTo>
                    <a:lnTo>
                      <a:pt x="1387" y="652"/>
                    </a:lnTo>
                    <a:lnTo>
                      <a:pt x="1397" y="654"/>
                    </a:lnTo>
                    <a:lnTo>
                      <a:pt x="1404" y="656"/>
                    </a:lnTo>
                    <a:lnTo>
                      <a:pt x="1412" y="657"/>
                    </a:lnTo>
                    <a:lnTo>
                      <a:pt x="1419" y="658"/>
                    </a:lnTo>
                    <a:lnTo>
                      <a:pt x="1428" y="659"/>
                    </a:lnTo>
                    <a:lnTo>
                      <a:pt x="1435" y="660"/>
                    </a:lnTo>
                    <a:lnTo>
                      <a:pt x="1442" y="662"/>
                    </a:lnTo>
                    <a:lnTo>
                      <a:pt x="1449" y="663"/>
                    </a:lnTo>
                    <a:lnTo>
                      <a:pt x="1457" y="665"/>
                    </a:lnTo>
                    <a:lnTo>
                      <a:pt x="1463" y="665"/>
                    </a:lnTo>
                    <a:lnTo>
                      <a:pt x="1470" y="668"/>
                    </a:lnTo>
                    <a:lnTo>
                      <a:pt x="1476" y="668"/>
                    </a:lnTo>
                    <a:lnTo>
                      <a:pt x="1482" y="670"/>
                    </a:lnTo>
                    <a:lnTo>
                      <a:pt x="1488" y="670"/>
                    </a:lnTo>
                    <a:lnTo>
                      <a:pt x="1495" y="671"/>
                    </a:lnTo>
                    <a:lnTo>
                      <a:pt x="1500" y="672"/>
                    </a:lnTo>
                    <a:lnTo>
                      <a:pt x="1506" y="674"/>
                    </a:lnTo>
                    <a:lnTo>
                      <a:pt x="1511" y="675"/>
                    </a:lnTo>
                    <a:lnTo>
                      <a:pt x="1517" y="676"/>
                    </a:lnTo>
                    <a:lnTo>
                      <a:pt x="1521" y="676"/>
                    </a:lnTo>
                    <a:lnTo>
                      <a:pt x="1526" y="677"/>
                    </a:lnTo>
                    <a:lnTo>
                      <a:pt x="1531" y="678"/>
                    </a:lnTo>
                    <a:lnTo>
                      <a:pt x="1536" y="680"/>
                    </a:lnTo>
                    <a:lnTo>
                      <a:pt x="1541" y="680"/>
                    </a:lnTo>
                    <a:lnTo>
                      <a:pt x="1545" y="682"/>
                    </a:lnTo>
                    <a:lnTo>
                      <a:pt x="1549" y="682"/>
                    </a:lnTo>
                    <a:lnTo>
                      <a:pt x="1553" y="683"/>
                    </a:lnTo>
                    <a:lnTo>
                      <a:pt x="1556" y="683"/>
                    </a:lnTo>
                    <a:lnTo>
                      <a:pt x="1561" y="684"/>
                    </a:lnTo>
                    <a:lnTo>
                      <a:pt x="1565" y="686"/>
                    </a:lnTo>
                    <a:lnTo>
                      <a:pt x="1568" y="687"/>
                    </a:lnTo>
                    <a:lnTo>
                      <a:pt x="1572" y="687"/>
                    </a:lnTo>
                    <a:lnTo>
                      <a:pt x="1575" y="688"/>
                    </a:lnTo>
                    <a:lnTo>
                      <a:pt x="1580" y="689"/>
                    </a:lnTo>
                    <a:lnTo>
                      <a:pt x="1586" y="692"/>
                    </a:lnTo>
                    <a:lnTo>
                      <a:pt x="1591" y="693"/>
                    </a:lnTo>
                    <a:lnTo>
                      <a:pt x="1596" y="694"/>
                    </a:lnTo>
                    <a:lnTo>
                      <a:pt x="1599" y="696"/>
                    </a:lnTo>
                    <a:lnTo>
                      <a:pt x="1603" y="698"/>
                    </a:lnTo>
                    <a:lnTo>
                      <a:pt x="1605" y="700"/>
                    </a:lnTo>
                    <a:lnTo>
                      <a:pt x="1609" y="702"/>
                    </a:lnTo>
                    <a:lnTo>
                      <a:pt x="1613" y="706"/>
                    </a:lnTo>
                    <a:lnTo>
                      <a:pt x="1614" y="711"/>
                    </a:lnTo>
                    <a:lnTo>
                      <a:pt x="1614" y="714"/>
                    </a:lnTo>
                    <a:lnTo>
                      <a:pt x="1614" y="718"/>
                    </a:lnTo>
                    <a:lnTo>
                      <a:pt x="1614" y="722"/>
                    </a:lnTo>
                    <a:lnTo>
                      <a:pt x="1614" y="725"/>
                    </a:lnTo>
                    <a:lnTo>
                      <a:pt x="1613" y="728"/>
                    </a:lnTo>
                    <a:lnTo>
                      <a:pt x="1611" y="732"/>
                    </a:lnTo>
                    <a:lnTo>
                      <a:pt x="1609" y="736"/>
                    </a:lnTo>
                    <a:lnTo>
                      <a:pt x="1607" y="741"/>
                    </a:lnTo>
                    <a:lnTo>
                      <a:pt x="1603" y="746"/>
                    </a:lnTo>
                    <a:lnTo>
                      <a:pt x="1599" y="752"/>
                    </a:lnTo>
                    <a:lnTo>
                      <a:pt x="1595" y="756"/>
                    </a:lnTo>
                    <a:lnTo>
                      <a:pt x="1590" y="762"/>
                    </a:lnTo>
                    <a:lnTo>
                      <a:pt x="1584" y="767"/>
                    </a:lnTo>
                    <a:lnTo>
                      <a:pt x="1579" y="773"/>
                    </a:lnTo>
                    <a:lnTo>
                      <a:pt x="1572" y="779"/>
                    </a:lnTo>
                    <a:lnTo>
                      <a:pt x="1566" y="785"/>
                    </a:lnTo>
                    <a:lnTo>
                      <a:pt x="1562" y="788"/>
                    </a:lnTo>
                    <a:lnTo>
                      <a:pt x="1559" y="791"/>
                    </a:lnTo>
                    <a:lnTo>
                      <a:pt x="1555" y="794"/>
                    </a:lnTo>
                    <a:lnTo>
                      <a:pt x="1551" y="797"/>
                    </a:lnTo>
                    <a:lnTo>
                      <a:pt x="1547" y="800"/>
                    </a:lnTo>
                    <a:lnTo>
                      <a:pt x="1543" y="803"/>
                    </a:lnTo>
                    <a:lnTo>
                      <a:pt x="1538" y="806"/>
                    </a:lnTo>
                    <a:lnTo>
                      <a:pt x="1535" y="809"/>
                    </a:lnTo>
                    <a:lnTo>
                      <a:pt x="1530" y="812"/>
                    </a:lnTo>
                    <a:lnTo>
                      <a:pt x="1526" y="814"/>
                    </a:lnTo>
                    <a:lnTo>
                      <a:pt x="1520" y="816"/>
                    </a:lnTo>
                    <a:lnTo>
                      <a:pt x="1517" y="820"/>
                    </a:lnTo>
                    <a:lnTo>
                      <a:pt x="1511" y="822"/>
                    </a:lnTo>
                    <a:lnTo>
                      <a:pt x="1506" y="825"/>
                    </a:lnTo>
                    <a:lnTo>
                      <a:pt x="1501" y="827"/>
                    </a:lnTo>
                    <a:lnTo>
                      <a:pt x="1496" y="831"/>
                    </a:lnTo>
                    <a:lnTo>
                      <a:pt x="1490" y="832"/>
                    </a:lnTo>
                    <a:lnTo>
                      <a:pt x="1485" y="834"/>
                    </a:lnTo>
                    <a:lnTo>
                      <a:pt x="1479" y="838"/>
                    </a:lnTo>
                    <a:lnTo>
                      <a:pt x="1475" y="840"/>
                    </a:lnTo>
                    <a:lnTo>
                      <a:pt x="1469" y="842"/>
                    </a:lnTo>
                    <a:lnTo>
                      <a:pt x="1464" y="844"/>
                    </a:lnTo>
                    <a:lnTo>
                      <a:pt x="1458" y="846"/>
                    </a:lnTo>
                    <a:lnTo>
                      <a:pt x="1452" y="849"/>
                    </a:lnTo>
                    <a:lnTo>
                      <a:pt x="1446" y="851"/>
                    </a:lnTo>
                    <a:lnTo>
                      <a:pt x="1440" y="852"/>
                    </a:lnTo>
                    <a:lnTo>
                      <a:pt x="1434" y="855"/>
                    </a:lnTo>
                    <a:lnTo>
                      <a:pt x="1428" y="856"/>
                    </a:lnTo>
                    <a:lnTo>
                      <a:pt x="1421" y="857"/>
                    </a:lnTo>
                    <a:lnTo>
                      <a:pt x="1415" y="858"/>
                    </a:lnTo>
                    <a:lnTo>
                      <a:pt x="1409" y="860"/>
                    </a:lnTo>
                    <a:lnTo>
                      <a:pt x="1403" y="862"/>
                    </a:lnTo>
                    <a:lnTo>
                      <a:pt x="1395" y="862"/>
                    </a:lnTo>
                    <a:lnTo>
                      <a:pt x="1389" y="863"/>
                    </a:lnTo>
                    <a:lnTo>
                      <a:pt x="1382" y="864"/>
                    </a:lnTo>
                    <a:lnTo>
                      <a:pt x="1376" y="866"/>
                    </a:lnTo>
                    <a:lnTo>
                      <a:pt x="1369" y="867"/>
                    </a:lnTo>
                    <a:lnTo>
                      <a:pt x="1362" y="867"/>
                    </a:lnTo>
                    <a:lnTo>
                      <a:pt x="1355" y="868"/>
                    </a:lnTo>
                    <a:lnTo>
                      <a:pt x="1349" y="868"/>
                    </a:lnTo>
                    <a:lnTo>
                      <a:pt x="1341" y="868"/>
                    </a:lnTo>
                    <a:lnTo>
                      <a:pt x="1334" y="868"/>
                    </a:lnTo>
                    <a:lnTo>
                      <a:pt x="1326" y="868"/>
                    </a:lnTo>
                    <a:lnTo>
                      <a:pt x="1320" y="868"/>
                    </a:lnTo>
                    <a:lnTo>
                      <a:pt x="1313" y="868"/>
                    </a:lnTo>
                    <a:lnTo>
                      <a:pt x="1305" y="868"/>
                    </a:lnTo>
                    <a:lnTo>
                      <a:pt x="1298" y="868"/>
                    </a:lnTo>
                    <a:lnTo>
                      <a:pt x="1290" y="868"/>
                    </a:lnTo>
                    <a:lnTo>
                      <a:pt x="1283" y="867"/>
                    </a:lnTo>
                    <a:lnTo>
                      <a:pt x="1275" y="867"/>
                    </a:lnTo>
                    <a:lnTo>
                      <a:pt x="1268" y="866"/>
                    </a:lnTo>
                    <a:lnTo>
                      <a:pt x="1260" y="866"/>
                    </a:lnTo>
                    <a:lnTo>
                      <a:pt x="1253" y="864"/>
                    </a:lnTo>
                    <a:lnTo>
                      <a:pt x="1245" y="863"/>
                    </a:lnTo>
                    <a:lnTo>
                      <a:pt x="1238" y="863"/>
                    </a:lnTo>
                    <a:lnTo>
                      <a:pt x="1231" y="863"/>
                    </a:lnTo>
                    <a:lnTo>
                      <a:pt x="1223" y="862"/>
                    </a:lnTo>
                    <a:lnTo>
                      <a:pt x="1216" y="861"/>
                    </a:lnTo>
                    <a:lnTo>
                      <a:pt x="1207" y="860"/>
                    </a:lnTo>
                    <a:lnTo>
                      <a:pt x="1200" y="860"/>
                    </a:lnTo>
                    <a:lnTo>
                      <a:pt x="1192" y="858"/>
                    </a:lnTo>
                    <a:lnTo>
                      <a:pt x="1184" y="857"/>
                    </a:lnTo>
                    <a:lnTo>
                      <a:pt x="1177" y="856"/>
                    </a:lnTo>
                    <a:lnTo>
                      <a:pt x="1170" y="856"/>
                    </a:lnTo>
                    <a:lnTo>
                      <a:pt x="1162" y="855"/>
                    </a:lnTo>
                    <a:lnTo>
                      <a:pt x="1153" y="854"/>
                    </a:lnTo>
                    <a:lnTo>
                      <a:pt x="1146" y="852"/>
                    </a:lnTo>
                    <a:lnTo>
                      <a:pt x="1139" y="851"/>
                    </a:lnTo>
                    <a:lnTo>
                      <a:pt x="1130" y="850"/>
                    </a:lnTo>
                    <a:lnTo>
                      <a:pt x="1122" y="849"/>
                    </a:lnTo>
                    <a:lnTo>
                      <a:pt x="1115" y="848"/>
                    </a:lnTo>
                    <a:lnTo>
                      <a:pt x="1108" y="846"/>
                    </a:lnTo>
                    <a:lnTo>
                      <a:pt x="1099" y="844"/>
                    </a:lnTo>
                    <a:lnTo>
                      <a:pt x="1092" y="843"/>
                    </a:lnTo>
                    <a:lnTo>
                      <a:pt x="1084" y="840"/>
                    </a:lnTo>
                    <a:lnTo>
                      <a:pt x="1076" y="839"/>
                    </a:lnTo>
                    <a:lnTo>
                      <a:pt x="1069" y="837"/>
                    </a:lnTo>
                    <a:lnTo>
                      <a:pt x="1061" y="834"/>
                    </a:lnTo>
                    <a:lnTo>
                      <a:pt x="1052" y="833"/>
                    </a:lnTo>
                    <a:lnTo>
                      <a:pt x="1045" y="832"/>
                    </a:lnTo>
                    <a:lnTo>
                      <a:pt x="1037" y="830"/>
                    </a:lnTo>
                    <a:lnTo>
                      <a:pt x="1030" y="827"/>
                    </a:lnTo>
                    <a:lnTo>
                      <a:pt x="1022" y="826"/>
                    </a:lnTo>
                    <a:lnTo>
                      <a:pt x="1015" y="824"/>
                    </a:lnTo>
                    <a:lnTo>
                      <a:pt x="1008" y="821"/>
                    </a:lnTo>
                    <a:lnTo>
                      <a:pt x="1000" y="820"/>
                    </a:lnTo>
                    <a:lnTo>
                      <a:pt x="992" y="818"/>
                    </a:lnTo>
                    <a:lnTo>
                      <a:pt x="985" y="815"/>
                    </a:lnTo>
                    <a:lnTo>
                      <a:pt x="978" y="813"/>
                    </a:lnTo>
                    <a:lnTo>
                      <a:pt x="971" y="810"/>
                    </a:lnTo>
                    <a:lnTo>
                      <a:pt x="964" y="808"/>
                    </a:lnTo>
                    <a:lnTo>
                      <a:pt x="956" y="806"/>
                    </a:lnTo>
                    <a:lnTo>
                      <a:pt x="949" y="803"/>
                    </a:lnTo>
                    <a:lnTo>
                      <a:pt x="942" y="801"/>
                    </a:lnTo>
                    <a:lnTo>
                      <a:pt x="935" y="798"/>
                    </a:lnTo>
                    <a:lnTo>
                      <a:pt x="928" y="796"/>
                    </a:lnTo>
                    <a:lnTo>
                      <a:pt x="920" y="794"/>
                    </a:lnTo>
                    <a:lnTo>
                      <a:pt x="914" y="791"/>
                    </a:lnTo>
                    <a:lnTo>
                      <a:pt x="907" y="788"/>
                    </a:lnTo>
                    <a:lnTo>
                      <a:pt x="900" y="785"/>
                    </a:lnTo>
                    <a:lnTo>
                      <a:pt x="894" y="783"/>
                    </a:lnTo>
                    <a:lnTo>
                      <a:pt x="888" y="780"/>
                    </a:lnTo>
                    <a:lnTo>
                      <a:pt x="881" y="778"/>
                    </a:lnTo>
                    <a:lnTo>
                      <a:pt x="875" y="774"/>
                    </a:lnTo>
                    <a:lnTo>
                      <a:pt x="868" y="771"/>
                    </a:lnTo>
                    <a:lnTo>
                      <a:pt x="860" y="768"/>
                    </a:lnTo>
                    <a:lnTo>
                      <a:pt x="853" y="765"/>
                    </a:lnTo>
                    <a:lnTo>
                      <a:pt x="847" y="761"/>
                    </a:lnTo>
                    <a:lnTo>
                      <a:pt x="839" y="758"/>
                    </a:lnTo>
                    <a:lnTo>
                      <a:pt x="832" y="754"/>
                    </a:lnTo>
                    <a:lnTo>
                      <a:pt x="823" y="749"/>
                    </a:lnTo>
                    <a:lnTo>
                      <a:pt x="816" y="746"/>
                    </a:lnTo>
                    <a:lnTo>
                      <a:pt x="808" y="741"/>
                    </a:lnTo>
                    <a:lnTo>
                      <a:pt x="799" y="736"/>
                    </a:lnTo>
                    <a:lnTo>
                      <a:pt x="791" y="731"/>
                    </a:lnTo>
                    <a:lnTo>
                      <a:pt x="782" y="726"/>
                    </a:lnTo>
                    <a:lnTo>
                      <a:pt x="773" y="722"/>
                    </a:lnTo>
                    <a:lnTo>
                      <a:pt x="764" y="717"/>
                    </a:lnTo>
                    <a:lnTo>
                      <a:pt x="755" y="711"/>
                    </a:lnTo>
                    <a:lnTo>
                      <a:pt x="746" y="706"/>
                    </a:lnTo>
                    <a:lnTo>
                      <a:pt x="737" y="700"/>
                    </a:lnTo>
                    <a:lnTo>
                      <a:pt x="727" y="695"/>
                    </a:lnTo>
                    <a:lnTo>
                      <a:pt x="718" y="689"/>
                    </a:lnTo>
                    <a:lnTo>
                      <a:pt x="708" y="683"/>
                    </a:lnTo>
                    <a:lnTo>
                      <a:pt x="698" y="677"/>
                    </a:lnTo>
                    <a:lnTo>
                      <a:pt x="689" y="671"/>
                    </a:lnTo>
                    <a:lnTo>
                      <a:pt x="678" y="665"/>
                    </a:lnTo>
                    <a:lnTo>
                      <a:pt x="668" y="659"/>
                    </a:lnTo>
                    <a:lnTo>
                      <a:pt x="659" y="652"/>
                    </a:lnTo>
                    <a:lnTo>
                      <a:pt x="648" y="646"/>
                    </a:lnTo>
                    <a:lnTo>
                      <a:pt x="638" y="639"/>
                    </a:lnTo>
                    <a:lnTo>
                      <a:pt x="629" y="633"/>
                    </a:lnTo>
                    <a:lnTo>
                      <a:pt x="618" y="627"/>
                    </a:lnTo>
                    <a:lnTo>
                      <a:pt x="608" y="620"/>
                    </a:lnTo>
                    <a:lnTo>
                      <a:pt x="598" y="614"/>
                    </a:lnTo>
                    <a:lnTo>
                      <a:pt x="588" y="608"/>
                    </a:lnTo>
                    <a:lnTo>
                      <a:pt x="577" y="600"/>
                    </a:lnTo>
                    <a:lnTo>
                      <a:pt x="568" y="593"/>
                    </a:lnTo>
                    <a:lnTo>
                      <a:pt x="557" y="586"/>
                    </a:lnTo>
                    <a:lnTo>
                      <a:pt x="547" y="580"/>
                    </a:lnTo>
                    <a:lnTo>
                      <a:pt x="536" y="573"/>
                    </a:lnTo>
                    <a:lnTo>
                      <a:pt x="527" y="565"/>
                    </a:lnTo>
                    <a:lnTo>
                      <a:pt x="516" y="558"/>
                    </a:lnTo>
                    <a:lnTo>
                      <a:pt x="506" y="552"/>
                    </a:lnTo>
                    <a:lnTo>
                      <a:pt x="497" y="545"/>
                    </a:lnTo>
                    <a:lnTo>
                      <a:pt x="487" y="538"/>
                    </a:lnTo>
                    <a:lnTo>
                      <a:pt x="476" y="531"/>
                    </a:lnTo>
                    <a:lnTo>
                      <a:pt x="468" y="525"/>
                    </a:lnTo>
                    <a:lnTo>
                      <a:pt x="458" y="517"/>
                    </a:lnTo>
                    <a:lnTo>
                      <a:pt x="449" y="511"/>
                    </a:lnTo>
                    <a:lnTo>
                      <a:pt x="439" y="504"/>
                    </a:lnTo>
                    <a:lnTo>
                      <a:pt x="431" y="498"/>
                    </a:lnTo>
                    <a:lnTo>
                      <a:pt x="421" y="491"/>
                    </a:lnTo>
                    <a:lnTo>
                      <a:pt x="412" y="485"/>
                    </a:lnTo>
                    <a:lnTo>
                      <a:pt x="403" y="478"/>
                    </a:lnTo>
                    <a:lnTo>
                      <a:pt x="395" y="472"/>
                    </a:lnTo>
                    <a:lnTo>
                      <a:pt x="385" y="465"/>
                    </a:lnTo>
                    <a:lnTo>
                      <a:pt x="378" y="459"/>
                    </a:lnTo>
                    <a:lnTo>
                      <a:pt x="370" y="453"/>
                    </a:lnTo>
                    <a:lnTo>
                      <a:pt x="362" y="448"/>
                    </a:lnTo>
                    <a:lnTo>
                      <a:pt x="354" y="442"/>
                    </a:lnTo>
                    <a:lnTo>
                      <a:pt x="347" y="435"/>
                    </a:lnTo>
                    <a:lnTo>
                      <a:pt x="340" y="430"/>
                    </a:lnTo>
                    <a:lnTo>
                      <a:pt x="334" y="424"/>
                    </a:lnTo>
                    <a:lnTo>
                      <a:pt x="326" y="418"/>
                    </a:lnTo>
                    <a:lnTo>
                      <a:pt x="319" y="413"/>
                    </a:lnTo>
                    <a:lnTo>
                      <a:pt x="313" y="407"/>
                    </a:lnTo>
                    <a:lnTo>
                      <a:pt x="307" y="402"/>
                    </a:lnTo>
                    <a:lnTo>
                      <a:pt x="301" y="397"/>
                    </a:lnTo>
                    <a:lnTo>
                      <a:pt x="295" y="391"/>
                    </a:lnTo>
                    <a:lnTo>
                      <a:pt x="289" y="387"/>
                    </a:lnTo>
                    <a:lnTo>
                      <a:pt x="285" y="383"/>
                    </a:lnTo>
                    <a:lnTo>
                      <a:pt x="279" y="377"/>
                    </a:lnTo>
                    <a:lnTo>
                      <a:pt x="274" y="372"/>
                    </a:lnTo>
                    <a:lnTo>
                      <a:pt x="269" y="367"/>
                    </a:lnTo>
                    <a:lnTo>
                      <a:pt x="264" y="364"/>
                    </a:lnTo>
                    <a:lnTo>
                      <a:pt x="258" y="359"/>
                    </a:lnTo>
                    <a:lnTo>
                      <a:pt x="253" y="355"/>
                    </a:lnTo>
                    <a:lnTo>
                      <a:pt x="249" y="351"/>
                    </a:lnTo>
                    <a:lnTo>
                      <a:pt x="245" y="346"/>
                    </a:lnTo>
                    <a:lnTo>
                      <a:pt x="240" y="342"/>
                    </a:lnTo>
                    <a:lnTo>
                      <a:pt x="235" y="337"/>
                    </a:lnTo>
                    <a:lnTo>
                      <a:pt x="232" y="334"/>
                    </a:lnTo>
                    <a:lnTo>
                      <a:pt x="228" y="330"/>
                    </a:lnTo>
                    <a:lnTo>
                      <a:pt x="223" y="327"/>
                    </a:lnTo>
                    <a:lnTo>
                      <a:pt x="219" y="323"/>
                    </a:lnTo>
                    <a:lnTo>
                      <a:pt x="215" y="319"/>
                    </a:lnTo>
                    <a:lnTo>
                      <a:pt x="211" y="315"/>
                    </a:lnTo>
                    <a:lnTo>
                      <a:pt x="208" y="311"/>
                    </a:lnTo>
                    <a:lnTo>
                      <a:pt x="204" y="307"/>
                    </a:lnTo>
                    <a:lnTo>
                      <a:pt x="201" y="304"/>
                    </a:lnTo>
                    <a:lnTo>
                      <a:pt x="198" y="300"/>
                    </a:lnTo>
                    <a:lnTo>
                      <a:pt x="193" y="297"/>
                    </a:lnTo>
                    <a:lnTo>
                      <a:pt x="191" y="293"/>
                    </a:lnTo>
                    <a:lnTo>
                      <a:pt x="187" y="289"/>
                    </a:lnTo>
                    <a:lnTo>
                      <a:pt x="185" y="286"/>
                    </a:lnTo>
                    <a:lnTo>
                      <a:pt x="179" y="280"/>
                    </a:lnTo>
                    <a:lnTo>
                      <a:pt x="174" y="274"/>
                    </a:lnTo>
                    <a:lnTo>
                      <a:pt x="171" y="270"/>
                    </a:lnTo>
                    <a:lnTo>
                      <a:pt x="168" y="267"/>
                    </a:lnTo>
                    <a:lnTo>
                      <a:pt x="166" y="263"/>
                    </a:lnTo>
                    <a:lnTo>
                      <a:pt x="163" y="259"/>
                    </a:lnTo>
                    <a:lnTo>
                      <a:pt x="160" y="256"/>
                    </a:lnTo>
                    <a:lnTo>
                      <a:pt x="157" y="252"/>
                    </a:lnTo>
                    <a:lnTo>
                      <a:pt x="155" y="249"/>
                    </a:lnTo>
                    <a:lnTo>
                      <a:pt x="153" y="246"/>
                    </a:lnTo>
                    <a:lnTo>
                      <a:pt x="150" y="243"/>
                    </a:lnTo>
                    <a:lnTo>
                      <a:pt x="148" y="239"/>
                    </a:lnTo>
                    <a:lnTo>
                      <a:pt x="145" y="235"/>
                    </a:lnTo>
                    <a:lnTo>
                      <a:pt x="144" y="232"/>
                    </a:lnTo>
                    <a:lnTo>
                      <a:pt x="142" y="228"/>
                    </a:lnTo>
                    <a:lnTo>
                      <a:pt x="139" y="225"/>
                    </a:lnTo>
                    <a:lnTo>
                      <a:pt x="137" y="221"/>
                    </a:lnTo>
                    <a:lnTo>
                      <a:pt x="136" y="217"/>
                    </a:lnTo>
                    <a:lnTo>
                      <a:pt x="133" y="214"/>
                    </a:lnTo>
                    <a:lnTo>
                      <a:pt x="130" y="210"/>
                    </a:lnTo>
                    <a:lnTo>
                      <a:pt x="127" y="207"/>
                    </a:lnTo>
                    <a:lnTo>
                      <a:pt x="126" y="203"/>
                    </a:lnTo>
                    <a:lnTo>
                      <a:pt x="124" y="198"/>
                    </a:lnTo>
                    <a:lnTo>
                      <a:pt x="121" y="195"/>
                    </a:lnTo>
                    <a:lnTo>
                      <a:pt x="120" y="191"/>
                    </a:lnTo>
                    <a:lnTo>
                      <a:pt x="118" y="187"/>
                    </a:lnTo>
                    <a:lnTo>
                      <a:pt x="115" y="183"/>
                    </a:lnTo>
                    <a:lnTo>
                      <a:pt x="114" y="179"/>
                    </a:lnTo>
                    <a:lnTo>
                      <a:pt x="112" y="174"/>
                    </a:lnTo>
                    <a:lnTo>
                      <a:pt x="111" y="171"/>
                    </a:lnTo>
                    <a:lnTo>
                      <a:pt x="108" y="166"/>
                    </a:lnTo>
                    <a:lnTo>
                      <a:pt x="106" y="161"/>
                    </a:lnTo>
                    <a:lnTo>
                      <a:pt x="105" y="157"/>
                    </a:lnTo>
                    <a:lnTo>
                      <a:pt x="102" y="153"/>
                    </a:lnTo>
                    <a:lnTo>
                      <a:pt x="100" y="148"/>
                    </a:lnTo>
                    <a:lnTo>
                      <a:pt x="97" y="143"/>
                    </a:lnTo>
                    <a:lnTo>
                      <a:pt x="95" y="138"/>
                    </a:lnTo>
                    <a:lnTo>
                      <a:pt x="93" y="135"/>
                    </a:lnTo>
                    <a:lnTo>
                      <a:pt x="90" y="130"/>
                    </a:lnTo>
                    <a:lnTo>
                      <a:pt x="89" y="126"/>
                    </a:lnTo>
                    <a:lnTo>
                      <a:pt x="87" y="123"/>
                    </a:lnTo>
                    <a:lnTo>
                      <a:pt x="85" y="119"/>
                    </a:lnTo>
                    <a:lnTo>
                      <a:pt x="83" y="115"/>
                    </a:lnTo>
                    <a:lnTo>
                      <a:pt x="81" y="112"/>
                    </a:lnTo>
                    <a:lnTo>
                      <a:pt x="78" y="108"/>
                    </a:lnTo>
                    <a:lnTo>
                      <a:pt x="77" y="106"/>
                    </a:lnTo>
                    <a:lnTo>
                      <a:pt x="73" y="99"/>
                    </a:lnTo>
                    <a:lnTo>
                      <a:pt x="70" y="94"/>
                    </a:lnTo>
                    <a:lnTo>
                      <a:pt x="65" y="88"/>
                    </a:lnTo>
                    <a:lnTo>
                      <a:pt x="61" y="83"/>
                    </a:lnTo>
                    <a:lnTo>
                      <a:pt x="58" y="79"/>
                    </a:lnTo>
                    <a:lnTo>
                      <a:pt x="54" y="76"/>
                    </a:lnTo>
                    <a:lnTo>
                      <a:pt x="51" y="71"/>
                    </a:lnTo>
                    <a:lnTo>
                      <a:pt x="47" y="67"/>
                    </a:lnTo>
                    <a:lnTo>
                      <a:pt x="43" y="64"/>
                    </a:lnTo>
                    <a:lnTo>
                      <a:pt x="41" y="63"/>
                    </a:lnTo>
                    <a:lnTo>
                      <a:pt x="35" y="58"/>
                    </a:lnTo>
                    <a:lnTo>
                      <a:pt x="29" y="54"/>
                    </a:lnTo>
                    <a:lnTo>
                      <a:pt x="24" y="52"/>
                    </a:lnTo>
                    <a:lnTo>
                      <a:pt x="21" y="49"/>
                    </a:lnTo>
                    <a:lnTo>
                      <a:pt x="16" y="48"/>
                    </a:lnTo>
                    <a:lnTo>
                      <a:pt x="15" y="48"/>
                    </a:lnTo>
                    <a:lnTo>
                      <a:pt x="0" y="67"/>
                    </a:lnTo>
                    <a:lnTo>
                      <a:pt x="1" y="69"/>
                    </a:lnTo>
                    <a:lnTo>
                      <a:pt x="6" y="71"/>
                    </a:lnTo>
                    <a:lnTo>
                      <a:pt x="9" y="73"/>
                    </a:lnTo>
                    <a:lnTo>
                      <a:pt x="13" y="77"/>
                    </a:lnTo>
                    <a:lnTo>
                      <a:pt x="17" y="81"/>
                    </a:lnTo>
                    <a:lnTo>
                      <a:pt x="22" y="87"/>
                    </a:lnTo>
                    <a:lnTo>
                      <a:pt x="27" y="91"/>
                    </a:lnTo>
                    <a:lnTo>
                      <a:pt x="33" y="97"/>
                    </a:lnTo>
                    <a:lnTo>
                      <a:pt x="35" y="101"/>
                    </a:lnTo>
                    <a:lnTo>
                      <a:pt x="39" y="106"/>
                    </a:lnTo>
                    <a:lnTo>
                      <a:pt x="41" y="109"/>
                    </a:lnTo>
                    <a:lnTo>
                      <a:pt x="45" y="114"/>
                    </a:lnTo>
                    <a:lnTo>
                      <a:pt x="48" y="118"/>
                    </a:lnTo>
                    <a:lnTo>
                      <a:pt x="51" y="123"/>
                    </a:lnTo>
                    <a:lnTo>
                      <a:pt x="54" y="129"/>
                    </a:lnTo>
                    <a:lnTo>
                      <a:pt x="58" y="135"/>
                    </a:lnTo>
                    <a:lnTo>
                      <a:pt x="60" y="139"/>
                    </a:lnTo>
                    <a:lnTo>
                      <a:pt x="64" y="145"/>
                    </a:lnTo>
                    <a:lnTo>
                      <a:pt x="66" y="149"/>
                    </a:lnTo>
                    <a:lnTo>
                      <a:pt x="69" y="151"/>
                    </a:lnTo>
                    <a:lnTo>
                      <a:pt x="70" y="155"/>
                    </a:lnTo>
                    <a:lnTo>
                      <a:pt x="72" y="159"/>
                    </a:lnTo>
                    <a:lnTo>
                      <a:pt x="75" y="165"/>
                    </a:lnTo>
                    <a:lnTo>
                      <a:pt x="78" y="172"/>
                    </a:lnTo>
                    <a:lnTo>
                      <a:pt x="79" y="175"/>
                    </a:lnTo>
                    <a:lnTo>
                      <a:pt x="81" y="179"/>
                    </a:lnTo>
                    <a:lnTo>
                      <a:pt x="82" y="183"/>
                    </a:lnTo>
                    <a:lnTo>
                      <a:pt x="84" y="186"/>
                    </a:lnTo>
                    <a:lnTo>
                      <a:pt x="85" y="189"/>
                    </a:lnTo>
                    <a:lnTo>
                      <a:pt x="87" y="192"/>
                    </a:lnTo>
                    <a:lnTo>
                      <a:pt x="89" y="197"/>
                    </a:lnTo>
                    <a:lnTo>
                      <a:pt x="90" y="201"/>
                    </a:lnTo>
                    <a:lnTo>
                      <a:pt x="93" y="204"/>
                    </a:lnTo>
                    <a:lnTo>
                      <a:pt x="94" y="208"/>
                    </a:lnTo>
                    <a:lnTo>
                      <a:pt x="96" y="211"/>
                    </a:lnTo>
                    <a:lnTo>
                      <a:pt x="99" y="215"/>
                    </a:lnTo>
                    <a:lnTo>
                      <a:pt x="101" y="219"/>
                    </a:lnTo>
                    <a:lnTo>
                      <a:pt x="102" y="222"/>
                    </a:lnTo>
                    <a:lnTo>
                      <a:pt x="105" y="226"/>
                    </a:lnTo>
                    <a:lnTo>
                      <a:pt x="107" y="231"/>
                    </a:lnTo>
                    <a:lnTo>
                      <a:pt x="109" y="234"/>
                    </a:lnTo>
                    <a:lnTo>
                      <a:pt x="112" y="238"/>
                    </a:lnTo>
                    <a:lnTo>
                      <a:pt x="114" y="243"/>
                    </a:lnTo>
                    <a:lnTo>
                      <a:pt x="118" y="247"/>
                    </a:lnTo>
                    <a:lnTo>
                      <a:pt x="120" y="251"/>
                    </a:lnTo>
                    <a:lnTo>
                      <a:pt x="123" y="256"/>
                    </a:lnTo>
                    <a:lnTo>
                      <a:pt x="125" y="259"/>
                    </a:lnTo>
                    <a:lnTo>
                      <a:pt x="129" y="264"/>
                    </a:lnTo>
                    <a:lnTo>
                      <a:pt x="132" y="269"/>
                    </a:lnTo>
                    <a:lnTo>
                      <a:pt x="136" y="274"/>
                    </a:lnTo>
                    <a:lnTo>
                      <a:pt x="139" y="277"/>
                    </a:lnTo>
                    <a:lnTo>
                      <a:pt x="144" y="283"/>
                    </a:lnTo>
                    <a:lnTo>
                      <a:pt x="148" y="287"/>
                    </a:lnTo>
                    <a:lnTo>
                      <a:pt x="151" y="293"/>
                    </a:lnTo>
                    <a:lnTo>
                      <a:pt x="155" y="298"/>
                    </a:lnTo>
                    <a:lnTo>
                      <a:pt x="159" y="303"/>
                    </a:lnTo>
                    <a:lnTo>
                      <a:pt x="163" y="307"/>
                    </a:lnTo>
                    <a:lnTo>
                      <a:pt x="168" y="313"/>
                    </a:lnTo>
                    <a:lnTo>
                      <a:pt x="173" y="319"/>
                    </a:lnTo>
                    <a:lnTo>
                      <a:pt x="178" y="324"/>
                    </a:lnTo>
                    <a:lnTo>
                      <a:pt x="183" y="330"/>
                    </a:lnTo>
                    <a:lnTo>
                      <a:pt x="189" y="335"/>
                    </a:lnTo>
                    <a:lnTo>
                      <a:pt x="193" y="341"/>
                    </a:lnTo>
                    <a:lnTo>
                      <a:pt x="201" y="347"/>
                    </a:lnTo>
                    <a:lnTo>
                      <a:pt x="205" y="353"/>
                    </a:lnTo>
                    <a:lnTo>
                      <a:pt x="213" y="359"/>
                    </a:lnTo>
                    <a:lnTo>
                      <a:pt x="219" y="365"/>
                    </a:lnTo>
                    <a:lnTo>
                      <a:pt x="226" y="371"/>
                    </a:lnTo>
                    <a:lnTo>
                      <a:pt x="232" y="377"/>
                    </a:lnTo>
                    <a:lnTo>
                      <a:pt x="239" y="384"/>
                    </a:lnTo>
                    <a:lnTo>
                      <a:pt x="246" y="390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70" y="411"/>
                    </a:lnTo>
                    <a:lnTo>
                      <a:pt x="279" y="418"/>
                    </a:lnTo>
                    <a:lnTo>
                      <a:pt x="287" y="425"/>
                    </a:lnTo>
                    <a:lnTo>
                      <a:pt x="297" y="432"/>
                    </a:lnTo>
                    <a:lnTo>
                      <a:pt x="305" y="441"/>
                    </a:lnTo>
                    <a:lnTo>
                      <a:pt x="314" y="448"/>
                    </a:lnTo>
                    <a:lnTo>
                      <a:pt x="324" y="456"/>
                    </a:lnTo>
                    <a:lnTo>
                      <a:pt x="334" y="463"/>
                    </a:lnTo>
                    <a:lnTo>
                      <a:pt x="344" y="472"/>
                    </a:lnTo>
                    <a:lnTo>
                      <a:pt x="355" y="480"/>
                    </a:lnTo>
                    <a:lnTo>
                      <a:pt x="366" y="489"/>
                    </a:lnTo>
                    <a:lnTo>
                      <a:pt x="371" y="492"/>
                    </a:lnTo>
                    <a:lnTo>
                      <a:pt x="377" y="497"/>
                    </a:lnTo>
                    <a:lnTo>
                      <a:pt x="382" y="501"/>
                    </a:lnTo>
                    <a:lnTo>
                      <a:pt x="386" y="505"/>
                    </a:lnTo>
                    <a:lnTo>
                      <a:pt x="392" y="509"/>
                    </a:lnTo>
                    <a:lnTo>
                      <a:pt x="397" y="513"/>
                    </a:lnTo>
                    <a:lnTo>
                      <a:pt x="403" y="516"/>
                    </a:lnTo>
                    <a:lnTo>
                      <a:pt x="408" y="521"/>
                    </a:lnTo>
                    <a:lnTo>
                      <a:pt x="413" y="525"/>
                    </a:lnTo>
                    <a:lnTo>
                      <a:pt x="418" y="528"/>
                    </a:lnTo>
                    <a:lnTo>
                      <a:pt x="424" y="532"/>
                    </a:lnTo>
                    <a:lnTo>
                      <a:pt x="430" y="537"/>
                    </a:lnTo>
                    <a:lnTo>
                      <a:pt x="434" y="540"/>
                    </a:lnTo>
                    <a:lnTo>
                      <a:pt x="439" y="544"/>
                    </a:lnTo>
                    <a:lnTo>
                      <a:pt x="444" y="547"/>
                    </a:lnTo>
                    <a:lnTo>
                      <a:pt x="450" y="551"/>
                    </a:lnTo>
                    <a:lnTo>
                      <a:pt x="454" y="555"/>
                    </a:lnTo>
                    <a:lnTo>
                      <a:pt x="460" y="558"/>
                    </a:lnTo>
                    <a:lnTo>
                      <a:pt x="464" y="562"/>
                    </a:lnTo>
                    <a:lnTo>
                      <a:pt x="469" y="565"/>
                    </a:lnTo>
                    <a:lnTo>
                      <a:pt x="474" y="569"/>
                    </a:lnTo>
                    <a:lnTo>
                      <a:pt x="479" y="573"/>
                    </a:lnTo>
                    <a:lnTo>
                      <a:pt x="484" y="576"/>
                    </a:lnTo>
                    <a:lnTo>
                      <a:pt x="490" y="580"/>
                    </a:lnTo>
                    <a:lnTo>
                      <a:pt x="494" y="582"/>
                    </a:lnTo>
                    <a:lnTo>
                      <a:pt x="499" y="586"/>
                    </a:lnTo>
                    <a:lnTo>
                      <a:pt x="504" y="588"/>
                    </a:lnTo>
                    <a:lnTo>
                      <a:pt x="509" y="593"/>
                    </a:lnTo>
                    <a:lnTo>
                      <a:pt x="512" y="596"/>
                    </a:lnTo>
                    <a:lnTo>
                      <a:pt x="518" y="599"/>
                    </a:lnTo>
                    <a:lnTo>
                      <a:pt x="523" y="603"/>
                    </a:lnTo>
                    <a:lnTo>
                      <a:pt x="528" y="606"/>
                    </a:lnTo>
                    <a:lnTo>
                      <a:pt x="533" y="609"/>
                    </a:lnTo>
                    <a:lnTo>
                      <a:pt x="538" y="611"/>
                    </a:lnTo>
                    <a:lnTo>
                      <a:pt x="541" y="615"/>
                    </a:lnTo>
                    <a:lnTo>
                      <a:pt x="546" y="617"/>
                    </a:lnTo>
                    <a:lnTo>
                      <a:pt x="551" y="620"/>
                    </a:lnTo>
                    <a:lnTo>
                      <a:pt x="556" y="624"/>
                    </a:lnTo>
                    <a:lnTo>
                      <a:pt x="560" y="627"/>
                    </a:lnTo>
                    <a:lnTo>
                      <a:pt x="565" y="630"/>
                    </a:lnTo>
                    <a:lnTo>
                      <a:pt x="569" y="633"/>
                    </a:lnTo>
                    <a:lnTo>
                      <a:pt x="574" y="635"/>
                    </a:lnTo>
                    <a:lnTo>
                      <a:pt x="577" y="639"/>
                    </a:lnTo>
                    <a:lnTo>
                      <a:pt x="582" y="641"/>
                    </a:lnTo>
                    <a:lnTo>
                      <a:pt x="587" y="644"/>
                    </a:lnTo>
                    <a:lnTo>
                      <a:pt x="590" y="647"/>
                    </a:lnTo>
                    <a:lnTo>
                      <a:pt x="595" y="650"/>
                    </a:lnTo>
                    <a:lnTo>
                      <a:pt x="600" y="653"/>
                    </a:lnTo>
                    <a:lnTo>
                      <a:pt x="604" y="656"/>
                    </a:lnTo>
                    <a:lnTo>
                      <a:pt x="607" y="658"/>
                    </a:lnTo>
                    <a:lnTo>
                      <a:pt x="612" y="660"/>
                    </a:lnTo>
                    <a:lnTo>
                      <a:pt x="617" y="664"/>
                    </a:lnTo>
                    <a:lnTo>
                      <a:pt x="620" y="666"/>
                    </a:lnTo>
                    <a:lnTo>
                      <a:pt x="625" y="669"/>
                    </a:lnTo>
                    <a:lnTo>
                      <a:pt x="629" y="671"/>
                    </a:lnTo>
                    <a:lnTo>
                      <a:pt x="634" y="675"/>
                    </a:lnTo>
                    <a:lnTo>
                      <a:pt x="637" y="676"/>
                    </a:lnTo>
                    <a:lnTo>
                      <a:pt x="641" y="680"/>
                    </a:lnTo>
                    <a:lnTo>
                      <a:pt x="644" y="682"/>
                    </a:lnTo>
                    <a:lnTo>
                      <a:pt x="649" y="686"/>
                    </a:lnTo>
                    <a:lnTo>
                      <a:pt x="653" y="687"/>
                    </a:lnTo>
                    <a:lnTo>
                      <a:pt x="656" y="690"/>
                    </a:lnTo>
                    <a:lnTo>
                      <a:pt x="661" y="693"/>
                    </a:lnTo>
                    <a:lnTo>
                      <a:pt x="665" y="695"/>
                    </a:lnTo>
                    <a:lnTo>
                      <a:pt x="670" y="698"/>
                    </a:lnTo>
                    <a:lnTo>
                      <a:pt x="673" y="701"/>
                    </a:lnTo>
                    <a:lnTo>
                      <a:pt x="678" y="704"/>
                    </a:lnTo>
                    <a:lnTo>
                      <a:pt x="683" y="706"/>
                    </a:lnTo>
                    <a:lnTo>
                      <a:pt x="686" y="708"/>
                    </a:lnTo>
                    <a:lnTo>
                      <a:pt x="691" y="711"/>
                    </a:lnTo>
                    <a:lnTo>
                      <a:pt x="695" y="713"/>
                    </a:lnTo>
                    <a:lnTo>
                      <a:pt x="700" y="717"/>
                    </a:lnTo>
                    <a:lnTo>
                      <a:pt x="703" y="719"/>
                    </a:lnTo>
                    <a:lnTo>
                      <a:pt x="707" y="722"/>
                    </a:lnTo>
                    <a:lnTo>
                      <a:pt x="710" y="724"/>
                    </a:lnTo>
                    <a:lnTo>
                      <a:pt x="715" y="726"/>
                    </a:lnTo>
                    <a:lnTo>
                      <a:pt x="719" y="728"/>
                    </a:lnTo>
                    <a:lnTo>
                      <a:pt x="722" y="730"/>
                    </a:lnTo>
                    <a:lnTo>
                      <a:pt x="726" y="732"/>
                    </a:lnTo>
                    <a:lnTo>
                      <a:pt x="730" y="735"/>
                    </a:lnTo>
                    <a:lnTo>
                      <a:pt x="736" y="738"/>
                    </a:lnTo>
                    <a:lnTo>
                      <a:pt x="742" y="743"/>
                    </a:lnTo>
                    <a:lnTo>
                      <a:pt x="749" y="747"/>
                    </a:lnTo>
                    <a:lnTo>
                      <a:pt x="755" y="750"/>
                    </a:lnTo>
                    <a:lnTo>
                      <a:pt x="760" y="753"/>
                    </a:lnTo>
                    <a:lnTo>
                      <a:pt x="766" y="756"/>
                    </a:lnTo>
                    <a:lnTo>
                      <a:pt x="770" y="759"/>
                    </a:lnTo>
                    <a:lnTo>
                      <a:pt x="776" y="762"/>
                    </a:lnTo>
                    <a:lnTo>
                      <a:pt x="782" y="765"/>
                    </a:lnTo>
                    <a:lnTo>
                      <a:pt x="787" y="767"/>
                    </a:lnTo>
                    <a:lnTo>
                      <a:pt x="792" y="770"/>
                    </a:lnTo>
                    <a:lnTo>
                      <a:pt x="797" y="773"/>
                    </a:lnTo>
                    <a:lnTo>
                      <a:pt x="800" y="774"/>
                    </a:lnTo>
                    <a:lnTo>
                      <a:pt x="805" y="778"/>
                    </a:lnTo>
                    <a:lnTo>
                      <a:pt x="811" y="780"/>
                    </a:lnTo>
                    <a:lnTo>
                      <a:pt x="816" y="783"/>
                    </a:lnTo>
                    <a:lnTo>
                      <a:pt x="820" y="784"/>
                    </a:lnTo>
                    <a:lnTo>
                      <a:pt x="824" y="786"/>
                    </a:lnTo>
                    <a:lnTo>
                      <a:pt x="828" y="789"/>
                    </a:lnTo>
                    <a:lnTo>
                      <a:pt x="833" y="791"/>
                    </a:lnTo>
                    <a:lnTo>
                      <a:pt x="836" y="792"/>
                    </a:lnTo>
                    <a:lnTo>
                      <a:pt x="841" y="795"/>
                    </a:lnTo>
                    <a:lnTo>
                      <a:pt x="846" y="797"/>
                    </a:lnTo>
                    <a:lnTo>
                      <a:pt x="851" y="800"/>
                    </a:lnTo>
                    <a:lnTo>
                      <a:pt x="860" y="804"/>
                    </a:lnTo>
                    <a:lnTo>
                      <a:pt x="869" y="808"/>
                    </a:lnTo>
                    <a:lnTo>
                      <a:pt x="878" y="813"/>
                    </a:lnTo>
                    <a:lnTo>
                      <a:pt x="888" y="816"/>
                    </a:lnTo>
                    <a:lnTo>
                      <a:pt x="898" y="820"/>
                    </a:lnTo>
                    <a:lnTo>
                      <a:pt x="907" y="824"/>
                    </a:lnTo>
                    <a:lnTo>
                      <a:pt x="917" y="827"/>
                    </a:lnTo>
                    <a:lnTo>
                      <a:pt x="926" y="832"/>
                    </a:lnTo>
                    <a:lnTo>
                      <a:pt x="936" y="834"/>
                    </a:lnTo>
                    <a:lnTo>
                      <a:pt x="946" y="838"/>
                    </a:lnTo>
                    <a:lnTo>
                      <a:pt x="955" y="842"/>
                    </a:lnTo>
                    <a:lnTo>
                      <a:pt x="965" y="845"/>
                    </a:lnTo>
                    <a:lnTo>
                      <a:pt x="974" y="848"/>
                    </a:lnTo>
                    <a:lnTo>
                      <a:pt x="985" y="850"/>
                    </a:lnTo>
                    <a:lnTo>
                      <a:pt x="994" y="854"/>
                    </a:lnTo>
                    <a:lnTo>
                      <a:pt x="1004" y="856"/>
                    </a:lnTo>
                    <a:lnTo>
                      <a:pt x="1014" y="858"/>
                    </a:lnTo>
                    <a:lnTo>
                      <a:pt x="1024" y="861"/>
                    </a:lnTo>
                    <a:lnTo>
                      <a:pt x="1032" y="863"/>
                    </a:lnTo>
                    <a:lnTo>
                      <a:pt x="1043" y="867"/>
                    </a:lnTo>
                    <a:lnTo>
                      <a:pt x="1051" y="868"/>
                    </a:lnTo>
                    <a:lnTo>
                      <a:pt x="1061" y="870"/>
                    </a:lnTo>
                    <a:lnTo>
                      <a:pt x="1070" y="873"/>
                    </a:lnTo>
                    <a:lnTo>
                      <a:pt x="1080" y="875"/>
                    </a:lnTo>
                    <a:lnTo>
                      <a:pt x="1088" y="876"/>
                    </a:lnTo>
                    <a:lnTo>
                      <a:pt x="1098" y="878"/>
                    </a:lnTo>
                    <a:lnTo>
                      <a:pt x="1108" y="880"/>
                    </a:lnTo>
                    <a:lnTo>
                      <a:pt x="1116" y="881"/>
                    </a:lnTo>
                    <a:lnTo>
                      <a:pt x="1124" y="882"/>
                    </a:lnTo>
                    <a:lnTo>
                      <a:pt x="1134" y="885"/>
                    </a:lnTo>
                    <a:lnTo>
                      <a:pt x="1142" y="886"/>
                    </a:lnTo>
                    <a:lnTo>
                      <a:pt x="1152" y="887"/>
                    </a:lnTo>
                    <a:lnTo>
                      <a:pt x="1159" y="888"/>
                    </a:lnTo>
                    <a:lnTo>
                      <a:pt x="1169" y="890"/>
                    </a:lnTo>
                    <a:lnTo>
                      <a:pt x="1176" y="890"/>
                    </a:lnTo>
                    <a:lnTo>
                      <a:pt x="1184" y="891"/>
                    </a:lnTo>
                    <a:lnTo>
                      <a:pt x="1193" y="892"/>
                    </a:lnTo>
                    <a:lnTo>
                      <a:pt x="1201" y="893"/>
                    </a:lnTo>
                    <a:lnTo>
                      <a:pt x="1208" y="893"/>
                    </a:lnTo>
                    <a:lnTo>
                      <a:pt x="1217" y="894"/>
                    </a:lnTo>
                    <a:lnTo>
                      <a:pt x="1224" y="894"/>
                    </a:lnTo>
                    <a:lnTo>
                      <a:pt x="1231" y="896"/>
                    </a:lnTo>
                    <a:lnTo>
                      <a:pt x="1238" y="896"/>
                    </a:lnTo>
                    <a:lnTo>
                      <a:pt x="1245" y="897"/>
                    </a:lnTo>
                    <a:lnTo>
                      <a:pt x="1253" y="898"/>
                    </a:lnTo>
                    <a:lnTo>
                      <a:pt x="1260" y="898"/>
                    </a:lnTo>
                    <a:lnTo>
                      <a:pt x="1267" y="899"/>
                    </a:lnTo>
                    <a:lnTo>
                      <a:pt x="1273" y="899"/>
                    </a:lnTo>
                    <a:lnTo>
                      <a:pt x="1279" y="899"/>
                    </a:lnTo>
                    <a:lnTo>
                      <a:pt x="1285" y="899"/>
                    </a:lnTo>
                    <a:lnTo>
                      <a:pt x="1291" y="899"/>
                    </a:lnTo>
                    <a:lnTo>
                      <a:pt x="1297" y="900"/>
                    </a:lnTo>
                    <a:lnTo>
                      <a:pt x="1302" y="900"/>
                    </a:lnTo>
                    <a:lnTo>
                      <a:pt x="1308" y="900"/>
                    </a:lnTo>
                    <a:lnTo>
                      <a:pt x="1313" y="900"/>
                    </a:lnTo>
                    <a:lnTo>
                      <a:pt x="1317" y="900"/>
                    </a:lnTo>
                    <a:lnTo>
                      <a:pt x="1322" y="900"/>
                    </a:lnTo>
                    <a:lnTo>
                      <a:pt x="1326" y="900"/>
                    </a:lnTo>
                    <a:lnTo>
                      <a:pt x="1331" y="900"/>
                    </a:lnTo>
                    <a:lnTo>
                      <a:pt x="1335" y="900"/>
                    </a:lnTo>
                    <a:lnTo>
                      <a:pt x="1339" y="900"/>
                    </a:lnTo>
                    <a:lnTo>
                      <a:pt x="1343" y="900"/>
                    </a:lnTo>
                    <a:lnTo>
                      <a:pt x="1346" y="900"/>
                    </a:lnTo>
                    <a:lnTo>
                      <a:pt x="1350" y="902"/>
                    </a:lnTo>
                    <a:lnTo>
                      <a:pt x="1355" y="900"/>
                    </a:lnTo>
                    <a:lnTo>
                      <a:pt x="1361" y="900"/>
                    </a:lnTo>
                    <a:lnTo>
                      <a:pt x="1367" y="899"/>
                    </a:lnTo>
                    <a:lnTo>
                      <a:pt x="1371" y="899"/>
                    </a:lnTo>
                    <a:lnTo>
                      <a:pt x="1377" y="899"/>
                    </a:lnTo>
                    <a:lnTo>
                      <a:pt x="1382" y="898"/>
                    </a:lnTo>
                    <a:lnTo>
                      <a:pt x="1388" y="898"/>
                    </a:lnTo>
                    <a:lnTo>
                      <a:pt x="1394" y="897"/>
                    </a:lnTo>
                    <a:lnTo>
                      <a:pt x="1399" y="896"/>
                    </a:lnTo>
                    <a:lnTo>
                      <a:pt x="1404" y="894"/>
                    </a:lnTo>
                    <a:lnTo>
                      <a:pt x="1410" y="893"/>
                    </a:lnTo>
                    <a:lnTo>
                      <a:pt x="1415" y="893"/>
                    </a:lnTo>
                    <a:lnTo>
                      <a:pt x="1419" y="891"/>
                    </a:lnTo>
                    <a:lnTo>
                      <a:pt x="1425" y="891"/>
                    </a:lnTo>
                    <a:lnTo>
                      <a:pt x="1430" y="888"/>
                    </a:lnTo>
                    <a:lnTo>
                      <a:pt x="1436" y="888"/>
                    </a:lnTo>
                    <a:lnTo>
                      <a:pt x="1440" y="886"/>
                    </a:lnTo>
                    <a:lnTo>
                      <a:pt x="1446" y="885"/>
                    </a:lnTo>
                    <a:lnTo>
                      <a:pt x="1449" y="884"/>
                    </a:lnTo>
                    <a:lnTo>
                      <a:pt x="1455" y="882"/>
                    </a:lnTo>
                    <a:lnTo>
                      <a:pt x="1460" y="880"/>
                    </a:lnTo>
                    <a:lnTo>
                      <a:pt x="1465" y="879"/>
                    </a:lnTo>
                    <a:lnTo>
                      <a:pt x="1470" y="878"/>
                    </a:lnTo>
                    <a:lnTo>
                      <a:pt x="1475" y="876"/>
                    </a:lnTo>
                    <a:lnTo>
                      <a:pt x="1478" y="874"/>
                    </a:lnTo>
                    <a:lnTo>
                      <a:pt x="1483" y="873"/>
                    </a:lnTo>
                    <a:lnTo>
                      <a:pt x="1487" y="870"/>
                    </a:lnTo>
                    <a:lnTo>
                      <a:pt x="1493" y="869"/>
                    </a:lnTo>
                    <a:lnTo>
                      <a:pt x="1496" y="867"/>
                    </a:lnTo>
                    <a:lnTo>
                      <a:pt x="1501" y="866"/>
                    </a:lnTo>
                    <a:lnTo>
                      <a:pt x="1505" y="863"/>
                    </a:lnTo>
                    <a:lnTo>
                      <a:pt x="1509" y="862"/>
                    </a:lnTo>
                    <a:lnTo>
                      <a:pt x="1513" y="860"/>
                    </a:lnTo>
                    <a:lnTo>
                      <a:pt x="1517" y="857"/>
                    </a:lnTo>
                    <a:lnTo>
                      <a:pt x="1520" y="855"/>
                    </a:lnTo>
                    <a:lnTo>
                      <a:pt x="1525" y="854"/>
                    </a:lnTo>
                    <a:lnTo>
                      <a:pt x="1529" y="851"/>
                    </a:lnTo>
                    <a:lnTo>
                      <a:pt x="1532" y="850"/>
                    </a:lnTo>
                    <a:lnTo>
                      <a:pt x="1536" y="848"/>
                    </a:lnTo>
                    <a:lnTo>
                      <a:pt x="1539" y="846"/>
                    </a:lnTo>
                    <a:lnTo>
                      <a:pt x="1545" y="842"/>
                    </a:lnTo>
                    <a:lnTo>
                      <a:pt x="1551" y="838"/>
                    </a:lnTo>
                    <a:lnTo>
                      <a:pt x="1559" y="833"/>
                    </a:lnTo>
                    <a:lnTo>
                      <a:pt x="1565" y="830"/>
                    </a:lnTo>
                    <a:lnTo>
                      <a:pt x="1569" y="826"/>
                    </a:lnTo>
                    <a:lnTo>
                      <a:pt x="1574" y="822"/>
                    </a:lnTo>
                    <a:lnTo>
                      <a:pt x="1579" y="819"/>
                    </a:lnTo>
                    <a:lnTo>
                      <a:pt x="1584" y="816"/>
                    </a:lnTo>
                    <a:lnTo>
                      <a:pt x="1587" y="813"/>
                    </a:lnTo>
                    <a:lnTo>
                      <a:pt x="1591" y="809"/>
                    </a:lnTo>
                    <a:lnTo>
                      <a:pt x="1595" y="807"/>
                    </a:lnTo>
                    <a:lnTo>
                      <a:pt x="1598" y="804"/>
                    </a:lnTo>
                    <a:lnTo>
                      <a:pt x="1603" y="798"/>
                    </a:lnTo>
                    <a:lnTo>
                      <a:pt x="1609" y="792"/>
                    </a:lnTo>
                    <a:lnTo>
                      <a:pt x="1614" y="785"/>
                    </a:lnTo>
                    <a:lnTo>
                      <a:pt x="1620" y="779"/>
                    </a:lnTo>
                    <a:lnTo>
                      <a:pt x="1622" y="776"/>
                    </a:lnTo>
                    <a:lnTo>
                      <a:pt x="1626" y="772"/>
                    </a:lnTo>
                    <a:lnTo>
                      <a:pt x="1627" y="768"/>
                    </a:lnTo>
                    <a:lnTo>
                      <a:pt x="1631" y="766"/>
                    </a:lnTo>
                    <a:lnTo>
                      <a:pt x="1632" y="762"/>
                    </a:lnTo>
                    <a:lnTo>
                      <a:pt x="1634" y="759"/>
                    </a:lnTo>
                    <a:lnTo>
                      <a:pt x="1637" y="755"/>
                    </a:lnTo>
                    <a:lnTo>
                      <a:pt x="1639" y="753"/>
                    </a:lnTo>
                    <a:lnTo>
                      <a:pt x="1640" y="749"/>
                    </a:lnTo>
                    <a:lnTo>
                      <a:pt x="1643" y="746"/>
                    </a:lnTo>
                    <a:lnTo>
                      <a:pt x="1644" y="741"/>
                    </a:lnTo>
                    <a:lnTo>
                      <a:pt x="1645" y="737"/>
                    </a:lnTo>
                    <a:lnTo>
                      <a:pt x="1646" y="734"/>
                    </a:lnTo>
                    <a:lnTo>
                      <a:pt x="1647" y="730"/>
                    </a:lnTo>
                    <a:lnTo>
                      <a:pt x="1649" y="726"/>
                    </a:lnTo>
                    <a:lnTo>
                      <a:pt x="1650" y="724"/>
                    </a:lnTo>
                    <a:lnTo>
                      <a:pt x="1650" y="720"/>
                    </a:lnTo>
                    <a:lnTo>
                      <a:pt x="1651" y="717"/>
                    </a:lnTo>
                    <a:lnTo>
                      <a:pt x="1651" y="712"/>
                    </a:lnTo>
                    <a:lnTo>
                      <a:pt x="1651" y="708"/>
                    </a:lnTo>
                    <a:lnTo>
                      <a:pt x="1650" y="705"/>
                    </a:lnTo>
                    <a:lnTo>
                      <a:pt x="1650" y="701"/>
                    </a:lnTo>
                    <a:lnTo>
                      <a:pt x="1649" y="698"/>
                    </a:lnTo>
                    <a:lnTo>
                      <a:pt x="1649" y="694"/>
                    </a:lnTo>
                    <a:lnTo>
                      <a:pt x="1646" y="690"/>
                    </a:lnTo>
                    <a:lnTo>
                      <a:pt x="1644" y="687"/>
                    </a:lnTo>
                    <a:lnTo>
                      <a:pt x="1641" y="683"/>
                    </a:lnTo>
                    <a:lnTo>
                      <a:pt x="1638" y="680"/>
                    </a:lnTo>
                    <a:lnTo>
                      <a:pt x="1634" y="676"/>
                    </a:lnTo>
                    <a:lnTo>
                      <a:pt x="1631" y="674"/>
                    </a:lnTo>
                    <a:lnTo>
                      <a:pt x="1626" y="670"/>
                    </a:lnTo>
                    <a:lnTo>
                      <a:pt x="1621" y="669"/>
                    </a:lnTo>
                    <a:lnTo>
                      <a:pt x="1615" y="666"/>
                    </a:lnTo>
                    <a:lnTo>
                      <a:pt x="1610" y="664"/>
                    </a:lnTo>
                    <a:lnTo>
                      <a:pt x="1604" y="662"/>
                    </a:lnTo>
                    <a:lnTo>
                      <a:pt x="1598" y="659"/>
                    </a:lnTo>
                    <a:lnTo>
                      <a:pt x="1591" y="658"/>
                    </a:lnTo>
                    <a:lnTo>
                      <a:pt x="1585" y="656"/>
                    </a:lnTo>
                    <a:lnTo>
                      <a:pt x="1581" y="654"/>
                    </a:lnTo>
                    <a:lnTo>
                      <a:pt x="1578" y="654"/>
                    </a:lnTo>
                    <a:lnTo>
                      <a:pt x="1574" y="652"/>
                    </a:lnTo>
                    <a:lnTo>
                      <a:pt x="1572" y="652"/>
                    </a:lnTo>
                    <a:lnTo>
                      <a:pt x="1567" y="651"/>
                    </a:lnTo>
                    <a:lnTo>
                      <a:pt x="1563" y="651"/>
                    </a:lnTo>
                    <a:lnTo>
                      <a:pt x="1560" y="650"/>
                    </a:lnTo>
                    <a:lnTo>
                      <a:pt x="1556" y="648"/>
                    </a:lnTo>
                    <a:lnTo>
                      <a:pt x="1553" y="647"/>
                    </a:lnTo>
                    <a:lnTo>
                      <a:pt x="1549" y="647"/>
                    </a:lnTo>
                    <a:lnTo>
                      <a:pt x="1545" y="646"/>
                    </a:lnTo>
                    <a:lnTo>
                      <a:pt x="1542" y="646"/>
                    </a:lnTo>
                    <a:lnTo>
                      <a:pt x="1538" y="645"/>
                    </a:lnTo>
                    <a:lnTo>
                      <a:pt x="1535" y="645"/>
                    </a:lnTo>
                    <a:lnTo>
                      <a:pt x="1531" y="644"/>
                    </a:lnTo>
                    <a:lnTo>
                      <a:pt x="1527" y="644"/>
                    </a:lnTo>
                    <a:lnTo>
                      <a:pt x="1524" y="642"/>
                    </a:lnTo>
                    <a:lnTo>
                      <a:pt x="1519" y="642"/>
                    </a:lnTo>
                    <a:lnTo>
                      <a:pt x="1515" y="641"/>
                    </a:lnTo>
                    <a:lnTo>
                      <a:pt x="1512" y="641"/>
                    </a:lnTo>
                    <a:lnTo>
                      <a:pt x="1508" y="640"/>
                    </a:lnTo>
                    <a:lnTo>
                      <a:pt x="1505" y="639"/>
                    </a:lnTo>
                    <a:lnTo>
                      <a:pt x="1501" y="639"/>
                    </a:lnTo>
                    <a:lnTo>
                      <a:pt x="1497" y="638"/>
                    </a:lnTo>
                    <a:lnTo>
                      <a:pt x="1494" y="636"/>
                    </a:lnTo>
                    <a:lnTo>
                      <a:pt x="1489" y="636"/>
                    </a:lnTo>
                    <a:lnTo>
                      <a:pt x="1485" y="635"/>
                    </a:lnTo>
                    <a:lnTo>
                      <a:pt x="1483" y="635"/>
                    </a:lnTo>
                    <a:lnTo>
                      <a:pt x="1479" y="634"/>
                    </a:lnTo>
                    <a:lnTo>
                      <a:pt x="1476" y="634"/>
                    </a:lnTo>
                    <a:lnTo>
                      <a:pt x="1472" y="633"/>
                    </a:lnTo>
                    <a:lnTo>
                      <a:pt x="1470" y="633"/>
                    </a:lnTo>
                    <a:lnTo>
                      <a:pt x="1463" y="632"/>
                    </a:lnTo>
                    <a:lnTo>
                      <a:pt x="1458" y="630"/>
                    </a:lnTo>
                    <a:lnTo>
                      <a:pt x="1454" y="629"/>
                    </a:lnTo>
                    <a:lnTo>
                      <a:pt x="1451" y="628"/>
                    </a:lnTo>
                    <a:lnTo>
                      <a:pt x="1447" y="628"/>
                    </a:lnTo>
                    <a:lnTo>
                      <a:pt x="1445" y="627"/>
                    </a:lnTo>
                    <a:lnTo>
                      <a:pt x="1440" y="626"/>
                    </a:lnTo>
                    <a:lnTo>
                      <a:pt x="1436" y="626"/>
                    </a:lnTo>
                    <a:lnTo>
                      <a:pt x="1433" y="624"/>
                    </a:lnTo>
                    <a:lnTo>
                      <a:pt x="1429" y="624"/>
                    </a:lnTo>
                    <a:lnTo>
                      <a:pt x="1424" y="623"/>
                    </a:lnTo>
                    <a:lnTo>
                      <a:pt x="1419" y="623"/>
                    </a:lnTo>
                    <a:lnTo>
                      <a:pt x="1415" y="622"/>
                    </a:lnTo>
                    <a:lnTo>
                      <a:pt x="1410" y="622"/>
                    </a:lnTo>
                    <a:lnTo>
                      <a:pt x="1405" y="620"/>
                    </a:lnTo>
                    <a:lnTo>
                      <a:pt x="1400" y="620"/>
                    </a:lnTo>
                    <a:lnTo>
                      <a:pt x="1394" y="618"/>
                    </a:lnTo>
                    <a:lnTo>
                      <a:pt x="1389" y="618"/>
                    </a:lnTo>
                    <a:lnTo>
                      <a:pt x="1383" y="616"/>
                    </a:lnTo>
                    <a:lnTo>
                      <a:pt x="1377" y="616"/>
                    </a:lnTo>
                    <a:lnTo>
                      <a:pt x="1371" y="614"/>
                    </a:lnTo>
                    <a:lnTo>
                      <a:pt x="1365" y="614"/>
                    </a:lnTo>
                    <a:lnTo>
                      <a:pt x="1361" y="612"/>
                    </a:lnTo>
                    <a:lnTo>
                      <a:pt x="1358" y="611"/>
                    </a:lnTo>
                    <a:lnTo>
                      <a:pt x="1355" y="611"/>
                    </a:lnTo>
                    <a:lnTo>
                      <a:pt x="1351" y="610"/>
                    </a:lnTo>
                    <a:lnTo>
                      <a:pt x="1347" y="609"/>
                    </a:lnTo>
                    <a:lnTo>
                      <a:pt x="1344" y="609"/>
                    </a:lnTo>
                    <a:lnTo>
                      <a:pt x="1340" y="608"/>
                    </a:lnTo>
                    <a:lnTo>
                      <a:pt x="1338" y="608"/>
                    </a:lnTo>
                    <a:lnTo>
                      <a:pt x="1333" y="606"/>
                    </a:lnTo>
                    <a:lnTo>
                      <a:pt x="1329" y="605"/>
                    </a:lnTo>
                    <a:lnTo>
                      <a:pt x="1326" y="604"/>
                    </a:lnTo>
                    <a:lnTo>
                      <a:pt x="1322" y="603"/>
                    </a:lnTo>
                    <a:lnTo>
                      <a:pt x="1317" y="602"/>
                    </a:lnTo>
                    <a:lnTo>
                      <a:pt x="1314" y="602"/>
                    </a:lnTo>
                    <a:lnTo>
                      <a:pt x="1310" y="600"/>
                    </a:lnTo>
                    <a:lnTo>
                      <a:pt x="1307" y="599"/>
                    </a:lnTo>
                    <a:lnTo>
                      <a:pt x="1302" y="598"/>
                    </a:lnTo>
                    <a:lnTo>
                      <a:pt x="1298" y="597"/>
                    </a:lnTo>
                    <a:lnTo>
                      <a:pt x="1293" y="596"/>
                    </a:lnTo>
                    <a:lnTo>
                      <a:pt x="1290" y="596"/>
                    </a:lnTo>
                    <a:lnTo>
                      <a:pt x="1285" y="593"/>
                    </a:lnTo>
                    <a:lnTo>
                      <a:pt x="1281" y="593"/>
                    </a:lnTo>
                    <a:lnTo>
                      <a:pt x="1277" y="591"/>
                    </a:lnTo>
                    <a:lnTo>
                      <a:pt x="1273" y="590"/>
                    </a:lnTo>
                    <a:lnTo>
                      <a:pt x="1266" y="587"/>
                    </a:lnTo>
                    <a:lnTo>
                      <a:pt x="1259" y="586"/>
                    </a:lnTo>
                    <a:lnTo>
                      <a:pt x="1253" y="583"/>
                    </a:lnTo>
                    <a:lnTo>
                      <a:pt x="1247" y="581"/>
                    </a:lnTo>
                    <a:lnTo>
                      <a:pt x="1239" y="579"/>
                    </a:lnTo>
                    <a:lnTo>
                      <a:pt x="1233" y="577"/>
                    </a:lnTo>
                    <a:lnTo>
                      <a:pt x="1226" y="575"/>
                    </a:lnTo>
                    <a:lnTo>
                      <a:pt x="1220" y="573"/>
                    </a:lnTo>
                    <a:lnTo>
                      <a:pt x="1214" y="570"/>
                    </a:lnTo>
                    <a:lnTo>
                      <a:pt x="1208" y="569"/>
                    </a:lnTo>
                    <a:lnTo>
                      <a:pt x="1201" y="567"/>
                    </a:lnTo>
                    <a:lnTo>
                      <a:pt x="1195" y="564"/>
                    </a:lnTo>
                    <a:lnTo>
                      <a:pt x="1188" y="562"/>
                    </a:lnTo>
                    <a:lnTo>
                      <a:pt x="1183" y="561"/>
                    </a:lnTo>
                    <a:lnTo>
                      <a:pt x="1176" y="558"/>
                    </a:lnTo>
                    <a:lnTo>
                      <a:pt x="1171" y="556"/>
                    </a:lnTo>
                    <a:lnTo>
                      <a:pt x="1164" y="553"/>
                    </a:lnTo>
                    <a:lnTo>
                      <a:pt x="1158" y="551"/>
                    </a:lnTo>
                    <a:lnTo>
                      <a:pt x="1152" y="549"/>
                    </a:lnTo>
                    <a:lnTo>
                      <a:pt x="1146" y="547"/>
                    </a:lnTo>
                    <a:lnTo>
                      <a:pt x="1140" y="545"/>
                    </a:lnTo>
                    <a:lnTo>
                      <a:pt x="1134" y="543"/>
                    </a:lnTo>
                    <a:lnTo>
                      <a:pt x="1128" y="540"/>
                    </a:lnTo>
                    <a:lnTo>
                      <a:pt x="1123" y="539"/>
                    </a:lnTo>
                    <a:lnTo>
                      <a:pt x="1117" y="537"/>
                    </a:lnTo>
                    <a:lnTo>
                      <a:pt x="1111" y="534"/>
                    </a:lnTo>
                    <a:lnTo>
                      <a:pt x="1105" y="532"/>
                    </a:lnTo>
                    <a:lnTo>
                      <a:pt x="1099" y="529"/>
                    </a:lnTo>
                    <a:lnTo>
                      <a:pt x="1094" y="527"/>
                    </a:lnTo>
                    <a:lnTo>
                      <a:pt x="1088" y="526"/>
                    </a:lnTo>
                    <a:lnTo>
                      <a:pt x="1084" y="523"/>
                    </a:lnTo>
                    <a:lnTo>
                      <a:pt x="1079" y="522"/>
                    </a:lnTo>
                    <a:lnTo>
                      <a:pt x="1073" y="520"/>
                    </a:lnTo>
                    <a:lnTo>
                      <a:pt x="1067" y="517"/>
                    </a:lnTo>
                    <a:lnTo>
                      <a:pt x="1062" y="515"/>
                    </a:lnTo>
                    <a:lnTo>
                      <a:pt x="1056" y="513"/>
                    </a:lnTo>
                    <a:lnTo>
                      <a:pt x="1051" y="510"/>
                    </a:lnTo>
                    <a:lnTo>
                      <a:pt x="1045" y="509"/>
                    </a:lnTo>
                    <a:lnTo>
                      <a:pt x="1040" y="507"/>
                    </a:lnTo>
                    <a:lnTo>
                      <a:pt x="1036" y="505"/>
                    </a:lnTo>
                    <a:lnTo>
                      <a:pt x="1030" y="503"/>
                    </a:lnTo>
                    <a:lnTo>
                      <a:pt x="1025" y="501"/>
                    </a:lnTo>
                    <a:lnTo>
                      <a:pt x="1020" y="499"/>
                    </a:lnTo>
                    <a:lnTo>
                      <a:pt x="1015" y="497"/>
                    </a:lnTo>
                    <a:lnTo>
                      <a:pt x="1010" y="495"/>
                    </a:lnTo>
                    <a:lnTo>
                      <a:pt x="1007" y="493"/>
                    </a:lnTo>
                    <a:lnTo>
                      <a:pt x="1001" y="491"/>
                    </a:lnTo>
                    <a:lnTo>
                      <a:pt x="997" y="490"/>
                    </a:lnTo>
                    <a:lnTo>
                      <a:pt x="992" y="487"/>
                    </a:lnTo>
                    <a:lnTo>
                      <a:pt x="988" y="486"/>
                    </a:lnTo>
                    <a:lnTo>
                      <a:pt x="983" y="484"/>
                    </a:lnTo>
                    <a:lnTo>
                      <a:pt x="979" y="483"/>
                    </a:lnTo>
                    <a:lnTo>
                      <a:pt x="974" y="480"/>
                    </a:lnTo>
                    <a:lnTo>
                      <a:pt x="970" y="479"/>
                    </a:lnTo>
                    <a:lnTo>
                      <a:pt x="966" y="477"/>
                    </a:lnTo>
                    <a:lnTo>
                      <a:pt x="962" y="475"/>
                    </a:lnTo>
                    <a:lnTo>
                      <a:pt x="958" y="473"/>
                    </a:lnTo>
                    <a:lnTo>
                      <a:pt x="954" y="472"/>
                    </a:lnTo>
                    <a:lnTo>
                      <a:pt x="949" y="469"/>
                    </a:lnTo>
                    <a:lnTo>
                      <a:pt x="946" y="468"/>
                    </a:lnTo>
                    <a:lnTo>
                      <a:pt x="942" y="466"/>
                    </a:lnTo>
                    <a:lnTo>
                      <a:pt x="938" y="465"/>
                    </a:lnTo>
                    <a:lnTo>
                      <a:pt x="935" y="463"/>
                    </a:lnTo>
                    <a:lnTo>
                      <a:pt x="931" y="462"/>
                    </a:lnTo>
                    <a:lnTo>
                      <a:pt x="925" y="460"/>
                    </a:lnTo>
                    <a:lnTo>
                      <a:pt x="919" y="456"/>
                    </a:lnTo>
                    <a:lnTo>
                      <a:pt x="913" y="454"/>
                    </a:lnTo>
                    <a:lnTo>
                      <a:pt x="906" y="451"/>
                    </a:lnTo>
                    <a:lnTo>
                      <a:pt x="900" y="448"/>
                    </a:lnTo>
                    <a:lnTo>
                      <a:pt x="893" y="444"/>
                    </a:lnTo>
                    <a:lnTo>
                      <a:pt x="887" y="441"/>
                    </a:lnTo>
                    <a:lnTo>
                      <a:pt x="881" y="438"/>
                    </a:lnTo>
                    <a:lnTo>
                      <a:pt x="872" y="433"/>
                    </a:lnTo>
                    <a:lnTo>
                      <a:pt x="866" y="430"/>
                    </a:lnTo>
                    <a:lnTo>
                      <a:pt x="859" y="426"/>
                    </a:lnTo>
                    <a:lnTo>
                      <a:pt x="852" y="423"/>
                    </a:lnTo>
                    <a:lnTo>
                      <a:pt x="845" y="418"/>
                    </a:lnTo>
                    <a:lnTo>
                      <a:pt x="838" y="414"/>
                    </a:lnTo>
                    <a:lnTo>
                      <a:pt x="830" y="409"/>
                    </a:lnTo>
                    <a:lnTo>
                      <a:pt x="823" y="405"/>
                    </a:lnTo>
                    <a:lnTo>
                      <a:pt x="816" y="400"/>
                    </a:lnTo>
                    <a:lnTo>
                      <a:pt x="808" y="395"/>
                    </a:lnTo>
                    <a:lnTo>
                      <a:pt x="799" y="390"/>
                    </a:lnTo>
                    <a:lnTo>
                      <a:pt x="792" y="387"/>
                    </a:lnTo>
                    <a:lnTo>
                      <a:pt x="785" y="381"/>
                    </a:lnTo>
                    <a:lnTo>
                      <a:pt x="776" y="376"/>
                    </a:lnTo>
                    <a:lnTo>
                      <a:pt x="768" y="371"/>
                    </a:lnTo>
                    <a:lnTo>
                      <a:pt x="761" y="366"/>
                    </a:lnTo>
                    <a:lnTo>
                      <a:pt x="752" y="360"/>
                    </a:lnTo>
                    <a:lnTo>
                      <a:pt x="745" y="355"/>
                    </a:lnTo>
                    <a:lnTo>
                      <a:pt x="736" y="351"/>
                    </a:lnTo>
                    <a:lnTo>
                      <a:pt x="728" y="345"/>
                    </a:lnTo>
                    <a:lnTo>
                      <a:pt x="720" y="340"/>
                    </a:lnTo>
                    <a:lnTo>
                      <a:pt x="712" y="334"/>
                    </a:lnTo>
                    <a:lnTo>
                      <a:pt x="703" y="329"/>
                    </a:lnTo>
                    <a:lnTo>
                      <a:pt x="695" y="324"/>
                    </a:lnTo>
                    <a:lnTo>
                      <a:pt x="686" y="318"/>
                    </a:lnTo>
                    <a:lnTo>
                      <a:pt x="677" y="312"/>
                    </a:lnTo>
                    <a:lnTo>
                      <a:pt x="668" y="306"/>
                    </a:lnTo>
                    <a:lnTo>
                      <a:pt x="660" y="300"/>
                    </a:lnTo>
                    <a:lnTo>
                      <a:pt x="652" y="294"/>
                    </a:lnTo>
                    <a:lnTo>
                      <a:pt x="643" y="289"/>
                    </a:lnTo>
                    <a:lnTo>
                      <a:pt x="635" y="283"/>
                    </a:lnTo>
                    <a:lnTo>
                      <a:pt x="626" y="277"/>
                    </a:lnTo>
                    <a:lnTo>
                      <a:pt x="617" y="271"/>
                    </a:lnTo>
                    <a:lnTo>
                      <a:pt x="607" y="267"/>
                    </a:lnTo>
                    <a:lnTo>
                      <a:pt x="599" y="261"/>
                    </a:lnTo>
                    <a:lnTo>
                      <a:pt x="590" y="255"/>
                    </a:lnTo>
                    <a:lnTo>
                      <a:pt x="581" y="249"/>
                    </a:lnTo>
                    <a:lnTo>
                      <a:pt x="572" y="243"/>
                    </a:lnTo>
                    <a:lnTo>
                      <a:pt x="564" y="238"/>
                    </a:lnTo>
                    <a:lnTo>
                      <a:pt x="556" y="232"/>
                    </a:lnTo>
                    <a:lnTo>
                      <a:pt x="546" y="226"/>
                    </a:lnTo>
                    <a:lnTo>
                      <a:pt x="536" y="220"/>
                    </a:lnTo>
                    <a:lnTo>
                      <a:pt x="528" y="215"/>
                    </a:lnTo>
                    <a:lnTo>
                      <a:pt x="518" y="209"/>
                    </a:lnTo>
                    <a:lnTo>
                      <a:pt x="510" y="204"/>
                    </a:lnTo>
                    <a:lnTo>
                      <a:pt x="502" y="198"/>
                    </a:lnTo>
                    <a:lnTo>
                      <a:pt x="492" y="192"/>
                    </a:lnTo>
                    <a:lnTo>
                      <a:pt x="484" y="187"/>
                    </a:lnTo>
                    <a:lnTo>
                      <a:pt x="474" y="183"/>
                    </a:lnTo>
                    <a:lnTo>
                      <a:pt x="466" y="177"/>
                    </a:lnTo>
                    <a:lnTo>
                      <a:pt x="456" y="172"/>
                    </a:lnTo>
                    <a:lnTo>
                      <a:pt x="448" y="167"/>
                    </a:lnTo>
                    <a:lnTo>
                      <a:pt x="438" y="161"/>
                    </a:lnTo>
                    <a:lnTo>
                      <a:pt x="430" y="156"/>
                    </a:lnTo>
                    <a:lnTo>
                      <a:pt x="421" y="151"/>
                    </a:lnTo>
                    <a:lnTo>
                      <a:pt x="413" y="148"/>
                    </a:lnTo>
                    <a:lnTo>
                      <a:pt x="409" y="145"/>
                    </a:lnTo>
                    <a:lnTo>
                      <a:pt x="406" y="144"/>
                    </a:lnTo>
                    <a:lnTo>
                      <a:pt x="402" y="142"/>
                    </a:lnTo>
                    <a:lnTo>
                      <a:pt x="400" y="141"/>
                    </a:lnTo>
                    <a:lnTo>
                      <a:pt x="392" y="137"/>
                    </a:lnTo>
                    <a:lnTo>
                      <a:pt x="386" y="135"/>
                    </a:lnTo>
                    <a:lnTo>
                      <a:pt x="380" y="130"/>
                    </a:lnTo>
                    <a:lnTo>
                      <a:pt x="376" y="127"/>
                    </a:lnTo>
                    <a:lnTo>
                      <a:pt x="371" y="125"/>
                    </a:lnTo>
                    <a:lnTo>
                      <a:pt x="366" y="123"/>
                    </a:lnTo>
                    <a:lnTo>
                      <a:pt x="360" y="120"/>
                    </a:lnTo>
                    <a:lnTo>
                      <a:pt x="356" y="118"/>
                    </a:lnTo>
                    <a:lnTo>
                      <a:pt x="350" y="117"/>
                    </a:lnTo>
                    <a:lnTo>
                      <a:pt x="347" y="114"/>
                    </a:lnTo>
                    <a:lnTo>
                      <a:pt x="342" y="113"/>
                    </a:lnTo>
                    <a:lnTo>
                      <a:pt x="338" y="111"/>
                    </a:lnTo>
                    <a:lnTo>
                      <a:pt x="335" y="109"/>
                    </a:lnTo>
                    <a:lnTo>
                      <a:pt x="331" y="108"/>
                    </a:lnTo>
                    <a:lnTo>
                      <a:pt x="328" y="106"/>
                    </a:lnTo>
                    <a:lnTo>
                      <a:pt x="324" y="103"/>
                    </a:lnTo>
                    <a:lnTo>
                      <a:pt x="320" y="102"/>
                    </a:lnTo>
                    <a:lnTo>
                      <a:pt x="317" y="101"/>
                    </a:lnTo>
                    <a:lnTo>
                      <a:pt x="311" y="99"/>
                    </a:lnTo>
                    <a:lnTo>
                      <a:pt x="305" y="96"/>
                    </a:lnTo>
                    <a:lnTo>
                      <a:pt x="299" y="94"/>
                    </a:lnTo>
                    <a:lnTo>
                      <a:pt x="293" y="93"/>
                    </a:lnTo>
                    <a:lnTo>
                      <a:pt x="286" y="90"/>
                    </a:lnTo>
                    <a:lnTo>
                      <a:pt x="280" y="89"/>
                    </a:lnTo>
                    <a:lnTo>
                      <a:pt x="275" y="87"/>
                    </a:lnTo>
                    <a:lnTo>
                      <a:pt x="269" y="85"/>
                    </a:lnTo>
                    <a:lnTo>
                      <a:pt x="264" y="84"/>
                    </a:lnTo>
                    <a:lnTo>
                      <a:pt x="259" y="83"/>
                    </a:lnTo>
                    <a:lnTo>
                      <a:pt x="255" y="81"/>
                    </a:lnTo>
                    <a:lnTo>
                      <a:pt x="250" y="79"/>
                    </a:lnTo>
                    <a:lnTo>
                      <a:pt x="245" y="78"/>
                    </a:lnTo>
                    <a:lnTo>
                      <a:pt x="240" y="77"/>
                    </a:lnTo>
                    <a:lnTo>
                      <a:pt x="235" y="76"/>
                    </a:lnTo>
                    <a:lnTo>
                      <a:pt x="231" y="73"/>
                    </a:lnTo>
                    <a:lnTo>
                      <a:pt x="225" y="71"/>
                    </a:lnTo>
                    <a:lnTo>
                      <a:pt x="221" y="70"/>
                    </a:lnTo>
                    <a:lnTo>
                      <a:pt x="215" y="69"/>
                    </a:lnTo>
                    <a:lnTo>
                      <a:pt x="210" y="66"/>
                    </a:lnTo>
                    <a:lnTo>
                      <a:pt x="205" y="65"/>
                    </a:lnTo>
                    <a:lnTo>
                      <a:pt x="201" y="63"/>
                    </a:lnTo>
                    <a:lnTo>
                      <a:pt x="195" y="60"/>
                    </a:lnTo>
                    <a:lnTo>
                      <a:pt x="189" y="58"/>
                    </a:lnTo>
                    <a:lnTo>
                      <a:pt x="184" y="54"/>
                    </a:lnTo>
                    <a:lnTo>
                      <a:pt x="178" y="52"/>
                    </a:lnTo>
                    <a:lnTo>
                      <a:pt x="172" y="49"/>
                    </a:lnTo>
                    <a:lnTo>
                      <a:pt x="166" y="46"/>
                    </a:lnTo>
                    <a:lnTo>
                      <a:pt x="160" y="42"/>
                    </a:lnTo>
                    <a:lnTo>
                      <a:pt x="154" y="39"/>
                    </a:lnTo>
                    <a:lnTo>
                      <a:pt x="150" y="36"/>
                    </a:lnTo>
                    <a:lnTo>
                      <a:pt x="147" y="35"/>
                    </a:lnTo>
                    <a:lnTo>
                      <a:pt x="143" y="33"/>
                    </a:lnTo>
                    <a:lnTo>
                      <a:pt x="139" y="30"/>
                    </a:lnTo>
                    <a:lnTo>
                      <a:pt x="136" y="28"/>
                    </a:lnTo>
                    <a:lnTo>
                      <a:pt x="132" y="25"/>
                    </a:lnTo>
                    <a:lnTo>
                      <a:pt x="129" y="23"/>
                    </a:lnTo>
                    <a:lnTo>
                      <a:pt x="125" y="22"/>
                    </a:lnTo>
                    <a:lnTo>
                      <a:pt x="121" y="18"/>
                    </a:lnTo>
                    <a:lnTo>
                      <a:pt x="118" y="16"/>
                    </a:lnTo>
                    <a:lnTo>
                      <a:pt x="113" y="13"/>
                    </a:lnTo>
                    <a:lnTo>
                      <a:pt x="109" y="11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7" y="3"/>
                    </a:lnTo>
                    <a:lnTo>
                      <a:pt x="93" y="0"/>
                    </a:lnTo>
                    <a:lnTo>
                      <a:pt x="63" y="16"/>
                    </a:lnTo>
                    <a:lnTo>
                      <a:pt x="63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6" name="Freeform 220"/>
              <p:cNvSpPr>
                <a:spLocks/>
              </p:cNvSpPr>
              <p:nvPr/>
            </p:nvSpPr>
            <p:spPr bwMode="auto">
              <a:xfrm>
                <a:off x="1512" y="2427"/>
                <a:ext cx="39" cy="39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0" y="2"/>
                  </a:cxn>
                  <a:cxn ang="0">
                    <a:pos x="25" y="5"/>
                  </a:cxn>
                  <a:cxn ang="0">
                    <a:pos x="22" y="8"/>
                  </a:cxn>
                  <a:cxn ang="0">
                    <a:pos x="18" y="10"/>
                  </a:cxn>
                  <a:cxn ang="0">
                    <a:pos x="16" y="14"/>
                  </a:cxn>
                  <a:cxn ang="0">
                    <a:pos x="12" y="17"/>
                  </a:cxn>
                  <a:cxn ang="0">
                    <a:pos x="9" y="21"/>
                  </a:cxn>
                  <a:cxn ang="0">
                    <a:pos x="6" y="26"/>
                  </a:cxn>
                  <a:cxn ang="0">
                    <a:pos x="4" y="28"/>
                  </a:cxn>
                  <a:cxn ang="0">
                    <a:pos x="3" y="32"/>
                  </a:cxn>
                  <a:cxn ang="0">
                    <a:pos x="1" y="35"/>
                  </a:cxn>
                  <a:cxn ang="0">
                    <a:pos x="0" y="39"/>
                  </a:cxn>
                  <a:cxn ang="0">
                    <a:pos x="3" y="38"/>
                  </a:cxn>
                  <a:cxn ang="0">
                    <a:pos x="9" y="34"/>
                  </a:cxn>
                  <a:cxn ang="0">
                    <a:pos x="12" y="33"/>
                  </a:cxn>
                  <a:cxn ang="0">
                    <a:pos x="16" y="30"/>
                  </a:cxn>
                  <a:cxn ang="0">
                    <a:pos x="21" y="29"/>
                  </a:cxn>
                  <a:cxn ang="0">
                    <a:pos x="27" y="29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39" h="39">
                    <a:moveTo>
                      <a:pt x="39" y="0"/>
                    </a:moveTo>
                    <a:lnTo>
                      <a:pt x="37" y="0"/>
                    </a:lnTo>
                    <a:lnTo>
                      <a:pt x="35" y="0"/>
                    </a:lnTo>
                    <a:lnTo>
                      <a:pt x="30" y="2"/>
                    </a:lnTo>
                    <a:lnTo>
                      <a:pt x="25" y="5"/>
                    </a:lnTo>
                    <a:lnTo>
                      <a:pt x="22" y="8"/>
                    </a:lnTo>
                    <a:lnTo>
                      <a:pt x="18" y="10"/>
                    </a:lnTo>
                    <a:lnTo>
                      <a:pt x="16" y="14"/>
                    </a:lnTo>
                    <a:lnTo>
                      <a:pt x="12" y="17"/>
                    </a:lnTo>
                    <a:lnTo>
                      <a:pt x="9" y="21"/>
                    </a:lnTo>
                    <a:lnTo>
                      <a:pt x="6" y="26"/>
                    </a:lnTo>
                    <a:lnTo>
                      <a:pt x="4" y="28"/>
                    </a:lnTo>
                    <a:lnTo>
                      <a:pt x="3" y="32"/>
                    </a:lnTo>
                    <a:lnTo>
                      <a:pt x="1" y="35"/>
                    </a:lnTo>
                    <a:lnTo>
                      <a:pt x="0" y="39"/>
                    </a:lnTo>
                    <a:lnTo>
                      <a:pt x="3" y="38"/>
                    </a:lnTo>
                    <a:lnTo>
                      <a:pt x="9" y="34"/>
                    </a:lnTo>
                    <a:lnTo>
                      <a:pt x="12" y="33"/>
                    </a:lnTo>
                    <a:lnTo>
                      <a:pt x="16" y="30"/>
                    </a:lnTo>
                    <a:lnTo>
                      <a:pt x="21" y="29"/>
                    </a:lnTo>
                    <a:lnTo>
                      <a:pt x="27" y="29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7" name="Freeform 221"/>
              <p:cNvSpPr>
                <a:spLocks/>
              </p:cNvSpPr>
              <p:nvPr/>
            </p:nvSpPr>
            <p:spPr bwMode="auto">
              <a:xfrm>
                <a:off x="1511" y="2472"/>
                <a:ext cx="35" cy="3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6" y="0"/>
                  </a:cxn>
                  <a:cxn ang="0">
                    <a:pos x="25" y="0"/>
                  </a:cxn>
                  <a:cxn ang="0">
                    <a:pos x="22" y="0"/>
                  </a:cxn>
                  <a:cxn ang="0">
                    <a:pos x="18" y="1"/>
                  </a:cxn>
                  <a:cxn ang="0">
                    <a:pos x="13" y="2"/>
                  </a:cxn>
                  <a:cxn ang="0">
                    <a:pos x="8" y="5"/>
                  </a:cxn>
                  <a:cxn ang="0">
                    <a:pos x="4" y="7"/>
                  </a:cxn>
                  <a:cxn ang="0">
                    <a:pos x="0" y="11"/>
                  </a:cxn>
                  <a:cxn ang="0">
                    <a:pos x="6" y="35"/>
                  </a:cxn>
                  <a:cxn ang="0">
                    <a:pos x="7" y="33"/>
                  </a:cxn>
                  <a:cxn ang="0">
                    <a:pos x="13" y="31"/>
                  </a:cxn>
                  <a:cxn ang="0">
                    <a:pos x="17" y="29"/>
                  </a:cxn>
                  <a:cxn ang="0">
                    <a:pos x="22" y="27"/>
                  </a:cxn>
                  <a:cxn ang="0">
                    <a:pos x="24" y="26"/>
                  </a:cxn>
                  <a:cxn ang="0">
                    <a:pos x="26" y="25"/>
                  </a:cxn>
                  <a:cxn ang="0">
                    <a:pos x="30" y="24"/>
                  </a:cxn>
                  <a:cxn ang="0">
                    <a:pos x="35" y="23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35" h="35">
                    <a:moveTo>
                      <a:pt x="28" y="0"/>
                    </a:moveTo>
                    <a:lnTo>
                      <a:pt x="26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2"/>
                    </a:lnTo>
                    <a:lnTo>
                      <a:pt x="8" y="5"/>
                    </a:lnTo>
                    <a:lnTo>
                      <a:pt x="4" y="7"/>
                    </a:lnTo>
                    <a:lnTo>
                      <a:pt x="0" y="11"/>
                    </a:lnTo>
                    <a:lnTo>
                      <a:pt x="6" y="35"/>
                    </a:lnTo>
                    <a:lnTo>
                      <a:pt x="7" y="33"/>
                    </a:lnTo>
                    <a:lnTo>
                      <a:pt x="13" y="31"/>
                    </a:lnTo>
                    <a:lnTo>
                      <a:pt x="17" y="29"/>
                    </a:lnTo>
                    <a:lnTo>
                      <a:pt x="22" y="27"/>
                    </a:lnTo>
                    <a:lnTo>
                      <a:pt x="24" y="26"/>
                    </a:lnTo>
                    <a:lnTo>
                      <a:pt x="26" y="25"/>
                    </a:lnTo>
                    <a:lnTo>
                      <a:pt x="30" y="24"/>
                    </a:lnTo>
                    <a:lnTo>
                      <a:pt x="35" y="23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8" name="Freeform 222"/>
              <p:cNvSpPr>
                <a:spLocks/>
              </p:cNvSpPr>
              <p:nvPr/>
            </p:nvSpPr>
            <p:spPr bwMode="auto">
              <a:xfrm>
                <a:off x="1528" y="2507"/>
                <a:ext cx="49" cy="22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0" y="1"/>
                  </a:cxn>
                  <a:cxn ang="0">
                    <a:pos x="15" y="3"/>
                  </a:cxn>
                  <a:cxn ang="0">
                    <a:pos x="12" y="6"/>
                  </a:cxn>
                  <a:cxn ang="0">
                    <a:pos x="8" y="7"/>
                  </a:cxn>
                  <a:cxn ang="0">
                    <a:pos x="3" y="9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6" y="14"/>
                  </a:cxn>
                  <a:cxn ang="0">
                    <a:pos x="11" y="16"/>
                  </a:cxn>
                  <a:cxn ang="0">
                    <a:pos x="17" y="20"/>
                  </a:cxn>
                  <a:cxn ang="0">
                    <a:pos x="19" y="20"/>
                  </a:cxn>
                  <a:cxn ang="0">
                    <a:pos x="23" y="21"/>
                  </a:cxn>
                  <a:cxn ang="0">
                    <a:pos x="26" y="21"/>
                  </a:cxn>
                  <a:cxn ang="0">
                    <a:pos x="31" y="22"/>
                  </a:cxn>
                  <a:cxn ang="0">
                    <a:pos x="35" y="22"/>
                  </a:cxn>
                  <a:cxn ang="0">
                    <a:pos x="39" y="22"/>
                  </a:cxn>
                  <a:cxn ang="0">
                    <a:pos x="44" y="22"/>
                  </a:cxn>
                  <a:cxn ang="0">
                    <a:pos x="49" y="21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49" h="22">
                    <a:moveTo>
                      <a:pt x="23" y="0"/>
                    </a:moveTo>
                    <a:lnTo>
                      <a:pt x="20" y="1"/>
                    </a:lnTo>
                    <a:lnTo>
                      <a:pt x="15" y="3"/>
                    </a:lnTo>
                    <a:lnTo>
                      <a:pt x="12" y="6"/>
                    </a:lnTo>
                    <a:lnTo>
                      <a:pt x="8" y="7"/>
                    </a:lnTo>
                    <a:lnTo>
                      <a:pt x="3" y="9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6" y="14"/>
                    </a:lnTo>
                    <a:lnTo>
                      <a:pt x="11" y="16"/>
                    </a:lnTo>
                    <a:lnTo>
                      <a:pt x="17" y="20"/>
                    </a:lnTo>
                    <a:lnTo>
                      <a:pt x="19" y="20"/>
                    </a:lnTo>
                    <a:lnTo>
                      <a:pt x="23" y="21"/>
                    </a:lnTo>
                    <a:lnTo>
                      <a:pt x="26" y="21"/>
                    </a:lnTo>
                    <a:lnTo>
                      <a:pt x="31" y="22"/>
                    </a:lnTo>
                    <a:lnTo>
                      <a:pt x="35" y="22"/>
                    </a:lnTo>
                    <a:lnTo>
                      <a:pt x="39" y="22"/>
                    </a:lnTo>
                    <a:lnTo>
                      <a:pt x="44" y="22"/>
                    </a:lnTo>
                    <a:lnTo>
                      <a:pt x="49" y="21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9" name="Freeform 223"/>
              <p:cNvSpPr>
                <a:spLocks/>
              </p:cNvSpPr>
              <p:nvPr/>
            </p:nvSpPr>
            <p:spPr bwMode="auto">
              <a:xfrm>
                <a:off x="971" y="1592"/>
                <a:ext cx="117" cy="95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7" y="0"/>
                  </a:cxn>
                  <a:cxn ang="0">
                    <a:pos x="73" y="1"/>
                  </a:cxn>
                  <a:cxn ang="0">
                    <a:pos x="67" y="2"/>
                  </a:cxn>
                  <a:cxn ang="0">
                    <a:pos x="61" y="5"/>
                  </a:cxn>
                  <a:cxn ang="0">
                    <a:pos x="55" y="7"/>
                  </a:cxn>
                  <a:cxn ang="0">
                    <a:pos x="49" y="11"/>
                  </a:cxn>
                  <a:cxn ang="0">
                    <a:pos x="46" y="12"/>
                  </a:cxn>
                  <a:cxn ang="0">
                    <a:pos x="42" y="13"/>
                  </a:cxn>
                  <a:cxn ang="0">
                    <a:pos x="39" y="16"/>
                  </a:cxn>
                  <a:cxn ang="0">
                    <a:pos x="36" y="19"/>
                  </a:cxn>
                  <a:cxn ang="0">
                    <a:pos x="33" y="22"/>
                  </a:cxn>
                  <a:cxn ang="0">
                    <a:pos x="28" y="24"/>
                  </a:cxn>
                  <a:cxn ang="0">
                    <a:pos x="25" y="28"/>
                  </a:cxn>
                  <a:cxn ang="0">
                    <a:pos x="22" y="32"/>
                  </a:cxn>
                  <a:cxn ang="0">
                    <a:pos x="18" y="36"/>
                  </a:cxn>
                  <a:cxn ang="0">
                    <a:pos x="16" y="40"/>
                  </a:cxn>
                  <a:cxn ang="0">
                    <a:pos x="12" y="43"/>
                  </a:cxn>
                  <a:cxn ang="0">
                    <a:pos x="10" y="49"/>
                  </a:cxn>
                  <a:cxn ang="0">
                    <a:pos x="7" y="54"/>
                  </a:cxn>
                  <a:cxn ang="0">
                    <a:pos x="5" y="60"/>
                  </a:cxn>
                  <a:cxn ang="0">
                    <a:pos x="3" y="62"/>
                  </a:cxn>
                  <a:cxn ang="0">
                    <a:pos x="3" y="66"/>
                  </a:cxn>
                  <a:cxn ang="0">
                    <a:pos x="0" y="70"/>
                  </a:cxn>
                  <a:cxn ang="0">
                    <a:pos x="0" y="73"/>
                  </a:cxn>
                  <a:cxn ang="0">
                    <a:pos x="27" y="95"/>
                  </a:cxn>
                  <a:cxn ang="0">
                    <a:pos x="27" y="94"/>
                  </a:cxn>
                  <a:cxn ang="0">
                    <a:pos x="27" y="90"/>
                  </a:cxn>
                  <a:cxn ang="0">
                    <a:pos x="29" y="85"/>
                  </a:cxn>
                  <a:cxn ang="0">
                    <a:pos x="33" y="79"/>
                  </a:cxn>
                  <a:cxn ang="0">
                    <a:pos x="34" y="76"/>
                  </a:cxn>
                  <a:cxn ang="0">
                    <a:pos x="35" y="72"/>
                  </a:cxn>
                  <a:cxn ang="0">
                    <a:pos x="37" y="68"/>
                  </a:cxn>
                  <a:cxn ang="0">
                    <a:pos x="41" y="65"/>
                  </a:cxn>
                  <a:cxn ang="0">
                    <a:pos x="43" y="60"/>
                  </a:cxn>
                  <a:cxn ang="0">
                    <a:pos x="47" y="56"/>
                  </a:cxn>
                  <a:cxn ang="0">
                    <a:pos x="51" y="52"/>
                  </a:cxn>
                  <a:cxn ang="0">
                    <a:pos x="55" y="48"/>
                  </a:cxn>
                  <a:cxn ang="0">
                    <a:pos x="59" y="43"/>
                  </a:cxn>
                  <a:cxn ang="0">
                    <a:pos x="65" y="40"/>
                  </a:cxn>
                  <a:cxn ang="0">
                    <a:pos x="69" y="38"/>
                  </a:cxn>
                  <a:cxn ang="0">
                    <a:pos x="72" y="36"/>
                  </a:cxn>
                  <a:cxn ang="0">
                    <a:pos x="77" y="35"/>
                  </a:cxn>
                  <a:cxn ang="0">
                    <a:pos x="81" y="32"/>
                  </a:cxn>
                  <a:cxn ang="0">
                    <a:pos x="84" y="31"/>
                  </a:cxn>
                  <a:cxn ang="0">
                    <a:pos x="89" y="29"/>
                  </a:cxn>
                  <a:cxn ang="0">
                    <a:pos x="93" y="28"/>
                  </a:cxn>
                  <a:cxn ang="0">
                    <a:pos x="99" y="26"/>
                  </a:cxn>
                  <a:cxn ang="0">
                    <a:pos x="102" y="25"/>
                  </a:cxn>
                  <a:cxn ang="0">
                    <a:pos x="107" y="25"/>
                  </a:cxn>
                  <a:cxn ang="0">
                    <a:pos x="112" y="24"/>
                  </a:cxn>
                  <a:cxn ang="0">
                    <a:pos x="117" y="24"/>
                  </a:cxn>
                  <a:cxn ang="0">
                    <a:pos x="83" y="0"/>
                  </a:cxn>
                  <a:cxn ang="0">
                    <a:pos x="83" y="0"/>
                  </a:cxn>
                </a:cxnLst>
                <a:rect l="0" t="0" r="r" b="b"/>
                <a:pathLst>
                  <a:path w="117" h="95">
                    <a:moveTo>
                      <a:pt x="83" y="0"/>
                    </a:moveTo>
                    <a:lnTo>
                      <a:pt x="82" y="0"/>
                    </a:lnTo>
                    <a:lnTo>
                      <a:pt x="81" y="0"/>
                    </a:lnTo>
                    <a:lnTo>
                      <a:pt x="77" y="0"/>
                    </a:lnTo>
                    <a:lnTo>
                      <a:pt x="73" y="1"/>
                    </a:lnTo>
                    <a:lnTo>
                      <a:pt x="67" y="2"/>
                    </a:lnTo>
                    <a:lnTo>
                      <a:pt x="61" y="5"/>
                    </a:lnTo>
                    <a:lnTo>
                      <a:pt x="55" y="7"/>
                    </a:lnTo>
                    <a:lnTo>
                      <a:pt x="49" y="11"/>
                    </a:lnTo>
                    <a:lnTo>
                      <a:pt x="46" y="12"/>
                    </a:lnTo>
                    <a:lnTo>
                      <a:pt x="42" y="13"/>
                    </a:lnTo>
                    <a:lnTo>
                      <a:pt x="39" y="16"/>
                    </a:lnTo>
                    <a:lnTo>
                      <a:pt x="36" y="19"/>
                    </a:lnTo>
                    <a:lnTo>
                      <a:pt x="33" y="22"/>
                    </a:lnTo>
                    <a:lnTo>
                      <a:pt x="28" y="24"/>
                    </a:lnTo>
                    <a:lnTo>
                      <a:pt x="25" y="28"/>
                    </a:lnTo>
                    <a:lnTo>
                      <a:pt x="22" y="32"/>
                    </a:lnTo>
                    <a:lnTo>
                      <a:pt x="18" y="36"/>
                    </a:lnTo>
                    <a:lnTo>
                      <a:pt x="16" y="40"/>
                    </a:lnTo>
                    <a:lnTo>
                      <a:pt x="12" y="43"/>
                    </a:lnTo>
                    <a:lnTo>
                      <a:pt x="10" y="49"/>
                    </a:lnTo>
                    <a:lnTo>
                      <a:pt x="7" y="54"/>
                    </a:lnTo>
                    <a:lnTo>
                      <a:pt x="5" y="60"/>
                    </a:lnTo>
                    <a:lnTo>
                      <a:pt x="3" y="62"/>
                    </a:lnTo>
                    <a:lnTo>
                      <a:pt x="3" y="66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27" y="95"/>
                    </a:lnTo>
                    <a:lnTo>
                      <a:pt x="27" y="94"/>
                    </a:lnTo>
                    <a:lnTo>
                      <a:pt x="27" y="90"/>
                    </a:lnTo>
                    <a:lnTo>
                      <a:pt x="29" y="85"/>
                    </a:lnTo>
                    <a:lnTo>
                      <a:pt x="33" y="79"/>
                    </a:lnTo>
                    <a:lnTo>
                      <a:pt x="34" y="76"/>
                    </a:lnTo>
                    <a:lnTo>
                      <a:pt x="35" y="72"/>
                    </a:lnTo>
                    <a:lnTo>
                      <a:pt x="37" y="68"/>
                    </a:lnTo>
                    <a:lnTo>
                      <a:pt x="41" y="65"/>
                    </a:lnTo>
                    <a:lnTo>
                      <a:pt x="43" y="60"/>
                    </a:lnTo>
                    <a:lnTo>
                      <a:pt x="47" y="56"/>
                    </a:lnTo>
                    <a:lnTo>
                      <a:pt x="51" y="52"/>
                    </a:lnTo>
                    <a:lnTo>
                      <a:pt x="55" y="48"/>
                    </a:lnTo>
                    <a:lnTo>
                      <a:pt x="59" y="43"/>
                    </a:lnTo>
                    <a:lnTo>
                      <a:pt x="65" y="40"/>
                    </a:lnTo>
                    <a:lnTo>
                      <a:pt x="69" y="38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1" y="32"/>
                    </a:lnTo>
                    <a:lnTo>
                      <a:pt x="84" y="31"/>
                    </a:lnTo>
                    <a:lnTo>
                      <a:pt x="89" y="29"/>
                    </a:lnTo>
                    <a:lnTo>
                      <a:pt x="93" y="28"/>
                    </a:lnTo>
                    <a:lnTo>
                      <a:pt x="99" y="26"/>
                    </a:lnTo>
                    <a:lnTo>
                      <a:pt x="102" y="25"/>
                    </a:lnTo>
                    <a:lnTo>
                      <a:pt x="107" y="25"/>
                    </a:lnTo>
                    <a:lnTo>
                      <a:pt x="112" y="24"/>
                    </a:lnTo>
                    <a:lnTo>
                      <a:pt x="117" y="24"/>
                    </a:lnTo>
                    <a:lnTo>
                      <a:pt x="83" y="0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0" name="Freeform 224"/>
              <p:cNvSpPr>
                <a:spLocks/>
              </p:cNvSpPr>
              <p:nvPr/>
            </p:nvSpPr>
            <p:spPr bwMode="auto">
              <a:xfrm>
                <a:off x="808" y="1490"/>
                <a:ext cx="245" cy="181"/>
              </a:xfrm>
              <a:custGeom>
                <a:avLst/>
                <a:gdLst/>
                <a:ahLst/>
                <a:cxnLst>
                  <a:cxn ang="0">
                    <a:pos x="239" y="116"/>
                  </a:cxn>
                  <a:cxn ang="0">
                    <a:pos x="226" y="103"/>
                  </a:cxn>
                  <a:cxn ang="0">
                    <a:pos x="208" y="85"/>
                  </a:cxn>
                  <a:cxn ang="0">
                    <a:pos x="185" y="68"/>
                  </a:cxn>
                  <a:cxn ang="0">
                    <a:pos x="169" y="58"/>
                  </a:cxn>
                  <a:cxn ang="0">
                    <a:pos x="152" y="48"/>
                  </a:cxn>
                  <a:cxn ang="0">
                    <a:pos x="134" y="37"/>
                  </a:cxn>
                  <a:cxn ang="0">
                    <a:pos x="114" y="28"/>
                  </a:cxn>
                  <a:cxn ang="0">
                    <a:pos x="92" y="18"/>
                  </a:cxn>
                  <a:cxn ang="0">
                    <a:pos x="70" y="11"/>
                  </a:cxn>
                  <a:cxn ang="0">
                    <a:pos x="46" y="4"/>
                  </a:cxn>
                  <a:cxn ang="0">
                    <a:pos x="20" y="1"/>
                  </a:cxn>
                  <a:cxn ang="0">
                    <a:pos x="7" y="13"/>
                  </a:cxn>
                  <a:cxn ang="0">
                    <a:pos x="0" y="29"/>
                  </a:cxn>
                  <a:cxn ang="0">
                    <a:pos x="0" y="50"/>
                  </a:cxn>
                  <a:cxn ang="0">
                    <a:pos x="12" y="64"/>
                  </a:cxn>
                  <a:cxn ang="0">
                    <a:pos x="35" y="73"/>
                  </a:cxn>
                  <a:cxn ang="0">
                    <a:pos x="49" y="80"/>
                  </a:cxn>
                  <a:cxn ang="0">
                    <a:pos x="64" y="88"/>
                  </a:cxn>
                  <a:cxn ang="0">
                    <a:pos x="79" y="96"/>
                  </a:cxn>
                  <a:cxn ang="0">
                    <a:pos x="94" y="104"/>
                  </a:cxn>
                  <a:cxn ang="0">
                    <a:pos x="110" y="116"/>
                  </a:cxn>
                  <a:cxn ang="0">
                    <a:pos x="136" y="134"/>
                  </a:cxn>
                  <a:cxn ang="0">
                    <a:pos x="156" y="152"/>
                  </a:cxn>
                  <a:cxn ang="0">
                    <a:pos x="172" y="168"/>
                  </a:cxn>
                  <a:cxn ang="0">
                    <a:pos x="181" y="181"/>
                  </a:cxn>
                  <a:cxn ang="0">
                    <a:pos x="194" y="166"/>
                  </a:cxn>
                  <a:cxn ang="0">
                    <a:pos x="200" y="152"/>
                  </a:cxn>
                  <a:cxn ang="0">
                    <a:pos x="197" y="146"/>
                  </a:cxn>
                  <a:cxn ang="0">
                    <a:pos x="181" y="132"/>
                  </a:cxn>
                  <a:cxn ang="0">
                    <a:pos x="167" y="121"/>
                  </a:cxn>
                  <a:cxn ang="0">
                    <a:pos x="150" y="108"/>
                  </a:cxn>
                  <a:cxn ang="0">
                    <a:pos x="130" y="95"/>
                  </a:cxn>
                  <a:cxn ang="0">
                    <a:pos x="107" y="79"/>
                  </a:cxn>
                  <a:cxn ang="0">
                    <a:pos x="84" y="67"/>
                  </a:cxn>
                  <a:cxn ang="0">
                    <a:pos x="67" y="58"/>
                  </a:cxn>
                  <a:cxn ang="0">
                    <a:pos x="46" y="48"/>
                  </a:cxn>
                  <a:cxn ang="0">
                    <a:pos x="31" y="42"/>
                  </a:cxn>
                  <a:cxn ang="0">
                    <a:pos x="25" y="40"/>
                  </a:cxn>
                  <a:cxn ang="0">
                    <a:pos x="31" y="29"/>
                  </a:cxn>
                  <a:cxn ang="0">
                    <a:pos x="49" y="30"/>
                  </a:cxn>
                  <a:cxn ang="0">
                    <a:pos x="68" y="38"/>
                  </a:cxn>
                  <a:cxn ang="0">
                    <a:pos x="91" y="48"/>
                  </a:cxn>
                  <a:cxn ang="0">
                    <a:pos x="108" y="56"/>
                  </a:cxn>
                  <a:cxn ang="0">
                    <a:pos x="121" y="64"/>
                  </a:cxn>
                  <a:cxn ang="0">
                    <a:pos x="137" y="71"/>
                  </a:cxn>
                  <a:cxn ang="0">
                    <a:pos x="150" y="79"/>
                  </a:cxn>
                  <a:cxn ang="0">
                    <a:pos x="164" y="89"/>
                  </a:cxn>
                  <a:cxn ang="0">
                    <a:pos x="184" y="106"/>
                  </a:cxn>
                  <a:cxn ang="0">
                    <a:pos x="200" y="121"/>
                  </a:cxn>
                  <a:cxn ang="0">
                    <a:pos x="216" y="137"/>
                  </a:cxn>
                </a:cxnLst>
                <a:rect l="0" t="0" r="r" b="b"/>
                <a:pathLst>
                  <a:path w="245" h="181">
                    <a:moveTo>
                      <a:pt x="245" y="124"/>
                    </a:moveTo>
                    <a:lnTo>
                      <a:pt x="244" y="122"/>
                    </a:lnTo>
                    <a:lnTo>
                      <a:pt x="241" y="119"/>
                    </a:lnTo>
                    <a:lnTo>
                      <a:pt x="239" y="116"/>
                    </a:lnTo>
                    <a:lnTo>
                      <a:pt x="236" y="114"/>
                    </a:lnTo>
                    <a:lnTo>
                      <a:pt x="234" y="110"/>
                    </a:lnTo>
                    <a:lnTo>
                      <a:pt x="230" y="108"/>
                    </a:lnTo>
                    <a:lnTo>
                      <a:pt x="226" y="103"/>
                    </a:lnTo>
                    <a:lnTo>
                      <a:pt x="222" y="100"/>
                    </a:lnTo>
                    <a:lnTo>
                      <a:pt x="217" y="95"/>
                    </a:lnTo>
                    <a:lnTo>
                      <a:pt x="212" y="90"/>
                    </a:lnTo>
                    <a:lnTo>
                      <a:pt x="208" y="85"/>
                    </a:lnTo>
                    <a:lnTo>
                      <a:pt x="202" y="80"/>
                    </a:lnTo>
                    <a:lnTo>
                      <a:pt x="196" y="76"/>
                    </a:lnTo>
                    <a:lnTo>
                      <a:pt x="188" y="72"/>
                    </a:lnTo>
                    <a:lnTo>
                      <a:pt x="185" y="68"/>
                    </a:lnTo>
                    <a:lnTo>
                      <a:pt x="181" y="66"/>
                    </a:lnTo>
                    <a:lnTo>
                      <a:pt x="178" y="64"/>
                    </a:lnTo>
                    <a:lnTo>
                      <a:pt x="174" y="61"/>
                    </a:lnTo>
                    <a:lnTo>
                      <a:pt x="169" y="58"/>
                    </a:lnTo>
                    <a:lnTo>
                      <a:pt x="166" y="55"/>
                    </a:lnTo>
                    <a:lnTo>
                      <a:pt x="161" y="53"/>
                    </a:lnTo>
                    <a:lnTo>
                      <a:pt x="157" y="50"/>
                    </a:lnTo>
                    <a:lnTo>
                      <a:pt x="152" y="48"/>
                    </a:lnTo>
                    <a:lnTo>
                      <a:pt x="148" y="46"/>
                    </a:lnTo>
                    <a:lnTo>
                      <a:pt x="144" y="42"/>
                    </a:lnTo>
                    <a:lnTo>
                      <a:pt x="139" y="40"/>
                    </a:lnTo>
                    <a:lnTo>
                      <a:pt x="134" y="37"/>
                    </a:lnTo>
                    <a:lnTo>
                      <a:pt x="130" y="35"/>
                    </a:lnTo>
                    <a:lnTo>
                      <a:pt x="124" y="32"/>
                    </a:lnTo>
                    <a:lnTo>
                      <a:pt x="120" y="30"/>
                    </a:lnTo>
                    <a:lnTo>
                      <a:pt x="114" y="28"/>
                    </a:lnTo>
                    <a:lnTo>
                      <a:pt x="109" y="25"/>
                    </a:lnTo>
                    <a:lnTo>
                      <a:pt x="103" y="23"/>
                    </a:lnTo>
                    <a:lnTo>
                      <a:pt x="98" y="20"/>
                    </a:lnTo>
                    <a:lnTo>
                      <a:pt x="92" y="18"/>
                    </a:lnTo>
                    <a:lnTo>
                      <a:pt x="86" y="17"/>
                    </a:lnTo>
                    <a:lnTo>
                      <a:pt x="82" y="14"/>
                    </a:lnTo>
                    <a:lnTo>
                      <a:pt x="76" y="13"/>
                    </a:lnTo>
                    <a:lnTo>
                      <a:pt x="70" y="11"/>
                    </a:lnTo>
                    <a:lnTo>
                      <a:pt x="64" y="8"/>
                    </a:lnTo>
                    <a:lnTo>
                      <a:pt x="58" y="7"/>
                    </a:lnTo>
                    <a:lnTo>
                      <a:pt x="52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1"/>
                    </a:lnTo>
                    <a:lnTo>
                      <a:pt x="26" y="0"/>
                    </a:lnTo>
                    <a:lnTo>
                      <a:pt x="20" y="1"/>
                    </a:lnTo>
                    <a:lnTo>
                      <a:pt x="16" y="5"/>
                    </a:lnTo>
                    <a:lnTo>
                      <a:pt x="13" y="6"/>
                    </a:lnTo>
                    <a:lnTo>
                      <a:pt x="10" y="10"/>
                    </a:lnTo>
                    <a:lnTo>
                      <a:pt x="7" y="13"/>
                    </a:lnTo>
                    <a:lnTo>
                      <a:pt x="5" y="17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59"/>
                    </a:lnTo>
                    <a:lnTo>
                      <a:pt x="7" y="61"/>
                    </a:lnTo>
                    <a:lnTo>
                      <a:pt x="12" y="64"/>
                    </a:lnTo>
                    <a:lnTo>
                      <a:pt x="18" y="66"/>
                    </a:lnTo>
                    <a:lnTo>
                      <a:pt x="24" y="68"/>
                    </a:lnTo>
                    <a:lnTo>
                      <a:pt x="31" y="72"/>
                    </a:lnTo>
                    <a:lnTo>
                      <a:pt x="35" y="73"/>
                    </a:lnTo>
                    <a:lnTo>
                      <a:pt x="38" y="76"/>
                    </a:lnTo>
                    <a:lnTo>
                      <a:pt x="42" y="77"/>
                    </a:lnTo>
                    <a:lnTo>
                      <a:pt x="46" y="79"/>
                    </a:lnTo>
                    <a:lnTo>
                      <a:pt x="49" y="80"/>
                    </a:lnTo>
                    <a:lnTo>
                      <a:pt x="53" y="83"/>
                    </a:lnTo>
                    <a:lnTo>
                      <a:pt x="56" y="84"/>
                    </a:lnTo>
                    <a:lnTo>
                      <a:pt x="60" y="86"/>
                    </a:lnTo>
                    <a:lnTo>
                      <a:pt x="64" y="88"/>
                    </a:lnTo>
                    <a:lnTo>
                      <a:pt x="67" y="90"/>
                    </a:lnTo>
                    <a:lnTo>
                      <a:pt x="71" y="91"/>
                    </a:lnTo>
                    <a:lnTo>
                      <a:pt x="76" y="95"/>
                    </a:lnTo>
                    <a:lnTo>
                      <a:pt x="79" y="96"/>
                    </a:lnTo>
                    <a:lnTo>
                      <a:pt x="83" y="98"/>
                    </a:lnTo>
                    <a:lnTo>
                      <a:pt x="86" y="101"/>
                    </a:lnTo>
                    <a:lnTo>
                      <a:pt x="90" y="103"/>
                    </a:lnTo>
                    <a:lnTo>
                      <a:pt x="94" y="104"/>
                    </a:lnTo>
                    <a:lnTo>
                      <a:pt x="97" y="107"/>
                    </a:lnTo>
                    <a:lnTo>
                      <a:pt x="101" y="109"/>
                    </a:lnTo>
                    <a:lnTo>
                      <a:pt x="104" y="113"/>
                    </a:lnTo>
                    <a:lnTo>
                      <a:pt x="110" y="116"/>
                    </a:lnTo>
                    <a:lnTo>
                      <a:pt x="116" y="121"/>
                    </a:lnTo>
                    <a:lnTo>
                      <a:pt x="122" y="125"/>
                    </a:lnTo>
                    <a:lnTo>
                      <a:pt x="130" y="130"/>
                    </a:lnTo>
                    <a:lnTo>
                      <a:pt x="136" y="134"/>
                    </a:lnTo>
                    <a:lnTo>
                      <a:pt x="140" y="139"/>
                    </a:lnTo>
                    <a:lnTo>
                      <a:pt x="146" y="143"/>
                    </a:lnTo>
                    <a:lnTo>
                      <a:pt x="151" y="148"/>
                    </a:lnTo>
                    <a:lnTo>
                      <a:pt x="156" y="152"/>
                    </a:lnTo>
                    <a:lnTo>
                      <a:pt x="160" y="157"/>
                    </a:lnTo>
                    <a:lnTo>
                      <a:pt x="163" y="161"/>
                    </a:lnTo>
                    <a:lnTo>
                      <a:pt x="168" y="166"/>
                    </a:lnTo>
                    <a:lnTo>
                      <a:pt x="172" y="168"/>
                    </a:lnTo>
                    <a:lnTo>
                      <a:pt x="174" y="172"/>
                    </a:lnTo>
                    <a:lnTo>
                      <a:pt x="176" y="175"/>
                    </a:lnTo>
                    <a:lnTo>
                      <a:pt x="179" y="179"/>
                    </a:lnTo>
                    <a:lnTo>
                      <a:pt x="181" y="181"/>
                    </a:lnTo>
                    <a:lnTo>
                      <a:pt x="185" y="179"/>
                    </a:lnTo>
                    <a:lnTo>
                      <a:pt x="188" y="175"/>
                    </a:lnTo>
                    <a:lnTo>
                      <a:pt x="193" y="169"/>
                    </a:lnTo>
                    <a:lnTo>
                      <a:pt x="194" y="166"/>
                    </a:lnTo>
                    <a:lnTo>
                      <a:pt x="197" y="163"/>
                    </a:lnTo>
                    <a:lnTo>
                      <a:pt x="198" y="160"/>
                    </a:lnTo>
                    <a:lnTo>
                      <a:pt x="199" y="157"/>
                    </a:lnTo>
                    <a:lnTo>
                      <a:pt x="200" y="152"/>
                    </a:lnTo>
                    <a:lnTo>
                      <a:pt x="202" y="151"/>
                    </a:lnTo>
                    <a:lnTo>
                      <a:pt x="200" y="150"/>
                    </a:lnTo>
                    <a:lnTo>
                      <a:pt x="199" y="149"/>
                    </a:lnTo>
                    <a:lnTo>
                      <a:pt x="197" y="146"/>
                    </a:lnTo>
                    <a:lnTo>
                      <a:pt x="193" y="143"/>
                    </a:lnTo>
                    <a:lnTo>
                      <a:pt x="188" y="139"/>
                    </a:lnTo>
                    <a:lnTo>
                      <a:pt x="184" y="134"/>
                    </a:lnTo>
                    <a:lnTo>
                      <a:pt x="181" y="132"/>
                    </a:lnTo>
                    <a:lnTo>
                      <a:pt x="178" y="130"/>
                    </a:lnTo>
                    <a:lnTo>
                      <a:pt x="174" y="127"/>
                    </a:lnTo>
                    <a:lnTo>
                      <a:pt x="172" y="125"/>
                    </a:lnTo>
                    <a:lnTo>
                      <a:pt x="167" y="121"/>
                    </a:lnTo>
                    <a:lnTo>
                      <a:pt x="163" y="118"/>
                    </a:lnTo>
                    <a:lnTo>
                      <a:pt x="158" y="114"/>
                    </a:lnTo>
                    <a:lnTo>
                      <a:pt x="155" y="112"/>
                    </a:lnTo>
                    <a:lnTo>
                      <a:pt x="150" y="108"/>
                    </a:lnTo>
                    <a:lnTo>
                      <a:pt x="145" y="104"/>
                    </a:lnTo>
                    <a:lnTo>
                      <a:pt x="140" y="101"/>
                    </a:lnTo>
                    <a:lnTo>
                      <a:pt x="136" y="98"/>
                    </a:lnTo>
                    <a:lnTo>
                      <a:pt x="130" y="95"/>
                    </a:lnTo>
                    <a:lnTo>
                      <a:pt x="124" y="90"/>
                    </a:lnTo>
                    <a:lnTo>
                      <a:pt x="119" y="86"/>
                    </a:lnTo>
                    <a:lnTo>
                      <a:pt x="113" y="83"/>
                    </a:lnTo>
                    <a:lnTo>
                      <a:pt x="107" y="79"/>
                    </a:lnTo>
                    <a:lnTo>
                      <a:pt x="101" y="76"/>
                    </a:lnTo>
                    <a:lnTo>
                      <a:pt x="95" y="72"/>
                    </a:lnTo>
                    <a:lnTo>
                      <a:pt x="89" y="70"/>
                    </a:lnTo>
                    <a:lnTo>
                      <a:pt x="84" y="67"/>
                    </a:lnTo>
                    <a:lnTo>
                      <a:pt x="80" y="65"/>
                    </a:lnTo>
                    <a:lnTo>
                      <a:pt x="77" y="64"/>
                    </a:lnTo>
                    <a:lnTo>
                      <a:pt x="74" y="61"/>
                    </a:lnTo>
                    <a:lnTo>
                      <a:pt x="67" y="58"/>
                    </a:lnTo>
                    <a:lnTo>
                      <a:pt x="61" y="55"/>
                    </a:lnTo>
                    <a:lnTo>
                      <a:pt x="55" y="52"/>
                    </a:lnTo>
                    <a:lnTo>
                      <a:pt x="50" y="50"/>
                    </a:lnTo>
                    <a:lnTo>
                      <a:pt x="46" y="48"/>
                    </a:lnTo>
                    <a:lnTo>
                      <a:pt x="42" y="47"/>
                    </a:lnTo>
                    <a:lnTo>
                      <a:pt x="38" y="44"/>
                    </a:lnTo>
                    <a:lnTo>
                      <a:pt x="35" y="43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5" y="40"/>
                    </a:lnTo>
                    <a:lnTo>
                      <a:pt x="26" y="37"/>
                    </a:lnTo>
                    <a:lnTo>
                      <a:pt x="26" y="35"/>
                    </a:lnTo>
                    <a:lnTo>
                      <a:pt x="29" y="32"/>
                    </a:lnTo>
                    <a:lnTo>
                      <a:pt x="31" y="29"/>
                    </a:lnTo>
                    <a:lnTo>
                      <a:pt x="36" y="28"/>
                    </a:lnTo>
                    <a:lnTo>
                      <a:pt x="40" y="28"/>
                    </a:lnTo>
                    <a:lnTo>
                      <a:pt x="46" y="30"/>
                    </a:lnTo>
                    <a:lnTo>
                      <a:pt x="49" y="30"/>
                    </a:lnTo>
                    <a:lnTo>
                      <a:pt x="53" y="32"/>
                    </a:lnTo>
                    <a:lnTo>
                      <a:pt x="58" y="35"/>
                    </a:lnTo>
                    <a:lnTo>
                      <a:pt x="62" y="36"/>
                    </a:lnTo>
                    <a:lnTo>
                      <a:pt x="68" y="38"/>
                    </a:lnTo>
                    <a:lnTo>
                      <a:pt x="73" y="40"/>
                    </a:lnTo>
                    <a:lnTo>
                      <a:pt x="79" y="42"/>
                    </a:lnTo>
                    <a:lnTo>
                      <a:pt x="85" y="46"/>
                    </a:lnTo>
                    <a:lnTo>
                      <a:pt x="91" y="48"/>
                    </a:lnTo>
                    <a:lnTo>
                      <a:pt x="97" y="50"/>
                    </a:lnTo>
                    <a:lnTo>
                      <a:pt x="101" y="53"/>
                    </a:lnTo>
                    <a:lnTo>
                      <a:pt x="104" y="54"/>
                    </a:lnTo>
                    <a:lnTo>
                      <a:pt x="108" y="56"/>
                    </a:lnTo>
                    <a:lnTo>
                      <a:pt x="112" y="58"/>
                    </a:lnTo>
                    <a:lnTo>
                      <a:pt x="115" y="60"/>
                    </a:lnTo>
                    <a:lnTo>
                      <a:pt x="119" y="61"/>
                    </a:lnTo>
                    <a:lnTo>
                      <a:pt x="121" y="64"/>
                    </a:lnTo>
                    <a:lnTo>
                      <a:pt x="125" y="65"/>
                    </a:lnTo>
                    <a:lnTo>
                      <a:pt x="128" y="67"/>
                    </a:lnTo>
                    <a:lnTo>
                      <a:pt x="133" y="70"/>
                    </a:lnTo>
                    <a:lnTo>
                      <a:pt x="137" y="71"/>
                    </a:lnTo>
                    <a:lnTo>
                      <a:pt x="140" y="73"/>
                    </a:lnTo>
                    <a:lnTo>
                      <a:pt x="143" y="76"/>
                    </a:lnTo>
                    <a:lnTo>
                      <a:pt x="146" y="77"/>
                    </a:lnTo>
                    <a:lnTo>
                      <a:pt x="150" y="79"/>
                    </a:lnTo>
                    <a:lnTo>
                      <a:pt x="154" y="82"/>
                    </a:lnTo>
                    <a:lnTo>
                      <a:pt x="157" y="84"/>
                    </a:lnTo>
                    <a:lnTo>
                      <a:pt x="161" y="86"/>
                    </a:lnTo>
                    <a:lnTo>
                      <a:pt x="164" y="89"/>
                    </a:lnTo>
                    <a:lnTo>
                      <a:pt x="168" y="92"/>
                    </a:lnTo>
                    <a:lnTo>
                      <a:pt x="174" y="97"/>
                    </a:lnTo>
                    <a:lnTo>
                      <a:pt x="181" y="103"/>
                    </a:lnTo>
                    <a:lnTo>
                      <a:pt x="184" y="106"/>
                    </a:lnTo>
                    <a:lnTo>
                      <a:pt x="187" y="108"/>
                    </a:lnTo>
                    <a:lnTo>
                      <a:pt x="191" y="110"/>
                    </a:lnTo>
                    <a:lnTo>
                      <a:pt x="194" y="114"/>
                    </a:lnTo>
                    <a:lnTo>
                      <a:pt x="200" y="121"/>
                    </a:lnTo>
                    <a:lnTo>
                      <a:pt x="206" y="127"/>
                    </a:lnTo>
                    <a:lnTo>
                      <a:pt x="210" y="131"/>
                    </a:lnTo>
                    <a:lnTo>
                      <a:pt x="212" y="133"/>
                    </a:lnTo>
                    <a:lnTo>
                      <a:pt x="216" y="137"/>
                    </a:lnTo>
                    <a:lnTo>
                      <a:pt x="218" y="140"/>
                    </a:lnTo>
                    <a:lnTo>
                      <a:pt x="245" y="124"/>
                    </a:lnTo>
                    <a:lnTo>
                      <a:pt x="245" y="1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1" name="Freeform 225"/>
              <p:cNvSpPr>
                <a:spLocks/>
              </p:cNvSpPr>
              <p:nvPr/>
            </p:nvSpPr>
            <p:spPr bwMode="auto">
              <a:xfrm>
                <a:off x="1148" y="1742"/>
                <a:ext cx="130" cy="128"/>
              </a:xfrm>
              <a:custGeom>
                <a:avLst/>
                <a:gdLst/>
                <a:ahLst/>
                <a:cxnLst>
                  <a:cxn ang="0">
                    <a:pos x="70" y="127"/>
                  </a:cxn>
                  <a:cxn ang="0">
                    <a:pos x="84" y="125"/>
                  </a:cxn>
                  <a:cxn ang="0">
                    <a:pos x="96" y="120"/>
                  </a:cxn>
                  <a:cxn ang="0">
                    <a:pos x="106" y="113"/>
                  </a:cxn>
                  <a:cxn ang="0">
                    <a:pos x="115" y="104"/>
                  </a:cxn>
                  <a:cxn ang="0">
                    <a:pos x="122" y="94"/>
                  </a:cxn>
                  <a:cxn ang="0">
                    <a:pos x="127" y="82"/>
                  </a:cxn>
                  <a:cxn ang="0">
                    <a:pos x="130" y="71"/>
                  </a:cxn>
                  <a:cxn ang="0">
                    <a:pos x="130" y="61"/>
                  </a:cxn>
                  <a:cxn ang="0">
                    <a:pos x="129" y="54"/>
                  </a:cxn>
                  <a:cxn ang="0">
                    <a:pos x="127" y="44"/>
                  </a:cxn>
                  <a:cxn ang="0">
                    <a:pos x="122" y="32"/>
                  </a:cxn>
                  <a:cxn ang="0">
                    <a:pos x="115" y="22"/>
                  </a:cxn>
                  <a:cxn ang="0">
                    <a:pos x="106" y="13"/>
                  </a:cxn>
                  <a:cxn ang="0">
                    <a:pos x="96" y="7"/>
                  </a:cxn>
                  <a:cxn ang="0">
                    <a:pos x="84" y="2"/>
                  </a:cxn>
                  <a:cxn ang="0">
                    <a:pos x="70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4" y="2"/>
                  </a:cxn>
                  <a:cxn ang="0">
                    <a:pos x="33" y="7"/>
                  </a:cxn>
                  <a:cxn ang="0">
                    <a:pos x="22" y="13"/>
                  </a:cxn>
                  <a:cxn ang="0">
                    <a:pos x="13" y="22"/>
                  </a:cxn>
                  <a:cxn ang="0">
                    <a:pos x="6" y="32"/>
                  </a:cxn>
                  <a:cxn ang="0">
                    <a:pos x="2" y="44"/>
                  </a:cxn>
                  <a:cxn ang="0">
                    <a:pos x="0" y="54"/>
                  </a:cxn>
                  <a:cxn ang="0">
                    <a:pos x="0" y="61"/>
                  </a:cxn>
                  <a:cxn ang="0">
                    <a:pos x="0" y="71"/>
                  </a:cxn>
                  <a:cxn ang="0">
                    <a:pos x="2" y="82"/>
                  </a:cxn>
                  <a:cxn ang="0">
                    <a:pos x="6" y="94"/>
                  </a:cxn>
                  <a:cxn ang="0">
                    <a:pos x="13" y="104"/>
                  </a:cxn>
                  <a:cxn ang="0">
                    <a:pos x="22" y="113"/>
                  </a:cxn>
                  <a:cxn ang="0">
                    <a:pos x="33" y="120"/>
                  </a:cxn>
                  <a:cxn ang="0">
                    <a:pos x="44" y="125"/>
                  </a:cxn>
                  <a:cxn ang="0">
                    <a:pos x="54" y="127"/>
                  </a:cxn>
                  <a:cxn ang="0">
                    <a:pos x="61" y="127"/>
                  </a:cxn>
                  <a:cxn ang="0">
                    <a:pos x="64" y="128"/>
                  </a:cxn>
                </a:cxnLst>
                <a:rect l="0" t="0" r="r" b="b"/>
                <a:pathLst>
                  <a:path w="130" h="128">
                    <a:moveTo>
                      <a:pt x="64" y="128"/>
                    </a:moveTo>
                    <a:lnTo>
                      <a:pt x="70" y="127"/>
                    </a:lnTo>
                    <a:lnTo>
                      <a:pt x="78" y="126"/>
                    </a:lnTo>
                    <a:lnTo>
                      <a:pt x="84" y="125"/>
                    </a:lnTo>
                    <a:lnTo>
                      <a:pt x="91" y="122"/>
                    </a:lnTo>
                    <a:lnTo>
                      <a:pt x="96" y="120"/>
                    </a:lnTo>
                    <a:lnTo>
                      <a:pt x="102" y="116"/>
                    </a:lnTo>
                    <a:lnTo>
                      <a:pt x="106" y="113"/>
                    </a:lnTo>
                    <a:lnTo>
                      <a:pt x="111" y="109"/>
                    </a:lnTo>
                    <a:lnTo>
                      <a:pt x="115" y="104"/>
                    </a:lnTo>
                    <a:lnTo>
                      <a:pt x="120" y="100"/>
                    </a:lnTo>
                    <a:lnTo>
                      <a:pt x="122" y="94"/>
                    </a:lnTo>
                    <a:lnTo>
                      <a:pt x="125" y="89"/>
                    </a:lnTo>
                    <a:lnTo>
                      <a:pt x="127" y="82"/>
                    </a:lnTo>
                    <a:lnTo>
                      <a:pt x="129" y="77"/>
                    </a:lnTo>
                    <a:lnTo>
                      <a:pt x="130" y="71"/>
                    </a:lnTo>
                    <a:lnTo>
                      <a:pt x="130" y="65"/>
                    </a:lnTo>
                    <a:lnTo>
                      <a:pt x="130" y="61"/>
                    </a:lnTo>
                    <a:lnTo>
                      <a:pt x="130" y="58"/>
                    </a:lnTo>
                    <a:lnTo>
                      <a:pt x="129" y="54"/>
                    </a:lnTo>
                    <a:lnTo>
                      <a:pt x="129" y="52"/>
                    </a:lnTo>
                    <a:lnTo>
                      <a:pt x="127" y="44"/>
                    </a:lnTo>
                    <a:lnTo>
                      <a:pt x="125" y="38"/>
                    </a:lnTo>
                    <a:lnTo>
                      <a:pt x="122" y="32"/>
                    </a:lnTo>
                    <a:lnTo>
                      <a:pt x="120" y="28"/>
                    </a:lnTo>
                    <a:lnTo>
                      <a:pt x="115" y="22"/>
                    </a:lnTo>
                    <a:lnTo>
                      <a:pt x="111" y="18"/>
                    </a:lnTo>
                    <a:lnTo>
                      <a:pt x="106" y="13"/>
                    </a:lnTo>
                    <a:lnTo>
                      <a:pt x="102" y="11"/>
                    </a:lnTo>
                    <a:lnTo>
                      <a:pt x="96" y="7"/>
                    </a:lnTo>
                    <a:lnTo>
                      <a:pt x="91" y="5"/>
                    </a:lnTo>
                    <a:lnTo>
                      <a:pt x="84" y="2"/>
                    </a:lnTo>
                    <a:lnTo>
                      <a:pt x="78" y="1"/>
                    </a:lnTo>
                    <a:lnTo>
                      <a:pt x="70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4" y="0"/>
                    </a:lnTo>
                    <a:lnTo>
                      <a:pt x="51" y="1"/>
                    </a:lnTo>
                    <a:lnTo>
                      <a:pt x="44" y="2"/>
                    </a:lnTo>
                    <a:lnTo>
                      <a:pt x="38" y="5"/>
                    </a:lnTo>
                    <a:lnTo>
                      <a:pt x="33" y="7"/>
                    </a:lnTo>
                    <a:lnTo>
                      <a:pt x="27" y="11"/>
                    </a:lnTo>
                    <a:lnTo>
                      <a:pt x="22" y="13"/>
                    </a:lnTo>
                    <a:lnTo>
                      <a:pt x="18" y="18"/>
                    </a:lnTo>
                    <a:lnTo>
                      <a:pt x="13" y="22"/>
                    </a:lnTo>
                    <a:lnTo>
                      <a:pt x="9" y="28"/>
                    </a:lnTo>
                    <a:lnTo>
                      <a:pt x="6" y="32"/>
                    </a:lnTo>
                    <a:lnTo>
                      <a:pt x="4" y="38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54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7"/>
                    </a:lnTo>
                    <a:lnTo>
                      <a:pt x="2" y="82"/>
                    </a:lnTo>
                    <a:lnTo>
                      <a:pt x="4" y="89"/>
                    </a:lnTo>
                    <a:lnTo>
                      <a:pt x="6" y="94"/>
                    </a:lnTo>
                    <a:lnTo>
                      <a:pt x="9" y="100"/>
                    </a:lnTo>
                    <a:lnTo>
                      <a:pt x="13" y="104"/>
                    </a:lnTo>
                    <a:lnTo>
                      <a:pt x="18" y="109"/>
                    </a:lnTo>
                    <a:lnTo>
                      <a:pt x="22" y="113"/>
                    </a:lnTo>
                    <a:lnTo>
                      <a:pt x="27" y="116"/>
                    </a:lnTo>
                    <a:lnTo>
                      <a:pt x="33" y="120"/>
                    </a:lnTo>
                    <a:lnTo>
                      <a:pt x="38" y="122"/>
                    </a:lnTo>
                    <a:lnTo>
                      <a:pt x="44" y="125"/>
                    </a:lnTo>
                    <a:lnTo>
                      <a:pt x="51" y="126"/>
                    </a:lnTo>
                    <a:lnTo>
                      <a:pt x="54" y="127"/>
                    </a:lnTo>
                    <a:lnTo>
                      <a:pt x="57" y="127"/>
                    </a:lnTo>
                    <a:lnTo>
                      <a:pt x="61" y="127"/>
                    </a:lnTo>
                    <a:lnTo>
                      <a:pt x="64" y="128"/>
                    </a:lnTo>
                    <a:lnTo>
                      <a:pt x="64" y="1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2" name="Freeform 226"/>
              <p:cNvSpPr>
                <a:spLocks/>
              </p:cNvSpPr>
              <p:nvPr/>
            </p:nvSpPr>
            <p:spPr bwMode="auto">
              <a:xfrm>
                <a:off x="1283" y="1834"/>
                <a:ext cx="156" cy="158"/>
              </a:xfrm>
              <a:custGeom>
                <a:avLst/>
                <a:gdLst/>
                <a:ahLst/>
                <a:cxnLst>
                  <a:cxn ang="0">
                    <a:pos x="82" y="156"/>
                  </a:cxn>
                  <a:cxn ang="0">
                    <a:pos x="89" y="156"/>
                  </a:cxn>
                  <a:cxn ang="0">
                    <a:pos x="97" y="154"/>
                  </a:cxn>
                  <a:cxn ang="0">
                    <a:pos x="104" y="152"/>
                  </a:cxn>
                  <a:cxn ang="0">
                    <a:pos x="114" y="147"/>
                  </a:cxn>
                  <a:cxn ang="0">
                    <a:pos x="127" y="138"/>
                  </a:cxn>
                  <a:cxn ang="0">
                    <a:pos x="137" y="128"/>
                  </a:cxn>
                  <a:cxn ang="0">
                    <a:pos x="146" y="114"/>
                  </a:cxn>
                  <a:cxn ang="0">
                    <a:pos x="151" y="105"/>
                  </a:cxn>
                  <a:cxn ang="0">
                    <a:pos x="154" y="98"/>
                  </a:cxn>
                  <a:cxn ang="0">
                    <a:pos x="155" y="89"/>
                  </a:cxn>
                  <a:cxn ang="0">
                    <a:pos x="156" y="82"/>
                  </a:cxn>
                  <a:cxn ang="0">
                    <a:pos x="156" y="74"/>
                  </a:cxn>
                  <a:cxn ang="0">
                    <a:pos x="155" y="65"/>
                  </a:cxn>
                  <a:cxn ang="0">
                    <a:pos x="154" y="58"/>
                  </a:cxn>
                  <a:cxn ang="0">
                    <a:pos x="151" y="51"/>
                  </a:cxn>
                  <a:cxn ang="0">
                    <a:pos x="148" y="44"/>
                  </a:cxn>
                  <a:cxn ang="0">
                    <a:pos x="144" y="36"/>
                  </a:cxn>
                  <a:cxn ang="0">
                    <a:pos x="137" y="28"/>
                  </a:cxn>
                  <a:cxn ang="0">
                    <a:pos x="127" y="17"/>
                  </a:cxn>
                  <a:cxn ang="0">
                    <a:pos x="114" y="9"/>
                  </a:cxn>
                  <a:cxn ang="0">
                    <a:pos x="104" y="4"/>
                  </a:cxn>
                  <a:cxn ang="0">
                    <a:pos x="97" y="2"/>
                  </a:cxn>
                  <a:cxn ang="0">
                    <a:pos x="89" y="0"/>
                  </a:cxn>
                  <a:cxn ang="0">
                    <a:pos x="82" y="0"/>
                  </a:cxn>
                  <a:cxn ang="0">
                    <a:pos x="73" y="0"/>
                  </a:cxn>
                  <a:cxn ang="0">
                    <a:pos x="65" y="0"/>
                  </a:cxn>
                  <a:cxn ang="0">
                    <a:pos x="58" y="2"/>
                  </a:cxn>
                  <a:cxn ang="0">
                    <a:pos x="50" y="4"/>
                  </a:cxn>
                  <a:cxn ang="0">
                    <a:pos x="44" y="6"/>
                  </a:cxn>
                  <a:cxn ang="0">
                    <a:pos x="37" y="10"/>
                  </a:cxn>
                  <a:cxn ang="0">
                    <a:pos x="28" y="17"/>
                  </a:cxn>
                  <a:cxn ang="0">
                    <a:pos x="18" y="28"/>
                  </a:cxn>
                  <a:cxn ang="0">
                    <a:pos x="11" y="36"/>
                  </a:cxn>
                  <a:cxn ang="0">
                    <a:pos x="7" y="44"/>
                  </a:cxn>
                  <a:cxn ang="0">
                    <a:pos x="4" y="51"/>
                  </a:cxn>
                  <a:cxn ang="0">
                    <a:pos x="1" y="58"/>
                  </a:cxn>
                  <a:cxn ang="0">
                    <a:pos x="0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0" y="89"/>
                  </a:cxn>
                  <a:cxn ang="0">
                    <a:pos x="1" y="98"/>
                  </a:cxn>
                  <a:cxn ang="0">
                    <a:pos x="4" y="105"/>
                  </a:cxn>
                  <a:cxn ang="0">
                    <a:pos x="8" y="114"/>
                  </a:cxn>
                  <a:cxn ang="0">
                    <a:pos x="18" y="128"/>
                  </a:cxn>
                  <a:cxn ang="0">
                    <a:pos x="28" y="138"/>
                  </a:cxn>
                  <a:cxn ang="0">
                    <a:pos x="37" y="144"/>
                  </a:cxn>
                  <a:cxn ang="0">
                    <a:pos x="44" y="148"/>
                  </a:cxn>
                  <a:cxn ang="0">
                    <a:pos x="50" y="152"/>
                  </a:cxn>
                  <a:cxn ang="0">
                    <a:pos x="58" y="154"/>
                  </a:cxn>
                  <a:cxn ang="0">
                    <a:pos x="65" y="156"/>
                  </a:cxn>
                  <a:cxn ang="0">
                    <a:pos x="73" y="156"/>
                  </a:cxn>
                  <a:cxn ang="0">
                    <a:pos x="78" y="158"/>
                  </a:cxn>
                </a:cxnLst>
                <a:rect l="0" t="0" r="r" b="b"/>
                <a:pathLst>
                  <a:path w="156" h="158">
                    <a:moveTo>
                      <a:pt x="78" y="158"/>
                    </a:moveTo>
                    <a:lnTo>
                      <a:pt x="82" y="156"/>
                    </a:lnTo>
                    <a:lnTo>
                      <a:pt x="85" y="156"/>
                    </a:lnTo>
                    <a:lnTo>
                      <a:pt x="89" y="156"/>
                    </a:lnTo>
                    <a:lnTo>
                      <a:pt x="94" y="155"/>
                    </a:lnTo>
                    <a:lnTo>
                      <a:pt x="97" y="154"/>
                    </a:lnTo>
                    <a:lnTo>
                      <a:pt x="101" y="153"/>
                    </a:lnTo>
                    <a:lnTo>
                      <a:pt x="104" y="152"/>
                    </a:lnTo>
                    <a:lnTo>
                      <a:pt x="108" y="150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3" y="134"/>
                    </a:lnTo>
                    <a:lnTo>
                      <a:pt x="137" y="128"/>
                    </a:lnTo>
                    <a:lnTo>
                      <a:pt x="142" y="122"/>
                    </a:lnTo>
                    <a:lnTo>
                      <a:pt x="146" y="114"/>
                    </a:lnTo>
                    <a:lnTo>
                      <a:pt x="150" y="108"/>
                    </a:lnTo>
                    <a:lnTo>
                      <a:pt x="151" y="105"/>
                    </a:lnTo>
                    <a:lnTo>
                      <a:pt x="152" y="101"/>
                    </a:lnTo>
                    <a:lnTo>
                      <a:pt x="154" y="98"/>
                    </a:lnTo>
                    <a:lnTo>
                      <a:pt x="155" y="94"/>
                    </a:lnTo>
                    <a:lnTo>
                      <a:pt x="155" y="89"/>
                    </a:lnTo>
                    <a:lnTo>
                      <a:pt x="156" y="86"/>
                    </a:lnTo>
                    <a:lnTo>
                      <a:pt x="156" y="82"/>
                    </a:lnTo>
                    <a:lnTo>
                      <a:pt x="156" y="78"/>
                    </a:lnTo>
                    <a:lnTo>
                      <a:pt x="156" y="74"/>
                    </a:lnTo>
                    <a:lnTo>
                      <a:pt x="156" y="70"/>
                    </a:lnTo>
                    <a:lnTo>
                      <a:pt x="155" y="65"/>
                    </a:lnTo>
                    <a:lnTo>
                      <a:pt x="155" y="62"/>
                    </a:lnTo>
                    <a:lnTo>
                      <a:pt x="154" y="58"/>
                    </a:lnTo>
                    <a:lnTo>
                      <a:pt x="152" y="54"/>
                    </a:lnTo>
                    <a:lnTo>
                      <a:pt x="151" y="51"/>
                    </a:lnTo>
                    <a:lnTo>
                      <a:pt x="150" y="47"/>
                    </a:lnTo>
                    <a:lnTo>
                      <a:pt x="148" y="44"/>
                    </a:lnTo>
                    <a:lnTo>
                      <a:pt x="146" y="40"/>
                    </a:lnTo>
                    <a:lnTo>
                      <a:pt x="144" y="36"/>
                    </a:lnTo>
                    <a:lnTo>
                      <a:pt x="142" y="34"/>
                    </a:lnTo>
                    <a:lnTo>
                      <a:pt x="137" y="28"/>
                    </a:lnTo>
                    <a:lnTo>
                      <a:pt x="133" y="23"/>
                    </a:lnTo>
                    <a:lnTo>
                      <a:pt x="127" y="17"/>
                    </a:lnTo>
                    <a:lnTo>
                      <a:pt x="121" y="12"/>
                    </a:lnTo>
                    <a:lnTo>
                      <a:pt x="114" y="9"/>
                    </a:lnTo>
                    <a:lnTo>
                      <a:pt x="108" y="5"/>
                    </a:lnTo>
                    <a:lnTo>
                      <a:pt x="104" y="4"/>
                    </a:lnTo>
                    <a:lnTo>
                      <a:pt x="101" y="3"/>
                    </a:lnTo>
                    <a:lnTo>
                      <a:pt x="97" y="2"/>
                    </a:lnTo>
                    <a:lnTo>
                      <a:pt x="94" y="2"/>
                    </a:lnTo>
                    <a:lnTo>
                      <a:pt x="89" y="0"/>
                    </a:lnTo>
                    <a:lnTo>
                      <a:pt x="85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3" y="0"/>
                    </a:lnTo>
                    <a:lnTo>
                      <a:pt x="70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8" y="2"/>
                    </a:lnTo>
                    <a:lnTo>
                      <a:pt x="54" y="3"/>
                    </a:lnTo>
                    <a:lnTo>
                      <a:pt x="50" y="4"/>
                    </a:lnTo>
                    <a:lnTo>
                      <a:pt x="48" y="5"/>
                    </a:lnTo>
                    <a:lnTo>
                      <a:pt x="44" y="6"/>
                    </a:lnTo>
                    <a:lnTo>
                      <a:pt x="40" y="9"/>
                    </a:lnTo>
                    <a:lnTo>
                      <a:pt x="37" y="10"/>
                    </a:lnTo>
                    <a:lnTo>
                      <a:pt x="34" y="12"/>
                    </a:lnTo>
                    <a:lnTo>
                      <a:pt x="28" y="17"/>
                    </a:lnTo>
                    <a:lnTo>
                      <a:pt x="23" y="23"/>
                    </a:lnTo>
                    <a:lnTo>
                      <a:pt x="18" y="28"/>
                    </a:lnTo>
                    <a:lnTo>
                      <a:pt x="12" y="34"/>
                    </a:lnTo>
                    <a:lnTo>
                      <a:pt x="11" y="36"/>
                    </a:lnTo>
                    <a:lnTo>
                      <a:pt x="8" y="40"/>
                    </a:lnTo>
                    <a:lnTo>
                      <a:pt x="7" y="44"/>
                    </a:lnTo>
                    <a:lnTo>
                      <a:pt x="6" y="47"/>
                    </a:lnTo>
                    <a:lnTo>
                      <a:pt x="4" y="51"/>
                    </a:lnTo>
                    <a:lnTo>
                      <a:pt x="2" y="54"/>
                    </a:lnTo>
                    <a:lnTo>
                      <a:pt x="1" y="58"/>
                    </a:lnTo>
                    <a:lnTo>
                      <a:pt x="1" y="62"/>
                    </a:lnTo>
                    <a:lnTo>
                      <a:pt x="0" y="65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1" y="94"/>
                    </a:lnTo>
                    <a:lnTo>
                      <a:pt x="1" y="98"/>
                    </a:lnTo>
                    <a:lnTo>
                      <a:pt x="2" y="101"/>
                    </a:lnTo>
                    <a:lnTo>
                      <a:pt x="4" y="105"/>
                    </a:lnTo>
                    <a:lnTo>
                      <a:pt x="6" y="108"/>
                    </a:lnTo>
                    <a:lnTo>
                      <a:pt x="8" y="114"/>
                    </a:lnTo>
                    <a:lnTo>
                      <a:pt x="12" y="122"/>
                    </a:lnTo>
                    <a:lnTo>
                      <a:pt x="18" y="128"/>
                    </a:lnTo>
                    <a:lnTo>
                      <a:pt x="23" y="134"/>
                    </a:lnTo>
                    <a:lnTo>
                      <a:pt x="28" y="138"/>
                    </a:lnTo>
                    <a:lnTo>
                      <a:pt x="34" y="143"/>
                    </a:lnTo>
                    <a:lnTo>
                      <a:pt x="37" y="144"/>
                    </a:lnTo>
                    <a:lnTo>
                      <a:pt x="40" y="147"/>
                    </a:lnTo>
                    <a:lnTo>
                      <a:pt x="44" y="148"/>
                    </a:lnTo>
                    <a:lnTo>
                      <a:pt x="48" y="150"/>
                    </a:lnTo>
                    <a:lnTo>
                      <a:pt x="50" y="152"/>
                    </a:lnTo>
                    <a:lnTo>
                      <a:pt x="54" y="153"/>
                    </a:lnTo>
                    <a:lnTo>
                      <a:pt x="58" y="154"/>
                    </a:lnTo>
                    <a:lnTo>
                      <a:pt x="61" y="155"/>
                    </a:lnTo>
                    <a:lnTo>
                      <a:pt x="65" y="156"/>
                    </a:lnTo>
                    <a:lnTo>
                      <a:pt x="70" y="156"/>
                    </a:lnTo>
                    <a:lnTo>
                      <a:pt x="73" y="156"/>
                    </a:lnTo>
                    <a:lnTo>
                      <a:pt x="78" y="158"/>
                    </a:lnTo>
                    <a:lnTo>
                      <a:pt x="78" y="1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3" name="Freeform 227"/>
              <p:cNvSpPr>
                <a:spLocks/>
              </p:cNvSpPr>
              <p:nvPr/>
            </p:nvSpPr>
            <p:spPr bwMode="auto">
              <a:xfrm>
                <a:off x="1618" y="2049"/>
                <a:ext cx="194" cy="195"/>
              </a:xfrm>
              <a:custGeom>
                <a:avLst/>
                <a:gdLst/>
                <a:ahLst/>
                <a:cxnLst>
                  <a:cxn ang="0">
                    <a:pos x="107" y="194"/>
                  </a:cxn>
                  <a:cxn ang="0">
                    <a:pos x="121" y="191"/>
                  </a:cxn>
                  <a:cxn ang="0">
                    <a:pos x="135" y="186"/>
                  </a:cxn>
                  <a:cxn ang="0">
                    <a:pos x="147" y="180"/>
                  </a:cxn>
                  <a:cxn ang="0">
                    <a:pos x="158" y="172"/>
                  </a:cxn>
                  <a:cxn ang="0">
                    <a:pos x="169" y="162"/>
                  </a:cxn>
                  <a:cxn ang="0">
                    <a:pos x="177" y="152"/>
                  </a:cxn>
                  <a:cxn ang="0">
                    <a:pos x="185" y="138"/>
                  </a:cxn>
                  <a:cxn ang="0">
                    <a:pos x="189" y="126"/>
                  </a:cxn>
                  <a:cxn ang="0">
                    <a:pos x="193" y="112"/>
                  </a:cxn>
                  <a:cxn ang="0">
                    <a:pos x="194" y="97"/>
                  </a:cxn>
                  <a:cxn ang="0">
                    <a:pos x="193" y="83"/>
                  </a:cxn>
                  <a:cxn ang="0">
                    <a:pos x="189" y="69"/>
                  </a:cxn>
                  <a:cxn ang="0">
                    <a:pos x="185" y="54"/>
                  </a:cxn>
                  <a:cxn ang="0">
                    <a:pos x="177" y="42"/>
                  </a:cxn>
                  <a:cxn ang="0">
                    <a:pos x="169" y="31"/>
                  </a:cxn>
                  <a:cxn ang="0">
                    <a:pos x="158" y="22"/>
                  </a:cxn>
                  <a:cxn ang="0">
                    <a:pos x="147" y="13"/>
                  </a:cxn>
                  <a:cxn ang="0">
                    <a:pos x="135" y="7"/>
                  </a:cxn>
                  <a:cxn ang="0">
                    <a:pos x="121" y="3"/>
                  </a:cxn>
                  <a:cxn ang="0">
                    <a:pos x="107" y="0"/>
                  </a:cxn>
                  <a:cxn ang="0">
                    <a:pos x="92" y="0"/>
                  </a:cxn>
                  <a:cxn ang="0">
                    <a:pos x="78" y="3"/>
                  </a:cxn>
                  <a:cxn ang="0">
                    <a:pos x="63" y="6"/>
                  </a:cxn>
                  <a:cxn ang="0">
                    <a:pos x="50" y="11"/>
                  </a:cxn>
                  <a:cxn ang="0">
                    <a:pos x="38" y="18"/>
                  </a:cxn>
                  <a:cxn ang="0">
                    <a:pos x="29" y="29"/>
                  </a:cxn>
                  <a:cxn ang="0">
                    <a:pos x="19" y="39"/>
                  </a:cxn>
                  <a:cxn ang="0">
                    <a:pos x="12" y="51"/>
                  </a:cxn>
                  <a:cxn ang="0">
                    <a:pos x="6" y="64"/>
                  </a:cxn>
                  <a:cxn ang="0">
                    <a:pos x="2" y="77"/>
                  </a:cxn>
                  <a:cxn ang="0">
                    <a:pos x="0" y="93"/>
                  </a:cxn>
                  <a:cxn ang="0">
                    <a:pos x="0" y="107"/>
                  </a:cxn>
                  <a:cxn ang="0">
                    <a:pos x="3" y="121"/>
                  </a:cxn>
                  <a:cxn ang="0">
                    <a:pos x="8" y="135"/>
                  </a:cxn>
                  <a:cxn ang="0">
                    <a:pos x="14" y="147"/>
                  </a:cxn>
                  <a:cxn ang="0">
                    <a:pos x="21" y="159"/>
                  </a:cxn>
                  <a:cxn ang="0">
                    <a:pos x="31" y="168"/>
                  </a:cxn>
                  <a:cxn ang="0">
                    <a:pos x="43" y="178"/>
                  </a:cxn>
                  <a:cxn ang="0">
                    <a:pos x="54" y="184"/>
                  </a:cxn>
                  <a:cxn ang="0">
                    <a:pos x="68" y="190"/>
                  </a:cxn>
                  <a:cxn ang="0">
                    <a:pos x="83" y="192"/>
                  </a:cxn>
                  <a:cxn ang="0">
                    <a:pos x="98" y="195"/>
                  </a:cxn>
                </a:cxnLst>
                <a:rect l="0" t="0" r="r" b="b"/>
                <a:pathLst>
                  <a:path w="194" h="195">
                    <a:moveTo>
                      <a:pt x="98" y="195"/>
                    </a:moveTo>
                    <a:lnTo>
                      <a:pt x="102" y="194"/>
                    </a:lnTo>
                    <a:lnTo>
                      <a:pt x="107" y="194"/>
                    </a:lnTo>
                    <a:lnTo>
                      <a:pt x="111" y="192"/>
                    </a:lnTo>
                    <a:lnTo>
                      <a:pt x="116" y="192"/>
                    </a:lnTo>
                    <a:lnTo>
                      <a:pt x="121" y="191"/>
                    </a:lnTo>
                    <a:lnTo>
                      <a:pt x="126" y="190"/>
                    </a:lnTo>
                    <a:lnTo>
                      <a:pt x="129" y="188"/>
                    </a:lnTo>
                    <a:lnTo>
                      <a:pt x="135" y="186"/>
                    </a:lnTo>
                    <a:lnTo>
                      <a:pt x="139" y="184"/>
                    </a:lnTo>
                    <a:lnTo>
                      <a:pt x="143" y="183"/>
                    </a:lnTo>
                    <a:lnTo>
                      <a:pt x="147" y="180"/>
                    </a:lnTo>
                    <a:lnTo>
                      <a:pt x="151" y="178"/>
                    </a:lnTo>
                    <a:lnTo>
                      <a:pt x="155" y="174"/>
                    </a:lnTo>
                    <a:lnTo>
                      <a:pt x="158" y="172"/>
                    </a:lnTo>
                    <a:lnTo>
                      <a:pt x="163" y="168"/>
                    </a:lnTo>
                    <a:lnTo>
                      <a:pt x="167" y="166"/>
                    </a:lnTo>
                    <a:lnTo>
                      <a:pt x="169" y="162"/>
                    </a:lnTo>
                    <a:lnTo>
                      <a:pt x="171" y="159"/>
                    </a:lnTo>
                    <a:lnTo>
                      <a:pt x="175" y="155"/>
                    </a:lnTo>
                    <a:lnTo>
                      <a:pt x="177" y="152"/>
                    </a:lnTo>
                    <a:lnTo>
                      <a:pt x="180" y="147"/>
                    </a:lnTo>
                    <a:lnTo>
                      <a:pt x="182" y="143"/>
                    </a:lnTo>
                    <a:lnTo>
                      <a:pt x="185" y="138"/>
                    </a:lnTo>
                    <a:lnTo>
                      <a:pt x="187" y="135"/>
                    </a:lnTo>
                    <a:lnTo>
                      <a:pt x="188" y="130"/>
                    </a:lnTo>
                    <a:lnTo>
                      <a:pt x="189" y="126"/>
                    </a:lnTo>
                    <a:lnTo>
                      <a:pt x="191" y="121"/>
                    </a:lnTo>
                    <a:lnTo>
                      <a:pt x="192" y="117"/>
                    </a:lnTo>
                    <a:lnTo>
                      <a:pt x="193" y="112"/>
                    </a:lnTo>
                    <a:lnTo>
                      <a:pt x="193" y="107"/>
                    </a:lnTo>
                    <a:lnTo>
                      <a:pt x="194" y="102"/>
                    </a:lnTo>
                    <a:lnTo>
                      <a:pt x="194" y="97"/>
                    </a:lnTo>
                    <a:lnTo>
                      <a:pt x="194" y="93"/>
                    </a:lnTo>
                    <a:lnTo>
                      <a:pt x="193" y="88"/>
                    </a:lnTo>
                    <a:lnTo>
                      <a:pt x="193" y="83"/>
                    </a:lnTo>
                    <a:lnTo>
                      <a:pt x="192" y="77"/>
                    </a:lnTo>
                    <a:lnTo>
                      <a:pt x="191" y="72"/>
                    </a:lnTo>
                    <a:lnTo>
                      <a:pt x="189" y="69"/>
                    </a:lnTo>
                    <a:lnTo>
                      <a:pt x="188" y="64"/>
                    </a:lnTo>
                    <a:lnTo>
                      <a:pt x="187" y="59"/>
                    </a:lnTo>
                    <a:lnTo>
                      <a:pt x="185" y="54"/>
                    </a:lnTo>
                    <a:lnTo>
                      <a:pt x="182" y="51"/>
                    </a:lnTo>
                    <a:lnTo>
                      <a:pt x="180" y="46"/>
                    </a:lnTo>
                    <a:lnTo>
                      <a:pt x="177" y="42"/>
                    </a:lnTo>
                    <a:lnTo>
                      <a:pt x="175" y="39"/>
                    </a:lnTo>
                    <a:lnTo>
                      <a:pt x="171" y="35"/>
                    </a:lnTo>
                    <a:lnTo>
                      <a:pt x="169" y="31"/>
                    </a:lnTo>
                    <a:lnTo>
                      <a:pt x="167" y="29"/>
                    </a:lnTo>
                    <a:lnTo>
                      <a:pt x="163" y="25"/>
                    </a:lnTo>
                    <a:lnTo>
                      <a:pt x="158" y="22"/>
                    </a:lnTo>
                    <a:lnTo>
                      <a:pt x="155" y="18"/>
                    </a:lnTo>
                    <a:lnTo>
                      <a:pt x="151" y="16"/>
                    </a:lnTo>
                    <a:lnTo>
                      <a:pt x="147" y="13"/>
                    </a:lnTo>
                    <a:lnTo>
                      <a:pt x="143" y="11"/>
                    </a:lnTo>
                    <a:lnTo>
                      <a:pt x="139" y="10"/>
                    </a:lnTo>
                    <a:lnTo>
                      <a:pt x="135" y="7"/>
                    </a:lnTo>
                    <a:lnTo>
                      <a:pt x="129" y="6"/>
                    </a:lnTo>
                    <a:lnTo>
                      <a:pt x="126" y="4"/>
                    </a:lnTo>
                    <a:lnTo>
                      <a:pt x="121" y="3"/>
                    </a:lnTo>
                    <a:lnTo>
                      <a:pt x="116" y="3"/>
                    </a:lnTo>
                    <a:lnTo>
                      <a:pt x="111" y="1"/>
                    </a:lnTo>
                    <a:lnTo>
                      <a:pt x="107" y="0"/>
                    </a:lnTo>
                    <a:lnTo>
                      <a:pt x="102" y="0"/>
                    </a:lnTo>
                    <a:lnTo>
                      <a:pt x="98" y="0"/>
                    </a:lnTo>
                    <a:lnTo>
                      <a:pt x="92" y="0"/>
                    </a:lnTo>
                    <a:lnTo>
                      <a:pt x="87" y="0"/>
                    </a:lnTo>
                    <a:lnTo>
                      <a:pt x="83" y="1"/>
                    </a:lnTo>
                    <a:lnTo>
                      <a:pt x="78" y="3"/>
                    </a:lnTo>
                    <a:lnTo>
                      <a:pt x="73" y="3"/>
                    </a:lnTo>
                    <a:lnTo>
                      <a:pt x="68" y="4"/>
                    </a:lnTo>
                    <a:lnTo>
                      <a:pt x="63" y="6"/>
                    </a:lnTo>
                    <a:lnTo>
                      <a:pt x="59" y="7"/>
                    </a:lnTo>
                    <a:lnTo>
                      <a:pt x="54" y="10"/>
                    </a:lnTo>
                    <a:lnTo>
                      <a:pt x="50" y="11"/>
                    </a:lnTo>
                    <a:lnTo>
                      <a:pt x="47" y="13"/>
                    </a:lnTo>
                    <a:lnTo>
                      <a:pt x="43" y="16"/>
                    </a:lnTo>
                    <a:lnTo>
                      <a:pt x="38" y="18"/>
                    </a:lnTo>
                    <a:lnTo>
                      <a:pt x="35" y="22"/>
                    </a:lnTo>
                    <a:lnTo>
                      <a:pt x="31" y="25"/>
                    </a:lnTo>
                    <a:lnTo>
                      <a:pt x="29" y="29"/>
                    </a:lnTo>
                    <a:lnTo>
                      <a:pt x="25" y="31"/>
                    </a:lnTo>
                    <a:lnTo>
                      <a:pt x="21" y="35"/>
                    </a:lnTo>
                    <a:lnTo>
                      <a:pt x="19" y="39"/>
                    </a:lnTo>
                    <a:lnTo>
                      <a:pt x="17" y="42"/>
                    </a:lnTo>
                    <a:lnTo>
                      <a:pt x="14" y="46"/>
                    </a:lnTo>
                    <a:lnTo>
                      <a:pt x="12" y="51"/>
                    </a:lnTo>
                    <a:lnTo>
                      <a:pt x="9" y="54"/>
                    </a:lnTo>
                    <a:lnTo>
                      <a:pt x="8" y="59"/>
                    </a:lnTo>
                    <a:lnTo>
                      <a:pt x="6" y="64"/>
                    </a:lnTo>
                    <a:lnTo>
                      <a:pt x="5" y="69"/>
                    </a:lnTo>
                    <a:lnTo>
                      <a:pt x="3" y="72"/>
                    </a:lnTo>
                    <a:lnTo>
                      <a:pt x="2" y="77"/>
                    </a:lnTo>
                    <a:lnTo>
                      <a:pt x="1" y="83"/>
                    </a:lnTo>
                    <a:lnTo>
                      <a:pt x="0" y="88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102"/>
                    </a:lnTo>
                    <a:lnTo>
                      <a:pt x="0" y="107"/>
                    </a:lnTo>
                    <a:lnTo>
                      <a:pt x="1" y="112"/>
                    </a:lnTo>
                    <a:lnTo>
                      <a:pt x="2" y="117"/>
                    </a:lnTo>
                    <a:lnTo>
                      <a:pt x="3" y="121"/>
                    </a:lnTo>
                    <a:lnTo>
                      <a:pt x="5" y="126"/>
                    </a:lnTo>
                    <a:lnTo>
                      <a:pt x="6" y="130"/>
                    </a:lnTo>
                    <a:lnTo>
                      <a:pt x="8" y="135"/>
                    </a:lnTo>
                    <a:lnTo>
                      <a:pt x="9" y="138"/>
                    </a:lnTo>
                    <a:lnTo>
                      <a:pt x="12" y="143"/>
                    </a:lnTo>
                    <a:lnTo>
                      <a:pt x="14" y="147"/>
                    </a:lnTo>
                    <a:lnTo>
                      <a:pt x="17" y="152"/>
                    </a:lnTo>
                    <a:lnTo>
                      <a:pt x="19" y="155"/>
                    </a:lnTo>
                    <a:lnTo>
                      <a:pt x="21" y="159"/>
                    </a:lnTo>
                    <a:lnTo>
                      <a:pt x="25" y="162"/>
                    </a:lnTo>
                    <a:lnTo>
                      <a:pt x="29" y="166"/>
                    </a:lnTo>
                    <a:lnTo>
                      <a:pt x="31" y="168"/>
                    </a:lnTo>
                    <a:lnTo>
                      <a:pt x="35" y="172"/>
                    </a:lnTo>
                    <a:lnTo>
                      <a:pt x="38" y="174"/>
                    </a:lnTo>
                    <a:lnTo>
                      <a:pt x="43" y="178"/>
                    </a:lnTo>
                    <a:lnTo>
                      <a:pt x="47" y="180"/>
                    </a:lnTo>
                    <a:lnTo>
                      <a:pt x="50" y="183"/>
                    </a:lnTo>
                    <a:lnTo>
                      <a:pt x="54" y="184"/>
                    </a:lnTo>
                    <a:lnTo>
                      <a:pt x="59" y="186"/>
                    </a:lnTo>
                    <a:lnTo>
                      <a:pt x="63" y="188"/>
                    </a:lnTo>
                    <a:lnTo>
                      <a:pt x="68" y="190"/>
                    </a:lnTo>
                    <a:lnTo>
                      <a:pt x="73" y="191"/>
                    </a:lnTo>
                    <a:lnTo>
                      <a:pt x="78" y="192"/>
                    </a:lnTo>
                    <a:lnTo>
                      <a:pt x="83" y="192"/>
                    </a:lnTo>
                    <a:lnTo>
                      <a:pt x="87" y="194"/>
                    </a:lnTo>
                    <a:lnTo>
                      <a:pt x="92" y="194"/>
                    </a:lnTo>
                    <a:lnTo>
                      <a:pt x="98" y="195"/>
                    </a:lnTo>
                    <a:lnTo>
                      <a:pt x="98" y="19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4" name="Freeform 228"/>
              <p:cNvSpPr>
                <a:spLocks/>
              </p:cNvSpPr>
              <p:nvPr/>
            </p:nvSpPr>
            <p:spPr bwMode="auto">
              <a:xfrm>
                <a:off x="1830" y="2157"/>
                <a:ext cx="191" cy="192"/>
              </a:xfrm>
              <a:custGeom>
                <a:avLst/>
                <a:gdLst/>
                <a:ahLst/>
                <a:cxnLst>
                  <a:cxn ang="0">
                    <a:pos x="105" y="191"/>
                  </a:cxn>
                  <a:cxn ang="0">
                    <a:pos x="119" y="189"/>
                  </a:cxn>
                  <a:cxn ang="0">
                    <a:pos x="132" y="184"/>
                  </a:cxn>
                  <a:cxn ang="0">
                    <a:pos x="143" y="177"/>
                  </a:cxn>
                  <a:cxn ang="0">
                    <a:pos x="155" y="170"/>
                  </a:cxn>
                  <a:cxn ang="0">
                    <a:pos x="165" y="160"/>
                  </a:cxn>
                  <a:cxn ang="0">
                    <a:pos x="173" y="149"/>
                  </a:cxn>
                  <a:cxn ang="0">
                    <a:pos x="180" y="136"/>
                  </a:cxn>
                  <a:cxn ang="0">
                    <a:pos x="186" y="124"/>
                  </a:cxn>
                  <a:cxn ang="0">
                    <a:pos x="189" y="110"/>
                  </a:cxn>
                  <a:cxn ang="0">
                    <a:pos x="191" y="96"/>
                  </a:cxn>
                  <a:cxn ang="0">
                    <a:pos x="189" y="81"/>
                  </a:cxn>
                  <a:cxn ang="0">
                    <a:pos x="186" y="68"/>
                  </a:cxn>
                  <a:cxn ang="0">
                    <a:pos x="180" y="54"/>
                  </a:cxn>
                  <a:cxn ang="0">
                    <a:pos x="173" y="42"/>
                  </a:cxn>
                  <a:cxn ang="0">
                    <a:pos x="165" y="32"/>
                  </a:cxn>
                  <a:cxn ang="0">
                    <a:pos x="155" y="22"/>
                  </a:cxn>
                  <a:cxn ang="0">
                    <a:pos x="143" y="13"/>
                  </a:cxn>
                  <a:cxn ang="0">
                    <a:pos x="132" y="7"/>
                  </a:cxn>
                  <a:cxn ang="0">
                    <a:pos x="119" y="3"/>
                  </a:cxn>
                  <a:cxn ang="0">
                    <a:pos x="105" y="0"/>
                  </a:cxn>
                  <a:cxn ang="0">
                    <a:pos x="90" y="0"/>
                  </a:cxn>
                  <a:cxn ang="0">
                    <a:pos x="76" y="3"/>
                  </a:cxn>
                  <a:cxn ang="0">
                    <a:pos x="61" y="6"/>
                  </a:cxn>
                  <a:cxn ang="0">
                    <a:pos x="48" y="11"/>
                  </a:cxn>
                  <a:cxn ang="0">
                    <a:pos x="37" y="18"/>
                  </a:cxn>
                  <a:cxn ang="0">
                    <a:pos x="28" y="28"/>
                  </a:cxn>
                  <a:cxn ang="0">
                    <a:pos x="18" y="39"/>
                  </a:cxn>
                  <a:cxn ang="0">
                    <a:pos x="11" y="50"/>
                  </a:cxn>
                  <a:cxn ang="0">
                    <a:pos x="5" y="63"/>
                  </a:cxn>
                  <a:cxn ang="0">
                    <a:pos x="1" y="76"/>
                  </a:cxn>
                  <a:cxn ang="0">
                    <a:pos x="0" y="90"/>
                  </a:cxn>
                  <a:cxn ang="0">
                    <a:pos x="0" y="105"/>
                  </a:cxn>
                  <a:cxn ang="0">
                    <a:pos x="3" y="119"/>
                  </a:cxn>
                  <a:cxn ang="0">
                    <a:pos x="7" y="132"/>
                  </a:cxn>
                  <a:cxn ang="0">
                    <a:pos x="12" y="144"/>
                  </a:cxn>
                  <a:cxn ang="0">
                    <a:pos x="22" y="156"/>
                  </a:cxn>
                  <a:cxn ang="0">
                    <a:pos x="31" y="166"/>
                  </a:cxn>
                  <a:cxn ang="0">
                    <a:pos x="41" y="174"/>
                  </a:cxn>
                  <a:cxn ang="0">
                    <a:pos x="53" y="182"/>
                  </a:cxn>
                  <a:cxn ang="0">
                    <a:pos x="66" y="188"/>
                  </a:cxn>
                  <a:cxn ang="0">
                    <a:pos x="81" y="190"/>
                  </a:cxn>
                  <a:cxn ang="0">
                    <a:pos x="95" y="192"/>
                  </a:cxn>
                </a:cxnLst>
                <a:rect l="0" t="0" r="r" b="b"/>
                <a:pathLst>
                  <a:path w="191" h="192">
                    <a:moveTo>
                      <a:pt x="95" y="192"/>
                    </a:moveTo>
                    <a:lnTo>
                      <a:pt x="100" y="191"/>
                    </a:lnTo>
                    <a:lnTo>
                      <a:pt x="105" y="191"/>
                    </a:lnTo>
                    <a:lnTo>
                      <a:pt x="109" y="190"/>
                    </a:lnTo>
                    <a:lnTo>
                      <a:pt x="114" y="190"/>
                    </a:lnTo>
                    <a:lnTo>
                      <a:pt x="119" y="189"/>
                    </a:lnTo>
                    <a:lnTo>
                      <a:pt x="123" y="188"/>
                    </a:lnTo>
                    <a:lnTo>
                      <a:pt x="127" y="185"/>
                    </a:lnTo>
                    <a:lnTo>
                      <a:pt x="132" y="184"/>
                    </a:lnTo>
                    <a:lnTo>
                      <a:pt x="136" y="182"/>
                    </a:lnTo>
                    <a:lnTo>
                      <a:pt x="139" y="179"/>
                    </a:lnTo>
                    <a:lnTo>
                      <a:pt x="143" y="177"/>
                    </a:lnTo>
                    <a:lnTo>
                      <a:pt x="148" y="174"/>
                    </a:lnTo>
                    <a:lnTo>
                      <a:pt x="151" y="172"/>
                    </a:lnTo>
                    <a:lnTo>
                      <a:pt x="155" y="170"/>
                    </a:lnTo>
                    <a:lnTo>
                      <a:pt x="159" y="166"/>
                    </a:lnTo>
                    <a:lnTo>
                      <a:pt x="162" y="164"/>
                    </a:lnTo>
                    <a:lnTo>
                      <a:pt x="165" y="160"/>
                    </a:lnTo>
                    <a:lnTo>
                      <a:pt x="168" y="156"/>
                    </a:lnTo>
                    <a:lnTo>
                      <a:pt x="171" y="153"/>
                    </a:lnTo>
                    <a:lnTo>
                      <a:pt x="173" y="149"/>
                    </a:lnTo>
                    <a:lnTo>
                      <a:pt x="175" y="144"/>
                    </a:lnTo>
                    <a:lnTo>
                      <a:pt x="178" y="141"/>
                    </a:lnTo>
                    <a:lnTo>
                      <a:pt x="180" y="136"/>
                    </a:lnTo>
                    <a:lnTo>
                      <a:pt x="183" y="132"/>
                    </a:lnTo>
                    <a:lnTo>
                      <a:pt x="184" y="128"/>
                    </a:lnTo>
                    <a:lnTo>
                      <a:pt x="186" y="124"/>
                    </a:lnTo>
                    <a:lnTo>
                      <a:pt x="187" y="119"/>
                    </a:lnTo>
                    <a:lnTo>
                      <a:pt x="189" y="114"/>
                    </a:lnTo>
                    <a:lnTo>
                      <a:pt x="189" y="110"/>
                    </a:lnTo>
                    <a:lnTo>
                      <a:pt x="190" y="105"/>
                    </a:lnTo>
                    <a:lnTo>
                      <a:pt x="190" y="100"/>
                    </a:lnTo>
                    <a:lnTo>
                      <a:pt x="191" y="96"/>
                    </a:lnTo>
                    <a:lnTo>
                      <a:pt x="190" y="90"/>
                    </a:lnTo>
                    <a:lnTo>
                      <a:pt x="190" y="86"/>
                    </a:lnTo>
                    <a:lnTo>
                      <a:pt x="189" y="81"/>
                    </a:lnTo>
                    <a:lnTo>
                      <a:pt x="189" y="76"/>
                    </a:lnTo>
                    <a:lnTo>
                      <a:pt x="187" y="71"/>
                    </a:lnTo>
                    <a:lnTo>
                      <a:pt x="186" y="68"/>
                    </a:lnTo>
                    <a:lnTo>
                      <a:pt x="184" y="63"/>
                    </a:lnTo>
                    <a:lnTo>
                      <a:pt x="183" y="59"/>
                    </a:lnTo>
                    <a:lnTo>
                      <a:pt x="180" y="54"/>
                    </a:lnTo>
                    <a:lnTo>
                      <a:pt x="178" y="50"/>
                    </a:lnTo>
                    <a:lnTo>
                      <a:pt x="175" y="46"/>
                    </a:lnTo>
                    <a:lnTo>
                      <a:pt x="173" y="42"/>
                    </a:lnTo>
                    <a:lnTo>
                      <a:pt x="171" y="39"/>
                    </a:lnTo>
                    <a:lnTo>
                      <a:pt x="168" y="35"/>
                    </a:lnTo>
                    <a:lnTo>
                      <a:pt x="165" y="32"/>
                    </a:lnTo>
                    <a:lnTo>
                      <a:pt x="162" y="28"/>
                    </a:lnTo>
                    <a:lnTo>
                      <a:pt x="159" y="24"/>
                    </a:lnTo>
                    <a:lnTo>
                      <a:pt x="155" y="22"/>
                    </a:lnTo>
                    <a:lnTo>
                      <a:pt x="151" y="18"/>
                    </a:lnTo>
                    <a:lnTo>
                      <a:pt x="148" y="16"/>
                    </a:lnTo>
                    <a:lnTo>
                      <a:pt x="143" y="13"/>
                    </a:lnTo>
                    <a:lnTo>
                      <a:pt x="139" y="11"/>
                    </a:lnTo>
                    <a:lnTo>
                      <a:pt x="136" y="10"/>
                    </a:lnTo>
                    <a:lnTo>
                      <a:pt x="132" y="7"/>
                    </a:lnTo>
                    <a:lnTo>
                      <a:pt x="127" y="6"/>
                    </a:lnTo>
                    <a:lnTo>
                      <a:pt x="123" y="4"/>
                    </a:lnTo>
                    <a:lnTo>
                      <a:pt x="119" y="3"/>
                    </a:lnTo>
                    <a:lnTo>
                      <a:pt x="114" y="3"/>
                    </a:lnTo>
                    <a:lnTo>
                      <a:pt x="109" y="0"/>
                    </a:lnTo>
                    <a:lnTo>
                      <a:pt x="105" y="0"/>
                    </a:lnTo>
                    <a:lnTo>
                      <a:pt x="100" y="0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85" y="0"/>
                    </a:lnTo>
                    <a:lnTo>
                      <a:pt x="81" y="0"/>
                    </a:lnTo>
                    <a:lnTo>
                      <a:pt x="76" y="3"/>
                    </a:lnTo>
                    <a:lnTo>
                      <a:pt x="71" y="3"/>
                    </a:lnTo>
                    <a:lnTo>
                      <a:pt x="66" y="4"/>
                    </a:lnTo>
                    <a:lnTo>
                      <a:pt x="61" y="6"/>
                    </a:lnTo>
                    <a:lnTo>
                      <a:pt x="58" y="7"/>
                    </a:lnTo>
                    <a:lnTo>
                      <a:pt x="53" y="10"/>
                    </a:lnTo>
                    <a:lnTo>
                      <a:pt x="48" y="11"/>
                    </a:lnTo>
                    <a:lnTo>
                      <a:pt x="45" y="13"/>
                    </a:lnTo>
                    <a:lnTo>
                      <a:pt x="41" y="16"/>
                    </a:lnTo>
                    <a:lnTo>
                      <a:pt x="37" y="18"/>
                    </a:lnTo>
                    <a:lnTo>
                      <a:pt x="34" y="22"/>
                    </a:lnTo>
                    <a:lnTo>
                      <a:pt x="31" y="24"/>
                    </a:lnTo>
                    <a:lnTo>
                      <a:pt x="28" y="28"/>
                    </a:lnTo>
                    <a:lnTo>
                      <a:pt x="24" y="32"/>
                    </a:lnTo>
                    <a:lnTo>
                      <a:pt x="22" y="35"/>
                    </a:lnTo>
                    <a:lnTo>
                      <a:pt x="18" y="39"/>
                    </a:lnTo>
                    <a:lnTo>
                      <a:pt x="16" y="42"/>
                    </a:lnTo>
                    <a:lnTo>
                      <a:pt x="12" y="46"/>
                    </a:lnTo>
                    <a:lnTo>
                      <a:pt x="11" y="50"/>
                    </a:lnTo>
                    <a:lnTo>
                      <a:pt x="9" y="54"/>
                    </a:lnTo>
                    <a:lnTo>
                      <a:pt x="7" y="59"/>
                    </a:lnTo>
                    <a:lnTo>
                      <a:pt x="5" y="63"/>
                    </a:lnTo>
                    <a:lnTo>
                      <a:pt x="4" y="68"/>
                    </a:lnTo>
                    <a:lnTo>
                      <a:pt x="3" y="71"/>
                    </a:lnTo>
                    <a:lnTo>
                      <a:pt x="1" y="76"/>
                    </a:lnTo>
                    <a:lnTo>
                      <a:pt x="0" y="81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0" y="96"/>
                    </a:lnTo>
                    <a:lnTo>
                      <a:pt x="0" y="100"/>
                    </a:lnTo>
                    <a:lnTo>
                      <a:pt x="0" y="105"/>
                    </a:lnTo>
                    <a:lnTo>
                      <a:pt x="0" y="110"/>
                    </a:lnTo>
                    <a:lnTo>
                      <a:pt x="1" y="114"/>
                    </a:lnTo>
                    <a:lnTo>
                      <a:pt x="3" y="119"/>
                    </a:lnTo>
                    <a:lnTo>
                      <a:pt x="4" y="124"/>
                    </a:lnTo>
                    <a:lnTo>
                      <a:pt x="5" y="128"/>
                    </a:lnTo>
                    <a:lnTo>
                      <a:pt x="7" y="132"/>
                    </a:lnTo>
                    <a:lnTo>
                      <a:pt x="9" y="136"/>
                    </a:lnTo>
                    <a:lnTo>
                      <a:pt x="11" y="141"/>
                    </a:lnTo>
                    <a:lnTo>
                      <a:pt x="12" y="144"/>
                    </a:lnTo>
                    <a:lnTo>
                      <a:pt x="16" y="149"/>
                    </a:lnTo>
                    <a:lnTo>
                      <a:pt x="18" y="153"/>
                    </a:lnTo>
                    <a:lnTo>
                      <a:pt x="22" y="156"/>
                    </a:lnTo>
                    <a:lnTo>
                      <a:pt x="24" y="160"/>
                    </a:lnTo>
                    <a:lnTo>
                      <a:pt x="28" y="164"/>
                    </a:lnTo>
                    <a:lnTo>
                      <a:pt x="31" y="166"/>
                    </a:lnTo>
                    <a:lnTo>
                      <a:pt x="34" y="170"/>
                    </a:lnTo>
                    <a:lnTo>
                      <a:pt x="37" y="172"/>
                    </a:lnTo>
                    <a:lnTo>
                      <a:pt x="41" y="174"/>
                    </a:lnTo>
                    <a:lnTo>
                      <a:pt x="45" y="177"/>
                    </a:lnTo>
                    <a:lnTo>
                      <a:pt x="48" y="179"/>
                    </a:lnTo>
                    <a:lnTo>
                      <a:pt x="53" y="182"/>
                    </a:lnTo>
                    <a:lnTo>
                      <a:pt x="58" y="184"/>
                    </a:lnTo>
                    <a:lnTo>
                      <a:pt x="61" y="185"/>
                    </a:lnTo>
                    <a:lnTo>
                      <a:pt x="66" y="188"/>
                    </a:lnTo>
                    <a:lnTo>
                      <a:pt x="71" y="189"/>
                    </a:lnTo>
                    <a:lnTo>
                      <a:pt x="76" y="190"/>
                    </a:lnTo>
                    <a:lnTo>
                      <a:pt x="81" y="190"/>
                    </a:lnTo>
                    <a:lnTo>
                      <a:pt x="85" y="191"/>
                    </a:lnTo>
                    <a:lnTo>
                      <a:pt x="90" y="191"/>
                    </a:lnTo>
                    <a:lnTo>
                      <a:pt x="95" y="192"/>
                    </a:lnTo>
                    <a:lnTo>
                      <a:pt x="95" y="1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5" name="Freeform 229"/>
              <p:cNvSpPr>
                <a:spLocks/>
              </p:cNvSpPr>
              <p:nvPr/>
            </p:nvSpPr>
            <p:spPr bwMode="auto">
              <a:xfrm>
                <a:off x="2068" y="2243"/>
                <a:ext cx="166" cy="169"/>
              </a:xfrm>
              <a:custGeom>
                <a:avLst/>
                <a:gdLst/>
                <a:ahLst/>
                <a:cxnLst>
                  <a:cxn ang="0">
                    <a:pos x="86" y="168"/>
                  </a:cxn>
                  <a:cxn ang="0">
                    <a:pos x="95" y="168"/>
                  </a:cxn>
                  <a:cxn ang="0">
                    <a:pos x="103" y="165"/>
                  </a:cxn>
                  <a:cxn ang="0">
                    <a:pos x="111" y="163"/>
                  </a:cxn>
                  <a:cxn ang="0">
                    <a:pos x="119" y="158"/>
                  </a:cxn>
                  <a:cxn ang="0">
                    <a:pos x="126" y="154"/>
                  </a:cxn>
                  <a:cxn ang="0">
                    <a:pos x="135" y="148"/>
                  </a:cxn>
                  <a:cxn ang="0">
                    <a:pos x="147" y="136"/>
                  </a:cxn>
                  <a:cxn ang="0">
                    <a:pos x="153" y="127"/>
                  </a:cxn>
                  <a:cxn ang="0">
                    <a:pos x="157" y="120"/>
                  </a:cxn>
                  <a:cxn ang="0">
                    <a:pos x="160" y="111"/>
                  </a:cxn>
                  <a:cxn ang="0">
                    <a:pos x="163" y="104"/>
                  </a:cxn>
                  <a:cxn ang="0">
                    <a:pos x="165" y="96"/>
                  </a:cxn>
                  <a:cxn ang="0">
                    <a:pos x="166" y="87"/>
                  </a:cxn>
                  <a:cxn ang="0">
                    <a:pos x="166" y="79"/>
                  </a:cxn>
                  <a:cxn ang="0">
                    <a:pos x="165" y="69"/>
                  </a:cxn>
                  <a:cxn ang="0">
                    <a:pos x="163" y="62"/>
                  </a:cxn>
                  <a:cxn ang="0">
                    <a:pos x="160" y="55"/>
                  </a:cxn>
                  <a:cxn ang="0">
                    <a:pos x="157" y="46"/>
                  </a:cxn>
                  <a:cxn ang="0">
                    <a:pos x="153" y="39"/>
                  </a:cxn>
                  <a:cxn ang="0">
                    <a:pos x="150" y="32"/>
                  </a:cxn>
                  <a:cxn ang="0">
                    <a:pos x="145" y="26"/>
                  </a:cxn>
                  <a:cxn ang="0">
                    <a:pos x="135" y="18"/>
                  </a:cxn>
                  <a:cxn ang="0">
                    <a:pos x="126" y="10"/>
                  </a:cxn>
                  <a:cxn ang="0">
                    <a:pos x="119" y="7"/>
                  </a:cxn>
                  <a:cxn ang="0">
                    <a:pos x="111" y="3"/>
                  </a:cxn>
                  <a:cxn ang="0">
                    <a:pos x="103" y="1"/>
                  </a:cxn>
                  <a:cxn ang="0">
                    <a:pos x="95" y="0"/>
                  </a:cxn>
                  <a:cxn ang="0">
                    <a:pos x="86" y="0"/>
                  </a:cxn>
                  <a:cxn ang="0">
                    <a:pos x="78" y="0"/>
                  </a:cxn>
                  <a:cxn ang="0">
                    <a:pos x="69" y="0"/>
                  </a:cxn>
                  <a:cxn ang="0">
                    <a:pos x="61" y="1"/>
                  </a:cxn>
                  <a:cxn ang="0">
                    <a:pos x="54" y="3"/>
                  </a:cxn>
                  <a:cxn ang="0">
                    <a:pos x="47" y="7"/>
                  </a:cxn>
                  <a:cxn ang="0">
                    <a:pos x="39" y="10"/>
                  </a:cxn>
                  <a:cxn ang="0">
                    <a:pos x="32" y="15"/>
                  </a:cxn>
                  <a:cxn ang="0">
                    <a:pos x="26" y="20"/>
                  </a:cxn>
                  <a:cxn ang="0">
                    <a:pos x="20" y="26"/>
                  </a:cxn>
                  <a:cxn ang="0">
                    <a:pos x="15" y="32"/>
                  </a:cxn>
                  <a:cxn ang="0">
                    <a:pos x="11" y="39"/>
                  </a:cxn>
                  <a:cxn ang="0">
                    <a:pos x="7" y="46"/>
                  </a:cxn>
                  <a:cxn ang="0">
                    <a:pos x="3" y="55"/>
                  </a:cxn>
                  <a:cxn ang="0">
                    <a:pos x="1" y="62"/>
                  </a:cxn>
                  <a:cxn ang="0">
                    <a:pos x="0" y="69"/>
                  </a:cxn>
                  <a:cxn ang="0">
                    <a:pos x="0" y="79"/>
                  </a:cxn>
                  <a:cxn ang="0">
                    <a:pos x="0" y="87"/>
                  </a:cxn>
                  <a:cxn ang="0">
                    <a:pos x="0" y="96"/>
                  </a:cxn>
                  <a:cxn ang="0">
                    <a:pos x="1" y="104"/>
                  </a:cxn>
                  <a:cxn ang="0">
                    <a:pos x="3" y="111"/>
                  </a:cxn>
                  <a:cxn ang="0">
                    <a:pos x="7" y="120"/>
                  </a:cxn>
                  <a:cxn ang="0">
                    <a:pos x="11" y="127"/>
                  </a:cxn>
                  <a:cxn ang="0">
                    <a:pos x="18" y="136"/>
                  </a:cxn>
                  <a:cxn ang="0">
                    <a:pos x="26" y="146"/>
                  </a:cxn>
                  <a:cxn ang="0">
                    <a:pos x="32" y="151"/>
                  </a:cxn>
                  <a:cxn ang="0">
                    <a:pos x="39" y="154"/>
                  </a:cxn>
                  <a:cxn ang="0">
                    <a:pos x="47" y="158"/>
                  </a:cxn>
                  <a:cxn ang="0">
                    <a:pos x="54" y="163"/>
                  </a:cxn>
                  <a:cxn ang="0">
                    <a:pos x="61" y="165"/>
                  </a:cxn>
                  <a:cxn ang="0">
                    <a:pos x="69" y="168"/>
                  </a:cxn>
                  <a:cxn ang="0">
                    <a:pos x="78" y="168"/>
                  </a:cxn>
                  <a:cxn ang="0">
                    <a:pos x="83" y="169"/>
                  </a:cxn>
                </a:cxnLst>
                <a:rect l="0" t="0" r="r" b="b"/>
                <a:pathLst>
                  <a:path w="166" h="169">
                    <a:moveTo>
                      <a:pt x="83" y="169"/>
                    </a:moveTo>
                    <a:lnTo>
                      <a:pt x="86" y="168"/>
                    </a:lnTo>
                    <a:lnTo>
                      <a:pt x="91" y="168"/>
                    </a:lnTo>
                    <a:lnTo>
                      <a:pt x="95" y="168"/>
                    </a:lnTo>
                    <a:lnTo>
                      <a:pt x="99" y="166"/>
                    </a:lnTo>
                    <a:lnTo>
                      <a:pt x="103" y="165"/>
                    </a:lnTo>
                    <a:lnTo>
                      <a:pt x="108" y="164"/>
                    </a:lnTo>
                    <a:lnTo>
                      <a:pt x="111" y="163"/>
                    </a:lnTo>
                    <a:lnTo>
                      <a:pt x="115" y="162"/>
                    </a:lnTo>
                    <a:lnTo>
                      <a:pt x="119" y="158"/>
                    </a:lnTo>
                    <a:lnTo>
                      <a:pt x="122" y="157"/>
                    </a:lnTo>
                    <a:lnTo>
                      <a:pt x="126" y="154"/>
                    </a:lnTo>
                    <a:lnTo>
                      <a:pt x="129" y="153"/>
                    </a:lnTo>
                    <a:lnTo>
                      <a:pt x="135" y="148"/>
                    </a:lnTo>
                    <a:lnTo>
                      <a:pt x="142" y="144"/>
                    </a:lnTo>
                    <a:lnTo>
                      <a:pt x="147" y="136"/>
                    </a:lnTo>
                    <a:lnTo>
                      <a:pt x="152" y="130"/>
                    </a:lnTo>
                    <a:lnTo>
                      <a:pt x="153" y="127"/>
                    </a:lnTo>
                    <a:lnTo>
                      <a:pt x="156" y="123"/>
                    </a:lnTo>
                    <a:lnTo>
                      <a:pt x="157" y="120"/>
                    </a:lnTo>
                    <a:lnTo>
                      <a:pt x="159" y="116"/>
                    </a:lnTo>
                    <a:lnTo>
                      <a:pt x="160" y="111"/>
                    </a:lnTo>
                    <a:lnTo>
                      <a:pt x="162" y="108"/>
                    </a:lnTo>
                    <a:lnTo>
                      <a:pt x="163" y="104"/>
                    </a:lnTo>
                    <a:lnTo>
                      <a:pt x="164" y="100"/>
                    </a:lnTo>
                    <a:lnTo>
                      <a:pt x="165" y="96"/>
                    </a:lnTo>
                    <a:lnTo>
                      <a:pt x="166" y="91"/>
                    </a:lnTo>
                    <a:lnTo>
                      <a:pt x="166" y="87"/>
                    </a:lnTo>
                    <a:lnTo>
                      <a:pt x="166" y="84"/>
                    </a:lnTo>
                    <a:lnTo>
                      <a:pt x="166" y="79"/>
                    </a:lnTo>
                    <a:lnTo>
                      <a:pt x="166" y="74"/>
                    </a:lnTo>
                    <a:lnTo>
                      <a:pt x="165" y="69"/>
                    </a:lnTo>
                    <a:lnTo>
                      <a:pt x="164" y="66"/>
                    </a:lnTo>
                    <a:lnTo>
                      <a:pt x="163" y="62"/>
                    </a:lnTo>
                    <a:lnTo>
                      <a:pt x="162" y="58"/>
                    </a:lnTo>
                    <a:lnTo>
                      <a:pt x="160" y="55"/>
                    </a:lnTo>
                    <a:lnTo>
                      <a:pt x="159" y="51"/>
                    </a:lnTo>
                    <a:lnTo>
                      <a:pt x="157" y="46"/>
                    </a:lnTo>
                    <a:lnTo>
                      <a:pt x="156" y="43"/>
                    </a:lnTo>
                    <a:lnTo>
                      <a:pt x="153" y="39"/>
                    </a:lnTo>
                    <a:lnTo>
                      <a:pt x="152" y="36"/>
                    </a:lnTo>
                    <a:lnTo>
                      <a:pt x="150" y="32"/>
                    </a:lnTo>
                    <a:lnTo>
                      <a:pt x="147" y="30"/>
                    </a:lnTo>
                    <a:lnTo>
                      <a:pt x="145" y="26"/>
                    </a:lnTo>
                    <a:lnTo>
                      <a:pt x="142" y="24"/>
                    </a:lnTo>
                    <a:lnTo>
                      <a:pt x="135" y="18"/>
                    </a:lnTo>
                    <a:lnTo>
                      <a:pt x="129" y="13"/>
                    </a:lnTo>
                    <a:lnTo>
                      <a:pt x="126" y="10"/>
                    </a:lnTo>
                    <a:lnTo>
                      <a:pt x="122" y="8"/>
                    </a:lnTo>
                    <a:lnTo>
                      <a:pt x="119" y="7"/>
                    </a:lnTo>
                    <a:lnTo>
                      <a:pt x="115" y="6"/>
                    </a:lnTo>
                    <a:lnTo>
                      <a:pt x="111" y="3"/>
                    </a:lnTo>
                    <a:lnTo>
                      <a:pt x="108" y="2"/>
                    </a:lnTo>
                    <a:lnTo>
                      <a:pt x="103" y="1"/>
                    </a:lnTo>
                    <a:lnTo>
                      <a:pt x="99" y="1"/>
                    </a:lnTo>
                    <a:lnTo>
                      <a:pt x="95" y="0"/>
                    </a:lnTo>
                    <a:lnTo>
                      <a:pt x="91" y="0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69" y="0"/>
                    </a:lnTo>
                    <a:lnTo>
                      <a:pt x="66" y="1"/>
                    </a:lnTo>
                    <a:lnTo>
                      <a:pt x="61" y="1"/>
                    </a:lnTo>
                    <a:lnTo>
                      <a:pt x="57" y="2"/>
                    </a:lnTo>
                    <a:lnTo>
                      <a:pt x="54" y="3"/>
                    </a:lnTo>
                    <a:lnTo>
                      <a:pt x="50" y="6"/>
                    </a:lnTo>
                    <a:lnTo>
                      <a:pt x="47" y="7"/>
                    </a:lnTo>
                    <a:lnTo>
                      <a:pt x="43" y="8"/>
                    </a:lnTo>
                    <a:lnTo>
                      <a:pt x="39" y="10"/>
                    </a:lnTo>
                    <a:lnTo>
                      <a:pt x="36" y="13"/>
                    </a:lnTo>
                    <a:lnTo>
                      <a:pt x="32" y="15"/>
                    </a:lnTo>
                    <a:lnTo>
                      <a:pt x="29" y="18"/>
                    </a:lnTo>
                    <a:lnTo>
                      <a:pt x="26" y="20"/>
                    </a:lnTo>
                    <a:lnTo>
                      <a:pt x="24" y="24"/>
                    </a:lnTo>
                    <a:lnTo>
                      <a:pt x="20" y="26"/>
                    </a:lnTo>
                    <a:lnTo>
                      <a:pt x="18" y="30"/>
                    </a:lnTo>
                    <a:lnTo>
                      <a:pt x="15" y="32"/>
                    </a:lnTo>
                    <a:lnTo>
                      <a:pt x="13" y="36"/>
                    </a:lnTo>
                    <a:lnTo>
                      <a:pt x="11" y="39"/>
                    </a:lnTo>
                    <a:lnTo>
                      <a:pt x="9" y="43"/>
                    </a:lnTo>
                    <a:lnTo>
                      <a:pt x="7" y="46"/>
                    </a:lnTo>
                    <a:lnTo>
                      <a:pt x="6" y="51"/>
                    </a:lnTo>
                    <a:lnTo>
                      <a:pt x="3" y="55"/>
                    </a:lnTo>
                    <a:lnTo>
                      <a:pt x="2" y="58"/>
                    </a:lnTo>
                    <a:lnTo>
                      <a:pt x="1" y="62"/>
                    </a:lnTo>
                    <a:lnTo>
                      <a:pt x="1" y="66"/>
                    </a:lnTo>
                    <a:lnTo>
                      <a:pt x="0" y="69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0" y="87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1" y="100"/>
                    </a:lnTo>
                    <a:lnTo>
                      <a:pt x="1" y="104"/>
                    </a:lnTo>
                    <a:lnTo>
                      <a:pt x="2" y="108"/>
                    </a:lnTo>
                    <a:lnTo>
                      <a:pt x="3" y="111"/>
                    </a:lnTo>
                    <a:lnTo>
                      <a:pt x="6" y="116"/>
                    </a:lnTo>
                    <a:lnTo>
                      <a:pt x="7" y="120"/>
                    </a:lnTo>
                    <a:lnTo>
                      <a:pt x="9" y="123"/>
                    </a:lnTo>
                    <a:lnTo>
                      <a:pt x="11" y="127"/>
                    </a:lnTo>
                    <a:lnTo>
                      <a:pt x="13" y="130"/>
                    </a:lnTo>
                    <a:lnTo>
                      <a:pt x="18" y="136"/>
                    </a:lnTo>
                    <a:lnTo>
                      <a:pt x="24" y="144"/>
                    </a:lnTo>
                    <a:lnTo>
                      <a:pt x="26" y="146"/>
                    </a:lnTo>
                    <a:lnTo>
                      <a:pt x="29" y="148"/>
                    </a:lnTo>
                    <a:lnTo>
                      <a:pt x="32" y="151"/>
                    </a:lnTo>
                    <a:lnTo>
                      <a:pt x="36" y="153"/>
                    </a:lnTo>
                    <a:lnTo>
                      <a:pt x="39" y="154"/>
                    </a:lnTo>
                    <a:lnTo>
                      <a:pt x="43" y="157"/>
                    </a:lnTo>
                    <a:lnTo>
                      <a:pt x="47" y="158"/>
                    </a:lnTo>
                    <a:lnTo>
                      <a:pt x="50" y="162"/>
                    </a:lnTo>
                    <a:lnTo>
                      <a:pt x="54" y="163"/>
                    </a:lnTo>
                    <a:lnTo>
                      <a:pt x="57" y="164"/>
                    </a:lnTo>
                    <a:lnTo>
                      <a:pt x="61" y="165"/>
                    </a:lnTo>
                    <a:lnTo>
                      <a:pt x="66" y="166"/>
                    </a:lnTo>
                    <a:lnTo>
                      <a:pt x="69" y="168"/>
                    </a:lnTo>
                    <a:lnTo>
                      <a:pt x="74" y="168"/>
                    </a:lnTo>
                    <a:lnTo>
                      <a:pt x="78" y="168"/>
                    </a:lnTo>
                    <a:lnTo>
                      <a:pt x="83" y="169"/>
                    </a:lnTo>
                    <a:lnTo>
                      <a:pt x="83" y="1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6" name="Freeform 230"/>
              <p:cNvSpPr>
                <a:spLocks/>
              </p:cNvSpPr>
              <p:nvPr/>
            </p:nvSpPr>
            <p:spPr bwMode="auto">
              <a:xfrm>
                <a:off x="2303" y="2289"/>
                <a:ext cx="131" cy="132"/>
              </a:xfrm>
              <a:custGeom>
                <a:avLst/>
                <a:gdLst/>
                <a:ahLst/>
                <a:cxnLst>
                  <a:cxn ang="0">
                    <a:pos x="72" y="132"/>
                  </a:cxn>
                  <a:cxn ang="0">
                    <a:pos x="84" y="129"/>
                  </a:cxn>
                  <a:cxn ang="0">
                    <a:pos x="96" y="124"/>
                  </a:cxn>
                  <a:cxn ang="0">
                    <a:pos x="107" y="117"/>
                  </a:cxn>
                  <a:cxn ang="0">
                    <a:pos x="115" y="107"/>
                  </a:cxn>
                  <a:cxn ang="0">
                    <a:pos x="122" y="98"/>
                  </a:cxn>
                  <a:cxn ang="0">
                    <a:pos x="127" y="84"/>
                  </a:cxn>
                  <a:cxn ang="0">
                    <a:pos x="131" y="72"/>
                  </a:cxn>
                  <a:cxn ang="0">
                    <a:pos x="131" y="63"/>
                  </a:cxn>
                  <a:cxn ang="0">
                    <a:pos x="129" y="56"/>
                  </a:cxn>
                  <a:cxn ang="0">
                    <a:pos x="127" y="46"/>
                  </a:cxn>
                  <a:cxn ang="0">
                    <a:pos x="122" y="34"/>
                  </a:cxn>
                  <a:cxn ang="0">
                    <a:pos x="115" y="23"/>
                  </a:cxn>
                  <a:cxn ang="0">
                    <a:pos x="107" y="14"/>
                  </a:cxn>
                  <a:cxn ang="0">
                    <a:pos x="96" y="6"/>
                  </a:cxn>
                  <a:cxn ang="0">
                    <a:pos x="84" y="3"/>
                  </a:cxn>
                  <a:cxn ang="0">
                    <a:pos x="72" y="0"/>
                  </a:cxn>
                  <a:cxn ang="0">
                    <a:pos x="62" y="0"/>
                  </a:cxn>
                  <a:cxn ang="0">
                    <a:pos x="55" y="0"/>
                  </a:cxn>
                  <a:cxn ang="0">
                    <a:pos x="45" y="3"/>
                  </a:cxn>
                  <a:cxn ang="0">
                    <a:pos x="33" y="6"/>
                  </a:cxn>
                  <a:cxn ang="0">
                    <a:pos x="23" y="14"/>
                  </a:cxn>
                  <a:cxn ang="0">
                    <a:pos x="13" y="23"/>
                  </a:cxn>
                  <a:cxn ang="0">
                    <a:pos x="6" y="34"/>
                  </a:cxn>
                  <a:cxn ang="0">
                    <a:pos x="2" y="46"/>
                  </a:cxn>
                  <a:cxn ang="0">
                    <a:pos x="0" y="56"/>
                  </a:cxn>
                  <a:cxn ang="0">
                    <a:pos x="0" y="63"/>
                  </a:cxn>
                  <a:cxn ang="0">
                    <a:pos x="0" y="72"/>
                  </a:cxn>
                  <a:cxn ang="0">
                    <a:pos x="2" y="84"/>
                  </a:cxn>
                  <a:cxn ang="0">
                    <a:pos x="6" y="98"/>
                  </a:cxn>
                  <a:cxn ang="0">
                    <a:pos x="13" y="107"/>
                  </a:cxn>
                  <a:cxn ang="0">
                    <a:pos x="23" y="117"/>
                  </a:cxn>
                  <a:cxn ang="0">
                    <a:pos x="33" y="124"/>
                  </a:cxn>
                  <a:cxn ang="0">
                    <a:pos x="45" y="129"/>
                  </a:cxn>
                  <a:cxn ang="0">
                    <a:pos x="55" y="131"/>
                  </a:cxn>
                  <a:cxn ang="0">
                    <a:pos x="62" y="132"/>
                  </a:cxn>
                  <a:cxn ang="0">
                    <a:pos x="66" y="132"/>
                  </a:cxn>
                </a:cxnLst>
                <a:rect l="0" t="0" r="r" b="b"/>
                <a:pathLst>
                  <a:path w="131" h="132">
                    <a:moveTo>
                      <a:pt x="66" y="132"/>
                    </a:moveTo>
                    <a:lnTo>
                      <a:pt x="72" y="132"/>
                    </a:lnTo>
                    <a:lnTo>
                      <a:pt x="78" y="131"/>
                    </a:lnTo>
                    <a:lnTo>
                      <a:pt x="84" y="129"/>
                    </a:lnTo>
                    <a:lnTo>
                      <a:pt x="90" y="128"/>
                    </a:lnTo>
                    <a:lnTo>
                      <a:pt x="96" y="124"/>
                    </a:lnTo>
                    <a:lnTo>
                      <a:pt x="102" y="120"/>
                    </a:lnTo>
                    <a:lnTo>
                      <a:pt x="107" y="117"/>
                    </a:lnTo>
                    <a:lnTo>
                      <a:pt x="111" y="112"/>
                    </a:lnTo>
                    <a:lnTo>
                      <a:pt x="115" y="107"/>
                    </a:lnTo>
                    <a:lnTo>
                      <a:pt x="119" y="102"/>
                    </a:lnTo>
                    <a:lnTo>
                      <a:pt x="122" y="98"/>
                    </a:lnTo>
                    <a:lnTo>
                      <a:pt x="126" y="92"/>
                    </a:lnTo>
                    <a:lnTo>
                      <a:pt x="127" y="84"/>
                    </a:lnTo>
                    <a:lnTo>
                      <a:pt x="129" y="78"/>
                    </a:lnTo>
                    <a:lnTo>
                      <a:pt x="131" y="72"/>
                    </a:lnTo>
                    <a:lnTo>
                      <a:pt x="131" y="66"/>
                    </a:lnTo>
                    <a:lnTo>
                      <a:pt x="131" y="63"/>
                    </a:lnTo>
                    <a:lnTo>
                      <a:pt x="131" y="59"/>
                    </a:lnTo>
                    <a:lnTo>
                      <a:pt x="129" y="56"/>
                    </a:lnTo>
                    <a:lnTo>
                      <a:pt x="129" y="53"/>
                    </a:lnTo>
                    <a:lnTo>
                      <a:pt x="127" y="46"/>
                    </a:lnTo>
                    <a:lnTo>
                      <a:pt x="126" y="40"/>
                    </a:lnTo>
                    <a:lnTo>
                      <a:pt x="122" y="34"/>
                    </a:lnTo>
                    <a:lnTo>
                      <a:pt x="119" y="28"/>
                    </a:lnTo>
                    <a:lnTo>
                      <a:pt x="115" y="23"/>
                    </a:lnTo>
                    <a:lnTo>
                      <a:pt x="111" y="18"/>
                    </a:lnTo>
                    <a:lnTo>
                      <a:pt x="107" y="14"/>
                    </a:lnTo>
                    <a:lnTo>
                      <a:pt x="102" y="10"/>
                    </a:lnTo>
                    <a:lnTo>
                      <a:pt x="96" y="6"/>
                    </a:lnTo>
                    <a:lnTo>
                      <a:pt x="90" y="5"/>
                    </a:lnTo>
                    <a:lnTo>
                      <a:pt x="84" y="3"/>
                    </a:lnTo>
                    <a:lnTo>
                      <a:pt x="78" y="2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51" y="2"/>
                    </a:lnTo>
                    <a:lnTo>
                      <a:pt x="45" y="3"/>
                    </a:lnTo>
                    <a:lnTo>
                      <a:pt x="39" y="5"/>
                    </a:lnTo>
                    <a:lnTo>
                      <a:pt x="33" y="6"/>
                    </a:lnTo>
                    <a:lnTo>
                      <a:pt x="27" y="10"/>
                    </a:lnTo>
                    <a:lnTo>
                      <a:pt x="23" y="14"/>
                    </a:lnTo>
                    <a:lnTo>
                      <a:pt x="18" y="18"/>
                    </a:lnTo>
                    <a:lnTo>
                      <a:pt x="13" y="23"/>
                    </a:lnTo>
                    <a:lnTo>
                      <a:pt x="9" y="28"/>
                    </a:lnTo>
                    <a:lnTo>
                      <a:pt x="6" y="34"/>
                    </a:lnTo>
                    <a:lnTo>
                      <a:pt x="5" y="40"/>
                    </a:lnTo>
                    <a:lnTo>
                      <a:pt x="2" y="46"/>
                    </a:lnTo>
                    <a:lnTo>
                      <a:pt x="1" y="53"/>
                    </a:lnTo>
                    <a:lnTo>
                      <a:pt x="0" y="56"/>
                    </a:lnTo>
                    <a:lnTo>
                      <a:pt x="0" y="59"/>
                    </a:lnTo>
                    <a:lnTo>
                      <a:pt x="0" y="63"/>
                    </a:lnTo>
                    <a:lnTo>
                      <a:pt x="0" y="66"/>
                    </a:lnTo>
                    <a:lnTo>
                      <a:pt x="0" y="72"/>
                    </a:lnTo>
                    <a:lnTo>
                      <a:pt x="1" y="78"/>
                    </a:lnTo>
                    <a:lnTo>
                      <a:pt x="2" y="84"/>
                    </a:lnTo>
                    <a:lnTo>
                      <a:pt x="5" y="92"/>
                    </a:lnTo>
                    <a:lnTo>
                      <a:pt x="6" y="98"/>
                    </a:lnTo>
                    <a:lnTo>
                      <a:pt x="9" y="102"/>
                    </a:lnTo>
                    <a:lnTo>
                      <a:pt x="13" y="107"/>
                    </a:lnTo>
                    <a:lnTo>
                      <a:pt x="18" y="112"/>
                    </a:lnTo>
                    <a:lnTo>
                      <a:pt x="23" y="117"/>
                    </a:lnTo>
                    <a:lnTo>
                      <a:pt x="27" y="120"/>
                    </a:lnTo>
                    <a:lnTo>
                      <a:pt x="33" y="124"/>
                    </a:lnTo>
                    <a:lnTo>
                      <a:pt x="39" y="128"/>
                    </a:lnTo>
                    <a:lnTo>
                      <a:pt x="45" y="129"/>
                    </a:lnTo>
                    <a:lnTo>
                      <a:pt x="51" y="131"/>
                    </a:lnTo>
                    <a:lnTo>
                      <a:pt x="55" y="131"/>
                    </a:lnTo>
                    <a:lnTo>
                      <a:pt x="59" y="132"/>
                    </a:lnTo>
                    <a:lnTo>
                      <a:pt x="62" y="132"/>
                    </a:lnTo>
                    <a:lnTo>
                      <a:pt x="66" y="132"/>
                    </a:lnTo>
                    <a:lnTo>
                      <a:pt x="66" y="1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7" name="Freeform 231"/>
              <p:cNvSpPr>
                <a:spLocks/>
              </p:cNvSpPr>
              <p:nvPr/>
            </p:nvSpPr>
            <p:spPr bwMode="auto">
              <a:xfrm>
                <a:off x="1438" y="1942"/>
                <a:ext cx="174" cy="176"/>
              </a:xfrm>
              <a:custGeom>
                <a:avLst/>
                <a:gdLst/>
                <a:ahLst/>
                <a:cxnLst>
                  <a:cxn ang="0">
                    <a:pos x="91" y="174"/>
                  </a:cxn>
                  <a:cxn ang="0">
                    <a:pos x="99" y="174"/>
                  </a:cxn>
                  <a:cxn ang="0">
                    <a:pos x="108" y="172"/>
                  </a:cxn>
                  <a:cxn ang="0">
                    <a:pos x="116" y="170"/>
                  </a:cxn>
                  <a:cxn ang="0">
                    <a:pos x="125" y="166"/>
                  </a:cxn>
                  <a:cxn ang="0">
                    <a:pos x="132" y="162"/>
                  </a:cxn>
                  <a:cxn ang="0">
                    <a:pos x="138" y="158"/>
                  </a:cxn>
                  <a:cxn ang="0">
                    <a:pos x="145" y="152"/>
                  </a:cxn>
                  <a:cxn ang="0">
                    <a:pos x="153" y="143"/>
                  </a:cxn>
                  <a:cxn ang="0">
                    <a:pos x="161" y="134"/>
                  </a:cxn>
                  <a:cxn ang="0">
                    <a:pos x="164" y="125"/>
                  </a:cxn>
                  <a:cxn ang="0">
                    <a:pos x="168" y="118"/>
                  </a:cxn>
                  <a:cxn ang="0">
                    <a:pos x="171" y="110"/>
                  </a:cxn>
                  <a:cxn ang="0">
                    <a:pos x="173" y="101"/>
                  </a:cxn>
                  <a:cxn ang="0">
                    <a:pos x="174" y="93"/>
                  </a:cxn>
                  <a:cxn ang="0">
                    <a:pos x="174" y="83"/>
                  </a:cxn>
                  <a:cxn ang="0">
                    <a:pos x="173" y="75"/>
                  </a:cxn>
                  <a:cxn ang="0">
                    <a:pos x="171" y="65"/>
                  </a:cxn>
                  <a:cxn ang="0">
                    <a:pos x="168" y="57"/>
                  </a:cxn>
                  <a:cxn ang="0">
                    <a:pos x="164" y="50"/>
                  </a:cxn>
                  <a:cxn ang="0">
                    <a:pos x="161" y="42"/>
                  </a:cxn>
                  <a:cxn ang="0">
                    <a:pos x="156" y="35"/>
                  </a:cxn>
                  <a:cxn ang="0">
                    <a:pos x="151" y="28"/>
                  </a:cxn>
                  <a:cxn ang="0">
                    <a:pos x="145" y="22"/>
                  </a:cxn>
                  <a:cxn ang="0">
                    <a:pos x="138" y="17"/>
                  </a:cxn>
                  <a:cxn ang="0">
                    <a:pos x="132" y="12"/>
                  </a:cxn>
                  <a:cxn ang="0">
                    <a:pos x="125" y="9"/>
                  </a:cxn>
                  <a:cxn ang="0">
                    <a:pos x="116" y="5"/>
                  </a:cxn>
                  <a:cxn ang="0">
                    <a:pos x="108" y="3"/>
                  </a:cxn>
                  <a:cxn ang="0">
                    <a:pos x="99" y="0"/>
                  </a:cxn>
                  <a:cxn ang="0">
                    <a:pos x="91" y="0"/>
                  </a:cxn>
                  <a:cxn ang="0">
                    <a:pos x="81" y="0"/>
                  </a:cxn>
                  <a:cxn ang="0">
                    <a:pos x="72" y="0"/>
                  </a:cxn>
                  <a:cxn ang="0">
                    <a:pos x="63" y="3"/>
                  </a:cxn>
                  <a:cxn ang="0">
                    <a:pos x="56" y="5"/>
                  </a:cxn>
                  <a:cxn ang="0">
                    <a:pos x="48" y="9"/>
                  </a:cxn>
                  <a:cxn ang="0">
                    <a:pos x="41" y="12"/>
                  </a:cxn>
                  <a:cxn ang="0">
                    <a:pos x="33" y="17"/>
                  </a:cxn>
                  <a:cxn ang="0">
                    <a:pos x="27" y="22"/>
                  </a:cxn>
                  <a:cxn ang="0">
                    <a:pos x="21" y="28"/>
                  </a:cxn>
                  <a:cxn ang="0">
                    <a:pos x="15" y="35"/>
                  </a:cxn>
                  <a:cxn ang="0">
                    <a:pos x="12" y="42"/>
                  </a:cxn>
                  <a:cxn ang="0">
                    <a:pos x="7" y="50"/>
                  </a:cxn>
                  <a:cxn ang="0">
                    <a:pos x="5" y="57"/>
                  </a:cxn>
                  <a:cxn ang="0">
                    <a:pos x="2" y="65"/>
                  </a:cxn>
                  <a:cxn ang="0">
                    <a:pos x="0" y="75"/>
                  </a:cxn>
                  <a:cxn ang="0">
                    <a:pos x="0" y="83"/>
                  </a:cxn>
                  <a:cxn ang="0">
                    <a:pos x="0" y="93"/>
                  </a:cxn>
                  <a:cxn ang="0">
                    <a:pos x="0" y="101"/>
                  </a:cxn>
                  <a:cxn ang="0">
                    <a:pos x="2" y="110"/>
                  </a:cxn>
                  <a:cxn ang="0">
                    <a:pos x="5" y="118"/>
                  </a:cxn>
                  <a:cxn ang="0">
                    <a:pos x="7" y="125"/>
                  </a:cxn>
                  <a:cxn ang="0">
                    <a:pos x="12" y="134"/>
                  </a:cxn>
                  <a:cxn ang="0">
                    <a:pos x="19" y="143"/>
                  </a:cxn>
                  <a:cxn ang="0">
                    <a:pos x="27" y="152"/>
                  </a:cxn>
                  <a:cxn ang="0">
                    <a:pos x="33" y="158"/>
                  </a:cxn>
                  <a:cxn ang="0">
                    <a:pos x="41" y="162"/>
                  </a:cxn>
                  <a:cxn ang="0">
                    <a:pos x="48" y="166"/>
                  </a:cxn>
                  <a:cxn ang="0">
                    <a:pos x="56" y="170"/>
                  </a:cxn>
                  <a:cxn ang="0">
                    <a:pos x="63" y="172"/>
                  </a:cxn>
                  <a:cxn ang="0">
                    <a:pos x="72" y="174"/>
                  </a:cxn>
                  <a:cxn ang="0">
                    <a:pos x="81" y="174"/>
                  </a:cxn>
                  <a:cxn ang="0">
                    <a:pos x="86" y="176"/>
                  </a:cxn>
                </a:cxnLst>
                <a:rect l="0" t="0" r="r" b="b"/>
                <a:pathLst>
                  <a:path w="174" h="176">
                    <a:moveTo>
                      <a:pt x="86" y="176"/>
                    </a:moveTo>
                    <a:lnTo>
                      <a:pt x="91" y="174"/>
                    </a:lnTo>
                    <a:lnTo>
                      <a:pt x="95" y="174"/>
                    </a:lnTo>
                    <a:lnTo>
                      <a:pt x="99" y="174"/>
                    </a:lnTo>
                    <a:lnTo>
                      <a:pt x="104" y="173"/>
                    </a:lnTo>
                    <a:lnTo>
                      <a:pt x="108" y="172"/>
                    </a:lnTo>
                    <a:lnTo>
                      <a:pt x="111" y="171"/>
                    </a:lnTo>
                    <a:lnTo>
                      <a:pt x="116" y="170"/>
                    </a:lnTo>
                    <a:lnTo>
                      <a:pt x="121" y="168"/>
                    </a:lnTo>
                    <a:lnTo>
                      <a:pt x="125" y="166"/>
                    </a:lnTo>
                    <a:lnTo>
                      <a:pt x="128" y="164"/>
                    </a:lnTo>
                    <a:lnTo>
                      <a:pt x="132" y="162"/>
                    </a:lnTo>
                    <a:lnTo>
                      <a:pt x="135" y="160"/>
                    </a:lnTo>
                    <a:lnTo>
                      <a:pt x="138" y="158"/>
                    </a:lnTo>
                    <a:lnTo>
                      <a:pt x="141" y="154"/>
                    </a:lnTo>
                    <a:lnTo>
                      <a:pt x="145" y="152"/>
                    </a:lnTo>
                    <a:lnTo>
                      <a:pt x="149" y="149"/>
                    </a:lnTo>
                    <a:lnTo>
                      <a:pt x="153" y="143"/>
                    </a:lnTo>
                    <a:lnTo>
                      <a:pt x="159" y="137"/>
                    </a:lnTo>
                    <a:lnTo>
                      <a:pt x="161" y="134"/>
                    </a:lnTo>
                    <a:lnTo>
                      <a:pt x="163" y="130"/>
                    </a:lnTo>
                    <a:lnTo>
                      <a:pt x="164" y="125"/>
                    </a:lnTo>
                    <a:lnTo>
                      <a:pt x="167" y="122"/>
                    </a:lnTo>
                    <a:lnTo>
                      <a:pt x="168" y="118"/>
                    </a:lnTo>
                    <a:lnTo>
                      <a:pt x="170" y="114"/>
                    </a:lnTo>
                    <a:lnTo>
                      <a:pt x="171" y="110"/>
                    </a:lnTo>
                    <a:lnTo>
                      <a:pt x="173" y="106"/>
                    </a:lnTo>
                    <a:lnTo>
                      <a:pt x="173" y="101"/>
                    </a:lnTo>
                    <a:lnTo>
                      <a:pt x="174" y="98"/>
                    </a:lnTo>
                    <a:lnTo>
                      <a:pt x="174" y="93"/>
                    </a:lnTo>
                    <a:lnTo>
                      <a:pt x="174" y="89"/>
                    </a:lnTo>
                    <a:lnTo>
                      <a:pt x="174" y="83"/>
                    </a:lnTo>
                    <a:lnTo>
                      <a:pt x="174" y="80"/>
                    </a:lnTo>
                    <a:lnTo>
                      <a:pt x="173" y="75"/>
                    </a:lnTo>
                    <a:lnTo>
                      <a:pt x="173" y="70"/>
                    </a:lnTo>
                    <a:lnTo>
                      <a:pt x="171" y="65"/>
                    </a:lnTo>
                    <a:lnTo>
                      <a:pt x="170" y="62"/>
                    </a:lnTo>
                    <a:lnTo>
                      <a:pt x="168" y="57"/>
                    </a:lnTo>
                    <a:lnTo>
                      <a:pt x="167" y="53"/>
                    </a:lnTo>
                    <a:lnTo>
                      <a:pt x="164" y="50"/>
                    </a:lnTo>
                    <a:lnTo>
                      <a:pt x="163" y="46"/>
                    </a:lnTo>
                    <a:lnTo>
                      <a:pt x="161" y="42"/>
                    </a:lnTo>
                    <a:lnTo>
                      <a:pt x="159" y="39"/>
                    </a:lnTo>
                    <a:lnTo>
                      <a:pt x="156" y="35"/>
                    </a:lnTo>
                    <a:lnTo>
                      <a:pt x="153" y="32"/>
                    </a:lnTo>
                    <a:lnTo>
                      <a:pt x="151" y="28"/>
                    </a:lnTo>
                    <a:lnTo>
                      <a:pt x="149" y="26"/>
                    </a:lnTo>
                    <a:lnTo>
                      <a:pt x="145" y="22"/>
                    </a:lnTo>
                    <a:lnTo>
                      <a:pt x="141" y="20"/>
                    </a:lnTo>
                    <a:lnTo>
                      <a:pt x="138" y="17"/>
                    </a:lnTo>
                    <a:lnTo>
                      <a:pt x="135" y="15"/>
                    </a:lnTo>
                    <a:lnTo>
                      <a:pt x="132" y="12"/>
                    </a:lnTo>
                    <a:lnTo>
                      <a:pt x="128" y="10"/>
                    </a:lnTo>
                    <a:lnTo>
                      <a:pt x="125" y="9"/>
                    </a:lnTo>
                    <a:lnTo>
                      <a:pt x="121" y="8"/>
                    </a:lnTo>
                    <a:lnTo>
                      <a:pt x="116" y="5"/>
                    </a:lnTo>
                    <a:lnTo>
                      <a:pt x="111" y="4"/>
                    </a:lnTo>
                    <a:lnTo>
                      <a:pt x="108" y="3"/>
                    </a:lnTo>
                    <a:lnTo>
                      <a:pt x="104" y="2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91" y="0"/>
                    </a:lnTo>
                    <a:lnTo>
                      <a:pt x="86" y="0"/>
                    </a:lnTo>
                    <a:lnTo>
                      <a:pt x="81" y="0"/>
                    </a:lnTo>
                    <a:lnTo>
                      <a:pt x="77" y="0"/>
                    </a:lnTo>
                    <a:lnTo>
                      <a:pt x="72" y="0"/>
                    </a:lnTo>
                    <a:lnTo>
                      <a:pt x="68" y="2"/>
                    </a:lnTo>
                    <a:lnTo>
                      <a:pt x="63" y="3"/>
                    </a:lnTo>
                    <a:lnTo>
                      <a:pt x="60" y="4"/>
                    </a:lnTo>
                    <a:lnTo>
                      <a:pt x="56" y="5"/>
                    </a:lnTo>
                    <a:lnTo>
                      <a:pt x="51" y="8"/>
                    </a:lnTo>
                    <a:lnTo>
                      <a:pt x="48" y="9"/>
                    </a:lnTo>
                    <a:lnTo>
                      <a:pt x="44" y="10"/>
                    </a:lnTo>
                    <a:lnTo>
                      <a:pt x="41" y="12"/>
                    </a:lnTo>
                    <a:lnTo>
                      <a:pt x="37" y="15"/>
                    </a:lnTo>
                    <a:lnTo>
                      <a:pt x="33" y="17"/>
                    </a:lnTo>
                    <a:lnTo>
                      <a:pt x="31" y="20"/>
                    </a:lnTo>
                    <a:lnTo>
                      <a:pt x="27" y="22"/>
                    </a:lnTo>
                    <a:lnTo>
                      <a:pt x="25" y="26"/>
                    </a:lnTo>
                    <a:lnTo>
                      <a:pt x="21" y="28"/>
                    </a:lnTo>
                    <a:lnTo>
                      <a:pt x="19" y="32"/>
                    </a:lnTo>
                    <a:lnTo>
                      <a:pt x="15" y="35"/>
                    </a:lnTo>
                    <a:lnTo>
                      <a:pt x="14" y="39"/>
                    </a:lnTo>
                    <a:lnTo>
                      <a:pt x="12" y="42"/>
                    </a:lnTo>
                    <a:lnTo>
                      <a:pt x="9" y="46"/>
                    </a:lnTo>
                    <a:lnTo>
                      <a:pt x="7" y="50"/>
                    </a:lnTo>
                    <a:lnTo>
                      <a:pt x="6" y="53"/>
                    </a:lnTo>
                    <a:lnTo>
                      <a:pt x="5" y="57"/>
                    </a:lnTo>
                    <a:lnTo>
                      <a:pt x="3" y="62"/>
                    </a:lnTo>
                    <a:lnTo>
                      <a:pt x="2" y="65"/>
                    </a:lnTo>
                    <a:lnTo>
                      <a:pt x="1" y="70"/>
                    </a:lnTo>
                    <a:lnTo>
                      <a:pt x="0" y="75"/>
                    </a:lnTo>
                    <a:lnTo>
                      <a:pt x="0" y="80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8"/>
                    </a:lnTo>
                    <a:lnTo>
                      <a:pt x="0" y="101"/>
                    </a:lnTo>
                    <a:lnTo>
                      <a:pt x="1" y="106"/>
                    </a:lnTo>
                    <a:lnTo>
                      <a:pt x="2" y="110"/>
                    </a:lnTo>
                    <a:lnTo>
                      <a:pt x="3" y="114"/>
                    </a:lnTo>
                    <a:lnTo>
                      <a:pt x="5" y="118"/>
                    </a:lnTo>
                    <a:lnTo>
                      <a:pt x="6" y="122"/>
                    </a:lnTo>
                    <a:lnTo>
                      <a:pt x="7" y="125"/>
                    </a:lnTo>
                    <a:lnTo>
                      <a:pt x="9" y="130"/>
                    </a:lnTo>
                    <a:lnTo>
                      <a:pt x="12" y="134"/>
                    </a:lnTo>
                    <a:lnTo>
                      <a:pt x="14" y="137"/>
                    </a:lnTo>
                    <a:lnTo>
                      <a:pt x="19" y="143"/>
                    </a:lnTo>
                    <a:lnTo>
                      <a:pt x="25" y="149"/>
                    </a:lnTo>
                    <a:lnTo>
                      <a:pt x="27" y="152"/>
                    </a:lnTo>
                    <a:lnTo>
                      <a:pt x="31" y="154"/>
                    </a:lnTo>
                    <a:lnTo>
                      <a:pt x="33" y="158"/>
                    </a:lnTo>
                    <a:lnTo>
                      <a:pt x="37" y="160"/>
                    </a:lnTo>
                    <a:lnTo>
                      <a:pt x="41" y="162"/>
                    </a:lnTo>
                    <a:lnTo>
                      <a:pt x="44" y="164"/>
                    </a:lnTo>
                    <a:lnTo>
                      <a:pt x="48" y="166"/>
                    </a:lnTo>
                    <a:lnTo>
                      <a:pt x="51" y="168"/>
                    </a:lnTo>
                    <a:lnTo>
                      <a:pt x="56" y="170"/>
                    </a:lnTo>
                    <a:lnTo>
                      <a:pt x="60" y="171"/>
                    </a:lnTo>
                    <a:lnTo>
                      <a:pt x="63" y="172"/>
                    </a:lnTo>
                    <a:lnTo>
                      <a:pt x="68" y="173"/>
                    </a:lnTo>
                    <a:lnTo>
                      <a:pt x="72" y="174"/>
                    </a:lnTo>
                    <a:lnTo>
                      <a:pt x="77" y="174"/>
                    </a:lnTo>
                    <a:lnTo>
                      <a:pt x="81" y="174"/>
                    </a:lnTo>
                    <a:lnTo>
                      <a:pt x="86" y="176"/>
                    </a:lnTo>
                    <a:lnTo>
                      <a:pt x="86" y="17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8" name="Freeform 232"/>
              <p:cNvSpPr>
                <a:spLocks/>
              </p:cNvSpPr>
              <p:nvPr/>
            </p:nvSpPr>
            <p:spPr bwMode="auto">
              <a:xfrm>
                <a:off x="1172" y="1766"/>
                <a:ext cx="80" cy="80"/>
              </a:xfrm>
              <a:custGeom>
                <a:avLst/>
                <a:gdLst/>
                <a:ahLst/>
                <a:cxnLst>
                  <a:cxn ang="0">
                    <a:pos x="40" y="80"/>
                  </a:cxn>
                  <a:cxn ang="0">
                    <a:pos x="44" y="79"/>
                  </a:cxn>
                  <a:cxn ang="0">
                    <a:pos x="48" y="79"/>
                  </a:cxn>
                  <a:cxn ang="0">
                    <a:pos x="51" y="78"/>
                  </a:cxn>
                  <a:cxn ang="0">
                    <a:pos x="55" y="77"/>
                  </a:cxn>
                  <a:cxn ang="0">
                    <a:pos x="58" y="74"/>
                  </a:cxn>
                  <a:cxn ang="0">
                    <a:pos x="62" y="73"/>
                  </a:cxn>
                  <a:cxn ang="0">
                    <a:pos x="66" y="71"/>
                  </a:cxn>
                  <a:cxn ang="0">
                    <a:pos x="68" y="68"/>
                  </a:cxn>
                  <a:cxn ang="0">
                    <a:pos x="70" y="66"/>
                  </a:cxn>
                  <a:cxn ang="0">
                    <a:pos x="73" y="62"/>
                  </a:cxn>
                  <a:cxn ang="0">
                    <a:pos x="75" y="59"/>
                  </a:cxn>
                  <a:cxn ang="0">
                    <a:pos x="76" y="55"/>
                  </a:cxn>
                  <a:cxn ang="0">
                    <a:pos x="78" y="52"/>
                  </a:cxn>
                  <a:cxn ang="0">
                    <a:pos x="79" y="48"/>
                  </a:cxn>
                  <a:cxn ang="0">
                    <a:pos x="80" y="44"/>
                  </a:cxn>
                  <a:cxn ang="0">
                    <a:pos x="80" y="41"/>
                  </a:cxn>
                  <a:cxn ang="0">
                    <a:pos x="80" y="36"/>
                  </a:cxn>
                  <a:cxn ang="0">
                    <a:pos x="79" y="31"/>
                  </a:cxn>
                  <a:cxn ang="0">
                    <a:pos x="78" y="28"/>
                  </a:cxn>
                  <a:cxn ang="0">
                    <a:pos x="76" y="24"/>
                  </a:cxn>
                  <a:cxn ang="0">
                    <a:pos x="73" y="17"/>
                  </a:cxn>
                  <a:cxn ang="0">
                    <a:pos x="68" y="12"/>
                  </a:cxn>
                  <a:cxn ang="0">
                    <a:pos x="66" y="8"/>
                  </a:cxn>
                  <a:cxn ang="0">
                    <a:pos x="62" y="6"/>
                  </a:cxn>
                  <a:cxn ang="0">
                    <a:pos x="58" y="5"/>
                  </a:cxn>
                  <a:cxn ang="0">
                    <a:pos x="55" y="4"/>
                  </a:cxn>
                  <a:cxn ang="0">
                    <a:pos x="51" y="1"/>
                  </a:cxn>
                  <a:cxn ang="0">
                    <a:pos x="48" y="1"/>
                  </a:cxn>
                  <a:cxn ang="0">
                    <a:pos x="44" y="0"/>
                  </a:cxn>
                  <a:cxn ang="0">
                    <a:pos x="40" y="0"/>
                  </a:cxn>
                  <a:cxn ang="0">
                    <a:pos x="36" y="0"/>
                  </a:cxn>
                  <a:cxn ang="0">
                    <a:pos x="32" y="1"/>
                  </a:cxn>
                  <a:cxn ang="0">
                    <a:pos x="28" y="1"/>
                  </a:cxn>
                  <a:cxn ang="0">
                    <a:pos x="24" y="4"/>
                  </a:cxn>
                  <a:cxn ang="0">
                    <a:pos x="20" y="5"/>
                  </a:cxn>
                  <a:cxn ang="0">
                    <a:pos x="16" y="6"/>
                  </a:cxn>
                  <a:cxn ang="0">
                    <a:pos x="14" y="8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4"/>
                  </a:cxn>
                  <a:cxn ang="0">
                    <a:pos x="1" y="28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0" y="41"/>
                  </a:cxn>
                  <a:cxn ang="0">
                    <a:pos x="0" y="44"/>
                  </a:cxn>
                  <a:cxn ang="0">
                    <a:pos x="0" y="48"/>
                  </a:cxn>
                  <a:cxn ang="0">
                    <a:pos x="1" y="52"/>
                  </a:cxn>
                  <a:cxn ang="0">
                    <a:pos x="2" y="55"/>
                  </a:cxn>
                  <a:cxn ang="0">
                    <a:pos x="3" y="59"/>
                  </a:cxn>
                  <a:cxn ang="0">
                    <a:pos x="6" y="62"/>
                  </a:cxn>
                  <a:cxn ang="0">
                    <a:pos x="8" y="66"/>
                  </a:cxn>
                  <a:cxn ang="0">
                    <a:pos x="12" y="68"/>
                  </a:cxn>
                  <a:cxn ang="0">
                    <a:pos x="14" y="71"/>
                  </a:cxn>
                  <a:cxn ang="0">
                    <a:pos x="16" y="73"/>
                  </a:cxn>
                  <a:cxn ang="0">
                    <a:pos x="20" y="74"/>
                  </a:cxn>
                  <a:cxn ang="0">
                    <a:pos x="24" y="77"/>
                  </a:cxn>
                  <a:cxn ang="0">
                    <a:pos x="28" y="78"/>
                  </a:cxn>
                  <a:cxn ang="0">
                    <a:pos x="32" y="79"/>
                  </a:cxn>
                  <a:cxn ang="0">
                    <a:pos x="36" y="79"/>
                  </a:cxn>
                  <a:cxn ang="0">
                    <a:pos x="40" y="80"/>
                  </a:cxn>
                  <a:cxn ang="0">
                    <a:pos x="40" y="80"/>
                  </a:cxn>
                </a:cxnLst>
                <a:rect l="0" t="0" r="r" b="b"/>
                <a:pathLst>
                  <a:path w="80" h="80">
                    <a:moveTo>
                      <a:pt x="40" y="80"/>
                    </a:moveTo>
                    <a:lnTo>
                      <a:pt x="44" y="79"/>
                    </a:lnTo>
                    <a:lnTo>
                      <a:pt x="48" y="79"/>
                    </a:lnTo>
                    <a:lnTo>
                      <a:pt x="51" y="78"/>
                    </a:lnTo>
                    <a:lnTo>
                      <a:pt x="55" y="77"/>
                    </a:lnTo>
                    <a:lnTo>
                      <a:pt x="58" y="74"/>
                    </a:lnTo>
                    <a:lnTo>
                      <a:pt x="62" y="73"/>
                    </a:lnTo>
                    <a:lnTo>
                      <a:pt x="66" y="71"/>
                    </a:lnTo>
                    <a:lnTo>
                      <a:pt x="68" y="68"/>
                    </a:lnTo>
                    <a:lnTo>
                      <a:pt x="70" y="66"/>
                    </a:lnTo>
                    <a:lnTo>
                      <a:pt x="73" y="62"/>
                    </a:lnTo>
                    <a:lnTo>
                      <a:pt x="75" y="59"/>
                    </a:lnTo>
                    <a:lnTo>
                      <a:pt x="76" y="55"/>
                    </a:lnTo>
                    <a:lnTo>
                      <a:pt x="78" y="52"/>
                    </a:lnTo>
                    <a:lnTo>
                      <a:pt x="79" y="48"/>
                    </a:lnTo>
                    <a:lnTo>
                      <a:pt x="80" y="44"/>
                    </a:lnTo>
                    <a:lnTo>
                      <a:pt x="80" y="41"/>
                    </a:lnTo>
                    <a:lnTo>
                      <a:pt x="80" y="36"/>
                    </a:lnTo>
                    <a:lnTo>
                      <a:pt x="79" y="31"/>
                    </a:lnTo>
                    <a:lnTo>
                      <a:pt x="78" y="28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8" y="12"/>
                    </a:lnTo>
                    <a:lnTo>
                      <a:pt x="66" y="8"/>
                    </a:lnTo>
                    <a:lnTo>
                      <a:pt x="62" y="6"/>
                    </a:lnTo>
                    <a:lnTo>
                      <a:pt x="58" y="5"/>
                    </a:lnTo>
                    <a:lnTo>
                      <a:pt x="55" y="4"/>
                    </a:lnTo>
                    <a:lnTo>
                      <a:pt x="51" y="1"/>
                    </a:lnTo>
                    <a:lnTo>
                      <a:pt x="48" y="1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2" y="1"/>
                    </a:lnTo>
                    <a:lnTo>
                      <a:pt x="28" y="1"/>
                    </a:lnTo>
                    <a:lnTo>
                      <a:pt x="24" y="4"/>
                    </a:lnTo>
                    <a:lnTo>
                      <a:pt x="20" y="5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1" y="28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1" y="52"/>
                    </a:lnTo>
                    <a:lnTo>
                      <a:pt x="2" y="55"/>
                    </a:lnTo>
                    <a:lnTo>
                      <a:pt x="3" y="59"/>
                    </a:lnTo>
                    <a:lnTo>
                      <a:pt x="6" y="62"/>
                    </a:lnTo>
                    <a:lnTo>
                      <a:pt x="8" y="66"/>
                    </a:lnTo>
                    <a:lnTo>
                      <a:pt x="12" y="68"/>
                    </a:lnTo>
                    <a:lnTo>
                      <a:pt x="14" y="71"/>
                    </a:lnTo>
                    <a:lnTo>
                      <a:pt x="16" y="73"/>
                    </a:lnTo>
                    <a:lnTo>
                      <a:pt x="20" y="74"/>
                    </a:lnTo>
                    <a:lnTo>
                      <a:pt x="24" y="77"/>
                    </a:lnTo>
                    <a:lnTo>
                      <a:pt x="28" y="78"/>
                    </a:lnTo>
                    <a:lnTo>
                      <a:pt x="32" y="79"/>
                    </a:lnTo>
                    <a:lnTo>
                      <a:pt x="36" y="79"/>
                    </a:lnTo>
                    <a:lnTo>
                      <a:pt x="40" y="80"/>
                    </a:lnTo>
                    <a:lnTo>
                      <a:pt x="40" y="8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9" name="Freeform 233"/>
              <p:cNvSpPr>
                <a:spLocks/>
              </p:cNvSpPr>
              <p:nvPr/>
            </p:nvSpPr>
            <p:spPr bwMode="auto">
              <a:xfrm>
                <a:off x="1308" y="1861"/>
                <a:ext cx="103" cy="103"/>
              </a:xfrm>
              <a:custGeom>
                <a:avLst/>
                <a:gdLst/>
                <a:ahLst/>
                <a:cxnLst>
                  <a:cxn ang="0">
                    <a:pos x="57" y="103"/>
                  </a:cxn>
                  <a:cxn ang="0">
                    <a:pos x="67" y="101"/>
                  </a:cxn>
                  <a:cxn ang="0">
                    <a:pos x="76" y="96"/>
                  </a:cxn>
                  <a:cxn ang="0">
                    <a:pos x="84" y="91"/>
                  </a:cxn>
                  <a:cxn ang="0">
                    <a:pos x="91" y="84"/>
                  </a:cxn>
                  <a:cxn ang="0">
                    <a:pos x="96" y="75"/>
                  </a:cxn>
                  <a:cxn ang="0">
                    <a:pos x="101" y="67"/>
                  </a:cxn>
                  <a:cxn ang="0">
                    <a:pos x="103" y="56"/>
                  </a:cxn>
                  <a:cxn ang="0">
                    <a:pos x="103" y="45"/>
                  </a:cxn>
                  <a:cxn ang="0">
                    <a:pos x="101" y="35"/>
                  </a:cxn>
                  <a:cxn ang="0">
                    <a:pos x="96" y="25"/>
                  </a:cxn>
                  <a:cxn ang="0">
                    <a:pos x="91" y="18"/>
                  </a:cxn>
                  <a:cxn ang="0">
                    <a:pos x="84" y="11"/>
                  </a:cxn>
                  <a:cxn ang="0">
                    <a:pos x="76" y="6"/>
                  </a:cxn>
                  <a:cxn ang="0">
                    <a:pos x="67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7" y="6"/>
                  </a:cxn>
                  <a:cxn ang="0">
                    <a:pos x="18" y="11"/>
                  </a:cxn>
                  <a:cxn ang="0">
                    <a:pos x="11" y="18"/>
                  </a:cxn>
                  <a:cxn ang="0">
                    <a:pos x="5" y="25"/>
                  </a:cxn>
                  <a:cxn ang="0">
                    <a:pos x="1" y="35"/>
                  </a:cxn>
                  <a:cxn ang="0">
                    <a:pos x="0" y="45"/>
                  </a:cxn>
                  <a:cxn ang="0">
                    <a:pos x="0" y="56"/>
                  </a:cxn>
                  <a:cxn ang="0">
                    <a:pos x="1" y="67"/>
                  </a:cxn>
                  <a:cxn ang="0">
                    <a:pos x="5" y="75"/>
                  </a:cxn>
                  <a:cxn ang="0">
                    <a:pos x="11" y="84"/>
                  </a:cxn>
                  <a:cxn ang="0">
                    <a:pos x="18" y="91"/>
                  </a:cxn>
                  <a:cxn ang="0">
                    <a:pos x="27" y="96"/>
                  </a:cxn>
                  <a:cxn ang="0">
                    <a:pos x="36" y="101"/>
                  </a:cxn>
                  <a:cxn ang="0">
                    <a:pos x="46" y="103"/>
                  </a:cxn>
                  <a:cxn ang="0">
                    <a:pos x="52" y="103"/>
                  </a:cxn>
                </a:cxnLst>
                <a:rect l="0" t="0" r="r" b="b"/>
                <a:pathLst>
                  <a:path w="103" h="103">
                    <a:moveTo>
                      <a:pt x="52" y="103"/>
                    </a:moveTo>
                    <a:lnTo>
                      <a:pt x="57" y="103"/>
                    </a:lnTo>
                    <a:lnTo>
                      <a:pt x="63" y="102"/>
                    </a:lnTo>
                    <a:lnTo>
                      <a:pt x="67" y="101"/>
                    </a:lnTo>
                    <a:lnTo>
                      <a:pt x="72" y="99"/>
                    </a:lnTo>
                    <a:lnTo>
                      <a:pt x="76" y="96"/>
                    </a:lnTo>
                    <a:lnTo>
                      <a:pt x="81" y="93"/>
                    </a:lnTo>
                    <a:lnTo>
                      <a:pt x="84" y="91"/>
                    </a:lnTo>
                    <a:lnTo>
                      <a:pt x="89" y="89"/>
                    </a:lnTo>
                    <a:lnTo>
                      <a:pt x="91" y="84"/>
                    </a:lnTo>
                    <a:lnTo>
                      <a:pt x="94" y="80"/>
                    </a:lnTo>
                    <a:lnTo>
                      <a:pt x="96" y="75"/>
                    </a:lnTo>
                    <a:lnTo>
                      <a:pt x="100" y="72"/>
                    </a:lnTo>
                    <a:lnTo>
                      <a:pt x="101" y="67"/>
                    </a:lnTo>
                    <a:lnTo>
                      <a:pt x="102" y="62"/>
                    </a:lnTo>
                    <a:lnTo>
                      <a:pt x="103" y="56"/>
                    </a:lnTo>
                    <a:lnTo>
                      <a:pt x="103" y="51"/>
                    </a:lnTo>
                    <a:lnTo>
                      <a:pt x="103" y="45"/>
                    </a:lnTo>
                    <a:lnTo>
                      <a:pt x="102" y="41"/>
                    </a:lnTo>
                    <a:lnTo>
                      <a:pt x="101" y="35"/>
                    </a:lnTo>
                    <a:lnTo>
                      <a:pt x="100" y="31"/>
                    </a:lnTo>
                    <a:lnTo>
                      <a:pt x="96" y="25"/>
                    </a:lnTo>
                    <a:lnTo>
                      <a:pt x="94" y="21"/>
                    </a:lnTo>
                    <a:lnTo>
                      <a:pt x="91" y="18"/>
                    </a:lnTo>
                    <a:lnTo>
                      <a:pt x="89" y="14"/>
                    </a:lnTo>
                    <a:lnTo>
                      <a:pt x="84" y="11"/>
                    </a:lnTo>
                    <a:lnTo>
                      <a:pt x="81" y="8"/>
                    </a:lnTo>
                    <a:lnTo>
                      <a:pt x="76" y="6"/>
                    </a:lnTo>
                    <a:lnTo>
                      <a:pt x="72" y="3"/>
                    </a:lnTo>
                    <a:lnTo>
                      <a:pt x="67" y="2"/>
                    </a:lnTo>
                    <a:lnTo>
                      <a:pt x="63" y="1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46" y="0"/>
                    </a:lnTo>
                    <a:lnTo>
                      <a:pt x="41" y="1"/>
                    </a:lnTo>
                    <a:lnTo>
                      <a:pt x="36" y="2"/>
                    </a:lnTo>
                    <a:lnTo>
                      <a:pt x="31" y="3"/>
                    </a:lnTo>
                    <a:lnTo>
                      <a:pt x="27" y="6"/>
                    </a:lnTo>
                    <a:lnTo>
                      <a:pt x="23" y="8"/>
                    </a:lnTo>
                    <a:lnTo>
                      <a:pt x="18" y="11"/>
                    </a:lnTo>
                    <a:lnTo>
                      <a:pt x="15" y="14"/>
                    </a:lnTo>
                    <a:lnTo>
                      <a:pt x="11" y="18"/>
                    </a:lnTo>
                    <a:lnTo>
                      <a:pt x="9" y="21"/>
                    </a:lnTo>
                    <a:lnTo>
                      <a:pt x="5" y="25"/>
                    </a:lnTo>
                    <a:lnTo>
                      <a:pt x="4" y="31"/>
                    </a:lnTo>
                    <a:lnTo>
                      <a:pt x="1" y="35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0" y="51"/>
                    </a:lnTo>
                    <a:lnTo>
                      <a:pt x="0" y="56"/>
                    </a:lnTo>
                    <a:lnTo>
                      <a:pt x="0" y="62"/>
                    </a:lnTo>
                    <a:lnTo>
                      <a:pt x="1" y="67"/>
                    </a:lnTo>
                    <a:lnTo>
                      <a:pt x="4" y="72"/>
                    </a:lnTo>
                    <a:lnTo>
                      <a:pt x="5" y="75"/>
                    </a:lnTo>
                    <a:lnTo>
                      <a:pt x="9" y="80"/>
                    </a:lnTo>
                    <a:lnTo>
                      <a:pt x="11" y="84"/>
                    </a:lnTo>
                    <a:lnTo>
                      <a:pt x="15" y="89"/>
                    </a:lnTo>
                    <a:lnTo>
                      <a:pt x="18" y="91"/>
                    </a:lnTo>
                    <a:lnTo>
                      <a:pt x="23" y="93"/>
                    </a:lnTo>
                    <a:lnTo>
                      <a:pt x="27" y="96"/>
                    </a:lnTo>
                    <a:lnTo>
                      <a:pt x="31" y="99"/>
                    </a:lnTo>
                    <a:lnTo>
                      <a:pt x="36" y="101"/>
                    </a:lnTo>
                    <a:lnTo>
                      <a:pt x="41" y="102"/>
                    </a:lnTo>
                    <a:lnTo>
                      <a:pt x="46" y="103"/>
                    </a:lnTo>
                    <a:lnTo>
                      <a:pt x="52" y="103"/>
                    </a:lnTo>
                    <a:lnTo>
                      <a:pt x="52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0" name="Freeform 234"/>
              <p:cNvSpPr>
                <a:spLocks/>
              </p:cNvSpPr>
              <p:nvPr/>
            </p:nvSpPr>
            <p:spPr bwMode="auto">
              <a:xfrm>
                <a:off x="1464" y="1970"/>
                <a:ext cx="121" cy="120"/>
              </a:xfrm>
              <a:custGeom>
                <a:avLst/>
                <a:gdLst/>
                <a:ahLst/>
                <a:cxnLst>
                  <a:cxn ang="0">
                    <a:pos x="66" y="120"/>
                  </a:cxn>
                  <a:cxn ang="0">
                    <a:pos x="77" y="116"/>
                  </a:cxn>
                  <a:cxn ang="0">
                    <a:pos x="88" y="113"/>
                  </a:cxn>
                  <a:cxn ang="0">
                    <a:pos x="99" y="107"/>
                  </a:cxn>
                  <a:cxn ang="0">
                    <a:pos x="107" y="97"/>
                  </a:cxn>
                  <a:cxn ang="0">
                    <a:pos x="113" y="89"/>
                  </a:cxn>
                  <a:cxn ang="0">
                    <a:pos x="118" y="78"/>
                  </a:cxn>
                  <a:cxn ang="0">
                    <a:pos x="120" y="67"/>
                  </a:cxn>
                  <a:cxn ang="0">
                    <a:pos x="120" y="54"/>
                  </a:cxn>
                  <a:cxn ang="0">
                    <a:pos x="118" y="42"/>
                  </a:cxn>
                  <a:cxn ang="0">
                    <a:pos x="113" y="31"/>
                  </a:cxn>
                  <a:cxn ang="0">
                    <a:pos x="107" y="22"/>
                  </a:cxn>
                  <a:cxn ang="0">
                    <a:pos x="99" y="13"/>
                  </a:cxn>
                  <a:cxn ang="0">
                    <a:pos x="88" y="6"/>
                  </a:cxn>
                  <a:cxn ang="0">
                    <a:pos x="77" y="1"/>
                  </a:cxn>
                  <a:cxn ang="0">
                    <a:pos x="66" y="0"/>
                  </a:cxn>
                  <a:cxn ang="0">
                    <a:pos x="53" y="0"/>
                  </a:cxn>
                  <a:cxn ang="0">
                    <a:pos x="42" y="1"/>
                  </a:cxn>
                  <a:cxn ang="0">
                    <a:pos x="31" y="6"/>
                  </a:cxn>
                  <a:cxn ang="0">
                    <a:pos x="21" y="13"/>
                  </a:cxn>
                  <a:cxn ang="0">
                    <a:pos x="13" y="22"/>
                  </a:cxn>
                  <a:cxn ang="0">
                    <a:pos x="6" y="31"/>
                  </a:cxn>
                  <a:cxn ang="0">
                    <a:pos x="3" y="42"/>
                  </a:cxn>
                  <a:cxn ang="0">
                    <a:pos x="0" y="54"/>
                  </a:cxn>
                  <a:cxn ang="0">
                    <a:pos x="0" y="67"/>
                  </a:cxn>
                  <a:cxn ang="0">
                    <a:pos x="3" y="78"/>
                  </a:cxn>
                  <a:cxn ang="0">
                    <a:pos x="6" y="89"/>
                  </a:cxn>
                  <a:cxn ang="0">
                    <a:pos x="13" y="97"/>
                  </a:cxn>
                  <a:cxn ang="0">
                    <a:pos x="21" y="107"/>
                  </a:cxn>
                  <a:cxn ang="0">
                    <a:pos x="31" y="113"/>
                  </a:cxn>
                  <a:cxn ang="0">
                    <a:pos x="42" y="116"/>
                  </a:cxn>
                  <a:cxn ang="0">
                    <a:pos x="53" y="120"/>
                  </a:cxn>
                  <a:cxn ang="0">
                    <a:pos x="60" y="120"/>
                  </a:cxn>
                </a:cxnLst>
                <a:rect l="0" t="0" r="r" b="b"/>
                <a:pathLst>
                  <a:path w="121" h="120">
                    <a:moveTo>
                      <a:pt x="60" y="120"/>
                    </a:moveTo>
                    <a:lnTo>
                      <a:pt x="66" y="120"/>
                    </a:lnTo>
                    <a:lnTo>
                      <a:pt x="72" y="119"/>
                    </a:lnTo>
                    <a:lnTo>
                      <a:pt x="77" y="116"/>
                    </a:lnTo>
                    <a:lnTo>
                      <a:pt x="83" y="115"/>
                    </a:lnTo>
                    <a:lnTo>
                      <a:pt x="88" y="113"/>
                    </a:lnTo>
                    <a:lnTo>
                      <a:pt x="94" y="110"/>
                    </a:lnTo>
                    <a:lnTo>
                      <a:pt x="99" y="107"/>
                    </a:lnTo>
                    <a:lnTo>
                      <a:pt x="103" y="103"/>
                    </a:lnTo>
                    <a:lnTo>
                      <a:pt x="107" y="97"/>
                    </a:lnTo>
                    <a:lnTo>
                      <a:pt x="111" y="94"/>
                    </a:lnTo>
                    <a:lnTo>
                      <a:pt x="113" y="89"/>
                    </a:lnTo>
                    <a:lnTo>
                      <a:pt x="115" y="84"/>
                    </a:lnTo>
                    <a:lnTo>
                      <a:pt x="118" y="78"/>
                    </a:lnTo>
                    <a:lnTo>
                      <a:pt x="119" y="73"/>
                    </a:lnTo>
                    <a:lnTo>
                      <a:pt x="120" y="67"/>
                    </a:lnTo>
                    <a:lnTo>
                      <a:pt x="121" y="61"/>
                    </a:lnTo>
                    <a:lnTo>
                      <a:pt x="120" y="54"/>
                    </a:lnTo>
                    <a:lnTo>
                      <a:pt x="119" y="48"/>
                    </a:lnTo>
                    <a:lnTo>
                      <a:pt x="118" y="42"/>
                    </a:lnTo>
                    <a:lnTo>
                      <a:pt x="115" y="36"/>
                    </a:lnTo>
                    <a:lnTo>
                      <a:pt x="113" y="31"/>
                    </a:lnTo>
                    <a:lnTo>
                      <a:pt x="111" y="26"/>
                    </a:lnTo>
                    <a:lnTo>
                      <a:pt x="107" y="22"/>
                    </a:lnTo>
                    <a:lnTo>
                      <a:pt x="103" y="18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8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2" y="1"/>
                    </a:lnTo>
                    <a:lnTo>
                      <a:pt x="36" y="4"/>
                    </a:lnTo>
                    <a:lnTo>
                      <a:pt x="31" y="6"/>
                    </a:lnTo>
                    <a:lnTo>
                      <a:pt x="25" y="10"/>
                    </a:lnTo>
                    <a:lnTo>
                      <a:pt x="21" y="13"/>
                    </a:lnTo>
                    <a:lnTo>
                      <a:pt x="17" y="18"/>
                    </a:lnTo>
                    <a:lnTo>
                      <a:pt x="13" y="22"/>
                    </a:lnTo>
                    <a:lnTo>
                      <a:pt x="10" y="26"/>
                    </a:lnTo>
                    <a:lnTo>
                      <a:pt x="6" y="31"/>
                    </a:lnTo>
                    <a:lnTo>
                      <a:pt x="5" y="36"/>
                    </a:lnTo>
                    <a:lnTo>
                      <a:pt x="3" y="42"/>
                    </a:lnTo>
                    <a:lnTo>
                      <a:pt x="1" y="48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1" y="73"/>
                    </a:lnTo>
                    <a:lnTo>
                      <a:pt x="3" y="78"/>
                    </a:lnTo>
                    <a:lnTo>
                      <a:pt x="5" y="84"/>
                    </a:lnTo>
                    <a:lnTo>
                      <a:pt x="6" y="89"/>
                    </a:lnTo>
                    <a:lnTo>
                      <a:pt x="10" y="94"/>
                    </a:lnTo>
                    <a:lnTo>
                      <a:pt x="13" y="97"/>
                    </a:lnTo>
                    <a:lnTo>
                      <a:pt x="17" y="103"/>
                    </a:lnTo>
                    <a:lnTo>
                      <a:pt x="21" y="107"/>
                    </a:lnTo>
                    <a:lnTo>
                      <a:pt x="25" y="110"/>
                    </a:lnTo>
                    <a:lnTo>
                      <a:pt x="31" y="113"/>
                    </a:lnTo>
                    <a:lnTo>
                      <a:pt x="36" y="115"/>
                    </a:lnTo>
                    <a:lnTo>
                      <a:pt x="42" y="116"/>
                    </a:lnTo>
                    <a:lnTo>
                      <a:pt x="47" y="119"/>
                    </a:lnTo>
                    <a:lnTo>
                      <a:pt x="53" y="120"/>
                    </a:lnTo>
                    <a:lnTo>
                      <a:pt x="60" y="120"/>
                    </a:lnTo>
                    <a:lnTo>
                      <a:pt x="60" y="1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1" name="Freeform 235"/>
              <p:cNvSpPr>
                <a:spLocks/>
              </p:cNvSpPr>
              <p:nvPr/>
            </p:nvSpPr>
            <p:spPr bwMode="auto">
              <a:xfrm>
                <a:off x="1647" y="2078"/>
                <a:ext cx="138" cy="138"/>
              </a:xfrm>
              <a:custGeom>
                <a:avLst/>
                <a:gdLst/>
                <a:ahLst/>
                <a:cxnLst>
                  <a:cxn ang="0">
                    <a:pos x="75" y="137"/>
                  </a:cxn>
                  <a:cxn ang="0">
                    <a:pos x="87" y="133"/>
                  </a:cxn>
                  <a:cxn ang="0">
                    <a:pos x="99" y="129"/>
                  </a:cxn>
                  <a:cxn ang="0">
                    <a:pos x="111" y="121"/>
                  </a:cxn>
                  <a:cxn ang="0">
                    <a:pos x="121" y="112"/>
                  </a:cxn>
                  <a:cxn ang="0">
                    <a:pos x="128" y="100"/>
                  </a:cxn>
                  <a:cxn ang="0">
                    <a:pos x="134" y="88"/>
                  </a:cxn>
                  <a:cxn ang="0">
                    <a:pos x="138" y="74"/>
                  </a:cxn>
                  <a:cxn ang="0">
                    <a:pos x="138" y="65"/>
                  </a:cxn>
                  <a:cxn ang="0">
                    <a:pos x="136" y="58"/>
                  </a:cxn>
                  <a:cxn ang="0">
                    <a:pos x="134" y="47"/>
                  </a:cxn>
                  <a:cxn ang="0">
                    <a:pos x="128" y="35"/>
                  </a:cxn>
                  <a:cxn ang="0">
                    <a:pos x="121" y="24"/>
                  </a:cxn>
                  <a:cxn ang="0">
                    <a:pos x="111" y="14"/>
                  </a:cxn>
                  <a:cxn ang="0">
                    <a:pos x="99" y="7"/>
                  </a:cxn>
                  <a:cxn ang="0">
                    <a:pos x="87" y="2"/>
                  </a:cxn>
                  <a:cxn ang="0">
                    <a:pos x="75" y="0"/>
                  </a:cxn>
                  <a:cxn ang="0">
                    <a:pos x="64" y="0"/>
                  </a:cxn>
                  <a:cxn ang="0">
                    <a:pos x="57" y="0"/>
                  </a:cxn>
                  <a:cxn ang="0">
                    <a:pos x="48" y="2"/>
                  </a:cxn>
                  <a:cxn ang="0">
                    <a:pos x="34" y="7"/>
                  </a:cxn>
                  <a:cxn ang="0">
                    <a:pos x="24" y="14"/>
                  </a:cxn>
                  <a:cxn ang="0">
                    <a:pos x="14" y="24"/>
                  </a:cxn>
                  <a:cxn ang="0">
                    <a:pos x="7" y="35"/>
                  </a:cxn>
                  <a:cxn ang="0">
                    <a:pos x="2" y="47"/>
                  </a:cxn>
                  <a:cxn ang="0">
                    <a:pos x="0" y="58"/>
                  </a:cxn>
                  <a:cxn ang="0">
                    <a:pos x="0" y="65"/>
                  </a:cxn>
                  <a:cxn ang="0">
                    <a:pos x="0" y="74"/>
                  </a:cxn>
                  <a:cxn ang="0">
                    <a:pos x="2" y="88"/>
                  </a:cxn>
                  <a:cxn ang="0">
                    <a:pos x="7" y="100"/>
                  </a:cxn>
                  <a:cxn ang="0">
                    <a:pos x="14" y="112"/>
                  </a:cxn>
                  <a:cxn ang="0">
                    <a:pos x="24" y="121"/>
                  </a:cxn>
                  <a:cxn ang="0">
                    <a:pos x="34" y="129"/>
                  </a:cxn>
                  <a:cxn ang="0">
                    <a:pos x="48" y="133"/>
                  </a:cxn>
                  <a:cxn ang="0">
                    <a:pos x="57" y="137"/>
                  </a:cxn>
                  <a:cxn ang="0">
                    <a:pos x="64" y="137"/>
                  </a:cxn>
                  <a:cxn ang="0">
                    <a:pos x="69" y="138"/>
                  </a:cxn>
                </a:cxnLst>
                <a:rect l="0" t="0" r="r" b="b"/>
                <a:pathLst>
                  <a:path w="138" h="138">
                    <a:moveTo>
                      <a:pt x="69" y="138"/>
                    </a:moveTo>
                    <a:lnTo>
                      <a:pt x="75" y="137"/>
                    </a:lnTo>
                    <a:lnTo>
                      <a:pt x="81" y="136"/>
                    </a:lnTo>
                    <a:lnTo>
                      <a:pt x="87" y="133"/>
                    </a:lnTo>
                    <a:lnTo>
                      <a:pt x="94" y="132"/>
                    </a:lnTo>
                    <a:lnTo>
                      <a:pt x="99" y="129"/>
                    </a:lnTo>
                    <a:lnTo>
                      <a:pt x="106" y="125"/>
                    </a:lnTo>
                    <a:lnTo>
                      <a:pt x="111" y="121"/>
                    </a:lnTo>
                    <a:lnTo>
                      <a:pt x="117" y="118"/>
                    </a:lnTo>
                    <a:lnTo>
                      <a:pt x="121" y="112"/>
                    </a:lnTo>
                    <a:lnTo>
                      <a:pt x="124" y="106"/>
                    </a:lnTo>
                    <a:lnTo>
                      <a:pt x="128" y="100"/>
                    </a:lnTo>
                    <a:lnTo>
                      <a:pt x="132" y="95"/>
                    </a:lnTo>
                    <a:lnTo>
                      <a:pt x="134" y="88"/>
                    </a:lnTo>
                    <a:lnTo>
                      <a:pt x="136" y="82"/>
                    </a:lnTo>
                    <a:lnTo>
                      <a:pt x="138" y="74"/>
                    </a:lnTo>
                    <a:lnTo>
                      <a:pt x="138" y="68"/>
                    </a:lnTo>
                    <a:lnTo>
                      <a:pt x="138" y="65"/>
                    </a:lnTo>
                    <a:lnTo>
                      <a:pt x="138" y="61"/>
                    </a:lnTo>
                    <a:lnTo>
                      <a:pt x="136" y="58"/>
                    </a:lnTo>
                    <a:lnTo>
                      <a:pt x="136" y="54"/>
                    </a:lnTo>
                    <a:lnTo>
                      <a:pt x="134" y="47"/>
                    </a:lnTo>
                    <a:lnTo>
                      <a:pt x="132" y="41"/>
                    </a:lnTo>
                    <a:lnTo>
                      <a:pt x="128" y="35"/>
                    </a:lnTo>
                    <a:lnTo>
                      <a:pt x="124" y="29"/>
                    </a:lnTo>
                    <a:lnTo>
                      <a:pt x="121" y="24"/>
                    </a:lnTo>
                    <a:lnTo>
                      <a:pt x="117" y="19"/>
                    </a:lnTo>
                    <a:lnTo>
                      <a:pt x="111" y="14"/>
                    </a:lnTo>
                    <a:lnTo>
                      <a:pt x="106" y="11"/>
                    </a:lnTo>
                    <a:lnTo>
                      <a:pt x="99" y="7"/>
                    </a:lnTo>
                    <a:lnTo>
                      <a:pt x="94" y="5"/>
                    </a:lnTo>
                    <a:lnTo>
                      <a:pt x="87" y="2"/>
                    </a:lnTo>
                    <a:lnTo>
                      <a:pt x="81" y="1"/>
                    </a:lnTo>
                    <a:lnTo>
                      <a:pt x="75" y="0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48" y="2"/>
                    </a:lnTo>
                    <a:lnTo>
                      <a:pt x="42" y="5"/>
                    </a:lnTo>
                    <a:lnTo>
                      <a:pt x="34" y="7"/>
                    </a:lnTo>
                    <a:lnTo>
                      <a:pt x="28" y="11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0" y="29"/>
                    </a:lnTo>
                    <a:lnTo>
                      <a:pt x="7" y="35"/>
                    </a:lnTo>
                    <a:lnTo>
                      <a:pt x="4" y="41"/>
                    </a:lnTo>
                    <a:lnTo>
                      <a:pt x="2" y="47"/>
                    </a:lnTo>
                    <a:lnTo>
                      <a:pt x="1" y="54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0" y="74"/>
                    </a:lnTo>
                    <a:lnTo>
                      <a:pt x="1" y="82"/>
                    </a:lnTo>
                    <a:lnTo>
                      <a:pt x="2" y="88"/>
                    </a:lnTo>
                    <a:lnTo>
                      <a:pt x="4" y="95"/>
                    </a:lnTo>
                    <a:lnTo>
                      <a:pt x="7" y="100"/>
                    </a:lnTo>
                    <a:lnTo>
                      <a:pt x="10" y="106"/>
                    </a:lnTo>
                    <a:lnTo>
                      <a:pt x="14" y="112"/>
                    </a:lnTo>
                    <a:lnTo>
                      <a:pt x="19" y="118"/>
                    </a:lnTo>
                    <a:lnTo>
                      <a:pt x="24" y="121"/>
                    </a:lnTo>
                    <a:lnTo>
                      <a:pt x="28" y="125"/>
                    </a:lnTo>
                    <a:lnTo>
                      <a:pt x="34" y="129"/>
                    </a:lnTo>
                    <a:lnTo>
                      <a:pt x="42" y="132"/>
                    </a:lnTo>
                    <a:lnTo>
                      <a:pt x="48" y="133"/>
                    </a:lnTo>
                    <a:lnTo>
                      <a:pt x="54" y="136"/>
                    </a:lnTo>
                    <a:lnTo>
                      <a:pt x="57" y="137"/>
                    </a:lnTo>
                    <a:lnTo>
                      <a:pt x="61" y="137"/>
                    </a:lnTo>
                    <a:lnTo>
                      <a:pt x="64" y="137"/>
                    </a:lnTo>
                    <a:lnTo>
                      <a:pt x="69" y="138"/>
                    </a:lnTo>
                    <a:lnTo>
                      <a:pt x="69" y="1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2" name="Freeform 236"/>
              <p:cNvSpPr>
                <a:spLocks/>
              </p:cNvSpPr>
              <p:nvPr/>
            </p:nvSpPr>
            <p:spPr bwMode="auto">
              <a:xfrm>
                <a:off x="1858" y="2185"/>
                <a:ext cx="137" cy="137"/>
              </a:xfrm>
              <a:custGeom>
                <a:avLst/>
                <a:gdLst/>
                <a:ahLst/>
                <a:cxnLst>
                  <a:cxn ang="0">
                    <a:pos x="74" y="137"/>
                  </a:cxn>
                  <a:cxn ang="0">
                    <a:pos x="87" y="133"/>
                  </a:cxn>
                  <a:cxn ang="0">
                    <a:pos x="99" y="127"/>
                  </a:cxn>
                  <a:cxn ang="0">
                    <a:pos x="110" y="120"/>
                  </a:cxn>
                  <a:cxn ang="0">
                    <a:pos x="120" y="112"/>
                  </a:cxn>
                  <a:cxn ang="0">
                    <a:pos x="127" y="100"/>
                  </a:cxn>
                  <a:cxn ang="0">
                    <a:pos x="133" y="88"/>
                  </a:cxn>
                  <a:cxn ang="0">
                    <a:pos x="135" y="78"/>
                  </a:cxn>
                  <a:cxn ang="0">
                    <a:pos x="135" y="71"/>
                  </a:cxn>
                  <a:cxn ang="0">
                    <a:pos x="135" y="64"/>
                  </a:cxn>
                  <a:cxn ang="0">
                    <a:pos x="135" y="56"/>
                  </a:cxn>
                  <a:cxn ang="0">
                    <a:pos x="133" y="47"/>
                  </a:cxn>
                  <a:cxn ang="0">
                    <a:pos x="127" y="36"/>
                  </a:cxn>
                  <a:cxn ang="0">
                    <a:pos x="120" y="24"/>
                  </a:cxn>
                  <a:cxn ang="0">
                    <a:pos x="110" y="16"/>
                  </a:cxn>
                  <a:cxn ang="0">
                    <a:pos x="99" y="8"/>
                  </a:cxn>
                  <a:cxn ang="0">
                    <a:pos x="87" y="2"/>
                  </a:cxn>
                  <a:cxn ang="0">
                    <a:pos x="74" y="0"/>
                  </a:cxn>
                  <a:cxn ang="0">
                    <a:pos x="65" y="0"/>
                  </a:cxn>
                  <a:cxn ang="0">
                    <a:pos x="57" y="0"/>
                  </a:cxn>
                  <a:cxn ang="0">
                    <a:pos x="47" y="2"/>
                  </a:cxn>
                  <a:cxn ang="0">
                    <a:pos x="35" y="8"/>
                  </a:cxn>
                  <a:cxn ang="0">
                    <a:pos x="24" y="16"/>
                  </a:cxn>
                  <a:cxn ang="0">
                    <a:pos x="14" y="24"/>
                  </a:cxn>
                  <a:cxn ang="0">
                    <a:pos x="7" y="36"/>
                  </a:cxn>
                  <a:cxn ang="0">
                    <a:pos x="2" y="47"/>
                  </a:cxn>
                  <a:cxn ang="0">
                    <a:pos x="0" y="56"/>
                  </a:cxn>
                  <a:cxn ang="0">
                    <a:pos x="0" y="64"/>
                  </a:cxn>
                  <a:cxn ang="0">
                    <a:pos x="0" y="71"/>
                  </a:cxn>
                  <a:cxn ang="0">
                    <a:pos x="0" y="78"/>
                  </a:cxn>
                  <a:cxn ang="0">
                    <a:pos x="2" y="88"/>
                  </a:cxn>
                  <a:cxn ang="0">
                    <a:pos x="7" y="100"/>
                  </a:cxn>
                  <a:cxn ang="0">
                    <a:pos x="14" y="112"/>
                  </a:cxn>
                  <a:cxn ang="0">
                    <a:pos x="24" y="120"/>
                  </a:cxn>
                  <a:cxn ang="0">
                    <a:pos x="35" y="127"/>
                  </a:cxn>
                  <a:cxn ang="0">
                    <a:pos x="47" y="133"/>
                  </a:cxn>
                  <a:cxn ang="0">
                    <a:pos x="57" y="136"/>
                  </a:cxn>
                  <a:cxn ang="0">
                    <a:pos x="65" y="137"/>
                  </a:cxn>
                  <a:cxn ang="0">
                    <a:pos x="68" y="137"/>
                  </a:cxn>
                </a:cxnLst>
                <a:rect l="0" t="0" r="r" b="b"/>
                <a:pathLst>
                  <a:path w="137" h="137">
                    <a:moveTo>
                      <a:pt x="68" y="137"/>
                    </a:moveTo>
                    <a:lnTo>
                      <a:pt x="74" y="137"/>
                    </a:lnTo>
                    <a:lnTo>
                      <a:pt x="81" y="136"/>
                    </a:lnTo>
                    <a:lnTo>
                      <a:pt x="87" y="133"/>
                    </a:lnTo>
                    <a:lnTo>
                      <a:pt x="95" y="132"/>
                    </a:lnTo>
                    <a:lnTo>
                      <a:pt x="99" y="127"/>
                    </a:lnTo>
                    <a:lnTo>
                      <a:pt x="105" y="125"/>
                    </a:lnTo>
                    <a:lnTo>
                      <a:pt x="110" y="120"/>
                    </a:lnTo>
                    <a:lnTo>
                      <a:pt x="116" y="116"/>
                    </a:lnTo>
                    <a:lnTo>
                      <a:pt x="120" y="112"/>
                    </a:lnTo>
                    <a:lnTo>
                      <a:pt x="125" y="106"/>
                    </a:lnTo>
                    <a:lnTo>
                      <a:pt x="127" y="100"/>
                    </a:lnTo>
                    <a:lnTo>
                      <a:pt x="131" y="94"/>
                    </a:lnTo>
                    <a:lnTo>
                      <a:pt x="133" y="88"/>
                    </a:lnTo>
                    <a:lnTo>
                      <a:pt x="134" y="82"/>
                    </a:lnTo>
                    <a:lnTo>
                      <a:pt x="135" y="78"/>
                    </a:lnTo>
                    <a:lnTo>
                      <a:pt x="135" y="74"/>
                    </a:lnTo>
                    <a:lnTo>
                      <a:pt x="135" y="71"/>
                    </a:lnTo>
                    <a:lnTo>
                      <a:pt x="137" y="68"/>
                    </a:lnTo>
                    <a:lnTo>
                      <a:pt x="135" y="64"/>
                    </a:lnTo>
                    <a:lnTo>
                      <a:pt x="135" y="60"/>
                    </a:lnTo>
                    <a:lnTo>
                      <a:pt x="135" y="56"/>
                    </a:lnTo>
                    <a:lnTo>
                      <a:pt x="134" y="54"/>
                    </a:lnTo>
                    <a:lnTo>
                      <a:pt x="133" y="47"/>
                    </a:lnTo>
                    <a:lnTo>
                      <a:pt x="131" y="42"/>
                    </a:lnTo>
                    <a:lnTo>
                      <a:pt x="127" y="36"/>
                    </a:lnTo>
                    <a:lnTo>
                      <a:pt x="125" y="30"/>
                    </a:lnTo>
                    <a:lnTo>
                      <a:pt x="120" y="24"/>
                    </a:lnTo>
                    <a:lnTo>
                      <a:pt x="116" y="20"/>
                    </a:lnTo>
                    <a:lnTo>
                      <a:pt x="110" y="16"/>
                    </a:lnTo>
                    <a:lnTo>
                      <a:pt x="105" y="12"/>
                    </a:lnTo>
                    <a:lnTo>
                      <a:pt x="99" y="8"/>
                    </a:lnTo>
                    <a:lnTo>
                      <a:pt x="95" y="5"/>
                    </a:lnTo>
                    <a:lnTo>
                      <a:pt x="87" y="2"/>
                    </a:lnTo>
                    <a:lnTo>
                      <a:pt x="81" y="1"/>
                    </a:lnTo>
                    <a:lnTo>
                      <a:pt x="74" y="0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47" y="2"/>
                    </a:lnTo>
                    <a:lnTo>
                      <a:pt x="41" y="5"/>
                    </a:lnTo>
                    <a:lnTo>
                      <a:pt x="35" y="8"/>
                    </a:lnTo>
                    <a:lnTo>
                      <a:pt x="29" y="12"/>
                    </a:lnTo>
                    <a:lnTo>
                      <a:pt x="24" y="16"/>
                    </a:lnTo>
                    <a:lnTo>
                      <a:pt x="19" y="20"/>
                    </a:lnTo>
                    <a:lnTo>
                      <a:pt x="14" y="24"/>
                    </a:lnTo>
                    <a:lnTo>
                      <a:pt x="11" y="30"/>
                    </a:lnTo>
                    <a:lnTo>
                      <a:pt x="7" y="36"/>
                    </a:lnTo>
                    <a:lnTo>
                      <a:pt x="5" y="42"/>
                    </a:lnTo>
                    <a:lnTo>
                      <a:pt x="2" y="47"/>
                    </a:lnTo>
                    <a:lnTo>
                      <a:pt x="1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0" y="71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1" y="82"/>
                    </a:lnTo>
                    <a:lnTo>
                      <a:pt x="2" y="88"/>
                    </a:lnTo>
                    <a:lnTo>
                      <a:pt x="5" y="94"/>
                    </a:lnTo>
                    <a:lnTo>
                      <a:pt x="7" y="100"/>
                    </a:lnTo>
                    <a:lnTo>
                      <a:pt x="11" y="106"/>
                    </a:lnTo>
                    <a:lnTo>
                      <a:pt x="14" y="112"/>
                    </a:lnTo>
                    <a:lnTo>
                      <a:pt x="19" y="116"/>
                    </a:lnTo>
                    <a:lnTo>
                      <a:pt x="24" y="120"/>
                    </a:lnTo>
                    <a:lnTo>
                      <a:pt x="29" y="125"/>
                    </a:lnTo>
                    <a:lnTo>
                      <a:pt x="35" y="127"/>
                    </a:lnTo>
                    <a:lnTo>
                      <a:pt x="41" y="132"/>
                    </a:lnTo>
                    <a:lnTo>
                      <a:pt x="47" y="133"/>
                    </a:lnTo>
                    <a:lnTo>
                      <a:pt x="54" y="136"/>
                    </a:lnTo>
                    <a:lnTo>
                      <a:pt x="57" y="136"/>
                    </a:lnTo>
                    <a:lnTo>
                      <a:pt x="61" y="137"/>
                    </a:lnTo>
                    <a:lnTo>
                      <a:pt x="65" y="137"/>
                    </a:lnTo>
                    <a:lnTo>
                      <a:pt x="68" y="137"/>
                    </a:lnTo>
                    <a:lnTo>
                      <a:pt x="68" y="1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3" name="Freeform 237"/>
              <p:cNvSpPr>
                <a:spLocks/>
              </p:cNvSpPr>
              <p:nvPr/>
            </p:nvSpPr>
            <p:spPr bwMode="auto">
              <a:xfrm>
                <a:off x="2093" y="2269"/>
                <a:ext cx="115" cy="115"/>
              </a:xfrm>
              <a:custGeom>
                <a:avLst/>
                <a:gdLst/>
                <a:ahLst/>
                <a:cxnLst>
                  <a:cxn ang="0">
                    <a:pos x="62" y="115"/>
                  </a:cxn>
                  <a:cxn ang="0">
                    <a:pos x="73" y="112"/>
                  </a:cxn>
                  <a:cxn ang="0">
                    <a:pos x="84" y="108"/>
                  </a:cxn>
                  <a:cxn ang="0">
                    <a:pos x="92" y="102"/>
                  </a:cxn>
                  <a:cxn ang="0">
                    <a:pos x="101" y="94"/>
                  </a:cxn>
                  <a:cxn ang="0">
                    <a:pos x="107" y="85"/>
                  </a:cxn>
                  <a:cxn ang="0">
                    <a:pos x="111" y="76"/>
                  </a:cxn>
                  <a:cxn ang="0">
                    <a:pos x="115" y="64"/>
                  </a:cxn>
                  <a:cxn ang="0">
                    <a:pos x="115" y="53"/>
                  </a:cxn>
                  <a:cxn ang="0">
                    <a:pos x="111" y="41"/>
                  </a:cxn>
                  <a:cxn ang="0">
                    <a:pos x="107" y="30"/>
                  </a:cxn>
                  <a:cxn ang="0">
                    <a:pos x="101" y="20"/>
                  </a:cxn>
                  <a:cxn ang="0">
                    <a:pos x="92" y="13"/>
                  </a:cxn>
                  <a:cxn ang="0">
                    <a:pos x="84" y="6"/>
                  </a:cxn>
                  <a:cxn ang="0">
                    <a:pos x="73" y="1"/>
                  </a:cxn>
                  <a:cxn ang="0">
                    <a:pos x="62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29" y="6"/>
                  </a:cxn>
                  <a:cxn ang="0">
                    <a:pos x="20" y="13"/>
                  </a:cxn>
                  <a:cxn ang="0">
                    <a:pos x="12" y="20"/>
                  </a:cxn>
                  <a:cxn ang="0">
                    <a:pos x="6" y="30"/>
                  </a:cxn>
                  <a:cxn ang="0">
                    <a:pos x="1" y="41"/>
                  </a:cxn>
                  <a:cxn ang="0">
                    <a:pos x="0" y="53"/>
                  </a:cxn>
                  <a:cxn ang="0">
                    <a:pos x="0" y="64"/>
                  </a:cxn>
                  <a:cxn ang="0">
                    <a:pos x="1" y="76"/>
                  </a:cxn>
                  <a:cxn ang="0">
                    <a:pos x="6" y="85"/>
                  </a:cxn>
                  <a:cxn ang="0">
                    <a:pos x="12" y="94"/>
                  </a:cxn>
                  <a:cxn ang="0">
                    <a:pos x="20" y="102"/>
                  </a:cxn>
                  <a:cxn ang="0">
                    <a:pos x="29" y="108"/>
                  </a:cxn>
                  <a:cxn ang="0">
                    <a:pos x="40" y="112"/>
                  </a:cxn>
                  <a:cxn ang="0">
                    <a:pos x="50" y="115"/>
                  </a:cxn>
                  <a:cxn ang="0">
                    <a:pos x="56" y="115"/>
                  </a:cxn>
                </a:cxnLst>
                <a:rect l="0" t="0" r="r" b="b"/>
                <a:pathLst>
                  <a:path w="115" h="115">
                    <a:moveTo>
                      <a:pt x="56" y="115"/>
                    </a:moveTo>
                    <a:lnTo>
                      <a:pt x="62" y="115"/>
                    </a:lnTo>
                    <a:lnTo>
                      <a:pt x="67" y="114"/>
                    </a:lnTo>
                    <a:lnTo>
                      <a:pt x="73" y="112"/>
                    </a:lnTo>
                    <a:lnTo>
                      <a:pt x="79" y="110"/>
                    </a:lnTo>
                    <a:lnTo>
                      <a:pt x="84" y="108"/>
                    </a:lnTo>
                    <a:lnTo>
                      <a:pt x="89" y="104"/>
                    </a:lnTo>
                    <a:lnTo>
                      <a:pt x="92" y="102"/>
                    </a:lnTo>
                    <a:lnTo>
                      <a:pt x="97" y="98"/>
                    </a:lnTo>
                    <a:lnTo>
                      <a:pt x="101" y="94"/>
                    </a:lnTo>
                    <a:lnTo>
                      <a:pt x="104" y="90"/>
                    </a:lnTo>
                    <a:lnTo>
                      <a:pt x="107" y="85"/>
                    </a:lnTo>
                    <a:lnTo>
                      <a:pt x="110" y="80"/>
                    </a:lnTo>
                    <a:lnTo>
                      <a:pt x="111" y="76"/>
                    </a:lnTo>
                    <a:lnTo>
                      <a:pt x="114" y="70"/>
                    </a:lnTo>
                    <a:lnTo>
                      <a:pt x="115" y="64"/>
                    </a:lnTo>
                    <a:lnTo>
                      <a:pt x="115" y="59"/>
                    </a:lnTo>
                    <a:lnTo>
                      <a:pt x="115" y="53"/>
                    </a:lnTo>
                    <a:lnTo>
                      <a:pt x="114" y="47"/>
                    </a:lnTo>
                    <a:lnTo>
                      <a:pt x="111" y="41"/>
                    </a:lnTo>
                    <a:lnTo>
                      <a:pt x="110" y="36"/>
                    </a:lnTo>
                    <a:lnTo>
                      <a:pt x="107" y="30"/>
                    </a:lnTo>
                    <a:lnTo>
                      <a:pt x="104" y="25"/>
                    </a:lnTo>
                    <a:lnTo>
                      <a:pt x="101" y="20"/>
                    </a:lnTo>
                    <a:lnTo>
                      <a:pt x="97" y="17"/>
                    </a:lnTo>
                    <a:lnTo>
                      <a:pt x="92" y="13"/>
                    </a:lnTo>
                    <a:lnTo>
                      <a:pt x="89" y="10"/>
                    </a:lnTo>
                    <a:lnTo>
                      <a:pt x="84" y="6"/>
                    </a:lnTo>
                    <a:lnTo>
                      <a:pt x="79" y="4"/>
                    </a:lnTo>
                    <a:lnTo>
                      <a:pt x="73" y="1"/>
                    </a:lnTo>
                    <a:lnTo>
                      <a:pt x="67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40" y="1"/>
                    </a:lnTo>
                    <a:lnTo>
                      <a:pt x="35" y="4"/>
                    </a:lnTo>
                    <a:lnTo>
                      <a:pt x="29" y="6"/>
                    </a:lnTo>
                    <a:lnTo>
                      <a:pt x="24" y="10"/>
                    </a:lnTo>
                    <a:lnTo>
                      <a:pt x="20" y="13"/>
                    </a:lnTo>
                    <a:lnTo>
                      <a:pt x="17" y="17"/>
                    </a:lnTo>
                    <a:lnTo>
                      <a:pt x="12" y="20"/>
                    </a:lnTo>
                    <a:lnTo>
                      <a:pt x="8" y="25"/>
                    </a:lnTo>
                    <a:lnTo>
                      <a:pt x="6" y="30"/>
                    </a:lnTo>
                    <a:lnTo>
                      <a:pt x="4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1" y="76"/>
                    </a:lnTo>
                    <a:lnTo>
                      <a:pt x="4" y="80"/>
                    </a:lnTo>
                    <a:lnTo>
                      <a:pt x="6" y="85"/>
                    </a:lnTo>
                    <a:lnTo>
                      <a:pt x="8" y="90"/>
                    </a:lnTo>
                    <a:lnTo>
                      <a:pt x="12" y="94"/>
                    </a:lnTo>
                    <a:lnTo>
                      <a:pt x="17" y="98"/>
                    </a:lnTo>
                    <a:lnTo>
                      <a:pt x="20" y="102"/>
                    </a:lnTo>
                    <a:lnTo>
                      <a:pt x="24" y="104"/>
                    </a:lnTo>
                    <a:lnTo>
                      <a:pt x="29" y="108"/>
                    </a:lnTo>
                    <a:lnTo>
                      <a:pt x="35" y="110"/>
                    </a:lnTo>
                    <a:lnTo>
                      <a:pt x="40" y="112"/>
                    </a:lnTo>
                    <a:lnTo>
                      <a:pt x="44" y="114"/>
                    </a:lnTo>
                    <a:lnTo>
                      <a:pt x="50" y="115"/>
                    </a:lnTo>
                    <a:lnTo>
                      <a:pt x="56" y="115"/>
                    </a:lnTo>
                    <a:lnTo>
                      <a:pt x="56" y="1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4" name="Freeform 238"/>
              <p:cNvSpPr>
                <a:spLocks/>
              </p:cNvSpPr>
              <p:nvPr/>
            </p:nvSpPr>
            <p:spPr bwMode="auto">
              <a:xfrm>
                <a:off x="2327" y="2312"/>
                <a:ext cx="81" cy="82"/>
              </a:xfrm>
              <a:custGeom>
                <a:avLst/>
                <a:gdLst/>
                <a:ahLst/>
                <a:cxnLst>
                  <a:cxn ang="0">
                    <a:pos x="45" y="82"/>
                  </a:cxn>
                  <a:cxn ang="0">
                    <a:pos x="53" y="79"/>
                  </a:cxn>
                  <a:cxn ang="0">
                    <a:pos x="60" y="77"/>
                  </a:cxn>
                  <a:cxn ang="0">
                    <a:pos x="67" y="72"/>
                  </a:cxn>
                  <a:cxn ang="0">
                    <a:pos x="72" y="67"/>
                  </a:cxn>
                  <a:cxn ang="0">
                    <a:pos x="77" y="60"/>
                  </a:cxn>
                  <a:cxn ang="0">
                    <a:pos x="79" y="53"/>
                  </a:cxn>
                  <a:cxn ang="0">
                    <a:pos x="81" y="46"/>
                  </a:cxn>
                  <a:cxn ang="0">
                    <a:pos x="81" y="37"/>
                  </a:cxn>
                  <a:cxn ang="0">
                    <a:pos x="79" y="30"/>
                  </a:cxn>
                  <a:cxn ang="0">
                    <a:pos x="77" y="22"/>
                  </a:cxn>
                  <a:cxn ang="0">
                    <a:pos x="72" y="16"/>
                  </a:cxn>
                  <a:cxn ang="0">
                    <a:pos x="67" y="10"/>
                  </a:cxn>
                  <a:cxn ang="0">
                    <a:pos x="60" y="5"/>
                  </a:cxn>
                  <a:cxn ang="0">
                    <a:pos x="53" y="3"/>
                  </a:cxn>
                  <a:cxn ang="0">
                    <a:pos x="45" y="0"/>
                  </a:cxn>
                  <a:cxn ang="0">
                    <a:pos x="37" y="0"/>
                  </a:cxn>
                  <a:cxn ang="0">
                    <a:pos x="29" y="3"/>
                  </a:cxn>
                  <a:cxn ang="0">
                    <a:pos x="21" y="5"/>
                  </a:cxn>
                  <a:cxn ang="0">
                    <a:pos x="15" y="10"/>
                  </a:cxn>
                  <a:cxn ang="0">
                    <a:pos x="9" y="16"/>
                  </a:cxn>
                  <a:cxn ang="0">
                    <a:pos x="5" y="22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0" y="46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7"/>
                  </a:cxn>
                  <a:cxn ang="0">
                    <a:pos x="15" y="72"/>
                  </a:cxn>
                  <a:cxn ang="0">
                    <a:pos x="21" y="77"/>
                  </a:cxn>
                  <a:cxn ang="0">
                    <a:pos x="29" y="79"/>
                  </a:cxn>
                  <a:cxn ang="0">
                    <a:pos x="37" y="82"/>
                  </a:cxn>
                  <a:cxn ang="0">
                    <a:pos x="42" y="82"/>
                  </a:cxn>
                </a:cxnLst>
                <a:rect l="0" t="0" r="r" b="b"/>
                <a:pathLst>
                  <a:path w="81" h="82">
                    <a:moveTo>
                      <a:pt x="42" y="82"/>
                    </a:moveTo>
                    <a:lnTo>
                      <a:pt x="45" y="82"/>
                    </a:lnTo>
                    <a:lnTo>
                      <a:pt x="49" y="81"/>
                    </a:lnTo>
                    <a:lnTo>
                      <a:pt x="53" y="79"/>
                    </a:lnTo>
                    <a:lnTo>
                      <a:pt x="57" y="78"/>
                    </a:lnTo>
                    <a:lnTo>
                      <a:pt x="60" y="77"/>
                    </a:lnTo>
                    <a:lnTo>
                      <a:pt x="63" y="75"/>
                    </a:lnTo>
                    <a:lnTo>
                      <a:pt x="67" y="72"/>
                    </a:lnTo>
                    <a:lnTo>
                      <a:pt x="69" y="70"/>
                    </a:lnTo>
                    <a:lnTo>
                      <a:pt x="72" y="67"/>
                    </a:lnTo>
                    <a:lnTo>
                      <a:pt x="74" y="64"/>
                    </a:lnTo>
                    <a:lnTo>
                      <a:pt x="77" y="60"/>
                    </a:lnTo>
                    <a:lnTo>
                      <a:pt x="78" y="57"/>
                    </a:lnTo>
                    <a:lnTo>
                      <a:pt x="79" y="53"/>
                    </a:lnTo>
                    <a:lnTo>
                      <a:pt x="80" y="49"/>
                    </a:lnTo>
                    <a:lnTo>
                      <a:pt x="81" y="46"/>
                    </a:lnTo>
                    <a:lnTo>
                      <a:pt x="81" y="42"/>
                    </a:lnTo>
                    <a:lnTo>
                      <a:pt x="81" y="37"/>
                    </a:lnTo>
                    <a:lnTo>
                      <a:pt x="80" y="34"/>
                    </a:lnTo>
                    <a:lnTo>
                      <a:pt x="79" y="30"/>
                    </a:lnTo>
                    <a:lnTo>
                      <a:pt x="78" y="25"/>
                    </a:lnTo>
                    <a:lnTo>
                      <a:pt x="77" y="22"/>
                    </a:lnTo>
                    <a:lnTo>
                      <a:pt x="74" y="18"/>
                    </a:lnTo>
                    <a:lnTo>
                      <a:pt x="72" y="16"/>
                    </a:lnTo>
                    <a:lnTo>
                      <a:pt x="69" y="13"/>
                    </a:lnTo>
                    <a:lnTo>
                      <a:pt x="67" y="10"/>
                    </a:lnTo>
                    <a:lnTo>
                      <a:pt x="63" y="7"/>
                    </a:lnTo>
                    <a:lnTo>
                      <a:pt x="60" y="5"/>
                    </a:lnTo>
                    <a:lnTo>
                      <a:pt x="57" y="4"/>
                    </a:lnTo>
                    <a:lnTo>
                      <a:pt x="53" y="3"/>
                    </a:lnTo>
                    <a:lnTo>
                      <a:pt x="49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7" y="0"/>
                    </a:lnTo>
                    <a:lnTo>
                      <a:pt x="32" y="1"/>
                    </a:lnTo>
                    <a:lnTo>
                      <a:pt x="29" y="3"/>
                    </a:lnTo>
                    <a:lnTo>
                      <a:pt x="25" y="4"/>
                    </a:lnTo>
                    <a:lnTo>
                      <a:pt x="21" y="5"/>
                    </a:lnTo>
                    <a:lnTo>
                      <a:pt x="18" y="7"/>
                    </a:lnTo>
                    <a:lnTo>
                      <a:pt x="15" y="10"/>
                    </a:lnTo>
                    <a:lnTo>
                      <a:pt x="13" y="13"/>
                    </a:lnTo>
                    <a:lnTo>
                      <a:pt x="9" y="16"/>
                    </a:lnTo>
                    <a:lnTo>
                      <a:pt x="7" y="18"/>
                    </a:lnTo>
                    <a:lnTo>
                      <a:pt x="5" y="22"/>
                    </a:lnTo>
                    <a:lnTo>
                      <a:pt x="3" y="25"/>
                    </a:lnTo>
                    <a:lnTo>
                      <a:pt x="1" y="30"/>
                    </a:lnTo>
                    <a:lnTo>
                      <a:pt x="1" y="34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1" y="49"/>
                    </a:lnTo>
                    <a:lnTo>
                      <a:pt x="1" y="53"/>
                    </a:lnTo>
                    <a:lnTo>
                      <a:pt x="3" y="57"/>
                    </a:lnTo>
                    <a:lnTo>
                      <a:pt x="5" y="60"/>
                    </a:lnTo>
                    <a:lnTo>
                      <a:pt x="7" y="64"/>
                    </a:lnTo>
                    <a:lnTo>
                      <a:pt x="9" y="67"/>
                    </a:lnTo>
                    <a:lnTo>
                      <a:pt x="13" y="70"/>
                    </a:lnTo>
                    <a:lnTo>
                      <a:pt x="15" y="72"/>
                    </a:lnTo>
                    <a:lnTo>
                      <a:pt x="18" y="75"/>
                    </a:lnTo>
                    <a:lnTo>
                      <a:pt x="21" y="77"/>
                    </a:lnTo>
                    <a:lnTo>
                      <a:pt x="25" y="78"/>
                    </a:lnTo>
                    <a:lnTo>
                      <a:pt x="29" y="79"/>
                    </a:lnTo>
                    <a:lnTo>
                      <a:pt x="32" y="81"/>
                    </a:lnTo>
                    <a:lnTo>
                      <a:pt x="37" y="82"/>
                    </a:lnTo>
                    <a:lnTo>
                      <a:pt x="42" y="82"/>
                    </a:lnTo>
                    <a:lnTo>
                      <a:pt x="42" y="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5" name="Freeform 239"/>
              <p:cNvSpPr>
                <a:spLocks/>
              </p:cNvSpPr>
              <p:nvPr/>
            </p:nvSpPr>
            <p:spPr bwMode="auto">
              <a:xfrm>
                <a:off x="1330" y="2677"/>
                <a:ext cx="209" cy="210"/>
              </a:xfrm>
              <a:custGeom>
                <a:avLst/>
                <a:gdLst/>
                <a:ahLst/>
                <a:cxnLst>
                  <a:cxn ang="0">
                    <a:pos x="115" y="209"/>
                  </a:cxn>
                  <a:cxn ang="0">
                    <a:pos x="131" y="205"/>
                  </a:cxn>
                  <a:cxn ang="0">
                    <a:pos x="145" y="202"/>
                  </a:cxn>
                  <a:cxn ang="0">
                    <a:pos x="157" y="193"/>
                  </a:cxn>
                  <a:cxn ang="0">
                    <a:pos x="170" y="185"/>
                  </a:cxn>
                  <a:cxn ang="0">
                    <a:pos x="181" y="174"/>
                  </a:cxn>
                  <a:cxn ang="0">
                    <a:pos x="191" y="163"/>
                  </a:cxn>
                  <a:cxn ang="0">
                    <a:pos x="198" y="149"/>
                  </a:cxn>
                  <a:cxn ang="0">
                    <a:pos x="204" y="136"/>
                  </a:cxn>
                  <a:cxn ang="0">
                    <a:pos x="207" y="120"/>
                  </a:cxn>
                  <a:cxn ang="0">
                    <a:pos x="209" y="106"/>
                  </a:cxn>
                  <a:cxn ang="0">
                    <a:pos x="207" y="89"/>
                  </a:cxn>
                  <a:cxn ang="0">
                    <a:pos x="204" y="73"/>
                  </a:cxn>
                  <a:cxn ang="0">
                    <a:pos x="198" y="59"/>
                  </a:cxn>
                  <a:cxn ang="0">
                    <a:pos x="191" y="46"/>
                  </a:cxn>
                  <a:cxn ang="0">
                    <a:pos x="181" y="34"/>
                  </a:cxn>
                  <a:cxn ang="0">
                    <a:pos x="170" y="23"/>
                  </a:cxn>
                  <a:cxn ang="0">
                    <a:pos x="157" y="14"/>
                  </a:cxn>
                  <a:cxn ang="0">
                    <a:pos x="145" y="8"/>
                  </a:cxn>
                  <a:cxn ang="0">
                    <a:pos x="131" y="2"/>
                  </a:cxn>
                  <a:cxn ang="0">
                    <a:pos x="115" y="0"/>
                  </a:cxn>
                  <a:cxn ang="0">
                    <a:pos x="99" y="0"/>
                  </a:cxn>
                  <a:cxn ang="0">
                    <a:pos x="83" y="2"/>
                  </a:cxn>
                  <a:cxn ang="0">
                    <a:pos x="68" y="6"/>
                  </a:cxn>
                  <a:cxn ang="0">
                    <a:pos x="54" y="12"/>
                  </a:cxn>
                  <a:cxn ang="0">
                    <a:pos x="41" y="20"/>
                  </a:cxn>
                  <a:cxn ang="0">
                    <a:pos x="30" y="31"/>
                  </a:cxn>
                  <a:cxn ang="0">
                    <a:pos x="19" y="42"/>
                  </a:cxn>
                  <a:cxn ang="0">
                    <a:pos x="11" y="54"/>
                  </a:cxn>
                  <a:cxn ang="0">
                    <a:pos x="5" y="68"/>
                  </a:cxn>
                  <a:cxn ang="0">
                    <a:pos x="1" y="83"/>
                  </a:cxn>
                  <a:cxn ang="0">
                    <a:pos x="0" y="100"/>
                  </a:cxn>
                  <a:cxn ang="0">
                    <a:pos x="0" y="115"/>
                  </a:cxn>
                  <a:cxn ang="0">
                    <a:pos x="2" y="131"/>
                  </a:cxn>
                  <a:cxn ang="0">
                    <a:pos x="7" y="145"/>
                  </a:cxn>
                  <a:cxn ang="0">
                    <a:pos x="13" y="158"/>
                  </a:cxn>
                  <a:cxn ang="0">
                    <a:pos x="23" y="170"/>
                  </a:cxn>
                  <a:cxn ang="0">
                    <a:pos x="33" y="181"/>
                  </a:cxn>
                  <a:cxn ang="0">
                    <a:pos x="45" y="191"/>
                  </a:cxn>
                  <a:cxn ang="0">
                    <a:pos x="57" y="199"/>
                  </a:cxn>
                  <a:cxn ang="0">
                    <a:pos x="73" y="204"/>
                  </a:cxn>
                  <a:cxn ang="0">
                    <a:pos x="87" y="208"/>
                  </a:cxn>
                  <a:cxn ang="0">
                    <a:pos x="104" y="210"/>
                  </a:cxn>
                </a:cxnLst>
                <a:rect l="0" t="0" r="r" b="b"/>
                <a:pathLst>
                  <a:path w="209" h="210">
                    <a:moveTo>
                      <a:pt x="104" y="210"/>
                    </a:moveTo>
                    <a:lnTo>
                      <a:pt x="109" y="209"/>
                    </a:lnTo>
                    <a:lnTo>
                      <a:pt x="115" y="209"/>
                    </a:lnTo>
                    <a:lnTo>
                      <a:pt x="120" y="208"/>
                    </a:lnTo>
                    <a:lnTo>
                      <a:pt x="125" y="208"/>
                    </a:lnTo>
                    <a:lnTo>
                      <a:pt x="131" y="205"/>
                    </a:lnTo>
                    <a:lnTo>
                      <a:pt x="135" y="204"/>
                    </a:lnTo>
                    <a:lnTo>
                      <a:pt x="140" y="203"/>
                    </a:lnTo>
                    <a:lnTo>
                      <a:pt x="145" y="202"/>
                    </a:lnTo>
                    <a:lnTo>
                      <a:pt x="149" y="199"/>
                    </a:lnTo>
                    <a:lnTo>
                      <a:pt x="153" y="197"/>
                    </a:lnTo>
                    <a:lnTo>
                      <a:pt x="157" y="193"/>
                    </a:lnTo>
                    <a:lnTo>
                      <a:pt x="163" y="191"/>
                    </a:lnTo>
                    <a:lnTo>
                      <a:pt x="167" y="188"/>
                    </a:lnTo>
                    <a:lnTo>
                      <a:pt x="170" y="185"/>
                    </a:lnTo>
                    <a:lnTo>
                      <a:pt x="174" y="181"/>
                    </a:lnTo>
                    <a:lnTo>
                      <a:pt x="179" y="179"/>
                    </a:lnTo>
                    <a:lnTo>
                      <a:pt x="181" y="174"/>
                    </a:lnTo>
                    <a:lnTo>
                      <a:pt x="185" y="170"/>
                    </a:lnTo>
                    <a:lnTo>
                      <a:pt x="187" y="167"/>
                    </a:lnTo>
                    <a:lnTo>
                      <a:pt x="191" y="163"/>
                    </a:lnTo>
                    <a:lnTo>
                      <a:pt x="193" y="158"/>
                    </a:lnTo>
                    <a:lnTo>
                      <a:pt x="195" y="154"/>
                    </a:lnTo>
                    <a:lnTo>
                      <a:pt x="198" y="149"/>
                    </a:lnTo>
                    <a:lnTo>
                      <a:pt x="200" y="145"/>
                    </a:lnTo>
                    <a:lnTo>
                      <a:pt x="201" y="140"/>
                    </a:lnTo>
                    <a:lnTo>
                      <a:pt x="204" y="136"/>
                    </a:lnTo>
                    <a:lnTo>
                      <a:pt x="205" y="131"/>
                    </a:lnTo>
                    <a:lnTo>
                      <a:pt x="206" y="126"/>
                    </a:lnTo>
                    <a:lnTo>
                      <a:pt x="207" y="120"/>
                    </a:lnTo>
                    <a:lnTo>
                      <a:pt x="207" y="115"/>
                    </a:lnTo>
                    <a:lnTo>
                      <a:pt x="209" y="110"/>
                    </a:lnTo>
                    <a:lnTo>
                      <a:pt x="209" y="106"/>
                    </a:lnTo>
                    <a:lnTo>
                      <a:pt x="209" y="100"/>
                    </a:lnTo>
                    <a:lnTo>
                      <a:pt x="207" y="95"/>
                    </a:lnTo>
                    <a:lnTo>
                      <a:pt x="207" y="89"/>
                    </a:lnTo>
                    <a:lnTo>
                      <a:pt x="206" y="83"/>
                    </a:lnTo>
                    <a:lnTo>
                      <a:pt x="205" y="78"/>
                    </a:lnTo>
                    <a:lnTo>
                      <a:pt x="204" y="73"/>
                    </a:lnTo>
                    <a:lnTo>
                      <a:pt x="201" y="68"/>
                    </a:lnTo>
                    <a:lnTo>
                      <a:pt x="200" y="64"/>
                    </a:lnTo>
                    <a:lnTo>
                      <a:pt x="198" y="59"/>
                    </a:lnTo>
                    <a:lnTo>
                      <a:pt x="195" y="54"/>
                    </a:lnTo>
                    <a:lnTo>
                      <a:pt x="193" y="49"/>
                    </a:lnTo>
                    <a:lnTo>
                      <a:pt x="191" y="46"/>
                    </a:lnTo>
                    <a:lnTo>
                      <a:pt x="187" y="42"/>
                    </a:lnTo>
                    <a:lnTo>
                      <a:pt x="185" y="37"/>
                    </a:lnTo>
                    <a:lnTo>
                      <a:pt x="181" y="34"/>
                    </a:lnTo>
                    <a:lnTo>
                      <a:pt x="179" y="31"/>
                    </a:lnTo>
                    <a:lnTo>
                      <a:pt x="174" y="26"/>
                    </a:lnTo>
                    <a:lnTo>
                      <a:pt x="170" y="23"/>
                    </a:lnTo>
                    <a:lnTo>
                      <a:pt x="167" y="20"/>
                    </a:lnTo>
                    <a:lnTo>
                      <a:pt x="163" y="17"/>
                    </a:lnTo>
                    <a:lnTo>
                      <a:pt x="157" y="14"/>
                    </a:lnTo>
                    <a:lnTo>
                      <a:pt x="153" y="12"/>
                    </a:lnTo>
                    <a:lnTo>
                      <a:pt x="149" y="10"/>
                    </a:lnTo>
                    <a:lnTo>
                      <a:pt x="145" y="8"/>
                    </a:lnTo>
                    <a:lnTo>
                      <a:pt x="140" y="6"/>
                    </a:lnTo>
                    <a:lnTo>
                      <a:pt x="135" y="4"/>
                    </a:lnTo>
                    <a:lnTo>
                      <a:pt x="131" y="2"/>
                    </a:lnTo>
                    <a:lnTo>
                      <a:pt x="125" y="2"/>
                    </a:lnTo>
                    <a:lnTo>
                      <a:pt x="120" y="0"/>
                    </a:lnTo>
                    <a:lnTo>
                      <a:pt x="115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3" y="0"/>
                    </a:lnTo>
                    <a:lnTo>
                      <a:pt x="87" y="0"/>
                    </a:lnTo>
                    <a:lnTo>
                      <a:pt x="83" y="2"/>
                    </a:lnTo>
                    <a:lnTo>
                      <a:pt x="78" y="2"/>
                    </a:lnTo>
                    <a:lnTo>
                      <a:pt x="73" y="4"/>
                    </a:lnTo>
                    <a:lnTo>
                      <a:pt x="68" y="6"/>
                    </a:lnTo>
                    <a:lnTo>
                      <a:pt x="63" y="8"/>
                    </a:lnTo>
                    <a:lnTo>
                      <a:pt x="57" y="10"/>
                    </a:lnTo>
                    <a:lnTo>
                      <a:pt x="54" y="12"/>
                    </a:lnTo>
                    <a:lnTo>
                      <a:pt x="49" y="14"/>
                    </a:lnTo>
                    <a:lnTo>
                      <a:pt x="45" y="17"/>
                    </a:lnTo>
                    <a:lnTo>
                      <a:pt x="41" y="20"/>
                    </a:lnTo>
                    <a:lnTo>
                      <a:pt x="37" y="23"/>
                    </a:lnTo>
                    <a:lnTo>
                      <a:pt x="33" y="26"/>
                    </a:lnTo>
                    <a:lnTo>
                      <a:pt x="30" y="31"/>
                    </a:lnTo>
                    <a:lnTo>
                      <a:pt x="26" y="34"/>
                    </a:lnTo>
                    <a:lnTo>
                      <a:pt x="23" y="37"/>
                    </a:lnTo>
                    <a:lnTo>
                      <a:pt x="19" y="42"/>
                    </a:lnTo>
                    <a:lnTo>
                      <a:pt x="17" y="46"/>
                    </a:lnTo>
                    <a:lnTo>
                      <a:pt x="13" y="49"/>
                    </a:lnTo>
                    <a:lnTo>
                      <a:pt x="11" y="54"/>
                    </a:lnTo>
                    <a:lnTo>
                      <a:pt x="9" y="59"/>
                    </a:lnTo>
                    <a:lnTo>
                      <a:pt x="7" y="64"/>
                    </a:lnTo>
                    <a:lnTo>
                      <a:pt x="5" y="68"/>
                    </a:lnTo>
                    <a:lnTo>
                      <a:pt x="3" y="73"/>
                    </a:lnTo>
                    <a:lnTo>
                      <a:pt x="2" y="78"/>
                    </a:lnTo>
                    <a:lnTo>
                      <a:pt x="1" y="83"/>
                    </a:lnTo>
                    <a:lnTo>
                      <a:pt x="0" y="89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5"/>
                    </a:lnTo>
                    <a:lnTo>
                      <a:pt x="0" y="120"/>
                    </a:lnTo>
                    <a:lnTo>
                      <a:pt x="1" y="126"/>
                    </a:lnTo>
                    <a:lnTo>
                      <a:pt x="2" y="131"/>
                    </a:lnTo>
                    <a:lnTo>
                      <a:pt x="3" y="136"/>
                    </a:lnTo>
                    <a:lnTo>
                      <a:pt x="5" y="140"/>
                    </a:lnTo>
                    <a:lnTo>
                      <a:pt x="7" y="145"/>
                    </a:lnTo>
                    <a:lnTo>
                      <a:pt x="9" y="149"/>
                    </a:lnTo>
                    <a:lnTo>
                      <a:pt x="11" y="154"/>
                    </a:lnTo>
                    <a:lnTo>
                      <a:pt x="13" y="158"/>
                    </a:lnTo>
                    <a:lnTo>
                      <a:pt x="17" y="163"/>
                    </a:lnTo>
                    <a:lnTo>
                      <a:pt x="19" y="167"/>
                    </a:lnTo>
                    <a:lnTo>
                      <a:pt x="23" y="170"/>
                    </a:lnTo>
                    <a:lnTo>
                      <a:pt x="26" y="174"/>
                    </a:lnTo>
                    <a:lnTo>
                      <a:pt x="30" y="179"/>
                    </a:lnTo>
                    <a:lnTo>
                      <a:pt x="33" y="181"/>
                    </a:lnTo>
                    <a:lnTo>
                      <a:pt x="37" y="185"/>
                    </a:lnTo>
                    <a:lnTo>
                      <a:pt x="41" y="188"/>
                    </a:lnTo>
                    <a:lnTo>
                      <a:pt x="45" y="191"/>
                    </a:lnTo>
                    <a:lnTo>
                      <a:pt x="49" y="193"/>
                    </a:lnTo>
                    <a:lnTo>
                      <a:pt x="54" y="197"/>
                    </a:lnTo>
                    <a:lnTo>
                      <a:pt x="57" y="199"/>
                    </a:lnTo>
                    <a:lnTo>
                      <a:pt x="63" y="202"/>
                    </a:lnTo>
                    <a:lnTo>
                      <a:pt x="68" y="203"/>
                    </a:lnTo>
                    <a:lnTo>
                      <a:pt x="73" y="204"/>
                    </a:lnTo>
                    <a:lnTo>
                      <a:pt x="78" y="205"/>
                    </a:lnTo>
                    <a:lnTo>
                      <a:pt x="83" y="208"/>
                    </a:lnTo>
                    <a:lnTo>
                      <a:pt x="87" y="208"/>
                    </a:lnTo>
                    <a:lnTo>
                      <a:pt x="93" y="209"/>
                    </a:lnTo>
                    <a:lnTo>
                      <a:pt x="99" y="209"/>
                    </a:lnTo>
                    <a:lnTo>
                      <a:pt x="104" y="210"/>
                    </a:lnTo>
                    <a:lnTo>
                      <a:pt x="104" y="2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6" name="Freeform 240"/>
              <p:cNvSpPr>
                <a:spLocks/>
              </p:cNvSpPr>
              <p:nvPr/>
            </p:nvSpPr>
            <p:spPr bwMode="auto">
              <a:xfrm>
                <a:off x="1357" y="2705"/>
                <a:ext cx="154" cy="154"/>
              </a:xfrm>
              <a:custGeom>
                <a:avLst/>
                <a:gdLst/>
                <a:ahLst/>
                <a:cxnLst>
                  <a:cxn ang="0">
                    <a:pos x="81" y="153"/>
                  </a:cxn>
                  <a:cxn ang="0">
                    <a:pos x="88" y="153"/>
                  </a:cxn>
                  <a:cxn ang="0">
                    <a:pos x="95" y="151"/>
                  </a:cxn>
                  <a:cxn ang="0">
                    <a:pos x="104" y="148"/>
                  </a:cxn>
                  <a:cxn ang="0">
                    <a:pos x="113" y="144"/>
                  </a:cxn>
                  <a:cxn ang="0">
                    <a:pos x="125" y="135"/>
                  </a:cxn>
                  <a:cxn ang="0">
                    <a:pos x="136" y="126"/>
                  </a:cxn>
                  <a:cxn ang="0">
                    <a:pos x="144" y="112"/>
                  </a:cxn>
                  <a:cxn ang="0">
                    <a:pos x="148" y="103"/>
                  </a:cxn>
                  <a:cxn ang="0">
                    <a:pos x="150" y="96"/>
                  </a:cxn>
                  <a:cxn ang="0">
                    <a:pos x="153" y="88"/>
                  </a:cxn>
                  <a:cxn ang="0">
                    <a:pos x="153" y="81"/>
                  </a:cxn>
                  <a:cxn ang="0">
                    <a:pos x="153" y="73"/>
                  </a:cxn>
                  <a:cxn ang="0">
                    <a:pos x="153" y="64"/>
                  </a:cxn>
                  <a:cxn ang="0">
                    <a:pos x="150" y="57"/>
                  </a:cxn>
                  <a:cxn ang="0">
                    <a:pos x="148" y="50"/>
                  </a:cxn>
                  <a:cxn ang="0">
                    <a:pos x="146" y="43"/>
                  </a:cxn>
                  <a:cxn ang="0">
                    <a:pos x="142" y="37"/>
                  </a:cxn>
                  <a:cxn ang="0">
                    <a:pos x="136" y="27"/>
                  </a:cxn>
                  <a:cxn ang="0">
                    <a:pos x="125" y="16"/>
                  </a:cxn>
                  <a:cxn ang="0">
                    <a:pos x="113" y="9"/>
                  </a:cxn>
                  <a:cxn ang="0">
                    <a:pos x="104" y="4"/>
                  </a:cxn>
                  <a:cxn ang="0">
                    <a:pos x="95" y="1"/>
                  </a:cxn>
                  <a:cxn ang="0">
                    <a:pos x="88" y="0"/>
                  </a:cxn>
                  <a:cxn ang="0">
                    <a:pos x="81" y="0"/>
                  </a:cxn>
                  <a:cxn ang="0">
                    <a:pos x="74" y="0"/>
                  </a:cxn>
                  <a:cxn ang="0">
                    <a:pos x="64" y="0"/>
                  </a:cxn>
                  <a:cxn ang="0">
                    <a:pos x="57" y="1"/>
                  </a:cxn>
                  <a:cxn ang="0">
                    <a:pos x="50" y="4"/>
                  </a:cxn>
                  <a:cxn ang="0">
                    <a:pos x="44" y="7"/>
                  </a:cxn>
                  <a:cxn ang="0">
                    <a:pos x="36" y="10"/>
                  </a:cxn>
                  <a:cxn ang="0">
                    <a:pos x="27" y="16"/>
                  </a:cxn>
                  <a:cxn ang="0">
                    <a:pos x="17" y="27"/>
                  </a:cxn>
                  <a:cxn ang="0">
                    <a:pos x="11" y="37"/>
                  </a:cxn>
                  <a:cxn ang="0">
                    <a:pos x="8" y="43"/>
                  </a:cxn>
                  <a:cxn ang="0">
                    <a:pos x="4" y="50"/>
                  </a:cxn>
                  <a:cxn ang="0">
                    <a:pos x="2" y="57"/>
                  </a:cxn>
                  <a:cxn ang="0">
                    <a:pos x="0" y="64"/>
                  </a:cxn>
                  <a:cxn ang="0">
                    <a:pos x="0" y="73"/>
                  </a:cxn>
                  <a:cxn ang="0">
                    <a:pos x="0" y="81"/>
                  </a:cxn>
                  <a:cxn ang="0">
                    <a:pos x="0" y="88"/>
                  </a:cxn>
                  <a:cxn ang="0">
                    <a:pos x="2" y="96"/>
                  </a:cxn>
                  <a:cxn ang="0">
                    <a:pos x="4" y="103"/>
                  </a:cxn>
                  <a:cxn ang="0">
                    <a:pos x="9" y="112"/>
                  </a:cxn>
                  <a:cxn ang="0">
                    <a:pos x="17" y="126"/>
                  </a:cxn>
                  <a:cxn ang="0">
                    <a:pos x="27" y="135"/>
                  </a:cxn>
                  <a:cxn ang="0">
                    <a:pos x="36" y="142"/>
                  </a:cxn>
                  <a:cxn ang="0">
                    <a:pos x="44" y="146"/>
                  </a:cxn>
                  <a:cxn ang="0">
                    <a:pos x="50" y="148"/>
                  </a:cxn>
                  <a:cxn ang="0">
                    <a:pos x="57" y="151"/>
                  </a:cxn>
                  <a:cxn ang="0">
                    <a:pos x="64" y="153"/>
                  </a:cxn>
                  <a:cxn ang="0">
                    <a:pos x="74" y="153"/>
                  </a:cxn>
                  <a:cxn ang="0">
                    <a:pos x="77" y="154"/>
                  </a:cxn>
                </a:cxnLst>
                <a:rect l="0" t="0" r="r" b="b"/>
                <a:pathLst>
                  <a:path w="154" h="154">
                    <a:moveTo>
                      <a:pt x="77" y="154"/>
                    </a:moveTo>
                    <a:lnTo>
                      <a:pt x="81" y="153"/>
                    </a:lnTo>
                    <a:lnTo>
                      <a:pt x="84" y="153"/>
                    </a:lnTo>
                    <a:lnTo>
                      <a:pt x="88" y="153"/>
                    </a:lnTo>
                    <a:lnTo>
                      <a:pt x="92" y="152"/>
                    </a:lnTo>
                    <a:lnTo>
                      <a:pt x="95" y="151"/>
                    </a:lnTo>
                    <a:lnTo>
                      <a:pt x="100" y="150"/>
                    </a:lnTo>
                    <a:lnTo>
                      <a:pt x="104" y="148"/>
                    </a:lnTo>
                    <a:lnTo>
                      <a:pt x="107" y="147"/>
                    </a:lnTo>
                    <a:lnTo>
                      <a:pt x="113" y="144"/>
                    </a:lnTo>
                    <a:lnTo>
                      <a:pt x="119" y="140"/>
                    </a:lnTo>
                    <a:lnTo>
                      <a:pt x="125" y="135"/>
                    </a:lnTo>
                    <a:lnTo>
                      <a:pt x="131" y="132"/>
                    </a:lnTo>
                    <a:lnTo>
                      <a:pt x="136" y="126"/>
                    </a:lnTo>
                    <a:lnTo>
                      <a:pt x="141" y="120"/>
                    </a:lnTo>
                    <a:lnTo>
                      <a:pt x="144" y="112"/>
                    </a:lnTo>
                    <a:lnTo>
                      <a:pt x="148" y="106"/>
                    </a:lnTo>
                    <a:lnTo>
                      <a:pt x="148" y="103"/>
                    </a:lnTo>
                    <a:lnTo>
                      <a:pt x="149" y="99"/>
                    </a:lnTo>
                    <a:lnTo>
                      <a:pt x="150" y="96"/>
                    </a:lnTo>
                    <a:lnTo>
                      <a:pt x="152" y="92"/>
                    </a:lnTo>
                    <a:lnTo>
                      <a:pt x="153" y="88"/>
                    </a:lnTo>
                    <a:lnTo>
                      <a:pt x="153" y="85"/>
                    </a:lnTo>
                    <a:lnTo>
                      <a:pt x="153" y="81"/>
                    </a:lnTo>
                    <a:lnTo>
                      <a:pt x="154" y="78"/>
                    </a:lnTo>
                    <a:lnTo>
                      <a:pt x="153" y="73"/>
                    </a:lnTo>
                    <a:lnTo>
                      <a:pt x="153" y="69"/>
                    </a:lnTo>
                    <a:lnTo>
                      <a:pt x="153" y="64"/>
                    </a:lnTo>
                    <a:lnTo>
                      <a:pt x="152" y="61"/>
                    </a:lnTo>
                    <a:lnTo>
                      <a:pt x="150" y="57"/>
                    </a:lnTo>
                    <a:lnTo>
                      <a:pt x="149" y="54"/>
                    </a:lnTo>
                    <a:lnTo>
                      <a:pt x="148" y="50"/>
                    </a:lnTo>
                    <a:lnTo>
                      <a:pt x="148" y="46"/>
                    </a:lnTo>
                    <a:lnTo>
                      <a:pt x="146" y="43"/>
                    </a:lnTo>
                    <a:lnTo>
                      <a:pt x="144" y="39"/>
                    </a:lnTo>
                    <a:lnTo>
                      <a:pt x="142" y="37"/>
                    </a:lnTo>
                    <a:lnTo>
                      <a:pt x="141" y="33"/>
                    </a:lnTo>
                    <a:lnTo>
                      <a:pt x="136" y="27"/>
                    </a:lnTo>
                    <a:lnTo>
                      <a:pt x="131" y="22"/>
                    </a:lnTo>
                    <a:lnTo>
                      <a:pt x="125" y="16"/>
                    </a:lnTo>
                    <a:lnTo>
                      <a:pt x="119" y="13"/>
                    </a:lnTo>
                    <a:lnTo>
                      <a:pt x="113" y="9"/>
                    </a:lnTo>
                    <a:lnTo>
                      <a:pt x="107" y="6"/>
                    </a:lnTo>
                    <a:lnTo>
                      <a:pt x="104" y="4"/>
                    </a:lnTo>
                    <a:lnTo>
                      <a:pt x="100" y="3"/>
                    </a:lnTo>
                    <a:lnTo>
                      <a:pt x="95" y="1"/>
                    </a:lnTo>
                    <a:lnTo>
                      <a:pt x="92" y="1"/>
                    </a:lnTo>
                    <a:lnTo>
                      <a:pt x="88" y="0"/>
                    </a:lnTo>
                    <a:lnTo>
                      <a:pt x="84" y="0"/>
                    </a:lnTo>
                    <a:lnTo>
                      <a:pt x="81" y="0"/>
                    </a:lnTo>
                    <a:lnTo>
                      <a:pt x="77" y="0"/>
                    </a:lnTo>
                    <a:lnTo>
                      <a:pt x="74" y="0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60" y="1"/>
                    </a:lnTo>
                    <a:lnTo>
                      <a:pt x="57" y="1"/>
                    </a:lnTo>
                    <a:lnTo>
                      <a:pt x="53" y="3"/>
                    </a:lnTo>
                    <a:lnTo>
                      <a:pt x="50" y="4"/>
                    </a:lnTo>
                    <a:lnTo>
                      <a:pt x="47" y="6"/>
                    </a:lnTo>
                    <a:lnTo>
                      <a:pt x="44" y="7"/>
                    </a:lnTo>
                    <a:lnTo>
                      <a:pt x="40" y="9"/>
                    </a:lnTo>
                    <a:lnTo>
                      <a:pt x="36" y="10"/>
                    </a:lnTo>
                    <a:lnTo>
                      <a:pt x="33" y="13"/>
                    </a:lnTo>
                    <a:lnTo>
                      <a:pt x="27" y="16"/>
                    </a:lnTo>
                    <a:lnTo>
                      <a:pt x="22" y="22"/>
                    </a:lnTo>
                    <a:lnTo>
                      <a:pt x="17" y="27"/>
                    </a:lnTo>
                    <a:lnTo>
                      <a:pt x="14" y="33"/>
                    </a:lnTo>
                    <a:lnTo>
                      <a:pt x="11" y="37"/>
                    </a:lnTo>
                    <a:lnTo>
                      <a:pt x="9" y="39"/>
                    </a:lnTo>
                    <a:lnTo>
                      <a:pt x="8" y="43"/>
                    </a:lnTo>
                    <a:lnTo>
                      <a:pt x="6" y="46"/>
                    </a:lnTo>
                    <a:lnTo>
                      <a:pt x="4" y="50"/>
                    </a:lnTo>
                    <a:lnTo>
                      <a:pt x="3" y="54"/>
                    </a:lnTo>
                    <a:lnTo>
                      <a:pt x="2" y="57"/>
                    </a:lnTo>
                    <a:lnTo>
                      <a:pt x="2" y="61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5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2" y="96"/>
                    </a:lnTo>
                    <a:lnTo>
                      <a:pt x="3" y="99"/>
                    </a:lnTo>
                    <a:lnTo>
                      <a:pt x="4" y="103"/>
                    </a:lnTo>
                    <a:lnTo>
                      <a:pt x="6" y="106"/>
                    </a:lnTo>
                    <a:lnTo>
                      <a:pt x="9" y="112"/>
                    </a:lnTo>
                    <a:lnTo>
                      <a:pt x="14" y="120"/>
                    </a:lnTo>
                    <a:lnTo>
                      <a:pt x="17" y="126"/>
                    </a:lnTo>
                    <a:lnTo>
                      <a:pt x="22" y="132"/>
                    </a:lnTo>
                    <a:lnTo>
                      <a:pt x="27" y="135"/>
                    </a:lnTo>
                    <a:lnTo>
                      <a:pt x="33" y="140"/>
                    </a:lnTo>
                    <a:lnTo>
                      <a:pt x="36" y="142"/>
                    </a:lnTo>
                    <a:lnTo>
                      <a:pt x="40" y="144"/>
                    </a:lnTo>
                    <a:lnTo>
                      <a:pt x="44" y="146"/>
                    </a:lnTo>
                    <a:lnTo>
                      <a:pt x="47" y="147"/>
                    </a:lnTo>
                    <a:lnTo>
                      <a:pt x="50" y="148"/>
                    </a:lnTo>
                    <a:lnTo>
                      <a:pt x="53" y="150"/>
                    </a:lnTo>
                    <a:lnTo>
                      <a:pt x="57" y="151"/>
                    </a:lnTo>
                    <a:lnTo>
                      <a:pt x="60" y="152"/>
                    </a:lnTo>
                    <a:lnTo>
                      <a:pt x="64" y="153"/>
                    </a:lnTo>
                    <a:lnTo>
                      <a:pt x="69" y="153"/>
                    </a:lnTo>
                    <a:lnTo>
                      <a:pt x="74" y="153"/>
                    </a:lnTo>
                    <a:lnTo>
                      <a:pt x="77" y="154"/>
                    </a:lnTo>
                    <a:lnTo>
                      <a:pt x="77" y="1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7" name="Freeform 241"/>
              <p:cNvSpPr>
                <a:spLocks/>
              </p:cNvSpPr>
              <p:nvPr/>
            </p:nvSpPr>
            <p:spPr bwMode="auto">
              <a:xfrm>
                <a:off x="1853" y="2514"/>
                <a:ext cx="167" cy="168"/>
              </a:xfrm>
              <a:custGeom>
                <a:avLst/>
                <a:gdLst/>
                <a:ahLst/>
                <a:cxnLst>
                  <a:cxn ang="0">
                    <a:pos x="86" y="167"/>
                  </a:cxn>
                  <a:cxn ang="0">
                    <a:pos x="95" y="167"/>
                  </a:cxn>
                  <a:cxn ang="0">
                    <a:pos x="103" y="164"/>
                  </a:cxn>
                  <a:cxn ang="0">
                    <a:pos x="110" y="162"/>
                  </a:cxn>
                  <a:cxn ang="0">
                    <a:pos x="118" y="158"/>
                  </a:cxn>
                  <a:cxn ang="0">
                    <a:pos x="126" y="155"/>
                  </a:cxn>
                  <a:cxn ang="0">
                    <a:pos x="136" y="147"/>
                  </a:cxn>
                  <a:cxn ang="0">
                    <a:pos x="146" y="137"/>
                  </a:cxn>
                  <a:cxn ang="0">
                    <a:pos x="154" y="126"/>
                  </a:cxn>
                  <a:cxn ang="0">
                    <a:pos x="157" y="119"/>
                  </a:cxn>
                  <a:cxn ang="0">
                    <a:pos x="161" y="111"/>
                  </a:cxn>
                  <a:cxn ang="0">
                    <a:pos x="163" y="103"/>
                  </a:cxn>
                  <a:cxn ang="0">
                    <a:pos x="166" y="96"/>
                  </a:cxn>
                  <a:cxn ang="0">
                    <a:pos x="166" y="87"/>
                  </a:cxn>
                  <a:cxn ang="0">
                    <a:pos x="166" y="79"/>
                  </a:cxn>
                  <a:cxn ang="0">
                    <a:pos x="166" y="69"/>
                  </a:cxn>
                  <a:cxn ang="0">
                    <a:pos x="163" y="61"/>
                  </a:cxn>
                  <a:cxn ang="0">
                    <a:pos x="161" y="54"/>
                  </a:cxn>
                  <a:cxn ang="0">
                    <a:pos x="157" y="47"/>
                  </a:cxn>
                  <a:cxn ang="0">
                    <a:pos x="154" y="38"/>
                  </a:cxn>
                  <a:cxn ang="0">
                    <a:pos x="146" y="30"/>
                  </a:cxn>
                  <a:cxn ang="0">
                    <a:pos x="136" y="18"/>
                  </a:cxn>
                  <a:cxn ang="0">
                    <a:pos x="126" y="11"/>
                  </a:cxn>
                  <a:cxn ang="0">
                    <a:pos x="118" y="7"/>
                  </a:cxn>
                  <a:cxn ang="0">
                    <a:pos x="110" y="3"/>
                  </a:cxn>
                  <a:cxn ang="0">
                    <a:pos x="103" y="1"/>
                  </a:cxn>
                  <a:cxn ang="0">
                    <a:pos x="95" y="0"/>
                  </a:cxn>
                  <a:cxn ang="0">
                    <a:pos x="86" y="0"/>
                  </a:cxn>
                  <a:cxn ang="0">
                    <a:pos x="78" y="0"/>
                  </a:cxn>
                  <a:cxn ang="0">
                    <a:pos x="70" y="0"/>
                  </a:cxn>
                  <a:cxn ang="0">
                    <a:pos x="61" y="1"/>
                  </a:cxn>
                  <a:cxn ang="0">
                    <a:pos x="53" y="3"/>
                  </a:cxn>
                  <a:cxn ang="0">
                    <a:pos x="46" y="7"/>
                  </a:cxn>
                  <a:cxn ang="0">
                    <a:pos x="38" y="11"/>
                  </a:cxn>
                  <a:cxn ang="0">
                    <a:pos x="32" y="15"/>
                  </a:cxn>
                  <a:cxn ang="0">
                    <a:pos x="25" y="20"/>
                  </a:cxn>
                  <a:cxn ang="0">
                    <a:pos x="18" y="30"/>
                  </a:cxn>
                  <a:cxn ang="0">
                    <a:pos x="11" y="38"/>
                  </a:cxn>
                  <a:cxn ang="0">
                    <a:pos x="7" y="47"/>
                  </a:cxn>
                  <a:cxn ang="0">
                    <a:pos x="4" y="54"/>
                  </a:cxn>
                  <a:cxn ang="0">
                    <a:pos x="1" y="61"/>
                  </a:cxn>
                  <a:cxn ang="0">
                    <a:pos x="0" y="69"/>
                  </a:cxn>
                  <a:cxn ang="0">
                    <a:pos x="0" y="79"/>
                  </a:cxn>
                  <a:cxn ang="0">
                    <a:pos x="0" y="87"/>
                  </a:cxn>
                  <a:cxn ang="0">
                    <a:pos x="0" y="96"/>
                  </a:cxn>
                  <a:cxn ang="0">
                    <a:pos x="1" y="103"/>
                  </a:cxn>
                  <a:cxn ang="0">
                    <a:pos x="4" y="111"/>
                  </a:cxn>
                  <a:cxn ang="0">
                    <a:pos x="7" y="119"/>
                  </a:cxn>
                  <a:cxn ang="0">
                    <a:pos x="11" y="126"/>
                  </a:cxn>
                  <a:cxn ang="0">
                    <a:pos x="18" y="137"/>
                  </a:cxn>
                  <a:cxn ang="0">
                    <a:pos x="25" y="145"/>
                  </a:cxn>
                  <a:cxn ang="0">
                    <a:pos x="32" y="150"/>
                  </a:cxn>
                  <a:cxn ang="0">
                    <a:pos x="38" y="155"/>
                  </a:cxn>
                  <a:cxn ang="0">
                    <a:pos x="46" y="158"/>
                  </a:cxn>
                  <a:cxn ang="0">
                    <a:pos x="53" y="162"/>
                  </a:cxn>
                  <a:cxn ang="0">
                    <a:pos x="61" y="164"/>
                  </a:cxn>
                  <a:cxn ang="0">
                    <a:pos x="70" y="167"/>
                  </a:cxn>
                  <a:cxn ang="0">
                    <a:pos x="78" y="167"/>
                  </a:cxn>
                  <a:cxn ang="0">
                    <a:pos x="83" y="168"/>
                  </a:cxn>
                </a:cxnLst>
                <a:rect l="0" t="0" r="r" b="b"/>
                <a:pathLst>
                  <a:path w="167" h="168">
                    <a:moveTo>
                      <a:pt x="83" y="168"/>
                    </a:moveTo>
                    <a:lnTo>
                      <a:pt x="86" y="167"/>
                    </a:lnTo>
                    <a:lnTo>
                      <a:pt x="90" y="167"/>
                    </a:lnTo>
                    <a:lnTo>
                      <a:pt x="95" y="167"/>
                    </a:lnTo>
                    <a:lnTo>
                      <a:pt x="100" y="165"/>
                    </a:lnTo>
                    <a:lnTo>
                      <a:pt x="103" y="164"/>
                    </a:lnTo>
                    <a:lnTo>
                      <a:pt x="107" y="163"/>
                    </a:lnTo>
                    <a:lnTo>
                      <a:pt x="110" y="162"/>
                    </a:lnTo>
                    <a:lnTo>
                      <a:pt x="115" y="161"/>
                    </a:lnTo>
                    <a:lnTo>
                      <a:pt x="118" y="158"/>
                    </a:lnTo>
                    <a:lnTo>
                      <a:pt x="122" y="156"/>
                    </a:lnTo>
                    <a:lnTo>
                      <a:pt x="126" y="155"/>
                    </a:lnTo>
                    <a:lnTo>
                      <a:pt x="130" y="152"/>
                    </a:lnTo>
                    <a:lnTo>
                      <a:pt x="136" y="147"/>
                    </a:lnTo>
                    <a:lnTo>
                      <a:pt x="142" y="143"/>
                    </a:lnTo>
                    <a:lnTo>
                      <a:pt x="146" y="137"/>
                    </a:lnTo>
                    <a:lnTo>
                      <a:pt x="151" y="129"/>
                    </a:lnTo>
                    <a:lnTo>
                      <a:pt x="154" y="126"/>
                    </a:lnTo>
                    <a:lnTo>
                      <a:pt x="155" y="122"/>
                    </a:lnTo>
                    <a:lnTo>
                      <a:pt x="157" y="119"/>
                    </a:lnTo>
                    <a:lnTo>
                      <a:pt x="160" y="116"/>
                    </a:lnTo>
                    <a:lnTo>
                      <a:pt x="161" y="111"/>
                    </a:lnTo>
                    <a:lnTo>
                      <a:pt x="162" y="108"/>
                    </a:lnTo>
                    <a:lnTo>
                      <a:pt x="163" y="103"/>
                    </a:lnTo>
                    <a:lnTo>
                      <a:pt x="164" y="99"/>
                    </a:lnTo>
                    <a:lnTo>
                      <a:pt x="166" y="96"/>
                    </a:lnTo>
                    <a:lnTo>
                      <a:pt x="166" y="91"/>
                    </a:lnTo>
                    <a:lnTo>
                      <a:pt x="166" y="87"/>
                    </a:lnTo>
                    <a:lnTo>
                      <a:pt x="167" y="84"/>
                    </a:lnTo>
                    <a:lnTo>
                      <a:pt x="166" y="79"/>
                    </a:lnTo>
                    <a:lnTo>
                      <a:pt x="166" y="74"/>
                    </a:lnTo>
                    <a:lnTo>
                      <a:pt x="166" y="69"/>
                    </a:lnTo>
                    <a:lnTo>
                      <a:pt x="164" y="66"/>
                    </a:lnTo>
                    <a:lnTo>
                      <a:pt x="163" y="61"/>
                    </a:lnTo>
                    <a:lnTo>
                      <a:pt x="162" y="57"/>
                    </a:lnTo>
                    <a:lnTo>
                      <a:pt x="161" y="54"/>
                    </a:lnTo>
                    <a:lnTo>
                      <a:pt x="160" y="50"/>
                    </a:lnTo>
                    <a:lnTo>
                      <a:pt x="157" y="47"/>
                    </a:lnTo>
                    <a:lnTo>
                      <a:pt x="155" y="42"/>
                    </a:lnTo>
                    <a:lnTo>
                      <a:pt x="154" y="38"/>
                    </a:lnTo>
                    <a:lnTo>
                      <a:pt x="151" y="36"/>
                    </a:lnTo>
                    <a:lnTo>
                      <a:pt x="146" y="30"/>
                    </a:lnTo>
                    <a:lnTo>
                      <a:pt x="142" y="24"/>
                    </a:lnTo>
                    <a:lnTo>
                      <a:pt x="136" y="18"/>
                    </a:lnTo>
                    <a:lnTo>
                      <a:pt x="130" y="13"/>
                    </a:lnTo>
                    <a:lnTo>
                      <a:pt x="126" y="11"/>
                    </a:lnTo>
                    <a:lnTo>
                      <a:pt x="122" y="8"/>
                    </a:lnTo>
                    <a:lnTo>
                      <a:pt x="118" y="7"/>
                    </a:lnTo>
                    <a:lnTo>
                      <a:pt x="115" y="6"/>
                    </a:lnTo>
                    <a:lnTo>
                      <a:pt x="110" y="3"/>
                    </a:lnTo>
                    <a:lnTo>
                      <a:pt x="107" y="2"/>
                    </a:lnTo>
                    <a:lnTo>
                      <a:pt x="103" y="1"/>
                    </a:lnTo>
                    <a:lnTo>
                      <a:pt x="100" y="1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78" y="0"/>
                    </a:lnTo>
                    <a:lnTo>
                      <a:pt x="73" y="0"/>
                    </a:lnTo>
                    <a:lnTo>
                      <a:pt x="70" y="0"/>
                    </a:lnTo>
                    <a:lnTo>
                      <a:pt x="66" y="1"/>
                    </a:lnTo>
                    <a:lnTo>
                      <a:pt x="61" y="1"/>
                    </a:lnTo>
                    <a:lnTo>
                      <a:pt x="58" y="2"/>
                    </a:lnTo>
                    <a:lnTo>
                      <a:pt x="53" y="3"/>
                    </a:lnTo>
                    <a:lnTo>
                      <a:pt x="49" y="6"/>
                    </a:lnTo>
                    <a:lnTo>
                      <a:pt x="46" y="7"/>
                    </a:lnTo>
                    <a:lnTo>
                      <a:pt x="42" y="8"/>
                    </a:lnTo>
                    <a:lnTo>
                      <a:pt x="38" y="11"/>
                    </a:lnTo>
                    <a:lnTo>
                      <a:pt x="36" y="13"/>
                    </a:lnTo>
                    <a:lnTo>
                      <a:pt x="32" y="15"/>
                    </a:lnTo>
                    <a:lnTo>
                      <a:pt x="29" y="18"/>
                    </a:lnTo>
                    <a:lnTo>
                      <a:pt x="25" y="20"/>
                    </a:lnTo>
                    <a:lnTo>
                      <a:pt x="23" y="24"/>
                    </a:lnTo>
                    <a:lnTo>
                      <a:pt x="18" y="30"/>
                    </a:lnTo>
                    <a:lnTo>
                      <a:pt x="13" y="36"/>
                    </a:lnTo>
                    <a:lnTo>
                      <a:pt x="11" y="38"/>
                    </a:lnTo>
                    <a:lnTo>
                      <a:pt x="8" y="42"/>
                    </a:lnTo>
                    <a:lnTo>
                      <a:pt x="7" y="47"/>
                    </a:lnTo>
                    <a:lnTo>
                      <a:pt x="6" y="50"/>
                    </a:lnTo>
                    <a:lnTo>
                      <a:pt x="4" y="54"/>
                    </a:lnTo>
                    <a:lnTo>
                      <a:pt x="2" y="57"/>
                    </a:lnTo>
                    <a:lnTo>
                      <a:pt x="1" y="61"/>
                    </a:lnTo>
                    <a:lnTo>
                      <a:pt x="1" y="66"/>
                    </a:lnTo>
                    <a:lnTo>
                      <a:pt x="0" y="69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0" y="87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1" y="99"/>
                    </a:lnTo>
                    <a:lnTo>
                      <a:pt x="1" y="103"/>
                    </a:lnTo>
                    <a:lnTo>
                      <a:pt x="2" y="108"/>
                    </a:lnTo>
                    <a:lnTo>
                      <a:pt x="4" y="111"/>
                    </a:lnTo>
                    <a:lnTo>
                      <a:pt x="6" y="116"/>
                    </a:lnTo>
                    <a:lnTo>
                      <a:pt x="7" y="119"/>
                    </a:lnTo>
                    <a:lnTo>
                      <a:pt x="8" y="122"/>
                    </a:lnTo>
                    <a:lnTo>
                      <a:pt x="11" y="126"/>
                    </a:lnTo>
                    <a:lnTo>
                      <a:pt x="13" y="129"/>
                    </a:lnTo>
                    <a:lnTo>
                      <a:pt x="18" y="137"/>
                    </a:lnTo>
                    <a:lnTo>
                      <a:pt x="23" y="143"/>
                    </a:lnTo>
                    <a:lnTo>
                      <a:pt x="25" y="145"/>
                    </a:lnTo>
                    <a:lnTo>
                      <a:pt x="29" y="147"/>
                    </a:lnTo>
                    <a:lnTo>
                      <a:pt x="32" y="150"/>
                    </a:lnTo>
                    <a:lnTo>
                      <a:pt x="36" y="152"/>
                    </a:lnTo>
                    <a:lnTo>
                      <a:pt x="38" y="155"/>
                    </a:lnTo>
                    <a:lnTo>
                      <a:pt x="42" y="156"/>
                    </a:lnTo>
                    <a:lnTo>
                      <a:pt x="46" y="158"/>
                    </a:lnTo>
                    <a:lnTo>
                      <a:pt x="49" y="161"/>
                    </a:lnTo>
                    <a:lnTo>
                      <a:pt x="53" y="162"/>
                    </a:lnTo>
                    <a:lnTo>
                      <a:pt x="58" y="163"/>
                    </a:lnTo>
                    <a:lnTo>
                      <a:pt x="61" y="164"/>
                    </a:lnTo>
                    <a:lnTo>
                      <a:pt x="66" y="165"/>
                    </a:lnTo>
                    <a:lnTo>
                      <a:pt x="70" y="167"/>
                    </a:lnTo>
                    <a:lnTo>
                      <a:pt x="73" y="167"/>
                    </a:lnTo>
                    <a:lnTo>
                      <a:pt x="78" y="167"/>
                    </a:lnTo>
                    <a:lnTo>
                      <a:pt x="83" y="168"/>
                    </a:lnTo>
                    <a:lnTo>
                      <a:pt x="83" y="1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8" name="Freeform 242"/>
              <p:cNvSpPr>
                <a:spLocks/>
              </p:cNvSpPr>
              <p:nvPr/>
            </p:nvSpPr>
            <p:spPr bwMode="auto">
              <a:xfrm>
                <a:off x="1878" y="2540"/>
                <a:ext cx="115" cy="115"/>
              </a:xfrm>
              <a:custGeom>
                <a:avLst/>
                <a:gdLst/>
                <a:ahLst/>
                <a:cxnLst>
                  <a:cxn ang="0">
                    <a:pos x="63" y="115"/>
                  </a:cxn>
                  <a:cxn ang="0">
                    <a:pos x="75" y="112"/>
                  </a:cxn>
                  <a:cxn ang="0">
                    <a:pos x="84" y="108"/>
                  </a:cxn>
                  <a:cxn ang="0">
                    <a:pos x="94" y="101"/>
                  </a:cxn>
                  <a:cxn ang="0">
                    <a:pos x="101" y="94"/>
                  </a:cxn>
                  <a:cxn ang="0">
                    <a:pos x="107" y="84"/>
                  </a:cxn>
                  <a:cxn ang="0">
                    <a:pos x="112" y="75"/>
                  </a:cxn>
                  <a:cxn ang="0">
                    <a:pos x="114" y="64"/>
                  </a:cxn>
                  <a:cxn ang="0">
                    <a:pos x="114" y="53"/>
                  </a:cxn>
                  <a:cxn ang="0">
                    <a:pos x="112" y="41"/>
                  </a:cxn>
                  <a:cxn ang="0">
                    <a:pos x="107" y="30"/>
                  </a:cxn>
                  <a:cxn ang="0">
                    <a:pos x="101" y="22"/>
                  </a:cxn>
                  <a:cxn ang="0">
                    <a:pos x="94" y="13"/>
                  </a:cxn>
                  <a:cxn ang="0">
                    <a:pos x="84" y="6"/>
                  </a:cxn>
                  <a:cxn ang="0">
                    <a:pos x="75" y="3"/>
                  </a:cxn>
                  <a:cxn ang="0">
                    <a:pos x="63" y="0"/>
                  </a:cxn>
                  <a:cxn ang="0">
                    <a:pos x="52" y="0"/>
                  </a:cxn>
                  <a:cxn ang="0">
                    <a:pos x="40" y="3"/>
                  </a:cxn>
                  <a:cxn ang="0">
                    <a:pos x="29" y="6"/>
                  </a:cxn>
                  <a:cxn ang="0">
                    <a:pos x="21" y="13"/>
                  </a:cxn>
                  <a:cxn ang="0">
                    <a:pos x="13" y="22"/>
                  </a:cxn>
                  <a:cxn ang="0">
                    <a:pos x="7" y="30"/>
                  </a:cxn>
                  <a:cxn ang="0">
                    <a:pos x="3" y="41"/>
                  </a:cxn>
                  <a:cxn ang="0">
                    <a:pos x="0" y="53"/>
                  </a:cxn>
                  <a:cxn ang="0">
                    <a:pos x="0" y="64"/>
                  </a:cxn>
                  <a:cxn ang="0">
                    <a:pos x="3" y="75"/>
                  </a:cxn>
                  <a:cxn ang="0">
                    <a:pos x="7" y="84"/>
                  </a:cxn>
                  <a:cxn ang="0">
                    <a:pos x="13" y="94"/>
                  </a:cxn>
                  <a:cxn ang="0">
                    <a:pos x="21" y="101"/>
                  </a:cxn>
                  <a:cxn ang="0">
                    <a:pos x="29" y="108"/>
                  </a:cxn>
                  <a:cxn ang="0">
                    <a:pos x="40" y="112"/>
                  </a:cxn>
                  <a:cxn ang="0">
                    <a:pos x="52" y="115"/>
                  </a:cxn>
                  <a:cxn ang="0">
                    <a:pos x="58" y="115"/>
                  </a:cxn>
                </a:cxnLst>
                <a:rect l="0" t="0" r="r" b="b"/>
                <a:pathLst>
                  <a:path w="115" h="115">
                    <a:moveTo>
                      <a:pt x="58" y="115"/>
                    </a:moveTo>
                    <a:lnTo>
                      <a:pt x="63" y="115"/>
                    </a:lnTo>
                    <a:lnTo>
                      <a:pt x="69" y="114"/>
                    </a:lnTo>
                    <a:lnTo>
                      <a:pt x="75" y="112"/>
                    </a:lnTo>
                    <a:lnTo>
                      <a:pt x="79" y="111"/>
                    </a:lnTo>
                    <a:lnTo>
                      <a:pt x="84" y="108"/>
                    </a:lnTo>
                    <a:lnTo>
                      <a:pt x="89" y="105"/>
                    </a:lnTo>
                    <a:lnTo>
                      <a:pt x="94" y="101"/>
                    </a:lnTo>
                    <a:lnTo>
                      <a:pt x="99" y="99"/>
                    </a:lnTo>
                    <a:lnTo>
                      <a:pt x="101" y="94"/>
                    </a:lnTo>
                    <a:lnTo>
                      <a:pt x="105" y="89"/>
                    </a:lnTo>
                    <a:lnTo>
                      <a:pt x="107" y="84"/>
                    </a:lnTo>
                    <a:lnTo>
                      <a:pt x="111" y="81"/>
                    </a:lnTo>
                    <a:lnTo>
                      <a:pt x="112" y="75"/>
                    </a:lnTo>
                    <a:lnTo>
                      <a:pt x="113" y="69"/>
                    </a:lnTo>
                    <a:lnTo>
                      <a:pt x="114" y="64"/>
                    </a:lnTo>
                    <a:lnTo>
                      <a:pt x="115" y="59"/>
                    </a:lnTo>
                    <a:lnTo>
                      <a:pt x="114" y="53"/>
                    </a:lnTo>
                    <a:lnTo>
                      <a:pt x="113" y="47"/>
                    </a:lnTo>
                    <a:lnTo>
                      <a:pt x="112" y="41"/>
                    </a:lnTo>
                    <a:lnTo>
                      <a:pt x="111" y="36"/>
                    </a:lnTo>
                    <a:lnTo>
                      <a:pt x="107" y="30"/>
                    </a:lnTo>
                    <a:lnTo>
                      <a:pt x="105" y="25"/>
                    </a:lnTo>
                    <a:lnTo>
                      <a:pt x="101" y="22"/>
                    </a:lnTo>
                    <a:lnTo>
                      <a:pt x="99" y="18"/>
                    </a:lnTo>
                    <a:lnTo>
                      <a:pt x="94" y="13"/>
                    </a:lnTo>
                    <a:lnTo>
                      <a:pt x="89" y="10"/>
                    </a:lnTo>
                    <a:lnTo>
                      <a:pt x="84" y="6"/>
                    </a:lnTo>
                    <a:lnTo>
                      <a:pt x="79" y="5"/>
                    </a:lnTo>
                    <a:lnTo>
                      <a:pt x="75" y="3"/>
                    </a:lnTo>
                    <a:lnTo>
                      <a:pt x="69" y="1"/>
                    </a:lnTo>
                    <a:lnTo>
                      <a:pt x="63" y="0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46" y="1"/>
                    </a:lnTo>
                    <a:lnTo>
                      <a:pt x="40" y="3"/>
                    </a:lnTo>
                    <a:lnTo>
                      <a:pt x="35" y="5"/>
                    </a:lnTo>
                    <a:lnTo>
                      <a:pt x="29" y="6"/>
                    </a:lnTo>
                    <a:lnTo>
                      <a:pt x="25" y="10"/>
                    </a:lnTo>
                    <a:lnTo>
                      <a:pt x="21" y="13"/>
                    </a:lnTo>
                    <a:lnTo>
                      <a:pt x="17" y="18"/>
                    </a:lnTo>
                    <a:lnTo>
                      <a:pt x="13" y="22"/>
                    </a:lnTo>
                    <a:lnTo>
                      <a:pt x="10" y="25"/>
                    </a:lnTo>
                    <a:lnTo>
                      <a:pt x="7" y="30"/>
                    </a:lnTo>
                    <a:lnTo>
                      <a:pt x="5" y="36"/>
                    </a:lnTo>
                    <a:lnTo>
                      <a:pt x="3" y="41"/>
                    </a:lnTo>
                    <a:lnTo>
                      <a:pt x="1" y="47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1" y="69"/>
                    </a:lnTo>
                    <a:lnTo>
                      <a:pt x="3" y="75"/>
                    </a:lnTo>
                    <a:lnTo>
                      <a:pt x="5" y="81"/>
                    </a:lnTo>
                    <a:lnTo>
                      <a:pt x="7" y="84"/>
                    </a:lnTo>
                    <a:lnTo>
                      <a:pt x="10" y="89"/>
                    </a:lnTo>
                    <a:lnTo>
                      <a:pt x="13" y="94"/>
                    </a:lnTo>
                    <a:lnTo>
                      <a:pt x="17" y="99"/>
                    </a:lnTo>
                    <a:lnTo>
                      <a:pt x="21" y="101"/>
                    </a:lnTo>
                    <a:lnTo>
                      <a:pt x="25" y="105"/>
                    </a:lnTo>
                    <a:lnTo>
                      <a:pt x="29" y="108"/>
                    </a:lnTo>
                    <a:lnTo>
                      <a:pt x="35" y="111"/>
                    </a:lnTo>
                    <a:lnTo>
                      <a:pt x="40" y="112"/>
                    </a:lnTo>
                    <a:lnTo>
                      <a:pt x="46" y="114"/>
                    </a:lnTo>
                    <a:lnTo>
                      <a:pt x="52" y="115"/>
                    </a:lnTo>
                    <a:lnTo>
                      <a:pt x="58" y="115"/>
                    </a:lnTo>
                    <a:lnTo>
                      <a:pt x="58" y="1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9" name="Freeform 243"/>
              <p:cNvSpPr>
                <a:spLocks/>
              </p:cNvSpPr>
              <p:nvPr/>
            </p:nvSpPr>
            <p:spPr bwMode="auto">
              <a:xfrm>
                <a:off x="1372" y="2713"/>
                <a:ext cx="59" cy="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6" y="0"/>
                  </a:cxn>
                  <a:cxn ang="0">
                    <a:pos x="50" y="1"/>
                  </a:cxn>
                  <a:cxn ang="0">
                    <a:pos x="47" y="1"/>
                  </a:cxn>
                  <a:cxn ang="0">
                    <a:pos x="43" y="2"/>
                  </a:cxn>
                  <a:cxn ang="0">
                    <a:pos x="39" y="4"/>
                  </a:cxn>
                  <a:cxn ang="0">
                    <a:pos x="35" y="6"/>
                  </a:cxn>
                  <a:cxn ang="0">
                    <a:pos x="30" y="8"/>
                  </a:cxn>
                  <a:cxn ang="0">
                    <a:pos x="25" y="11"/>
                  </a:cxn>
                  <a:cxn ang="0">
                    <a:pos x="20" y="13"/>
                  </a:cxn>
                  <a:cxn ang="0">
                    <a:pos x="15" y="18"/>
                  </a:cxn>
                  <a:cxn ang="0">
                    <a:pos x="9" y="22"/>
                  </a:cxn>
                  <a:cxn ang="0">
                    <a:pos x="6" y="28"/>
                  </a:cxn>
                  <a:cxn ang="0">
                    <a:pos x="3" y="30"/>
                  </a:cxn>
                  <a:cxn ang="0">
                    <a:pos x="2" y="32"/>
                  </a:cxn>
                  <a:cxn ang="0">
                    <a:pos x="1" y="36"/>
                  </a:cxn>
                  <a:cxn ang="0">
                    <a:pos x="0" y="40"/>
                  </a:cxn>
                  <a:cxn ang="0">
                    <a:pos x="1" y="38"/>
                  </a:cxn>
                  <a:cxn ang="0">
                    <a:pos x="3" y="37"/>
                  </a:cxn>
                  <a:cxn ang="0">
                    <a:pos x="6" y="36"/>
                  </a:cxn>
                  <a:cxn ang="0">
                    <a:pos x="11" y="35"/>
                  </a:cxn>
                  <a:cxn ang="0">
                    <a:pos x="15" y="32"/>
                  </a:cxn>
                  <a:cxn ang="0">
                    <a:pos x="23" y="30"/>
                  </a:cxn>
                  <a:cxn ang="0">
                    <a:pos x="25" y="29"/>
                  </a:cxn>
                  <a:cxn ang="0">
                    <a:pos x="29" y="29"/>
                  </a:cxn>
                  <a:cxn ang="0">
                    <a:pos x="32" y="28"/>
                  </a:cxn>
                  <a:cxn ang="0">
                    <a:pos x="37" y="28"/>
                  </a:cxn>
                  <a:cxn ang="0">
                    <a:pos x="59" y="0"/>
                  </a:cxn>
                  <a:cxn ang="0">
                    <a:pos x="59" y="0"/>
                  </a:cxn>
                </a:cxnLst>
                <a:rect l="0" t="0" r="r" b="b"/>
                <a:pathLst>
                  <a:path w="59" h="40">
                    <a:moveTo>
                      <a:pt x="59" y="0"/>
                    </a:moveTo>
                    <a:lnTo>
                      <a:pt x="56" y="0"/>
                    </a:lnTo>
                    <a:lnTo>
                      <a:pt x="50" y="1"/>
                    </a:lnTo>
                    <a:lnTo>
                      <a:pt x="47" y="1"/>
                    </a:lnTo>
                    <a:lnTo>
                      <a:pt x="43" y="2"/>
                    </a:lnTo>
                    <a:lnTo>
                      <a:pt x="39" y="4"/>
                    </a:lnTo>
                    <a:lnTo>
                      <a:pt x="35" y="6"/>
                    </a:lnTo>
                    <a:lnTo>
                      <a:pt x="30" y="8"/>
                    </a:lnTo>
                    <a:lnTo>
                      <a:pt x="25" y="11"/>
                    </a:lnTo>
                    <a:lnTo>
                      <a:pt x="20" y="13"/>
                    </a:lnTo>
                    <a:lnTo>
                      <a:pt x="15" y="18"/>
                    </a:lnTo>
                    <a:lnTo>
                      <a:pt x="9" y="22"/>
                    </a:lnTo>
                    <a:lnTo>
                      <a:pt x="6" y="28"/>
                    </a:lnTo>
                    <a:lnTo>
                      <a:pt x="3" y="30"/>
                    </a:lnTo>
                    <a:lnTo>
                      <a:pt x="2" y="32"/>
                    </a:lnTo>
                    <a:lnTo>
                      <a:pt x="1" y="36"/>
                    </a:lnTo>
                    <a:lnTo>
                      <a:pt x="0" y="40"/>
                    </a:lnTo>
                    <a:lnTo>
                      <a:pt x="1" y="38"/>
                    </a:lnTo>
                    <a:lnTo>
                      <a:pt x="3" y="37"/>
                    </a:lnTo>
                    <a:lnTo>
                      <a:pt x="6" y="36"/>
                    </a:lnTo>
                    <a:lnTo>
                      <a:pt x="11" y="35"/>
                    </a:lnTo>
                    <a:lnTo>
                      <a:pt x="15" y="32"/>
                    </a:lnTo>
                    <a:lnTo>
                      <a:pt x="23" y="30"/>
                    </a:lnTo>
                    <a:lnTo>
                      <a:pt x="25" y="29"/>
                    </a:lnTo>
                    <a:lnTo>
                      <a:pt x="29" y="29"/>
                    </a:lnTo>
                    <a:lnTo>
                      <a:pt x="32" y="28"/>
                    </a:lnTo>
                    <a:lnTo>
                      <a:pt x="37" y="28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0" name="Freeform 244"/>
              <p:cNvSpPr>
                <a:spLocks/>
              </p:cNvSpPr>
              <p:nvPr/>
            </p:nvSpPr>
            <p:spPr bwMode="auto">
              <a:xfrm>
                <a:off x="1366" y="2757"/>
                <a:ext cx="38" cy="4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2"/>
                  </a:cxn>
                  <a:cxn ang="0">
                    <a:pos x="23" y="3"/>
                  </a:cxn>
                  <a:cxn ang="0">
                    <a:pos x="17" y="5"/>
                  </a:cxn>
                  <a:cxn ang="0">
                    <a:pos x="11" y="8"/>
                  </a:cxn>
                  <a:cxn ang="0">
                    <a:pos x="5" y="11"/>
                  </a:cxn>
                  <a:cxn ang="0">
                    <a:pos x="0" y="15"/>
                  </a:cxn>
                  <a:cxn ang="0">
                    <a:pos x="2" y="41"/>
                  </a:cxn>
                  <a:cxn ang="0">
                    <a:pos x="2" y="40"/>
                  </a:cxn>
                  <a:cxn ang="0">
                    <a:pos x="3" y="39"/>
                  </a:cxn>
                  <a:cxn ang="0">
                    <a:pos x="6" y="38"/>
                  </a:cxn>
                  <a:cxn ang="0">
                    <a:pos x="9" y="36"/>
                  </a:cxn>
                  <a:cxn ang="0">
                    <a:pos x="12" y="34"/>
                  </a:cxn>
                  <a:cxn ang="0">
                    <a:pos x="14" y="33"/>
                  </a:cxn>
                  <a:cxn ang="0">
                    <a:pos x="17" y="32"/>
                  </a:cxn>
                  <a:cxn ang="0">
                    <a:pos x="20" y="32"/>
                  </a:cxn>
                  <a:cxn ang="0">
                    <a:pos x="24" y="29"/>
                  </a:cxn>
                  <a:cxn ang="0">
                    <a:pos x="29" y="28"/>
                  </a:cxn>
                  <a:cxn ang="0">
                    <a:pos x="32" y="27"/>
                  </a:cxn>
                  <a:cxn ang="0">
                    <a:pos x="38" y="27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38" h="41">
                    <a:moveTo>
                      <a:pt x="38" y="0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29" y="2"/>
                    </a:lnTo>
                    <a:lnTo>
                      <a:pt x="23" y="3"/>
                    </a:lnTo>
                    <a:lnTo>
                      <a:pt x="17" y="5"/>
                    </a:lnTo>
                    <a:lnTo>
                      <a:pt x="11" y="8"/>
                    </a:lnTo>
                    <a:lnTo>
                      <a:pt x="5" y="11"/>
                    </a:lnTo>
                    <a:lnTo>
                      <a:pt x="0" y="15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3" y="39"/>
                    </a:lnTo>
                    <a:lnTo>
                      <a:pt x="6" y="38"/>
                    </a:lnTo>
                    <a:lnTo>
                      <a:pt x="9" y="36"/>
                    </a:lnTo>
                    <a:lnTo>
                      <a:pt x="12" y="34"/>
                    </a:lnTo>
                    <a:lnTo>
                      <a:pt x="14" y="33"/>
                    </a:lnTo>
                    <a:lnTo>
                      <a:pt x="17" y="32"/>
                    </a:lnTo>
                    <a:lnTo>
                      <a:pt x="20" y="32"/>
                    </a:lnTo>
                    <a:lnTo>
                      <a:pt x="24" y="29"/>
                    </a:lnTo>
                    <a:lnTo>
                      <a:pt x="29" y="28"/>
                    </a:lnTo>
                    <a:lnTo>
                      <a:pt x="32" y="27"/>
                    </a:lnTo>
                    <a:lnTo>
                      <a:pt x="38" y="27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1" name="Freeform 245"/>
              <p:cNvSpPr>
                <a:spLocks/>
              </p:cNvSpPr>
              <p:nvPr/>
            </p:nvSpPr>
            <p:spPr bwMode="auto">
              <a:xfrm>
                <a:off x="1373" y="2801"/>
                <a:ext cx="49" cy="33"/>
              </a:xfrm>
              <a:custGeom>
                <a:avLst/>
                <a:gdLst/>
                <a:ahLst/>
                <a:cxnLst>
                  <a:cxn ang="0">
                    <a:pos x="49" y="22"/>
                  </a:cxn>
                  <a:cxn ang="0">
                    <a:pos x="48" y="22"/>
                  </a:cxn>
                  <a:cxn ang="0">
                    <a:pos x="46" y="24"/>
                  </a:cxn>
                  <a:cxn ang="0">
                    <a:pos x="42" y="25"/>
                  </a:cxn>
                  <a:cxn ang="0">
                    <a:pos x="37" y="28"/>
                  </a:cxn>
                  <a:cxn ang="0">
                    <a:pos x="32" y="30"/>
                  </a:cxn>
                  <a:cxn ang="0">
                    <a:pos x="26" y="32"/>
                  </a:cxn>
                  <a:cxn ang="0">
                    <a:pos x="20" y="32"/>
                  </a:cxn>
                  <a:cxn ang="0">
                    <a:pos x="14" y="33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5" y="9"/>
                  </a:cxn>
                  <a:cxn ang="0">
                    <a:pos x="8" y="8"/>
                  </a:cxn>
                  <a:cxn ang="0">
                    <a:pos x="13" y="7"/>
                  </a:cxn>
                  <a:cxn ang="0">
                    <a:pos x="20" y="4"/>
                  </a:cxn>
                  <a:cxn ang="0">
                    <a:pos x="23" y="3"/>
                  </a:cxn>
                  <a:cxn ang="0">
                    <a:pos x="26" y="2"/>
                  </a:cxn>
                  <a:cxn ang="0">
                    <a:pos x="30" y="1"/>
                  </a:cxn>
                  <a:cxn ang="0">
                    <a:pos x="35" y="0"/>
                  </a:cxn>
                  <a:cxn ang="0">
                    <a:pos x="49" y="22"/>
                  </a:cxn>
                  <a:cxn ang="0">
                    <a:pos x="49" y="22"/>
                  </a:cxn>
                </a:cxnLst>
                <a:rect l="0" t="0" r="r" b="b"/>
                <a:pathLst>
                  <a:path w="49" h="33">
                    <a:moveTo>
                      <a:pt x="49" y="22"/>
                    </a:moveTo>
                    <a:lnTo>
                      <a:pt x="48" y="22"/>
                    </a:lnTo>
                    <a:lnTo>
                      <a:pt x="46" y="24"/>
                    </a:lnTo>
                    <a:lnTo>
                      <a:pt x="42" y="25"/>
                    </a:lnTo>
                    <a:lnTo>
                      <a:pt x="37" y="28"/>
                    </a:lnTo>
                    <a:lnTo>
                      <a:pt x="32" y="30"/>
                    </a:lnTo>
                    <a:lnTo>
                      <a:pt x="26" y="32"/>
                    </a:lnTo>
                    <a:lnTo>
                      <a:pt x="20" y="32"/>
                    </a:lnTo>
                    <a:lnTo>
                      <a:pt x="14" y="33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3" y="7"/>
                    </a:lnTo>
                    <a:lnTo>
                      <a:pt x="20" y="4"/>
                    </a:lnTo>
                    <a:lnTo>
                      <a:pt x="23" y="3"/>
                    </a:lnTo>
                    <a:lnTo>
                      <a:pt x="26" y="2"/>
                    </a:lnTo>
                    <a:lnTo>
                      <a:pt x="30" y="1"/>
                    </a:lnTo>
                    <a:lnTo>
                      <a:pt x="35" y="0"/>
                    </a:lnTo>
                    <a:lnTo>
                      <a:pt x="49" y="22"/>
                    </a:lnTo>
                    <a:lnTo>
                      <a:pt x="49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2" name="Freeform 246"/>
              <p:cNvSpPr>
                <a:spLocks/>
              </p:cNvSpPr>
              <p:nvPr/>
            </p:nvSpPr>
            <p:spPr bwMode="auto">
              <a:xfrm>
                <a:off x="1408" y="2833"/>
                <a:ext cx="55" cy="17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3" y="1"/>
                  </a:cxn>
                  <a:cxn ang="0">
                    <a:pos x="17" y="5"/>
                  </a:cxn>
                  <a:cxn ang="0">
                    <a:pos x="12" y="6"/>
                  </a:cxn>
                  <a:cxn ang="0">
                    <a:pos x="8" y="8"/>
                  </a:cxn>
                  <a:cxn ang="0">
                    <a:pos x="3" y="10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3" y="16"/>
                  </a:cxn>
                  <a:cxn ang="0">
                    <a:pos x="17" y="16"/>
                  </a:cxn>
                  <a:cxn ang="0">
                    <a:pos x="21" y="17"/>
                  </a:cxn>
                  <a:cxn ang="0">
                    <a:pos x="25" y="17"/>
                  </a:cxn>
                  <a:cxn ang="0">
                    <a:pos x="30" y="17"/>
                  </a:cxn>
                  <a:cxn ang="0">
                    <a:pos x="33" y="17"/>
                  </a:cxn>
                  <a:cxn ang="0">
                    <a:pos x="38" y="17"/>
                  </a:cxn>
                  <a:cxn ang="0">
                    <a:pos x="42" y="16"/>
                  </a:cxn>
                  <a:cxn ang="0">
                    <a:pos x="47" y="14"/>
                  </a:cxn>
                  <a:cxn ang="0">
                    <a:pos x="51" y="12"/>
                  </a:cxn>
                  <a:cxn ang="0">
                    <a:pos x="55" y="11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55" h="17">
                    <a:moveTo>
                      <a:pt x="25" y="0"/>
                    </a:moveTo>
                    <a:lnTo>
                      <a:pt x="23" y="1"/>
                    </a:lnTo>
                    <a:lnTo>
                      <a:pt x="17" y="5"/>
                    </a:lnTo>
                    <a:lnTo>
                      <a:pt x="12" y="6"/>
                    </a:lnTo>
                    <a:lnTo>
                      <a:pt x="8" y="8"/>
                    </a:lnTo>
                    <a:lnTo>
                      <a:pt x="3" y="1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3" y="16"/>
                    </a:lnTo>
                    <a:lnTo>
                      <a:pt x="17" y="16"/>
                    </a:lnTo>
                    <a:lnTo>
                      <a:pt x="21" y="17"/>
                    </a:lnTo>
                    <a:lnTo>
                      <a:pt x="25" y="17"/>
                    </a:lnTo>
                    <a:lnTo>
                      <a:pt x="30" y="17"/>
                    </a:lnTo>
                    <a:lnTo>
                      <a:pt x="33" y="17"/>
                    </a:lnTo>
                    <a:lnTo>
                      <a:pt x="38" y="17"/>
                    </a:lnTo>
                    <a:lnTo>
                      <a:pt x="42" y="16"/>
                    </a:lnTo>
                    <a:lnTo>
                      <a:pt x="47" y="14"/>
                    </a:lnTo>
                    <a:lnTo>
                      <a:pt x="51" y="12"/>
                    </a:lnTo>
                    <a:lnTo>
                      <a:pt x="55" y="11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3" name="Freeform 247"/>
              <p:cNvSpPr>
                <a:spLocks/>
              </p:cNvSpPr>
              <p:nvPr/>
            </p:nvSpPr>
            <p:spPr bwMode="auto">
              <a:xfrm>
                <a:off x="1601" y="2517"/>
                <a:ext cx="54" cy="36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2" y="0"/>
                  </a:cxn>
                  <a:cxn ang="0">
                    <a:pos x="47" y="2"/>
                  </a:cxn>
                  <a:cxn ang="0">
                    <a:pos x="43" y="2"/>
                  </a:cxn>
                  <a:cxn ang="0">
                    <a:pos x="40" y="3"/>
                  </a:cxn>
                  <a:cxn ang="0">
                    <a:pos x="36" y="4"/>
                  </a:cxn>
                  <a:cxn ang="0">
                    <a:pos x="32" y="5"/>
                  </a:cxn>
                  <a:cxn ang="0">
                    <a:pos x="28" y="8"/>
                  </a:cxn>
                  <a:cxn ang="0">
                    <a:pos x="23" y="10"/>
                  </a:cxn>
                  <a:cxn ang="0">
                    <a:pos x="18" y="12"/>
                  </a:cxn>
                  <a:cxn ang="0">
                    <a:pos x="14" y="16"/>
                  </a:cxn>
                  <a:cxn ang="0">
                    <a:pos x="10" y="20"/>
                  </a:cxn>
                  <a:cxn ang="0">
                    <a:pos x="6" y="24"/>
                  </a:cxn>
                  <a:cxn ang="0">
                    <a:pos x="2" y="30"/>
                  </a:cxn>
                  <a:cxn ang="0">
                    <a:pos x="0" y="36"/>
                  </a:cxn>
                  <a:cxn ang="0">
                    <a:pos x="1" y="35"/>
                  </a:cxn>
                  <a:cxn ang="0">
                    <a:pos x="4" y="34"/>
                  </a:cxn>
                  <a:cxn ang="0">
                    <a:pos x="7" y="32"/>
                  </a:cxn>
                  <a:cxn ang="0">
                    <a:pos x="11" y="30"/>
                  </a:cxn>
                  <a:cxn ang="0">
                    <a:pos x="16" y="29"/>
                  </a:cxn>
                  <a:cxn ang="0">
                    <a:pos x="22" y="27"/>
                  </a:cxn>
                  <a:cxn ang="0">
                    <a:pos x="24" y="27"/>
                  </a:cxn>
                  <a:cxn ang="0">
                    <a:pos x="28" y="26"/>
                  </a:cxn>
                  <a:cxn ang="0">
                    <a:pos x="31" y="26"/>
                  </a:cxn>
                  <a:cxn ang="0">
                    <a:pos x="35" y="2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54" h="36">
                    <a:moveTo>
                      <a:pt x="54" y="0"/>
                    </a:moveTo>
                    <a:lnTo>
                      <a:pt x="52" y="0"/>
                    </a:lnTo>
                    <a:lnTo>
                      <a:pt x="47" y="2"/>
                    </a:lnTo>
                    <a:lnTo>
                      <a:pt x="43" y="2"/>
                    </a:lnTo>
                    <a:lnTo>
                      <a:pt x="40" y="3"/>
                    </a:lnTo>
                    <a:lnTo>
                      <a:pt x="36" y="4"/>
                    </a:lnTo>
                    <a:lnTo>
                      <a:pt x="32" y="5"/>
                    </a:lnTo>
                    <a:lnTo>
                      <a:pt x="28" y="8"/>
                    </a:lnTo>
                    <a:lnTo>
                      <a:pt x="23" y="10"/>
                    </a:lnTo>
                    <a:lnTo>
                      <a:pt x="18" y="12"/>
                    </a:lnTo>
                    <a:lnTo>
                      <a:pt x="14" y="16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1" y="35"/>
                    </a:lnTo>
                    <a:lnTo>
                      <a:pt x="4" y="34"/>
                    </a:lnTo>
                    <a:lnTo>
                      <a:pt x="7" y="32"/>
                    </a:lnTo>
                    <a:lnTo>
                      <a:pt x="11" y="30"/>
                    </a:lnTo>
                    <a:lnTo>
                      <a:pt x="16" y="29"/>
                    </a:lnTo>
                    <a:lnTo>
                      <a:pt x="22" y="27"/>
                    </a:lnTo>
                    <a:lnTo>
                      <a:pt x="24" y="27"/>
                    </a:lnTo>
                    <a:lnTo>
                      <a:pt x="28" y="26"/>
                    </a:lnTo>
                    <a:lnTo>
                      <a:pt x="31" y="26"/>
                    </a:lnTo>
                    <a:lnTo>
                      <a:pt x="35" y="2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4" name="Freeform 248"/>
              <p:cNvSpPr>
                <a:spLocks/>
              </p:cNvSpPr>
              <p:nvPr/>
            </p:nvSpPr>
            <p:spPr bwMode="auto">
              <a:xfrm>
                <a:off x="1595" y="2556"/>
                <a:ext cx="36" cy="3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5" y="0"/>
                  </a:cxn>
                  <a:cxn ang="0">
                    <a:pos x="31" y="1"/>
                  </a:cxn>
                  <a:cxn ang="0">
                    <a:pos x="28" y="2"/>
                  </a:cxn>
                  <a:cxn ang="0">
                    <a:pos x="22" y="3"/>
                  </a:cxn>
                  <a:cxn ang="0">
                    <a:pos x="16" y="6"/>
                  </a:cxn>
                  <a:cxn ang="0">
                    <a:pos x="10" y="8"/>
                  </a:cxn>
                  <a:cxn ang="0">
                    <a:pos x="5" y="11"/>
                  </a:cxn>
                  <a:cxn ang="0">
                    <a:pos x="0" y="14"/>
                  </a:cxn>
                  <a:cxn ang="0">
                    <a:pos x="2" y="39"/>
                  </a:cxn>
                  <a:cxn ang="0">
                    <a:pos x="2" y="38"/>
                  </a:cxn>
                  <a:cxn ang="0">
                    <a:pos x="4" y="38"/>
                  </a:cxn>
                  <a:cxn ang="0">
                    <a:pos x="6" y="36"/>
                  </a:cxn>
                  <a:cxn ang="0">
                    <a:pos x="10" y="35"/>
                  </a:cxn>
                  <a:cxn ang="0">
                    <a:pos x="14" y="32"/>
                  </a:cxn>
                  <a:cxn ang="0">
                    <a:pos x="19" y="30"/>
                  </a:cxn>
                  <a:cxn ang="0">
                    <a:pos x="23" y="29"/>
                  </a:cxn>
                  <a:cxn ang="0">
                    <a:pos x="26" y="27"/>
                  </a:cxn>
                  <a:cxn ang="0">
                    <a:pos x="31" y="26"/>
                  </a:cxn>
                  <a:cxn ang="0">
                    <a:pos x="36" y="25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39">
                    <a:moveTo>
                      <a:pt x="36" y="0"/>
                    </a:moveTo>
                    <a:lnTo>
                      <a:pt x="35" y="0"/>
                    </a:lnTo>
                    <a:lnTo>
                      <a:pt x="31" y="1"/>
                    </a:lnTo>
                    <a:lnTo>
                      <a:pt x="28" y="2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0" y="8"/>
                    </a:lnTo>
                    <a:lnTo>
                      <a:pt x="5" y="11"/>
                    </a:lnTo>
                    <a:lnTo>
                      <a:pt x="0" y="14"/>
                    </a:lnTo>
                    <a:lnTo>
                      <a:pt x="2" y="39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10" y="35"/>
                    </a:lnTo>
                    <a:lnTo>
                      <a:pt x="14" y="32"/>
                    </a:lnTo>
                    <a:lnTo>
                      <a:pt x="19" y="30"/>
                    </a:lnTo>
                    <a:lnTo>
                      <a:pt x="23" y="29"/>
                    </a:lnTo>
                    <a:lnTo>
                      <a:pt x="26" y="27"/>
                    </a:lnTo>
                    <a:lnTo>
                      <a:pt x="31" y="26"/>
                    </a:lnTo>
                    <a:lnTo>
                      <a:pt x="36" y="25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5" name="Freeform 249"/>
              <p:cNvSpPr>
                <a:spLocks/>
              </p:cNvSpPr>
              <p:nvPr/>
            </p:nvSpPr>
            <p:spPr bwMode="auto">
              <a:xfrm>
                <a:off x="1602" y="2598"/>
                <a:ext cx="46" cy="30"/>
              </a:xfrm>
              <a:custGeom>
                <a:avLst/>
                <a:gdLst/>
                <a:ahLst/>
                <a:cxnLst>
                  <a:cxn ang="0">
                    <a:pos x="46" y="19"/>
                  </a:cxn>
                  <a:cxn ang="0">
                    <a:pos x="45" y="19"/>
                  </a:cxn>
                  <a:cxn ang="0">
                    <a:pos x="42" y="20"/>
                  </a:cxn>
                  <a:cxn ang="0">
                    <a:pos x="39" y="23"/>
                  </a:cxn>
                  <a:cxn ang="0">
                    <a:pos x="35" y="25"/>
                  </a:cxn>
                  <a:cxn ang="0">
                    <a:pos x="29" y="26"/>
                  </a:cxn>
                  <a:cxn ang="0">
                    <a:pos x="24" y="29"/>
                  </a:cxn>
                  <a:cxn ang="0">
                    <a:pos x="19" y="29"/>
                  </a:cxn>
                  <a:cxn ang="0">
                    <a:pos x="13" y="3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3" y="8"/>
                  </a:cxn>
                  <a:cxn ang="0">
                    <a:pos x="5" y="7"/>
                  </a:cxn>
                  <a:cxn ang="0">
                    <a:pos x="9" y="7"/>
                  </a:cxn>
                  <a:cxn ang="0">
                    <a:pos x="13" y="5"/>
                  </a:cxn>
                  <a:cxn ang="0">
                    <a:pos x="19" y="3"/>
                  </a:cxn>
                  <a:cxn ang="0">
                    <a:pos x="22" y="2"/>
                  </a:cxn>
                  <a:cxn ang="0">
                    <a:pos x="25" y="1"/>
                  </a:cxn>
                  <a:cxn ang="0">
                    <a:pos x="29" y="0"/>
                  </a:cxn>
                  <a:cxn ang="0">
                    <a:pos x="33" y="0"/>
                  </a:cxn>
                  <a:cxn ang="0">
                    <a:pos x="46" y="19"/>
                  </a:cxn>
                  <a:cxn ang="0">
                    <a:pos x="46" y="19"/>
                  </a:cxn>
                </a:cxnLst>
                <a:rect l="0" t="0" r="r" b="b"/>
                <a:pathLst>
                  <a:path w="46" h="30">
                    <a:moveTo>
                      <a:pt x="46" y="19"/>
                    </a:moveTo>
                    <a:lnTo>
                      <a:pt x="45" y="19"/>
                    </a:lnTo>
                    <a:lnTo>
                      <a:pt x="42" y="20"/>
                    </a:lnTo>
                    <a:lnTo>
                      <a:pt x="39" y="23"/>
                    </a:lnTo>
                    <a:lnTo>
                      <a:pt x="35" y="25"/>
                    </a:lnTo>
                    <a:lnTo>
                      <a:pt x="29" y="26"/>
                    </a:lnTo>
                    <a:lnTo>
                      <a:pt x="24" y="29"/>
                    </a:lnTo>
                    <a:lnTo>
                      <a:pt x="19" y="29"/>
                    </a:lnTo>
                    <a:lnTo>
                      <a:pt x="13" y="3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5" y="7"/>
                    </a:lnTo>
                    <a:lnTo>
                      <a:pt x="9" y="7"/>
                    </a:lnTo>
                    <a:lnTo>
                      <a:pt x="13" y="5"/>
                    </a:lnTo>
                    <a:lnTo>
                      <a:pt x="19" y="3"/>
                    </a:lnTo>
                    <a:lnTo>
                      <a:pt x="22" y="2"/>
                    </a:lnTo>
                    <a:lnTo>
                      <a:pt x="25" y="1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46" y="19"/>
                    </a:lnTo>
                    <a:lnTo>
                      <a:pt x="46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6" name="Freeform 250"/>
              <p:cNvSpPr>
                <a:spLocks/>
              </p:cNvSpPr>
              <p:nvPr/>
            </p:nvSpPr>
            <p:spPr bwMode="auto">
              <a:xfrm>
                <a:off x="1633" y="2627"/>
                <a:ext cx="52" cy="1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" y="1"/>
                  </a:cxn>
                  <a:cxn ang="0">
                    <a:pos x="16" y="4"/>
                  </a:cxn>
                  <a:cxn ang="0">
                    <a:pos x="11" y="6"/>
                  </a:cxn>
                  <a:cxn ang="0">
                    <a:pos x="8" y="8"/>
                  </a:cxn>
                  <a:cxn ang="0">
                    <a:pos x="4" y="9"/>
                  </a:cxn>
                  <a:cxn ang="0">
                    <a:pos x="0" y="12"/>
                  </a:cxn>
                  <a:cxn ang="0">
                    <a:pos x="3" y="12"/>
                  </a:cxn>
                  <a:cxn ang="0">
                    <a:pos x="8" y="13"/>
                  </a:cxn>
                  <a:cxn ang="0">
                    <a:pos x="9" y="13"/>
                  </a:cxn>
                  <a:cxn ang="0">
                    <a:pos x="12" y="14"/>
                  </a:cxn>
                  <a:cxn ang="0">
                    <a:pos x="16" y="14"/>
                  </a:cxn>
                  <a:cxn ang="0">
                    <a:pos x="21" y="15"/>
                  </a:cxn>
                  <a:cxn ang="0">
                    <a:pos x="24" y="15"/>
                  </a:cxn>
                  <a:cxn ang="0">
                    <a:pos x="28" y="15"/>
                  </a:cxn>
                  <a:cxn ang="0">
                    <a:pos x="32" y="15"/>
                  </a:cxn>
                  <a:cxn ang="0">
                    <a:pos x="35" y="15"/>
                  </a:cxn>
                  <a:cxn ang="0">
                    <a:pos x="39" y="14"/>
                  </a:cxn>
                  <a:cxn ang="0">
                    <a:pos x="44" y="13"/>
                  </a:cxn>
                  <a:cxn ang="0">
                    <a:pos x="47" y="12"/>
                  </a:cxn>
                  <a:cxn ang="0">
                    <a:pos x="52" y="10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52" h="15">
                    <a:moveTo>
                      <a:pt x="24" y="0"/>
                    </a:moveTo>
                    <a:lnTo>
                      <a:pt x="22" y="1"/>
                    </a:lnTo>
                    <a:lnTo>
                      <a:pt x="16" y="4"/>
                    </a:lnTo>
                    <a:lnTo>
                      <a:pt x="11" y="6"/>
                    </a:lnTo>
                    <a:lnTo>
                      <a:pt x="8" y="8"/>
                    </a:lnTo>
                    <a:lnTo>
                      <a:pt x="4" y="9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12" y="14"/>
                    </a:lnTo>
                    <a:lnTo>
                      <a:pt x="16" y="14"/>
                    </a:lnTo>
                    <a:lnTo>
                      <a:pt x="21" y="15"/>
                    </a:lnTo>
                    <a:lnTo>
                      <a:pt x="24" y="15"/>
                    </a:lnTo>
                    <a:lnTo>
                      <a:pt x="28" y="15"/>
                    </a:lnTo>
                    <a:lnTo>
                      <a:pt x="32" y="15"/>
                    </a:lnTo>
                    <a:lnTo>
                      <a:pt x="35" y="15"/>
                    </a:lnTo>
                    <a:lnTo>
                      <a:pt x="39" y="14"/>
                    </a:lnTo>
                    <a:lnTo>
                      <a:pt x="44" y="13"/>
                    </a:lnTo>
                    <a:lnTo>
                      <a:pt x="47" y="12"/>
                    </a:lnTo>
                    <a:lnTo>
                      <a:pt x="52" y="1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7" name="Freeform 251"/>
              <p:cNvSpPr>
                <a:spLocks/>
              </p:cNvSpPr>
              <p:nvPr/>
            </p:nvSpPr>
            <p:spPr bwMode="auto">
              <a:xfrm>
                <a:off x="1884" y="2549"/>
                <a:ext cx="40" cy="3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9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5" y="4"/>
                  </a:cxn>
                  <a:cxn ang="0">
                    <a:pos x="22" y="6"/>
                  </a:cxn>
                  <a:cxn ang="0">
                    <a:pos x="18" y="9"/>
                  </a:cxn>
                  <a:cxn ang="0">
                    <a:pos x="16" y="12"/>
                  </a:cxn>
                  <a:cxn ang="0">
                    <a:pos x="12" y="15"/>
                  </a:cxn>
                  <a:cxn ang="0">
                    <a:pos x="9" y="19"/>
                  </a:cxn>
                  <a:cxn ang="0">
                    <a:pos x="6" y="25"/>
                  </a:cxn>
                  <a:cxn ang="0">
                    <a:pos x="4" y="27"/>
                  </a:cxn>
                  <a:cxn ang="0">
                    <a:pos x="3" y="31"/>
                  </a:cxn>
                  <a:cxn ang="0">
                    <a:pos x="1" y="34"/>
                  </a:cxn>
                  <a:cxn ang="0">
                    <a:pos x="0" y="38"/>
                  </a:cxn>
                  <a:cxn ang="0">
                    <a:pos x="1" y="37"/>
                  </a:cxn>
                  <a:cxn ang="0">
                    <a:pos x="3" y="36"/>
                  </a:cxn>
                  <a:cxn ang="0">
                    <a:pos x="5" y="33"/>
                  </a:cxn>
                  <a:cxn ang="0">
                    <a:pos x="9" y="32"/>
                  </a:cxn>
                  <a:cxn ang="0">
                    <a:pos x="12" y="31"/>
                  </a:cxn>
                  <a:cxn ang="0">
                    <a:pos x="17" y="30"/>
                  </a:cxn>
                  <a:cxn ang="0">
                    <a:pos x="22" y="27"/>
                  </a:cxn>
                  <a:cxn ang="0">
                    <a:pos x="28" y="27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40" h="38">
                    <a:moveTo>
                      <a:pt x="40" y="0"/>
                    </a:moveTo>
                    <a:lnTo>
                      <a:pt x="39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5" y="4"/>
                    </a:lnTo>
                    <a:lnTo>
                      <a:pt x="22" y="6"/>
                    </a:lnTo>
                    <a:lnTo>
                      <a:pt x="18" y="9"/>
                    </a:lnTo>
                    <a:lnTo>
                      <a:pt x="16" y="12"/>
                    </a:lnTo>
                    <a:lnTo>
                      <a:pt x="12" y="15"/>
                    </a:lnTo>
                    <a:lnTo>
                      <a:pt x="9" y="19"/>
                    </a:lnTo>
                    <a:lnTo>
                      <a:pt x="6" y="25"/>
                    </a:lnTo>
                    <a:lnTo>
                      <a:pt x="4" y="27"/>
                    </a:lnTo>
                    <a:lnTo>
                      <a:pt x="3" y="31"/>
                    </a:lnTo>
                    <a:lnTo>
                      <a:pt x="1" y="34"/>
                    </a:lnTo>
                    <a:lnTo>
                      <a:pt x="0" y="38"/>
                    </a:lnTo>
                    <a:lnTo>
                      <a:pt x="1" y="37"/>
                    </a:lnTo>
                    <a:lnTo>
                      <a:pt x="3" y="36"/>
                    </a:lnTo>
                    <a:lnTo>
                      <a:pt x="5" y="33"/>
                    </a:lnTo>
                    <a:lnTo>
                      <a:pt x="9" y="32"/>
                    </a:lnTo>
                    <a:lnTo>
                      <a:pt x="12" y="31"/>
                    </a:lnTo>
                    <a:lnTo>
                      <a:pt x="17" y="30"/>
                    </a:lnTo>
                    <a:lnTo>
                      <a:pt x="22" y="27"/>
                    </a:lnTo>
                    <a:lnTo>
                      <a:pt x="28" y="27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8" name="Freeform 252"/>
              <p:cNvSpPr>
                <a:spLocks/>
              </p:cNvSpPr>
              <p:nvPr/>
            </p:nvSpPr>
            <p:spPr bwMode="auto">
              <a:xfrm>
                <a:off x="1884" y="2592"/>
                <a:ext cx="34" cy="3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7" y="0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18" y="2"/>
                  </a:cxn>
                  <a:cxn ang="0">
                    <a:pos x="13" y="3"/>
                  </a:cxn>
                  <a:cxn ang="0">
                    <a:pos x="9" y="6"/>
                  </a:cxn>
                  <a:cxn ang="0">
                    <a:pos x="4" y="7"/>
                  </a:cxn>
                  <a:cxn ang="0">
                    <a:pos x="0" y="11"/>
                  </a:cxn>
                  <a:cxn ang="0">
                    <a:pos x="7" y="36"/>
                  </a:cxn>
                  <a:cxn ang="0">
                    <a:pos x="9" y="35"/>
                  </a:cxn>
                  <a:cxn ang="0">
                    <a:pos x="13" y="32"/>
                  </a:cxn>
                  <a:cxn ang="0">
                    <a:pos x="16" y="30"/>
                  </a:cxn>
                  <a:cxn ang="0">
                    <a:pos x="21" y="27"/>
                  </a:cxn>
                  <a:cxn ang="0">
                    <a:pos x="23" y="25"/>
                  </a:cxn>
                  <a:cxn ang="0">
                    <a:pos x="27" y="24"/>
                  </a:cxn>
                  <a:cxn ang="0">
                    <a:pos x="30" y="23"/>
                  </a:cxn>
                  <a:cxn ang="0">
                    <a:pos x="34" y="23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34" h="36">
                    <a:moveTo>
                      <a:pt x="28" y="0"/>
                    </a:moveTo>
                    <a:lnTo>
                      <a:pt x="27" y="0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18" y="2"/>
                    </a:lnTo>
                    <a:lnTo>
                      <a:pt x="13" y="3"/>
                    </a:lnTo>
                    <a:lnTo>
                      <a:pt x="9" y="6"/>
                    </a:lnTo>
                    <a:lnTo>
                      <a:pt x="4" y="7"/>
                    </a:lnTo>
                    <a:lnTo>
                      <a:pt x="0" y="11"/>
                    </a:lnTo>
                    <a:lnTo>
                      <a:pt x="7" y="36"/>
                    </a:lnTo>
                    <a:lnTo>
                      <a:pt x="9" y="35"/>
                    </a:lnTo>
                    <a:lnTo>
                      <a:pt x="13" y="32"/>
                    </a:lnTo>
                    <a:lnTo>
                      <a:pt x="16" y="30"/>
                    </a:lnTo>
                    <a:lnTo>
                      <a:pt x="21" y="27"/>
                    </a:lnTo>
                    <a:lnTo>
                      <a:pt x="23" y="25"/>
                    </a:lnTo>
                    <a:lnTo>
                      <a:pt x="27" y="24"/>
                    </a:lnTo>
                    <a:lnTo>
                      <a:pt x="30" y="23"/>
                    </a:lnTo>
                    <a:lnTo>
                      <a:pt x="34" y="23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9" name="Freeform 253"/>
              <p:cNvSpPr>
                <a:spLocks/>
              </p:cNvSpPr>
              <p:nvPr/>
            </p:nvSpPr>
            <p:spPr bwMode="auto">
              <a:xfrm>
                <a:off x="1900" y="2627"/>
                <a:ext cx="50" cy="2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1" y="1"/>
                  </a:cxn>
                  <a:cxn ang="0">
                    <a:pos x="17" y="4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9"/>
                  </a:cxn>
                  <a:cxn ang="0">
                    <a:pos x="0" y="12"/>
                  </a:cxn>
                  <a:cxn ang="0">
                    <a:pos x="2" y="13"/>
                  </a:cxn>
                  <a:cxn ang="0">
                    <a:pos x="6" y="14"/>
                  </a:cxn>
                  <a:cxn ang="0">
                    <a:pos x="8" y="15"/>
                  </a:cxn>
                  <a:cxn ang="0">
                    <a:pos x="12" y="16"/>
                  </a:cxn>
                  <a:cxn ang="0">
                    <a:pos x="14" y="18"/>
                  </a:cxn>
                  <a:cxn ang="0">
                    <a:pos x="18" y="20"/>
                  </a:cxn>
                  <a:cxn ang="0">
                    <a:pos x="21" y="20"/>
                  </a:cxn>
                  <a:cxn ang="0">
                    <a:pos x="25" y="21"/>
                  </a:cxn>
                  <a:cxn ang="0">
                    <a:pos x="29" y="21"/>
                  </a:cxn>
                  <a:cxn ang="0">
                    <a:pos x="32" y="22"/>
                  </a:cxn>
                  <a:cxn ang="0">
                    <a:pos x="36" y="22"/>
                  </a:cxn>
                  <a:cxn ang="0">
                    <a:pos x="41" y="22"/>
                  </a:cxn>
                  <a:cxn ang="0">
                    <a:pos x="45" y="21"/>
                  </a:cxn>
                  <a:cxn ang="0">
                    <a:pos x="50" y="2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50" h="22">
                    <a:moveTo>
                      <a:pt x="24" y="0"/>
                    </a:moveTo>
                    <a:lnTo>
                      <a:pt x="21" y="1"/>
                    </a:lnTo>
                    <a:lnTo>
                      <a:pt x="17" y="4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9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6" y="14"/>
                    </a:lnTo>
                    <a:lnTo>
                      <a:pt x="8" y="15"/>
                    </a:lnTo>
                    <a:lnTo>
                      <a:pt x="12" y="16"/>
                    </a:lnTo>
                    <a:lnTo>
                      <a:pt x="14" y="18"/>
                    </a:lnTo>
                    <a:lnTo>
                      <a:pt x="18" y="20"/>
                    </a:lnTo>
                    <a:lnTo>
                      <a:pt x="21" y="20"/>
                    </a:lnTo>
                    <a:lnTo>
                      <a:pt x="25" y="21"/>
                    </a:lnTo>
                    <a:lnTo>
                      <a:pt x="29" y="21"/>
                    </a:lnTo>
                    <a:lnTo>
                      <a:pt x="32" y="22"/>
                    </a:lnTo>
                    <a:lnTo>
                      <a:pt x="36" y="22"/>
                    </a:lnTo>
                    <a:lnTo>
                      <a:pt x="41" y="22"/>
                    </a:lnTo>
                    <a:lnTo>
                      <a:pt x="45" y="21"/>
                    </a:lnTo>
                    <a:lnTo>
                      <a:pt x="50" y="2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0" name="Freeform 254"/>
              <p:cNvSpPr>
                <a:spLocks/>
              </p:cNvSpPr>
              <p:nvPr/>
            </p:nvSpPr>
            <p:spPr bwMode="auto">
              <a:xfrm>
                <a:off x="1482" y="1975"/>
                <a:ext cx="51" cy="24"/>
              </a:xfrm>
              <a:custGeom>
                <a:avLst/>
                <a:gdLst/>
                <a:ahLst/>
                <a:cxnLst>
                  <a:cxn ang="0">
                    <a:pos x="51" y="2"/>
                  </a:cxn>
                  <a:cxn ang="0">
                    <a:pos x="49" y="1"/>
                  </a:cxn>
                  <a:cxn ang="0">
                    <a:pos x="46" y="0"/>
                  </a:cxn>
                  <a:cxn ang="0">
                    <a:pos x="41" y="0"/>
                  </a:cxn>
                  <a:cxn ang="0">
                    <a:pos x="35" y="2"/>
                  </a:cxn>
                  <a:cxn ang="0">
                    <a:pos x="31" y="2"/>
                  </a:cxn>
                  <a:cxn ang="0">
                    <a:pos x="28" y="3"/>
                  </a:cxn>
                  <a:cxn ang="0">
                    <a:pos x="23" y="5"/>
                  </a:cxn>
                  <a:cxn ang="0">
                    <a:pos x="19" y="7"/>
                  </a:cxn>
                  <a:cxn ang="0">
                    <a:pos x="15" y="9"/>
                  </a:cxn>
                  <a:cxn ang="0">
                    <a:pos x="10" y="13"/>
                  </a:cxn>
                  <a:cxn ang="0">
                    <a:pos x="4" y="17"/>
                  </a:cxn>
                  <a:cxn ang="0">
                    <a:pos x="0" y="23"/>
                  </a:cxn>
                  <a:cxn ang="0">
                    <a:pos x="0" y="21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10" y="21"/>
                  </a:cxn>
                  <a:cxn ang="0">
                    <a:pos x="13" y="20"/>
                  </a:cxn>
                  <a:cxn ang="0">
                    <a:pos x="18" y="21"/>
                  </a:cxn>
                  <a:cxn ang="0">
                    <a:pos x="23" y="21"/>
                  </a:cxn>
                  <a:cxn ang="0">
                    <a:pos x="29" y="24"/>
                  </a:cxn>
                  <a:cxn ang="0">
                    <a:pos x="51" y="2"/>
                  </a:cxn>
                  <a:cxn ang="0">
                    <a:pos x="51" y="2"/>
                  </a:cxn>
                </a:cxnLst>
                <a:rect l="0" t="0" r="r" b="b"/>
                <a:pathLst>
                  <a:path w="51" h="24">
                    <a:moveTo>
                      <a:pt x="51" y="2"/>
                    </a:moveTo>
                    <a:lnTo>
                      <a:pt x="49" y="1"/>
                    </a:lnTo>
                    <a:lnTo>
                      <a:pt x="46" y="0"/>
                    </a:lnTo>
                    <a:lnTo>
                      <a:pt x="41" y="0"/>
                    </a:lnTo>
                    <a:lnTo>
                      <a:pt x="35" y="2"/>
                    </a:lnTo>
                    <a:lnTo>
                      <a:pt x="31" y="2"/>
                    </a:lnTo>
                    <a:lnTo>
                      <a:pt x="28" y="3"/>
                    </a:lnTo>
                    <a:lnTo>
                      <a:pt x="23" y="5"/>
                    </a:lnTo>
                    <a:lnTo>
                      <a:pt x="19" y="7"/>
                    </a:lnTo>
                    <a:lnTo>
                      <a:pt x="15" y="9"/>
                    </a:lnTo>
                    <a:lnTo>
                      <a:pt x="10" y="13"/>
                    </a:lnTo>
                    <a:lnTo>
                      <a:pt x="4" y="17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8" y="21"/>
                    </a:lnTo>
                    <a:lnTo>
                      <a:pt x="23" y="21"/>
                    </a:lnTo>
                    <a:lnTo>
                      <a:pt x="29" y="2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1" name="Freeform 255"/>
              <p:cNvSpPr>
                <a:spLocks/>
              </p:cNvSpPr>
              <p:nvPr/>
            </p:nvSpPr>
            <p:spPr bwMode="auto">
              <a:xfrm>
                <a:off x="1471" y="2011"/>
                <a:ext cx="34" cy="27"/>
              </a:xfrm>
              <a:custGeom>
                <a:avLst/>
                <a:gdLst/>
                <a:ahLst/>
                <a:cxnLst>
                  <a:cxn ang="0">
                    <a:pos x="34" y="1"/>
                  </a:cxn>
                  <a:cxn ang="0">
                    <a:pos x="33" y="1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9" y="0"/>
                  </a:cxn>
                  <a:cxn ang="0">
                    <a:pos x="0" y="27"/>
                  </a:cxn>
                  <a:cxn ang="0">
                    <a:pos x="2" y="26"/>
                  </a:cxn>
                  <a:cxn ang="0">
                    <a:pos x="4" y="25"/>
                  </a:cxn>
                  <a:cxn ang="0">
                    <a:pos x="8" y="25"/>
                  </a:cxn>
                  <a:cxn ang="0">
                    <a:pos x="11" y="24"/>
                  </a:cxn>
                  <a:cxn ang="0">
                    <a:pos x="16" y="24"/>
                  </a:cxn>
                  <a:cxn ang="0">
                    <a:pos x="18" y="24"/>
                  </a:cxn>
                  <a:cxn ang="0">
                    <a:pos x="22" y="24"/>
                  </a:cxn>
                  <a:cxn ang="0">
                    <a:pos x="26" y="24"/>
                  </a:cxn>
                  <a:cxn ang="0">
                    <a:pos x="29" y="25"/>
                  </a:cxn>
                  <a:cxn ang="0">
                    <a:pos x="34" y="1"/>
                  </a:cxn>
                  <a:cxn ang="0">
                    <a:pos x="34" y="1"/>
                  </a:cxn>
                </a:cxnLst>
                <a:rect l="0" t="0" r="r" b="b"/>
                <a:pathLst>
                  <a:path w="34" h="27">
                    <a:moveTo>
                      <a:pt x="34" y="1"/>
                    </a:moveTo>
                    <a:lnTo>
                      <a:pt x="33" y="1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0" y="27"/>
                    </a:lnTo>
                    <a:lnTo>
                      <a:pt x="2" y="26"/>
                    </a:lnTo>
                    <a:lnTo>
                      <a:pt x="4" y="25"/>
                    </a:lnTo>
                    <a:lnTo>
                      <a:pt x="8" y="25"/>
                    </a:lnTo>
                    <a:lnTo>
                      <a:pt x="11" y="24"/>
                    </a:lnTo>
                    <a:lnTo>
                      <a:pt x="16" y="24"/>
                    </a:lnTo>
                    <a:lnTo>
                      <a:pt x="18" y="24"/>
                    </a:lnTo>
                    <a:lnTo>
                      <a:pt x="22" y="24"/>
                    </a:lnTo>
                    <a:lnTo>
                      <a:pt x="26" y="24"/>
                    </a:lnTo>
                    <a:lnTo>
                      <a:pt x="29" y="25"/>
                    </a:lnTo>
                    <a:lnTo>
                      <a:pt x="34" y="1"/>
                    </a:lnTo>
                    <a:lnTo>
                      <a:pt x="3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2" name="Freeform 256"/>
              <p:cNvSpPr>
                <a:spLocks/>
              </p:cNvSpPr>
              <p:nvPr/>
            </p:nvSpPr>
            <p:spPr bwMode="auto">
              <a:xfrm>
                <a:off x="1475" y="2049"/>
                <a:ext cx="42" cy="31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5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19" y="1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5" y="1"/>
                  </a:cxn>
                  <a:cxn ang="0">
                    <a:pos x="0" y="1"/>
                  </a:cxn>
                  <a:cxn ang="0">
                    <a:pos x="1" y="4"/>
                  </a:cxn>
                  <a:cxn ang="0">
                    <a:pos x="5" y="7"/>
                  </a:cxn>
                  <a:cxn ang="0">
                    <a:pos x="8" y="11"/>
                  </a:cxn>
                  <a:cxn ang="0">
                    <a:pos x="13" y="16"/>
                  </a:cxn>
                  <a:cxn ang="0">
                    <a:pos x="14" y="18"/>
                  </a:cxn>
                  <a:cxn ang="0">
                    <a:pos x="18" y="21"/>
                  </a:cxn>
                  <a:cxn ang="0">
                    <a:pos x="22" y="23"/>
                  </a:cxn>
                  <a:cxn ang="0">
                    <a:pos x="25" y="25"/>
                  </a:cxn>
                  <a:cxn ang="0">
                    <a:pos x="29" y="27"/>
                  </a:cxn>
                  <a:cxn ang="0">
                    <a:pos x="32" y="29"/>
                  </a:cxn>
                  <a:cxn ang="0">
                    <a:pos x="37" y="30"/>
                  </a:cxn>
                  <a:cxn ang="0">
                    <a:pos x="42" y="31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0" t="0" r="r" b="b"/>
                <a:pathLst>
                  <a:path w="42" h="31">
                    <a:moveTo>
                      <a:pt x="26" y="0"/>
                    </a:moveTo>
                    <a:lnTo>
                      <a:pt x="25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9" y="1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0" y="1"/>
                    </a:lnTo>
                    <a:lnTo>
                      <a:pt x="1" y="4"/>
                    </a:lnTo>
                    <a:lnTo>
                      <a:pt x="5" y="7"/>
                    </a:lnTo>
                    <a:lnTo>
                      <a:pt x="8" y="11"/>
                    </a:lnTo>
                    <a:lnTo>
                      <a:pt x="13" y="16"/>
                    </a:lnTo>
                    <a:lnTo>
                      <a:pt x="14" y="18"/>
                    </a:lnTo>
                    <a:lnTo>
                      <a:pt x="18" y="21"/>
                    </a:lnTo>
                    <a:lnTo>
                      <a:pt x="22" y="23"/>
                    </a:lnTo>
                    <a:lnTo>
                      <a:pt x="25" y="25"/>
                    </a:lnTo>
                    <a:lnTo>
                      <a:pt x="29" y="27"/>
                    </a:lnTo>
                    <a:lnTo>
                      <a:pt x="32" y="29"/>
                    </a:lnTo>
                    <a:lnTo>
                      <a:pt x="37" y="30"/>
                    </a:lnTo>
                    <a:lnTo>
                      <a:pt x="42" y="31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3" name="Freeform 257"/>
              <p:cNvSpPr>
                <a:spLocks/>
              </p:cNvSpPr>
              <p:nvPr/>
            </p:nvSpPr>
            <p:spPr bwMode="auto">
              <a:xfrm>
                <a:off x="1324" y="1866"/>
                <a:ext cx="47" cy="21"/>
              </a:xfrm>
              <a:custGeom>
                <a:avLst/>
                <a:gdLst/>
                <a:ahLst/>
                <a:cxnLst>
                  <a:cxn ang="0">
                    <a:pos x="47" y="2"/>
                  </a:cxn>
                  <a:cxn ang="0">
                    <a:pos x="44" y="1"/>
                  </a:cxn>
                  <a:cxn ang="0">
                    <a:pos x="42" y="1"/>
                  </a:cxn>
                  <a:cxn ang="0">
                    <a:pos x="36" y="0"/>
                  </a:cxn>
                  <a:cxn ang="0">
                    <a:pos x="31" y="1"/>
                  </a:cxn>
                  <a:cxn ang="0">
                    <a:pos x="26" y="1"/>
                  </a:cxn>
                  <a:cxn ang="0">
                    <a:pos x="23" y="2"/>
                  </a:cxn>
                  <a:cxn ang="0">
                    <a:pos x="19" y="3"/>
                  </a:cxn>
                  <a:cxn ang="0">
                    <a:pos x="15" y="4"/>
                  </a:cxn>
                  <a:cxn ang="0">
                    <a:pos x="12" y="7"/>
                  </a:cxn>
                  <a:cxn ang="0">
                    <a:pos x="7" y="10"/>
                  </a:cxn>
                  <a:cxn ang="0">
                    <a:pos x="3" y="14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8" y="18"/>
                  </a:cxn>
                  <a:cxn ang="0">
                    <a:pos x="12" y="18"/>
                  </a:cxn>
                  <a:cxn ang="0">
                    <a:pos x="17" y="18"/>
                  </a:cxn>
                  <a:cxn ang="0">
                    <a:pos x="21" y="19"/>
                  </a:cxn>
                  <a:cxn ang="0">
                    <a:pos x="26" y="21"/>
                  </a:cxn>
                  <a:cxn ang="0">
                    <a:pos x="47" y="2"/>
                  </a:cxn>
                  <a:cxn ang="0">
                    <a:pos x="47" y="2"/>
                  </a:cxn>
                </a:cxnLst>
                <a:rect l="0" t="0" r="r" b="b"/>
                <a:pathLst>
                  <a:path w="47" h="21">
                    <a:moveTo>
                      <a:pt x="47" y="2"/>
                    </a:moveTo>
                    <a:lnTo>
                      <a:pt x="44" y="1"/>
                    </a:lnTo>
                    <a:lnTo>
                      <a:pt x="42" y="1"/>
                    </a:lnTo>
                    <a:lnTo>
                      <a:pt x="36" y="0"/>
                    </a:lnTo>
                    <a:lnTo>
                      <a:pt x="31" y="1"/>
                    </a:lnTo>
                    <a:lnTo>
                      <a:pt x="26" y="1"/>
                    </a:lnTo>
                    <a:lnTo>
                      <a:pt x="23" y="2"/>
                    </a:lnTo>
                    <a:lnTo>
                      <a:pt x="19" y="3"/>
                    </a:lnTo>
                    <a:lnTo>
                      <a:pt x="15" y="4"/>
                    </a:lnTo>
                    <a:lnTo>
                      <a:pt x="12" y="7"/>
                    </a:lnTo>
                    <a:lnTo>
                      <a:pt x="7" y="10"/>
                    </a:lnTo>
                    <a:lnTo>
                      <a:pt x="3" y="14"/>
                    </a:lnTo>
                    <a:lnTo>
                      <a:pt x="0" y="19"/>
                    </a:lnTo>
                    <a:lnTo>
                      <a:pt x="3" y="18"/>
                    </a:lnTo>
                    <a:lnTo>
                      <a:pt x="8" y="18"/>
                    </a:lnTo>
                    <a:lnTo>
                      <a:pt x="12" y="18"/>
                    </a:lnTo>
                    <a:lnTo>
                      <a:pt x="17" y="18"/>
                    </a:lnTo>
                    <a:lnTo>
                      <a:pt x="21" y="19"/>
                    </a:lnTo>
                    <a:lnTo>
                      <a:pt x="26" y="21"/>
                    </a:lnTo>
                    <a:lnTo>
                      <a:pt x="47" y="2"/>
                    </a:lnTo>
                    <a:lnTo>
                      <a:pt x="4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4" name="Freeform 258"/>
              <p:cNvSpPr>
                <a:spLocks/>
              </p:cNvSpPr>
              <p:nvPr/>
            </p:nvSpPr>
            <p:spPr bwMode="auto">
              <a:xfrm>
                <a:off x="1314" y="1897"/>
                <a:ext cx="34" cy="25"/>
              </a:xfrm>
              <a:custGeom>
                <a:avLst/>
                <a:gdLst/>
                <a:ahLst/>
                <a:cxnLst>
                  <a:cxn ang="0">
                    <a:pos x="34" y="1"/>
                  </a:cxn>
                  <a:cxn ang="0">
                    <a:pos x="33" y="1"/>
                  </a:cxn>
                  <a:cxn ang="0">
                    <a:pos x="30" y="1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18" y="0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0" y="25"/>
                  </a:cxn>
                  <a:cxn ang="0">
                    <a:pos x="3" y="24"/>
                  </a:cxn>
                  <a:cxn ang="0">
                    <a:pos x="4" y="24"/>
                  </a:cxn>
                  <a:cxn ang="0">
                    <a:pos x="7" y="24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19" y="23"/>
                  </a:cxn>
                  <a:cxn ang="0">
                    <a:pos x="22" y="23"/>
                  </a:cxn>
                  <a:cxn ang="0">
                    <a:pos x="25" y="23"/>
                  </a:cxn>
                  <a:cxn ang="0">
                    <a:pos x="29" y="24"/>
                  </a:cxn>
                  <a:cxn ang="0">
                    <a:pos x="34" y="1"/>
                  </a:cxn>
                  <a:cxn ang="0">
                    <a:pos x="34" y="1"/>
                  </a:cxn>
                </a:cxnLst>
                <a:rect l="0" t="0" r="r" b="b"/>
                <a:pathLst>
                  <a:path w="34" h="25">
                    <a:moveTo>
                      <a:pt x="34" y="1"/>
                    </a:moveTo>
                    <a:lnTo>
                      <a:pt x="33" y="1"/>
                    </a:lnTo>
                    <a:lnTo>
                      <a:pt x="30" y="1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0" y="25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7" y="24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19" y="23"/>
                    </a:lnTo>
                    <a:lnTo>
                      <a:pt x="22" y="23"/>
                    </a:lnTo>
                    <a:lnTo>
                      <a:pt x="25" y="23"/>
                    </a:lnTo>
                    <a:lnTo>
                      <a:pt x="29" y="24"/>
                    </a:lnTo>
                    <a:lnTo>
                      <a:pt x="34" y="1"/>
                    </a:lnTo>
                    <a:lnTo>
                      <a:pt x="3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5" name="Freeform 259"/>
              <p:cNvSpPr>
                <a:spLocks/>
              </p:cNvSpPr>
              <p:nvPr/>
            </p:nvSpPr>
            <p:spPr bwMode="auto">
              <a:xfrm>
                <a:off x="1317" y="1934"/>
                <a:ext cx="40" cy="26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6" y="0"/>
                  </a:cxn>
                  <a:cxn ang="0">
                    <a:pos x="25" y="0"/>
                  </a:cxn>
                  <a:cxn ang="0">
                    <a:pos x="2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0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3" y="5"/>
                  </a:cxn>
                  <a:cxn ang="0">
                    <a:pos x="7" y="8"/>
                  </a:cxn>
                  <a:cxn ang="0">
                    <a:pos x="12" y="13"/>
                  </a:cxn>
                  <a:cxn ang="0">
                    <a:pos x="16" y="17"/>
                  </a:cxn>
                  <a:cxn ang="0">
                    <a:pos x="24" y="20"/>
                  </a:cxn>
                  <a:cxn ang="0">
                    <a:pos x="27" y="22"/>
                  </a:cxn>
                  <a:cxn ang="0">
                    <a:pos x="31" y="24"/>
                  </a:cxn>
                  <a:cxn ang="0">
                    <a:pos x="34" y="25"/>
                  </a:cxn>
                  <a:cxn ang="0">
                    <a:pos x="40" y="26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40" h="26">
                    <a:moveTo>
                      <a:pt x="27" y="0"/>
                    </a:moveTo>
                    <a:lnTo>
                      <a:pt x="26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3" y="5"/>
                    </a:lnTo>
                    <a:lnTo>
                      <a:pt x="7" y="8"/>
                    </a:lnTo>
                    <a:lnTo>
                      <a:pt x="12" y="13"/>
                    </a:lnTo>
                    <a:lnTo>
                      <a:pt x="16" y="17"/>
                    </a:lnTo>
                    <a:lnTo>
                      <a:pt x="24" y="20"/>
                    </a:lnTo>
                    <a:lnTo>
                      <a:pt x="27" y="22"/>
                    </a:lnTo>
                    <a:lnTo>
                      <a:pt x="31" y="24"/>
                    </a:lnTo>
                    <a:lnTo>
                      <a:pt x="34" y="25"/>
                    </a:lnTo>
                    <a:lnTo>
                      <a:pt x="40" y="26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6" name="Freeform 260"/>
              <p:cNvSpPr>
                <a:spLocks/>
              </p:cNvSpPr>
              <p:nvPr/>
            </p:nvSpPr>
            <p:spPr bwMode="auto">
              <a:xfrm>
                <a:off x="1659" y="2083"/>
                <a:ext cx="52" cy="36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0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9" y="1"/>
                  </a:cxn>
                  <a:cxn ang="0">
                    <a:pos x="34" y="3"/>
                  </a:cxn>
                  <a:cxn ang="0">
                    <a:pos x="31" y="5"/>
                  </a:cxn>
                  <a:cxn ang="0">
                    <a:pos x="26" y="7"/>
                  </a:cxn>
                  <a:cxn ang="0">
                    <a:pos x="21" y="9"/>
                  </a:cxn>
                  <a:cxn ang="0">
                    <a:pos x="18" y="12"/>
                  </a:cxn>
                  <a:cxn ang="0">
                    <a:pos x="13" y="15"/>
                  </a:cxn>
                  <a:cxn ang="0">
                    <a:pos x="9" y="19"/>
                  </a:cxn>
                  <a:cxn ang="0">
                    <a:pos x="6" y="24"/>
                  </a:cxn>
                  <a:cxn ang="0">
                    <a:pos x="2" y="30"/>
                  </a:cxn>
                  <a:cxn ang="0">
                    <a:pos x="0" y="36"/>
                  </a:cxn>
                  <a:cxn ang="0">
                    <a:pos x="1" y="35"/>
                  </a:cxn>
                  <a:cxn ang="0">
                    <a:pos x="3" y="33"/>
                  </a:cxn>
                  <a:cxn ang="0">
                    <a:pos x="6" y="31"/>
                  </a:cxn>
                  <a:cxn ang="0">
                    <a:pos x="10" y="30"/>
                  </a:cxn>
                  <a:cxn ang="0">
                    <a:pos x="14" y="29"/>
                  </a:cxn>
                  <a:cxn ang="0">
                    <a:pos x="20" y="26"/>
                  </a:cxn>
                  <a:cxn ang="0">
                    <a:pos x="22" y="26"/>
                  </a:cxn>
                  <a:cxn ang="0">
                    <a:pos x="26" y="25"/>
                  </a:cxn>
                  <a:cxn ang="0">
                    <a:pos x="30" y="25"/>
                  </a:cxn>
                  <a:cxn ang="0">
                    <a:pos x="34" y="25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52" h="36">
                    <a:moveTo>
                      <a:pt x="52" y="0"/>
                    </a:moveTo>
                    <a:lnTo>
                      <a:pt x="50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4" y="3"/>
                    </a:lnTo>
                    <a:lnTo>
                      <a:pt x="31" y="5"/>
                    </a:lnTo>
                    <a:lnTo>
                      <a:pt x="26" y="7"/>
                    </a:lnTo>
                    <a:lnTo>
                      <a:pt x="21" y="9"/>
                    </a:lnTo>
                    <a:lnTo>
                      <a:pt x="18" y="12"/>
                    </a:lnTo>
                    <a:lnTo>
                      <a:pt x="13" y="15"/>
                    </a:lnTo>
                    <a:lnTo>
                      <a:pt x="9" y="19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1" y="35"/>
                    </a:lnTo>
                    <a:lnTo>
                      <a:pt x="3" y="33"/>
                    </a:lnTo>
                    <a:lnTo>
                      <a:pt x="6" y="31"/>
                    </a:lnTo>
                    <a:lnTo>
                      <a:pt x="10" y="30"/>
                    </a:lnTo>
                    <a:lnTo>
                      <a:pt x="14" y="29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6" y="25"/>
                    </a:lnTo>
                    <a:lnTo>
                      <a:pt x="30" y="25"/>
                    </a:lnTo>
                    <a:lnTo>
                      <a:pt x="34" y="25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7" name="Freeform 261"/>
              <p:cNvSpPr>
                <a:spLocks/>
              </p:cNvSpPr>
              <p:nvPr/>
            </p:nvSpPr>
            <p:spPr bwMode="auto">
              <a:xfrm>
                <a:off x="1654" y="2122"/>
                <a:ext cx="36" cy="3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3" y="0"/>
                  </a:cxn>
                  <a:cxn ang="0">
                    <a:pos x="30" y="0"/>
                  </a:cxn>
                  <a:cxn ang="0">
                    <a:pos x="25" y="2"/>
                  </a:cxn>
                  <a:cxn ang="0">
                    <a:pos x="20" y="3"/>
                  </a:cxn>
                  <a:cxn ang="0">
                    <a:pos x="14" y="5"/>
                  </a:cxn>
                  <a:cxn ang="0">
                    <a:pos x="9" y="8"/>
                  </a:cxn>
                  <a:cxn ang="0">
                    <a:pos x="3" y="10"/>
                  </a:cxn>
                  <a:cxn ang="0">
                    <a:pos x="0" y="14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2" y="36"/>
                  </a:cxn>
                  <a:cxn ang="0">
                    <a:pos x="3" y="34"/>
                  </a:cxn>
                  <a:cxn ang="0">
                    <a:pos x="8" y="33"/>
                  </a:cxn>
                  <a:cxn ang="0">
                    <a:pos x="12" y="30"/>
                  </a:cxn>
                  <a:cxn ang="0">
                    <a:pos x="18" y="29"/>
                  </a:cxn>
                  <a:cxn ang="0">
                    <a:pos x="20" y="28"/>
                  </a:cxn>
                  <a:cxn ang="0">
                    <a:pos x="24" y="27"/>
                  </a:cxn>
                  <a:cxn ang="0">
                    <a:pos x="29" y="26"/>
                  </a:cxn>
                  <a:cxn ang="0">
                    <a:pos x="33" y="24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38">
                    <a:moveTo>
                      <a:pt x="36" y="0"/>
                    </a:moveTo>
                    <a:lnTo>
                      <a:pt x="33" y="0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20" y="3"/>
                    </a:lnTo>
                    <a:lnTo>
                      <a:pt x="14" y="5"/>
                    </a:lnTo>
                    <a:lnTo>
                      <a:pt x="9" y="8"/>
                    </a:lnTo>
                    <a:lnTo>
                      <a:pt x="3" y="10"/>
                    </a:lnTo>
                    <a:lnTo>
                      <a:pt x="0" y="14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2" y="36"/>
                    </a:lnTo>
                    <a:lnTo>
                      <a:pt x="3" y="34"/>
                    </a:lnTo>
                    <a:lnTo>
                      <a:pt x="8" y="33"/>
                    </a:lnTo>
                    <a:lnTo>
                      <a:pt x="12" y="30"/>
                    </a:lnTo>
                    <a:lnTo>
                      <a:pt x="18" y="29"/>
                    </a:lnTo>
                    <a:lnTo>
                      <a:pt x="20" y="28"/>
                    </a:lnTo>
                    <a:lnTo>
                      <a:pt x="24" y="27"/>
                    </a:lnTo>
                    <a:lnTo>
                      <a:pt x="29" y="26"/>
                    </a:lnTo>
                    <a:lnTo>
                      <a:pt x="33" y="24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8" name="Freeform 262"/>
              <p:cNvSpPr>
                <a:spLocks/>
              </p:cNvSpPr>
              <p:nvPr/>
            </p:nvSpPr>
            <p:spPr bwMode="auto">
              <a:xfrm>
                <a:off x="1660" y="2163"/>
                <a:ext cx="45" cy="30"/>
              </a:xfrm>
              <a:custGeom>
                <a:avLst/>
                <a:gdLst/>
                <a:ahLst/>
                <a:cxnLst>
                  <a:cxn ang="0">
                    <a:pos x="45" y="21"/>
                  </a:cxn>
                  <a:cxn ang="0">
                    <a:pos x="44" y="21"/>
                  </a:cxn>
                  <a:cxn ang="0">
                    <a:pos x="42" y="22"/>
                  </a:cxn>
                  <a:cxn ang="0">
                    <a:pos x="38" y="23"/>
                  </a:cxn>
                  <a:cxn ang="0">
                    <a:pos x="35" y="26"/>
                  </a:cxn>
                  <a:cxn ang="0">
                    <a:pos x="29" y="27"/>
                  </a:cxn>
                  <a:cxn ang="0">
                    <a:pos x="24" y="29"/>
                  </a:cxn>
                  <a:cxn ang="0">
                    <a:pos x="18" y="30"/>
                  </a:cxn>
                  <a:cxn ang="0">
                    <a:pos x="13" y="30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8" y="7"/>
                  </a:cxn>
                  <a:cxn ang="0">
                    <a:pos x="12" y="5"/>
                  </a:cxn>
                  <a:cxn ang="0">
                    <a:pos x="18" y="4"/>
                  </a:cxn>
                  <a:cxn ang="0">
                    <a:pos x="20" y="3"/>
                  </a:cxn>
                  <a:cxn ang="0">
                    <a:pos x="24" y="1"/>
                  </a:cxn>
                  <a:cxn ang="0">
                    <a:pos x="27" y="0"/>
                  </a:cxn>
                  <a:cxn ang="0">
                    <a:pos x="32" y="0"/>
                  </a:cxn>
                  <a:cxn ang="0">
                    <a:pos x="45" y="21"/>
                  </a:cxn>
                  <a:cxn ang="0">
                    <a:pos x="45" y="21"/>
                  </a:cxn>
                </a:cxnLst>
                <a:rect l="0" t="0" r="r" b="b"/>
                <a:pathLst>
                  <a:path w="45" h="30">
                    <a:moveTo>
                      <a:pt x="45" y="21"/>
                    </a:moveTo>
                    <a:lnTo>
                      <a:pt x="44" y="21"/>
                    </a:lnTo>
                    <a:lnTo>
                      <a:pt x="42" y="22"/>
                    </a:lnTo>
                    <a:lnTo>
                      <a:pt x="38" y="23"/>
                    </a:lnTo>
                    <a:lnTo>
                      <a:pt x="35" y="26"/>
                    </a:lnTo>
                    <a:lnTo>
                      <a:pt x="29" y="27"/>
                    </a:lnTo>
                    <a:lnTo>
                      <a:pt x="24" y="29"/>
                    </a:lnTo>
                    <a:lnTo>
                      <a:pt x="18" y="30"/>
                    </a:lnTo>
                    <a:lnTo>
                      <a:pt x="13" y="3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8" y="7"/>
                    </a:lnTo>
                    <a:lnTo>
                      <a:pt x="12" y="5"/>
                    </a:lnTo>
                    <a:lnTo>
                      <a:pt x="18" y="4"/>
                    </a:lnTo>
                    <a:lnTo>
                      <a:pt x="20" y="3"/>
                    </a:lnTo>
                    <a:lnTo>
                      <a:pt x="24" y="1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45" y="21"/>
                    </a:lnTo>
                    <a:lnTo>
                      <a:pt x="45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9" name="Freeform 263"/>
              <p:cNvSpPr>
                <a:spLocks/>
              </p:cNvSpPr>
              <p:nvPr/>
            </p:nvSpPr>
            <p:spPr bwMode="auto">
              <a:xfrm>
                <a:off x="1692" y="2192"/>
                <a:ext cx="52" cy="16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1" y="0"/>
                  </a:cxn>
                  <a:cxn ang="0">
                    <a:pos x="19" y="1"/>
                  </a:cxn>
                  <a:cxn ang="0">
                    <a:pos x="17" y="3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7" y="9"/>
                  </a:cxn>
                  <a:cxn ang="0">
                    <a:pos x="4" y="10"/>
                  </a:cxn>
                  <a:cxn ang="0">
                    <a:pos x="0" y="12"/>
                  </a:cxn>
                  <a:cxn ang="0">
                    <a:pos x="1" y="12"/>
                  </a:cxn>
                  <a:cxn ang="0">
                    <a:pos x="6" y="13"/>
                  </a:cxn>
                  <a:cxn ang="0">
                    <a:pos x="9" y="13"/>
                  </a:cxn>
                  <a:cxn ang="0">
                    <a:pos x="11" y="15"/>
                  </a:cxn>
                  <a:cxn ang="0">
                    <a:pos x="15" y="15"/>
                  </a:cxn>
                  <a:cxn ang="0">
                    <a:pos x="18" y="16"/>
                  </a:cxn>
                  <a:cxn ang="0">
                    <a:pos x="22" y="16"/>
                  </a:cxn>
                  <a:cxn ang="0">
                    <a:pos x="27" y="16"/>
                  </a:cxn>
                  <a:cxn ang="0">
                    <a:pos x="30" y="16"/>
                  </a:cxn>
                  <a:cxn ang="0">
                    <a:pos x="35" y="16"/>
                  </a:cxn>
                  <a:cxn ang="0">
                    <a:pos x="39" y="15"/>
                  </a:cxn>
                  <a:cxn ang="0">
                    <a:pos x="43" y="13"/>
                  </a:cxn>
                  <a:cxn ang="0">
                    <a:pos x="47" y="12"/>
                  </a:cxn>
                  <a:cxn ang="0">
                    <a:pos x="52" y="11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52" h="16">
                    <a:moveTo>
                      <a:pt x="22" y="0"/>
                    </a:moveTo>
                    <a:lnTo>
                      <a:pt x="21" y="0"/>
                    </a:lnTo>
                    <a:lnTo>
                      <a:pt x="19" y="1"/>
                    </a:lnTo>
                    <a:lnTo>
                      <a:pt x="17" y="3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7" y="9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5"/>
                    </a:lnTo>
                    <a:lnTo>
                      <a:pt x="15" y="15"/>
                    </a:lnTo>
                    <a:lnTo>
                      <a:pt x="18" y="16"/>
                    </a:lnTo>
                    <a:lnTo>
                      <a:pt x="22" y="16"/>
                    </a:lnTo>
                    <a:lnTo>
                      <a:pt x="27" y="16"/>
                    </a:lnTo>
                    <a:lnTo>
                      <a:pt x="30" y="16"/>
                    </a:lnTo>
                    <a:lnTo>
                      <a:pt x="35" y="16"/>
                    </a:lnTo>
                    <a:lnTo>
                      <a:pt x="39" y="15"/>
                    </a:lnTo>
                    <a:lnTo>
                      <a:pt x="43" y="13"/>
                    </a:lnTo>
                    <a:lnTo>
                      <a:pt x="47" y="12"/>
                    </a:lnTo>
                    <a:lnTo>
                      <a:pt x="52" y="11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0" name="Freeform 264"/>
              <p:cNvSpPr>
                <a:spLocks/>
              </p:cNvSpPr>
              <p:nvPr/>
            </p:nvSpPr>
            <p:spPr bwMode="auto">
              <a:xfrm>
                <a:off x="2101" y="2275"/>
                <a:ext cx="41" cy="40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9" y="0"/>
                  </a:cxn>
                  <a:cxn ang="0">
                    <a:pos x="35" y="1"/>
                  </a:cxn>
                  <a:cxn ang="0">
                    <a:pos x="30" y="2"/>
                  </a:cxn>
                  <a:cxn ang="0">
                    <a:pos x="26" y="6"/>
                  </a:cxn>
                  <a:cxn ang="0">
                    <a:pos x="22" y="7"/>
                  </a:cxn>
                  <a:cxn ang="0">
                    <a:pos x="20" y="10"/>
                  </a:cxn>
                  <a:cxn ang="0">
                    <a:pos x="16" y="13"/>
                  </a:cxn>
                  <a:cxn ang="0">
                    <a:pos x="14" y="17"/>
                  </a:cxn>
                  <a:cxn ang="0">
                    <a:pos x="10" y="20"/>
                  </a:cxn>
                  <a:cxn ang="0">
                    <a:pos x="6" y="25"/>
                  </a:cxn>
                  <a:cxn ang="0">
                    <a:pos x="5" y="29"/>
                  </a:cxn>
                  <a:cxn ang="0">
                    <a:pos x="4" y="31"/>
                  </a:cxn>
                  <a:cxn ang="0">
                    <a:pos x="2" y="35"/>
                  </a:cxn>
                  <a:cxn ang="0">
                    <a:pos x="0" y="40"/>
                  </a:cxn>
                  <a:cxn ang="0">
                    <a:pos x="4" y="36"/>
                  </a:cxn>
                  <a:cxn ang="0">
                    <a:pos x="10" y="34"/>
                  </a:cxn>
                  <a:cxn ang="0">
                    <a:pos x="14" y="32"/>
                  </a:cxn>
                  <a:cxn ang="0">
                    <a:pos x="18" y="30"/>
                  </a:cxn>
                  <a:cxn ang="0">
                    <a:pos x="23" y="29"/>
                  </a:cxn>
                  <a:cxn ang="0">
                    <a:pos x="29" y="29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41" h="40">
                    <a:moveTo>
                      <a:pt x="41" y="0"/>
                    </a:moveTo>
                    <a:lnTo>
                      <a:pt x="39" y="0"/>
                    </a:lnTo>
                    <a:lnTo>
                      <a:pt x="35" y="1"/>
                    </a:lnTo>
                    <a:lnTo>
                      <a:pt x="30" y="2"/>
                    </a:lnTo>
                    <a:lnTo>
                      <a:pt x="26" y="6"/>
                    </a:lnTo>
                    <a:lnTo>
                      <a:pt x="22" y="7"/>
                    </a:lnTo>
                    <a:lnTo>
                      <a:pt x="20" y="10"/>
                    </a:lnTo>
                    <a:lnTo>
                      <a:pt x="16" y="13"/>
                    </a:lnTo>
                    <a:lnTo>
                      <a:pt x="14" y="17"/>
                    </a:lnTo>
                    <a:lnTo>
                      <a:pt x="10" y="20"/>
                    </a:lnTo>
                    <a:lnTo>
                      <a:pt x="6" y="25"/>
                    </a:lnTo>
                    <a:lnTo>
                      <a:pt x="5" y="29"/>
                    </a:lnTo>
                    <a:lnTo>
                      <a:pt x="4" y="31"/>
                    </a:lnTo>
                    <a:lnTo>
                      <a:pt x="2" y="35"/>
                    </a:lnTo>
                    <a:lnTo>
                      <a:pt x="0" y="40"/>
                    </a:lnTo>
                    <a:lnTo>
                      <a:pt x="4" y="36"/>
                    </a:lnTo>
                    <a:lnTo>
                      <a:pt x="10" y="34"/>
                    </a:lnTo>
                    <a:lnTo>
                      <a:pt x="14" y="32"/>
                    </a:lnTo>
                    <a:lnTo>
                      <a:pt x="18" y="30"/>
                    </a:lnTo>
                    <a:lnTo>
                      <a:pt x="23" y="29"/>
                    </a:lnTo>
                    <a:lnTo>
                      <a:pt x="29" y="29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1" name="Freeform 265"/>
              <p:cNvSpPr>
                <a:spLocks/>
              </p:cNvSpPr>
              <p:nvPr/>
            </p:nvSpPr>
            <p:spPr bwMode="auto">
              <a:xfrm>
                <a:off x="2101" y="2319"/>
                <a:ext cx="34" cy="3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2" y="2"/>
                  </a:cxn>
                  <a:cxn ang="0">
                    <a:pos x="20" y="3"/>
                  </a:cxn>
                  <a:cxn ang="0">
                    <a:pos x="15" y="4"/>
                  </a:cxn>
                  <a:cxn ang="0">
                    <a:pos x="10" y="6"/>
                  </a:cxn>
                  <a:cxn ang="0">
                    <a:pos x="5" y="9"/>
                  </a:cxn>
                  <a:cxn ang="0">
                    <a:pos x="0" y="12"/>
                  </a:cxn>
                  <a:cxn ang="0">
                    <a:pos x="8" y="36"/>
                  </a:cxn>
                  <a:cxn ang="0">
                    <a:pos x="9" y="35"/>
                  </a:cxn>
                  <a:cxn ang="0">
                    <a:pos x="14" y="33"/>
                  </a:cxn>
                  <a:cxn ang="0">
                    <a:pos x="17" y="30"/>
                  </a:cxn>
                  <a:cxn ang="0">
                    <a:pos x="22" y="28"/>
                  </a:cxn>
                  <a:cxn ang="0">
                    <a:pos x="24" y="27"/>
                  </a:cxn>
                  <a:cxn ang="0">
                    <a:pos x="27" y="27"/>
                  </a:cxn>
                  <a:cxn ang="0">
                    <a:pos x="30" y="26"/>
                  </a:cxn>
                  <a:cxn ang="0">
                    <a:pos x="34" y="24"/>
                  </a:cxn>
                  <a:cxn ang="0">
                    <a:pos x="29" y="0"/>
                  </a:cxn>
                  <a:cxn ang="0">
                    <a:pos x="29" y="0"/>
                  </a:cxn>
                </a:cxnLst>
                <a:rect l="0" t="0" r="r" b="b"/>
                <a:pathLst>
                  <a:path w="34" h="36">
                    <a:moveTo>
                      <a:pt x="29" y="0"/>
                    </a:moveTo>
                    <a:lnTo>
                      <a:pt x="28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0" y="3"/>
                    </a:lnTo>
                    <a:lnTo>
                      <a:pt x="15" y="4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0" y="12"/>
                    </a:lnTo>
                    <a:lnTo>
                      <a:pt x="8" y="36"/>
                    </a:lnTo>
                    <a:lnTo>
                      <a:pt x="9" y="35"/>
                    </a:lnTo>
                    <a:lnTo>
                      <a:pt x="14" y="33"/>
                    </a:lnTo>
                    <a:lnTo>
                      <a:pt x="17" y="30"/>
                    </a:lnTo>
                    <a:lnTo>
                      <a:pt x="22" y="28"/>
                    </a:lnTo>
                    <a:lnTo>
                      <a:pt x="24" y="27"/>
                    </a:lnTo>
                    <a:lnTo>
                      <a:pt x="27" y="27"/>
                    </a:lnTo>
                    <a:lnTo>
                      <a:pt x="30" y="26"/>
                    </a:lnTo>
                    <a:lnTo>
                      <a:pt x="34" y="24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2" name="Freeform 266"/>
              <p:cNvSpPr>
                <a:spLocks/>
              </p:cNvSpPr>
              <p:nvPr/>
            </p:nvSpPr>
            <p:spPr bwMode="auto">
              <a:xfrm>
                <a:off x="2118" y="2355"/>
                <a:ext cx="51" cy="2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" y="2"/>
                  </a:cxn>
                  <a:cxn ang="0">
                    <a:pos x="16" y="4"/>
                  </a:cxn>
                  <a:cxn ang="0">
                    <a:pos x="12" y="5"/>
                  </a:cxn>
                  <a:cxn ang="0">
                    <a:pos x="9" y="8"/>
                  </a:cxn>
                  <a:cxn ang="0">
                    <a:pos x="4" y="9"/>
                  </a:cxn>
                  <a:cxn ang="0">
                    <a:pos x="0" y="11"/>
                  </a:cxn>
                  <a:cxn ang="0">
                    <a:pos x="1" y="12"/>
                  </a:cxn>
                  <a:cxn ang="0">
                    <a:pos x="6" y="14"/>
                  </a:cxn>
                  <a:cxn ang="0">
                    <a:pos x="7" y="15"/>
                  </a:cxn>
                  <a:cxn ang="0">
                    <a:pos x="11" y="16"/>
                  </a:cxn>
                  <a:cxn ang="0">
                    <a:pos x="13" y="17"/>
                  </a:cxn>
                  <a:cxn ang="0">
                    <a:pos x="17" y="18"/>
                  </a:cxn>
                  <a:cxn ang="0">
                    <a:pos x="21" y="20"/>
                  </a:cxn>
                  <a:cxn ang="0">
                    <a:pos x="24" y="21"/>
                  </a:cxn>
                  <a:cxn ang="0">
                    <a:pos x="28" y="21"/>
                  </a:cxn>
                  <a:cxn ang="0">
                    <a:pos x="33" y="22"/>
                  </a:cxn>
                  <a:cxn ang="0">
                    <a:pos x="36" y="22"/>
                  </a:cxn>
                  <a:cxn ang="0">
                    <a:pos x="41" y="22"/>
                  </a:cxn>
                  <a:cxn ang="0">
                    <a:pos x="45" y="21"/>
                  </a:cxn>
                  <a:cxn ang="0">
                    <a:pos x="51" y="2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51" h="22">
                    <a:moveTo>
                      <a:pt x="24" y="0"/>
                    </a:moveTo>
                    <a:lnTo>
                      <a:pt x="22" y="2"/>
                    </a:lnTo>
                    <a:lnTo>
                      <a:pt x="16" y="4"/>
                    </a:lnTo>
                    <a:lnTo>
                      <a:pt x="12" y="5"/>
                    </a:lnTo>
                    <a:lnTo>
                      <a:pt x="9" y="8"/>
                    </a:lnTo>
                    <a:lnTo>
                      <a:pt x="4" y="9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6" y="14"/>
                    </a:lnTo>
                    <a:lnTo>
                      <a:pt x="7" y="15"/>
                    </a:lnTo>
                    <a:lnTo>
                      <a:pt x="11" y="16"/>
                    </a:lnTo>
                    <a:lnTo>
                      <a:pt x="13" y="17"/>
                    </a:lnTo>
                    <a:lnTo>
                      <a:pt x="17" y="18"/>
                    </a:lnTo>
                    <a:lnTo>
                      <a:pt x="21" y="20"/>
                    </a:lnTo>
                    <a:lnTo>
                      <a:pt x="24" y="21"/>
                    </a:lnTo>
                    <a:lnTo>
                      <a:pt x="28" y="21"/>
                    </a:lnTo>
                    <a:lnTo>
                      <a:pt x="33" y="22"/>
                    </a:lnTo>
                    <a:lnTo>
                      <a:pt x="36" y="22"/>
                    </a:lnTo>
                    <a:lnTo>
                      <a:pt x="41" y="22"/>
                    </a:lnTo>
                    <a:lnTo>
                      <a:pt x="45" y="21"/>
                    </a:lnTo>
                    <a:lnTo>
                      <a:pt x="51" y="2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3" name="Freeform 267"/>
              <p:cNvSpPr>
                <a:spLocks/>
              </p:cNvSpPr>
              <p:nvPr/>
            </p:nvSpPr>
            <p:spPr bwMode="auto">
              <a:xfrm>
                <a:off x="1871" y="2190"/>
                <a:ext cx="53" cy="37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2" y="0"/>
                  </a:cxn>
                  <a:cxn ang="0">
                    <a:pos x="47" y="1"/>
                  </a:cxn>
                  <a:cxn ang="0">
                    <a:pos x="43" y="1"/>
                  </a:cxn>
                  <a:cxn ang="0">
                    <a:pos x="40" y="2"/>
                  </a:cxn>
                  <a:cxn ang="0">
                    <a:pos x="35" y="5"/>
                  </a:cxn>
                  <a:cxn ang="0">
                    <a:pos x="31" y="6"/>
                  </a:cxn>
                  <a:cxn ang="0">
                    <a:pos x="26" y="8"/>
                  </a:cxn>
                  <a:cxn ang="0">
                    <a:pos x="23" y="11"/>
                  </a:cxn>
                  <a:cxn ang="0">
                    <a:pos x="18" y="13"/>
                  </a:cxn>
                  <a:cxn ang="0">
                    <a:pos x="14" y="17"/>
                  </a:cxn>
                  <a:cxn ang="0">
                    <a:pos x="10" y="20"/>
                  </a:cxn>
                  <a:cxn ang="0">
                    <a:pos x="6" y="25"/>
                  </a:cxn>
                  <a:cxn ang="0">
                    <a:pos x="2" y="31"/>
                  </a:cxn>
                  <a:cxn ang="0">
                    <a:pos x="0" y="37"/>
                  </a:cxn>
                  <a:cxn ang="0">
                    <a:pos x="1" y="36"/>
                  </a:cxn>
                  <a:cxn ang="0">
                    <a:pos x="2" y="35"/>
                  </a:cxn>
                  <a:cxn ang="0">
                    <a:pos x="6" y="32"/>
                  </a:cxn>
                  <a:cxn ang="0">
                    <a:pos x="11" y="31"/>
                  </a:cxn>
                  <a:cxn ang="0">
                    <a:pos x="14" y="29"/>
                  </a:cxn>
                  <a:cxn ang="0">
                    <a:pos x="20" y="27"/>
                  </a:cxn>
                  <a:cxn ang="0">
                    <a:pos x="24" y="26"/>
                  </a:cxn>
                  <a:cxn ang="0">
                    <a:pos x="26" y="26"/>
                  </a:cxn>
                  <a:cxn ang="0">
                    <a:pos x="30" y="26"/>
                  </a:cxn>
                  <a:cxn ang="0">
                    <a:pos x="35" y="26"/>
                  </a:cxn>
                  <a:cxn ang="0">
                    <a:pos x="53" y="0"/>
                  </a:cxn>
                  <a:cxn ang="0">
                    <a:pos x="53" y="0"/>
                  </a:cxn>
                </a:cxnLst>
                <a:rect l="0" t="0" r="r" b="b"/>
                <a:pathLst>
                  <a:path w="53" h="37">
                    <a:moveTo>
                      <a:pt x="53" y="0"/>
                    </a:moveTo>
                    <a:lnTo>
                      <a:pt x="52" y="0"/>
                    </a:lnTo>
                    <a:lnTo>
                      <a:pt x="47" y="1"/>
                    </a:lnTo>
                    <a:lnTo>
                      <a:pt x="43" y="1"/>
                    </a:lnTo>
                    <a:lnTo>
                      <a:pt x="40" y="2"/>
                    </a:lnTo>
                    <a:lnTo>
                      <a:pt x="35" y="5"/>
                    </a:lnTo>
                    <a:lnTo>
                      <a:pt x="31" y="6"/>
                    </a:lnTo>
                    <a:lnTo>
                      <a:pt x="26" y="8"/>
                    </a:lnTo>
                    <a:lnTo>
                      <a:pt x="23" y="11"/>
                    </a:lnTo>
                    <a:lnTo>
                      <a:pt x="18" y="13"/>
                    </a:lnTo>
                    <a:lnTo>
                      <a:pt x="14" y="17"/>
                    </a:lnTo>
                    <a:lnTo>
                      <a:pt x="10" y="20"/>
                    </a:lnTo>
                    <a:lnTo>
                      <a:pt x="6" y="25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1" y="36"/>
                    </a:lnTo>
                    <a:lnTo>
                      <a:pt x="2" y="35"/>
                    </a:lnTo>
                    <a:lnTo>
                      <a:pt x="6" y="32"/>
                    </a:lnTo>
                    <a:lnTo>
                      <a:pt x="11" y="31"/>
                    </a:lnTo>
                    <a:lnTo>
                      <a:pt x="14" y="29"/>
                    </a:lnTo>
                    <a:lnTo>
                      <a:pt x="20" y="27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30" y="26"/>
                    </a:lnTo>
                    <a:lnTo>
                      <a:pt x="35" y="26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4" name="Freeform 268"/>
              <p:cNvSpPr>
                <a:spLocks/>
              </p:cNvSpPr>
              <p:nvPr/>
            </p:nvSpPr>
            <p:spPr bwMode="auto">
              <a:xfrm>
                <a:off x="1864" y="2229"/>
                <a:ext cx="36" cy="3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5" y="0"/>
                  </a:cxn>
                  <a:cxn ang="0">
                    <a:pos x="32" y="0"/>
                  </a:cxn>
                  <a:cxn ang="0">
                    <a:pos x="27" y="2"/>
                  </a:cxn>
                  <a:cxn ang="0">
                    <a:pos x="23" y="4"/>
                  </a:cxn>
                  <a:cxn ang="0">
                    <a:pos x="17" y="5"/>
                  </a:cxn>
                  <a:cxn ang="0">
                    <a:pos x="11" y="8"/>
                  </a:cxn>
                  <a:cxn ang="0">
                    <a:pos x="5" y="11"/>
                  </a:cxn>
                  <a:cxn ang="0">
                    <a:pos x="0" y="15"/>
                  </a:cxn>
                  <a:cxn ang="0">
                    <a:pos x="3" y="39"/>
                  </a:cxn>
                  <a:cxn ang="0">
                    <a:pos x="3" y="38"/>
                  </a:cxn>
                  <a:cxn ang="0">
                    <a:pos x="5" y="38"/>
                  </a:cxn>
                  <a:cxn ang="0">
                    <a:pos x="6" y="35"/>
                  </a:cxn>
                  <a:cxn ang="0">
                    <a:pos x="11" y="34"/>
                  </a:cxn>
                  <a:cxn ang="0">
                    <a:pos x="14" y="32"/>
                  </a:cxn>
                  <a:cxn ang="0">
                    <a:pos x="20" y="30"/>
                  </a:cxn>
                  <a:cxn ang="0">
                    <a:pos x="24" y="29"/>
                  </a:cxn>
                  <a:cxn ang="0">
                    <a:pos x="27" y="28"/>
                  </a:cxn>
                  <a:cxn ang="0">
                    <a:pos x="31" y="27"/>
                  </a:cxn>
                  <a:cxn ang="0">
                    <a:pos x="36" y="2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39">
                    <a:moveTo>
                      <a:pt x="36" y="0"/>
                    </a:moveTo>
                    <a:lnTo>
                      <a:pt x="35" y="0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3" y="4"/>
                    </a:lnTo>
                    <a:lnTo>
                      <a:pt x="17" y="5"/>
                    </a:lnTo>
                    <a:lnTo>
                      <a:pt x="11" y="8"/>
                    </a:lnTo>
                    <a:lnTo>
                      <a:pt x="5" y="11"/>
                    </a:lnTo>
                    <a:lnTo>
                      <a:pt x="0" y="15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5" y="38"/>
                    </a:lnTo>
                    <a:lnTo>
                      <a:pt x="6" y="35"/>
                    </a:lnTo>
                    <a:lnTo>
                      <a:pt x="11" y="34"/>
                    </a:lnTo>
                    <a:lnTo>
                      <a:pt x="14" y="32"/>
                    </a:lnTo>
                    <a:lnTo>
                      <a:pt x="20" y="30"/>
                    </a:lnTo>
                    <a:lnTo>
                      <a:pt x="24" y="29"/>
                    </a:lnTo>
                    <a:lnTo>
                      <a:pt x="27" y="28"/>
                    </a:lnTo>
                    <a:lnTo>
                      <a:pt x="31" y="27"/>
                    </a:lnTo>
                    <a:lnTo>
                      <a:pt x="36" y="2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5" name="Freeform 269"/>
              <p:cNvSpPr>
                <a:spLocks/>
              </p:cNvSpPr>
              <p:nvPr/>
            </p:nvSpPr>
            <p:spPr bwMode="auto">
              <a:xfrm>
                <a:off x="1872" y="2270"/>
                <a:ext cx="46" cy="31"/>
              </a:xfrm>
              <a:custGeom>
                <a:avLst/>
                <a:gdLst/>
                <a:ahLst/>
                <a:cxnLst>
                  <a:cxn ang="0">
                    <a:pos x="46" y="21"/>
                  </a:cxn>
                  <a:cxn ang="0">
                    <a:pos x="45" y="21"/>
                  </a:cxn>
                  <a:cxn ang="0">
                    <a:pos x="42" y="22"/>
                  </a:cxn>
                  <a:cxn ang="0">
                    <a:pos x="39" y="23"/>
                  </a:cxn>
                  <a:cxn ang="0">
                    <a:pos x="34" y="25"/>
                  </a:cxn>
                  <a:cxn ang="0">
                    <a:pos x="29" y="28"/>
                  </a:cxn>
                  <a:cxn ang="0">
                    <a:pos x="24" y="29"/>
                  </a:cxn>
                  <a:cxn ang="0">
                    <a:pos x="18" y="30"/>
                  </a:cxn>
                  <a:cxn ang="0">
                    <a:pos x="13" y="31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4" y="9"/>
                  </a:cxn>
                  <a:cxn ang="0">
                    <a:pos x="9" y="7"/>
                  </a:cxn>
                  <a:cxn ang="0">
                    <a:pos x="13" y="6"/>
                  </a:cxn>
                  <a:cxn ang="0">
                    <a:pos x="18" y="5"/>
                  </a:cxn>
                  <a:cxn ang="0">
                    <a:pos x="21" y="4"/>
                  </a:cxn>
                  <a:cxn ang="0">
                    <a:pos x="24" y="3"/>
                  </a:cxn>
                  <a:cxn ang="0">
                    <a:pos x="28" y="1"/>
                  </a:cxn>
                  <a:cxn ang="0">
                    <a:pos x="31" y="0"/>
                  </a:cxn>
                  <a:cxn ang="0">
                    <a:pos x="46" y="21"/>
                  </a:cxn>
                  <a:cxn ang="0">
                    <a:pos x="46" y="21"/>
                  </a:cxn>
                </a:cxnLst>
                <a:rect l="0" t="0" r="r" b="b"/>
                <a:pathLst>
                  <a:path w="46" h="31">
                    <a:moveTo>
                      <a:pt x="46" y="21"/>
                    </a:moveTo>
                    <a:lnTo>
                      <a:pt x="45" y="21"/>
                    </a:lnTo>
                    <a:lnTo>
                      <a:pt x="42" y="22"/>
                    </a:lnTo>
                    <a:lnTo>
                      <a:pt x="39" y="23"/>
                    </a:lnTo>
                    <a:lnTo>
                      <a:pt x="34" y="25"/>
                    </a:lnTo>
                    <a:lnTo>
                      <a:pt x="29" y="28"/>
                    </a:lnTo>
                    <a:lnTo>
                      <a:pt x="24" y="29"/>
                    </a:lnTo>
                    <a:lnTo>
                      <a:pt x="18" y="30"/>
                    </a:lnTo>
                    <a:lnTo>
                      <a:pt x="13" y="3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4" y="9"/>
                    </a:lnTo>
                    <a:lnTo>
                      <a:pt x="9" y="7"/>
                    </a:lnTo>
                    <a:lnTo>
                      <a:pt x="13" y="6"/>
                    </a:lnTo>
                    <a:lnTo>
                      <a:pt x="18" y="5"/>
                    </a:lnTo>
                    <a:lnTo>
                      <a:pt x="21" y="4"/>
                    </a:lnTo>
                    <a:lnTo>
                      <a:pt x="24" y="3"/>
                    </a:lnTo>
                    <a:lnTo>
                      <a:pt x="28" y="1"/>
                    </a:lnTo>
                    <a:lnTo>
                      <a:pt x="31" y="0"/>
                    </a:lnTo>
                    <a:lnTo>
                      <a:pt x="46" y="21"/>
                    </a:lnTo>
                    <a:lnTo>
                      <a:pt x="46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6" name="Freeform 270"/>
              <p:cNvSpPr>
                <a:spLocks/>
              </p:cNvSpPr>
              <p:nvPr/>
            </p:nvSpPr>
            <p:spPr bwMode="auto">
              <a:xfrm>
                <a:off x="1903" y="2298"/>
                <a:ext cx="52" cy="1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1" y="1"/>
                  </a:cxn>
                  <a:cxn ang="0">
                    <a:pos x="16" y="5"/>
                  </a:cxn>
                  <a:cxn ang="0">
                    <a:pos x="12" y="7"/>
                  </a:cxn>
                  <a:cxn ang="0">
                    <a:pos x="9" y="8"/>
                  </a:cxn>
                  <a:cxn ang="0">
                    <a:pos x="4" y="11"/>
                  </a:cxn>
                  <a:cxn ang="0">
                    <a:pos x="0" y="12"/>
                  </a:cxn>
                  <a:cxn ang="0">
                    <a:pos x="3" y="13"/>
                  </a:cxn>
                  <a:cxn ang="0">
                    <a:pos x="8" y="14"/>
                  </a:cxn>
                  <a:cxn ang="0">
                    <a:pos x="10" y="14"/>
                  </a:cxn>
                  <a:cxn ang="0">
                    <a:pos x="12" y="17"/>
                  </a:cxn>
                  <a:cxn ang="0">
                    <a:pos x="16" y="17"/>
                  </a:cxn>
                  <a:cxn ang="0">
                    <a:pos x="20" y="18"/>
                  </a:cxn>
                  <a:cxn ang="0">
                    <a:pos x="23" y="18"/>
                  </a:cxn>
                  <a:cxn ang="0">
                    <a:pos x="27" y="18"/>
                  </a:cxn>
                  <a:cxn ang="0">
                    <a:pos x="30" y="17"/>
                  </a:cxn>
                  <a:cxn ang="0">
                    <a:pos x="35" y="17"/>
                  </a:cxn>
                  <a:cxn ang="0">
                    <a:pos x="39" y="15"/>
                  </a:cxn>
                  <a:cxn ang="0">
                    <a:pos x="44" y="14"/>
                  </a:cxn>
                  <a:cxn ang="0">
                    <a:pos x="47" y="13"/>
                  </a:cxn>
                  <a:cxn ang="0">
                    <a:pos x="52" y="11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52" h="18">
                    <a:moveTo>
                      <a:pt x="23" y="0"/>
                    </a:moveTo>
                    <a:lnTo>
                      <a:pt x="21" y="1"/>
                    </a:lnTo>
                    <a:lnTo>
                      <a:pt x="16" y="5"/>
                    </a:lnTo>
                    <a:lnTo>
                      <a:pt x="12" y="7"/>
                    </a:lnTo>
                    <a:lnTo>
                      <a:pt x="9" y="8"/>
                    </a:lnTo>
                    <a:lnTo>
                      <a:pt x="4" y="11"/>
                    </a:lnTo>
                    <a:lnTo>
                      <a:pt x="0" y="12"/>
                    </a:lnTo>
                    <a:lnTo>
                      <a:pt x="3" y="13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2" y="17"/>
                    </a:lnTo>
                    <a:lnTo>
                      <a:pt x="16" y="17"/>
                    </a:lnTo>
                    <a:lnTo>
                      <a:pt x="20" y="18"/>
                    </a:lnTo>
                    <a:lnTo>
                      <a:pt x="23" y="18"/>
                    </a:lnTo>
                    <a:lnTo>
                      <a:pt x="27" y="18"/>
                    </a:lnTo>
                    <a:lnTo>
                      <a:pt x="30" y="17"/>
                    </a:lnTo>
                    <a:lnTo>
                      <a:pt x="35" y="17"/>
                    </a:lnTo>
                    <a:lnTo>
                      <a:pt x="39" y="15"/>
                    </a:lnTo>
                    <a:lnTo>
                      <a:pt x="44" y="14"/>
                    </a:lnTo>
                    <a:lnTo>
                      <a:pt x="47" y="13"/>
                    </a:lnTo>
                    <a:lnTo>
                      <a:pt x="52" y="11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7" name="Freeform 271"/>
              <p:cNvSpPr>
                <a:spLocks/>
              </p:cNvSpPr>
              <p:nvPr/>
            </p:nvSpPr>
            <p:spPr bwMode="auto">
              <a:xfrm>
                <a:off x="1176" y="1772"/>
                <a:ext cx="39" cy="3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8" y="0"/>
                  </a:cxn>
                  <a:cxn ang="0">
                    <a:pos x="34" y="0"/>
                  </a:cxn>
                  <a:cxn ang="0">
                    <a:pos x="28" y="1"/>
                  </a:cxn>
                  <a:cxn ang="0">
                    <a:pos x="22" y="4"/>
                  </a:cxn>
                  <a:cxn ang="0">
                    <a:pos x="18" y="5"/>
                  </a:cxn>
                  <a:cxn ang="0">
                    <a:pos x="15" y="6"/>
                  </a:cxn>
                  <a:cxn ang="0">
                    <a:pos x="11" y="8"/>
                  </a:cxn>
                  <a:cxn ang="0">
                    <a:pos x="9" y="12"/>
                  </a:cxn>
                  <a:cxn ang="0">
                    <a:pos x="5" y="16"/>
                  </a:cxn>
                  <a:cxn ang="0">
                    <a:pos x="4" y="19"/>
                  </a:cxn>
                  <a:cxn ang="0">
                    <a:pos x="2" y="24"/>
                  </a:cxn>
                  <a:cxn ang="0">
                    <a:pos x="0" y="30"/>
                  </a:cxn>
                  <a:cxn ang="0">
                    <a:pos x="2" y="29"/>
                  </a:cxn>
                  <a:cxn ang="0">
                    <a:pos x="5" y="28"/>
                  </a:cxn>
                  <a:cxn ang="0">
                    <a:pos x="8" y="25"/>
                  </a:cxn>
                  <a:cxn ang="0">
                    <a:pos x="11" y="25"/>
                  </a:cxn>
                  <a:cxn ang="0">
                    <a:pos x="15" y="24"/>
                  </a:cxn>
                  <a:cxn ang="0">
                    <a:pos x="21" y="24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39" h="30">
                    <a:moveTo>
                      <a:pt x="39" y="0"/>
                    </a:moveTo>
                    <a:lnTo>
                      <a:pt x="38" y="0"/>
                    </a:lnTo>
                    <a:lnTo>
                      <a:pt x="34" y="0"/>
                    </a:lnTo>
                    <a:lnTo>
                      <a:pt x="28" y="1"/>
                    </a:lnTo>
                    <a:lnTo>
                      <a:pt x="22" y="4"/>
                    </a:lnTo>
                    <a:lnTo>
                      <a:pt x="18" y="5"/>
                    </a:lnTo>
                    <a:lnTo>
                      <a:pt x="15" y="6"/>
                    </a:lnTo>
                    <a:lnTo>
                      <a:pt x="11" y="8"/>
                    </a:lnTo>
                    <a:lnTo>
                      <a:pt x="9" y="12"/>
                    </a:lnTo>
                    <a:lnTo>
                      <a:pt x="5" y="16"/>
                    </a:lnTo>
                    <a:lnTo>
                      <a:pt x="4" y="19"/>
                    </a:lnTo>
                    <a:lnTo>
                      <a:pt x="2" y="24"/>
                    </a:lnTo>
                    <a:lnTo>
                      <a:pt x="0" y="30"/>
                    </a:lnTo>
                    <a:lnTo>
                      <a:pt x="2" y="29"/>
                    </a:lnTo>
                    <a:lnTo>
                      <a:pt x="5" y="28"/>
                    </a:lnTo>
                    <a:lnTo>
                      <a:pt x="8" y="25"/>
                    </a:lnTo>
                    <a:lnTo>
                      <a:pt x="11" y="25"/>
                    </a:lnTo>
                    <a:lnTo>
                      <a:pt x="15" y="24"/>
                    </a:lnTo>
                    <a:lnTo>
                      <a:pt x="21" y="24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8" name="Freeform 272"/>
              <p:cNvSpPr>
                <a:spLocks/>
              </p:cNvSpPr>
              <p:nvPr/>
            </p:nvSpPr>
            <p:spPr bwMode="auto">
              <a:xfrm>
                <a:off x="1178" y="1812"/>
                <a:ext cx="33" cy="2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7" y="1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2" y="8"/>
                  </a:cxn>
                  <a:cxn ang="0">
                    <a:pos x="6" y="13"/>
                  </a:cxn>
                  <a:cxn ang="0">
                    <a:pos x="9" y="18"/>
                  </a:cxn>
                  <a:cxn ang="0">
                    <a:pos x="15" y="22"/>
                  </a:cxn>
                  <a:cxn ang="0">
                    <a:pos x="20" y="24"/>
                  </a:cxn>
                  <a:cxn ang="0">
                    <a:pos x="24" y="26"/>
                  </a:cxn>
                  <a:cxn ang="0">
                    <a:pos x="28" y="27"/>
                  </a:cxn>
                  <a:cxn ang="0">
                    <a:pos x="33" y="28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33" h="28">
                    <a:moveTo>
                      <a:pt x="19" y="0"/>
                    </a:move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8"/>
                    </a:lnTo>
                    <a:lnTo>
                      <a:pt x="6" y="13"/>
                    </a:lnTo>
                    <a:lnTo>
                      <a:pt x="9" y="18"/>
                    </a:lnTo>
                    <a:lnTo>
                      <a:pt x="15" y="22"/>
                    </a:lnTo>
                    <a:lnTo>
                      <a:pt x="20" y="24"/>
                    </a:lnTo>
                    <a:lnTo>
                      <a:pt x="24" y="26"/>
                    </a:lnTo>
                    <a:lnTo>
                      <a:pt x="28" y="27"/>
                    </a:lnTo>
                    <a:lnTo>
                      <a:pt x="33" y="28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9" name="Freeform 273"/>
              <p:cNvSpPr>
                <a:spLocks/>
              </p:cNvSpPr>
              <p:nvPr/>
            </p:nvSpPr>
            <p:spPr bwMode="auto">
              <a:xfrm>
                <a:off x="2333" y="2321"/>
                <a:ext cx="23" cy="46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0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7" y="13"/>
                  </a:cxn>
                  <a:cxn ang="0">
                    <a:pos x="5" y="16"/>
                  </a:cxn>
                  <a:cxn ang="0">
                    <a:pos x="2" y="21"/>
                  </a:cxn>
                  <a:cxn ang="0">
                    <a:pos x="2" y="26"/>
                  </a:cxn>
                  <a:cxn ang="0">
                    <a:pos x="0" y="30"/>
                  </a:cxn>
                  <a:cxn ang="0">
                    <a:pos x="0" y="34"/>
                  </a:cxn>
                  <a:cxn ang="0">
                    <a:pos x="1" y="40"/>
                  </a:cxn>
                  <a:cxn ang="0">
                    <a:pos x="2" y="46"/>
                  </a:cxn>
                  <a:cxn ang="0">
                    <a:pos x="5" y="44"/>
                  </a:cxn>
                  <a:cxn ang="0">
                    <a:pos x="7" y="42"/>
                  </a:cxn>
                  <a:cxn ang="0">
                    <a:pos x="9" y="39"/>
                  </a:cxn>
                  <a:cxn ang="0">
                    <a:pos x="12" y="38"/>
                  </a:cxn>
                  <a:cxn ang="0">
                    <a:pos x="14" y="36"/>
                  </a:cxn>
                  <a:cxn ang="0">
                    <a:pos x="18" y="33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23" h="46">
                    <a:moveTo>
                      <a:pt x="23" y="0"/>
                    </a:moveTo>
                    <a:lnTo>
                      <a:pt x="20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5" y="16"/>
                    </a:lnTo>
                    <a:lnTo>
                      <a:pt x="2" y="21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1" y="40"/>
                    </a:lnTo>
                    <a:lnTo>
                      <a:pt x="2" y="46"/>
                    </a:lnTo>
                    <a:lnTo>
                      <a:pt x="5" y="44"/>
                    </a:lnTo>
                    <a:lnTo>
                      <a:pt x="7" y="42"/>
                    </a:lnTo>
                    <a:lnTo>
                      <a:pt x="9" y="39"/>
                    </a:lnTo>
                    <a:lnTo>
                      <a:pt x="12" y="38"/>
                    </a:lnTo>
                    <a:lnTo>
                      <a:pt x="14" y="36"/>
                    </a:lnTo>
                    <a:lnTo>
                      <a:pt x="18" y="33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70" name="Freeform 274"/>
              <p:cNvSpPr>
                <a:spLocks/>
              </p:cNvSpPr>
              <p:nvPr/>
            </p:nvSpPr>
            <p:spPr bwMode="auto">
              <a:xfrm>
                <a:off x="2342" y="2367"/>
                <a:ext cx="42" cy="2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0"/>
                  </a:cxn>
                  <a:cxn ang="0">
                    <a:pos x="11" y="3"/>
                  </a:cxn>
                  <a:cxn ang="0">
                    <a:pos x="6" y="6"/>
                  </a:cxn>
                  <a:cxn ang="0">
                    <a:pos x="0" y="11"/>
                  </a:cxn>
                  <a:cxn ang="0">
                    <a:pos x="3" y="14"/>
                  </a:cxn>
                  <a:cxn ang="0">
                    <a:pos x="5" y="16"/>
                  </a:cxn>
                  <a:cxn ang="0">
                    <a:pos x="11" y="18"/>
                  </a:cxn>
                  <a:cxn ang="0">
                    <a:pos x="14" y="18"/>
                  </a:cxn>
                  <a:cxn ang="0">
                    <a:pos x="16" y="20"/>
                  </a:cxn>
                  <a:cxn ang="0">
                    <a:pos x="20" y="20"/>
                  </a:cxn>
                  <a:cxn ang="0">
                    <a:pos x="24" y="21"/>
                  </a:cxn>
                  <a:cxn ang="0">
                    <a:pos x="28" y="20"/>
                  </a:cxn>
                  <a:cxn ang="0">
                    <a:pos x="33" y="20"/>
                  </a:cxn>
                  <a:cxn ang="0">
                    <a:pos x="38" y="18"/>
                  </a:cxn>
                  <a:cxn ang="0">
                    <a:pos x="42" y="17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42" h="21">
                    <a:moveTo>
                      <a:pt x="16" y="0"/>
                    </a:moveTo>
                    <a:lnTo>
                      <a:pt x="14" y="0"/>
                    </a:lnTo>
                    <a:lnTo>
                      <a:pt x="11" y="3"/>
                    </a:lnTo>
                    <a:lnTo>
                      <a:pt x="6" y="6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11" y="18"/>
                    </a:lnTo>
                    <a:lnTo>
                      <a:pt x="14" y="18"/>
                    </a:lnTo>
                    <a:lnTo>
                      <a:pt x="16" y="20"/>
                    </a:lnTo>
                    <a:lnTo>
                      <a:pt x="20" y="20"/>
                    </a:lnTo>
                    <a:lnTo>
                      <a:pt x="24" y="21"/>
                    </a:lnTo>
                    <a:lnTo>
                      <a:pt x="28" y="20"/>
                    </a:lnTo>
                    <a:lnTo>
                      <a:pt x="33" y="20"/>
                    </a:lnTo>
                    <a:lnTo>
                      <a:pt x="38" y="18"/>
                    </a:lnTo>
                    <a:lnTo>
                      <a:pt x="42" y="17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71" name="TextBox 370"/>
            <p:cNvSpPr txBox="1"/>
            <p:nvPr/>
          </p:nvSpPr>
          <p:spPr>
            <a:xfrm rot="1223901">
              <a:off x="2950819" y="3514587"/>
              <a:ext cx="885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Task 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0" name="Group 449"/>
          <p:cNvGrpSpPr/>
          <p:nvPr/>
        </p:nvGrpSpPr>
        <p:grpSpPr>
          <a:xfrm>
            <a:off x="1282700" y="2373312"/>
            <a:ext cx="2879725" cy="2217738"/>
            <a:chOff x="1244600" y="3917950"/>
            <a:chExt cx="2879725" cy="2217738"/>
          </a:xfrm>
        </p:grpSpPr>
        <p:grpSp>
          <p:nvGrpSpPr>
            <p:cNvPr id="373" name="Group 200"/>
            <p:cNvGrpSpPr>
              <a:grpSpLocks noChangeAspect="1"/>
            </p:cNvGrpSpPr>
            <p:nvPr/>
          </p:nvGrpSpPr>
          <p:grpSpPr bwMode="auto">
            <a:xfrm>
              <a:off x="1244600" y="3917950"/>
              <a:ext cx="2879725" cy="2217738"/>
              <a:chOff x="808" y="1490"/>
              <a:chExt cx="1814" cy="1397"/>
            </a:xfrm>
            <a:solidFill>
              <a:srgbClr val="0021A5"/>
            </a:solidFill>
          </p:grpSpPr>
          <p:sp>
            <p:nvSpPr>
              <p:cNvPr id="374" name="Freeform 201"/>
              <p:cNvSpPr>
                <a:spLocks/>
              </p:cNvSpPr>
              <p:nvPr/>
            </p:nvSpPr>
            <p:spPr bwMode="auto">
              <a:xfrm>
                <a:off x="1807" y="2611"/>
                <a:ext cx="119" cy="71"/>
              </a:xfrm>
              <a:custGeom>
                <a:avLst/>
                <a:gdLst/>
                <a:ahLst/>
                <a:cxnLst>
                  <a:cxn ang="0">
                    <a:pos x="118" y="71"/>
                  </a:cxn>
                  <a:cxn ang="0">
                    <a:pos x="117" y="70"/>
                  </a:cxn>
                  <a:cxn ang="0">
                    <a:pos x="114" y="70"/>
                  </a:cxn>
                  <a:cxn ang="0">
                    <a:pos x="108" y="68"/>
                  </a:cxn>
                  <a:cxn ang="0">
                    <a:pos x="104" y="68"/>
                  </a:cxn>
                  <a:cxn ang="0">
                    <a:pos x="99" y="66"/>
                  </a:cxn>
                  <a:cxn ang="0">
                    <a:pos x="95" y="66"/>
                  </a:cxn>
                  <a:cxn ang="0">
                    <a:pos x="90" y="65"/>
                  </a:cxn>
                  <a:cxn ang="0">
                    <a:pos x="87" y="65"/>
                  </a:cxn>
                  <a:cxn ang="0">
                    <a:pos x="82" y="64"/>
                  </a:cxn>
                  <a:cxn ang="0">
                    <a:pos x="77" y="62"/>
                  </a:cxn>
                  <a:cxn ang="0">
                    <a:pos x="72" y="61"/>
                  </a:cxn>
                  <a:cxn ang="0">
                    <a:pos x="68" y="61"/>
                  </a:cxn>
                  <a:cxn ang="0">
                    <a:pos x="63" y="59"/>
                  </a:cxn>
                  <a:cxn ang="0">
                    <a:pos x="58" y="58"/>
                  </a:cxn>
                  <a:cxn ang="0">
                    <a:pos x="53" y="56"/>
                  </a:cxn>
                  <a:cxn ang="0">
                    <a:pos x="48" y="55"/>
                  </a:cxn>
                  <a:cxn ang="0">
                    <a:pos x="44" y="54"/>
                  </a:cxn>
                  <a:cxn ang="0">
                    <a:pos x="39" y="53"/>
                  </a:cxn>
                  <a:cxn ang="0">
                    <a:pos x="33" y="52"/>
                  </a:cxn>
                  <a:cxn ang="0">
                    <a:pos x="29" y="50"/>
                  </a:cxn>
                  <a:cxn ang="0">
                    <a:pos x="24" y="48"/>
                  </a:cxn>
                  <a:cxn ang="0">
                    <a:pos x="21" y="46"/>
                  </a:cxn>
                  <a:cxn ang="0">
                    <a:pos x="17" y="44"/>
                  </a:cxn>
                  <a:cxn ang="0">
                    <a:pos x="14" y="42"/>
                  </a:cxn>
                  <a:cxn ang="0">
                    <a:pos x="8" y="38"/>
                  </a:cxn>
                  <a:cxn ang="0">
                    <a:pos x="4" y="34"/>
                  </a:cxn>
                  <a:cxn ang="0">
                    <a:pos x="0" y="29"/>
                  </a:cxn>
                  <a:cxn ang="0">
                    <a:pos x="0" y="24"/>
                  </a:cxn>
                  <a:cxn ang="0">
                    <a:pos x="0" y="20"/>
                  </a:cxn>
                  <a:cxn ang="0">
                    <a:pos x="4" y="17"/>
                  </a:cxn>
                  <a:cxn ang="0">
                    <a:pos x="8" y="13"/>
                  </a:cxn>
                  <a:cxn ang="0">
                    <a:pos x="14" y="10"/>
                  </a:cxn>
                  <a:cxn ang="0">
                    <a:pos x="17" y="8"/>
                  </a:cxn>
                  <a:cxn ang="0">
                    <a:pos x="21" y="7"/>
                  </a:cxn>
                  <a:cxn ang="0">
                    <a:pos x="24" y="6"/>
                  </a:cxn>
                  <a:cxn ang="0">
                    <a:pos x="29" y="5"/>
                  </a:cxn>
                  <a:cxn ang="0">
                    <a:pos x="33" y="4"/>
                  </a:cxn>
                  <a:cxn ang="0">
                    <a:pos x="39" y="2"/>
                  </a:cxn>
                  <a:cxn ang="0">
                    <a:pos x="42" y="1"/>
                  </a:cxn>
                  <a:cxn ang="0">
                    <a:pos x="48" y="1"/>
                  </a:cxn>
                  <a:cxn ang="0">
                    <a:pos x="53" y="1"/>
                  </a:cxn>
                  <a:cxn ang="0">
                    <a:pos x="58" y="0"/>
                  </a:cxn>
                  <a:cxn ang="0">
                    <a:pos x="64" y="0"/>
                  </a:cxn>
                  <a:cxn ang="0">
                    <a:pos x="70" y="0"/>
                  </a:cxn>
                  <a:cxn ang="0">
                    <a:pos x="76" y="0"/>
                  </a:cxn>
                  <a:cxn ang="0">
                    <a:pos x="82" y="0"/>
                  </a:cxn>
                  <a:cxn ang="0">
                    <a:pos x="88" y="0"/>
                  </a:cxn>
                  <a:cxn ang="0">
                    <a:pos x="94" y="1"/>
                  </a:cxn>
                  <a:cxn ang="0">
                    <a:pos x="100" y="1"/>
                  </a:cxn>
                  <a:cxn ang="0">
                    <a:pos x="107" y="2"/>
                  </a:cxn>
                  <a:cxn ang="0">
                    <a:pos x="113" y="2"/>
                  </a:cxn>
                  <a:cxn ang="0">
                    <a:pos x="119" y="5"/>
                  </a:cxn>
                  <a:cxn ang="0">
                    <a:pos x="118" y="71"/>
                  </a:cxn>
                  <a:cxn ang="0">
                    <a:pos x="118" y="71"/>
                  </a:cxn>
                </a:cxnLst>
                <a:rect l="0" t="0" r="r" b="b"/>
                <a:pathLst>
                  <a:path w="119" h="71">
                    <a:moveTo>
                      <a:pt x="118" y="71"/>
                    </a:moveTo>
                    <a:lnTo>
                      <a:pt x="117" y="70"/>
                    </a:lnTo>
                    <a:lnTo>
                      <a:pt x="114" y="70"/>
                    </a:lnTo>
                    <a:lnTo>
                      <a:pt x="108" y="68"/>
                    </a:lnTo>
                    <a:lnTo>
                      <a:pt x="104" y="68"/>
                    </a:lnTo>
                    <a:lnTo>
                      <a:pt x="99" y="66"/>
                    </a:lnTo>
                    <a:lnTo>
                      <a:pt x="95" y="66"/>
                    </a:lnTo>
                    <a:lnTo>
                      <a:pt x="90" y="65"/>
                    </a:lnTo>
                    <a:lnTo>
                      <a:pt x="87" y="65"/>
                    </a:lnTo>
                    <a:lnTo>
                      <a:pt x="82" y="64"/>
                    </a:lnTo>
                    <a:lnTo>
                      <a:pt x="77" y="62"/>
                    </a:lnTo>
                    <a:lnTo>
                      <a:pt x="72" y="61"/>
                    </a:lnTo>
                    <a:lnTo>
                      <a:pt x="68" y="61"/>
                    </a:lnTo>
                    <a:lnTo>
                      <a:pt x="63" y="59"/>
                    </a:lnTo>
                    <a:lnTo>
                      <a:pt x="58" y="58"/>
                    </a:lnTo>
                    <a:lnTo>
                      <a:pt x="53" y="56"/>
                    </a:lnTo>
                    <a:lnTo>
                      <a:pt x="48" y="55"/>
                    </a:lnTo>
                    <a:lnTo>
                      <a:pt x="44" y="54"/>
                    </a:lnTo>
                    <a:lnTo>
                      <a:pt x="39" y="53"/>
                    </a:lnTo>
                    <a:lnTo>
                      <a:pt x="33" y="52"/>
                    </a:lnTo>
                    <a:lnTo>
                      <a:pt x="29" y="50"/>
                    </a:lnTo>
                    <a:lnTo>
                      <a:pt x="24" y="48"/>
                    </a:lnTo>
                    <a:lnTo>
                      <a:pt x="21" y="46"/>
                    </a:lnTo>
                    <a:lnTo>
                      <a:pt x="17" y="44"/>
                    </a:lnTo>
                    <a:lnTo>
                      <a:pt x="14" y="42"/>
                    </a:lnTo>
                    <a:lnTo>
                      <a:pt x="8" y="38"/>
                    </a:lnTo>
                    <a:lnTo>
                      <a:pt x="4" y="34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4" y="17"/>
                    </a:lnTo>
                    <a:lnTo>
                      <a:pt x="8" y="13"/>
                    </a:lnTo>
                    <a:lnTo>
                      <a:pt x="14" y="10"/>
                    </a:lnTo>
                    <a:lnTo>
                      <a:pt x="17" y="8"/>
                    </a:lnTo>
                    <a:lnTo>
                      <a:pt x="21" y="7"/>
                    </a:lnTo>
                    <a:lnTo>
                      <a:pt x="24" y="6"/>
                    </a:lnTo>
                    <a:lnTo>
                      <a:pt x="29" y="5"/>
                    </a:lnTo>
                    <a:lnTo>
                      <a:pt x="33" y="4"/>
                    </a:lnTo>
                    <a:lnTo>
                      <a:pt x="39" y="2"/>
                    </a:lnTo>
                    <a:lnTo>
                      <a:pt x="42" y="1"/>
                    </a:lnTo>
                    <a:lnTo>
                      <a:pt x="48" y="1"/>
                    </a:lnTo>
                    <a:lnTo>
                      <a:pt x="53" y="1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8" y="0"/>
                    </a:lnTo>
                    <a:lnTo>
                      <a:pt x="94" y="1"/>
                    </a:lnTo>
                    <a:lnTo>
                      <a:pt x="100" y="1"/>
                    </a:lnTo>
                    <a:lnTo>
                      <a:pt x="107" y="2"/>
                    </a:lnTo>
                    <a:lnTo>
                      <a:pt x="113" y="2"/>
                    </a:lnTo>
                    <a:lnTo>
                      <a:pt x="119" y="5"/>
                    </a:lnTo>
                    <a:lnTo>
                      <a:pt x="118" y="71"/>
                    </a:lnTo>
                    <a:lnTo>
                      <a:pt x="118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202"/>
              <p:cNvSpPr>
                <a:spLocks/>
              </p:cNvSpPr>
              <p:nvPr/>
            </p:nvSpPr>
            <p:spPr bwMode="auto">
              <a:xfrm>
                <a:off x="1253" y="2808"/>
                <a:ext cx="204" cy="75"/>
              </a:xfrm>
              <a:custGeom>
                <a:avLst/>
                <a:gdLst/>
                <a:ahLst/>
                <a:cxnLst>
                  <a:cxn ang="0">
                    <a:pos x="155" y="74"/>
                  </a:cxn>
                  <a:cxn ang="0">
                    <a:pos x="150" y="74"/>
                  </a:cxn>
                  <a:cxn ang="0">
                    <a:pos x="140" y="74"/>
                  </a:cxn>
                  <a:cxn ang="0">
                    <a:pos x="132" y="73"/>
                  </a:cxn>
                  <a:cxn ang="0">
                    <a:pos x="125" y="72"/>
                  </a:cxn>
                  <a:cxn ang="0">
                    <a:pos x="118" y="72"/>
                  </a:cxn>
                  <a:cxn ang="0">
                    <a:pos x="110" y="71"/>
                  </a:cxn>
                  <a:cxn ang="0">
                    <a:pos x="102" y="69"/>
                  </a:cxn>
                  <a:cxn ang="0">
                    <a:pos x="94" y="68"/>
                  </a:cxn>
                  <a:cxn ang="0">
                    <a:pos x="85" y="67"/>
                  </a:cxn>
                  <a:cxn ang="0">
                    <a:pos x="77" y="65"/>
                  </a:cxn>
                  <a:cxn ang="0">
                    <a:pos x="68" y="63"/>
                  </a:cxn>
                  <a:cxn ang="0">
                    <a:pos x="60" y="61"/>
                  </a:cxn>
                  <a:cxn ang="0">
                    <a:pos x="53" y="60"/>
                  </a:cxn>
                  <a:cxn ang="0">
                    <a:pos x="46" y="57"/>
                  </a:cxn>
                  <a:cxn ang="0">
                    <a:pos x="37" y="54"/>
                  </a:cxn>
                  <a:cxn ang="0">
                    <a:pos x="26" y="49"/>
                  </a:cxn>
                  <a:cxn ang="0">
                    <a:pos x="17" y="44"/>
                  </a:cxn>
                  <a:cxn ang="0">
                    <a:pos x="10" y="39"/>
                  </a:cxn>
                  <a:cxn ang="0">
                    <a:pos x="4" y="35"/>
                  </a:cxn>
                  <a:cxn ang="0">
                    <a:pos x="0" y="27"/>
                  </a:cxn>
                  <a:cxn ang="0">
                    <a:pos x="4" y="19"/>
                  </a:cxn>
                  <a:cxn ang="0">
                    <a:pos x="10" y="14"/>
                  </a:cxn>
                  <a:cxn ang="0">
                    <a:pos x="17" y="9"/>
                  </a:cxn>
                  <a:cxn ang="0">
                    <a:pos x="28" y="7"/>
                  </a:cxn>
                  <a:cxn ang="0">
                    <a:pos x="38" y="3"/>
                  </a:cxn>
                  <a:cxn ang="0">
                    <a:pos x="49" y="2"/>
                  </a:cxn>
                  <a:cxn ang="0">
                    <a:pos x="56" y="2"/>
                  </a:cxn>
                  <a:cxn ang="0">
                    <a:pos x="62" y="1"/>
                  </a:cxn>
                  <a:cxn ang="0">
                    <a:pos x="70" y="1"/>
                  </a:cxn>
                  <a:cxn ang="0">
                    <a:pos x="78" y="1"/>
                  </a:cxn>
                  <a:cxn ang="0">
                    <a:pos x="85" y="1"/>
                  </a:cxn>
                  <a:cxn ang="0">
                    <a:pos x="94" y="0"/>
                  </a:cxn>
                  <a:cxn ang="0">
                    <a:pos x="101" y="0"/>
                  </a:cxn>
                  <a:cxn ang="0">
                    <a:pos x="109" y="0"/>
                  </a:cxn>
                  <a:cxn ang="0">
                    <a:pos x="116" y="0"/>
                  </a:cxn>
                  <a:cxn ang="0">
                    <a:pos x="125" y="1"/>
                  </a:cxn>
                  <a:cxn ang="0">
                    <a:pos x="132" y="1"/>
                  </a:cxn>
                  <a:cxn ang="0">
                    <a:pos x="140" y="1"/>
                  </a:cxn>
                  <a:cxn ang="0">
                    <a:pos x="148" y="2"/>
                  </a:cxn>
                  <a:cxn ang="0">
                    <a:pos x="155" y="2"/>
                  </a:cxn>
                  <a:cxn ang="0">
                    <a:pos x="162" y="3"/>
                  </a:cxn>
                  <a:cxn ang="0">
                    <a:pos x="168" y="3"/>
                  </a:cxn>
                  <a:cxn ang="0">
                    <a:pos x="175" y="5"/>
                  </a:cxn>
                  <a:cxn ang="0">
                    <a:pos x="185" y="6"/>
                  </a:cxn>
                  <a:cxn ang="0">
                    <a:pos x="196" y="8"/>
                  </a:cxn>
                  <a:cxn ang="0">
                    <a:pos x="203" y="11"/>
                  </a:cxn>
                  <a:cxn ang="0">
                    <a:pos x="202" y="17"/>
                  </a:cxn>
                  <a:cxn ang="0">
                    <a:pos x="197" y="26"/>
                  </a:cxn>
                  <a:cxn ang="0">
                    <a:pos x="188" y="37"/>
                  </a:cxn>
                  <a:cxn ang="0">
                    <a:pos x="179" y="49"/>
                  </a:cxn>
                  <a:cxn ang="0">
                    <a:pos x="168" y="60"/>
                  </a:cxn>
                  <a:cxn ang="0">
                    <a:pos x="161" y="68"/>
                  </a:cxn>
                  <a:cxn ang="0">
                    <a:pos x="156" y="74"/>
                  </a:cxn>
                  <a:cxn ang="0">
                    <a:pos x="156" y="75"/>
                  </a:cxn>
                </a:cxnLst>
                <a:rect l="0" t="0" r="r" b="b"/>
                <a:pathLst>
                  <a:path w="204" h="75">
                    <a:moveTo>
                      <a:pt x="156" y="75"/>
                    </a:moveTo>
                    <a:lnTo>
                      <a:pt x="155" y="74"/>
                    </a:lnTo>
                    <a:lnTo>
                      <a:pt x="152" y="74"/>
                    </a:lnTo>
                    <a:lnTo>
                      <a:pt x="150" y="74"/>
                    </a:lnTo>
                    <a:lnTo>
                      <a:pt x="146" y="74"/>
                    </a:lnTo>
                    <a:lnTo>
                      <a:pt x="140" y="74"/>
                    </a:lnTo>
                    <a:lnTo>
                      <a:pt x="134" y="73"/>
                    </a:lnTo>
                    <a:lnTo>
                      <a:pt x="132" y="73"/>
                    </a:lnTo>
                    <a:lnTo>
                      <a:pt x="128" y="73"/>
                    </a:lnTo>
                    <a:lnTo>
                      <a:pt x="125" y="72"/>
                    </a:lnTo>
                    <a:lnTo>
                      <a:pt x="122" y="72"/>
                    </a:lnTo>
                    <a:lnTo>
                      <a:pt x="118" y="72"/>
                    </a:lnTo>
                    <a:lnTo>
                      <a:pt x="114" y="71"/>
                    </a:lnTo>
                    <a:lnTo>
                      <a:pt x="110" y="71"/>
                    </a:lnTo>
                    <a:lnTo>
                      <a:pt x="106" y="69"/>
                    </a:lnTo>
                    <a:lnTo>
                      <a:pt x="102" y="69"/>
                    </a:lnTo>
                    <a:lnTo>
                      <a:pt x="97" y="68"/>
                    </a:lnTo>
                    <a:lnTo>
                      <a:pt x="94" y="68"/>
                    </a:lnTo>
                    <a:lnTo>
                      <a:pt x="90" y="68"/>
                    </a:lnTo>
                    <a:lnTo>
                      <a:pt x="85" y="67"/>
                    </a:lnTo>
                    <a:lnTo>
                      <a:pt x="82" y="66"/>
                    </a:lnTo>
                    <a:lnTo>
                      <a:pt x="77" y="65"/>
                    </a:lnTo>
                    <a:lnTo>
                      <a:pt x="72" y="65"/>
                    </a:lnTo>
                    <a:lnTo>
                      <a:pt x="68" y="63"/>
                    </a:lnTo>
                    <a:lnTo>
                      <a:pt x="64" y="62"/>
                    </a:lnTo>
                    <a:lnTo>
                      <a:pt x="60" y="61"/>
                    </a:lnTo>
                    <a:lnTo>
                      <a:pt x="56" y="61"/>
                    </a:lnTo>
                    <a:lnTo>
                      <a:pt x="53" y="60"/>
                    </a:lnTo>
                    <a:lnTo>
                      <a:pt x="49" y="59"/>
                    </a:lnTo>
                    <a:lnTo>
                      <a:pt x="46" y="57"/>
                    </a:lnTo>
                    <a:lnTo>
                      <a:pt x="42" y="56"/>
                    </a:lnTo>
                    <a:lnTo>
                      <a:pt x="37" y="54"/>
                    </a:lnTo>
                    <a:lnTo>
                      <a:pt x="31" y="51"/>
                    </a:lnTo>
                    <a:lnTo>
                      <a:pt x="26" y="49"/>
                    </a:lnTo>
                    <a:lnTo>
                      <a:pt x="22" y="47"/>
                    </a:lnTo>
                    <a:lnTo>
                      <a:pt x="17" y="44"/>
                    </a:lnTo>
                    <a:lnTo>
                      <a:pt x="13" y="43"/>
                    </a:lnTo>
                    <a:lnTo>
                      <a:pt x="10" y="39"/>
                    </a:lnTo>
                    <a:lnTo>
                      <a:pt x="6" y="37"/>
                    </a:lnTo>
                    <a:lnTo>
                      <a:pt x="4" y="35"/>
                    </a:lnTo>
                    <a:lnTo>
                      <a:pt x="3" y="32"/>
                    </a:lnTo>
                    <a:lnTo>
                      <a:pt x="0" y="27"/>
                    </a:lnTo>
                    <a:lnTo>
                      <a:pt x="3" y="23"/>
                    </a:lnTo>
                    <a:lnTo>
                      <a:pt x="4" y="19"/>
                    </a:lnTo>
                    <a:lnTo>
                      <a:pt x="6" y="17"/>
                    </a:lnTo>
                    <a:lnTo>
                      <a:pt x="10" y="14"/>
                    </a:lnTo>
                    <a:lnTo>
                      <a:pt x="13" y="12"/>
                    </a:lnTo>
                    <a:lnTo>
                      <a:pt x="17" y="9"/>
                    </a:lnTo>
                    <a:lnTo>
                      <a:pt x="23" y="8"/>
                    </a:lnTo>
                    <a:lnTo>
                      <a:pt x="28" y="7"/>
                    </a:lnTo>
                    <a:lnTo>
                      <a:pt x="34" y="6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49" y="2"/>
                    </a:lnTo>
                    <a:lnTo>
                      <a:pt x="53" y="2"/>
                    </a:lnTo>
                    <a:lnTo>
                      <a:pt x="56" y="2"/>
                    </a:lnTo>
                    <a:lnTo>
                      <a:pt x="60" y="2"/>
                    </a:lnTo>
                    <a:lnTo>
                      <a:pt x="62" y="1"/>
                    </a:lnTo>
                    <a:lnTo>
                      <a:pt x="66" y="1"/>
                    </a:lnTo>
                    <a:lnTo>
                      <a:pt x="70" y="1"/>
                    </a:lnTo>
                    <a:lnTo>
                      <a:pt x="74" y="1"/>
                    </a:lnTo>
                    <a:lnTo>
                      <a:pt x="78" y="1"/>
                    </a:lnTo>
                    <a:lnTo>
                      <a:pt x="82" y="1"/>
                    </a:lnTo>
                    <a:lnTo>
                      <a:pt x="85" y="1"/>
                    </a:lnTo>
                    <a:lnTo>
                      <a:pt x="90" y="1"/>
                    </a:lnTo>
                    <a:lnTo>
                      <a:pt x="94" y="0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4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6" y="0"/>
                    </a:lnTo>
                    <a:lnTo>
                      <a:pt x="121" y="1"/>
                    </a:lnTo>
                    <a:lnTo>
                      <a:pt x="125" y="1"/>
                    </a:lnTo>
                    <a:lnTo>
                      <a:pt x="128" y="1"/>
                    </a:lnTo>
                    <a:lnTo>
                      <a:pt x="132" y="1"/>
                    </a:lnTo>
                    <a:lnTo>
                      <a:pt x="136" y="1"/>
                    </a:lnTo>
                    <a:lnTo>
                      <a:pt x="140" y="1"/>
                    </a:lnTo>
                    <a:lnTo>
                      <a:pt x="144" y="2"/>
                    </a:lnTo>
                    <a:lnTo>
                      <a:pt x="148" y="2"/>
                    </a:lnTo>
                    <a:lnTo>
                      <a:pt x="151" y="2"/>
                    </a:lnTo>
                    <a:lnTo>
                      <a:pt x="155" y="2"/>
                    </a:lnTo>
                    <a:lnTo>
                      <a:pt x="158" y="2"/>
                    </a:lnTo>
                    <a:lnTo>
                      <a:pt x="162" y="3"/>
                    </a:lnTo>
                    <a:lnTo>
                      <a:pt x="166" y="3"/>
                    </a:lnTo>
                    <a:lnTo>
                      <a:pt x="168" y="3"/>
                    </a:lnTo>
                    <a:lnTo>
                      <a:pt x="172" y="5"/>
                    </a:lnTo>
                    <a:lnTo>
                      <a:pt x="175" y="5"/>
                    </a:lnTo>
                    <a:lnTo>
                      <a:pt x="179" y="6"/>
                    </a:lnTo>
                    <a:lnTo>
                      <a:pt x="185" y="6"/>
                    </a:lnTo>
                    <a:lnTo>
                      <a:pt x="191" y="7"/>
                    </a:lnTo>
                    <a:lnTo>
                      <a:pt x="196" y="8"/>
                    </a:lnTo>
                    <a:lnTo>
                      <a:pt x="200" y="9"/>
                    </a:lnTo>
                    <a:lnTo>
                      <a:pt x="203" y="11"/>
                    </a:lnTo>
                    <a:lnTo>
                      <a:pt x="204" y="13"/>
                    </a:lnTo>
                    <a:lnTo>
                      <a:pt x="202" y="17"/>
                    </a:lnTo>
                    <a:lnTo>
                      <a:pt x="200" y="21"/>
                    </a:lnTo>
                    <a:lnTo>
                      <a:pt x="197" y="26"/>
                    </a:lnTo>
                    <a:lnTo>
                      <a:pt x="193" y="32"/>
                    </a:lnTo>
                    <a:lnTo>
                      <a:pt x="188" y="37"/>
                    </a:lnTo>
                    <a:lnTo>
                      <a:pt x="184" y="44"/>
                    </a:lnTo>
                    <a:lnTo>
                      <a:pt x="179" y="49"/>
                    </a:lnTo>
                    <a:lnTo>
                      <a:pt x="174" y="55"/>
                    </a:lnTo>
                    <a:lnTo>
                      <a:pt x="168" y="60"/>
                    </a:lnTo>
                    <a:lnTo>
                      <a:pt x="164" y="66"/>
                    </a:lnTo>
                    <a:lnTo>
                      <a:pt x="161" y="68"/>
                    </a:lnTo>
                    <a:lnTo>
                      <a:pt x="158" y="72"/>
                    </a:lnTo>
                    <a:lnTo>
                      <a:pt x="156" y="74"/>
                    </a:lnTo>
                    <a:lnTo>
                      <a:pt x="156" y="75"/>
                    </a:lnTo>
                    <a:lnTo>
                      <a:pt x="156" y="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203"/>
              <p:cNvSpPr>
                <a:spLocks/>
              </p:cNvSpPr>
              <p:nvPr/>
            </p:nvSpPr>
            <p:spPr bwMode="auto">
              <a:xfrm>
                <a:off x="1507" y="2594"/>
                <a:ext cx="164" cy="81"/>
              </a:xfrm>
              <a:custGeom>
                <a:avLst/>
                <a:gdLst/>
                <a:ahLst/>
                <a:cxnLst>
                  <a:cxn ang="0">
                    <a:pos x="129" y="79"/>
                  </a:cxn>
                  <a:cxn ang="0">
                    <a:pos x="120" y="78"/>
                  </a:cxn>
                  <a:cxn ang="0">
                    <a:pos x="113" y="77"/>
                  </a:cxn>
                  <a:cxn ang="0">
                    <a:pos x="104" y="76"/>
                  </a:cxn>
                  <a:cxn ang="0">
                    <a:pos x="93" y="73"/>
                  </a:cxn>
                  <a:cxn ang="0">
                    <a:pos x="81" y="70"/>
                  </a:cxn>
                  <a:cxn ang="0">
                    <a:pos x="68" y="67"/>
                  </a:cxn>
                  <a:cxn ang="0">
                    <a:pos x="56" y="64"/>
                  </a:cxn>
                  <a:cxn ang="0">
                    <a:pos x="44" y="60"/>
                  </a:cxn>
                  <a:cxn ang="0">
                    <a:pos x="33" y="55"/>
                  </a:cxn>
                  <a:cxn ang="0">
                    <a:pos x="22" y="51"/>
                  </a:cxn>
                  <a:cxn ang="0">
                    <a:pos x="12" y="46"/>
                  </a:cxn>
                  <a:cxn ang="0">
                    <a:pos x="5" y="40"/>
                  </a:cxn>
                  <a:cxn ang="0">
                    <a:pos x="0" y="31"/>
                  </a:cxn>
                  <a:cxn ang="0">
                    <a:pos x="2" y="21"/>
                  </a:cxn>
                  <a:cxn ang="0">
                    <a:pos x="6" y="15"/>
                  </a:cxn>
                  <a:cxn ang="0">
                    <a:pos x="14" y="11"/>
                  </a:cxn>
                  <a:cxn ang="0">
                    <a:pos x="23" y="7"/>
                  </a:cxn>
                  <a:cxn ang="0">
                    <a:pos x="35" y="4"/>
                  </a:cxn>
                  <a:cxn ang="0">
                    <a:pos x="44" y="3"/>
                  </a:cxn>
                  <a:cxn ang="0">
                    <a:pos x="52" y="1"/>
                  </a:cxn>
                  <a:cxn ang="0">
                    <a:pos x="59" y="1"/>
                  </a:cxn>
                  <a:cxn ang="0">
                    <a:pos x="66" y="0"/>
                  </a:cxn>
                  <a:cxn ang="0">
                    <a:pos x="74" y="0"/>
                  </a:cxn>
                  <a:cxn ang="0">
                    <a:pos x="81" y="0"/>
                  </a:cxn>
                  <a:cxn ang="0">
                    <a:pos x="88" y="0"/>
                  </a:cxn>
                  <a:cxn ang="0">
                    <a:pos x="95" y="0"/>
                  </a:cxn>
                  <a:cxn ang="0">
                    <a:pos x="102" y="0"/>
                  </a:cxn>
                  <a:cxn ang="0">
                    <a:pos x="110" y="0"/>
                  </a:cxn>
                  <a:cxn ang="0">
                    <a:pos x="120" y="0"/>
                  </a:cxn>
                  <a:cxn ang="0">
                    <a:pos x="132" y="1"/>
                  </a:cxn>
                  <a:cxn ang="0">
                    <a:pos x="144" y="1"/>
                  </a:cxn>
                  <a:cxn ang="0">
                    <a:pos x="153" y="1"/>
                  </a:cxn>
                  <a:cxn ang="0">
                    <a:pos x="161" y="3"/>
                  </a:cxn>
                  <a:cxn ang="0">
                    <a:pos x="162" y="4"/>
                  </a:cxn>
                  <a:cxn ang="0">
                    <a:pos x="160" y="10"/>
                  </a:cxn>
                  <a:cxn ang="0">
                    <a:pos x="155" y="21"/>
                  </a:cxn>
                  <a:cxn ang="0">
                    <a:pos x="150" y="31"/>
                  </a:cxn>
                  <a:cxn ang="0">
                    <a:pos x="148" y="39"/>
                  </a:cxn>
                  <a:cxn ang="0">
                    <a:pos x="146" y="45"/>
                  </a:cxn>
                  <a:cxn ang="0">
                    <a:pos x="142" y="52"/>
                  </a:cxn>
                  <a:cxn ang="0">
                    <a:pos x="138" y="59"/>
                  </a:cxn>
                  <a:cxn ang="0">
                    <a:pos x="136" y="65"/>
                  </a:cxn>
                  <a:cxn ang="0">
                    <a:pos x="134" y="73"/>
                  </a:cxn>
                  <a:cxn ang="0">
                    <a:pos x="130" y="79"/>
                  </a:cxn>
                  <a:cxn ang="0">
                    <a:pos x="130" y="81"/>
                  </a:cxn>
                </a:cxnLst>
                <a:rect l="0" t="0" r="r" b="b"/>
                <a:pathLst>
                  <a:path w="164" h="81">
                    <a:moveTo>
                      <a:pt x="130" y="81"/>
                    </a:moveTo>
                    <a:lnTo>
                      <a:pt x="129" y="79"/>
                    </a:lnTo>
                    <a:lnTo>
                      <a:pt x="124" y="79"/>
                    </a:lnTo>
                    <a:lnTo>
                      <a:pt x="120" y="78"/>
                    </a:lnTo>
                    <a:lnTo>
                      <a:pt x="118" y="78"/>
                    </a:lnTo>
                    <a:lnTo>
                      <a:pt x="113" y="77"/>
                    </a:lnTo>
                    <a:lnTo>
                      <a:pt x="108" y="77"/>
                    </a:lnTo>
                    <a:lnTo>
                      <a:pt x="104" y="76"/>
                    </a:lnTo>
                    <a:lnTo>
                      <a:pt x="98" y="75"/>
                    </a:lnTo>
                    <a:lnTo>
                      <a:pt x="93" y="73"/>
                    </a:lnTo>
                    <a:lnTo>
                      <a:pt x="87" y="72"/>
                    </a:lnTo>
                    <a:lnTo>
                      <a:pt x="81" y="70"/>
                    </a:lnTo>
                    <a:lnTo>
                      <a:pt x="75" y="69"/>
                    </a:lnTo>
                    <a:lnTo>
                      <a:pt x="68" y="67"/>
                    </a:lnTo>
                    <a:lnTo>
                      <a:pt x="63" y="66"/>
                    </a:lnTo>
                    <a:lnTo>
                      <a:pt x="56" y="64"/>
                    </a:lnTo>
                    <a:lnTo>
                      <a:pt x="50" y="63"/>
                    </a:lnTo>
                    <a:lnTo>
                      <a:pt x="44" y="60"/>
                    </a:lnTo>
                    <a:lnTo>
                      <a:pt x="38" y="58"/>
                    </a:lnTo>
                    <a:lnTo>
                      <a:pt x="33" y="55"/>
                    </a:lnTo>
                    <a:lnTo>
                      <a:pt x="27" y="53"/>
                    </a:lnTo>
                    <a:lnTo>
                      <a:pt x="22" y="51"/>
                    </a:lnTo>
                    <a:lnTo>
                      <a:pt x="18" y="48"/>
                    </a:lnTo>
                    <a:lnTo>
                      <a:pt x="12" y="46"/>
                    </a:lnTo>
                    <a:lnTo>
                      <a:pt x="9" y="43"/>
                    </a:lnTo>
                    <a:lnTo>
                      <a:pt x="5" y="40"/>
                    </a:lnTo>
                    <a:lnTo>
                      <a:pt x="4" y="37"/>
                    </a:lnTo>
                    <a:lnTo>
                      <a:pt x="0" y="31"/>
                    </a:lnTo>
                    <a:lnTo>
                      <a:pt x="2" y="25"/>
                    </a:lnTo>
                    <a:lnTo>
                      <a:pt x="2" y="21"/>
                    </a:lnTo>
                    <a:lnTo>
                      <a:pt x="4" y="18"/>
                    </a:lnTo>
                    <a:lnTo>
                      <a:pt x="6" y="15"/>
                    </a:lnTo>
                    <a:lnTo>
                      <a:pt x="10" y="13"/>
                    </a:lnTo>
                    <a:lnTo>
                      <a:pt x="14" y="11"/>
                    </a:lnTo>
                    <a:lnTo>
                      <a:pt x="18" y="9"/>
                    </a:lnTo>
                    <a:lnTo>
                      <a:pt x="23" y="7"/>
                    </a:lnTo>
                    <a:lnTo>
                      <a:pt x="29" y="6"/>
                    </a:lnTo>
                    <a:lnTo>
                      <a:pt x="35" y="4"/>
                    </a:lnTo>
                    <a:lnTo>
                      <a:pt x="41" y="3"/>
                    </a:lnTo>
                    <a:lnTo>
                      <a:pt x="44" y="3"/>
                    </a:lnTo>
                    <a:lnTo>
                      <a:pt x="47" y="1"/>
                    </a:lnTo>
                    <a:lnTo>
                      <a:pt x="52" y="1"/>
                    </a:lnTo>
                    <a:lnTo>
                      <a:pt x="56" y="1"/>
                    </a:lnTo>
                    <a:lnTo>
                      <a:pt x="59" y="1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4" y="0"/>
                    </a:lnTo>
                    <a:lnTo>
                      <a:pt x="77" y="0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9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10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2" y="1"/>
                    </a:lnTo>
                    <a:lnTo>
                      <a:pt x="138" y="1"/>
                    </a:lnTo>
                    <a:lnTo>
                      <a:pt x="144" y="1"/>
                    </a:lnTo>
                    <a:lnTo>
                      <a:pt x="149" y="1"/>
                    </a:lnTo>
                    <a:lnTo>
                      <a:pt x="153" y="1"/>
                    </a:lnTo>
                    <a:lnTo>
                      <a:pt x="156" y="3"/>
                    </a:lnTo>
                    <a:lnTo>
                      <a:pt x="161" y="3"/>
                    </a:lnTo>
                    <a:lnTo>
                      <a:pt x="164" y="4"/>
                    </a:lnTo>
                    <a:lnTo>
                      <a:pt x="162" y="4"/>
                    </a:lnTo>
                    <a:lnTo>
                      <a:pt x="161" y="6"/>
                    </a:lnTo>
                    <a:lnTo>
                      <a:pt x="160" y="10"/>
                    </a:lnTo>
                    <a:lnTo>
                      <a:pt x="158" y="15"/>
                    </a:lnTo>
                    <a:lnTo>
                      <a:pt x="155" y="21"/>
                    </a:lnTo>
                    <a:lnTo>
                      <a:pt x="153" y="28"/>
                    </a:lnTo>
                    <a:lnTo>
                      <a:pt x="150" y="31"/>
                    </a:lnTo>
                    <a:lnTo>
                      <a:pt x="149" y="35"/>
                    </a:lnTo>
                    <a:lnTo>
                      <a:pt x="148" y="39"/>
                    </a:lnTo>
                    <a:lnTo>
                      <a:pt x="147" y="42"/>
                    </a:lnTo>
                    <a:lnTo>
                      <a:pt x="146" y="45"/>
                    </a:lnTo>
                    <a:lnTo>
                      <a:pt x="143" y="48"/>
                    </a:lnTo>
                    <a:lnTo>
                      <a:pt x="142" y="52"/>
                    </a:lnTo>
                    <a:lnTo>
                      <a:pt x="141" y="55"/>
                    </a:lnTo>
                    <a:lnTo>
                      <a:pt x="138" y="59"/>
                    </a:lnTo>
                    <a:lnTo>
                      <a:pt x="137" y="63"/>
                    </a:lnTo>
                    <a:lnTo>
                      <a:pt x="136" y="65"/>
                    </a:lnTo>
                    <a:lnTo>
                      <a:pt x="136" y="69"/>
                    </a:lnTo>
                    <a:lnTo>
                      <a:pt x="134" y="73"/>
                    </a:lnTo>
                    <a:lnTo>
                      <a:pt x="131" y="77"/>
                    </a:lnTo>
                    <a:lnTo>
                      <a:pt x="130" y="79"/>
                    </a:lnTo>
                    <a:lnTo>
                      <a:pt x="130" y="81"/>
                    </a:lnTo>
                    <a:lnTo>
                      <a:pt x="130" y="8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204"/>
              <p:cNvSpPr>
                <a:spLocks/>
              </p:cNvSpPr>
              <p:nvPr/>
            </p:nvSpPr>
            <p:spPr bwMode="auto">
              <a:xfrm>
                <a:off x="1432" y="2484"/>
                <a:ext cx="146" cy="75"/>
              </a:xfrm>
              <a:custGeom>
                <a:avLst/>
                <a:gdLst/>
                <a:ahLst/>
                <a:cxnLst>
                  <a:cxn ang="0">
                    <a:pos x="111" y="74"/>
                  </a:cxn>
                  <a:cxn ang="0">
                    <a:pos x="105" y="74"/>
                  </a:cxn>
                  <a:cxn ang="0">
                    <a:pos x="99" y="72"/>
                  </a:cxn>
                  <a:cxn ang="0">
                    <a:pos x="91" y="71"/>
                  </a:cxn>
                  <a:cxn ang="0">
                    <a:pos x="81" y="69"/>
                  </a:cxn>
                  <a:cxn ang="0">
                    <a:pos x="71" y="68"/>
                  </a:cxn>
                  <a:cxn ang="0">
                    <a:pos x="61" y="66"/>
                  </a:cxn>
                  <a:cxn ang="0">
                    <a:pos x="50" y="63"/>
                  </a:cxn>
                  <a:cxn ang="0">
                    <a:pos x="39" y="61"/>
                  </a:cxn>
                  <a:cxn ang="0">
                    <a:pos x="29" y="57"/>
                  </a:cxn>
                  <a:cxn ang="0">
                    <a:pos x="20" y="54"/>
                  </a:cxn>
                  <a:cxn ang="0">
                    <a:pos x="12" y="50"/>
                  </a:cxn>
                  <a:cxn ang="0">
                    <a:pos x="5" y="45"/>
                  </a:cxn>
                  <a:cxn ang="0">
                    <a:pos x="0" y="37"/>
                  </a:cxn>
                  <a:cxn ang="0">
                    <a:pos x="1" y="26"/>
                  </a:cxn>
                  <a:cxn ang="0">
                    <a:pos x="8" y="18"/>
                  </a:cxn>
                  <a:cxn ang="0">
                    <a:pos x="17" y="14"/>
                  </a:cxn>
                  <a:cxn ang="0">
                    <a:pos x="27" y="11"/>
                  </a:cxn>
                  <a:cxn ang="0">
                    <a:pos x="39" y="7"/>
                  </a:cxn>
                  <a:cxn ang="0">
                    <a:pos x="49" y="6"/>
                  </a:cxn>
                  <a:cxn ang="0">
                    <a:pos x="55" y="5"/>
                  </a:cxn>
                  <a:cxn ang="0">
                    <a:pos x="62" y="3"/>
                  </a:cxn>
                  <a:cxn ang="0">
                    <a:pos x="69" y="3"/>
                  </a:cxn>
                  <a:cxn ang="0">
                    <a:pos x="77" y="2"/>
                  </a:cxn>
                  <a:cxn ang="0">
                    <a:pos x="83" y="1"/>
                  </a:cxn>
                  <a:cxn ang="0">
                    <a:pos x="90" y="1"/>
                  </a:cxn>
                  <a:cxn ang="0">
                    <a:pos x="97" y="1"/>
                  </a:cxn>
                  <a:cxn ang="0">
                    <a:pos x="107" y="0"/>
                  </a:cxn>
                  <a:cxn ang="0">
                    <a:pos x="117" y="0"/>
                  </a:cxn>
                  <a:cxn ang="0">
                    <a:pos x="128" y="0"/>
                  </a:cxn>
                  <a:cxn ang="0">
                    <a:pos x="137" y="0"/>
                  </a:cxn>
                  <a:cxn ang="0">
                    <a:pos x="145" y="0"/>
                  </a:cxn>
                  <a:cxn ang="0">
                    <a:pos x="114" y="75"/>
                  </a:cxn>
                </a:cxnLst>
                <a:rect l="0" t="0" r="r" b="b"/>
                <a:pathLst>
                  <a:path w="146" h="75">
                    <a:moveTo>
                      <a:pt x="114" y="75"/>
                    </a:moveTo>
                    <a:lnTo>
                      <a:pt x="111" y="74"/>
                    </a:lnTo>
                    <a:lnTo>
                      <a:pt x="108" y="74"/>
                    </a:lnTo>
                    <a:lnTo>
                      <a:pt x="105" y="74"/>
                    </a:lnTo>
                    <a:lnTo>
                      <a:pt x="103" y="73"/>
                    </a:lnTo>
                    <a:lnTo>
                      <a:pt x="99" y="72"/>
                    </a:lnTo>
                    <a:lnTo>
                      <a:pt x="96" y="72"/>
                    </a:lnTo>
                    <a:lnTo>
                      <a:pt x="91" y="71"/>
                    </a:lnTo>
                    <a:lnTo>
                      <a:pt x="86" y="71"/>
                    </a:lnTo>
                    <a:lnTo>
                      <a:pt x="81" y="69"/>
                    </a:lnTo>
                    <a:lnTo>
                      <a:pt x="77" y="69"/>
                    </a:lnTo>
                    <a:lnTo>
                      <a:pt x="71" y="68"/>
                    </a:lnTo>
                    <a:lnTo>
                      <a:pt x="66" y="67"/>
                    </a:lnTo>
                    <a:lnTo>
                      <a:pt x="61" y="66"/>
                    </a:lnTo>
                    <a:lnTo>
                      <a:pt x="55" y="66"/>
                    </a:lnTo>
                    <a:lnTo>
                      <a:pt x="50" y="63"/>
                    </a:lnTo>
                    <a:lnTo>
                      <a:pt x="44" y="62"/>
                    </a:lnTo>
                    <a:lnTo>
                      <a:pt x="39" y="61"/>
                    </a:lnTo>
                    <a:lnTo>
                      <a:pt x="35" y="60"/>
                    </a:lnTo>
                    <a:lnTo>
                      <a:pt x="29" y="57"/>
                    </a:lnTo>
                    <a:lnTo>
                      <a:pt x="25" y="56"/>
                    </a:lnTo>
                    <a:lnTo>
                      <a:pt x="20" y="54"/>
                    </a:lnTo>
                    <a:lnTo>
                      <a:pt x="17" y="53"/>
                    </a:lnTo>
                    <a:lnTo>
                      <a:pt x="12" y="50"/>
                    </a:lnTo>
                    <a:lnTo>
                      <a:pt x="8" y="48"/>
                    </a:lnTo>
                    <a:lnTo>
                      <a:pt x="5" y="45"/>
                    </a:lnTo>
                    <a:lnTo>
                      <a:pt x="3" y="43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6" y="20"/>
                    </a:lnTo>
                    <a:lnTo>
                      <a:pt x="8" y="18"/>
                    </a:lnTo>
                    <a:lnTo>
                      <a:pt x="13" y="17"/>
                    </a:lnTo>
                    <a:lnTo>
                      <a:pt x="17" y="14"/>
                    </a:lnTo>
                    <a:lnTo>
                      <a:pt x="23" y="13"/>
                    </a:lnTo>
                    <a:lnTo>
                      <a:pt x="27" y="11"/>
                    </a:lnTo>
                    <a:lnTo>
                      <a:pt x="33" y="9"/>
                    </a:lnTo>
                    <a:lnTo>
                      <a:pt x="39" y="7"/>
                    </a:lnTo>
                    <a:lnTo>
                      <a:pt x="45" y="7"/>
                    </a:lnTo>
                    <a:lnTo>
                      <a:pt x="49" y="6"/>
                    </a:lnTo>
                    <a:lnTo>
                      <a:pt x="53" y="5"/>
                    </a:lnTo>
                    <a:lnTo>
                      <a:pt x="55" y="5"/>
                    </a:lnTo>
                    <a:lnTo>
                      <a:pt x="60" y="5"/>
                    </a:lnTo>
                    <a:lnTo>
                      <a:pt x="62" y="3"/>
                    </a:lnTo>
                    <a:lnTo>
                      <a:pt x="66" y="3"/>
                    </a:lnTo>
                    <a:lnTo>
                      <a:pt x="69" y="3"/>
                    </a:lnTo>
                    <a:lnTo>
                      <a:pt x="73" y="3"/>
                    </a:lnTo>
                    <a:lnTo>
                      <a:pt x="77" y="2"/>
                    </a:lnTo>
                    <a:lnTo>
                      <a:pt x="80" y="2"/>
                    </a:lnTo>
                    <a:lnTo>
                      <a:pt x="83" y="1"/>
                    </a:lnTo>
                    <a:lnTo>
                      <a:pt x="86" y="1"/>
                    </a:lnTo>
                    <a:lnTo>
                      <a:pt x="90" y="1"/>
                    </a:lnTo>
                    <a:lnTo>
                      <a:pt x="93" y="1"/>
                    </a:lnTo>
                    <a:lnTo>
                      <a:pt x="97" y="1"/>
                    </a:lnTo>
                    <a:lnTo>
                      <a:pt x="101" y="1"/>
                    </a:lnTo>
                    <a:lnTo>
                      <a:pt x="107" y="0"/>
                    </a:lnTo>
                    <a:lnTo>
                      <a:pt x="113" y="0"/>
                    </a:lnTo>
                    <a:lnTo>
                      <a:pt x="117" y="0"/>
                    </a:lnTo>
                    <a:lnTo>
                      <a:pt x="123" y="0"/>
                    </a:lnTo>
                    <a:lnTo>
                      <a:pt x="128" y="0"/>
                    </a:lnTo>
                    <a:lnTo>
                      <a:pt x="133" y="0"/>
                    </a:lnTo>
                    <a:lnTo>
                      <a:pt x="137" y="0"/>
                    </a:lnTo>
                    <a:lnTo>
                      <a:pt x="140" y="0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14" y="75"/>
                    </a:lnTo>
                    <a:lnTo>
                      <a:pt x="114" y="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205"/>
              <p:cNvSpPr>
                <a:spLocks/>
              </p:cNvSpPr>
              <p:nvPr/>
            </p:nvSpPr>
            <p:spPr bwMode="auto">
              <a:xfrm>
                <a:off x="820" y="1502"/>
                <a:ext cx="217" cy="150"/>
              </a:xfrm>
              <a:custGeom>
                <a:avLst/>
                <a:gdLst/>
                <a:ahLst/>
                <a:cxnLst>
                  <a:cxn ang="0">
                    <a:pos x="217" y="110"/>
                  </a:cxn>
                  <a:cxn ang="0">
                    <a:pos x="185" y="73"/>
                  </a:cxn>
                  <a:cxn ang="0">
                    <a:pos x="53" y="2"/>
                  </a:cxn>
                  <a:cxn ang="0">
                    <a:pos x="11" y="0"/>
                  </a:cxn>
                  <a:cxn ang="0">
                    <a:pos x="0" y="35"/>
                  </a:cxn>
                  <a:cxn ang="0">
                    <a:pos x="122" y="90"/>
                  </a:cxn>
                  <a:cxn ang="0">
                    <a:pos x="172" y="150"/>
                  </a:cxn>
                  <a:cxn ang="0">
                    <a:pos x="217" y="110"/>
                  </a:cxn>
                  <a:cxn ang="0">
                    <a:pos x="217" y="110"/>
                  </a:cxn>
                </a:cxnLst>
                <a:rect l="0" t="0" r="r" b="b"/>
                <a:pathLst>
                  <a:path w="217" h="150">
                    <a:moveTo>
                      <a:pt x="217" y="110"/>
                    </a:moveTo>
                    <a:lnTo>
                      <a:pt x="185" y="73"/>
                    </a:lnTo>
                    <a:lnTo>
                      <a:pt x="53" y="2"/>
                    </a:lnTo>
                    <a:lnTo>
                      <a:pt x="11" y="0"/>
                    </a:lnTo>
                    <a:lnTo>
                      <a:pt x="0" y="35"/>
                    </a:lnTo>
                    <a:lnTo>
                      <a:pt x="122" y="90"/>
                    </a:lnTo>
                    <a:lnTo>
                      <a:pt x="172" y="150"/>
                    </a:lnTo>
                    <a:lnTo>
                      <a:pt x="217" y="110"/>
                    </a:lnTo>
                    <a:lnTo>
                      <a:pt x="217" y="1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206"/>
              <p:cNvSpPr>
                <a:spLocks/>
              </p:cNvSpPr>
              <p:nvPr/>
            </p:nvSpPr>
            <p:spPr bwMode="auto">
              <a:xfrm>
                <a:off x="983" y="1604"/>
                <a:ext cx="1610" cy="883"/>
              </a:xfrm>
              <a:custGeom>
                <a:avLst/>
                <a:gdLst/>
                <a:ahLst/>
                <a:cxnLst>
                  <a:cxn ang="0">
                    <a:pos x="214" y="344"/>
                  </a:cxn>
                  <a:cxn ang="0">
                    <a:pos x="241" y="370"/>
                  </a:cxn>
                  <a:cxn ang="0">
                    <a:pos x="269" y="395"/>
                  </a:cxn>
                  <a:cxn ang="0">
                    <a:pos x="306" y="426"/>
                  </a:cxn>
                  <a:cxn ang="0">
                    <a:pos x="348" y="461"/>
                  </a:cxn>
                  <a:cxn ang="0">
                    <a:pos x="396" y="499"/>
                  </a:cxn>
                  <a:cxn ang="0">
                    <a:pos x="449" y="538"/>
                  </a:cxn>
                  <a:cxn ang="0">
                    <a:pos x="505" y="578"/>
                  </a:cxn>
                  <a:cxn ang="0">
                    <a:pos x="563" y="618"/>
                  </a:cxn>
                  <a:cxn ang="0">
                    <a:pos x="617" y="653"/>
                  </a:cxn>
                  <a:cxn ang="0">
                    <a:pos x="666" y="684"/>
                  </a:cxn>
                  <a:cxn ang="0">
                    <a:pos x="715" y="713"/>
                  </a:cxn>
                  <a:cxn ang="0">
                    <a:pos x="761" y="739"/>
                  </a:cxn>
                  <a:cxn ang="0">
                    <a:pos x="808" y="761"/>
                  </a:cxn>
                  <a:cxn ang="0">
                    <a:pos x="853" y="781"/>
                  </a:cxn>
                  <a:cxn ang="0">
                    <a:pos x="900" y="801"/>
                  </a:cxn>
                  <a:cxn ang="0">
                    <a:pos x="949" y="816"/>
                  </a:cxn>
                  <a:cxn ang="0">
                    <a:pos x="1001" y="831"/>
                  </a:cxn>
                  <a:cxn ang="0">
                    <a:pos x="1051" y="843"/>
                  </a:cxn>
                  <a:cxn ang="0">
                    <a:pos x="1102" y="853"/>
                  </a:cxn>
                  <a:cxn ang="0">
                    <a:pos x="1148" y="862"/>
                  </a:cxn>
                  <a:cxn ang="0">
                    <a:pos x="1193" y="870"/>
                  </a:cxn>
                  <a:cxn ang="0">
                    <a:pos x="1229" y="875"/>
                  </a:cxn>
                  <a:cxn ang="0">
                    <a:pos x="1259" y="879"/>
                  </a:cxn>
                  <a:cxn ang="0">
                    <a:pos x="1291" y="882"/>
                  </a:cxn>
                  <a:cxn ang="0">
                    <a:pos x="1303" y="882"/>
                  </a:cxn>
                  <a:cxn ang="0">
                    <a:pos x="1329" y="879"/>
                  </a:cxn>
                  <a:cxn ang="0">
                    <a:pos x="1359" y="875"/>
                  </a:cxn>
                  <a:cxn ang="0">
                    <a:pos x="1394" y="868"/>
                  </a:cxn>
                  <a:cxn ang="0">
                    <a:pos x="1433" y="858"/>
                  </a:cxn>
                  <a:cxn ang="0">
                    <a:pos x="1471" y="845"/>
                  </a:cxn>
                  <a:cxn ang="0">
                    <a:pos x="1508" y="828"/>
                  </a:cxn>
                  <a:cxn ang="0">
                    <a:pos x="1541" y="809"/>
                  </a:cxn>
                  <a:cxn ang="0">
                    <a:pos x="1568" y="784"/>
                  </a:cxn>
                  <a:cxn ang="0">
                    <a:pos x="1589" y="755"/>
                  </a:cxn>
                  <a:cxn ang="0">
                    <a:pos x="1607" y="718"/>
                  </a:cxn>
                  <a:cxn ang="0">
                    <a:pos x="1609" y="691"/>
                  </a:cxn>
                  <a:cxn ang="0">
                    <a:pos x="1165" y="575"/>
                  </a:cxn>
                  <a:cxn ang="0">
                    <a:pos x="1138" y="564"/>
                  </a:cxn>
                  <a:cxn ang="0">
                    <a:pos x="1090" y="544"/>
                  </a:cxn>
                  <a:cxn ang="0">
                    <a:pos x="1027" y="516"/>
                  </a:cxn>
                  <a:cxn ang="0">
                    <a:pos x="952" y="482"/>
                  </a:cxn>
                  <a:cxn ang="0">
                    <a:pos x="871" y="444"/>
                  </a:cxn>
                  <a:cxn ang="0">
                    <a:pos x="790" y="402"/>
                  </a:cxn>
                  <a:cxn ang="0">
                    <a:pos x="715" y="361"/>
                  </a:cxn>
                  <a:cxn ang="0">
                    <a:pos x="650" y="319"/>
                  </a:cxn>
                  <a:cxn ang="0">
                    <a:pos x="602" y="281"/>
                  </a:cxn>
                  <a:cxn ang="0">
                    <a:pos x="552" y="244"/>
                  </a:cxn>
                  <a:cxn ang="0">
                    <a:pos x="498" y="210"/>
                  </a:cxn>
                  <a:cxn ang="0">
                    <a:pos x="440" y="178"/>
                  </a:cxn>
                  <a:cxn ang="0">
                    <a:pos x="384" y="150"/>
                  </a:cxn>
                  <a:cxn ang="0">
                    <a:pos x="331" y="126"/>
                  </a:cxn>
                  <a:cxn ang="0">
                    <a:pos x="287" y="108"/>
                  </a:cxn>
                  <a:cxn ang="0">
                    <a:pos x="251" y="94"/>
                  </a:cxn>
                  <a:cxn ang="0">
                    <a:pos x="226" y="84"/>
                  </a:cxn>
                  <a:cxn ang="0">
                    <a:pos x="205" y="76"/>
                  </a:cxn>
                  <a:cxn ang="0">
                    <a:pos x="168" y="59"/>
                  </a:cxn>
                  <a:cxn ang="0">
                    <a:pos x="137" y="43"/>
                  </a:cxn>
                  <a:cxn ang="0">
                    <a:pos x="103" y="25"/>
                  </a:cxn>
                  <a:cxn ang="0">
                    <a:pos x="64" y="0"/>
                  </a:cxn>
                </a:cxnLst>
                <a:rect l="0" t="0" r="r" b="b"/>
                <a:pathLst>
                  <a:path w="1610" h="883">
                    <a:moveTo>
                      <a:pt x="0" y="56"/>
                    </a:moveTo>
                    <a:lnTo>
                      <a:pt x="48" y="97"/>
                    </a:lnTo>
                    <a:lnTo>
                      <a:pt x="114" y="222"/>
                    </a:lnTo>
                    <a:lnTo>
                      <a:pt x="204" y="336"/>
                    </a:lnTo>
                    <a:lnTo>
                      <a:pt x="205" y="337"/>
                    </a:lnTo>
                    <a:lnTo>
                      <a:pt x="210" y="342"/>
                    </a:lnTo>
                    <a:lnTo>
                      <a:pt x="214" y="344"/>
                    </a:lnTo>
                    <a:lnTo>
                      <a:pt x="217" y="349"/>
                    </a:lnTo>
                    <a:lnTo>
                      <a:pt x="222" y="353"/>
                    </a:lnTo>
                    <a:lnTo>
                      <a:pt x="228" y="359"/>
                    </a:lnTo>
                    <a:lnTo>
                      <a:pt x="231" y="360"/>
                    </a:lnTo>
                    <a:lnTo>
                      <a:pt x="234" y="364"/>
                    </a:lnTo>
                    <a:lnTo>
                      <a:pt x="238" y="366"/>
                    </a:lnTo>
                    <a:lnTo>
                      <a:pt x="241" y="370"/>
                    </a:lnTo>
                    <a:lnTo>
                      <a:pt x="245" y="373"/>
                    </a:lnTo>
                    <a:lnTo>
                      <a:pt x="249" y="377"/>
                    </a:lnTo>
                    <a:lnTo>
                      <a:pt x="252" y="380"/>
                    </a:lnTo>
                    <a:lnTo>
                      <a:pt x="257" y="384"/>
                    </a:lnTo>
                    <a:lnTo>
                      <a:pt x="261" y="388"/>
                    </a:lnTo>
                    <a:lnTo>
                      <a:pt x="265" y="391"/>
                    </a:lnTo>
                    <a:lnTo>
                      <a:pt x="269" y="395"/>
                    </a:lnTo>
                    <a:lnTo>
                      <a:pt x="275" y="400"/>
                    </a:lnTo>
                    <a:lnTo>
                      <a:pt x="280" y="403"/>
                    </a:lnTo>
                    <a:lnTo>
                      <a:pt x="285" y="408"/>
                    </a:lnTo>
                    <a:lnTo>
                      <a:pt x="290" y="413"/>
                    </a:lnTo>
                    <a:lnTo>
                      <a:pt x="295" y="418"/>
                    </a:lnTo>
                    <a:lnTo>
                      <a:pt x="300" y="421"/>
                    </a:lnTo>
                    <a:lnTo>
                      <a:pt x="306" y="426"/>
                    </a:lnTo>
                    <a:lnTo>
                      <a:pt x="311" y="430"/>
                    </a:lnTo>
                    <a:lnTo>
                      <a:pt x="318" y="436"/>
                    </a:lnTo>
                    <a:lnTo>
                      <a:pt x="323" y="440"/>
                    </a:lnTo>
                    <a:lnTo>
                      <a:pt x="329" y="445"/>
                    </a:lnTo>
                    <a:lnTo>
                      <a:pt x="335" y="450"/>
                    </a:lnTo>
                    <a:lnTo>
                      <a:pt x="342" y="456"/>
                    </a:lnTo>
                    <a:lnTo>
                      <a:pt x="348" y="461"/>
                    </a:lnTo>
                    <a:lnTo>
                      <a:pt x="354" y="466"/>
                    </a:lnTo>
                    <a:lnTo>
                      <a:pt x="360" y="472"/>
                    </a:lnTo>
                    <a:lnTo>
                      <a:pt x="367" y="476"/>
                    </a:lnTo>
                    <a:lnTo>
                      <a:pt x="374" y="482"/>
                    </a:lnTo>
                    <a:lnTo>
                      <a:pt x="382" y="487"/>
                    </a:lnTo>
                    <a:lnTo>
                      <a:pt x="389" y="493"/>
                    </a:lnTo>
                    <a:lnTo>
                      <a:pt x="396" y="499"/>
                    </a:lnTo>
                    <a:lnTo>
                      <a:pt x="403" y="504"/>
                    </a:lnTo>
                    <a:lnTo>
                      <a:pt x="410" y="510"/>
                    </a:lnTo>
                    <a:lnTo>
                      <a:pt x="418" y="515"/>
                    </a:lnTo>
                    <a:lnTo>
                      <a:pt x="426" y="521"/>
                    </a:lnTo>
                    <a:lnTo>
                      <a:pt x="433" y="526"/>
                    </a:lnTo>
                    <a:lnTo>
                      <a:pt x="440" y="533"/>
                    </a:lnTo>
                    <a:lnTo>
                      <a:pt x="449" y="538"/>
                    </a:lnTo>
                    <a:lnTo>
                      <a:pt x="457" y="544"/>
                    </a:lnTo>
                    <a:lnTo>
                      <a:pt x="464" y="550"/>
                    </a:lnTo>
                    <a:lnTo>
                      <a:pt x="473" y="556"/>
                    </a:lnTo>
                    <a:lnTo>
                      <a:pt x="481" y="562"/>
                    </a:lnTo>
                    <a:lnTo>
                      <a:pt x="490" y="568"/>
                    </a:lnTo>
                    <a:lnTo>
                      <a:pt x="497" y="572"/>
                    </a:lnTo>
                    <a:lnTo>
                      <a:pt x="505" y="578"/>
                    </a:lnTo>
                    <a:lnTo>
                      <a:pt x="514" y="585"/>
                    </a:lnTo>
                    <a:lnTo>
                      <a:pt x="523" y="591"/>
                    </a:lnTo>
                    <a:lnTo>
                      <a:pt x="530" y="597"/>
                    </a:lnTo>
                    <a:lnTo>
                      <a:pt x="539" y="601"/>
                    </a:lnTo>
                    <a:lnTo>
                      <a:pt x="547" y="607"/>
                    </a:lnTo>
                    <a:lnTo>
                      <a:pt x="556" y="612"/>
                    </a:lnTo>
                    <a:lnTo>
                      <a:pt x="563" y="618"/>
                    </a:lnTo>
                    <a:lnTo>
                      <a:pt x="570" y="623"/>
                    </a:lnTo>
                    <a:lnTo>
                      <a:pt x="578" y="628"/>
                    </a:lnTo>
                    <a:lnTo>
                      <a:pt x="587" y="634"/>
                    </a:lnTo>
                    <a:lnTo>
                      <a:pt x="594" y="637"/>
                    </a:lnTo>
                    <a:lnTo>
                      <a:pt x="601" y="643"/>
                    </a:lnTo>
                    <a:lnTo>
                      <a:pt x="608" y="647"/>
                    </a:lnTo>
                    <a:lnTo>
                      <a:pt x="617" y="653"/>
                    </a:lnTo>
                    <a:lnTo>
                      <a:pt x="624" y="658"/>
                    </a:lnTo>
                    <a:lnTo>
                      <a:pt x="631" y="663"/>
                    </a:lnTo>
                    <a:lnTo>
                      <a:pt x="638" y="667"/>
                    </a:lnTo>
                    <a:lnTo>
                      <a:pt x="647" y="672"/>
                    </a:lnTo>
                    <a:lnTo>
                      <a:pt x="653" y="676"/>
                    </a:lnTo>
                    <a:lnTo>
                      <a:pt x="660" y="681"/>
                    </a:lnTo>
                    <a:lnTo>
                      <a:pt x="666" y="684"/>
                    </a:lnTo>
                    <a:lnTo>
                      <a:pt x="674" y="689"/>
                    </a:lnTo>
                    <a:lnTo>
                      <a:pt x="680" y="693"/>
                    </a:lnTo>
                    <a:lnTo>
                      <a:pt x="688" y="697"/>
                    </a:lnTo>
                    <a:lnTo>
                      <a:pt x="694" y="701"/>
                    </a:lnTo>
                    <a:lnTo>
                      <a:pt x="701" y="706"/>
                    </a:lnTo>
                    <a:lnTo>
                      <a:pt x="708" y="709"/>
                    </a:lnTo>
                    <a:lnTo>
                      <a:pt x="715" y="713"/>
                    </a:lnTo>
                    <a:lnTo>
                      <a:pt x="721" y="717"/>
                    </a:lnTo>
                    <a:lnTo>
                      <a:pt x="728" y="720"/>
                    </a:lnTo>
                    <a:lnTo>
                      <a:pt x="734" y="724"/>
                    </a:lnTo>
                    <a:lnTo>
                      <a:pt x="742" y="727"/>
                    </a:lnTo>
                    <a:lnTo>
                      <a:pt x="748" y="731"/>
                    </a:lnTo>
                    <a:lnTo>
                      <a:pt x="755" y="736"/>
                    </a:lnTo>
                    <a:lnTo>
                      <a:pt x="761" y="739"/>
                    </a:lnTo>
                    <a:lnTo>
                      <a:pt x="768" y="742"/>
                    </a:lnTo>
                    <a:lnTo>
                      <a:pt x="774" y="745"/>
                    </a:lnTo>
                    <a:lnTo>
                      <a:pt x="781" y="749"/>
                    </a:lnTo>
                    <a:lnTo>
                      <a:pt x="787" y="751"/>
                    </a:lnTo>
                    <a:lnTo>
                      <a:pt x="793" y="755"/>
                    </a:lnTo>
                    <a:lnTo>
                      <a:pt x="800" y="757"/>
                    </a:lnTo>
                    <a:lnTo>
                      <a:pt x="808" y="761"/>
                    </a:lnTo>
                    <a:lnTo>
                      <a:pt x="814" y="763"/>
                    </a:lnTo>
                    <a:lnTo>
                      <a:pt x="820" y="767"/>
                    </a:lnTo>
                    <a:lnTo>
                      <a:pt x="827" y="769"/>
                    </a:lnTo>
                    <a:lnTo>
                      <a:pt x="834" y="773"/>
                    </a:lnTo>
                    <a:lnTo>
                      <a:pt x="840" y="775"/>
                    </a:lnTo>
                    <a:lnTo>
                      <a:pt x="847" y="779"/>
                    </a:lnTo>
                    <a:lnTo>
                      <a:pt x="853" y="781"/>
                    </a:lnTo>
                    <a:lnTo>
                      <a:pt x="860" y="785"/>
                    </a:lnTo>
                    <a:lnTo>
                      <a:pt x="866" y="787"/>
                    </a:lnTo>
                    <a:lnTo>
                      <a:pt x="874" y="790"/>
                    </a:lnTo>
                    <a:lnTo>
                      <a:pt x="880" y="792"/>
                    </a:lnTo>
                    <a:lnTo>
                      <a:pt x="887" y="795"/>
                    </a:lnTo>
                    <a:lnTo>
                      <a:pt x="893" y="797"/>
                    </a:lnTo>
                    <a:lnTo>
                      <a:pt x="900" y="801"/>
                    </a:lnTo>
                    <a:lnTo>
                      <a:pt x="907" y="802"/>
                    </a:lnTo>
                    <a:lnTo>
                      <a:pt x="914" y="805"/>
                    </a:lnTo>
                    <a:lnTo>
                      <a:pt x="920" y="807"/>
                    </a:lnTo>
                    <a:lnTo>
                      <a:pt x="929" y="809"/>
                    </a:lnTo>
                    <a:lnTo>
                      <a:pt x="935" y="811"/>
                    </a:lnTo>
                    <a:lnTo>
                      <a:pt x="942" y="814"/>
                    </a:lnTo>
                    <a:lnTo>
                      <a:pt x="949" y="816"/>
                    </a:lnTo>
                    <a:lnTo>
                      <a:pt x="956" y="819"/>
                    </a:lnTo>
                    <a:lnTo>
                      <a:pt x="965" y="821"/>
                    </a:lnTo>
                    <a:lnTo>
                      <a:pt x="972" y="823"/>
                    </a:lnTo>
                    <a:lnTo>
                      <a:pt x="979" y="825"/>
                    </a:lnTo>
                    <a:lnTo>
                      <a:pt x="986" y="827"/>
                    </a:lnTo>
                    <a:lnTo>
                      <a:pt x="994" y="828"/>
                    </a:lnTo>
                    <a:lnTo>
                      <a:pt x="1001" y="831"/>
                    </a:lnTo>
                    <a:lnTo>
                      <a:pt x="1008" y="833"/>
                    </a:lnTo>
                    <a:lnTo>
                      <a:pt x="1015" y="834"/>
                    </a:lnTo>
                    <a:lnTo>
                      <a:pt x="1022" y="837"/>
                    </a:lnTo>
                    <a:lnTo>
                      <a:pt x="1031" y="838"/>
                    </a:lnTo>
                    <a:lnTo>
                      <a:pt x="1037" y="839"/>
                    </a:lnTo>
                    <a:lnTo>
                      <a:pt x="1044" y="841"/>
                    </a:lnTo>
                    <a:lnTo>
                      <a:pt x="1051" y="843"/>
                    </a:lnTo>
                    <a:lnTo>
                      <a:pt x="1060" y="845"/>
                    </a:lnTo>
                    <a:lnTo>
                      <a:pt x="1067" y="846"/>
                    </a:lnTo>
                    <a:lnTo>
                      <a:pt x="1074" y="847"/>
                    </a:lnTo>
                    <a:lnTo>
                      <a:pt x="1081" y="850"/>
                    </a:lnTo>
                    <a:lnTo>
                      <a:pt x="1088" y="851"/>
                    </a:lnTo>
                    <a:lnTo>
                      <a:pt x="1096" y="852"/>
                    </a:lnTo>
                    <a:lnTo>
                      <a:pt x="1102" y="853"/>
                    </a:lnTo>
                    <a:lnTo>
                      <a:pt x="1109" y="855"/>
                    </a:lnTo>
                    <a:lnTo>
                      <a:pt x="1116" y="856"/>
                    </a:lnTo>
                    <a:lnTo>
                      <a:pt x="1123" y="857"/>
                    </a:lnTo>
                    <a:lnTo>
                      <a:pt x="1129" y="858"/>
                    </a:lnTo>
                    <a:lnTo>
                      <a:pt x="1136" y="859"/>
                    </a:lnTo>
                    <a:lnTo>
                      <a:pt x="1142" y="862"/>
                    </a:lnTo>
                    <a:lnTo>
                      <a:pt x="1148" y="862"/>
                    </a:lnTo>
                    <a:lnTo>
                      <a:pt x="1156" y="863"/>
                    </a:lnTo>
                    <a:lnTo>
                      <a:pt x="1162" y="864"/>
                    </a:lnTo>
                    <a:lnTo>
                      <a:pt x="1169" y="865"/>
                    </a:lnTo>
                    <a:lnTo>
                      <a:pt x="1174" y="867"/>
                    </a:lnTo>
                    <a:lnTo>
                      <a:pt x="1180" y="868"/>
                    </a:lnTo>
                    <a:lnTo>
                      <a:pt x="1187" y="869"/>
                    </a:lnTo>
                    <a:lnTo>
                      <a:pt x="1193" y="870"/>
                    </a:lnTo>
                    <a:lnTo>
                      <a:pt x="1198" y="870"/>
                    </a:lnTo>
                    <a:lnTo>
                      <a:pt x="1202" y="871"/>
                    </a:lnTo>
                    <a:lnTo>
                      <a:pt x="1208" y="871"/>
                    </a:lnTo>
                    <a:lnTo>
                      <a:pt x="1213" y="873"/>
                    </a:lnTo>
                    <a:lnTo>
                      <a:pt x="1218" y="874"/>
                    </a:lnTo>
                    <a:lnTo>
                      <a:pt x="1224" y="874"/>
                    </a:lnTo>
                    <a:lnTo>
                      <a:pt x="1229" y="875"/>
                    </a:lnTo>
                    <a:lnTo>
                      <a:pt x="1233" y="876"/>
                    </a:lnTo>
                    <a:lnTo>
                      <a:pt x="1238" y="876"/>
                    </a:lnTo>
                    <a:lnTo>
                      <a:pt x="1242" y="876"/>
                    </a:lnTo>
                    <a:lnTo>
                      <a:pt x="1247" y="877"/>
                    </a:lnTo>
                    <a:lnTo>
                      <a:pt x="1251" y="877"/>
                    </a:lnTo>
                    <a:lnTo>
                      <a:pt x="1255" y="877"/>
                    </a:lnTo>
                    <a:lnTo>
                      <a:pt x="1259" y="879"/>
                    </a:lnTo>
                    <a:lnTo>
                      <a:pt x="1262" y="879"/>
                    </a:lnTo>
                    <a:lnTo>
                      <a:pt x="1267" y="880"/>
                    </a:lnTo>
                    <a:lnTo>
                      <a:pt x="1273" y="880"/>
                    </a:lnTo>
                    <a:lnTo>
                      <a:pt x="1278" y="881"/>
                    </a:lnTo>
                    <a:lnTo>
                      <a:pt x="1283" y="881"/>
                    </a:lnTo>
                    <a:lnTo>
                      <a:pt x="1287" y="882"/>
                    </a:lnTo>
                    <a:lnTo>
                      <a:pt x="1291" y="882"/>
                    </a:lnTo>
                    <a:lnTo>
                      <a:pt x="1293" y="882"/>
                    </a:lnTo>
                    <a:lnTo>
                      <a:pt x="1295" y="882"/>
                    </a:lnTo>
                    <a:lnTo>
                      <a:pt x="1296" y="883"/>
                    </a:lnTo>
                    <a:lnTo>
                      <a:pt x="1296" y="882"/>
                    </a:lnTo>
                    <a:lnTo>
                      <a:pt x="1297" y="882"/>
                    </a:lnTo>
                    <a:lnTo>
                      <a:pt x="1299" y="882"/>
                    </a:lnTo>
                    <a:lnTo>
                      <a:pt x="1303" y="882"/>
                    </a:lnTo>
                    <a:lnTo>
                      <a:pt x="1307" y="881"/>
                    </a:lnTo>
                    <a:lnTo>
                      <a:pt x="1313" y="881"/>
                    </a:lnTo>
                    <a:lnTo>
                      <a:pt x="1316" y="880"/>
                    </a:lnTo>
                    <a:lnTo>
                      <a:pt x="1319" y="880"/>
                    </a:lnTo>
                    <a:lnTo>
                      <a:pt x="1322" y="880"/>
                    </a:lnTo>
                    <a:lnTo>
                      <a:pt x="1326" y="880"/>
                    </a:lnTo>
                    <a:lnTo>
                      <a:pt x="1329" y="879"/>
                    </a:lnTo>
                    <a:lnTo>
                      <a:pt x="1333" y="879"/>
                    </a:lnTo>
                    <a:lnTo>
                      <a:pt x="1337" y="877"/>
                    </a:lnTo>
                    <a:lnTo>
                      <a:pt x="1341" y="877"/>
                    </a:lnTo>
                    <a:lnTo>
                      <a:pt x="1345" y="876"/>
                    </a:lnTo>
                    <a:lnTo>
                      <a:pt x="1350" y="876"/>
                    </a:lnTo>
                    <a:lnTo>
                      <a:pt x="1355" y="875"/>
                    </a:lnTo>
                    <a:lnTo>
                      <a:pt x="1359" y="875"/>
                    </a:lnTo>
                    <a:lnTo>
                      <a:pt x="1363" y="874"/>
                    </a:lnTo>
                    <a:lnTo>
                      <a:pt x="1368" y="873"/>
                    </a:lnTo>
                    <a:lnTo>
                      <a:pt x="1373" y="871"/>
                    </a:lnTo>
                    <a:lnTo>
                      <a:pt x="1379" y="871"/>
                    </a:lnTo>
                    <a:lnTo>
                      <a:pt x="1383" y="870"/>
                    </a:lnTo>
                    <a:lnTo>
                      <a:pt x="1389" y="869"/>
                    </a:lnTo>
                    <a:lnTo>
                      <a:pt x="1394" y="868"/>
                    </a:lnTo>
                    <a:lnTo>
                      <a:pt x="1400" y="868"/>
                    </a:lnTo>
                    <a:lnTo>
                      <a:pt x="1405" y="865"/>
                    </a:lnTo>
                    <a:lnTo>
                      <a:pt x="1410" y="864"/>
                    </a:lnTo>
                    <a:lnTo>
                      <a:pt x="1416" y="863"/>
                    </a:lnTo>
                    <a:lnTo>
                      <a:pt x="1422" y="862"/>
                    </a:lnTo>
                    <a:lnTo>
                      <a:pt x="1427" y="859"/>
                    </a:lnTo>
                    <a:lnTo>
                      <a:pt x="1433" y="858"/>
                    </a:lnTo>
                    <a:lnTo>
                      <a:pt x="1437" y="856"/>
                    </a:lnTo>
                    <a:lnTo>
                      <a:pt x="1443" y="855"/>
                    </a:lnTo>
                    <a:lnTo>
                      <a:pt x="1449" y="853"/>
                    </a:lnTo>
                    <a:lnTo>
                      <a:pt x="1455" y="851"/>
                    </a:lnTo>
                    <a:lnTo>
                      <a:pt x="1460" y="850"/>
                    </a:lnTo>
                    <a:lnTo>
                      <a:pt x="1466" y="847"/>
                    </a:lnTo>
                    <a:lnTo>
                      <a:pt x="1471" y="845"/>
                    </a:lnTo>
                    <a:lnTo>
                      <a:pt x="1477" y="844"/>
                    </a:lnTo>
                    <a:lnTo>
                      <a:pt x="1483" y="841"/>
                    </a:lnTo>
                    <a:lnTo>
                      <a:pt x="1488" y="839"/>
                    </a:lnTo>
                    <a:lnTo>
                      <a:pt x="1493" y="837"/>
                    </a:lnTo>
                    <a:lnTo>
                      <a:pt x="1499" y="834"/>
                    </a:lnTo>
                    <a:lnTo>
                      <a:pt x="1503" y="832"/>
                    </a:lnTo>
                    <a:lnTo>
                      <a:pt x="1508" y="828"/>
                    </a:lnTo>
                    <a:lnTo>
                      <a:pt x="1514" y="826"/>
                    </a:lnTo>
                    <a:lnTo>
                      <a:pt x="1519" y="823"/>
                    </a:lnTo>
                    <a:lnTo>
                      <a:pt x="1524" y="820"/>
                    </a:lnTo>
                    <a:lnTo>
                      <a:pt x="1529" y="817"/>
                    </a:lnTo>
                    <a:lnTo>
                      <a:pt x="1532" y="815"/>
                    </a:lnTo>
                    <a:lnTo>
                      <a:pt x="1537" y="811"/>
                    </a:lnTo>
                    <a:lnTo>
                      <a:pt x="1541" y="809"/>
                    </a:lnTo>
                    <a:lnTo>
                      <a:pt x="1547" y="805"/>
                    </a:lnTo>
                    <a:lnTo>
                      <a:pt x="1550" y="802"/>
                    </a:lnTo>
                    <a:lnTo>
                      <a:pt x="1554" y="798"/>
                    </a:lnTo>
                    <a:lnTo>
                      <a:pt x="1557" y="795"/>
                    </a:lnTo>
                    <a:lnTo>
                      <a:pt x="1562" y="791"/>
                    </a:lnTo>
                    <a:lnTo>
                      <a:pt x="1565" y="787"/>
                    </a:lnTo>
                    <a:lnTo>
                      <a:pt x="1568" y="784"/>
                    </a:lnTo>
                    <a:lnTo>
                      <a:pt x="1571" y="780"/>
                    </a:lnTo>
                    <a:lnTo>
                      <a:pt x="1574" y="777"/>
                    </a:lnTo>
                    <a:lnTo>
                      <a:pt x="1577" y="773"/>
                    </a:lnTo>
                    <a:lnTo>
                      <a:pt x="1579" y="768"/>
                    </a:lnTo>
                    <a:lnTo>
                      <a:pt x="1581" y="765"/>
                    </a:lnTo>
                    <a:lnTo>
                      <a:pt x="1585" y="762"/>
                    </a:lnTo>
                    <a:lnTo>
                      <a:pt x="1589" y="755"/>
                    </a:lnTo>
                    <a:lnTo>
                      <a:pt x="1593" y="749"/>
                    </a:lnTo>
                    <a:lnTo>
                      <a:pt x="1596" y="744"/>
                    </a:lnTo>
                    <a:lnTo>
                      <a:pt x="1599" y="738"/>
                    </a:lnTo>
                    <a:lnTo>
                      <a:pt x="1602" y="732"/>
                    </a:lnTo>
                    <a:lnTo>
                      <a:pt x="1604" y="727"/>
                    </a:lnTo>
                    <a:lnTo>
                      <a:pt x="1605" y="723"/>
                    </a:lnTo>
                    <a:lnTo>
                      <a:pt x="1607" y="718"/>
                    </a:lnTo>
                    <a:lnTo>
                      <a:pt x="1608" y="713"/>
                    </a:lnTo>
                    <a:lnTo>
                      <a:pt x="1609" y="708"/>
                    </a:lnTo>
                    <a:lnTo>
                      <a:pt x="1609" y="705"/>
                    </a:lnTo>
                    <a:lnTo>
                      <a:pt x="1610" y="702"/>
                    </a:lnTo>
                    <a:lnTo>
                      <a:pt x="1609" y="699"/>
                    </a:lnTo>
                    <a:lnTo>
                      <a:pt x="1609" y="695"/>
                    </a:lnTo>
                    <a:lnTo>
                      <a:pt x="1609" y="691"/>
                    </a:lnTo>
                    <a:lnTo>
                      <a:pt x="1609" y="689"/>
                    </a:lnTo>
                    <a:lnTo>
                      <a:pt x="1608" y="684"/>
                    </a:lnTo>
                    <a:lnTo>
                      <a:pt x="1607" y="681"/>
                    </a:lnTo>
                    <a:lnTo>
                      <a:pt x="1604" y="676"/>
                    </a:lnTo>
                    <a:lnTo>
                      <a:pt x="1603" y="675"/>
                    </a:lnTo>
                    <a:lnTo>
                      <a:pt x="1166" y="576"/>
                    </a:lnTo>
                    <a:lnTo>
                      <a:pt x="1165" y="575"/>
                    </a:lnTo>
                    <a:lnTo>
                      <a:pt x="1162" y="574"/>
                    </a:lnTo>
                    <a:lnTo>
                      <a:pt x="1159" y="572"/>
                    </a:lnTo>
                    <a:lnTo>
                      <a:pt x="1156" y="571"/>
                    </a:lnTo>
                    <a:lnTo>
                      <a:pt x="1152" y="569"/>
                    </a:lnTo>
                    <a:lnTo>
                      <a:pt x="1148" y="568"/>
                    </a:lnTo>
                    <a:lnTo>
                      <a:pt x="1142" y="565"/>
                    </a:lnTo>
                    <a:lnTo>
                      <a:pt x="1138" y="564"/>
                    </a:lnTo>
                    <a:lnTo>
                      <a:pt x="1132" y="562"/>
                    </a:lnTo>
                    <a:lnTo>
                      <a:pt x="1127" y="559"/>
                    </a:lnTo>
                    <a:lnTo>
                      <a:pt x="1120" y="556"/>
                    </a:lnTo>
                    <a:lnTo>
                      <a:pt x="1114" y="553"/>
                    </a:lnTo>
                    <a:lnTo>
                      <a:pt x="1106" y="550"/>
                    </a:lnTo>
                    <a:lnTo>
                      <a:pt x="1099" y="547"/>
                    </a:lnTo>
                    <a:lnTo>
                      <a:pt x="1090" y="544"/>
                    </a:lnTo>
                    <a:lnTo>
                      <a:pt x="1082" y="540"/>
                    </a:lnTo>
                    <a:lnTo>
                      <a:pt x="1073" y="536"/>
                    </a:lnTo>
                    <a:lnTo>
                      <a:pt x="1064" y="533"/>
                    </a:lnTo>
                    <a:lnTo>
                      <a:pt x="1055" y="528"/>
                    </a:lnTo>
                    <a:lnTo>
                      <a:pt x="1046" y="524"/>
                    </a:lnTo>
                    <a:lnTo>
                      <a:pt x="1037" y="520"/>
                    </a:lnTo>
                    <a:lnTo>
                      <a:pt x="1027" y="516"/>
                    </a:lnTo>
                    <a:lnTo>
                      <a:pt x="1016" y="511"/>
                    </a:lnTo>
                    <a:lnTo>
                      <a:pt x="1007" y="506"/>
                    </a:lnTo>
                    <a:lnTo>
                      <a:pt x="996" y="502"/>
                    </a:lnTo>
                    <a:lnTo>
                      <a:pt x="985" y="498"/>
                    </a:lnTo>
                    <a:lnTo>
                      <a:pt x="974" y="492"/>
                    </a:lnTo>
                    <a:lnTo>
                      <a:pt x="964" y="487"/>
                    </a:lnTo>
                    <a:lnTo>
                      <a:pt x="952" y="482"/>
                    </a:lnTo>
                    <a:lnTo>
                      <a:pt x="941" y="478"/>
                    </a:lnTo>
                    <a:lnTo>
                      <a:pt x="929" y="472"/>
                    </a:lnTo>
                    <a:lnTo>
                      <a:pt x="918" y="467"/>
                    </a:lnTo>
                    <a:lnTo>
                      <a:pt x="906" y="461"/>
                    </a:lnTo>
                    <a:lnTo>
                      <a:pt x="894" y="455"/>
                    </a:lnTo>
                    <a:lnTo>
                      <a:pt x="882" y="449"/>
                    </a:lnTo>
                    <a:lnTo>
                      <a:pt x="871" y="444"/>
                    </a:lnTo>
                    <a:lnTo>
                      <a:pt x="859" y="438"/>
                    </a:lnTo>
                    <a:lnTo>
                      <a:pt x="848" y="433"/>
                    </a:lnTo>
                    <a:lnTo>
                      <a:pt x="836" y="426"/>
                    </a:lnTo>
                    <a:lnTo>
                      <a:pt x="824" y="420"/>
                    </a:lnTo>
                    <a:lnTo>
                      <a:pt x="812" y="414"/>
                    </a:lnTo>
                    <a:lnTo>
                      <a:pt x="802" y="409"/>
                    </a:lnTo>
                    <a:lnTo>
                      <a:pt x="790" y="402"/>
                    </a:lnTo>
                    <a:lnTo>
                      <a:pt x="779" y="396"/>
                    </a:lnTo>
                    <a:lnTo>
                      <a:pt x="768" y="390"/>
                    </a:lnTo>
                    <a:lnTo>
                      <a:pt x="757" y="385"/>
                    </a:lnTo>
                    <a:lnTo>
                      <a:pt x="746" y="379"/>
                    </a:lnTo>
                    <a:lnTo>
                      <a:pt x="736" y="373"/>
                    </a:lnTo>
                    <a:lnTo>
                      <a:pt x="725" y="366"/>
                    </a:lnTo>
                    <a:lnTo>
                      <a:pt x="715" y="361"/>
                    </a:lnTo>
                    <a:lnTo>
                      <a:pt x="706" y="355"/>
                    </a:lnTo>
                    <a:lnTo>
                      <a:pt x="695" y="349"/>
                    </a:lnTo>
                    <a:lnTo>
                      <a:pt x="686" y="342"/>
                    </a:lnTo>
                    <a:lnTo>
                      <a:pt x="678" y="337"/>
                    </a:lnTo>
                    <a:lnTo>
                      <a:pt x="668" y="331"/>
                    </a:lnTo>
                    <a:lnTo>
                      <a:pt x="659" y="325"/>
                    </a:lnTo>
                    <a:lnTo>
                      <a:pt x="650" y="319"/>
                    </a:lnTo>
                    <a:lnTo>
                      <a:pt x="643" y="314"/>
                    </a:lnTo>
                    <a:lnTo>
                      <a:pt x="635" y="308"/>
                    </a:lnTo>
                    <a:lnTo>
                      <a:pt x="629" y="302"/>
                    </a:lnTo>
                    <a:lnTo>
                      <a:pt x="622" y="298"/>
                    </a:lnTo>
                    <a:lnTo>
                      <a:pt x="616" y="293"/>
                    </a:lnTo>
                    <a:lnTo>
                      <a:pt x="610" y="287"/>
                    </a:lnTo>
                    <a:lnTo>
                      <a:pt x="602" y="281"/>
                    </a:lnTo>
                    <a:lnTo>
                      <a:pt x="595" y="276"/>
                    </a:lnTo>
                    <a:lnTo>
                      <a:pt x="589" y="270"/>
                    </a:lnTo>
                    <a:lnTo>
                      <a:pt x="582" y="265"/>
                    </a:lnTo>
                    <a:lnTo>
                      <a:pt x="575" y="259"/>
                    </a:lnTo>
                    <a:lnTo>
                      <a:pt x="566" y="254"/>
                    </a:lnTo>
                    <a:lnTo>
                      <a:pt x="560" y="248"/>
                    </a:lnTo>
                    <a:lnTo>
                      <a:pt x="552" y="244"/>
                    </a:lnTo>
                    <a:lnTo>
                      <a:pt x="545" y="239"/>
                    </a:lnTo>
                    <a:lnTo>
                      <a:pt x="536" y="234"/>
                    </a:lnTo>
                    <a:lnTo>
                      <a:pt x="529" y="229"/>
                    </a:lnTo>
                    <a:lnTo>
                      <a:pt x="521" y="223"/>
                    </a:lnTo>
                    <a:lnTo>
                      <a:pt x="514" y="218"/>
                    </a:lnTo>
                    <a:lnTo>
                      <a:pt x="505" y="214"/>
                    </a:lnTo>
                    <a:lnTo>
                      <a:pt x="498" y="210"/>
                    </a:lnTo>
                    <a:lnTo>
                      <a:pt x="490" y="204"/>
                    </a:lnTo>
                    <a:lnTo>
                      <a:pt x="481" y="200"/>
                    </a:lnTo>
                    <a:lnTo>
                      <a:pt x="473" y="196"/>
                    </a:lnTo>
                    <a:lnTo>
                      <a:pt x="464" y="191"/>
                    </a:lnTo>
                    <a:lnTo>
                      <a:pt x="456" y="186"/>
                    </a:lnTo>
                    <a:lnTo>
                      <a:pt x="449" y="182"/>
                    </a:lnTo>
                    <a:lnTo>
                      <a:pt x="440" y="178"/>
                    </a:lnTo>
                    <a:lnTo>
                      <a:pt x="432" y="174"/>
                    </a:lnTo>
                    <a:lnTo>
                      <a:pt x="424" y="170"/>
                    </a:lnTo>
                    <a:lnTo>
                      <a:pt x="416" y="166"/>
                    </a:lnTo>
                    <a:lnTo>
                      <a:pt x="408" y="162"/>
                    </a:lnTo>
                    <a:lnTo>
                      <a:pt x="400" y="157"/>
                    </a:lnTo>
                    <a:lnTo>
                      <a:pt x="392" y="154"/>
                    </a:lnTo>
                    <a:lnTo>
                      <a:pt x="384" y="150"/>
                    </a:lnTo>
                    <a:lnTo>
                      <a:pt x="377" y="146"/>
                    </a:lnTo>
                    <a:lnTo>
                      <a:pt x="370" y="144"/>
                    </a:lnTo>
                    <a:lnTo>
                      <a:pt x="361" y="140"/>
                    </a:lnTo>
                    <a:lnTo>
                      <a:pt x="354" y="137"/>
                    </a:lnTo>
                    <a:lnTo>
                      <a:pt x="347" y="133"/>
                    </a:lnTo>
                    <a:lnTo>
                      <a:pt x="338" y="130"/>
                    </a:lnTo>
                    <a:lnTo>
                      <a:pt x="331" y="126"/>
                    </a:lnTo>
                    <a:lnTo>
                      <a:pt x="324" y="124"/>
                    </a:lnTo>
                    <a:lnTo>
                      <a:pt x="318" y="120"/>
                    </a:lnTo>
                    <a:lnTo>
                      <a:pt x="311" y="118"/>
                    </a:lnTo>
                    <a:lnTo>
                      <a:pt x="305" y="115"/>
                    </a:lnTo>
                    <a:lnTo>
                      <a:pt x="299" y="113"/>
                    </a:lnTo>
                    <a:lnTo>
                      <a:pt x="292" y="109"/>
                    </a:lnTo>
                    <a:lnTo>
                      <a:pt x="287" y="108"/>
                    </a:lnTo>
                    <a:lnTo>
                      <a:pt x="281" y="106"/>
                    </a:lnTo>
                    <a:lnTo>
                      <a:pt x="275" y="103"/>
                    </a:lnTo>
                    <a:lnTo>
                      <a:pt x="270" y="102"/>
                    </a:lnTo>
                    <a:lnTo>
                      <a:pt x="265" y="100"/>
                    </a:lnTo>
                    <a:lnTo>
                      <a:pt x="259" y="97"/>
                    </a:lnTo>
                    <a:lnTo>
                      <a:pt x="256" y="95"/>
                    </a:lnTo>
                    <a:lnTo>
                      <a:pt x="251" y="94"/>
                    </a:lnTo>
                    <a:lnTo>
                      <a:pt x="246" y="92"/>
                    </a:lnTo>
                    <a:lnTo>
                      <a:pt x="243" y="90"/>
                    </a:lnTo>
                    <a:lnTo>
                      <a:pt x="239" y="89"/>
                    </a:lnTo>
                    <a:lnTo>
                      <a:pt x="237" y="88"/>
                    </a:lnTo>
                    <a:lnTo>
                      <a:pt x="234" y="88"/>
                    </a:lnTo>
                    <a:lnTo>
                      <a:pt x="228" y="85"/>
                    </a:lnTo>
                    <a:lnTo>
                      <a:pt x="226" y="84"/>
                    </a:lnTo>
                    <a:lnTo>
                      <a:pt x="223" y="84"/>
                    </a:lnTo>
                    <a:lnTo>
                      <a:pt x="221" y="83"/>
                    </a:lnTo>
                    <a:lnTo>
                      <a:pt x="219" y="82"/>
                    </a:lnTo>
                    <a:lnTo>
                      <a:pt x="215" y="80"/>
                    </a:lnTo>
                    <a:lnTo>
                      <a:pt x="213" y="79"/>
                    </a:lnTo>
                    <a:lnTo>
                      <a:pt x="209" y="77"/>
                    </a:lnTo>
                    <a:lnTo>
                      <a:pt x="205" y="76"/>
                    </a:lnTo>
                    <a:lnTo>
                      <a:pt x="201" y="73"/>
                    </a:lnTo>
                    <a:lnTo>
                      <a:pt x="196" y="72"/>
                    </a:lnTo>
                    <a:lnTo>
                      <a:pt x="191" y="70"/>
                    </a:lnTo>
                    <a:lnTo>
                      <a:pt x="186" y="66"/>
                    </a:lnTo>
                    <a:lnTo>
                      <a:pt x="180" y="64"/>
                    </a:lnTo>
                    <a:lnTo>
                      <a:pt x="174" y="61"/>
                    </a:lnTo>
                    <a:lnTo>
                      <a:pt x="168" y="59"/>
                    </a:lnTo>
                    <a:lnTo>
                      <a:pt x="163" y="56"/>
                    </a:lnTo>
                    <a:lnTo>
                      <a:pt x="160" y="54"/>
                    </a:lnTo>
                    <a:lnTo>
                      <a:pt x="156" y="53"/>
                    </a:lnTo>
                    <a:lnTo>
                      <a:pt x="153" y="50"/>
                    </a:lnTo>
                    <a:lnTo>
                      <a:pt x="150" y="49"/>
                    </a:lnTo>
                    <a:lnTo>
                      <a:pt x="143" y="47"/>
                    </a:lnTo>
                    <a:lnTo>
                      <a:pt x="137" y="43"/>
                    </a:lnTo>
                    <a:lnTo>
                      <a:pt x="133" y="42"/>
                    </a:lnTo>
                    <a:lnTo>
                      <a:pt x="130" y="40"/>
                    </a:lnTo>
                    <a:lnTo>
                      <a:pt x="126" y="37"/>
                    </a:lnTo>
                    <a:lnTo>
                      <a:pt x="124" y="36"/>
                    </a:lnTo>
                    <a:lnTo>
                      <a:pt x="117" y="32"/>
                    </a:lnTo>
                    <a:lnTo>
                      <a:pt x="111" y="29"/>
                    </a:lnTo>
                    <a:lnTo>
                      <a:pt x="103" y="25"/>
                    </a:lnTo>
                    <a:lnTo>
                      <a:pt x="97" y="22"/>
                    </a:lnTo>
                    <a:lnTo>
                      <a:pt x="91" y="18"/>
                    </a:lnTo>
                    <a:lnTo>
                      <a:pt x="85" y="14"/>
                    </a:lnTo>
                    <a:lnTo>
                      <a:pt x="79" y="11"/>
                    </a:lnTo>
                    <a:lnTo>
                      <a:pt x="73" y="7"/>
                    </a:lnTo>
                    <a:lnTo>
                      <a:pt x="69" y="4"/>
                    </a:lnTo>
                    <a:lnTo>
                      <a:pt x="64" y="0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207"/>
              <p:cNvSpPr>
                <a:spLocks/>
              </p:cNvSpPr>
              <p:nvPr/>
            </p:nvSpPr>
            <p:spPr bwMode="auto">
              <a:xfrm>
                <a:off x="1816" y="2130"/>
                <a:ext cx="217" cy="247"/>
              </a:xfrm>
              <a:custGeom>
                <a:avLst/>
                <a:gdLst/>
                <a:ahLst/>
                <a:cxnLst>
                  <a:cxn ang="0">
                    <a:pos x="61" y="240"/>
                  </a:cxn>
                  <a:cxn ang="0">
                    <a:pos x="77" y="243"/>
                  </a:cxn>
                  <a:cxn ang="0">
                    <a:pos x="92" y="247"/>
                  </a:cxn>
                  <a:cxn ang="0">
                    <a:pos x="108" y="246"/>
                  </a:cxn>
                  <a:cxn ang="0">
                    <a:pos x="123" y="242"/>
                  </a:cxn>
                  <a:cxn ang="0">
                    <a:pos x="139" y="236"/>
                  </a:cxn>
                  <a:cxn ang="0">
                    <a:pos x="153" y="228"/>
                  </a:cxn>
                  <a:cxn ang="0">
                    <a:pos x="168" y="218"/>
                  </a:cxn>
                  <a:cxn ang="0">
                    <a:pos x="180" y="205"/>
                  </a:cxn>
                  <a:cxn ang="0">
                    <a:pos x="192" y="191"/>
                  </a:cxn>
                  <a:cxn ang="0">
                    <a:pos x="203" y="175"/>
                  </a:cxn>
                  <a:cxn ang="0">
                    <a:pos x="209" y="157"/>
                  </a:cxn>
                  <a:cxn ang="0">
                    <a:pos x="215" y="139"/>
                  </a:cxn>
                  <a:cxn ang="0">
                    <a:pos x="217" y="121"/>
                  </a:cxn>
                  <a:cxn ang="0">
                    <a:pos x="217" y="103"/>
                  </a:cxn>
                  <a:cxn ang="0">
                    <a:pos x="216" y="86"/>
                  </a:cxn>
                  <a:cxn ang="0">
                    <a:pos x="211" y="71"/>
                  </a:cxn>
                  <a:cxn ang="0">
                    <a:pos x="205" y="54"/>
                  </a:cxn>
                  <a:cxn ang="0">
                    <a:pos x="198" y="40"/>
                  </a:cxn>
                  <a:cxn ang="0">
                    <a:pos x="187" y="27"/>
                  </a:cxn>
                  <a:cxn ang="0">
                    <a:pos x="175" y="18"/>
                  </a:cxn>
                  <a:cxn ang="0">
                    <a:pos x="162" y="9"/>
                  </a:cxn>
                  <a:cxn ang="0">
                    <a:pos x="146" y="3"/>
                  </a:cxn>
                  <a:cxn ang="0">
                    <a:pos x="131" y="0"/>
                  </a:cxn>
                  <a:cxn ang="0">
                    <a:pos x="114" y="0"/>
                  </a:cxn>
                  <a:cxn ang="0">
                    <a:pos x="98" y="3"/>
                  </a:cxn>
                  <a:cxn ang="0">
                    <a:pos x="83" y="8"/>
                  </a:cxn>
                  <a:cxn ang="0">
                    <a:pos x="68" y="15"/>
                  </a:cxn>
                  <a:cxn ang="0">
                    <a:pos x="54" y="25"/>
                  </a:cxn>
                  <a:cxn ang="0">
                    <a:pos x="41" y="37"/>
                  </a:cxn>
                  <a:cxn ang="0">
                    <a:pos x="29" y="50"/>
                  </a:cxn>
                  <a:cxn ang="0">
                    <a:pos x="19" y="67"/>
                  </a:cxn>
                  <a:cxn ang="0">
                    <a:pos x="11" y="84"/>
                  </a:cxn>
                  <a:cxn ang="0">
                    <a:pos x="5" y="102"/>
                  </a:cxn>
                  <a:cxn ang="0">
                    <a:pos x="1" y="120"/>
                  </a:cxn>
                  <a:cxn ang="0">
                    <a:pos x="0" y="138"/>
                  </a:cxn>
                  <a:cxn ang="0">
                    <a:pos x="1" y="156"/>
                  </a:cxn>
                  <a:cxn ang="0">
                    <a:pos x="3" y="171"/>
                  </a:cxn>
                  <a:cxn ang="0">
                    <a:pos x="9" y="188"/>
                  </a:cxn>
                  <a:cxn ang="0">
                    <a:pos x="17" y="201"/>
                  </a:cxn>
                  <a:cxn ang="0">
                    <a:pos x="26" y="216"/>
                  </a:cxn>
                  <a:cxn ang="0">
                    <a:pos x="38" y="227"/>
                  </a:cxn>
                  <a:cxn ang="0">
                    <a:pos x="53" y="236"/>
                  </a:cxn>
                </a:cxnLst>
                <a:rect l="0" t="0" r="r" b="b"/>
                <a:pathLst>
                  <a:path w="217" h="247">
                    <a:moveTo>
                      <a:pt x="53" y="236"/>
                    </a:moveTo>
                    <a:lnTo>
                      <a:pt x="56" y="237"/>
                    </a:lnTo>
                    <a:lnTo>
                      <a:pt x="61" y="240"/>
                    </a:lnTo>
                    <a:lnTo>
                      <a:pt x="67" y="241"/>
                    </a:lnTo>
                    <a:lnTo>
                      <a:pt x="72" y="243"/>
                    </a:lnTo>
                    <a:lnTo>
                      <a:pt x="77" y="243"/>
                    </a:lnTo>
                    <a:lnTo>
                      <a:pt x="81" y="246"/>
                    </a:lnTo>
                    <a:lnTo>
                      <a:pt x="87" y="246"/>
                    </a:lnTo>
                    <a:lnTo>
                      <a:pt x="92" y="247"/>
                    </a:lnTo>
                    <a:lnTo>
                      <a:pt x="98" y="246"/>
                    </a:lnTo>
                    <a:lnTo>
                      <a:pt x="103" y="246"/>
                    </a:lnTo>
                    <a:lnTo>
                      <a:pt x="108" y="246"/>
                    </a:lnTo>
                    <a:lnTo>
                      <a:pt x="114" y="245"/>
                    </a:lnTo>
                    <a:lnTo>
                      <a:pt x="119" y="243"/>
                    </a:lnTo>
                    <a:lnTo>
                      <a:pt x="123" y="242"/>
                    </a:lnTo>
                    <a:lnTo>
                      <a:pt x="129" y="240"/>
                    </a:lnTo>
                    <a:lnTo>
                      <a:pt x="134" y="239"/>
                    </a:lnTo>
                    <a:lnTo>
                      <a:pt x="139" y="236"/>
                    </a:lnTo>
                    <a:lnTo>
                      <a:pt x="144" y="234"/>
                    </a:lnTo>
                    <a:lnTo>
                      <a:pt x="149" y="230"/>
                    </a:lnTo>
                    <a:lnTo>
                      <a:pt x="153" y="228"/>
                    </a:lnTo>
                    <a:lnTo>
                      <a:pt x="158" y="224"/>
                    </a:lnTo>
                    <a:lnTo>
                      <a:pt x="163" y="222"/>
                    </a:lnTo>
                    <a:lnTo>
                      <a:pt x="168" y="218"/>
                    </a:lnTo>
                    <a:lnTo>
                      <a:pt x="173" y="215"/>
                    </a:lnTo>
                    <a:lnTo>
                      <a:pt x="176" y="209"/>
                    </a:lnTo>
                    <a:lnTo>
                      <a:pt x="180" y="205"/>
                    </a:lnTo>
                    <a:lnTo>
                      <a:pt x="183" y="200"/>
                    </a:lnTo>
                    <a:lnTo>
                      <a:pt x="188" y="197"/>
                    </a:lnTo>
                    <a:lnTo>
                      <a:pt x="192" y="191"/>
                    </a:lnTo>
                    <a:lnTo>
                      <a:pt x="195" y="186"/>
                    </a:lnTo>
                    <a:lnTo>
                      <a:pt x="199" y="180"/>
                    </a:lnTo>
                    <a:lnTo>
                      <a:pt x="203" y="175"/>
                    </a:lnTo>
                    <a:lnTo>
                      <a:pt x="205" y="169"/>
                    </a:lnTo>
                    <a:lnTo>
                      <a:pt x="207" y="163"/>
                    </a:lnTo>
                    <a:lnTo>
                      <a:pt x="209" y="157"/>
                    </a:lnTo>
                    <a:lnTo>
                      <a:pt x="211" y="151"/>
                    </a:lnTo>
                    <a:lnTo>
                      <a:pt x="212" y="145"/>
                    </a:lnTo>
                    <a:lnTo>
                      <a:pt x="215" y="139"/>
                    </a:lnTo>
                    <a:lnTo>
                      <a:pt x="216" y="133"/>
                    </a:lnTo>
                    <a:lnTo>
                      <a:pt x="217" y="127"/>
                    </a:lnTo>
                    <a:lnTo>
                      <a:pt x="217" y="121"/>
                    </a:lnTo>
                    <a:lnTo>
                      <a:pt x="217" y="115"/>
                    </a:lnTo>
                    <a:lnTo>
                      <a:pt x="217" y="109"/>
                    </a:lnTo>
                    <a:lnTo>
                      <a:pt x="217" y="103"/>
                    </a:lnTo>
                    <a:lnTo>
                      <a:pt x="217" y="98"/>
                    </a:lnTo>
                    <a:lnTo>
                      <a:pt x="216" y="92"/>
                    </a:lnTo>
                    <a:lnTo>
                      <a:pt x="216" y="86"/>
                    </a:lnTo>
                    <a:lnTo>
                      <a:pt x="215" y="81"/>
                    </a:lnTo>
                    <a:lnTo>
                      <a:pt x="213" y="75"/>
                    </a:lnTo>
                    <a:lnTo>
                      <a:pt x="211" y="71"/>
                    </a:lnTo>
                    <a:lnTo>
                      <a:pt x="210" y="65"/>
                    </a:lnTo>
                    <a:lnTo>
                      <a:pt x="207" y="60"/>
                    </a:lnTo>
                    <a:lnTo>
                      <a:pt x="205" y="54"/>
                    </a:lnTo>
                    <a:lnTo>
                      <a:pt x="203" y="49"/>
                    </a:lnTo>
                    <a:lnTo>
                      <a:pt x="200" y="44"/>
                    </a:lnTo>
                    <a:lnTo>
                      <a:pt x="198" y="40"/>
                    </a:lnTo>
                    <a:lnTo>
                      <a:pt x="194" y="36"/>
                    </a:lnTo>
                    <a:lnTo>
                      <a:pt x="191" y="32"/>
                    </a:lnTo>
                    <a:lnTo>
                      <a:pt x="187" y="27"/>
                    </a:lnTo>
                    <a:lnTo>
                      <a:pt x="183" y="25"/>
                    </a:lnTo>
                    <a:lnTo>
                      <a:pt x="179" y="21"/>
                    </a:lnTo>
                    <a:lnTo>
                      <a:pt x="175" y="18"/>
                    </a:lnTo>
                    <a:lnTo>
                      <a:pt x="171" y="14"/>
                    </a:lnTo>
                    <a:lnTo>
                      <a:pt x="167" y="13"/>
                    </a:lnTo>
                    <a:lnTo>
                      <a:pt x="162" y="9"/>
                    </a:lnTo>
                    <a:lnTo>
                      <a:pt x="156" y="7"/>
                    </a:lnTo>
                    <a:lnTo>
                      <a:pt x="151" y="6"/>
                    </a:lnTo>
                    <a:lnTo>
                      <a:pt x="146" y="3"/>
                    </a:lnTo>
                    <a:lnTo>
                      <a:pt x="140" y="2"/>
                    </a:lnTo>
                    <a:lnTo>
                      <a:pt x="135" y="1"/>
                    </a:lnTo>
                    <a:lnTo>
                      <a:pt x="131" y="0"/>
                    </a:lnTo>
                    <a:lnTo>
                      <a:pt x="125" y="0"/>
                    </a:lnTo>
                    <a:lnTo>
                      <a:pt x="120" y="0"/>
                    </a:lnTo>
                    <a:lnTo>
                      <a:pt x="114" y="0"/>
                    </a:lnTo>
                    <a:lnTo>
                      <a:pt x="109" y="0"/>
                    </a:lnTo>
                    <a:lnTo>
                      <a:pt x="104" y="2"/>
                    </a:lnTo>
                    <a:lnTo>
                      <a:pt x="98" y="3"/>
                    </a:lnTo>
                    <a:lnTo>
                      <a:pt x="92" y="4"/>
                    </a:lnTo>
                    <a:lnTo>
                      <a:pt x="87" y="6"/>
                    </a:lnTo>
                    <a:lnTo>
                      <a:pt x="83" y="8"/>
                    </a:lnTo>
                    <a:lnTo>
                      <a:pt x="78" y="10"/>
                    </a:lnTo>
                    <a:lnTo>
                      <a:pt x="73" y="13"/>
                    </a:lnTo>
                    <a:lnTo>
                      <a:pt x="68" y="15"/>
                    </a:lnTo>
                    <a:lnTo>
                      <a:pt x="62" y="18"/>
                    </a:lnTo>
                    <a:lnTo>
                      <a:pt x="57" y="21"/>
                    </a:lnTo>
                    <a:lnTo>
                      <a:pt x="54" y="25"/>
                    </a:lnTo>
                    <a:lnTo>
                      <a:pt x="49" y="28"/>
                    </a:lnTo>
                    <a:lnTo>
                      <a:pt x="45" y="33"/>
                    </a:lnTo>
                    <a:lnTo>
                      <a:pt x="41" y="37"/>
                    </a:lnTo>
                    <a:lnTo>
                      <a:pt x="36" y="42"/>
                    </a:lnTo>
                    <a:lnTo>
                      <a:pt x="32" y="45"/>
                    </a:lnTo>
                    <a:lnTo>
                      <a:pt x="29" y="50"/>
                    </a:lnTo>
                    <a:lnTo>
                      <a:pt x="25" y="55"/>
                    </a:lnTo>
                    <a:lnTo>
                      <a:pt x="21" y="61"/>
                    </a:lnTo>
                    <a:lnTo>
                      <a:pt x="19" y="67"/>
                    </a:lnTo>
                    <a:lnTo>
                      <a:pt x="17" y="73"/>
                    </a:lnTo>
                    <a:lnTo>
                      <a:pt x="13" y="78"/>
                    </a:lnTo>
                    <a:lnTo>
                      <a:pt x="11" y="84"/>
                    </a:lnTo>
                    <a:lnTo>
                      <a:pt x="8" y="90"/>
                    </a:lnTo>
                    <a:lnTo>
                      <a:pt x="6" y="96"/>
                    </a:lnTo>
                    <a:lnTo>
                      <a:pt x="5" y="102"/>
                    </a:lnTo>
                    <a:lnTo>
                      <a:pt x="2" y="108"/>
                    </a:lnTo>
                    <a:lnTo>
                      <a:pt x="1" y="114"/>
                    </a:lnTo>
                    <a:lnTo>
                      <a:pt x="1" y="120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0" y="138"/>
                    </a:lnTo>
                    <a:lnTo>
                      <a:pt x="0" y="144"/>
                    </a:lnTo>
                    <a:lnTo>
                      <a:pt x="0" y="149"/>
                    </a:lnTo>
                    <a:lnTo>
                      <a:pt x="1" y="156"/>
                    </a:lnTo>
                    <a:lnTo>
                      <a:pt x="1" y="161"/>
                    </a:lnTo>
                    <a:lnTo>
                      <a:pt x="3" y="167"/>
                    </a:lnTo>
                    <a:lnTo>
                      <a:pt x="3" y="171"/>
                    </a:lnTo>
                    <a:lnTo>
                      <a:pt x="6" y="177"/>
                    </a:lnTo>
                    <a:lnTo>
                      <a:pt x="7" y="182"/>
                    </a:lnTo>
                    <a:lnTo>
                      <a:pt x="9" y="188"/>
                    </a:lnTo>
                    <a:lnTo>
                      <a:pt x="11" y="192"/>
                    </a:lnTo>
                    <a:lnTo>
                      <a:pt x="14" y="197"/>
                    </a:lnTo>
                    <a:lnTo>
                      <a:pt x="17" y="201"/>
                    </a:lnTo>
                    <a:lnTo>
                      <a:pt x="20" y="206"/>
                    </a:lnTo>
                    <a:lnTo>
                      <a:pt x="23" y="211"/>
                    </a:lnTo>
                    <a:lnTo>
                      <a:pt x="26" y="216"/>
                    </a:lnTo>
                    <a:lnTo>
                      <a:pt x="30" y="219"/>
                    </a:lnTo>
                    <a:lnTo>
                      <a:pt x="35" y="223"/>
                    </a:lnTo>
                    <a:lnTo>
                      <a:pt x="38" y="227"/>
                    </a:lnTo>
                    <a:lnTo>
                      <a:pt x="43" y="230"/>
                    </a:lnTo>
                    <a:lnTo>
                      <a:pt x="47" y="233"/>
                    </a:lnTo>
                    <a:lnTo>
                      <a:pt x="53" y="236"/>
                    </a:lnTo>
                    <a:lnTo>
                      <a:pt x="53" y="2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208"/>
              <p:cNvSpPr>
                <a:spLocks/>
              </p:cNvSpPr>
              <p:nvPr/>
            </p:nvSpPr>
            <p:spPr bwMode="auto">
              <a:xfrm>
                <a:off x="1264" y="1807"/>
                <a:ext cx="203" cy="209"/>
              </a:xfrm>
              <a:custGeom>
                <a:avLst/>
                <a:gdLst/>
                <a:ahLst/>
                <a:cxnLst>
                  <a:cxn ang="0">
                    <a:pos x="37" y="194"/>
                  </a:cxn>
                  <a:cxn ang="0">
                    <a:pos x="48" y="200"/>
                  </a:cxn>
                  <a:cxn ang="0">
                    <a:pos x="62" y="206"/>
                  </a:cxn>
                  <a:cxn ang="0">
                    <a:pos x="75" y="207"/>
                  </a:cxn>
                  <a:cxn ang="0">
                    <a:pos x="90" y="209"/>
                  </a:cxn>
                  <a:cxn ang="0">
                    <a:pos x="105" y="206"/>
                  </a:cxn>
                  <a:cxn ang="0">
                    <a:pos x="120" y="203"/>
                  </a:cxn>
                  <a:cxn ang="0">
                    <a:pos x="134" y="195"/>
                  </a:cxn>
                  <a:cxn ang="0">
                    <a:pos x="147" y="188"/>
                  </a:cxn>
                  <a:cxn ang="0">
                    <a:pos x="159" y="179"/>
                  </a:cxn>
                  <a:cxn ang="0">
                    <a:pos x="173" y="167"/>
                  </a:cxn>
                  <a:cxn ang="0">
                    <a:pos x="182" y="152"/>
                  </a:cxn>
                  <a:cxn ang="0">
                    <a:pos x="191" y="138"/>
                  </a:cxn>
                  <a:cxn ang="0">
                    <a:pos x="197" y="123"/>
                  </a:cxn>
                  <a:cxn ang="0">
                    <a:pos x="200" y="109"/>
                  </a:cxn>
                  <a:cxn ang="0">
                    <a:pos x="203" y="93"/>
                  </a:cxn>
                  <a:cxn ang="0">
                    <a:pos x="203" y="78"/>
                  </a:cxn>
                  <a:cxn ang="0">
                    <a:pos x="200" y="63"/>
                  </a:cxn>
                  <a:cxn ang="0">
                    <a:pos x="195" y="51"/>
                  </a:cxn>
                  <a:cxn ang="0">
                    <a:pos x="188" y="38"/>
                  </a:cxn>
                  <a:cxn ang="0">
                    <a:pos x="180" y="26"/>
                  </a:cxn>
                  <a:cxn ang="0">
                    <a:pos x="170" y="17"/>
                  </a:cxn>
                  <a:cxn ang="0">
                    <a:pos x="157" y="9"/>
                  </a:cxn>
                  <a:cxn ang="0">
                    <a:pos x="144" y="3"/>
                  </a:cxn>
                  <a:cxn ang="0">
                    <a:pos x="131" y="1"/>
                  </a:cxn>
                  <a:cxn ang="0">
                    <a:pos x="115" y="0"/>
                  </a:cxn>
                  <a:cxn ang="0">
                    <a:pos x="102" y="2"/>
                  </a:cxn>
                  <a:cxn ang="0">
                    <a:pos x="86" y="5"/>
                  </a:cxn>
                  <a:cxn ang="0">
                    <a:pos x="72" y="9"/>
                  </a:cxn>
                  <a:cxn ang="0">
                    <a:pos x="57" y="18"/>
                  </a:cxn>
                  <a:cxn ang="0">
                    <a:pos x="45" y="27"/>
                  </a:cxn>
                  <a:cxn ang="0">
                    <a:pos x="33" y="39"/>
                  </a:cxn>
                  <a:cxn ang="0">
                    <a:pos x="23" y="53"/>
                  </a:cxn>
                  <a:cxn ang="0">
                    <a:pos x="13" y="66"/>
                  </a:cxn>
                  <a:cxn ang="0">
                    <a:pos x="7" y="81"/>
                  </a:cxn>
                  <a:cxn ang="0">
                    <a:pos x="2" y="96"/>
                  </a:cxn>
                  <a:cxn ang="0">
                    <a:pos x="0" y="111"/>
                  </a:cxn>
                  <a:cxn ang="0">
                    <a:pos x="0" y="126"/>
                  </a:cxn>
                  <a:cxn ang="0">
                    <a:pos x="1" y="141"/>
                  </a:cxn>
                  <a:cxn ang="0">
                    <a:pos x="5" y="155"/>
                  </a:cxn>
                  <a:cxn ang="0">
                    <a:pos x="11" y="167"/>
                  </a:cxn>
                  <a:cxn ang="0">
                    <a:pos x="18" y="179"/>
                  </a:cxn>
                  <a:cxn ang="0">
                    <a:pos x="29" y="189"/>
                  </a:cxn>
                </a:cxnLst>
                <a:rect l="0" t="0" r="r" b="b"/>
                <a:pathLst>
                  <a:path w="203" h="209">
                    <a:moveTo>
                      <a:pt x="29" y="189"/>
                    </a:moveTo>
                    <a:lnTo>
                      <a:pt x="33" y="192"/>
                    </a:lnTo>
                    <a:lnTo>
                      <a:pt x="37" y="194"/>
                    </a:lnTo>
                    <a:lnTo>
                      <a:pt x="41" y="197"/>
                    </a:lnTo>
                    <a:lnTo>
                      <a:pt x="44" y="199"/>
                    </a:lnTo>
                    <a:lnTo>
                      <a:pt x="48" y="200"/>
                    </a:lnTo>
                    <a:lnTo>
                      <a:pt x="53" y="203"/>
                    </a:lnTo>
                    <a:lnTo>
                      <a:pt x="57" y="204"/>
                    </a:lnTo>
                    <a:lnTo>
                      <a:pt x="62" y="206"/>
                    </a:lnTo>
                    <a:lnTo>
                      <a:pt x="67" y="206"/>
                    </a:lnTo>
                    <a:lnTo>
                      <a:pt x="72" y="207"/>
                    </a:lnTo>
                    <a:lnTo>
                      <a:pt x="75" y="207"/>
                    </a:lnTo>
                    <a:lnTo>
                      <a:pt x="81" y="209"/>
                    </a:lnTo>
                    <a:lnTo>
                      <a:pt x="85" y="209"/>
                    </a:lnTo>
                    <a:lnTo>
                      <a:pt x="90" y="209"/>
                    </a:lnTo>
                    <a:lnTo>
                      <a:pt x="95" y="207"/>
                    </a:lnTo>
                    <a:lnTo>
                      <a:pt x="101" y="207"/>
                    </a:lnTo>
                    <a:lnTo>
                      <a:pt x="105" y="206"/>
                    </a:lnTo>
                    <a:lnTo>
                      <a:pt x="110" y="205"/>
                    </a:lnTo>
                    <a:lnTo>
                      <a:pt x="115" y="204"/>
                    </a:lnTo>
                    <a:lnTo>
                      <a:pt x="120" y="203"/>
                    </a:lnTo>
                    <a:lnTo>
                      <a:pt x="123" y="200"/>
                    </a:lnTo>
                    <a:lnTo>
                      <a:pt x="129" y="198"/>
                    </a:lnTo>
                    <a:lnTo>
                      <a:pt x="134" y="195"/>
                    </a:lnTo>
                    <a:lnTo>
                      <a:pt x="139" y="194"/>
                    </a:lnTo>
                    <a:lnTo>
                      <a:pt x="143" y="191"/>
                    </a:lnTo>
                    <a:lnTo>
                      <a:pt x="147" y="188"/>
                    </a:lnTo>
                    <a:lnTo>
                      <a:pt x="151" y="185"/>
                    </a:lnTo>
                    <a:lnTo>
                      <a:pt x="156" y="182"/>
                    </a:lnTo>
                    <a:lnTo>
                      <a:pt x="159" y="179"/>
                    </a:lnTo>
                    <a:lnTo>
                      <a:pt x="164" y="175"/>
                    </a:lnTo>
                    <a:lnTo>
                      <a:pt x="169" y="170"/>
                    </a:lnTo>
                    <a:lnTo>
                      <a:pt x="173" y="167"/>
                    </a:lnTo>
                    <a:lnTo>
                      <a:pt x="176" y="162"/>
                    </a:lnTo>
                    <a:lnTo>
                      <a:pt x="180" y="157"/>
                    </a:lnTo>
                    <a:lnTo>
                      <a:pt x="182" y="152"/>
                    </a:lnTo>
                    <a:lnTo>
                      <a:pt x="186" y="149"/>
                    </a:lnTo>
                    <a:lnTo>
                      <a:pt x="188" y="143"/>
                    </a:lnTo>
                    <a:lnTo>
                      <a:pt x="191" y="138"/>
                    </a:lnTo>
                    <a:lnTo>
                      <a:pt x="193" y="133"/>
                    </a:lnTo>
                    <a:lnTo>
                      <a:pt x="195" y="128"/>
                    </a:lnTo>
                    <a:lnTo>
                      <a:pt x="197" y="123"/>
                    </a:lnTo>
                    <a:lnTo>
                      <a:pt x="198" y="119"/>
                    </a:lnTo>
                    <a:lnTo>
                      <a:pt x="199" y="114"/>
                    </a:lnTo>
                    <a:lnTo>
                      <a:pt x="200" y="109"/>
                    </a:lnTo>
                    <a:lnTo>
                      <a:pt x="201" y="103"/>
                    </a:lnTo>
                    <a:lnTo>
                      <a:pt x="201" y="98"/>
                    </a:lnTo>
                    <a:lnTo>
                      <a:pt x="203" y="93"/>
                    </a:lnTo>
                    <a:lnTo>
                      <a:pt x="203" y="89"/>
                    </a:lnTo>
                    <a:lnTo>
                      <a:pt x="203" y="84"/>
                    </a:lnTo>
                    <a:lnTo>
                      <a:pt x="203" y="78"/>
                    </a:lnTo>
                    <a:lnTo>
                      <a:pt x="201" y="73"/>
                    </a:lnTo>
                    <a:lnTo>
                      <a:pt x="201" y="68"/>
                    </a:lnTo>
                    <a:lnTo>
                      <a:pt x="200" y="63"/>
                    </a:lnTo>
                    <a:lnTo>
                      <a:pt x="199" y="60"/>
                    </a:lnTo>
                    <a:lnTo>
                      <a:pt x="197" y="55"/>
                    </a:lnTo>
                    <a:lnTo>
                      <a:pt x="195" y="51"/>
                    </a:lnTo>
                    <a:lnTo>
                      <a:pt x="193" y="45"/>
                    </a:lnTo>
                    <a:lnTo>
                      <a:pt x="191" y="42"/>
                    </a:lnTo>
                    <a:lnTo>
                      <a:pt x="188" y="38"/>
                    </a:lnTo>
                    <a:lnTo>
                      <a:pt x="186" y="35"/>
                    </a:lnTo>
                    <a:lnTo>
                      <a:pt x="183" y="30"/>
                    </a:lnTo>
                    <a:lnTo>
                      <a:pt x="180" y="26"/>
                    </a:lnTo>
                    <a:lnTo>
                      <a:pt x="177" y="24"/>
                    </a:lnTo>
                    <a:lnTo>
                      <a:pt x="174" y="20"/>
                    </a:lnTo>
                    <a:lnTo>
                      <a:pt x="170" y="17"/>
                    </a:lnTo>
                    <a:lnTo>
                      <a:pt x="165" y="14"/>
                    </a:lnTo>
                    <a:lnTo>
                      <a:pt x="161" y="11"/>
                    </a:lnTo>
                    <a:lnTo>
                      <a:pt x="157" y="9"/>
                    </a:lnTo>
                    <a:lnTo>
                      <a:pt x="152" y="7"/>
                    </a:lnTo>
                    <a:lnTo>
                      <a:pt x="149" y="6"/>
                    </a:lnTo>
                    <a:lnTo>
                      <a:pt x="144" y="3"/>
                    </a:lnTo>
                    <a:lnTo>
                      <a:pt x="140" y="3"/>
                    </a:lnTo>
                    <a:lnTo>
                      <a:pt x="135" y="1"/>
                    </a:lnTo>
                    <a:lnTo>
                      <a:pt x="131" y="1"/>
                    </a:lnTo>
                    <a:lnTo>
                      <a:pt x="125" y="0"/>
                    </a:lnTo>
                    <a:lnTo>
                      <a:pt x="120" y="0"/>
                    </a:lnTo>
                    <a:lnTo>
                      <a:pt x="115" y="0"/>
                    </a:lnTo>
                    <a:lnTo>
                      <a:pt x="110" y="0"/>
                    </a:lnTo>
                    <a:lnTo>
                      <a:pt x="105" y="1"/>
                    </a:lnTo>
                    <a:lnTo>
                      <a:pt x="102" y="2"/>
                    </a:lnTo>
                    <a:lnTo>
                      <a:pt x="96" y="2"/>
                    </a:lnTo>
                    <a:lnTo>
                      <a:pt x="91" y="3"/>
                    </a:lnTo>
                    <a:lnTo>
                      <a:pt x="86" y="5"/>
                    </a:lnTo>
                    <a:lnTo>
                      <a:pt x="81" y="7"/>
                    </a:lnTo>
                    <a:lnTo>
                      <a:pt x="77" y="8"/>
                    </a:lnTo>
                    <a:lnTo>
                      <a:pt x="72" y="9"/>
                    </a:lnTo>
                    <a:lnTo>
                      <a:pt x="67" y="12"/>
                    </a:lnTo>
                    <a:lnTo>
                      <a:pt x="63" y="15"/>
                    </a:lnTo>
                    <a:lnTo>
                      <a:pt x="57" y="18"/>
                    </a:lnTo>
                    <a:lnTo>
                      <a:pt x="54" y="21"/>
                    </a:lnTo>
                    <a:lnTo>
                      <a:pt x="49" y="24"/>
                    </a:lnTo>
                    <a:lnTo>
                      <a:pt x="45" y="27"/>
                    </a:lnTo>
                    <a:lnTo>
                      <a:pt x="42" y="31"/>
                    </a:lnTo>
                    <a:lnTo>
                      <a:pt x="37" y="35"/>
                    </a:lnTo>
                    <a:lnTo>
                      <a:pt x="33" y="39"/>
                    </a:lnTo>
                    <a:lnTo>
                      <a:pt x="30" y="44"/>
                    </a:lnTo>
                    <a:lnTo>
                      <a:pt x="26" y="48"/>
                    </a:lnTo>
                    <a:lnTo>
                      <a:pt x="23" y="53"/>
                    </a:lnTo>
                    <a:lnTo>
                      <a:pt x="19" y="57"/>
                    </a:lnTo>
                    <a:lnTo>
                      <a:pt x="17" y="62"/>
                    </a:lnTo>
                    <a:lnTo>
                      <a:pt x="13" y="66"/>
                    </a:lnTo>
                    <a:lnTo>
                      <a:pt x="11" y="72"/>
                    </a:lnTo>
                    <a:lnTo>
                      <a:pt x="9" y="75"/>
                    </a:lnTo>
                    <a:lnTo>
                      <a:pt x="7" y="81"/>
                    </a:lnTo>
                    <a:lnTo>
                      <a:pt x="6" y="86"/>
                    </a:lnTo>
                    <a:lnTo>
                      <a:pt x="4" y="91"/>
                    </a:lnTo>
                    <a:lnTo>
                      <a:pt x="2" y="96"/>
                    </a:lnTo>
                    <a:lnTo>
                      <a:pt x="2" y="102"/>
                    </a:lnTo>
                    <a:lnTo>
                      <a:pt x="1" y="107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0" y="131"/>
                    </a:lnTo>
                    <a:lnTo>
                      <a:pt x="0" y="135"/>
                    </a:lnTo>
                    <a:lnTo>
                      <a:pt x="1" y="141"/>
                    </a:lnTo>
                    <a:lnTo>
                      <a:pt x="2" y="145"/>
                    </a:lnTo>
                    <a:lnTo>
                      <a:pt x="4" y="150"/>
                    </a:lnTo>
                    <a:lnTo>
                      <a:pt x="5" y="155"/>
                    </a:lnTo>
                    <a:lnTo>
                      <a:pt x="7" y="159"/>
                    </a:lnTo>
                    <a:lnTo>
                      <a:pt x="8" y="163"/>
                    </a:lnTo>
                    <a:lnTo>
                      <a:pt x="11" y="167"/>
                    </a:lnTo>
                    <a:lnTo>
                      <a:pt x="13" y="171"/>
                    </a:lnTo>
                    <a:lnTo>
                      <a:pt x="15" y="175"/>
                    </a:lnTo>
                    <a:lnTo>
                      <a:pt x="18" y="179"/>
                    </a:lnTo>
                    <a:lnTo>
                      <a:pt x="21" y="182"/>
                    </a:lnTo>
                    <a:lnTo>
                      <a:pt x="25" y="186"/>
                    </a:lnTo>
                    <a:lnTo>
                      <a:pt x="29" y="189"/>
                    </a:lnTo>
                    <a:lnTo>
                      <a:pt x="29" y="18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209"/>
              <p:cNvSpPr>
                <a:spLocks/>
              </p:cNvSpPr>
              <p:nvPr/>
            </p:nvSpPr>
            <p:spPr bwMode="auto">
              <a:xfrm>
                <a:off x="1600" y="2025"/>
                <a:ext cx="231" cy="248"/>
              </a:xfrm>
              <a:custGeom>
                <a:avLst/>
                <a:gdLst/>
                <a:ahLst/>
                <a:cxnLst>
                  <a:cxn ang="0">
                    <a:pos x="41" y="232"/>
                  </a:cxn>
                  <a:cxn ang="0">
                    <a:pos x="55" y="239"/>
                  </a:cxn>
                  <a:cxn ang="0">
                    <a:pos x="71" y="245"/>
                  </a:cxn>
                  <a:cxn ang="0">
                    <a:pos x="86" y="246"/>
                  </a:cxn>
                  <a:cxn ang="0">
                    <a:pos x="103" y="248"/>
                  </a:cxn>
                  <a:cxn ang="0">
                    <a:pos x="120" y="244"/>
                  </a:cxn>
                  <a:cxn ang="0">
                    <a:pos x="135" y="239"/>
                  </a:cxn>
                  <a:cxn ang="0">
                    <a:pos x="152" y="232"/>
                  </a:cxn>
                  <a:cxn ang="0">
                    <a:pos x="168" y="221"/>
                  </a:cxn>
                  <a:cxn ang="0">
                    <a:pos x="182" y="209"/>
                  </a:cxn>
                  <a:cxn ang="0">
                    <a:pos x="197" y="196"/>
                  </a:cxn>
                  <a:cxn ang="0">
                    <a:pos x="207" y="179"/>
                  </a:cxn>
                  <a:cxn ang="0">
                    <a:pos x="217" y="162"/>
                  </a:cxn>
                  <a:cxn ang="0">
                    <a:pos x="224" y="144"/>
                  </a:cxn>
                  <a:cxn ang="0">
                    <a:pos x="229" y="126"/>
                  </a:cxn>
                  <a:cxn ang="0">
                    <a:pos x="231" y="109"/>
                  </a:cxn>
                  <a:cxn ang="0">
                    <a:pos x="231" y="91"/>
                  </a:cxn>
                  <a:cxn ang="0">
                    <a:pos x="228" y="75"/>
                  </a:cxn>
                  <a:cxn ang="0">
                    <a:pos x="224" y="59"/>
                  </a:cxn>
                  <a:cxn ang="0">
                    <a:pos x="216" y="43"/>
                  </a:cxn>
                  <a:cxn ang="0">
                    <a:pos x="206" y="31"/>
                  </a:cxn>
                  <a:cxn ang="0">
                    <a:pos x="194" y="21"/>
                  </a:cxn>
                  <a:cxn ang="0">
                    <a:pos x="181" y="11"/>
                  </a:cxn>
                  <a:cxn ang="0">
                    <a:pos x="165" y="5"/>
                  </a:cxn>
                  <a:cxn ang="0">
                    <a:pos x="150" y="1"/>
                  </a:cxn>
                  <a:cxn ang="0">
                    <a:pos x="134" y="0"/>
                  </a:cxn>
                  <a:cxn ang="0">
                    <a:pos x="117" y="3"/>
                  </a:cxn>
                  <a:cxn ang="0">
                    <a:pos x="101" y="6"/>
                  </a:cxn>
                  <a:cxn ang="0">
                    <a:pos x="84" y="13"/>
                  </a:cxn>
                  <a:cxn ang="0">
                    <a:pos x="68" y="23"/>
                  </a:cxn>
                  <a:cxn ang="0">
                    <a:pos x="54" y="34"/>
                  </a:cxn>
                  <a:cxn ang="0">
                    <a:pos x="39" y="48"/>
                  </a:cxn>
                  <a:cxn ang="0">
                    <a:pos x="27" y="64"/>
                  </a:cxn>
                  <a:cxn ang="0">
                    <a:pos x="17" y="81"/>
                  </a:cxn>
                  <a:cxn ang="0">
                    <a:pos x="9" y="97"/>
                  </a:cxn>
                  <a:cxn ang="0">
                    <a:pos x="3" y="115"/>
                  </a:cxn>
                  <a:cxn ang="0">
                    <a:pos x="0" y="133"/>
                  </a:cxn>
                  <a:cxn ang="0">
                    <a:pos x="0" y="151"/>
                  </a:cxn>
                  <a:cxn ang="0">
                    <a:pos x="1" y="168"/>
                  </a:cxn>
                  <a:cxn ang="0">
                    <a:pos x="5" y="184"/>
                  </a:cxn>
                  <a:cxn ang="0">
                    <a:pos x="12" y="200"/>
                  </a:cxn>
                  <a:cxn ang="0">
                    <a:pos x="21" y="213"/>
                  </a:cxn>
                  <a:cxn ang="0">
                    <a:pos x="33" y="225"/>
                  </a:cxn>
                </a:cxnLst>
                <a:rect l="0" t="0" r="r" b="b"/>
                <a:pathLst>
                  <a:path w="231" h="248">
                    <a:moveTo>
                      <a:pt x="33" y="225"/>
                    </a:moveTo>
                    <a:lnTo>
                      <a:pt x="37" y="228"/>
                    </a:lnTo>
                    <a:lnTo>
                      <a:pt x="41" y="232"/>
                    </a:lnTo>
                    <a:lnTo>
                      <a:pt x="45" y="234"/>
                    </a:lnTo>
                    <a:lnTo>
                      <a:pt x="51" y="237"/>
                    </a:lnTo>
                    <a:lnTo>
                      <a:pt x="55" y="239"/>
                    </a:lnTo>
                    <a:lnTo>
                      <a:pt x="60" y="242"/>
                    </a:lnTo>
                    <a:lnTo>
                      <a:pt x="65" y="243"/>
                    </a:lnTo>
                    <a:lnTo>
                      <a:pt x="71" y="245"/>
                    </a:lnTo>
                    <a:lnTo>
                      <a:pt x="75" y="245"/>
                    </a:lnTo>
                    <a:lnTo>
                      <a:pt x="80" y="246"/>
                    </a:lnTo>
                    <a:lnTo>
                      <a:pt x="86" y="246"/>
                    </a:lnTo>
                    <a:lnTo>
                      <a:pt x="92" y="248"/>
                    </a:lnTo>
                    <a:lnTo>
                      <a:pt x="97" y="248"/>
                    </a:lnTo>
                    <a:lnTo>
                      <a:pt x="103" y="248"/>
                    </a:lnTo>
                    <a:lnTo>
                      <a:pt x="108" y="246"/>
                    </a:lnTo>
                    <a:lnTo>
                      <a:pt x="114" y="246"/>
                    </a:lnTo>
                    <a:lnTo>
                      <a:pt x="120" y="244"/>
                    </a:lnTo>
                    <a:lnTo>
                      <a:pt x="125" y="243"/>
                    </a:lnTo>
                    <a:lnTo>
                      <a:pt x="131" y="242"/>
                    </a:lnTo>
                    <a:lnTo>
                      <a:pt x="135" y="239"/>
                    </a:lnTo>
                    <a:lnTo>
                      <a:pt x="141" y="237"/>
                    </a:lnTo>
                    <a:lnTo>
                      <a:pt x="146" y="234"/>
                    </a:lnTo>
                    <a:lnTo>
                      <a:pt x="152" y="232"/>
                    </a:lnTo>
                    <a:lnTo>
                      <a:pt x="158" y="230"/>
                    </a:lnTo>
                    <a:lnTo>
                      <a:pt x="163" y="225"/>
                    </a:lnTo>
                    <a:lnTo>
                      <a:pt x="168" y="221"/>
                    </a:lnTo>
                    <a:lnTo>
                      <a:pt x="173" y="218"/>
                    </a:lnTo>
                    <a:lnTo>
                      <a:pt x="177" y="214"/>
                    </a:lnTo>
                    <a:lnTo>
                      <a:pt x="182" y="209"/>
                    </a:lnTo>
                    <a:lnTo>
                      <a:pt x="187" y="206"/>
                    </a:lnTo>
                    <a:lnTo>
                      <a:pt x="192" y="201"/>
                    </a:lnTo>
                    <a:lnTo>
                      <a:pt x="197" y="196"/>
                    </a:lnTo>
                    <a:lnTo>
                      <a:pt x="200" y="190"/>
                    </a:lnTo>
                    <a:lnTo>
                      <a:pt x="204" y="185"/>
                    </a:lnTo>
                    <a:lnTo>
                      <a:pt x="207" y="179"/>
                    </a:lnTo>
                    <a:lnTo>
                      <a:pt x="211" y="174"/>
                    </a:lnTo>
                    <a:lnTo>
                      <a:pt x="213" y="168"/>
                    </a:lnTo>
                    <a:lnTo>
                      <a:pt x="217" y="162"/>
                    </a:lnTo>
                    <a:lnTo>
                      <a:pt x="219" y="156"/>
                    </a:lnTo>
                    <a:lnTo>
                      <a:pt x="222" y="150"/>
                    </a:lnTo>
                    <a:lnTo>
                      <a:pt x="224" y="144"/>
                    </a:lnTo>
                    <a:lnTo>
                      <a:pt x="225" y="138"/>
                    </a:lnTo>
                    <a:lnTo>
                      <a:pt x="227" y="132"/>
                    </a:lnTo>
                    <a:lnTo>
                      <a:pt x="229" y="126"/>
                    </a:lnTo>
                    <a:lnTo>
                      <a:pt x="229" y="120"/>
                    </a:lnTo>
                    <a:lnTo>
                      <a:pt x="230" y="114"/>
                    </a:lnTo>
                    <a:lnTo>
                      <a:pt x="231" y="109"/>
                    </a:lnTo>
                    <a:lnTo>
                      <a:pt x="231" y="103"/>
                    </a:lnTo>
                    <a:lnTo>
                      <a:pt x="231" y="97"/>
                    </a:lnTo>
                    <a:lnTo>
                      <a:pt x="231" y="91"/>
                    </a:lnTo>
                    <a:lnTo>
                      <a:pt x="230" y="85"/>
                    </a:lnTo>
                    <a:lnTo>
                      <a:pt x="229" y="81"/>
                    </a:lnTo>
                    <a:lnTo>
                      <a:pt x="228" y="75"/>
                    </a:lnTo>
                    <a:lnTo>
                      <a:pt x="227" y="69"/>
                    </a:lnTo>
                    <a:lnTo>
                      <a:pt x="225" y="64"/>
                    </a:lnTo>
                    <a:lnTo>
                      <a:pt x="224" y="59"/>
                    </a:lnTo>
                    <a:lnTo>
                      <a:pt x="222" y="54"/>
                    </a:lnTo>
                    <a:lnTo>
                      <a:pt x="219" y="49"/>
                    </a:lnTo>
                    <a:lnTo>
                      <a:pt x="216" y="43"/>
                    </a:lnTo>
                    <a:lnTo>
                      <a:pt x="213" y="40"/>
                    </a:lnTo>
                    <a:lnTo>
                      <a:pt x="210" y="35"/>
                    </a:lnTo>
                    <a:lnTo>
                      <a:pt x="206" y="31"/>
                    </a:lnTo>
                    <a:lnTo>
                      <a:pt x="203" y="28"/>
                    </a:lnTo>
                    <a:lnTo>
                      <a:pt x="199" y="24"/>
                    </a:lnTo>
                    <a:lnTo>
                      <a:pt x="194" y="21"/>
                    </a:lnTo>
                    <a:lnTo>
                      <a:pt x="191" y="17"/>
                    </a:lnTo>
                    <a:lnTo>
                      <a:pt x="186" y="13"/>
                    </a:lnTo>
                    <a:lnTo>
                      <a:pt x="181" y="11"/>
                    </a:lnTo>
                    <a:lnTo>
                      <a:pt x="175" y="9"/>
                    </a:lnTo>
                    <a:lnTo>
                      <a:pt x="170" y="6"/>
                    </a:lnTo>
                    <a:lnTo>
                      <a:pt x="165" y="5"/>
                    </a:lnTo>
                    <a:lnTo>
                      <a:pt x="161" y="4"/>
                    </a:lnTo>
                    <a:lnTo>
                      <a:pt x="156" y="1"/>
                    </a:lnTo>
                    <a:lnTo>
                      <a:pt x="150" y="1"/>
                    </a:lnTo>
                    <a:lnTo>
                      <a:pt x="144" y="0"/>
                    </a:lnTo>
                    <a:lnTo>
                      <a:pt x="139" y="0"/>
                    </a:lnTo>
                    <a:lnTo>
                      <a:pt x="134" y="0"/>
                    </a:lnTo>
                    <a:lnTo>
                      <a:pt x="128" y="0"/>
                    </a:lnTo>
                    <a:lnTo>
                      <a:pt x="123" y="1"/>
                    </a:lnTo>
                    <a:lnTo>
                      <a:pt x="117" y="3"/>
                    </a:lnTo>
                    <a:lnTo>
                      <a:pt x="111" y="4"/>
                    </a:lnTo>
                    <a:lnTo>
                      <a:pt x="105" y="5"/>
                    </a:lnTo>
                    <a:lnTo>
                      <a:pt x="101" y="6"/>
                    </a:lnTo>
                    <a:lnTo>
                      <a:pt x="95" y="9"/>
                    </a:lnTo>
                    <a:lnTo>
                      <a:pt x="90" y="10"/>
                    </a:lnTo>
                    <a:lnTo>
                      <a:pt x="84" y="13"/>
                    </a:lnTo>
                    <a:lnTo>
                      <a:pt x="79" y="16"/>
                    </a:lnTo>
                    <a:lnTo>
                      <a:pt x="74" y="19"/>
                    </a:lnTo>
                    <a:lnTo>
                      <a:pt x="68" y="23"/>
                    </a:lnTo>
                    <a:lnTo>
                      <a:pt x="63" y="27"/>
                    </a:lnTo>
                    <a:lnTo>
                      <a:pt x="59" y="30"/>
                    </a:lnTo>
                    <a:lnTo>
                      <a:pt x="54" y="34"/>
                    </a:lnTo>
                    <a:lnTo>
                      <a:pt x="48" y="39"/>
                    </a:lnTo>
                    <a:lnTo>
                      <a:pt x="44" y="43"/>
                    </a:lnTo>
                    <a:lnTo>
                      <a:pt x="39" y="48"/>
                    </a:lnTo>
                    <a:lnTo>
                      <a:pt x="36" y="54"/>
                    </a:lnTo>
                    <a:lnTo>
                      <a:pt x="31" y="59"/>
                    </a:lnTo>
                    <a:lnTo>
                      <a:pt x="27" y="64"/>
                    </a:lnTo>
                    <a:lnTo>
                      <a:pt x="24" y="69"/>
                    </a:lnTo>
                    <a:lnTo>
                      <a:pt x="20" y="75"/>
                    </a:lnTo>
                    <a:lnTo>
                      <a:pt x="17" y="81"/>
                    </a:lnTo>
                    <a:lnTo>
                      <a:pt x="14" y="87"/>
                    </a:lnTo>
                    <a:lnTo>
                      <a:pt x="11" y="91"/>
                    </a:lnTo>
                    <a:lnTo>
                      <a:pt x="9" y="97"/>
                    </a:lnTo>
                    <a:lnTo>
                      <a:pt x="7" y="103"/>
                    </a:lnTo>
                    <a:lnTo>
                      <a:pt x="5" y="109"/>
                    </a:lnTo>
                    <a:lnTo>
                      <a:pt x="3" y="115"/>
                    </a:lnTo>
                    <a:lnTo>
                      <a:pt x="2" y="121"/>
                    </a:lnTo>
                    <a:lnTo>
                      <a:pt x="1" y="127"/>
                    </a:lnTo>
                    <a:lnTo>
                      <a:pt x="0" y="133"/>
                    </a:lnTo>
                    <a:lnTo>
                      <a:pt x="0" y="139"/>
                    </a:lnTo>
                    <a:lnTo>
                      <a:pt x="0" y="145"/>
                    </a:lnTo>
                    <a:lnTo>
                      <a:pt x="0" y="151"/>
                    </a:lnTo>
                    <a:lnTo>
                      <a:pt x="0" y="156"/>
                    </a:lnTo>
                    <a:lnTo>
                      <a:pt x="0" y="162"/>
                    </a:lnTo>
                    <a:lnTo>
                      <a:pt x="1" y="168"/>
                    </a:lnTo>
                    <a:lnTo>
                      <a:pt x="2" y="173"/>
                    </a:lnTo>
                    <a:lnTo>
                      <a:pt x="3" y="179"/>
                    </a:lnTo>
                    <a:lnTo>
                      <a:pt x="5" y="184"/>
                    </a:lnTo>
                    <a:lnTo>
                      <a:pt x="7" y="190"/>
                    </a:lnTo>
                    <a:lnTo>
                      <a:pt x="9" y="194"/>
                    </a:lnTo>
                    <a:lnTo>
                      <a:pt x="12" y="200"/>
                    </a:lnTo>
                    <a:lnTo>
                      <a:pt x="14" y="204"/>
                    </a:lnTo>
                    <a:lnTo>
                      <a:pt x="18" y="209"/>
                    </a:lnTo>
                    <a:lnTo>
                      <a:pt x="21" y="213"/>
                    </a:lnTo>
                    <a:lnTo>
                      <a:pt x="25" y="218"/>
                    </a:lnTo>
                    <a:lnTo>
                      <a:pt x="29" y="221"/>
                    </a:lnTo>
                    <a:lnTo>
                      <a:pt x="33" y="225"/>
                    </a:lnTo>
                    <a:lnTo>
                      <a:pt x="33" y="22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210"/>
              <p:cNvSpPr>
                <a:spLocks/>
              </p:cNvSpPr>
              <p:nvPr/>
            </p:nvSpPr>
            <p:spPr bwMode="auto">
              <a:xfrm>
                <a:off x="2286" y="2245"/>
                <a:ext cx="163" cy="222"/>
              </a:xfrm>
              <a:custGeom>
                <a:avLst/>
                <a:gdLst/>
                <a:ahLst/>
                <a:cxnLst>
                  <a:cxn ang="0">
                    <a:pos x="74" y="222"/>
                  </a:cxn>
                  <a:cxn ang="0">
                    <a:pos x="86" y="222"/>
                  </a:cxn>
                  <a:cxn ang="0">
                    <a:pos x="98" y="220"/>
                  </a:cxn>
                  <a:cxn ang="0">
                    <a:pos x="109" y="214"/>
                  </a:cxn>
                  <a:cxn ang="0">
                    <a:pos x="120" y="206"/>
                  </a:cxn>
                  <a:cxn ang="0">
                    <a:pos x="130" y="198"/>
                  </a:cxn>
                  <a:cxn ang="0">
                    <a:pos x="139" y="186"/>
                  </a:cxn>
                  <a:cxn ang="0">
                    <a:pos x="148" y="174"/>
                  </a:cxn>
                  <a:cxn ang="0">
                    <a:pos x="154" y="161"/>
                  </a:cxn>
                  <a:cxn ang="0">
                    <a:pos x="158" y="145"/>
                  </a:cxn>
                  <a:cxn ang="0">
                    <a:pos x="162" y="128"/>
                  </a:cxn>
                  <a:cxn ang="0">
                    <a:pos x="163" y="112"/>
                  </a:cxn>
                  <a:cxn ang="0">
                    <a:pos x="163" y="95"/>
                  </a:cxn>
                  <a:cxn ang="0">
                    <a:pos x="161" y="79"/>
                  </a:cxn>
                  <a:cxn ang="0">
                    <a:pos x="157" y="65"/>
                  </a:cxn>
                  <a:cxn ang="0">
                    <a:pos x="152" y="50"/>
                  </a:cxn>
                  <a:cxn ang="0">
                    <a:pos x="145" y="37"/>
                  </a:cxn>
                  <a:cxn ang="0">
                    <a:pos x="134" y="23"/>
                  </a:cxn>
                  <a:cxn ang="0">
                    <a:pos x="121" y="12"/>
                  </a:cxn>
                  <a:cxn ang="0">
                    <a:pos x="110" y="6"/>
                  </a:cxn>
                  <a:cxn ang="0">
                    <a:pos x="100" y="2"/>
                  </a:cxn>
                  <a:cxn ang="0">
                    <a:pos x="86" y="0"/>
                  </a:cxn>
                  <a:cxn ang="0">
                    <a:pos x="74" y="1"/>
                  </a:cxn>
                  <a:cxn ang="0">
                    <a:pos x="62" y="4"/>
                  </a:cxn>
                  <a:cxn ang="0">
                    <a:pos x="52" y="11"/>
                  </a:cxn>
                  <a:cxn ang="0">
                    <a:pos x="41" y="18"/>
                  </a:cxn>
                  <a:cxn ang="0">
                    <a:pos x="30" y="28"/>
                  </a:cxn>
                  <a:cxn ang="0">
                    <a:pos x="22" y="40"/>
                  </a:cxn>
                  <a:cxn ang="0">
                    <a:pos x="16" y="53"/>
                  </a:cxn>
                  <a:cxn ang="0">
                    <a:pos x="8" y="67"/>
                  </a:cxn>
                  <a:cxn ang="0">
                    <a:pos x="4" y="83"/>
                  </a:cxn>
                  <a:cxn ang="0">
                    <a:pos x="1" y="100"/>
                  </a:cxn>
                  <a:cxn ang="0">
                    <a:pos x="0" y="116"/>
                  </a:cxn>
                  <a:cxn ang="0">
                    <a:pos x="1" y="132"/>
                  </a:cxn>
                  <a:cxn ang="0">
                    <a:pos x="4" y="148"/>
                  </a:cxn>
                  <a:cxn ang="0">
                    <a:pos x="7" y="162"/>
                  </a:cxn>
                  <a:cxn ang="0">
                    <a:pos x="14" y="176"/>
                  </a:cxn>
                  <a:cxn ang="0">
                    <a:pos x="20" y="187"/>
                  </a:cxn>
                  <a:cxn ang="0">
                    <a:pos x="29" y="199"/>
                  </a:cxn>
                  <a:cxn ang="0">
                    <a:pos x="40" y="208"/>
                  </a:cxn>
                  <a:cxn ang="0">
                    <a:pos x="50" y="215"/>
                  </a:cxn>
                  <a:cxn ang="0">
                    <a:pos x="62" y="220"/>
                  </a:cxn>
                </a:cxnLst>
                <a:rect l="0" t="0" r="r" b="b"/>
                <a:pathLst>
                  <a:path w="163" h="222">
                    <a:moveTo>
                      <a:pt x="66" y="221"/>
                    </a:moveTo>
                    <a:lnTo>
                      <a:pt x="70" y="221"/>
                    </a:lnTo>
                    <a:lnTo>
                      <a:pt x="74" y="222"/>
                    </a:lnTo>
                    <a:lnTo>
                      <a:pt x="78" y="222"/>
                    </a:lnTo>
                    <a:lnTo>
                      <a:pt x="83" y="222"/>
                    </a:lnTo>
                    <a:lnTo>
                      <a:pt x="86" y="222"/>
                    </a:lnTo>
                    <a:lnTo>
                      <a:pt x="90" y="221"/>
                    </a:lnTo>
                    <a:lnTo>
                      <a:pt x="95" y="220"/>
                    </a:lnTo>
                    <a:lnTo>
                      <a:pt x="98" y="220"/>
                    </a:lnTo>
                    <a:lnTo>
                      <a:pt x="102" y="217"/>
                    </a:lnTo>
                    <a:lnTo>
                      <a:pt x="106" y="215"/>
                    </a:lnTo>
                    <a:lnTo>
                      <a:pt x="109" y="214"/>
                    </a:lnTo>
                    <a:lnTo>
                      <a:pt x="114" y="211"/>
                    </a:lnTo>
                    <a:lnTo>
                      <a:pt x="116" y="209"/>
                    </a:lnTo>
                    <a:lnTo>
                      <a:pt x="120" y="206"/>
                    </a:lnTo>
                    <a:lnTo>
                      <a:pt x="124" y="204"/>
                    </a:lnTo>
                    <a:lnTo>
                      <a:pt x="127" y="202"/>
                    </a:lnTo>
                    <a:lnTo>
                      <a:pt x="130" y="198"/>
                    </a:lnTo>
                    <a:lnTo>
                      <a:pt x="133" y="194"/>
                    </a:lnTo>
                    <a:lnTo>
                      <a:pt x="136" y="191"/>
                    </a:lnTo>
                    <a:lnTo>
                      <a:pt x="139" y="186"/>
                    </a:lnTo>
                    <a:lnTo>
                      <a:pt x="142" y="182"/>
                    </a:lnTo>
                    <a:lnTo>
                      <a:pt x="145" y="179"/>
                    </a:lnTo>
                    <a:lnTo>
                      <a:pt x="148" y="174"/>
                    </a:lnTo>
                    <a:lnTo>
                      <a:pt x="150" y="170"/>
                    </a:lnTo>
                    <a:lnTo>
                      <a:pt x="151" y="166"/>
                    </a:lnTo>
                    <a:lnTo>
                      <a:pt x="154" y="161"/>
                    </a:lnTo>
                    <a:lnTo>
                      <a:pt x="155" y="155"/>
                    </a:lnTo>
                    <a:lnTo>
                      <a:pt x="157" y="150"/>
                    </a:lnTo>
                    <a:lnTo>
                      <a:pt x="158" y="145"/>
                    </a:lnTo>
                    <a:lnTo>
                      <a:pt x="160" y="139"/>
                    </a:lnTo>
                    <a:lnTo>
                      <a:pt x="161" y="134"/>
                    </a:lnTo>
                    <a:lnTo>
                      <a:pt x="162" y="128"/>
                    </a:lnTo>
                    <a:lnTo>
                      <a:pt x="162" y="122"/>
                    </a:lnTo>
                    <a:lnTo>
                      <a:pt x="163" y="118"/>
                    </a:lnTo>
                    <a:lnTo>
                      <a:pt x="163" y="112"/>
                    </a:lnTo>
                    <a:lnTo>
                      <a:pt x="163" y="107"/>
                    </a:lnTo>
                    <a:lnTo>
                      <a:pt x="163" y="101"/>
                    </a:lnTo>
                    <a:lnTo>
                      <a:pt x="163" y="95"/>
                    </a:lnTo>
                    <a:lnTo>
                      <a:pt x="162" y="90"/>
                    </a:lnTo>
                    <a:lnTo>
                      <a:pt x="162" y="85"/>
                    </a:lnTo>
                    <a:lnTo>
                      <a:pt x="161" y="79"/>
                    </a:lnTo>
                    <a:lnTo>
                      <a:pt x="160" y="74"/>
                    </a:lnTo>
                    <a:lnTo>
                      <a:pt x="158" y="70"/>
                    </a:lnTo>
                    <a:lnTo>
                      <a:pt x="157" y="65"/>
                    </a:lnTo>
                    <a:lnTo>
                      <a:pt x="156" y="59"/>
                    </a:lnTo>
                    <a:lnTo>
                      <a:pt x="154" y="55"/>
                    </a:lnTo>
                    <a:lnTo>
                      <a:pt x="152" y="50"/>
                    </a:lnTo>
                    <a:lnTo>
                      <a:pt x="151" y="47"/>
                    </a:lnTo>
                    <a:lnTo>
                      <a:pt x="148" y="42"/>
                    </a:lnTo>
                    <a:lnTo>
                      <a:pt x="145" y="37"/>
                    </a:lnTo>
                    <a:lnTo>
                      <a:pt x="143" y="34"/>
                    </a:lnTo>
                    <a:lnTo>
                      <a:pt x="140" y="30"/>
                    </a:lnTo>
                    <a:lnTo>
                      <a:pt x="134" y="23"/>
                    </a:lnTo>
                    <a:lnTo>
                      <a:pt x="128" y="18"/>
                    </a:lnTo>
                    <a:lnTo>
                      <a:pt x="125" y="14"/>
                    </a:lnTo>
                    <a:lnTo>
                      <a:pt x="121" y="12"/>
                    </a:lnTo>
                    <a:lnTo>
                      <a:pt x="118" y="10"/>
                    </a:lnTo>
                    <a:lnTo>
                      <a:pt x="115" y="8"/>
                    </a:lnTo>
                    <a:lnTo>
                      <a:pt x="110" y="6"/>
                    </a:lnTo>
                    <a:lnTo>
                      <a:pt x="107" y="4"/>
                    </a:lnTo>
                    <a:lnTo>
                      <a:pt x="103" y="2"/>
                    </a:lnTo>
                    <a:lnTo>
                      <a:pt x="100" y="2"/>
                    </a:lnTo>
                    <a:lnTo>
                      <a:pt x="95" y="1"/>
                    </a:lnTo>
                    <a:lnTo>
                      <a:pt x="91" y="0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79" y="0"/>
                    </a:lnTo>
                    <a:lnTo>
                      <a:pt x="74" y="1"/>
                    </a:lnTo>
                    <a:lnTo>
                      <a:pt x="71" y="1"/>
                    </a:lnTo>
                    <a:lnTo>
                      <a:pt x="67" y="4"/>
                    </a:lnTo>
                    <a:lnTo>
                      <a:pt x="62" y="4"/>
                    </a:lnTo>
                    <a:lnTo>
                      <a:pt x="59" y="6"/>
                    </a:lnTo>
                    <a:lnTo>
                      <a:pt x="55" y="8"/>
                    </a:lnTo>
                    <a:lnTo>
                      <a:pt x="52" y="11"/>
                    </a:lnTo>
                    <a:lnTo>
                      <a:pt x="48" y="12"/>
                    </a:lnTo>
                    <a:lnTo>
                      <a:pt x="43" y="16"/>
                    </a:lnTo>
                    <a:lnTo>
                      <a:pt x="41" y="18"/>
                    </a:lnTo>
                    <a:lnTo>
                      <a:pt x="37" y="22"/>
                    </a:lnTo>
                    <a:lnTo>
                      <a:pt x="34" y="24"/>
                    </a:lnTo>
                    <a:lnTo>
                      <a:pt x="30" y="28"/>
                    </a:lnTo>
                    <a:lnTo>
                      <a:pt x="28" y="31"/>
                    </a:lnTo>
                    <a:lnTo>
                      <a:pt x="25" y="36"/>
                    </a:lnTo>
                    <a:lnTo>
                      <a:pt x="22" y="40"/>
                    </a:lnTo>
                    <a:lnTo>
                      <a:pt x="19" y="43"/>
                    </a:lnTo>
                    <a:lnTo>
                      <a:pt x="17" y="48"/>
                    </a:lnTo>
                    <a:lnTo>
                      <a:pt x="16" y="53"/>
                    </a:lnTo>
                    <a:lnTo>
                      <a:pt x="13" y="56"/>
                    </a:lnTo>
                    <a:lnTo>
                      <a:pt x="10" y="61"/>
                    </a:lnTo>
                    <a:lnTo>
                      <a:pt x="8" y="67"/>
                    </a:lnTo>
                    <a:lnTo>
                      <a:pt x="7" y="73"/>
                    </a:lnTo>
                    <a:lnTo>
                      <a:pt x="5" y="78"/>
                    </a:lnTo>
                    <a:lnTo>
                      <a:pt x="4" y="83"/>
                    </a:lnTo>
                    <a:lnTo>
                      <a:pt x="2" y="89"/>
                    </a:lnTo>
                    <a:lnTo>
                      <a:pt x="2" y="95"/>
                    </a:lnTo>
                    <a:lnTo>
                      <a:pt x="1" y="100"/>
                    </a:lnTo>
                    <a:lnTo>
                      <a:pt x="1" y="106"/>
                    </a:lnTo>
                    <a:lnTo>
                      <a:pt x="0" y="110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6"/>
                    </a:lnTo>
                    <a:lnTo>
                      <a:pt x="1" y="132"/>
                    </a:lnTo>
                    <a:lnTo>
                      <a:pt x="2" y="138"/>
                    </a:lnTo>
                    <a:lnTo>
                      <a:pt x="2" y="143"/>
                    </a:lnTo>
                    <a:lnTo>
                      <a:pt x="4" y="148"/>
                    </a:lnTo>
                    <a:lnTo>
                      <a:pt x="5" y="152"/>
                    </a:lnTo>
                    <a:lnTo>
                      <a:pt x="6" y="158"/>
                    </a:lnTo>
                    <a:lnTo>
                      <a:pt x="7" y="162"/>
                    </a:lnTo>
                    <a:lnTo>
                      <a:pt x="10" y="167"/>
                    </a:lnTo>
                    <a:lnTo>
                      <a:pt x="12" y="172"/>
                    </a:lnTo>
                    <a:lnTo>
                      <a:pt x="14" y="176"/>
                    </a:lnTo>
                    <a:lnTo>
                      <a:pt x="17" y="180"/>
                    </a:lnTo>
                    <a:lnTo>
                      <a:pt x="18" y="184"/>
                    </a:lnTo>
                    <a:lnTo>
                      <a:pt x="20" y="187"/>
                    </a:lnTo>
                    <a:lnTo>
                      <a:pt x="24" y="192"/>
                    </a:lnTo>
                    <a:lnTo>
                      <a:pt x="26" y="196"/>
                    </a:lnTo>
                    <a:lnTo>
                      <a:pt x="29" y="199"/>
                    </a:lnTo>
                    <a:lnTo>
                      <a:pt x="32" y="202"/>
                    </a:lnTo>
                    <a:lnTo>
                      <a:pt x="36" y="205"/>
                    </a:lnTo>
                    <a:lnTo>
                      <a:pt x="40" y="208"/>
                    </a:lnTo>
                    <a:lnTo>
                      <a:pt x="42" y="210"/>
                    </a:lnTo>
                    <a:lnTo>
                      <a:pt x="46" y="212"/>
                    </a:lnTo>
                    <a:lnTo>
                      <a:pt x="50" y="215"/>
                    </a:lnTo>
                    <a:lnTo>
                      <a:pt x="54" y="216"/>
                    </a:lnTo>
                    <a:lnTo>
                      <a:pt x="58" y="217"/>
                    </a:lnTo>
                    <a:lnTo>
                      <a:pt x="62" y="220"/>
                    </a:lnTo>
                    <a:lnTo>
                      <a:pt x="66" y="221"/>
                    </a:lnTo>
                    <a:lnTo>
                      <a:pt x="66" y="2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211"/>
              <p:cNvSpPr>
                <a:spLocks/>
              </p:cNvSpPr>
              <p:nvPr/>
            </p:nvSpPr>
            <p:spPr bwMode="auto">
              <a:xfrm>
                <a:off x="2047" y="2203"/>
                <a:ext cx="202" cy="252"/>
              </a:xfrm>
              <a:custGeom>
                <a:avLst/>
                <a:gdLst/>
                <a:ahLst/>
                <a:cxnLst>
                  <a:cxn ang="0">
                    <a:pos x="78" y="250"/>
                  </a:cxn>
                  <a:cxn ang="0">
                    <a:pos x="94" y="252"/>
                  </a:cxn>
                  <a:cxn ang="0">
                    <a:pos x="108" y="251"/>
                  </a:cxn>
                  <a:cxn ang="0">
                    <a:pos x="123" y="246"/>
                  </a:cxn>
                  <a:cxn ang="0">
                    <a:pos x="137" y="240"/>
                  </a:cxn>
                  <a:cxn ang="0">
                    <a:pos x="149" y="232"/>
                  </a:cxn>
                  <a:cxn ang="0">
                    <a:pos x="162" y="221"/>
                  </a:cxn>
                  <a:cxn ang="0">
                    <a:pos x="173" y="208"/>
                  </a:cxn>
                  <a:cxn ang="0">
                    <a:pos x="181" y="193"/>
                  </a:cxn>
                  <a:cxn ang="0">
                    <a:pos x="190" y="176"/>
                  </a:cxn>
                  <a:cxn ang="0">
                    <a:pos x="197" y="158"/>
                  </a:cxn>
                  <a:cxn ang="0">
                    <a:pos x="199" y="139"/>
                  </a:cxn>
                  <a:cxn ang="0">
                    <a:pos x="202" y="121"/>
                  </a:cxn>
                  <a:cxn ang="0">
                    <a:pos x="201" y="102"/>
                  </a:cxn>
                  <a:cxn ang="0">
                    <a:pos x="198" y="85"/>
                  </a:cxn>
                  <a:cxn ang="0">
                    <a:pos x="193" y="68"/>
                  </a:cxn>
                  <a:cxn ang="0">
                    <a:pos x="187" y="53"/>
                  </a:cxn>
                  <a:cxn ang="0">
                    <a:pos x="178" y="38"/>
                  </a:cxn>
                  <a:cxn ang="0">
                    <a:pos x="168" y="26"/>
                  </a:cxn>
                  <a:cxn ang="0">
                    <a:pos x="156" y="16"/>
                  </a:cxn>
                  <a:cxn ang="0">
                    <a:pos x="143" y="8"/>
                  </a:cxn>
                  <a:cxn ang="0">
                    <a:pos x="129" y="4"/>
                  </a:cxn>
                  <a:cxn ang="0">
                    <a:pos x="113" y="0"/>
                  </a:cxn>
                  <a:cxn ang="0">
                    <a:pos x="99" y="0"/>
                  </a:cxn>
                  <a:cxn ang="0">
                    <a:pos x="83" y="2"/>
                  </a:cxn>
                  <a:cxn ang="0">
                    <a:pos x="70" y="8"/>
                  </a:cxn>
                  <a:cxn ang="0">
                    <a:pos x="57" y="17"/>
                  </a:cxn>
                  <a:cxn ang="0">
                    <a:pos x="44" y="26"/>
                  </a:cxn>
                  <a:cxn ang="0">
                    <a:pos x="33" y="38"/>
                  </a:cxn>
                  <a:cxn ang="0">
                    <a:pos x="22" y="53"/>
                  </a:cxn>
                  <a:cxn ang="0">
                    <a:pos x="14" y="70"/>
                  </a:cxn>
                  <a:cxn ang="0">
                    <a:pos x="8" y="88"/>
                  </a:cxn>
                  <a:cxn ang="0">
                    <a:pos x="3" y="106"/>
                  </a:cxn>
                  <a:cxn ang="0">
                    <a:pos x="0" y="124"/>
                  </a:cxn>
                  <a:cxn ang="0">
                    <a:pos x="0" y="143"/>
                  </a:cxn>
                  <a:cxn ang="0">
                    <a:pos x="2" y="161"/>
                  </a:cxn>
                  <a:cxn ang="0">
                    <a:pos x="6" y="178"/>
                  </a:cxn>
                  <a:cxn ang="0">
                    <a:pos x="12" y="193"/>
                  </a:cxn>
                  <a:cxn ang="0">
                    <a:pos x="21" y="209"/>
                  </a:cxn>
                  <a:cxn ang="0">
                    <a:pos x="30" y="221"/>
                  </a:cxn>
                  <a:cxn ang="0">
                    <a:pos x="41" y="233"/>
                  </a:cxn>
                  <a:cxn ang="0">
                    <a:pos x="54" y="241"/>
                  </a:cxn>
                  <a:cxn ang="0">
                    <a:pos x="70" y="248"/>
                  </a:cxn>
                </a:cxnLst>
                <a:rect l="0" t="0" r="r" b="b"/>
                <a:pathLst>
                  <a:path w="202" h="252">
                    <a:moveTo>
                      <a:pt x="70" y="248"/>
                    </a:moveTo>
                    <a:lnTo>
                      <a:pt x="74" y="248"/>
                    </a:lnTo>
                    <a:lnTo>
                      <a:pt x="78" y="250"/>
                    </a:lnTo>
                    <a:lnTo>
                      <a:pt x="83" y="251"/>
                    </a:lnTo>
                    <a:lnTo>
                      <a:pt x="88" y="252"/>
                    </a:lnTo>
                    <a:lnTo>
                      <a:pt x="94" y="252"/>
                    </a:lnTo>
                    <a:lnTo>
                      <a:pt x="99" y="252"/>
                    </a:lnTo>
                    <a:lnTo>
                      <a:pt x="104" y="251"/>
                    </a:lnTo>
                    <a:lnTo>
                      <a:pt x="108" y="251"/>
                    </a:lnTo>
                    <a:lnTo>
                      <a:pt x="113" y="250"/>
                    </a:lnTo>
                    <a:lnTo>
                      <a:pt x="118" y="248"/>
                    </a:lnTo>
                    <a:lnTo>
                      <a:pt x="123" y="246"/>
                    </a:lnTo>
                    <a:lnTo>
                      <a:pt x="128" y="245"/>
                    </a:lnTo>
                    <a:lnTo>
                      <a:pt x="132" y="242"/>
                    </a:lnTo>
                    <a:lnTo>
                      <a:pt x="137" y="240"/>
                    </a:lnTo>
                    <a:lnTo>
                      <a:pt x="141" y="238"/>
                    </a:lnTo>
                    <a:lnTo>
                      <a:pt x="145" y="235"/>
                    </a:lnTo>
                    <a:lnTo>
                      <a:pt x="149" y="232"/>
                    </a:lnTo>
                    <a:lnTo>
                      <a:pt x="154" y="228"/>
                    </a:lnTo>
                    <a:lnTo>
                      <a:pt x="157" y="224"/>
                    </a:lnTo>
                    <a:lnTo>
                      <a:pt x="162" y="221"/>
                    </a:lnTo>
                    <a:lnTo>
                      <a:pt x="166" y="216"/>
                    </a:lnTo>
                    <a:lnTo>
                      <a:pt x="169" y="212"/>
                    </a:lnTo>
                    <a:lnTo>
                      <a:pt x="173" y="208"/>
                    </a:lnTo>
                    <a:lnTo>
                      <a:pt x="177" y="204"/>
                    </a:lnTo>
                    <a:lnTo>
                      <a:pt x="179" y="198"/>
                    </a:lnTo>
                    <a:lnTo>
                      <a:pt x="181" y="193"/>
                    </a:lnTo>
                    <a:lnTo>
                      <a:pt x="185" y="187"/>
                    </a:lnTo>
                    <a:lnTo>
                      <a:pt x="189" y="182"/>
                    </a:lnTo>
                    <a:lnTo>
                      <a:pt x="190" y="176"/>
                    </a:lnTo>
                    <a:lnTo>
                      <a:pt x="192" y="170"/>
                    </a:lnTo>
                    <a:lnTo>
                      <a:pt x="195" y="164"/>
                    </a:lnTo>
                    <a:lnTo>
                      <a:pt x="197" y="158"/>
                    </a:lnTo>
                    <a:lnTo>
                      <a:pt x="198" y="152"/>
                    </a:lnTo>
                    <a:lnTo>
                      <a:pt x="199" y="146"/>
                    </a:lnTo>
                    <a:lnTo>
                      <a:pt x="199" y="139"/>
                    </a:lnTo>
                    <a:lnTo>
                      <a:pt x="201" y="133"/>
                    </a:lnTo>
                    <a:lnTo>
                      <a:pt x="201" y="127"/>
                    </a:lnTo>
                    <a:lnTo>
                      <a:pt x="202" y="121"/>
                    </a:lnTo>
                    <a:lnTo>
                      <a:pt x="202" y="115"/>
                    </a:lnTo>
                    <a:lnTo>
                      <a:pt x="202" y="109"/>
                    </a:lnTo>
                    <a:lnTo>
                      <a:pt x="201" y="102"/>
                    </a:lnTo>
                    <a:lnTo>
                      <a:pt x="201" y="96"/>
                    </a:lnTo>
                    <a:lnTo>
                      <a:pt x="199" y="91"/>
                    </a:lnTo>
                    <a:lnTo>
                      <a:pt x="198" y="85"/>
                    </a:lnTo>
                    <a:lnTo>
                      <a:pt x="197" y="79"/>
                    </a:lnTo>
                    <a:lnTo>
                      <a:pt x="196" y="73"/>
                    </a:lnTo>
                    <a:lnTo>
                      <a:pt x="193" y="68"/>
                    </a:lnTo>
                    <a:lnTo>
                      <a:pt x="192" y="64"/>
                    </a:lnTo>
                    <a:lnTo>
                      <a:pt x="190" y="58"/>
                    </a:lnTo>
                    <a:lnTo>
                      <a:pt x="187" y="53"/>
                    </a:lnTo>
                    <a:lnTo>
                      <a:pt x="184" y="47"/>
                    </a:lnTo>
                    <a:lnTo>
                      <a:pt x="181" y="43"/>
                    </a:lnTo>
                    <a:lnTo>
                      <a:pt x="178" y="38"/>
                    </a:lnTo>
                    <a:lnTo>
                      <a:pt x="175" y="34"/>
                    </a:lnTo>
                    <a:lnTo>
                      <a:pt x="172" y="30"/>
                    </a:lnTo>
                    <a:lnTo>
                      <a:pt x="168" y="26"/>
                    </a:lnTo>
                    <a:lnTo>
                      <a:pt x="165" y="23"/>
                    </a:lnTo>
                    <a:lnTo>
                      <a:pt x="161" y="19"/>
                    </a:lnTo>
                    <a:lnTo>
                      <a:pt x="156" y="16"/>
                    </a:lnTo>
                    <a:lnTo>
                      <a:pt x="151" y="13"/>
                    </a:lnTo>
                    <a:lnTo>
                      <a:pt x="147" y="11"/>
                    </a:lnTo>
                    <a:lnTo>
                      <a:pt x="143" y="8"/>
                    </a:lnTo>
                    <a:lnTo>
                      <a:pt x="138" y="6"/>
                    </a:lnTo>
                    <a:lnTo>
                      <a:pt x="135" y="5"/>
                    </a:lnTo>
                    <a:lnTo>
                      <a:pt x="129" y="4"/>
                    </a:lnTo>
                    <a:lnTo>
                      <a:pt x="124" y="1"/>
                    </a:lnTo>
                    <a:lnTo>
                      <a:pt x="118" y="0"/>
                    </a:lnTo>
                    <a:lnTo>
                      <a:pt x="113" y="0"/>
                    </a:lnTo>
                    <a:lnTo>
                      <a:pt x="108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4" y="1"/>
                    </a:lnTo>
                    <a:lnTo>
                      <a:pt x="88" y="1"/>
                    </a:lnTo>
                    <a:lnTo>
                      <a:pt x="83" y="2"/>
                    </a:lnTo>
                    <a:lnTo>
                      <a:pt x="78" y="5"/>
                    </a:lnTo>
                    <a:lnTo>
                      <a:pt x="75" y="6"/>
                    </a:lnTo>
                    <a:lnTo>
                      <a:pt x="70" y="8"/>
                    </a:lnTo>
                    <a:lnTo>
                      <a:pt x="65" y="11"/>
                    </a:lnTo>
                    <a:lnTo>
                      <a:pt x="60" y="13"/>
                    </a:lnTo>
                    <a:lnTo>
                      <a:pt x="57" y="17"/>
                    </a:lnTo>
                    <a:lnTo>
                      <a:pt x="52" y="19"/>
                    </a:lnTo>
                    <a:lnTo>
                      <a:pt x="47" y="23"/>
                    </a:lnTo>
                    <a:lnTo>
                      <a:pt x="44" y="26"/>
                    </a:lnTo>
                    <a:lnTo>
                      <a:pt x="40" y="30"/>
                    </a:lnTo>
                    <a:lnTo>
                      <a:pt x="36" y="34"/>
                    </a:lnTo>
                    <a:lnTo>
                      <a:pt x="33" y="38"/>
                    </a:lnTo>
                    <a:lnTo>
                      <a:pt x="29" y="42"/>
                    </a:lnTo>
                    <a:lnTo>
                      <a:pt x="26" y="48"/>
                    </a:lnTo>
                    <a:lnTo>
                      <a:pt x="22" y="53"/>
                    </a:lnTo>
                    <a:lnTo>
                      <a:pt x="18" y="58"/>
                    </a:lnTo>
                    <a:lnTo>
                      <a:pt x="16" y="64"/>
                    </a:lnTo>
                    <a:lnTo>
                      <a:pt x="14" y="70"/>
                    </a:lnTo>
                    <a:lnTo>
                      <a:pt x="11" y="74"/>
                    </a:lnTo>
                    <a:lnTo>
                      <a:pt x="9" y="82"/>
                    </a:lnTo>
                    <a:lnTo>
                      <a:pt x="8" y="88"/>
                    </a:lnTo>
                    <a:lnTo>
                      <a:pt x="6" y="94"/>
                    </a:lnTo>
                    <a:lnTo>
                      <a:pt x="4" y="100"/>
                    </a:lnTo>
                    <a:lnTo>
                      <a:pt x="3" y="106"/>
                    </a:lnTo>
                    <a:lnTo>
                      <a:pt x="2" y="112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0" y="131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0" y="149"/>
                    </a:lnTo>
                    <a:lnTo>
                      <a:pt x="2" y="155"/>
                    </a:lnTo>
                    <a:lnTo>
                      <a:pt x="2" y="161"/>
                    </a:lnTo>
                    <a:lnTo>
                      <a:pt x="4" y="167"/>
                    </a:lnTo>
                    <a:lnTo>
                      <a:pt x="5" y="173"/>
                    </a:lnTo>
                    <a:lnTo>
                      <a:pt x="6" y="178"/>
                    </a:lnTo>
                    <a:lnTo>
                      <a:pt x="9" y="184"/>
                    </a:lnTo>
                    <a:lnTo>
                      <a:pt x="11" y="188"/>
                    </a:lnTo>
                    <a:lnTo>
                      <a:pt x="12" y="193"/>
                    </a:lnTo>
                    <a:lnTo>
                      <a:pt x="15" y="198"/>
                    </a:lnTo>
                    <a:lnTo>
                      <a:pt x="17" y="204"/>
                    </a:lnTo>
                    <a:lnTo>
                      <a:pt x="21" y="209"/>
                    </a:lnTo>
                    <a:lnTo>
                      <a:pt x="23" y="212"/>
                    </a:lnTo>
                    <a:lnTo>
                      <a:pt x="27" y="217"/>
                    </a:lnTo>
                    <a:lnTo>
                      <a:pt x="30" y="221"/>
                    </a:lnTo>
                    <a:lnTo>
                      <a:pt x="34" y="226"/>
                    </a:lnTo>
                    <a:lnTo>
                      <a:pt x="38" y="228"/>
                    </a:lnTo>
                    <a:lnTo>
                      <a:pt x="41" y="233"/>
                    </a:lnTo>
                    <a:lnTo>
                      <a:pt x="46" y="235"/>
                    </a:lnTo>
                    <a:lnTo>
                      <a:pt x="50" y="239"/>
                    </a:lnTo>
                    <a:lnTo>
                      <a:pt x="54" y="241"/>
                    </a:lnTo>
                    <a:lnTo>
                      <a:pt x="59" y="244"/>
                    </a:lnTo>
                    <a:lnTo>
                      <a:pt x="64" y="246"/>
                    </a:lnTo>
                    <a:lnTo>
                      <a:pt x="70" y="248"/>
                    </a:lnTo>
                    <a:lnTo>
                      <a:pt x="70" y="24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212"/>
              <p:cNvSpPr>
                <a:spLocks/>
              </p:cNvSpPr>
              <p:nvPr/>
            </p:nvSpPr>
            <p:spPr bwMode="auto">
              <a:xfrm>
                <a:off x="1421" y="1922"/>
                <a:ext cx="209" cy="221"/>
              </a:xfrm>
              <a:custGeom>
                <a:avLst/>
                <a:gdLst/>
                <a:ahLst/>
                <a:cxnLst>
                  <a:cxn ang="0">
                    <a:pos x="38" y="206"/>
                  </a:cxn>
                  <a:cxn ang="0">
                    <a:pos x="50" y="214"/>
                  </a:cxn>
                  <a:cxn ang="0">
                    <a:pos x="65" y="218"/>
                  </a:cxn>
                  <a:cxn ang="0">
                    <a:pos x="79" y="221"/>
                  </a:cxn>
                  <a:cxn ang="0">
                    <a:pos x="94" y="221"/>
                  </a:cxn>
                  <a:cxn ang="0">
                    <a:pos x="109" y="218"/>
                  </a:cxn>
                  <a:cxn ang="0">
                    <a:pos x="124" y="215"/>
                  </a:cxn>
                  <a:cxn ang="0">
                    <a:pos x="138" y="208"/>
                  </a:cxn>
                  <a:cxn ang="0">
                    <a:pos x="152" y="198"/>
                  </a:cxn>
                  <a:cxn ang="0">
                    <a:pos x="166" y="187"/>
                  </a:cxn>
                  <a:cxn ang="0">
                    <a:pos x="178" y="175"/>
                  </a:cxn>
                  <a:cxn ang="0">
                    <a:pos x="187" y="161"/>
                  </a:cxn>
                  <a:cxn ang="0">
                    <a:pos x="196" y="145"/>
                  </a:cxn>
                  <a:cxn ang="0">
                    <a:pos x="202" y="130"/>
                  </a:cxn>
                  <a:cxn ang="0">
                    <a:pos x="206" y="114"/>
                  </a:cxn>
                  <a:cxn ang="0">
                    <a:pos x="208" y="98"/>
                  </a:cxn>
                  <a:cxn ang="0">
                    <a:pos x="208" y="82"/>
                  </a:cxn>
                  <a:cxn ang="0">
                    <a:pos x="205" y="66"/>
                  </a:cxn>
                  <a:cxn ang="0">
                    <a:pos x="202" y="53"/>
                  </a:cxn>
                  <a:cxn ang="0">
                    <a:pos x="194" y="38"/>
                  </a:cxn>
                  <a:cxn ang="0">
                    <a:pos x="186" y="28"/>
                  </a:cxn>
                  <a:cxn ang="0">
                    <a:pos x="175" y="17"/>
                  </a:cxn>
                  <a:cxn ang="0">
                    <a:pos x="162" y="10"/>
                  </a:cxn>
                  <a:cxn ang="0">
                    <a:pos x="148" y="4"/>
                  </a:cxn>
                  <a:cxn ang="0">
                    <a:pos x="133" y="0"/>
                  </a:cxn>
                  <a:cxn ang="0">
                    <a:pos x="119" y="0"/>
                  </a:cxn>
                  <a:cxn ang="0">
                    <a:pos x="104" y="1"/>
                  </a:cxn>
                  <a:cxn ang="0">
                    <a:pos x="89" y="5"/>
                  </a:cxn>
                  <a:cxn ang="0">
                    <a:pos x="74" y="10"/>
                  </a:cxn>
                  <a:cxn ang="0">
                    <a:pos x="59" y="18"/>
                  </a:cxn>
                  <a:cxn ang="0">
                    <a:pos x="47" y="29"/>
                  </a:cxn>
                  <a:cxn ang="0">
                    <a:pos x="34" y="41"/>
                  </a:cxn>
                  <a:cxn ang="0">
                    <a:pos x="23" y="56"/>
                  </a:cxn>
                  <a:cxn ang="0">
                    <a:pos x="14" y="71"/>
                  </a:cxn>
                  <a:cxn ang="0">
                    <a:pos x="8" y="85"/>
                  </a:cxn>
                  <a:cxn ang="0">
                    <a:pos x="2" y="101"/>
                  </a:cxn>
                  <a:cxn ang="0">
                    <a:pos x="0" y="118"/>
                  </a:cxn>
                  <a:cxn ang="0">
                    <a:pos x="0" y="133"/>
                  </a:cxn>
                  <a:cxn ang="0">
                    <a:pos x="2" y="149"/>
                  </a:cxn>
                  <a:cxn ang="0">
                    <a:pos x="6" y="163"/>
                  </a:cxn>
                  <a:cxn ang="0">
                    <a:pos x="12" y="176"/>
                  </a:cxn>
                  <a:cxn ang="0">
                    <a:pos x="19" y="188"/>
                  </a:cxn>
                  <a:cxn ang="0">
                    <a:pos x="30" y="200"/>
                  </a:cxn>
                </a:cxnLst>
                <a:rect l="0" t="0" r="r" b="b"/>
                <a:pathLst>
                  <a:path w="209" h="221">
                    <a:moveTo>
                      <a:pt x="30" y="200"/>
                    </a:moveTo>
                    <a:lnTo>
                      <a:pt x="34" y="203"/>
                    </a:lnTo>
                    <a:lnTo>
                      <a:pt x="38" y="206"/>
                    </a:lnTo>
                    <a:lnTo>
                      <a:pt x="42" y="209"/>
                    </a:lnTo>
                    <a:lnTo>
                      <a:pt x="47" y="211"/>
                    </a:lnTo>
                    <a:lnTo>
                      <a:pt x="50" y="214"/>
                    </a:lnTo>
                    <a:lnTo>
                      <a:pt x="55" y="215"/>
                    </a:lnTo>
                    <a:lnTo>
                      <a:pt x="59" y="217"/>
                    </a:lnTo>
                    <a:lnTo>
                      <a:pt x="65" y="218"/>
                    </a:lnTo>
                    <a:lnTo>
                      <a:pt x="68" y="220"/>
                    </a:lnTo>
                    <a:lnTo>
                      <a:pt x="74" y="220"/>
                    </a:lnTo>
                    <a:lnTo>
                      <a:pt x="79" y="221"/>
                    </a:lnTo>
                    <a:lnTo>
                      <a:pt x="84" y="221"/>
                    </a:lnTo>
                    <a:lnTo>
                      <a:pt x="89" y="221"/>
                    </a:lnTo>
                    <a:lnTo>
                      <a:pt x="94" y="221"/>
                    </a:lnTo>
                    <a:lnTo>
                      <a:pt x="98" y="220"/>
                    </a:lnTo>
                    <a:lnTo>
                      <a:pt x="104" y="220"/>
                    </a:lnTo>
                    <a:lnTo>
                      <a:pt x="109" y="218"/>
                    </a:lnTo>
                    <a:lnTo>
                      <a:pt x="114" y="217"/>
                    </a:lnTo>
                    <a:lnTo>
                      <a:pt x="119" y="216"/>
                    </a:lnTo>
                    <a:lnTo>
                      <a:pt x="124" y="215"/>
                    </a:lnTo>
                    <a:lnTo>
                      <a:pt x="128" y="212"/>
                    </a:lnTo>
                    <a:lnTo>
                      <a:pt x="133" y="210"/>
                    </a:lnTo>
                    <a:lnTo>
                      <a:pt x="138" y="208"/>
                    </a:lnTo>
                    <a:lnTo>
                      <a:pt x="144" y="205"/>
                    </a:lnTo>
                    <a:lnTo>
                      <a:pt x="148" y="202"/>
                    </a:lnTo>
                    <a:lnTo>
                      <a:pt x="152" y="198"/>
                    </a:lnTo>
                    <a:lnTo>
                      <a:pt x="156" y="194"/>
                    </a:lnTo>
                    <a:lnTo>
                      <a:pt x="161" y="192"/>
                    </a:lnTo>
                    <a:lnTo>
                      <a:pt x="166" y="187"/>
                    </a:lnTo>
                    <a:lnTo>
                      <a:pt x="169" y="184"/>
                    </a:lnTo>
                    <a:lnTo>
                      <a:pt x="174" y="180"/>
                    </a:lnTo>
                    <a:lnTo>
                      <a:pt x="178" y="175"/>
                    </a:lnTo>
                    <a:lnTo>
                      <a:pt x="181" y="170"/>
                    </a:lnTo>
                    <a:lnTo>
                      <a:pt x="185" y="166"/>
                    </a:lnTo>
                    <a:lnTo>
                      <a:pt x="187" y="161"/>
                    </a:lnTo>
                    <a:lnTo>
                      <a:pt x="191" y="156"/>
                    </a:lnTo>
                    <a:lnTo>
                      <a:pt x="193" y="150"/>
                    </a:lnTo>
                    <a:lnTo>
                      <a:pt x="196" y="145"/>
                    </a:lnTo>
                    <a:lnTo>
                      <a:pt x="198" y="139"/>
                    </a:lnTo>
                    <a:lnTo>
                      <a:pt x="200" y="134"/>
                    </a:lnTo>
                    <a:lnTo>
                      <a:pt x="202" y="130"/>
                    </a:lnTo>
                    <a:lnTo>
                      <a:pt x="204" y="125"/>
                    </a:lnTo>
                    <a:lnTo>
                      <a:pt x="205" y="119"/>
                    </a:lnTo>
                    <a:lnTo>
                      <a:pt x="206" y="114"/>
                    </a:lnTo>
                    <a:lnTo>
                      <a:pt x="206" y="108"/>
                    </a:lnTo>
                    <a:lnTo>
                      <a:pt x="208" y="103"/>
                    </a:lnTo>
                    <a:lnTo>
                      <a:pt x="208" y="98"/>
                    </a:lnTo>
                    <a:lnTo>
                      <a:pt x="209" y="94"/>
                    </a:lnTo>
                    <a:lnTo>
                      <a:pt x="208" y="88"/>
                    </a:lnTo>
                    <a:lnTo>
                      <a:pt x="208" y="82"/>
                    </a:lnTo>
                    <a:lnTo>
                      <a:pt x="208" y="77"/>
                    </a:lnTo>
                    <a:lnTo>
                      <a:pt x="206" y="72"/>
                    </a:lnTo>
                    <a:lnTo>
                      <a:pt x="205" y="66"/>
                    </a:lnTo>
                    <a:lnTo>
                      <a:pt x="204" y="62"/>
                    </a:lnTo>
                    <a:lnTo>
                      <a:pt x="203" y="58"/>
                    </a:lnTo>
                    <a:lnTo>
                      <a:pt x="202" y="53"/>
                    </a:lnTo>
                    <a:lnTo>
                      <a:pt x="198" y="48"/>
                    </a:lnTo>
                    <a:lnTo>
                      <a:pt x="197" y="43"/>
                    </a:lnTo>
                    <a:lnTo>
                      <a:pt x="194" y="38"/>
                    </a:lnTo>
                    <a:lnTo>
                      <a:pt x="192" y="35"/>
                    </a:lnTo>
                    <a:lnTo>
                      <a:pt x="188" y="31"/>
                    </a:lnTo>
                    <a:lnTo>
                      <a:pt x="186" y="28"/>
                    </a:lnTo>
                    <a:lnTo>
                      <a:pt x="182" y="24"/>
                    </a:lnTo>
                    <a:lnTo>
                      <a:pt x="179" y="20"/>
                    </a:lnTo>
                    <a:lnTo>
                      <a:pt x="175" y="17"/>
                    </a:lnTo>
                    <a:lnTo>
                      <a:pt x="170" y="14"/>
                    </a:lnTo>
                    <a:lnTo>
                      <a:pt x="167" y="11"/>
                    </a:lnTo>
                    <a:lnTo>
                      <a:pt x="162" y="10"/>
                    </a:lnTo>
                    <a:lnTo>
                      <a:pt x="157" y="7"/>
                    </a:lnTo>
                    <a:lnTo>
                      <a:pt x="152" y="5"/>
                    </a:lnTo>
                    <a:lnTo>
                      <a:pt x="148" y="4"/>
                    </a:lnTo>
                    <a:lnTo>
                      <a:pt x="144" y="2"/>
                    </a:lnTo>
                    <a:lnTo>
                      <a:pt x="139" y="1"/>
                    </a:lnTo>
                    <a:lnTo>
                      <a:pt x="133" y="0"/>
                    </a:lnTo>
                    <a:lnTo>
                      <a:pt x="128" y="0"/>
                    </a:lnTo>
                    <a:lnTo>
                      <a:pt x="124" y="0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09" y="0"/>
                    </a:lnTo>
                    <a:lnTo>
                      <a:pt x="104" y="1"/>
                    </a:lnTo>
                    <a:lnTo>
                      <a:pt x="98" y="1"/>
                    </a:lnTo>
                    <a:lnTo>
                      <a:pt x="94" y="2"/>
                    </a:lnTo>
                    <a:lnTo>
                      <a:pt x="89" y="5"/>
                    </a:lnTo>
                    <a:lnTo>
                      <a:pt x="84" y="6"/>
                    </a:lnTo>
                    <a:lnTo>
                      <a:pt x="79" y="8"/>
                    </a:lnTo>
                    <a:lnTo>
                      <a:pt x="74" y="10"/>
                    </a:lnTo>
                    <a:lnTo>
                      <a:pt x="68" y="12"/>
                    </a:lnTo>
                    <a:lnTo>
                      <a:pt x="65" y="16"/>
                    </a:lnTo>
                    <a:lnTo>
                      <a:pt x="59" y="18"/>
                    </a:lnTo>
                    <a:lnTo>
                      <a:pt x="55" y="22"/>
                    </a:lnTo>
                    <a:lnTo>
                      <a:pt x="50" y="25"/>
                    </a:lnTo>
                    <a:lnTo>
                      <a:pt x="47" y="29"/>
                    </a:lnTo>
                    <a:lnTo>
                      <a:pt x="42" y="32"/>
                    </a:lnTo>
                    <a:lnTo>
                      <a:pt x="38" y="37"/>
                    </a:lnTo>
                    <a:lnTo>
                      <a:pt x="34" y="41"/>
                    </a:lnTo>
                    <a:lnTo>
                      <a:pt x="30" y="47"/>
                    </a:lnTo>
                    <a:lnTo>
                      <a:pt x="26" y="50"/>
                    </a:lnTo>
                    <a:lnTo>
                      <a:pt x="23" y="56"/>
                    </a:lnTo>
                    <a:lnTo>
                      <a:pt x="19" y="60"/>
                    </a:lnTo>
                    <a:lnTo>
                      <a:pt x="17" y="66"/>
                    </a:lnTo>
                    <a:lnTo>
                      <a:pt x="14" y="71"/>
                    </a:lnTo>
                    <a:lnTo>
                      <a:pt x="12" y="76"/>
                    </a:lnTo>
                    <a:lnTo>
                      <a:pt x="10" y="80"/>
                    </a:lnTo>
                    <a:lnTo>
                      <a:pt x="8" y="85"/>
                    </a:lnTo>
                    <a:lnTo>
                      <a:pt x="6" y="91"/>
                    </a:lnTo>
                    <a:lnTo>
                      <a:pt x="4" y="96"/>
                    </a:lnTo>
                    <a:lnTo>
                      <a:pt x="2" y="101"/>
                    </a:lnTo>
                    <a:lnTo>
                      <a:pt x="2" y="107"/>
                    </a:lnTo>
                    <a:lnTo>
                      <a:pt x="1" y="112"/>
                    </a:lnTo>
                    <a:lnTo>
                      <a:pt x="0" y="118"/>
                    </a:lnTo>
                    <a:lnTo>
                      <a:pt x="0" y="122"/>
                    </a:lnTo>
                    <a:lnTo>
                      <a:pt x="0" y="128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1" y="143"/>
                    </a:lnTo>
                    <a:lnTo>
                      <a:pt x="2" y="149"/>
                    </a:lnTo>
                    <a:lnTo>
                      <a:pt x="2" y="154"/>
                    </a:lnTo>
                    <a:lnTo>
                      <a:pt x="4" y="158"/>
                    </a:lnTo>
                    <a:lnTo>
                      <a:pt x="6" y="163"/>
                    </a:lnTo>
                    <a:lnTo>
                      <a:pt x="8" y="168"/>
                    </a:lnTo>
                    <a:lnTo>
                      <a:pt x="10" y="172"/>
                    </a:lnTo>
                    <a:lnTo>
                      <a:pt x="12" y="176"/>
                    </a:lnTo>
                    <a:lnTo>
                      <a:pt x="14" y="181"/>
                    </a:lnTo>
                    <a:lnTo>
                      <a:pt x="17" y="185"/>
                    </a:lnTo>
                    <a:lnTo>
                      <a:pt x="19" y="188"/>
                    </a:lnTo>
                    <a:lnTo>
                      <a:pt x="23" y="193"/>
                    </a:lnTo>
                    <a:lnTo>
                      <a:pt x="26" y="197"/>
                    </a:lnTo>
                    <a:lnTo>
                      <a:pt x="30" y="200"/>
                    </a:lnTo>
                    <a:lnTo>
                      <a:pt x="30" y="20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213"/>
              <p:cNvSpPr>
                <a:spLocks/>
              </p:cNvSpPr>
              <p:nvPr/>
            </p:nvSpPr>
            <p:spPr bwMode="auto">
              <a:xfrm>
                <a:off x="1125" y="1712"/>
                <a:ext cx="176" cy="185"/>
              </a:xfrm>
              <a:custGeom>
                <a:avLst/>
                <a:gdLst/>
                <a:ahLst/>
                <a:cxnLst>
                  <a:cxn ang="0">
                    <a:pos x="31" y="176"/>
                  </a:cxn>
                  <a:cxn ang="0">
                    <a:pos x="42" y="181"/>
                  </a:cxn>
                  <a:cxn ang="0">
                    <a:pos x="54" y="185"/>
                  </a:cxn>
                  <a:cxn ang="0">
                    <a:pos x="65" y="185"/>
                  </a:cxn>
                  <a:cxn ang="0">
                    <a:pos x="78" y="184"/>
                  </a:cxn>
                  <a:cxn ang="0">
                    <a:pos x="90" y="181"/>
                  </a:cxn>
                  <a:cxn ang="0">
                    <a:pos x="102" y="176"/>
                  </a:cxn>
                  <a:cxn ang="0">
                    <a:pos x="115" y="169"/>
                  </a:cxn>
                  <a:cxn ang="0">
                    <a:pos x="126" y="161"/>
                  </a:cxn>
                  <a:cxn ang="0">
                    <a:pos x="138" y="151"/>
                  </a:cxn>
                  <a:cxn ang="0">
                    <a:pos x="148" y="140"/>
                  </a:cxn>
                  <a:cxn ang="0">
                    <a:pos x="157" y="127"/>
                  </a:cxn>
                  <a:cxn ang="0">
                    <a:pos x="164" y="114"/>
                  </a:cxn>
                  <a:cxn ang="0">
                    <a:pos x="170" y="101"/>
                  </a:cxn>
                  <a:cxn ang="0">
                    <a:pos x="174" y="88"/>
                  </a:cxn>
                  <a:cxn ang="0">
                    <a:pos x="176" y="74"/>
                  </a:cxn>
                  <a:cxn ang="0">
                    <a:pos x="176" y="61"/>
                  </a:cxn>
                  <a:cxn ang="0">
                    <a:pos x="174" y="49"/>
                  </a:cxn>
                  <a:cxn ang="0">
                    <a:pos x="170" y="38"/>
                  </a:cxn>
                  <a:cxn ang="0">
                    <a:pos x="164" y="28"/>
                  </a:cxn>
                  <a:cxn ang="0">
                    <a:pos x="151" y="13"/>
                  </a:cxn>
                  <a:cxn ang="0">
                    <a:pos x="140" y="6"/>
                  </a:cxn>
                  <a:cxn ang="0">
                    <a:pos x="129" y="2"/>
                  </a:cxn>
                  <a:cxn ang="0">
                    <a:pos x="119" y="0"/>
                  </a:cxn>
                  <a:cxn ang="0">
                    <a:pos x="105" y="0"/>
                  </a:cxn>
                  <a:cxn ang="0">
                    <a:pos x="93" y="1"/>
                  </a:cxn>
                  <a:cxn ang="0">
                    <a:pos x="81" y="5"/>
                  </a:cxn>
                  <a:cxn ang="0">
                    <a:pos x="68" y="10"/>
                  </a:cxn>
                  <a:cxn ang="0">
                    <a:pos x="56" y="17"/>
                  </a:cxn>
                  <a:cxn ang="0">
                    <a:pos x="45" y="26"/>
                  </a:cxn>
                  <a:cxn ang="0">
                    <a:pos x="33" y="36"/>
                  </a:cxn>
                  <a:cxn ang="0">
                    <a:pos x="24" y="48"/>
                  </a:cxn>
                  <a:cxn ang="0">
                    <a:pos x="17" y="61"/>
                  </a:cxn>
                  <a:cxn ang="0">
                    <a:pos x="9" y="74"/>
                  </a:cxn>
                  <a:cxn ang="0">
                    <a:pos x="3" y="88"/>
                  </a:cxn>
                  <a:cxn ang="0">
                    <a:pos x="1" y="101"/>
                  </a:cxn>
                  <a:cxn ang="0">
                    <a:pos x="1" y="115"/>
                  </a:cxn>
                  <a:cxn ang="0">
                    <a:pos x="1" y="127"/>
                  </a:cxn>
                  <a:cxn ang="0">
                    <a:pos x="3" y="139"/>
                  </a:cxn>
                  <a:cxn ang="0">
                    <a:pos x="8" y="150"/>
                  </a:cxn>
                  <a:cxn ang="0">
                    <a:pos x="14" y="161"/>
                  </a:cxn>
                  <a:cxn ang="0">
                    <a:pos x="21" y="169"/>
                  </a:cxn>
                </a:cxnLst>
                <a:rect l="0" t="0" r="r" b="b"/>
                <a:pathLst>
                  <a:path w="176" h="185">
                    <a:moveTo>
                      <a:pt x="25" y="173"/>
                    </a:moveTo>
                    <a:lnTo>
                      <a:pt x="27" y="174"/>
                    </a:lnTo>
                    <a:lnTo>
                      <a:pt x="31" y="176"/>
                    </a:lnTo>
                    <a:lnTo>
                      <a:pt x="35" y="179"/>
                    </a:lnTo>
                    <a:lnTo>
                      <a:pt x="38" y="180"/>
                    </a:lnTo>
                    <a:lnTo>
                      <a:pt x="42" y="181"/>
                    </a:lnTo>
                    <a:lnTo>
                      <a:pt x="45" y="182"/>
                    </a:lnTo>
                    <a:lnTo>
                      <a:pt x="49" y="184"/>
                    </a:lnTo>
                    <a:lnTo>
                      <a:pt x="54" y="185"/>
                    </a:lnTo>
                    <a:lnTo>
                      <a:pt x="57" y="185"/>
                    </a:lnTo>
                    <a:lnTo>
                      <a:pt x="61" y="185"/>
                    </a:lnTo>
                    <a:lnTo>
                      <a:pt x="65" y="185"/>
                    </a:lnTo>
                    <a:lnTo>
                      <a:pt x="69" y="185"/>
                    </a:lnTo>
                    <a:lnTo>
                      <a:pt x="73" y="185"/>
                    </a:lnTo>
                    <a:lnTo>
                      <a:pt x="78" y="184"/>
                    </a:lnTo>
                    <a:lnTo>
                      <a:pt x="81" y="184"/>
                    </a:lnTo>
                    <a:lnTo>
                      <a:pt x="86" y="182"/>
                    </a:lnTo>
                    <a:lnTo>
                      <a:pt x="90" y="181"/>
                    </a:lnTo>
                    <a:lnTo>
                      <a:pt x="93" y="180"/>
                    </a:lnTo>
                    <a:lnTo>
                      <a:pt x="98" y="178"/>
                    </a:lnTo>
                    <a:lnTo>
                      <a:pt x="102" y="176"/>
                    </a:lnTo>
                    <a:lnTo>
                      <a:pt x="105" y="174"/>
                    </a:lnTo>
                    <a:lnTo>
                      <a:pt x="110" y="172"/>
                    </a:lnTo>
                    <a:lnTo>
                      <a:pt x="115" y="169"/>
                    </a:lnTo>
                    <a:lnTo>
                      <a:pt x="119" y="167"/>
                    </a:lnTo>
                    <a:lnTo>
                      <a:pt x="122" y="164"/>
                    </a:lnTo>
                    <a:lnTo>
                      <a:pt x="126" y="161"/>
                    </a:lnTo>
                    <a:lnTo>
                      <a:pt x="129" y="158"/>
                    </a:lnTo>
                    <a:lnTo>
                      <a:pt x="134" y="155"/>
                    </a:lnTo>
                    <a:lnTo>
                      <a:pt x="138" y="151"/>
                    </a:lnTo>
                    <a:lnTo>
                      <a:pt x="141" y="148"/>
                    </a:lnTo>
                    <a:lnTo>
                      <a:pt x="145" y="144"/>
                    </a:lnTo>
                    <a:lnTo>
                      <a:pt x="148" y="140"/>
                    </a:lnTo>
                    <a:lnTo>
                      <a:pt x="151" y="136"/>
                    </a:lnTo>
                    <a:lnTo>
                      <a:pt x="154" y="132"/>
                    </a:lnTo>
                    <a:lnTo>
                      <a:pt x="157" y="127"/>
                    </a:lnTo>
                    <a:lnTo>
                      <a:pt x="159" y="124"/>
                    </a:lnTo>
                    <a:lnTo>
                      <a:pt x="162" y="119"/>
                    </a:lnTo>
                    <a:lnTo>
                      <a:pt x="164" y="114"/>
                    </a:lnTo>
                    <a:lnTo>
                      <a:pt x="166" y="109"/>
                    </a:lnTo>
                    <a:lnTo>
                      <a:pt x="169" y="106"/>
                    </a:lnTo>
                    <a:lnTo>
                      <a:pt x="170" y="101"/>
                    </a:lnTo>
                    <a:lnTo>
                      <a:pt x="171" y="96"/>
                    </a:lnTo>
                    <a:lnTo>
                      <a:pt x="172" y="91"/>
                    </a:lnTo>
                    <a:lnTo>
                      <a:pt x="174" y="88"/>
                    </a:lnTo>
                    <a:lnTo>
                      <a:pt x="175" y="83"/>
                    </a:lnTo>
                    <a:lnTo>
                      <a:pt x="175" y="78"/>
                    </a:lnTo>
                    <a:lnTo>
                      <a:pt x="176" y="74"/>
                    </a:lnTo>
                    <a:lnTo>
                      <a:pt x="176" y="71"/>
                    </a:lnTo>
                    <a:lnTo>
                      <a:pt x="176" y="66"/>
                    </a:lnTo>
                    <a:lnTo>
                      <a:pt x="176" y="61"/>
                    </a:lnTo>
                    <a:lnTo>
                      <a:pt x="175" y="58"/>
                    </a:lnTo>
                    <a:lnTo>
                      <a:pt x="175" y="54"/>
                    </a:lnTo>
                    <a:lnTo>
                      <a:pt x="174" y="49"/>
                    </a:lnTo>
                    <a:lnTo>
                      <a:pt x="172" y="46"/>
                    </a:lnTo>
                    <a:lnTo>
                      <a:pt x="171" y="42"/>
                    </a:lnTo>
                    <a:lnTo>
                      <a:pt x="170" y="38"/>
                    </a:lnTo>
                    <a:lnTo>
                      <a:pt x="168" y="35"/>
                    </a:lnTo>
                    <a:lnTo>
                      <a:pt x="165" y="31"/>
                    </a:lnTo>
                    <a:lnTo>
                      <a:pt x="164" y="28"/>
                    </a:lnTo>
                    <a:lnTo>
                      <a:pt x="162" y="24"/>
                    </a:lnTo>
                    <a:lnTo>
                      <a:pt x="157" y="18"/>
                    </a:lnTo>
                    <a:lnTo>
                      <a:pt x="151" y="13"/>
                    </a:lnTo>
                    <a:lnTo>
                      <a:pt x="147" y="10"/>
                    </a:lnTo>
                    <a:lnTo>
                      <a:pt x="144" y="8"/>
                    </a:lnTo>
                    <a:lnTo>
                      <a:pt x="140" y="6"/>
                    </a:lnTo>
                    <a:lnTo>
                      <a:pt x="138" y="5"/>
                    </a:lnTo>
                    <a:lnTo>
                      <a:pt x="133" y="4"/>
                    </a:lnTo>
                    <a:lnTo>
                      <a:pt x="129" y="2"/>
                    </a:lnTo>
                    <a:lnTo>
                      <a:pt x="126" y="1"/>
                    </a:lnTo>
                    <a:lnTo>
                      <a:pt x="122" y="1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10" y="0"/>
                    </a:lnTo>
                    <a:lnTo>
                      <a:pt x="105" y="0"/>
                    </a:lnTo>
                    <a:lnTo>
                      <a:pt x="102" y="0"/>
                    </a:lnTo>
                    <a:lnTo>
                      <a:pt x="98" y="1"/>
                    </a:lnTo>
                    <a:lnTo>
                      <a:pt x="93" y="1"/>
                    </a:lnTo>
                    <a:lnTo>
                      <a:pt x="90" y="4"/>
                    </a:lnTo>
                    <a:lnTo>
                      <a:pt x="85" y="4"/>
                    </a:lnTo>
                    <a:lnTo>
                      <a:pt x="81" y="5"/>
                    </a:lnTo>
                    <a:lnTo>
                      <a:pt x="77" y="6"/>
                    </a:lnTo>
                    <a:lnTo>
                      <a:pt x="73" y="8"/>
                    </a:lnTo>
                    <a:lnTo>
                      <a:pt x="68" y="10"/>
                    </a:lnTo>
                    <a:lnTo>
                      <a:pt x="65" y="12"/>
                    </a:lnTo>
                    <a:lnTo>
                      <a:pt x="60" y="14"/>
                    </a:lnTo>
                    <a:lnTo>
                      <a:pt x="56" y="17"/>
                    </a:lnTo>
                    <a:lnTo>
                      <a:pt x="53" y="19"/>
                    </a:lnTo>
                    <a:lnTo>
                      <a:pt x="49" y="23"/>
                    </a:lnTo>
                    <a:lnTo>
                      <a:pt x="45" y="26"/>
                    </a:lnTo>
                    <a:lnTo>
                      <a:pt x="41" y="30"/>
                    </a:lnTo>
                    <a:lnTo>
                      <a:pt x="37" y="32"/>
                    </a:lnTo>
                    <a:lnTo>
                      <a:pt x="33" y="36"/>
                    </a:lnTo>
                    <a:lnTo>
                      <a:pt x="31" y="41"/>
                    </a:lnTo>
                    <a:lnTo>
                      <a:pt x="27" y="44"/>
                    </a:lnTo>
                    <a:lnTo>
                      <a:pt x="24" y="48"/>
                    </a:lnTo>
                    <a:lnTo>
                      <a:pt x="21" y="53"/>
                    </a:lnTo>
                    <a:lnTo>
                      <a:pt x="18" y="58"/>
                    </a:lnTo>
                    <a:lnTo>
                      <a:pt x="17" y="61"/>
                    </a:lnTo>
                    <a:lnTo>
                      <a:pt x="13" y="66"/>
                    </a:lnTo>
                    <a:lnTo>
                      <a:pt x="12" y="70"/>
                    </a:lnTo>
                    <a:lnTo>
                      <a:pt x="9" y="74"/>
                    </a:lnTo>
                    <a:lnTo>
                      <a:pt x="8" y="79"/>
                    </a:lnTo>
                    <a:lnTo>
                      <a:pt x="6" y="84"/>
                    </a:lnTo>
                    <a:lnTo>
                      <a:pt x="3" y="88"/>
                    </a:lnTo>
                    <a:lnTo>
                      <a:pt x="2" y="92"/>
                    </a:lnTo>
                    <a:lnTo>
                      <a:pt x="2" y="97"/>
                    </a:lnTo>
                    <a:lnTo>
                      <a:pt x="1" y="101"/>
                    </a:lnTo>
                    <a:lnTo>
                      <a:pt x="1" y="106"/>
                    </a:lnTo>
                    <a:lnTo>
                      <a:pt x="1" y="110"/>
                    </a:lnTo>
                    <a:lnTo>
                      <a:pt x="1" y="115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1" y="127"/>
                    </a:lnTo>
                    <a:lnTo>
                      <a:pt x="1" y="131"/>
                    </a:lnTo>
                    <a:lnTo>
                      <a:pt x="2" y="134"/>
                    </a:lnTo>
                    <a:lnTo>
                      <a:pt x="3" y="139"/>
                    </a:lnTo>
                    <a:lnTo>
                      <a:pt x="5" y="143"/>
                    </a:lnTo>
                    <a:lnTo>
                      <a:pt x="6" y="148"/>
                    </a:lnTo>
                    <a:lnTo>
                      <a:pt x="8" y="150"/>
                    </a:lnTo>
                    <a:lnTo>
                      <a:pt x="9" y="154"/>
                    </a:lnTo>
                    <a:lnTo>
                      <a:pt x="12" y="157"/>
                    </a:lnTo>
                    <a:lnTo>
                      <a:pt x="14" y="161"/>
                    </a:lnTo>
                    <a:lnTo>
                      <a:pt x="15" y="163"/>
                    </a:lnTo>
                    <a:lnTo>
                      <a:pt x="19" y="167"/>
                    </a:lnTo>
                    <a:lnTo>
                      <a:pt x="21" y="169"/>
                    </a:lnTo>
                    <a:lnTo>
                      <a:pt x="25" y="173"/>
                    </a:lnTo>
                    <a:lnTo>
                      <a:pt x="25" y="17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214"/>
              <p:cNvSpPr>
                <a:spLocks/>
              </p:cNvSpPr>
              <p:nvPr/>
            </p:nvSpPr>
            <p:spPr bwMode="auto">
              <a:xfrm>
                <a:off x="1005" y="1642"/>
                <a:ext cx="1604" cy="841"/>
              </a:xfrm>
              <a:custGeom>
                <a:avLst/>
                <a:gdLst/>
                <a:ahLst/>
                <a:cxnLst>
                  <a:cxn ang="0">
                    <a:pos x="49" y="54"/>
                  </a:cxn>
                  <a:cxn ang="0">
                    <a:pos x="92" y="131"/>
                  </a:cxn>
                  <a:cxn ang="0">
                    <a:pos x="141" y="207"/>
                  </a:cxn>
                  <a:cxn ang="0">
                    <a:pos x="189" y="261"/>
                  </a:cxn>
                  <a:cxn ang="0">
                    <a:pos x="264" y="328"/>
                  </a:cxn>
                  <a:cxn ang="0">
                    <a:pos x="350" y="396"/>
                  </a:cxn>
                  <a:cxn ang="0">
                    <a:pos x="435" y="459"/>
                  </a:cxn>
                  <a:cxn ang="0">
                    <a:pos x="514" y="513"/>
                  </a:cxn>
                  <a:cxn ang="0">
                    <a:pos x="586" y="561"/>
                  </a:cxn>
                  <a:cxn ang="0">
                    <a:pos x="646" y="601"/>
                  </a:cxn>
                  <a:cxn ang="0">
                    <a:pos x="718" y="645"/>
                  </a:cxn>
                  <a:cxn ang="0">
                    <a:pos x="801" y="689"/>
                  </a:cxn>
                  <a:cxn ang="0">
                    <a:pos x="890" y="729"/>
                  </a:cxn>
                  <a:cxn ang="0">
                    <a:pos x="978" y="759"/>
                  </a:cxn>
                  <a:cxn ang="0">
                    <a:pos x="1088" y="781"/>
                  </a:cxn>
                  <a:cxn ang="0">
                    <a:pos x="1202" y="795"/>
                  </a:cxn>
                  <a:cxn ang="0">
                    <a:pos x="1306" y="799"/>
                  </a:cxn>
                  <a:cxn ang="0">
                    <a:pos x="1391" y="790"/>
                  </a:cxn>
                  <a:cxn ang="0">
                    <a:pos x="1455" y="767"/>
                  </a:cxn>
                  <a:cxn ang="0">
                    <a:pos x="1528" y="716"/>
                  </a:cxn>
                  <a:cxn ang="0">
                    <a:pos x="1549" y="668"/>
                  </a:cxn>
                  <a:cxn ang="0">
                    <a:pos x="1486" y="656"/>
                  </a:cxn>
                  <a:cxn ang="0">
                    <a:pos x="1424" y="645"/>
                  </a:cxn>
                  <a:cxn ang="0">
                    <a:pos x="1334" y="627"/>
                  </a:cxn>
                  <a:cxn ang="0">
                    <a:pos x="1227" y="601"/>
                  </a:cxn>
                  <a:cxn ang="0">
                    <a:pos x="1125" y="569"/>
                  </a:cxn>
                  <a:cxn ang="0">
                    <a:pos x="1026" y="533"/>
                  </a:cxn>
                  <a:cxn ang="0">
                    <a:pos x="926" y="491"/>
                  </a:cxn>
                  <a:cxn ang="0">
                    <a:pos x="823" y="441"/>
                  </a:cxn>
                  <a:cxn ang="0">
                    <a:pos x="715" y="377"/>
                  </a:cxn>
                  <a:cxn ang="0">
                    <a:pos x="604" y="308"/>
                  </a:cxn>
                  <a:cxn ang="0">
                    <a:pos x="500" y="239"/>
                  </a:cxn>
                  <a:cxn ang="0">
                    <a:pos x="406" y="180"/>
                  </a:cxn>
                  <a:cxn ang="0">
                    <a:pos x="333" y="137"/>
                  </a:cxn>
                  <a:cxn ang="0">
                    <a:pos x="276" y="105"/>
                  </a:cxn>
                  <a:cxn ang="0">
                    <a:pos x="210" y="76"/>
                  </a:cxn>
                  <a:cxn ang="0">
                    <a:pos x="139" y="46"/>
                  </a:cxn>
                  <a:cxn ang="0">
                    <a:pos x="85" y="9"/>
                  </a:cxn>
                  <a:cxn ang="0">
                    <a:pos x="576" y="246"/>
                  </a:cxn>
                  <a:cxn ang="0">
                    <a:pos x="664" y="303"/>
                  </a:cxn>
                  <a:cxn ang="0">
                    <a:pos x="784" y="376"/>
                  </a:cxn>
                  <a:cxn ang="0">
                    <a:pos x="910" y="443"/>
                  </a:cxn>
                  <a:cxn ang="0">
                    <a:pos x="1017" y="486"/>
                  </a:cxn>
                  <a:cxn ang="0">
                    <a:pos x="1112" y="520"/>
                  </a:cxn>
                  <a:cxn ang="0">
                    <a:pos x="1192" y="547"/>
                  </a:cxn>
                  <a:cxn ang="0">
                    <a:pos x="1249" y="567"/>
                  </a:cxn>
                  <a:cxn ang="0">
                    <a:pos x="1469" y="814"/>
                  </a:cxn>
                  <a:cxn ang="0">
                    <a:pos x="1405" y="830"/>
                  </a:cxn>
                  <a:cxn ang="0">
                    <a:pos x="1313" y="839"/>
                  </a:cxn>
                  <a:cxn ang="0">
                    <a:pos x="1189" y="837"/>
                  </a:cxn>
                  <a:cxn ang="0">
                    <a:pos x="1040" y="813"/>
                  </a:cxn>
                  <a:cxn ang="0">
                    <a:pos x="909" y="777"/>
                  </a:cxn>
                  <a:cxn ang="0">
                    <a:pos x="818" y="742"/>
                  </a:cxn>
                  <a:cxn ang="0">
                    <a:pos x="758" y="713"/>
                  </a:cxn>
                  <a:cxn ang="0">
                    <a:pos x="706" y="689"/>
                  </a:cxn>
                  <a:cxn ang="0">
                    <a:pos x="616" y="629"/>
                  </a:cxn>
                  <a:cxn ang="0">
                    <a:pos x="471" y="527"/>
                  </a:cxn>
                  <a:cxn ang="0">
                    <a:pos x="327" y="422"/>
                  </a:cxn>
                  <a:cxn ang="0">
                    <a:pos x="237" y="358"/>
                  </a:cxn>
                </a:cxnLst>
                <a:rect l="0" t="0" r="r" b="b"/>
                <a:pathLst>
                  <a:path w="1604" h="841">
                    <a:moveTo>
                      <a:pt x="0" y="17"/>
                    </a:moveTo>
                    <a:lnTo>
                      <a:pt x="1" y="17"/>
                    </a:lnTo>
                    <a:lnTo>
                      <a:pt x="3" y="17"/>
                    </a:lnTo>
                    <a:lnTo>
                      <a:pt x="7" y="20"/>
                    </a:lnTo>
                    <a:lnTo>
                      <a:pt x="9" y="21"/>
                    </a:lnTo>
                    <a:lnTo>
                      <a:pt x="14" y="23"/>
                    </a:lnTo>
                    <a:lnTo>
                      <a:pt x="19" y="27"/>
                    </a:lnTo>
                    <a:lnTo>
                      <a:pt x="25" y="32"/>
                    </a:lnTo>
                    <a:lnTo>
                      <a:pt x="30" y="35"/>
                    </a:lnTo>
                    <a:lnTo>
                      <a:pt x="37" y="41"/>
                    </a:lnTo>
                    <a:lnTo>
                      <a:pt x="39" y="44"/>
                    </a:lnTo>
                    <a:lnTo>
                      <a:pt x="43" y="46"/>
                    </a:lnTo>
                    <a:lnTo>
                      <a:pt x="45" y="50"/>
                    </a:lnTo>
                    <a:lnTo>
                      <a:pt x="49" y="54"/>
                    </a:lnTo>
                    <a:lnTo>
                      <a:pt x="53" y="58"/>
                    </a:lnTo>
                    <a:lnTo>
                      <a:pt x="55" y="63"/>
                    </a:lnTo>
                    <a:lnTo>
                      <a:pt x="59" y="66"/>
                    </a:lnTo>
                    <a:lnTo>
                      <a:pt x="62" y="72"/>
                    </a:lnTo>
                    <a:lnTo>
                      <a:pt x="66" y="77"/>
                    </a:lnTo>
                    <a:lnTo>
                      <a:pt x="68" y="82"/>
                    </a:lnTo>
                    <a:lnTo>
                      <a:pt x="72" y="88"/>
                    </a:lnTo>
                    <a:lnTo>
                      <a:pt x="75" y="95"/>
                    </a:lnTo>
                    <a:lnTo>
                      <a:pt x="78" y="101"/>
                    </a:lnTo>
                    <a:lnTo>
                      <a:pt x="80" y="107"/>
                    </a:lnTo>
                    <a:lnTo>
                      <a:pt x="83" y="113"/>
                    </a:lnTo>
                    <a:lnTo>
                      <a:pt x="86" y="119"/>
                    </a:lnTo>
                    <a:lnTo>
                      <a:pt x="89" y="125"/>
                    </a:lnTo>
                    <a:lnTo>
                      <a:pt x="92" y="131"/>
                    </a:lnTo>
                    <a:lnTo>
                      <a:pt x="95" y="137"/>
                    </a:lnTo>
                    <a:lnTo>
                      <a:pt x="99" y="143"/>
                    </a:lnTo>
                    <a:lnTo>
                      <a:pt x="102" y="149"/>
                    </a:lnTo>
                    <a:lnTo>
                      <a:pt x="105" y="155"/>
                    </a:lnTo>
                    <a:lnTo>
                      <a:pt x="109" y="161"/>
                    </a:lnTo>
                    <a:lnTo>
                      <a:pt x="113" y="167"/>
                    </a:lnTo>
                    <a:lnTo>
                      <a:pt x="116" y="173"/>
                    </a:lnTo>
                    <a:lnTo>
                      <a:pt x="121" y="180"/>
                    </a:lnTo>
                    <a:lnTo>
                      <a:pt x="123" y="183"/>
                    </a:lnTo>
                    <a:lnTo>
                      <a:pt x="126" y="186"/>
                    </a:lnTo>
                    <a:lnTo>
                      <a:pt x="128" y="190"/>
                    </a:lnTo>
                    <a:lnTo>
                      <a:pt x="132" y="194"/>
                    </a:lnTo>
                    <a:lnTo>
                      <a:pt x="135" y="200"/>
                    </a:lnTo>
                    <a:lnTo>
                      <a:pt x="141" y="207"/>
                    </a:lnTo>
                    <a:lnTo>
                      <a:pt x="144" y="210"/>
                    </a:lnTo>
                    <a:lnTo>
                      <a:pt x="146" y="214"/>
                    </a:lnTo>
                    <a:lnTo>
                      <a:pt x="150" y="218"/>
                    </a:lnTo>
                    <a:lnTo>
                      <a:pt x="153" y="221"/>
                    </a:lnTo>
                    <a:lnTo>
                      <a:pt x="156" y="225"/>
                    </a:lnTo>
                    <a:lnTo>
                      <a:pt x="159" y="228"/>
                    </a:lnTo>
                    <a:lnTo>
                      <a:pt x="163" y="232"/>
                    </a:lnTo>
                    <a:lnTo>
                      <a:pt x="167" y="236"/>
                    </a:lnTo>
                    <a:lnTo>
                      <a:pt x="170" y="239"/>
                    </a:lnTo>
                    <a:lnTo>
                      <a:pt x="174" y="244"/>
                    </a:lnTo>
                    <a:lnTo>
                      <a:pt x="177" y="249"/>
                    </a:lnTo>
                    <a:lnTo>
                      <a:pt x="182" y="252"/>
                    </a:lnTo>
                    <a:lnTo>
                      <a:pt x="186" y="256"/>
                    </a:lnTo>
                    <a:lnTo>
                      <a:pt x="189" y="261"/>
                    </a:lnTo>
                    <a:lnTo>
                      <a:pt x="194" y="264"/>
                    </a:lnTo>
                    <a:lnTo>
                      <a:pt x="199" y="269"/>
                    </a:lnTo>
                    <a:lnTo>
                      <a:pt x="203" y="274"/>
                    </a:lnTo>
                    <a:lnTo>
                      <a:pt x="207" y="279"/>
                    </a:lnTo>
                    <a:lnTo>
                      <a:pt x="212" y="282"/>
                    </a:lnTo>
                    <a:lnTo>
                      <a:pt x="218" y="287"/>
                    </a:lnTo>
                    <a:lnTo>
                      <a:pt x="223" y="292"/>
                    </a:lnTo>
                    <a:lnTo>
                      <a:pt x="228" y="297"/>
                    </a:lnTo>
                    <a:lnTo>
                      <a:pt x="234" y="300"/>
                    </a:lnTo>
                    <a:lnTo>
                      <a:pt x="239" y="306"/>
                    </a:lnTo>
                    <a:lnTo>
                      <a:pt x="245" y="311"/>
                    </a:lnTo>
                    <a:lnTo>
                      <a:pt x="251" y="317"/>
                    </a:lnTo>
                    <a:lnTo>
                      <a:pt x="257" y="322"/>
                    </a:lnTo>
                    <a:lnTo>
                      <a:pt x="264" y="328"/>
                    </a:lnTo>
                    <a:lnTo>
                      <a:pt x="268" y="333"/>
                    </a:lnTo>
                    <a:lnTo>
                      <a:pt x="276" y="338"/>
                    </a:lnTo>
                    <a:lnTo>
                      <a:pt x="280" y="342"/>
                    </a:lnTo>
                    <a:lnTo>
                      <a:pt x="288" y="347"/>
                    </a:lnTo>
                    <a:lnTo>
                      <a:pt x="294" y="352"/>
                    </a:lnTo>
                    <a:lnTo>
                      <a:pt x="300" y="357"/>
                    </a:lnTo>
                    <a:lnTo>
                      <a:pt x="306" y="362"/>
                    </a:lnTo>
                    <a:lnTo>
                      <a:pt x="313" y="368"/>
                    </a:lnTo>
                    <a:lnTo>
                      <a:pt x="318" y="372"/>
                    </a:lnTo>
                    <a:lnTo>
                      <a:pt x="325" y="377"/>
                    </a:lnTo>
                    <a:lnTo>
                      <a:pt x="331" y="382"/>
                    </a:lnTo>
                    <a:lnTo>
                      <a:pt x="338" y="387"/>
                    </a:lnTo>
                    <a:lnTo>
                      <a:pt x="343" y="392"/>
                    </a:lnTo>
                    <a:lnTo>
                      <a:pt x="350" y="396"/>
                    </a:lnTo>
                    <a:lnTo>
                      <a:pt x="356" y="401"/>
                    </a:lnTo>
                    <a:lnTo>
                      <a:pt x="363" y="406"/>
                    </a:lnTo>
                    <a:lnTo>
                      <a:pt x="368" y="411"/>
                    </a:lnTo>
                    <a:lnTo>
                      <a:pt x="375" y="414"/>
                    </a:lnTo>
                    <a:lnTo>
                      <a:pt x="380" y="419"/>
                    </a:lnTo>
                    <a:lnTo>
                      <a:pt x="387" y="424"/>
                    </a:lnTo>
                    <a:lnTo>
                      <a:pt x="393" y="429"/>
                    </a:lnTo>
                    <a:lnTo>
                      <a:pt x="399" y="432"/>
                    </a:lnTo>
                    <a:lnTo>
                      <a:pt x="405" y="437"/>
                    </a:lnTo>
                    <a:lnTo>
                      <a:pt x="411" y="442"/>
                    </a:lnTo>
                    <a:lnTo>
                      <a:pt x="417" y="446"/>
                    </a:lnTo>
                    <a:lnTo>
                      <a:pt x="423" y="449"/>
                    </a:lnTo>
                    <a:lnTo>
                      <a:pt x="429" y="454"/>
                    </a:lnTo>
                    <a:lnTo>
                      <a:pt x="435" y="459"/>
                    </a:lnTo>
                    <a:lnTo>
                      <a:pt x="441" y="462"/>
                    </a:lnTo>
                    <a:lnTo>
                      <a:pt x="447" y="467"/>
                    </a:lnTo>
                    <a:lnTo>
                      <a:pt x="454" y="471"/>
                    </a:lnTo>
                    <a:lnTo>
                      <a:pt x="460" y="476"/>
                    </a:lnTo>
                    <a:lnTo>
                      <a:pt x="465" y="479"/>
                    </a:lnTo>
                    <a:lnTo>
                      <a:pt x="471" y="483"/>
                    </a:lnTo>
                    <a:lnTo>
                      <a:pt x="476" y="486"/>
                    </a:lnTo>
                    <a:lnTo>
                      <a:pt x="482" y="491"/>
                    </a:lnTo>
                    <a:lnTo>
                      <a:pt x="488" y="495"/>
                    </a:lnTo>
                    <a:lnTo>
                      <a:pt x="493" y="498"/>
                    </a:lnTo>
                    <a:lnTo>
                      <a:pt x="499" y="502"/>
                    </a:lnTo>
                    <a:lnTo>
                      <a:pt x="505" y="506"/>
                    </a:lnTo>
                    <a:lnTo>
                      <a:pt x="510" y="509"/>
                    </a:lnTo>
                    <a:lnTo>
                      <a:pt x="514" y="513"/>
                    </a:lnTo>
                    <a:lnTo>
                      <a:pt x="520" y="516"/>
                    </a:lnTo>
                    <a:lnTo>
                      <a:pt x="526" y="520"/>
                    </a:lnTo>
                    <a:lnTo>
                      <a:pt x="531" y="524"/>
                    </a:lnTo>
                    <a:lnTo>
                      <a:pt x="536" y="527"/>
                    </a:lnTo>
                    <a:lnTo>
                      <a:pt x="542" y="531"/>
                    </a:lnTo>
                    <a:lnTo>
                      <a:pt x="547" y="534"/>
                    </a:lnTo>
                    <a:lnTo>
                      <a:pt x="552" y="538"/>
                    </a:lnTo>
                    <a:lnTo>
                      <a:pt x="558" y="540"/>
                    </a:lnTo>
                    <a:lnTo>
                      <a:pt x="561" y="544"/>
                    </a:lnTo>
                    <a:lnTo>
                      <a:pt x="567" y="548"/>
                    </a:lnTo>
                    <a:lnTo>
                      <a:pt x="571" y="551"/>
                    </a:lnTo>
                    <a:lnTo>
                      <a:pt x="576" y="554"/>
                    </a:lnTo>
                    <a:lnTo>
                      <a:pt x="582" y="557"/>
                    </a:lnTo>
                    <a:lnTo>
                      <a:pt x="586" y="561"/>
                    </a:lnTo>
                    <a:lnTo>
                      <a:pt x="590" y="563"/>
                    </a:lnTo>
                    <a:lnTo>
                      <a:pt x="595" y="567"/>
                    </a:lnTo>
                    <a:lnTo>
                      <a:pt x="598" y="569"/>
                    </a:lnTo>
                    <a:lnTo>
                      <a:pt x="603" y="573"/>
                    </a:lnTo>
                    <a:lnTo>
                      <a:pt x="608" y="575"/>
                    </a:lnTo>
                    <a:lnTo>
                      <a:pt x="612" y="579"/>
                    </a:lnTo>
                    <a:lnTo>
                      <a:pt x="616" y="581"/>
                    </a:lnTo>
                    <a:lnTo>
                      <a:pt x="621" y="585"/>
                    </a:lnTo>
                    <a:lnTo>
                      <a:pt x="625" y="587"/>
                    </a:lnTo>
                    <a:lnTo>
                      <a:pt x="628" y="590"/>
                    </a:lnTo>
                    <a:lnTo>
                      <a:pt x="633" y="592"/>
                    </a:lnTo>
                    <a:lnTo>
                      <a:pt x="638" y="596"/>
                    </a:lnTo>
                    <a:lnTo>
                      <a:pt x="642" y="598"/>
                    </a:lnTo>
                    <a:lnTo>
                      <a:pt x="646" y="601"/>
                    </a:lnTo>
                    <a:lnTo>
                      <a:pt x="651" y="603"/>
                    </a:lnTo>
                    <a:lnTo>
                      <a:pt x="656" y="607"/>
                    </a:lnTo>
                    <a:lnTo>
                      <a:pt x="661" y="609"/>
                    </a:lnTo>
                    <a:lnTo>
                      <a:pt x="666" y="613"/>
                    </a:lnTo>
                    <a:lnTo>
                      <a:pt x="670" y="616"/>
                    </a:lnTo>
                    <a:lnTo>
                      <a:pt x="675" y="620"/>
                    </a:lnTo>
                    <a:lnTo>
                      <a:pt x="681" y="622"/>
                    </a:lnTo>
                    <a:lnTo>
                      <a:pt x="686" y="626"/>
                    </a:lnTo>
                    <a:lnTo>
                      <a:pt x="692" y="628"/>
                    </a:lnTo>
                    <a:lnTo>
                      <a:pt x="697" y="632"/>
                    </a:lnTo>
                    <a:lnTo>
                      <a:pt x="702" y="635"/>
                    </a:lnTo>
                    <a:lnTo>
                      <a:pt x="708" y="639"/>
                    </a:lnTo>
                    <a:lnTo>
                      <a:pt x="714" y="641"/>
                    </a:lnTo>
                    <a:lnTo>
                      <a:pt x="718" y="645"/>
                    </a:lnTo>
                    <a:lnTo>
                      <a:pt x="724" y="649"/>
                    </a:lnTo>
                    <a:lnTo>
                      <a:pt x="729" y="651"/>
                    </a:lnTo>
                    <a:lnTo>
                      <a:pt x="735" y="655"/>
                    </a:lnTo>
                    <a:lnTo>
                      <a:pt x="741" y="658"/>
                    </a:lnTo>
                    <a:lnTo>
                      <a:pt x="747" y="661"/>
                    </a:lnTo>
                    <a:lnTo>
                      <a:pt x="752" y="664"/>
                    </a:lnTo>
                    <a:lnTo>
                      <a:pt x="758" y="667"/>
                    </a:lnTo>
                    <a:lnTo>
                      <a:pt x="764" y="670"/>
                    </a:lnTo>
                    <a:lnTo>
                      <a:pt x="770" y="674"/>
                    </a:lnTo>
                    <a:lnTo>
                      <a:pt x="777" y="677"/>
                    </a:lnTo>
                    <a:lnTo>
                      <a:pt x="783" y="680"/>
                    </a:lnTo>
                    <a:lnTo>
                      <a:pt x="789" y="683"/>
                    </a:lnTo>
                    <a:lnTo>
                      <a:pt x="795" y="686"/>
                    </a:lnTo>
                    <a:lnTo>
                      <a:pt x="801" y="689"/>
                    </a:lnTo>
                    <a:lnTo>
                      <a:pt x="807" y="692"/>
                    </a:lnTo>
                    <a:lnTo>
                      <a:pt x="813" y="695"/>
                    </a:lnTo>
                    <a:lnTo>
                      <a:pt x="819" y="698"/>
                    </a:lnTo>
                    <a:lnTo>
                      <a:pt x="826" y="701"/>
                    </a:lnTo>
                    <a:lnTo>
                      <a:pt x="832" y="704"/>
                    </a:lnTo>
                    <a:lnTo>
                      <a:pt x="838" y="707"/>
                    </a:lnTo>
                    <a:lnTo>
                      <a:pt x="844" y="710"/>
                    </a:lnTo>
                    <a:lnTo>
                      <a:pt x="852" y="713"/>
                    </a:lnTo>
                    <a:lnTo>
                      <a:pt x="858" y="716"/>
                    </a:lnTo>
                    <a:lnTo>
                      <a:pt x="864" y="718"/>
                    </a:lnTo>
                    <a:lnTo>
                      <a:pt x="870" y="721"/>
                    </a:lnTo>
                    <a:lnTo>
                      <a:pt x="877" y="724"/>
                    </a:lnTo>
                    <a:lnTo>
                      <a:pt x="883" y="727"/>
                    </a:lnTo>
                    <a:lnTo>
                      <a:pt x="890" y="729"/>
                    </a:lnTo>
                    <a:lnTo>
                      <a:pt x="896" y="731"/>
                    </a:lnTo>
                    <a:lnTo>
                      <a:pt x="902" y="734"/>
                    </a:lnTo>
                    <a:lnTo>
                      <a:pt x="908" y="736"/>
                    </a:lnTo>
                    <a:lnTo>
                      <a:pt x="915" y="739"/>
                    </a:lnTo>
                    <a:lnTo>
                      <a:pt x="921" y="741"/>
                    </a:lnTo>
                    <a:lnTo>
                      <a:pt x="927" y="743"/>
                    </a:lnTo>
                    <a:lnTo>
                      <a:pt x="933" y="746"/>
                    </a:lnTo>
                    <a:lnTo>
                      <a:pt x="940" y="748"/>
                    </a:lnTo>
                    <a:lnTo>
                      <a:pt x="946" y="749"/>
                    </a:lnTo>
                    <a:lnTo>
                      <a:pt x="952" y="752"/>
                    </a:lnTo>
                    <a:lnTo>
                      <a:pt x="958" y="753"/>
                    </a:lnTo>
                    <a:lnTo>
                      <a:pt x="966" y="755"/>
                    </a:lnTo>
                    <a:lnTo>
                      <a:pt x="972" y="757"/>
                    </a:lnTo>
                    <a:lnTo>
                      <a:pt x="978" y="759"/>
                    </a:lnTo>
                    <a:lnTo>
                      <a:pt x="984" y="761"/>
                    </a:lnTo>
                    <a:lnTo>
                      <a:pt x="991" y="763"/>
                    </a:lnTo>
                    <a:lnTo>
                      <a:pt x="998" y="764"/>
                    </a:lnTo>
                    <a:lnTo>
                      <a:pt x="1006" y="766"/>
                    </a:lnTo>
                    <a:lnTo>
                      <a:pt x="1014" y="767"/>
                    </a:lnTo>
                    <a:lnTo>
                      <a:pt x="1022" y="770"/>
                    </a:lnTo>
                    <a:lnTo>
                      <a:pt x="1029" y="771"/>
                    </a:lnTo>
                    <a:lnTo>
                      <a:pt x="1039" y="772"/>
                    </a:lnTo>
                    <a:lnTo>
                      <a:pt x="1046" y="773"/>
                    </a:lnTo>
                    <a:lnTo>
                      <a:pt x="1054" y="776"/>
                    </a:lnTo>
                    <a:lnTo>
                      <a:pt x="1063" y="777"/>
                    </a:lnTo>
                    <a:lnTo>
                      <a:pt x="1071" y="778"/>
                    </a:lnTo>
                    <a:lnTo>
                      <a:pt x="1080" y="779"/>
                    </a:lnTo>
                    <a:lnTo>
                      <a:pt x="1088" y="781"/>
                    </a:lnTo>
                    <a:lnTo>
                      <a:pt x="1095" y="782"/>
                    </a:lnTo>
                    <a:lnTo>
                      <a:pt x="1105" y="783"/>
                    </a:lnTo>
                    <a:lnTo>
                      <a:pt x="1112" y="784"/>
                    </a:lnTo>
                    <a:lnTo>
                      <a:pt x="1120" y="787"/>
                    </a:lnTo>
                    <a:lnTo>
                      <a:pt x="1129" y="787"/>
                    </a:lnTo>
                    <a:lnTo>
                      <a:pt x="1137" y="788"/>
                    </a:lnTo>
                    <a:lnTo>
                      <a:pt x="1144" y="789"/>
                    </a:lnTo>
                    <a:lnTo>
                      <a:pt x="1153" y="790"/>
                    </a:lnTo>
                    <a:lnTo>
                      <a:pt x="1161" y="790"/>
                    </a:lnTo>
                    <a:lnTo>
                      <a:pt x="1170" y="791"/>
                    </a:lnTo>
                    <a:lnTo>
                      <a:pt x="1177" y="793"/>
                    </a:lnTo>
                    <a:lnTo>
                      <a:pt x="1185" y="794"/>
                    </a:lnTo>
                    <a:lnTo>
                      <a:pt x="1192" y="794"/>
                    </a:lnTo>
                    <a:lnTo>
                      <a:pt x="1202" y="795"/>
                    </a:lnTo>
                    <a:lnTo>
                      <a:pt x="1209" y="795"/>
                    </a:lnTo>
                    <a:lnTo>
                      <a:pt x="1217" y="796"/>
                    </a:lnTo>
                    <a:lnTo>
                      <a:pt x="1225" y="796"/>
                    </a:lnTo>
                    <a:lnTo>
                      <a:pt x="1233" y="797"/>
                    </a:lnTo>
                    <a:lnTo>
                      <a:pt x="1240" y="797"/>
                    </a:lnTo>
                    <a:lnTo>
                      <a:pt x="1249" y="799"/>
                    </a:lnTo>
                    <a:lnTo>
                      <a:pt x="1256" y="799"/>
                    </a:lnTo>
                    <a:lnTo>
                      <a:pt x="1263" y="799"/>
                    </a:lnTo>
                    <a:lnTo>
                      <a:pt x="1270" y="799"/>
                    </a:lnTo>
                    <a:lnTo>
                      <a:pt x="1277" y="799"/>
                    </a:lnTo>
                    <a:lnTo>
                      <a:pt x="1285" y="799"/>
                    </a:lnTo>
                    <a:lnTo>
                      <a:pt x="1292" y="799"/>
                    </a:lnTo>
                    <a:lnTo>
                      <a:pt x="1299" y="799"/>
                    </a:lnTo>
                    <a:lnTo>
                      <a:pt x="1306" y="799"/>
                    </a:lnTo>
                    <a:lnTo>
                      <a:pt x="1312" y="797"/>
                    </a:lnTo>
                    <a:lnTo>
                      <a:pt x="1319" y="797"/>
                    </a:lnTo>
                    <a:lnTo>
                      <a:pt x="1325" y="797"/>
                    </a:lnTo>
                    <a:lnTo>
                      <a:pt x="1334" y="797"/>
                    </a:lnTo>
                    <a:lnTo>
                      <a:pt x="1340" y="796"/>
                    </a:lnTo>
                    <a:lnTo>
                      <a:pt x="1346" y="796"/>
                    </a:lnTo>
                    <a:lnTo>
                      <a:pt x="1352" y="796"/>
                    </a:lnTo>
                    <a:lnTo>
                      <a:pt x="1359" y="796"/>
                    </a:lnTo>
                    <a:lnTo>
                      <a:pt x="1364" y="795"/>
                    </a:lnTo>
                    <a:lnTo>
                      <a:pt x="1370" y="794"/>
                    </a:lnTo>
                    <a:lnTo>
                      <a:pt x="1375" y="793"/>
                    </a:lnTo>
                    <a:lnTo>
                      <a:pt x="1381" y="791"/>
                    </a:lnTo>
                    <a:lnTo>
                      <a:pt x="1385" y="790"/>
                    </a:lnTo>
                    <a:lnTo>
                      <a:pt x="1391" y="790"/>
                    </a:lnTo>
                    <a:lnTo>
                      <a:pt x="1396" y="789"/>
                    </a:lnTo>
                    <a:lnTo>
                      <a:pt x="1402" y="788"/>
                    </a:lnTo>
                    <a:lnTo>
                      <a:pt x="1406" y="787"/>
                    </a:lnTo>
                    <a:lnTo>
                      <a:pt x="1411" y="785"/>
                    </a:lnTo>
                    <a:lnTo>
                      <a:pt x="1414" y="784"/>
                    </a:lnTo>
                    <a:lnTo>
                      <a:pt x="1419" y="783"/>
                    </a:lnTo>
                    <a:lnTo>
                      <a:pt x="1424" y="782"/>
                    </a:lnTo>
                    <a:lnTo>
                      <a:pt x="1427" y="781"/>
                    </a:lnTo>
                    <a:lnTo>
                      <a:pt x="1431" y="779"/>
                    </a:lnTo>
                    <a:lnTo>
                      <a:pt x="1436" y="778"/>
                    </a:lnTo>
                    <a:lnTo>
                      <a:pt x="1442" y="775"/>
                    </a:lnTo>
                    <a:lnTo>
                      <a:pt x="1448" y="771"/>
                    </a:lnTo>
                    <a:lnTo>
                      <a:pt x="1451" y="770"/>
                    </a:lnTo>
                    <a:lnTo>
                      <a:pt x="1455" y="767"/>
                    </a:lnTo>
                    <a:lnTo>
                      <a:pt x="1459" y="766"/>
                    </a:lnTo>
                    <a:lnTo>
                      <a:pt x="1462" y="765"/>
                    </a:lnTo>
                    <a:lnTo>
                      <a:pt x="1468" y="760"/>
                    </a:lnTo>
                    <a:lnTo>
                      <a:pt x="1474" y="757"/>
                    </a:lnTo>
                    <a:lnTo>
                      <a:pt x="1480" y="753"/>
                    </a:lnTo>
                    <a:lnTo>
                      <a:pt x="1486" y="749"/>
                    </a:lnTo>
                    <a:lnTo>
                      <a:pt x="1492" y="745"/>
                    </a:lnTo>
                    <a:lnTo>
                      <a:pt x="1498" y="741"/>
                    </a:lnTo>
                    <a:lnTo>
                      <a:pt x="1503" y="736"/>
                    </a:lnTo>
                    <a:lnTo>
                      <a:pt x="1509" y="731"/>
                    </a:lnTo>
                    <a:lnTo>
                      <a:pt x="1514" y="728"/>
                    </a:lnTo>
                    <a:lnTo>
                      <a:pt x="1519" y="723"/>
                    </a:lnTo>
                    <a:lnTo>
                      <a:pt x="1523" y="719"/>
                    </a:lnTo>
                    <a:lnTo>
                      <a:pt x="1528" y="716"/>
                    </a:lnTo>
                    <a:lnTo>
                      <a:pt x="1532" y="712"/>
                    </a:lnTo>
                    <a:lnTo>
                      <a:pt x="1535" y="709"/>
                    </a:lnTo>
                    <a:lnTo>
                      <a:pt x="1539" y="705"/>
                    </a:lnTo>
                    <a:lnTo>
                      <a:pt x="1543" y="701"/>
                    </a:lnTo>
                    <a:lnTo>
                      <a:pt x="1545" y="697"/>
                    </a:lnTo>
                    <a:lnTo>
                      <a:pt x="1547" y="693"/>
                    </a:lnTo>
                    <a:lnTo>
                      <a:pt x="1550" y="691"/>
                    </a:lnTo>
                    <a:lnTo>
                      <a:pt x="1553" y="688"/>
                    </a:lnTo>
                    <a:lnTo>
                      <a:pt x="1556" y="682"/>
                    </a:lnTo>
                    <a:lnTo>
                      <a:pt x="1557" y="677"/>
                    </a:lnTo>
                    <a:lnTo>
                      <a:pt x="1557" y="674"/>
                    </a:lnTo>
                    <a:lnTo>
                      <a:pt x="1556" y="673"/>
                    </a:lnTo>
                    <a:lnTo>
                      <a:pt x="1552" y="669"/>
                    </a:lnTo>
                    <a:lnTo>
                      <a:pt x="1549" y="668"/>
                    </a:lnTo>
                    <a:lnTo>
                      <a:pt x="1544" y="667"/>
                    </a:lnTo>
                    <a:lnTo>
                      <a:pt x="1538" y="665"/>
                    </a:lnTo>
                    <a:lnTo>
                      <a:pt x="1534" y="664"/>
                    </a:lnTo>
                    <a:lnTo>
                      <a:pt x="1531" y="663"/>
                    </a:lnTo>
                    <a:lnTo>
                      <a:pt x="1527" y="662"/>
                    </a:lnTo>
                    <a:lnTo>
                      <a:pt x="1522" y="662"/>
                    </a:lnTo>
                    <a:lnTo>
                      <a:pt x="1516" y="661"/>
                    </a:lnTo>
                    <a:lnTo>
                      <a:pt x="1511" y="659"/>
                    </a:lnTo>
                    <a:lnTo>
                      <a:pt x="1507" y="659"/>
                    </a:lnTo>
                    <a:lnTo>
                      <a:pt x="1501" y="658"/>
                    </a:lnTo>
                    <a:lnTo>
                      <a:pt x="1497" y="657"/>
                    </a:lnTo>
                    <a:lnTo>
                      <a:pt x="1493" y="657"/>
                    </a:lnTo>
                    <a:lnTo>
                      <a:pt x="1490" y="656"/>
                    </a:lnTo>
                    <a:lnTo>
                      <a:pt x="1486" y="656"/>
                    </a:lnTo>
                    <a:lnTo>
                      <a:pt x="1483" y="655"/>
                    </a:lnTo>
                    <a:lnTo>
                      <a:pt x="1479" y="655"/>
                    </a:lnTo>
                    <a:lnTo>
                      <a:pt x="1475" y="653"/>
                    </a:lnTo>
                    <a:lnTo>
                      <a:pt x="1472" y="653"/>
                    </a:lnTo>
                    <a:lnTo>
                      <a:pt x="1467" y="652"/>
                    </a:lnTo>
                    <a:lnTo>
                      <a:pt x="1462" y="651"/>
                    </a:lnTo>
                    <a:lnTo>
                      <a:pt x="1459" y="651"/>
                    </a:lnTo>
                    <a:lnTo>
                      <a:pt x="1454" y="650"/>
                    </a:lnTo>
                    <a:lnTo>
                      <a:pt x="1449" y="649"/>
                    </a:lnTo>
                    <a:lnTo>
                      <a:pt x="1444" y="649"/>
                    </a:lnTo>
                    <a:lnTo>
                      <a:pt x="1439" y="647"/>
                    </a:lnTo>
                    <a:lnTo>
                      <a:pt x="1435" y="647"/>
                    </a:lnTo>
                    <a:lnTo>
                      <a:pt x="1429" y="646"/>
                    </a:lnTo>
                    <a:lnTo>
                      <a:pt x="1424" y="645"/>
                    </a:lnTo>
                    <a:lnTo>
                      <a:pt x="1418" y="644"/>
                    </a:lnTo>
                    <a:lnTo>
                      <a:pt x="1412" y="643"/>
                    </a:lnTo>
                    <a:lnTo>
                      <a:pt x="1406" y="641"/>
                    </a:lnTo>
                    <a:lnTo>
                      <a:pt x="1401" y="640"/>
                    </a:lnTo>
                    <a:lnTo>
                      <a:pt x="1395" y="639"/>
                    </a:lnTo>
                    <a:lnTo>
                      <a:pt x="1388" y="638"/>
                    </a:lnTo>
                    <a:lnTo>
                      <a:pt x="1382" y="635"/>
                    </a:lnTo>
                    <a:lnTo>
                      <a:pt x="1375" y="634"/>
                    </a:lnTo>
                    <a:lnTo>
                      <a:pt x="1369" y="633"/>
                    </a:lnTo>
                    <a:lnTo>
                      <a:pt x="1363" y="632"/>
                    </a:lnTo>
                    <a:lnTo>
                      <a:pt x="1354" y="631"/>
                    </a:lnTo>
                    <a:lnTo>
                      <a:pt x="1347" y="629"/>
                    </a:lnTo>
                    <a:lnTo>
                      <a:pt x="1340" y="628"/>
                    </a:lnTo>
                    <a:lnTo>
                      <a:pt x="1334" y="627"/>
                    </a:lnTo>
                    <a:lnTo>
                      <a:pt x="1325" y="625"/>
                    </a:lnTo>
                    <a:lnTo>
                      <a:pt x="1317" y="623"/>
                    </a:lnTo>
                    <a:lnTo>
                      <a:pt x="1310" y="621"/>
                    </a:lnTo>
                    <a:lnTo>
                      <a:pt x="1303" y="620"/>
                    </a:lnTo>
                    <a:lnTo>
                      <a:pt x="1294" y="617"/>
                    </a:lnTo>
                    <a:lnTo>
                      <a:pt x="1287" y="616"/>
                    </a:lnTo>
                    <a:lnTo>
                      <a:pt x="1280" y="614"/>
                    </a:lnTo>
                    <a:lnTo>
                      <a:pt x="1273" y="613"/>
                    </a:lnTo>
                    <a:lnTo>
                      <a:pt x="1264" y="610"/>
                    </a:lnTo>
                    <a:lnTo>
                      <a:pt x="1257" y="608"/>
                    </a:lnTo>
                    <a:lnTo>
                      <a:pt x="1250" y="607"/>
                    </a:lnTo>
                    <a:lnTo>
                      <a:pt x="1243" y="604"/>
                    </a:lnTo>
                    <a:lnTo>
                      <a:pt x="1235" y="603"/>
                    </a:lnTo>
                    <a:lnTo>
                      <a:pt x="1227" y="601"/>
                    </a:lnTo>
                    <a:lnTo>
                      <a:pt x="1220" y="599"/>
                    </a:lnTo>
                    <a:lnTo>
                      <a:pt x="1213" y="597"/>
                    </a:lnTo>
                    <a:lnTo>
                      <a:pt x="1205" y="595"/>
                    </a:lnTo>
                    <a:lnTo>
                      <a:pt x="1198" y="592"/>
                    </a:lnTo>
                    <a:lnTo>
                      <a:pt x="1191" y="590"/>
                    </a:lnTo>
                    <a:lnTo>
                      <a:pt x="1184" y="589"/>
                    </a:lnTo>
                    <a:lnTo>
                      <a:pt x="1177" y="586"/>
                    </a:lnTo>
                    <a:lnTo>
                      <a:pt x="1170" y="584"/>
                    </a:lnTo>
                    <a:lnTo>
                      <a:pt x="1161" y="581"/>
                    </a:lnTo>
                    <a:lnTo>
                      <a:pt x="1154" y="580"/>
                    </a:lnTo>
                    <a:lnTo>
                      <a:pt x="1147" y="577"/>
                    </a:lnTo>
                    <a:lnTo>
                      <a:pt x="1140" y="574"/>
                    </a:lnTo>
                    <a:lnTo>
                      <a:pt x="1132" y="572"/>
                    </a:lnTo>
                    <a:lnTo>
                      <a:pt x="1125" y="569"/>
                    </a:lnTo>
                    <a:lnTo>
                      <a:pt x="1118" y="567"/>
                    </a:lnTo>
                    <a:lnTo>
                      <a:pt x="1112" y="565"/>
                    </a:lnTo>
                    <a:lnTo>
                      <a:pt x="1105" y="562"/>
                    </a:lnTo>
                    <a:lnTo>
                      <a:pt x="1098" y="561"/>
                    </a:lnTo>
                    <a:lnTo>
                      <a:pt x="1090" y="557"/>
                    </a:lnTo>
                    <a:lnTo>
                      <a:pt x="1083" y="555"/>
                    </a:lnTo>
                    <a:lnTo>
                      <a:pt x="1076" y="553"/>
                    </a:lnTo>
                    <a:lnTo>
                      <a:pt x="1068" y="550"/>
                    </a:lnTo>
                    <a:lnTo>
                      <a:pt x="1060" y="547"/>
                    </a:lnTo>
                    <a:lnTo>
                      <a:pt x="1054" y="544"/>
                    </a:lnTo>
                    <a:lnTo>
                      <a:pt x="1047" y="542"/>
                    </a:lnTo>
                    <a:lnTo>
                      <a:pt x="1040" y="539"/>
                    </a:lnTo>
                    <a:lnTo>
                      <a:pt x="1033" y="536"/>
                    </a:lnTo>
                    <a:lnTo>
                      <a:pt x="1026" y="533"/>
                    </a:lnTo>
                    <a:lnTo>
                      <a:pt x="1018" y="530"/>
                    </a:lnTo>
                    <a:lnTo>
                      <a:pt x="1011" y="527"/>
                    </a:lnTo>
                    <a:lnTo>
                      <a:pt x="1004" y="525"/>
                    </a:lnTo>
                    <a:lnTo>
                      <a:pt x="997" y="521"/>
                    </a:lnTo>
                    <a:lnTo>
                      <a:pt x="990" y="519"/>
                    </a:lnTo>
                    <a:lnTo>
                      <a:pt x="984" y="515"/>
                    </a:lnTo>
                    <a:lnTo>
                      <a:pt x="976" y="512"/>
                    </a:lnTo>
                    <a:lnTo>
                      <a:pt x="968" y="509"/>
                    </a:lnTo>
                    <a:lnTo>
                      <a:pt x="961" y="506"/>
                    </a:lnTo>
                    <a:lnTo>
                      <a:pt x="955" y="503"/>
                    </a:lnTo>
                    <a:lnTo>
                      <a:pt x="948" y="500"/>
                    </a:lnTo>
                    <a:lnTo>
                      <a:pt x="940" y="497"/>
                    </a:lnTo>
                    <a:lnTo>
                      <a:pt x="932" y="494"/>
                    </a:lnTo>
                    <a:lnTo>
                      <a:pt x="926" y="491"/>
                    </a:lnTo>
                    <a:lnTo>
                      <a:pt x="919" y="486"/>
                    </a:lnTo>
                    <a:lnTo>
                      <a:pt x="912" y="484"/>
                    </a:lnTo>
                    <a:lnTo>
                      <a:pt x="903" y="480"/>
                    </a:lnTo>
                    <a:lnTo>
                      <a:pt x="897" y="477"/>
                    </a:lnTo>
                    <a:lnTo>
                      <a:pt x="890" y="473"/>
                    </a:lnTo>
                    <a:lnTo>
                      <a:pt x="883" y="471"/>
                    </a:lnTo>
                    <a:lnTo>
                      <a:pt x="876" y="467"/>
                    </a:lnTo>
                    <a:lnTo>
                      <a:pt x="868" y="465"/>
                    </a:lnTo>
                    <a:lnTo>
                      <a:pt x="860" y="460"/>
                    </a:lnTo>
                    <a:lnTo>
                      <a:pt x="853" y="456"/>
                    </a:lnTo>
                    <a:lnTo>
                      <a:pt x="846" y="453"/>
                    </a:lnTo>
                    <a:lnTo>
                      <a:pt x="838" y="449"/>
                    </a:lnTo>
                    <a:lnTo>
                      <a:pt x="830" y="444"/>
                    </a:lnTo>
                    <a:lnTo>
                      <a:pt x="823" y="441"/>
                    </a:lnTo>
                    <a:lnTo>
                      <a:pt x="816" y="436"/>
                    </a:lnTo>
                    <a:lnTo>
                      <a:pt x="807" y="432"/>
                    </a:lnTo>
                    <a:lnTo>
                      <a:pt x="800" y="428"/>
                    </a:lnTo>
                    <a:lnTo>
                      <a:pt x="792" y="423"/>
                    </a:lnTo>
                    <a:lnTo>
                      <a:pt x="784" y="419"/>
                    </a:lnTo>
                    <a:lnTo>
                      <a:pt x="777" y="414"/>
                    </a:lnTo>
                    <a:lnTo>
                      <a:pt x="769" y="410"/>
                    </a:lnTo>
                    <a:lnTo>
                      <a:pt x="762" y="406"/>
                    </a:lnTo>
                    <a:lnTo>
                      <a:pt x="753" y="401"/>
                    </a:lnTo>
                    <a:lnTo>
                      <a:pt x="746" y="398"/>
                    </a:lnTo>
                    <a:lnTo>
                      <a:pt x="738" y="392"/>
                    </a:lnTo>
                    <a:lnTo>
                      <a:pt x="730" y="387"/>
                    </a:lnTo>
                    <a:lnTo>
                      <a:pt x="722" y="382"/>
                    </a:lnTo>
                    <a:lnTo>
                      <a:pt x="715" y="377"/>
                    </a:lnTo>
                    <a:lnTo>
                      <a:pt x="706" y="372"/>
                    </a:lnTo>
                    <a:lnTo>
                      <a:pt x="698" y="368"/>
                    </a:lnTo>
                    <a:lnTo>
                      <a:pt x="691" y="362"/>
                    </a:lnTo>
                    <a:lnTo>
                      <a:pt x="684" y="358"/>
                    </a:lnTo>
                    <a:lnTo>
                      <a:pt x="675" y="352"/>
                    </a:lnTo>
                    <a:lnTo>
                      <a:pt x="667" y="347"/>
                    </a:lnTo>
                    <a:lnTo>
                      <a:pt x="660" y="342"/>
                    </a:lnTo>
                    <a:lnTo>
                      <a:pt x="652" y="338"/>
                    </a:lnTo>
                    <a:lnTo>
                      <a:pt x="644" y="333"/>
                    </a:lnTo>
                    <a:lnTo>
                      <a:pt x="636" y="328"/>
                    </a:lnTo>
                    <a:lnTo>
                      <a:pt x="628" y="323"/>
                    </a:lnTo>
                    <a:lnTo>
                      <a:pt x="621" y="318"/>
                    </a:lnTo>
                    <a:lnTo>
                      <a:pt x="613" y="312"/>
                    </a:lnTo>
                    <a:lnTo>
                      <a:pt x="604" y="308"/>
                    </a:lnTo>
                    <a:lnTo>
                      <a:pt x="597" y="303"/>
                    </a:lnTo>
                    <a:lnTo>
                      <a:pt x="590" y="298"/>
                    </a:lnTo>
                    <a:lnTo>
                      <a:pt x="582" y="292"/>
                    </a:lnTo>
                    <a:lnTo>
                      <a:pt x="573" y="287"/>
                    </a:lnTo>
                    <a:lnTo>
                      <a:pt x="566" y="282"/>
                    </a:lnTo>
                    <a:lnTo>
                      <a:pt x="559" y="278"/>
                    </a:lnTo>
                    <a:lnTo>
                      <a:pt x="552" y="272"/>
                    </a:lnTo>
                    <a:lnTo>
                      <a:pt x="543" y="267"/>
                    </a:lnTo>
                    <a:lnTo>
                      <a:pt x="536" y="262"/>
                    </a:lnTo>
                    <a:lnTo>
                      <a:pt x="529" y="257"/>
                    </a:lnTo>
                    <a:lnTo>
                      <a:pt x="522" y="252"/>
                    </a:lnTo>
                    <a:lnTo>
                      <a:pt x="514" y="249"/>
                    </a:lnTo>
                    <a:lnTo>
                      <a:pt x="507" y="243"/>
                    </a:lnTo>
                    <a:lnTo>
                      <a:pt x="500" y="239"/>
                    </a:lnTo>
                    <a:lnTo>
                      <a:pt x="493" y="234"/>
                    </a:lnTo>
                    <a:lnTo>
                      <a:pt x="486" y="230"/>
                    </a:lnTo>
                    <a:lnTo>
                      <a:pt x="478" y="225"/>
                    </a:lnTo>
                    <a:lnTo>
                      <a:pt x="471" y="221"/>
                    </a:lnTo>
                    <a:lnTo>
                      <a:pt x="464" y="216"/>
                    </a:lnTo>
                    <a:lnTo>
                      <a:pt x="458" y="212"/>
                    </a:lnTo>
                    <a:lnTo>
                      <a:pt x="451" y="207"/>
                    </a:lnTo>
                    <a:lnTo>
                      <a:pt x="445" y="203"/>
                    </a:lnTo>
                    <a:lnTo>
                      <a:pt x="438" y="200"/>
                    </a:lnTo>
                    <a:lnTo>
                      <a:pt x="432" y="195"/>
                    </a:lnTo>
                    <a:lnTo>
                      <a:pt x="424" y="191"/>
                    </a:lnTo>
                    <a:lnTo>
                      <a:pt x="418" y="188"/>
                    </a:lnTo>
                    <a:lnTo>
                      <a:pt x="412" y="184"/>
                    </a:lnTo>
                    <a:lnTo>
                      <a:pt x="406" y="180"/>
                    </a:lnTo>
                    <a:lnTo>
                      <a:pt x="400" y="177"/>
                    </a:lnTo>
                    <a:lnTo>
                      <a:pt x="394" y="173"/>
                    </a:lnTo>
                    <a:lnTo>
                      <a:pt x="388" y="170"/>
                    </a:lnTo>
                    <a:lnTo>
                      <a:pt x="382" y="166"/>
                    </a:lnTo>
                    <a:lnTo>
                      <a:pt x="376" y="162"/>
                    </a:lnTo>
                    <a:lnTo>
                      <a:pt x="372" y="160"/>
                    </a:lnTo>
                    <a:lnTo>
                      <a:pt x="366" y="156"/>
                    </a:lnTo>
                    <a:lnTo>
                      <a:pt x="361" y="154"/>
                    </a:lnTo>
                    <a:lnTo>
                      <a:pt x="355" y="150"/>
                    </a:lnTo>
                    <a:lnTo>
                      <a:pt x="351" y="148"/>
                    </a:lnTo>
                    <a:lnTo>
                      <a:pt x="345" y="144"/>
                    </a:lnTo>
                    <a:lnTo>
                      <a:pt x="342" y="142"/>
                    </a:lnTo>
                    <a:lnTo>
                      <a:pt x="337" y="140"/>
                    </a:lnTo>
                    <a:lnTo>
                      <a:pt x="333" y="137"/>
                    </a:lnTo>
                    <a:lnTo>
                      <a:pt x="328" y="135"/>
                    </a:lnTo>
                    <a:lnTo>
                      <a:pt x="324" y="132"/>
                    </a:lnTo>
                    <a:lnTo>
                      <a:pt x="320" y="130"/>
                    </a:lnTo>
                    <a:lnTo>
                      <a:pt x="316" y="128"/>
                    </a:lnTo>
                    <a:lnTo>
                      <a:pt x="312" y="125"/>
                    </a:lnTo>
                    <a:lnTo>
                      <a:pt x="308" y="123"/>
                    </a:lnTo>
                    <a:lnTo>
                      <a:pt x="304" y="120"/>
                    </a:lnTo>
                    <a:lnTo>
                      <a:pt x="301" y="119"/>
                    </a:lnTo>
                    <a:lnTo>
                      <a:pt x="297" y="117"/>
                    </a:lnTo>
                    <a:lnTo>
                      <a:pt x="294" y="116"/>
                    </a:lnTo>
                    <a:lnTo>
                      <a:pt x="290" y="113"/>
                    </a:lnTo>
                    <a:lnTo>
                      <a:pt x="288" y="112"/>
                    </a:lnTo>
                    <a:lnTo>
                      <a:pt x="282" y="108"/>
                    </a:lnTo>
                    <a:lnTo>
                      <a:pt x="276" y="105"/>
                    </a:lnTo>
                    <a:lnTo>
                      <a:pt x="270" y="102"/>
                    </a:lnTo>
                    <a:lnTo>
                      <a:pt x="265" y="100"/>
                    </a:lnTo>
                    <a:lnTo>
                      <a:pt x="260" y="98"/>
                    </a:lnTo>
                    <a:lnTo>
                      <a:pt x="254" y="95"/>
                    </a:lnTo>
                    <a:lnTo>
                      <a:pt x="249" y="93"/>
                    </a:lnTo>
                    <a:lnTo>
                      <a:pt x="245" y="90"/>
                    </a:lnTo>
                    <a:lnTo>
                      <a:pt x="240" y="88"/>
                    </a:lnTo>
                    <a:lnTo>
                      <a:pt x="236" y="86"/>
                    </a:lnTo>
                    <a:lnTo>
                      <a:pt x="231" y="84"/>
                    </a:lnTo>
                    <a:lnTo>
                      <a:pt x="228" y="82"/>
                    </a:lnTo>
                    <a:lnTo>
                      <a:pt x="222" y="81"/>
                    </a:lnTo>
                    <a:lnTo>
                      <a:pt x="218" y="78"/>
                    </a:lnTo>
                    <a:lnTo>
                      <a:pt x="213" y="77"/>
                    </a:lnTo>
                    <a:lnTo>
                      <a:pt x="210" y="76"/>
                    </a:lnTo>
                    <a:lnTo>
                      <a:pt x="205" y="74"/>
                    </a:lnTo>
                    <a:lnTo>
                      <a:pt x="200" y="72"/>
                    </a:lnTo>
                    <a:lnTo>
                      <a:pt x="195" y="71"/>
                    </a:lnTo>
                    <a:lnTo>
                      <a:pt x="191" y="70"/>
                    </a:lnTo>
                    <a:lnTo>
                      <a:pt x="185" y="68"/>
                    </a:lnTo>
                    <a:lnTo>
                      <a:pt x="180" y="65"/>
                    </a:lnTo>
                    <a:lnTo>
                      <a:pt x="174" y="64"/>
                    </a:lnTo>
                    <a:lnTo>
                      <a:pt x="169" y="62"/>
                    </a:lnTo>
                    <a:lnTo>
                      <a:pt x="164" y="59"/>
                    </a:lnTo>
                    <a:lnTo>
                      <a:pt x="158" y="57"/>
                    </a:lnTo>
                    <a:lnTo>
                      <a:pt x="153" y="54"/>
                    </a:lnTo>
                    <a:lnTo>
                      <a:pt x="149" y="52"/>
                    </a:lnTo>
                    <a:lnTo>
                      <a:pt x="144" y="48"/>
                    </a:lnTo>
                    <a:lnTo>
                      <a:pt x="139" y="46"/>
                    </a:lnTo>
                    <a:lnTo>
                      <a:pt x="134" y="42"/>
                    </a:lnTo>
                    <a:lnTo>
                      <a:pt x="129" y="40"/>
                    </a:lnTo>
                    <a:lnTo>
                      <a:pt x="125" y="38"/>
                    </a:lnTo>
                    <a:lnTo>
                      <a:pt x="120" y="35"/>
                    </a:lnTo>
                    <a:lnTo>
                      <a:pt x="116" y="32"/>
                    </a:lnTo>
                    <a:lnTo>
                      <a:pt x="113" y="29"/>
                    </a:lnTo>
                    <a:lnTo>
                      <a:pt x="108" y="26"/>
                    </a:lnTo>
                    <a:lnTo>
                      <a:pt x="104" y="23"/>
                    </a:lnTo>
                    <a:lnTo>
                      <a:pt x="101" y="20"/>
                    </a:lnTo>
                    <a:lnTo>
                      <a:pt x="97" y="18"/>
                    </a:lnTo>
                    <a:lnTo>
                      <a:pt x="93" y="15"/>
                    </a:lnTo>
                    <a:lnTo>
                      <a:pt x="90" y="12"/>
                    </a:lnTo>
                    <a:lnTo>
                      <a:pt x="87" y="11"/>
                    </a:lnTo>
                    <a:lnTo>
                      <a:pt x="85" y="9"/>
                    </a:lnTo>
                    <a:lnTo>
                      <a:pt x="80" y="5"/>
                    </a:lnTo>
                    <a:lnTo>
                      <a:pt x="78" y="3"/>
                    </a:lnTo>
                    <a:lnTo>
                      <a:pt x="75" y="0"/>
                    </a:lnTo>
                    <a:lnTo>
                      <a:pt x="271" y="69"/>
                    </a:lnTo>
                    <a:lnTo>
                      <a:pt x="546" y="226"/>
                    </a:lnTo>
                    <a:lnTo>
                      <a:pt x="547" y="226"/>
                    </a:lnTo>
                    <a:lnTo>
                      <a:pt x="549" y="227"/>
                    </a:lnTo>
                    <a:lnTo>
                      <a:pt x="553" y="230"/>
                    </a:lnTo>
                    <a:lnTo>
                      <a:pt x="558" y="233"/>
                    </a:lnTo>
                    <a:lnTo>
                      <a:pt x="560" y="236"/>
                    </a:lnTo>
                    <a:lnTo>
                      <a:pt x="564" y="237"/>
                    </a:lnTo>
                    <a:lnTo>
                      <a:pt x="567" y="239"/>
                    </a:lnTo>
                    <a:lnTo>
                      <a:pt x="572" y="243"/>
                    </a:lnTo>
                    <a:lnTo>
                      <a:pt x="576" y="246"/>
                    </a:lnTo>
                    <a:lnTo>
                      <a:pt x="582" y="249"/>
                    </a:lnTo>
                    <a:lnTo>
                      <a:pt x="586" y="252"/>
                    </a:lnTo>
                    <a:lnTo>
                      <a:pt x="592" y="256"/>
                    </a:lnTo>
                    <a:lnTo>
                      <a:pt x="597" y="260"/>
                    </a:lnTo>
                    <a:lnTo>
                      <a:pt x="602" y="263"/>
                    </a:lnTo>
                    <a:lnTo>
                      <a:pt x="608" y="267"/>
                    </a:lnTo>
                    <a:lnTo>
                      <a:pt x="615" y="272"/>
                    </a:lnTo>
                    <a:lnTo>
                      <a:pt x="621" y="275"/>
                    </a:lnTo>
                    <a:lnTo>
                      <a:pt x="628" y="280"/>
                    </a:lnTo>
                    <a:lnTo>
                      <a:pt x="636" y="285"/>
                    </a:lnTo>
                    <a:lnTo>
                      <a:pt x="643" y="290"/>
                    </a:lnTo>
                    <a:lnTo>
                      <a:pt x="650" y="293"/>
                    </a:lnTo>
                    <a:lnTo>
                      <a:pt x="657" y="298"/>
                    </a:lnTo>
                    <a:lnTo>
                      <a:pt x="664" y="303"/>
                    </a:lnTo>
                    <a:lnTo>
                      <a:pt x="673" y="309"/>
                    </a:lnTo>
                    <a:lnTo>
                      <a:pt x="680" y="314"/>
                    </a:lnTo>
                    <a:lnTo>
                      <a:pt x="688" y="318"/>
                    </a:lnTo>
                    <a:lnTo>
                      <a:pt x="697" y="324"/>
                    </a:lnTo>
                    <a:lnTo>
                      <a:pt x="705" y="329"/>
                    </a:lnTo>
                    <a:lnTo>
                      <a:pt x="714" y="335"/>
                    </a:lnTo>
                    <a:lnTo>
                      <a:pt x="722" y="340"/>
                    </a:lnTo>
                    <a:lnTo>
                      <a:pt x="730" y="345"/>
                    </a:lnTo>
                    <a:lnTo>
                      <a:pt x="739" y="350"/>
                    </a:lnTo>
                    <a:lnTo>
                      <a:pt x="748" y="354"/>
                    </a:lnTo>
                    <a:lnTo>
                      <a:pt x="757" y="360"/>
                    </a:lnTo>
                    <a:lnTo>
                      <a:pt x="766" y="365"/>
                    </a:lnTo>
                    <a:lnTo>
                      <a:pt x="776" y="371"/>
                    </a:lnTo>
                    <a:lnTo>
                      <a:pt x="784" y="376"/>
                    </a:lnTo>
                    <a:lnTo>
                      <a:pt x="794" y="382"/>
                    </a:lnTo>
                    <a:lnTo>
                      <a:pt x="802" y="387"/>
                    </a:lnTo>
                    <a:lnTo>
                      <a:pt x="812" y="392"/>
                    </a:lnTo>
                    <a:lnTo>
                      <a:pt x="822" y="398"/>
                    </a:lnTo>
                    <a:lnTo>
                      <a:pt x="830" y="402"/>
                    </a:lnTo>
                    <a:lnTo>
                      <a:pt x="840" y="407"/>
                    </a:lnTo>
                    <a:lnTo>
                      <a:pt x="849" y="413"/>
                    </a:lnTo>
                    <a:lnTo>
                      <a:pt x="858" y="417"/>
                    </a:lnTo>
                    <a:lnTo>
                      <a:pt x="866" y="422"/>
                    </a:lnTo>
                    <a:lnTo>
                      <a:pt x="876" y="426"/>
                    </a:lnTo>
                    <a:lnTo>
                      <a:pt x="884" y="431"/>
                    </a:lnTo>
                    <a:lnTo>
                      <a:pt x="892" y="435"/>
                    </a:lnTo>
                    <a:lnTo>
                      <a:pt x="901" y="440"/>
                    </a:lnTo>
                    <a:lnTo>
                      <a:pt x="910" y="443"/>
                    </a:lnTo>
                    <a:lnTo>
                      <a:pt x="919" y="448"/>
                    </a:lnTo>
                    <a:lnTo>
                      <a:pt x="927" y="452"/>
                    </a:lnTo>
                    <a:lnTo>
                      <a:pt x="934" y="455"/>
                    </a:lnTo>
                    <a:lnTo>
                      <a:pt x="943" y="459"/>
                    </a:lnTo>
                    <a:lnTo>
                      <a:pt x="951" y="462"/>
                    </a:lnTo>
                    <a:lnTo>
                      <a:pt x="960" y="466"/>
                    </a:lnTo>
                    <a:lnTo>
                      <a:pt x="967" y="470"/>
                    </a:lnTo>
                    <a:lnTo>
                      <a:pt x="975" y="472"/>
                    </a:lnTo>
                    <a:lnTo>
                      <a:pt x="982" y="476"/>
                    </a:lnTo>
                    <a:lnTo>
                      <a:pt x="990" y="477"/>
                    </a:lnTo>
                    <a:lnTo>
                      <a:pt x="997" y="479"/>
                    </a:lnTo>
                    <a:lnTo>
                      <a:pt x="1003" y="482"/>
                    </a:lnTo>
                    <a:lnTo>
                      <a:pt x="1011" y="485"/>
                    </a:lnTo>
                    <a:lnTo>
                      <a:pt x="1017" y="486"/>
                    </a:lnTo>
                    <a:lnTo>
                      <a:pt x="1024" y="490"/>
                    </a:lnTo>
                    <a:lnTo>
                      <a:pt x="1032" y="492"/>
                    </a:lnTo>
                    <a:lnTo>
                      <a:pt x="1040" y="495"/>
                    </a:lnTo>
                    <a:lnTo>
                      <a:pt x="1046" y="497"/>
                    </a:lnTo>
                    <a:lnTo>
                      <a:pt x="1053" y="500"/>
                    </a:lnTo>
                    <a:lnTo>
                      <a:pt x="1059" y="502"/>
                    </a:lnTo>
                    <a:lnTo>
                      <a:pt x="1066" y="504"/>
                    </a:lnTo>
                    <a:lnTo>
                      <a:pt x="1074" y="506"/>
                    </a:lnTo>
                    <a:lnTo>
                      <a:pt x="1080" y="508"/>
                    </a:lnTo>
                    <a:lnTo>
                      <a:pt x="1087" y="510"/>
                    </a:lnTo>
                    <a:lnTo>
                      <a:pt x="1094" y="513"/>
                    </a:lnTo>
                    <a:lnTo>
                      <a:pt x="1100" y="515"/>
                    </a:lnTo>
                    <a:lnTo>
                      <a:pt x="1106" y="518"/>
                    </a:lnTo>
                    <a:lnTo>
                      <a:pt x="1112" y="520"/>
                    </a:lnTo>
                    <a:lnTo>
                      <a:pt x="1119" y="522"/>
                    </a:lnTo>
                    <a:lnTo>
                      <a:pt x="1124" y="524"/>
                    </a:lnTo>
                    <a:lnTo>
                      <a:pt x="1131" y="526"/>
                    </a:lnTo>
                    <a:lnTo>
                      <a:pt x="1137" y="528"/>
                    </a:lnTo>
                    <a:lnTo>
                      <a:pt x="1143" y="531"/>
                    </a:lnTo>
                    <a:lnTo>
                      <a:pt x="1149" y="532"/>
                    </a:lnTo>
                    <a:lnTo>
                      <a:pt x="1154" y="534"/>
                    </a:lnTo>
                    <a:lnTo>
                      <a:pt x="1160" y="536"/>
                    </a:lnTo>
                    <a:lnTo>
                      <a:pt x="1166" y="538"/>
                    </a:lnTo>
                    <a:lnTo>
                      <a:pt x="1172" y="539"/>
                    </a:lnTo>
                    <a:lnTo>
                      <a:pt x="1177" y="542"/>
                    </a:lnTo>
                    <a:lnTo>
                      <a:pt x="1183" y="543"/>
                    </a:lnTo>
                    <a:lnTo>
                      <a:pt x="1187" y="545"/>
                    </a:lnTo>
                    <a:lnTo>
                      <a:pt x="1192" y="547"/>
                    </a:lnTo>
                    <a:lnTo>
                      <a:pt x="1197" y="549"/>
                    </a:lnTo>
                    <a:lnTo>
                      <a:pt x="1202" y="550"/>
                    </a:lnTo>
                    <a:lnTo>
                      <a:pt x="1207" y="553"/>
                    </a:lnTo>
                    <a:lnTo>
                      <a:pt x="1211" y="554"/>
                    </a:lnTo>
                    <a:lnTo>
                      <a:pt x="1215" y="555"/>
                    </a:lnTo>
                    <a:lnTo>
                      <a:pt x="1220" y="556"/>
                    </a:lnTo>
                    <a:lnTo>
                      <a:pt x="1225" y="559"/>
                    </a:lnTo>
                    <a:lnTo>
                      <a:pt x="1228" y="560"/>
                    </a:lnTo>
                    <a:lnTo>
                      <a:pt x="1232" y="561"/>
                    </a:lnTo>
                    <a:lnTo>
                      <a:pt x="1235" y="562"/>
                    </a:lnTo>
                    <a:lnTo>
                      <a:pt x="1239" y="563"/>
                    </a:lnTo>
                    <a:lnTo>
                      <a:pt x="1243" y="565"/>
                    </a:lnTo>
                    <a:lnTo>
                      <a:pt x="1246" y="566"/>
                    </a:lnTo>
                    <a:lnTo>
                      <a:pt x="1249" y="567"/>
                    </a:lnTo>
                    <a:lnTo>
                      <a:pt x="1252" y="568"/>
                    </a:lnTo>
                    <a:lnTo>
                      <a:pt x="1257" y="569"/>
                    </a:lnTo>
                    <a:lnTo>
                      <a:pt x="1262" y="571"/>
                    </a:lnTo>
                    <a:lnTo>
                      <a:pt x="1267" y="572"/>
                    </a:lnTo>
                    <a:lnTo>
                      <a:pt x="1270" y="574"/>
                    </a:lnTo>
                    <a:lnTo>
                      <a:pt x="1275" y="575"/>
                    </a:lnTo>
                    <a:lnTo>
                      <a:pt x="1277" y="577"/>
                    </a:lnTo>
                    <a:lnTo>
                      <a:pt x="1585" y="637"/>
                    </a:lnTo>
                    <a:lnTo>
                      <a:pt x="1604" y="675"/>
                    </a:lnTo>
                    <a:lnTo>
                      <a:pt x="1582" y="727"/>
                    </a:lnTo>
                    <a:lnTo>
                      <a:pt x="1474" y="813"/>
                    </a:lnTo>
                    <a:lnTo>
                      <a:pt x="1473" y="813"/>
                    </a:lnTo>
                    <a:lnTo>
                      <a:pt x="1472" y="813"/>
                    </a:lnTo>
                    <a:lnTo>
                      <a:pt x="1469" y="814"/>
                    </a:lnTo>
                    <a:lnTo>
                      <a:pt x="1466" y="815"/>
                    </a:lnTo>
                    <a:lnTo>
                      <a:pt x="1462" y="815"/>
                    </a:lnTo>
                    <a:lnTo>
                      <a:pt x="1456" y="818"/>
                    </a:lnTo>
                    <a:lnTo>
                      <a:pt x="1451" y="819"/>
                    </a:lnTo>
                    <a:lnTo>
                      <a:pt x="1445" y="821"/>
                    </a:lnTo>
                    <a:lnTo>
                      <a:pt x="1441" y="821"/>
                    </a:lnTo>
                    <a:lnTo>
                      <a:pt x="1437" y="823"/>
                    </a:lnTo>
                    <a:lnTo>
                      <a:pt x="1433" y="824"/>
                    </a:lnTo>
                    <a:lnTo>
                      <a:pt x="1429" y="825"/>
                    </a:lnTo>
                    <a:lnTo>
                      <a:pt x="1424" y="825"/>
                    </a:lnTo>
                    <a:lnTo>
                      <a:pt x="1419" y="826"/>
                    </a:lnTo>
                    <a:lnTo>
                      <a:pt x="1414" y="827"/>
                    </a:lnTo>
                    <a:lnTo>
                      <a:pt x="1411" y="829"/>
                    </a:lnTo>
                    <a:lnTo>
                      <a:pt x="1405" y="830"/>
                    </a:lnTo>
                    <a:lnTo>
                      <a:pt x="1400" y="831"/>
                    </a:lnTo>
                    <a:lnTo>
                      <a:pt x="1394" y="831"/>
                    </a:lnTo>
                    <a:lnTo>
                      <a:pt x="1388" y="832"/>
                    </a:lnTo>
                    <a:lnTo>
                      <a:pt x="1382" y="833"/>
                    </a:lnTo>
                    <a:lnTo>
                      <a:pt x="1376" y="835"/>
                    </a:lnTo>
                    <a:lnTo>
                      <a:pt x="1370" y="835"/>
                    </a:lnTo>
                    <a:lnTo>
                      <a:pt x="1364" y="836"/>
                    </a:lnTo>
                    <a:lnTo>
                      <a:pt x="1357" y="836"/>
                    </a:lnTo>
                    <a:lnTo>
                      <a:pt x="1349" y="837"/>
                    </a:lnTo>
                    <a:lnTo>
                      <a:pt x="1342" y="837"/>
                    </a:lnTo>
                    <a:lnTo>
                      <a:pt x="1336" y="838"/>
                    </a:lnTo>
                    <a:lnTo>
                      <a:pt x="1328" y="838"/>
                    </a:lnTo>
                    <a:lnTo>
                      <a:pt x="1321" y="839"/>
                    </a:lnTo>
                    <a:lnTo>
                      <a:pt x="1313" y="839"/>
                    </a:lnTo>
                    <a:lnTo>
                      <a:pt x="1306" y="841"/>
                    </a:lnTo>
                    <a:lnTo>
                      <a:pt x="1298" y="841"/>
                    </a:lnTo>
                    <a:lnTo>
                      <a:pt x="1288" y="841"/>
                    </a:lnTo>
                    <a:lnTo>
                      <a:pt x="1280" y="841"/>
                    </a:lnTo>
                    <a:lnTo>
                      <a:pt x="1273" y="841"/>
                    </a:lnTo>
                    <a:lnTo>
                      <a:pt x="1264" y="841"/>
                    </a:lnTo>
                    <a:lnTo>
                      <a:pt x="1255" y="841"/>
                    </a:lnTo>
                    <a:lnTo>
                      <a:pt x="1246" y="841"/>
                    </a:lnTo>
                    <a:lnTo>
                      <a:pt x="1238" y="841"/>
                    </a:lnTo>
                    <a:lnTo>
                      <a:pt x="1227" y="839"/>
                    </a:lnTo>
                    <a:lnTo>
                      <a:pt x="1219" y="839"/>
                    </a:lnTo>
                    <a:lnTo>
                      <a:pt x="1209" y="838"/>
                    </a:lnTo>
                    <a:lnTo>
                      <a:pt x="1199" y="838"/>
                    </a:lnTo>
                    <a:lnTo>
                      <a:pt x="1189" y="837"/>
                    </a:lnTo>
                    <a:lnTo>
                      <a:pt x="1179" y="837"/>
                    </a:lnTo>
                    <a:lnTo>
                      <a:pt x="1170" y="836"/>
                    </a:lnTo>
                    <a:lnTo>
                      <a:pt x="1159" y="835"/>
                    </a:lnTo>
                    <a:lnTo>
                      <a:pt x="1148" y="833"/>
                    </a:lnTo>
                    <a:lnTo>
                      <a:pt x="1138" y="832"/>
                    </a:lnTo>
                    <a:lnTo>
                      <a:pt x="1128" y="830"/>
                    </a:lnTo>
                    <a:lnTo>
                      <a:pt x="1117" y="829"/>
                    </a:lnTo>
                    <a:lnTo>
                      <a:pt x="1106" y="827"/>
                    </a:lnTo>
                    <a:lnTo>
                      <a:pt x="1095" y="825"/>
                    </a:lnTo>
                    <a:lnTo>
                      <a:pt x="1084" y="824"/>
                    </a:lnTo>
                    <a:lnTo>
                      <a:pt x="1074" y="821"/>
                    </a:lnTo>
                    <a:lnTo>
                      <a:pt x="1062" y="818"/>
                    </a:lnTo>
                    <a:lnTo>
                      <a:pt x="1051" y="815"/>
                    </a:lnTo>
                    <a:lnTo>
                      <a:pt x="1040" y="813"/>
                    </a:lnTo>
                    <a:lnTo>
                      <a:pt x="1028" y="811"/>
                    </a:lnTo>
                    <a:lnTo>
                      <a:pt x="1017" y="808"/>
                    </a:lnTo>
                    <a:lnTo>
                      <a:pt x="1008" y="806"/>
                    </a:lnTo>
                    <a:lnTo>
                      <a:pt x="997" y="803"/>
                    </a:lnTo>
                    <a:lnTo>
                      <a:pt x="988" y="801"/>
                    </a:lnTo>
                    <a:lnTo>
                      <a:pt x="979" y="799"/>
                    </a:lnTo>
                    <a:lnTo>
                      <a:pt x="969" y="796"/>
                    </a:lnTo>
                    <a:lnTo>
                      <a:pt x="960" y="793"/>
                    </a:lnTo>
                    <a:lnTo>
                      <a:pt x="951" y="790"/>
                    </a:lnTo>
                    <a:lnTo>
                      <a:pt x="942" y="788"/>
                    </a:lnTo>
                    <a:lnTo>
                      <a:pt x="933" y="785"/>
                    </a:lnTo>
                    <a:lnTo>
                      <a:pt x="925" y="782"/>
                    </a:lnTo>
                    <a:lnTo>
                      <a:pt x="918" y="781"/>
                    </a:lnTo>
                    <a:lnTo>
                      <a:pt x="909" y="777"/>
                    </a:lnTo>
                    <a:lnTo>
                      <a:pt x="901" y="775"/>
                    </a:lnTo>
                    <a:lnTo>
                      <a:pt x="894" y="772"/>
                    </a:lnTo>
                    <a:lnTo>
                      <a:pt x="886" y="770"/>
                    </a:lnTo>
                    <a:lnTo>
                      <a:pt x="879" y="767"/>
                    </a:lnTo>
                    <a:lnTo>
                      <a:pt x="872" y="765"/>
                    </a:lnTo>
                    <a:lnTo>
                      <a:pt x="866" y="761"/>
                    </a:lnTo>
                    <a:lnTo>
                      <a:pt x="860" y="759"/>
                    </a:lnTo>
                    <a:lnTo>
                      <a:pt x="853" y="757"/>
                    </a:lnTo>
                    <a:lnTo>
                      <a:pt x="847" y="754"/>
                    </a:lnTo>
                    <a:lnTo>
                      <a:pt x="841" y="752"/>
                    </a:lnTo>
                    <a:lnTo>
                      <a:pt x="835" y="749"/>
                    </a:lnTo>
                    <a:lnTo>
                      <a:pt x="829" y="747"/>
                    </a:lnTo>
                    <a:lnTo>
                      <a:pt x="823" y="745"/>
                    </a:lnTo>
                    <a:lnTo>
                      <a:pt x="818" y="742"/>
                    </a:lnTo>
                    <a:lnTo>
                      <a:pt x="813" y="741"/>
                    </a:lnTo>
                    <a:lnTo>
                      <a:pt x="807" y="739"/>
                    </a:lnTo>
                    <a:lnTo>
                      <a:pt x="802" y="736"/>
                    </a:lnTo>
                    <a:lnTo>
                      <a:pt x="798" y="734"/>
                    </a:lnTo>
                    <a:lnTo>
                      <a:pt x="793" y="731"/>
                    </a:lnTo>
                    <a:lnTo>
                      <a:pt x="788" y="729"/>
                    </a:lnTo>
                    <a:lnTo>
                      <a:pt x="784" y="727"/>
                    </a:lnTo>
                    <a:lnTo>
                      <a:pt x="780" y="724"/>
                    </a:lnTo>
                    <a:lnTo>
                      <a:pt x="776" y="723"/>
                    </a:lnTo>
                    <a:lnTo>
                      <a:pt x="771" y="721"/>
                    </a:lnTo>
                    <a:lnTo>
                      <a:pt x="768" y="719"/>
                    </a:lnTo>
                    <a:lnTo>
                      <a:pt x="764" y="717"/>
                    </a:lnTo>
                    <a:lnTo>
                      <a:pt x="762" y="716"/>
                    </a:lnTo>
                    <a:lnTo>
                      <a:pt x="758" y="713"/>
                    </a:lnTo>
                    <a:lnTo>
                      <a:pt x="754" y="712"/>
                    </a:lnTo>
                    <a:lnTo>
                      <a:pt x="751" y="710"/>
                    </a:lnTo>
                    <a:lnTo>
                      <a:pt x="748" y="709"/>
                    </a:lnTo>
                    <a:lnTo>
                      <a:pt x="742" y="705"/>
                    </a:lnTo>
                    <a:lnTo>
                      <a:pt x="736" y="703"/>
                    </a:lnTo>
                    <a:lnTo>
                      <a:pt x="732" y="700"/>
                    </a:lnTo>
                    <a:lnTo>
                      <a:pt x="728" y="698"/>
                    </a:lnTo>
                    <a:lnTo>
                      <a:pt x="723" y="695"/>
                    </a:lnTo>
                    <a:lnTo>
                      <a:pt x="720" y="694"/>
                    </a:lnTo>
                    <a:lnTo>
                      <a:pt x="717" y="693"/>
                    </a:lnTo>
                    <a:lnTo>
                      <a:pt x="715" y="693"/>
                    </a:lnTo>
                    <a:lnTo>
                      <a:pt x="712" y="692"/>
                    </a:lnTo>
                    <a:lnTo>
                      <a:pt x="710" y="692"/>
                    </a:lnTo>
                    <a:lnTo>
                      <a:pt x="706" y="689"/>
                    </a:lnTo>
                    <a:lnTo>
                      <a:pt x="704" y="688"/>
                    </a:lnTo>
                    <a:lnTo>
                      <a:pt x="699" y="685"/>
                    </a:lnTo>
                    <a:lnTo>
                      <a:pt x="696" y="682"/>
                    </a:lnTo>
                    <a:lnTo>
                      <a:pt x="690" y="679"/>
                    </a:lnTo>
                    <a:lnTo>
                      <a:pt x="685" y="676"/>
                    </a:lnTo>
                    <a:lnTo>
                      <a:pt x="678" y="671"/>
                    </a:lnTo>
                    <a:lnTo>
                      <a:pt x="672" y="667"/>
                    </a:lnTo>
                    <a:lnTo>
                      <a:pt x="664" y="662"/>
                    </a:lnTo>
                    <a:lnTo>
                      <a:pt x="658" y="658"/>
                    </a:lnTo>
                    <a:lnTo>
                      <a:pt x="650" y="652"/>
                    </a:lnTo>
                    <a:lnTo>
                      <a:pt x="643" y="647"/>
                    </a:lnTo>
                    <a:lnTo>
                      <a:pt x="634" y="643"/>
                    </a:lnTo>
                    <a:lnTo>
                      <a:pt x="626" y="637"/>
                    </a:lnTo>
                    <a:lnTo>
                      <a:pt x="616" y="629"/>
                    </a:lnTo>
                    <a:lnTo>
                      <a:pt x="607" y="623"/>
                    </a:lnTo>
                    <a:lnTo>
                      <a:pt x="597" y="616"/>
                    </a:lnTo>
                    <a:lnTo>
                      <a:pt x="589" y="610"/>
                    </a:lnTo>
                    <a:lnTo>
                      <a:pt x="578" y="603"/>
                    </a:lnTo>
                    <a:lnTo>
                      <a:pt x="568" y="596"/>
                    </a:lnTo>
                    <a:lnTo>
                      <a:pt x="558" y="589"/>
                    </a:lnTo>
                    <a:lnTo>
                      <a:pt x="548" y="581"/>
                    </a:lnTo>
                    <a:lnTo>
                      <a:pt x="537" y="573"/>
                    </a:lnTo>
                    <a:lnTo>
                      <a:pt x="526" y="566"/>
                    </a:lnTo>
                    <a:lnTo>
                      <a:pt x="514" y="559"/>
                    </a:lnTo>
                    <a:lnTo>
                      <a:pt x="505" y="551"/>
                    </a:lnTo>
                    <a:lnTo>
                      <a:pt x="494" y="543"/>
                    </a:lnTo>
                    <a:lnTo>
                      <a:pt x="482" y="536"/>
                    </a:lnTo>
                    <a:lnTo>
                      <a:pt x="471" y="527"/>
                    </a:lnTo>
                    <a:lnTo>
                      <a:pt x="462" y="520"/>
                    </a:lnTo>
                    <a:lnTo>
                      <a:pt x="450" y="512"/>
                    </a:lnTo>
                    <a:lnTo>
                      <a:pt x="439" y="503"/>
                    </a:lnTo>
                    <a:lnTo>
                      <a:pt x="428" y="496"/>
                    </a:lnTo>
                    <a:lnTo>
                      <a:pt x="417" y="488"/>
                    </a:lnTo>
                    <a:lnTo>
                      <a:pt x="406" y="480"/>
                    </a:lnTo>
                    <a:lnTo>
                      <a:pt x="396" y="472"/>
                    </a:lnTo>
                    <a:lnTo>
                      <a:pt x="385" y="465"/>
                    </a:lnTo>
                    <a:lnTo>
                      <a:pt x="375" y="458"/>
                    </a:lnTo>
                    <a:lnTo>
                      <a:pt x="364" y="450"/>
                    </a:lnTo>
                    <a:lnTo>
                      <a:pt x="355" y="443"/>
                    </a:lnTo>
                    <a:lnTo>
                      <a:pt x="345" y="436"/>
                    </a:lnTo>
                    <a:lnTo>
                      <a:pt x="336" y="429"/>
                    </a:lnTo>
                    <a:lnTo>
                      <a:pt x="327" y="422"/>
                    </a:lnTo>
                    <a:lnTo>
                      <a:pt x="318" y="416"/>
                    </a:lnTo>
                    <a:lnTo>
                      <a:pt x="309" y="410"/>
                    </a:lnTo>
                    <a:lnTo>
                      <a:pt x="302" y="405"/>
                    </a:lnTo>
                    <a:lnTo>
                      <a:pt x="294" y="399"/>
                    </a:lnTo>
                    <a:lnTo>
                      <a:pt x="285" y="393"/>
                    </a:lnTo>
                    <a:lnTo>
                      <a:pt x="278" y="387"/>
                    </a:lnTo>
                    <a:lnTo>
                      <a:pt x="272" y="382"/>
                    </a:lnTo>
                    <a:lnTo>
                      <a:pt x="265" y="377"/>
                    </a:lnTo>
                    <a:lnTo>
                      <a:pt x="260" y="374"/>
                    </a:lnTo>
                    <a:lnTo>
                      <a:pt x="253" y="370"/>
                    </a:lnTo>
                    <a:lnTo>
                      <a:pt x="249" y="366"/>
                    </a:lnTo>
                    <a:lnTo>
                      <a:pt x="245" y="363"/>
                    </a:lnTo>
                    <a:lnTo>
                      <a:pt x="241" y="360"/>
                    </a:lnTo>
                    <a:lnTo>
                      <a:pt x="237" y="358"/>
                    </a:lnTo>
                    <a:lnTo>
                      <a:pt x="235" y="356"/>
                    </a:lnTo>
                    <a:lnTo>
                      <a:pt x="231" y="353"/>
                    </a:lnTo>
                    <a:lnTo>
                      <a:pt x="230" y="353"/>
                    </a:lnTo>
                    <a:lnTo>
                      <a:pt x="67" y="155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215"/>
              <p:cNvSpPr>
                <a:spLocks/>
              </p:cNvSpPr>
              <p:nvPr/>
            </p:nvSpPr>
            <p:spPr bwMode="auto">
              <a:xfrm>
                <a:off x="1479" y="2394"/>
                <a:ext cx="168" cy="168"/>
              </a:xfrm>
              <a:custGeom>
                <a:avLst/>
                <a:gdLst/>
                <a:ahLst/>
                <a:cxnLst>
                  <a:cxn ang="0">
                    <a:pos x="87" y="167"/>
                  </a:cxn>
                  <a:cxn ang="0">
                    <a:pos x="96" y="167"/>
                  </a:cxn>
                  <a:cxn ang="0">
                    <a:pos x="104" y="164"/>
                  </a:cxn>
                  <a:cxn ang="0">
                    <a:pos x="112" y="162"/>
                  </a:cxn>
                  <a:cxn ang="0">
                    <a:pos x="120" y="158"/>
                  </a:cxn>
                  <a:cxn ang="0">
                    <a:pos x="127" y="155"/>
                  </a:cxn>
                  <a:cxn ang="0">
                    <a:pos x="136" y="147"/>
                  </a:cxn>
                  <a:cxn ang="0">
                    <a:pos x="148" y="137"/>
                  </a:cxn>
                  <a:cxn ang="0">
                    <a:pos x="154" y="126"/>
                  </a:cxn>
                  <a:cxn ang="0">
                    <a:pos x="158" y="119"/>
                  </a:cxn>
                  <a:cxn ang="0">
                    <a:pos x="162" y="111"/>
                  </a:cxn>
                  <a:cxn ang="0">
                    <a:pos x="164" y="104"/>
                  </a:cxn>
                  <a:cxn ang="0">
                    <a:pos x="166" y="96"/>
                  </a:cxn>
                  <a:cxn ang="0">
                    <a:pos x="166" y="87"/>
                  </a:cxn>
                  <a:cxn ang="0">
                    <a:pos x="166" y="79"/>
                  </a:cxn>
                  <a:cxn ang="0">
                    <a:pos x="166" y="71"/>
                  </a:cxn>
                  <a:cxn ang="0">
                    <a:pos x="164" y="62"/>
                  </a:cxn>
                  <a:cxn ang="0">
                    <a:pos x="162" y="54"/>
                  </a:cxn>
                  <a:cxn ang="0">
                    <a:pos x="158" y="47"/>
                  </a:cxn>
                  <a:cxn ang="0">
                    <a:pos x="154" y="39"/>
                  </a:cxn>
                  <a:cxn ang="0">
                    <a:pos x="151" y="32"/>
                  </a:cxn>
                  <a:cxn ang="0">
                    <a:pos x="146" y="26"/>
                  </a:cxn>
                  <a:cxn ang="0">
                    <a:pos x="136" y="19"/>
                  </a:cxn>
                  <a:cxn ang="0">
                    <a:pos x="127" y="12"/>
                  </a:cxn>
                  <a:cxn ang="0">
                    <a:pos x="120" y="7"/>
                  </a:cxn>
                  <a:cxn ang="0">
                    <a:pos x="112" y="5"/>
                  </a:cxn>
                  <a:cxn ang="0">
                    <a:pos x="104" y="2"/>
                  </a:cxn>
                  <a:cxn ang="0">
                    <a:pos x="96" y="0"/>
                  </a:cxn>
                  <a:cxn ang="0">
                    <a:pos x="87" y="0"/>
                  </a:cxn>
                  <a:cxn ang="0">
                    <a:pos x="79" y="0"/>
                  </a:cxn>
                  <a:cxn ang="0">
                    <a:pos x="70" y="0"/>
                  </a:cxn>
                  <a:cxn ang="0">
                    <a:pos x="62" y="2"/>
                  </a:cxn>
                  <a:cxn ang="0">
                    <a:pos x="55" y="5"/>
                  </a:cxn>
                  <a:cxn ang="0">
                    <a:pos x="46" y="7"/>
                  </a:cxn>
                  <a:cxn ang="0">
                    <a:pos x="39" y="12"/>
                  </a:cxn>
                  <a:cxn ang="0">
                    <a:pos x="30" y="19"/>
                  </a:cxn>
                  <a:cxn ang="0">
                    <a:pos x="21" y="26"/>
                  </a:cxn>
                  <a:cxn ang="0">
                    <a:pos x="15" y="32"/>
                  </a:cxn>
                  <a:cxn ang="0">
                    <a:pos x="10" y="39"/>
                  </a:cxn>
                  <a:cxn ang="0">
                    <a:pos x="7" y="47"/>
                  </a:cxn>
                  <a:cxn ang="0">
                    <a:pos x="4" y="54"/>
                  </a:cxn>
                  <a:cxn ang="0">
                    <a:pos x="2" y="62"/>
                  </a:cxn>
                  <a:cxn ang="0">
                    <a:pos x="0" y="71"/>
                  </a:cxn>
                  <a:cxn ang="0">
                    <a:pos x="0" y="79"/>
                  </a:cxn>
                  <a:cxn ang="0">
                    <a:pos x="0" y="87"/>
                  </a:cxn>
                  <a:cxn ang="0">
                    <a:pos x="0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7" y="119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0" y="147"/>
                  </a:cxn>
                  <a:cxn ang="0">
                    <a:pos x="39" y="155"/>
                  </a:cxn>
                  <a:cxn ang="0">
                    <a:pos x="46" y="158"/>
                  </a:cxn>
                  <a:cxn ang="0">
                    <a:pos x="55" y="162"/>
                  </a:cxn>
                  <a:cxn ang="0">
                    <a:pos x="62" y="164"/>
                  </a:cxn>
                  <a:cxn ang="0">
                    <a:pos x="70" y="167"/>
                  </a:cxn>
                  <a:cxn ang="0">
                    <a:pos x="79" y="167"/>
                  </a:cxn>
                  <a:cxn ang="0">
                    <a:pos x="84" y="168"/>
                  </a:cxn>
                </a:cxnLst>
                <a:rect l="0" t="0" r="r" b="b"/>
                <a:pathLst>
                  <a:path w="168" h="168">
                    <a:moveTo>
                      <a:pt x="84" y="168"/>
                    </a:moveTo>
                    <a:lnTo>
                      <a:pt x="87" y="167"/>
                    </a:lnTo>
                    <a:lnTo>
                      <a:pt x="92" y="167"/>
                    </a:lnTo>
                    <a:lnTo>
                      <a:pt x="96" y="167"/>
                    </a:lnTo>
                    <a:lnTo>
                      <a:pt x="100" y="165"/>
                    </a:lnTo>
                    <a:lnTo>
                      <a:pt x="104" y="164"/>
                    </a:lnTo>
                    <a:lnTo>
                      <a:pt x="109" y="163"/>
                    </a:lnTo>
                    <a:lnTo>
                      <a:pt x="112" y="162"/>
                    </a:lnTo>
                    <a:lnTo>
                      <a:pt x="116" y="161"/>
                    </a:lnTo>
                    <a:lnTo>
                      <a:pt x="120" y="158"/>
                    </a:lnTo>
                    <a:lnTo>
                      <a:pt x="123" y="156"/>
                    </a:lnTo>
                    <a:lnTo>
                      <a:pt x="127" y="155"/>
                    </a:lnTo>
                    <a:lnTo>
                      <a:pt x="130" y="152"/>
                    </a:lnTo>
                    <a:lnTo>
                      <a:pt x="136" y="147"/>
                    </a:lnTo>
                    <a:lnTo>
                      <a:pt x="144" y="143"/>
                    </a:lnTo>
                    <a:lnTo>
                      <a:pt x="148" y="137"/>
                    </a:lnTo>
                    <a:lnTo>
                      <a:pt x="153" y="131"/>
                    </a:lnTo>
                    <a:lnTo>
                      <a:pt x="154" y="126"/>
                    </a:lnTo>
                    <a:lnTo>
                      <a:pt x="157" y="122"/>
                    </a:lnTo>
                    <a:lnTo>
                      <a:pt x="158" y="119"/>
                    </a:lnTo>
                    <a:lnTo>
                      <a:pt x="160" y="116"/>
                    </a:lnTo>
                    <a:lnTo>
                      <a:pt x="162" y="111"/>
                    </a:lnTo>
                    <a:lnTo>
                      <a:pt x="163" y="108"/>
                    </a:lnTo>
                    <a:lnTo>
                      <a:pt x="164" y="104"/>
                    </a:lnTo>
                    <a:lnTo>
                      <a:pt x="165" y="99"/>
                    </a:lnTo>
                    <a:lnTo>
                      <a:pt x="166" y="96"/>
                    </a:lnTo>
                    <a:lnTo>
                      <a:pt x="166" y="91"/>
                    </a:lnTo>
                    <a:lnTo>
                      <a:pt x="166" y="87"/>
                    </a:lnTo>
                    <a:lnTo>
                      <a:pt x="168" y="84"/>
                    </a:lnTo>
                    <a:lnTo>
                      <a:pt x="166" y="79"/>
                    </a:lnTo>
                    <a:lnTo>
                      <a:pt x="166" y="74"/>
                    </a:lnTo>
                    <a:lnTo>
                      <a:pt x="166" y="71"/>
                    </a:lnTo>
                    <a:lnTo>
                      <a:pt x="165" y="66"/>
                    </a:lnTo>
                    <a:lnTo>
                      <a:pt x="164" y="62"/>
                    </a:lnTo>
                    <a:lnTo>
                      <a:pt x="163" y="57"/>
                    </a:lnTo>
                    <a:lnTo>
                      <a:pt x="162" y="54"/>
                    </a:lnTo>
                    <a:lnTo>
                      <a:pt x="160" y="50"/>
                    </a:lnTo>
                    <a:lnTo>
                      <a:pt x="158" y="47"/>
                    </a:lnTo>
                    <a:lnTo>
                      <a:pt x="157" y="43"/>
                    </a:lnTo>
                    <a:lnTo>
                      <a:pt x="154" y="39"/>
                    </a:lnTo>
                    <a:lnTo>
                      <a:pt x="153" y="36"/>
                    </a:lnTo>
                    <a:lnTo>
                      <a:pt x="151" y="32"/>
                    </a:lnTo>
                    <a:lnTo>
                      <a:pt x="148" y="30"/>
                    </a:lnTo>
                    <a:lnTo>
                      <a:pt x="146" y="26"/>
                    </a:lnTo>
                    <a:lnTo>
                      <a:pt x="144" y="24"/>
                    </a:lnTo>
                    <a:lnTo>
                      <a:pt x="136" y="19"/>
                    </a:lnTo>
                    <a:lnTo>
                      <a:pt x="130" y="14"/>
                    </a:lnTo>
                    <a:lnTo>
                      <a:pt x="127" y="12"/>
                    </a:lnTo>
                    <a:lnTo>
                      <a:pt x="123" y="9"/>
                    </a:lnTo>
                    <a:lnTo>
                      <a:pt x="120" y="7"/>
                    </a:lnTo>
                    <a:lnTo>
                      <a:pt x="116" y="6"/>
                    </a:lnTo>
                    <a:lnTo>
                      <a:pt x="112" y="5"/>
                    </a:lnTo>
                    <a:lnTo>
                      <a:pt x="109" y="3"/>
                    </a:lnTo>
                    <a:lnTo>
                      <a:pt x="104" y="2"/>
                    </a:lnTo>
                    <a:lnTo>
                      <a:pt x="100" y="1"/>
                    </a:lnTo>
                    <a:lnTo>
                      <a:pt x="96" y="0"/>
                    </a:lnTo>
                    <a:lnTo>
                      <a:pt x="92" y="0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79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6" y="1"/>
                    </a:lnTo>
                    <a:lnTo>
                      <a:pt x="62" y="2"/>
                    </a:lnTo>
                    <a:lnTo>
                      <a:pt x="58" y="3"/>
                    </a:lnTo>
                    <a:lnTo>
                      <a:pt x="55" y="5"/>
                    </a:lnTo>
                    <a:lnTo>
                      <a:pt x="51" y="6"/>
                    </a:lnTo>
                    <a:lnTo>
                      <a:pt x="46" y="7"/>
                    </a:lnTo>
                    <a:lnTo>
                      <a:pt x="43" y="9"/>
                    </a:lnTo>
                    <a:lnTo>
                      <a:pt x="39" y="12"/>
                    </a:lnTo>
                    <a:lnTo>
                      <a:pt x="36" y="14"/>
                    </a:lnTo>
                    <a:lnTo>
                      <a:pt x="30" y="19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9" y="30"/>
                    </a:lnTo>
                    <a:lnTo>
                      <a:pt x="15" y="32"/>
                    </a:lnTo>
                    <a:lnTo>
                      <a:pt x="14" y="36"/>
                    </a:lnTo>
                    <a:lnTo>
                      <a:pt x="10" y="39"/>
                    </a:lnTo>
                    <a:lnTo>
                      <a:pt x="9" y="43"/>
                    </a:lnTo>
                    <a:lnTo>
                      <a:pt x="7" y="47"/>
                    </a:lnTo>
                    <a:lnTo>
                      <a:pt x="6" y="50"/>
                    </a:lnTo>
                    <a:lnTo>
                      <a:pt x="4" y="54"/>
                    </a:lnTo>
                    <a:lnTo>
                      <a:pt x="3" y="57"/>
                    </a:lnTo>
                    <a:lnTo>
                      <a:pt x="2" y="62"/>
                    </a:lnTo>
                    <a:lnTo>
                      <a:pt x="1" y="66"/>
                    </a:lnTo>
                    <a:lnTo>
                      <a:pt x="0" y="71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0" y="87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1" y="99"/>
                    </a:lnTo>
                    <a:lnTo>
                      <a:pt x="2" y="104"/>
                    </a:lnTo>
                    <a:lnTo>
                      <a:pt x="3" y="108"/>
                    </a:lnTo>
                    <a:lnTo>
                      <a:pt x="4" y="111"/>
                    </a:lnTo>
                    <a:lnTo>
                      <a:pt x="6" y="116"/>
                    </a:lnTo>
                    <a:lnTo>
                      <a:pt x="7" y="119"/>
                    </a:lnTo>
                    <a:lnTo>
                      <a:pt x="9" y="122"/>
                    </a:lnTo>
                    <a:lnTo>
                      <a:pt x="10" y="126"/>
                    </a:lnTo>
                    <a:lnTo>
                      <a:pt x="14" y="131"/>
                    </a:lnTo>
                    <a:lnTo>
                      <a:pt x="19" y="137"/>
                    </a:lnTo>
                    <a:lnTo>
                      <a:pt x="25" y="143"/>
                    </a:lnTo>
                    <a:lnTo>
                      <a:pt x="30" y="147"/>
                    </a:lnTo>
                    <a:lnTo>
                      <a:pt x="36" y="152"/>
                    </a:lnTo>
                    <a:lnTo>
                      <a:pt x="39" y="155"/>
                    </a:lnTo>
                    <a:lnTo>
                      <a:pt x="43" y="156"/>
                    </a:lnTo>
                    <a:lnTo>
                      <a:pt x="46" y="158"/>
                    </a:lnTo>
                    <a:lnTo>
                      <a:pt x="51" y="161"/>
                    </a:lnTo>
                    <a:lnTo>
                      <a:pt x="55" y="162"/>
                    </a:lnTo>
                    <a:lnTo>
                      <a:pt x="58" y="163"/>
                    </a:lnTo>
                    <a:lnTo>
                      <a:pt x="62" y="164"/>
                    </a:lnTo>
                    <a:lnTo>
                      <a:pt x="66" y="165"/>
                    </a:lnTo>
                    <a:lnTo>
                      <a:pt x="70" y="167"/>
                    </a:lnTo>
                    <a:lnTo>
                      <a:pt x="74" y="167"/>
                    </a:lnTo>
                    <a:lnTo>
                      <a:pt x="79" y="167"/>
                    </a:lnTo>
                    <a:lnTo>
                      <a:pt x="84" y="168"/>
                    </a:lnTo>
                    <a:lnTo>
                      <a:pt x="84" y="1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216"/>
              <p:cNvSpPr>
                <a:spLocks/>
              </p:cNvSpPr>
              <p:nvPr/>
            </p:nvSpPr>
            <p:spPr bwMode="auto">
              <a:xfrm>
                <a:off x="1505" y="2420"/>
                <a:ext cx="115" cy="115"/>
              </a:xfrm>
              <a:custGeom>
                <a:avLst/>
                <a:gdLst/>
                <a:ahLst/>
                <a:cxnLst>
                  <a:cxn ang="0">
                    <a:pos x="64" y="114"/>
                  </a:cxn>
                  <a:cxn ang="0">
                    <a:pos x="74" y="112"/>
                  </a:cxn>
                  <a:cxn ang="0">
                    <a:pos x="84" y="107"/>
                  </a:cxn>
                  <a:cxn ang="0">
                    <a:pos x="94" y="101"/>
                  </a:cxn>
                  <a:cxn ang="0">
                    <a:pos x="101" y="94"/>
                  </a:cxn>
                  <a:cxn ang="0">
                    <a:pos x="107" y="84"/>
                  </a:cxn>
                  <a:cxn ang="0">
                    <a:pos x="112" y="73"/>
                  </a:cxn>
                  <a:cxn ang="0">
                    <a:pos x="114" y="63"/>
                  </a:cxn>
                  <a:cxn ang="0">
                    <a:pos x="114" y="52"/>
                  </a:cxn>
                  <a:cxn ang="0">
                    <a:pos x="112" y="40"/>
                  </a:cxn>
                  <a:cxn ang="0">
                    <a:pos x="107" y="29"/>
                  </a:cxn>
                  <a:cxn ang="0">
                    <a:pos x="101" y="21"/>
                  </a:cxn>
                  <a:cxn ang="0">
                    <a:pos x="94" y="12"/>
                  </a:cxn>
                  <a:cxn ang="0">
                    <a:pos x="84" y="6"/>
                  </a:cxn>
                  <a:cxn ang="0">
                    <a:pos x="74" y="3"/>
                  </a:cxn>
                  <a:cxn ang="0">
                    <a:pos x="64" y="0"/>
                  </a:cxn>
                  <a:cxn ang="0">
                    <a:pos x="52" y="0"/>
                  </a:cxn>
                  <a:cxn ang="0">
                    <a:pos x="40" y="3"/>
                  </a:cxn>
                  <a:cxn ang="0">
                    <a:pos x="30" y="6"/>
                  </a:cxn>
                  <a:cxn ang="0">
                    <a:pos x="20" y="12"/>
                  </a:cxn>
                  <a:cxn ang="0">
                    <a:pos x="12" y="21"/>
                  </a:cxn>
                  <a:cxn ang="0">
                    <a:pos x="6" y="29"/>
                  </a:cxn>
                  <a:cxn ang="0">
                    <a:pos x="1" y="40"/>
                  </a:cxn>
                  <a:cxn ang="0">
                    <a:pos x="0" y="52"/>
                  </a:cxn>
                  <a:cxn ang="0">
                    <a:pos x="0" y="63"/>
                  </a:cxn>
                  <a:cxn ang="0">
                    <a:pos x="1" y="73"/>
                  </a:cxn>
                  <a:cxn ang="0">
                    <a:pos x="6" y="84"/>
                  </a:cxn>
                  <a:cxn ang="0">
                    <a:pos x="12" y="94"/>
                  </a:cxn>
                  <a:cxn ang="0">
                    <a:pos x="20" y="101"/>
                  </a:cxn>
                  <a:cxn ang="0">
                    <a:pos x="30" y="107"/>
                  </a:cxn>
                  <a:cxn ang="0">
                    <a:pos x="40" y="112"/>
                  </a:cxn>
                  <a:cxn ang="0">
                    <a:pos x="52" y="114"/>
                  </a:cxn>
                  <a:cxn ang="0">
                    <a:pos x="58" y="115"/>
                  </a:cxn>
                </a:cxnLst>
                <a:rect l="0" t="0" r="r" b="b"/>
                <a:pathLst>
                  <a:path w="115" h="115">
                    <a:moveTo>
                      <a:pt x="58" y="115"/>
                    </a:moveTo>
                    <a:lnTo>
                      <a:pt x="64" y="114"/>
                    </a:lnTo>
                    <a:lnTo>
                      <a:pt x="68" y="113"/>
                    </a:lnTo>
                    <a:lnTo>
                      <a:pt x="74" y="112"/>
                    </a:lnTo>
                    <a:lnTo>
                      <a:pt x="79" y="111"/>
                    </a:lnTo>
                    <a:lnTo>
                      <a:pt x="84" y="107"/>
                    </a:lnTo>
                    <a:lnTo>
                      <a:pt x="89" y="105"/>
                    </a:lnTo>
                    <a:lnTo>
                      <a:pt x="94" y="101"/>
                    </a:lnTo>
                    <a:lnTo>
                      <a:pt x="98" y="97"/>
                    </a:lnTo>
                    <a:lnTo>
                      <a:pt x="101" y="94"/>
                    </a:lnTo>
                    <a:lnTo>
                      <a:pt x="104" y="89"/>
                    </a:lnTo>
                    <a:lnTo>
                      <a:pt x="107" y="84"/>
                    </a:lnTo>
                    <a:lnTo>
                      <a:pt x="110" y="79"/>
                    </a:lnTo>
                    <a:lnTo>
                      <a:pt x="112" y="73"/>
                    </a:lnTo>
                    <a:lnTo>
                      <a:pt x="113" y="69"/>
                    </a:lnTo>
                    <a:lnTo>
                      <a:pt x="114" y="63"/>
                    </a:lnTo>
                    <a:lnTo>
                      <a:pt x="115" y="58"/>
                    </a:lnTo>
                    <a:lnTo>
                      <a:pt x="114" y="52"/>
                    </a:lnTo>
                    <a:lnTo>
                      <a:pt x="113" y="46"/>
                    </a:lnTo>
                    <a:lnTo>
                      <a:pt x="112" y="40"/>
                    </a:lnTo>
                    <a:lnTo>
                      <a:pt x="110" y="35"/>
                    </a:lnTo>
                    <a:lnTo>
                      <a:pt x="107" y="29"/>
                    </a:lnTo>
                    <a:lnTo>
                      <a:pt x="104" y="25"/>
                    </a:lnTo>
                    <a:lnTo>
                      <a:pt x="101" y="21"/>
                    </a:lnTo>
                    <a:lnTo>
                      <a:pt x="98" y="17"/>
                    </a:lnTo>
                    <a:lnTo>
                      <a:pt x="94" y="12"/>
                    </a:lnTo>
                    <a:lnTo>
                      <a:pt x="89" y="10"/>
                    </a:lnTo>
                    <a:lnTo>
                      <a:pt x="84" y="6"/>
                    </a:lnTo>
                    <a:lnTo>
                      <a:pt x="79" y="5"/>
                    </a:lnTo>
                    <a:lnTo>
                      <a:pt x="74" y="3"/>
                    </a:lnTo>
                    <a:lnTo>
                      <a:pt x="68" y="1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46" y="1"/>
                    </a:lnTo>
                    <a:lnTo>
                      <a:pt x="40" y="3"/>
                    </a:lnTo>
                    <a:lnTo>
                      <a:pt x="35" y="5"/>
                    </a:lnTo>
                    <a:lnTo>
                      <a:pt x="30" y="6"/>
                    </a:lnTo>
                    <a:lnTo>
                      <a:pt x="25" y="10"/>
                    </a:lnTo>
                    <a:lnTo>
                      <a:pt x="20" y="12"/>
                    </a:lnTo>
                    <a:lnTo>
                      <a:pt x="17" y="17"/>
                    </a:lnTo>
                    <a:lnTo>
                      <a:pt x="12" y="21"/>
                    </a:lnTo>
                    <a:lnTo>
                      <a:pt x="10" y="25"/>
                    </a:lnTo>
                    <a:lnTo>
                      <a:pt x="6" y="29"/>
                    </a:lnTo>
                    <a:lnTo>
                      <a:pt x="4" y="35"/>
                    </a:lnTo>
                    <a:lnTo>
                      <a:pt x="1" y="40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63"/>
                    </a:lnTo>
                    <a:lnTo>
                      <a:pt x="0" y="69"/>
                    </a:lnTo>
                    <a:lnTo>
                      <a:pt x="1" y="73"/>
                    </a:lnTo>
                    <a:lnTo>
                      <a:pt x="4" y="79"/>
                    </a:lnTo>
                    <a:lnTo>
                      <a:pt x="6" y="84"/>
                    </a:lnTo>
                    <a:lnTo>
                      <a:pt x="10" y="89"/>
                    </a:lnTo>
                    <a:lnTo>
                      <a:pt x="12" y="94"/>
                    </a:lnTo>
                    <a:lnTo>
                      <a:pt x="17" y="97"/>
                    </a:lnTo>
                    <a:lnTo>
                      <a:pt x="20" y="101"/>
                    </a:lnTo>
                    <a:lnTo>
                      <a:pt x="25" y="105"/>
                    </a:lnTo>
                    <a:lnTo>
                      <a:pt x="30" y="107"/>
                    </a:lnTo>
                    <a:lnTo>
                      <a:pt x="35" y="111"/>
                    </a:lnTo>
                    <a:lnTo>
                      <a:pt x="40" y="112"/>
                    </a:lnTo>
                    <a:lnTo>
                      <a:pt x="46" y="113"/>
                    </a:lnTo>
                    <a:lnTo>
                      <a:pt x="52" y="114"/>
                    </a:lnTo>
                    <a:lnTo>
                      <a:pt x="58" y="115"/>
                    </a:lnTo>
                    <a:lnTo>
                      <a:pt x="58" y="1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217"/>
              <p:cNvSpPr>
                <a:spLocks/>
              </p:cNvSpPr>
              <p:nvPr/>
            </p:nvSpPr>
            <p:spPr bwMode="auto">
              <a:xfrm>
                <a:off x="1559" y="2484"/>
                <a:ext cx="191" cy="192"/>
              </a:xfrm>
              <a:custGeom>
                <a:avLst/>
                <a:gdLst/>
                <a:ahLst/>
                <a:cxnLst>
                  <a:cxn ang="0">
                    <a:pos x="104" y="191"/>
                  </a:cxn>
                  <a:cxn ang="0">
                    <a:pos x="119" y="188"/>
                  </a:cxn>
                  <a:cxn ang="0">
                    <a:pos x="132" y="183"/>
                  </a:cxn>
                  <a:cxn ang="0">
                    <a:pos x="144" y="177"/>
                  </a:cxn>
                  <a:cxn ang="0">
                    <a:pos x="155" y="169"/>
                  </a:cxn>
                  <a:cxn ang="0">
                    <a:pos x="166" y="159"/>
                  </a:cxn>
                  <a:cxn ang="0">
                    <a:pos x="174" y="149"/>
                  </a:cxn>
                  <a:cxn ang="0">
                    <a:pos x="180" y="137"/>
                  </a:cxn>
                  <a:cxn ang="0">
                    <a:pos x="186" y="123"/>
                  </a:cxn>
                  <a:cxn ang="0">
                    <a:pos x="188" y="110"/>
                  </a:cxn>
                  <a:cxn ang="0">
                    <a:pos x="191" y="96"/>
                  </a:cxn>
                  <a:cxn ang="0">
                    <a:pos x="188" y="81"/>
                  </a:cxn>
                  <a:cxn ang="0">
                    <a:pos x="186" y="67"/>
                  </a:cxn>
                  <a:cxn ang="0">
                    <a:pos x="180" y="54"/>
                  </a:cxn>
                  <a:cxn ang="0">
                    <a:pos x="174" y="42"/>
                  </a:cxn>
                  <a:cxn ang="0">
                    <a:pos x="166" y="31"/>
                  </a:cxn>
                  <a:cxn ang="0">
                    <a:pos x="155" y="21"/>
                  </a:cxn>
                  <a:cxn ang="0">
                    <a:pos x="144" y="13"/>
                  </a:cxn>
                  <a:cxn ang="0">
                    <a:pos x="132" y="7"/>
                  </a:cxn>
                  <a:cxn ang="0">
                    <a:pos x="119" y="2"/>
                  </a:cxn>
                  <a:cxn ang="0">
                    <a:pos x="104" y="0"/>
                  </a:cxn>
                  <a:cxn ang="0">
                    <a:pos x="90" y="0"/>
                  </a:cxn>
                  <a:cxn ang="0">
                    <a:pos x="76" y="2"/>
                  </a:cxn>
                  <a:cxn ang="0">
                    <a:pos x="61" y="6"/>
                  </a:cxn>
                  <a:cxn ang="0">
                    <a:pos x="48" y="11"/>
                  </a:cxn>
                  <a:cxn ang="0">
                    <a:pos x="37" y="18"/>
                  </a:cxn>
                  <a:cxn ang="0">
                    <a:pos x="28" y="27"/>
                  </a:cxn>
                  <a:cxn ang="0">
                    <a:pos x="18" y="37"/>
                  </a:cxn>
                  <a:cxn ang="0">
                    <a:pos x="11" y="49"/>
                  </a:cxn>
                  <a:cxn ang="0">
                    <a:pos x="6" y="62"/>
                  </a:cxn>
                  <a:cxn ang="0">
                    <a:pos x="2" y="77"/>
                  </a:cxn>
                  <a:cxn ang="0">
                    <a:pos x="0" y="91"/>
                  </a:cxn>
                  <a:cxn ang="0">
                    <a:pos x="0" y="105"/>
                  </a:cxn>
                  <a:cxn ang="0">
                    <a:pos x="2" y="120"/>
                  </a:cxn>
                  <a:cxn ang="0">
                    <a:pos x="7" y="133"/>
                  </a:cxn>
                  <a:cxn ang="0">
                    <a:pos x="13" y="145"/>
                  </a:cxn>
                  <a:cxn ang="0">
                    <a:pos x="20" y="156"/>
                  </a:cxn>
                  <a:cxn ang="0">
                    <a:pos x="31" y="167"/>
                  </a:cxn>
                  <a:cxn ang="0">
                    <a:pos x="41" y="175"/>
                  </a:cxn>
                  <a:cxn ang="0">
                    <a:pos x="53" y="181"/>
                  </a:cxn>
                  <a:cxn ang="0">
                    <a:pos x="66" y="187"/>
                  </a:cxn>
                  <a:cxn ang="0">
                    <a:pos x="80" y="189"/>
                  </a:cxn>
                  <a:cxn ang="0">
                    <a:pos x="96" y="192"/>
                  </a:cxn>
                </a:cxnLst>
                <a:rect l="0" t="0" r="r" b="b"/>
                <a:pathLst>
                  <a:path w="191" h="192">
                    <a:moveTo>
                      <a:pt x="96" y="192"/>
                    </a:moveTo>
                    <a:lnTo>
                      <a:pt x="100" y="191"/>
                    </a:lnTo>
                    <a:lnTo>
                      <a:pt x="104" y="191"/>
                    </a:lnTo>
                    <a:lnTo>
                      <a:pt x="109" y="189"/>
                    </a:lnTo>
                    <a:lnTo>
                      <a:pt x="114" y="189"/>
                    </a:lnTo>
                    <a:lnTo>
                      <a:pt x="119" y="188"/>
                    </a:lnTo>
                    <a:lnTo>
                      <a:pt x="122" y="187"/>
                    </a:lnTo>
                    <a:lnTo>
                      <a:pt x="127" y="185"/>
                    </a:lnTo>
                    <a:lnTo>
                      <a:pt x="132" y="183"/>
                    </a:lnTo>
                    <a:lnTo>
                      <a:pt x="136" y="181"/>
                    </a:lnTo>
                    <a:lnTo>
                      <a:pt x="140" y="180"/>
                    </a:lnTo>
                    <a:lnTo>
                      <a:pt x="144" y="177"/>
                    </a:lnTo>
                    <a:lnTo>
                      <a:pt x="148" y="175"/>
                    </a:lnTo>
                    <a:lnTo>
                      <a:pt x="151" y="171"/>
                    </a:lnTo>
                    <a:lnTo>
                      <a:pt x="155" y="169"/>
                    </a:lnTo>
                    <a:lnTo>
                      <a:pt x="160" y="167"/>
                    </a:lnTo>
                    <a:lnTo>
                      <a:pt x="163" y="164"/>
                    </a:lnTo>
                    <a:lnTo>
                      <a:pt x="166" y="159"/>
                    </a:lnTo>
                    <a:lnTo>
                      <a:pt x="168" y="156"/>
                    </a:lnTo>
                    <a:lnTo>
                      <a:pt x="170" y="152"/>
                    </a:lnTo>
                    <a:lnTo>
                      <a:pt x="174" y="149"/>
                    </a:lnTo>
                    <a:lnTo>
                      <a:pt x="176" y="145"/>
                    </a:lnTo>
                    <a:lnTo>
                      <a:pt x="179" y="141"/>
                    </a:lnTo>
                    <a:lnTo>
                      <a:pt x="180" y="137"/>
                    </a:lnTo>
                    <a:lnTo>
                      <a:pt x="182" y="133"/>
                    </a:lnTo>
                    <a:lnTo>
                      <a:pt x="184" y="128"/>
                    </a:lnTo>
                    <a:lnTo>
                      <a:pt x="186" y="123"/>
                    </a:lnTo>
                    <a:lnTo>
                      <a:pt x="187" y="120"/>
                    </a:lnTo>
                    <a:lnTo>
                      <a:pt x="188" y="115"/>
                    </a:lnTo>
                    <a:lnTo>
                      <a:pt x="188" y="110"/>
                    </a:lnTo>
                    <a:lnTo>
                      <a:pt x="190" y="105"/>
                    </a:lnTo>
                    <a:lnTo>
                      <a:pt x="190" y="101"/>
                    </a:lnTo>
                    <a:lnTo>
                      <a:pt x="191" y="96"/>
                    </a:lnTo>
                    <a:lnTo>
                      <a:pt x="190" y="91"/>
                    </a:lnTo>
                    <a:lnTo>
                      <a:pt x="190" y="86"/>
                    </a:lnTo>
                    <a:lnTo>
                      <a:pt x="188" y="81"/>
                    </a:lnTo>
                    <a:lnTo>
                      <a:pt x="188" y="77"/>
                    </a:lnTo>
                    <a:lnTo>
                      <a:pt x="187" y="71"/>
                    </a:lnTo>
                    <a:lnTo>
                      <a:pt x="186" y="67"/>
                    </a:lnTo>
                    <a:lnTo>
                      <a:pt x="184" y="62"/>
                    </a:lnTo>
                    <a:lnTo>
                      <a:pt x="182" y="59"/>
                    </a:lnTo>
                    <a:lnTo>
                      <a:pt x="180" y="54"/>
                    </a:lnTo>
                    <a:lnTo>
                      <a:pt x="179" y="49"/>
                    </a:lnTo>
                    <a:lnTo>
                      <a:pt x="176" y="45"/>
                    </a:lnTo>
                    <a:lnTo>
                      <a:pt x="174" y="42"/>
                    </a:lnTo>
                    <a:lnTo>
                      <a:pt x="170" y="37"/>
                    </a:lnTo>
                    <a:lnTo>
                      <a:pt x="168" y="33"/>
                    </a:lnTo>
                    <a:lnTo>
                      <a:pt x="166" y="31"/>
                    </a:lnTo>
                    <a:lnTo>
                      <a:pt x="163" y="27"/>
                    </a:lnTo>
                    <a:lnTo>
                      <a:pt x="160" y="24"/>
                    </a:lnTo>
                    <a:lnTo>
                      <a:pt x="155" y="21"/>
                    </a:lnTo>
                    <a:lnTo>
                      <a:pt x="151" y="18"/>
                    </a:lnTo>
                    <a:lnTo>
                      <a:pt x="148" y="15"/>
                    </a:lnTo>
                    <a:lnTo>
                      <a:pt x="144" y="13"/>
                    </a:lnTo>
                    <a:lnTo>
                      <a:pt x="140" y="11"/>
                    </a:lnTo>
                    <a:lnTo>
                      <a:pt x="136" y="8"/>
                    </a:lnTo>
                    <a:lnTo>
                      <a:pt x="132" y="7"/>
                    </a:lnTo>
                    <a:lnTo>
                      <a:pt x="127" y="6"/>
                    </a:lnTo>
                    <a:lnTo>
                      <a:pt x="122" y="3"/>
                    </a:lnTo>
                    <a:lnTo>
                      <a:pt x="119" y="2"/>
                    </a:lnTo>
                    <a:lnTo>
                      <a:pt x="114" y="2"/>
                    </a:lnTo>
                    <a:lnTo>
                      <a:pt x="109" y="1"/>
                    </a:lnTo>
                    <a:lnTo>
                      <a:pt x="104" y="0"/>
                    </a:lnTo>
                    <a:lnTo>
                      <a:pt x="100" y="0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85" y="0"/>
                    </a:lnTo>
                    <a:lnTo>
                      <a:pt x="80" y="1"/>
                    </a:lnTo>
                    <a:lnTo>
                      <a:pt x="76" y="2"/>
                    </a:lnTo>
                    <a:lnTo>
                      <a:pt x="71" y="2"/>
                    </a:lnTo>
                    <a:lnTo>
                      <a:pt x="66" y="3"/>
                    </a:lnTo>
                    <a:lnTo>
                      <a:pt x="61" y="6"/>
                    </a:lnTo>
                    <a:lnTo>
                      <a:pt x="58" y="7"/>
                    </a:lnTo>
                    <a:lnTo>
                      <a:pt x="53" y="8"/>
                    </a:lnTo>
                    <a:lnTo>
                      <a:pt x="48" y="11"/>
                    </a:lnTo>
                    <a:lnTo>
                      <a:pt x="44" y="13"/>
                    </a:lnTo>
                    <a:lnTo>
                      <a:pt x="41" y="15"/>
                    </a:lnTo>
                    <a:lnTo>
                      <a:pt x="37" y="18"/>
                    </a:lnTo>
                    <a:lnTo>
                      <a:pt x="34" y="21"/>
                    </a:lnTo>
                    <a:lnTo>
                      <a:pt x="31" y="24"/>
                    </a:lnTo>
                    <a:lnTo>
                      <a:pt x="28" y="27"/>
                    </a:lnTo>
                    <a:lnTo>
                      <a:pt x="24" y="31"/>
                    </a:lnTo>
                    <a:lnTo>
                      <a:pt x="20" y="33"/>
                    </a:lnTo>
                    <a:lnTo>
                      <a:pt x="18" y="37"/>
                    </a:lnTo>
                    <a:lnTo>
                      <a:pt x="16" y="42"/>
                    </a:lnTo>
                    <a:lnTo>
                      <a:pt x="13" y="45"/>
                    </a:lnTo>
                    <a:lnTo>
                      <a:pt x="11" y="49"/>
                    </a:lnTo>
                    <a:lnTo>
                      <a:pt x="8" y="54"/>
                    </a:lnTo>
                    <a:lnTo>
                      <a:pt x="7" y="59"/>
                    </a:lnTo>
                    <a:lnTo>
                      <a:pt x="6" y="62"/>
                    </a:lnTo>
                    <a:lnTo>
                      <a:pt x="4" y="67"/>
                    </a:lnTo>
                    <a:lnTo>
                      <a:pt x="2" y="71"/>
                    </a:lnTo>
                    <a:lnTo>
                      <a:pt x="2" y="77"/>
                    </a:lnTo>
                    <a:lnTo>
                      <a:pt x="1" y="81"/>
                    </a:lnTo>
                    <a:lnTo>
                      <a:pt x="0" y="86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1" y="110"/>
                    </a:lnTo>
                    <a:lnTo>
                      <a:pt x="2" y="115"/>
                    </a:lnTo>
                    <a:lnTo>
                      <a:pt x="2" y="120"/>
                    </a:lnTo>
                    <a:lnTo>
                      <a:pt x="4" y="123"/>
                    </a:lnTo>
                    <a:lnTo>
                      <a:pt x="6" y="128"/>
                    </a:lnTo>
                    <a:lnTo>
                      <a:pt x="7" y="133"/>
                    </a:lnTo>
                    <a:lnTo>
                      <a:pt x="8" y="137"/>
                    </a:lnTo>
                    <a:lnTo>
                      <a:pt x="11" y="141"/>
                    </a:lnTo>
                    <a:lnTo>
                      <a:pt x="13" y="145"/>
                    </a:lnTo>
                    <a:lnTo>
                      <a:pt x="16" y="149"/>
                    </a:lnTo>
                    <a:lnTo>
                      <a:pt x="18" y="152"/>
                    </a:lnTo>
                    <a:lnTo>
                      <a:pt x="20" y="156"/>
                    </a:lnTo>
                    <a:lnTo>
                      <a:pt x="24" y="159"/>
                    </a:lnTo>
                    <a:lnTo>
                      <a:pt x="28" y="164"/>
                    </a:lnTo>
                    <a:lnTo>
                      <a:pt x="31" y="167"/>
                    </a:lnTo>
                    <a:lnTo>
                      <a:pt x="34" y="169"/>
                    </a:lnTo>
                    <a:lnTo>
                      <a:pt x="37" y="171"/>
                    </a:lnTo>
                    <a:lnTo>
                      <a:pt x="41" y="175"/>
                    </a:lnTo>
                    <a:lnTo>
                      <a:pt x="44" y="177"/>
                    </a:lnTo>
                    <a:lnTo>
                      <a:pt x="48" y="180"/>
                    </a:lnTo>
                    <a:lnTo>
                      <a:pt x="53" y="181"/>
                    </a:lnTo>
                    <a:lnTo>
                      <a:pt x="58" y="183"/>
                    </a:lnTo>
                    <a:lnTo>
                      <a:pt x="61" y="185"/>
                    </a:lnTo>
                    <a:lnTo>
                      <a:pt x="66" y="187"/>
                    </a:lnTo>
                    <a:lnTo>
                      <a:pt x="71" y="188"/>
                    </a:lnTo>
                    <a:lnTo>
                      <a:pt x="76" y="189"/>
                    </a:lnTo>
                    <a:lnTo>
                      <a:pt x="80" y="189"/>
                    </a:lnTo>
                    <a:lnTo>
                      <a:pt x="85" y="191"/>
                    </a:lnTo>
                    <a:lnTo>
                      <a:pt x="90" y="191"/>
                    </a:lnTo>
                    <a:lnTo>
                      <a:pt x="96" y="192"/>
                    </a:lnTo>
                    <a:lnTo>
                      <a:pt x="96" y="1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218"/>
              <p:cNvSpPr>
                <a:spLocks/>
              </p:cNvSpPr>
              <p:nvPr/>
            </p:nvSpPr>
            <p:spPr bwMode="auto">
              <a:xfrm>
                <a:off x="1587" y="2513"/>
                <a:ext cx="136" cy="136"/>
              </a:xfrm>
              <a:custGeom>
                <a:avLst/>
                <a:gdLst/>
                <a:ahLst/>
                <a:cxnLst>
                  <a:cxn ang="0">
                    <a:pos x="70" y="136"/>
                  </a:cxn>
                  <a:cxn ang="0">
                    <a:pos x="78" y="135"/>
                  </a:cxn>
                  <a:cxn ang="0">
                    <a:pos x="87" y="133"/>
                  </a:cxn>
                  <a:cxn ang="0">
                    <a:pos x="99" y="127"/>
                  </a:cxn>
                  <a:cxn ang="0">
                    <a:pos x="111" y="120"/>
                  </a:cxn>
                  <a:cxn ang="0">
                    <a:pos x="120" y="111"/>
                  </a:cxn>
                  <a:cxn ang="0">
                    <a:pos x="127" y="99"/>
                  </a:cxn>
                  <a:cxn ang="0">
                    <a:pos x="133" y="87"/>
                  </a:cxn>
                  <a:cxn ang="0">
                    <a:pos x="135" y="78"/>
                  </a:cxn>
                  <a:cxn ang="0">
                    <a:pos x="136" y="70"/>
                  </a:cxn>
                  <a:cxn ang="0">
                    <a:pos x="136" y="63"/>
                  </a:cxn>
                  <a:cxn ang="0">
                    <a:pos x="135" y="56"/>
                  </a:cxn>
                  <a:cxn ang="0">
                    <a:pos x="133" y="46"/>
                  </a:cxn>
                  <a:cxn ang="0">
                    <a:pos x="127" y="34"/>
                  </a:cxn>
                  <a:cxn ang="0">
                    <a:pos x="120" y="24"/>
                  </a:cxn>
                  <a:cxn ang="0">
                    <a:pos x="111" y="14"/>
                  </a:cxn>
                  <a:cxn ang="0">
                    <a:pos x="99" y="7"/>
                  </a:cxn>
                  <a:cxn ang="0">
                    <a:pos x="87" y="2"/>
                  </a:cxn>
                  <a:cxn ang="0">
                    <a:pos x="78" y="0"/>
                  </a:cxn>
                  <a:cxn ang="0">
                    <a:pos x="70" y="0"/>
                  </a:cxn>
                  <a:cxn ang="0">
                    <a:pos x="64" y="0"/>
                  </a:cxn>
                  <a:cxn ang="0">
                    <a:pos x="56" y="0"/>
                  </a:cxn>
                  <a:cxn ang="0">
                    <a:pos x="46" y="2"/>
                  </a:cxn>
                  <a:cxn ang="0">
                    <a:pos x="34" y="7"/>
                  </a:cxn>
                  <a:cxn ang="0">
                    <a:pos x="24" y="14"/>
                  </a:cxn>
                  <a:cxn ang="0">
                    <a:pos x="14" y="24"/>
                  </a:cxn>
                  <a:cxn ang="0">
                    <a:pos x="7" y="34"/>
                  </a:cxn>
                  <a:cxn ang="0">
                    <a:pos x="2" y="46"/>
                  </a:cxn>
                  <a:cxn ang="0">
                    <a:pos x="0" y="56"/>
                  </a:cxn>
                  <a:cxn ang="0">
                    <a:pos x="0" y="63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7"/>
                  </a:cxn>
                  <a:cxn ang="0">
                    <a:pos x="7" y="99"/>
                  </a:cxn>
                  <a:cxn ang="0">
                    <a:pos x="14" y="111"/>
                  </a:cxn>
                  <a:cxn ang="0">
                    <a:pos x="24" y="120"/>
                  </a:cxn>
                  <a:cxn ang="0">
                    <a:pos x="34" y="127"/>
                  </a:cxn>
                  <a:cxn ang="0">
                    <a:pos x="46" y="133"/>
                  </a:cxn>
                  <a:cxn ang="0">
                    <a:pos x="56" y="135"/>
                  </a:cxn>
                  <a:cxn ang="0">
                    <a:pos x="64" y="136"/>
                  </a:cxn>
                  <a:cxn ang="0">
                    <a:pos x="68" y="136"/>
                  </a:cxn>
                </a:cxnLst>
                <a:rect l="0" t="0" r="r" b="b"/>
                <a:pathLst>
                  <a:path w="136" h="136">
                    <a:moveTo>
                      <a:pt x="68" y="136"/>
                    </a:moveTo>
                    <a:lnTo>
                      <a:pt x="70" y="136"/>
                    </a:lnTo>
                    <a:lnTo>
                      <a:pt x="74" y="136"/>
                    </a:lnTo>
                    <a:lnTo>
                      <a:pt x="78" y="135"/>
                    </a:lnTo>
                    <a:lnTo>
                      <a:pt x="81" y="135"/>
                    </a:lnTo>
                    <a:lnTo>
                      <a:pt x="87" y="133"/>
                    </a:lnTo>
                    <a:lnTo>
                      <a:pt x="93" y="130"/>
                    </a:lnTo>
                    <a:lnTo>
                      <a:pt x="99" y="127"/>
                    </a:lnTo>
                    <a:lnTo>
                      <a:pt x="105" y="124"/>
                    </a:lnTo>
                    <a:lnTo>
                      <a:pt x="111" y="120"/>
                    </a:lnTo>
                    <a:lnTo>
                      <a:pt x="116" y="116"/>
                    </a:lnTo>
                    <a:lnTo>
                      <a:pt x="120" y="111"/>
                    </a:lnTo>
                    <a:lnTo>
                      <a:pt x="124" y="105"/>
                    </a:lnTo>
                    <a:lnTo>
                      <a:pt x="127" y="99"/>
                    </a:lnTo>
                    <a:lnTo>
                      <a:pt x="132" y="93"/>
                    </a:lnTo>
                    <a:lnTo>
                      <a:pt x="133" y="87"/>
                    </a:lnTo>
                    <a:lnTo>
                      <a:pt x="135" y="81"/>
                    </a:lnTo>
                    <a:lnTo>
                      <a:pt x="135" y="78"/>
                    </a:lnTo>
                    <a:lnTo>
                      <a:pt x="136" y="74"/>
                    </a:lnTo>
                    <a:lnTo>
                      <a:pt x="136" y="70"/>
                    </a:lnTo>
                    <a:lnTo>
                      <a:pt x="136" y="67"/>
                    </a:lnTo>
                    <a:lnTo>
                      <a:pt x="136" y="63"/>
                    </a:lnTo>
                    <a:lnTo>
                      <a:pt x="136" y="60"/>
                    </a:lnTo>
                    <a:lnTo>
                      <a:pt x="135" y="56"/>
                    </a:lnTo>
                    <a:lnTo>
                      <a:pt x="135" y="52"/>
                    </a:lnTo>
                    <a:lnTo>
                      <a:pt x="133" y="46"/>
                    </a:lnTo>
                    <a:lnTo>
                      <a:pt x="132" y="40"/>
                    </a:lnTo>
                    <a:lnTo>
                      <a:pt x="127" y="34"/>
                    </a:lnTo>
                    <a:lnTo>
                      <a:pt x="124" y="28"/>
                    </a:lnTo>
                    <a:lnTo>
                      <a:pt x="120" y="24"/>
                    </a:lnTo>
                    <a:lnTo>
                      <a:pt x="116" y="19"/>
                    </a:lnTo>
                    <a:lnTo>
                      <a:pt x="111" y="14"/>
                    </a:lnTo>
                    <a:lnTo>
                      <a:pt x="105" y="10"/>
                    </a:lnTo>
                    <a:lnTo>
                      <a:pt x="99" y="7"/>
                    </a:lnTo>
                    <a:lnTo>
                      <a:pt x="93" y="4"/>
                    </a:lnTo>
                    <a:lnTo>
                      <a:pt x="87" y="2"/>
                    </a:lnTo>
                    <a:lnTo>
                      <a:pt x="81" y="1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2" y="1"/>
                    </a:lnTo>
                    <a:lnTo>
                      <a:pt x="46" y="2"/>
                    </a:lnTo>
                    <a:lnTo>
                      <a:pt x="40" y="4"/>
                    </a:lnTo>
                    <a:lnTo>
                      <a:pt x="34" y="7"/>
                    </a:lnTo>
                    <a:lnTo>
                      <a:pt x="28" y="10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0" y="28"/>
                    </a:lnTo>
                    <a:lnTo>
                      <a:pt x="7" y="34"/>
                    </a:lnTo>
                    <a:lnTo>
                      <a:pt x="4" y="40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1" y="81"/>
                    </a:lnTo>
                    <a:lnTo>
                      <a:pt x="2" y="87"/>
                    </a:lnTo>
                    <a:lnTo>
                      <a:pt x="4" y="93"/>
                    </a:lnTo>
                    <a:lnTo>
                      <a:pt x="7" y="99"/>
                    </a:lnTo>
                    <a:lnTo>
                      <a:pt x="10" y="105"/>
                    </a:lnTo>
                    <a:lnTo>
                      <a:pt x="14" y="111"/>
                    </a:lnTo>
                    <a:lnTo>
                      <a:pt x="19" y="116"/>
                    </a:lnTo>
                    <a:lnTo>
                      <a:pt x="24" y="120"/>
                    </a:lnTo>
                    <a:lnTo>
                      <a:pt x="28" y="124"/>
                    </a:lnTo>
                    <a:lnTo>
                      <a:pt x="34" y="127"/>
                    </a:lnTo>
                    <a:lnTo>
                      <a:pt x="40" y="130"/>
                    </a:lnTo>
                    <a:lnTo>
                      <a:pt x="46" y="133"/>
                    </a:lnTo>
                    <a:lnTo>
                      <a:pt x="52" y="135"/>
                    </a:lnTo>
                    <a:lnTo>
                      <a:pt x="56" y="135"/>
                    </a:lnTo>
                    <a:lnTo>
                      <a:pt x="60" y="136"/>
                    </a:lnTo>
                    <a:lnTo>
                      <a:pt x="64" y="136"/>
                    </a:lnTo>
                    <a:lnTo>
                      <a:pt x="68" y="136"/>
                    </a:lnTo>
                    <a:lnTo>
                      <a:pt x="68" y="1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219"/>
              <p:cNvSpPr>
                <a:spLocks/>
              </p:cNvSpPr>
              <p:nvPr/>
            </p:nvSpPr>
            <p:spPr bwMode="auto">
              <a:xfrm>
                <a:off x="971" y="1599"/>
                <a:ext cx="1651" cy="902"/>
              </a:xfrm>
              <a:custGeom>
                <a:avLst/>
                <a:gdLst/>
                <a:ahLst/>
                <a:cxnLst>
                  <a:cxn ang="0">
                    <a:pos x="133" y="64"/>
                  </a:cxn>
                  <a:cxn ang="0">
                    <a:pos x="214" y="101"/>
                  </a:cxn>
                  <a:cxn ang="0">
                    <a:pos x="325" y="139"/>
                  </a:cxn>
                  <a:cxn ang="0">
                    <a:pos x="502" y="238"/>
                  </a:cxn>
                  <a:cxn ang="0">
                    <a:pos x="712" y="372"/>
                  </a:cxn>
                  <a:cxn ang="0">
                    <a:pos x="904" y="485"/>
                  </a:cxn>
                  <a:cxn ang="0">
                    <a:pos x="1044" y="544"/>
                  </a:cxn>
                  <a:cxn ang="0">
                    <a:pos x="1163" y="588"/>
                  </a:cxn>
                  <a:cxn ang="0">
                    <a:pos x="1281" y="627"/>
                  </a:cxn>
                  <a:cxn ang="0">
                    <a:pos x="1419" y="658"/>
                  </a:cxn>
                  <a:cxn ang="0">
                    <a:pos x="1531" y="678"/>
                  </a:cxn>
                  <a:cxn ang="0">
                    <a:pos x="1605" y="700"/>
                  </a:cxn>
                  <a:cxn ang="0">
                    <a:pos x="1572" y="779"/>
                  </a:cxn>
                  <a:cxn ang="0">
                    <a:pos x="1490" y="832"/>
                  </a:cxn>
                  <a:cxn ang="0">
                    <a:pos x="1382" y="864"/>
                  </a:cxn>
                  <a:cxn ang="0">
                    <a:pos x="1253" y="864"/>
                  </a:cxn>
                  <a:cxn ang="0">
                    <a:pos x="1115" y="848"/>
                  </a:cxn>
                  <a:cxn ang="0">
                    <a:pos x="978" y="813"/>
                  </a:cxn>
                  <a:cxn ang="0">
                    <a:pos x="853" y="765"/>
                  </a:cxn>
                  <a:cxn ang="0">
                    <a:pos x="698" y="677"/>
                  </a:cxn>
                  <a:cxn ang="0">
                    <a:pos x="516" y="558"/>
                  </a:cxn>
                  <a:cxn ang="0">
                    <a:pos x="354" y="442"/>
                  </a:cxn>
                  <a:cxn ang="0">
                    <a:pos x="249" y="351"/>
                  </a:cxn>
                  <a:cxn ang="0">
                    <a:pos x="179" y="280"/>
                  </a:cxn>
                  <a:cxn ang="0">
                    <a:pos x="133" y="214"/>
                  </a:cxn>
                  <a:cxn ang="0">
                    <a:pos x="95" y="138"/>
                  </a:cxn>
                  <a:cxn ang="0">
                    <a:pos x="43" y="64"/>
                  </a:cxn>
                  <a:cxn ang="0">
                    <a:pos x="39" y="106"/>
                  </a:cxn>
                  <a:cxn ang="0">
                    <a:pos x="84" y="186"/>
                  </a:cxn>
                  <a:cxn ang="0">
                    <a:pos x="123" y="256"/>
                  </a:cxn>
                  <a:cxn ang="0">
                    <a:pos x="201" y="347"/>
                  </a:cxn>
                  <a:cxn ang="0">
                    <a:pos x="344" y="472"/>
                  </a:cxn>
                  <a:cxn ang="0">
                    <a:pos x="450" y="551"/>
                  </a:cxn>
                  <a:cxn ang="0">
                    <a:pos x="538" y="611"/>
                  </a:cxn>
                  <a:cxn ang="0">
                    <a:pos x="617" y="664"/>
                  </a:cxn>
                  <a:cxn ang="0">
                    <a:pos x="691" y="711"/>
                  </a:cxn>
                  <a:cxn ang="0">
                    <a:pos x="776" y="762"/>
                  </a:cxn>
                  <a:cxn ang="0">
                    <a:pos x="869" y="808"/>
                  </a:cxn>
                  <a:cxn ang="0">
                    <a:pos x="1043" y="867"/>
                  </a:cxn>
                  <a:cxn ang="0">
                    <a:pos x="1201" y="893"/>
                  </a:cxn>
                  <a:cxn ang="0">
                    <a:pos x="1317" y="900"/>
                  </a:cxn>
                  <a:cxn ang="0">
                    <a:pos x="1404" y="894"/>
                  </a:cxn>
                  <a:cxn ang="0">
                    <a:pos x="1493" y="869"/>
                  </a:cxn>
                  <a:cxn ang="0">
                    <a:pos x="1574" y="822"/>
                  </a:cxn>
                  <a:cxn ang="0">
                    <a:pos x="1639" y="753"/>
                  </a:cxn>
                  <a:cxn ang="0">
                    <a:pos x="1644" y="687"/>
                  </a:cxn>
                  <a:cxn ang="0">
                    <a:pos x="1563" y="651"/>
                  </a:cxn>
                  <a:cxn ang="0">
                    <a:pos x="1497" y="638"/>
                  </a:cxn>
                  <a:cxn ang="0">
                    <a:pos x="1429" y="624"/>
                  </a:cxn>
                  <a:cxn ang="0">
                    <a:pos x="1344" y="609"/>
                  </a:cxn>
                  <a:cxn ang="0">
                    <a:pos x="1273" y="590"/>
                  </a:cxn>
                  <a:cxn ang="0">
                    <a:pos x="1158" y="551"/>
                  </a:cxn>
                  <a:cxn ang="0">
                    <a:pos x="1056" y="513"/>
                  </a:cxn>
                  <a:cxn ang="0">
                    <a:pos x="970" y="479"/>
                  </a:cxn>
                  <a:cxn ang="0">
                    <a:pos x="881" y="438"/>
                  </a:cxn>
                  <a:cxn ang="0">
                    <a:pos x="745" y="355"/>
                  </a:cxn>
                  <a:cxn ang="0">
                    <a:pos x="590" y="255"/>
                  </a:cxn>
                  <a:cxn ang="0">
                    <a:pos x="430" y="156"/>
                  </a:cxn>
                  <a:cxn ang="0">
                    <a:pos x="338" y="111"/>
                  </a:cxn>
                  <a:cxn ang="0">
                    <a:pos x="250" y="79"/>
                  </a:cxn>
                  <a:cxn ang="0">
                    <a:pos x="154" y="39"/>
                  </a:cxn>
                  <a:cxn ang="0">
                    <a:pos x="63" y="16"/>
                  </a:cxn>
                </a:cxnLst>
                <a:rect l="0" t="0" r="r" b="b"/>
                <a:pathLst>
                  <a:path w="1651" h="902">
                    <a:moveTo>
                      <a:pt x="63" y="16"/>
                    </a:moveTo>
                    <a:lnTo>
                      <a:pt x="65" y="18"/>
                    </a:lnTo>
                    <a:lnTo>
                      <a:pt x="71" y="22"/>
                    </a:lnTo>
                    <a:lnTo>
                      <a:pt x="73" y="24"/>
                    </a:lnTo>
                    <a:lnTo>
                      <a:pt x="77" y="27"/>
                    </a:lnTo>
                    <a:lnTo>
                      <a:pt x="81" y="29"/>
                    </a:lnTo>
                    <a:lnTo>
                      <a:pt x="84" y="33"/>
                    </a:lnTo>
                    <a:lnTo>
                      <a:pt x="88" y="35"/>
                    </a:lnTo>
                    <a:lnTo>
                      <a:pt x="94" y="39"/>
                    </a:lnTo>
                    <a:lnTo>
                      <a:pt x="99" y="42"/>
                    </a:lnTo>
                    <a:lnTo>
                      <a:pt x="105" y="47"/>
                    </a:lnTo>
                    <a:lnTo>
                      <a:pt x="111" y="51"/>
                    </a:lnTo>
                    <a:lnTo>
                      <a:pt x="117" y="54"/>
                    </a:lnTo>
                    <a:lnTo>
                      <a:pt x="119" y="55"/>
                    </a:lnTo>
                    <a:lnTo>
                      <a:pt x="123" y="58"/>
                    </a:lnTo>
                    <a:lnTo>
                      <a:pt x="126" y="60"/>
                    </a:lnTo>
                    <a:lnTo>
                      <a:pt x="130" y="63"/>
                    </a:lnTo>
                    <a:lnTo>
                      <a:pt x="133" y="64"/>
                    </a:lnTo>
                    <a:lnTo>
                      <a:pt x="137" y="66"/>
                    </a:lnTo>
                    <a:lnTo>
                      <a:pt x="141" y="67"/>
                    </a:lnTo>
                    <a:lnTo>
                      <a:pt x="145" y="70"/>
                    </a:lnTo>
                    <a:lnTo>
                      <a:pt x="149" y="72"/>
                    </a:lnTo>
                    <a:lnTo>
                      <a:pt x="153" y="75"/>
                    </a:lnTo>
                    <a:lnTo>
                      <a:pt x="156" y="77"/>
                    </a:lnTo>
                    <a:lnTo>
                      <a:pt x="162" y="79"/>
                    </a:lnTo>
                    <a:lnTo>
                      <a:pt x="166" y="81"/>
                    </a:lnTo>
                    <a:lnTo>
                      <a:pt x="169" y="83"/>
                    </a:lnTo>
                    <a:lnTo>
                      <a:pt x="174" y="85"/>
                    </a:lnTo>
                    <a:lnTo>
                      <a:pt x="179" y="88"/>
                    </a:lnTo>
                    <a:lnTo>
                      <a:pt x="184" y="89"/>
                    </a:lnTo>
                    <a:lnTo>
                      <a:pt x="189" y="91"/>
                    </a:lnTo>
                    <a:lnTo>
                      <a:pt x="193" y="94"/>
                    </a:lnTo>
                    <a:lnTo>
                      <a:pt x="199" y="96"/>
                    </a:lnTo>
                    <a:lnTo>
                      <a:pt x="204" y="97"/>
                    </a:lnTo>
                    <a:lnTo>
                      <a:pt x="209" y="100"/>
                    </a:lnTo>
                    <a:lnTo>
                      <a:pt x="214" y="101"/>
                    </a:lnTo>
                    <a:lnTo>
                      <a:pt x="219" y="103"/>
                    </a:lnTo>
                    <a:lnTo>
                      <a:pt x="225" y="106"/>
                    </a:lnTo>
                    <a:lnTo>
                      <a:pt x="231" y="108"/>
                    </a:lnTo>
                    <a:lnTo>
                      <a:pt x="235" y="111"/>
                    </a:lnTo>
                    <a:lnTo>
                      <a:pt x="241" y="113"/>
                    </a:lnTo>
                    <a:lnTo>
                      <a:pt x="247" y="114"/>
                    </a:lnTo>
                    <a:lnTo>
                      <a:pt x="252" y="117"/>
                    </a:lnTo>
                    <a:lnTo>
                      <a:pt x="258" y="118"/>
                    </a:lnTo>
                    <a:lnTo>
                      <a:pt x="265" y="120"/>
                    </a:lnTo>
                    <a:lnTo>
                      <a:pt x="271" y="121"/>
                    </a:lnTo>
                    <a:lnTo>
                      <a:pt x="277" y="124"/>
                    </a:lnTo>
                    <a:lnTo>
                      <a:pt x="283" y="125"/>
                    </a:lnTo>
                    <a:lnTo>
                      <a:pt x="291" y="127"/>
                    </a:lnTo>
                    <a:lnTo>
                      <a:pt x="297" y="129"/>
                    </a:lnTo>
                    <a:lnTo>
                      <a:pt x="304" y="131"/>
                    </a:lnTo>
                    <a:lnTo>
                      <a:pt x="311" y="132"/>
                    </a:lnTo>
                    <a:lnTo>
                      <a:pt x="318" y="137"/>
                    </a:lnTo>
                    <a:lnTo>
                      <a:pt x="325" y="139"/>
                    </a:lnTo>
                    <a:lnTo>
                      <a:pt x="334" y="143"/>
                    </a:lnTo>
                    <a:lnTo>
                      <a:pt x="342" y="147"/>
                    </a:lnTo>
                    <a:lnTo>
                      <a:pt x="350" y="151"/>
                    </a:lnTo>
                    <a:lnTo>
                      <a:pt x="359" y="155"/>
                    </a:lnTo>
                    <a:lnTo>
                      <a:pt x="368" y="160"/>
                    </a:lnTo>
                    <a:lnTo>
                      <a:pt x="377" y="163"/>
                    </a:lnTo>
                    <a:lnTo>
                      <a:pt x="386" y="169"/>
                    </a:lnTo>
                    <a:lnTo>
                      <a:pt x="396" y="174"/>
                    </a:lnTo>
                    <a:lnTo>
                      <a:pt x="406" y="180"/>
                    </a:lnTo>
                    <a:lnTo>
                      <a:pt x="415" y="186"/>
                    </a:lnTo>
                    <a:lnTo>
                      <a:pt x="427" y="192"/>
                    </a:lnTo>
                    <a:lnTo>
                      <a:pt x="437" y="198"/>
                    </a:lnTo>
                    <a:lnTo>
                      <a:pt x="446" y="204"/>
                    </a:lnTo>
                    <a:lnTo>
                      <a:pt x="458" y="210"/>
                    </a:lnTo>
                    <a:lnTo>
                      <a:pt x="469" y="217"/>
                    </a:lnTo>
                    <a:lnTo>
                      <a:pt x="479" y="223"/>
                    </a:lnTo>
                    <a:lnTo>
                      <a:pt x="491" y="231"/>
                    </a:lnTo>
                    <a:lnTo>
                      <a:pt x="502" y="238"/>
                    </a:lnTo>
                    <a:lnTo>
                      <a:pt x="514" y="245"/>
                    </a:lnTo>
                    <a:lnTo>
                      <a:pt x="524" y="252"/>
                    </a:lnTo>
                    <a:lnTo>
                      <a:pt x="535" y="259"/>
                    </a:lnTo>
                    <a:lnTo>
                      <a:pt x="547" y="267"/>
                    </a:lnTo>
                    <a:lnTo>
                      <a:pt x="559" y="274"/>
                    </a:lnTo>
                    <a:lnTo>
                      <a:pt x="570" y="281"/>
                    </a:lnTo>
                    <a:lnTo>
                      <a:pt x="582" y="289"/>
                    </a:lnTo>
                    <a:lnTo>
                      <a:pt x="594" y="298"/>
                    </a:lnTo>
                    <a:lnTo>
                      <a:pt x="606" y="305"/>
                    </a:lnTo>
                    <a:lnTo>
                      <a:pt x="618" y="312"/>
                    </a:lnTo>
                    <a:lnTo>
                      <a:pt x="630" y="321"/>
                    </a:lnTo>
                    <a:lnTo>
                      <a:pt x="641" y="328"/>
                    </a:lnTo>
                    <a:lnTo>
                      <a:pt x="654" y="335"/>
                    </a:lnTo>
                    <a:lnTo>
                      <a:pt x="665" y="342"/>
                    </a:lnTo>
                    <a:lnTo>
                      <a:pt x="677" y="351"/>
                    </a:lnTo>
                    <a:lnTo>
                      <a:pt x="689" y="358"/>
                    </a:lnTo>
                    <a:lnTo>
                      <a:pt x="701" y="366"/>
                    </a:lnTo>
                    <a:lnTo>
                      <a:pt x="712" y="372"/>
                    </a:lnTo>
                    <a:lnTo>
                      <a:pt x="724" y="381"/>
                    </a:lnTo>
                    <a:lnTo>
                      <a:pt x="734" y="388"/>
                    </a:lnTo>
                    <a:lnTo>
                      <a:pt x="746" y="395"/>
                    </a:lnTo>
                    <a:lnTo>
                      <a:pt x="757" y="401"/>
                    </a:lnTo>
                    <a:lnTo>
                      <a:pt x="769" y="408"/>
                    </a:lnTo>
                    <a:lnTo>
                      <a:pt x="781" y="417"/>
                    </a:lnTo>
                    <a:lnTo>
                      <a:pt x="792" y="424"/>
                    </a:lnTo>
                    <a:lnTo>
                      <a:pt x="803" y="430"/>
                    </a:lnTo>
                    <a:lnTo>
                      <a:pt x="814" y="436"/>
                    </a:lnTo>
                    <a:lnTo>
                      <a:pt x="824" y="442"/>
                    </a:lnTo>
                    <a:lnTo>
                      <a:pt x="835" y="449"/>
                    </a:lnTo>
                    <a:lnTo>
                      <a:pt x="845" y="454"/>
                    </a:lnTo>
                    <a:lnTo>
                      <a:pt x="856" y="460"/>
                    </a:lnTo>
                    <a:lnTo>
                      <a:pt x="865" y="465"/>
                    </a:lnTo>
                    <a:lnTo>
                      <a:pt x="876" y="472"/>
                    </a:lnTo>
                    <a:lnTo>
                      <a:pt x="886" y="477"/>
                    </a:lnTo>
                    <a:lnTo>
                      <a:pt x="895" y="481"/>
                    </a:lnTo>
                    <a:lnTo>
                      <a:pt x="904" y="485"/>
                    </a:lnTo>
                    <a:lnTo>
                      <a:pt x="914" y="490"/>
                    </a:lnTo>
                    <a:lnTo>
                      <a:pt x="923" y="495"/>
                    </a:lnTo>
                    <a:lnTo>
                      <a:pt x="931" y="499"/>
                    </a:lnTo>
                    <a:lnTo>
                      <a:pt x="941" y="503"/>
                    </a:lnTo>
                    <a:lnTo>
                      <a:pt x="949" y="507"/>
                    </a:lnTo>
                    <a:lnTo>
                      <a:pt x="956" y="509"/>
                    </a:lnTo>
                    <a:lnTo>
                      <a:pt x="964" y="511"/>
                    </a:lnTo>
                    <a:lnTo>
                      <a:pt x="972" y="515"/>
                    </a:lnTo>
                    <a:lnTo>
                      <a:pt x="980" y="517"/>
                    </a:lnTo>
                    <a:lnTo>
                      <a:pt x="988" y="520"/>
                    </a:lnTo>
                    <a:lnTo>
                      <a:pt x="995" y="523"/>
                    </a:lnTo>
                    <a:lnTo>
                      <a:pt x="1002" y="526"/>
                    </a:lnTo>
                    <a:lnTo>
                      <a:pt x="1009" y="529"/>
                    </a:lnTo>
                    <a:lnTo>
                      <a:pt x="1016" y="533"/>
                    </a:lnTo>
                    <a:lnTo>
                      <a:pt x="1024" y="535"/>
                    </a:lnTo>
                    <a:lnTo>
                      <a:pt x="1030" y="538"/>
                    </a:lnTo>
                    <a:lnTo>
                      <a:pt x="1037" y="541"/>
                    </a:lnTo>
                    <a:lnTo>
                      <a:pt x="1044" y="544"/>
                    </a:lnTo>
                    <a:lnTo>
                      <a:pt x="1051" y="546"/>
                    </a:lnTo>
                    <a:lnTo>
                      <a:pt x="1058" y="549"/>
                    </a:lnTo>
                    <a:lnTo>
                      <a:pt x="1066" y="552"/>
                    </a:lnTo>
                    <a:lnTo>
                      <a:pt x="1072" y="553"/>
                    </a:lnTo>
                    <a:lnTo>
                      <a:pt x="1079" y="557"/>
                    </a:lnTo>
                    <a:lnTo>
                      <a:pt x="1085" y="558"/>
                    </a:lnTo>
                    <a:lnTo>
                      <a:pt x="1092" y="562"/>
                    </a:lnTo>
                    <a:lnTo>
                      <a:pt x="1098" y="564"/>
                    </a:lnTo>
                    <a:lnTo>
                      <a:pt x="1105" y="567"/>
                    </a:lnTo>
                    <a:lnTo>
                      <a:pt x="1111" y="569"/>
                    </a:lnTo>
                    <a:lnTo>
                      <a:pt x="1118" y="573"/>
                    </a:lnTo>
                    <a:lnTo>
                      <a:pt x="1124" y="574"/>
                    </a:lnTo>
                    <a:lnTo>
                      <a:pt x="1130" y="576"/>
                    </a:lnTo>
                    <a:lnTo>
                      <a:pt x="1138" y="579"/>
                    </a:lnTo>
                    <a:lnTo>
                      <a:pt x="1144" y="581"/>
                    </a:lnTo>
                    <a:lnTo>
                      <a:pt x="1150" y="583"/>
                    </a:lnTo>
                    <a:lnTo>
                      <a:pt x="1157" y="586"/>
                    </a:lnTo>
                    <a:lnTo>
                      <a:pt x="1163" y="588"/>
                    </a:lnTo>
                    <a:lnTo>
                      <a:pt x="1170" y="591"/>
                    </a:lnTo>
                    <a:lnTo>
                      <a:pt x="1176" y="593"/>
                    </a:lnTo>
                    <a:lnTo>
                      <a:pt x="1182" y="596"/>
                    </a:lnTo>
                    <a:lnTo>
                      <a:pt x="1188" y="598"/>
                    </a:lnTo>
                    <a:lnTo>
                      <a:pt x="1195" y="600"/>
                    </a:lnTo>
                    <a:lnTo>
                      <a:pt x="1201" y="602"/>
                    </a:lnTo>
                    <a:lnTo>
                      <a:pt x="1208" y="604"/>
                    </a:lnTo>
                    <a:lnTo>
                      <a:pt x="1214" y="606"/>
                    </a:lnTo>
                    <a:lnTo>
                      <a:pt x="1220" y="609"/>
                    </a:lnTo>
                    <a:lnTo>
                      <a:pt x="1226" y="610"/>
                    </a:lnTo>
                    <a:lnTo>
                      <a:pt x="1233" y="612"/>
                    </a:lnTo>
                    <a:lnTo>
                      <a:pt x="1241" y="614"/>
                    </a:lnTo>
                    <a:lnTo>
                      <a:pt x="1247" y="616"/>
                    </a:lnTo>
                    <a:lnTo>
                      <a:pt x="1254" y="618"/>
                    </a:lnTo>
                    <a:lnTo>
                      <a:pt x="1260" y="621"/>
                    </a:lnTo>
                    <a:lnTo>
                      <a:pt x="1267" y="623"/>
                    </a:lnTo>
                    <a:lnTo>
                      <a:pt x="1274" y="626"/>
                    </a:lnTo>
                    <a:lnTo>
                      <a:pt x="1281" y="627"/>
                    </a:lnTo>
                    <a:lnTo>
                      <a:pt x="1287" y="629"/>
                    </a:lnTo>
                    <a:lnTo>
                      <a:pt x="1295" y="630"/>
                    </a:lnTo>
                    <a:lnTo>
                      <a:pt x="1303" y="633"/>
                    </a:lnTo>
                    <a:lnTo>
                      <a:pt x="1310" y="634"/>
                    </a:lnTo>
                    <a:lnTo>
                      <a:pt x="1317" y="636"/>
                    </a:lnTo>
                    <a:lnTo>
                      <a:pt x="1325" y="638"/>
                    </a:lnTo>
                    <a:lnTo>
                      <a:pt x="1333" y="640"/>
                    </a:lnTo>
                    <a:lnTo>
                      <a:pt x="1340" y="641"/>
                    </a:lnTo>
                    <a:lnTo>
                      <a:pt x="1347" y="642"/>
                    </a:lnTo>
                    <a:lnTo>
                      <a:pt x="1355" y="645"/>
                    </a:lnTo>
                    <a:lnTo>
                      <a:pt x="1363" y="646"/>
                    </a:lnTo>
                    <a:lnTo>
                      <a:pt x="1370" y="648"/>
                    </a:lnTo>
                    <a:lnTo>
                      <a:pt x="1379" y="650"/>
                    </a:lnTo>
                    <a:lnTo>
                      <a:pt x="1387" y="652"/>
                    </a:lnTo>
                    <a:lnTo>
                      <a:pt x="1397" y="654"/>
                    </a:lnTo>
                    <a:lnTo>
                      <a:pt x="1404" y="656"/>
                    </a:lnTo>
                    <a:lnTo>
                      <a:pt x="1412" y="657"/>
                    </a:lnTo>
                    <a:lnTo>
                      <a:pt x="1419" y="658"/>
                    </a:lnTo>
                    <a:lnTo>
                      <a:pt x="1428" y="659"/>
                    </a:lnTo>
                    <a:lnTo>
                      <a:pt x="1435" y="660"/>
                    </a:lnTo>
                    <a:lnTo>
                      <a:pt x="1442" y="662"/>
                    </a:lnTo>
                    <a:lnTo>
                      <a:pt x="1449" y="663"/>
                    </a:lnTo>
                    <a:lnTo>
                      <a:pt x="1457" y="665"/>
                    </a:lnTo>
                    <a:lnTo>
                      <a:pt x="1463" y="665"/>
                    </a:lnTo>
                    <a:lnTo>
                      <a:pt x="1470" y="668"/>
                    </a:lnTo>
                    <a:lnTo>
                      <a:pt x="1476" y="668"/>
                    </a:lnTo>
                    <a:lnTo>
                      <a:pt x="1482" y="670"/>
                    </a:lnTo>
                    <a:lnTo>
                      <a:pt x="1488" y="670"/>
                    </a:lnTo>
                    <a:lnTo>
                      <a:pt x="1495" y="671"/>
                    </a:lnTo>
                    <a:lnTo>
                      <a:pt x="1500" y="672"/>
                    </a:lnTo>
                    <a:lnTo>
                      <a:pt x="1506" y="674"/>
                    </a:lnTo>
                    <a:lnTo>
                      <a:pt x="1511" y="675"/>
                    </a:lnTo>
                    <a:lnTo>
                      <a:pt x="1517" y="676"/>
                    </a:lnTo>
                    <a:lnTo>
                      <a:pt x="1521" y="676"/>
                    </a:lnTo>
                    <a:lnTo>
                      <a:pt x="1526" y="677"/>
                    </a:lnTo>
                    <a:lnTo>
                      <a:pt x="1531" y="678"/>
                    </a:lnTo>
                    <a:lnTo>
                      <a:pt x="1536" y="680"/>
                    </a:lnTo>
                    <a:lnTo>
                      <a:pt x="1541" y="680"/>
                    </a:lnTo>
                    <a:lnTo>
                      <a:pt x="1545" y="682"/>
                    </a:lnTo>
                    <a:lnTo>
                      <a:pt x="1549" y="682"/>
                    </a:lnTo>
                    <a:lnTo>
                      <a:pt x="1553" y="683"/>
                    </a:lnTo>
                    <a:lnTo>
                      <a:pt x="1556" y="683"/>
                    </a:lnTo>
                    <a:lnTo>
                      <a:pt x="1561" y="684"/>
                    </a:lnTo>
                    <a:lnTo>
                      <a:pt x="1565" y="686"/>
                    </a:lnTo>
                    <a:lnTo>
                      <a:pt x="1568" y="687"/>
                    </a:lnTo>
                    <a:lnTo>
                      <a:pt x="1572" y="687"/>
                    </a:lnTo>
                    <a:lnTo>
                      <a:pt x="1575" y="688"/>
                    </a:lnTo>
                    <a:lnTo>
                      <a:pt x="1580" y="689"/>
                    </a:lnTo>
                    <a:lnTo>
                      <a:pt x="1586" y="692"/>
                    </a:lnTo>
                    <a:lnTo>
                      <a:pt x="1591" y="693"/>
                    </a:lnTo>
                    <a:lnTo>
                      <a:pt x="1596" y="694"/>
                    </a:lnTo>
                    <a:lnTo>
                      <a:pt x="1599" y="696"/>
                    </a:lnTo>
                    <a:lnTo>
                      <a:pt x="1603" y="698"/>
                    </a:lnTo>
                    <a:lnTo>
                      <a:pt x="1605" y="700"/>
                    </a:lnTo>
                    <a:lnTo>
                      <a:pt x="1609" y="702"/>
                    </a:lnTo>
                    <a:lnTo>
                      <a:pt x="1613" y="706"/>
                    </a:lnTo>
                    <a:lnTo>
                      <a:pt x="1614" y="711"/>
                    </a:lnTo>
                    <a:lnTo>
                      <a:pt x="1614" y="714"/>
                    </a:lnTo>
                    <a:lnTo>
                      <a:pt x="1614" y="718"/>
                    </a:lnTo>
                    <a:lnTo>
                      <a:pt x="1614" y="722"/>
                    </a:lnTo>
                    <a:lnTo>
                      <a:pt x="1614" y="725"/>
                    </a:lnTo>
                    <a:lnTo>
                      <a:pt x="1613" y="728"/>
                    </a:lnTo>
                    <a:lnTo>
                      <a:pt x="1611" y="732"/>
                    </a:lnTo>
                    <a:lnTo>
                      <a:pt x="1609" y="736"/>
                    </a:lnTo>
                    <a:lnTo>
                      <a:pt x="1607" y="741"/>
                    </a:lnTo>
                    <a:lnTo>
                      <a:pt x="1603" y="746"/>
                    </a:lnTo>
                    <a:lnTo>
                      <a:pt x="1599" y="752"/>
                    </a:lnTo>
                    <a:lnTo>
                      <a:pt x="1595" y="756"/>
                    </a:lnTo>
                    <a:lnTo>
                      <a:pt x="1590" y="762"/>
                    </a:lnTo>
                    <a:lnTo>
                      <a:pt x="1584" y="767"/>
                    </a:lnTo>
                    <a:lnTo>
                      <a:pt x="1579" y="773"/>
                    </a:lnTo>
                    <a:lnTo>
                      <a:pt x="1572" y="779"/>
                    </a:lnTo>
                    <a:lnTo>
                      <a:pt x="1566" y="785"/>
                    </a:lnTo>
                    <a:lnTo>
                      <a:pt x="1562" y="788"/>
                    </a:lnTo>
                    <a:lnTo>
                      <a:pt x="1559" y="791"/>
                    </a:lnTo>
                    <a:lnTo>
                      <a:pt x="1555" y="794"/>
                    </a:lnTo>
                    <a:lnTo>
                      <a:pt x="1551" y="797"/>
                    </a:lnTo>
                    <a:lnTo>
                      <a:pt x="1547" y="800"/>
                    </a:lnTo>
                    <a:lnTo>
                      <a:pt x="1543" y="803"/>
                    </a:lnTo>
                    <a:lnTo>
                      <a:pt x="1538" y="806"/>
                    </a:lnTo>
                    <a:lnTo>
                      <a:pt x="1535" y="809"/>
                    </a:lnTo>
                    <a:lnTo>
                      <a:pt x="1530" y="812"/>
                    </a:lnTo>
                    <a:lnTo>
                      <a:pt x="1526" y="814"/>
                    </a:lnTo>
                    <a:lnTo>
                      <a:pt x="1520" y="816"/>
                    </a:lnTo>
                    <a:lnTo>
                      <a:pt x="1517" y="820"/>
                    </a:lnTo>
                    <a:lnTo>
                      <a:pt x="1511" y="822"/>
                    </a:lnTo>
                    <a:lnTo>
                      <a:pt x="1506" y="825"/>
                    </a:lnTo>
                    <a:lnTo>
                      <a:pt x="1501" y="827"/>
                    </a:lnTo>
                    <a:lnTo>
                      <a:pt x="1496" y="831"/>
                    </a:lnTo>
                    <a:lnTo>
                      <a:pt x="1490" y="832"/>
                    </a:lnTo>
                    <a:lnTo>
                      <a:pt x="1485" y="834"/>
                    </a:lnTo>
                    <a:lnTo>
                      <a:pt x="1479" y="838"/>
                    </a:lnTo>
                    <a:lnTo>
                      <a:pt x="1475" y="840"/>
                    </a:lnTo>
                    <a:lnTo>
                      <a:pt x="1469" y="842"/>
                    </a:lnTo>
                    <a:lnTo>
                      <a:pt x="1464" y="844"/>
                    </a:lnTo>
                    <a:lnTo>
                      <a:pt x="1458" y="846"/>
                    </a:lnTo>
                    <a:lnTo>
                      <a:pt x="1452" y="849"/>
                    </a:lnTo>
                    <a:lnTo>
                      <a:pt x="1446" y="851"/>
                    </a:lnTo>
                    <a:lnTo>
                      <a:pt x="1440" y="852"/>
                    </a:lnTo>
                    <a:lnTo>
                      <a:pt x="1434" y="855"/>
                    </a:lnTo>
                    <a:lnTo>
                      <a:pt x="1428" y="856"/>
                    </a:lnTo>
                    <a:lnTo>
                      <a:pt x="1421" y="857"/>
                    </a:lnTo>
                    <a:lnTo>
                      <a:pt x="1415" y="858"/>
                    </a:lnTo>
                    <a:lnTo>
                      <a:pt x="1409" y="860"/>
                    </a:lnTo>
                    <a:lnTo>
                      <a:pt x="1403" y="862"/>
                    </a:lnTo>
                    <a:lnTo>
                      <a:pt x="1395" y="862"/>
                    </a:lnTo>
                    <a:lnTo>
                      <a:pt x="1389" y="863"/>
                    </a:lnTo>
                    <a:lnTo>
                      <a:pt x="1382" y="864"/>
                    </a:lnTo>
                    <a:lnTo>
                      <a:pt x="1376" y="866"/>
                    </a:lnTo>
                    <a:lnTo>
                      <a:pt x="1369" y="867"/>
                    </a:lnTo>
                    <a:lnTo>
                      <a:pt x="1362" y="867"/>
                    </a:lnTo>
                    <a:lnTo>
                      <a:pt x="1355" y="868"/>
                    </a:lnTo>
                    <a:lnTo>
                      <a:pt x="1349" y="868"/>
                    </a:lnTo>
                    <a:lnTo>
                      <a:pt x="1341" y="868"/>
                    </a:lnTo>
                    <a:lnTo>
                      <a:pt x="1334" y="868"/>
                    </a:lnTo>
                    <a:lnTo>
                      <a:pt x="1326" y="868"/>
                    </a:lnTo>
                    <a:lnTo>
                      <a:pt x="1320" y="868"/>
                    </a:lnTo>
                    <a:lnTo>
                      <a:pt x="1313" y="868"/>
                    </a:lnTo>
                    <a:lnTo>
                      <a:pt x="1305" y="868"/>
                    </a:lnTo>
                    <a:lnTo>
                      <a:pt x="1298" y="868"/>
                    </a:lnTo>
                    <a:lnTo>
                      <a:pt x="1290" y="868"/>
                    </a:lnTo>
                    <a:lnTo>
                      <a:pt x="1283" y="867"/>
                    </a:lnTo>
                    <a:lnTo>
                      <a:pt x="1275" y="867"/>
                    </a:lnTo>
                    <a:lnTo>
                      <a:pt x="1268" y="866"/>
                    </a:lnTo>
                    <a:lnTo>
                      <a:pt x="1260" y="866"/>
                    </a:lnTo>
                    <a:lnTo>
                      <a:pt x="1253" y="864"/>
                    </a:lnTo>
                    <a:lnTo>
                      <a:pt x="1245" y="863"/>
                    </a:lnTo>
                    <a:lnTo>
                      <a:pt x="1238" y="863"/>
                    </a:lnTo>
                    <a:lnTo>
                      <a:pt x="1231" y="863"/>
                    </a:lnTo>
                    <a:lnTo>
                      <a:pt x="1223" y="862"/>
                    </a:lnTo>
                    <a:lnTo>
                      <a:pt x="1216" y="861"/>
                    </a:lnTo>
                    <a:lnTo>
                      <a:pt x="1207" y="860"/>
                    </a:lnTo>
                    <a:lnTo>
                      <a:pt x="1200" y="860"/>
                    </a:lnTo>
                    <a:lnTo>
                      <a:pt x="1192" y="858"/>
                    </a:lnTo>
                    <a:lnTo>
                      <a:pt x="1184" y="857"/>
                    </a:lnTo>
                    <a:lnTo>
                      <a:pt x="1177" y="856"/>
                    </a:lnTo>
                    <a:lnTo>
                      <a:pt x="1170" y="856"/>
                    </a:lnTo>
                    <a:lnTo>
                      <a:pt x="1162" y="855"/>
                    </a:lnTo>
                    <a:lnTo>
                      <a:pt x="1153" y="854"/>
                    </a:lnTo>
                    <a:lnTo>
                      <a:pt x="1146" y="852"/>
                    </a:lnTo>
                    <a:lnTo>
                      <a:pt x="1139" y="851"/>
                    </a:lnTo>
                    <a:lnTo>
                      <a:pt x="1130" y="850"/>
                    </a:lnTo>
                    <a:lnTo>
                      <a:pt x="1122" y="849"/>
                    </a:lnTo>
                    <a:lnTo>
                      <a:pt x="1115" y="848"/>
                    </a:lnTo>
                    <a:lnTo>
                      <a:pt x="1108" y="846"/>
                    </a:lnTo>
                    <a:lnTo>
                      <a:pt x="1099" y="844"/>
                    </a:lnTo>
                    <a:lnTo>
                      <a:pt x="1092" y="843"/>
                    </a:lnTo>
                    <a:lnTo>
                      <a:pt x="1084" y="840"/>
                    </a:lnTo>
                    <a:lnTo>
                      <a:pt x="1076" y="839"/>
                    </a:lnTo>
                    <a:lnTo>
                      <a:pt x="1069" y="837"/>
                    </a:lnTo>
                    <a:lnTo>
                      <a:pt x="1061" y="834"/>
                    </a:lnTo>
                    <a:lnTo>
                      <a:pt x="1052" y="833"/>
                    </a:lnTo>
                    <a:lnTo>
                      <a:pt x="1045" y="832"/>
                    </a:lnTo>
                    <a:lnTo>
                      <a:pt x="1037" y="830"/>
                    </a:lnTo>
                    <a:lnTo>
                      <a:pt x="1030" y="827"/>
                    </a:lnTo>
                    <a:lnTo>
                      <a:pt x="1022" y="826"/>
                    </a:lnTo>
                    <a:lnTo>
                      <a:pt x="1015" y="824"/>
                    </a:lnTo>
                    <a:lnTo>
                      <a:pt x="1008" y="821"/>
                    </a:lnTo>
                    <a:lnTo>
                      <a:pt x="1000" y="820"/>
                    </a:lnTo>
                    <a:lnTo>
                      <a:pt x="992" y="818"/>
                    </a:lnTo>
                    <a:lnTo>
                      <a:pt x="985" y="815"/>
                    </a:lnTo>
                    <a:lnTo>
                      <a:pt x="978" y="813"/>
                    </a:lnTo>
                    <a:lnTo>
                      <a:pt x="971" y="810"/>
                    </a:lnTo>
                    <a:lnTo>
                      <a:pt x="964" y="808"/>
                    </a:lnTo>
                    <a:lnTo>
                      <a:pt x="956" y="806"/>
                    </a:lnTo>
                    <a:lnTo>
                      <a:pt x="949" y="803"/>
                    </a:lnTo>
                    <a:lnTo>
                      <a:pt x="942" y="801"/>
                    </a:lnTo>
                    <a:lnTo>
                      <a:pt x="935" y="798"/>
                    </a:lnTo>
                    <a:lnTo>
                      <a:pt x="928" y="796"/>
                    </a:lnTo>
                    <a:lnTo>
                      <a:pt x="920" y="794"/>
                    </a:lnTo>
                    <a:lnTo>
                      <a:pt x="914" y="791"/>
                    </a:lnTo>
                    <a:lnTo>
                      <a:pt x="907" y="788"/>
                    </a:lnTo>
                    <a:lnTo>
                      <a:pt x="900" y="785"/>
                    </a:lnTo>
                    <a:lnTo>
                      <a:pt x="894" y="783"/>
                    </a:lnTo>
                    <a:lnTo>
                      <a:pt x="888" y="780"/>
                    </a:lnTo>
                    <a:lnTo>
                      <a:pt x="881" y="778"/>
                    </a:lnTo>
                    <a:lnTo>
                      <a:pt x="875" y="774"/>
                    </a:lnTo>
                    <a:lnTo>
                      <a:pt x="868" y="771"/>
                    </a:lnTo>
                    <a:lnTo>
                      <a:pt x="860" y="768"/>
                    </a:lnTo>
                    <a:lnTo>
                      <a:pt x="853" y="765"/>
                    </a:lnTo>
                    <a:lnTo>
                      <a:pt x="847" y="761"/>
                    </a:lnTo>
                    <a:lnTo>
                      <a:pt x="839" y="758"/>
                    </a:lnTo>
                    <a:lnTo>
                      <a:pt x="832" y="754"/>
                    </a:lnTo>
                    <a:lnTo>
                      <a:pt x="823" y="749"/>
                    </a:lnTo>
                    <a:lnTo>
                      <a:pt x="816" y="746"/>
                    </a:lnTo>
                    <a:lnTo>
                      <a:pt x="808" y="741"/>
                    </a:lnTo>
                    <a:lnTo>
                      <a:pt x="799" y="736"/>
                    </a:lnTo>
                    <a:lnTo>
                      <a:pt x="791" y="731"/>
                    </a:lnTo>
                    <a:lnTo>
                      <a:pt x="782" y="726"/>
                    </a:lnTo>
                    <a:lnTo>
                      <a:pt x="773" y="722"/>
                    </a:lnTo>
                    <a:lnTo>
                      <a:pt x="764" y="717"/>
                    </a:lnTo>
                    <a:lnTo>
                      <a:pt x="755" y="711"/>
                    </a:lnTo>
                    <a:lnTo>
                      <a:pt x="746" y="706"/>
                    </a:lnTo>
                    <a:lnTo>
                      <a:pt x="737" y="700"/>
                    </a:lnTo>
                    <a:lnTo>
                      <a:pt x="727" y="695"/>
                    </a:lnTo>
                    <a:lnTo>
                      <a:pt x="718" y="689"/>
                    </a:lnTo>
                    <a:lnTo>
                      <a:pt x="708" y="683"/>
                    </a:lnTo>
                    <a:lnTo>
                      <a:pt x="698" y="677"/>
                    </a:lnTo>
                    <a:lnTo>
                      <a:pt x="689" y="671"/>
                    </a:lnTo>
                    <a:lnTo>
                      <a:pt x="678" y="665"/>
                    </a:lnTo>
                    <a:lnTo>
                      <a:pt x="668" y="659"/>
                    </a:lnTo>
                    <a:lnTo>
                      <a:pt x="659" y="652"/>
                    </a:lnTo>
                    <a:lnTo>
                      <a:pt x="648" y="646"/>
                    </a:lnTo>
                    <a:lnTo>
                      <a:pt x="638" y="639"/>
                    </a:lnTo>
                    <a:lnTo>
                      <a:pt x="629" y="633"/>
                    </a:lnTo>
                    <a:lnTo>
                      <a:pt x="618" y="627"/>
                    </a:lnTo>
                    <a:lnTo>
                      <a:pt x="608" y="620"/>
                    </a:lnTo>
                    <a:lnTo>
                      <a:pt x="598" y="614"/>
                    </a:lnTo>
                    <a:lnTo>
                      <a:pt x="588" y="608"/>
                    </a:lnTo>
                    <a:lnTo>
                      <a:pt x="577" y="600"/>
                    </a:lnTo>
                    <a:lnTo>
                      <a:pt x="568" y="593"/>
                    </a:lnTo>
                    <a:lnTo>
                      <a:pt x="557" y="586"/>
                    </a:lnTo>
                    <a:lnTo>
                      <a:pt x="547" y="580"/>
                    </a:lnTo>
                    <a:lnTo>
                      <a:pt x="536" y="573"/>
                    </a:lnTo>
                    <a:lnTo>
                      <a:pt x="527" y="565"/>
                    </a:lnTo>
                    <a:lnTo>
                      <a:pt x="516" y="558"/>
                    </a:lnTo>
                    <a:lnTo>
                      <a:pt x="506" y="552"/>
                    </a:lnTo>
                    <a:lnTo>
                      <a:pt x="497" y="545"/>
                    </a:lnTo>
                    <a:lnTo>
                      <a:pt x="487" y="538"/>
                    </a:lnTo>
                    <a:lnTo>
                      <a:pt x="476" y="531"/>
                    </a:lnTo>
                    <a:lnTo>
                      <a:pt x="468" y="525"/>
                    </a:lnTo>
                    <a:lnTo>
                      <a:pt x="458" y="517"/>
                    </a:lnTo>
                    <a:lnTo>
                      <a:pt x="449" y="511"/>
                    </a:lnTo>
                    <a:lnTo>
                      <a:pt x="439" y="504"/>
                    </a:lnTo>
                    <a:lnTo>
                      <a:pt x="431" y="498"/>
                    </a:lnTo>
                    <a:lnTo>
                      <a:pt x="421" y="491"/>
                    </a:lnTo>
                    <a:lnTo>
                      <a:pt x="412" y="485"/>
                    </a:lnTo>
                    <a:lnTo>
                      <a:pt x="403" y="478"/>
                    </a:lnTo>
                    <a:lnTo>
                      <a:pt x="395" y="472"/>
                    </a:lnTo>
                    <a:lnTo>
                      <a:pt x="385" y="465"/>
                    </a:lnTo>
                    <a:lnTo>
                      <a:pt x="378" y="459"/>
                    </a:lnTo>
                    <a:lnTo>
                      <a:pt x="370" y="453"/>
                    </a:lnTo>
                    <a:lnTo>
                      <a:pt x="362" y="448"/>
                    </a:lnTo>
                    <a:lnTo>
                      <a:pt x="354" y="442"/>
                    </a:lnTo>
                    <a:lnTo>
                      <a:pt x="347" y="435"/>
                    </a:lnTo>
                    <a:lnTo>
                      <a:pt x="340" y="430"/>
                    </a:lnTo>
                    <a:lnTo>
                      <a:pt x="334" y="424"/>
                    </a:lnTo>
                    <a:lnTo>
                      <a:pt x="326" y="418"/>
                    </a:lnTo>
                    <a:lnTo>
                      <a:pt x="319" y="413"/>
                    </a:lnTo>
                    <a:lnTo>
                      <a:pt x="313" y="407"/>
                    </a:lnTo>
                    <a:lnTo>
                      <a:pt x="307" y="402"/>
                    </a:lnTo>
                    <a:lnTo>
                      <a:pt x="301" y="397"/>
                    </a:lnTo>
                    <a:lnTo>
                      <a:pt x="295" y="391"/>
                    </a:lnTo>
                    <a:lnTo>
                      <a:pt x="289" y="387"/>
                    </a:lnTo>
                    <a:lnTo>
                      <a:pt x="285" y="383"/>
                    </a:lnTo>
                    <a:lnTo>
                      <a:pt x="279" y="377"/>
                    </a:lnTo>
                    <a:lnTo>
                      <a:pt x="274" y="372"/>
                    </a:lnTo>
                    <a:lnTo>
                      <a:pt x="269" y="367"/>
                    </a:lnTo>
                    <a:lnTo>
                      <a:pt x="264" y="364"/>
                    </a:lnTo>
                    <a:lnTo>
                      <a:pt x="258" y="359"/>
                    </a:lnTo>
                    <a:lnTo>
                      <a:pt x="253" y="355"/>
                    </a:lnTo>
                    <a:lnTo>
                      <a:pt x="249" y="351"/>
                    </a:lnTo>
                    <a:lnTo>
                      <a:pt x="245" y="346"/>
                    </a:lnTo>
                    <a:lnTo>
                      <a:pt x="240" y="342"/>
                    </a:lnTo>
                    <a:lnTo>
                      <a:pt x="235" y="337"/>
                    </a:lnTo>
                    <a:lnTo>
                      <a:pt x="232" y="334"/>
                    </a:lnTo>
                    <a:lnTo>
                      <a:pt x="228" y="330"/>
                    </a:lnTo>
                    <a:lnTo>
                      <a:pt x="223" y="327"/>
                    </a:lnTo>
                    <a:lnTo>
                      <a:pt x="219" y="323"/>
                    </a:lnTo>
                    <a:lnTo>
                      <a:pt x="215" y="319"/>
                    </a:lnTo>
                    <a:lnTo>
                      <a:pt x="211" y="315"/>
                    </a:lnTo>
                    <a:lnTo>
                      <a:pt x="208" y="311"/>
                    </a:lnTo>
                    <a:lnTo>
                      <a:pt x="204" y="307"/>
                    </a:lnTo>
                    <a:lnTo>
                      <a:pt x="201" y="304"/>
                    </a:lnTo>
                    <a:lnTo>
                      <a:pt x="198" y="300"/>
                    </a:lnTo>
                    <a:lnTo>
                      <a:pt x="193" y="297"/>
                    </a:lnTo>
                    <a:lnTo>
                      <a:pt x="191" y="293"/>
                    </a:lnTo>
                    <a:lnTo>
                      <a:pt x="187" y="289"/>
                    </a:lnTo>
                    <a:lnTo>
                      <a:pt x="185" y="286"/>
                    </a:lnTo>
                    <a:lnTo>
                      <a:pt x="179" y="280"/>
                    </a:lnTo>
                    <a:lnTo>
                      <a:pt x="174" y="274"/>
                    </a:lnTo>
                    <a:lnTo>
                      <a:pt x="171" y="270"/>
                    </a:lnTo>
                    <a:lnTo>
                      <a:pt x="168" y="267"/>
                    </a:lnTo>
                    <a:lnTo>
                      <a:pt x="166" y="263"/>
                    </a:lnTo>
                    <a:lnTo>
                      <a:pt x="163" y="259"/>
                    </a:lnTo>
                    <a:lnTo>
                      <a:pt x="160" y="256"/>
                    </a:lnTo>
                    <a:lnTo>
                      <a:pt x="157" y="252"/>
                    </a:lnTo>
                    <a:lnTo>
                      <a:pt x="155" y="249"/>
                    </a:lnTo>
                    <a:lnTo>
                      <a:pt x="153" y="246"/>
                    </a:lnTo>
                    <a:lnTo>
                      <a:pt x="150" y="243"/>
                    </a:lnTo>
                    <a:lnTo>
                      <a:pt x="148" y="239"/>
                    </a:lnTo>
                    <a:lnTo>
                      <a:pt x="145" y="235"/>
                    </a:lnTo>
                    <a:lnTo>
                      <a:pt x="144" y="232"/>
                    </a:lnTo>
                    <a:lnTo>
                      <a:pt x="142" y="228"/>
                    </a:lnTo>
                    <a:lnTo>
                      <a:pt x="139" y="225"/>
                    </a:lnTo>
                    <a:lnTo>
                      <a:pt x="137" y="221"/>
                    </a:lnTo>
                    <a:lnTo>
                      <a:pt x="136" y="217"/>
                    </a:lnTo>
                    <a:lnTo>
                      <a:pt x="133" y="214"/>
                    </a:lnTo>
                    <a:lnTo>
                      <a:pt x="130" y="210"/>
                    </a:lnTo>
                    <a:lnTo>
                      <a:pt x="127" y="207"/>
                    </a:lnTo>
                    <a:lnTo>
                      <a:pt x="126" y="203"/>
                    </a:lnTo>
                    <a:lnTo>
                      <a:pt x="124" y="198"/>
                    </a:lnTo>
                    <a:lnTo>
                      <a:pt x="121" y="195"/>
                    </a:lnTo>
                    <a:lnTo>
                      <a:pt x="120" y="191"/>
                    </a:lnTo>
                    <a:lnTo>
                      <a:pt x="118" y="187"/>
                    </a:lnTo>
                    <a:lnTo>
                      <a:pt x="115" y="183"/>
                    </a:lnTo>
                    <a:lnTo>
                      <a:pt x="114" y="179"/>
                    </a:lnTo>
                    <a:lnTo>
                      <a:pt x="112" y="174"/>
                    </a:lnTo>
                    <a:lnTo>
                      <a:pt x="111" y="171"/>
                    </a:lnTo>
                    <a:lnTo>
                      <a:pt x="108" y="166"/>
                    </a:lnTo>
                    <a:lnTo>
                      <a:pt x="106" y="161"/>
                    </a:lnTo>
                    <a:lnTo>
                      <a:pt x="105" y="157"/>
                    </a:lnTo>
                    <a:lnTo>
                      <a:pt x="102" y="153"/>
                    </a:lnTo>
                    <a:lnTo>
                      <a:pt x="100" y="148"/>
                    </a:lnTo>
                    <a:lnTo>
                      <a:pt x="97" y="143"/>
                    </a:lnTo>
                    <a:lnTo>
                      <a:pt x="95" y="138"/>
                    </a:lnTo>
                    <a:lnTo>
                      <a:pt x="93" y="135"/>
                    </a:lnTo>
                    <a:lnTo>
                      <a:pt x="90" y="130"/>
                    </a:lnTo>
                    <a:lnTo>
                      <a:pt x="89" y="126"/>
                    </a:lnTo>
                    <a:lnTo>
                      <a:pt x="87" y="123"/>
                    </a:lnTo>
                    <a:lnTo>
                      <a:pt x="85" y="119"/>
                    </a:lnTo>
                    <a:lnTo>
                      <a:pt x="83" y="115"/>
                    </a:lnTo>
                    <a:lnTo>
                      <a:pt x="81" y="112"/>
                    </a:lnTo>
                    <a:lnTo>
                      <a:pt x="78" y="108"/>
                    </a:lnTo>
                    <a:lnTo>
                      <a:pt x="77" y="106"/>
                    </a:lnTo>
                    <a:lnTo>
                      <a:pt x="73" y="99"/>
                    </a:lnTo>
                    <a:lnTo>
                      <a:pt x="70" y="94"/>
                    </a:lnTo>
                    <a:lnTo>
                      <a:pt x="65" y="88"/>
                    </a:lnTo>
                    <a:lnTo>
                      <a:pt x="61" y="83"/>
                    </a:lnTo>
                    <a:lnTo>
                      <a:pt x="58" y="79"/>
                    </a:lnTo>
                    <a:lnTo>
                      <a:pt x="54" y="76"/>
                    </a:lnTo>
                    <a:lnTo>
                      <a:pt x="51" y="71"/>
                    </a:lnTo>
                    <a:lnTo>
                      <a:pt x="47" y="67"/>
                    </a:lnTo>
                    <a:lnTo>
                      <a:pt x="43" y="64"/>
                    </a:lnTo>
                    <a:lnTo>
                      <a:pt x="41" y="63"/>
                    </a:lnTo>
                    <a:lnTo>
                      <a:pt x="35" y="58"/>
                    </a:lnTo>
                    <a:lnTo>
                      <a:pt x="29" y="54"/>
                    </a:lnTo>
                    <a:lnTo>
                      <a:pt x="24" y="52"/>
                    </a:lnTo>
                    <a:lnTo>
                      <a:pt x="21" y="49"/>
                    </a:lnTo>
                    <a:lnTo>
                      <a:pt x="16" y="48"/>
                    </a:lnTo>
                    <a:lnTo>
                      <a:pt x="15" y="48"/>
                    </a:lnTo>
                    <a:lnTo>
                      <a:pt x="0" y="67"/>
                    </a:lnTo>
                    <a:lnTo>
                      <a:pt x="1" y="69"/>
                    </a:lnTo>
                    <a:lnTo>
                      <a:pt x="6" y="71"/>
                    </a:lnTo>
                    <a:lnTo>
                      <a:pt x="9" y="73"/>
                    </a:lnTo>
                    <a:lnTo>
                      <a:pt x="13" y="77"/>
                    </a:lnTo>
                    <a:lnTo>
                      <a:pt x="17" y="81"/>
                    </a:lnTo>
                    <a:lnTo>
                      <a:pt x="22" y="87"/>
                    </a:lnTo>
                    <a:lnTo>
                      <a:pt x="27" y="91"/>
                    </a:lnTo>
                    <a:lnTo>
                      <a:pt x="33" y="97"/>
                    </a:lnTo>
                    <a:lnTo>
                      <a:pt x="35" y="101"/>
                    </a:lnTo>
                    <a:lnTo>
                      <a:pt x="39" y="106"/>
                    </a:lnTo>
                    <a:lnTo>
                      <a:pt x="41" y="109"/>
                    </a:lnTo>
                    <a:lnTo>
                      <a:pt x="45" y="114"/>
                    </a:lnTo>
                    <a:lnTo>
                      <a:pt x="48" y="118"/>
                    </a:lnTo>
                    <a:lnTo>
                      <a:pt x="51" y="123"/>
                    </a:lnTo>
                    <a:lnTo>
                      <a:pt x="54" y="129"/>
                    </a:lnTo>
                    <a:lnTo>
                      <a:pt x="58" y="135"/>
                    </a:lnTo>
                    <a:lnTo>
                      <a:pt x="60" y="139"/>
                    </a:lnTo>
                    <a:lnTo>
                      <a:pt x="64" y="145"/>
                    </a:lnTo>
                    <a:lnTo>
                      <a:pt x="66" y="149"/>
                    </a:lnTo>
                    <a:lnTo>
                      <a:pt x="69" y="151"/>
                    </a:lnTo>
                    <a:lnTo>
                      <a:pt x="70" y="155"/>
                    </a:lnTo>
                    <a:lnTo>
                      <a:pt x="72" y="159"/>
                    </a:lnTo>
                    <a:lnTo>
                      <a:pt x="75" y="165"/>
                    </a:lnTo>
                    <a:lnTo>
                      <a:pt x="78" y="172"/>
                    </a:lnTo>
                    <a:lnTo>
                      <a:pt x="79" y="175"/>
                    </a:lnTo>
                    <a:lnTo>
                      <a:pt x="81" y="179"/>
                    </a:lnTo>
                    <a:lnTo>
                      <a:pt x="82" y="183"/>
                    </a:lnTo>
                    <a:lnTo>
                      <a:pt x="84" y="186"/>
                    </a:lnTo>
                    <a:lnTo>
                      <a:pt x="85" y="189"/>
                    </a:lnTo>
                    <a:lnTo>
                      <a:pt x="87" y="192"/>
                    </a:lnTo>
                    <a:lnTo>
                      <a:pt x="89" y="197"/>
                    </a:lnTo>
                    <a:lnTo>
                      <a:pt x="90" y="201"/>
                    </a:lnTo>
                    <a:lnTo>
                      <a:pt x="93" y="204"/>
                    </a:lnTo>
                    <a:lnTo>
                      <a:pt x="94" y="208"/>
                    </a:lnTo>
                    <a:lnTo>
                      <a:pt x="96" y="211"/>
                    </a:lnTo>
                    <a:lnTo>
                      <a:pt x="99" y="215"/>
                    </a:lnTo>
                    <a:lnTo>
                      <a:pt x="101" y="219"/>
                    </a:lnTo>
                    <a:lnTo>
                      <a:pt x="102" y="222"/>
                    </a:lnTo>
                    <a:lnTo>
                      <a:pt x="105" y="226"/>
                    </a:lnTo>
                    <a:lnTo>
                      <a:pt x="107" y="231"/>
                    </a:lnTo>
                    <a:lnTo>
                      <a:pt x="109" y="234"/>
                    </a:lnTo>
                    <a:lnTo>
                      <a:pt x="112" y="238"/>
                    </a:lnTo>
                    <a:lnTo>
                      <a:pt x="114" y="243"/>
                    </a:lnTo>
                    <a:lnTo>
                      <a:pt x="118" y="247"/>
                    </a:lnTo>
                    <a:lnTo>
                      <a:pt x="120" y="251"/>
                    </a:lnTo>
                    <a:lnTo>
                      <a:pt x="123" y="256"/>
                    </a:lnTo>
                    <a:lnTo>
                      <a:pt x="125" y="259"/>
                    </a:lnTo>
                    <a:lnTo>
                      <a:pt x="129" y="264"/>
                    </a:lnTo>
                    <a:lnTo>
                      <a:pt x="132" y="269"/>
                    </a:lnTo>
                    <a:lnTo>
                      <a:pt x="136" y="274"/>
                    </a:lnTo>
                    <a:lnTo>
                      <a:pt x="139" y="277"/>
                    </a:lnTo>
                    <a:lnTo>
                      <a:pt x="144" y="283"/>
                    </a:lnTo>
                    <a:lnTo>
                      <a:pt x="148" y="287"/>
                    </a:lnTo>
                    <a:lnTo>
                      <a:pt x="151" y="293"/>
                    </a:lnTo>
                    <a:lnTo>
                      <a:pt x="155" y="298"/>
                    </a:lnTo>
                    <a:lnTo>
                      <a:pt x="159" y="303"/>
                    </a:lnTo>
                    <a:lnTo>
                      <a:pt x="163" y="307"/>
                    </a:lnTo>
                    <a:lnTo>
                      <a:pt x="168" y="313"/>
                    </a:lnTo>
                    <a:lnTo>
                      <a:pt x="173" y="319"/>
                    </a:lnTo>
                    <a:lnTo>
                      <a:pt x="178" y="324"/>
                    </a:lnTo>
                    <a:lnTo>
                      <a:pt x="183" y="330"/>
                    </a:lnTo>
                    <a:lnTo>
                      <a:pt x="189" y="335"/>
                    </a:lnTo>
                    <a:lnTo>
                      <a:pt x="193" y="341"/>
                    </a:lnTo>
                    <a:lnTo>
                      <a:pt x="201" y="347"/>
                    </a:lnTo>
                    <a:lnTo>
                      <a:pt x="205" y="353"/>
                    </a:lnTo>
                    <a:lnTo>
                      <a:pt x="213" y="359"/>
                    </a:lnTo>
                    <a:lnTo>
                      <a:pt x="219" y="365"/>
                    </a:lnTo>
                    <a:lnTo>
                      <a:pt x="226" y="371"/>
                    </a:lnTo>
                    <a:lnTo>
                      <a:pt x="232" y="377"/>
                    </a:lnTo>
                    <a:lnTo>
                      <a:pt x="239" y="384"/>
                    </a:lnTo>
                    <a:lnTo>
                      <a:pt x="246" y="390"/>
                    </a:lnTo>
                    <a:lnTo>
                      <a:pt x="255" y="397"/>
                    </a:lnTo>
                    <a:lnTo>
                      <a:pt x="262" y="403"/>
                    </a:lnTo>
                    <a:lnTo>
                      <a:pt x="270" y="411"/>
                    </a:lnTo>
                    <a:lnTo>
                      <a:pt x="279" y="418"/>
                    </a:lnTo>
                    <a:lnTo>
                      <a:pt x="287" y="425"/>
                    </a:lnTo>
                    <a:lnTo>
                      <a:pt x="297" y="432"/>
                    </a:lnTo>
                    <a:lnTo>
                      <a:pt x="305" y="441"/>
                    </a:lnTo>
                    <a:lnTo>
                      <a:pt x="314" y="448"/>
                    </a:lnTo>
                    <a:lnTo>
                      <a:pt x="324" y="456"/>
                    </a:lnTo>
                    <a:lnTo>
                      <a:pt x="334" y="463"/>
                    </a:lnTo>
                    <a:lnTo>
                      <a:pt x="344" y="472"/>
                    </a:lnTo>
                    <a:lnTo>
                      <a:pt x="355" y="480"/>
                    </a:lnTo>
                    <a:lnTo>
                      <a:pt x="366" y="489"/>
                    </a:lnTo>
                    <a:lnTo>
                      <a:pt x="371" y="492"/>
                    </a:lnTo>
                    <a:lnTo>
                      <a:pt x="377" y="497"/>
                    </a:lnTo>
                    <a:lnTo>
                      <a:pt x="382" y="501"/>
                    </a:lnTo>
                    <a:lnTo>
                      <a:pt x="386" y="505"/>
                    </a:lnTo>
                    <a:lnTo>
                      <a:pt x="392" y="509"/>
                    </a:lnTo>
                    <a:lnTo>
                      <a:pt x="397" y="513"/>
                    </a:lnTo>
                    <a:lnTo>
                      <a:pt x="403" y="516"/>
                    </a:lnTo>
                    <a:lnTo>
                      <a:pt x="408" y="521"/>
                    </a:lnTo>
                    <a:lnTo>
                      <a:pt x="413" y="525"/>
                    </a:lnTo>
                    <a:lnTo>
                      <a:pt x="418" y="528"/>
                    </a:lnTo>
                    <a:lnTo>
                      <a:pt x="424" y="532"/>
                    </a:lnTo>
                    <a:lnTo>
                      <a:pt x="430" y="537"/>
                    </a:lnTo>
                    <a:lnTo>
                      <a:pt x="434" y="540"/>
                    </a:lnTo>
                    <a:lnTo>
                      <a:pt x="439" y="544"/>
                    </a:lnTo>
                    <a:lnTo>
                      <a:pt x="444" y="547"/>
                    </a:lnTo>
                    <a:lnTo>
                      <a:pt x="450" y="551"/>
                    </a:lnTo>
                    <a:lnTo>
                      <a:pt x="454" y="555"/>
                    </a:lnTo>
                    <a:lnTo>
                      <a:pt x="460" y="558"/>
                    </a:lnTo>
                    <a:lnTo>
                      <a:pt x="464" y="562"/>
                    </a:lnTo>
                    <a:lnTo>
                      <a:pt x="469" y="565"/>
                    </a:lnTo>
                    <a:lnTo>
                      <a:pt x="474" y="569"/>
                    </a:lnTo>
                    <a:lnTo>
                      <a:pt x="479" y="573"/>
                    </a:lnTo>
                    <a:lnTo>
                      <a:pt x="484" y="576"/>
                    </a:lnTo>
                    <a:lnTo>
                      <a:pt x="490" y="580"/>
                    </a:lnTo>
                    <a:lnTo>
                      <a:pt x="494" y="582"/>
                    </a:lnTo>
                    <a:lnTo>
                      <a:pt x="499" y="586"/>
                    </a:lnTo>
                    <a:lnTo>
                      <a:pt x="504" y="588"/>
                    </a:lnTo>
                    <a:lnTo>
                      <a:pt x="509" y="593"/>
                    </a:lnTo>
                    <a:lnTo>
                      <a:pt x="512" y="596"/>
                    </a:lnTo>
                    <a:lnTo>
                      <a:pt x="518" y="599"/>
                    </a:lnTo>
                    <a:lnTo>
                      <a:pt x="523" y="603"/>
                    </a:lnTo>
                    <a:lnTo>
                      <a:pt x="528" y="606"/>
                    </a:lnTo>
                    <a:lnTo>
                      <a:pt x="533" y="609"/>
                    </a:lnTo>
                    <a:lnTo>
                      <a:pt x="538" y="611"/>
                    </a:lnTo>
                    <a:lnTo>
                      <a:pt x="541" y="615"/>
                    </a:lnTo>
                    <a:lnTo>
                      <a:pt x="546" y="617"/>
                    </a:lnTo>
                    <a:lnTo>
                      <a:pt x="551" y="620"/>
                    </a:lnTo>
                    <a:lnTo>
                      <a:pt x="556" y="624"/>
                    </a:lnTo>
                    <a:lnTo>
                      <a:pt x="560" y="627"/>
                    </a:lnTo>
                    <a:lnTo>
                      <a:pt x="565" y="630"/>
                    </a:lnTo>
                    <a:lnTo>
                      <a:pt x="569" y="633"/>
                    </a:lnTo>
                    <a:lnTo>
                      <a:pt x="574" y="635"/>
                    </a:lnTo>
                    <a:lnTo>
                      <a:pt x="577" y="639"/>
                    </a:lnTo>
                    <a:lnTo>
                      <a:pt x="582" y="641"/>
                    </a:lnTo>
                    <a:lnTo>
                      <a:pt x="587" y="644"/>
                    </a:lnTo>
                    <a:lnTo>
                      <a:pt x="590" y="647"/>
                    </a:lnTo>
                    <a:lnTo>
                      <a:pt x="595" y="650"/>
                    </a:lnTo>
                    <a:lnTo>
                      <a:pt x="600" y="653"/>
                    </a:lnTo>
                    <a:lnTo>
                      <a:pt x="604" y="656"/>
                    </a:lnTo>
                    <a:lnTo>
                      <a:pt x="607" y="658"/>
                    </a:lnTo>
                    <a:lnTo>
                      <a:pt x="612" y="660"/>
                    </a:lnTo>
                    <a:lnTo>
                      <a:pt x="617" y="664"/>
                    </a:lnTo>
                    <a:lnTo>
                      <a:pt x="620" y="666"/>
                    </a:lnTo>
                    <a:lnTo>
                      <a:pt x="625" y="669"/>
                    </a:lnTo>
                    <a:lnTo>
                      <a:pt x="629" y="671"/>
                    </a:lnTo>
                    <a:lnTo>
                      <a:pt x="634" y="675"/>
                    </a:lnTo>
                    <a:lnTo>
                      <a:pt x="637" y="676"/>
                    </a:lnTo>
                    <a:lnTo>
                      <a:pt x="641" y="680"/>
                    </a:lnTo>
                    <a:lnTo>
                      <a:pt x="644" y="682"/>
                    </a:lnTo>
                    <a:lnTo>
                      <a:pt x="649" y="686"/>
                    </a:lnTo>
                    <a:lnTo>
                      <a:pt x="653" y="687"/>
                    </a:lnTo>
                    <a:lnTo>
                      <a:pt x="656" y="690"/>
                    </a:lnTo>
                    <a:lnTo>
                      <a:pt x="661" y="693"/>
                    </a:lnTo>
                    <a:lnTo>
                      <a:pt x="665" y="695"/>
                    </a:lnTo>
                    <a:lnTo>
                      <a:pt x="670" y="698"/>
                    </a:lnTo>
                    <a:lnTo>
                      <a:pt x="673" y="701"/>
                    </a:lnTo>
                    <a:lnTo>
                      <a:pt x="678" y="704"/>
                    </a:lnTo>
                    <a:lnTo>
                      <a:pt x="683" y="706"/>
                    </a:lnTo>
                    <a:lnTo>
                      <a:pt x="686" y="708"/>
                    </a:lnTo>
                    <a:lnTo>
                      <a:pt x="691" y="711"/>
                    </a:lnTo>
                    <a:lnTo>
                      <a:pt x="695" y="713"/>
                    </a:lnTo>
                    <a:lnTo>
                      <a:pt x="700" y="717"/>
                    </a:lnTo>
                    <a:lnTo>
                      <a:pt x="703" y="719"/>
                    </a:lnTo>
                    <a:lnTo>
                      <a:pt x="707" y="722"/>
                    </a:lnTo>
                    <a:lnTo>
                      <a:pt x="710" y="724"/>
                    </a:lnTo>
                    <a:lnTo>
                      <a:pt x="715" y="726"/>
                    </a:lnTo>
                    <a:lnTo>
                      <a:pt x="719" y="728"/>
                    </a:lnTo>
                    <a:lnTo>
                      <a:pt x="722" y="730"/>
                    </a:lnTo>
                    <a:lnTo>
                      <a:pt x="726" y="732"/>
                    </a:lnTo>
                    <a:lnTo>
                      <a:pt x="730" y="735"/>
                    </a:lnTo>
                    <a:lnTo>
                      <a:pt x="736" y="738"/>
                    </a:lnTo>
                    <a:lnTo>
                      <a:pt x="742" y="743"/>
                    </a:lnTo>
                    <a:lnTo>
                      <a:pt x="749" y="747"/>
                    </a:lnTo>
                    <a:lnTo>
                      <a:pt x="755" y="750"/>
                    </a:lnTo>
                    <a:lnTo>
                      <a:pt x="760" y="753"/>
                    </a:lnTo>
                    <a:lnTo>
                      <a:pt x="766" y="756"/>
                    </a:lnTo>
                    <a:lnTo>
                      <a:pt x="770" y="759"/>
                    </a:lnTo>
                    <a:lnTo>
                      <a:pt x="776" y="762"/>
                    </a:lnTo>
                    <a:lnTo>
                      <a:pt x="782" y="765"/>
                    </a:lnTo>
                    <a:lnTo>
                      <a:pt x="787" y="767"/>
                    </a:lnTo>
                    <a:lnTo>
                      <a:pt x="792" y="770"/>
                    </a:lnTo>
                    <a:lnTo>
                      <a:pt x="797" y="773"/>
                    </a:lnTo>
                    <a:lnTo>
                      <a:pt x="800" y="774"/>
                    </a:lnTo>
                    <a:lnTo>
                      <a:pt x="805" y="778"/>
                    </a:lnTo>
                    <a:lnTo>
                      <a:pt x="811" y="780"/>
                    </a:lnTo>
                    <a:lnTo>
                      <a:pt x="816" y="783"/>
                    </a:lnTo>
                    <a:lnTo>
                      <a:pt x="820" y="784"/>
                    </a:lnTo>
                    <a:lnTo>
                      <a:pt x="824" y="786"/>
                    </a:lnTo>
                    <a:lnTo>
                      <a:pt x="828" y="789"/>
                    </a:lnTo>
                    <a:lnTo>
                      <a:pt x="833" y="791"/>
                    </a:lnTo>
                    <a:lnTo>
                      <a:pt x="836" y="792"/>
                    </a:lnTo>
                    <a:lnTo>
                      <a:pt x="841" y="795"/>
                    </a:lnTo>
                    <a:lnTo>
                      <a:pt x="846" y="797"/>
                    </a:lnTo>
                    <a:lnTo>
                      <a:pt x="851" y="800"/>
                    </a:lnTo>
                    <a:lnTo>
                      <a:pt x="860" y="804"/>
                    </a:lnTo>
                    <a:lnTo>
                      <a:pt x="869" y="808"/>
                    </a:lnTo>
                    <a:lnTo>
                      <a:pt x="878" y="813"/>
                    </a:lnTo>
                    <a:lnTo>
                      <a:pt x="888" y="816"/>
                    </a:lnTo>
                    <a:lnTo>
                      <a:pt x="898" y="820"/>
                    </a:lnTo>
                    <a:lnTo>
                      <a:pt x="907" y="824"/>
                    </a:lnTo>
                    <a:lnTo>
                      <a:pt x="917" y="827"/>
                    </a:lnTo>
                    <a:lnTo>
                      <a:pt x="926" y="832"/>
                    </a:lnTo>
                    <a:lnTo>
                      <a:pt x="936" y="834"/>
                    </a:lnTo>
                    <a:lnTo>
                      <a:pt x="946" y="838"/>
                    </a:lnTo>
                    <a:lnTo>
                      <a:pt x="955" y="842"/>
                    </a:lnTo>
                    <a:lnTo>
                      <a:pt x="965" y="845"/>
                    </a:lnTo>
                    <a:lnTo>
                      <a:pt x="974" y="848"/>
                    </a:lnTo>
                    <a:lnTo>
                      <a:pt x="985" y="850"/>
                    </a:lnTo>
                    <a:lnTo>
                      <a:pt x="994" y="854"/>
                    </a:lnTo>
                    <a:lnTo>
                      <a:pt x="1004" y="856"/>
                    </a:lnTo>
                    <a:lnTo>
                      <a:pt x="1014" y="858"/>
                    </a:lnTo>
                    <a:lnTo>
                      <a:pt x="1024" y="861"/>
                    </a:lnTo>
                    <a:lnTo>
                      <a:pt x="1032" y="863"/>
                    </a:lnTo>
                    <a:lnTo>
                      <a:pt x="1043" y="867"/>
                    </a:lnTo>
                    <a:lnTo>
                      <a:pt x="1051" y="868"/>
                    </a:lnTo>
                    <a:lnTo>
                      <a:pt x="1061" y="870"/>
                    </a:lnTo>
                    <a:lnTo>
                      <a:pt x="1070" y="873"/>
                    </a:lnTo>
                    <a:lnTo>
                      <a:pt x="1080" y="875"/>
                    </a:lnTo>
                    <a:lnTo>
                      <a:pt x="1088" y="876"/>
                    </a:lnTo>
                    <a:lnTo>
                      <a:pt x="1098" y="878"/>
                    </a:lnTo>
                    <a:lnTo>
                      <a:pt x="1108" y="880"/>
                    </a:lnTo>
                    <a:lnTo>
                      <a:pt x="1116" y="881"/>
                    </a:lnTo>
                    <a:lnTo>
                      <a:pt x="1124" y="882"/>
                    </a:lnTo>
                    <a:lnTo>
                      <a:pt x="1134" y="885"/>
                    </a:lnTo>
                    <a:lnTo>
                      <a:pt x="1142" y="886"/>
                    </a:lnTo>
                    <a:lnTo>
                      <a:pt x="1152" y="887"/>
                    </a:lnTo>
                    <a:lnTo>
                      <a:pt x="1159" y="888"/>
                    </a:lnTo>
                    <a:lnTo>
                      <a:pt x="1169" y="890"/>
                    </a:lnTo>
                    <a:lnTo>
                      <a:pt x="1176" y="890"/>
                    </a:lnTo>
                    <a:lnTo>
                      <a:pt x="1184" y="891"/>
                    </a:lnTo>
                    <a:lnTo>
                      <a:pt x="1193" y="892"/>
                    </a:lnTo>
                    <a:lnTo>
                      <a:pt x="1201" y="893"/>
                    </a:lnTo>
                    <a:lnTo>
                      <a:pt x="1208" y="893"/>
                    </a:lnTo>
                    <a:lnTo>
                      <a:pt x="1217" y="894"/>
                    </a:lnTo>
                    <a:lnTo>
                      <a:pt x="1224" y="894"/>
                    </a:lnTo>
                    <a:lnTo>
                      <a:pt x="1231" y="896"/>
                    </a:lnTo>
                    <a:lnTo>
                      <a:pt x="1238" y="896"/>
                    </a:lnTo>
                    <a:lnTo>
                      <a:pt x="1245" y="897"/>
                    </a:lnTo>
                    <a:lnTo>
                      <a:pt x="1253" y="898"/>
                    </a:lnTo>
                    <a:lnTo>
                      <a:pt x="1260" y="898"/>
                    </a:lnTo>
                    <a:lnTo>
                      <a:pt x="1267" y="899"/>
                    </a:lnTo>
                    <a:lnTo>
                      <a:pt x="1273" y="899"/>
                    </a:lnTo>
                    <a:lnTo>
                      <a:pt x="1279" y="899"/>
                    </a:lnTo>
                    <a:lnTo>
                      <a:pt x="1285" y="899"/>
                    </a:lnTo>
                    <a:lnTo>
                      <a:pt x="1291" y="899"/>
                    </a:lnTo>
                    <a:lnTo>
                      <a:pt x="1297" y="900"/>
                    </a:lnTo>
                    <a:lnTo>
                      <a:pt x="1302" y="900"/>
                    </a:lnTo>
                    <a:lnTo>
                      <a:pt x="1308" y="900"/>
                    </a:lnTo>
                    <a:lnTo>
                      <a:pt x="1313" y="900"/>
                    </a:lnTo>
                    <a:lnTo>
                      <a:pt x="1317" y="900"/>
                    </a:lnTo>
                    <a:lnTo>
                      <a:pt x="1322" y="900"/>
                    </a:lnTo>
                    <a:lnTo>
                      <a:pt x="1326" y="900"/>
                    </a:lnTo>
                    <a:lnTo>
                      <a:pt x="1331" y="900"/>
                    </a:lnTo>
                    <a:lnTo>
                      <a:pt x="1335" y="900"/>
                    </a:lnTo>
                    <a:lnTo>
                      <a:pt x="1339" y="900"/>
                    </a:lnTo>
                    <a:lnTo>
                      <a:pt x="1343" y="900"/>
                    </a:lnTo>
                    <a:lnTo>
                      <a:pt x="1346" y="900"/>
                    </a:lnTo>
                    <a:lnTo>
                      <a:pt x="1350" y="902"/>
                    </a:lnTo>
                    <a:lnTo>
                      <a:pt x="1355" y="900"/>
                    </a:lnTo>
                    <a:lnTo>
                      <a:pt x="1361" y="900"/>
                    </a:lnTo>
                    <a:lnTo>
                      <a:pt x="1367" y="899"/>
                    </a:lnTo>
                    <a:lnTo>
                      <a:pt x="1371" y="899"/>
                    </a:lnTo>
                    <a:lnTo>
                      <a:pt x="1377" y="899"/>
                    </a:lnTo>
                    <a:lnTo>
                      <a:pt x="1382" y="898"/>
                    </a:lnTo>
                    <a:lnTo>
                      <a:pt x="1388" y="898"/>
                    </a:lnTo>
                    <a:lnTo>
                      <a:pt x="1394" y="897"/>
                    </a:lnTo>
                    <a:lnTo>
                      <a:pt x="1399" y="896"/>
                    </a:lnTo>
                    <a:lnTo>
                      <a:pt x="1404" y="894"/>
                    </a:lnTo>
                    <a:lnTo>
                      <a:pt x="1410" y="893"/>
                    </a:lnTo>
                    <a:lnTo>
                      <a:pt x="1415" y="893"/>
                    </a:lnTo>
                    <a:lnTo>
                      <a:pt x="1419" y="891"/>
                    </a:lnTo>
                    <a:lnTo>
                      <a:pt x="1425" y="891"/>
                    </a:lnTo>
                    <a:lnTo>
                      <a:pt x="1430" y="888"/>
                    </a:lnTo>
                    <a:lnTo>
                      <a:pt x="1436" y="888"/>
                    </a:lnTo>
                    <a:lnTo>
                      <a:pt x="1440" y="886"/>
                    </a:lnTo>
                    <a:lnTo>
                      <a:pt x="1446" y="885"/>
                    </a:lnTo>
                    <a:lnTo>
                      <a:pt x="1449" y="884"/>
                    </a:lnTo>
                    <a:lnTo>
                      <a:pt x="1455" y="882"/>
                    </a:lnTo>
                    <a:lnTo>
                      <a:pt x="1460" y="880"/>
                    </a:lnTo>
                    <a:lnTo>
                      <a:pt x="1465" y="879"/>
                    </a:lnTo>
                    <a:lnTo>
                      <a:pt x="1470" y="878"/>
                    </a:lnTo>
                    <a:lnTo>
                      <a:pt x="1475" y="876"/>
                    </a:lnTo>
                    <a:lnTo>
                      <a:pt x="1478" y="874"/>
                    </a:lnTo>
                    <a:lnTo>
                      <a:pt x="1483" y="873"/>
                    </a:lnTo>
                    <a:lnTo>
                      <a:pt x="1487" y="870"/>
                    </a:lnTo>
                    <a:lnTo>
                      <a:pt x="1493" y="869"/>
                    </a:lnTo>
                    <a:lnTo>
                      <a:pt x="1496" y="867"/>
                    </a:lnTo>
                    <a:lnTo>
                      <a:pt x="1501" y="866"/>
                    </a:lnTo>
                    <a:lnTo>
                      <a:pt x="1505" y="863"/>
                    </a:lnTo>
                    <a:lnTo>
                      <a:pt x="1509" y="862"/>
                    </a:lnTo>
                    <a:lnTo>
                      <a:pt x="1513" y="860"/>
                    </a:lnTo>
                    <a:lnTo>
                      <a:pt x="1517" y="857"/>
                    </a:lnTo>
                    <a:lnTo>
                      <a:pt x="1520" y="855"/>
                    </a:lnTo>
                    <a:lnTo>
                      <a:pt x="1525" y="854"/>
                    </a:lnTo>
                    <a:lnTo>
                      <a:pt x="1529" y="851"/>
                    </a:lnTo>
                    <a:lnTo>
                      <a:pt x="1532" y="850"/>
                    </a:lnTo>
                    <a:lnTo>
                      <a:pt x="1536" y="848"/>
                    </a:lnTo>
                    <a:lnTo>
                      <a:pt x="1539" y="846"/>
                    </a:lnTo>
                    <a:lnTo>
                      <a:pt x="1545" y="842"/>
                    </a:lnTo>
                    <a:lnTo>
                      <a:pt x="1551" y="838"/>
                    </a:lnTo>
                    <a:lnTo>
                      <a:pt x="1559" y="833"/>
                    </a:lnTo>
                    <a:lnTo>
                      <a:pt x="1565" y="830"/>
                    </a:lnTo>
                    <a:lnTo>
                      <a:pt x="1569" y="826"/>
                    </a:lnTo>
                    <a:lnTo>
                      <a:pt x="1574" y="822"/>
                    </a:lnTo>
                    <a:lnTo>
                      <a:pt x="1579" y="819"/>
                    </a:lnTo>
                    <a:lnTo>
                      <a:pt x="1584" y="816"/>
                    </a:lnTo>
                    <a:lnTo>
                      <a:pt x="1587" y="813"/>
                    </a:lnTo>
                    <a:lnTo>
                      <a:pt x="1591" y="809"/>
                    </a:lnTo>
                    <a:lnTo>
                      <a:pt x="1595" y="807"/>
                    </a:lnTo>
                    <a:lnTo>
                      <a:pt x="1598" y="804"/>
                    </a:lnTo>
                    <a:lnTo>
                      <a:pt x="1603" y="798"/>
                    </a:lnTo>
                    <a:lnTo>
                      <a:pt x="1609" y="792"/>
                    </a:lnTo>
                    <a:lnTo>
                      <a:pt x="1614" y="785"/>
                    </a:lnTo>
                    <a:lnTo>
                      <a:pt x="1620" y="779"/>
                    </a:lnTo>
                    <a:lnTo>
                      <a:pt x="1622" y="776"/>
                    </a:lnTo>
                    <a:lnTo>
                      <a:pt x="1626" y="772"/>
                    </a:lnTo>
                    <a:lnTo>
                      <a:pt x="1627" y="768"/>
                    </a:lnTo>
                    <a:lnTo>
                      <a:pt x="1631" y="766"/>
                    </a:lnTo>
                    <a:lnTo>
                      <a:pt x="1632" y="762"/>
                    </a:lnTo>
                    <a:lnTo>
                      <a:pt x="1634" y="759"/>
                    </a:lnTo>
                    <a:lnTo>
                      <a:pt x="1637" y="755"/>
                    </a:lnTo>
                    <a:lnTo>
                      <a:pt x="1639" y="753"/>
                    </a:lnTo>
                    <a:lnTo>
                      <a:pt x="1640" y="749"/>
                    </a:lnTo>
                    <a:lnTo>
                      <a:pt x="1643" y="746"/>
                    </a:lnTo>
                    <a:lnTo>
                      <a:pt x="1644" y="741"/>
                    </a:lnTo>
                    <a:lnTo>
                      <a:pt x="1645" y="737"/>
                    </a:lnTo>
                    <a:lnTo>
                      <a:pt x="1646" y="734"/>
                    </a:lnTo>
                    <a:lnTo>
                      <a:pt x="1647" y="730"/>
                    </a:lnTo>
                    <a:lnTo>
                      <a:pt x="1649" y="726"/>
                    </a:lnTo>
                    <a:lnTo>
                      <a:pt x="1650" y="724"/>
                    </a:lnTo>
                    <a:lnTo>
                      <a:pt x="1650" y="720"/>
                    </a:lnTo>
                    <a:lnTo>
                      <a:pt x="1651" y="717"/>
                    </a:lnTo>
                    <a:lnTo>
                      <a:pt x="1651" y="712"/>
                    </a:lnTo>
                    <a:lnTo>
                      <a:pt x="1651" y="708"/>
                    </a:lnTo>
                    <a:lnTo>
                      <a:pt x="1650" y="705"/>
                    </a:lnTo>
                    <a:lnTo>
                      <a:pt x="1650" y="701"/>
                    </a:lnTo>
                    <a:lnTo>
                      <a:pt x="1649" y="698"/>
                    </a:lnTo>
                    <a:lnTo>
                      <a:pt x="1649" y="694"/>
                    </a:lnTo>
                    <a:lnTo>
                      <a:pt x="1646" y="690"/>
                    </a:lnTo>
                    <a:lnTo>
                      <a:pt x="1644" y="687"/>
                    </a:lnTo>
                    <a:lnTo>
                      <a:pt x="1641" y="683"/>
                    </a:lnTo>
                    <a:lnTo>
                      <a:pt x="1638" y="680"/>
                    </a:lnTo>
                    <a:lnTo>
                      <a:pt x="1634" y="676"/>
                    </a:lnTo>
                    <a:lnTo>
                      <a:pt x="1631" y="674"/>
                    </a:lnTo>
                    <a:lnTo>
                      <a:pt x="1626" y="670"/>
                    </a:lnTo>
                    <a:lnTo>
                      <a:pt x="1621" y="669"/>
                    </a:lnTo>
                    <a:lnTo>
                      <a:pt x="1615" y="666"/>
                    </a:lnTo>
                    <a:lnTo>
                      <a:pt x="1610" y="664"/>
                    </a:lnTo>
                    <a:lnTo>
                      <a:pt x="1604" y="662"/>
                    </a:lnTo>
                    <a:lnTo>
                      <a:pt x="1598" y="659"/>
                    </a:lnTo>
                    <a:lnTo>
                      <a:pt x="1591" y="658"/>
                    </a:lnTo>
                    <a:lnTo>
                      <a:pt x="1585" y="656"/>
                    </a:lnTo>
                    <a:lnTo>
                      <a:pt x="1581" y="654"/>
                    </a:lnTo>
                    <a:lnTo>
                      <a:pt x="1578" y="654"/>
                    </a:lnTo>
                    <a:lnTo>
                      <a:pt x="1574" y="652"/>
                    </a:lnTo>
                    <a:lnTo>
                      <a:pt x="1572" y="652"/>
                    </a:lnTo>
                    <a:lnTo>
                      <a:pt x="1567" y="651"/>
                    </a:lnTo>
                    <a:lnTo>
                      <a:pt x="1563" y="651"/>
                    </a:lnTo>
                    <a:lnTo>
                      <a:pt x="1560" y="650"/>
                    </a:lnTo>
                    <a:lnTo>
                      <a:pt x="1556" y="648"/>
                    </a:lnTo>
                    <a:lnTo>
                      <a:pt x="1553" y="647"/>
                    </a:lnTo>
                    <a:lnTo>
                      <a:pt x="1549" y="647"/>
                    </a:lnTo>
                    <a:lnTo>
                      <a:pt x="1545" y="646"/>
                    </a:lnTo>
                    <a:lnTo>
                      <a:pt x="1542" y="646"/>
                    </a:lnTo>
                    <a:lnTo>
                      <a:pt x="1538" y="645"/>
                    </a:lnTo>
                    <a:lnTo>
                      <a:pt x="1535" y="645"/>
                    </a:lnTo>
                    <a:lnTo>
                      <a:pt x="1531" y="644"/>
                    </a:lnTo>
                    <a:lnTo>
                      <a:pt x="1527" y="644"/>
                    </a:lnTo>
                    <a:lnTo>
                      <a:pt x="1524" y="642"/>
                    </a:lnTo>
                    <a:lnTo>
                      <a:pt x="1519" y="642"/>
                    </a:lnTo>
                    <a:lnTo>
                      <a:pt x="1515" y="641"/>
                    </a:lnTo>
                    <a:lnTo>
                      <a:pt x="1512" y="641"/>
                    </a:lnTo>
                    <a:lnTo>
                      <a:pt x="1508" y="640"/>
                    </a:lnTo>
                    <a:lnTo>
                      <a:pt x="1505" y="639"/>
                    </a:lnTo>
                    <a:lnTo>
                      <a:pt x="1501" y="639"/>
                    </a:lnTo>
                    <a:lnTo>
                      <a:pt x="1497" y="638"/>
                    </a:lnTo>
                    <a:lnTo>
                      <a:pt x="1494" y="636"/>
                    </a:lnTo>
                    <a:lnTo>
                      <a:pt x="1489" y="636"/>
                    </a:lnTo>
                    <a:lnTo>
                      <a:pt x="1485" y="635"/>
                    </a:lnTo>
                    <a:lnTo>
                      <a:pt x="1483" y="635"/>
                    </a:lnTo>
                    <a:lnTo>
                      <a:pt x="1479" y="634"/>
                    </a:lnTo>
                    <a:lnTo>
                      <a:pt x="1476" y="634"/>
                    </a:lnTo>
                    <a:lnTo>
                      <a:pt x="1472" y="633"/>
                    </a:lnTo>
                    <a:lnTo>
                      <a:pt x="1470" y="633"/>
                    </a:lnTo>
                    <a:lnTo>
                      <a:pt x="1463" y="632"/>
                    </a:lnTo>
                    <a:lnTo>
                      <a:pt x="1458" y="630"/>
                    </a:lnTo>
                    <a:lnTo>
                      <a:pt x="1454" y="629"/>
                    </a:lnTo>
                    <a:lnTo>
                      <a:pt x="1451" y="628"/>
                    </a:lnTo>
                    <a:lnTo>
                      <a:pt x="1447" y="628"/>
                    </a:lnTo>
                    <a:lnTo>
                      <a:pt x="1445" y="627"/>
                    </a:lnTo>
                    <a:lnTo>
                      <a:pt x="1440" y="626"/>
                    </a:lnTo>
                    <a:lnTo>
                      <a:pt x="1436" y="626"/>
                    </a:lnTo>
                    <a:lnTo>
                      <a:pt x="1433" y="624"/>
                    </a:lnTo>
                    <a:lnTo>
                      <a:pt x="1429" y="624"/>
                    </a:lnTo>
                    <a:lnTo>
                      <a:pt x="1424" y="623"/>
                    </a:lnTo>
                    <a:lnTo>
                      <a:pt x="1419" y="623"/>
                    </a:lnTo>
                    <a:lnTo>
                      <a:pt x="1415" y="622"/>
                    </a:lnTo>
                    <a:lnTo>
                      <a:pt x="1410" y="622"/>
                    </a:lnTo>
                    <a:lnTo>
                      <a:pt x="1405" y="620"/>
                    </a:lnTo>
                    <a:lnTo>
                      <a:pt x="1400" y="620"/>
                    </a:lnTo>
                    <a:lnTo>
                      <a:pt x="1394" y="618"/>
                    </a:lnTo>
                    <a:lnTo>
                      <a:pt x="1389" y="618"/>
                    </a:lnTo>
                    <a:lnTo>
                      <a:pt x="1383" y="616"/>
                    </a:lnTo>
                    <a:lnTo>
                      <a:pt x="1377" y="616"/>
                    </a:lnTo>
                    <a:lnTo>
                      <a:pt x="1371" y="614"/>
                    </a:lnTo>
                    <a:lnTo>
                      <a:pt x="1365" y="614"/>
                    </a:lnTo>
                    <a:lnTo>
                      <a:pt x="1361" y="612"/>
                    </a:lnTo>
                    <a:lnTo>
                      <a:pt x="1358" y="611"/>
                    </a:lnTo>
                    <a:lnTo>
                      <a:pt x="1355" y="611"/>
                    </a:lnTo>
                    <a:lnTo>
                      <a:pt x="1351" y="610"/>
                    </a:lnTo>
                    <a:lnTo>
                      <a:pt x="1347" y="609"/>
                    </a:lnTo>
                    <a:lnTo>
                      <a:pt x="1344" y="609"/>
                    </a:lnTo>
                    <a:lnTo>
                      <a:pt x="1340" y="608"/>
                    </a:lnTo>
                    <a:lnTo>
                      <a:pt x="1338" y="608"/>
                    </a:lnTo>
                    <a:lnTo>
                      <a:pt x="1333" y="606"/>
                    </a:lnTo>
                    <a:lnTo>
                      <a:pt x="1329" y="605"/>
                    </a:lnTo>
                    <a:lnTo>
                      <a:pt x="1326" y="604"/>
                    </a:lnTo>
                    <a:lnTo>
                      <a:pt x="1322" y="603"/>
                    </a:lnTo>
                    <a:lnTo>
                      <a:pt x="1317" y="602"/>
                    </a:lnTo>
                    <a:lnTo>
                      <a:pt x="1314" y="602"/>
                    </a:lnTo>
                    <a:lnTo>
                      <a:pt x="1310" y="600"/>
                    </a:lnTo>
                    <a:lnTo>
                      <a:pt x="1307" y="599"/>
                    </a:lnTo>
                    <a:lnTo>
                      <a:pt x="1302" y="598"/>
                    </a:lnTo>
                    <a:lnTo>
                      <a:pt x="1298" y="597"/>
                    </a:lnTo>
                    <a:lnTo>
                      <a:pt x="1293" y="596"/>
                    </a:lnTo>
                    <a:lnTo>
                      <a:pt x="1290" y="596"/>
                    </a:lnTo>
                    <a:lnTo>
                      <a:pt x="1285" y="593"/>
                    </a:lnTo>
                    <a:lnTo>
                      <a:pt x="1281" y="593"/>
                    </a:lnTo>
                    <a:lnTo>
                      <a:pt x="1277" y="591"/>
                    </a:lnTo>
                    <a:lnTo>
                      <a:pt x="1273" y="590"/>
                    </a:lnTo>
                    <a:lnTo>
                      <a:pt x="1266" y="587"/>
                    </a:lnTo>
                    <a:lnTo>
                      <a:pt x="1259" y="586"/>
                    </a:lnTo>
                    <a:lnTo>
                      <a:pt x="1253" y="583"/>
                    </a:lnTo>
                    <a:lnTo>
                      <a:pt x="1247" y="581"/>
                    </a:lnTo>
                    <a:lnTo>
                      <a:pt x="1239" y="579"/>
                    </a:lnTo>
                    <a:lnTo>
                      <a:pt x="1233" y="577"/>
                    </a:lnTo>
                    <a:lnTo>
                      <a:pt x="1226" y="575"/>
                    </a:lnTo>
                    <a:lnTo>
                      <a:pt x="1220" y="573"/>
                    </a:lnTo>
                    <a:lnTo>
                      <a:pt x="1214" y="570"/>
                    </a:lnTo>
                    <a:lnTo>
                      <a:pt x="1208" y="569"/>
                    </a:lnTo>
                    <a:lnTo>
                      <a:pt x="1201" y="567"/>
                    </a:lnTo>
                    <a:lnTo>
                      <a:pt x="1195" y="564"/>
                    </a:lnTo>
                    <a:lnTo>
                      <a:pt x="1188" y="562"/>
                    </a:lnTo>
                    <a:lnTo>
                      <a:pt x="1183" y="561"/>
                    </a:lnTo>
                    <a:lnTo>
                      <a:pt x="1176" y="558"/>
                    </a:lnTo>
                    <a:lnTo>
                      <a:pt x="1171" y="556"/>
                    </a:lnTo>
                    <a:lnTo>
                      <a:pt x="1164" y="553"/>
                    </a:lnTo>
                    <a:lnTo>
                      <a:pt x="1158" y="551"/>
                    </a:lnTo>
                    <a:lnTo>
                      <a:pt x="1152" y="549"/>
                    </a:lnTo>
                    <a:lnTo>
                      <a:pt x="1146" y="547"/>
                    </a:lnTo>
                    <a:lnTo>
                      <a:pt x="1140" y="545"/>
                    </a:lnTo>
                    <a:lnTo>
                      <a:pt x="1134" y="543"/>
                    </a:lnTo>
                    <a:lnTo>
                      <a:pt x="1128" y="540"/>
                    </a:lnTo>
                    <a:lnTo>
                      <a:pt x="1123" y="539"/>
                    </a:lnTo>
                    <a:lnTo>
                      <a:pt x="1117" y="537"/>
                    </a:lnTo>
                    <a:lnTo>
                      <a:pt x="1111" y="534"/>
                    </a:lnTo>
                    <a:lnTo>
                      <a:pt x="1105" y="532"/>
                    </a:lnTo>
                    <a:lnTo>
                      <a:pt x="1099" y="529"/>
                    </a:lnTo>
                    <a:lnTo>
                      <a:pt x="1094" y="527"/>
                    </a:lnTo>
                    <a:lnTo>
                      <a:pt x="1088" y="526"/>
                    </a:lnTo>
                    <a:lnTo>
                      <a:pt x="1084" y="523"/>
                    </a:lnTo>
                    <a:lnTo>
                      <a:pt x="1079" y="522"/>
                    </a:lnTo>
                    <a:lnTo>
                      <a:pt x="1073" y="520"/>
                    </a:lnTo>
                    <a:lnTo>
                      <a:pt x="1067" y="517"/>
                    </a:lnTo>
                    <a:lnTo>
                      <a:pt x="1062" y="515"/>
                    </a:lnTo>
                    <a:lnTo>
                      <a:pt x="1056" y="513"/>
                    </a:lnTo>
                    <a:lnTo>
                      <a:pt x="1051" y="510"/>
                    </a:lnTo>
                    <a:lnTo>
                      <a:pt x="1045" y="509"/>
                    </a:lnTo>
                    <a:lnTo>
                      <a:pt x="1040" y="507"/>
                    </a:lnTo>
                    <a:lnTo>
                      <a:pt x="1036" y="505"/>
                    </a:lnTo>
                    <a:lnTo>
                      <a:pt x="1030" y="503"/>
                    </a:lnTo>
                    <a:lnTo>
                      <a:pt x="1025" y="501"/>
                    </a:lnTo>
                    <a:lnTo>
                      <a:pt x="1020" y="499"/>
                    </a:lnTo>
                    <a:lnTo>
                      <a:pt x="1015" y="497"/>
                    </a:lnTo>
                    <a:lnTo>
                      <a:pt x="1010" y="495"/>
                    </a:lnTo>
                    <a:lnTo>
                      <a:pt x="1007" y="493"/>
                    </a:lnTo>
                    <a:lnTo>
                      <a:pt x="1001" y="491"/>
                    </a:lnTo>
                    <a:lnTo>
                      <a:pt x="997" y="490"/>
                    </a:lnTo>
                    <a:lnTo>
                      <a:pt x="992" y="487"/>
                    </a:lnTo>
                    <a:lnTo>
                      <a:pt x="988" y="486"/>
                    </a:lnTo>
                    <a:lnTo>
                      <a:pt x="983" y="484"/>
                    </a:lnTo>
                    <a:lnTo>
                      <a:pt x="979" y="483"/>
                    </a:lnTo>
                    <a:lnTo>
                      <a:pt x="974" y="480"/>
                    </a:lnTo>
                    <a:lnTo>
                      <a:pt x="970" y="479"/>
                    </a:lnTo>
                    <a:lnTo>
                      <a:pt x="966" y="477"/>
                    </a:lnTo>
                    <a:lnTo>
                      <a:pt x="962" y="475"/>
                    </a:lnTo>
                    <a:lnTo>
                      <a:pt x="958" y="473"/>
                    </a:lnTo>
                    <a:lnTo>
                      <a:pt x="954" y="472"/>
                    </a:lnTo>
                    <a:lnTo>
                      <a:pt x="949" y="469"/>
                    </a:lnTo>
                    <a:lnTo>
                      <a:pt x="946" y="468"/>
                    </a:lnTo>
                    <a:lnTo>
                      <a:pt x="942" y="466"/>
                    </a:lnTo>
                    <a:lnTo>
                      <a:pt x="938" y="465"/>
                    </a:lnTo>
                    <a:lnTo>
                      <a:pt x="935" y="463"/>
                    </a:lnTo>
                    <a:lnTo>
                      <a:pt x="931" y="462"/>
                    </a:lnTo>
                    <a:lnTo>
                      <a:pt x="925" y="460"/>
                    </a:lnTo>
                    <a:lnTo>
                      <a:pt x="919" y="456"/>
                    </a:lnTo>
                    <a:lnTo>
                      <a:pt x="913" y="454"/>
                    </a:lnTo>
                    <a:lnTo>
                      <a:pt x="906" y="451"/>
                    </a:lnTo>
                    <a:lnTo>
                      <a:pt x="900" y="448"/>
                    </a:lnTo>
                    <a:lnTo>
                      <a:pt x="893" y="444"/>
                    </a:lnTo>
                    <a:lnTo>
                      <a:pt x="887" y="441"/>
                    </a:lnTo>
                    <a:lnTo>
                      <a:pt x="881" y="438"/>
                    </a:lnTo>
                    <a:lnTo>
                      <a:pt x="872" y="433"/>
                    </a:lnTo>
                    <a:lnTo>
                      <a:pt x="866" y="430"/>
                    </a:lnTo>
                    <a:lnTo>
                      <a:pt x="859" y="426"/>
                    </a:lnTo>
                    <a:lnTo>
                      <a:pt x="852" y="423"/>
                    </a:lnTo>
                    <a:lnTo>
                      <a:pt x="845" y="418"/>
                    </a:lnTo>
                    <a:lnTo>
                      <a:pt x="838" y="414"/>
                    </a:lnTo>
                    <a:lnTo>
                      <a:pt x="830" y="409"/>
                    </a:lnTo>
                    <a:lnTo>
                      <a:pt x="823" y="405"/>
                    </a:lnTo>
                    <a:lnTo>
                      <a:pt x="816" y="400"/>
                    </a:lnTo>
                    <a:lnTo>
                      <a:pt x="808" y="395"/>
                    </a:lnTo>
                    <a:lnTo>
                      <a:pt x="799" y="390"/>
                    </a:lnTo>
                    <a:lnTo>
                      <a:pt x="792" y="387"/>
                    </a:lnTo>
                    <a:lnTo>
                      <a:pt x="785" y="381"/>
                    </a:lnTo>
                    <a:lnTo>
                      <a:pt x="776" y="376"/>
                    </a:lnTo>
                    <a:lnTo>
                      <a:pt x="768" y="371"/>
                    </a:lnTo>
                    <a:lnTo>
                      <a:pt x="761" y="366"/>
                    </a:lnTo>
                    <a:lnTo>
                      <a:pt x="752" y="360"/>
                    </a:lnTo>
                    <a:lnTo>
                      <a:pt x="745" y="355"/>
                    </a:lnTo>
                    <a:lnTo>
                      <a:pt x="736" y="351"/>
                    </a:lnTo>
                    <a:lnTo>
                      <a:pt x="728" y="345"/>
                    </a:lnTo>
                    <a:lnTo>
                      <a:pt x="720" y="340"/>
                    </a:lnTo>
                    <a:lnTo>
                      <a:pt x="712" y="334"/>
                    </a:lnTo>
                    <a:lnTo>
                      <a:pt x="703" y="329"/>
                    </a:lnTo>
                    <a:lnTo>
                      <a:pt x="695" y="324"/>
                    </a:lnTo>
                    <a:lnTo>
                      <a:pt x="686" y="318"/>
                    </a:lnTo>
                    <a:lnTo>
                      <a:pt x="677" y="312"/>
                    </a:lnTo>
                    <a:lnTo>
                      <a:pt x="668" y="306"/>
                    </a:lnTo>
                    <a:lnTo>
                      <a:pt x="660" y="300"/>
                    </a:lnTo>
                    <a:lnTo>
                      <a:pt x="652" y="294"/>
                    </a:lnTo>
                    <a:lnTo>
                      <a:pt x="643" y="289"/>
                    </a:lnTo>
                    <a:lnTo>
                      <a:pt x="635" y="283"/>
                    </a:lnTo>
                    <a:lnTo>
                      <a:pt x="626" y="277"/>
                    </a:lnTo>
                    <a:lnTo>
                      <a:pt x="617" y="271"/>
                    </a:lnTo>
                    <a:lnTo>
                      <a:pt x="607" y="267"/>
                    </a:lnTo>
                    <a:lnTo>
                      <a:pt x="599" y="261"/>
                    </a:lnTo>
                    <a:lnTo>
                      <a:pt x="590" y="255"/>
                    </a:lnTo>
                    <a:lnTo>
                      <a:pt x="581" y="249"/>
                    </a:lnTo>
                    <a:lnTo>
                      <a:pt x="572" y="243"/>
                    </a:lnTo>
                    <a:lnTo>
                      <a:pt x="564" y="238"/>
                    </a:lnTo>
                    <a:lnTo>
                      <a:pt x="556" y="232"/>
                    </a:lnTo>
                    <a:lnTo>
                      <a:pt x="546" y="226"/>
                    </a:lnTo>
                    <a:lnTo>
                      <a:pt x="536" y="220"/>
                    </a:lnTo>
                    <a:lnTo>
                      <a:pt x="528" y="215"/>
                    </a:lnTo>
                    <a:lnTo>
                      <a:pt x="518" y="209"/>
                    </a:lnTo>
                    <a:lnTo>
                      <a:pt x="510" y="204"/>
                    </a:lnTo>
                    <a:lnTo>
                      <a:pt x="502" y="198"/>
                    </a:lnTo>
                    <a:lnTo>
                      <a:pt x="492" y="192"/>
                    </a:lnTo>
                    <a:lnTo>
                      <a:pt x="484" y="187"/>
                    </a:lnTo>
                    <a:lnTo>
                      <a:pt x="474" y="183"/>
                    </a:lnTo>
                    <a:lnTo>
                      <a:pt x="466" y="177"/>
                    </a:lnTo>
                    <a:lnTo>
                      <a:pt x="456" y="172"/>
                    </a:lnTo>
                    <a:lnTo>
                      <a:pt x="448" y="167"/>
                    </a:lnTo>
                    <a:lnTo>
                      <a:pt x="438" y="161"/>
                    </a:lnTo>
                    <a:lnTo>
                      <a:pt x="430" y="156"/>
                    </a:lnTo>
                    <a:lnTo>
                      <a:pt x="421" y="151"/>
                    </a:lnTo>
                    <a:lnTo>
                      <a:pt x="413" y="148"/>
                    </a:lnTo>
                    <a:lnTo>
                      <a:pt x="409" y="145"/>
                    </a:lnTo>
                    <a:lnTo>
                      <a:pt x="406" y="144"/>
                    </a:lnTo>
                    <a:lnTo>
                      <a:pt x="402" y="142"/>
                    </a:lnTo>
                    <a:lnTo>
                      <a:pt x="400" y="141"/>
                    </a:lnTo>
                    <a:lnTo>
                      <a:pt x="392" y="137"/>
                    </a:lnTo>
                    <a:lnTo>
                      <a:pt x="386" y="135"/>
                    </a:lnTo>
                    <a:lnTo>
                      <a:pt x="380" y="130"/>
                    </a:lnTo>
                    <a:lnTo>
                      <a:pt x="376" y="127"/>
                    </a:lnTo>
                    <a:lnTo>
                      <a:pt x="371" y="125"/>
                    </a:lnTo>
                    <a:lnTo>
                      <a:pt x="366" y="123"/>
                    </a:lnTo>
                    <a:lnTo>
                      <a:pt x="360" y="120"/>
                    </a:lnTo>
                    <a:lnTo>
                      <a:pt x="356" y="118"/>
                    </a:lnTo>
                    <a:lnTo>
                      <a:pt x="350" y="117"/>
                    </a:lnTo>
                    <a:lnTo>
                      <a:pt x="347" y="114"/>
                    </a:lnTo>
                    <a:lnTo>
                      <a:pt x="342" y="113"/>
                    </a:lnTo>
                    <a:lnTo>
                      <a:pt x="338" y="111"/>
                    </a:lnTo>
                    <a:lnTo>
                      <a:pt x="335" y="109"/>
                    </a:lnTo>
                    <a:lnTo>
                      <a:pt x="331" y="108"/>
                    </a:lnTo>
                    <a:lnTo>
                      <a:pt x="328" y="106"/>
                    </a:lnTo>
                    <a:lnTo>
                      <a:pt x="324" y="103"/>
                    </a:lnTo>
                    <a:lnTo>
                      <a:pt x="320" y="102"/>
                    </a:lnTo>
                    <a:lnTo>
                      <a:pt x="317" y="101"/>
                    </a:lnTo>
                    <a:lnTo>
                      <a:pt x="311" y="99"/>
                    </a:lnTo>
                    <a:lnTo>
                      <a:pt x="305" y="96"/>
                    </a:lnTo>
                    <a:lnTo>
                      <a:pt x="299" y="94"/>
                    </a:lnTo>
                    <a:lnTo>
                      <a:pt x="293" y="93"/>
                    </a:lnTo>
                    <a:lnTo>
                      <a:pt x="286" y="90"/>
                    </a:lnTo>
                    <a:lnTo>
                      <a:pt x="280" y="89"/>
                    </a:lnTo>
                    <a:lnTo>
                      <a:pt x="275" y="87"/>
                    </a:lnTo>
                    <a:lnTo>
                      <a:pt x="269" y="85"/>
                    </a:lnTo>
                    <a:lnTo>
                      <a:pt x="264" y="84"/>
                    </a:lnTo>
                    <a:lnTo>
                      <a:pt x="259" y="83"/>
                    </a:lnTo>
                    <a:lnTo>
                      <a:pt x="255" y="81"/>
                    </a:lnTo>
                    <a:lnTo>
                      <a:pt x="250" y="79"/>
                    </a:lnTo>
                    <a:lnTo>
                      <a:pt x="245" y="78"/>
                    </a:lnTo>
                    <a:lnTo>
                      <a:pt x="240" y="77"/>
                    </a:lnTo>
                    <a:lnTo>
                      <a:pt x="235" y="76"/>
                    </a:lnTo>
                    <a:lnTo>
                      <a:pt x="231" y="73"/>
                    </a:lnTo>
                    <a:lnTo>
                      <a:pt x="225" y="71"/>
                    </a:lnTo>
                    <a:lnTo>
                      <a:pt x="221" y="70"/>
                    </a:lnTo>
                    <a:lnTo>
                      <a:pt x="215" y="69"/>
                    </a:lnTo>
                    <a:lnTo>
                      <a:pt x="210" y="66"/>
                    </a:lnTo>
                    <a:lnTo>
                      <a:pt x="205" y="65"/>
                    </a:lnTo>
                    <a:lnTo>
                      <a:pt x="201" y="63"/>
                    </a:lnTo>
                    <a:lnTo>
                      <a:pt x="195" y="60"/>
                    </a:lnTo>
                    <a:lnTo>
                      <a:pt x="189" y="58"/>
                    </a:lnTo>
                    <a:lnTo>
                      <a:pt x="184" y="54"/>
                    </a:lnTo>
                    <a:lnTo>
                      <a:pt x="178" y="52"/>
                    </a:lnTo>
                    <a:lnTo>
                      <a:pt x="172" y="49"/>
                    </a:lnTo>
                    <a:lnTo>
                      <a:pt x="166" y="46"/>
                    </a:lnTo>
                    <a:lnTo>
                      <a:pt x="160" y="42"/>
                    </a:lnTo>
                    <a:lnTo>
                      <a:pt x="154" y="39"/>
                    </a:lnTo>
                    <a:lnTo>
                      <a:pt x="150" y="36"/>
                    </a:lnTo>
                    <a:lnTo>
                      <a:pt x="147" y="35"/>
                    </a:lnTo>
                    <a:lnTo>
                      <a:pt x="143" y="33"/>
                    </a:lnTo>
                    <a:lnTo>
                      <a:pt x="139" y="30"/>
                    </a:lnTo>
                    <a:lnTo>
                      <a:pt x="136" y="28"/>
                    </a:lnTo>
                    <a:lnTo>
                      <a:pt x="132" y="25"/>
                    </a:lnTo>
                    <a:lnTo>
                      <a:pt x="129" y="23"/>
                    </a:lnTo>
                    <a:lnTo>
                      <a:pt x="125" y="22"/>
                    </a:lnTo>
                    <a:lnTo>
                      <a:pt x="121" y="18"/>
                    </a:lnTo>
                    <a:lnTo>
                      <a:pt x="118" y="16"/>
                    </a:lnTo>
                    <a:lnTo>
                      <a:pt x="113" y="13"/>
                    </a:lnTo>
                    <a:lnTo>
                      <a:pt x="109" y="11"/>
                    </a:lnTo>
                    <a:lnTo>
                      <a:pt x="106" y="7"/>
                    </a:lnTo>
                    <a:lnTo>
                      <a:pt x="101" y="5"/>
                    </a:lnTo>
                    <a:lnTo>
                      <a:pt x="97" y="3"/>
                    </a:lnTo>
                    <a:lnTo>
                      <a:pt x="93" y="0"/>
                    </a:lnTo>
                    <a:lnTo>
                      <a:pt x="63" y="16"/>
                    </a:lnTo>
                    <a:lnTo>
                      <a:pt x="63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220"/>
              <p:cNvSpPr>
                <a:spLocks/>
              </p:cNvSpPr>
              <p:nvPr/>
            </p:nvSpPr>
            <p:spPr bwMode="auto">
              <a:xfrm>
                <a:off x="1512" y="2427"/>
                <a:ext cx="39" cy="39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0" y="2"/>
                  </a:cxn>
                  <a:cxn ang="0">
                    <a:pos x="25" y="5"/>
                  </a:cxn>
                  <a:cxn ang="0">
                    <a:pos x="22" y="8"/>
                  </a:cxn>
                  <a:cxn ang="0">
                    <a:pos x="18" y="10"/>
                  </a:cxn>
                  <a:cxn ang="0">
                    <a:pos x="16" y="14"/>
                  </a:cxn>
                  <a:cxn ang="0">
                    <a:pos x="12" y="17"/>
                  </a:cxn>
                  <a:cxn ang="0">
                    <a:pos x="9" y="21"/>
                  </a:cxn>
                  <a:cxn ang="0">
                    <a:pos x="6" y="26"/>
                  </a:cxn>
                  <a:cxn ang="0">
                    <a:pos x="4" y="28"/>
                  </a:cxn>
                  <a:cxn ang="0">
                    <a:pos x="3" y="32"/>
                  </a:cxn>
                  <a:cxn ang="0">
                    <a:pos x="1" y="35"/>
                  </a:cxn>
                  <a:cxn ang="0">
                    <a:pos x="0" y="39"/>
                  </a:cxn>
                  <a:cxn ang="0">
                    <a:pos x="3" y="38"/>
                  </a:cxn>
                  <a:cxn ang="0">
                    <a:pos x="9" y="34"/>
                  </a:cxn>
                  <a:cxn ang="0">
                    <a:pos x="12" y="33"/>
                  </a:cxn>
                  <a:cxn ang="0">
                    <a:pos x="16" y="30"/>
                  </a:cxn>
                  <a:cxn ang="0">
                    <a:pos x="21" y="29"/>
                  </a:cxn>
                  <a:cxn ang="0">
                    <a:pos x="27" y="29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39" h="39">
                    <a:moveTo>
                      <a:pt x="39" y="0"/>
                    </a:moveTo>
                    <a:lnTo>
                      <a:pt x="37" y="0"/>
                    </a:lnTo>
                    <a:lnTo>
                      <a:pt x="35" y="0"/>
                    </a:lnTo>
                    <a:lnTo>
                      <a:pt x="30" y="2"/>
                    </a:lnTo>
                    <a:lnTo>
                      <a:pt x="25" y="5"/>
                    </a:lnTo>
                    <a:lnTo>
                      <a:pt x="22" y="8"/>
                    </a:lnTo>
                    <a:lnTo>
                      <a:pt x="18" y="10"/>
                    </a:lnTo>
                    <a:lnTo>
                      <a:pt x="16" y="14"/>
                    </a:lnTo>
                    <a:lnTo>
                      <a:pt x="12" y="17"/>
                    </a:lnTo>
                    <a:lnTo>
                      <a:pt x="9" y="21"/>
                    </a:lnTo>
                    <a:lnTo>
                      <a:pt x="6" y="26"/>
                    </a:lnTo>
                    <a:lnTo>
                      <a:pt x="4" y="28"/>
                    </a:lnTo>
                    <a:lnTo>
                      <a:pt x="3" y="32"/>
                    </a:lnTo>
                    <a:lnTo>
                      <a:pt x="1" y="35"/>
                    </a:lnTo>
                    <a:lnTo>
                      <a:pt x="0" y="39"/>
                    </a:lnTo>
                    <a:lnTo>
                      <a:pt x="3" y="38"/>
                    </a:lnTo>
                    <a:lnTo>
                      <a:pt x="9" y="34"/>
                    </a:lnTo>
                    <a:lnTo>
                      <a:pt x="12" y="33"/>
                    </a:lnTo>
                    <a:lnTo>
                      <a:pt x="16" y="30"/>
                    </a:lnTo>
                    <a:lnTo>
                      <a:pt x="21" y="29"/>
                    </a:lnTo>
                    <a:lnTo>
                      <a:pt x="27" y="29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221"/>
              <p:cNvSpPr>
                <a:spLocks/>
              </p:cNvSpPr>
              <p:nvPr/>
            </p:nvSpPr>
            <p:spPr bwMode="auto">
              <a:xfrm>
                <a:off x="1511" y="2472"/>
                <a:ext cx="35" cy="3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6" y="0"/>
                  </a:cxn>
                  <a:cxn ang="0">
                    <a:pos x="25" y="0"/>
                  </a:cxn>
                  <a:cxn ang="0">
                    <a:pos x="22" y="0"/>
                  </a:cxn>
                  <a:cxn ang="0">
                    <a:pos x="18" y="1"/>
                  </a:cxn>
                  <a:cxn ang="0">
                    <a:pos x="13" y="2"/>
                  </a:cxn>
                  <a:cxn ang="0">
                    <a:pos x="8" y="5"/>
                  </a:cxn>
                  <a:cxn ang="0">
                    <a:pos x="4" y="7"/>
                  </a:cxn>
                  <a:cxn ang="0">
                    <a:pos x="0" y="11"/>
                  </a:cxn>
                  <a:cxn ang="0">
                    <a:pos x="6" y="35"/>
                  </a:cxn>
                  <a:cxn ang="0">
                    <a:pos x="7" y="33"/>
                  </a:cxn>
                  <a:cxn ang="0">
                    <a:pos x="13" y="31"/>
                  </a:cxn>
                  <a:cxn ang="0">
                    <a:pos x="17" y="29"/>
                  </a:cxn>
                  <a:cxn ang="0">
                    <a:pos x="22" y="27"/>
                  </a:cxn>
                  <a:cxn ang="0">
                    <a:pos x="24" y="26"/>
                  </a:cxn>
                  <a:cxn ang="0">
                    <a:pos x="26" y="25"/>
                  </a:cxn>
                  <a:cxn ang="0">
                    <a:pos x="30" y="24"/>
                  </a:cxn>
                  <a:cxn ang="0">
                    <a:pos x="35" y="23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35" h="35">
                    <a:moveTo>
                      <a:pt x="28" y="0"/>
                    </a:moveTo>
                    <a:lnTo>
                      <a:pt x="26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2"/>
                    </a:lnTo>
                    <a:lnTo>
                      <a:pt x="8" y="5"/>
                    </a:lnTo>
                    <a:lnTo>
                      <a:pt x="4" y="7"/>
                    </a:lnTo>
                    <a:lnTo>
                      <a:pt x="0" y="11"/>
                    </a:lnTo>
                    <a:lnTo>
                      <a:pt x="6" y="35"/>
                    </a:lnTo>
                    <a:lnTo>
                      <a:pt x="7" y="33"/>
                    </a:lnTo>
                    <a:lnTo>
                      <a:pt x="13" y="31"/>
                    </a:lnTo>
                    <a:lnTo>
                      <a:pt x="17" y="29"/>
                    </a:lnTo>
                    <a:lnTo>
                      <a:pt x="22" y="27"/>
                    </a:lnTo>
                    <a:lnTo>
                      <a:pt x="24" y="26"/>
                    </a:lnTo>
                    <a:lnTo>
                      <a:pt x="26" y="25"/>
                    </a:lnTo>
                    <a:lnTo>
                      <a:pt x="30" y="24"/>
                    </a:lnTo>
                    <a:lnTo>
                      <a:pt x="35" y="23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222"/>
              <p:cNvSpPr>
                <a:spLocks/>
              </p:cNvSpPr>
              <p:nvPr/>
            </p:nvSpPr>
            <p:spPr bwMode="auto">
              <a:xfrm>
                <a:off x="1528" y="2507"/>
                <a:ext cx="49" cy="22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0" y="1"/>
                  </a:cxn>
                  <a:cxn ang="0">
                    <a:pos x="15" y="3"/>
                  </a:cxn>
                  <a:cxn ang="0">
                    <a:pos x="12" y="6"/>
                  </a:cxn>
                  <a:cxn ang="0">
                    <a:pos x="8" y="7"/>
                  </a:cxn>
                  <a:cxn ang="0">
                    <a:pos x="3" y="9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6" y="14"/>
                  </a:cxn>
                  <a:cxn ang="0">
                    <a:pos x="11" y="16"/>
                  </a:cxn>
                  <a:cxn ang="0">
                    <a:pos x="17" y="20"/>
                  </a:cxn>
                  <a:cxn ang="0">
                    <a:pos x="19" y="20"/>
                  </a:cxn>
                  <a:cxn ang="0">
                    <a:pos x="23" y="21"/>
                  </a:cxn>
                  <a:cxn ang="0">
                    <a:pos x="26" y="21"/>
                  </a:cxn>
                  <a:cxn ang="0">
                    <a:pos x="31" y="22"/>
                  </a:cxn>
                  <a:cxn ang="0">
                    <a:pos x="35" y="22"/>
                  </a:cxn>
                  <a:cxn ang="0">
                    <a:pos x="39" y="22"/>
                  </a:cxn>
                  <a:cxn ang="0">
                    <a:pos x="44" y="22"/>
                  </a:cxn>
                  <a:cxn ang="0">
                    <a:pos x="49" y="21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49" h="22">
                    <a:moveTo>
                      <a:pt x="23" y="0"/>
                    </a:moveTo>
                    <a:lnTo>
                      <a:pt x="20" y="1"/>
                    </a:lnTo>
                    <a:lnTo>
                      <a:pt x="15" y="3"/>
                    </a:lnTo>
                    <a:lnTo>
                      <a:pt x="12" y="6"/>
                    </a:lnTo>
                    <a:lnTo>
                      <a:pt x="8" y="7"/>
                    </a:lnTo>
                    <a:lnTo>
                      <a:pt x="3" y="9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6" y="14"/>
                    </a:lnTo>
                    <a:lnTo>
                      <a:pt x="11" y="16"/>
                    </a:lnTo>
                    <a:lnTo>
                      <a:pt x="17" y="20"/>
                    </a:lnTo>
                    <a:lnTo>
                      <a:pt x="19" y="20"/>
                    </a:lnTo>
                    <a:lnTo>
                      <a:pt x="23" y="21"/>
                    </a:lnTo>
                    <a:lnTo>
                      <a:pt x="26" y="21"/>
                    </a:lnTo>
                    <a:lnTo>
                      <a:pt x="31" y="22"/>
                    </a:lnTo>
                    <a:lnTo>
                      <a:pt x="35" y="22"/>
                    </a:lnTo>
                    <a:lnTo>
                      <a:pt x="39" y="22"/>
                    </a:lnTo>
                    <a:lnTo>
                      <a:pt x="44" y="22"/>
                    </a:lnTo>
                    <a:lnTo>
                      <a:pt x="49" y="21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223"/>
              <p:cNvSpPr>
                <a:spLocks/>
              </p:cNvSpPr>
              <p:nvPr/>
            </p:nvSpPr>
            <p:spPr bwMode="auto">
              <a:xfrm>
                <a:off x="971" y="1592"/>
                <a:ext cx="117" cy="95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7" y="0"/>
                  </a:cxn>
                  <a:cxn ang="0">
                    <a:pos x="73" y="1"/>
                  </a:cxn>
                  <a:cxn ang="0">
                    <a:pos x="67" y="2"/>
                  </a:cxn>
                  <a:cxn ang="0">
                    <a:pos x="61" y="5"/>
                  </a:cxn>
                  <a:cxn ang="0">
                    <a:pos x="55" y="7"/>
                  </a:cxn>
                  <a:cxn ang="0">
                    <a:pos x="49" y="11"/>
                  </a:cxn>
                  <a:cxn ang="0">
                    <a:pos x="46" y="12"/>
                  </a:cxn>
                  <a:cxn ang="0">
                    <a:pos x="42" y="13"/>
                  </a:cxn>
                  <a:cxn ang="0">
                    <a:pos x="39" y="16"/>
                  </a:cxn>
                  <a:cxn ang="0">
                    <a:pos x="36" y="19"/>
                  </a:cxn>
                  <a:cxn ang="0">
                    <a:pos x="33" y="22"/>
                  </a:cxn>
                  <a:cxn ang="0">
                    <a:pos x="28" y="24"/>
                  </a:cxn>
                  <a:cxn ang="0">
                    <a:pos x="25" y="28"/>
                  </a:cxn>
                  <a:cxn ang="0">
                    <a:pos x="22" y="32"/>
                  </a:cxn>
                  <a:cxn ang="0">
                    <a:pos x="18" y="36"/>
                  </a:cxn>
                  <a:cxn ang="0">
                    <a:pos x="16" y="40"/>
                  </a:cxn>
                  <a:cxn ang="0">
                    <a:pos x="12" y="43"/>
                  </a:cxn>
                  <a:cxn ang="0">
                    <a:pos x="10" y="49"/>
                  </a:cxn>
                  <a:cxn ang="0">
                    <a:pos x="7" y="54"/>
                  </a:cxn>
                  <a:cxn ang="0">
                    <a:pos x="5" y="60"/>
                  </a:cxn>
                  <a:cxn ang="0">
                    <a:pos x="3" y="62"/>
                  </a:cxn>
                  <a:cxn ang="0">
                    <a:pos x="3" y="66"/>
                  </a:cxn>
                  <a:cxn ang="0">
                    <a:pos x="0" y="70"/>
                  </a:cxn>
                  <a:cxn ang="0">
                    <a:pos x="0" y="73"/>
                  </a:cxn>
                  <a:cxn ang="0">
                    <a:pos x="27" y="95"/>
                  </a:cxn>
                  <a:cxn ang="0">
                    <a:pos x="27" y="94"/>
                  </a:cxn>
                  <a:cxn ang="0">
                    <a:pos x="27" y="90"/>
                  </a:cxn>
                  <a:cxn ang="0">
                    <a:pos x="29" y="85"/>
                  </a:cxn>
                  <a:cxn ang="0">
                    <a:pos x="33" y="79"/>
                  </a:cxn>
                  <a:cxn ang="0">
                    <a:pos x="34" y="76"/>
                  </a:cxn>
                  <a:cxn ang="0">
                    <a:pos x="35" y="72"/>
                  </a:cxn>
                  <a:cxn ang="0">
                    <a:pos x="37" y="68"/>
                  </a:cxn>
                  <a:cxn ang="0">
                    <a:pos x="41" y="65"/>
                  </a:cxn>
                  <a:cxn ang="0">
                    <a:pos x="43" y="60"/>
                  </a:cxn>
                  <a:cxn ang="0">
                    <a:pos x="47" y="56"/>
                  </a:cxn>
                  <a:cxn ang="0">
                    <a:pos x="51" y="52"/>
                  </a:cxn>
                  <a:cxn ang="0">
                    <a:pos x="55" y="48"/>
                  </a:cxn>
                  <a:cxn ang="0">
                    <a:pos x="59" y="43"/>
                  </a:cxn>
                  <a:cxn ang="0">
                    <a:pos x="65" y="40"/>
                  </a:cxn>
                  <a:cxn ang="0">
                    <a:pos x="69" y="38"/>
                  </a:cxn>
                  <a:cxn ang="0">
                    <a:pos x="72" y="36"/>
                  </a:cxn>
                  <a:cxn ang="0">
                    <a:pos x="77" y="35"/>
                  </a:cxn>
                  <a:cxn ang="0">
                    <a:pos x="81" y="32"/>
                  </a:cxn>
                  <a:cxn ang="0">
                    <a:pos x="84" y="31"/>
                  </a:cxn>
                  <a:cxn ang="0">
                    <a:pos x="89" y="29"/>
                  </a:cxn>
                  <a:cxn ang="0">
                    <a:pos x="93" y="28"/>
                  </a:cxn>
                  <a:cxn ang="0">
                    <a:pos x="99" y="26"/>
                  </a:cxn>
                  <a:cxn ang="0">
                    <a:pos x="102" y="25"/>
                  </a:cxn>
                  <a:cxn ang="0">
                    <a:pos x="107" y="25"/>
                  </a:cxn>
                  <a:cxn ang="0">
                    <a:pos x="112" y="24"/>
                  </a:cxn>
                  <a:cxn ang="0">
                    <a:pos x="117" y="24"/>
                  </a:cxn>
                  <a:cxn ang="0">
                    <a:pos x="83" y="0"/>
                  </a:cxn>
                  <a:cxn ang="0">
                    <a:pos x="83" y="0"/>
                  </a:cxn>
                </a:cxnLst>
                <a:rect l="0" t="0" r="r" b="b"/>
                <a:pathLst>
                  <a:path w="117" h="95">
                    <a:moveTo>
                      <a:pt x="83" y="0"/>
                    </a:moveTo>
                    <a:lnTo>
                      <a:pt x="82" y="0"/>
                    </a:lnTo>
                    <a:lnTo>
                      <a:pt x="81" y="0"/>
                    </a:lnTo>
                    <a:lnTo>
                      <a:pt x="77" y="0"/>
                    </a:lnTo>
                    <a:lnTo>
                      <a:pt x="73" y="1"/>
                    </a:lnTo>
                    <a:lnTo>
                      <a:pt x="67" y="2"/>
                    </a:lnTo>
                    <a:lnTo>
                      <a:pt x="61" y="5"/>
                    </a:lnTo>
                    <a:lnTo>
                      <a:pt x="55" y="7"/>
                    </a:lnTo>
                    <a:lnTo>
                      <a:pt x="49" y="11"/>
                    </a:lnTo>
                    <a:lnTo>
                      <a:pt x="46" y="12"/>
                    </a:lnTo>
                    <a:lnTo>
                      <a:pt x="42" y="13"/>
                    </a:lnTo>
                    <a:lnTo>
                      <a:pt x="39" y="16"/>
                    </a:lnTo>
                    <a:lnTo>
                      <a:pt x="36" y="19"/>
                    </a:lnTo>
                    <a:lnTo>
                      <a:pt x="33" y="22"/>
                    </a:lnTo>
                    <a:lnTo>
                      <a:pt x="28" y="24"/>
                    </a:lnTo>
                    <a:lnTo>
                      <a:pt x="25" y="28"/>
                    </a:lnTo>
                    <a:lnTo>
                      <a:pt x="22" y="32"/>
                    </a:lnTo>
                    <a:lnTo>
                      <a:pt x="18" y="36"/>
                    </a:lnTo>
                    <a:lnTo>
                      <a:pt x="16" y="40"/>
                    </a:lnTo>
                    <a:lnTo>
                      <a:pt x="12" y="43"/>
                    </a:lnTo>
                    <a:lnTo>
                      <a:pt x="10" y="49"/>
                    </a:lnTo>
                    <a:lnTo>
                      <a:pt x="7" y="54"/>
                    </a:lnTo>
                    <a:lnTo>
                      <a:pt x="5" y="60"/>
                    </a:lnTo>
                    <a:lnTo>
                      <a:pt x="3" y="62"/>
                    </a:lnTo>
                    <a:lnTo>
                      <a:pt x="3" y="66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27" y="95"/>
                    </a:lnTo>
                    <a:lnTo>
                      <a:pt x="27" y="94"/>
                    </a:lnTo>
                    <a:lnTo>
                      <a:pt x="27" y="90"/>
                    </a:lnTo>
                    <a:lnTo>
                      <a:pt x="29" y="85"/>
                    </a:lnTo>
                    <a:lnTo>
                      <a:pt x="33" y="79"/>
                    </a:lnTo>
                    <a:lnTo>
                      <a:pt x="34" y="76"/>
                    </a:lnTo>
                    <a:lnTo>
                      <a:pt x="35" y="72"/>
                    </a:lnTo>
                    <a:lnTo>
                      <a:pt x="37" y="68"/>
                    </a:lnTo>
                    <a:lnTo>
                      <a:pt x="41" y="65"/>
                    </a:lnTo>
                    <a:lnTo>
                      <a:pt x="43" y="60"/>
                    </a:lnTo>
                    <a:lnTo>
                      <a:pt x="47" y="56"/>
                    </a:lnTo>
                    <a:lnTo>
                      <a:pt x="51" y="52"/>
                    </a:lnTo>
                    <a:lnTo>
                      <a:pt x="55" y="48"/>
                    </a:lnTo>
                    <a:lnTo>
                      <a:pt x="59" y="43"/>
                    </a:lnTo>
                    <a:lnTo>
                      <a:pt x="65" y="40"/>
                    </a:lnTo>
                    <a:lnTo>
                      <a:pt x="69" y="38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1" y="32"/>
                    </a:lnTo>
                    <a:lnTo>
                      <a:pt x="84" y="31"/>
                    </a:lnTo>
                    <a:lnTo>
                      <a:pt x="89" y="29"/>
                    </a:lnTo>
                    <a:lnTo>
                      <a:pt x="93" y="28"/>
                    </a:lnTo>
                    <a:lnTo>
                      <a:pt x="99" y="26"/>
                    </a:lnTo>
                    <a:lnTo>
                      <a:pt x="102" y="25"/>
                    </a:lnTo>
                    <a:lnTo>
                      <a:pt x="107" y="25"/>
                    </a:lnTo>
                    <a:lnTo>
                      <a:pt x="112" y="24"/>
                    </a:lnTo>
                    <a:lnTo>
                      <a:pt x="117" y="24"/>
                    </a:lnTo>
                    <a:lnTo>
                      <a:pt x="83" y="0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224"/>
              <p:cNvSpPr>
                <a:spLocks/>
              </p:cNvSpPr>
              <p:nvPr/>
            </p:nvSpPr>
            <p:spPr bwMode="auto">
              <a:xfrm>
                <a:off x="808" y="1490"/>
                <a:ext cx="245" cy="181"/>
              </a:xfrm>
              <a:custGeom>
                <a:avLst/>
                <a:gdLst/>
                <a:ahLst/>
                <a:cxnLst>
                  <a:cxn ang="0">
                    <a:pos x="239" y="116"/>
                  </a:cxn>
                  <a:cxn ang="0">
                    <a:pos x="226" y="103"/>
                  </a:cxn>
                  <a:cxn ang="0">
                    <a:pos x="208" y="85"/>
                  </a:cxn>
                  <a:cxn ang="0">
                    <a:pos x="185" y="68"/>
                  </a:cxn>
                  <a:cxn ang="0">
                    <a:pos x="169" y="58"/>
                  </a:cxn>
                  <a:cxn ang="0">
                    <a:pos x="152" y="48"/>
                  </a:cxn>
                  <a:cxn ang="0">
                    <a:pos x="134" y="37"/>
                  </a:cxn>
                  <a:cxn ang="0">
                    <a:pos x="114" y="28"/>
                  </a:cxn>
                  <a:cxn ang="0">
                    <a:pos x="92" y="18"/>
                  </a:cxn>
                  <a:cxn ang="0">
                    <a:pos x="70" y="11"/>
                  </a:cxn>
                  <a:cxn ang="0">
                    <a:pos x="46" y="4"/>
                  </a:cxn>
                  <a:cxn ang="0">
                    <a:pos x="20" y="1"/>
                  </a:cxn>
                  <a:cxn ang="0">
                    <a:pos x="7" y="13"/>
                  </a:cxn>
                  <a:cxn ang="0">
                    <a:pos x="0" y="29"/>
                  </a:cxn>
                  <a:cxn ang="0">
                    <a:pos x="0" y="50"/>
                  </a:cxn>
                  <a:cxn ang="0">
                    <a:pos x="12" y="64"/>
                  </a:cxn>
                  <a:cxn ang="0">
                    <a:pos x="35" y="73"/>
                  </a:cxn>
                  <a:cxn ang="0">
                    <a:pos x="49" y="80"/>
                  </a:cxn>
                  <a:cxn ang="0">
                    <a:pos x="64" y="88"/>
                  </a:cxn>
                  <a:cxn ang="0">
                    <a:pos x="79" y="96"/>
                  </a:cxn>
                  <a:cxn ang="0">
                    <a:pos x="94" y="104"/>
                  </a:cxn>
                  <a:cxn ang="0">
                    <a:pos x="110" y="116"/>
                  </a:cxn>
                  <a:cxn ang="0">
                    <a:pos x="136" y="134"/>
                  </a:cxn>
                  <a:cxn ang="0">
                    <a:pos x="156" y="152"/>
                  </a:cxn>
                  <a:cxn ang="0">
                    <a:pos x="172" y="168"/>
                  </a:cxn>
                  <a:cxn ang="0">
                    <a:pos x="181" y="181"/>
                  </a:cxn>
                  <a:cxn ang="0">
                    <a:pos x="194" y="166"/>
                  </a:cxn>
                  <a:cxn ang="0">
                    <a:pos x="200" y="152"/>
                  </a:cxn>
                  <a:cxn ang="0">
                    <a:pos x="197" y="146"/>
                  </a:cxn>
                  <a:cxn ang="0">
                    <a:pos x="181" y="132"/>
                  </a:cxn>
                  <a:cxn ang="0">
                    <a:pos x="167" y="121"/>
                  </a:cxn>
                  <a:cxn ang="0">
                    <a:pos x="150" y="108"/>
                  </a:cxn>
                  <a:cxn ang="0">
                    <a:pos x="130" y="95"/>
                  </a:cxn>
                  <a:cxn ang="0">
                    <a:pos x="107" y="79"/>
                  </a:cxn>
                  <a:cxn ang="0">
                    <a:pos x="84" y="67"/>
                  </a:cxn>
                  <a:cxn ang="0">
                    <a:pos x="67" y="58"/>
                  </a:cxn>
                  <a:cxn ang="0">
                    <a:pos x="46" y="48"/>
                  </a:cxn>
                  <a:cxn ang="0">
                    <a:pos x="31" y="42"/>
                  </a:cxn>
                  <a:cxn ang="0">
                    <a:pos x="25" y="40"/>
                  </a:cxn>
                  <a:cxn ang="0">
                    <a:pos x="31" y="29"/>
                  </a:cxn>
                  <a:cxn ang="0">
                    <a:pos x="49" y="30"/>
                  </a:cxn>
                  <a:cxn ang="0">
                    <a:pos x="68" y="38"/>
                  </a:cxn>
                  <a:cxn ang="0">
                    <a:pos x="91" y="48"/>
                  </a:cxn>
                  <a:cxn ang="0">
                    <a:pos x="108" y="56"/>
                  </a:cxn>
                  <a:cxn ang="0">
                    <a:pos x="121" y="64"/>
                  </a:cxn>
                  <a:cxn ang="0">
                    <a:pos x="137" y="71"/>
                  </a:cxn>
                  <a:cxn ang="0">
                    <a:pos x="150" y="79"/>
                  </a:cxn>
                  <a:cxn ang="0">
                    <a:pos x="164" y="89"/>
                  </a:cxn>
                  <a:cxn ang="0">
                    <a:pos x="184" y="106"/>
                  </a:cxn>
                  <a:cxn ang="0">
                    <a:pos x="200" y="121"/>
                  </a:cxn>
                  <a:cxn ang="0">
                    <a:pos x="216" y="137"/>
                  </a:cxn>
                </a:cxnLst>
                <a:rect l="0" t="0" r="r" b="b"/>
                <a:pathLst>
                  <a:path w="245" h="181">
                    <a:moveTo>
                      <a:pt x="245" y="124"/>
                    </a:moveTo>
                    <a:lnTo>
                      <a:pt x="244" y="122"/>
                    </a:lnTo>
                    <a:lnTo>
                      <a:pt x="241" y="119"/>
                    </a:lnTo>
                    <a:lnTo>
                      <a:pt x="239" y="116"/>
                    </a:lnTo>
                    <a:lnTo>
                      <a:pt x="236" y="114"/>
                    </a:lnTo>
                    <a:lnTo>
                      <a:pt x="234" y="110"/>
                    </a:lnTo>
                    <a:lnTo>
                      <a:pt x="230" y="108"/>
                    </a:lnTo>
                    <a:lnTo>
                      <a:pt x="226" y="103"/>
                    </a:lnTo>
                    <a:lnTo>
                      <a:pt x="222" y="100"/>
                    </a:lnTo>
                    <a:lnTo>
                      <a:pt x="217" y="95"/>
                    </a:lnTo>
                    <a:lnTo>
                      <a:pt x="212" y="90"/>
                    </a:lnTo>
                    <a:lnTo>
                      <a:pt x="208" y="85"/>
                    </a:lnTo>
                    <a:lnTo>
                      <a:pt x="202" y="80"/>
                    </a:lnTo>
                    <a:lnTo>
                      <a:pt x="196" y="76"/>
                    </a:lnTo>
                    <a:lnTo>
                      <a:pt x="188" y="72"/>
                    </a:lnTo>
                    <a:lnTo>
                      <a:pt x="185" y="68"/>
                    </a:lnTo>
                    <a:lnTo>
                      <a:pt x="181" y="66"/>
                    </a:lnTo>
                    <a:lnTo>
                      <a:pt x="178" y="64"/>
                    </a:lnTo>
                    <a:lnTo>
                      <a:pt x="174" y="61"/>
                    </a:lnTo>
                    <a:lnTo>
                      <a:pt x="169" y="58"/>
                    </a:lnTo>
                    <a:lnTo>
                      <a:pt x="166" y="55"/>
                    </a:lnTo>
                    <a:lnTo>
                      <a:pt x="161" y="53"/>
                    </a:lnTo>
                    <a:lnTo>
                      <a:pt x="157" y="50"/>
                    </a:lnTo>
                    <a:lnTo>
                      <a:pt x="152" y="48"/>
                    </a:lnTo>
                    <a:lnTo>
                      <a:pt x="148" y="46"/>
                    </a:lnTo>
                    <a:lnTo>
                      <a:pt x="144" y="42"/>
                    </a:lnTo>
                    <a:lnTo>
                      <a:pt x="139" y="40"/>
                    </a:lnTo>
                    <a:lnTo>
                      <a:pt x="134" y="37"/>
                    </a:lnTo>
                    <a:lnTo>
                      <a:pt x="130" y="35"/>
                    </a:lnTo>
                    <a:lnTo>
                      <a:pt x="124" y="32"/>
                    </a:lnTo>
                    <a:lnTo>
                      <a:pt x="120" y="30"/>
                    </a:lnTo>
                    <a:lnTo>
                      <a:pt x="114" y="28"/>
                    </a:lnTo>
                    <a:lnTo>
                      <a:pt x="109" y="25"/>
                    </a:lnTo>
                    <a:lnTo>
                      <a:pt x="103" y="23"/>
                    </a:lnTo>
                    <a:lnTo>
                      <a:pt x="98" y="20"/>
                    </a:lnTo>
                    <a:lnTo>
                      <a:pt x="92" y="18"/>
                    </a:lnTo>
                    <a:lnTo>
                      <a:pt x="86" y="17"/>
                    </a:lnTo>
                    <a:lnTo>
                      <a:pt x="82" y="14"/>
                    </a:lnTo>
                    <a:lnTo>
                      <a:pt x="76" y="13"/>
                    </a:lnTo>
                    <a:lnTo>
                      <a:pt x="70" y="11"/>
                    </a:lnTo>
                    <a:lnTo>
                      <a:pt x="64" y="8"/>
                    </a:lnTo>
                    <a:lnTo>
                      <a:pt x="58" y="7"/>
                    </a:lnTo>
                    <a:lnTo>
                      <a:pt x="52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1"/>
                    </a:lnTo>
                    <a:lnTo>
                      <a:pt x="26" y="0"/>
                    </a:lnTo>
                    <a:lnTo>
                      <a:pt x="20" y="1"/>
                    </a:lnTo>
                    <a:lnTo>
                      <a:pt x="16" y="5"/>
                    </a:lnTo>
                    <a:lnTo>
                      <a:pt x="13" y="6"/>
                    </a:lnTo>
                    <a:lnTo>
                      <a:pt x="10" y="10"/>
                    </a:lnTo>
                    <a:lnTo>
                      <a:pt x="7" y="13"/>
                    </a:lnTo>
                    <a:lnTo>
                      <a:pt x="5" y="17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59"/>
                    </a:lnTo>
                    <a:lnTo>
                      <a:pt x="7" y="61"/>
                    </a:lnTo>
                    <a:lnTo>
                      <a:pt x="12" y="64"/>
                    </a:lnTo>
                    <a:lnTo>
                      <a:pt x="18" y="66"/>
                    </a:lnTo>
                    <a:lnTo>
                      <a:pt x="24" y="68"/>
                    </a:lnTo>
                    <a:lnTo>
                      <a:pt x="31" y="72"/>
                    </a:lnTo>
                    <a:lnTo>
                      <a:pt x="35" y="73"/>
                    </a:lnTo>
                    <a:lnTo>
                      <a:pt x="38" y="76"/>
                    </a:lnTo>
                    <a:lnTo>
                      <a:pt x="42" y="77"/>
                    </a:lnTo>
                    <a:lnTo>
                      <a:pt x="46" y="79"/>
                    </a:lnTo>
                    <a:lnTo>
                      <a:pt x="49" y="80"/>
                    </a:lnTo>
                    <a:lnTo>
                      <a:pt x="53" y="83"/>
                    </a:lnTo>
                    <a:lnTo>
                      <a:pt x="56" y="84"/>
                    </a:lnTo>
                    <a:lnTo>
                      <a:pt x="60" y="86"/>
                    </a:lnTo>
                    <a:lnTo>
                      <a:pt x="64" y="88"/>
                    </a:lnTo>
                    <a:lnTo>
                      <a:pt x="67" y="90"/>
                    </a:lnTo>
                    <a:lnTo>
                      <a:pt x="71" y="91"/>
                    </a:lnTo>
                    <a:lnTo>
                      <a:pt x="76" y="95"/>
                    </a:lnTo>
                    <a:lnTo>
                      <a:pt x="79" y="96"/>
                    </a:lnTo>
                    <a:lnTo>
                      <a:pt x="83" y="98"/>
                    </a:lnTo>
                    <a:lnTo>
                      <a:pt x="86" y="101"/>
                    </a:lnTo>
                    <a:lnTo>
                      <a:pt x="90" y="103"/>
                    </a:lnTo>
                    <a:lnTo>
                      <a:pt x="94" y="104"/>
                    </a:lnTo>
                    <a:lnTo>
                      <a:pt x="97" y="107"/>
                    </a:lnTo>
                    <a:lnTo>
                      <a:pt x="101" y="109"/>
                    </a:lnTo>
                    <a:lnTo>
                      <a:pt x="104" y="113"/>
                    </a:lnTo>
                    <a:lnTo>
                      <a:pt x="110" y="116"/>
                    </a:lnTo>
                    <a:lnTo>
                      <a:pt x="116" y="121"/>
                    </a:lnTo>
                    <a:lnTo>
                      <a:pt x="122" y="125"/>
                    </a:lnTo>
                    <a:lnTo>
                      <a:pt x="130" y="130"/>
                    </a:lnTo>
                    <a:lnTo>
                      <a:pt x="136" y="134"/>
                    </a:lnTo>
                    <a:lnTo>
                      <a:pt x="140" y="139"/>
                    </a:lnTo>
                    <a:lnTo>
                      <a:pt x="146" y="143"/>
                    </a:lnTo>
                    <a:lnTo>
                      <a:pt x="151" y="148"/>
                    </a:lnTo>
                    <a:lnTo>
                      <a:pt x="156" y="152"/>
                    </a:lnTo>
                    <a:lnTo>
                      <a:pt x="160" y="157"/>
                    </a:lnTo>
                    <a:lnTo>
                      <a:pt x="163" y="161"/>
                    </a:lnTo>
                    <a:lnTo>
                      <a:pt x="168" y="166"/>
                    </a:lnTo>
                    <a:lnTo>
                      <a:pt x="172" y="168"/>
                    </a:lnTo>
                    <a:lnTo>
                      <a:pt x="174" y="172"/>
                    </a:lnTo>
                    <a:lnTo>
                      <a:pt x="176" y="175"/>
                    </a:lnTo>
                    <a:lnTo>
                      <a:pt x="179" y="179"/>
                    </a:lnTo>
                    <a:lnTo>
                      <a:pt x="181" y="181"/>
                    </a:lnTo>
                    <a:lnTo>
                      <a:pt x="185" y="179"/>
                    </a:lnTo>
                    <a:lnTo>
                      <a:pt x="188" y="175"/>
                    </a:lnTo>
                    <a:lnTo>
                      <a:pt x="193" y="169"/>
                    </a:lnTo>
                    <a:lnTo>
                      <a:pt x="194" y="166"/>
                    </a:lnTo>
                    <a:lnTo>
                      <a:pt x="197" y="163"/>
                    </a:lnTo>
                    <a:lnTo>
                      <a:pt x="198" y="160"/>
                    </a:lnTo>
                    <a:lnTo>
                      <a:pt x="199" y="157"/>
                    </a:lnTo>
                    <a:lnTo>
                      <a:pt x="200" y="152"/>
                    </a:lnTo>
                    <a:lnTo>
                      <a:pt x="202" y="151"/>
                    </a:lnTo>
                    <a:lnTo>
                      <a:pt x="200" y="150"/>
                    </a:lnTo>
                    <a:lnTo>
                      <a:pt x="199" y="149"/>
                    </a:lnTo>
                    <a:lnTo>
                      <a:pt x="197" y="146"/>
                    </a:lnTo>
                    <a:lnTo>
                      <a:pt x="193" y="143"/>
                    </a:lnTo>
                    <a:lnTo>
                      <a:pt x="188" y="139"/>
                    </a:lnTo>
                    <a:lnTo>
                      <a:pt x="184" y="134"/>
                    </a:lnTo>
                    <a:lnTo>
                      <a:pt x="181" y="132"/>
                    </a:lnTo>
                    <a:lnTo>
                      <a:pt x="178" y="130"/>
                    </a:lnTo>
                    <a:lnTo>
                      <a:pt x="174" y="127"/>
                    </a:lnTo>
                    <a:lnTo>
                      <a:pt x="172" y="125"/>
                    </a:lnTo>
                    <a:lnTo>
                      <a:pt x="167" y="121"/>
                    </a:lnTo>
                    <a:lnTo>
                      <a:pt x="163" y="118"/>
                    </a:lnTo>
                    <a:lnTo>
                      <a:pt x="158" y="114"/>
                    </a:lnTo>
                    <a:lnTo>
                      <a:pt x="155" y="112"/>
                    </a:lnTo>
                    <a:lnTo>
                      <a:pt x="150" y="108"/>
                    </a:lnTo>
                    <a:lnTo>
                      <a:pt x="145" y="104"/>
                    </a:lnTo>
                    <a:lnTo>
                      <a:pt x="140" y="101"/>
                    </a:lnTo>
                    <a:lnTo>
                      <a:pt x="136" y="98"/>
                    </a:lnTo>
                    <a:lnTo>
                      <a:pt x="130" y="95"/>
                    </a:lnTo>
                    <a:lnTo>
                      <a:pt x="124" y="90"/>
                    </a:lnTo>
                    <a:lnTo>
                      <a:pt x="119" y="86"/>
                    </a:lnTo>
                    <a:lnTo>
                      <a:pt x="113" y="83"/>
                    </a:lnTo>
                    <a:lnTo>
                      <a:pt x="107" y="79"/>
                    </a:lnTo>
                    <a:lnTo>
                      <a:pt x="101" y="76"/>
                    </a:lnTo>
                    <a:lnTo>
                      <a:pt x="95" y="72"/>
                    </a:lnTo>
                    <a:lnTo>
                      <a:pt x="89" y="70"/>
                    </a:lnTo>
                    <a:lnTo>
                      <a:pt x="84" y="67"/>
                    </a:lnTo>
                    <a:lnTo>
                      <a:pt x="80" y="65"/>
                    </a:lnTo>
                    <a:lnTo>
                      <a:pt x="77" y="64"/>
                    </a:lnTo>
                    <a:lnTo>
                      <a:pt x="74" y="61"/>
                    </a:lnTo>
                    <a:lnTo>
                      <a:pt x="67" y="58"/>
                    </a:lnTo>
                    <a:lnTo>
                      <a:pt x="61" y="55"/>
                    </a:lnTo>
                    <a:lnTo>
                      <a:pt x="55" y="52"/>
                    </a:lnTo>
                    <a:lnTo>
                      <a:pt x="50" y="50"/>
                    </a:lnTo>
                    <a:lnTo>
                      <a:pt x="46" y="48"/>
                    </a:lnTo>
                    <a:lnTo>
                      <a:pt x="42" y="47"/>
                    </a:lnTo>
                    <a:lnTo>
                      <a:pt x="38" y="44"/>
                    </a:lnTo>
                    <a:lnTo>
                      <a:pt x="35" y="43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5" y="40"/>
                    </a:lnTo>
                    <a:lnTo>
                      <a:pt x="26" y="37"/>
                    </a:lnTo>
                    <a:lnTo>
                      <a:pt x="26" y="35"/>
                    </a:lnTo>
                    <a:lnTo>
                      <a:pt x="29" y="32"/>
                    </a:lnTo>
                    <a:lnTo>
                      <a:pt x="31" y="29"/>
                    </a:lnTo>
                    <a:lnTo>
                      <a:pt x="36" y="28"/>
                    </a:lnTo>
                    <a:lnTo>
                      <a:pt x="40" y="28"/>
                    </a:lnTo>
                    <a:lnTo>
                      <a:pt x="46" y="30"/>
                    </a:lnTo>
                    <a:lnTo>
                      <a:pt x="49" y="30"/>
                    </a:lnTo>
                    <a:lnTo>
                      <a:pt x="53" y="32"/>
                    </a:lnTo>
                    <a:lnTo>
                      <a:pt x="58" y="35"/>
                    </a:lnTo>
                    <a:lnTo>
                      <a:pt x="62" y="36"/>
                    </a:lnTo>
                    <a:lnTo>
                      <a:pt x="68" y="38"/>
                    </a:lnTo>
                    <a:lnTo>
                      <a:pt x="73" y="40"/>
                    </a:lnTo>
                    <a:lnTo>
                      <a:pt x="79" y="42"/>
                    </a:lnTo>
                    <a:lnTo>
                      <a:pt x="85" y="46"/>
                    </a:lnTo>
                    <a:lnTo>
                      <a:pt x="91" y="48"/>
                    </a:lnTo>
                    <a:lnTo>
                      <a:pt x="97" y="50"/>
                    </a:lnTo>
                    <a:lnTo>
                      <a:pt x="101" y="53"/>
                    </a:lnTo>
                    <a:lnTo>
                      <a:pt x="104" y="54"/>
                    </a:lnTo>
                    <a:lnTo>
                      <a:pt x="108" y="56"/>
                    </a:lnTo>
                    <a:lnTo>
                      <a:pt x="112" y="58"/>
                    </a:lnTo>
                    <a:lnTo>
                      <a:pt x="115" y="60"/>
                    </a:lnTo>
                    <a:lnTo>
                      <a:pt x="119" y="61"/>
                    </a:lnTo>
                    <a:lnTo>
                      <a:pt x="121" y="64"/>
                    </a:lnTo>
                    <a:lnTo>
                      <a:pt x="125" y="65"/>
                    </a:lnTo>
                    <a:lnTo>
                      <a:pt x="128" y="67"/>
                    </a:lnTo>
                    <a:lnTo>
                      <a:pt x="133" y="70"/>
                    </a:lnTo>
                    <a:lnTo>
                      <a:pt x="137" y="71"/>
                    </a:lnTo>
                    <a:lnTo>
                      <a:pt x="140" y="73"/>
                    </a:lnTo>
                    <a:lnTo>
                      <a:pt x="143" y="76"/>
                    </a:lnTo>
                    <a:lnTo>
                      <a:pt x="146" y="77"/>
                    </a:lnTo>
                    <a:lnTo>
                      <a:pt x="150" y="79"/>
                    </a:lnTo>
                    <a:lnTo>
                      <a:pt x="154" y="82"/>
                    </a:lnTo>
                    <a:lnTo>
                      <a:pt x="157" y="84"/>
                    </a:lnTo>
                    <a:lnTo>
                      <a:pt x="161" y="86"/>
                    </a:lnTo>
                    <a:lnTo>
                      <a:pt x="164" y="89"/>
                    </a:lnTo>
                    <a:lnTo>
                      <a:pt x="168" y="92"/>
                    </a:lnTo>
                    <a:lnTo>
                      <a:pt x="174" y="97"/>
                    </a:lnTo>
                    <a:lnTo>
                      <a:pt x="181" y="103"/>
                    </a:lnTo>
                    <a:lnTo>
                      <a:pt x="184" y="106"/>
                    </a:lnTo>
                    <a:lnTo>
                      <a:pt x="187" y="108"/>
                    </a:lnTo>
                    <a:lnTo>
                      <a:pt x="191" y="110"/>
                    </a:lnTo>
                    <a:lnTo>
                      <a:pt x="194" y="114"/>
                    </a:lnTo>
                    <a:lnTo>
                      <a:pt x="200" y="121"/>
                    </a:lnTo>
                    <a:lnTo>
                      <a:pt x="206" y="127"/>
                    </a:lnTo>
                    <a:lnTo>
                      <a:pt x="210" y="131"/>
                    </a:lnTo>
                    <a:lnTo>
                      <a:pt x="212" y="133"/>
                    </a:lnTo>
                    <a:lnTo>
                      <a:pt x="216" y="137"/>
                    </a:lnTo>
                    <a:lnTo>
                      <a:pt x="218" y="140"/>
                    </a:lnTo>
                    <a:lnTo>
                      <a:pt x="245" y="124"/>
                    </a:lnTo>
                    <a:lnTo>
                      <a:pt x="245" y="1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225"/>
              <p:cNvSpPr>
                <a:spLocks/>
              </p:cNvSpPr>
              <p:nvPr/>
            </p:nvSpPr>
            <p:spPr bwMode="auto">
              <a:xfrm>
                <a:off x="1148" y="1742"/>
                <a:ext cx="130" cy="128"/>
              </a:xfrm>
              <a:custGeom>
                <a:avLst/>
                <a:gdLst/>
                <a:ahLst/>
                <a:cxnLst>
                  <a:cxn ang="0">
                    <a:pos x="70" y="127"/>
                  </a:cxn>
                  <a:cxn ang="0">
                    <a:pos x="84" y="125"/>
                  </a:cxn>
                  <a:cxn ang="0">
                    <a:pos x="96" y="120"/>
                  </a:cxn>
                  <a:cxn ang="0">
                    <a:pos x="106" y="113"/>
                  </a:cxn>
                  <a:cxn ang="0">
                    <a:pos x="115" y="104"/>
                  </a:cxn>
                  <a:cxn ang="0">
                    <a:pos x="122" y="94"/>
                  </a:cxn>
                  <a:cxn ang="0">
                    <a:pos x="127" y="82"/>
                  </a:cxn>
                  <a:cxn ang="0">
                    <a:pos x="130" y="71"/>
                  </a:cxn>
                  <a:cxn ang="0">
                    <a:pos x="130" y="61"/>
                  </a:cxn>
                  <a:cxn ang="0">
                    <a:pos x="129" y="54"/>
                  </a:cxn>
                  <a:cxn ang="0">
                    <a:pos x="127" y="44"/>
                  </a:cxn>
                  <a:cxn ang="0">
                    <a:pos x="122" y="32"/>
                  </a:cxn>
                  <a:cxn ang="0">
                    <a:pos x="115" y="22"/>
                  </a:cxn>
                  <a:cxn ang="0">
                    <a:pos x="106" y="13"/>
                  </a:cxn>
                  <a:cxn ang="0">
                    <a:pos x="96" y="7"/>
                  </a:cxn>
                  <a:cxn ang="0">
                    <a:pos x="84" y="2"/>
                  </a:cxn>
                  <a:cxn ang="0">
                    <a:pos x="70" y="0"/>
                  </a:cxn>
                  <a:cxn ang="0">
                    <a:pos x="61" y="0"/>
                  </a:cxn>
                  <a:cxn ang="0">
                    <a:pos x="54" y="0"/>
                  </a:cxn>
                  <a:cxn ang="0">
                    <a:pos x="44" y="2"/>
                  </a:cxn>
                  <a:cxn ang="0">
                    <a:pos x="33" y="7"/>
                  </a:cxn>
                  <a:cxn ang="0">
                    <a:pos x="22" y="13"/>
                  </a:cxn>
                  <a:cxn ang="0">
                    <a:pos x="13" y="22"/>
                  </a:cxn>
                  <a:cxn ang="0">
                    <a:pos x="6" y="32"/>
                  </a:cxn>
                  <a:cxn ang="0">
                    <a:pos x="2" y="44"/>
                  </a:cxn>
                  <a:cxn ang="0">
                    <a:pos x="0" y="54"/>
                  </a:cxn>
                  <a:cxn ang="0">
                    <a:pos x="0" y="61"/>
                  </a:cxn>
                  <a:cxn ang="0">
                    <a:pos x="0" y="71"/>
                  </a:cxn>
                  <a:cxn ang="0">
                    <a:pos x="2" y="82"/>
                  </a:cxn>
                  <a:cxn ang="0">
                    <a:pos x="6" y="94"/>
                  </a:cxn>
                  <a:cxn ang="0">
                    <a:pos x="13" y="104"/>
                  </a:cxn>
                  <a:cxn ang="0">
                    <a:pos x="22" y="113"/>
                  </a:cxn>
                  <a:cxn ang="0">
                    <a:pos x="33" y="120"/>
                  </a:cxn>
                  <a:cxn ang="0">
                    <a:pos x="44" y="125"/>
                  </a:cxn>
                  <a:cxn ang="0">
                    <a:pos x="54" y="127"/>
                  </a:cxn>
                  <a:cxn ang="0">
                    <a:pos x="61" y="127"/>
                  </a:cxn>
                  <a:cxn ang="0">
                    <a:pos x="64" y="128"/>
                  </a:cxn>
                </a:cxnLst>
                <a:rect l="0" t="0" r="r" b="b"/>
                <a:pathLst>
                  <a:path w="130" h="128">
                    <a:moveTo>
                      <a:pt x="64" y="128"/>
                    </a:moveTo>
                    <a:lnTo>
                      <a:pt x="70" y="127"/>
                    </a:lnTo>
                    <a:lnTo>
                      <a:pt x="78" y="126"/>
                    </a:lnTo>
                    <a:lnTo>
                      <a:pt x="84" y="125"/>
                    </a:lnTo>
                    <a:lnTo>
                      <a:pt x="91" y="122"/>
                    </a:lnTo>
                    <a:lnTo>
                      <a:pt x="96" y="120"/>
                    </a:lnTo>
                    <a:lnTo>
                      <a:pt x="102" y="116"/>
                    </a:lnTo>
                    <a:lnTo>
                      <a:pt x="106" y="113"/>
                    </a:lnTo>
                    <a:lnTo>
                      <a:pt x="111" y="109"/>
                    </a:lnTo>
                    <a:lnTo>
                      <a:pt x="115" y="104"/>
                    </a:lnTo>
                    <a:lnTo>
                      <a:pt x="120" y="100"/>
                    </a:lnTo>
                    <a:lnTo>
                      <a:pt x="122" y="94"/>
                    </a:lnTo>
                    <a:lnTo>
                      <a:pt x="125" y="89"/>
                    </a:lnTo>
                    <a:lnTo>
                      <a:pt x="127" y="82"/>
                    </a:lnTo>
                    <a:lnTo>
                      <a:pt x="129" y="77"/>
                    </a:lnTo>
                    <a:lnTo>
                      <a:pt x="130" y="71"/>
                    </a:lnTo>
                    <a:lnTo>
                      <a:pt x="130" y="65"/>
                    </a:lnTo>
                    <a:lnTo>
                      <a:pt x="130" y="61"/>
                    </a:lnTo>
                    <a:lnTo>
                      <a:pt x="130" y="58"/>
                    </a:lnTo>
                    <a:lnTo>
                      <a:pt x="129" y="54"/>
                    </a:lnTo>
                    <a:lnTo>
                      <a:pt x="129" y="52"/>
                    </a:lnTo>
                    <a:lnTo>
                      <a:pt x="127" y="44"/>
                    </a:lnTo>
                    <a:lnTo>
                      <a:pt x="125" y="38"/>
                    </a:lnTo>
                    <a:lnTo>
                      <a:pt x="122" y="32"/>
                    </a:lnTo>
                    <a:lnTo>
                      <a:pt x="120" y="28"/>
                    </a:lnTo>
                    <a:lnTo>
                      <a:pt x="115" y="22"/>
                    </a:lnTo>
                    <a:lnTo>
                      <a:pt x="111" y="18"/>
                    </a:lnTo>
                    <a:lnTo>
                      <a:pt x="106" y="13"/>
                    </a:lnTo>
                    <a:lnTo>
                      <a:pt x="102" y="11"/>
                    </a:lnTo>
                    <a:lnTo>
                      <a:pt x="96" y="7"/>
                    </a:lnTo>
                    <a:lnTo>
                      <a:pt x="91" y="5"/>
                    </a:lnTo>
                    <a:lnTo>
                      <a:pt x="84" y="2"/>
                    </a:lnTo>
                    <a:lnTo>
                      <a:pt x="78" y="1"/>
                    </a:lnTo>
                    <a:lnTo>
                      <a:pt x="70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4" y="0"/>
                    </a:lnTo>
                    <a:lnTo>
                      <a:pt x="51" y="1"/>
                    </a:lnTo>
                    <a:lnTo>
                      <a:pt x="44" y="2"/>
                    </a:lnTo>
                    <a:lnTo>
                      <a:pt x="38" y="5"/>
                    </a:lnTo>
                    <a:lnTo>
                      <a:pt x="33" y="7"/>
                    </a:lnTo>
                    <a:lnTo>
                      <a:pt x="27" y="11"/>
                    </a:lnTo>
                    <a:lnTo>
                      <a:pt x="22" y="13"/>
                    </a:lnTo>
                    <a:lnTo>
                      <a:pt x="18" y="18"/>
                    </a:lnTo>
                    <a:lnTo>
                      <a:pt x="13" y="22"/>
                    </a:lnTo>
                    <a:lnTo>
                      <a:pt x="9" y="28"/>
                    </a:lnTo>
                    <a:lnTo>
                      <a:pt x="6" y="32"/>
                    </a:lnTo>
                    <a:lnTo>
                      <a:pt x="4" y="38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54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7"/>
                    </a:lnTo>
                    <a:lnTo>
                      <a:pt x="2" y="82"/>
                    </a:lnTo>
                    <a:lnTo>
                      <a:pt x="4" y="89"/>
                    </a:lnTo>
                    <a:lnTo>
                      <a:pt x="6" y="94"/>
                    </a:lnTo>
                    <a:lnTo>
                      <a:pt x="9" y="100"/>
                    </a:lnTo>
                    <a:lnTo>
                      <a:pt x="13" y="104"/>
                    </a:lnTo>
                    <a:lnTo>
                      <a:pt x="18" y="109"/>
                    </a:lnTo>
                    <a:lnTo>
                      <a:pt x="22" y="113"/>
                    </a:lnTo>
                    <a:lnTo>
                      <a:pt x="27" y="116"/>
                    </a:lnTo>
                    <a:lnTo>
                      <a:pt x="33" y="120"/>
                    </a:lnTo>
                    <a:lnTo>
                      <a:pt x="38" y="122"/>
                    </a:lnTo>
                    <a:lnTo>
                      <a:pt x="44" y="125"/>
                    </a:lnTo>
                    <a:lnTo>
                      <a:pt x="51" y="126"/>
                    </a:lnTo>
                    <a:lnTo>
                      <a:pt x="54" y="127"/>
                    </a:lnTo>
                    <a:lnTo>
                      <a:pt x="57" y="127"/>
                    </a:lnTo>
                    <a:lnTo>
                      <a:pt x="61" y="127"/>
                    </a:lnTo>
                    <a:lnTo>
                      <a:pt x="64" y="128"/>
                    </a:lnTo>
                    <a:lnTo>
                      <a:pt x="64" y="1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226"/>
              <p:cNvSpPr>
                <a:spLocks/>
              </p:cNvSpPr>
              <p:nvPr/>
            </p:nvSpPr>
            <p:spPr bwMode="auto">
              <a:xfrm>
                <a:off x="1283" y="1834"/>
                <a:ext cx="156" cy="158"/>
              </a:xfrm>
              <a:custGeom>
                <a:avLst/>
                <a:gdLst/>
                <a:ahLst/>
                <a:cxnLst>
                  <a:cxn ang="0">
                    <a:pos x="82" y="156"/>
                  </a:cxn>
                  <a:cxn ang="0">
                    <a:pos x="89" y="156"/>
                  </a:cxn>
                  <a:cxn ang="0">
                    <a:pos x="97" y="154"/>
                  </a:cxn>
                  <a:cxn ang="0">
                    <a:pos x="104" y="152"/>
                  </a:cxn>
                  <a:cxn ang="0">
                    <a:pos x="114" y="147"/>
                  </a:cxn>
                  <a:cxn ang="0">
                    <a:pos x="127" y="138"/>
                  </a:cxn>
                  <a:cxn ang="0">
                    <a:pos x="137" y="128"/>
                  </a:cxn>
                  <a:cxn ang="0">
                    <a:pos x="146" y="114"/>
                  </a:cxn>
                  <a:cxn ang="0">
                    <a:pos x="151" y="105"/>
                  </a:cxn>
                  <a:cxn ang="0">
                    <a:pos x="154" y="98"/>
                  </a:cxn>
                  <a:cxn ang="0">
                    <a:pos x="155" y="89"/>
                  </a:cxn>
                  <a:cxn ang="0">
                    <a:pos x="156" y="82"/>
                  </a:cxn>
                  <a:cxn ang="0">
                    <a:pos x="156" y="74"/>
                  </a:cxn>
                  <a:cxn ang="0">
                    <a:pos x="155" y="65"/>
                  </a:cxn>
                  <a:cxn ang="0">
                    <a:pos x="154" y="58"/>
                  </a:cxn>
                  <a:cxn ang="0">
                    <a:pos x="151" y="51"/>
                  </a:cxn>
                  <a:cxn ang="0">
                    <a:pos x="148" y="44"/>
                  </a:cxn>
                  <a:cxn ang="0">
                    <a:pos x="144" y="36"/>
                  </a:cxn>
                  <a:cxn ang="0">
                    <a:pos x="137" y="28"/>
                  </a:cxn>
                  <a:cxn ang="0">
                    <a:pos x="127" y="17"/>
                  </a:cxn>
                  <a:cxn ang="0">
                    <a:pos x="114" y="9"/>
                  </a:cxn>
                  <a:cxn ang="0">
                    <a:pos x="104" y="4"/>
                  </a:cxn>
                  <a:cxn ang="0">
                    <a:pos x="97" y="2"/>
                  </a:cxn>
                  <a:cxn ang="0">
                    <a:pos x="89" y="0"/>
                  </a:cxn>
                  <a:cxn ang="0">
                    <a:pos x="82" y="0"/>
                  </a:cxn>
                  <a:cxn ang="0">
                    <a:pos x="73" y="0"/>
                  </a:cxn>
                  <a:cxn ang="0">
                    <a:pos x="65" y="0"/>
                  </a:cxn>
                  <a:cxn ang="0">
                    <a:pos x="58" y="2"/>
                  </a:cxn>
                  <a:cxn ang="0">
                    <a:pos x="50" y="4"/>
                  </a:cxn>
                  <a:cxn ang="0">
                    <a:pos x="44" y="6"/>
                  </a:cxn>
                  <a:cxn ang="0">
                    <a:pos x="37" y="10"/>
                  </a:cxn>
                  <a:cxn ang="0">
                    <a:pos x="28" y="17"/>
                  </a:cxn>
                  <a:cxn ang="0">
                    <a:pos x="18" y="28"/>
                  </a:cxn>
                  <a:cxn ang="0">
                    <a:pos x="11" y="36"/>
                  </a:cxn>
                  <a:cxn ang="0">
                    <a:pos x="7" y="44"/>
                  </a:cxn>
                  <a:cxn ang="0">
                    <a:pos x="4" y="51"/>
                  </a:cxn>
                  <a:cxn ang="0">
                    <a:pos x="1" y="58"/>
                  </a:cxn>
                  <a:cxn ang="0">
                    <a:pos x="0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0" y="89"/>
                  </a:cxn>
                  <a:cxn ang="0">
                    <a:pos x="1" y="98"/>
                  </a:cxn>
                  <a:cxn ang="0">
                    <a:pos x="4" y="105"/>
                  </a:cxn>
                  <a:cxn ang="0">
                    <a:pos x="8" y="114"/>
                  </a:cxn>
                  <a:cxn ang="0">
                    <a:pos x="18" y="128"/>
                  </a:cxn>
                  <a:cxn ang="0">
                    <a:pos x="28" y="138"/>
                  </a:cxn>
                  <a:cxn ang="0">
                    <a:pos x="37" y="144"/>
                  </a:cxn>
                  <a:cxn ang="0">
                    <a:pos x="44" y="148"/>
                  </a:cxn>
                  <a:cxn ang="0">
                    <a:pos x="50" y="152"/>
                  </a:cxn>
                  <a:cxn ang="0">
                    <a:pos x="58" y="154"/>
                  </a:cxn>
                  <a:cxn ang="0">
                    <a:pos x="65" y="156"/>
                  </a:cxn>
                  <a:cxn ang="0">
                    <a:pos x="73" y="156"/>
                  </a:cxn>
                  <a:cxn ang="0">
                    <a:pos x="78" y="158"/>
                  </a:cxn>
                </a:cxnLst>
                <a:rect l="0" t="0" r="r" b="b"/>
                <a:pathLst>
                  <a:path w="156" h="158">
                    <a:moveTo>
                      <a:pt x="78" y="158"/>
                    </a:moveTo>
                    <a:lnTo>
                      <a:pt x="82" y="156"/>
                    </a:lnTo>
                    <a:lnTo>
                      <a:pt x="85" y="156"/>
                    </a:lnTo>
                    <a:lnTo>
                      <a:pt x="89" y="156"/>
                    </a:lnTo>
                    <a:lnTo>
                      <a:pt x="94" y="155"/>
                    </a:lnTo>
                    <a:lnTo>
                      <a:pt x="97" y="154"/>
                    </a:lnTo>
                    <a:lnTo>
                      <a:pt x="101" y="153"/>
                    </a:lnTo>
                    <a:lnTo>
                      <a:pt x="104" y="152"/>
                    </a:lnTo>
                    <a:lnTo>
                      <a:pt x="108" y="150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3" y="134"/>
                    </a:lnTo>
                    <a:lnTo>
                      <a:pt x="137" y="128"/>
                    </a:lnTo>
                    <a:lnTo>
                      <a:pt x="142" y="122"/>
                    </a:lnTo>
                    <a:lnTo>
                      <a:pt x="146" y="114"/>
                    </a:lnTo>
                    <a:lnTo>
                      <a:pt x="150" y="108"/>
                    </a:lnTo>
                    <a:lnTo>
                      <a:pt x="151" y="105"/>
                    </a:lnTo>
                    <a:lnTo>
                      <a:pt x="152" y="101"/>
                    </a:lnTo>
                    <a:lnTo>
                      <a:pt x="154" y="98"/>
                    </a:lnTo>
                    <a:lnTo>
                      <a:pt x="155" y="94"/>
                    </a:lnTo>
                    <a:lnTo>
                      <a:pt x="155" y="89"/>
                    </a:lnTo>
                    <a:lnTo>
                      <a:pt x="156" y="86"/>
                    </a:lnTo>
                    <a:lnTo>
                      <a:pt x="156" y="82"/>
                    </a:lnTo>
                    <a:lnTo>
                      <a:pt x="156" y="78"/>
                    </a:lnTo>
                    <a:lnTo>
                      <a:pt x="156" y="74"/>
                    </a:lnTo>
                    <a:lnTo>
                      <a:pt x="156" y="70"/>
                    </a:lnTo>
                    <a:lnTo>
                      <a:pt x="155" y="65"/>
                    </a:lnTo>
                    <a:lnTo>
                      <a:pt x="155" y="62"/>
                    </a:lnTo>
                    <a:lnTo>
                      <a:pt x="154" y="58"/>
                    </a:lnTo>
                    <a:lnTo>
                      <a:pt x="152" y="54"/>
                    </a:lnTo>
                    <a:lnTo>
                      <a:pt x="151" y="51"/>
                    </a:lnTo>
                    <a:lnTo>
                      <a:pt x="150" y="47"/>
                    </a:lnTo>
                    <a:lnTo>
                      <a:pt x="148" y="44"/>
                    </a:lnTo>
                    <a:lnTo>
                      <a:pt x="146" y="40"/>
                    </a:lnTo>
                    <a:lnTo>
                      <a:pt x="144" y="36"/>
                    </a:lnTo>
                    <a:lnTo>
                      <a:pt x="142" y="34"/>
                    </a:lnTo>
                    <a:lnTo>
                      <a:pt x="137" y="28"/>
                    </a:lnTo>
                    <a:lnTo>
                      <a:pt x="133" y="23"/>
                    </a:lnTo>
                    <a:lnTo>
                      <a:pt x="127" y="17"/>
                    </a:lnTo>
                    <a:lnTo>
                      <a:pt x="121" y="12"/>
                    </a:lnTo>
                    <a:lnTo>
                      <a:pt x="114" y="9"/>
                    </a:lnTo>
                    <a:lnTo>
                      <a:pt x="108" y="5"/>
                    </a:lnTo>
                    <a:lnTo>
                      <a:pt x="104" y="4"/>
                    </a:lnTo>
                    <a:lnTo>
                      <a:pt x="101" y="3"/>
                    </a:lnTo>
                    <a:lnTo>
                      <a:pt x="97" y="2"/>
                    </a:lnTo>
                    <a:lnTo>
                      <a:pt x="94" y="2"/>
                    </a:lnTo>
                    <a:lnTo>
                      <a:pt x="89" y="0"/>
                    </a:lnTo>
                    <a:lnTo>
                      <a:pt x="85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3" y="0"/>
                    </a:lnTo>
                    <a:lnTo>
                      <a:pt x="70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8" y="2"/>
                    </a:lnTo>
                    <a:lnTo>
                      <a:pt x="54" y="3"/>
                    </a:lnTo>
                    <a:lnTo>
                      <a:pt x="50" y="4"/>
                    </a:lnTo>
                    <a:lnTo>
                      <a:pt x="48" y="5"/>
                    </a:lnTo>
                    <a:lnTo>
                      <a:pt x="44" y="6"/>
                    </a:lnTo>
                    <a:lnTo>
                      <a:pt x="40" y="9"/>
                    </a:lnTo>
                    <a:lnTo>
                      <a:pt x="37" y="10"/>
                    </a:lnTo>
                    <a:lnTo>
                      <a:pt x="34" y="12"/>
                    </a:lnTo>
                    <a:lnTo>
                      <a:pt x="28" y="17"/>
                    </a:lnTo>
                    <a:lnTo>
                      <a:pt x="23" y="23"/>
                    </a:lnTo>
                    <a:lnTo>
                      <a:pt x="18" y="28"/>
                    </a:lnTo>
                    <a:lnTo>
                      <a:pt x="12" y="34"/>
                    </a:lnTo>
                    <a:lnTo>
                      <a:pt x="11" y="36"/>
                    </a:lnTo>
                    <a:lnTo>
                      <a:pt x="8" y="40"/>
                    </a:lnTo>
                    <a:lnTo>
                      <a:pt x="7" y="44"/>
                    </a:lnTo>
                    <a:lnTo>
                      <a:pt x="6" y="47"/>
                    </a:lnTo>
                    <a:lnTo>
                      <a:pt x="4" y="51"/>
                    </a:lnTo>
                    <a:lnTo>
                      <a:pt x="2" y="54"/>
                    </a:lnTo>
                    <a:lnTo>
                      <a:pt x="1" y="58"/>
                    </a:lnTo>
                    <a:lnTo>
                      <a:pt x="1" y="62"/>
                    </a:lnTo>
                    <a:lnTo>
                      <a:pt x="0" y="65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1" y="94"/>
                    </a:lnTo>
                    <a:lnTo>
                      <a:pt x="1" y="98"/>
                    </a:lnTo>
                    <a:lnTo>
                      <a:pt x="2" y="101"/>
                    </a:lnTo>
                    <a:lnTo>
                      <a:pt x="4" y="105"/>
                    </a:lnTo>
                    <a:lnTo>
                      <a:pt x="6" y="108"/>
                    </a:lnTo>
                    <a:lnTo>
                      <a:pt x="8" y="114"/>
                    </a:lnTo>
                    <a:lnTo>
                      <a:pt x="12" y="122"/>
                    </a:lnTo>
                    <a:lnTo>
                      <a:pt x="18" y="128"/>
                    </a:lnTo>
                    <a:lnTo>
                      <a:pt x="23" y="134"/>
                    </a:lnTo>
                    <a:lnTo>
                      <a:pt x="28" y="138"/>
                    </a:lnTo>
                    <a:lnTo>
                      <a:pt x="34" y="143"/>
                    </a:lnTo>
                    <a:lnTo>
                      <a:pt x="37" y="144"/>
                    </a:lnTo>
                    <a:lnTo>
                      <a:pt x="40" y="147"/>
                    </a:lnTo>
                    <a:lnTo>
                      <a:pt x="44" y="148"/>
                    </a:lnTo>
                    <a:lnTo>
                      <a:pt x="48" y="150"/>
                    </a:lnTo>
                    <a:lnTo>
                      <a:pt x="50" y="152"/>
                    </a:lnTo>
                    <a:lnTo>
                      <a:pt x="54" y="153"/>
                    </a:lnTo>
                    <a:lnTo>
                      <a:pt x="58" y="154"/>
                    </a:lnTo>
                    <a:lnTo>
                      <a:pt x="61" y="155"/>
                    </a:lnTo>
                    <a:lnTo>
                      <a:pt x="65" y="156"/>
                    </a:lnTo>
                    <a:lnTo>
                      <a:pt x="70" y="156"/>
                    </a:lnTo>
                    <a:lnTo>
                      <a:pt x="73" y="156"/>
                    </a:lnTo>
                    <a:lnTo>
                      <a:pt x="78" y="158"/>
                    </a:lnTo>
                    <a:lnTo>
                      <a:pt x="78" y="1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227"/>
              <p:cNvSpPr>
                <a:spLocks/>
              </p:cNvSpPr>
              <p:nvPr/>
            </p:nvSpPr>
            <p:spPr bwMode="auto">
              <a:xfrm>
                <a:off x="1618" y="2049"/>
                <a:ext cx="194" cy="195"/>
              </a:xfrm>
              <a:custGeom>
                <a:avLst/>
                <a:gdLst/>
                <a:ahLst/>
                <a:cxnLst>
                  <a:cxn ang="0">
                    <a:pos x="107" y="194"/>
                  </a:cxn>
                  <a:cxn ang="0">
                    <a:pos x="121" y="191"/>
                  </a:cxn>
                  <a:cxn ang="0">
                    <a:pos x="135" y="186"/>
                  </a:cxn>
                  <a:cxn ang="0">
                    <a:pos x="147" y="180"/>
                  </a:cxn>
                  <a:cxn ang="0">
                    <a:pos x="158" y="172"/>
                  </a:cxn>
                  <a:cxn ang="0">
                    <a:pos x="169" y="162"/>
                  </a:cxn>
                  <a:cxn ang="0">
                    <a:pos x="177" y="152"/>
                  </a:cxn>
                  <a:cxn ang="0">
                    <a:pos x="185" y="138"/>
                  </a:cxn>
                  <a:cxn ang="0">
                    <a:pos x="189" y="126"/>
                  </a:cxn>
                  <a:cxn ang="0">
                    <a:pos x="193" y="112"/>
                  </a:cxn>
                  <a:cxn ang="0">
                    <a:pos x="194" y="97"/>
                  </a:cxn>
                  <a:cxn ang="0">
                    <a:pos x="193" y="83"/>
                  </a:cxn>
                  <a:cxn ang="0">
                    <a:pos x="189" y="69"/>
                  </a:cxn>
                  <a:cxn ang="0">
                    <a:pos x="185" y="54"/>
                  </a:cxn>
                  <a:cxn ang="0">
                    <a:pos x="177" y="42"/>
                  </a:cxn>
                  <a:cxn ang="0">
                    <a:pos x="169" y="31"/>
                  </a:cxn>
                  <a:cxn ang="0">
                    <a:pos x="158" y="22"/>
                  </a:cxn>
                  <a:cxn ang="0">
                    <a:pos x="147" y="13"/>
                  </a:cxn>
                  <a:cxn ang="0">
                    <a:pos x="135" y="7"/>
                  </a:cxn>
                  <a:cxn ang="0">
                    <a:pos x="121" y="3"/>
                  </a:cxn>
                  <a:cxn ang="0">
                    <a:pos x="107" y="0"/>
                  </a:cxn>
                  <a:cxn ang="0">
                    <a:pos x="92" y="0"/>
                  </a:cxn>
                  <a:cxn ang="0">
                    <a:pos x="78" y="3"/>
                  </a:cxn>
                  <a:cxn ang="0">
                    <a:pos x="63" y="6"/>
                  </a:cxn>
                  <a:cxn ang="0">
                    <a:pos x="50" y="11"/>
                  </a:cxn>
                  <a:cxn ang="0">
                    <a:pos x="38" y="18"/>
                  </a:cxn>
                  <a:cxn ang="0">
                    <a:pos x="29" y="29"/>
                  </a:cxn>
                  <a:cxn ang="0">
                    <a:pos x="19" y="39"/>
                  </a:cxn>
                  <a:cxn ang="0">
                    <a:pos x="12" y="51"/>
                  </a:cxn>
                  <a:cxn ang="0">
                    <a:pos x="6" y="64"/>
                  </a:cxn>
                  <a:cxn ang="0">
                    <a:pos x="2" y="77"/>
                  </a:cxn>
                  <a:cxn ang="0">
                    <a:pos x="0" y="93"/>
                  </a:cxn>
                  <a:cxn ang="0">
                    <a:pos x="0" y="107"/>
                  </a:cxn>
                  <a:cxn ang="0">
                    <a:pos x="3" y="121"/>
                  </a:cxn>
                  <a:cxn ang="0">
                    <a:pos x="8" y="135"/>
                  </a:cxn>
                  <a:cxn ang="0">
                    <a:pos x="14" y="147"/>
                  </a:cxn>
                  <a:cxn ang="0">
                    <a:pos x="21" y="159"/>
                  </a:cxn>
                  <a:cxn ang="0">
                    <a:pos x="31" y="168"/>
                  </a:cxn>
                  <a:cxn ang="0">
                    <a:pos x="43" y="178"/>
                  </a:cxn>
                  <a:cxn ang="0">
                    <a:pos x="54" y="184"/>
                  </a:cxn>
                  <a:cxn ang="0">
                    <a:pos x="68" y="190"/>
                  </a:cxn>
                  <a:cxn ang="0">
                    <a:pos x="83" y="192"/>
                  </a:cxn>
                  <a:cxn ang="0">
                    <a:pos x="98" y="195"/>
                  </a:cxn>
                </a:cxnLst>
                <a:rect l="0" t="0" r="r" b="b"/>
                <a:pathLst>
                  <a:path w="194" h="195">
                    <a:moveTo>
                      <a:pt x="98" y="195"/>
                    </a:moveTo>
                    <a:lnTo>
                      <a:pt x="102" y="194"/>
                    </a:lnTo>
                    <a:lnTo>
                      <a:pt x="107" y="194"/>
                    </a:lnTo>
                    <a:lnTo>
                      <a:pt x="111" y="192"/>
                    </a:lnTo>
                    <a:lnTo>
                      <a:pt x="116" y="192"/>
                    </a:lnTo>
                    <a:lnTo>
                      <a:pt x="121" y="191"/>
                    </a:lnTo>
                    <a:lnTo>
                      <a:pt x="126" y="190"/>
                    </a:lnTo>
                    <a:lnTo>
                      <a:pt x="129" y="188"/>
                    </a:lnTo>
                    <a:lnTo>
                      <a:pt x="135" y="186"/>
                    </a:lnTo>
                    <a:lnTo>
                      <a:pt x="139" y="184"/>
                    </a:lnTo>
                    <a:lnTo>
                      <a:pt x="143" y="183"/>
                    </a:lnTo>
                    <a:lnTo>
                      <a:pt x="147" y="180"/>
                    </a:lnTo>
                    <a:lnTo>
                      <a:pt x="151" y="178"/>
                    </a:lnTo>
                    <a:lnTo>
                      <a:pt x="155" y="174"/>
                    </a:lnTo>
                    <a:lnTo>
                      <a:pt x="158" y="172"/>
                    </a:lnTo>
                    <a:lnTo>
                      <a:pt x="163" y="168"/>
                    </a:lnTo>
                    <a:lnTo>
                      <a:pt x="167" y="166"/>
                    </a:lnTo>
                    <a:lnTo>
                      <a:pt x="169" y="162"/>
                    </a:lnTo>
                    <a:lnTo>
                      <a:pt x="171" y="159"/>
                    </a:lnTo>
                    <a:lnTo>
                      <a:pt x="175" y="155"/>
                    </a:lnTo>
                    <a:lnTo>
                      <a:pt x="177" y="152"/>
                    </a:lnTo>
                    <a:lnTo>
                      <a:pt x="180" y="147"/>
                    </a:lnTo>
                    <a:lnTo>
                      <a:pt x="182" y="143"/>
                    </a:lnTo>
                    <a:lnTo>
                      <a:pt x="185" y="138"/>
                    </a:lnTo>
                    <a:lnTo>
                      <a:pt x="187" y="135"/>
                    </a:lnTo>
                    <a:lnTo>
                      <a:pt x="188" y="130"/>
                    </a:lnTo>
                    <a:lnTo>
                      <a:pt x="189" y="126"/>
                    </a:lnTo>
                    <a:lnTo>
                      <a:pt x="191" y="121"/>
                    </a:lnTo>
                    <a:lnTo>
                      <a:pt x="192" y="117"/>
                    </a:lnTo>
                    <a:lnTo>
                      <a:pt x="193" y="112"/>
                    </a:lnTo>
                    <a:lnTo>
                      <a:pt x="193" y="107"/>
                    </a:lnTo>
                    <a:lnTo>
                      <a:pt x="194" y="102"/>
                    </a:lnTo>
                    <a:lnTo>
                      <a:pt x="194" y="97"/>
                    </a:lnTo>
                    <a:lnTo>
                      <a:pt x="194" y="93"/>
                    </a:lnTo>
                    <a:lnTo>
                      <a:pt x="193" y="88"/>
                    </a:lnTo>
                    <a:lnTo>
                      <a:pt x="193" y="83"/>
                    </a:lnTo>
                    <a:lnTo>
                      <a:pt x="192" y="77"/>
                    </a:lnTo>
                    <a:lnTo>
                      <a:pt x="191" y="72"/>
                    </a:lnTo>
                    <a:lnTo>
                      <a:pt x="189" y="69"/>
                    </a:lnTo>
                    <a:lnTo>
                      <a:pt x="188" y="64"/>
                    </a:lnTo>
                    <a:lnTo>
                      <a:pt x="187" y="59"/>
                    </a:lnTo>
                    <a:lnTo>
                      <a:pt x="185" y="54"/>
                    </a:lnTo>
                    <a:lnTo>
                      <a:pt x="182" y="51"/>
                    </a:lnTo>
                    <a:lnTo>
                      <a:pt x="180" y="46"/>
                    </a:lnTo>
                    <a:lnTo>
                      <a:pt x="177" y="42"/>
                    </a:lnTo>
                    <a:lnTo>
                      <a:pt x="175" y="39"/>
                    </a:lnTo>
                    <a:lnTo>
                      <a:pt x="171" y="35"/>
                    </a:lnTo>
                    <a:lnTo>
                      <a:pt x="169" y="31"/>
                    </a:lnTo>
                    <a:lnTo>
                      <a:pt x="167" y="29"/>
                    </a:lnTo>
                    <a:lnTo>
                      <a:pt x="163" y="25"/>
                    </a:lnTo>
                    <a:lnTo>
                      <a:pt x="158" y="22"/>
                    </a:lnTo>
                    <a:lnTo>
                      <a:pt x="155" y="18"/>
                    </a:lnTo>
                    <a:lnTo>
                      <a:pt x="151" y="16"/>
                    </a:lnTo>
                    <a:lnTo>
                      <a:pt x="147" y="13"/>
                    </a:lnTo>
                    <a:lnTo>
                      <a:pt x="143" y="11"/>
                    </a:lnTo>
                    <a:lnTo>
                      <a:pt x="139" y="10"/>
                    </a:lnTo>
                    <a:lnTo>
                      <a:pt x="135" y="7"/>
                    </a:lnTo>
                    <a:lnTo>
                      <a:pt x="129" y="6"/>
                    </a:lnTo>
                    <a:lnTo>
                      <a:pt x="126" y="4"/>
                    </a:lnTo>
                    <a:lnTo>
                      <a:pt x="121" y="3"/>
                    </a:lnTo>
                    <a:lnTo>
                      <a:pt x="116" y="3"/>
                    </a:lnTo>
                    <a:lnTo>
                      <a:pt x="111" y="1"/>
                    </a:lnTo>
                    <a:lnTo>
                      <a:pt x="107" y="0"/>
                    </a:lnTo>
                    <a:lnTo>
                      <a:pt x="102" y="0"/>
                    </a:lnTo>
                    <a:lnTo>
                      <a:pt x="98" y="0"/>
                    </a:lnTo>
                    <a:lnTo>
                      <a:pt x="92" y="0"/>
                    </a:lnTo>
                    <a:lnTo>
                      <a:pt x="87" y="0"/>
                    </a:lnTo>
                    <a:lnTo>
                      <a:pt x="83" y="1"/>
                    </a:lnTo>
                    <a:lnTo>
                      <a:pt x="78" y="3"/>
                    </a:lnTo>
                    <a:lnTo>
                      <a:pt x="73" y="3"/>
                    </a:lnTo>
                    <a:lnTo>
                      <a:pt x="68" y="4"/>
                    </a:lnTo>
                    <a:lnTo>
                      <a:pt x="63" y="6"/>
                    </a:lnTo>
                    <a:lnTo>
                      <a:pt x="59" y="7"/>
                    </a:lnTo>
                    <a:lnTo>
                      <a:pt x="54" y="10"/>
                    </a:lnTo>
                    <a:lnTo>
                      <a:pt x="50" y="11"/>
                    </a:lnTo>
                    <a:lnTo>
                      <a:pt x="47" y="13"/>
                    </a:lnTo>
                    <a:lnTo>
                      <a:pt x="43" y="16"/>
                    </a:lnTo>
                    <a:lnTo>
                      <a:pt x="38" y="18"/>
                    </a:lnTo>
                    <a:lnTo>
                      <a:pt x="35" y="22"/>
                    </a:lnTo>
                    <a:lnTo>
                      <a:pt x="31" y="25"/>
                    </a:lnTo>
                    <a:lnTo>
                      <a:pt x="29" y="29"/>
                    </a:lnTo>
                    <a:lnTo>
                      <a:pt x="25" y="31"/>
                    </a:lnTo>
                    <a:lnTo>
                      <a:pt x="21" y="35"/>
                    </a:lnTo>
                    <a:lnTo>
                      <a:pt x="19" y="39"/>
                    </a:lnTo>
                    <a:lnTo>
                      <a:pt x="17" y="42"/>
                    </a:lnTo>
                    <a:lnTo>
                      <a:pt x="14" y="46"/>
                    </a:lnTo>
                    <a:lnTo>
                      <a:pt x="12" y="51"/>
                    </a:lnTo>
                    <a:lnTo>
                      <a:pt x="9" y="54"/>
                    </a:lnTo>
                    <a:lnTo>
                      <a:pt x="8" y="59"/>
                    </a:lnTo>
                    <a:lnTo>
                      <a:pt x="6" y="64"/>
                    </a:lnTo>
                    <a:lnTo>
                      <a:pt x="5" y="69"/>
                    </a:lnTo>
                    <a:lnTo>
                      <a:pt x="3" y="72"/>
                    </a:lnTo>
                    <a:lnTo>
                      <a:pt x="2" y="77"/>
                    </a:lnTo>
                    <a:lnTo>
                      <a:pt x="1" y="83"/>
                    </a:lnTo>
                    <a:lnTo>
                      <a:pt x="0" y="88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102"/>
                    </a:lnTo>
                    <a:lnTo>
                      <a:pt x="0" y="107"/>
                    </a:lnTo>
                    <a:lnTo>
                      <a:pt x="1" y="112"/>
                    </a:lnTo>
                    <a:lnTo>
                      <a:pt x="2" y="117"/>
                    </a:lnTo>
                    <a:lnTo>
                      <a:pt x="3" y="121"/>
                    </a:lnTo>
                    <a:lnTo>
                      <a:pt x="5" y="126"/>
                    </a:lnTo>
                    <a:lnTo>
                      <a:pt x="6" y="130"/>
                    </a:lnTo>
                    <a:lnTo>
                      <a:pt x="8" y="135"/>
                    </a:lnTo>
                    <a:lnTo>
                      <a:pt x="9" y="138"/>
                    </a:lnTo>
                    <a:lnTo>
                      <a:pt x="12" y="143"/>
                    </a:lnTo>
                    <a:lnTo>
                      <a:pt x="14" y="147"/>
                    </a:lnTo>
                    <a:lnTo>
                      <a:pt x="17" y="152"/>
                    </a:lnTo>
                    <a:lnTo>
                      <a:pt x="19" y="155"/>
                    </a:lnTo>
                    <a:lnTo>
                      <a:pt x="21" y="159"/>
                    </a:lnTo>
                    <a:lnTo>
                      <a:pt x="25" y="162"/>
                    </a:lnTo>
                    <a:lnTo>
                      <a:pt x="29" y="166"/>
                    </a:lnTo>
                    <a:lnTo>
                      <a:pt x="31" y="168"/>
                    </a:lnTo>
                    <a:lnTo>
                      <a:pt x="35" y="172"/>
                    </a:lnTo>
                    <a:lnTo>
                      <a:pt x="38" y="174"/>
                    </a:lnTo>
                    <a:lnTo>
                      <a:pt x="43" y="178"/>
                    </a:lnTo>
                    <a:lnTo>
                      <a:pt x="47" y="180"/>
                    </a:lnTo>
                    <a:lnTo>
                      <a:pt x="50" y="183"/>
                    </a:lnTo>
                    <a:lnTo>
                      <a:pt x="54" y="184"/>
                    </a:lnTo>
                    <a:lnTo>
                      <a:pt x="59" y="186"/>
                    </a:lnTo>
                    <a:lnTo>
                      <a:pt x="63" y="188"/>
                    </a:lnTo>
                    <a:lnTo>
                      <a:pt x="68" y="190"/>
                    </a:lnTo>
                    <a:lnTo>
                      <a:pt x="73" y="191"/>
                    </a:lnTo>
                    <a:lnTo>
                      <a:pt x="78" y="192"/>
                    </a:lnTo>
                    <a:lnTo>
                      <a:pt x="83" y="192"/>
                    </a:lnTo>
                    <a:lnTo>
                      <a:pt x="87" y="194"/>
                    </a:lnTo>
                    <a:lnTo>
                      <a:pt x="92" y="194"/>
                    </a:lnTo>
                    <a:lnTo>
                      <a:pt x="98" y="195"/>
                    </a:lnTo>
                    <a:lnTo>
                      <a:pt x="98" y="19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228"/>
              <p:cNvSpPr>
                <a:spLocks/>
              </p:cNvSpPr>
              <p:nvPr/>
            </p:nvSpPr>
            <p:spPr bwMode="auto">
              <a:xfrm>
                <a:off x="1830" y="2157"/>
                <a:ext cx="191" cy="192"/>
              </a:xfrm>
              <a:custGeom>
                <a:avLst/>
                <a:gdLst/>
                <a:ahLst/>
                <a:cxnLst>
                  <a:cxn ang="0">
                    <a:pos x="105" y="191"/>
                  </a:cxn>
                  <a:cxn ang="0">
                    <a:pos x="119" y="189"/>
                  </a:cxn>
                  <a:cxn ang="0">
                    <a:pos x="132" y="184"/>
                  </a:cxn>
                  <a:cxn ang="0">
                    <a:pos x="143" y="177"/>
                  </a:cxn>
                  <a:cxn ang="0">
                    <a:pos x="155" y="170"/>
                  </a:cxn>
                  <a:cxn ang="0">
                    <a:pos x="165" y="160"/>
                  </a:cxn>
                  <a:cxn ang="0">
                    <a:pos x="173" y="149"/>
                  </a:cxn>
                  <a:cxn ang="0">
                    <a:pos x="180" y="136"/>
                  </a:cxn>
                  <a:cxn ang="0">
                    <a:pos x="186" y="124"/>
                  </a:cxn>
                  <a:cxn ang="0">
                    <a:pos x="189" y="110"/>
                  </a:cxn>
                  <a:cxn ang="0">
                    <a:pos x="191" y="96"/>
                  </a:cxn>
                  <a:cxn ang="0">
                    <a:pos x="189" y="81"/>
                  </a:cxn>
                  <a:cxn ang="0">
                    <a:pos x="186" y="68"/>
                  </a:cxn>
                  <a:cxn ang="0">
                    <a:pos x="180" y="54"/>
                  </a:cxn>
                  <a:cxn ang="0">
                    <a:pos x="173" y="42"/>
                  </a:cxn>
                  <a:cxn ang="0">
                    <a:pos x="165" y="32"/>
                  </a:cxn>
                  <a:cxn ang="0">
                    <a:pos x="155" y="22"/>
                  </a:cxn>
                  <a:cxn ang="0">
                    <a:pos x="143" y="13"/>
                  </a:cxn>
                  <a:cxn ang="0">
                    <a:pos x="132" y="7"/>
                  </a:cxn>
                  <a:cxn ang="0">
                    <a:pos x="119" y="3"/>
                  </a:cxn>
                  <a:cxn ang="0">
                    <a:pos x="105" y="0"/>
                  </a:cxn>
                  <a:cxn ang="0">
                    <a:pos x="90" y="0"/>
                  </a:cxn>
                  <a:cxn ang="0">
                    <a:pos x="76" y="3"/>
                  </a:cxn>
                  <a:cxn ang="0">
                    <a:pos x="61" y="6"/>
                  </a:cxn>
                  <a:cxn ang="0">
                    <a:pos x="48" y="11"/>
                  </a:cxn>
                  <a:cxn ang="0">
                    <a:pos x="37" y="18"/>
                  </a:cxn>
                  <a:cxn ang="0">
                    <a:pos x="28" y="28"/>
                  </a:cxn>
                  <a:cxn ang="0">
                    <a:pos x="18" y="39"/>
                  </a:cxn>
                  <a:cxn ang="0">
                    <a:pos x="11" y="50"/>
                  </a:cxn>
                  <a:cxn ang="0">
                    <a:pos x="5" y="63"/>
                  </a:cxn>
                  <a:cxn ang="0">
                    <a:pos x="1" y="76"/>
                  </a:cxn>
                  <a:cxn ang="0">
                    <a:pos x="0" y="90"/>
                  </a:cxn>
                  <a:cxn ang="0">
                    <a:pos x="0" y="105"/>
                  </a:cxn>
                  <a:cxn ang="0">
                    <a:pos x="3" y="119"/>
                  </a:cxn>
                  <a:cxn ang="0">
                    <a:pos x="7" y="132"/>
                  </a:cxn>
                  <a:cxn ang="0">
                    <a:pos x="12" y="144"/>
                  </a:cxn>
                  <a:cxn ang="0">
                    <a:pos x="22" y="156"/>
                  </a:cxn>
                  <a:cxn ang="0">
                    <a:pos x="31" y="166"/>
                  </a:cxn>
                  <a:cxn ang="0">
                    <a:pos x="41" y="174"/>
                  </a:cxn>
                  <a:cxn ang="0">
                    <a:pos x="53" y="182"/>
                  </a:cxn>
                  <a:cxn ang="0">
                    <a:pos x="66" y="188"/>
                  </a:cxn>
                  <a:cxn ang="0">
                    <a:pos x="81" y="190"/>
                  </a:cxn>
                  <a:cxn ang="0">
                    <a:pos x="95" y="192"/>
                  </a:cxn>
                </a:cxnLst>
                <a:rect l="0" t="0" r="r" b="b"/>
                <a:pathLst>
                  <a:path w="191" h="192">
                    <a:moveTo>
                      <a:pt x="95" y="192"/>
                    </a:moveTo>
                    <a:lnTo>
                      <a:pt x="100" y="191"/>
                    </a:lnTo>
                    <a:lnTo>
                      <a:pt x="105" y="191"/>
                    </a:lnTo>
                    <a:lnTo>
                      <a:pt x="109" y="190"/>
                    </a:lnTo>
                    <a:lnTo>
                      <a:pt x="114" y="190"/>
                    </a:lnTo>
                    <a:lnTo>
                      <a:pt x="119" y="189"/>
                    </a:lnTo>
                    <a:lnTo>
                      <a:pt x="123" y="188"/>
                    </a:lnTo>
                    <a:lnTo>
                      <a:pt x="127" y="185"/>
                    </a:lnTo>
                    <a:lnTo>
                      <a:pt x="132" y="184"/>
                    </a:lnTo>
                    <a:lnTo>
                      <a:pt x="136" y="182"/>
                    </a:lnTo>
                    <a:lnTo>
                      <a:pt x="139" y="179"/>
                    </a:lnTo>
                    <a:lnTo>
                      <a:pt x="143" y="177"/>
                    </a:lnTo>
                    <a:lnTo>
                      <a:pt x="148" y="174"/>
                    </a:lnTo>
                    <a:lnTo>
                      <a:pt x="151" y="172"/>
                    </a:lnTo>
                    <a:lnTo>
                      <a:pt x="155" y="170"/>
                    </a:lnTo>
                    <a:lnTo>
                      <a:pt x="159" y="166"/>
                    </a:lnTo>
                    <a:lnTo>
                      <a:pt x="162" y="164"/>
                    </a:lnTo>
                    <a:lnTo>
                      <a:pt x="165" y="160"/>
                    </a:lnTo>
                    <a:lnTo>
                      <a:pt x="168" y="156"/>
                    </a:lnTo>
                    <a:lnTo>
                      <a:pt x="171" y="153"/>
                    </a:lnTo>
                    <a:lnTo>
                      <a:pt x="173" y="149"/>
                    </a:lnTo>
                    <a:lnTo>
                      <a:pt x="175" y="144"/>
                    </a:lnTo>
                    <a:lnTo>
                      <a:pt x="178" y="141"/>
                    </a:lnTo>
                    <a:lnTo>
                      <a:pt x="180" y="136"/>
                    </a:lnTo>
                    <a:lnTo>
                      <a:pt x="183" y="132"/>
                    </a:lnTo>
                    <a:lnTo>
                      <a:pt x="184" y="128"/>
                    </a:lnTo>
                    <a:lnTo>
                      <a:pt x="186" y="124"/>
                    </a:lnTo>
                    <a:lnTo>
                      <a:pt x="187" y="119"/>
                    </a:lnTo>
                    <a:lnTo>
                      <a:pt x="189" y="114"/>
                    </a:lnTo>
                    <a:lnTo>
                      <a:pt x="189" y="110"/>
                    </a:lnTo>
                    <a:lnTo>
                      <a:pt x="190" y="105"/>
                    </a:lnTo>
                    <a:lnTo>
                      <a:pt x="190" y="100"/>
                    </a:lnTo>
                    <a:lnTo>
                      <a:pt x="191" y="96"/>
                    </a:lnTo>
                    <a:lnTo>
                      <a:pt x="190" y="90"/>
                    </a:lnTo>
                    <a:lnTo>
                      <a:pt x="190" y="86"/>
                    </a:lnTo>
                    <a:lnTo>
                      <a:pt x="189" y="81"/>
                    </a:lnTo>
                    <a:lnTo>
                      <a:pt x="189" y="76"/>
                    </a:lnTo>
                    <a:lnTo>
                      <a:pt x="187" y="71"/>
                    </a:lnTo>
                    <a:lnTo>
                      <a:pt x="186" y="68"/>
                    </a:lnTo>
                    <a:lnTo>
                      <a:pt x="184" y="63"/>
                    </a:lnTo>
                    <a:lnTo>
                      <a:pt x="183" y="59"/>
                    </a:lnTo>
                    <a:lnTo>
                      <a:pt x="180" y="54"/>
                    </a:lnTo>
                    <a:lnTo>
                      <a:pt x="178" y="50"/>
                    </a:lnTo>
                    <a:lnTo>
                      <a:pt x="175" y="46"/>
                    </a:lnTo>
                    <a:lnTo>
                      <a:pt x="173" y="42"/>
                    </a:lnTo>
                    <a:lnTo>
                      <a:pt x="171" y="39"/>
                    </a:lnTo>
                    <a:lnTo>
                      <a:pt x="168" y="35"/>
                    </a:lnTo>
                    <a:lnTo>
                      <a:pt x="165" y="32"/>
                    </a:lnTo>
                    <a:lnTo>
                      <a:pt x="162" y="28"/>
                    </a:lnTo>
                    <a:lnTo>
                      <a:pt x="159" y="24"/>
                    </a:lnTo>
                    <a:lnTo>
                      <a:pt x="155" y="22"/>
                    </a:lnTo>
                    <a:lnTo>
                      <a:pt x="151" y="18"/>
                    </a:lnTo>
                    <a:lnTo>
                      <a:pt x="148" y="16"/>
                    </a:lnTo>
                    <a:lnTo>
                      <a:pt x="143" y="13"/>
                    </a:lnTo>
                    <a:lnTo>
                      <a:pt x="139" y="11"/>
                    </a:lnTo>
                    <a:lnTo>
                      <a:pt x="136" y="10"/>
                    </a:lnTo>
                    <a:lnTo>
                      <a:pt x="132" y="7"/>
                    </a:lnTo>
                    <a:lnTo>
                      <a:pt x="127" y="6"/>
                    </a:lnTo>
                    <a:lnTo>
                      <a:pt x="123" y="4"/>
                    </a:lnTo>
                    <a:lnTo>
                      <a:pt x="119" y="3"/>
                    </a:lnTo>
                    <a:lnTo>
                      <a:pt x="114" y="3"/>
                    </a:lnTo>
                    <a:lnTo>
                      <a:pt x="109" y="0"/>
                    </a:lnTo>
                    <a:lnTo>
                      <a:pt x="105" y="0"/>
                    </a:lnTo>
                    <a:lnTo>
                      <a:pt x="100" y="0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85" y="0"/>
                    </a:lnTo>
                    <a:lnTo>
                      <a:pt x="81" y="0"/>
                    </a:lnTo>
                    <a:lnTo>
                      <a:pt x="76" y="3"/>
                    </a:lnTo>
                    <a:lnTo>
                      <a:pt x="71" y="3"/>
                    </a:lnTo>
                    <a:lnTo>
                      <a:pt x="66" y="4"/>
                    </a:lnTo>
                    <a:lnTo>
                      <a:pt x="61" y="6"/>
                    </a:lnTo>
                    <a:lnTo>
                      <a:pt x="58" y="7"/>
                    </a:lnTo>
                    <a:lnTo>
                      <a:pt x="53" y="10"/>
                    </a:lnTo>
                    <a:lnTo>
                      <a:pt x="48" y="11"/>
                    </a:lnTo>
                    <a:lnTo>
                      <a:pt x="45" y="13"/>
                    </a:lnTo>
                    <a:lnTo>
                      <a:pt x="41" y="16"/>
                    </a:lnTo>
                    <a:lnTo>
                      <a:pt x="37" y="18"/>
                    </a:lnTo>
                    <a:lnTo>
                      <a:pt x="34" y="22"/>
                    </a:lnTo>
                    <a:lnTo>
                      <a:pt x="31" y="24"/>
                    </a:lnTo>
                    <a:lnTo>
                      <a:pt x="28" y="28"/>
                    </a:lnTo>
                    <a:lnTo>
                      <a:pt x="24" y="32"/>
                    </a:lnTo>
                    <a:lnTo>
                      <a:pt x="22" y="35"/>
                    </a:lnTo>
                    <a:lnTo>
                      <a:pt x="18" y="39"/>
                    </a:lnTo>
                    <a:lnTo>
                      <a:pt x="16" y="42"/>
                    </a:lnTo>
                    <a:lnTo>
                      <a:pt x="12" y="46"/>
                    </a:lnTo>
                    <a:lnTo>
                      <a:pt x="11" y="50"/>
                    </a:lnTo>
                    <a:lnTo>
                      <a:pt x="9" y="54"/>
                    </a:lnTo>
                    <a:lnTo>
                      <a:pt x="7" y="59"/>
                    </a:lnTo>
                    <a:lnTo>
                      <a:pt x="5" y="63"/>
                    </a:lnTo>
                    <a:lnTo>
                      <a:pt x="4" y="68"/>
                    </a:lnTo>
                    <a:lnTo>
                      <a:pt x="3" y="71"/>
                    </a:lnTo>
                    <a:lnTo>
                      <a:pt x="1" y="76"/>
                    </a:lnTo>
                    <a:lnTo>
                      <a:pt x="0" y="81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0" y="96"/>
                    </a:lnTo>
                    <a:lnTo>
                      <a:pt x="0" y="100"/>
                    </a:lnTo>
                    <a:lnTo>
                      <a:pt x="0" y="105"/>
                    </a:lnTo>
                    <a:lnTo>
                      <a:pt x="0" y="110"/>
                    </a:lnTo>
                    <a:lnTo>
                      <a:pt x="1" y="114"/>
                    </a:lnTo>
                    <a:lnTo>
                      <a:pt x="3" y="119"/>
                    </a:lnTo>
                    <a:lnTo>
                      <a:pt x="4" y="124"/>
                    </a:lnTo>
                    <a:lnTo>
                      <a:pt x="5" y="128"/>
                    </a:lnTo>
                    <a:lnTo>
                      <a:pt x="7" y="132"/>
                    </a:lnTo>
                    <a:lnTo>
                      <a:pt x="9" y="136"/>
                    </a:lnTo>
                    <a:lnTo>
                      <a:pt x="11" y="141"/>
                    </a:lnTo>
                    <a:lnTo>
                      <a:pt x="12" y="144"/>
                    </a:lnTo>
                    <a:lnTo>
                      <a:pt x="16" y="149"/>
                    </a:lnTo>
                    <a:lnTo>
                      <a:pt x="18" y="153"/>
                    </a:lnTo>
                    <a:lnTo>
                      <a:pt x="22" y="156"/>
                    </a:lnTo>
                    <a:lnTo>
                      <a:pt x="24" y="160"/>
                    </a:lnTo>
                    <a:lnTo>
                      <a:pt x="28" y="164"/>
                    </a:lnTo>
                    <a:lnTo>
                      <a:pt x="31" y="166"/>
                    </a:lnTo>
                    <a:lnTo>
                      <a:pt x="34" y="170"/>
                    </a:lnTo>
                    <a:lnTo>
                      <a:pt x="37" y="172"/>
                    </a:lnTo>
                    <a:lnTo>
                      <a:pt x="41" y="174"/>
                    </a:lnTo>
                    <a:lnTo>
                      <a:pt x="45" y="177"/>
                    </a:lnTo>
                    <a:lnTo>
                      <a:pt x="48" y="179"/>
                    </a:lnTo>
                    <a:lnTo>
                      <a:pt x="53" y="182"/>
                    </a:lnTo>
                    <a:lnTo>
                      <a:pt x="58" y="184"/>
                    </a:lnTo>
                    <a:lnTo>
                      <a:pt x="61" y="185"/>
                    </a:lnTo>
                    <a:lnTo>
                      <a:pt x="66" y="188"/>
                    </a:lnTo>
                    <a:lnTo>
                      <a:pt x="71" y="189"/>
                    </a:lnTo>
                    <a:lnTo>
                      <a:pt x="76" y="190"/>
                    </a:lnTo>
                    <a:lnTo>
                      <a:pt x="81" y="190"/>
                    </a:lnTo>
                    <a:lnTo>
                      <a:pt x="85" y="191"/>
                    </a:lnTo>
                    <a:lnTo>
                      <a:pt x="90" y="191"/>
                    </a:lnTo>
                    <a:lnTo>
                      <a:pt x="95" y="192"/>
                    </a:lnTo>
                    <a:lnTo>
                      <a:pt x="95" y="1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229"/>
              <p:cNvSpPr>
                <a:spLocks/>
              </p:cNvSpPr>
              <p:nvPr/>
            </p:nvSpPr>
            <p:spPr bwMode="auto">
              <a:xfrm>
                <a:off x="2068" y="2243"/>
                <a:ext cx="166" cy="169"/>
              </a:xfrm>
              <a:custGeom>
                <a:avLst/>
                <a:gdLst/>
                <a:ahLst/>
                <a:cxnLst>
                  <a:cxn ang="0">
                    <a:pos x="86" y="168"/>
                  </a:cxn>
                  <a:cxn ang="0">
                    <a:pos x="95" y="168"/>
                  </a:cxn>
                  <a:cxn ang="0">
                    <a:pos x="103" y="165"/>
                  </a:cxn>
                  <a:cxn ang="0">
                    <a:pos x="111" y="163"/>
                  </a:cxn>
                  <a:cxn ang="0">
                    <a:pos x="119" y="158"/>
                  </a:cxn>
                  <a:cxn ang="0">
                    <a:pos x="126" y="154"/>
                  </a:cxn>
                  <a:cxn ang="0">
                    <a:pos x="135" y="148"/>
                  </a:cxn>
                  <a:cxn ang="0">
                    <a:pos x="147" y="136"/>
                  </a:cxn>
                  <a:cxn ang="0">
                    <a:pos x="153" y="127"/>
                  </a:cxn>
                  <a:cxn ang="0">
                    <a:pos x="157" y="120"/>
                  </a:cxn>
                  <a:cxn ang="0">
                    <a:pos x="160" y="111"/>
                  </a:cxn>
                  <a:cxn ang="0">
                    <a:pos x="163" y="104"/>
                  </a:cxn>
                  <a:cxn ang="0">
                    <a:pos x="165" y="96"/>
                  </a:cxn>
                  <a:cxn ang="0">
                    <a:pos x="166" y="87"/>
                  </a:cxn>
                  <a:cxn ang="0">
                    <a:pos x="166" y="79"/>
                  </a:cxn>
                  <a:cxn ang="0">
                    <a:pos x="165" y="69"/>
                  </a:cxn>
                  <a:cxn ang="0">
                    <a:pos x="163" y="62"/>
                  </a:cxn>
                  <a:cxn ang="0">
                    <a:pos x="160" y="55"/>
                  </a:cxn>
                  <a:cxn ang="0">
                    <a:pos x="157" y="46"/>
                  </a:cxn>
                  <a:cxn ang="0">
                    <a:pos x="153" y="39"/>
                  </a:cxn>
                  <a:cxn ang="0">
                    <a:pos x="150" y="32"/>
                  </a:cxn>
                  <a:cxn ang="0">
                    <a:pos x="145" y="26"/>
                  </a:cxn>
                  <a:cxn ang="0">
                    <a:pos x="135" y="18"/>
                  </a:cxn>
                  <a:cxn ang="0">
                    <a:pos x="126" y="10"/>
                  </a:cxn>
                  <a:cxn ang="0">
                    <a:pos x="119" y="7"/>
                  </a:cxn>
                  <a:cxn ang="0">
                    <a:pos x="111" y="3"/>
                  </a:cxn>
                  <a:cxn ang="0">
                    <a:pos x="103" y="1"/>
                  </a:cxn>
                  <a:cxn ang="0">
                    <a:pos x="95" y="0"/>
                  </a:cxn>
                  <a:cxn ang="0">
                    <a:pos x="86" y="0"/>
                  </a:cxn>
                  <a:cxn ang="0">
                    <a:pos x="78" y="0"/>
                  </a:cxn>
                  <a:cxn ang="0">
                    <a:pos x="69" y="0"/>
                  </a:cxn>
                  <a:cxn ang="0">
                    <a:pos x="61" y="1"/>
                  </a:cxn>
                  <a:cxn ang="0">
                    <a:pos x="54" y="3"/>
                  </a:cxn>
                  <a:cxn ang="0">
                    <a:pos x="47" y="7"/>
                  </a:cxn>
                  <a:cxn ang="0">
                    <a:pos x="39" y="10"/>
                  </a:cxn>
                  <a:cxn ang="0">
                    <a:pos x="32" y="15"/>
                  </a:cxn>
                  <a:cxn ang="0">
                    <a:pos x="26" y="20"/>
                  </a:cxn>
                  <a:cxn ang="0">
                    <a:pos x="20" y="26"/>
                  </a:cxn>
                  <a:cxn ang="0">
                    <a:pos x="15" y="32"/>
                  </a:cxn>
                  <a:cxn ang="0">
                    <a:pos x="11" y="39"/>
                  </a:cxn>
                  <a:cxn ang="0">
                    <a:pos x="7" y="46"/>
                  </a:cxn>
                  <a:cxn ang="0">
                    <a:pos x="3" y="55"/>
                  </a:cxn>
                  <a:cxn ang="0">
                    <a:pos x="1" y="62"/>
                  </a:cxn>
                  <a:cxn ang="0">
                    <a:pos x="0" y="69"/>
                  </a:cxn>
                  <a:cxn ang="0">
                    <a:pos x="0" y="79"/>
                  </a:cxn>
                  <a:cxn ang="0">
                    <a:pos x="0" y="87"/>
                  </a:cxn>
                  <a:cxn ang="0">
                    <a:pos x="0" y="96"/>
                  </a:cxn>
                  <a:cxn ang="0">
                    <a:pos x="1" y="104"/>
                  </a:cxn>
                  <a:cxn ang="0">
                    <a:pos x="3" y="111"/>
                  </a:cxn>
                  <a:cxn ang="0">
                    <a:pos x="7" y="120"/>
                  </a:cxn>
                  <a:cxn ang="0">
                    <a:pos x="11" y="127"/>
                  </a:cxn>
                  <a:cxn ang="0">
                    <a:pos x="18" y="136"/>
                  </a:cxn>
                  <a:cxn ang="0">
                    <a:pos x="26" y="146"/>
                  </a:cxn>
                  <a:cxn ang="0">
                    <a:pos x="32" y="151"/>
                  </a:cxn>
                  <a:cxn ang="0">
                    <a:pos x="39" y="154"/>
                  </a:cxn>
                  <a:cxn ang="0">
                    <a:pos x="47" y="158"/>
                  </a:cxn>
                  <a:cxn ang="0">
                    <a:pos x="54" y="163"/>
                  </a:cxn>
                  <a:cxn ang="0">
                    <a:pos x="61" y="165"/>
                  </a:cxn>
                  <a:cxn ang="0">
                    <a:pos x="69" y="168"/>
                  </a:cxn>
                  <a:cxn ang="0">
                    <a:pos x="78" y="168"/>
                  </a:cxn>
                  <a:cxn ang="0">
                    <a:pos x="83" y="169"/>
                  </a:cxn>
                </a:cxnLst>
                <a:rect l="0" t="0" r="r" b="b"/>
                <a:pathLst>
                  <a:path w="166" h="169">
                    <a:moveTo>
                      <a:pt x="83" y="169"/>
                    </a:moveTo>
                    <a:lnTo>
                      <a:pt x="86" y="168"/>
                    </a:lnTo>
                    <a:lnTo>
                      <a:pt x="91" y="168"/>
                    </a:lnTo>
                    <a:lnTo>
                      <a:pt x="95" y="168"/>
                    </a:lnTo>
                    <a:lnTo>
                      <a:pt x="99" y="166"/>
                    </a:lnTo>
                    <a:lnTo>
                      <a:pt x="103" y="165"/>
                    </a:lnTo>
                    <a:lnTo>
                      <a:pt x="108" y="164"/>
                    </a:lnTo>
                    <a:lnTo>
                      <a:pt x="111" y="163"/>
                    </a:lnTo>
                    <a:lnTo>
                      <a:pt x="115" y="162"/>
                    </a:lnTo>
                    <a:lnTo>
                      <a:pt x="119" y="158"/>
                    </a:lnTo>
                    <a:lnTo>
                      <a:pt x="122" y="157"/>
                    </a:lnTo>
                    <a:lnTo>
                      <a:pt x="126" y="154"/>
                    </a:lnTo>
                    <a:lnTo>
                      <a:pt x="129" y="153"/>
                    </a:lnTo>
                    <a:lnTo>
                      <a:pt x="135" y="148"/>
                    </a:lnTo>
                    <a:lnTo>
                      <a:pt x="142" y="144"/>
                    </a:lnTo>
                    <a:lnTo>
                      <a:pt x="147" y="136"/>
                    </a:lnTo>
                    <a:lnTo>
                      <a:pt x="152" y="130"/>
                    </a:lnTo>
                    <a:lnTo>
                      <a:pt x="153" y="127"/>
                    </a:lnTo>
                    <a:lnTo>
                      <a:pt x="156" y="123"/>
                    </a:lnTo>
                    <a:lnTo>
                      <a:pt x="157" y="120"/>
                    </a:lnTo>
                    <a:lnTo>
                      <a:pt x="159" y="116"/>
                    </a:lnTo>
                    <a:lnTo>
                      <a:pt x="160" y="111"/>
                    </a:lnTo>
                    <a:lnTo>
                      <a:pt x="162" y="108"/>
                    </a:lnTo>
                    <a:lnTo>
                      <a:pt x="163" y="104"/>
                    </a:lnTo>
                    <a:lnTo>
                      <a:pt x="164" y="100"/>
                    </a:lnTo>
                    <a:lnTo>
                      <a:pt x="165" y="96"/>
                    </a:lnTo>
                    <a:lnTo>
                      <a:pt x="166" y="91"/>
                    </a:lnTo>
                    <a:lnTo>
                      <a:pt x="166" y="87"/>
                    </a:lnTo>
                    <a:lnTo>
                      <a:pt x="166" y="84"/>
                    </a:lnTo>
                    <a:lnTo>
                      <a:pt x="166" y="79"/>
                    </a:lnTo>
                    <a:lnTo>
                      <a:pt x="166" y="74"/>
                    </a:lnTo>
                    <a:lnTo>
                      <a:pt x="165" y="69"/>
                    </a:lnTo>
                    <a:lnTo>
                      <a:pt x="164" y="66"/>
                    </a:lnTo>
                    <a:lnTo>
                      <a:pt x="163" y="62"/>
                    </a:lnTo>
                    <a:lnTo>
                      <a:pt x="162" y="58"/>
                    </a:lnTo>
                    <a:lnTo>
                      <a:pt x="160" y="55"/>
                    </a:lnTo>
                    <a:lnTo>
                      <a:pt x="159" y="51"/>
                    </a:lnTo>
                    <a:lnTo>
                      <a:pt x="157" y="46"/>
                    </a:lnTo>
                    <a:lnTo>
                      <a:pt x="156" y="43"/>
                    </a:lnTo>
                    <a:lnTo>
                      <a:pt x="153" y="39"/>
                    </a:lnTo>
                    <a:lnTo>
                      <a:pt x="152" y="36"/>
                    </a:lnTo>
                    <a:lnTo>
                      <a:pt x="150" y="32"/>
                    </a:lnTo>
                    <a:lnTo>
                      <a:pt x="147" y="30"/>
                    </a:lnTo>
                    <a:lnTo>
                      <a:pt x="145" y="26"/>
                    </a:lnTo>
                    <a:lnTo>
                      <a:pt x="142" y="24"/>
                    </a:lnTo>
                    <a:lnTo>
                      <a:pt x="135" y="18"/>
                    </a:lnTo>
                    <a:lnTo>
                      <a:pt x="129" y="13"/>
                    </a:lnTo>
                    <a:lnTo>
                      <a:pt x="126" y="10"/>
                    </a:lnTo>
                    <a:lnTo>
                      <a:pt x="122" y="8"/>
                    </a:lnTo>
                    <a:lnTo>
                      <a:pt x="119" y="7"/>
                    </a:lnTo>
                    <a:lnTo>
                      <a:pt x="115" y="6"/>
                    </a:lnTo>
                    <a:lnTo>
                      <a:pt x="111" y="3"/>
                    </a:lnTo>
                    <a:lnTo>
                      <a:pt x="108" y="2"/>
                    </a:lnTo>
                    <a:lnTo>
                      <a:pt x="103" y="1"/>
                    </a:lnTo>
                    <a:lnTo>
                      <a:pt x="99" y="1"/>
                    </a:lnTo>
                    <a:lnTo>
                      <a:pt x="95" y="0"/>
                    </a:lnTo>
                    <a:lnTo>
                      <a:pt x="91" y="0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69" y="0"/>
                    </a:lnTo>
                    <a:lnTo>
                      <a:pt x="66" y="1"/>
                    </a:lnTo>
                    <a:lnTo>
                      <a:pt x="61" y="1"/>
                    </a:lnTo>
                    <a:lnTo>
                      <a:pt x="57" y="2"/>
                    </a:lnTo>
                    <a:lnTo>
                      <a:pt x="54" y="3"/>
                    </a:lnTo>
                    <a:lnTo>
                      <a:pt x="50" y="6"/>
                    </a:lnTo>
                    <a:lnTo>
                      <a:pt x="47" y="7"/>
                    </a:lnTo>
                    <a:lnTo>
                      <a:pt x="43" y="8"/>
                    </a:lnTo>
                    <a:lnTo>
                      <a:pt x="39" y="10"/>
                    </a:lnTo>
                    <a:lnTo>
                      <a:pt x="36" y="13"/>
                    </a:lnTo>
                    <a:lnTo>
                      <a:pt x="32" y="15"/>
                    </a:lnTo>
                    <a:lnTo>
                      <a:pt x="29" y="18"/>
                    </a:lnTo>
                    <a:lnTo>
                      <a:pt x="26" y="20"/>
                    </a:lnTo>
                    <a:lnTo>
                      <a:pt x="24" y="24"/>
                    </a:lnTo>
                    <a:lnTo>
                      <a:pt x="20" y="26"/>
                    </a:lnTo>
                    <a:lnTo>
                      <a:pt x="18" y="30"/>
                    </a:lnTo>
                    <a:lnTo>
                      <a:pt x="15" y="32"/>
                    </a:lnTo>
                    <a:lnTo>
                      <a:pt x="13" y="36"/>
                    </a:lnTo>
                    <a:lnTo>
                      <a:pt x="11" y="39"/>
                    </a:lnTo>
                    <a:lnTo>
                      <a:pt x="9" y="43"/>
                    </a:lnTo>
                    <a:lnTo>
                      <a:pt x="7" y="46"/>
                    </a:lnTo>
                    <a:lnTo>
                      <a:pt x="6" y="51"/>
                    </a:lnTo>
                    <a:lnTo>
                      <a:pt x="3" y="55"/>
                    </a:lnTo>
                    <a:lnTo>
                      <a:pt x="2" y="58"/>
                    </a:lnTo>
                    <a:lnTo>
                      <a:pt x="1" y="62"/>
                    </a:lnTo>
                    <a:lnTo>
                      <a:pt x="1" y="66"/>
                    </a:lnTo>
                    <a:lnTo>
                      <a:pt x="0" y="69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0" y="87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1" y="100"/>
                    </a:lnTo>
                    <a:lnTo>
                      <a:pt x="1" y="104"/>
                    </a:lnTo>
                    <a:lnTo>
                      <a:pt x="2" y="108"/>
                    </a:lnTo>
                    <a:lnTo>
                      <a:pt x="3" y="111"/>
                    </a:lnTo>
                    <a:lnTo>
                      <a:pt x="6" y="116"/>
                    </a:lnTo>
                    <a:lnTo>
                      <a:pt x="7" y="120"/>
                    </a:lnTo>
                    <a:lnTo>
                      <a:pt x="9" y="123"/>
                    </a:lnTo>
                    <a:lnTo>
                      <a:pt x="11" y="127"/>
                    </a:lnTo>
                    <a:lnTo>
                      <a:pt x="13" y="130"/>
                    </a:lnTo>
                    <a:lnTo>
                      <a:pt x="18" y="136"/>
                    </a:lnTo>
                    <a:lnTo>
                      <a:pt x="24" y="144"/>
                    </a:lnTo>
                    <a:lnTo>
                      <a:pt x="26" y="146"/>
                    </a:lnTo>
                    <a:lnTo>
                      <a:pt x="29" y="148"/>
                    </a:lnTo>
                    <a:lnTo>
                      <a:pt x="32" y="151"/>
                    </a:lnTo>
                    <a:lnTo>
                      <a:pt x="36" y="153"/>
                    </a:lnTo>
                    <a:lnTo>
                      <a:pt x="39" y="154"/>
                    </a:lnTo>
                    <a:lnTo>
                      <a:pt x="43" y="157"/>
                    </a:lnTo>
                    <a:lnTo>
                      <a:pt x="47" y="158"/>
                    </a:lnTo>
                    <a:lnTo>
                      <a:pt x="50" y="162"/>
                    </a:lnTo>
                    <a:lnTo>
                      <a:pt x="54" y="163"/>
                    </a:lnTo>
                    <a:lnTo>
                      <a:pt x="57" y="164"/>
                    </a:lnTo>
                    <a:lnTo>
                      <a:pt x="61" y="165"/>
                    </a:lnTo>
                    <a:lnTo>
                      <a:pt x="66" y="166"/>
                    </a:lnTo>
                    <a:lnTo>
                      <a:pt x="69" y="168"/>
                    </a:lnTo>
                    <a:lnTo>
                      <a:pt x="74" y="168"/>
                    </a:lnTo>
                    <a:lnTo>
                      <a:pt x="78" y="168"/>
                    </a:lnTo>
                    <a:lnTo>
                      <a:pt x="83" y="169"/>
                    </a:lnTo>
                    <a:lnTo>
                      <a:pt x="83" y="1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230"/>
              <p:cNvSpPr>
                <a:spLocks/>
              </p:cNvSpPr>
              <p:nvPr/>
            </p:nvSpPr>
            <p:spPr bwMode="auto">
              <a:xfrm>
                <a:off x="2303" y="2289"/>
                <a:ext cx="131" cy="132"/>
              </a:xfrm>
              <a:custGeom>
                <a:avLst/>
                <a:gdLst/>
                <a:ahLst/>
                <a:cxnLst>
                  <a:cxn ang="0">
                    <a:pos x="72" y="132"/>
                  </a:cxn>
                  <a:cxn ang="0">
                    <a:pos x="84" y="129"/>
                  </a:cxn>
                  <a:cxn ang="0">
                    <a:pos x="96" y="124"/>
                  </a:cxn>
                  <a:cxn ang="0">
                    <a:pos x="107" y="117"/>
                  </a:cxn>
                  <a:cxn ang="0">
                    <a:pos x="115" y="107"/>
                  </a:cxn>
                  <a:cxn ang="0">
                    <a:pos x="122" y="98"/>
                  </a:cxn>
                  <a:cxn ang="0">
                    <a:pos x="127" y="84"/>
                  </a:cxn>
                  <a:cxn ang="0">
                    <a:pos x="131" y="72"/>
                  </a:cxn>
                  <a:cxn ang="0">
                    <a:pos x="131" y="63"/>
                  </a:cxn>
                  <a:cxn ang="0">
                    <a:pos x="129" y="56"/>
                  </a:cxn>
                  <a:cxn ang="0">
                    <a:pos x="127" y="46"/>
                  </a:cxn>
                  <a:cxn ang="0">
                    <a:pos x="122" y="34"/>
                  </a:cxn>
                  <a:cxn ang="0">
                    <a:pos x="115" y="23"/>
                  </a:cxn>
                  <a:cxn ang="0">
                    <a:pos x="107" y="14"/>
                  </a:cxn>
                  <a:cxn ang="0">
                    <a:pos x="96" y="6"/>
                  </a:cxn>
                  <a:cxn ang="0">
                    <a:pos x="84" y="3"/>
                  </a:cxn>
                  <a:cxn ang="0">
                    <a:pos x="72" y="0"/>
                  </a:cxn>
                  <a:cxn ang="0">
                    <a:pos x="62" y="0"/>
                  </a:cxn>
                  <a:cxn ang="0">
                    <a:pos x="55" y="0"/>
                  </a:cxn>
                  <a:cxn ang="0">
                    <a:pos x="45" y="3"/>
                  </a:cxn>
                  <a:cxn ang="0">
                    <a:pos x="33" y="6"/>
                  </a:cxn>
                  <a:cxn ang="0">
                    <a:pos x="23" y="14"/>
                  </a:cxn>
                  <a:cxn ang="0">
                    <a:pos x="13" y="23"/>
                  </a:cxn>
                  <a:cxn ang="0">
                    <a:pos x="6" y="34"/>
                  </a:cxn>
                  <a:cxn ang="0">
                    <a:pos x="2" y="46"/>
                  </a:cxn>
                  <a:cxn ang="0">
                    <a:pos x="0" y="56"/>
                  </a:cxn>
                  <a:cxn ang="0">
                    <a:pos x="0" y="63"/>
                  </a:cxn>
                  <a:cxn ang="0">
                    <a:pos x="0" y="72"/>
                  </a:cxn>
                  <a:cxn ang="0">
                    <a:pos x="2" y="84"/>
                  </a:cxn>
                  <a:cxn ang="0">
                    <a:pos x="6" y="98"/>
                  </a:cxn>
                  <a:cxn ang="0">
                    <a:pos x="13" y="107"/>
                  </a:cxn>
                  <a:cxn ang="0">
                    <a:pos x="23" y="117"/>
                  </a:cxn>
                  <a:cxn ang="0">
                    <a:pos x="33" y="124"/>
                  </a:cxn>
                  <a:cxn ang="0">
                    <a:pos x="45" y="129"/>
                  </a:cxn>
                  <a:cxn ang="0">
                    <a:pos x="55" y="131"/>
                  </a:cxn>
                  <a:cxn ang="0">
                    <a:pos x="62" y="132"/>
                  </a:cxn>
                  <a:cxn ang="0">
                    <a:pos x="66" y="132"/>
                  </a:cxn>
                </a:cxnLst>
                <a:rect l="0" t="0" r="r" b="b"/>
                <a:pathLst>
                  <a:path w="131" h="132">
                    <a:moveTo>
                      <a:pt x="66" y="132"/>
                    </a:moveTo>
                    <a:lnTo>
                      <a:pt x="72" y="132"/>
                    </a:lnTo>
                    <a:lnTo>
                      <a:pt x="78" y="131"/>
                    </a:lnTo>
                    <a:lnTo>
                      <a:pt x="84" y="129"/>
                    </a:lnTo>
                    <a:lnTo>
                      <a:pt x="90" y="128"/>
                    </a:lnTo>
                    <a:lnTo>
                      <a:pt x="96" y="124"/>
                    </a:lnTo>
                    <a:lnTo>
                      <a:pt x="102" y="120"/>
                    </a:lnTo>
                    <a:lnTo>
                      <a:pt x="107" y="117"/>
                    </a:lnTo>
                    <a:lnTo>
                      <a:pt x="111" y="112"/>
                    </a:lnTo>
                    <a:lnTo>
                      <a:pt x="115" y="107"/>
                    </a:lnTo>
                    <a:lnTo>
                      <a:pt x="119" y="102"/>
                    </a:lnTo>
                    <a:lnTo>
                      <a:pt x="122" y="98"/>
                    </a:lnTo>
                    <a:lnTo>
                      <a:pt x="126" y="92"/>
                    </a:lnTo>
                    <a:lnTo>
                      <a:pt x="127" y="84"/>
                    </a:lnTo>
                    <a:lnTo>
                      <a:pt x="129" y="78"/>
                    </a:lnTo>
                    <a:lnTo>
                      <a:pt x="131" y="72"/>
                    </a:lnTo>
                    <a:lnTo>
                      <a:pt x="131" y="66"/>
                    </a:lnTo>
                    <a:lnTo>
                      <a:pt x="131" y="63"/>
                    </a:lnTo>
                    <a:lnTo>
                      <a:pt x="131" y="59"/>
                    </a:lnTo>
                    <a:lnTo>
                      <a:pt x="129" y="56"/>
                    </a:lnTo>
                    <a:lnTo>
                      <a:pt x="129" y="53"/>
                    </a:lnTo>
                    <a:lnTo>
                      <a:pt x="127" y="46"/>
                    </a:lnTo>
                    <a:lnTo>
                      <a:pt x="126" y="40"/>
                    </a:lnTo>
                    <a:lnTo>
                      <a:pt x="122" y="34"/>
                    </a:lnTo>
                    <a:lnTo>
                      <a:pt x="119" y="28"/>
                    </a:lnTo>
                    <a:lnTo>
                      <a:pt x="115" y="23"/>
                    </a:lnTo>
                    <a:lnTo>
                      <a:pt x="111" y="18"/>
                    </a:lnTo>
                    <a:lnTo>
                      <a:pt x="107" y="14"/>
                    </a:lnTo>
                    <a:lnTo>
                      <a:pt x="102" y="10"/>
                    </a:lnTo>
                    <a:lnTo>
                      <a:pt x="96" y="6"/>
                    </a:lnTo>
                    <a:lnTo>
                      <a:pt x="90" y="5"/>
                    </a:lnTo>
                    <a:lnTo>
                      <a:pt x="84" y="3"/>
                    </a:lnTo>
                    <a:lnTo>
                      <a:pt x="78" y="2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51" y="2"/>
                    </a:lnTo>
                    <a:lnTo>
                      <a:pt x="45" y="3"/>
                    </a:lnTo>
                    <a:lnTo>
                      <a:pt x="39" y="5"/>
                    </a:lnTo>
                    <a:lnTo>
                      <a:pt x="33" y="6"/>
                    </a:lnTo>
                    <a:lnTo>
                      <a:pt x="27" y="10"/>
                    </a:lnTo>
                    <a:lnTo>
                      <a:pt x="23" y="14"/>
                    </a:lnTo>
                    <a:lnTo>
                      <a:pt x="18" y="18"/>
                    </a:lnTo>
                    <a:lnTo>
                      <a:pt x="13" y="23"/>
                    </a:lnTo>
                    <a:lnTo>
                      <a:pt x="9" y="28"/>
                    </a:lnTo>
                    <a:lnTo>
                      <a:pt x="6" y="34"/>
                    </a:lnTo>
                    <a:lnTo>
                      <a:pt x="5" y="40"/>
                    </a:lnTo>
                    <a:lnTo>
                      <a:pt x="2" y="46"/>
                    </a:lnTo>
                    <a:lnTo>
                      <a:pt x="1" y="53"/>
                    </a:lnTo>
                    <a:lnTo>
                      <a:pt x="0" y="56"/>
                    </a:lnTo>
                    <a:lnTo>
                      <a:pt x="0" y="59"/>
                    </a:lnTo>
                    <a:lnTo>
                      <a:pt x="0" y="63"/>
                    </a:lnTo>
                    <a:lnTo>
                      <a:pt x="0" y="66"/>
                    </a:lnTo>
                    <a:lnTo>
                      <a:pt x="0" y="72"/>
                    </a:lnTo>
                    <a:lnTo>
                      <a:pt x="1" y="78"/>
                    </a:lnTo>
                    <a:lnTo>
                      <a:pt x="2" y="84"/>
                    </a:lnTo>
                    <a:lnTo>
                      <a:pt x="5" y="92"/>
                    </a:lnTo>
                    <a:lnTo>
                      <a:pt x="6" y="98"/>
                    </a:lnTo>
                    <a:lnTo>
                      <a:pt x="9" y="102"/>
                    </a:lnTo>
                    <a:lnTo>
                      <a:pt x="13" y="107"/>
                    </a:lnTo>
                    <a:lnTo>
                      <a:pt x="18" y="112"/>
                    </a:lnTo>
                    <a:lnTo>
                      <a:pt x="23" y="117"/>
                    </a:lnTo>
                    <a:lnTo>
                      <a:pt x="27" y="120"/>
                    </a:lnTo>
                    <a:lnTo>
                      <a:pt x="33" y="124"/>
                    </a:lnTo>
                    <a:lnTo>
                      <a:pt x="39" y="128"/>
                    </a:lnTo>
                    <a:lnTo>
                      <a:pt x="45" y="129"/>
                    </a:lnTo>
                    <a:lnTo>
                      <a:pt x="51" y="131"/>
                    </a:lnTo>
                    <a:lnTo>
                      <a:pt x="55" y="131"/>
                    </a:lnTo>
                    <a:lnTo>
                      <a:pt x="59" y="132"/>
                    </a:lnTo>
                    <a:lnTo>
                      <a:pt x="62" y="132"/>
                    </a:lnTo>
                    <a:lnTo>
                      <a:pt x="66" y="132"/>
                    </a:lnTo>
                    <a:lnTo>
                      <a:pt x="66" y="1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231"/>
              <p:cNvSpPr>
                <a:spLocks/>
              </p:cNvSpPr>
              <p:nvPr/>
            </p:nvSpPr>
            <p:spPr bwMode="auto">
              <a:xfrm>
                <a:off x="1438" y="1942"/>
                <a:ext cx="174" cy="176"/>
              </a:xfrm>
              <a:custGeom>
                <a:avLst/>
                <a:gdLst/>
                <a:ahLst/>
                <a:cxnLst>
                  <a:cxn ang="0">
                    <a:pos x="91" y="174"/>
                  </a:cxn>
                  <a:cxn ang="0">
                    <a:pos x="99" y="174"/>
                  </a:cxn>
                  <a:cxn ang="0">
                    <a:pos x="108" y="172"/>
                  </a:cxn>
                  <a:cxn ang="0">
                    <a:pos x="116" y="170"/>
                  </a:cxn>
                  <a:cxn ang="0">
                    <a:pos x="125" y="166"/>
                  </a:cxn>
                  <a:cxn ang="0">
                    <a:pos x="132" y="162"/>
                  </a:cxn>
                  <a:cxn ang="0">
                    <a:pos x="138" y="158"/>
                  </a:cxn>
                  <a:cxn ang="0">
                    <a:pos x="145" y="152"/>
                  </a:cxn>
                  <a:cxn ang="0">
                    <a:pos x="153" y="143"/>
                  </a:cxn>
                  <a:cxn ang="0">
                    <a:pos x="161" y="134"/>
                  </a:cxn>
                  <a:cxn ang="0">
                    <a:pos x="164" y="125"/>
                  </a:cxn>
                  <a:cxn ang="0">
                    <a:pos x="168" y="118"/>
                  </a:cxn>
                  <a:cxn ang="0">
                    <a:pos x="171" y="110"/>
                  </a:cxn>
                  <a:cxn ang="0">
                    <a:pos x="173" y="101"/>
                  </a:cxn>
                  <a:cxn ang="0">
                    <a:pos x="174" y="93"/>
                  </a:cxn>
                  <a:cxn ang="0">
                    <a:pos x="174" y="83"/>
                  </a:cxn>
                  <a:cxn ang="0">
                    <a:pos x="173" y="75"/>
                  </a:cxn>
                  <a:cxn ang="0">
                    <a:pos x="171" y="65"/>
                  </a:cxn>
                  <a:cxn ang="0">
                    <a:pos x="168" y="57"/>
                  </a:cxn>
                  <a:cxn ang="0">
                    <a:pos x="164" y="50"/>
                  </a:cxn>
                  <a:cxn ang="0">
                    <a:pos x="161" y="42"/>
                  </a:cxn>
                  <a:cxn ang="0">
                    <a:pos x="156" y="35"/>
                  </a:cxn>
                  <a:cxn ang="0">
                    <a:pos x="151" y="28"/>
                  </a:cxn>
                  <a:cxn ang="0">
                    <a:pos x="145" y="22"/>
                  </a:cxn>
                  <a:cxn ang="0">
                    <a:pos x="138" y="17"/>
                  </a:cxn>
                  <a:cxn ang="0">
                    <a:pos x="132" y="12"/>
                  </a:cxn>
                  <a:cxn ang="0">
                    <a:pos x="125" y="9"/>
                  </a:cxn>
                  <a:cxn ang="0">
                    <a:pos x="116" y="5"/>
                  </a:cxn>
                  <a:cxn ang="0">
                    <a:pos x="108" y="3"/>
                  </a:cxn>
                  <a:cxn ang="0">
                    <a:pos x="99" y="0"/>
                  </a:cxn>
                  <a:cxn ang="0">
                    <a:pos x="91" y="0"/>
                  </a:cxn>
                  <a:cxn ang="0">
                    <a:pos x="81" y="0"/>
                  </a:cxn>
                  <a:cxn ang="0">
                    <a:pos x="72" y="0"/>
                  </a:cxn>
                  <a:cxn ang="0">
                    <a:pos x="63" y="3"/>
                  </a:cxn>
                  <a:cxn ang="0">
                    <a:pos x="56" y="5"/>
                  </a:cxn>
                  <a:cxn ang="0">
                    <a:pos x="48" y="9"/>
                  </a:cxn>
                  <a:cxn ang="0">
                    <a:pos x="41" y="12"/>
                  </a:cxn>
                  <a:cxn ang="0">
                    <a:pos x="33" y="17"/>
                  </a:cxn>
                  <a:cxn ang="0">
                    <a:pos x="27" y="22"/>
                  </a:cxn>
                  <a:cxn ang="0">
                    <a:pos x="21" y="28"/>
                  </a:cxn>
                  <a:cxn ang="0">
                    <a:pos x="15" y="35"/>
                  </a:cxn>
                  <a:cxn ang="0">
                    <a:pos x="12" y="42"/>
                  </a:cxn>
                  <a:cxn ang="0">
                    <a:pos x="7" y="50"/>
                  </a:cxn>
                  <a:cxn ang="0">
                    <a:pos x="5" y="57"/>
                  </a:cxn>
                  <a:cxn ang="0">
                    <a:pos x="2" y="65"/>
                  </a:cxn>
                  <a:cxn ang="0">
                    <a:pos x="0" y="75"/>
                  </a:cxn>
                  <a:cxn ang="0">
                    <a:pos x="0" y="83"/>
                  </a:cxn>
                  <a:cxn ang="0">
                    <a:pos x="0" y="93"/>
                  </a:cxn>
                  <a:cxn ang="0">
                    <a:pos x="0" y="101"/>
                  </a:cxn>
                  <a:cxn ang="0">
                    <a:pos x="2" y="110"/>
                  </a:cxn>
                  <a:cxn ang="0">
                    <a:pos x="5" y="118"/>
                  </a:cxn>
                  <a:cxn ang="0">
                    <a:pos x="7" y="125"/>
                  </a:cxn>
                  <a:cxn ang="0">
                    <a:pos x="12" y="134"/>
                  </a:cxn>
                  <a:cxn ang="0">
                    <a:pos x="19" y="143"/>
                  </a:cxn>
                  <a:cxn ang="0">
                    <a:pos x="27" y="152"/>
                  </a:cxn>
                  <a:cxn ang="0">
                    <a:pos x="33" y="158"/>
                  </a:cxn>
                  <a:cxn ang="0">
                    <a:pos x="41" y="162"/>
                  </a:cxn>
                  <a:cxn ang="0">
                    <a:pos x="48" y="166"/>
                  </a:cxn>
                  <a:cxn ang="0">
                    <a:pos x="56" y="170"/>
                  </a:cxn>
                  <a:cxn ang="0">
                    <a:pos x="63" y="172"/>
                  </a:cxn>
                  <a:cxn ang="0">
                    <a:pos x="72" y="174"/>
                  </a:cxn>
                  <a:cxn ang="0">
                    <a:pos x="81" y="174"/>
                  </a:cxn>
                  <a:cxn ang="0">
                    <a:pos x="86" y="176"/>
                  </a:cxn>
                </a:cxnLst>
                <a:rect l="0" t="0" r="r" b="b"/>
                <a:pathLst>
                  <a:path w="174" h="176">
                    <a:moveTo>
                      <a:pt x="86" y="176"/>
                    </a:moveTo>
                    <a:lnTo>
                      <a:pt x="91" y="174"/>
                    </a:lnTo>
                    <a:lnTo>
                      <a:pt x="95" y="174"/>
                    </a:lnTo>
                    <a:lnTo>
                      <a:pt x="99" y="174"/>
                    </a:lnTo>
                    <a:lnTo>
                      <a:pt x="104" y="173"/>
                    </a:lnTo>
                    <a:lnTo>
                      <a:pt x="108" y="172"/>
                    </a:lnTo>
                    <a:lnTo>
                      <a:pt x="111" y="171"/>
                    </a:lnTo>
                    <a:lnTo>
                      <a:pt x="116" y="170"/>
                    </a:lnTo>
                    <a:lnTo>
                      <a:pt x="121" y="168"/>
                    </a:lnTo>
                    <a:lnTo>
                      <a:pt x="125" y="166"/>
                    </a:lnTo>
                    <a:lnTo>
                      <a:pt x="128" y="164"/>
                    </a:lnTo>
                    <a:lnTo>
                      <a:pt x="132" y="162"/>
                    </a:lnTo>
                    <a:lnTo>
                      <a:pt x="135" y="160"/>
                    </a:lnTo>
                    <a:lnTo>
                      <a:pt x="138" y="158"/>
                    </a:lnTo>
                    <a:lnTo>
                      <a:pt x="141" y="154"/>
                    </a:lnTo>
                    <a:lnTo>
                      <a:pt x="145" y="152"/>
                    </a:lnTo>
                    <a:lnTo>
                      <a:pt x="149" y="149"/>
                    </a:lnTo>
                    <a:lnTo>
                      <a:pt x="153" y="143"/>
                    </a:lnTo>
                    <a:lnTo>
                      <a:pt x="159" y="137"/>
                    </a:lnTo>
                    <a:lnTo>
                      <a:pt x="161" y="134"/>
                    </a:lnTo>
                    <a:lnTo>
                      <a:pt x="163" y="130"/>
                    </a:lnTo>
                    <a:lnTo>
                      <a:pt x="164" y="125"/>
                    </a:lnTo>
                    <a:lnTo>
                      <a:pt x="167" y="122"/>
                    </a:lnTo>
                    <a:lnTo>
                      <a:pt x="168" y="118"/>
                    </a:lnTo>
                    <a:lnTo>
                      <a:pt x="170" y="114"/>
                    </a:lnTo>
                    <a:lnTo>
                      <a:pt x="171" y="110"/>
                    </a:lnTo>
                    <a:lnTo>
                      <a:pt x="173" y="106"/>
                    </a:lnTo>
                    <a:lnTo>
                      <a:pt x="173" y="101"/>
                    </a:lnTo>
                    <a:lnTo>
                      <a:pt x="174" y="98"/>
                    </a:lnTo>
                    <a:lnTo>
                      <a:pt x="174" y="93"/>
                    </a:lnTo>
                    <a:lnTo>
                      <a:pt x="174" y="89"/>
                    </a:lnTo>
                    <a:lnTo>
                      <a:pt x="174" y="83"/>
                    </a:lnTo>
                    <a:lnTo>
                      <a:pt x="174" y="80"/>
                    </a:lnTo>
                    <a:lnTo>
                      <a:pt x="173" y="75"/>
                    </a:lnTo>
                    <a:lnTo>
                      <a:pt x="173" y="70"/>
                    </a:lnTo>
                    <a:lnTo>
                      <a:pt x="171" y="65"/>
                    </a:lnTo>
                    <a:lnTo>
                      <a:pt x="170" y="62"/>
                    </a:lnTo>
                    <a:lnTo>
                      <a:pt x="168" y="57"/>
                    </a:lnTo>
                    <a:lnTo>
                      <a:pt x="167" y="53"/>
                    </a:lnTo>
                    <a:lnTo>
                      <a:pt x="164" y="50"/>
                    </a:lnTo>
                    <a:lnTo>
                      <a:pt x="163" y="46"/>
                    </a:lnTo>
                    <a:lnTo>
                      <a:pt x="161" y="42"/>
                    </a:lnTo>
                    <a:lnTo>
                      <a:pt x="159" y="39"/>
                    </a:lnTo>
                    <a:lnTo>
                      <a:pt x="156" y="35"/>
                    </a:lnTo>
                    <a:lnTo>
                      <a:pt x="153" y="32"/>
                    </a:lnTo>
                    <a:lnTo>
                      <a:pt x="151" y="28"/>
                    </a:lnTo>
                    <a:lnTo>
                      <a:pt x="149" y="26"/>
                    </a:lnTo>
                    <a:lnTo>
                      <a:pt x="145" y="22"/>
                    </a:lnTo>
                    <a:lnTo>
                      <a:pt x="141" y="20"/>
                    </a:lnTo>
                    <a:lnTo>
                      <a:pt x="138" y="17"/>
                    </a:lnTo>
                    <a:lnTo>
                      <a:pt x="135" y="15"/>
                    </a:lnTo>
                    <a:lnTo>
                      <a:pt x="132" y="12"/>
                    </a:lnTo>
                    <a:lnTo>
                      <a:pt x="128" y="10"/>
                    </a:lnTo>
                    <a:lnTo>
                      <a:pt x="125" y="9"/>
                    </a:lnTo>
                    <a:lnTo>
                      <a:pt x="121" y="8"/>
                    </a:lnTo>
                    <a:lnTo>
                      <a:pt x="116" y="5"/>
                    </a:lnTo>
                    <a:lnTo>
                      <a:pt x="111" y="4"/>
                    </a:lnTo>
                    <a:lnTo>
                      <a:pt x="108" y="3"/>
                    </a:lnTo>
                    <a:lnTo>
                      <a:pt x="104" y="2"/>
                    </a:lnTo>
                    <a:lnTo>
                      <a:pt x="99" y="0"/>
                    </a:lnTo>
                    <a:lnTo>
                      <a:pt x="95" y="0"/>
                    </a:lnTo>
                    <a:lnTo>
                      <a:pt x="91" y="0"/>
                    </a:lnTo>
                    <a:lnTo>
                      <a:pt x="86" y="0"/>
                    </a:lnTo>
                    <a:lnTo>
                      <a:pt x="81" y="0"/>
                    </a:lnTo>
                    <a:lnTo>
                      <a:pt x="77" y="0"/>
                    </a:lnTo>
                    <a:lnTo>
                      <a:pt x="72" y="0"/>
                    </a:lnTo>
                    <a:lnTo>
                      <a:pt x="68" y="2"/>
                    </a:lnTo>
                    <a:lnTo>
                      <a:pt x="63" y="3"/>
                    </a:lnTo>
                    <a:lnTo>
                      <a:pt x="60" y="4"/>
                    </a:lnTo>
                    <a:lnTo>
                      <a:pt x="56" y="5"/>
                    </a:lnTo>
                    <a:lnTo>
                      <a:pt x="51" y="8"/>
                    </a:lnTo>
                    <a:lnTo>
                      <a:pt x="48" y="9"/>
                    </a:lnTo>
                    <a:lnTo>
                      <a:pt x="44" y="10"/>
                    </a:lnTo>
                    <a:lnTo>
                      <a:pt x="41" y="12"/>
                    </a:lnTo>
                    <a:lnTo>
                      <a:pt x="37" y="15"/>
                    </a:lnTo>
                    <a:lnTo>
                      <a:pt x="33" y="17"/>
                    </a:lnTo>
                    <a:lnTo>
                      <a:pt x="31" y="20"/>
                    </a:lnTo>
                    <a:lnTo>
                      <a:pt x="27" y="22"/>
                    </a:lnTo>
                    <a:lnTo>
                      <a:pt x="25" y="26"/>
                    </a:lnTo>
                    <a:lnTo>
                      <a:pt x="21" y="28"/>
                    </a:lnTo>
                    <a:lnTo>
                      <a:pt x="19" y="32"/>
                    </a:lnTo>
                    <a:lnTo>
                      <a:pt x="15" y="35"/>
                    </a:lnTo>
                    <a:lnTo>
                      <a:pt x="14" y="39"/>
                    </a:lnTo>
                    <a:lnTo>
                      <a:pt x="12" y="42"/>
                    </a:lnTo>
                    <a:lnTo>
                      <a:pt x="9" y="46"/>
                    </a:lnTo>
                    <a:lnTo>
                      <a:pt x="7" y="50"/>
                    </a:lnTo>
                    <a:lnTo>
                      <a:pt x="6" y="53"/>
                    </a:lnTo>
                    <a:lnTo>
                      <a:pt x="5" y="57"/>
                    </a:lnTo>
                    <a:lnTo>
                      <a:pt x="3" y="62"/>
                    </a:lnTo>
                    <a:lnTo>
                      <a:pt x="2" y="65"/>
                    </a:lnTo>
                    <a:lnTo>
                      <a:pt x="1" y="70"/>
                    </a:lnTo>
                    <a:lnTo>
                      <a:pt x="0" y="75"/>
                    </a:lnTo>
                    <a:lnTo>
                      <a:pt x="0" y="80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8"/>
                    </a:lnTo>
                    <a:lnTo>
                      <a:pt x="0" y="101"/>
                    </a:lnTo>
                    <a:lnTo>
                      <a:pt x="1" y="106"/>
                    </a:lnTo>
                    <a:lnTo>
                      <a:pt x="2" y="110"/>
                    </a:lnTo>
                    <a:lnTo>
                      <a:pt x="3" y="114"/>
                    </a:lnTo>
                    <a:lnTo>
                      <a:pt x="5" y="118"/>
                    </a:lnTo>
                    <a:lnTo>
                      <a:pt x="6" y="122"/>
                    </a:lnTo>
                    <a:lnTo>
                      <a:pt x="7" y="125"/>
                    </a:lnTo>
                    <a:lnTo>
                      <a:pt x="9" y="130"/>
                    </a:lnTo>
                    <a:lnTo>
                      <a:pt x="12" y="134"/>
                    </a:lnTo>
                    <a:lnTo>
                      <a:pt x="14" y="137"/>
                    </a:lnTo>
                    <a:lnTo>
                      <a:pt x="19" y="143"/>
                    </a:lnTo>
                    <a:lnTo>
                      <a:pt x="25" y="149"/>
                    </a:lnTo>
                    <a:lnTo>
                      <a:pt x="27" y="152"/>
                    </a:lnTo>
                    <a:lnTo>
                      <a:pt x="31" y="154"/>
                    </a:lnTo>
                    <a:lnTo>
                      <a:pt x="33" y="158"/>
                    </a:lnTo>
                    <a:lnTo>
                      <a:pt x="37" y="160"/>
                    </a:lnTo>
                    <a:lnTo>
                      <a:pt x="41" y="162"/>
                    </a:lnTo>
                    <a:lnTo>
                      <a:pt x="44" y="164"/>
                    </a:lnTo>
                    <a:lnTo>
                      <a:pt x="48" y="166"/>
                    </a:lnTo>
                    <a:lnTo>
                      <a:pt x="51" y="168"/>
                    </a:lnTo>
                    <a:lnTo>
                      <a:pt x="56" y="170"/>
                    </a:lnTo>
                    <a:lnTo>
                      <a:pt x="60" y="171"/>
                    </a:lnTo>
                    <a:lnTo>
                      <a:pt x="63" y="172"/>
                    </a:lnTo>
                    <a:lnTo>
                      <a:pt x="68" y="173"/>
                    </a:lnTo>
                    <a:lnTo>
                      <a:pt x="72" y="174"/>
                    </a:lnTo>
                    <a:lnTo>
                      <a:pt x="77" y="174"/>
                    </a:lnTo>
                    <a:lnTo>
                      <a:pt x="81" y="174"/>
                    </a:lnTo>
                    <a:lnTo>
                      <a:pt x="86" y="176"/>
                    </a:lnTo>
                    <a:lnTo>
                      <a:pt x="86" y="17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232"/>
              <p:cNvSpPr>
                <a:spLocks/>
              </p:cNvSpPr>
              <p:nvPr/>
            </p:nvSpPr>
            <p:spPr bwMode="auto">
              <a:xfrm>
                <a:off x="1172" y="1766"/>
                <a:ext cx="80" cy="80"/>
              </a:xfrm>
              <a:custGeom>
                <a:avLst/>
                <a:gdLst/>
                <a:ahLst/>
                <a:cxnLst>
                  <a:cxn ang="0">
                    <a:pos x="40" y="80"/>
                  </a:cxn>
                  <a:cxn ang="0">
                    <a:pos x="44" y="79"/>
                  </a:cxn>
                  <a:cxn ang="0">
                    <a:pos x="48" y="79"/>
                  </a:cxn>
                  <a:cxn ang="0">
                    <a:pos x="51" y="78"/>
                  </a:cxn>
                  <a:cxn ang="0">
                    <a:pos x="55" y="77"/>
                  </a:cxn>
                  <a:cxn ang="0">
                    <a:pos x="58" y="74"/>
                  </a:cxn>
                  <a:cxn ang="0">
                    <a:pos x="62" y="73"/>
                  </a:cxn>
                  <a:cxn ang="0">
                    <a:pos x="66" y="71"/>
                  </a:cxn>
                  <a:cxn ang="0">
                    <a:pos x="68" y="68"/>
                  </a:cxn>
                  <a:cxn ang="0">
                    <a:pos x="70" y="66"/>
                  </a:cxn>
                  <a:cxn ang="0">
                    <a:pos x="73" y="62"/>
                  </a:cxn>
                  <a:cxn ang="0">
                    <a:pos x="75" y="59"/>
                  </a:cxn>
                  <a:cxn ang="0">
                    <a:pos x="76" y="55"/>
                  </a:cxn>
                  <a:cxn ang="0">
                    <a:pos x="78" y="52"/>
                  </a:cxn>
                  <a:cxn ang="0">
                    <a:pos x="79" y="48"/>
                  </a:cxn>
                  <a:cxn ang="0">
                    <a:pos x="80" y="44"/>
                  </a:cxn>
                  <a:cxn ang="0">
                    <a:pos x="80" y="41"/>
                  </a:cxn>
                  <a:cxn ang="0">
                    <a:pos x="80" y="36"/>
                  </a:cxn>
                  <a:cxn ang="0">
                    <a:pos x="79" y="31"/>
                  </a:cxn>
                  <a:cxn ang="0">
                    <a:pos x="78" y="28"/>
                  </a:cxn>
                  <a:cxn ang="0">
                    <a:pos x="76" y="24"/>
                  </a:cxn>
                  <a:cxn ang="0">
                    <a:pos x="73" y="17"/>
                  </a:cxn>
                  <a:cxn ang="0">
                    <a:pos x="68" y="12"/>
                  </a:cxn>
                  <a:cxn ang="0">
                    <a:pos x="66" y="8"/>
                  </a:cxn>
                  <a:cxn ang="0">
                    <a:pos x="62" y="6"/>
                  </a:cxn>
                  <a:cxn ang="0">
                    <a:pos x="58" y="5"/>
                  </a:cxn>
                  <a:cxn ang="0">
                    <a:pos x="55" y="4"/>
                  </a:cxn>
                  <a:cxn ang="0">
                    <a:pos x="51" y="1"/>
                  </a:cxn>
                  <a:cxn ang="0">
                    <a:pos x="48" y="1"/>
                  </a:cxn>
                  <a:cxn ang="0">
                    <a:pos x="44" y="0"/>
                  </a:cxn>
                  <a:cxn ang="0">
                    <a:pos x="40" y="0"/>
                  </a:cxn>
                  <a:cxn ang="0">
                    <a:pos x="36" y="0"/>
                  </a:cxn>
                  <a:cxn ang="0">
                    <a:pos x="32" y="1"/>
                  </a:cxn>
                  <a:cxn ang="0">
                    <a:pos x="28" y="1"/>
                  </a:cxn>
                  <a:cxn ang="0">
                    <a:pos x="24" y="4"/>
                  </a:cxn>
                  <a:cxn ang="0">
                    <a:pos x="20" y="5"/>
                  </a:cxn>
                  <a:cxn ang="0">
                    <a:pos x="16" y="6"/>
                  </a:cxn>
                  <a:cxn ang="0">
                    <a:pos x="14" y="8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4"/>
                  </a:cxn>
                  <a:cxn ang="0">
                    <a:pos x="1" y="28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0" y="41"/>
                  </a:cxn>
                  <a:cxn ang="0">
                    <a:pos x="0" y="44"/>
                  </a:cxn>
                  <a:cxn ang="0">
                    <a:pos x="0" y="48"/>
                  </a:cxn>
                  <a:cxn ang="0">
                    <a:pos x="1" y="52"/>
                  </a:cxn>
                  <a:cxn ang="0">
                    <a:pos x="2" y="55"/>
                  </a:cxn>
                  <a:cxn ang="0">
                    <a:pos x="3" y="59"/>
                  </a:cxn>
                  <a:cxn ang="0">
                    <a:pos x="6" y="62"/>
                  </a:cxn>
                  <a:cxn ang="0">
                    <a:pos x="8" y="66"/>
                  </a:cxn>
                  <a:cxn ang="0">
                    <a:pos x="12" y="68"/>
                  </a:cxn>
                  <a:cxn ang="0">
                    <a:pos x="14" y="71"/>
                  </a:cxn>
                  <a:cxn ang="0">
                    <a:pos x="16" y="73"/>
                  </a:cxn>
                  <a:cxn ang="0">
                    <a:pos x="20" y="74"/>
                  </a:cxn>
                  <a:cxn ang="0">
                    <a:pos x="24" y="77"/>
                  </a:cxn>
                  <a:cxn ang="0">
                    <a:pos x="28" y="78"/>
                  </a:cxn>
                  <a:cxn ang="0">
                    <a:pos x="32" y="79"/>
                  </a:cxn>
                  <a:cxn ang="0">
                    <a:pos x="36" y="79"/>
                  </a:cxn>
                  <a:cxn ang="0">
                    <a:pos x="40" y="80"/>
                  </a:cxn>
                  <a:cxn ang="0">
                    <a:pos x="40" y="80"/>
                  </a:cxn>
                </a:cxnLst>
                <a:rect l="0" t="0" r="r" b="b"/>
                <a:pathLst>
                  <a:path w="80" h="80">
                    <a:moveTo>
                      <a:pt x="40" y="80"/>
                    </a:moveTo>
                    <a:lnTo>
                      <a:pt x="44" y="79"/>
                    </a:lnTo>
                    <a:lnTo>
                      <a:pt x="48" y="79"/>
                    </a:lnTo>
                    <a:lnTo>
                      <a:pt x="51" y="78"/>
                    </a:lnTo>
                    <a:lnTo>
                      <a:pt x="55" y="77"/>
                    </a:lnTo>
                    <a:lnTo>
                      <a:pt x="58" y="74"/>
                    </a:lnTo>
                    <a:lnTo>
                      <a:pt x="62" y="73"/>
                    </a:lnTo>
                    <a:lnTo>
                      <a:pt x="66" y="71"/>
                    </a:lnTo>
                    <a:lnTo>
                      <a:pt x="68" y="68"/>
                    </a:lnTo>
                    <a:lnTo>
                      <a:pt x="70" y="66"/>
                    </a:lnTo>
                    <a:lnTo>
                      <a:pt x="73" y="62"/>
                    </a:lnTo>
                    <a:lnTo>
                      <a:pt x="75" y="59"/>
                    </a:lnTo>
                    <a:lnTo>
                      <a:pt x="76" y="55"/>
                    </a:lnTo>
                    <a:lnTo>
                      <a:pt x="78" y="52"/>
                    </a:lnTo>
                    <a:lnTo>
                      <a:pt x="79" y="48"/>
                    </a:lnTo>
                    <a:lnTo>
                      <a:pt x="80" y="44"/>
                    </a:lnTo>
                    <a:lnTo>
                      <a:pt x="80" y="41"/>
                    </a:lnTo>
                    <a:lnTo>
                      <a:pt x="80" y="36"/>
                    </a:lnTo>
                    <a:lnTo>
                      <a:pt x="79" y="31"/>
                    </a:lnTo>
                    <a:lnTo>
                      <a:pt x="78" y="28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8" y="12"/>
                    </a:lnTo>
                    <a:lnTo>
                      <a:pt x="66" y="8"/>
                    </a:lnTo>
                    <a:lnTo>
                      <a:pt x="62" y="6"/>
                    </a:lnTo>
                    <a:lnTo>
                      <a:pt x="58" y="5"/>
                    </a:lnTo>
                    <a:lnTo>
                      <a:pt x="55" y="4"/>
                    </a:lnTo>
                    <a:lnTo>
                      <a:pt x="51" y="1"/>
                    </a:lnTo>
                    <a:lnTo>
                      <a:pt x="48" y="1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2" y="1"/>
                    </a:lnTo>
                    <a:lnTo>
                      <a:pt x="28" y="1"/>
                    </a:lnTo>
                    <a:lnTo>
                      <a:pt x="24" y="4"/>
                    </a:lnTo>
                    <a:lnTo>
                      <a:pt x="20" y="5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1" y="28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1" y="52"/>
                    </a:lnTo>
                    <a:lnTo>
                      <a:pt x="2" y="55"/>
                    </a:lnTo>
                    <a:lnTo>
                      <a:pt x="3" y="59"/>
                    </a:lnTo>
                    <a:lnTo>
                      <a:pt x="6" y="62"/>
                    </a:lnTo>
                    <a:lnTo>
                      <a:pt x="8" y="66"/>
                    </a:lnTo>
                    <a:lnTo>
                      <a:pt x="12" y="68"/>
                    </a:lnTo>
                    <a:lnTo>
                      <a:pt x="14" y="71"/>
                    </a:lnTo>
                    <a:lnTo>
                      <a:pt x="16" y="73"/>
                    </a:lnTo>
                    <a:lnTo>
                      <a:pt x="20" y="74"/>
                    </a:lnTo>
                    <a:lnTo>
                      <a:pt x="24" y="77"/>
                    </a:lnTo>
                    <a:lnTo>
                      <a:pt x="28" y="78"/>
                    </a:lnTo>
                    <a:lnTo>
                      <a:pt x="32" y="79"/>
                    </a:lnTo>
                    <a:lnTo>
                      <a:pt x="36" y="79"/>
                    </a:lnTo>
                    <a:lnTo>
                      <a:pt x="40" y="80"/>
                    </a:lnTo>
                    <a:lnTo>
                      <a:pt x="40" y="8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233"/>
              <p:cNvSpPr>
                <a:spLocks/>
              </p:cNvSpPr>
              <p:nvPr/>
            </p:nvSpPr>
            <p:spPr bwMode="auto">
              <a:xfrm>
                <a:off x="1308" y="1861"/>
                <a:ext cx="103" cy="103"/>
              </a:xfrm>
              <a:custGeom>
                <a:avLst/>
                <a:gdLst/>
                <a:ahLst/>
                <a:cxnLst>
                  <a:cxn ang="0">
                    <a:pos x="57" y="103"/>
                  </a:cxn>
                  <a:cxn ang="0">
                    <a:pos x="67" y="101"/>
                  </a:cxn>
                  <a:cxn ang="0">
                    <a:pos x="76" y="96"/>
                  </a:cxn>
                  <a:cxn ang="0">
                    <a:pos x="84" y="91"/>
                  </a:cxn>
                  <a:cxn ang="0">
                    <a:pos x="91" y="84"/>
                  </a:cxn>
                  <a:cxn ang="0">
                    <a:pos x="96" y="75"/>
                  </a:cxn>
                  <a:cxn ang="0">
                    <a:pos x="101" y="67"/>
                  </a:cxn>
                  <a:cxn ang="0">
                    <a:pos x="103" y="56"/>
                  </a:cxn>
                  <a:cxn ang="0">
                    <a:pos x="103" y="45"/>
                  </a:cxn>
                  <a:cxn ang="0">
                    <a:pos x="101" y="35"/>
                  </a:cxn>
                  <a:cxn ang="0">
                    <a:pos x="96" y="25"/>
                  </a:cxn>
                  <a:cxn ang="0">
                    <a:pos x="91" y="18"/>
                  </a:cxn>
                  <a:cxn ang="0">
                    <a:pos x="84" y="11"/>
                  </a:cxn>
                  <a:cxn ang="0">
                    <a:pos x="76" y="6"/>
                  </a:cxn>
                  <a:cxn ang="0">
                    <a:pos x="67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7" y="6"/>
                  </a:cxn>
                  <a:cxn ang="0">
                    <a:pos x="18" y="11"/>
                  </a:cxn>
                  <a:cxn ang="0">
                    <a:pos x="11" y="18"/>
                  </a:cxn>
                  <a:cxn ang="0">
                    <a:pos x="5" y="25"/>
                  </a:cxn>
                  <a:cxn ang="0">
                    <a:pos x="1" y="35"/>
                  </a:cxn>
                  <a:cxn ang="0">
                    <a:pos x="0" y="45"/>
                  </a:cxn>
                  <a:cxn ang="0">
                    <a:pos x="0" y="56"/>
                  </a:cxn>
                  <a:cxn ang="0">
                    <a:pos x="1" y="67"/>
                  </a:cxn>
                  <a:cxn ang="0">
                    <a:pos x="5" y="75"/>
                  </a:cxn>
                  <a:cxn ang="0">
                    <a:pos x="11" y="84"/>
                  </a:cxn>
                  <a:cxn ang="0">
                    <a:pos x="18" y="91"/>
                  </a:cxn>
                  <a:cxn ang="0">
                    <a:pos x="27" y="96"/>
                  </a:cxn>
                  <a:cxn ang="0">
                    <a:pos x="36" y="101"/>
                  </a:cxn>
                  <a:cxn ang="0">
                    <a:pos x="46" y="103"/>
                  </a:cxn>
                  <a:cxn ang="0">
                    <a:pos x="52" y="103"/>
                  </a:cxn>
                </a:cxnLst>
                <a:rect l="0" t="0" r="r" b="b"/>
                <a:pathLst>
                  <a:path w="103" h="103">
                    <a:moveTo>
                      <a:pt x="52" y="103"/>
                    </a:moveTo>
                    <a:lnTo>
                      <a:pt x="57" y="103"/>
                    </a:lnTo>
                    <a:lnTo>
                      <a:pt x="63" y="102"/>
                    </a:lnTo>
                    <a:lnTo>
                      <a:pt x="67" y="101"/>
                    </a:lnTo>
                    <a:lnTo>
                      <a:pt x="72" y="99"/>
                    </a:lnTo>
                    <a:lnTo>
                      <a:pt x="76" y="96"/>
                    </a:lnTo>
                    <a:lnTo>
                      <a:pt x="81" y="93"/>
                    </a:lnTo>
                    <a:lnTo>
                      <a:pt x="84" y="91"/>
                    </a:lnTo>
                    <a:lnTo>
                      <a:pt x="89" y="89"/>
                    </a:lnTo>
                    <a:lnTo>
                      <a:pt x="91" y="84"/>
                    </a:lnTo>
                    <a:lnTo>
                      <a:pt x="94" y="80"/>
                    </a:lnTo>
                    <a:lnTo>
                      <a:pt x="96" y="75"/>
                    </a:lnTo>
                    <a:lnTo>
                      <a:pt x="100" y="72"/>
                    </a:lnTo>
                    <a:lnTo>
                      <a:pt x="101" y="67"/>
                    </a:lnTo>
                    <a:lnTo>
                      <a:pt x="102" y="62"/>
                    </a:lnTo>
                    <a:lnTo>
                      <a:pt x="103" y="56"/>
                    </a:lnTo>
                    <a:lnTo>
                      <a:pt x="103" y="51"/>
                    </a:lnTo>
                    <a:lnTo>
                      <a:pt x="103" y="45"/>
                    </a:lnTo>
                    <a:lnTo>
                      <a:pt x="102" y="41"/>
                    </a:lnTo>
                    <a:lnTo>
                      <a:pt x="101" y="35"/>
                    </a:lnTo>
                    <a:lnTo>
                      <a:pt x="100" y="31"/>
                    </a:lnTo>
                    <a:lnTo>
                      <a:pt x="96" y="25"/>
                    </a:lnTo>
                    <a:lnTo>
                      <a:pt x="94" y="21"/>
                    </a:lnTo>
                    <a:lnTo>
                      <a:pt x="91" y="18"/>
                    </a:lnTo>
                    <a:lnTo>
                      <a:pt x="89" y="14"/>
                    </a:lnTo>
                    <a:lnTo>
                      <a:pt x="84" y="11"/>
                    </a:lnTo>
                    <a:lnTo>
                      <a:pt x="81" y="8"/>
                    </a:lnTo>
                    <a:lnTo>
                      <a:pt x="76" y="6"/>
                    </a:lnTo>
                    <a:lnTo>
                      <a:pt x="72" y="3"/>
                    </a:lnTo>
                    <a:lnTo>
                      <a:pt x="67" y="2"/>
                    </a:lnTo>
                    <a:lnTo>
                      <a:pt x="63" y="1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46" y="0"/>
                    </a:lnTo>
                    <a:lnTo>
                      <a:pt x="41" y="1"/>
                    </a:lnTo>
                    <a:lnTo>
                      <a:pt x="36" y="2"/>
                    </a:lnTo>
                    <a:lnTo>
                      <a:pt x="31" y="3"/>
                    </a:lnTo>
                    <a:lnTo>
                      <a:pt x="27" y="6"/>
                    </a:lnTo>
                    <a:lnTo>
                      <a:pt x="23" y="8"/>
                    </a:lnTo>
                    <a:lnTo>
                      <a:pt x="18" y="11"/>
                    </a:lnTo>
                    <a:lnTo>
                      <a:pt x="15" y="14"/>
                    </a:lnTo>
                    <a:lnTo>
                      <a:pt x="11" y="18"/>
                    </a:lnTo>
                    <a:lnTo>
                      <a:pt x="9" y="21"/>
                    </a:lnTo>
                    <a:lnTo>
                      <a:pt x="5" y="25"/>
                    </a:lnTo>
                    <a:lnTo>
                      <a:pt x="4" y="31"/>
                    </a:lnTo>
                    <a:lnTo>
                      <a:pt x="1" y="35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0" y="51"/>
                    </a:lnTo>
                    <a:lnTo>
                      <a:pt x="0" y="56"/>
                    </a:lnTo>
                    <a:lnTo>
                      <a:pt x="0" y="62"/>
                    </a:lnTo>
                    <a:lnTo>
                      <a:pt x="1" y="67"/>
                    </a:lnTo>
                    <a:lnTo>
                      <a:pt x="4" y="72"/>
                    </a:lnTo>
                    <a:lnTo>
                      <a:pt x="5" y="75"/>
                    </a:lnTo>
                    <a:lnTo>
                      <a:pt x="9" y="80"/>
                    </a:lnTo>
                    <a:lnTo>
                      <a:pt x="11" y="84"/>
                    </a:lnTo>
                    <a:lnTo>
                      <a:pt x="15" y="89"/>
                    </a:lnTo>
                    <a:lnTo>
                      <a:pt x="18" y="91"/>
                    </a:lnTo>
                    <a:lnTo>
                      <a:pt x="23" y="93"/>
                    </a:lnTo>
                    <a:lnTo>
                      <a:pt x="27" y="96"/>
                    </a:lnTo>
                    <a:lnTo>
                      <a:pt x="31" y="99"/>
                    </a:lnTo>
                    <a:lnTo>
                      <a:pt x="36" y="101"/>
                    </a:lnTo>
                    <a:lnTo>
                      <a:pt x="41" y="102"/>
                    </a:lnTo>
                    <a:lnTo>
                      <a:pt x="46" y="103"/>
                    </a:lnTo>
                    <a:lnTo>
                      <a:pt x="52" y="103"/>
                    </a:lnTo>
                    <a:lnTo>
                      <a:pt x="52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234"/>
              <p:cNvSpPr>
                <a:spLocks/>
              </p:cNvSpPr>
              <p:nvPr/>
            </p:nvSpPr>
            <p:spPr bwMode="auto">
              <a:xfrm>
                <a:off x="1464" y="1970"/>
                <a:ext cx="121" cy="120"/>
              </a:xfrm>
              <a:custGeom>
                <a:avLst/>
                <a:gdLst/>
                <a:ahLst/>
                <a:cxnLst>
                  <a:cxn ang="0">
                    <a:pos x="66" y="120"/>
                  </a:cxn>
                  <a:cxn ang="0">
                    <a:pos x="77" y="116"/>
                  </a:cxn>
                  <a:cxn ang="0">
                    <a:pos x="88" y="113"/>
                  </a:cxn>
                  <a:cxn ang="0">
                    <a:pos x="99" y="107"/>
                  </a:cxn>
                  <a:cxn ang="0">
                    <a:pos x="107" y="97"/>
                  </a:cxn>
                  <a:cxn ang="0">
                    <a:pos x="113" y="89"/>
                  </a:cxn>
                  <a:cxn ang="0">
                    <a:pos x="118" y="78"/>
                  </a:cxn>
                  <a:cxn ang="0">
                    <a:pos x="120" y="67"/>
                  </a:cxn>
                  <a:cxn ang="0">
                    <a:pos x="120" y="54"/>
                  </a:cxn>
                  <a:cxn ang="0">
                    <a:pos x="118" y="42"/>
                  </a:cxn>
                  <a:cxn ang="0">
                    <a:pos x="113" y="31"/>
                  </a:cxn>
                  <a:cxn ang="0">
                    <a:pos x="107" y="22"/>
                  </a:cxn>
                  <a:cxn ang="0">
                    <a:pos x="99" y="13"/>
                  </a:cxn>
                  <a:cxn ang="0">
                    <a:pos x="88" y="6"/>
                  </a:cxn>
                  <a:cxn ang="0">
                    <a:pos x="77" y="1"/>
                  </a:cxn>
                  <a:cxn ang="0">
                    <a:pos x="66" y="0"/>
                  </a:cxn>
                  <a:cxn ang="0">
                    <a:pos x="53" y="0"/>
                  </a:cxn>
                  <a:cxn ang="0">
                    <a:pos x="42" y="1"/>
                  </a:cxn>
                  <a:cxn ang="0">
                    <a:pos x="31" y="6"/>
                  </a:cxn>
                  <a:cxn ang="0">
                    <a:pos x="21" y="13"/>
                  </a:cxn>
                  <a:cxn ang="0">
                    <a:pos x="13" y="22"/>
                  </a:cxn>
                  <a:cxn ang="0">
                    <a:pos x="6" y="31"/>
                  </a:cxn>
                  <a:cxn ang="0">
                    <a:pos x="3" y="42"/>
                  </a:cxn>
                  <a:cxn ang="0">
                    <a:pos x="0" y="54"/>
                  </a:cxn>
                  <a:cxn ang="0">
                    <a:pos x="0" y="67"/>
                  </a:cxn>
                  <a:cxn ang="0">
                    <a:pos x="3" y="78"/>
                  </a:cxn>
                  <a:cxn ang="0">
                    <a:pos x="6" y="89"/>
                  </a:cxn>
                  <a:cxn ang="0">
                    <a:pos x="13" y="97"/>
                  </a:cxn>
                  <a:cxn ang="0">
                    <a:pos x="21" y="107"/>
                  </a:cxn>
                  <a:cxn ang="0">
                    <a:pos x="31" y="113"/>
                  </a:cxn>
                  <a:cxn ang="0">
                    <a:pos x="42" y="116"/>
                  </a:cxn>
                  <a:cxn ang="0">
                    <a:pos x="53" y="120"/>
                  </a:cxn>
                  <a:cxn ang="0">
                    <a:pos x="60" y="120"/>
                  </a:cxn>
                </a:cxnLst>
                <a:rect l="0" t="0" r="r" b="b"/>
                <a:pathLst>
                  <a:path w="121" h="120">
                    <a:moveTo>
                      <a:pt x="60" y="120"/>
                    </a:moveTo>
                    <a:lnTo>
                      <a:pt x="66" y="120"/>
                    </a:lnTo>
                    <a:lnTo>
                      <a:pt x="72" y="119"/>
                    </a:lnTo>
                    <a:lnTo>
                      <a:pt x="77" y="116"/>
                    </a:lnTo>
                    <a:lnTo>
                      <a:pt x="83" y="115"/>
                    </a:lnTo>
                    <a:lnTo>
                      <a:pt x="88" y="113"/>
                    </a:lnTo>
                    <a:lnTo>
                      <a:pt x="94" y="110"/>
                    </a:lnTo>
                    <a:lnTo>
                      <a:pt x="99" y="107"/>
                    </a:lnTo>
                    <a:lnTo>
                      <a:pt x="103" y="103"/>
                    </a:lnTo>
                    <a:lnTo>
                      <a:pt x="107" y="97"/>
                    </a:lnTo>
                    <a:lnTo>
                      <a:pt x="111" y="94"/>
                    </a:lnTo>
                    <a:lnTo>
                      <a:pt x="113" y="89"/>
                    </a:lnTo>
                    <a:lnTo>
                      <a:pt x="115" y="84"/>
                    </a:lnTo>
                    <a:lnTo>
                      <a:pt x="118" y="78"/>
                    </a:lnTo>
                    <a:lnTo>
                      <a:pt x="119" y="73"/>
                    </a:lnTo>
                    <a:lnTo>
                      <a:pt x="120" y="67"/>
                    </a:lnTo>
                    <a:lnTo>
                      <a:pt x="121" y="61"/>
                    </a:lnTo>
                    <a:lnTo>
                      <a:pt x="120" y="54"/>
                    </a:lnTo>
                    <a:lnTo>
                      <a:pt x="119" y="48"/>
                    </a:lnTo>
                    <a:lnTo>
                      <a:pt x="118" y="42"/>
                    </a:lnTo>
                    <a:lnTo>
                      <a:pt x="115" y="36"/>
                    </a:lnTo>
                    <a:lnTo>
                      <a:pt x="113" y="31"/>
                    </a:lnTo>
                    <a:lnTo>
                      <a:pt x="111" y="26"/>
                    </a:lnTo>
                    <a:lnTo>
                      <a:pt x="107" y="22"/>
                    </a:lnTo>
                    <a:lnTo>
                      <a:pt x="103" y="18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8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2" y="1"/>
                    </a:lnTo>
                    <a:lnTo>
                      <a:pt x="36" y="4"/>
                    </a:lnTo>
                    <a:lnTo>
                      <a:pt x="31" y="6"/>
                    </a:lnTo>
                    <a:lnTo>
                      <a:pt x="25" y="10"/>
                    </a:lnTo>
                    <a:lnTo>
                      <a:pt x="21" y="13"/>
                    </a:lnTo>
                    <a:lnTo>
                      <a:pt x="17" y="18"/>
                    </a:lnTo>
                    <a:lnTo>
                      <a:pt x="13" y="22"/>
                    </a:lnTo>
                    <a:lnTo>
                      <a:pt x="10" y="26"/>
                    </a:lnTo>
                    <a:lnTo>
                      <a:pt x="6" y="31"/>
                    </a:lnTo>
                    <a:lnTo>
                      <a:pt x="5" y="36"/>
                    </a:lnTo>
                    <a:lnTo>
                      <a:pt x="3" y="42"/>
                    </a:lnTo>
                    <a:lnTo>
                      <a:pt x="1" y="48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1" y="73"/>
                    </a:lnTo>
                    <a:lnTo>
                      <a:pt x="3" y="78"/>
                    </a:lnTo>
                    <a:lnTo>
                      <a:pt x="5" y="84"/>
                    </a:lnTo>
                    <a:lnTo>
                      <a:pt x="6" y="89"/>
                    </a:lnTo>
                    <a:lnTo>
                      <a:pt x="10" y="94"/>
                    </a:lnTo>
                    <a:lnTo>
                      <a:pt x="13" y="97"/>
                    </a:lnTo>
                    <a:lnTo>
                      <a:pt x="17" y="103"/>
                    </a:lnTo>
                    <a:lnTo>
                      <a:pt x="21" y="107"/>
                    </a:lnTo>
                    <a:lnTo>
                      <a:pt x="25" y="110"/>
                    </a:lnTo>
                    <a:lnTo>
                      <a:pt x="31" y="113"/>
                    </a:lnTo>
                    <a:lnTo>
                      <a:pt x="36" y="115"/>
                    </a:lnTo>
                    <a:lnTo>
                      <a:pt x="42" y="116"/>
                    </a:lnTo>
                    <a:lnTo>
                      <a:pt x="47" y="119"/>
                    </a:lnTo>
                    <a:lnTo>
                      <a:pt x="53" y="120"/>
                    </a:lnTo>
                    <a:lnTo>
                      <a:pt x="60" y="120"/>
                    </a:lnTo>
                    <a:lnTo>
                      <a:pt x="60" y="1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235"/>
              <p:cNvSpPr>
                <a:spLocks/>
              </p:cNvSpPr>
              <p:nvPr/>
            </p:nvSpPr>
            <p:spPr bwMode="auto">
              <a:xfrm>
                <a:off x="1647" y="2078"/>
                <a:ext cx="138" cy="138"/>
              </a:xfrm>
              <a:custGeom>
                <a:avLst/>
                <a:gdLst/>
                <a:ahLst/>
                <a:cxnLst>
                  <a:cxn ang="0">
                    <a:pos x="75" y="137"/>
                  </a:cxn>
                  <a:cxn ang="0">
                    <a:pos x="87" y="133"/>
                  </a:cxn>
                  <a:cxn ang="0">
                    <a:pos x="99" y="129"/>
                  </a:cxn>
                  <a:cxn ang="0">
                    <a:pos x="111" y="121"/>
                  </a:cxn>
                  <a:cxn ang="0">
                    <a:pos x="121" y="112"/>
                  </a:cxn>
                  <a:cxn ang="0">
                    <a:pos x="128" y="100"/>
                  </a:cxn>
                  <a:cxn ang="0">
                    <a:pos x="134" y="88"/>
                  </a:cxn>
                  <a:cxn ang="0">
                    <a:pos x="138" y="74"/>
                  </a:cxn>
                  <a:cxn ang="0">
                    <a:pos x="138" y="65"/>
                  </a:cxn>
                  <a:cxn ang="0">
                    <a:pos x="136" y="58"/>
                  </a:cxn>
                  <a:cxn ang="0">
                    <a:pos x="134" y="47"/>
                  </a:cxn>
                  <a:cxn ang="0">
                    <a:pos x="128" y="35"/>
                  </a:cxn>
                  <a:cxn ang="0">
                    <a:pos x="121" y="24"/>
                  </a:cxn>
                  <a:cxn ang="0">
                    <a:pos x="111" y="14"/>
                  </a:cxn>
                  <a:cxn ang="0">
                    <a:pos x="99" y="7"/>
                  </a:cxn>
                  <a:cxn ang="0">
                    <a:pos x="87" y="2"/>
                  </a:cxn>
                  <a:cxn ang="0">
                    <a:pos x="75" y="0"/>
                  </a:cxn>
                  <a:cxn ang="0">
                    <a:pos x="64" y="0"/>
                  </a:cxn>
                  <a:cxn ang="0">
                    <a:pos x="57" y="0"/>
                  </a:cxn>
                  <a:cxn ang="0">
                    <a:pos x="48" y="2"/>
                  </a:cxn>
                  <a:cxn ang="0">
                    <a:pos x="34" y="7"/>
                  </a:cxn>
                  <a:cxn ang="0">
                    <a:pos x="24" y="14"/>
                  </a:cxn>
                  <a:cxn ang="0">
                    <a:pos x="14" y="24"/>
                  </a:cxn>
                  <a:cxn ang="0">
                    <a:pos x="7" y="35"/>
                  </a:cxn>
                  <a:cxn ang="0">
                    <a:pos x="2" y="47"/>
                  </a:cxn>
                  <a:cxn ang="0">
                    <a:pos x="0" y="58"/>
                  </a:cxn>
                  <a:cxn ang="0">
                    <a:pos x="0" y="65"/>
                  </a:cxn>
                  <a:cxn ang="0">
                    <a:pos x="0" y="74"/>
                  </a:cxn>
                  <a:cxn ang="0">
                    <a:pos x="2" y="88"/>
                  </a:cxn>
                  <a:cxn ang="0">
                    <a:pos x="7" y="100"/>
                  </a:cxn>
                  <a:cxn ang="0">
                    <a:pos x="14" y="112"/>
                  </a:cxn>
                  <a:cxn ang="0">
                    <a:pos x="24" y="121"/>
                  </a:cxn>
                  <a:cxn ang="0">
                    <a:pos x="34" y="129"/>
                  </a:cxn>
                  <a:cxn ang="0">
                    <a:pos x="48" y="133"/>
                  </a:cxn>
                  <a:cxn ang="0">
                    <a:pos x="57" y="137"/>
                  </a:cxn>
                  <a:cxn ang="0">
                    <a:pos x="64" y="137"/>
                  </a:cxn>
                  <a:cxn ang="0">
                    <a:pos x="69" y="138"/>
                  </a:cxn>
                </a:cxnLst>
                <a:rect l="0" t="0" r="r" b="b"/>
                <a:pathLst>
                  <a:path w="138" h="138">
                    <a:moveTo>
                      <a:pt x="69" y="138"/>
                    </a:moveTo>
                    <a:lnTo>
                      <a:pt x="75" y="137"/>
                    </a:lnTo>
                    <a:lnTo>
                      <a:pt x="81" y="136"/>
                    </a:lnTo>
                    <a:lnTo>
                      <a:pt x="87" y="133"/>
                    </a:lnTo>
                    <a:lnTo>
                      <a:pt x="94" y="132"/>
                    </a:lnTo>
                    <a:lnTo>
                      <a:pt x="99" y="129"/>
                    </a:lnTo>
                    <a:lnTo>
                      <a:pt x="106" y="125"/>
                    </a:lnTo>
                    <a:lnTo>
                      <a:pt x="111" y="121"/>
                    </a:lnTo>
                    <a:lnTo>
                      <a:pt x="117" y="118"/>
                    </a:lnTo>
                    <a:lnTo>
                      <a:pt x="121" y="112"/>
                    </a:lnTo>
                    <a:lnTo>
                      <a:pt x="124" y="106"/>
                    </a:lnTo>
                    <a:lnTo>
                      <a:pt x="128" y="100"/>
                    </a:lnTo>
                    <a:lnTo>
                      <a:pt x="132" y="95"/>
                    </a:lnTo>
                    <a:lnTo>
                      <a:pt x="134" y="88"/>
                    </a:lnTo>
                    <a:lnTo>
                      <a:pt x="136" y="82"/>
                    </a:lnTo>
                    <a:lnTo>
                      <a:pt x="138" y="74"/>
                    </a:lnTo>
                    <a:lnTo>
                      <a:pt x="138" y="68"/>
                    </a:lnTo>
                    <a:lnTo>
                      <a:pt x="138" y="65"/>
                    </a:lnTo>
                    <a:lnTo>
                      <a:pt x="138" y="61"/>
                    </a:lnTo>
                    <a:lnTo>
                      <a:pt x="136" y="58"/>
                    </a:lnTo>
                    <a:lnTo>
                      <a:pt x="136" y="54"/>
                    </a:lnTo>
                    <a:lnTo>
                      <a:pt x="134" y="47"/>
                    </a:lnTo>
                    <a:lnTo>
                      <a:pt x="132" y="41"/>
                    </a:lnTo>
                    <a:lnTo>
                      <a:pt x="128" y="35"/>
                    </a:lnTo>
                    <a:lnTo>
                      <a:pt x="124" y="29"/>
                    </a:lnTo>
                    <a:lnTo>
                      <a:pt x="121" y="24"/>
                    </a:lnTo>
                    <a:lnTo>
                      <a:pt x="117" y="19"/>
                    </a:lnTo>
                    <a:lnTo>
                      <a:pt x="111" y="14"/>
                    </a:lnTo>
                    <a:lnTo>
                      <a:pt x="106" y="11"/>
                    </a:lnTo>
                    <a:lnTo>
                      <a:pt x="99" y="7"/>
                    </a:lnTo>
                    <a:lnTo>
                      <a:pt x="94" y="5"/>
                    </a:lnTo>
                    <a:lnTo>
                      <a:pt x="87" y="2"/>
                    </a:lnTo>
                    <a:lnTo>
                      <a:pt x="81" y="1"/>
                    </a:lnTo>
                    <a:lnTo>
                      <a:pt x="75" y="0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48" y="2"/>
                    </a:lnTo>
                    <a:lnTo>
                      <a:pt x="42" y="5"/>
                    </a:lnTo>
                    <a:lnTo>
                      <a:pt x="34" y="7"/>
                    </a:lnTo>
                    <a:lnTo>
                      <a:pt x="28" y="11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0" y="29"/>
                    </a:lnTo>
                    <a:lnTo>
                      <a:pt x="7" y="35"/>
                    </a:lnTo>
                    <a:lnTo>
                      <a:pt x="4" y="41"/>
                    </a:lnTo>
                    <a:lnTo>
                      <a:pt x="2" y="47"/>
                    </a:lnTo>
                    <a:lnTo>
                      <a:pt x="1" y="54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0" y="74"/>
                    </a:lnTo>
                    <a:lnTo>
                      <a:pt x="1" y="82"/>
                    </a:lnTo>
                    <a:lnTo>
                      <a:pt x="2" y="88"/>
                    </a:lnTo>
                    <a:lnTo>
                      <a:pt x="4" y="95"/>
                    </a:lnTo>
                    <a:lnTo>
                      <a:pt x="7" y="100"/>
                    </a:lnTo>
                    <a:lnTo>
                      <a:pt x="10" y="106"/>
                    </a:lnTo>
                    <a:lnTo>
                      <a:pt x="14" y="112"/>
                    </a:lnTo>
                    <a:lnTo>
                      <a:pt x="19" y="118"/>
                    </a:lnTo>
                    <a:lnTo>
                      <a:pt x="24" y="121"/>
                    </a:lnTo>
                    <a:lnTo>
                      <a:pt x="28" y="125"/>
                    </a:lnTo>
                    <a:lnTo>
                      <a:pt x="34" y="129"/>
                    </a:lnTo>
                    <a:lnTo>
                      <a:pt x="42" y="132"/>
                    </a:lnTo>
                    <a:lnTo>
                      <a:pt x="48" y="133"/>
                    </a:lnTo>
                    <a:lnTo>
                      <a:pt x="54" y="136"/>
                    </a:lnTo>
                    <a:lnTo>
                      <a:pt x="57" y="137"/>
                    </a:lnTo>
                    <a:lnTo>
                      <a:pt x="61" y="137"/>
                    </a:lnTo>
                    <a:lnTo>
                      <a:pt x="64" y="137"/>
                    </a:lnTo>
                    <a:lnTo>
                      <a:pt x="69" y="138"/>
                    </a:lnTo>
                    <a:lnTo>
                      <a:pt x="69" y="1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236"/>
              <p:cNvSpPr>
                <a:spLocks/>
              </p:cNvSpPr>
              <p:nvPr/>
            </p:nvSpPr>
            <p:spPr bwMode="auto">
              <a:xfrm>
                <a:off x="1858" y="2185"/>
                <a:ext cx="137" cy="137"/>
              </a:xfrm>
              <a:custGeom>
                <a:avLst/>
                <a:gdLst/>
                <a:ahLst/>
                <a:cxnLst>
                  <a:cxn ang="0">
                    <a:pos x="74" y="137"/>
                  </a:cxn>
                  <a:cxn ang="0">
                    <a:pos x="87" y="133"/>
                  </a:cxn>
                  <a:cxn ang="0">
                    <a:pos x="99" y="127"/>
                  </a:cxn>
                  <a:cxn ang="0">
                    <a:pos x="110" y="120"/>
                  </a:cxn>
                  <a:cxn ang="0">
                    <a:pos x="120" y="112"/>
                  </a:cxn>
                  <a:cxn ang="0">
                    <a:pos x="127" y="100"/>
                  </a:cxn>
                  <a:cxn ang="0">
                    <a:pos x="133" y="88"/>
                  </a:cxn>
                  <a:cxn ang="0">
                    <a:pos x="135" y="78"/>
                  </a:cxn>
                  <a:cxn ang="0">
                    <a:pos x="135" y="71"/>
                  </a:cxn>
                  <a:cxn ang="0">
                    <a:pos x="135" y="64"/>
                  </a:cxn>
                  <a:cxn ang="0">
                    <a:pos x="135" y="56"/>
                  </a:cxn>
                  <a:cxn ang="0">
                    <a:pos x="133" y="47"/>
                  </a:cxn>
                  <a:cxn ang="0">
                    <a:pos x="127" y="36"/>
                  </a:cxn>
                  <a:cxn ang="0">
                    <a:pos x="120" y="24"/>
                  </a:cxn>
                  <a:cxn ang="0">
                    <a:pos x="110" y="16"/>
                  </a:cxn>
                  <a:cxn ang="0">
                    <a:pos x="99" y="8"/>
                  </a:cxn>
                  <a:cxn ang="0">
                    <a:pos x="87" y="2"/>
                  </a:cxn>
                  <a:cxn ang="0">
                    <a:pos x="74" y="0"/>
                  </a:cxn>
                  <a:cxn ang="0">
                    <a:pos x="65" y="0"/>
                  </a:cxn>
                  <a:cxn ang="0">
                    <a:pos x="57" y="0"/>
                  </a:cxn>
                  <a:cxn ang="0">
                    <a:pos x="47" y="2"/>
                  </a:cxn>
                  <a:cxn ang="0">
                    <a:pos x="35" y="8"/>
                  </a:cxn>
                  <a:cxn ang="0">
                    <a:pos x="24" y="16"/>
                  </a:cxn>
                  <a:cxn ang="0">
                    <a:pos x="14" y="24"/>
                  </a:cxn>
                  <a:cxn ang="0">
                    <a:pos x="7" y="36"/>
                  </a:cxn>
                  <a:cxn ang="0">
                    <a:pos x="2" y="47"/>
                  </a:cxn>
                  <a:cxn ang="0">
                    <a:pos x="0" y="56"/>
                  </a:cxn>
                  <a:cxn ang="0">
                    <a:pos x="0" y="64"/>
                  </a:cxn>
                  <a:cxn ang="0">
                    <a:pos x="0" y="71"/>
                  </a:cxn>
                  <a:cxn ang="0">
                    <a:pos x="0" y="78"/>
                  </a:cxn>
                  <a:cxn ang="0">
                    <a:pos x="2" y="88"/>
                  </a:cxn>
                  <a:cxn ang="0">
                    <a:pos x="7" y="100"/>
                  </a:cxn>
                  <a:cxn ang="0">
                    <a:pos x="14" y="112"/>
                  </a:cxn>
                  <a:cxn ang="0">
                    <a:pos x="24" y="120"/>
                  </a:cxn>
                  <a:cxn ang="0">
                    <a:pos x="35" y="127"/>
                  </a:cxn>
                  <a:cxn ang="0">
                    <a:pos x="47" y="133"/>
                  </a:cxn>
                  <a:cxn ang="0">
                    <a:pos x="57" y="136"/>
                  </a:cxn>
                  <a:cxn ang="0">
                    <a:pos x="65" y="137"/>
                  </a:cxn>
                  <a:cxn ang="0">
                    <a:pos x="68" y="137"/>
                  </a:cxn>
                </a:cxnLst>
                <a:rect l="0" t="0" r="r" b="b"/>
                <a:pathLst>
                  <a:path w="137" h="137">
                    <a:moveTo>
                      <a:pt x="68" y="137"/>
                    </a:moveTo>
                    <a:lnTo>
                      <a:pt x="74" y="137"/>
                    </a:lnTo>
                    <a:lnTo>
                      <a:pt x="81" y="136"/>
                    </a:lnTo>
                    <a:lnTo>
                      <a:pt x="87" y="133"/>
                    </a:lnTo>
                    <a:lnTo>
                      <a:pt x="95" y="132"/>
                    </a:lnTo>
                    <a:lnTo>
                      <a:pt x="99" y="127"/>
                    </a:lnTo>
                    <a:lnTo>
                      <a:pt x="105" y="125"/>
                    </a:lnTo>
                    <a:lnTo>
                      <a:pt x="110" y="120"/>
                    </a:lnTo>
                    <a:lnTo>
                      <a:pt x="116" y="116"/>
                    </a:lnTo>
                    <a:lnTo>
                      <a:pt x="120" y="112"/>
                    </a:lnTo>
                    <a:lnTo>
                      <a:pt x="125" y="106"/>
                    </a:lnTo>
                    <a:lnTo>
                      <a:pt x="127" y="100"/>
                    </a:lnTo>
                    <a:lnTo>
                      <a:pt x="131" y="94"/>
                    </a:lnTo>
                    <a:lnTo>
                      <a:pt x="133" y="88"/>
                    </a:lnTo>
                    <a:lnTo>
                      <a:pt x="134" y="82"/>
                    </a:lnTo>
                    <a:lnTo>
                      <a:pt x="135" y="78"/>
                    </a:lnTo>
                    <a:lnTo>
                      <a:pt x="135" y="74"/>
                    </a:lnTo>
                    <a:lnTo>
                      <a:pt x="135" y="71"/>
                    </a:lnTo>
                    <a:lnTo>
                      <a:pt x="137" y="68"/>
                    </a:lnTo>
                    <a:lnTo>
                      <a:pt x="135" y="64"/>
                    </a:lnTo>
                    <a:lnTo>
                      <a:pt x="135" y="60"/>
                    </a:lnTo>
                    <a:lnTo>
                      <a:pt x="135" y="56"/>
                    </a:lnTo>
                    <a:lnTo>
                      <a:pt x="134" y="54"/>
                    </a:lnTo>
                    <a:lnTo>
                      <a:pt x="133" y="47"/>
                    </a:lnTo>
                    <a:lnTo>
                      <a:pt x="131" y="42"/>
                    </a:lnTo>
                    <a:lnTo>
                      <a:pt x="127" y="36"/>
                    </a:lnTo>
                    <a:lnTo>
                      <a:pt x="125" y="30"/>
                    </a:lnTo>
                    <a:lnTo>
                      <a:pt x="120" y="24"/>
                    </a:lnTo>
                    <a:lnTo>
                      <a:pt x="116" y="20"/>
                    </a:lnTo>
                    <a:lnTo>
                      <a:pt x="110" y="16"/>
                    </a:lnTo>
                    <a:lnTo>
                      <a:pt x="105" y="12"/>
                    </a:lnTo>
                    <a:lnTo>
                      <a:pt x="99" y="8"/>
                    </a:lnTo>
                    <a:lnTo>
                      <a:pt x="95" y="5"/>
                    </a:lnTo>
                    <a:lnTo>
                      <a:pt x="87" y="2"/>
                    </a:lnTo>
                    <a:lnTo>
                      <a:pt x="81" y="1"/>
                    </a:lnTo>
                    <a:lnTo>
                      <a:pt x="74" y="0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47" y="2"/>
                    </a:lnTo>
                    <a:lnTo>
                      <a:pt x="41" y="5"/>
                    </a:lnTo>
                    <a:lnTo>
                      <a:pt x="35" y="8"/>
                    </a:lnTo>
                    <a:lnTo>
                      <a:pt x="29" y="12"/>
                    </a:lnTo>
                    <a:lnTo>
                      <a:pt x="24" y="16"/>
                    </a:lnTo>
                    <a:lnTo>
                      <a:pt x="19" y="20"/>
                    </a:lnTo>
                    <a:lnTo>
                      <a:pt x="14" y="24"/>
                    </a:lnTo>
                    <a:lnTo>
                      <a:pt x="11" y="30"/>
                    </a:lnTo>
                    <a:lnTo>
                      <a:pt x="7" y="36"/>
                    </a:lnTo>
                    <a:lnTo>
                      <a:pt x="5" y="42"/>
                    </a:lnTo>
                    <a:lnTo>
                      <a:pt x="2" y="47"/>
                    </a:lnTo>
                    <a:lnTo>
                      <a:pt x="1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0" y="71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1" y="82"/>
                    </a:lnTo>
                    <a:lnTo>
                      <a:pt x="2" y="88"/>
                    </a:lnTo>
                    <a:lnTo>
                      <a:pt x="5" y="94"/>
                    </a:lnTo>
                    <a:lnTo>
                      <a:pt x="7" y="100"/>
                    </a:lnTo>
                    <a:lnTo>
                      <a:pt x="11" y="106"/>
                    </a:lnTo>
                    <a:lnTo>
                      <a:pt x="14" y="112"/>
                    </a:lnTo>
                    <a:lnTo>
                      <a:pt x="19" y="116"/>
                    </a:lnTo>
                    <a:lnTo>
                      <a:pt x="24" y="120"/>
                    </a:lnTo>
                    <a:lnTo>
                      <a:pt x="29" y="125"/>
                    </a:lnTo>
                    <a:lnTo>
                      <a:pt x="35" y="127"/>
                    </a:lnTo>
                    <a:lnTo>
                      <a:pt x="41" y="132"/>
                    </a:lnTo>
                    <a:lnTo>
                      <a:pt x="47" y="133"/>
                    </a:lnTo>
                    <a:lnTo>
                      <a:pt x="54" y="136"/>
                    </a:lnTo>
                    <a:lnTo>
                      <a:pt x="57" y="136"/>
                    </a:lnTo>
                    <a:lnTo>
                      <a:pt x="61" y="137"/>
                    </a:lnTo>
                    <a:lnTo>
                      <a:pt x="65" y="137"/>
                    </a:lnTo>
                    <a:lnTo>
                      <a:pt x="68" y="137"/>
                    </a:lnTo>
                    <a:lnTo>
                      <a:pt x="68" y="1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237"/>
              <p:cNvSpPr>
                <a:spLocks/>
              </p:cNvSpPr>
              <p:nvPr/>
            </p:nvSpPr>
            <p:spPr bwMode="auto">
              <a:xfrm>
                <a:off x="2093" y="2269"/>
                <a:ext cx="115" cy="115"/>
              </a:xfrm>
              <a:custGeom>
                <a:avLst/>
                <a:gdLst/>
                <a:ahLst/>
                <a:cxnLst>
                  <a:cxn ang="0">
                    <a:pos x="62" y="115"/>
                  </a:cxn>
                  <a:cxn ang="0">
                    <a:pos x="73" y="112"/>
                  </a:cxn>
                  <a:cxn ang="0">
                    <a:pos x="84" y="108"/>
                  </a:cxn>
                  <a:cxn ang="0">
                    <a:pos x="92" y="102"/>
                  </a:cxn>
                  <a:cxn ang="0">
                    <a:pos x="101" y="94"/>
                  </a:cxn>
                  <a:cxn ang="0">
                    <a:pos x="107" y="85"/>
                  </a:cxn>
                  <a:cxn ang="0">
                    <a:pos x="111" y="76"/>
                  </a:cxn>
                  <a:cxn ang="0">
                    <a:pos x="115" y="64"/>
                  </a:cxn>
                  <a:cxn ang="0">
                    <a:pos x="115" y="53"/>
                  </a:cxn>
                  <a:cxn ang="0">
                    <a:pos x="111" y="41"/>
                  </a:cxn>
                  <a:cxn ang="0">
                    <a:pos x="107" y="30"/>
                  </a:cxn>
                  <a:cxn ang="0">
                    <a:pos x="101" y="20"/>
                  </a:cxn>
                  <a:cxn ang="0">
                    <a:pos x="92" y="13"/>
                  </a:cxn>
                  <a:cxn ang="0">
                    <a:pos x="84" y="6"/>
                  </a:cxn>
                  <a:cxn ang="0">
                    <a:pos x="73" y="1"/>
                  </a:cxn>
                  <a:cxn ang="0">
                    <a:pos x="62" y="0"/>
                  </a:cxn>
                  <a:cxn ang="0">
                    <a:pos x="50" y="0"/>
                  </a:cxn>
                  <a:cxn ang="0">
                    <a:pos x="40" y="1"/>
                  </a:cxn>
                  <a:cxn ang="0">
                    <a:pos x="29" y="6"/>
                  </a:cxn>
                  <a:cxn ang="0">
                    <a:pos x="20" y="13"/>
                  </a:cxn>
                  <a:cxn ang="0">
                    <a:pos x="12" y="20"/>
                  </a:cxn>
                  <a:cxn ang="0">
                    <a:pos x="6" y="30"/>
                  </a:cxn>
                  <a:cxn ang="0">
                    <a:pos x="1" y="41"/>
                  </a:cxn>
                  <a:cxn ang="0">
                    <a:pos x="0" y="53"/>
                  </a:cxn>
                  <a:cxn ang="0">
                    <a:pos x="0" y="64"/>
                  </a:cxn>
                  <a:cxn ang="0">
                    <a:pos x="1" y="76"/>
                  </a:cxn>
                  <a:cxn ang="0">
                    <a:pos x="6" y="85"/>
                  </a:cxn>
                  <a:cxn ang="0">
                    <a:pos x="12" y="94"/>
                  </a:cxn>
                  <a:cxn ang="0">
                    <a:pos x="20" y="102"/>
                  </a:cxn>
                  <a:cxn ang="0">
                    <a:pos x="29" y="108"/>
                  </a:cxn>
                  <a:cxn ang="0">
                    <a:pos x="40" y="112"/>
                  </a:cxn>
                  <a:cxn ang="0">
                    <a:pos x="50" y="115"/>
                  </a:cxn>
                  <a:cxn ang="0">
                    <a:pos x="56" y="115"/>
                  </a:cxn>
                </a:cxnLst>
                <a:rect l="0" t="0" r="r" b="b"/>
                <a:pathLst>
                  <a:path w="115" h="115">
                    <a:moveTo>
                      <a:pt x="56" y="115"/>
                    </a:moveTo>
                    <a:lnTo>
                      <a:pt x="62" y="115"/>
                    </a:lnTo>
                    <a:lnTo>
                      <a:pt x="67" y="114"/>
                    </a:lnTo>
                    <a:lnTo>
                      <a:pt x="73" y="112"/>
                    </a:lnTo>
                    <a:lnTo>
                      <a:pt x="79" y="110"/>
                    </a:lnTo>
                    <a:lnTo>
                      <a:pt x="84" y="108"/>
                    </a:lnTo>
                    <a:lnTo>
                      <a:pt x="89" y="104"/>
                    </a:lnTo>
                    <a:lnTo>
                      <a:pt x="92" y="102"/>
                    </a:lnTo>
                    <a:lnTo>
                      <a:pt x="97" y="98"/>
                    </a:lnTo>
                    <a:lnTo>
                      <a:pt x="101" y="94"/>
                    </a:lnTo>
                    <a:lnTo>
                      <a:pt x="104" y="90"/>
                    </a:lnTo>
                    <a:lnTo>
                      <a:pt x="107" y="85"/>
                    </a:lnTo>
                    <a:lnTo>
                      <a:pt x="110" y="80"/>
                    </a:lnTo>
                    <a:lnTo>
                      <a:pt x="111" y="76"/>
                    </a:lnTo>
                    <a:lnTo>
                      <a:pt x="114" y="70"/>
                    </a:lnTo>
                    <a:lnTo>
                      <a:pt x="115" y="64"/>
                    </a:lnTo>
                    <a:lnTo>
                      <a:pt x="115" y="59"/>
                    </a:lnTo>
                    <a:lnTo>
                      <a:pt x="115" y="53"/>
                    </a:lnTo>
                    <a:lnTo>
                      <a:pt x="114" y="47"/>
                    </a:lnTo>
                    <a:lnTo>
                      <a:pt x="111" y="41"/>
                    </a:lnTo>
                    <a:lnTo>
                      <a:pt x="110" y="36"/>
                    </a:lnTo>
                    <a:lnTo>
                      <a:pt x="107" y="30"/>
                    </a:lnTo>
                    <a:lnTo>
                      <a:pt x="104" y="25"/>
                    </a:lnTo>
                    <a:lnTo>
                      <a:pt x="101" y="20"/>
                    </a:lnTo>
                    <a:lnTo>
                      <a:pt x="97" y="17"/>
                    </a:lnTo>
                    <a:lnTo>
                      <a:pt x="92" y="13"/>
                    </a:lnTo>
                    <a:lnTo>
                      <a:pt x="89" y="10"/>
                    </a:lnTo>
                    <a:lnTo>
                      <a:pt x="84" y="6"/>
                    </a:lnTo>
                    <a:lnTo>
                      <a:pt x="79" y="4"/>
                    </a:lnTo>
                    <a:lnTo>
                      <a:pt x="73" y="1"/>
                    </a:lnTo>
                    <a:lnTo>
                      <a:pt x="67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40" y="1"/>
                    </a:lnTo>
                    <a:lnTo>
                      <a:pt x="35" y="4"/>
                    </a:lnTo>
                    <a:lnTo>
                      <a:pt x="29" y="6"/>
                    </a:lnTo>
                    <a:lnTo>
                      <a:pt x="24" y="10"/>
                    </a:lnTo>
                    <a:lnTo>
                      <a:pt x="20" y="13"/>
                    </a:lnTo>
                    <a:lnTo>
                      <a:pt x="17" y="17"/>
                    </a:lnTo>
                    <a:lnTo>
                      <a:pt x="12" y="20"/>
                    </a:lnTo>
                    <a:lnTo>
                      <a:pt x="8" y="25"/>
                    </a:lnTo>
                    <a:lnTo>
                      <a:pt x="6" y="30"/>
                    </a:lnTo>
                    <a:lnTo>
                      <a:pt x="4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1" y="76"/>
                    </a:lnTo>
                    <a:lnTo>
                      <a:pt x="4" y="80"/>
                    </a:lnTo>
                    <a:lnTo>
                      <a:pt x="6" y="85"/>
                    </a:lnTo>
                    <a:lnTo>
                      <a:pt x="8" y="90"/>
                    </a:lnTo>
                    <a:lnTo>
                      <a:pt x="12" y="94"/>
                    </a:lnTo>
                    <a:lnTo>
                      <a:pt x="17" y="98"/>
                    </a:lnTo>
                    <a:lnTo>
                      <a:pt x="20" y="102"/>
                    </a:lnTo>
                    <a:lnTo>
                      <a:pt x="24" y="104"/>
                    </a:lnTo>
                    <a:lnTo>
                      <a:pt x="29" y="108"/>
                    </a:lnTo>
                    <a:lnTo>
                      <a:pt x="35" y="110"/>
                    </a:lnTo>
                    <a:lnTo>
                      <a:pt x="40" y="112"/>
                    </a:lnTo>
                    <a:lnTo>
                      <a:pt x="44" y="114"/>
                    </a:lnTo>
                    <a:lnTo>
                      <a:pt x="50" y="115"/>
                    </a:lnTo>
                    <a:lnTo>
                      <a:pt x="56" y="115"/>
                    </a:lnTo>
                    <a:lnTo>
                      <a:pt x="56" y="1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238"/>
              <p:cNvSpPr>
                <a:spLocks/>
              </p:cNvSpPr>
              <p:nvPr/>
            </p:nvSpPr>
            <p:spPr bwMode="auto">
              <a:xfrm>
                <a:off x="2327" y="2312"/>
                <a:ext cx="81" cy="82"/>
              </a:xfrm>
              <a:custGeom>
                <a:avLst/>
                <a:gdLst/>
                <a:ahLst/>
                <a:cxnLst>
                  <a:cxn ang="0">
                    <a:pos x="45" y="82"/>
                  </a:cxn>
                  <a:cxn ang="0">
                    <a:pos x="53" y="79"/>
                  </a:cxn>
                  <a:cxn ang="0">
                    <a:pos x="60" y="77"/>
                  </a:cxn>
                  <a:cxn ang="0">
                    <a:pos x="67" y="72"/>
                  </a:cxn>
                  <a:cxn ang="0">
                    <a:pos x="72" y="67"/>
                  </a:cxn>
                  <a:cxn ang="0">
                    <a:pos x="77" y="60"/>
                  </a:cxn>
                  <a:cxn ang="0">
                    <a:pos x="79" y="53"/>
                  </a:cxn>
                  <a:cxn ang="0">
                    <a:pos x="81" y="46"/>
                  </a:cxn>
                  <a:cxn ang="0">
                    <a:pos x="81" y="37"/>
                  </a:cxn>
                  <a:cxn ang="0">
                    <a:pos x="79" y="30"/>
                  </a:cxn>
                  <a:cxn ang="0">
                    <a:pos x="77" y="22"/>
                  </a:cxn>
                  <a:cxn ang="0">
                    <a:pos x="72" y="16"/>
                  </a:cxn>
                  <a:cxn ang="0">
                    <a:pos x="67" y="10"/>
                  </a:cxn>
                  <a:cxn ang="0">
                    <a:pos x="60" y="5"/>
                  </a:cxn>
                  <a:cxn ang="0">
                    <a:pos x="53" y="3"/>
                  </a:cxn>
                  <a:cxn ang="0">
                    <a:pos x="45" y="0"/>
                  </a:cxn>
                  <a:cxn ang="0">
                    <a:pos x="37" y="0"/>
                  </a:cxn>
                  <a:cxn ang="0">
                    <a:pos x="29" y="3"/>
                  </a:cxn>
                  <a:cxn ang="0">
                    <a:pos x="21" y="5"/>
                  </a:cxn>
                  <a:cxn ang="0">
                    <a:pos x="15" y="10"/>
                  </a:cxn>
                  <a:cxn ang="0">
                    <a:pos x="9" y="16"/>
                  </a:cxn>
                  <a:cxn ang="0">
                    <a:pos x="5" y="22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0" y="46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7"/>
                  </a:cxn>
                  <a:cxn ang="0">
                    <a:pos x="15" y="72"/>
                  </a:cxn>
                  <a:cxn ang="0">
                    <a:pos x="21" y="77"/>
                  </a:cxn>
                  <a:cxn ang="0">
                    <a:pos x="29" y="79"/>
                  </a:cxn>
                  <a:cxn ang="0">
                    <a:pos x="37" y="82"/>
                  </a:cxn>
                  <a:cxn ang="0">
                    <a:pos x="42" y="82"/>
                  </a:cxn>
                </a:cxnLst>
                <a:rect l="0" t="0" r="r" b="b"/>
                <a:pathLst>
                  <a:path w="81" h="82">
                    <a:moveTo>
                      <a:pt x="42" y="82"/>
                    </a:moveTo>
                    <a:lnTo>
                      <a:pt x="45" y="82"/>
                    </a:lnTo>
                    <a:lnTo>
                      <a:pt x="49" y="81"/>
                    </a:lnTo>
                    <a:lnTo>
                      <a:pt x="53" y="79"/>
                    </a:lnTo>
                    <a:lnTo>
                      <a:pt x="57" y="78"/>
                    </a:lnTo>
                    <a:lnTo>
                      <a:pt x="60" y="77"/>
                    </a:lnTo>
                    <a:lnTo>
                      <a:pt x="63" y="75"/>
                    </a:lnTo>
                    <a:lnTo>
                      <a:pt x="67" y="72"/>
                    </a:lnTo>
                    <a:lnTo>
                      <a:pt x="69" y="70"/>
                    </a:lnTo>
                    <a:lnTo>
                      <a:pt x="72" y="67"/>
                    </a:lnTo>
                    <a:lnTo>
                      <a:pt x="74" y="64"/>
                    </a:lnTo>
                    <a:lnTo>
                      <a:pt x="77" y="60"/>
                    </a:lnTo>
                    <a:lnTo>
                      <a:pt x="78" y="57"/>
                    </a:lnTo>
                    <a:lnTo>
                      <a:pt x="79" y="53"/>
                    </a:lnTo>
                    <a:lnTo>
                      <a:pt x="80" y="49"/>
                    </a:lnTo>
                    <a:lnTo>
                      <a:pt x="81" y="46"/>
                    </a:lnTo>
                    <a:lnTo>
                      <a:pt x="81" y="42"/>
                    </a:lnTo>
                    <a:lnTo>
                      <a:pt x="81" y="37"/>
                    </a:lnTo>
                    <a:lnTo>
                      <a:pt x="80" y="34"/>
                    </a:lnTo>
                    <a:lnTo>
                      <a:pt x="79" y="30"/>
                    </a:lnTo>
                    <a:lnTo>
                      <a:pt x="78" y="25"/>
                    </a:lnTo>
                    <a:lnTo>
                      <a:pt x="77" y="22"/>
                    </a:lnTo>
                    <a:lnTo>
                      <a:pt x="74" y="18"/>
                    </a:lnTo>
                    <a:lnTo>
                      <a:pt x="72" y="16"/>
                    </a:lnTo>
                    <a:lnTo>
                      <a:pt x="69" y="13"/>
                    </a:lnTo>
                    <a:lnTo>
                      <a:pt x="67" y="10"/>
                    </a:lnTo>
                    <a:lnTo>
                      <a:pt x="63" y="7"/>
                    </a:lnTo>
                    <a:lnTo>
                      <a:pt x="60" y="5"/>
                    </a:lnTo>
                    <a:lnTo>
                      <a:pt x="57" y="4"/>
                    </a:lnTo>
                    <a:lnTo>
                      <a:pt x="53" y="3"/>
                    </a:lnTo>
                    <a:lnTo>
                      <a:pt x="49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7" y="0"/>
                    </a:lnTo>
                    <a:lnTo>
                      <a:pt x="32" y="1"/>
                    </a:lnTo>
                    <a:lnTo>
                      <a:pt x="29" y="3"/>
                    </a:lnTo>
                    <a:lnTo>
                      <a:pt x="25" y="4"/>
                    </a:lnTo>
                    <a:lnTo>
                      <a:pt x="21" y="5"/>
                    </a:lnTo>
                    <a:lnTo>
                      <a:pt x="18" y="7"/>
                    </a:lnTo>
                    <a:lnTo>
                      <a:pt x="15" y="10"/>
                    </a:lnTo>
                    <a:lnTo>
                      <a:pt x="13" y="13"/>
                    </a:lnTo>
                    <a:lnTo>
                      <a:pt x="9" y="16"/>
                    </a:lnTo>
                    <a:lnTo>
                      <a:pt x="7" y="18"/>
                    </a:lnTo>
                    <a:lnTo>
                      <a:pt x="5" y="22"/>
                    </a:lnTo>
                    <a:lnTo>
                      <a:pt x="3" y="25"/>
                    </a:lnTo>
                    <a:lnTo>
                      <a:pt x="1" y="30"/>
                    </a:lnTo>
                    <a:lnTo>
                      <a:pt x="1" y="34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1" y="49"/>
                    </a:lnTo>
                    <a:lnTo>
                      <a:pt x="1" y="53"/>
                    </a:lnTo>
                    <a:lnTo>
                      <a:pt x="3" y="57"/>
                    </a:lnTo>
                    <a:lnTo>
                      <a:pt x="5" y="60"/>
                    </a:lnTo>
                    <a:lnTo>
                      <a:pt x="7" y="64"/>
                    </a:lnTo>
                    <a:lnTo>
                      <a:pt x="9" y="67"/>
                    </a:lnTo>
                    <a:lnTo>
                      <a:pt x="13" y="70"/>
                    </a:lnTo>
                    <a:lnTo>
                      <a:pt x="15" y="72"/>
                    </a:lnTo>
                    <a:lnTo>
                      <a:pt x="18" y="75"/>
                    </a:lnTo>
                    <a:lnTo>
                      <a:pt x="21" y="77"/>
                    </a:lnTo>
                    <a:lnTo>
                      <a:pt x="25" y="78"/>
                    </a:lnTo>
                    <a:lnTo>
                      <a:pt x="29" y="79"/>
                    </a:lnTo>
                    <a:lnTo>
                      <a:pt x="32" y="81"/>
                    </a:lnTo>
                    <a:lnTo>
                      <a:pt x="37" y="82"/>
                    </a:lnTo>
                    <a:lnTo>
                      <a:pt x="42" y="82"/>
                    </a:lnTo>
                    <a:lnTo>
                      <a:pt x="42" y="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239"/>
              <p:cNvSpPr>
                <a:spLocks/>
              </p:cNvSpPr>
              <p:nvPr/>
            </p:nvSpPr>
            <p:spPr bwMode="auto">
              <a:xfrm>
                <a:off x="1330" y="2677"/>
                <a:ext cx="209" cy="210"/>
              </a:xfrm>
              <a:custGeom>
                <a:avLst/>
                <a:gdLst/>
                <a:ahLst/>
                <a:cxnLst>
                  <a:cxn ang="0">
                    <a:pos x="115" y="209"/>
                  </a:cxn>
                  <a:cxn ang="0">
                    <a:pos x="131" y="205"/>
                  </a:cxn>
                  <a:cxn ang="0">
                    <a:pos x="145" y="202"/>
                  </a:cxn>
                  <a:cxn ang="0">
                    <a:pos x="157" y="193"/>
                  </a:cxn>
                  <a:cxn ang="0">
                    <a:pos x="170" y="185"/>
                  </a:cxn>
                  <a:cxn ang="0">
                    <a:pos x="181" y="174"/>
                  </a:cxn>
                  <a:cxn ang="0">
                    <a:pos x="191" y="163"/>
                  </a:cxn>
                  <a:cxn ang="0">
                    <a:pos x="198" y="149"/>
                  </a:cxn>
                  <a:cxn ang="0">
                    <a:pos x="204" y="136"/>
                  </a:cxn>
                  <a:cxn ang="0">
                    <a:pos x="207" y="120"/>
                  </a:cxn>
                  <a:cxn ang="0">
                    <a:pos x="209" y="106"/>
                  </a:cxn>
                  <a:cxn ang="0">
                    <a:pos x="207" y="89"/>
                  </a:cxn>
                  <a:cxn ang="0">
                    <a:pos x="204" y="73"/>
                  </a:cxn>
                  <a:cxn ang="0">
                    <a:pos x="198" y="59"/>
                  </a:cxn>
                  <a:cxn ang="0">
                    <a:pos x="191" y="46"/>
                  </a:cxn>
                  <a:cxn ang="0">
                    <a:pos x="181" y="34"/>
                  </a:cxn>
                  <a:cxn ang="0">
                    <a:pos x="170" y="23"/>
                  </a:cxn>
                  <a:cxn ang="0">
                    <a:pos x="157" y="14"/>
                  </a:cxn>
                  <a:cxn ang="0">
                    <a:pos x="145" y="8"/>
                  </a:cxn>
                  <a:cxn ang="0">
                    <a:pos x="131" y="2"/>
                  </a:cxn>
                  <a:cxn ang="0">
                    <a:pos x="115" y="0"/>
                  </a:cxn>
                  <a:cxn ang="0">
                    <a:pos x="99" y="0"/>
                  </a:cxn>
                  <a:cxn ang="0">
                    <a:pos x="83" y="2"/>
                  </a:cxn>
                  <a:cxn ang="0">
                    <a:pos x="68" y="6"/>
                  </a:cxn>
                  <a:cxn ang="0">
                    <a:pos x="54" y="12"/>
                  </a:cxn>
                  <a:cxn ang="0">
                    <a:pos x="41" y="20"/>
                  </a:cxn>
                  <a:cxn ang="0">
                    <a:pos x="30" y="31"/>
                  </a:cxn>
                  <a:cxn ang="0">
                    <a:pos x="19" y="42"/>
                  </a:cxn>
                  <a:cxn ang="0">
                    <a:pos x="11" y="54"/>
                  </a:cxn>
                  <a:cxn ang="0">
                    <a:pos x="5" y="68"/>
                  </a:cxn>
                  <a:cxn ang="0">
                    <a:pos x="1" y="83"/>
                  </a:cxn>
                  <a:cxn ang="0">
                    <a:pos x="0" y="100"/>
                  </a:cxn>
                  <a:cxn ang="0">
                    <a:pos x="0" y="115"/>
                  </a:cxn>
                  <a:cxn ang="0">
                    <a:pos x="2" y="131"/>
                  </a:cxn>
                  <a:cxn ang="0">
                    <a:pos x="7" y="145"/>
                  </a:cxn>
                  <a:cxn ang="0">
                    <a:pos x="13" y="158"/>
                  </a:cxn>
                  <a:cxn ang="0">
                    <a:pos x="23" y="170"/>
                  </a:cxn>
                  <a:cxn ang="0">
                    <a:pos x="33" y="181"/>
                  </a:cxn>
                  <a:cxn ang="0">
                    <a:pos x="45" y="191"/>
                  </a:cxn>
                  <a:cxn ang="0">
                    <a:pos x="57" y="199"/>
                  </a:cxn>
                  <a:cxn ang="0">
                    <a:pos x="73" y="204"/>
                  </a:cxn>
                  <a:cxn ang="0">
                    <a:pos x="87" y="208"/>
                  </a:cxn>
                  <a:cxn ang="0">
                    <a:pos x="104" y="210"/>
                  </a:cxn>
                </a:cxnLst>
                <a:rect l="0" t="0" r="r" b="b"/>
                <a:pathLst>
                  <a:path w="209" h="210">
                    <a:moveTo>
                      <a:pt x="104" y="210"/>
                    </a:moveTo>
                    <a:lnTo>
                      <a:pt x="109" y="209"/>
                    </a:lnTo>
                    <a:lnTo>
                      <a:pt x="115" y="209"/>
                    </a:lnTo>
                    <a:lnTo>
                      <a:pt x="120" y="208"/>
                    </a:lnTo>
                    <a:lnTo>
                      <a:pt x="125" y="208"/>
                    </a:lnTo>
                    <a:lnTo>
                      <a:pt x="131" y="205"/>
                    </a:lnTo>
                    <a:lnTo>
                      <a:pt x="135" y="204"/>
                    </a:lnTo>
                    <a:lnTo>
                      <a:pt x="140" y="203"/>
                    </a:lnTo>
                    <a:lnTo>
                      <a:pt x="145" y="202"/>
                    </a:lnTo>
                    <a:lnTo>
                      <a:pt x="149" y="199"/>
                    </a:lnTo>
                    <a:lnTo>
                      <a:pt x="153" y="197"/>
                    </a:lnTo>
                    <a:lnTo>
                      <a:pt x="157" y="193"/>
                    </a:lnTo>
                    <a:lnTo>
                      <a:pt x="163" y="191"/>
                    </a:lnTo>
                    <a:lnTo>
                      <a:pt x="167" y="188"/>
                    </a:lnTo>
                    <a:lnTo>
                      <a:pt x="170" y="185"/>
                    </a:lnTo>
                    <a:lnTo>
                      <a:pt x="174" y="181"/>
                    </a:lnTo>
                    <a:lnTo>
                      <a:pt x="179" y="179"/>
                    </a:lnTo>
                    <a:lnTo>
                      <a:pt x="181" y="174"/>
                    </a:lnTo>
                    <a:lnTo>
                      <a:pt x="185" y="170"/>
                    </a:lnTo>
                    <a:lnTo>
                      <a:pt x="187" y="167"/>
                    </a:lnTo>
                    <a:lnTo>
                      <a:pt x="191" y="163"/>
                    </a:lnTo>
                    <a:lnTo>
                      <a:pt x="193" y="158"/>
                    </a:lnTo>
                    <a:lnTo>
                      <a:pt x="195" y="154"/>
                    </a:lnTo>
                    <a:lnTo>
                      <a:pt x="198" y="149"/>
                    </a:lnTo>
                    <a:lnTo>
                      <a:pt x="200" y="145"/>
                    </a:lnTo>
                    <a:lnTo>
                      <a:pt x="201" y="140"/>
                    </a:lnTo>
                    <a:lnTo>
                      <a:pt x="204" y="136"/>
                    </a:lnTo>
                    <a:lnTo>
                      <a:pt x="205" y="131"/>
                    </a:lnTo>
                    <a:lnTo>
                      <a:pt x="206" y="126"/>
                    </a:lnTo>
                    <a:lnTo>
                      <a:pt x="207" y="120"/>
                    </a:lnTo>
                    <a:lnTo>
                      <a:pt x="207" y="115"/>
                    </a:lnTo>
                    <a:lnTo>
                      <a:pt x="209" y="110"/>
                    </a:lnTo>
                    <a:lnTo>
                      <a:pt x="209" y="106"/>
                    </a:lnTo>
                    <a:lnTo>
                      <a:pt x="209" y="100"/>
                    </a:lnTo>
                    <a:lnTo>
                      <a:pt x="207" y="95"/>
                    </a:lnTo>
                    <a:lnTo>
                      <a:pt x="207" y="89"/>
                    </a:lnTo>
                    <a:lnTo>
                      <a:pt x="206" y="83"/>
                    </a:lnTo>
                    <a:lnTo>
                      <a:pt x="205" y="78"/>
                    </a:lnTo>
                    <a:lnTo>
                      <a:pt x="204" y="73"/>
                    </a:lnTo>
                    <a:lnTo>
                      <a:pt x="201" y="68"/>
                    </a:lnTo>
                    <a:lnTo>
                      <a:pt x="200" y="64"/>
                    </a:lnTo>
                    <a:lnTo>
                      <a:pt x="198" y="59"/>
                    </a:lnTo>
                    <a:lnTo>
                      <a:pt x="195" y="54"/>
                    </a:lnTo>
                    <a:lnTo>
                      <a:pt x="193" y="49"/>
                    </a:lnTo>
                    <a:lnTo>
                      <a:pt x="191" y="46"/>
                    </a:lnTo>
                    <a:lnTo>
                      <a:pt x="187" y="42"/>
                    </a:lnTo>
                    <a:lnTo>
                      <a:pt x="185" y="37"/>
                    </a:lnTo>
                    <a:lnTo>
                      <a:pt x="181" y="34"/>
                    </a:lnTo>
                    <a:lnTo>
                      <a:pt x="179" y="31"/>
                    </a:lnTo>
                    <a:lnTo>
                      <a:pt x="174" y="26"/>
                    </a:lnTo>
                    <a:lnTo>
                      <a:pt x="170" y="23"/>
                    </a:lnTo>
                    <a:lnTo>
                      <a:pt x="167" y="20"/>
                    </a:lnTo>
                    <a:lnTo>
                      <a:pt x="163" y="17"/>
                    </a:lnTo>
                    <a:lnTo>
                      <a:pt x="157" y="14"/>
                    </a:lnTo>
                    <a:lnTo>
                      <a:pt x="153" y="12"/>
                    </a:lnTo>
                    <a:lnTo>
                      <a:pt x="149" y="10"/>
                    </a:lnTo>
                    <a:lnTo>
                      <a:pt x="145" y="8"/>
                    </a:lnTo>
                    <a:lnTo>
                      <a:pt x="140" y="6"/>
                    </a:lnTo>
                    <a:lnTo>
                      <a:pt x="135" y="4"/>
                    </a:lnTo>
                    <a:lnTo>
                      <a:pt x="131" y="2"/>
                    </a:lnTo>
                    <a:lnTo>
                      <a:pt x="125" y="2"/>
                    </a:lnTo>
                    <a:lnTo>
                      <a:pt x="120" y="0"/>
                    </a:lnTo>
                    <a:lnTo>
                      <a:pt x="115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0"/>
                    </a:lnTo>
                    <a:lnTo>
                      <a:pt x="93" y="0"/>
                    </a:lnTo>
                    <a:lnTo>
                      <a:pt x="87" y="0"/>
                    </a:lnTo>
                    <a:lnTo>
                      <a:pt x="83" y="2"/>
                    </a:lnTo>
                    <a:lnTo>
                      <a:pt x="78" y="2"/>
                    </a:lnTo>
                    <a:lnTo>
                      <a:pt x="73" y="4"/>
                    </a:lnTo>
                    <a:lnTo>
                      <a:pt x="68" y="6"/>
                    </a:lnTo>
                    <a:lnTo>
                      <a:pt x="63" y="8"/>
                    </a:lnTo>
                    <a:lnTo>
                      <a:pt x="57" y="10"/>
                    </a:lnTo>
                    <a:lnTo>
                      <a:pt x="54" y="12"/>
                    </a:lnTo>
                    <a:lnTo>
                      <a:pt x="49" y="14"/>
                    </a:lnTo>
                    <a:lnTo>
                      <a:pt x="45" y="17"/>
                    </a:lnTo>
                    <a:lnTo>
                      <a:pt x="41" y="20"/>
                    </a:lnTo>
                    <a:lnTo>
                      <a:pt x="37" y="23"/>
                    </a:lnTo>
                    <a:lnTo>
                      <a:pt x="33" y="26"/>
                    </a:lnTo>
                    <a:lnTo>
                      <a:pt x="30" y="31"/>
                    </a:lnTo>
                    <a:lnTo>
                      <a:pt x="26" y="34"/>
                    </a:lnTo>
                    <a:lnTo>
                      <a:pt x="23" y="37"/>
                    </a:lnTo>
                    <a:lnTo>
                      <a:pt x="19" y="42"/>
                    </a:lnTo>
                    <a:lnTo>
                      <a:pt x="17" y="46"/>
                    </a:lnTo>
                    <a:lnTo>
                      <a:pt x="13" y="49"/>
                    </a:lnTo>
                    <a:lnTo>
                      <a:pt x="11" y="54"/>
                    </a:lnTo>
                    <a:lnTo>
                      <a:pt x="9" y="59"/>
                    </a:lnTo>
                    <a:lnTo>
                      <a:pt x="7" y="64"/>
                    </a:lnTo>
                    <a:lnTo>
                      <a:pt x="5" y="68"/>
                    </a:lnTo>
                    <a:lnTo>
                      <a:pt x="3" y="73"/>
                    </a:lnTo>
                    <a:lnTo>
                      <a:pt x="2" y="78"/>
                    </a:lnTo>
                    <a:lnTo>
                      <a:pt x="1" y="83"/>
                    </a:lnTo>
                    <a:lnTo>
                      <a:pt x="0" y="89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5"/>
                    </a:lnTo>
                    <a:lnTo>
                      <a:pt x="0" y="120"/>
                    </a:lnTo>
                    <a:lnTo>
                      <a:pt x="1" y="126"/>
                    </a:lnTo>
                    <a:lnTo>
                      <a:pt x="2" y="131"/>
                    </a:lnTo>
                    <a:lnTo>
                      <a:pt x="3" y="136"/>
                    </a:lnTo>
                    <a:lnTo>
                      <a:pt x="5" y="140"/>
                    </a:lnTo>
                    <a:lnTo>
                      <a:pt x="7" y="145"/>
                    </a:lnTo>
                    <a:lnTo>
                      <a:pt x="9" y="149"/>
                    </a:lnTo>
                    <a:lnTo>
                      <a:pt x="11" y="154"/>
                    </a:lnTo>
                    <a:lnTo>
                      <a:pt x="13" y="158"/>
                    </a:lnTo>
                    <a:lnTo>
                      <a:pt x="17" y="163"/>
                    </a:lnTo>
                    <a:lnTo>
                      <a:pt x="19" y="167"/>
                    </a:lnTo>
                    <a:lnTo>
                      <a:pt x="23" y="170"/>
                    </a:lnTo>
                    <a:lnTo>
                      <a:pt x="26" y="174"/>
                    </a:lnTo>
                    <a:lnTo>
                      <a:pt x="30" y="179"/>
                    </a:lnTo>
                    <a:lnTo>
                      <a:pt x="33" y="181"/>
                    </a:lnTo>
                    <a:lnTo>
                      <a:pt x="37" y="185"/>
                    </a:lnTo>
                    <a:lnTo>
                      <a:pt x="41" y="188"/>
                    </a:lnTo>
                    <a:lnTo>
                      <a:pt x="45" y="191"/>
                    </a:lnTo>
                    <a:lnTo>
                      <a:pt x="49" y="193"/>
                    </a:lnTo>
                    <a:lnTo>
                      <a:pt x="54" y="197"/>
                    </a:lnTo>
                    <a:lnTo>
                      <a:pt x="57" y="199"/>
                    </a:lnTo>
                    <a:lnTo>
                      <a:pt x="63" y="202"/>
                    </a:lnTo>
                    <a:lnTo>
                      <a:pt x="68" y="203"/>
                    </a:lnTo>
                    <a:lnTo>
                      <a:pt x="73" y="204"/>
                    </a:lnTo>
                    <a:lnTo>
                      <a:pt x="78" y="205"/>
                    </a:lnTo>
                    <a:lnTo>
                      <a:pt x="83" y="208"/>
                    </a:lnTo>
                    <a:lnTo>
                      <a:pt x="87" y="208"/>
                    </a:lnTo>
                    <a:lnTo>
                      <a:pt x="93" y="209"/>
                    </a:lnTo>
                    <a:lnTo>
                      <a:pt x="99" y="209"/>
                    </a:lnTo>
                    <a:lnTo>
                      <a:pt x="104" y="210"/>
                    </a:lnTo>
                    <a:lnTo>
                      <a:pt x="104" y="2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240"/>
              <p:cNvSpPr>
                <a:spLocks/>
              </p:cNvSpPr>
              <p:nvPr/>
            </p:nvSpPr>
            <p:spPr bwMode="auto">
              <a:xfrm>
                <a:off x="1357" y="2705"/>
                <a:ext cx="154" cy="154"/>
              </a:xfrm>
              <a:custGeom>
                <a:avLst/>
                <a:gdLst/>
                <a:ahLst/>
                <a:cxnLst>
                  <a:cxn ang="0">
                    <a:pos x="81" y="153"/>
                  </a:cxn>
                  <a:cxn ang="0">
                    <a:pos x="88" y="153"/>
                  </a:cxn>
                  <a:cxn ang="0">
                    <a:pos x="95" y="151"/>
                  </a:cxn>
                  <a:cxn ang="0">
                    <a:pos x="104" y="148"/>
                  </a:cxn>
                  <a:cxn ang="0">
                    <a:pos x="113" y="144"/>
                  </a:cxn>
                  <a:cxn ang="0">
                    <a:pos x="125" y="135"/>
                  </a:cxn>
                  <a:cxn ang="0">
                    <a:pos x="136" y="126"/>
                  </a:cxn>
                  <a:cxn ang="0">
                    <a:pos x="144" y="112"/>
                  </a:cxn>
                  <a:cxn ang="0">
                    <a:pos x="148" y="103"/>
                  </a:cxn>
                  <a:cxn ang="0">
                    <a:pos x="150" y="96"/>
                  </a:cxn>
                  <a:cxn ang="0">
                    <a:pos x="153" y="88"/>
                  </a:cxn>
                  <a:cxn ang="0">
                    <a:pos x="153" y="81"/>
                  </a:cxn>
                  <a:cxn ang="0">
                    <a:pos x="153" y="73"/>
                  </a:cxn>
                  <a:cxn ang="0">
                    <a:pos x="153" y="64"/>
                  </a:cxn>
                  <a:cxn ang="0">
                    <a:pos x="150" y="57"/>
                  </a:cxn>
                  <a:cxn ang="0">
                    <a:pos x="148" y="50"/>
                  </a:cxn>
                  <a:cxn ang="0">
                    <a:pos x="146" y="43"/>
                  </a:cxn>
                  <a:cxn ang="0">
                    <a:pos x="142" y="37"/>
                  </a:cxn>
                  <a:cxn ang="0">
                    <a:pos x="136" y="27"/>
                  </a:cxn>
                  <a:cxn ang="0">
                    <a:pos x="125" y="16"/>
                  </a:cxn>
                  <a:cxn ang="0">
                    <a:pos x="113" y="9"/>
                  </a:cxn>
                  <a:cxn ang="0">
                    <a:pos x="104" y="4"/>
                  </a:cxn>
                  <a:cxn ang="0">
                    <a:pos x="95" y="1"/>
                  </a:cxn>
                  <a:cxn ang="0">
                    <a:pos x="88" y="0"/>
                  </a:cxn>
                  <a:cxn ang="0">
                    <a:pos x="81" y="0"/>
                  </a:cxn>
                  <a:cxn ang="0">
                    <a:pos x="74" y="0"/>
                  </a:cxn>
                  <a:cxn ang="0">
                    <a:pos x="64" y="0"/>
                  </a:cxn>
                  <a:cxn ang="0">
                    <a:pos x="57" y="1"/>
                  </a:cxn>
                  <a:cxn ang="0">
                    <a:pos x="50" y="4"/>
                  </a:cxn>
                  <a:cxn ang="0">
                    <a:pos x="44" y="7"/>
                  </a:cxn>
                  <a:cxn ang="0">
                    <a:pos x="36" y="10"/>
                  </a:cxn>
                  <a:cxn ang="0">
                    <a:pos x="27" y="16"/>
                  </a:cxn>
                  <a:cxn ang="0">
                    <a:pos x="17" y="27"/>
                  </a:cxn>
                  <a:cxn ang="0">
                    <a:pos x="11" y="37"/>
                  </a:cxn>
                  <a:cxn ang="0">
                    <a:pos x="8" y="43"/>
                  </a:cxn>
                  <a:cxn ang="0">
                    <a:pos x="4" y="50"/>
                  </a:cxn>
                  <a:cxn ang="0">
                    <a:pos x="2" y="57"/>
                  </a:cxn>
                  <a:cxn ang="0">
                    <a:pos x="0" y="64"/>
                  </a:cxn>
                  <a:cxn ang="0">
                    <a:pos x="0" y="73"/>
                  </a:cxn>
                  <a:cxn ang="0">
                    <a:pos x="0" y="81"/>
                  </a:cxn>
                  <a:cxn ang="0">
                    <a:pos x="0" y="88"/>
                  </a:cxn>
                  <a:cxn ang="0">
                    <a:pos x="2" y="96"/>
                  </a:cxn>
                  <a:cxn ang="0">
                    <a:pos x="4" y="103"/>
                  </a:cxn>
                  <a:cxn ang="0">
                    <a:pos x="9" y="112"/>
                  </a:cxn>
                  <a:cxn ang="0">
                    <a:pos x="17" y="126"/>
                  </a:cxn>
                  <a:cxn ang="0">
                    <a:pos x="27" y="135"/>
                  </a:cxn>
                  <a:cxn ang="0">
                    <a:pos x="36" y="142"/>
                  </a:cxn>
                  <a:cxn ang="0">
                    <a:pos x="44" y="146"/>
                  </a:cxn>
                  <a:cxn ang="0">
                    <a:pos x="50" y="148"/>
                  </a:cxn>
                  <a:cxn ang="0">
                    <a:pos x="57" y="151"/>
                  </a:cxn>
                  <a:cxn ang="0">
                    <a:pos x="64" y="153"/>
                  </a:cxn>
                  <a:cxn ang="0">
                    <a:pos x="74" y="153"/>
                  </a:cxn>
                  <a:cxn ang="0">
                    <a:pos x="77" y="154"/>
                  </a:cxn>
                </a:cxnLst>
                <a:rect l="0" t="0" r="r" b="b"/>
                <a:pathLst>
                  <a:path w="154" h="154">
                    <a:moveTo>
                      <a:pt x="77" y="154"/>
                    </a:moveTo>
                    <a:lnTo>
                      <a:pt x="81" y="153"/>
                    </a:lnTo>
                    <a:lnTo>
                      <a:pt x="84" y="153"/>
                    </a:lnTo>
                    <a:lnTo>
                      <a:pt x="88" y="153"/>
                    </a:lnTo>
                    <a:lnTo>
                      <a:pt x="92" y="152"/>
                    </a:lnTo>
                    <a:lnTo>
                      <a:pt x="95" y="151"/>
                    </a:lnTo>
                    <a:lnTo>
                      <a:pt x="100" y="150"/>
                    </a:lnTo>
                    <a:lnTo>
                      <a:pt x="104" y="148"/>
                    </a:lnTo>
                    <a:lnTo>
                      <a:pt x="107" y="147"/>
                    </a:lnTo>
                    <a:lnTo>
                      <a:pt x="113" y="144"/>
                    </a:lnTo>
                    <a:lnTo>
                      <a:pt x="119" y="140"/>
                    </a:lnTo>
                    <a:lnTo>
                      <a:pt x="125" y="135"/>
                    </a:lnTo>
                    <a:lnTo>
                      <a:pt x="131" y="132"/>
                    </a:lnTo>
                    <a:lnTo>
                      <a:pt x="136" y="126"/>
                    </a:lnTo>
                    <a:lnTo>
                      <a:pt x="141" y="120"/>
                    </a:lnTo>
                    <a:lnTo>
                      <a:pt x="144" y="112"/>
                    </a:lnTo>
                    <a:lnTo>
                      <a:pt x="148" y="106"/>
                    </a:lnTo>
                    <a:lnTo>
                      <a:pt x="148" y="103"/>
                    </a:lnTo>
                    <a:lnTo>
                      <a:pt x="149" y="99"/>
                    </a:lnTo>
                    <a:lnTo>
                      <a:pt x="150" y="96"/>
                    </a:lnTo>
                    <a:lnTo>
                      <a:pt x="152" y="92"/>
                    </a:lnTo>
                    <a:lnTo>
                      <a:pt x="153" y="88"/>
                    </a:lnTo>
                    <a:lnTo>
                      <a:pt x="153" y="85"/>
                    </a:lnTo>
                    <a:lnTo>
                      <a:pt x="153" y="81"/>
                    </a:lnTo>
                    <a:lnTo>
                      <a:pt x="154" y="78"/>
                    </a:lnTo>
                    <a:lnTo>
                      <a:pt x="153" y="73"/>
                    </a:lnTo>
                    <a:lnTo>
                      <a:pt x="153" y="69"/>
                    </a:lnTo>
                    <a:lnTo>
                      <a:pt x="153" y="64"/>
                    </a:lnTo>
                    <a:lnTo>
                      <a:pt x="152" y="61"/>
                    </a:lnTo>
                    <a:lnTo>
                      <a:pt x="150" y="57"/>
                    </a:lnTo>
                    <a:lnTo>
                      <a:pt x="149" y="54"/>
                    </a:lnTo>
                    <a:lnTo>
                      <a:pt x="148" y="50"/>
                    </a:lnTo>
                    <a:lnTo>
                      <a:pt x="148" y="46"/>
                    </a:lnTo>
                    <a:lnTo>
                      <a:pt x="146" y="43"/>
                    </a:lnTo>
                    <a:lnTo>
                      <a:pt x="144" y="39"/>
                    </a:lnTo>
                    <a:lnTo>
                      <a:pt x="142" y="37"/>
                    </a:lnTo>
                    <a:lnTo>
                      <a:pt x="141" y="33"/>
                    </a:lnTo>
                    <a:lnTo>
                      <a:pt x="136" y="27"/>
                    </a:lnTo>
                    <a:lnTo>
                      <a:pt x="131" y="22"/>
                    </a:lnTo>
                    <a:lnTo>
                      <a:pt x="125" y="16"/>
                    </a:lnTo>
                    <a:lnTo>
                      <a:pt x="119" y="13"/>
                    </a:lnTo>
                    <a:lnTo>
                      <a:pt x="113" y="9"/>
                    </a:lnTo>
                    <a:lnTo>
                      <a:pt x="107" y="6"/>
                    </a:lnTo>
                    <a:lnTo>
                      <a:pt x="104" y="4"/>
                    </a:lnTo>
                    <a:lnTo>
                      <a:pt x="100" y="3"/>
                    </a:lnTo>
                    <a:lnTo>
                      <a:pt x="95" y="1"/>
                    </a:lnTo>
                    <a:lnTo>
                      <a:pt x="92" y="1"/>
                    </a:lnTo>
                    <a:lnTo>
                      <a:pt x="88" y="0"/>
                    </a:lnTo>
                    <a:lnTo>
                      <a:pt x="84" y="0"/>
                    </a:lnTo>
                    <a:lnTo>
                      <a:pt x="81" y="0"/>
                    </a:lnTo>
                    <a:lnTo>
                      <a:pt x="77" y="0"/>
                    </a:lnTo>
                    <a:lnTo>
                      <a:pt x="74" y="0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60" y="1"/>
                    </a:lnTo>
                    <a:lnTo>
                      <a:pt x="57" y="1"/>
                    </a:lnTo>
                    <a:lnTo>
                      <a:pt x="53" y="3"/>
                    </a:lnTo>
                    <a:lnTo>
                      <a:pt x="50" y="4"/>
                    </a:lnTo>
                    <a:lnTo>
                      <a:pt x="47" y="6"/>
                    </a:lnTo>
                    <a:lnTo>
                      <a:pt x="44" y="7"/>
                    </a:lnTo>
                    <a:lnTo>
                      <a:pt x="40" y="9"/>
                    </a:lnTo>
                    <a:lnTo>
                      <a:pt x="36" y="10"/>
                    </a:lnTo>
                    <a:lnTo>
                      <a:pt x="33" y="13"/>
                    </a:lnTo>
                    <a:lnTo>
                      <a:pt x="27" y="16"/>
                    </a:lnTo>
                    <a:lnTo>
                      <a:pt x="22" y="22"/>
                    </a:lnTo>
                    <a:lnTo>
                      <a:pt x="17" y="27"/>
                    </a:lnTo>
                    <a:lnTo>
                      <a:pt x="14" y="33"/>
                    </a:lnTo>
                    <a:lnTo>
                      <a:pt x="11" y="37"/>
                    </a:lnTo>
                    <a:lnTo>
                      <a:pt x="9" y="39"/>
                    </a:lnTo>
                    <a:lnTo>
                      <a:pt x="8" y="43"/>
                    </a:lnTo>
                    <a:lnTo>
                      <a:pt x="6" y="46"/>
                    </a:lnTo>
                    <a:lnTo>
                      <a:pt x="4" y="50"/>
                    </a:lnTo>
                    <a:lnTo>
                      <a:pt x="3" y="54"/>
                    </a:lnTo>
                    <a:lnTo>
                      <a:pt x="2" y="57"/>
                    </a:lnTo>
                    <a:lnTo>
                      <a:pt x="2" y="61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5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2" y="96"/>
                    </a:lnTo>
                    <a:lnTo>
                      <a:pt x="3" y="99"/>
                    </a:lnTo>
                    <a:lnTo>
                      <a:pt x="4" y="103"/>
                    </a:lnTo>
                    <a:lnTo>
                      <a:pt x="6" y="106"/>
                    </a:lnTo>
                    <a:lnTo>
                      <a:pt x="9" y="112"/>
                    </a:lnTo>
                    <a:lnTo>
                      <a:pt x="14" y="120"/>
                    </a:lnTo>
                    <a:lnTo>
                      <a:pt x="17" y="126"/>
                    </a:lnTo>
                    <a:lnTo>
                      <a:pt x="22" y="132"/>
                    </a:lnTo>
                    <a:lnTo>
                      <a:pt x="27" y="135"/>
                    </a:lnTo>
                    <a:lnTo>
                      <a:pt x="33" y="140"/>
                    </a:lnTo>
                    <a:lnTo>
                      <a:pt x="36" y="142"/>
                    </a:lnTo>
                    <a:lnTo>
                      <a:pt x="40" y="144"/>
                    </a:lnTo>
                    <a:lnTo>
                      <a:pt x="44" y="146"/>
                    </a:lnTo>
                    <a:lnTo>
                      <a:pt x="47" y="147"/>
                    </a:lnTo>
                    <a:lnTo>
                      <a:pt x="50" y="148"/>
                    </a:lnTo>
                    <a:lnTo>
                      <a:pt x="53" y="150"/>
                    </a:lnTo>
                    <a:lnTo>
                      <a:pt x="57" y="151"/>
                    </a:lnTo>
                    <a:lnTo>
                      <a:pt x="60" y="152"/>
                    </a:lnTo>
                    <a:lnTo>
                      <a:pt x="64" y="153"/>
                    </a:lnTo>
                    <a:lnTo>
                      <a:pt x="69" y="153"/>
                    </a:lnTo>
                    <a:lnTo>
                      <a:pt x="74" y="153"/>
                    </a:lnTo>
                    <a:lnTo>
                      <a:pt x="77" y="154"/>
                    </a:lnTo>
                    <a:lnTo>
                      <a:pt x="77" y="1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241"/>
              <p:cNvSpPr>
                <a:spLocks/>
              </p:cNvSpPr>
              <p:nvPr/>
            </p:nvSpPr>
            <p:spPr bwMode="auto">
              <a:xfrm>
                <a:off x="1853" y="2514"/>
                <a:ext cx="167" cy="168"/>
              </a:xfrm>
              <a:custGeom>
                <a:avLst/>
                <a:gdLst/>
                <a:ahLst/>
                <a:cxnLst>
                  <a:cxn ang="0">
                    <a:pos x="86" y="167"/>
                  </a:cxn>
                  <a:cxn ang="0">
                    <a:pos x="95" y="167"/>
                  </a:cxn>
                  <a:cxn ang="0">
                    <a:pos x="103" y="164"/>
                  </a:cxn>
                  <a:cxn ang="0">
                    <a:pos x="110" y="162"/>
                  </a:cxn>
                  <a:cxn ang="0">
                    <a:pos x="118" y="158"/>
                  </a:cxn>
                  <a:cxn ang="0">
                    <a:pos x="126" y="155"/>
                  </a:cxn>
                  <a:cxn ang="0">
                    <a:pos x="136" y="147"/>
                  </a:cxn>
                  <a:cxn ang="0">
                    <a:pos x="146" y="137"/>
                  </a:cxn>
                  <a:cxn ang="0">
                    <a:pos x="154" y="126"/>
                  </a:cxn>
                  <a:cxn ang="0">
                    <a:pos x="157" y="119"/>
                  </a:cxn>
                  <a:cxn ang="0">
                    <a:pos x="161" y="111"/>
                  </a:cxn>
                  <a:cxn ang="0">
                    <a:pos x="163" y="103"/>
                  </a:cxn>
                  <a:cxn ang="0">
                    <a:pos x="166" y="96"/>
                  </a:cxn>
                  <a:cxn ang="0">
                    <a:pos x="166" y="87"/>
                  </a:cxn>
                  <a:cxn ang="0">
                    <a:pos x="166" y="79"/>
                  </a:cxn>
                  <a:cxn ang="0">
                    <a:pos x="166" y="69"/>
                  </a:cxn>
                  <a:cxn ang="0">
                    <a:pos x="163" y="61"/>
                  </a:cxn>
                  <a:cxn ang="0">
                    <a:pos x="161" y="54"/>
                  </a:cxn>
                  <a:cxn ang="0">
                    <a:pos x="157" y="47"/>
                  </a:cxn>
                  <a:cxn ang="0">
                    <a:pos x="154" y="38"/>
                  </a:cxn>
                  <a:cxn ang="0">
                    <a:pos x="146" y="30"/>
                  </a:cxn>
                  <a:cxn ang="0">
                    <a:pos x="136" y="18"/>
                  </a:cxn>
                  <a:cxn ang="0">
                    <a:pos x="126" y="11"/>
                  </a:cxn>
                  <a:cxn ang="0">
                    <a:pos x="118" y="7"/>
                  </a:cxn>
                  <a:cxn ang="0">
                    <a:pos x="110" y="3"/>
                  </a:cxn>
                  <a:cxn ang="0">
                    <a:pos x="103" y="1"/>
                  </a:cxn>
                  <a:cxn ang="0">
                    <a:pos x="95" y="0"/>
                  </a:cxn>
                  <a:cxn ang="0">
                    <a:pos x="86" y="0"/>
                  </a:cxn>
                  <a:cxn ang="0">
                    <a:pos x="78" y="0"/>
                  </a:cxn>
                  <a:cxn ang="0">
                    <a:pos x="70" y="0"/>
                  </a:cxn>
                  <a:cxn ang="0">
                    <a:pos x="61" y="1"/>
                  </a:cxn>
                  <a:cxn ang="0">
                    <a:pos x="53" y="3"/>
                  </a:cxn>
                  <a:cxn ang="0">
                    <a:pos x="46" y="7"/>
                  </a:cxn>
                  <a:cxn ang="0">
                    <a:pos x="38" y="11"/>
                  </a:cxn>
                  <a:cxn ang="0">
                    <a:pos x="32" y="15"/>
                  </a:cxn>
                  <a:cxn ang="0">
                    <a:pos x="25" y="20"/>
                  </a:cxn>
                  <a:cxn ang="0">
                    <a:pos x="18" y="30"/>
                  </a:cxn>
                  <a:cxn ang="0">
                    <a:pos x="11" y="38"/>
                  </a:cxn>
                  <a:cxn ang="0">
                    <a:pos x="7" y="47"/>
                  </a:cxn>
                  <a:cxn ang="0">
                    <a:pos x="4" y="54"/>
                  </a:cxn>
                  <a:cxn ang="0">
                    <a:pos x="1" y="61"/>
                  </a:cxn>
                  <a:cxn ang="0">
                    <a:pos x="0" y="69"/>
                  </a:cxn>
                  <a:cxn ang="0">
                    <a:pos x="0" y="79"/>
                  </a:cxn>
                  <a:cxn ang="0">
                    <a:pos x="0" y="87"/>
                  </a:cxn>
                  <a:cxn ang="0">
                    <a:pos x="0" y="96"/>
                  </a:cxn>
                  <a:cxn ang="0">
                    <a:pos x="1" y="103"/>
                  </a:cxn>
                  <a:cxn ang="0">
                    <a:pos x="4" y="111"/>
                  </a:cxn>
                  <a:cxn ang="0">
                    <a:pos x="7" y="119"/>
                  </a:cxn>
                  <a:cxn ang="0">
                    <a:pos x="11" y="126"/>
                  </a:cxn>
                  <a:cxn ang="0">
                    <a:pos x="18" y="137"/>
                  </a:cxn>
                  <a:cxn ang="0">
                    <a:pos x="25" y="145"/>
                  </a:cxn>
                  <a:cxn ang="0">
                    <a:pos x="32" y="150"/>
                  </a:cxn>
                  <a:cxn ang="0">
                    <a:pos x="38" y="155"/>
                  </a:cxn>
                  <a:cxn ang="0">
                    <a:pos x="46" y="158"/>
                  </a:cxn>
                  <a:cxn ang="0">
                    <a:pos x="53" y="162"/>
                  </a:cxn>
                  <a:cxn ang="0">
                    <a:pos x="61" y="164"/>
                  </a:cxn>
                  <a:cxn ang="0">
                    <a:pos x="70" y="167"/>
                  </a:cxn>
                  <a:cxn ang="0">
                    <a:pos x="78" y="167"/>
                  </a:cxn>
                  <a:cxn ang="0">
                    <a:pos x="83" y="168"/>
                  </a:cxn>
                </a:cxnLst>
                <a:rect l="0" t="0" r="r" b="b"/>
                <a:pathLst>
                  <a:path w="167" h="168">
                    <a:moveTo>
                      <a:pt x="83" y="168"/>
                    </a:moveTo>
                    <a:lnTo>
                      <a:pt x="86" y="167"/>
                    </a:lnTo>
                    <a:lnTo>
                      <a:pt x="90" y="167"/>
                    </a:lnTo>
                    <a:lnTo>
                      <a:pt x="95" y="167"/>
                    </a:lnTo>
                    <a:lnTo>
                      <a:pt x="100" y="165"/>
                    </a:lnTo>
                    <a:lnTo>
                      <a:pt x="103" y="164"/>
                    </a:lnTo>
                    <a:lnTo>
                      <a:pt x="107" y="163"/>
                    </a:lnTo>
                    <a:lnTo>
                      <a:pt x="110" y="162"/>
                    </a:lnTo>
                    <a:lnTo>
                      <a:pt x="115" y="161"/>
                    </a:lnTo>
                    <a:lnTo>
                      <a:pt x="118" y="158"/>
                    </a:lnTo>
                    <a:lnTo>
                      <a:pt x="122" y="156"/>
                    </a:lnTo>
                    <a:lnTo>
                      <a:pt x="126" y="155"/>
                    </a:lnTo>
                    <a:lnTo>
                      <a:pt x="130" y="152"/>
                    </a:lnTo>
                    <a:lnTo>
                      <a:pt x="136" y="147"/>
                    </a:lnTo>
                    <a:lnTo>
                      <a:pt x="142" y="143"/>
                    </a:lnTo>
                    <a:lnTo>
                      <a:pt x="146" y="137"/>
                    </a:lnTo>
                    <a:lnTo>
                      <a:pt x="151" y="129"/>
                    </a:lnTo>
                    <a:lnTo>
                      <a:pt x="154" y="126"/>
                    </a:lnTo>
                    <a:lnTo>
                      <a:pt x="155" y="122"/>
                    </a:lnTo>
                    <a:lnTo>
                      <a:pt x="157" y="119"/>
                    </a:lnTo>
                    <a:lnTo>
                      <a:pt x="160" y="116"/>
                    </a:lnTo>
                    <a:lnTo>
                      <a:pt x="161" y="111"/>
                    </a:lnTo>
                    <a:lnTo>
                      <a:pt x="162" y="108"/>
                    </a:lnTo>
                    <a:lnTo>
                      <a:pt x="163" y="103"/>
                    </a:lnTo>
                    <a:lnTo>
                      <a:pt x="164" y="99"/>
                    </a:lnTo>
                    <a:lnTo>
                      <a:pt x="166" y="96"/>
                    </a:lnTo>
                    <a:lnTo>
                      <a:pt x="166" y="91"/>
                    </a:lnTo>
                    <a:lnTo>
                      <a:pt x="166" y="87"/>
                    </a:lnTo>
                    <a:lnTo>
                      <a:pt x="167" y="84"/>
                    </a:lnTo>
                    <a:lnTo>
                      <a:pt x="166" y="79"/>
                    </a:lnTo>
                    <a:lnTo>
                      <a:pt x="166" y="74"/>
                    </a:lnTo>
                    <a:lnTo>
                      <a:pt x="166" y="69"/>
                    </a:lnTo>
                    <a:lnTo>
                      <a:pt x="164" y="66"/>
                    </a:lnTo>
                    <a:lnTo>
                      <a:pt x="163" y="61"/>
                    </a:lnTo>
                    <a:lnTo>
                      <a:pt x="162" y="57"/>
                    </a:lnTo>
                    <a:lnTo>
                      <a:pt x="161" y="54"/>
                    </a:lnTo>
                    <a:lnTo>
                      <a:pt x="160" y="50"/>
                    </a:lnTo>
                    <a:lnTo>
                      <a:pt x="157" y="47"/>
                    </a:lnTo>
                    <a:lnTo>
                      <a:pt x="155" y="42"/>
                    </a:lnTo>
                    <a:lnTo>
                      <a:pt x="154" y="38"/>
                    </a:lnTo>
                    <a:lnTo>
                      <a:pt x="151" y="36"/>
                    </a:lnTo>
                    <a:lnTo>
                      <a:pt x="146" y="30"/>
                    </a:lnTo>
                    <a:lnTo>
                      <a:pt x="142" y="24"/>
                    </a:lnTo>
                    <a:lnTo>
                      <a:pt x="136" y="18"/>
                    </a:lnTo>
                    <a:lnTo>
                      <a:pt x="130" y="13"/>
                    </a:lnTo>
                    <a:lnTo>
                      <a:pt x="126" y="11"/>
                    </a:lnTo>
                    <a:lnTo>
                      <a:pt x="122" y="8"/>
                    </a:lnTo>
                    <a:lnTo>
                      <a:pt x="118" y="7"/>
                    </a:lnTo>
                    <a:lnTo>
                      <a:pt x="115" y="6"/>
                    </a:lnTo>
                    <a:lnTo>
                      <a:pt x="110" y="3"/>
                    </a:lnTo>
                    <a:lnTo>
                      <a:pt x="107" y="2"/>
                    </a:lnTo>
                    <a:lnTo>
                      <a:pt x="103" y="1"/>
                    </a:lnTo>
                    <a:lnTo>
                      <a:pt x="100" y="1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78" y="0"/>
                    </a:lnTo>
                    <a:lnTo>
                      <a:pt x="73" y="0"/>
                    </a:lnTo>
                    <a:lnTo>
                      <a:pt x="70" y="0"/>
                    </a:lnTo>
                    <a:lnTo>
                      <a:pt x="66" y="1"/>
                    </a:lnTo>
                    <a:lnTo>
                      <a:pt x="61" y="1"/>
                    </a:lnTo>
                    <a:lnTo>
                      <a:pt x="58" y="2"/>
                    </a:lnTo>
                    <a:lnTo>
                      <a:pt x="53" y="3"/>
                    </a:lnTo>
                    <a:lnTo>
                      <a:pt x="49" y="6"/>
                    </a:lnTo>
                    <a:lnTo>
                      <a:pt x="46" y="7"/>
                    </a:lnTo>
                    <a:lnTo>
                      <a:pt x="42" y="8"/>
                    </a:lnTo>
                    <a:lnTo>
                      <a:pt x="38" y="11"/>
                    </a:lnTo>
                    <a:lnTo>
                      <a:pt x="36" y="13"/>
                    </a:lnTo>
                    <a:lnTo>
                      <a:pt x="32" y="15"/>
                    </a:lnTo>
                    <a:lnTo>
                      <a:pt x="29" y="18"/>
                    </a:lnTo>
                    <a:lnTo>
                      <a:pt x="25" y="20"/>
                    </a:lnTo>
                    <a:lnTo>
                      <a:pt x="23" y="24"/>
                    </a:lnTo>
                    <a:lnTo>
                      <a:pt x="18" y="30"/>
                    </a:lnTo>
                    <a:lnTo>
                      <a:pt x="13" y="36"/>
                    </a:lnTo>
                    <a:lnTo>
                      <a:pt x="11" y="38"/>
                    </a:lnTo>
                    <a:lnTo>
                      <a:pt x="8" y="42"/>
                    </a:lnTo>
                    <a:lnTo>
                      <a:pt x="7" y="47"/>
                    </a:lnTo>
                    <a:lnTo>
                      <a:pt x="6" y="50"/>
                    </a:lnTo>
                    <a:lnTo>
                      <a:pt x="4" y="54"/>
                    </a:lnTo>
                    <a:lnTo>
                      <a:pt x="2" y="57"/>
                    </a:lnTo>
                    <a:lnTo>
                      <a:pt x="1" y="61"/>
                    </a:lnTo>
                    <a:lnTo>
                      <a:pt x="1" y="66"/>
                    </a:lnTo>
                    <a:lnTo>
                      <a:pt x="0" y="69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0" y="87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1" y="99"/>
                    </a:lnTo>
                    <a:lnTo>
                      <a:pt x="1" y="103"/>
                    </a:lnTo>
                    <a:lnTo>
                      <a:pt x="2" y="108"/>
                    </a:lnTo>
                    <a:lnTo>
                      <a:pt x="4" y="111"/>
                    </a:lnTo>
                    <a:lnTo>
                      <a:pt x="6" y="116"/>
                    </a:lnTo>
                    <a:lnTo>
                      <a:pt x="7" y="119"/>
                    </a:lnTo>
                    <a:lnTo>
                      <a:pt x="8" y="122"/>
                    </a:lnTo>
                    <a:lnTo>
                      <a:pt x="11" y="126"/>
                    </a:lnTo>
                    <a:lnTo>
                      <a:pt x="13" y="129"/>
                    </a:lnTo>
                    <a:lnTo>
                      <a:pt x="18" y="137"/>
                    </a:lnTo>
                    <a:lnTo>
                      <a:pt x="23" y="143"/>
                    </a:lnTo>
                    <a:lnTo>
                      <a:pt x="25" y="145"/>
                    </a:lnTo>
                    <a:lnTo>
                      <a:pt x="29" y="147"/>
                    </a:lnTo>
                    <a:lnTo>
                      <a:pt x="32" y="150"/>
                    </a:lnTo>
                    <a:lnTo>
                      <a:pt x="36" y="152"/>
                    </a:lnTo>
                    <a:lnTo>
                      <a:pt x="38" y="155"/>
                    </a:lnTo>
                    <a:lnTo>
                      <a:pt x="42" y="156"/>
                    </a:lnTo>
                    <a:lnTo>
                      <a:pt x="46" y="158"/>
                    </a:lnTo>
                    <a:lnTo>
                      <a:pt x="49" y="161"/>
                    </a:lnTo>
                    <a:lnTo>
                      <a:pt x="53" y="162"/>
                    </a:lnTo>
                    <a:lnTo>
                      <a:pt x="58" y="163"/>
                    </a:lnTo>
                    <a:lnTo>
                      <a:pt x="61" y="164"/>
                    </a:lnTo>
                    <a:lnTo>
                      <a:pt x="66" y="165"/>
                    </a:lnTo>
                    <a:lnTo>
                      <a:pt x="70" y="167"/>
                    </a:lnTo>
                    <a:lnTo>
                      <a:pt x="73" y="167"/>
                    </a:lnTo>
                    <a:lnTo>
                      <a:pt x="78" y="167"/>
                    </a:lnTo>
                    <a:lnTo>
                      <a:pt x="83" y="168"/>
                    </a:lnTo>
                    <a:lnTo>
                      <a:pt x="83" y="1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242"/>
              <p:cNvSpPr>
                <a:spLocks/>
              </p:cNvSpPr>
              <p:nvPr/>
            </p:nvSpPr>
            <p:spPr bwMode="auto">
              <a:xfrm>
                <a:off x="1878" y="2540"/>
                <a:ext cx="115" cy="115"/>
              </a:xfrm>
              <a:custGeom>
                <a:avLst/>
                <a:gdLst/>
                <a:ahLst/>
                <a:cxnLst>
                  <a:cxn ang="0">
                    <a:pos x="63" y="115"/>
                  </a:cxn>
                  <a:cxn ang="0">
                    <a:pos x="75" y="112"/>
                  </a:cxn>
                  <a:cxn ang="0">
                    <a:pos x="84" y="108"/>
                  </a:cxn>
                  <a:cxn ang="0">
                    <a:pos x="94" y="101"/>
                  </a:cxn>
                  <a:cxn ang="0">
                    <a:pos x="101" y="94"/>
                  </a:cxn>
                  <a:cxn ang="0">
                    <a:pos x="107" y="84"/>
                  </a:cxn>
                  <a:cxn ang="0">
                    <a:pos x="112" y="75"/>
                  </a:cxn>
                  <a:cxn ang="0">
                    <a:pos x="114" y="64"/>
                  </a:cxn>
                  <a:cxn ang="0">
                    <a:pos x="114" y="53"/>
                  </a:cxn>
                  <a:cxn ang="0">
                    <a:pos x="112" y="41"/>
                  </a:cxn>
                  <a:cxn ang="0">
                    <a:pos x="107" y="30"/>
                  </a:cxn>
                  <a:cxn ang="0">
                    <a:pos x="101" y="22"/>
                  </a:cxn>
                  <a:cxn ang="0">
                    <a:pos x="94" y="13"/>
                  </a:cxn>
                  <a:cxn ang="0">
                    <a:pos x="84" y="6"/>
                  </a:cxn>
                  <a:cxn ang="0">
                    <a:pos x="75" y="3"/>
                  </a:cxn>
                  <a:cxn ang="0">
                    <a:pos x="63" y="0"/>
                  </a:cxn>
                  <a:cxn ang="0">
                    <a:pos x="52" y="0"/>
                  </a:cxn>
                  <a:cxn ang="0">
                    <a:pos x="40" y="3"/>
                  </a:cxn>
                  <a:cxn ang="0">
                    <a:pos x="29" y="6"/>
                  </a:cxn>
                  <a:cxn ang="0">
                    <a:pos x="21" y="13"/>
                  </a:cxn>
                  <a:cxn ang="0">
                    <a:pos x="13" y="22"/>
                  </a:cxn>
                  <a:cxn ang="0">
                    <a:pos x="7" y="30"/>
                  </a:cxn>
                  <a:cxn ang="0">
                    <a:pos x="3" y="41"/>
                  </a:cxn>
                  <a:cxn ang="0">
                    <a:pos x="0" y="53"/>
                  </a:cxn>
                  <a:cxn ang="0">
                    <a:pos x="0" y="64"/>
                  </a:cxn>
                  <a:cxn ang="0">
                    <a:pos x="3" y="75"/>
                  </a:cxn>
                  <a:cxn ang="0">
                    <a:pos x="7" y="84"/>
                  </a:cxn>
                  <a:cxn ang="0">
                    <a:pos x="13" y="94"/>
                  </a:cxn>
                  <a:cxn ang="0">
                    <a:pos x="21" y="101"/>
                  </a:cxn>
                  <a:cxn ang="0">
                    <a:pos x="29" y="108"/>
                  </a:cxn>
                  <a:cxn ang="0">
                    <a:pos x="40" y="112"/>
                  </a:cxn>
                  <a:cxn ang="0">
                    <a:pos x="52" y="115"/>
                  </a:cxn>
                  <a:cxn ang="0">
                    <a:pos x="58" y="115"/>
                  </a:cxn>
                </a:cxnLst>
                <a:rect l="0" t="0" r="r" b="b"/>
                <a:pathLst>
                  <a:path w="115" h="115">
                    <a:moveTo>
                      <a:pt x="58" y="115"/>
                    </a:moveTo>
                    <a:lnTo>
                      <a:pt x="63" y="115"/>
                    </a:lnTo>
                    <a:lnTo>
                      <a:pt x="69" y="114"/>
                    </a:lnTo>
                    <a:lnTo>
                      <a:pt x="75" y="112"/>
                    </a:lnTo>
                    <a:lnTo>
                      <a:pt x="79" y="111"/>
                    </a:lnTo>
                    <a:lnTo>
                      <a:pt x="84" y="108"/>
                    </a:lnTo>
                    <a:lnTo>
                      <a:pt x="89" y="105"/>
                    </a:lnTo>
                    <a:lnTo>
                      <a:pt x="94" y="101"/>
                    </a:lnTo>
                    <a:lnTo>
                      <a:pt x="99" y="99"/>
                    </a:lnTo>
                    <a:lnTo>
                      <a:pt x="101" y="94"/>
                    </a:lnTo>
                    <a:lnTo>
                      <a:pt x="105" y="89"/>
                    </a:lnTo>
                    <a:lnTo>
                      <a:pt x="107" y="84"/>
                    </a:lnTo>
                    <a:lnTo>
                      <a:pt x="111" y="81"/>
                    </a:lnTo>
                    <a:lnTo>
                      <a:pt x="112" y="75"/>
                    </a:lnTo>
                    <a:lnTo>
                      <a:pt x="113" y="69"/>
                    </a:lnTo>
                    <a:lnTo>
                      <a:pt x="114" y="64"/>
                    </a:lnTo>
                    <a:lnTo>
                      <a:pt x="115" y="59"/>
                    </a:lnTo>
                    <a:lnTo>
                      <a:pt x="114" y="53"/>
                    </a:lnTo>
                    <a:lnTo>
                      <a:pt x="113" y="47"/>
                    </a:lnTo>
                    <a:lnTo>
                      <a:pt x="112" y="41"/>
                    </a:lnTo>
                    <a:lnTo>
                      <a:pt x="111" y="36"/>
                    </a:lnTo>
                    <a:lnTo>
                      <a:pt x="107" y="30"/>
                    </a:lnTo>
                    <a:lnTo>
                      <a:pt x="105" y="25"/>
                    </a:lnTo>
                    <a:lnTo>
                      <a:pt x="101" y="22"/>
                    </a:lnTo>
                    <a:lnTo>
                      <a:pt x="99" y="18"/>
                    </a:lnTo>
                    <a:lnTo>
                      <a:pt x="94" y="13"/>
                    </a:lnTo>
                    <a:lnTo>
                      <a:pt x="89" y="10"/>
                    </a:lnTo>
                    <a:lnTo>
                      <a:pt x="84" y="6"/>
                    </a:lnTo>
                    <a:lnTo>
                      <a:pt x="79" y="5"/>
                    </a:lnTo>
                    <a:lnTo>
                      <a:pt x="75" y="3"/>
                    </a:lnTo>
                    <a:lnTo>
                      <a:pt x="69" y="1"/>
                    </a:lnTo>
                    <a:lnTo>
                      <a:pt x="63" y="0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46" y="1"/>
                    </a:lnTo>
                    <a:lnTo>
                      <a:pt x="40" y="3"/>
                    </a:lnTo>
                    <a:lnTo>
                      <a:pt x="35" y="5"/>
                    </a:lnTo>
                    <a:lnTo>
                      <a:pt x="29" y="6"/>
                    </a:lnTo>
                    <a:lnTo>
                      <a:pt x="25" y="10"/>
                    </a:lnTo>
                    <a:lnTo>
                      <a:pt x="21" y="13"/>
                    </a:lnTo>
                    <a:lnTo>
                      <a:pt x="17" y="18"/>
                    </a:lnTo>
                    <a:lnTo>
                      <a:pt x="13" y="22"/>
                    </a:lnTo>
                    <a:lnTo>
                      <a:pt x="10" y="25"/>
                    </a:lnTo>
                    <a:lnTo>
                      <a:pt x="7" y="30"/>
                    </a:lnTo>
                    <a:lnTo>
                      <a:pt x="5" y="36"/>
                    </a:lnTo>
                    <a:lnTo>
                      <a:pt x="3" y="41"/>
                    </a:lnTo>
                    <a:lnTo>
                      <a:pt x="1" y="47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1" y="69"/>
                    </a:lnTo>
                    <a:lnTo>
                      <a:pt x="3" y="75"/>
                    </a:lnTo>
                    <a:lnTo>
                      <a:pt x="5" y="81"/>
                    </a:lnTo>
                    <a:lnTo>
                      <a:pt x="7" y="84"/>
                    </a:lnTo>
                    <a:lnTo>
                      <a:pt x="10" y="89"/>
                    </a:lnTo>
                    <a:lnTo>
                      <a:pt x="13" y="94"/>
                    </a:lnTo>
                    <a:lnTo>
                      <a:pt x="17" y="99"/>
                    </a:lnTo>
                    <a:lnTo>
                      <a:pt x="21" y="101"/>
                    </a:lnTo>
                    <a:lnTo>
                      <a:pt x="25" y="105"/>
                    </a:lnTo>
                    <a:lnTo>
                      <a:pt x="29" y="108"/>
                    </a:lnTo>
                    <a:lnTo>
                      <a:pt x="35" y="111"/>
                    </a:lnTo>
                    <a:lnTo>
                      <a:pt x="40" y="112"/>
                    </a:lnTo>
                    <a:lnTo>
                      <a:pt x="46" y="114"/>
                    </a:lnTo>
                    <a:lnTo>
                      <a:pt x="52" y="115"/>
                    </a:lnTo>
                    <a:lnTo>
                      <a:pt x="58" y="115"/>
                    </a:lnTo>
                    <a:lnTo>
                      <a:pt x="58" y="1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243"/>
              <p:cNvSpPr>
                <a:spLocks/>
              </p:cNvSpPr>
              <p:nvPr/>
            </p:nvSpPr>
            <p:spPr bwMode="auto">
              <a:xfrm>
                <a:off x="1372" y="2713"/>
                <a:ext cx="59" cy="4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6" y="0"/>
                  </a:cxn>
                  <a:cxn ang="0">
                    <a:pos x="50" y="1"/>
                  </a:cxn>
                  <a:cxn ang="0">
                    <a:pos x="47" y="1"/>
                  </a:cxn>
                  <a:cxn ang="0">
                    <a:pos x="43" y="2"/>
                  </a:cxn>
                  <a:cxn ang="0">
                    <a:pos x="39" y="4"/>
                  </a:cxn>
                  <a:cxn ang="0">
                    <a:pos x="35" y="6"/>
                  </a:cxn>
                  <a:cxn ang="0">
                    <a:pos x="30" y="8"/>
                  </a:cxn>
                  <a:cxn ang="0">
                    <a:pos x="25" y="11"/>
                  </a:cxn>
                  <a:cxn ang="0">
                    <a:pos x="20" y="13"/>
                  </a:cxn>
                  <a:cxn ang="0">
                    <a:pos x="15" y="18"/>
                  </a:cxn>
                  <a:cxn ang="0">
                    <a:pos x="9" y="22"/>
                  </a:cxn>
                  <a:cxn ang="0">
                    <a:pos x="6" y="28"/>
                  </a:cxn>
                  <a:cxn ang="0">
                    <a:pos x="3" y="30"/>
                  </a:cxn>
                  <a:cxn ang="0">
                    <a:pos x="2" y="32"/>
                  </a:cxn>
                  <a:cxn ang="0">
                    <a:pos x="1" y="36"/>
                  </a:cxn>
                  <a:cxn ang="0">
                    <a:pos x="0" y="40"/>
                  </a:cxn>
                  <a:cxn ang="0">
                    <a:pos x="1" y="38"/>
                  </a:cxn>
                  <a:cxn ang="0">
                    <a:pos x="3" y="37"/>
                  </a:cxn>
                  <a:cxn ang="0">
                    <a:pos x="6" y="36"/>
                  </a:cxn>
                  <a:cxn ang="0">
                    <a:pos x="11" y="35"/>
                  </a:cxn>
                  <a:cxn ang="0">
                    <a:pos x="15" y="32"/>
                  </a:cxn>
                  <a:cxn ang="0">
                    <a:pos x="23" y="30"/>
                  </a:cxn>
                  <a:cxn ang="0">
                    <a:pos x="25" y="29"/>
                  </a:cxn>
                  <a:cxn ang="0">
                    <a:pos x="29" y="29"/>
                  </a:cxn>
                  <a:cxn ang="0">
                    <a:pos x="32" y="28"/>
                  </a:cxn>
                  <a:cxn ang="0">
                    <a:pos x="37" y="28"/>
                  </a:cxn>
                  <a:cxn ang="0">
                    <a:pos x="59" y="0"/>
                  </a:cxn>
                  <a:cxn ang="0">
                    <a:pos x="59" y="0"/>
                  </a:cxn>
                </a:cxnLst>
                <a:rect l="0" t="0" r="r" b="b"/>
                <a:pathLst>
                  <a:path w="59" h="40">
                    <a:moveTo>
                      <a:pt x="59" y="0"/>
                    </a:moveTo>
                    <a:lnTo>
                      <a:pt x="56" y="0"/>
                    </a:lnTo>
                    <a:lnTo>
                      <a:pt x="50" y="1"/>
                    </a:lnTo>
                    <a:lnTo>
                      <a:pt x="47" y="1"/>
                    </a:lnTo>
                    <a:lnTo>
                      <a:pt x="43" y="2"/>
                    </a:lnTo>
                    <a:lnTo>
                      <a:pt x="39" y="4"/>
                    </a:lnTo>
                    <a:lnTo>
                      <a:pt x="35" y="6"/>
                    </a:lnTo>
                    <a:lnTo>
                      <a:pt x="30" y="8"/>
                    </a:lnTo>
                    <a:lnTo>
                      <a:pt x="25" y="11"/>
                    </a:lnTo>
                    <a:lnTo>
                      <a:pt x="20" y="13"/>
                    </a:lnTo>
                    <a:lnTo>
                      <a:pt x="15" y="18"/>
                    </a:lnTo>
                    <a:lnTo>
                      <a:pt x="9" y="22"/>
                    </a:lnTo>
                    <a:lnTo>
                      <a:pt x="6" y="28"/>
                    </a:lnTo>
                    <a:lnTo>
                      <a:pt x="3" y="30"/>
                    </a:lnTo>
                    <a:lnTo>
                      <a:pt x="2" y="32"/>
                    </a:lnTo>
                    <a:lnTo>
                      <a:pt x="1" y="36"/>
                    </a:lnTo>
                    <a:lnTo>
                      <a:pt x="0" y="40"/>
                    </a:lnTo>
                    <a:lnTo>
                      <a:pt x="1" y="38"/>
                    </a:lnTo>
                    <a:lnTo>
                      <a:pt x="3" y="37"/>
                    </a:lnTo>
                    <a:lnTo>
                      <a:pt x="6" y="36"/>
                    </a:lnTo>
                    <a:lnTo>
                      <a:pt x="11" y="35"/>
                    </a:lnTo>
                    <a:lnTo>
                      <a:pt x="15" y="32"/>
                    </a:lnTo>
                    <a:lnTo>
                      <a:pt x="23" y="30"/>
                    </a:lnTo>
                    <a:lnTo>
                      <a:pt x="25" y="29"/>
                    </a:lnTo>
                    <a:lnTo>
                      <a:pt x="29" y="29"/>
                    </a:lnTo>
                    <a:lnTo>
                      <a:pt x="32" y="28"/>
                    </a:lnTo>
                    <a:lnTo>
                      <a:pt x="37" y="28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244"/>
              <p:cNvSpPr>
                <a:spLocks/>
              </p:cNvSpPr>
              <p:nvPr/>
            </p:nvSpPr>
            <p:spPr bwMode="auto">
              <a:xfrm>
                <a:off x="1366" y="2757"/>
                <a:ext cx="38" cy="4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2"/>
                  </a:cxn>
                  <a:cxn ang="0">
                    <a:pos x="23" y="3"/>
                  </a:cxn>
                  <a:cxn ang="0">
                    <a:pos x="17" y="5"/>
                  </a:cxn>
                  <a:cxn ang="0">
                    <a:pos x="11" y="8"/>
                  </a:cxn>
                  <a:cxn ang="0">
                    <a:pos x="5" y="11"/>
                  </a:cxn>
                  <a:cxn ang="0">
                    <a:pos x="0" y="15"/>
                  </a:cxn>
                  <a:cxn ang="0">
                    <a:pos x="2" y="41"/>
                  </a:cxn>
                  <a:cxn ang="0">
                    <a:pos x="2" y="40"/>
                  </a:cxn>
                  <a:cxn ang="0">
                    <a:pos x="3" y="39"/>
                  </a:cxn>
                  <a:cxn ang="0">
                    <a:pos x="6" y="38"/>
                  </a:cxn>
                  <a:cxn ang="0">
                    <a:pos x="9" y="36"/>
                  </a:cxn>
                  <a:cxn ang="0">
                    <a:pos x="12" y="34"/>
                  </a:cxn>
                  <a:cxn ang="0">
                    <a:pos x="14" y="33"/>
                  </a:cxn>
                  <a:cxn ang="0">
                    <a:pos x="17" y="32"/>
                  </a:cxn>
                  <a:cxn ang="0">
                    <a:pos x="20" y="32"/>
                  </a:cxn>
                  <a:cxn ang="0">
                    <a:pos x="24" y="29"/>
                  </a:cxn>
                  <a:cxn ang="0">
                    <a:pos x="29" y="28"/>
                  </a:cxn>
                  <a:cxn ang="0">
                    <a:pos x="32" y="27"/>
                  </a:cxn>
                  <a:cxn ang="0">
                    <a:pos x="38" y="27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38" h="41">
                    <a:moveTo>
                      <a:pt x="38" y="0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29" y="2"/>
                    </a:lnTo>
                    <a:lnTo>
                      <a:pt x="23" y="3"/>
                    </a:lnTo>
                    <a:lnTo>
                      <a:pt x="17" y="5"/>
                    </a:lnTo>
                    <a:lnTo>
                      <a:pt x="11" y="8"/>
                    </a:lnTo>
                    <a:lnTo>
                      <a:pt x="5" y="11"/>
                    </a:lnTo>
                    <a:lnTo>
                      <a:pt x="0" y="15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3" y="39"/>
                    </a:lnTo>
                    <a:lnTo>
                      <a:pt x="6" y="38"/>
                    </a:lnTo>
                    <a:lnTo>
                      <a:pt x="9" y="36"/>
                    </a:lnTo>
                    <a:lnTo>
                      <a:pt x="12" y="34"/>
                    </a:lnTo>
                    <a:lnTo>
                      <a:pt x="14" y="33"/>
                    </a:lnTo>
                    <a:lnTo>
                      <a:pt x="17" y="32"/>
                    </a:lnTo>
                    <a:lnTo>
                      <a:pt x="20" y="32"/>
                    </a:lnTo>
                    <a:lnTo>
                      <a:pt x="24" y="29"/>
                    </a:lnTo>
                    <a:lnTo>
                      <a:pt x="29" y="28"/>
                    </a:lnTo>
                    <a:lnTo>
                      <a:pt x="32" y="27"/>
                    </a:lnTo>
                    <a:lnTo>
                      <a:pt x="38" y="27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245"/>
              <p:cNvSpPr>
                <a:spLocks/>
              </p:cNvSpPr>
              <p:nvPr/>
            </p:nvSpPr>
            <p:spPr bwMode="auto">
              <a:xfrm>
                <a:off x="1373" y="2801"/>
                <a:ext cx="49" cy="33"/>
              </a:xfrm>
              <a:custGeom>
                <a:avLst/>
                <a:gdLst/>
                <a:ahLst/>
                <a:cxnLst>
                  <a:cxn ang="0">
                    <a:pos x="49" y="22"/>
                  </a:cxn>
                  <a:cxn ang="0">
                    <a:pos x="48" y="22"/>
                  </a:cxn>
                  <a:cxn ang="0">
                    <a:pos x="46" y="24"/>
                  </a:cxn>
                  <a:cxn ang="0">
                    <a:pos x="42" y="25"/>
                  </a:cxn>
                  <a:cxn ang="0">
                    <a:pos x="37" y="28"/>
                  </a:cxn>
                  <a:cxn ang="0">
                    <a:pos x="32" y="30"/>
                  </a:cxn>
                  <a:cxn ang="0">
                    <a:pos x="26" y="32"/>
                  </a:cxn>
                  <a:cxn ang="0">
                    <a:pos x="20" y="32"/>
                  </a:cxn>
                  <a:cxn ang="0">
                    <a:pos x="14" y="33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5" y="9"/>
                  </a:cxn>
                  <a:cxn ang="0">
                    <a:pos x="8" y="8"/>
                  </a:cxn>
                  <a:cxn ang="0">
                    <a:pos x="13" y="7"/>
                  </a:cxn>
                  <a:cxn ang="0">
                    <a:pos x="20" y="4"/>
                  </a:cxn>
                  <a:cxn ang="0">
                    <a:pos x="23" y="3"/>
                  </a:cxn>
                  <a:cxn ang="0">
                    <a:pos x="26" y="2"/>
                  </a:cxn>
                  <a:cxn ang="0">
                    <a:pos x="30" y="1"/>
                  </a:cxn>
                  <a:cxn ang="0">
                    <a:pos x="35" y="0"/>
                  </a:cxn>
                  <a:cxn ang="0">
                    <a:pos x="49" y="22"/>
                  </a:cxn>
                  <a:cxn ang="0">
                    <a:pos x="49" y="22"/>
                  </a:cxn>
                </a:cxnLst>
                <a:rect l="0" t="0" r="r" b="b"/>
                <a:pathLst>
                  <a:path w="49" h="33">
                    <a:moveTo>
                      <a:pt x="49" y="22"/>
                    </a:moveTo>
                    <a:lnTo>
                      <a:pt x="48" y="22"/>
                    </a:lnTo>
                    <a:lnTo>
                      <a:pt x="46" y="24"/>
                    </a:lnTo>
                    <a:lnTo>
                      <a:pt x="42" y="25"/>
                    </a:lnTo>
                    <a:lnTo>
                      <a:pt x="37" y="28"/>
                    </a:lnTo>
                    <a:lnTo>
                      <a:pt x="32" y="30"/>
                    </a:lnTo>
                    <a:lnTo>
                      <a:pt x="26" y="32"/>
                    </a:lnTo>
                    <a:lnTo>
                      <a:pt x="20" y="32"/>
                    </a:lnTo>
                    <a:lnTo>
                      <a:pt x="14" y="33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3" y="7"/>
                    </a:lnTo>
                    <a:lnTo>
                      <a:pt x="20" y="4"/>
                    </a:lnTo>
                    <a:lnTo>
                      <a:pt x="23" y="3"/>
                    </a:lnTo>
                    <a:lnTo>
                      <a:pt x="26" y="2"/>
                    </a:lnTo>
                    <a:lnTo>
                      <a:pt x="30" y="1"/>
                    </a:lnTo>
                    <a:lnTo>
                      <a:pt x="35" y="0"/>
                    </a:lnTo>
                    <a:lnTo>
                      <a:pt x="49" y="22"/>
                    </a:lnTo>
                    <a:lnTo>
                      <a:pt x="49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246"/>
              <p:cNvSpPr>
                <a:spLocks/>
              </p:cNvSpPr>
              <p:nvPr/>
            </p:nvSpPr>
            <p:spPr bwMode="auto">
              <a:xfrm>
                <a:off x="1408" y="2833"/>
                <a:ext cx="55" cy="17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3" y="1"/>
                  </a:cxn>
                  <a:cxn ang="0">
                    <a:pos x="17" y="5"/>
                  </a:cxn>
                  <a:cxn ang="0">
                    <a:pos x="12" y="6"/>
                  </a:cxn>
                  <a:cxn ang="0">
                    <a:pos x="8" y="8"/>
                  </a:cxn>
                  <a:cxn ang="0">
                    <a:pos x="3" y="10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13" y="16"/>
                  </a:cxn>
                  <a:cxn ang="0">
                    <a:pos x="17" y="16"/>
                  </a:cxn>
                  <a:cxn ang="0">
                    <a:pos x="21" y="17"/>
                  </a:cxn>
                  <a:cxn ang="0">
                    <a:pos x="25" y="17"/>
                  </a:cxn>
                  <a:cxn ang="0">
                    <a:pos x="30" y="17"/>
                  </a:cxn>
                  <a:cxn ang="0">
                    <a:pos x="33" y="17"/>
                  </a:cxn>
                  <a:cxn ang="0">
                    <a:pos x="38" y="17"/>
                  </a:cxn>
                  <a:cxn ang="0">
                    <a:pos x="42" y="16"/>
                  </a:cxn>
                  <a:cxn ang="0">
                    <a:pos x="47" y="14"/>
                  </a:cxn>
                  <a:cxn ang="0">
                    <a:pos x="51" y="12"/>
                  </a:cxn>
                  <a:cxn ang="0">
                    <a:pos x="55" y="11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55" h="17">
                    <a:moveTo>
                      <a:pt x="25" y="0"/>
                    </a:moveTo>
                    <a:lnTo>
                      <a:pt x="23" y="1"/>
                    </a:lnTo>
                    <a:lnTo>
                      <a:pt x="17" y="5"/>
                    </a:lnTo>
                    <a:lnTo>
                      <a:pt x="12" y="6"/>
                    </a:lnTo>
                    <a:lnTo>
                      <a:pt x="8" y="8"/>
                    </a:lnTo>
                    <a:lnTo>
                      <a:pt x="3" y="1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3" y="16"/>
                    </a:lnTo>
                    <a:lnTo>
                      <a:pt x="17" y="16"/>
                    </a:lnTo>
                    <a:lnTo>
                      <a:pt x="21" y="17"/>
                    </a:lnTo>
                    <a:lnTo>
                      <a:pt x="25" y="17"/>
                    </a:lnTo>
                    <a:lnTo>
                      <a:pt x="30" y="17"/>
                    </a:lnTo>
                    <a:lnTo>
                      <a:pt x="33" y="17"/>
                    </a:lnTo>
                    <a:lnTo>
                      <a:pt x="38" y="17"/>
                    </a:lnTo>
                    <a:lnTo>
                      <a:pt x="42" y="16"/>
                    </a:lnTo>
                    <a:lnTo>
                      <a:pt x="47" y="14"/>
                    </a:lnTo>
                    <a:lnTo>
                      <a:pt x="51" y="12"/>
                    </a:lnTo>
                    <a:lnTo>
                      <a:pt x="55" y="11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247"/>
              <p:cNvSpPr>
                <a:spLocks/>
              </p:cNvSpPr>
              <p:nvPr/>
            </p:nvSpPr>
            <p:spPr bwMode="auto">
              <a:xfrm>
                <a:off x="1601" y="2517"/>
                <a:ext cx="54" cy="36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2" y="0"/>
                  </a:cxn>
                  <a:cxn ang="0">
                    <a:pos x="47" y="2"/>
                  </a:cxn>
                  <a:cxn ang="0">
                    <a:pos x="43" y="2"/>
                  </a:cxn>
                  <a:cxn ang="0">
                    <a:pos x="40" y="3"/>
                  </a:cxn>
                  <a:cxn ang="0">
                    <a:pos x="36" y="4"/>
                  </a:cxn>
                  <a:cxn ang="0">
                    <a:pos x="32" y="5"/>
                  </a:cxn>
                  <a:cxn ang="0">
                    <a:pos x="28" y="8"/>
                  </a:cxn>
                  <a:cxn ang="0">
                    <a:pos x="23" y="10"/>
                  </a:cxn>
                  <a:cxn ang="0">
                    <a:pos x="18" y="12"/>
                  </a:cxn>
                  <a:cxn ang="0">
                    <a:pos x="14" y="16"/>
                  </a:cxn>
                  <a:cxn ang="0">
                    <a:pos x="10" y="20"/>
                  </a:cxn>
                  <a:cxn ang="0">
                    <a:pos x="6" y="24"/>
                  </a:cxn>
                  <a:cxn ang="0">
                    <a:pos x="2" y="30"/>
                  </a:cxn>
                  <a:cxn ang="0">
                    <a:pos x="0" y="36"/>
                  </a:cxn>
                  <a:cxn ang="0">
                    <a:pos x="1" y="35"/>
                  </a:cxn>
                  <a:cxn ang="0">
                    <a:pos x="4" y="34"/>
                  </a:cxn>
                  <a:cxn ang="0">
                    <a:pos x="7" y="32"/>
                  </a:cxn>
                  <a:cxn ang="0">
                    <a:pos x="11" y="30"/>
                  </a:cxn>
                  <a:cxn ang="0">
                    <a:pos x="16" y="29"/>
                  </a:cxn>
                  <a:cxn ang="0">
                    <a:pos x="22" y="27"/>
                  </a:cxn>
                  <a:cxn ang="0">
                    <a:pos x="24" y="27"/>
                  </a:cxn>
                  <a:cxn ang="0">
                    <a:pos x="28" y="26"/>
                  </a:cxn>
                  <a:cxn ang="0">
                    <a:pos x="31" y="26"/>
                  </a:cxn>
                  <a:cxn ang="0">
                    <a:pos x="35" y="2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54" h="36">
                    <a:moveTo>
                      <a:pt x="54" y="0"/>
                    </a:moveTo>
                    <a:lnTo>
                      <a:pt x="52" y="0"/>
                    </a:lnTo>
                    <a:lnTo>
                      <a:pt x="47" y="2"/>
                    </a:lnTo>
                    <a:lnTo>
                      <a:pt x="43" y="2"/>
                    </a:lnTo>
                    <a:lnTo>
                      <a:pt x="40" y="3"/>
                    </a:lnTo>
                    <a:lnTo>
                      <a:pt x="36" y="4"/>
                    </a:lnTo>
                    <a:lnTo>
                      <a:pt x="32" y="5"/>
                    </a:lnTo>
                    <a:lnTo>
                      <a:pt x="28" y="8"/>
                    </a:lnTo>
                    <a:lnTo>
                      <a:pt x="23" y="10"/>
                    </a:lnTo>
                    <a:lnTo>
                      <a:pt x="18" y="12"/>
                    </a:lnTo>
                    <a:lnTo>
                      <a:pt x="14" y="16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1" y="35"/>
                    </a:lnTo>
                    <a:lnTo>
                      <a:pt x="4" y="34"/>
                    </a:lnTo>
                    <a:lnTo>
                      <a:pt x="7" y="32"/>
                    </a:lnTo>
                    <a:lnTo>
                      <a:pt x="11" y="30"/>
                    </a:lnTo>
                    <a:lnTo>
                      <a:pt x="16" y="29"/>
                    </a:lnTo>
                    <a:lnTo>
                      <a:pt x="22" y="27"/>
                    </a:lnTo>
                    <a:lnTo>
                      <a:pt x="24" y="27"/>
                    </a:lnTo>
                    <a:lnTo>
                      <a:pt x="28" y="26"/>
                    </a:lnTo>
                    <a:lnTo>
                      <a:pt x="31" y="26"/>
                    </a:lnTo>
                    <a:lnTo>
                      <a:pt x="35" y="2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248"/>
              <p:cNvSpPr>
                <a:spLocks/>
              </p:cNvSpPr>
              <p:nvPr/>
            </p:nvSpPr>
            <p:spPr bwMode="auto">
              <a:xfrm>
                <a:off x="1595" y="2556"/>
                <a:ext cx="36" cy="3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5" y="0"/>
                  </a:cxn>
                  <a:cxn ang="0">
                    <a:pos x="31" y="1"/>
                  </a:cxn>
                  <a:cxn ang="0">
                    <a:pos x="28" y="2"/>
                  </a:cxn>
                  <a:cxn ang="0">
                    <a:pos x="22" y="3"/>
                  </a:cxn>
                  <a:cxn ang="0">
                    <a:pos x="16" y="6"/>
                  </a:cxn>
                  <a:cxn ang="0">
                    <a:pos x="10" y="8"/>
                  </a:cxn>
                  <a:cxn ang="0">
                    <a:pos x="5" y="11"/>
                  </a:cxn>
                  <a:cxn ang="0">
                    <a:pos x="0" y="14"/>
                  </a:cxn>
                  <a:cxn ang="0">
                    <a:pos x="2" y="39"/>
                  </a:cxn>
                  <a:cxn ang="0">
                    <a:pos x="2" y="38"/>
                  </a:cxn>
                  <a:cxn ang="0">
                    <a:pos x="4" y="38"/>
                  </a:cxn>
                  <a:cxn ang="0">
                    <a:pos x="6" y="36"/>
                  </a:cxn>
                  <a:cxn ang="0">
                    <a:pos x="10" y="35"/>
                  </a:cxn>
                  <a:cxn ang="0">
                    <a:pos x="14" y="32"/>
                  </a:cxn>
                  <a:cxn ang="0">
                    <a:pos x="19" y="30"/>
                  </a:cxn>
                  <a:cxn ang="0">
                    <a:pos x="23" y="29"/>
                  </a:cxn>
                  <a:cxn ang="0">
                    <a:pos x="26" y="27"/>
                  </a:cxn>
                  <a:cxn ang="0">
                    <a:pos x="31" y="26"/>
                  </a:cxn>
                  <a:cxn ang="0">
                    <a:pos x="36" y="25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39">
                    <a:moveTo>
                      <a:pt x="36" y="0"/>
                    </a:moveTo>
                    <a:lnTo>
                      <a:pt x="35" y="0"/>
                    </a:lnTo>
                    <a:lnTo>
                      <a:pt x="31" y="1"/>
                    </a:lnTo>
                    <a:lnTo>
                      <a:pt x="28" y="2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0" y="8"/>
                    </a:lnTo>
                    <a:lnTo>
                      <a:pt x="5" y="11"/>
                    </a:lnTo>
                    <a:lnTo>
                      <a:pt x="0" y="14"/>
                    </a:lnTo>
                    <a:lnTo>
                      <a:pt x="2" y="39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10" y="35"/>
                    </a:lnTo>
                    <a:lnTo>
                      <a:pt x="14" y="32"/>
                    </a:lnTo>
                    <a:lnTo>
                      <a:pt x="19" y="30"/>
                    </a:lnTo>
                    <a:lnTo>
                      <a:pt x="23" y="29"/>
                    </a:lnTo>
                    <a:lnTo>
                      <a:pt x="26" y="27"/>
                    </a:lnTo>
                    <a:lnTo>
                      <a:pt x="31" y="26"/>
                    </a:lnTo>
                    <a:lnTo>
                      <a:pt x="36" y="25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249"/>
              <p:cNvSpPr>
                <a:spLocks/>
              </p:cNvSpPr>
              <p:nvPr/>
            </p:nvSpPr>
            <p:spPr bwMode="auto">
              <a:xfrm>
                <a:off x="1602" y="2598"/>
                <a:ext cx="46" cy="30"/>
              </a:xfrm>
              <a:custGeom>
                <a:avLst/>
                <a:gdLst/>
                <a:ahLst/>
                <a:cxnLst>
                  <a:cxn ang="0">
                    <a:pos x="46" y="19"/>
                  </a:cxn>
                  <a:cxn ang="0">
                    <a:pos x="45" y="19"/>
                  </a:cxn>
                  <a:cxn ang="0">
                    <a:pos x="42" y="20"/>
                  </a:cxn>
                  <a:cxn ang="0">
                    <a:pos x="39" y="23"/>
                  </a:cxn>
                  <a:cxn ang="0">
                    <a:pos x="35" y="25"/>
                  </a:cxn>
                  <a:cxn ang="0">
                    <a:pos x="29" y="26"/>
                  </a:cxn>
                  <a:cxn ang="0">
                    <a:pos x="24" y="29"/>
                  </a:cxn>
                  <a:cxn ang="0">
                    <a:pos x="19" y="29"/>
                  </a:cxn>
                  <a:cxn ang="0">
                    <a:pos x="13" y="3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3" y="8"/>
                  </a:cxn>
                  <a:cxn ang="0">
                    <a:pos x="5" y="7"/>
                  </a:cxn>
                  <a:cxn ang="0">
                    <a:pos x="9" y="7"/>
                  </a:cxn>
                  <a:cxn ang="0">
                    <a:pos x="13" y="5"/>
                  </a:cxn>
                  <a:cxn ang="0">
                    <a:pos x="19" y="3"/>
                  </a:cxn>
                  <a:cxn ang="0">
                    <a:pos x="22" y="2"/>
                  </a:cxn>
                  <a:cxn ang="0">
                    <a:pos x="25" y="1"/>
                  </a:cxn>
                  <a:cxn ang="0">
                    <a:pos x="29" y="0"/>
                  </a:cxn>
                  <a:cxn ang="0">
                    <a:pos x="33" y="0"/>
                  </a:cxn>
                  <a:cxn ang="0">
                    <a:pos x="46" y="19"/>
                  </a:cxn>
                  <a:cxn ang="0">
                    <a:pos x="46" y="19"/>
                  </a:cxn>
                </a:cxnLst>
                <a:rect l="0" t="0" r="r" b="b"/>
                <a:pathLst>
                  <a:path w="46" h="30">
                    <a:moveTo>
                      <a:pt x="46" y="19"/>
                    </a:moveTo>
                    <a:lnTo>
                      <a:pt x="45" y="19"/>
                    </a:lnTo>
                    <a:lnTo>
                      <a:pt x="42" y="20"/>
                    </a:lnTo>
                    <a:lnTo>
                      <a:pt x="39" y="23"/>
                    </a:lnTo>
                    <a:lnTo>
                      <a:pt x="35" y="25"/>
                    </a:lnTo>
                    <a:lnTo>
                      <a:pt x="29" y="26"/>
                    </a:lnTo>
                    <a:lnTo>
                      <a:pt x="24" y="29"/>
                    </a:lnTo>
                    <a:lnTo>
                      <a:pt x="19" y="29"/>
                    </a:lnTo>
                    <a:lnTo>
                      <a:pt x="13" y="3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5" y="7"/>
                    </a:lnTo>
                    <a:lnTo>
                      <a:pt x="9" y="7"/>
                    </a:lnTo>
                    <a:lnTo>
                      <a:pt x="13" y="5"/>
                    </a:lnTo>
                    <a:lnTo>
                      <a:pt x="19" y="3"/>
                    </a:lnTo>
                    <a:lnTo>
                      <a:pt x="22" y="2"/>
                    </a:lnTo>
                    <a:lnTo>
                      <a:pt x="25" y="1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46" y="19"/>
                    </a:lnTo>
                    <a:lnTo>
                      <a:pt x="46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250"/>
              <p:cNvSpPr>
                <a:spLocks/>
              </p:cNvSpPr>
              <p:nvPr/>
            </p:nvSpPr>
            <p:spPr bwMode="auto">
              <a:xfrm>
                <a:off x="1633" y="2627"/>
                <a:ext cx="52" cy="1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" y="1"/>
                  </a:cxn>
                  <a:cxn ang="0">
                    <a:pos x="16" y="4"/>
                  </a:cxn>
                  <a:cxn ang="0">
                    <a:pos x="11" y="6"/>
                  </a:cxn>
                  <a:cxn ang="0">
                    <a:pos x="8" y="8"/>
                  </a:cxn>
                  <a:cxn ang="0">
                    <a:pos x="4" y="9"/>
                  </a:cxn>
                  <a:cxn ang="0">
                    <a:pos x="0" y="12"/>
                  </a:cxn>
                  <a:cxn ang="0">
                    <a:pos x="3" y="12"/>
                  </a:cxn>
                  <a:cxn ang="0">
                    <a:pos x="8" y="13"/>
                  </a:cxn>
                  <a:cxn ang="0">
                    <a:pos x="9" y="13"/>
                  </a:cxn>
                  <a:cxn ang="0">
                    <a:pos x="12" y="14"/>
                  </a:cxn>
                  <a:cxn ang="0">
                    <a:pos x="16" y="14"/>
                  </a:cxn>
                  <a:cxn ang="0">
                    <a:pos x="21" y="15"/>
                  </a:cxn>
                  <a:cxn ang="0">
                    <a:pos x="24" y="15"/>
                  </a:cxn>
                  <a:cxn ang="0">
                    <a:pos x="28" y="15"/>
                  </a:cxn>
                  <a:cxn ang="0">
                    <a:pos x="32" y="15"/>
                  </a:cxn>
                  <a:cxn ang="0">
                    <a:pos x="35" y="15"/>
                  </a:cxn>
                  <a:cxn ang="0">
                    <a:pos x="39" y="14"/>
                  </a:cxn>
                  <a:cxn ang="0">
                    <a:pos x="44" y="13"/>
                  </a:cxn>
                  <a:cxn ang="0">
                    <a:pos x="47" y="12"/>
                  </a:cxn>
                  <a:cxn ang="0">
                    <a:pos x="52" y="10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52" h="15">
                    <a:moveTo>
                      <a:pt x="24" y="0"/>
                    </a:moveTo>
                    <a:lnTo>
                      <a:pt x="22" y="1"/>
                    </a:lnTo>
                    <a:lnTo>
                      <a:pt x="16" y="4"/>
                    </a:lnTo>
                    <a:lnTo>
                      <a:pt x="11" y="6"/>
                    </a:lnTo>
                    <a:lnTo>
                      <a:pt x="8" y="8"/>
                    </a:lnTo>
                    <a:lnTo>
                      <a:pt x="4" y="9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12" y="14"/>
                    </a:lnTo>
                    <a:lnTo>
                      <a:pt x="16" y="14"/>
                    </a:lnTo>
                    <a:lnTo>
                      <a:pt x="21" y="15"/>
                    </a:lnTo>
                    <a:lnTo>
                      <a:pt x="24" y="15"/>
                    </a:lnTo>
                    <a:lnTo>
                      <a:pt x="28" y="15"/>
                    </a:lnTo>
                    <a:lnTo>
                      <a:pt x="32" y="15"/>
                    </a:lnTo>
                    <a:lnTo>
                      <a:pt x="35" y="15"/>
                    </a:lnTo>
                    <a:lnTo>
                      <a:pt x="39" y="14"/>
                    </a:lnTo>
                    <a:lnTo>
                      <a:pt x="44" y="13"/>
                    </a:lnTo>
                    <a:lnTo>
                      <a:pt x="47" y="12"/>
                    </a:lnTo>
                    <a:lnTo>
                      <a:pt x="52" y="1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251"/>
              <p:cNvSpPr>
                <a:spLocks/>
              </p:cNvSpPr>
              <p:nvPr/>
            </p:nvSpPr>
            <p:spPr bwMode="auto">
              <a:xfrm>
                <a:off x="1884" y="2549"/>
                <a:ext cx="40" cy="3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9" y="0"/>
                  </a:cxn>
                  <a:cxn ang="0">
                    <a:pos x="35" y="0"/>
                  </a:cxn>
                  <a:cxn ang="0">
                    <a:pos x="30" y="1"/>
                  </a:cxn>
                  <a:cxn ang="0">
                    <a:pos x="25" y="4"/>
                  </a:cxn>
                  <a:cxn ang="0">
                    <a:pos x="22" y="6"/>
                  </a:cxn>
                  <a:cxn ang="0">
                    <a:pos x="18" y="9"/>
                  </a:cxn>
                  <a:cxn ang="0">
                    <a:pos x="16" y="12"/>
                  </a:cxn>
                  <a:cxn ang="0">
                    <a:pos x="12" y="15"/>
                  </a:cxn>
                  <a:cxn ang="0">
                    <a:pos x="9" y="19"/>
                  </a:cxn>
                  <a:cxn ang="0">
                    <a:pos x="6" y="25"/>
                  </a:cxn>
                  <a:cxn ang="0">
                    <a:pos x="4" y="27"/>
                  </a:cxn>
                  <a:cxn ang="0">
                    <a:pos x="3" y="31"/>
                  </a:cxn>
                  <a:cxn ang="0">
                    <a:pos x="1" y="34"/>
                  </a:cxn>
                  <a:cxn ang="0">
                    <a:pos x="0" y="38"/>
                  </a:cxn>
                  <a:cxn ang="0">
                    <a:pos x="1" y="37"/>
                  </a:cxn>
                  <a:cxn ang="0">
                    <a:pos x="3" y="36"/>
                  </a:cxn>
                  <a:cxn ang="0">
                    <a:pos x="5" y="33"/>
                  </a:cxn>
                  <a:cxn ang="0">
                    <a:pos x="9" y="32"/>
                  </a:cxn>
                  <a:cxn ang="0">
                    <a:pos x="12" y="31"/>
                  </a:cxn>
                  <a:cxn ang="0">
                    <a:pos x="17" y="30"/>
                  </a:cxn>
                  <a:cxn ang="0">
                    <a:pos x="22" y="27"/>
                  </a:cxn>
                  <a:cxn ang="0">
                    <a:pos x="28" y="27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40" h="38">
                    <a:moveTo>
                      <a:pt x="40" y="0"/>
                    </a:moveTo>
                    <a:lnTo>
                      <a:pt x="39" y="0"/>
                    </a:lnTo>
                    <a:lnTo>
                      <a:pt x="35" y="0"/>
                    </a:lnTo>
                    <a:lnTo>
                      <a:pt x="30" y="1"/>
                    </a:lnTo>
                    <a:lnTo>
                      <a:pt x="25" y="4"/>
                    </a:lnTo>
                    <a:lnTo>
                      <a:pt x="22" y="6"/>
                    </a:lnTo>
                    <a:lnTo>
                      <a:pt x="18" y="9"/>
                    </a:lnTo>
                    <a:lnTo>
                      <a:pt x="16" y="12"/>
                    </a:lnTo>
                    <a:lnTo>
                      <a:pt x="12" y="15"/>
                    </a:lnTo>
                    <a:lnTo>
                      <a:pt x="9" y="19"/>
                    </a:lnTo>
                    <a:lnTo>
                      <a:pt x="6" y="25"/>
                    </a:lnTo>
                    <a:lnTo>
                      <a:pt x="4" y="27"/>
                    </a:lnTo>
                    <a:lnTo>
                      <a:pt x="3" y="31"/>
                    </a:lnTo>
                    <a:lnTo>
                      <a:pt x="1" y="34"/>
                    </a:lnTo>
                    <a:lnTo>
                      <a:pt x="0" y="38"/>
                    </a:lnTo>
                    <a:lnTo>
                      <a:pt x="1" y="37"/>
                    </a:lnTo>
                    <a:lnTo>
                      <a:pt x="3" y="36"/>
                    </a:lnTo>
                    <a:lnTo>
                      <a:pt x="5" y="33"/>
                    </a:lnTo>
                    <a:lnTo>
                      <a:pt x="9" y="32"/>
                    </a:lnTo>
                    <a:lnTo>
                      <a:pt x="12" y="31"/>
                    </a:lnTo>
                    <a:lnTo>
                      <a:pt x="17" y="30"/>
                    </a:lnTo>
                    <a:lnTo>
                      <a:pt x="22" y="27"/>
                    </a:lnTo>
                    <a:lnTo>
                      <a:pt x="28" y="27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252"/>
              <p:cNvSpPr>
                <a:spLocks/>
              </p:cNvSpPr>
              <p:nvPr/>
            </p:nvSpPr>
            <p:spPr bwMode="auto">
              <a:xfrm>
                <a:off x="1884" y="2592"/>
                <a:ext cx="34" cy="3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7" y="0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18" y="2"/>
                  </a:cxn>
                  <a:cxn ang="0">
                    <a:pos x="13" y="3"/>
                  </a:cxn>
                  <a:cxn ang="0">
                    <a:pos x="9" y="6"/>
                  </a:cxn>
                  <a:cxn ang="0">
                    <a:pos x="4" y="7"/>
                  </a:cxn>
                  <a:cxn ang="0">
                    <a:pos x="0" y="11"/>
                  </a:cxn>
                  <a:cxn ang="0">
                    <a:pos x="7" y="36"/>
                  </a:cxn>
                  <a:cxn ang="0">
                    <a:pos x="9" y="35"/>
                  </a:cxn>
                  <a:cxn ang="0">
                    <a:pos x="13" y="32"/>
                  </a:cxn>
                  <a:cxn ang="0">
                    <a:pos x="16" y="30"/>
                  </a:cxn>
                  <a:cxn ang="0">
                    <a:pos x="21" y="27"/>
                  </a:cxn>
                  <a:cxn ang="0">
                    <a:pos x="23" y="25"/>
                  </a:cxn>
                  <a:cxn ang="0">
                    <a:pos x="27" y="24"/>
                  </a:cxn>
                  <a:cxn ang="0">
                    <a:pos x="30" y="23"/>
                  </a:cxn>
                  <a:cxn ang="0">
                    <a:pos x="34" y="23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34" h="36">
                    <a:moveTo>
                      <a:pt x="28" y="0"/>
                    </a:moveTo>
                    <a:lnTo>
                      <a:pt x="27" y="0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18" y="2"/>
                    </a:lnTo>
                    <a:lnTo>
                      <a:pt x="13" y="3"/>
                    </a:lnTo>
                    <a:lnTo>
                      <a:pt x="9" y="6"/>
                    </a:lnTo>
                    <a:lnTo>
                      <a:pt x="4" y="7"/>
                    </a:lnTo>
                    <a:lnTo>
                      <a:pt x="0" y="11"/>
                    </a:lnTo>
                    <a:lnTo>
                      <a:pt x="7" y="36"/>
                    </a:lnTo>
                    <a:lnTo>
                      <a:pt x="9" y="35"/>
                    </a:lnTo>
                    <a:lnTo>
                      <a:pt x="13" y="32"/>
                    </a:lnTo>
                    <a:lnTo>
                      <a:pt x="16" y="30"/>
                    </a:lnTo>
                    <a:lnTo>
                      <a:pt x="21" y="27"/>
                    </a:lnTo>
                    <a:lnTo>
                      <a:pt x="23" y="25"/>
                    </a:lnTo>
                    <a:lnTo>
                      <a:pt x="27" y="24"/>
                    </a:lnTo>
                    <a:lnTo>
                      <a:pt x="30" y="23"/>
                    </a:lnTo>
                    <a:lnTo>
                      <a:pt x="34" y="23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253"/>
              <p:cNvSpPr>
                <a:spLocks/>
              </p:cNvSpPr>
              <p:nvPr/>
            </p:nvSpPr>
            <p:spPr bwMode="auto">
              <a:xfrm>
                <a:off x="1900" y="2627"/>
                <a:ext cx="50" cy="2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1" y="1"/>
                  </a:cxn>
                  <a:cxn ang="0">
                    <a:pos x="17" y="4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9"/>
                  </a:cxn>
                  <a:cxn ang="0">
                    <a:pos x="0" y="12"/>
                  </a:cxn>
                  <a:cxn ang="0">
                    <a:pos x="2" y="13"/>
                  </a:cxn>
                  <a:cxn ang="0">
                    <a:pos x="6" y="14"/>
                  </a:cxn>
                  <a:cxn ang="0">
                    <a:pos x="8" y="15"/>
                  </a:cxn>
                  <a:cxn ang="0">
                    <a:pos x="12" y="16"/>
                  </a:cxn>
                  <a:cxn ang="0">
                    <a:pos x="14" y="18"/>
                  </a:cxn>
                  <a:cxn ang="0">
                    <a:pos x="18" y="20"/>
                  </a:cxn>
                  <a:cxn ang="0">
                    <a:pos x="21" y="20"/>
                  </a:cxn>
                  <a:cxn ang="0">
                    <a:pos x="25" y="21"/>
                  </a:cxn>
                  <a:cxn ang="0">
                    <a:pos x="29" y="21"/>
                  </a:cxn>
                  <a:cxn ang="0">
                    <a:pos x="32" y="22"/>
                  </a:cxn>
                  <a:cxn ang="0">
                    <a:pos x="36" y="22"/>
                  </a:cxn>
                  <a:cxn ang="0">
                    <a:pos x="41" y="22"/>
                  </a:cxn>
                  <a:cxn ang="0">
                    <a:pos x="45" y="21"/>
                  </a:cxn>
                  <a:cxn ang="0">
                    <a:pos x="50" y="2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50" h="22">
                    <a:moveTo>
                      <a:pt x="24" y="0"/>
                    </a:moveTo>
                    <a:lnTo>
                      <a:pt x="21" y="1"/>
                    </a:lnTo>
                    <a:lnTo>
                      <a:pt x="17" y="4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9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6" y="14"/>
                    </a:lnTo>
                    <a:lnTo>
                      <a:pt x="8" y="15"/>
                    </a:lnTo>
                    <a:lnTo>
                      <a:pt x="12" y="16"/>
                    </a:lnTo>
                    <a:lnTo>
                      <a:pt x="14" y="18"/>
                    </a:lnTo>
                    <a:lnTo>
                      <a:pt x="18" y="20"/>
                    </a:lnTo>
                    <a:lnTo>
                      <a:pt x="21" y="20"/>
                    </a:lnTo>
                    <a:lnTo>
                      <a:pt x="25" y="21"/>
                    </a:lnTo>
                    <a:lnTo>
                      <a:pt x="29" y="21"/>
                    </a:lnTo>
                    <a:lnTo>
                      <a:pt x="32" y="22"/>
                    </a:lnTo>
                    <a:lnTo>
                      <a:pt x="36" y="22"/>
                    </a:lnTo>
                    <a:lnTo>
                      <a:pt x="41" y="22"/>
                    </a:lnTo>
                    <a:lnTo>
                      <a:pt x="45" y="21"/>
                    </a:lnTo>
                    <a:lnTo>
                      <a:pt x="50" y="2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254"/>
              <p:cNvSpPr>
                <a:spLocks/>
              </p:cNvSpPr>
              <p:nvPr/>
            </p:nvSpPr>
            <p:spPr bwMode="auto">
              <a:xfrm>
                <a:off x="1482" y="1975"/>
                <a:ext cx="51" cy="24"/>
              </a:xfrm>
              <a:custGeom>
                <a:avLst/>
                <a:gdLst/>
                <a:ahLst/>
                <a:cxnLst>
                  <a:cxn ang="0">
                    <a:pos x="51" y="2"/>
                  </a:cxn>
                  <a:cxn ang="0">
                    <a:pos x="49" y="1"/>
                  </a:cxn>
                  <a:cxn ang="0">
                    <a:pos x="46" y="0"/>
                  </a:cxn>
                  <a:cxn ang="0">
                    <a:pos x="41" y="0"/>
                  </a:cxn>
                  <a:cxn ang="0">
                    <a:pos x="35" y="2"/>
                  </a:cxn>
                  <a:cxn ang="0">
                    <a:pos x="31" y="2"/>
                  </a:cxn>
                  <a:cxn ang="0">
                    <a:pos x="28" y="3"/>
                  </a:cxn>
                  <a:cxn ang="0">
                    <a:pos x="23" y="5"/>
                  </a:cxn>
                  <a:cxn ang="0">
                    <a:pos x="19" y="7"/>
                  </a:cxn>
                  <a:cxn ang="0">
                    <a:pos x="15" y="9"/>
                  </a:cxn>
                  <a:cxn ang="0">
                    <a:pos x="10" y="13"/>
                  </a:cxn>
                  <a:cxn ang="0">
                    <a:pos x="4" y="17"/>
                  </a:cxn>
                  <a:cxn ang="0">
                    <a:pos x="0" y="23"/>
                  </a:cxn>
                  <a:cxn ang="0">
                    <a:pos x="0" y="21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10" y="21"/>
                  </a:cxn>
                  <a:cxn ang="0">
                    <a:pos x="13" y="20"/>
                  </a:cxn>
                  <a:cxn ang="0">
                    <a:pos x="18" y="21"/>
                  </a:cxn>
                  <a:cxn ang="0">
                    <a:pos x="23" y="21"/>
                  </a:cxn>
                  <a:cxn ang="0">
                    <a:pos x="29" y="24"/>
                  </a:cxn>
                  <a:cxn ang="0">
                    <a:pos x="51" y="2"/>
                  </a:cxn>
                  <a:cxn ang="0">
                    <a:pos x="51" y="2"/>
                  </a:cxn>
                </a:cxnLst>
                <a:rect l="0" t="0" r="r" b="b"/>
                <a:pathLst>
                  <a:path w="51" h="24">
                    <a:moveTo>
                      <a:pt x="51" y="2"/>
                    </a:moveTo>
                    <a:lnTo>
                      <a:pt x="49" y="1"/>
                    </a:lnTo>
                    <a:lnTo>
                      <a:pt x="46" y="0"/>
                    </a:lnTo>
                    <a:lnTo>
                      <a:pt x="41" y="0"/>
                    </a:lnTo>
                    <a:lnTo>
                      <a:pt x="35" y="2"/>
                    </a:lnTo>
                    <a:lnTo>
                      <a:pt x="31" y="2"/>
                    </a:lnTo>
                    <a:lnTo>
                      <a:pt x="28" y="3"/>
                    </a:lnTo>
                    <a:lnTo>
                      <a:pt x="23" y="5"/>
                    </a:lnTo>
                    <a:lnTo>
                      <a:pt x="19" y="7"/>
                    </a:lnTo>
                    <a:lnTo>
                      <a:pt x="15" y="9"/>
                    </a:lnTo>
                    <a:lnTo>
                      <a:pt x="10" y="13"/>
                    </a:lnTo>
                    <a:lnTo>
                      <a:pt x="4" y="17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8" y="21"/>
                    </a:lnTo>
                    <a:lnTo>
                      <a:pt x="23" y="21"/>
                    </a:lnTo>
                    <a:lnTo>
                      <a:pt x="29" y="2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255"/>
              <p:cNvSpPr>
                <a:spLocks/>
              </p:cNvSpPr>
              <p:nvPr/>
            </p:nvSpPr>
            <p:spPr bwMode="auto">
              <a:xfrm>
                <a:off x="1471" y="2011"/>
                <a:ext cx="34" cy="27"/>
              </a:xfrm>
              <a:custGeom>
                <a:avLst/>
                <a:gdLst/>
                <a:ahLst/>
                <a:cxnLst>
                  <a:cxn ang="0">
                    <a:pos x="34" y="1"/>
                  </a:cxn>
                  <a:cxn ang="0">
                    <a:pos x="33" y="1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9" y="0"/>
                  </a:cxn>
                  <a:cxn ang="0">
                    <a:pos x="0" y="27"/>
                  </a:cxn>
                  <a:cxn ang="0">
                    <a:pos x="2" y="26"/>
                  </a:cxn>
                  <a:cxn ang="0">
                    <a:pos x="4" y="25"/>
                  </a:cxn>
                  <a:cxn ang="0">
                    <a:pos x="8" y="25"/>
                  </a:cxn>
                  <a:cxn ang="0">
                    <a:pos x="11" y="24"/>
                  </a:cxn>
                  <a:cxn ang="0">
                    <a:pos x="16" y="24"/>
                  </a:cxn>
                  <a:cxn ang="0">
                    <a:pos x="18" y="24"/>
                  </a:cxn>
                  <a:cxn ang="0">
                    <a:pos x="22" y="24"/>
                  </a:cxn>
                  <a:cxn ang="0">
                    <a:pos x="26" y="24"/>
                  </a:cxn>
                  <a:cxn ang="0">
                    <a:pos x="29" y="25"/>
                  </a:cxn>
                  <a:cxn ang="0">
                    <a:pos x="34" y="1"/>
                  </a:cxn>
                  <a:cxn ang="0">
                    <a:pos x="34" y="1"/>
                  </a:cxn>
                </a:cxnLst>
                <a:rect l="0" t="0" r="r" b="b"/>
                <a:pathLst>
                  <a:path w="34" h="27">
                    <a:moveTo>
                      <a:pt x="34" y="1"/>
                    </a:moveTo>
                    <a:lnTo>
                      <a:pt x="33" y="1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0" y="27"/>
                    </a:lnTo>
                    <a:lnTo>
                      <a:pt x="2" y="26"/>
                    </a:lnTo>
                    <a:lnTo>
                      <a:pt x="4" y="25"/>
                    </a:lnTo>
                    <a:lnTo>
                      <a:pt x="8" y="25"/>
                    </a:lnTo>
                    <a:lnTo>
                      <a:pt x="11" y="24"/>
                    </a:lnTo>
                    <a:lnTo>
                      <a:pt x="16" y="24"/>
                    </a:lnTo>
                    <a:lnTo>
                      <a:pt x="18" y="24"/>
                    </a:lnTo>
                    <a:lnTo>
                      <a:pt x="22" y="24"/>
                    </a:lnTo>
                    <a:lnTo>
                      <a:pt x="26" y="24"/>
                    </a:lnTo>
                    <a:lnTo>
                      <a:pt x="29" y="25"/>
                    </a:lnTo>
                    <a:lnTo>
                      <a:pt x="34" y="1"/>
                    </a:lnTo>
                    <a:lnTo>
                      <a:pt x="3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256"/>
              <p:cNvSpPr>
                <a:spLocks/>
              </p:cNvSpPr>
              <p:nvPr/>
            </p:nvSpPr>
            <p:spPr bwMode="auto">
              <a:xfrm>
                <a:off x="1475" y="2049"/>
                <a:ext cx="42" cy="31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5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19" y="1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5" y="1"/>
                  </a:cxn>
                  <a:cxn ang="0">
                    <a:pos x="0" y="1"/>
                  </a:cxn>
                  <a:cxn ang="0">
                    <a:pos x="1" y="4"/>
                  </a:cxn>
                  <a:cxn ang="0">
                    <a:pos x="5" y="7"/>
                  </a:cxn>
                  <a:cxn ang="0">
                    <a:pos x="8" y="11"/>
                  </a:cxn>
                  <a:cxn ang="0">
                    <a:pos x="13" y="16"/>
                  </a:cxn>
                  <a:cxn ang="0">
                    <a:pos x="14" y="18"/>
                  </a:cxn>
                  <a:cxn ang="0">
                    <a:pos x="18" y="21"/>
                  </a:cxn>
                  <a:cxn ang="0">
                    <a:pos x="22" y="23"/>
                  </a:cxn>
                  <a:cxn ang="0">
                    <a:pos x="25" y="25"/>
                  </a:cxn>
                  <a:cxn ang="0">
                    <a:pos x="29" y="27"/>
                  </a:cxn>
                  <a:cxn ang="0">
                    <a:pos x="32" y="29"/>
                  </a:cxn>
                  <a:cxn ang="0">
                    <a:pos x="37" y="30"/>
                  </a:cxn>
                  <a:cxn ang="0">
                    <a:pos x="42" y="31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0" t="0" r="r" b="b"/>
                <a:pathLst>
                  <a:path w="42" h="31">
                    <a:moveTo>
                      <a:pt x="26" y="0"/>
                    </a:moveTo>
                    <a:lnTo>
                      <a:pt x="25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9" y="1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0" y="1"/>
                    </a:lnTo>
                    <a:lnTo>
                      <a:pt x="1" y="4"/>
                    </a:lnTo>
                    <a:lnTo>
                      <a:pt x="5" y="7"/>
                    </a:lnTo>
                    <a:lnTo>
                      <a:pt x="8" y="11"/>
                    </a:lnTo>
                    <a:lnTo>
                      <a:pt x="13" y="16"/>
                    </a:lnTo>
                    <a:lnTo>
                      <a:pt x="14" y="18"/>
                    </a:lnTo>
                    <a:lnTo>
                      <a:pt x="18" y="21"/>
                    </a:lnTo>
                    <a:lnTo>
                      <a:pt x="22" y="23"/>
                    </a:lnTo>
                    <a:lnTo>
                      <a:pt x="25" y="25"/>
                    </a:lnTo>
                    <a:lnTo>
                      <a:pt x="29" y="27"/>
                    </a:lnTo>
                    <a:lnTo>
                      <a:pt x="32" y="29"/>
                    </a:lnTo>
                    <a:lnTo>
                      <a:pt x="37" y="30"/>
                    </a:lnTo>
                    <a:lnTo>
                      <a:pt x="42" y="31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257"/>
              <p:cNvSpPr>
                <a:spLocks/>
              </p:cNvSpPr>
              <p:nvPr/>
            </p:nvSpPr>
            <p:spPr bwMode="auto">
              <a:xfrm>
                <a:off x="1324" y="1866"/>
                <a:ext cx="47" cy="21"/>
              </a:xfrm>
              <a:custGeom>
                <a:avLst/>
                <a:gdLst/>
                <a:ahLst/>
                <a:cxnLst>
                  <a:cxn ang="0">
                    <a:pos x="47" y="2"/>
                  </a:cxn>
                  <a:cxn ang="0">
                    <a:pos x="44" y="1"/>
                  </a:cxn>
                  <a:cxn ang="0">
                    <a:pos x="42" y="1"/>
                  </a:cxn>
                  <a:cxn ang="0">
                    <a:pos x="36" y="0"/>
                  </a:cxn>
                  <a:cxn ang="0">
                    <a:pos x="31" y="1"/>
                  </a:cxn>
                  <a:cxn ang="0">
                    <a:pos x="26" y="1"/>
                  </a:cxn>
                  <a:cxn ang="0">
                    <a:pos x="23" y="2"/>
                  </a:cxn>
                  <a:cxn ang="0">
                    <a:pos x="19" y="3"/>
                  </a:cxn>
                  <a:cxn ang="0">
                    <a:pos x="15" y="4"/>
                  </a:cxn>
                  <a:cxn ang="0">
                    <a:pos x="12" y="7"/>
                  </a:cxn>
                  <a:cxn ang="0">
                    <a:pos x="7" y="10"/>
                  </a:cxn>
                  <a:cxn ang="0">
                    <a:pos x="3" y="14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8" y="18"/>
                  </a:cxn>
                  <a:cxn ang="0">
                    <a:pos x="12" y="18"/>
                  </a:cxn>
                  <a:cxn ang="0">
                    <a:pos x="17" y="18"/>
                  </a:cxn>
                  <a:cxn ang="0">
                    <a:pos x="21" y="19"/>
                  </a:cxn>
                  <a:cxn ang="0">
                    <a:pos x="26" y="21"/>
                  </a:cxn>
                  <a:cxn ang="0">
                    <a:pos x="47" y="2"/>
                  </a:cxn>
                  <a:cxn ang="0">
                    <a:pos x="47" y="2"/>
                  </a:cxn>
                </a:cxnLst>
                <a:rect l="0" t="0" r="r" b="b"/>
                <a:pathLst>
                  <a:path w="47" h="21">
                    <a:moveTo>
                      <a:pt x="47" y="2"/>
                    </a:moveTo>
                    <a:lnTo>
                      <a:pt x="44" y="1"/>
                    </a:lnTo>
                    <a:lnTo>
                      <a:pt x="42" y="1"/>
                    </a:lnTo>
                    <a:lnTo>
                      <a:pt x="36" y="0"/>
                    </a:lnTo>
                    <a:lnTo>
                      <a:pt x="31" y="1"/>
                    </a:lnTo>
                    <a:lnTo>
                      <a:pt x="26" y="1"/>
                    </a:lnTo>
                    <a:lnTo>
                      <a:pt x="23" y="2"/>
                    </a:lnTo>
                    <a:lnTo>
                      <a:pt x="19" y="3"/>
                    </a:lnTo>
                    <a:lnTo>
                      <a:pt x="15" y="4"/>
                    </a:lnTo>
                    <a:lnTo>
                      <a:pt x="12" y="7"/>
                    </a:lnTo>
                    <a:lnTo>
                      <a:pt x="7" y="10"/>
                    </a:lnTo>
                    <a:lnTo>
                      <a:pt x="3" y="14"/>
                    </a:lnTo>
                    <a:lnTo>
                      <a:pt x="0" y="19"/>
                    </a:lnTo>
                    <a:lnTo>
                      <a:pt x="3" y="18"/>
                    </a:lnTo>
                    <a:lnTo>
                      <a:pt x="8" y="18"/>
                    </a:lnTo>
                    <a:lnTo>
                      <a:pt x="12" y="18"/>
                    </a:lnTo>
                    <a:lnTo>
                      <a:pt x="17" y="18"/>
                    </a:lnTo>
                    <a:lnTo>
                      <a:pt x="21" y="19"/>
                    </a:lnTo>
                    <a:lnTo>
                      <a:pt x="26" y="21"/>
                    </a:lnTo>
                    <a:lnTo>
                      <a:pt x="47" y="2"/>
                    </a:lnTo>
                    <a:lnTo>
                      <a:pt x="4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258"/>
              <p:cNvSpPr>
                <a:spLocks/>
              </p:cNvSpPr>
              <p:nvPr/>
            </p:nvSpPr>
            <p:spPr bwMode="auto">
              <a:xfrm>
                <a:off x="1314" y="1897"/>
                <a:ext cx="34" cy="25"/>
              </a:xfrm>
              <a:custGeom>
                <a:avLst/>
                <a:gdLst/>
                <a:ahLst/>
                <a:cxnLst>
                  <a:cxn ang="0">
                    <a:pos x="34" y="1"/>
                  </a:cxn>
                  <a:cxn ang="0">
                    <a:pos x="33" y="1"/>
                  </a:cxn>
                  <a:cxn ang="0">
                    <a:pos x="30" y="1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18" y="0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0" y="25"/>
                  </a:cxn>
                  <a:cxn ang="0">
                    <a:pos x="3" y="24"/>
                  </a:cxn>
                  <a:cxn ang="0">
                    <a:pos x="4" y="24"/>
                  </a:cxn>
                  <a:cxn ang="0">
                    <a:pos x="7" y="24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19" y="23"/>
                  </a:cxn>
                  <a:cxn ang="0">
                    <a:pos x="22" y="23"/>
                  </a:cxn>
                  <a:cxn ang="0">
                    <a:pos x="25" y="23"/>
                  </a:cxn>
                  <a:cxn ang="0">
                    <a:pos x="29" y="24"/>
                  </a:cxn>
                  <a:cxn ang="0">
                    <a:pos x="34" y="1"/>
                  </a:cxn>
                  <a:cxn ang="0">
                    <a:pos x="34" y="1"/>
                  </a:cxn>
                </a:cxnLst>
                <a:rect l="0" t="0" r="r" b="b"/>
                <a:pathLst>
                  <a:path w="34" h="25">
                    <a:moveTo>
                      <a:pt x="34" y="1"/>
                    </a:moveTo>
                    <a:lnTo>
                      <a:pt x="33" y="1"/>
                    </a:lnTo>
                    <a:lnTo>
                      <a:pt x="30" y="1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0" y="25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7" y="24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19" y="23"/>
                    </a:lnTo>
                    <a:lnTo>
                      <a:pt x="22" y="23"/>
                    </a:lnTo>
                    <a:lnTo>
                      <a:pt x="25" y="23"/>
                    </a:lnTo>
                    <a:lnTo>
                      <a:pt x="29" y="24"/>
                    </a:lnTo>
                    <a:lnTo>
                      <a:pt x="34" y="1"/>
                    </a:lnTo>
                    <a:lnTo>
                      <a:pt x="3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259"/>
              <p:cNvSpPr>
                <a:spLocks/>
              </p:cNvSpPr>
              <p:nvPr/>
            </p:nvSpPr>
            <p:spPr bwMode="auto">
              <a:xfrm>
                <a:off x="1317" y="1934"/>
                <a:ext cx="40" cy="26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6" y="0"/>
                  </a:cxn>
                  <a:cxn ang="0">
                    <a:pos x="25" y="0"/>
                  </a:cxn>
                  <a:cxn ang="0">
                    <a:pos x="2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0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3" y="5"/>
                  </a:cxn>
                  <a:cxn ang="0">
                    <a:pos x="7" y="8"/>
                  </a:cxn>
                  <a:cxn ang="0">
                    <a:pos x="12" y="13"/>
                  </a:cxn>
                  <a:cxn ang="0">
                    <a:pos x="16" y="17"/>
                  </a:cxn>
                  <a:cxn ang="0">
                    <a:pos x="24" y="20"/>
                  </a:cxn>
                  <a:cxn ang="0">
                    <a:pos x="27" y="22"/>
                  </a:cxn>
                  <a:cxn ang="0">
                    <a:pos x="31" y="24"/>
                  </a:cxn>
                  <a:cxn ang="0">
                    <a:pos x="34" y="25"/>
                  </a:cxn>
                  <a:cxn ang="0">
                    <a:pos x="40" y="26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40" h="26">
                    <a:moveTo>
                      <a:pt x="27" y="0"/>
                    </a:moveTo>
                    <a:lnTo>
                      <a:pt x="26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3" y="5"/>
                    </a:lnTo>
                    <a:lnTo>
                      <a:pt x="7" y="8"/>
                    </a:lnTo>
                    <a:lnTo>
                      <a:pt x="12" y="13"/>
                    </a:lnTo>
                    <a:lnTo>
                      <a:pt x="16" y="17"/>
                    </a:lnTo>
                    <a:lnTo>
                      <a:pt x="24" y="20"/>
                    </a:lnTo>
                    <a:lnTo>
                      <a:pt x="27" y="22"/>
                    </a:lnTo>
                    <a:lnTo>
                      <a:pt x="31" y="24"/>
                    </a:lnTo>
                    <a:lnTo>
                      <a:pt x="34" y="25"/>
                    </a:lnTo>
                    <a:lnTo>
                      <a:pt x="40" y="26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260"/>
              <p:cNvSpPr>
                <a:spLocks/>
              </p:cNvSpPr>
              <p:nvPr/>
            </p:nvSpPr>
            <p:spPr bwMode="auto">
              <a:xfrm>
                <a:off x="1659" y="2083"/>
                <a:ext cx="52" cy="36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0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9" y="1"/>
                  </a:cxn>
                  <a:cxn ang="0">
                    <a:pos x="34" y="3"/>
                  </a:cxn>
                  <a:cxn ang="0">
                    <a:pos x="31" y="5"/>
                  </a:cxn>
                  <a:cxn ang="0">
                    <a:pos x="26" y="7"/>
                  </a:cxn>
                  <a:cxn ang="0">
                    <a:pos x="21" y="9"/>
                  </a:cxn>
                  <a:cxn ang="0">
                    <a:pos x="18" y="12"/>
                  </a:cxn>
                  <a:cxn ang="0">
                    <a:pos x="13" y="15"/>
                  </a:cxn>
                  <a:cxn ang="0">
                    <a:pos x="9" y="19"/>
                  </a:cxn>
                  <a:cxn ang="0">
                    <a:pos x="6" y="24"/>
                  </a:cxn>
                  <a:cxn ang="0">
                    <a:pos x="2" y="30"/>
                  </a:cxn>
                  <a:cxn ang="0">
                    <a:pos x="0" y="36"/>
                  </a:cxn>
                  <a:cxn ang="0">
                    <a:pos x="1" y="35"/>
                  </a:cxn>
                  <a:cxn ang="0">
                    <a:pos x="3" y="33"/>
                  </a:cxn>
                  <a:cxn ang="0">
                    <a:pos x="6" y="31"/>
                  </a:cxn>
                  <a:cxn ang="0">
                    <a:pos x="10" y="30"/>
                  </a:cxn>
                  <a:cxn ang="0">
                    <a:pos x="14" y="29"/>
                  </a:cxn>
                  <a:cxn ang="0">
                    <a:pos x="20" y="26"/>
                  </a:cxn>
                  <a:cxn ang="0">
                    <a:pos x="22" y="26"/>
                  </a:cxn>
                  <a:cxn ang="0">
                    <a:pos x="26" y="25"/>
                  </a:cxn>
                  <a:cxn ang="0">
                    <a:pos x="30" y="25"/>
                  </a:cxn>
                  <a:cxn ang="0">
                    <a:pos x="34" y="25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52" h="36">
                    <a:moveTo>
                      <a:pt x="52" y="0"/>
                    </a:moveTo>
                    <a:lnTo>
                      <a:pt x="50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4" y="3"/>
                    </a:lnTo>
                    <a:lnTo>
                      <a:pt x="31" y="5"/>
                    </a:lnTo>
                    <a:lnTo>
                      <a:pt x="26" y="7"/>
                    </a:lnTo>
                    <a:lnTo>
                      <a:pt x="21" y="9"/>
                    </a:lnTo>
                    <a:lnTo>
                      <a:pt x="18" y="12"/>
                    </a:lnTo>
                    <a:lnTo>
                      <a:pt x="13" y="15"/>
                    </a:lnTo>
                    <a:lnTo>
                      <a:pt x="9" y="19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1" y="35"/>
                    </a:lnTo>
                    <a:lnTo>
                      <a:pt x="3" y="33"/>
                    </a:lnTo>
                    <a:lnTo>
                      <a:pt x="6" y="31"/>
                    </a:lnTo>
                    <a:lnTo>
                      <a:pt x="10" y="30"/>
                    </a:lnTo>
                    <a:lnTo>
                      <a:pt x="14" y="29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6" y="25"/>
                    </a:lnTo>
                    <a:lnTo>
                      <a:pt x="30" y="25"/>
                    </a:lnTo>
                    <a:lnTo>
                      <a:pt x="34" y="25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261"/>
              <p:cNvSpPr>
                <a:spLocks/>
              </p:cNvSpPr>
              <p:nvPr/>
            </p:nvSpPr>
            <p:spPr bwMode="auto">
              <a:xfrm>
                <a:off x="1654" y="2122"/>
                <a:ext cx="36" cy="3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3" y="0"/>
                  </a:cxn>
                  <a:cxn ang="0">
                    <a:pos x="30" y="0"/>
                  </a:cxn>
                  <a:cxn ang="0">
                    <a:pos x="25" y="2"/>
                  </a:cxn>
                  <a:cxn ang="0">
                    <a:pos x="20" y="3"/>
                  </a:cxn>
                  <a:cxn ang="0">
                    <a:pos x="14" y="5"/>
                  </a:cxn>
                  <a:cxn ang="0">
                    <a:pos x="9" y="8"/>
                  </a:cxn>
                  <a:cxn ang="0">
                    <a:pos x="3" y="10"/>
                  </a:cxn>
                  <a:cxn ang="0">
                    <a:pos x="0" y="14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2" y="36"/>
                  </a:cxn>
                  <a:cxn ang="0">
                    <a:pos x="3" y="34"/>
                  </a:cxn>
                  <a:cxn ang="0">
                    <a:pos x="8" y="33"/>
                  </a:cxn>
                  <a:cxn ang="0">
                    <a:pos x="12" y="30"/>
                  </a:cxn>
                  <a:cxn ang="0">
                    <a:pos x="18" y="29"/>
                  </a:cxn>
                  <a:cxn ang="0">
                    <a:pos x="20" y="28"/>
                  </a:cxn>
                  <a:cxn ang="0">
                    <a:pos x="24" y="27"/>
                  </a:cxn>
                  <a:cxn ang="0">
                    <a:pos x="29" y="26"/>
                  </a:cxn>
                  <a:cxn ang="0">
                    <a:pos x="33" y="24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38">
                    <a:moveTo>
                      <a:pt x="36" y="0"/>
                    </a:moveTo>
                    <a:lnTo>
                      <a:pt x="33" y="0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20" y="3"/>
                    </a:lnTo>
                    <a:lnTo>
                      <a:pt x="14" y="5"/>
                    </a:lnTo>
                    <a:lnTo>
                      <a:pt x="9" y="8"/>
                    </a:lnTo>
                    <a:lnTo>
                      <a:pt x="3" y="10"/>
                    </a:lnTo>
                    <a:lnTo>
                      <a:pt x="0" y="14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2" y="36"/>
                    </a:lnTo>
                    <a:lnTo>
                      <a:pt x="3" y="34"/>
                    </a:lnTo>
                    <a:lnTo>
                      <a:pt x="8" y="33"/>
                    </a:lnTo>
                    <a:lnTo>
                      <a:pt x="12" y="30"/>
                    </a:lnTo>
                    <a:lnTo>
                      <a:pt x="18" y="29"/>
                    </a:lnTo>
                    <a:lnTo>
                      <a:pt x="20" y="28"/>
                    </a:lnTo>
                    <a:lnTo>
                      <a:pt x="24" y="27"/>
                    </a:lnTo>
                    <a:lnTo>
                      <a:pt x="29" y="26"/>
                    </a:lnTo>
                    <a:lnTo>
                      <a:pt x="33" y="24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262"/>
              <p:cNvSpPr>
                <a:spLocks/>
              </p:cNvSpPr>
              <p:nvPr/>
            </p:nvSpPr>
            <p:spPr bwMode="auto">
              <a:xfrm>
                <a:off x="1660" y="2163"/>
                <a:ext cx="45" cy="30"/>
              </a:xfrm>
              <a:custGeom>
                <a:avLst/>
                <a:gdLst/>
                <a:ahLst/>
                <a:cxnLst>
                  <a:cxn ang="0">
                    <a:pos x="45" y="21"/>
                  </a:cxn>
                  <a:cxn ang="0">
                    <a:pos x="44" y="21"/>
                  </a:cxn>
                  <a:cxn ang="0">
                    <a:pos x="42" y="22"/>
                  </a:cxn>
                  <a:cxn ang="0">
                    <a:pos x="38" y="23"/>
                  </a:cxn>
                  <a:cxn ang="0">
                    <a:pos x="35" y="26"/>
                  </a:cxn>
                  <a:cxn ang="0">
                    <a:pos x="29" y="27"/>
                  </a:cxn>
                  <a:cxn ang="0">
                    <a:pos x="24" y="29"/>
                  </a:cxn>
                  <a:cxn ang="0">
                    <a:pos x="18" y="30"/>
                  </a:cxn>
                  <a:cxn ang="0">
                    <a:pos x="13" y="30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8" y="7"/>
                  </a:cxn>
                  <a:cxn ang="0">
                    <a:pos x="12" y="5"/>
                  </a:cxn>
                  <a:cxn ang="0">
                    <a:pos x="18" y="4"/>
                  </a:cxn>
                  <a:cxn ang="0">
                    <a:pos x="20" y="3"/>
                  </a:cxn>
                  <a:cxn ang="0">
                    <a:pos x="24" y="1"/>
                  </a:cxn>
                  <a:cxn ang="0">
                    <a:pos x="27" y="0"/>
                  </a:cxn>
                  <a:cxn ang="0">
                    <a:pos x="32" y="0"/>
                  </a:cxn>
                  <a:cxn ang="0">
                    <a:pos x="45" y="21"/>
                  </a:cxn>
                  <a:cxn ang="0">
                    <a:pos x="45" y="21"/>
                  </a:cxn>
                </a:cxnLst>
                <a:rect l="0" t="0" r="r" b="b"/>
                <a:pathLst>
                  <a:path w="45" h="30">
                    <a:moveTo>
                      <a:pt x="45" y="21"/>
                    </a:moveTo>
                    <a:lnTo>
                      <a:pt x="44" y="21"/>
                    </a:lnTo>
                    <a:lnTo>
                      <a:pt x="42" y="22"/>
                    </a:lnTo>
                    <a:lnTo>
                      <a:pt x="38" y="23"/>
                    </a:lnTo>
                    <a:lnTo>
                      <a:pt x="35" y="26"/>
                    </a:lnTo>
                    <a:lnTo>
                      <a:pt x="29" y="27"/>
                    </a:lnTo>
                    <a:lnTo>
                      <a:pt x="24" y="29"/>
                    </a:lnTo>
                    <a:lnTo>
                      <a:pt x="18" y="30"/>
                    </a:lnTo>
                    <a:lnTo>
                      <a:pt x="13" y="3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8" y="7"/>
                    </a:lnTo>
                    <a:lnTo>
                      <a:pt x="12" y="5"/>
                    </a:lnTo>
                    <a:lnTo>
                      <a:pt x="18" y="4"/>
                    </a:lnTo>
                    <a:lnTo>
                      <a:pt x="20" y="3"/>
                    </a:lnTo>
                    <a:lnTo>
                      <a:pt x="24" y="1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45" y="21"/>
                    </a:lnTo>
                    <a:lnTo>
                      <a:pt x="45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263"/>
              <p:cNvSpPr>
                <a:spLocks/>
              </p:cNvSpPr>
              <p:nvPr/>
            </p:nvSpPr>
            <p:spPr bwMode="auto">
              <a:xfrm>
                <a:off x="1692" y="2192"/>
                <a:ext cx="52" cy="16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1" y="0"/>
                  </a:cxn>
                  <a:cxn ang="0">
                    <a:pos x="19" y="1"/>
                  </a:cxn>
                  <a:cxn ang="0">
                    <a:pos x="17" y="3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7" y="9"/>
                  </a:cxn>
                  <a:cxn ang="0">
                    <a:pos x="4" y="10"/>
                  </a:cxn>
                  <a:cxn ang="0">
                    <a:pos x="0" y="12"/>
                  </a:cxn>
                  <a:cxn ang="0">
                    <a:pos x="1" y="12"/>
                  </a:cxn>
                  <a:cxn ang="0">
                    <a:pos x="6" y="13"/>
                  </a:cxn>
                  <a:cxn ang="0">
                    <a:pos x="9" y="13"/>
                  </a:cxn>
                  <a:cxn ang="0">
                    <a:pos x="11" y="15"/>
                  </a:cxn>
                  <a:cxn ang="0">
                    <a:pos x="15" y="15"/>
                  </a:cxn>
                  <a:cxn ang="0">
                    <a:pos x="18" y="16"/>
                  </a:cxn>
                  <a:cxn ang="0">
                    <a:pos x="22" y="16"/>
                  </a:cxn>
                  <a:cxn ang="0">
                    <a:pos x="27" y="16"/>
                  </a:cxn>
                  <a:cxn ang="0">
                    <a:pos x="30" y="16"/>
                  </a:cxn>
                  <a:cxn ang="0">
                    <a:pos x="35" y="16"/>
                  </a:cxn>
                  <a:cxn ang="0">
                    <a:pos x="39" y="15"/>
                  </a:cxn>
                  <a:cxn ang="0">
                    <a:pos x="43" y="13"/>
                  </a:cxn>
                  <a:cxn ang="0">
                    <a:pos x="47" y="12"/>
                  </a:cxn>
                  <a:cxn ang="0">
                    <a:pos x="52" y="11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52" h="16">
                    <a:moveTo>
                      <a:pt x="22" y="0"/>
                    </a:moveTo>
                    <a:lnTo>
                      <a:pt x="21" y="0"/>
                    </a:lnTo>
                    <a:lnTo>
                      <a:pt x="19" y="1"/>
                    </a:lnTo>
                    <a:lnTo>
                      <a:pt x="17" y="3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7" y="9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5"/>
                    </a:lnTo>
                    <a:lnTo>
                      <a:pt x="15" y="15"/>
                    </a:lnTo>
                    <a:lnTo>
                      <a:pt x="18" y="16"/>
                    </a:lnTo>
                    <a:lnTo>
                      <a:pt x="22" y="16"/>
                    </a:lnTo>
                    <a:lnTo>
                      <a:pt x="27" y="16"/>
                    </a:lnTo>
                    <a:lnTo>
                      <a:pt x="30" y="16"/>
                    </a:lnTo>
                    <a:lnTo>
                      <a:pt x="35" y="16"/>
                    </a:lnTo>
                    <a:lnTo>
                      <a:pt x="39" y="15"/>
                    </a:lnTo>
                    <a:lnTo>
                      <a:pt x="43" y="13"/>
                    </a:lnTo>
                    <a:lnTo>
                      <a:pt x="47" y="12"/>
                    </a:lnTo>
                    <a:lnTo>
                      <a:pt x="52" y="11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264"/>
              <p:cNvSpPr>
                <a:spLocks/>
              </p:cNvSpPr>
              <p:nvPr/>
            </p:nvSpPr>
            <p:spPr bwMode="auto">
              <a:xfrm>
                <a:off x="2101" y="2275"/>
                <a:ext cx="41" cy="40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9" y="0"/>
                  </a:cxn>
                  <a:cxn ang="0">
                    <a:pos x="35" y="1"/>
                  </a:cxn>
                  <a:cxn ang="0">
                    <a:pos x="30" y="2"/>
                  </a:cxn>
                  <a:cxn ang="0">
                    <a:pos x="26" y="6"/>
                  </a:cxn>
                  <a:cxn ang="0">
                    <a:pos x="22" y="7"/>
                  </a:cxn>
                  <a:cxn ang="0">
                    <a:pos x="20" y="10"/>
                  </a:cxn>
                  <a:cxn ang="0">
                    <a:pos x="16" y="13"/>
                  </a:cxn>
                  <a:cxn ang="0">
                    <a:pos x="14" y="17"/>
                  </a:cxn>
                  <a:cxn ang="0">
                    <a:pos x="10" y="20"/>
                  </a:cxn>
                  <a:cxn ang="0">
                    <a:pos x="6" y="25"/>
                  </a:cxn>
                  <a:cxn ang="0">
                    <a:pos x="5" y="29"/>
                  </a:cxn>
                  <a:cxn ang="0">
                    <a:pos x="4" y="31"/>
                  </a:cxn>
                  <a:cxn ang="0">
                    <a:pos x="2" y="35"/>
                  </a:cxn>
                  <a:cxn ang="0">
                    <a:pos x="0" y="40"/>
                  </a:cxn>
                  <a:cxn ang="0">
                    <a:pos x="4" y="36"/>
                  </a:cxn>
                  <a:cxn ang="0">
                    <a:pos x="10" y="34"/>
                  </a:cxn>
                  <a:cxn ang="0">
                    <a:pos x="14" y="32"/>
                  </a:cxn>
                  <a:cxn ang="0">
                    <a:pos x="18" y="30"/>
                  </a:cxn>
                  <a:cxn ang="0">
                    <a:pos x="23" y="29"/>
                  </a:cxn>
                  <a:cxn ang="0">
                    <a:pos x="29" y="29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41" h="40">
                    <a:moveTo>
                      <a:pt x="41" y="0"/>
                    </a:moveTo>
                    <a:lnTo>
                      <a:pt x="39" y="0"/>
                    </a:lnTo>
                    <a:lnTo>
                      <a:pt x="35" y="1"/>
                    </a:lnTo>
                    <a:lnTo>
                      <a:pt x="30" y="2"/>
                    </a:lnTo>
                    <a:lnTo>
                      <a:pt x="26" y="6"/>
                    </a:lnTo>
                    <a:lnTo>
                      <a:pt x="22" y="7"/>
                    </a:lnTo>
                    <a:lnTo>
                      <a:pt x="20" y="10"/>
                    </a:lnTo>
                    <a:lnTo>
                      <a:pt x="16" y="13"/>
                    </a:lnTo>
                    <a:lnTo>
                      <a:pt x="14" y="17"/>
                    </a:lnTo>
                    <a:lnTo>
                      <a:pt x="10" y="20"/>
                    </a:lnTo>
                    <a:lnTo>
                      <a:pt x="6" y="25"/>
                    </a:lnTo>
                    <a:lnTo>
                      <a:pt x="5" y="29"/>
                    </a:lnTo>
                    <a:lnTo>
                      <a:pt x="4" y="31"/>
                    </a:lnTo>
                    <a:lnTo>
                      <a:pt x="2" y="35"/>
                    </a:lnTo>
                    <a:lnTo>
                      <a:pt x="0" y="40"/>
                    </a:lnTo>
                    <a:lnTo>
                      <a:pt x="4" y="36"/>
                    </a:lnTo>
                    <a:lnTo>
                      <a:pt x="10" y="34"/>
                    </a:lnTo>
                    <a:lnTo>
                      <a:pt x="14" y="32"/>
                    </a:lnTo>
                    <a:lnTo>
                      <a:pt x="18" y="30"/>
                    </a:lnTo>
                    <a:lnTo>
                      <a:pt x="23" y="29"/>
                    </a:lnTo>
                    <a:lnTo>
                      <a:pt x="29" y="29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265"/>
              <p:cNvSpPr>
                <a:spLocks/>
              </p:cNvSpPr>
              <p:nvPr/>
            </p:nvSpPr>
            <p:spPr bwMode="auto">
              <a:xfrm>
                <a:off x="2101" y="2319"/>
                <a:ext cx="34" cy="3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2" y="2"/>
                  </a:cxn>
                  <a:cxn ang="0">
                    <a:pos x="20" y="3"/>
                  </a:cxn>
                  <a:cxn ang="0">
                    <a:pos x="15" y="4"/>
                  </a:cxn>
                  <a:cxn ang="0">
                    <a:pos x="10" y="6"/>
                  </a:cxn>
                  <a:cxn ang="0">
                    <a:pos x="5" y="9"/>
                  </a:cxn>
                  <a:cxn ang="0">
                    <a:pos x="0" y="12"/>
                  </a:cxn>
                  <a:cxn ang="0">
                    <a:pos x="8" y="36"/>
                  </a:cxn>
                  <a:cxn ang="0">
                    <a:pos x="9" y="35"/>
                  </a:cxn>
                  <a:cxn ang="0">
                    <a:pos x="14" y="33"/>
                  </a:cxn>
                  <a:cxn ang="0">
                    <a:pos x="17" y="30"/>
                  </a:cxn>
                  <a:cxn ang="0">
                    <a:pos x="22" y="28"/>
                  </a:cxn>
                  <a:cxn ang="0">
                    <a:pos x="24" y="27"/>
                  </a:cxn>
                  <a:cxn ang="0">
                    <a:pos x="27" y="27"/>
                  </a:cxn>
                  <a:cxn ang="0">
                    <a:pos x="30" y="26"/>
                  </a:cxn>
                  <a:cxn ang="0">
                    <a:pos x="34" y="24"/>
                  </a:cxn>
                  <a:cxn ang="0">
                    <a:pos x="29" y="0"/>
                  </a:cxn>
                  <a:cxn ang="0">
                    <a:pos x="29" y="0"/>
                  </a:cxn>
                </a:cxnLst>
                <a:rect l="0" t="0" r="r" b="b"/>
                <a:pathLst>
                  <a:path w="34" h="36">
                    <a:moveTo>
                      <a:pt x="29" y="0"/>
                    </a:moveTo>
                    <a:lnTo>
                      <a:pt x="28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0" y="3"/>
                    </a:lnTo>
                    <a:lnTo>
                      <a:pt x="15" y="4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0" y="12"/>
                    </a:lnTo>
                    <a:lnTo>
                      <a:pt x="8" y="36"/>
                    </a:lnTo>
                    <a:lnTo>
                      <a:pt x="9" y="35"/>
                    </a:lnTo>
                    <a:lnTo>
                      <a:pt x="14" y="33"/>
                    </a:lnTo>
                    <a:lnTo>
                      <a:pt x="17" y="30"/>
                    </a:lnTo>
                    <a:lnTo>
                      <a:pt x="22" y="28"/>
                    </a:lnTo>
                    <a:lnTo>
                      <a:pt x="24" y="27"/>
                    </a:lnTo>
                    <a:lnTo>
                      <a:pt x="27" y="27"/>
                    </a:lnTo>
                    <a:lnTo>
                      <a:pt x="30" y="26"/>
                    </a:lnTo>
                    <a:lnTo>
                      <a:pt x="34" y="24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266"/>
              <p:cNvSpPr>
                <a:spLocks/>
              </p:cNvSpPr>
              <p:nvPr/>
            </p:nvSpPr>
            <p:spPr bwMode="auto">
              <a:xfrm>
                <a:off x="2118" y="2355"/>
                <a:ext cx="51" cy="2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" y="2"/>
                  </a:cxn>
                  <a:cxn ang="0">
                    <a:pos x="16" y="4"/>
                  </a:cxn>
                  <a:cxn ang="0">
                    <a:pos x="12" y="5"/>
                  </a:cxn>
                  <a:cxn ang="0">
                    <a:pos x="9" y="8"/>
                  </a:cxn>
                  <a:cxn ang="0">
                    <a:pos x="4" y="9"/>
                  </a:cxn>
                  <a:cxn ang="0">
                    <a:pos x="0" y="11"/>
                  </a:cxn>
                  <a:cxn ang="0">
                    <a:pos x="1" y="12"/>
                  </a:cxn>
                  <a:cxn ang="0">
                    <a:pos x="6" y="14"/>
                  </a:cxn>
                  <a:cxn ang="0">
                    <a:pos x="7" y="15"/>
                  </a:cxn>
                  <a:cxn ang="0">
                    <a:pos x="11" y="16"/>
                  </a:cxn>
                  <a:cxn ang="0">
                    <a:pos x="13" y="17"/>
                  </a:cxn>
                  <a:cxn ang="0">
                    <a:pos x="17" y="18"/>
                  </a:cxn>
                  <a:cxn ang="0">
                    <a:pos x="21" y="20"/>
                  </a:cxn>
                  <a:cxn ang="0">
                    <a:pos x="24" y="21"/>
                  </a:cxn>
                  <a:cxn ang="0">
                    <a:pos x="28" y="21"/>
                  </a:cxn>
                  <a:cxn ang="0">
                    <a:pos x="33" y="22"/>
                  </a:cxn>
                  <a:cxn ang="0">
                    <a:pos x="36" y="22"/>
                  </a:cxn>
                  <a:cxn ang="0">
                    <a:pos x="41" y="22"/>
                  </a:cxn>
                  <a:cxn ang="0">
                    <a:pos x="45" y="21"/>
                  </a:cxn>
                  <a:cxn ang="0">
                    <a:pos x="51" y="2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51" h="22">
                    <a:moveTo>
                      <a:pt x="24" y="0"/>
                    </a:moveTo>
                    <a:lnTo>
                      <a:pt x="22" y="2"/>
                    </a:lnTo>
                    <a:lnTo>
                      <a:pt x="16" y="4"/>
                    </a:lnTo>
                    <a:lnTo>
                      <a:pt x="12" y="5"/>
                    </a:lnTo>
                    <a:lnTo>
                      <a:pt x="9" y="8"/>
                    </a:lnTo>
                    <a:lnTo>
                      <a:pt x="4" y="9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6" y="14"/>
                    </a:lnTo>
                    <a:lnTo>
                      <a:pt x="7" y="15"/>
                    </a:lnTo>
                    <a:lnTo>
                      <a:pt x="11" y="16"/>
                    </a:lnTo>
                    <a:lnTo>
                      <a:pt x="13" y="17"/>
                    </a:lnTo>
                    <a:lnTo>
                      <a:pt x="17" y="18"/>
                    </a:lnTo>
                    <a:lnTo>
                      <a:pt x="21" y="20"/>
                    </a:lnTo>
                    <a:lnTo>
                      <a:pt x="24" y="21"/>
                    </a:lnTo>
                    <a:lnTo>
                      <a:pt x="28" y="21"/>
                    </a:lnTo>
                    <a:lnTo>
                      <a:pt x="33" y="22"/>
                    </a:lnTo>
                    <a:lnTo>
                      <a:pt x="36" y="22"/>
                    </a:lnTo>
                    <a:lnTo>
                      <a:pt x="41" y="22"/>
                    </a:lnTo>
                    <a:lnTo>
                      <a:pt x="45" y="21"/>
                    </a:lnTo>
                    <a:lnTo>
                      <a:pt x="51" y="2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267"/>
              <p:cNvSpPr>
                <a:spLocks/>
              </p:cNvSpPr>
              <p:nvPr/>
            </p:nvSpPr>
            <p:spPr bwMode="auto">
              <a:xfrm>
                <a:off x="1871" y="2190"/>
                <a:ext cx="53" cy="37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2" y="0"/>
                  </a:cxn>
                  <a:cxn ang="0">
                    <a:pos x="47" y="1"/>
                  </a:cxn>
                  <a:cxn ang="0">
                    <a:pos x="43" y="1"/>
                  </a:cxn>
                  <a:cxn ang="0">
                    <a:pos x="40" y="2"/>
                  </a:cxn>
                  <a:cxn ang="0">
                    <a:pos x="35" y="5"/>
                  </a:cxn>
                  <a:cxn ang="0">
                    <a:pos x="31" y="6"/>
                  </a:cxn>
                  <a:cxn ang="0">
                    <a:pos x="26" y="8"/>
                  </a:cxn>
                  <a:cxn ang="0">
                    <a:pos x="23" y="11"/>
                  </a:cxn>
                  <a:cxn ang="0">
                    <a:pos x="18" y="13"/>
                  </a:cxn>
                  <a:cxn ang="0">
                    <a:pos x="14" y="17"/>
                  </a:cxn>
                  <a:cxn ang="0">
                    <a:pos x="10" y="20"/>
                  </a:cxn>
                  <a:cxn ang="0">
                    <a:pos x="6" y="25"/>
                  </a:cxn>
                  <a:cxn ang="0">
                    <a:pos x="2" y="31"/>
                  </a:cxn>
                  <a:cxn ang="0">
                    <a:pos x="0" y="37"/>
                  </a:cxn>
                  <a:cxn ang="0">
                    <a:pos x="1" y="36"/>
                  </a:cxn>
                  <a:cxn ang="0">
                    <a:pos x="2" y="35"/>
                  </a:cxn>
                  <a:cxn ang="0">
                    <a:pos x="6" y="32"/>
                  </a:cxn>
                  <a:cxn ang="0">
                    <a:pos x="11" y="31"/>
                  </a:cxn>
                  <a:cxn ang="0">
                    <a:pos x="14" y="29"/>
                  </a:cxn>
                  <a:cxn ang="0">
                    <a:pos x="20" y="27"/>
                  </a:cxn>
                  <a:cxn ang="0">
                    <a:pos x="24" y="26"/>
                  </a:cxn>
                  <a:cxn ang="0">
                    <a:pos x="26" y="26"/>
                  </a:cxn>
                  <a:cxn ang="0">
                    <a:pos x="30" y="26"/>
                  </a:cxn>
                  <a:cxn ang="0">
                    <a:pos x="35" y="26"/>
                  </a:cxn>
                  <a:cxn ang="0">
                    <a:pos x="53" y="0"/>
                  </a:cxn>
                  <a:cxn ang="0">
                    <a:pos x="53" y="0"/>
                  </a:cxn>
                </a:cxnLst>
                <a:rect l="0" t="0" r="r" b="b"/>
                <a:pathLst>
                  <a:path w="53" h="37">
                    <a:moveTo>
                      <a:pt x="53" y="0"/>
                    </a:moveTo>
                    <a:lnTo>
                      <a:pt x="52" y="0"/>
                    </a:lnTo>
                    <a:lnTo>
                      <a:pt x="47" y="1"/>
                    </a:lnTo>
                    <a:lnTo>
                      <a:pt x="43" y="1"/>
                    </a:lnTo>
                    <a:lnTo>
                      <a:pt x="40" y="2"/>
                    </a:lnTo>
                    <a:lnTo>
                      <a:pt x="35" y="5"/>
                    </a:lnTo>
                    <a:lnTo>
                      <a:pt x="31" y="6"/>
                    </a:lnTo>
                    <a:lnTo>
                      <a:pt x="26" y="8"/>
                    </a:lnTo>
                    <a:lnTo>
                      <a:pt x="23" y="11"/>
                    </a:lnTo>
                    <a:lnTo>
                      <a:pt x="18" y="13"/>
                    </a:lnTo>
                    <a:lnTo>
                      <a:pt x="14" y="17"/>
                    </a:lnTo>
                    <a:lnTo>
                      <a:pt x="10" y="20"/>
                    </a:lnTo>
                    <a:lnTo>
                      <a:pt x="6" y="25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1" y="36"/>
                    </a:lnTo>
                    <a:lnTo>
                      <a:pt x="2" y="35"/>
                    </a:lnTo>
                    <a:lnTo>
                      <a:pt x="6" y="32"/>
                    </a:lnTo>
                    <a:lnTo>
                      <a:pt x="11" y="31"/>
                    </a:lnTo>
                    <a:lnTo>
                      <a:pt x="14" y="29"/>
                    </a:lnTo>
                    <a:lnTo>
                      <a:pt x="20" y="27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30" y="26"/>
                    </a:lnTo>
                    <a:lnTo>
                      <a:pt x="35" y="26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268"/>
              <p:cNvSpPr>
                <a:spLocks/>
              </p:cNvSpPr>
              <p:nvPr/>
            </p:nvSpPr>
            <p:spPr bwMode="auto">
              <a:xfrm>
                <a:off x="1864" y="2229"/>
                <a:ext cx="36" cy="3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5" y="0"/>
                  </a:cxn>
                  <a:cxn ang="0">
                    <a:pos x="32" y="0"/>
                  </a:cxn>
                  <a:cxn ang="0">
                    <a:pos x="27" y="2"/>
                  </a:cxn>
                  <a:cxn ang="0">
                    <a:pos x="23" y="4"/>
                  </a:cxn>
                  <a:cxn ang="0">
                    <a:pos x="17" y="5"/>
                  </a:cxn>
                  <a:cxn ang="0">
                    <a:pos x="11" y="8"/>
                  </a:cxn>
                  <a:cxn ang="0">
                    <a:pos x="5" y="11"/>
                  </a:cxn>
                  <a:cxn ang="0">
                    <a:pos x="0" y="15"/>
                  </a:cxn>
                  <a:cxn ang="0">
                    <a:pos x="3" y="39"/>
                  </a:cxn>
                  <a:cxn ang="0">
                    <a:pos x="3" y="38"/>
                  </a:cxn>
                  <a:cxn ang="0">
                    <a:pos x="5" y="38"/>
                  </a:cxn>
                  <a:cxn ang="0">
                    <a:pos x="6" y="35"/>
                  </a:cxn>
                  <a:cxn ang="0">
                    <a:pos x="11" y="34"/>
                  </a:cxn>
                  <a:cxn ang="0">
                    <a:pos x="14" y="32"/>
                  </a:cxn>
                  <a:cxn ang="0">
                    <a:pos x="20" y="30"/>
                  </a:cxn>
                  <a:cxn ang="0">
                    <a:pos x="24" y="29"/>
                  </a:cxn>
                  <a:cxn ang="0">
                    <a:pos x="27" y="28"/>
                  </a:cxn>
                  <a:cxn ang="0">
                    <a:pos x="31" y="27"/>
                  </a:cxn>
                  <a:cxn ang="0">
                    <a:pos x="36" y="2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39">
                    <a:moveTo>
                      <a:pt x="36" y="0"/>
                    </a:moveTo>
                    <a:lnTo>
                      <a:pt x="35" y="0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3" y="4"/>
                    </a:lnTo>
                    <a:lnTo>
                      <a:pt x="17" y="5"/>
                    </a:lnTo>
                    <a:lnTo>
                      <a:pt x="11" y="8"/>
                    </a:lnTo>
                    <a:lnTo>
                      <a:pt x="5" y="11"/>
                    </a:lnTo>
                    <a:lnTo>
                      <a:pt x="0" y="15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5" y="38"/>
                    </a:lnTo>
                    <a:lnTo>
                      <a:pt x="6" y="35"/>
                    </a:lnTo>
                    <a:lnTo>
                      <a:pt x="11" y="34"/>
                    </a:lnTo>
                    <a:lnTo>
                      <a:pt x="14" y="32"/>
                    </a:lnTo>
                    <a:lnTo>
                      <a:pt x="20" y="30"/>
                    </a:lnTo>
                    <a:lnTo>
                      <a:pt x="24" y="29"/>
                    </a:lnTo>
                    <a:lnTo>
                      <a:pt x="27" y="28"/>
                    </a:lnTo>
                    <a:lnTo>
                      <a:pt x="31" y="27"/>
                    </a:lnTo>
                    <a:lnTo>
                      <a:pt x="36" y="2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269"/>
              <p:cNvSpPr>
                <a:spLocks/>
              </p:cNvSpPr>
              <p:nvPr/>
            </p:nvSpPr>
            <p:spPr bwMode="auto">
              <a:xfrm>
                <a:off x="1872" y="2270"/>
                <a:ext cx="46" cy="31"/>
              </a:xfrm>
              <a:custGeom>
                <a:avLst/>
                <a:gdLst/>
                <a:ahLst/>
                <a:cxnLst>
                  <a:cxn ang="0">
                    <a:pos x="46" y="21"/>
                  </a:cxn>
                  <a:cxn ang="0">
                    <a:pos x="45" y="21"/>
                  </a:cxn>
                  <a:cxn ang="0">
                    <a:pos x="42" y="22"/>
                  </a:cxn>
                  <a:cxn ang="0">
                    <a:pos x="39" y="23"/>
                  </a:cxn>
                  <a:cxn ang="0">
                    <a:pos x="34" y="25"/>
                  </a:cxn>
                  <a:cxn ang="0">
                    <a:pos x="29" y="28"/>
                  </a:cxn>
                  <a:cxn ang="0">
                    <a:pos x="24" y="29"/>
                  </a:cxn>
                  <a:cxn ang="0">
                    <a:pos x="18" y="30"/>
                  </a:cxn>
                  <a:cxn ang="0">
                    <a:pos x="13" y="31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4" y="9"/>
                  </a:cxn>
                  <a:cxn ang="0">
                    <a:pos x="9" y="7"/>
                  </a:cxn>
                  <a:cxn ang="0">
                    <a:pos x="13" y="6"/>
                  </a:cxn>
                  <a:cxn ang="0">
                    <a:pos x="18" y="5"/>
                  </a:cxn>
                  <a:cxn ang="0">
                    <a:pos x="21" y="4"/>
                  </a:cxn>
                  <a:cxn ang="0">
                    <a:pos x="24" y="3"/>
                  </a:cxn>
                  <a:cxn ang="0">
                    <a:pos x="28" y="1"/>
                  </a:cxn>
                  <a:cxn ang="0">
                    <a:pos x="31" y="0"/>
                  </a:cxn>
                  <a:cxn ang="0">
                    <a:pos x="46" y="21"/>
                  </a:cxn>
                  <a:cxn ang="0">
                    <a:pos x="46" y="21"/>
                  </a:cxn>
                </a:cxnLst>
                <a:rect l="0" t="0" r="r" b="b"/>
                <a:pathLst>
                  <a:path w="46" h="31">
                    <a:moveTo>
                      <a:pt x="46" y="21"/>
                    </a:moveTo>
                    <a:lnTo>
                      <a:pt x="45" y="21"/>
                    </a:lnTo>
                    <a:lnTo>
                      <a:pt x="42" y="22"/>
                    </a:lnTo>
                    <a:lnTo>
                      <a:pt x="39" y="23"/>
                    </a:lnTo>
                    <a:lnTo>
                      <a:pt x="34" y="25"/>
                    </a:lnTo>
                    <a:lnTo>
                      <a:pt x="29" y="28"/>
                    </a:lnTo>
                    <a:lnTo>
                      <a:pt x="24" y="29"/>
                    </a:lnTo>
                    <a:lnTo>
                      <a:pt x="18" y="30"/>
                    </a:lnTo>
                    <a:lnTo>
                      <a:pt x="13" y="3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4" y="9"/>
                    </a:lnTo>
                    <a:lnTo>
                      <a:pt x="9" y="7"/>
                    </a:lnTo>
                    <a:lnTo>
                      <a:pt x="13" y="6"/>
                    </a:lnTo>
                    <a:lnTo>
                      <a:pt x="18" y="5"/>
                    </a:lnTo>
                    <a:lnTo>
                      <a:pt x="21" y="4"/>
                    </a:lnTo>
                    <a:lnTo>
                      <a:pt x="24" y="3"/>
                    </a:lnTo>
                    <a:lnTo>
                      <a:pt x="28" y="1"/>
                    </a:lnTo>
                    <a:lnTo>
                      <a:pt x="31" y="0"/>
                    </a:lnTo>
                    <a:lnTo>
                      <a:pt x="46" y="21"/>
                    </a:lnTo>
                    <a:lnTo>
                      <a:pt x="46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270"/>
              <p:cNvSpPr>
                <a:spLocks/>
              </p:cNvSpPr>
              <p:nvPr/>
            </p:nvSpPr>
            <p:spPr bwMode="auto">
              <a:xfrm>
                <a:off x="1903" y="2298"/>
                <a:ext cx="52" cy="1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1" y="1"/>
                  </a:cxn>
                  <a:cxn ang="0">
                    <a:pos x="16" y="5"/>
                  </a:cxn>
                  <a:cxn ang="0">
                    <a:pos x="12" y="7"/>
                  </a:cxn>
                  <a:cxn ang="0">
                    <a:pos x="9" y="8"/>
                  </a:cxn>
                  <a:cxn ang="0">
                    <a:pos x="4" y="11"/>
                  </a:cxn>
                  <a:cxn ang="0">
                    <a:pos x="0" y="12"/>
                  </a:cxn>
                  <a:cxn ang="0">
                    <a:pos x="3" y="13"/>
                  </a:cxn>
                  <a:cxn ang="0">
                    <a:pos x="8" y="14"/>
                  </a:cxn>
                  <a:cxn ang="0">
                    <a:pos x="10" y="14"/>
                  </a:cxn>
                  <a:cxn ang="0">
                    <a:pos x="12" y="17"/>
                  </a:cxn>
                  <a:cxn ang="0">
                    <a:pos x="16" y="17"/>
                  </a:cxn>
                  <a:cxn ang="0">
                    <a:pos x="20" y="18"/>
                  </a:cxn>
                  <a:cxn ang="0">
                    <a:pos x="23" y="18"/>
                  </a:cxn>
                  <a:cxn ang="0">
                    <a:pos x="27" y="18"/>
                  </a:cxn>
                  <a:cxn ang="0">
                    <a:pos x="30" y="17"/>
                  </a:cxn>
                  <a:cxn ang="0">
                    <a:pos x="35" y="17"/>
                  </a:cxn>
                  <a:cxn ang="0">
                    <a:pos x="39" y="15"/>
                  </a:cxn>
                  <a:cxn ang="0">
                    <a:pos x="44" y="14"/>
                  </a:cxn>
                  <a:cxn ang="0">
                    <a:pos x="47" y="13"/>
                  </a:cxn>
                  <a:cxn ang="0">
                    <a:pos x="52" y="11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52" h="18">
                    <a:moveTo>
                      <a:pt x="23" y="0"/>
                    </a:moveTo>
                    <a:lnTo>
                      <a:pt x="21" y="1"/>
                    </a:lnTo>
                    <a:lnTo>
                      <a:pt x="16" y="5"/>
                    </a:lnTo>
                    <a:lnTo>
                      <a:pt x="12" y="7"/>
                    </a:lnTo>
                    <a:lnTo>
                      <a:pt x="9" y="8"/>
                    </a:lnTo>
                    <a:lnTo>
                      <a:pt x="4" y="11"/>
                    </a:lnTo>
                    <a:lnTo>
                      <a:pt x="0" y="12"/>
                    </a:lnTo>
                    <a:lnTo>
                      <a:pt x="3" y="13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2" y="17"/>
                    </a:lnTo>
                    <a:lnTo>
                      <a:pt x="16" y="17"/>
                    </a:lnTo>
                    <a:lnTo>
                      <a:pt x="20" y="18"/>
                    </a:lnTo>
                    <a:lnTo>
                      <a:pt x="23" y="18"/>
                    </a:lnTo>
                    <a:lnTo>
                      <a:pt x="27" y="18"/>
                    </a:lnTo>
                    <a:lnTo>
                      <a:pt x="30" y="17"/>
                    </a:lnTo>
                    <a:lnTo>
                      <a:pt x="35" y="17"/>
                    </a:lnTo>
                    <a:lnTo>
                      <a:pt x="39" y="15"/>
                    </a:lnTo>
                    <a:lnTo>
                      <a:pt x="44" y="14"/>
                    </a:lnTo>
                    <a:lnTo>
                      <a:pt x="47" y="13"/>
                    </a:lnTo>
                    <a:lnTo>
                      <a:pt x="52" y="11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271"/>
              <p:cNvSpPr>
                <a:spLocks/>
              </p:cNvSpPr>
              <p:nvPr/>
            </p:nvSpPr>
            <p:spPr bwMode="auto">
              <a:xfrm>
                <a:off x="1176" y="1772"/>
                <a:ext cx="39" cy="3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8" y="0"/>
                  </a:cxn>
                  <a:cxn ang="0">
                    <a:pos x="34" y="0"/>
                  </a:cxn>
                  <a:cxn ang="0">
                    <a:pos x="28" y="1"/>
                  </a:cxn>
                  <a:cxn ang="0">
                    <a:pos x="22" y="4"/>
                  </a:cxn>
                  <a:cxn ang="0">
                    <a:pos x="18" y="5"/>
                  </a:cxn>
                  <a:cxn ang="0">
                    <a:pos x="15" y="6"/>
                  </a:cxn>
                  <a:cxn ang="0">
                    <a:pos x="11" y="8"/>
                  </a:cxn>
                  <a:cxn ang="0">
                    <a:pos x="9" y="12"/>
                  </a:cxn>
                  <a:cxn ang="0">
                    <a:pos x="5" y="16"/>
                  </a:cxn>
                  <a:cxn ang="0">
                    <a:pos x="4" y="19"/>
                  </a:cxn>
                  <a:cxn ang="0">
                    <a:pos x="2" y="24"/>
                  </a:cxn>
                  <a:cxn ang="0">
                    <a:pos x="0" y="30"/>
                  </a:cxn>
                  <a:cxn ang="0">
                    <a:pos x="2" y="29"/>
                  </a:cxn>
                  <a:cxn ang="0">
                    <a:pos x="5" y="28"/>
                  </a:cxn>
                  <a:cxn ang="0">
                    <a:pos x="8" y="25"/>
                  </a:cxn>
                  <a:cxn ang="0">
                    <a:pos x="11" y="25"/>
                  </a:cxn>
                  <a:cxn ang="0">
                    <a:pos x="15" y="24"/>
                  </a:cxn>
                  <a:cxn ang="0">
                    <a:pos x="21" y="24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39" h="30">
                    <a:moveTo>
                      <a:pt x="39" y="0"/>
                    </a:moveTo>
                    <a:lnTo>
                      <a:pt x="38" y="0"/>
                    </a:lnTo>
                    <a:lnTo>
                      <a:pt x="34" y="0"/>
                    </a:lnTo>
                    <a:lnTo>
                      <a:pt x="28" y="1"/>
                    </a:lnTo>
                    <a:lnTo>
                      <a:pt x="22" y="4"/>
                    </a:lnTo>
                    <a:lnTo>
                      <a:pt x="18" y="5"/>
                    </a:lnTo>
                    <a:lnTo>
                      <a:pt x="15" y="6"/>
                    </a:lnTo>
                    <a:lnTo>
                      <a:pt x="11" y="8"/>
                    </a:lnTo>
                    <a:lnTo>
                      <a:pt x="9" y="12"/>
                    </a:lnTo>
                    <a:lnTo>
                      <a:pt x="5" y="16"/>
                    </a:lnTo>
                    <a:lnTo>
                      <a:pt x="4" y="19"/>
                    </a:lnTo>
                    <a:lnTo>
                      <a:pt x="2" y="24"/>
                    </a:lnTo>
                    <a:lnTo>
                      <a:pt x="0" y="30"/>
                    </a:lnTo>
                    <a:lnTo>
                      <a:pt x="2" y="29"/>
                    </a:lnTo>
                    <a:lnTo>
                      <a:pt x="5" y="28"/>
                    </a:lnTo>
                    <a:lnTo>
                      <a:pt x="8" y="25"/>
                    </a:lnTo>
                    <a:lnTo>
                      <a:pt x="11" y="25"/>
                    </a:lnTo>
                    <a:lnTo>
                      <a:pt x="15" y="24"/>
                    </a:lnTo>
                    <a:lnTo>
                      <a:pt x="21" y="24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272"/>
              <p:cNvSpPr>
                <a:spLocks/>
              </p:cNvSpPr>
              <p:nvPr/>
            </p:nvSpPr>
            <p:spPr bwMode="auto">
              <a:xfrm>
                <a:off x="1178" y="1812"/>
                <a:ext cx="33" cy="2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7" y="1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2" y="8"/>
                  </a:cxn>
                  <a:cxn ang="0">
                    <a:pos x="6" y="13"/>
                  </a:cxn>
                  <a:cxn ang="0">
                    <a:pos x="9" y="18"/>
                  </a:cxn>
                  <a:cxn ang="0">
                    <a:pos x="15" y="22"/>
                  </a:cxn>
                  <a:cxn ang="0">
                    <a:pos x="20" y="24"/>
                  </a:cxn>
                  <a:cxn ang="0">
                    <a:pos x="24" y="26"/>
                  </a:cxn>
                  <a:cxn ang="0">
                    <a:pos x="28" y="27"/>
                  </a:cxn>
                  <a:cxn ang="0">
                    <a:pos x="33" y="28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33" h="28">
                    <a:moveTo>
                      <a:pt x="19" y="0"/>
                    </a:move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8"/>
                    </a:lnTo>
                    <a:lnTo>
                      <a:pt x="6" y="13"/>
                    </a:lnTo>
                    <a:lnTo>
                      <a:pt x="9" y="18"/>
                    </a:lnTo>
                    <a:lnTo>
                      <a:pt x="15" y="22"/>
                    </a:lnTo>
                    <a:lnTo>
                      <a:pt x="20" y="24"/>
                    </a:lnTo>
                    <a:lnTo>
                      <a:pt x="24" y="26"/>
                    </a:lnTo>
                    <a:lnTo>
                      <a:pt x="28" y="27"/>
                    </a:lnTo>
                    <a:lnTo>
                      <a:pt x="33" y="28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273"/>
              <p:cNvSpPr>
                <a:spLocks/>
              </p:cNvSpPr>
              <p:nvPr/>
            </p:nvSpPr>
            <p:spPr bwMode="auto">
              <a:xfrm>
                <a:off x="2333" y="2321"/>
                <a:ext cx="23" cy="46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0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7" y="13"/>
                  </a:cxn>
                  <a:cxn ang="0">
                    <a:pos x="5" y="16"/>
                  </a:cxn>
                  <a:cxn ang="0">
                    <a:pos x="2" y="21"/>
                  </a:cxn>
                  <a:cxn ang="0">
                    <a:pos x="2" y="26"/>
                  </a:cxn>
                  <a:cxn ang="0">
                    <a:pos x="0" y="30"/>
                  </a:cxn>
                  <a:cxn ang="0">
                    <a:pos x="0" y="34"/>
                  </a:cxn>
                  <a:cxn ang="0">
                    <a:pos x="1" y="40"/>
                  </a:cxn>
                  <a:cxn ang="0">
                    <a:pos x="2" y="46"/>
                  </a:cxn>
                  <a:cxn ang="0">
                    <a:pos x="5" y="44"/>
                  </a:cxn>
                  <a:cxn ang="0">
                    <a:pos x="7" y="42"/>
                  </a:cxn>
                  <a:cxn ang="0">
                    <a:pos x="9" y="39"/>
                  </a:cxn>
                  <a:cxn ang="0">
                    <a:pos x="12" y="38"/>
                  </a:cxn>
                  <a:cxn ang="0">
                    <a:pos x="14" y="36"/>
                  </a:cxn>
                  <a:cxn ang="0">
                    <a:pos x="18" y="33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23" h="46">
                    <a:moveTo>
                      <a:pt x="23" y="0"/>
                    </a:moveTo>
                    <a:lnTo>
                      <a:pt x="20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5" y="16"/>
                    </a:lnTo>
                    <a:lnTo>
                      <a:pt x="2" y="21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1" y="40"/>
                    </a:lnTo>
                    <a:lnTo>
                      <a:pt x="2" y="46"/>
                    </a:lnTo>
                    <a:lnTo>
                      <a:pt x="5" y="44"/>
                    </a:lnTo>
                    <a:lnTo>
                      <a:pt x="7" y="42"/>
                    </a:lnTo>
                    <a:lnTo>
                      <a:pt x="9" y="39"/>
                    </a:lnTo>
                    <a:lnTo>
                      <a:pt x="12" y="38"/>
                    </a:lnTo>
                    <a:lnTo>
                      <a:pt x="14" y="36"/>
                    </a:lnTo>
                    <a:lnTo>
                      <a:pt x="18" y="33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274"/>
              <p:cNvSpPr>
                <a:spLocks/>
              </p:cNvSpPr>
              <p:nvPr/>
            </p:nvSpPr>
            <p:spPr bwMode="auto">
              <a:xfrm>
                <a:off x="2342" y="2367"/>
                <a:ext cx="42" cy="2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0"/>
                  </a:cxn>
                  <a:cxn ang="0">
                    <a:pos x="11" y="3"/>
                  </a:cxn>
                  <a:cxn ang="0">
                    <a:pos x="6" y="6"/>
                  </a:cxn>
                  <a:cxn ang="0">
                    <a:pos x="0" y="11"/>
                  </a:cxn>
                  <a:cxn ang="0">
                    <a:pos x="3" y="14"/>
                  </a:cxn>
                  <a:cxn ang="0">
                    <a:pos x="5" y="16"/>
                  </a:cxn>
                  <a:cxn ang="0">
                    <a:pos x="11" y="18"/>
                  </a:cxn>
                  <a:cxn ang="0">
                    <a:pos x="14" y="18"/>
                  </a:cxn>
                  <a:cxn ang="0">
                    <a:pos x="16" y="20"/>
                  </a:cxn>
                  <a:cxn ang="0">
                    <a:pos x="20" y="20"/>
                  </a:cxn>
                  <a:cxn ang="0">
                    <a:pos x="24" y="21"/>
                  </a:cxn>
                  <a:cxn ang="0">
                    <a:pos x="28" y="20"/>
                  </a:cxn>
                  <a:cxn ang="0">
                    <a:pos x="33" y="20"/>
                  </a:cxn>
                  <a:cxn ang="0">
                    <a:pos x="38" y="18"/>
                  </a:cxn>
                  <a:cxn ang="0">
                    <a:pos x="42" y="17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42" h="21">
                    <a:moveTo>
                      <a:pt x="16" y="0"/>
                    </a:moveTo>
                    <a:lnTo>
                      <a:pt x="14" y="0"/>
                    </a:lnTo>
                    <a:lnTo>
                      <a:pt x="11" y="3"/>
                    </a:lnTo>
                    <a:lnTo>
                      <a:pt x="6" y="6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11" y="18"/>
                    </a:lnTo>
                    <a:lnTo>
                      <a:pt x="14" y="18"/>
                    </a:lnTo>
                    <a:lnTo>
                      <a:pt x="16" y="20"/>
                    </a:lnTo>
                    <a:lnTo>
                      <a:pt x="20" y="20"/>
                    </a:lnTo>
                    <a:lnTo>
                      <a:pt x="24" y="21"/>
                    </a:lnTo>
                    <a:lnTo>
                      <a:pt x="28" y="20"/>
                    </a:lnTo>
                    <a:lnTo>
                      <a:pt x="33" y="20"/>
                    </a:lnTo>
                    <a:lnTo>
                      <a:pt x="38" y="18"/>
                    </a:lnTo>
                    <a:lnTo>
                      <a:pt x="42" y="17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49" name="TextBox 448"/>
            <p:cNvSpPr txBox="1"/>
            <p:nvPr/>
          </p:nvSpPr>
          <p:spPr>
            <a:xfrm rot="1223901">
              <a:off x="2760318" y="4981437"/>
              <a:ext cx="885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Task 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1" name="Group 450"/>
          <p:cNvGrpSpPr/>
          <p:nvPr/>
        </p:nvGrpSpPr>
        <p:grpSpPr>
          <a:xfrm>
            <a:off x="1272861" y="2347691"/>
            <a:ext cx="1469592" cy="2293413"/>
            <a:chOff x="1272861" y="2347691"/>
            <a:chExt cx="1469592" cy="2293413"/>
          </a:xfrm>
        </p:grpSpPr>
        <p:pic>
          <p:nvPicPr>
            <p:cNvPr id="217" name="Picture 35" descr="C:\Documents and Settings\Rohit\Local Settings\Temporary Internet Files\Content.IE5\XKEC75HF\MC900215510[1].wmf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tx1">
                  <a:tint val="45000"/>
                  <a:satMod val="400000"/>
                </a:schemeClr>
              </a:duotone>
              <a:lum contrast="-100000"/>
            </a:blip>
            <a:srcRect r="49640"/>
            <a:stretch>
              <a:fillRect/>
            </a:stretch>
          </p:blipFill>
          <p:spPr bwMode="auto">
            <a:xfrm>
              <a:off x="1272861" y="2347691"/>
              <a:ext cx="1469592" cy="2293413"/>
            </a:xfrm>
            <a:prstGeom prst="rect">
              <a:avLst/>
            </a:prstGeom>
            <a:noFill/>
          </p:spPr>
        </p:pic>
        <p:sp>
          <p:nvSpPr>
            <p:cNvPr id="372" name="TextBox 371"/>
            <p:cNvSpPr txBox="1"/>
            <p:nvPr/>
          </p:nvSpPr>
          <p:spPr>
            <a:xfrm rot="1223901">
              <a:off x="1825094" y="2904986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Static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52" name="Freeform 117"/>
          <p:cNvSpPr>
            <a:spLocks/>
          </p:cNvSpPr>
          <p:nvPr/>
        </p:nvSpPr>
        <p:spPr bwMode="auto">
          <a:xfrm>
            <a:off x="1040374" y="2733675"/>
            <a:ext cx="664601" cy="620338"/>
          </a:xfrm>
          <a:custGeom>
            <a:avLst/>
            <a:gdLst/>
            <a:ahLst/>
            <a:cxnLst>
              <a:cxn ang="0">
                <a:pos x="1017" y="502"/>
              </a:cxn>
              <a:cxn ang="0">
                <a:pos x="752" y="503"/>
              </a:cxn>
              <a:cxn ang="0">
                <a:pos x="752" y="505"/>
              </a:cxn>
              <a:cxn ang="0">
                <a:pos x="747" y="555"/>
              </a:cxn>
              <a:cxn ang="0">
                <a:pos x="710" y="643"/>
              </a:cxn>
              <a:cxn ang="0">
                <a:pos x="645" y="710"/>
              </a:cxn>
              <a:cxn ang="0">
                <a:pos x="557" y="747"/>
              </a:cxn>
              <a:cxn ang="0">
                <a:pos x="458" y="747"/>
              </a:cxn>
              <a:cxn ang="0">
                <a:pos x="370" y="710"/>
              </a:cxn>
              <a:cxn ang="0">
                <a:pos x="305" y="643"/>
              </a:cxn>
              <a:cxn ang="0">
                <a:pos x="268" y="555"/>
              </a:cxn>
              <a:cxn ang="0">
                <a:pos x="268" y="458"/>
              </a:cxn>
              <a:cxn ang="0">
                <a:pos x="305" y="370"/>
              </a:cxn>
              <a:cxn ang="0">
                <a:pos x="370" y="305"/>
              </a:cxn>
              <a:cxn ang="0">
                <a:pos x="458" y="268"/>
              </a:cxn>
              <a:cxn ang="0">
                <a:pos x="555" y="268"/>
              </a:cxn>
              <a:cxn ang="0">
                <a:pos x="640" y="302"/>
              </a:cxn>
              <a:cxn ang="0">
                <a:pos x="705" y="365"/>
              </a:cxn>
              <a:cxn ang="0">
                <a:pos x="744" y="451"/>
              </a:cxn>
              <a:cxn ang="0">
                <a:pos x="1017" y="502"/>
              </a:cxn>
              <a:cxn ang="0">
                <a:pos x="905" y="408"/>
              </a:cxn>
              <a:cxn ang="0">
                <a:pos x="885" y="349"/>
              </a:cxn>
              <a:cxn ang="0">
                <a:pos x="859" y="297"/>
              </a:cxn>
              <a:cxn ang="0">
                <a:pos x="794" y="81"/>
              </a:cxn>
              <a:cxn ang="0">
                <a:pos x="705" y="149"/>
              </a:cxn>
              <a:cxn ang="0">
                <a:pos x="679" y="136"/>
              </a:cxn>
              <a:cxn ang="0">
                <a:pos x="651" y="125"/>
              </a:cxn>
              <a:cxn ang="0">
                <a:pos x="622" y="115"/>
              </a:cxn>
              <a:cxn ang="0">
                <a:pos x="607" y="0"/>
              </a:cxn>
              <a:cxn ang="0">
                <a:pos x="408" y="110"/>
              </a:cxn>
              <a:cxn ang="0">
                <a:pos x="378" y="120"/>
              </a:cxn>
              <a:cxn ang="0">
                <a:pos x="351" y="130"/>
              </a:cxn>
              <a:cxn ang="0">
                <a:pos x="323" y="143"/>
              </a:cxn>
              <a:cxn ang="0">
                <a:pos x="297" y="158"/>
              </a:cxn>
              <a:cxn ang="0">
                <a:pos x="86" y="226"/>
              </a:cxn>
              <a:cxn ang="0">
                <a:pos x="143" y="323"/>
              </a:cxn>
              <a:cxn ang="0">
                <a:pos x="120" y="378"/>
              </a:cxn>
              <a:cxn ang="0">
                <a:pos x="0" y="408"/>
              </a:cxn>
              <a:cxn ang="0">
                <a:pos x="112" y="606"/>
              </a:cxn>
              <a:cxn ang="0">
                <a:pos x="132" y="663"/>
              </a:cxn>
              <a:cxn ang="0">
                <a:pos x="158" y="716"/>
              </a:cxn>
              <a:cxn ang="0">
                <a:pos x="223" y="934"/>
              </a:cxn>
              <a:cxn ang="0">
                <a:pos x="310" y="866"/>
              </a:cxn>
              <a:cxn ang="0">
                <a:pos x="336" y="879"/>
              </a:cxn>
              <a:cxn ang="0">
                <a:pos x="364" y="890"/>
              </a:cxn>
              <a:cxn ang="0">
                <a:pos x="393" y="900"/>
              </a:cxn>
              <a:cxn ang="0">
                <a:pos x="408" y="1015"/>
              </a:cxn>
              <a:cxn ang="0">
                <a:pos x="607" y="903"/>
              </a:cxn>
              <a:cxn ang="0">
                <a:pos x="637" y="895"/>
              </a:cxn>
              <a:cxn ang="0">
                <a:pos x="664" y="885"/>
              </a:cxn>
              <a:cxn ang="0">
                <a:pos x="692" y="872"/>
              </a:cxn>
              <a:cxn ang="0">
                <a:pos x="718" y="857"/>
              </a:cxn>
              <a:cxn ang="0">
                <a:pos x="937" y="796"/>
              </a:cxn>
              <a:cxn ang="0">
                <a:pos x="874" y="690"/>
              </a:cxn>
              <a:cxn ang="0">
                <a:pos x="897" y="635"/>
              </a:cxn>
              <a:cxn ang="0">
                <a:pos x="1017" y="606"/>
              </a:cxn>
            </a:cxnLst>
            <a:rect l="0" t="0" r="r" b="b"/>
            <a:pathLst>
              <a:path w="1017" h="1015">
                <a:moveTo>
                  <a:pt x="1017" y="606"/>
                </a:moveTo>
                <a:lnTo>
                  <a:pt x="1017" y="502"/>
                </a:lnTo>
                <a:lnTo>
                  <a:pt x="752" y="502"/>
                </a:lnTo>
                <a:lnTo>
                  <a:pt x="752" y="503"/>
                </a:lnTo>
                <a:lnTo>
                  <a:pt x="752" y="503"/>
                </a:lnTo>
                <a:lnTo>
                  <a:pt x="752" y="505"/>
                </a:lnTo>
                <a:lnTo>
                  <a:pt x="752" y="507"/>
                </a:lnTo>
                <a:lnTo>
                  <a:pt x="747" y="555"/>
                </a:lnTo>
                <a:lnTo>
                  <a:pt x="733" y="602"/>
                </a:lnTo>
                <a:lnTo>
                  <a:pt x="710" y="643"/>
                </a:lnTo>
                <a:lnTo>
                  <a:pt x="681" y="680"/>
                </a:lnTo>
                <a:lnTo>
                  <a:pt x="645" y="710"/>
                </a:lnTo>
                <a:lnTo>
                  <a:pt x="603" y="732"/>
                </a:lnTo>
                <a:lnTo>
                  <a:pt x="557" y="747"/>
                </a:lnTo>
                <a:lnTo>
                  <a:pt x="508" y="752"/>
                </a:lnTo>
                <a:lnTo>
                  <a:pt x="458" y="747"/>
                </a:lnTo>
                <a:lnTo>
                  <a:pt x="413" y="732"/>
                </a:lnTo>
                <a:lnTo>
                  <a:pt x="370" y="710"/>
                </a:lnTo>
                <a:lnTo>
                  <a:pt x="335" y="680"/>
                </a:lnTo>
                <a:lnTo>
                  <a:pt x="305" y="643"/>
                </a:lnTo>
                <a:lnTo>
                  <a:pt x="283" y="602"/>
                </a:lnTo>
                <a:lnTo>
                  <a:pt x="268" y="555"/>
                </a:lnTo>
                <a:lnTo>
                  <a:pt x="263" y="507"/>
                </a:lnTo>
                <a:lnTo>
                  <a:pt x="268" y="458"/>
                </a:lnTo>
                <a:lnTo>
                  <a:pt x="283" y="412"/>
                </a:lnTo>
                <a:lnTo>
                  <a:pt x="305" y="370"/>
                </a:lnTo>
                <a:lnTo>
                  <a:pt x="335" y="335"/>
                </a:lnTo>
                <a:lnTo>
                  <a:pt x="370" y="305"/>
                </a:lnTo>
                <a:lnTo>
                  <a:pt x="413" y="283"/>
                </a:lnTo>
                <a:lnTo>
                  <a:pt x="458" y="268"/>
                </a:lnTo>
                <a:lnTo>
                  <a:pt x="508" y="263"/>
                </a:lnTo>
                <a:lnTo>
                  <a:pt x="555" y="268"/>
                </a:lnTo>
                <a:lnTo>
                  <a:pt x="599" y="281"/>
                </a:lnTo>
                <a:lnTo>
                  <a:pt x="640" y="302"/>
                </a:lnTo>
                <a:lnTo>
                  <a:pt x="676" y="331"/>
                </a:lnTo>
                <a:lnTo>
                  <a:pt x="705" y="365"/>
                </a:lnTo>
                <a:lnTo>
                  <a:pt x="729" y="406"/>
                </a:lnTo>
                <a:lnTo>
                  <a:pt x="744" y="451"/>
                </a:lnTo>
                <a:lnTo>
                  <a:pt x="752" y="502"/>
                </a:lnTo>
                <a:lnTo>
                  <a:pt x="1017" y="502"/>
                </a:lnTo>
                <a:lnTo>
                  <a:pt x="1017" y="408"/>
                </a:lnTo>
                <a:lnTo>
                  <a:pt x="905" y="408"/>
                </a:lnTo>
                <a:lnTo>
                  <a:pt x="897" y="378"/>
                </a:lnTo>
                <a:lnTo>
                  <a:pt x="885" y="349"/>
                </a:lnTo>
                <a:lnTo>
                  <a:pt x="874" y="323"/>
                </a:lnTo>
                <a:lnTo>
                  <a:pt x="859" y="297"/>
                </a:lnTo>
                <a:lnTo>
                  <a:pt x="934" y="222"/>
                </a:lnTo>
                <a:lnTo>
                  <a:pt x="794" y="81"/>
                </a:lnTo>
                <a:lnTo>
                  <a:pt x="718" y="158"/>
                </a:lnTo>
                <a:lnTo>
                  <a:pt x="705" y="149"/>
                </a:lnTo>
                <a:lnTo>
                  <a:pt x="692" y="143"/>
                </a:lnTo>
                <a:lnTo>
                  <a:pt x="679" y="136"/>
                </a:lnTo>
                <a:lnTo>
                  <a:pt x="664" y="130"/>
                </a:lnTo>
                <a:lnTo>
                  <a:pt x="651" y="125"/>
                </a:lnTo>
                <a:lnTo>
                  <a:pt x="637" y="120"/>
                </a:lnTo>
                <a:lnTo>
                  <a:pt x="622" y="115"/>
                </a:lnTo>
                <a:lnTo>
                  <a:pt x="607" y="110"/>
                </a:lnTo>
                <a:lnTo>
                  <a:pt x="607" y="0"/>
                </a:lnTo>
                <a:lnTo>
                  <a:pt x="408" y="0"/>
                </a:lnTo>
                <a:lnTo>
                  <a:pt x="408" y="110"/>
                </a:lnTo>
                <a:lnTo>
                  <a:pt x="393" y="115"/>
                </a:lnTo>
                <a:lnTo>
                  <a:pt x="378" y="120"/>
                </a:lnTo>
                <a:lnTo>
                  <a:pt x="364" y="125"/>
                </a:lnTo>
                <a:lnTo>
                  <a:pt x="351" y="130"/>
                </a:lnTo>
                <a:lnTo>
                  <a:pt x="336" y="136"/>
                </a:lnTo>
                <a:lnTo>
                  <a:pt x="323" y="143"/>
                </a:lnTo>
                <a:lnTo>
                  <a:pt x="310" y="149"/>
                </a:lnTo>
                <a:lnTo>
                  <a:pt x="297" y="158"/>
                </a:lnTo>
                <a:lnTo>
                  <a:pt x="227" y="84"/>
                </a:lnTo>
                <a:lnTo>
                  <a:pt x="86" y="226"/>
                </a:lnTo>
                <a:lnTo>
                  <a:pt x="158" y="297"/>
                </a:lnTo>
                <a:lnTo>
                  <a:pt x="143" y="323"/>
                </a:lnTo>
                <a:lnTo>
                  <a:pt x="132" y="349"/>
                </a:lnTo>
                <a:lnTo>
                  <a:pt x="120" y="378"/>
                </a:lnTo>
                <a:lnTo>
                  <a:pt x="112" y="408"/>
                </a:lnTo>
                <a:lnTo>
                  <a:pt x="0" y="408"/>
                </a:lnTo>
                <a:lnTo>
                  <a:pt x="0" y="606"/>
                </a:lnTo>
                <a:lnTo>
                  <a:pt x="112" y="606"/>
                </a:lnTo>
                <a:lnTo>
                  <a:pt x="120" y="635"/>
                </a:lnTo>
                <a:lnTo>
                  <a:pt x="132" y="663"/>
                </a:lnTo>
                <a:lnTo>
                  <a:pt x="143" y="690"/>
                </a:lnTo>
                <a:lnTo>
                  <a:pt x="158" y="716"/>
                </a:lnTo>
                <a:lnTo>
                  <a:pt x="83" y="793"/>
                </a:lnTo>
                <a:lnTo>
                  <a:pt x="223" y="934"/>
                </a:lnTo>
                <a:lnTo>
                  <a:pt x="297" y="857"/>
                </a:lnTo>
                <a:lnTo>
                  <a:pt x="310" y="866"/>
                </a:lnTo>
                <a:lnTo>
                  <a:pt x="323" y="872"/>
                </a:lnTo>
                <a:lnTo>
                  <a:pt x="336" y="879"/>
                </a:lnTo>
                <a:lnTo>
                  <a:pt x="351" y="885"/>
                </a:lnTo>
                <a:lnTo>
                  <a:pt x="364" y="890"/>
                </a:lnTo>
                <a:lnTo>
                  <a:pt x="378" y="895"/>
                </a:lnTo>
                <a:lnTo>
                  <a:pt x="393" y="900"/>
                </a:lnTo>
                <a:lnTo>
                  <a:pt x="408" y="903"/>
                </a:lnTo>
                <a:lnTo>
                  <a:pt x="408" y="1015"/>
                </a:lnTo>
                <a:lnTo>
                  <a:pt x="607" y="1015"/>
                </a:lnTo>
                <a:lnTo>
                  <a:pt x="607" y="903"/>
                </a:lnTo>
                <a:lnTo>
                  <a:pt x="622" y="900"/>
                </a:lnTo>
                <a:lnTo>
                  <a:pt x="637" y="895"/>
                </a:lnTo>
                <a:lnTo>
                  <a:pt x="651" y="890"/>
                </a:lnTo>
                <a:lnTo>
                  <a:pt x="664" y="885"/>
                </a:lnTo>
                <a:lnTo>
                  <a:pt x="679" y="879"/>
                </a:lnTo>
                <a:lnTo>
                  <a:pt x="692" y="872"/>
                </a:lnTo>
                <a:lnTo>
                  <a:pt x="705" y="866"/>
                </a:lnTo>
                <a:lnTo>
                  <a:pt x="718" y="857"/>
                </a:lnTo>
                <a:lnTo>
                  <a:pt x="798" y="937"/>
                </a:lnTo>
                <a:lnTo>
                  <a:pt x="937" y="796"/>
                </a:lnTo>
                <a:lnTo>
                  <a:pt x="859" y="716"/>
                </a:lnTo>
                <a:lnTo>
                  <a:pt x="874" y="690"/>
                </a:lnTo>
                <a:lnTo>
                  <a:pt x="885" y="663"/>
                </a:lnTo>
                <a:lnTo>
                  <a:pt x="897" y="635"/>
                </a:lnTo>
                <a:lnTo>
                  <a:pt x="905" y="606"/>
                </a:lnTo>
                <a:lnTo>
                  <a:pt x="1017" y="60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3" name="Freeform 117"/>
          <p:cNvSpPr>
            <a:spLocks/>
          </p:cNvSpPr>
          <p:nvPr/>
        </p:nvSpPr>
        <p:spPr bwMode="auto">
          <a:xfrm>
            <a:off x="3631174" y="3067050"/>
            <a:ext cx="664601" cy="620338"/>
          </a:xfrm>
          <a:custGeom>
            <a:avLst/>
            <a:gdLst/>
            <a:ahLst/>
            <a:cxnLst>
              <a:cxn ang="0">
                <a:pos x="1017" y="502"/>
              </a:cxn>
              <a:cxn ang="0">
                <a:pos x="752" y="503"/>
              </a:cxn>
              <a:cxn ang="0">
                <a:pos x="752" y="505"/>
              </a:cxn>
              <a:cxn ang="0">
                <a:pos x="747" y="555"/>
              </a:cxn>
              <a:cxn ang="0">
                <a:pos x="710" y="643"/>
              </a:cxn>
              <a:cxn ang="0">
                <a:pos x="645" y="710"/>
              </a:cxn>
              <a:cxn ang="0">
                <a:pos x="557" y="747"/>
              </a:cxn>
              <a:cxn ang="0">
                <a:pos x="458" y="747"/>
              </a:cxn>
              <a:cxn ang="0">
                <a:pos x="370" y="710"/>
              </a:cxn>
              <a:cxn ang="0">
                <a:pos x="305" y="643"/>
              </a:cxn>
              <a:cxn ang="0">
                <a:pos x="268" y="555"/>
              </a:cxn>
              <a:cxn ang="0">
                <a:pos x="268" y="458"/>
              </a:cxn>
              <a:cxn ang="0">
                <a:pos x="305" y="370"/>
              </a:cxn>
              <a:cxn ang="0">
                <a:pos x="370" y="305"/>
              </a:cxn>
              <a:cxn ang="0">
                <a:pos x="458" y="268"/>
              </a:cxn>
              <a:cxn ang="0">
                <a:pos x="555" y="268"/>
              </a:cxn>
              <a:cxn ang="0">
                <a:pos x="640" y="302"/>
              </a:cxn>
              <a:cxn ang="0">
                <a:pos x="705" y="365"/>
              </a:cxn>
              <a:cxn ang="0">
                <a:pos x="744" y="451"/>
              </a:cxn>
              <a:cxn ang="0">
                <a:pos x="1017" y="502"/>
              </a:cxn>
              <a:cxn ang="0">
                <a:pos x="905" y="408"/>
              </a:cxn>
              <a:cxn ang="0">
                <a:pos x="885" y="349"/>
              </a:cxn>
              <a:cxn ang="0">
                <a:pos x="859" y="297"/>
              </a:cxn>
              <a:cxn ang="0">
                <a:pos x="794" y="81"/>
              </a:cxn>
              <a:cxn ang="0">
                <a:pos x="705" y="149"/>
              </a:cxn>
              <a:cxn ang="0">
                <a:pos x="679" y="136"/>
              </a:cxn>
              <a:cxn ang="0">
                <a:pos x="651" y="125"/>
              </a:cxn>
              <a:cxn ang="0">
                <a:pos x="622" y="115"/>
              </a:cxn>
              <a:cxn ang="0">
                <a:pos x="607" y="0"/>
              </a:cxn>
              <a:cxn ang="0">
                <a:pos x="408" y="110"/>
              </a:cxn>
              <a:cxn ang="0">
                <a:pos x="378" y="120"/>
              </a:cxn>
              <a:cxn ang="0">
                <a:pos x="351" y="130"/>
              </a:cxn>
              <a:cxn ang="0">
                <a:pos x="323" y="143"/>
              </a:cxn>
              <a:cxn ang="0">
                <a:pos x="297" y="158"/>
              </a:cxn>
              <a:cxn ang="0">
                <a:pos x="86" y="226"/>
              </a:cxn>
              <a:cxn ang="0">
                <a:pos x="143" y="323"/>
              </a:cxn>
              <a:cxn ang="0">
                <a:pos x="120" y="378"/>
              </a:cxn>
              <a:cxn ang="0">
                <a:pos x="0" y="408"/>
              </a:cxn>
              <a:cxn ang="0">
                <a:pos x="112" y="606"/>
              </a:cxn>
              <a:cxn ang="0">
                <a:pos x="132" y="663"/>
              </a:cxn>
              <a:cxn ang="0">
                <a:pos x="158" y="716"/>
              </a:cxn>
              <a:cxn ang="0">
                <a:pos x="223" y="934"/>
              </a:cxn>
              <a:cxn ang="0">
                <a:pos x="310" y="866"/>
              </a:cxn>
              <a:cxn ang="0">
                <a:pos x="336" y="879"/>
              </a:cxn>
              <a:cxn ang="0">
                <a:pos x="364" y="890"/>
              </a:cxn>
              <a:cxn ang="0">
                <a:pos x="393" y="900"/>
              </a:cxn>
              <a:cxn ang="0">
                <a:pos x="408" y="1015"/>
              </a:cxn>
              <a:cxn ang="0">
                <a:pos x="607" y="903"/>
              </a:cxn>
              <a:cxn ang="0">
                <a:pos x="637" y="895"/>
              </a:cxn>
              <a:cxn ang="0">
                <a:pos x="664" y="885"/>
              </a:cxn>
              <a:cxn ang="0">
                <a:pos x="692" y="872"/>
              </a:cxn>
              <a:cxn ang="0">
                <a:pos x="718" y="857"/>
              </a:cxn>
              <a:cxn ang="0">
                <a:pos x="937" y="796"/>
              </a:cxn>
              <a:cxn ang="0">
                <a:pos x="874" y="690"/>
              </a:cxn>
              <a:cxn ang="0">
                <a:pos x="897" y="635"/>
              </a:cxn>
              <a:cxn ang="0">
                <a:pos x="1017" y="606"/>
              </a:cxn>
            </a:cxnLst>
            <a:rect l="0" t="0" r="r" b="b"/>
            <a:pathLst>
              <a:path w="1017" h="1015">
                <a:moveTo>
                  <a:pt x="1017" y="606"/>
                </a:moveTo>
                <a:lnTo>
                  <a:pt x="1017" y="502"/>
                </a:lnTo>
                <a:lnTo>
                  <a:pt x="752" y="502"/>
                </a:lnTo>
                <a:lnTo>
                  <a:pt x="752" y="503"/>
                </a:lnTo>
                <a:lnTo>
                  <a:pt x="752" y="503"/>
                </a:lnTo>
                <a:lnTo>
                  <a:pt x="752" y="505"/>
                </a:lnTo>
                <a:lnTo>
                  <a:pt x="752" y="507"/>
                </a:lnTo>
                <a:lnTo>
                  <a:pt x="747" y="555"/>
                </a:lnTo>
                <a:lnTo>
                  <a:pt x="733" y="602"/>
                </a:lnTo>
                <a:lnTo>
                  <a:pt x="710" y="643"/>
                </a:lnTo>
                <a:lnTo>
                  <a:pt x="681" y="680"/>
                </a:lnTo>
                <a:lnTo>
                  <a:pt x="645" y="710"/>
                </a:lnTo>
                <a:lnTo>
                  <a:pt x="603" y="732"/>
                </a:lnTo>
                <a:lnTo>
                  <a:pt x="557" y="747"/>
                </a:lnTo>
                <a:lnTo>
                  <a:pt x="508" y="752"/>
                </a:lnTo>
                <a:lnTo>
                  <a:pt x="458" y="747"/>
                </a:lnTo>
                <a:lnTo>
                  <a:pt x="413" y="732"/>
                </a:lnTo>
                <a:lnTo>
                  <a:pt x="370" y="710"/>
                </a:lnTo>
                <a:lnTo>
                  <a:pt x="335" y="680"/>
                </a:lnTo>
                <a:lnTo>
                  <a:pt x="305" y="643"/>
                </a:lnTo>
                <a:lnTo>
                  <a:pt x="283" y="602"/>
                </a:lnTo>
                <a:lnTo>
                  <a:pt x="268" y="555"/>
                </a:lnTo>
                <a:lnTo>
                  <a:pt x="263" y="507"/>
                </a:lnTo>
                <a:lnTo>
                  <a:pt x="268" y="458"/>
                </a:lnTo>
                <a:lnTo>
                  <a:pt x="283" y="412"/>
                </a:lnTo>
                <a:lnTo>
                  <a:pt x="305" y="370"/>
                </a:lnTo>
                <a:lnTo>
                  <a:pt x="335" y="335"/>
                </a:lnTo>
                <a:lnTo>
                  <a:pt x="370" y="305"/>
                </a:lnTo>
                <a:lnTo>
                  <a:pt x="413" y="283"/>
                </a:lnTo>
                <a:lnTo>
                  <a:pt x="458" y="268"/>
                </a:lnTo>
                <a:lnTo>
                  <a:pt x="508" y="263"/>
                </a:lnTo>
                <a:lnTo>
                  <a:pt x="555" y="268"/>
                </a:lnTo>
                <a:lnTo>
                  <a:pt x="599" y="281"/>
                </a:lnTo>
                <a:lnTo>
                  <a:pt x="640" y="302"/>
                </a:lnTo>
                <a:lnTo>
                  <a:pt x="676" y="331"/>
                </a:lnTo>
                <a:lnTo>
                  <a:pt x="705" y="365"/>
                </a:lnTo>
                <a:lnTo>
                  <a:pt x="729" y="406"/>
                </a:lnTo>
                <a:lnTo>
                  <a:pt x="744" y="451"/>
                </a:lnTo>
                <a:lnTo>
                  <a:pt x="752" y="502"/>
                </a:lnTo>
                <a:lnTo>
                  <a:pt x="1017" y="502"/>
                </a:lnTo>
                <a:lnTo>
                  <a:pt x="1017" y="408"/>
                </a:lnTo>
                <a:lnTo>
                  <a:pt x="905" y="408"/>
                </a:lnTo>
                <a:lnTo>
                  <a:pt x="897" y="378"/>
                </a:lnTo>
                <a:lnTo>
                  <a:pt x="885" y="349"/>
                </a:lnTo>
                <a:lnTo>
                  <a:pt x="874" y="323"/>
                </a:lnTo>
                <a:lnTo>
                  <a:pt x="859" y="297"/>
                </a:lnTo>
                <a:lnTo>
                  <a:pt x="934" y="222"/>
                </a:lnTo>
                <a:lnTo>
                  <a:pt x="794" y="81"/>
                </a:lnTo>
                <a:lnTo>
                  <a:pt x="718" y="158"/>
                </a:lnTo>
                <a:lnTo>
                  <a:pt x="705" y="149"/>
                </a:lnTo>
                <a:lnTo>
                  <a:pt x="692" y="143"/>
                </a:lnTo>
                <a:lnTo>
                  <a:pt x="679" y="136"/>
                </a:lnTo>
                <a:lnTo>
                  <a:pt x="664" y="130"/>
                </a:lnTo>
                <a:lnTo>
                  <a:pt x="651" y="125"/>
                </a:lnTo>
                <a:lnTo>
                  <a:pt x="637" y="120"/>
                </a:lnTo>
                <a:lnTo>
                  <a:pt x="622" y="115"/>
                </a:lnTo>
                <a:lnTo>
                  <a:pt x="607" y="110"/>
                </a:lnTo>
                <a:lnTo>
                  <a:pt x="607" y="0"/>
                </a:lnTo>
                <a:lnTo>
                  <a:pt x="408" y="0"/>
                </a:lnTo>
                <a:lnTo>
                  <a:pt x="408" y="110"/>
                </a:lnTo>
                <a:lnTo>
                  <a:pt x="393" y="115"/>
                </a:lnTo>
                <a:lnTo>
                  <a:pt x="378" y="120"/>
                </a:lnTo>
                <a:lnTo>
                  <a:pt x="364" y="125"/>
                </a:lnTo>
                <a:lnTo>
                  <a:pt x="351" y="130"/>
                </a:lnTo>
                <a:lnTo>
                  <a:pt x="336" y="136"/>
                </a:lnTo>
                <a:lnTo>
                  <a:pt x="323" y="143"/>
                </a:lnTo>
                <a:lnTo>
                  <a:pt x="310" y="149"/>
                </a:lnTo>
                <a:lnTo>
                  <a:pt x="297" y="158"/>
                </a:lnTo>
                <a:lnTo>
                  <a:pt x="227" y="84"/>
                </a:lnTo>
                <a:lnTo>
                  <a:pt x="86" y="226"/>
                </a:lnTo>
                <a:lnTo>
                  <a:pt x="158" y="297"/>
                </a:lnTo>
                <a:lnTo>
                  <a:pt x="143" y="323"/>
                </a:lnTo>
                <a:lnTo>
                  <a:pt x="132" y="349"/>
                </a:lnTo>
                <a:lnTo>
                  <a:pt x="120" y="378"/>
                </a:lnTo>
                <a:lnTo>
                  <a:pt x="112" y="408"/>
                </a:lnTo>
                <a:lnTo>
                  <a:pt x="0" y="408"/>
                </a:lnTo>
                <a:lnTo>
                  <a:pt x="0" y="606"/>
                </a:lnTo>
                <a:lnTo>
                  <a:pt x="112" y="606"/>
                </a:lnTo>
                <a:lnTo>
                  <a:pt x="120" y="635"/>
                </a:lnTo>
                <a:lnTo>
                  <a:pt x="132" y="663"/>
                </a:lnTo>
                <a:lnTo>
                  <a:pt x="143" y="690"/>
                </a:lnTo>
                <a:lnTo>
                  <a:pt x="158" y="716"/>
                </a:lnTo>
                <a:lnTo>
                  <a:pt x="83" y="793"/>
                </a:lnTo>
                <a:lnTo>
                  <a:pt x="223" y="934"/>
                </a:lnTo>
                <a:lnTo>
                  <a:pt x="297" y="857"/>
                </a:lnTo>
                <a:lnTo>
                  <a:pt x="310" y="866"/>
                </a:lnTo>
                <a:lnTo>
                  <a:pt x="323" y="872"/>
                </a:lnTo>
                <a:lnTo>
                  <a:pt x="336" y="879"/>
                </a:lnTo>
                <a:lnTo>
                  <a:pt x="351" y="885"/>
                </a:lnTo>
                <a:lnTo>
                  <a:pt x="364" y="890"/>
                </a:lnTo>
                <a:lnTo>
                  <a:pt x="378" y="895"/>
                </a:lnTo>
                <a:lnTo>
                  <a:pt x="393" y="900"/>
                </a:lnTo>
                <a:lnTo>
                  <a:pt x="408" y="903"/>
                </a:lnTo>
                <a:lnTo>
                  <a:pt x="408" y="1015"/>
                </a:lnTo>
                <a:lnTo>
                  <a:pt x="607" y="1015"/>
                </a:lnTo>
                <a:lnTo>
                  <a:pt x="607" y="903"/>
                </a:lnTo>
                <a:lnTo>
                  <a:pt x="622" y="900"/>
                </a:lnTo>
                <a:lnTo>
                  <a:pt x="637" y="895"/>
                </a:lnTo>
                <a:lnTo>
                  <a:pt x="651" y="890"/>
                </a:lnTo>
                <a:lnTo>
                  <a:pt x="664" y="885"/>
                </a:lnTo>
                <a:lnTo>
                  <a:pt x="679" y="879"/>
                </a:lnTo>
                <a:lnTo>
                  <a:pt x="692" y="872"/>
                </a:lnTo>
                <a:lnTo>
                  <a:pt x="705" y="866"/>
                </a:lnTo>
                <a:lnTo>
                  <a:pt x="718" y="857"/>
                </a:lnTo>
                <a:lnTo>
                  <a:pt x="798" y="937"/>
                </a:lnTo>
                <a:lnTo>
                  <a:pt x="937" y="796"/>
                </a:lnTo>
                <a:lnTo>
                  <a:pt x="859" y="716"/>
                </a:lnTo>
                <a:lnTo>
                  <a:pt x="874" y="690"/>
                </a:lnTo>
                <a:lnTo>
                  <a:pt x="885" y="663"/>
                </a:lnTo>
                <a:lnTo>
                  <a:pt x="897" y="635"/>
                </a:lnTo>
                <a:lnTo>
                  <a:pt x="905" y="606"/>
                </a:lnTo>
                <a:lnTo>
                  <a:pt x="1017" y="60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9 -0.13936 L -2.77778E-7 4.44444E-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55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500"/>
                                        <p:tgtEl>
                                          <p:spTgt spid="55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55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8" presetClass="emph" presetSubtype="0" repeatCount="indefinite" fill="hold" grpId="4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55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5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114 -4.81481E-6 L 1.11111E-6 -4.81481E-6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2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2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2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55413" grpId="1" animBg="1"/>
      <p:bldP spid="55413" grpId="2" animBg="1"/>
      <p:bldP spid="55413" grpId="3" animBg="1"/>
      <p:bldP spid="55413" grpId="4" animBg="1"/>
      <p:bldP spid="214" grpId="0" animBg="1"/>
      <p:bldP spid="214" grpId="1" animBg="1"/>
      <p:bldP spid="215" grpId="0"/>
      <p:bldP spid="452" grpId="0" animBg="1"/>
      <p:bldP spid="45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64"/>
          <p:cNvSpPr>
            <a:spLocks/>
          </p:cNvSpPr>
          <p:nvPr/>
        </p:nvSpPr>
        <p:spPr bwMode="auto">
          <a:xfrm>
            <a:off x="6491294" y="1571612"/>
            <a:ext cx="1214446" cy="714380"/>
          </a:xfrm>
          <a:custGeom>
            <a:avLst/>
            <a:gdLst>
              <a:gd name="T0" fmla="*/ 2147483647 w 1149"/>
              <a:gd name="T1" fmla="*/ 2147483647 h 558"/>
              <a:gd name="T2" fmla="*/ 2147483647 w 1149"/>
              <a:gd name="T3" fmla="*/ 2147483647 h 558"/>
              <a:gd name="T4" fmla="*/ 2147483647 w 1149"/>
              <a:gd name="T5" fmla="*/ 2147483647 h 558"/>
              <a:gd name="T6" fmla="*/ 2147483647 w 1149"/>
              <a:gd name="T7" fmla="*/ 2147483647 h 558"/>
              <a:gd name="T8" fmla="*/ 2147483647 w 1149"/>
              <a:gd name="T9" fmla="*/ 2147483647 h 558"/>
              <a:gd name="T10" fmla="*/ 2147483647 w 1149"/>
              <a:gd name="T11" fmla="*/ 2147483647 h 558"/>
              <a:gd name="T12" fmla="*/ 2147483647 w 1149"/>
              <a:gd name="T13" fmla="*/ 2147483647 h 558"/>
              <a:gd name="T14" fmla="*/ 2147483647 w 1149"/>
              <a:gd name="T15" fmla="*/ 2147483647 h 558"/>
              <a:gd name="T16" fmla="*/ 2147483647 w 1149"/>
              <a:gd name="T17" fmla="*/ 2147483647 h 558"/>
              <a:gd name="T18" fmla="*/ 2147483647 w 1149"/>
              <a:gd name="T19" fmla="*/ 2147483647 h 558"/>
              <a:gd name="T20" fmla="*/ 2147483647 w 1149"/>
              <a:gd name="T21" fmla="*/ 2147483647 h 558"/>
              <a:gd name="T22" fmla="*/ 2147483647 w 1149"/>
              <a:gd name="T23" fmla="*/ 2147483647 h 558"/>
              <a:gd name="T24" fmla="*/ 2147483647 w 1149"/>
              <a:gd name="T25" fmla="*/ 2147483647 h 558"/>
              <a:gd name="T26" fmla="*/ 2147483647 w 1149"/>
              <a:gd name="T27" fmla="*/ 2147483647 h 558"/>
              <a:gd name="T28" fmla="*/ 2147483647 w 1149"/>
              <a:gd name="T29" fmla="*/ 2147483647 h 558"/>
              <a:gd name="T30" fmla="*/ 2147483647 w 1149"/>
              <a:gd name="T31" fmla="*/ 2147483647 h 558"/>
              <a:gd name="T32" fmla="*/ 2147483647 w 1149"/>
              <a:gd name="T33" fmla="*/ 2147483647 h 558"/>
              <a:gd name="T34" fmla="*/ 2147483647 w 1149"/>
              <a:gd name="T35" fmla="*/ 2147483647 h 558"/>
              <a:gd name="T36" fmla="*/ 2147483647 w 1149"/>
              <a:gd name="T37" fmla="*/ 2147483647 h 55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49"/>
              <a:gd name="T58" fmla="*/ 0 h 558"/>
              <a:gd name="T59" fmla="*/ 1149 w 1149"/>
              <a:gd name="T60" fmla="*/ 558 h 55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49" h="558">
                <a:moveTo>
                  <a:pt x="57" y="259"/>
                </a:moveTo>
                <a:cubicBezTo>
                  <a:pt x="1" y="290"/>
                  <a:pt x="0" y="343"/>
                  <a:pt x="54" y="375"/>
                </a:cubicBezTo>
                <a:cubicBezTo>
                  <a:pt x="73" y="387"/>
                  <a:pt x="97" y="395"/>
                  <a:pt x="125" y="398"/>
                </a:cubicBezTo>
                <a:cubicBezTo>
                  <a:pt x="122" y="454"/>
                  <a:pt x="197" y="500"/>
                  <a:pt x="291" y="502"/>
                </a:cubicBezTo>
                <a:cubicBezTo>
                  <a:pt x="325" y="502"/>
                  <a:pt x="358" y="496"/>
                  <a:pt x="386" y="486"/>
                </a:cubicBezTo>
                <a:cubicBezTo>
                  <a:pt x="427" y="537"/>
                  <a:pt x="530" y="558"/>
                  <a:pt x="616" y="534"/>
                </a:cubicBezTo>
                <a:cubicBezTo>
                  <a:pt x="647" y="526"/>
                  <a:pt x="673" y="512"/>
                  <a:pt x="691" y="494"/>
                </a:cubicBezTo>
                <a:cubicBezTo>
                  <a:pt x="785" y="531"/>
                  <a:pt x="913" y="516"/>
                  <a:pt x="976" y="461"/>
                </a:cubicBezTo>
                <a:cubicBezTo>
                  <a:pt x="998" y="441"/>
                  <a:pt x="1010" y="417"/>
                  <a:pt x="1010" y="393"/>
                </a:cubicBezTo>
                <a:cubicBezTo>
                  <a:pt x="1095" y="382"/>
                  <a:pt x="1149" y="332"/>
                  <a:pt x="1129" y="281"/>
                </a:cubicBezTo>
                <a:cubicBezTo>
                  <a:pt x="1122" y="263"/>
                  <a:pt x="1106" y="247"/>
                  <a:pt x="1083" y="234"/>
                </a:cubicBezTo>
                <a:cubicBezTo>
                  <a:pt x="1123" y="201"/>
                  <a:pt x="1110" y="156"/>
                  <a:pt x="1054" y="132"/>
                </a:cubicBezTo>
                <a:cubicBezTo>
                  <a:pt x="1034" y="124"/>
                  <a:pt x="1010" y="119"/>
                  <a:pt x="985" y="119"/>
                </a:cubicBezTo>
                <a:cubicBezTo>
                  <a:pt x="951" y="53"/>
                  <a:pt x="833" y="15"/>
                  <a:pt x="720" y="35"/>
                </a:cubicBezTo>
                <a:cubicBezTo>
                  <a:pt x="680" y="42"/>
                  <a:pt x="644" y="56"/>
                  <a:pt x="617" y="75"/>
                </a:cubicBezTo>
                <a:cubicBezTo>
                  <a:pt x="556" y="18"/>
                  <a:pt x="428" y="0"/>
                  <a:pt x="330" y="36"/>
                </a:cubicBezTo>
                <a:cubicBezTo>
                  <a:pt x="294" y="49"/>
                  <a:pt x="266" y="68"/>
                  <a:pt x="249" y="90"/>
                </a:cubicBezTo>
                <a:cubicBezTo>
                  <a:pt x="142" y="84"/>
                  <a:pt x="46" y="130"/>
                  <a:pt x="35" y="193"/>
                </a:cubicBezTo>
                <a:cubicBezTo>
                  <a:pt x="31" y="216"/>
                  <a:pt x="39" y="239"/>
                  <a:pt x="57" y="259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6" cap="rnd">
            <a:solidFill>
              <a:schemeClr val="tx1"/>
            </a:solidFill>
            <a:round/>
            <a:headEnd/>
            <a:tailEnd/>
          </a:ln>
        </p:spPr>
        <p:txBody>
          <a:bodyPr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rPr>
              <a:t>System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rPr>
              <a:t>Specs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System Design Flow</a:t>
            </a:r>
            <a:endParaRPr lang="en-US" dirty="0"/>
          </a:p>
        </p:txBody>
      </p:sp>
      <p:sp>
        <p:nvSpPr>
          <p:cNvPr id="48" name="Content Placeholder 47"/>
          <p:cNvSpPr>
            <a:spLocks noGrp="1"/>
          </p:cNvSpPr>
          <p:nvPr>
            <p:ph idx="1"/>
          </p:nvPr>
        </p:nvSpPr>
        <p:spPr>
          <a:xfrm>
            <a:off x="609600" y="990600"/>
            <a:ext cx="5605474" cy="42243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User feeds specs to VAPRES</a:t>
            </a:r>
          </a:p>
          <a:p>
            <a:r>
              <a:rPr lang="en-US" dirty="0" smtClean="0"/>
              <a:t>Base design created from specs</a:t>
            </a:r>
          </a:p>
          <a:p>
            <a:pPr lvl="1"/>
            <a:r>
              <a:rPr lang="en-US" b="0" dirty="0" smtClean="0"/>
              <a:t>Parametric templates used</a:t>
            </a:r>
          </a:p>
          <a:p>
            <a:r>
              <a:rPr lang="en-US" dirty="0" smtClean="0"/>
              <a:t>System files generated</a:t>
            </a:r>
          </a:p>
          <a:p>
            <a:pPr lvl="1"/>
            <a:r>
              <a:rPr lang="en-US" b="0" dirty="0" err="1" smtClean="0"/>
              <a:t>Floorplan</a:t>
            </a:r>
            <a:r>
              <a:rPr lang="en-US" b="0" dirty="0" smtClean="0"/>
              <a:t> and Constraints</a:t>
            </a:r>
          </a:p>
          <a:p>
            <a:pPr lvl="1"/>
            <a:r>
              <a:rPr lang="en-US" b="0" dirty="0" smtClean="0"/>
              <a:t>Embedded Dev. Kit (EDK) Files</a:t>
            </a:r>
          </a:p>
          <a:p>
            <a:pPr lvl="1"/>
            <a:r>
              <a:rPr lang="en-US" b="0" dirty="0" smtClean="0"/>
              <a:t>HDL</a:t>
            </a:r>
          </a:p>
          <a:p>
            <a:r>
              <a:rPr lang="en-US" dirty="0" smtClean="0"/>
              <a:t>Synthesis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err="1" smtClean="0"/>
              <a:t>Bitstream</a:t>
            </a:r>
            <a:r>
              <a:rPr lang="en-US" dirty="0" smtClean="0"/>
              <a:t> generated</a:t>
            </a:r>
          </a:p>
          <a:p>
            <a:r>
              <a:rPr lang="en-US" dirty="0" smtClean="0"/>
              <a:t>System downloaded to the board</a:t>
            </a:r>
          </a:p>
        </p:txBody>
      </p:sp>
      <p:grpSp>
        <p:nvGrpSpPr>
          <p:cNvPr id="3" name="Group 44"/>
          <p:cNvGrpSpPr/>
          <p:nvPr/>
        </p:nvGrpSpPr>
        <p:grpSpPr>
          <a:xfrm>
            <a:off x="6062666" y="1000108"/>
            <a:ext cx="3081334" cy="5214974"/>
            <a:chOff x="6062666" y="1000108"/>
            <a:chExt cx="3081334" cy="5214974"/>
          </a:xfrm>
        </p:grpSpPr>
        <p:sp>
          <p:nvSpPr>
            <p:cNvPr id="24" name="Rounded Rectangle 23"/>
            <p:cNvSpPr/>
            <p:nvPr/>
          </p:nvSpPr>
          <p:spPr>
            <a:xfrm>
              <a:off x="6286512" y="1428736"/>
              <a:ext cx="2613243" cy="4786346"/>
            </a:xfrm>
            <a:prstGeom prst="roundRect">
              <a:avLst/>
            </a:prstGeom>
            <a:gradFill>
              <a:gsLst>
                <a:gs pos="0">
                  <a:srgbClr val="FFEFD1">
                    <a:alpha val="0"/>
                  </a:srgbClr>
                </a:gs>
                <a:gs pos="64999">
                  <a:schemeClr val="accent6">
                    <a:lumMod val="20000"/>
                    <a:lumOff val="80000"/>
                    <a:alpha val="34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25" name="Content Placeholder 2"/>
            <p:cNvSpPr txBox="1">
              <a:spLocks/>
            </p:cNvSpPr>
            <p:nvPr/>
          </p:nvSpPr>
          <p:spPr bwMode="auto">
            <a:xfrm>
              <a:off x="6062666" y="1000108"/>
              <a:ext cx="308133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3025" tIns="36512" rIns="73025" bIns="36512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482600" marR="0" lvl="0" indent="-482600" algn="ctr" defTabSz="479425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Base system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flow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" name="Group 55"/>
          <p:cNvGrpSpPr/>
          <p:nvPr/>
        </p:nvGrpSpPr>
        <p:grpSpPr>
          <a:xfrm>
            <a:off x="1428728" y="5286388"/>
            <a:ext cx="5072098" cy="1020473"/>
            <a:chOff x="2786050" y="5286388"/>
            <a:chExt cx="5072098" cy="1020473"/>
          </a:xfrm>
        </p:grpSpPr>
        <p:pic>
          <p:nvPicPr>
            <p:cNvPr id="54" name="Picture 37" descr="board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DCE0E1"/>
                </a:clrFrom>
                <a:clrTo>
                  <a:srgbClr val="DCE0E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6050" y="5286388"/>
              <a:ext cx="1346205" cy="1020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Down Arrow 54"/>
            <p:cNvSpPr/>
            <p:nvPr/>
          </p:nvSpPr>
          <p:spPr bwMode="auto">
            <a:xfrm rot="5400000">
              <a:off x="5822165" y="3964785"/>
              <a:ext cx="357190" cy="3714776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5" name="Group 52"/>
          <p:cNvGrpSpPr/>
          <p:nvPr/>
        </p:nvGrpSpPr>
        <p:grpSpPr>
          <a:xfrm>
            <a:off x="6491294" y="5143512"/>
            <a:ext cx="2214578" cy="857256"/>
            <a:chOff x="6491294" y="5143512"/>
            <a:chExt cx="2214578" cy="857256"/>
          </a:xfrm>
        </p:grpSpPr>
        <p:sp>
          <p:nvSpPr>
            <p:cNvPr id="39" name="Rectangle 38"/>
            <p:cNvSpPr/>
            <p:nvPr/>
          </p:nvSpPr>
          <p:spPr bwMode="auto">
            <a:xfrm>
              <a:off x="6491294" y="5643578"/>
              <a:ext cx="2214578" cy="357190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</a:rPr>
                <a:t>Generate </a:t>
              </a:r>
              <a:r>
                <a:rPr kumimoji="0" lang="en-US" sz="1600" b="1" i="0" u="none" strike="noStrike" cap="none" normalizeH="0" baseline="0" dirty="0" err="1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</a:rPr>
                <a:t>Bitstream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endParaRPr>
            </a:p>
          </p:txBody>
        </p:sp>
        <p:sp>
          <p:nvSpPr>
            <p:cNvPr id="40" name="Down Arrow 39"/>
            <p:cNvSpPr/>
            <p:nvPr/>
          </p:nvSpPr>
          <p:spPr bwMode="auto">
            <a:xfrm>
              <a:off x="7491426" y="5143512"/>
              <a:ext cx="357190" cy="500066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6" name="Group 51"/>
          <p:cNvGrpSpPr/>
          <p:nvPr/>
        </p:nvGrpSpPr>
        <p:grpSpPr>
          <a:xfrm>
            <a:off x="6491294" y="3643314"/>
            <a:ext cx="2214578" cy="1643074"/>
            <a:chOff x="6491294" y="3643314"/>
            <a:chExt cx="2214578" cy="1643074"/>
          </a:xfrm>
        </p:grpSpPr>
        <p:sp>
          <p:nvSpPr>
            <p:cNvPr id="30" name="Down Arrow 29"/>
            <p:cNvSpPr/>
            <p:nvPr/>
          </p:nvSpPr>
          <p:spPr bwMode="auto">
            <a:xfrm>
              <a:off x="6991360" y="3643314"/>
              <a:ext cx="357190" cy="1285884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7" name="Down Arrow 36"/>
            <p:cNvSpPr/>
            <p:nvPr/>
          </p:nvSpPr>
          <p:spPr bwMode="auto">
            <a:xfrm>
              <a:off x="7920054" y="4429132"/>
              <a:ext cx="357190" cy="500066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6491294" y="4929198"/>
              <a:ext cx="2214578" cy="357190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</a:rPr>
                <a:t>Implementation</a:t>
              </a:r>
            </a:p>
          </p:txBody>
        </p:sp>
      </p:grpSp>
      <p:grpSp>
        <p:nvGrpSpPr>
          <p:cNvPr id="7" name="Group 50"/>
          <p:cNvGrpSpPr/>
          <p:nvPr/>
        </p:nvGrpSpPr>
        <p:grpSpPr>
          <a:xfrm>
            <a:off x="7573950" y="3714752"/>
            <a:ext cx="1143008" cy="857248"/>
            <a:chOff x="7573950" y="3714752"/>
            <a:chExt cx="1143008" cy="857248"/>
          </a:xfrm>
        </p:grpSpPr>
        <p:sp>
          <p:nvSpPr>
            <p:cNvPr id="38" name="Rectangle 37"/>
            <p:cNvSpPr/>
            <p:nvPr/>
          </p:nvSpPr>
          <p:spPr bwMode="auto">
            <a:xfrm>
              <a:off x="7573950" y="4214810"/>
              <a:ext cx="1143008" cy="357190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</a:rPr>
                <a:t>Synthesis</a:t>
              </a:r>
            </a:p>
          </p:txBody>
        </p:sp>
        <p:sp>
          <p:nvSpPr>
            <p:cNvPr id="31" name="Down Arrow 30"/>
            <p:cNvSpPr/>
            <p:nvPr/>
          </p:nvSpPr>
          <p:spPr bwMode="auto">
            <a:xfrm>
              <a:off x="7920054" y="3714752"/>
              <a:ext cx="357190" cy="500066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8" name="Group 49"/>
          <p:cNvGrpSpPr/>
          <p:nvPr/>
        </p:nvGrpSpPr>
        <p:grpSpPr>
          <a:xfrm>
            <a:off x="6491294" y="2928934"/>
            <a:ext cx="2214578" cy="1000132"/>
            <a:chOff x="6491294" y="2928934"/>
            <a:chExt cx="2214578" cy="1000132"/>
          </a:xfrm>
        </p:grpSpPr>
        <p:sp>
          <p:nvSpPr>
            <p:cNvPr id="26" name="Down Arrow 25"/>
            <p:cNvSpPr/>
            <p:nvPr/>
          </p:nvSpPr>
          <p:spPr bwMode="auto">
            <a:xfrm>
              <a:off x="6991360" y="2928934"/>
              <a:ext cx="357190" cy="428628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7" name="Down Arrow 26"/>
            <p:cNvSpPr/>
            <p:nvPr/>
          </p:nvSpPr>
          <p:spPr bwMode="auto">
            <a:xfrm>
              <a:off x="7920054" y="2928934"/>
              <a:ext cx="357190" cy="428628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5" name="Freeform 64"/>
            <p:cNvSpPr>
              <a:spLocks/>
            </p:cNvSpPr>
            <p:nvPr/>
          </p:nvSpPr>
          <p:spPr bwMode="auto">
            <a:xfrm>
              <a:off x="7491426" y="3286124"/>
              <a:ext cx="1214446" cy="642942"/>
            </a:xfrm>
            <a:custGeom>
              <a:avLst/>
              <a:gdLst>
                <a:gd name="T0" fmla="*/ 2147483647 w 1149"/>
                <a:gd name="T1" fmla="*/ 2147483647 h 558"/>
                <a:gd name="T2" fmla="*/ 2147483647 w 1149"/>
                <a:gd name="T3" fmla="*/ 2147483647 h 558"/>
                <a:gd name="T4" fmla="*/ 2147483647 w 1149"/>
                <a:gd name="T5" fmla="*/ 2147483647 h 558"/>
                <a:gd name="T6" fmla="*/ 2147483647 w 1149"/>
                <a:gd name="T7" fmla="*/ 2147483647 h 558"/>
                <a:gd name="T8" fmla="*/ 2147483647 w 1149"/>
                <a:gd name="T9" fmla="*/ 2147483647 h 558"/>
                <a:gd name="T10" fmla="*/ 2147483647 w 1149"/>
                <a:gd name="T11" fmla="*/ 2147483647 h 558"/>
                <a:gd name="T12" fmla="*/ 2147483647 w 1149"/>
                <a:gd name="T13" fmla="*/ 2147483647 h 558"/>
                <a:gd name="T14" fmla="*/ 2147483647 w 1149"/>
                <a:gd name="T15" fmla="*/ 2147483647 h 558"/>
                <a:gd name="T16" fmla="*/ 2147483647 w 1149"/>
                <a:gd name="T17" fmla="*/ 2147483647 h 558"/>
                <a:gd name="T18" fmla="*/ 2147483647 w 1149"/>
                <a:gd name="T19" fmla="*/ 2147483647 h 558"/>
                <a:gd name="T20" fmla="*/ 2147483647 w 1149"/>
                <a:gd name="T21" fmla="*/ 2147483647 h 558"/>
                <a:gd name="T22" fmla="*/ 2147483647 w 1149"/>
                <a:gd name="T23" fmla="*/ 2147483647 h 558"/>
                <a:gd name="T24" fmla="*/ 2147483647 w 1149"/>
                <a:gd name="T25" fmla="*/ 2147483647 h 558"/>
                <a:gd name="T26" fmla="*/ 2147483647 w 1149"/>
                <a:gd name="T27" fmla="*/ 2147483647 h 558"/>
                <a:gd name="T28" fmla="*/ 2147483647 w 1149"/>
                <a:gd name="T29" fmla="*/ 2147483647 h 558"/>
                <a:gd name="T30" fmla="*/ 2147483647 w 1149"/>
                <a:gd name="T31" fmla="*/ 2147483647 h 558"/>
                <a:gd name="T32" fmla="*/ 2147483647 w 1149"/>
                <a:gd name="T33" fmla="*/ 2147483647 h 558"/>
                <a:gd name="T34" fmla="*/ 2147483647 w 1149"/>
                <a:gd name="T35" fmla="*/ 2147483647 h 558"/>
                <a:gd name="T36" fmla="*/ 2147483647 w 1149"/>
                <a:gd name="T37" fmla="*/ 2147483647 h 5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9"/>
                <a:gd name="T58" fmla="*/ 0 h 558"/>
                <a:gd name="T59" fmla="*/ 1149 w 1149"/>
                <a:gd name="T60" fmla="*/ 558 h 5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9" h="558">
                  <a:moveTo>
                    <a:pt x="57" y="259"/>
                  </a:moveTo>
                  <a:cubicBezTo>
                    <a:pt x="1" y="290"/>
                    <a:pt x="0" y="343"/>
                    <a:pt x="54" y="375"/>
                  </a:cubicBezTo>
                  <a:cubicBezTo>
                    <a:pt x="73" y="387"/>
                    <a:pt x="97" y="395"/>
                    <a:pt x="125" y="398"/>
                  </a:cubicBezTo>
                  <a:cubicBezTo>
                    <a:pt x="122" y="454"/>
                    <a:pt x="197" y="500"/>
                    <a:pt x="291" y="502"/>
                  </a:cubicBezTo>
                  <a:cubicBezTo>
                    <a:pt x="325" y="502"/>
                    <a:pt x="358" y="496"/>
                    <a:pt x="386" y="486"/>
                  </a:cubicBezTo>
                  <a:cubicBezTo>
                    <a:pt x="427" y="537"/>
                    <a:pt x="530" y="558"/>
                    <a:pt x="616" y="534"/>
                  </a:cubicBezTo>
                  <a:cubicBezTo>
                    <a:pt x="647" y="526"/>
                    <a:pt x="673" y="512"/>
                    <a:pt x="691" y="494"/>
                  </a:cubicBezTo>
                  <a:cubicBezTo>
                    <a:pt x="785" y="531"/>
                    <a:pt x="913" y="516"/>
                    <a:pt x="976" y="461"/>
                  </a:cubicBezTo>
                  <a:cubicBezTo>
                    <a:pt x="998" y="441"/>
                    <a:pt x="1010" y="417"/>
                    <a:pt x="1010" y="393"/>
                  </a:cubicBezTo>
                  <a:cubicBezTo>
                    <a:pt x="1095" y="382"/>
                    <a:pt x="1149" y="332"/>
                    <a:pt x="1129" y="281"/>
                  </a:cubicBezTo>
                  <a:cubicBezTo>
                    <a:pt x="1122" y="263"/>
                    <a:pt x="1106" y="247"/>
                    <a:pt x="1083" y="234"/>
                  </a:cubicBezTo>
                  <a:cubicBezTo>
                    <a:pt x="1123" y="201"/>
                    <a:pt x="1110" y="156"/>
                    <a:pt x="1054" y="132"/>
                  </a:cubicBezTo>
                  <a:cubicBezTo>
                    <a:pt x="1034" y="124"/>
                    <a:pt x="1010" y="119"/>
                    <a:pt x="985" y="119"/>
                  </a:cubicBezTo>
                  <a:cubicBezTo>
                    <a:pt x="951" y="53"/>
                    <a:pt x="833" y="15"/>
                    <a:pt x="720" y="35"/>
                  </a:cubicBezTo>
                  <a:cubicBezTo>
                    <a:pt x="680" y="42"/>
                    <a:pt x="644" y="56"/>
                    <a:pt x="617" y="75"/>
                  </a:cubicBezTo>
                  <a:cubicBezTo>
                    <a:pt x="556" y="18"/>
                    <a:pt x="428" y="0"/>
                    <a:pt x="330" y="36"/>
                  </a:cubicBezTo>
                  <a:cubicBezTo>
                    <a:pt x="294" y="49"/>
                    <a:pt x="266" y="68"/>
                    <a:pt x="249" y="90"/>
                  </a:cubicBezTo>
                  <a:cubicBezTo>
                    <a:pt x="142" y="84"/>
                    <a:pt x="46" y="130"/>
                    <a:pt x="35" y="193"/>
                  </a:cubicBezTo>
                  <a:cubicBezTo>
                    <a:pt x="31" y="216"/>
                    <a:pt x="39" y="239"/>
                    <a:pt x="57" y="259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6" cap="rnd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ea typeface="+mn-ea"/>
                  <a:cs typeface="Arial" charset="0"/>
                </a:rPr>
                <a:t>HDL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6" name="Freeform 64"/>
            <p:cNvSpPr>
              <a:spLocks/>
            </p:cNvSpPr>
            <p:nvPr/>
          </p:nvSpPr>
          <p:spPr bwMode="auto">
            <a:xfrm>
              <a:off x="6491294" y="3286124"/>
              <a:ext cx="1214446" cy="642942"/>
            </a:xfrm>
            <a:custGeom>
              <a:avLst/>
              <a:gdLst>
                <a:gd name="T0" fmla="*/ 2147483647 w 1149"/>
                <a:gd name="T1" fmla="*/ 2147483647 h 558"/>
                <a:gd name="T2" fmla="*/ 2147483647 w 1149"/>
                <a:gd name="T3" fmla="*/ 2147483647 h 558"/>
                <a:gd name="T4" fmla="*/ 2147483647 w 1149"/>
                <a:gd name="T5" fmla="*/ 2147483647 h 558"/>
                <a:gd name="T6" fmla="*/ 2147483647 w 1149"/>
                <a:gd name="T7" fmla="*/ 2147483647 h 558"/>
                <a:gd name="T8" fmla="*/ 2147483647 w 1149"/>
                <a:gd name="T9" fmla="*/ 2147483647 h 558"/>
                <a:gd name="T10" fmla="*/ 2147483647 w 1149"/>
                <a:gd name="T11" fmla="*/ 2147483647 h 558"/>
                <a:gd name="T12" fmla="*/ 2147483647 w 1149"/>
                <a:gd name="T13" fmla="*/ 2147483647 h 558"/>
                <a:gd name="T14" fmla="*/ 2147483647 w 1149"/>
                <a:gd name="T15" fmla="*/ 2147483647 h 558"/>
                <a:gd name="T16" fmla="*/ 2147483647 w 1149"/>
                <a:gd name="T17" fmla="*/ 2147483647 h 558"/>
                <a:gd name="T18" fmla="*/ 2147483647 w 1149"/>
                <a:gd name="T19" fmla="*/ 2147483647 h 558"/>
                <a:gd name="T20" fmla="*/ 2147483647 w 1149"/>
                <a:gd name="T21" fmla="*/ 2147483647 h 558"/>
                <a:gd name="T22" fmla="*/ 2147483647 w 1149"/>
                <a:gd name="T23" fmla="*/ 2147483647 h 558"/>
                <a:gd name="T24" fmla="*/ 2147483647 w 1149"/>
                <a:gd name="T25" fmla="*/ 2147483647 h 558"/>
                <a:gd name="T26" fmla="*/ 2147483647 w 1149"/>
                <a:gd name="T27" fmla="*/ 2147483647 h 558"/>
                <a:gd name="T28" fmla="*/ 2147483647 w 1149"/>
                <a:gd name="T29" fmla="*/ 2147483647 h 558"/>
                <a:gd name="T30" fmla="*/ 2147483647 w 1149"/>
                <a:gd name="T31" fmla="*/ 2147483647 h 558"/>
                <a:gd name="T32" fmla="*/ 2147483647 w 1149"/>
                <a:gd name="T33" fmla="*/ 2147483647 h 558"/>
                <a:gd name="T34" fmla="*/ 2147483647 w 1149"/>
                <a:gd name="T35" fmla="*/ 2147483647 h 558"/>
                <a:gd name="T36" fmla="*/ 2147483647 w 1149"/>
                <a:gd name="T37" fmla="*/ 2147483647 h 5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9"/>
                <a:gd name="T58" fmla="*/ 0 h 558"/>
                <a:gd name="T59" fmla="*/ 1149 w 1149"/>
                <a:gd name="T60" fmla="*/ 558 h 5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9" h="558">
                  <a:moveTo>
                    <a:pt x="57" y="259"/>
                  </a:moveTo>
                  <a:cubicBezTo>
                    <a:pt x="1" y="290"/>
                    <a:pt x="0" y="343"/>
                    <a:pt x="54" y="375"/>
                  </a:cubicBezTo>
                  <a:cubicBezTo>
                    <a:pt x="73" y="387"/>
                    <a:pt x="97" y="395"/>
                    <a:pt x="125" y="398"/>
                  </a:cubicBezTo>
                  <a:cubicBezTo>
                    <a:pt x="122" y="454"/>
                    <a:pt x="197" y="500"/>
                    <a:pt x="291" y="502"/>
                  </a:cubicBezTo>
                  <a:cubicBezTo>
                    <a:pt x="325" y="502"/>
                    <a:pt x="358" y="496"/>
                    <a:pt x="386" y="486"/>
                  </a:cubicBezTo>
                  <a:cubicBezTo>
                    <a:pt x="427" y="537"/>
                    <a:pt x="530" y="558"/>
                    <a:pt x="616" y="534"/>
                  </a:cubicBezTo>
                  <a:cubicBezTo>
                    <a:pt x="647" y="526"/>
                    <a:pt x="673" y="512"/>
                    <a:pt x="691" y="494"/>
                  </a:cubicBezTo>
                  <a:cubicBezTo>
                    <a:pt x="785" y="531"/>
                    <a:pt x="913" y="516"/>
                    <a:pt x="976" y="461"/>
                  </a:cubicBezTo>
                  <a:cubicBezTo>
                    <a:pt x="998" y="441"/>
                    <a:pt x="1010" y="417"/>
                    <a:pt x="1010" y="393"/>
                  </a:cubicBezTo>
                  <a:cubicBezTo>
                    <a:pt x="1095" y="382"/>
                    <a:pt x="1149" y="332"/>
                    <a:pt x="1129" y="281"/>
                  </a:cubicBezTo>
                  <a:cubicBezTo>
                    <a:pt x="1122" y="263"/>
                    <a:pt x="1106" y="247"/>
                    <a:pt x="1083" y="234"/>
                  </a:cubicBezTo>
                  <a:cubicBezTo>
                    <a:pt x="1123" y="201"/>
                    <a:pt x="1110" y="156"/>
                    <a:pt x="1054" y="132"/>
                  </a:cubicBezTo>
                  <a:cubicBezTo>
                    <a:pt x="1034" y="124"/>
                    <a:pt x="1010" y="119"/>
                    <a:pt x="985" y="119"/>
                  </a:cubicBezTo>
                  <a:cubicBezTo>
                    <a:pt x="951" y="53"/>
                    <a:pt x="833" y="15"/>
                    <a:pt x="720" y="35"/>
                  </a:cubicBezTo>
                  <a:cubicBezTo>
                    <a:pt x="680" y="42"/>
                    <a:pt x="644" y="56"/>
                    <a:pt x="617" y="75"/>
                  </a:cubicBezTo>
                  <a:cubicBezTo>
                    <a:pt x="556" y="18"/>
                    <a:pt x="428" y="0"/>
                    <a:pt x="330" y="36"/>
                  </a:cubicBezTo>
                  <a:cubicBezTo>
                    <a:pt x="294" y="49"/>
                    <a:pt x="266" y="68"/>
                    <a:pt x="249" y="90"/>
                  </a:cubicBezTo>
                  <a:cubicBezTo>
                    <a:pt x="142" y="84"/>
                    <a:pt x="46" y="130"/>
                    <a:pt x="35" y="193"/>
                  </a:cubicBezTo>
                  <a:cubicBezTo>
                    <a:pt x="31" y="216"/>
                    <a:pt x="39" y="239"/>
                    <a:pt x="57" y="259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6" cap="rnd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sz="1600" b="1" dirty="0" err="1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ea typeface="+mn-ea"/>
                  <a:cs typeface="Arial" charset="0"/>
                </a:rPr>
                <a:t>Floorplan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9" name="Group 48"/>
          <p:cNvGrpSpPr/>
          <p:nvPr/>
        </p:nvGrpSpPr>
        <p:grpSpPr>
          <a:xfrm>
            <a:off x="6491294" y="1643050"/>
            <a:ext cx="2214578" cy="1357322"/>
            <a:chOff x="6491294" y="1643050"/>
            <a:chExt cx="2214578" cy="1357322"/>
          </a:xfrm>
        </p:grpSpPr>
        <p:sp>
          <p:nvSpPr>
            <p:cNvPr id="28" name="Down Arrow 27"/>
            <p:cNvSpPr/>
            <p:nvPr/>
          </p:nvSpPr>
          <p:spPr bwMode="auto">
            <a:xfrm>
              <a:off x="6991360" y="2285992"/>
              <a:ext cx="357190" cy="357190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9" name="Down Arrow 28"/>
            <p:cNvSpPr/>
            <p:nvPr/>
          </p:nvSpPr>
          <p:spPr bwMode="auto">
            <a:xfrm>
              <a:off x="7920054" y="2071678"/>
              <a:ext cx="357190" cy="571504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491294" y="2643182"/>
              <a:ext cx="2214578" cy="357190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</a:rPr>
                <a:t>Base Design</a:t>
              </a:r>
            </a:p>
          </p:txBody>
        </p:sp>
        <p:sp>
          <p:nvSpPr>
            <p:cNvPr id="33" name="Flowchart: Magnetic Disk 32"/>
            <p:cNvSpPr/>
            <p:nvPr/>
          </p:nvSpPr>
          <p:spPr bwMode="auto">
            <a:xfrm>
              <a:off x="7562864" y="1643050"/>
              <a:ext cx="1143008" cy="642942"/>
            </a:xfrm>
            <a:prstGeom prst="flowChartMagneticDisk">
              <a:avLst/>
            </a:prstGeom>
            <a:solidFill>
              <a:srgbClr val="C7E6A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Templates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3529710" y="3000372"/>
            <a:ext cx="2613243" cy="3228768"/>
          </a:xfrm>
          <a:prstGeom prst="roundRect">
            <a:avLst/>
          </a:prstGeom>
          <a:gradFill>
            <a:gsLst>
              <a:gs pos="0">
                <a:srgbClr val="FFEFD1">
                  <a:alpha val="0"/>
                </a:srgbClr>
              </a:gs>
              <a:gs pos="64999">
                <a:schemeClr val="accent6">
                  <a:lumMod val="20000"/>
                  <a:lumOff val="80000"/>
                  <a:alpha val="34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286512" y="3000372"/>
            <a:ext cx="2613243" cy="3214710"/>
          </a:xfrm>
          <a:prstGeom prst="roundRect">
            <a:avLst/>
          </a:prstGeom>
          <a:gradFill>
            <a:gsLst>
              <a:gs pos="0">
                <a:srgbClr val="FFEFD1">
                  <a:alpha val="0"/>
                </a:srgbClr>
              </a:gs>
              <a:gs pos="64999">
                <a:schemeClr val="accent6">
                  <a:lumMod val="20000"/>
                  <a:lumOff val="80000"/>
                  <a:alpha val="34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grpSp>
        <p:nvGrpSpPr>
          <p:cNvPr id="3" name="Group 52"/>
          <p:cNvGrpSpPr/>
          <p:nvPr/>
        </p:nvGrpSpPr>
        <p:grpSpPr>
          <a:xfrm>
            <a:off x="1428728" y="5286388"/>
            <a:ext cx="5072098" cy="1020473"/>
            <a:chOff x="2786050" y="5286388"/>
            <a:chExt cx="5072098" cy="1020473"/>
          </a:xfrm>
        </p:grpSpPr>
        <p:pic>
          <p:nvPicPr>
            <p:cNvPr id="54" name="Picture 37" descr="board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DCE0E1"/>
                </a:clrFrom>
                <a:clrTo>
                  <a:srgbClr val="DCE0E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6050" y="5286388"/>
              <a:ext cx="1346205" cy="1020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Down Arrow 54"/>
            <p:cNvSpPr/>
            <p:nvPr/>
          </p:nvSpPr>
          <p:spPr bwMode="auto">
            <a:xfrm rot="5400000">
              <a:off x="5822165" y="3964785"/>
              <a:ext cx="357190" cy="3714776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Application Design Flow</a:t>
            </a:r>
            <a:endParaRPr lang="en-US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714876" y="1000108"/>
            <a:ext cx="308133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025" tIns="36512" rIns="73025" bIns="36512" numCol="1" anchor="t" anchorCtr="0" compatLnSpc="1">
            <a:prstTxWarp prst="textNoShape">
              <a:avLst/>
            </a:prstTxWarp>
            <a:normAutofit/>
          </a:bodyPr>
          <a:lstStyle/>
          <a:p>
            <a:pPr marL="482600" marR="0" lvl="0" indent="-482600" algn="ctr" defTabSz="479425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 Flow</a:t>
            </a:r>
          </a:p>
        </p:txBody>
      </p:sp>
      <p:grpSp>
        <p:nvGrpSpPr>
          <p:cNvPr id="4" name="Group 56"/>
          <p:cNvGrpSpPr/>
          <p:nvPr/>
        </p:nvGrpSpPr>
        <p:grpSpPr>
          <a:xfrm>
            <a:off x="3724276" y="4500570"/>
            <a:ext cx="2286016" cy="1643074"/>
            <a:chOff x="3724276" y="4500570"/>
            <a:chExt cx="2286016" cy="1643074"/>
          </a:xfrm>
        </p:grpSpPr>
        <p:sp>
          <p:nvSpPr>
            <p:cNvPr id="39" name="Down Arrow 38"/>
            <p:cNvSpPr/>
            <p:nvPr/>
          </p:nvSpPr>
          <p:spPr bwMode="auto">
            <a:xfrm>
              <a:off x="4652970" y="4500570"/>
              <a:ext cx="357190" cy="428628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1" name="Freeform 64"/>
            <p:cNvSpPr>
              <a:spLocks/>
            </p:cNvSpPr>
            <p:nvPr/>
          </p:nvSpPr>
          <p:spPr bwMode="auto">
            <a:xfrm>
              <a:off x="3724276" y="5572140"/>
              <a:ext cx="2286016" cy="571504"/>
            </a:xfrm>
            <a:custGeom>
              <a:avLst/>
              <a:gdLst>
                <a:gd name="T0" fmla="*/ 2147483647 w 1149"/>
                <a:gd name="T1" fmla="*/ 2147483647 h 558"/>
                <a:gd name="T2" fmla="*/ 2147483647 w 1149"/>
                <a:gd name="T3" fmla="*/ 2147483647 h 558"/>
                <a:gd name="T4" fmla="*/ 2147483647 w 1149"/>
                <a:gd name="T5" fmla="*/ 2147483647 h 558"/>
                <a:gd name="T6" fmla="*/ 2147483647 w 1149"/>
                <a:gd name="T7" fmla="*/ 2147483647 h 558"/>
                <a:gd name="T8" fmla="*/ 2147483647 w 1149"/>
                <a:gd name="T9" fmla="*/ 2147483647 h 558"/>
                <a:gd name="T10" fmla="*/ 2147483647 w 1149"/>
                <a:gd name="T11" fmla="*/ 2147483647 h 558"/>
                <a:gd name="T12" fmla="*/ 2147483647 w 1149"/>
                <a:gd name="T13" fmla="*/ 2147483647 h 558"/>
                <a:gd name="T14" fmla="*/ 2147483647 w 1149"/>
                <a:gd name="T15" fmla="*/ 2147483647 h 558"/>
                <a:gd name="T16" fmla="*/ 2147483647 w 1149"/>
                <a:gd name="T17" fmla="*/ 2147483647 h 558"/>
                <a:gd name="T18" fmla="*/ 2147483647 w 1149"/>
                <a:gd name="T19" fmla="*/ 2147483647 h 558"/>
                <a:gd name="T20" fmla="*/ 2147483647 w 1149"/>
                <a:gd name="T21" fmla="*/ 2147483647 h 558"/>
                <a:gd name="T22" fmla="*/ 2147483647 w 1149"/>
                <a:gd name="T23" fmla="*/ 2147483647 h 558"/>
                <a:gd name="T24" fmla="*/ 2147483647 w 1149"/>
                <a:gd name="T25" fmla="*/ 2147483647 h 558"/>
                <a:gd name="T26" fmla="*/ 2147483647 w 1149"/>
                <a:gd name="T27" fmla="*/ 2147483647 h 558"/>
                <a:gd name="T28" fmla="*/ 2147483647 w 1149"/>
                <a:gd name="T29" fmla="*/ 2147483647 h 558"/>
                <a:gd name="T30" fmla="*/ 2147483647 w 1149"/>
                <a:gd name="T31" fmla="*/ 2147483647 h 558"/>
                <a:gd name="T32" fmla="*/ 2147483647 w 1149"/>
                <a:gd name="T33" fmla="*/ 2147483647 h 558"/>
                <a:gd name="T34" fmla="*/ 2147483647 w 1149"/>
                <a:gd name="T35" fmla="*/ 2147483647 h 558"/>
                <a:gd name="T36" fmla="*/ 2147483647 w 1149"/>
                <a:gd name="T37" fmla="*/ 2147483647 h 5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9"/>
                <a:gd name="T58" fmla="*/ 0 h 558"/>
                <a:gd name="T59" fmla="*/ 1149 w 1149"/>
                <a:gd name="T60" fmla="*/ 558 h 5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9" h="558">
                  <a:moveTo>
                    <a:pt x="57" y="259"/>
                  </a:moveTo>
                  <a:cubicBezTo>
                    <a:pt x="1" y="290"/>
                    <a:pt x="0" y="343"/>
                    <a:pt x="54" y="375"/>
                  </a:cubicBezTo>
                  <a:cubicBezTo>
                    <a:pt x="73" y="387"/>
                    <a:pt x="97" y="395"/>
                    <a:pt x="125" y="398"/>
                  </a:cubicBezTo>
                  <a:cubicBezTo>
                    <a:pt x="122" y="454"/>
                    <a:pt x="197" y="500"/>
                    <a:pt x="291" y="502"/>
                  </a:cubicBezTo>
                  <a:cubicBezTo>
                    <a:pt x="325" y="502"/>
                    <a:pt x="358" y="496"/>
                    <a:pt x="386" y="486"/>
                  </a:cubicBezTo>
                  <a:cubicBezTo>
                    <a:pt x="427" y="537"/>
                    <a:pt x="530" y="558"/>
                    <a:pt x="616" y="534"/>
                  </a:cubicBezTo>
                  <a:cubicBezTo>
                    <a:pt x="647" y="526"/>
                    <a:pt x="673" y="512"/>
                    <a:pt x="691" y="494"/>
                  </a:cubicBezTo>
                  <a:cubicBezTo>
                    <a:pt x="785" y="531"/>
                    <a:pt x="913" y="516"/>
                    <a:pt x="976" y="461"/>
                  </a:cubicBezTo>
                  <a:cubicBezTo>
                    <a:pt x="998" y="441"/>
                    <a:pt x="1010" y="417"/>
                    <a:pt x="1010" y="393"/>
                  </a:cubicBezTo>
                  <a:cubicBezTo>
                    <a:pt x="1095" y="382"/>
                    <a:pt x="1149" y="332"/>
                    <a:pt x="1129" y="281"/>
                  </a:cubicBezTo>
                  <a:cubicBezTo>
                    <a:pt x="1122" y="263"/>
                    <a:pt x="1106" y="247"/>
                    <a:pt x="1083" y="234"/>
                  </a:cubicBezTo>
                  <a:cubicBezTo>
                    <a:pt x="1123" y="201"/>
                    <a:pt x="1110" y="156"/>
                    <a:pt x="1054" y="132"/>
                  </a:cubicBezTo>
                  <a:cubicBezTo>
                    <a:pt x="1034" y="124"/>
                    <a:pt x="1010" y="119"/>
                    <a:pt x="985" y="119"/>
                  </a:cubicBezTo>
                  <a:cubicBezTo>
                    <a:pt x="951" y="53"/>
                    <a:pt x="833" y="15"/>
                    <a:pt x="720" y="35"/>
                  </a:cubicBezTo>
                  <a:cubicBezTo>
                    <a:pt x="680" y="42"/>
                    <a:pt x="644" y="56"/>
                    <a:pt x="617" y="75"/>
                  </a:cubicBezTo>
                  <a:cubicBezTo>
                    <a:pt x="556" y="18"/>
                    <a:pt x="428" y="0"/>
                    <a:pt x="330" y="36"/>
                  </a:cubicBezTo>
                  <a:cubicBezTo>
                    <a:pt x="294" y="49"/>
                    <a:pt x="266" y="68"/>
                    <a:pt x="249" y="90"/>
                  </a:cubicBezTo>
                  <a:cubicBezTo>
                    <a:pt x="142" y="84"/>
                    <a:pt x="46" y="130"/>
                    <a:pt x="35" y="193"/>
                  </a:cubicBezTo>
                  <a:cubicBezTo>
                    <a:pt x="31" y="216"/>
                    <a:pt x="39" y="239"/>
                    <a:pt x="57" y="259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6" cap="rnd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ea typeface="+mn-ea"/>
                  <a:cs typeface="Arial" charset="0"/>
                </a:rPr>
                <a:t>Executable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2" name="Down Arrow 41"/>
            <p:cNvSpPr/>
            <p:nvPr/>
          </p:nvSpPr>
          <p:spPr bwMode="auto">
            <a:xfrm>
              <a:off x="4652970" y="5214950"/>
              <a:ext cx="357190" cy="428628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724276" y="4929198"/>
              <a:ext cx="2214578" cy="357190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</a:rPr>
                <a:t>Link</a:t>
              </a:r>
            </a:p>
          </p:txBody>
        </p:sp>
      </p:grpSp>
      <p:grpSp>
        <p:nvGrpSpPr>
          <p:cNvPr id="5" name="Group 57"/>
          <p:cNvGrpSpPr/>
          <p:nvPr/>
        </p:nvGrpSpPr>
        <p:grpSpPr>
          <a:xfrm>
            <a:off x="7581928" y="2857496"/>
            <a:ext cx="1143008" cy="1714512"/>
            <a:chOff x="7581928" y="2857496"/>
            <a:chExt cx="1143008" cy="1714512"/>
          </a:xfrm>
        </p:grpSpPr>
        <p:sp>
          <p:nvSpPr>
            <p:cNvPr id="44" name="Rectangle 43"/>
            <p:cNvSpPr/>
            <p:nvPr/>
          </p:nvSpPr>
          <p:spPr bwMode="auto">
            <a:xfrm>
              <a:off x="7581928" y="4214818"/>
              <a:ext cx="1143008" cy="357190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</a:rPr>
                <a:t>Synthesis</a:t>
              </a:r>
            </a:p>
          </p:txBody>
        </p:sp>
        <p:sp>
          <p:nvSpPr>
            <p:cNvPr id="45" name="Down Arrow 44"/>
            <p:cNvSpPr/>
            <p:nvPr/>
          </p:nvSpPr>
          <p:spPr bwMode="auto">
            <a:xfrm>
              <a:off x="7929586" y="2857496"/>
              <a:ext cx="357190" cy="1357322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6" name="Group 59"/>
          <p:cNvGrpSpPr/>
          <p:nvPr/>
        </p:nvGrpSpPr>
        <p:grpSpPr>
          <a:xfrm>
            <a:off x="6510358" y="5143512"/>
            <a:ext cx="2214578" cy="857256"/>
            <a:chOff x="6510358" y="5143512"/>
            <a:chExt cx="2214578" cy="857256"/>
          </a:xfrm>
        </p:grpSpPr>
        <p:sp>
          <p:nvSpPr>
            <p:cNvPr id="46" name="Rectangle 45"/>
            <p:cNvSpPr/>
            <p:nvPr/>
          </p:nvSpPr>
          <p:spPr bwMode="auto">
            <a:xfrm>
              <a:off x="6510358" y="5643578"/>
              <a:ext cx="2214578" cy="357190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</a:rPr>
                <a:t>Generate </a:t>
              </a:r>
              <a:r>
                <a:rPr kumimoji="0" lang="en-US" sz="1600" b="1" i="0" u="none" strike="noStrike" cap="none" normalizeH="0" baseline="0" dirty="0" err="1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</a:rPr>
                <a:t>Bitstream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endParaRPr>
            </a:p>
          </p:txBody>
        </p:sp>
        <p:sp>
          <p:nvSpPr>
            <p:cNvPr id="47" name="Down Arrow 46"/>
            <p:cNvSpPr/>
            <p:nvPr/>
          </p:nvSpPr>
          <p:spPr bwMode="auto">
            <a:xfrm>
              <a:off x="7510490" y="5143512"/>
              <a:ext cx="357190" cy="500066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7" name="Group 58"/>
          <p:cNvGrpSpPr/>
          <p:nvPr/>
        </p:nvGrpSpPr>
        <p:grpSpPr>
          <a:xfrm>
            <a:off x="6500826" y="3214686"/>
            <a:ext cx="2224110" cy="2071702"/>
            <a:chOff x="6500826" y="3214686"/>
            <a:chExt cx="2224110" cy="2071702"/>
          </a:xfrm>
        </p:grpSpPr>
        <p:sp>
          <p:nvSpPr>
            <p:cNvPr id="48" name="Rectangle 47"/>
            <p:cNvSpPr/>
            <p:nvPr/>
          </p:nvSpPr>
          <p:spPr bwMode="auto">
            <a:xfrm>
              <a:off x="6510358" y="4929198"/>
              <a:ext cx="2214578" cy="357190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</a:rPr>
                <a:t>Implementation</a:t>
              </a:r>
            </a:p>
          </p:txBody>
        </p:sp>
        <p:sp>
          <p:nvSpPr>
            <p:cNvPr id="49" name="Down Arrow 48"/>
            <p:cNvSpPr/>
            <p:nvPr/>
          </p:nvSpPr>
          <p:spPr bwMode="auto">
            <a:xfrm>
              <a:off x="7929586" y="4572008"/>
              <a:ext cx="357190" cy="357190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50" name="Down Arrow 49"/>
            <p:cNvSpPr/>
            <p:nvPr/>
          </p:nvSpPr>
          <p:spPr bwMode="auto">
            <a:xfrm>
              <a:off x="7000892" y="3786190"/>
              <a:ext cx="357190" cy="1143008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51" name="Freeform 64"/>
            <p:cNvSpPr>
              <a:spLocks/>
            </p:cNvSpPr>
            <p:nvPr/>
          </p:nvSpPr>
          <p:spPr bwMode="auto">
            <a:xfrm>
              <a:off x="6500826" y="3214686"/>
              <a:ext cx="1214446" cy="714380"/>
            </a:xfrm>
            <a:custGeom>
              <a:avLst/>
              <a:gdLst>
                <a:gd name="T0" fmla="*/ 2147483647 w 1149"/>
                <a:gd name="T1" fmla="*/ 2147483647 h 558"/>
                <a:gd name="T2" fmla="*/ 2147483647 w 1149"/>
                <a:gd name="T3" fmla="*/ 2147483647 h 558"/>
                <a:gd name="T4" fmla="*/ 2147483647 w 1149"/>
                <a:gd name="T5" fmla="*/ 2147483647 h 558"/>
                <a:gd name="T6" fmla="*/ 2147483647 w 1149"/>
                <a:gd name="T7" fmla="*/ 2147483647 h 558"/>
                <a:gd name="T8" fmla="*/ 2147483647 w 1149"/>
                <a:gd name="T9" fmla="*/ 2147483647 h 558"/>
                <a:gd name="T10" fmla="*/ 2147483647 w 1149"/>
                <a:gd name="T11" fmla="*/ 2147483647 h 558"/>
                <a:gd name="T12" fmla="*/ 2147483647 w 1149"/>
                <a:gd name="T13" fmla="*/ 2147483647 h 558"/>
                <a:gd name="T14" fmla="*/ 2147483647 w 1149"/>
                <a:gd name="T15" fmla="*/ 2147483647 h 558"/>
                <a:gd name="T16" fmla="*/ 2147483647 w 1149"/>
                <a:gd name="T17" fmla="*/ 2147483647 h 558"/>
                <a:gd name="T18" fmla="*/ 2147483647 w 1149"/>
                <a:gd name="T19" fmla="*/ 2147483647 h 558"/>
                <a:gd name="T20" fmla="*/ 2147483647 w 1149"/>
                <a:gd name="T21" fmla="*/ 2147483647 h 558"/>
                <a:gd name="T22" fmla="*/ 2147483647 w 1149"/>
                <a:gd name="T23" fmla="*/ 2147483647 h 558"/>
                <a:gd name="T24" fmla="*/ 2147483647 w 1149"/>
                <a:gd name="T25" fmla="*/ 2147483647 h 558"/>
                <a:gd name="T26" fmla="*/ 2147483647 w 1149"/>
                <a:gd name="T27" fmla="*/ 2147483647 h 558"/>
                <a:gd name="T28" fmla="*/ 2147483647 w 1149"/>
                <a:gd name="T29" fmla="*/ 2147483647 h 558"/>
                <a:gd name="T30" fmla="*/ 2147483647 w 1149"/>
                <a:gd name="T31" fmla="*/ 2147483647 h 558"/>
                <a:gd name="T32" fmla="*/ 2147483647 w 1149"/>
                <a:gd name="T33" fmla="*/ 2147483647 h 558"/>
                <a:gd name="T34" fmla="*/ 2147483647 w 1149"/>
                <a:gd name="T35" fmla="*/ 2147483647 h 558"/>
                <a:gd name="T36" fmla="*/ 2147483647 w 1149"/>
                <a:gd name="T37" fmla="*/ 2147483647 h 5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9"/>
                <a:gd name="T58" fmla="*/ 0 h 558"/>
                <a:gd name="T59" fmla="*/ 1149 w 1149"/>
                <a:gd name="T60" fmla="*/ 558 h 5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9" h="558">
                  <a:moveTo>
                    <a:pt x="57" y="259"/>
                  </a:moveTo>
                  <a:cubicBezTo>
                    <a:pt x="1" y="290"/>
                    <a:pt x="0" y="343"/>
                    <a:pt x="54" y="375"/>
                  </a:cubicBezTo>
                  <a:cubicBezTo>
                    <a:pt x="73" y="387"/>
                    <a:pt x="97" y="395"/>
                    <a:pt x="125" y="398"/>
                  </a:cubicBezTo>
                  <a:cubicBezTo>
                    <a:pt x="122" y="454"/>
                    <a:pt x="197" y="500"/>
                    <a:pt x="291" y="502"/>
                  </a:cubicBezTo>
                  <a:cubicBezTo>
                    <a:pt x="325" y="502"/>
                    <a:pt x="358" y="496"/>
                    <a:pt x="386" y="486"/>
                  </a:cubicBezTo>
                  <a:cubicBezTo>
                    <a:pt x="427" y="537"/>
                    <a:pt x="530" y="558"/>
                    <a:pt x="616" y="534"/>
                  </a:cubicBezTo>
                  <a:cubicBezTo>
                    <a:pt x="647" y="526"/>
                    <a:pt x="673" y="512"/>
                    <a:pt x="691" y="494"/>
                  </a:cubicBezTo>
                  <a:cubicBezTo>
                    <a:pt x="785" y="531"/>
                    <a:pt x="913" y="516"/>
                    <a:pt x="976" y="461"/>
                  </a:cubicBezTo>
                  <a:cubicBezTo>
                    <a:pt x="998" y="441"/>
                    <a:pt x="1010" y="417"/>
                    <a:pt x="1010" y="393"/>
                  </a:cubicBezTo>
                  <a:cubicBezTo>
                    <a:pt x="1095" y="382"/>
                    <a:pt x="1149" y="332"/>
                    <a:pt x="1129" y="281"/>
                  </a:cubicBezTo>
                  <a:cubicBezTo>
                    <a:pt x="1122" y="263"/>
                    <a:pt x="1106" y="247"/>
                    <a:pt x="1083" y="234"/>
                  </a:cubicBezTo>
                  <a:cubicBezTo>
                    <a:pt x="1123" y="201"/>
                    <a:pt x="1110" y="156"/>
                    <a:pt x="1054" y="132"/>
                  </a:cubicBezTo>
                  <a:cubicBezTo>
                    <a:pt x="1034" y="124"/>
                    <a:pt x="1010" y="119"/>
                    <a:pt x="985" y="119"/>
                  </a:cubicBezTo>
                  <a:cubicBezTo>
                    <a:pt x="951" y="53"/>
                    <a:pt x="833" y="15"/>
                    <a:pt x="720" y="35"/>
                  </a:cubicBezTo>
                  <a:cubicBezTo>
                    <a:pt x="680" y="42"/>
                    <a:pt x="644" y="56"/>
                    <a:pt x="617" y="75"/>
                  </a:cubicBezTo>
                  <a:cubicBezTo>
                    <a:pt x="556" y="18"/>
                    <a:pt x="428" y="0"/>
                    <a:pt x="330" y="36"/>
                  </a:cubicBezTo>
                  <a:cubicBezTo>
                    <a:pt x="294" y="49"/>
                    <a:pt x="266" y="68"/>
                    <a:pt x="249" y="90"/>
                  </a:cubicBezTo>
                  <a:cubicBezTo>
                    <a:pt x="142" y="84"/>
                    <a:pt x="46" y="130"/>
                    <a:pt x="35" y="193"/>
                  </a:cubicBezTo>
                  <a:cubicBezTo>
                    <a:pt x="31" y="216"/>
                    <a:pt x="39" y="239"/>
                    <a:pt x="57" y="259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6" cap="rnd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ea typeface="+mn-ea"/>
                  <a:cs typeface="Arial" charset="0"/>
                </a:rPr>
                <a:t>System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ea typeface="+mn-ea"/>
                  <a:cs typeface="Arial" charset="0"/>
                </a:rPr>
                <a:t>Specs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52" name="Content Placeholder 47"/>
          <p:cNvSpPr>
            <a:spLocks noGrp="1"/>
          </p:cNvSpPr>
          <p:nvPr>
            <p:ph idx="1"/>
          </p:nvPr>
        </p:nvSpPr>
        <p:spPr>
          <a:xfrm>
            <a:off x="609600" y="990600"/>
            <a:ext cx="2962268" cy="436722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Partition App</a:t>
            </a:r>
          </a:p>
          <a:p>
            <a:pPr lvl="1"/>
            <a:r>
              <a:rPr lang="en-US" b="0" dirty="0" smtClean="0"/>
              <a:t>Hardware</a:t>
            </a:r>
          </a:p>
          <a:p>
            <a:pPr lvl="1"/>
            <a:r>
              <a:rPr lang="en-US" b="0" dirty="0" smtClean="0"/>
              <a:t>Software</a:t>
            </a:r>
          </a:p>
          <a:p>
            <a:pPr lvl="1"/>
            <a:endParaRPr lang="en-US" b="0" dirty="0" smtClean="0"/>
          </a:p>
          <a:p>
            <a:r>
              <a:rPr lang="en-US" dirty="0" smtClean="0"/>
              <a:t>Software flow</a:t>
            </a:r>
          </a:p>
          <a:p>
            <a:pPr lvl="1"/>
            <a:r>
              <a:rPr lang="en-US" b="0" dirty="0" smtClean="0"/>
              <a:t>Compile</a:t>
            </a:r>
          </a:p>
          <a:p>
            <a:pPr lvl="1"/>
            <a:r>
              <a:rPr lang="en-US" b="0" dirty="0" smtClean="0"/>
              <a:t>Link</a:t>
            </a:r>
          </a:p>
          <a:p>
            <a:pPr lvl="1"/>
            <a:endParaRPr lang="en-US" b="0" dirty="0" smtClean="0"/>
          </a:p>
          <a:p>
            <a:r>
              <a:rPr lang="en-US" dirty="0" smtClean="0"/>
              <a:t>Hardware Flow</a:t>
            </a:r>
            <a:endParaRPr lang="en-US" b="0" dirty="0" smtClean="0"/>
          </a:p>
          <a:p>
            <a:pPr lvl="1"/>
            <a:r>
              <a:rPr lang="en-US" b="0" dirty="0" smtClean="0"/>
              <a:t>Synthesize</a:t>
            </a:r>
          </a:p>
          <a:p>
            <a:pPr lvl="1"/>
            <a:r>
              <a:rPr lang="en-US" b="0" dirty="0" smtClean="0"/>
              <a:t>Implement</a:t>
            </a:r>
          </a:p>
          <a:p>
            <a:pPr lvl="1"/>
            <a:r>
              <a:rPr lang="en-US" b="0" dirty="0" err="1" smtClean="0"/>
              <a:t>Bitstream</a:t>
            </a:r>
            <a:r>
              <a:rPr lang="en-US" b="0" dirty="0" smtClean="0"/>
              <a:t> gen</a:t>
            </a:r>
          </a:p>
          <a:p>
            <a:pPr lvl="1"/>
            <a:endParaRPr lang="en-US" b="0" dirty="0" smtClean="0"/>
          </a:p>
          <a:p>
            <a:r>
              <a:rPr lang="en-US" dirty="0" smtClean="0"/>
              <a:t>Download App</a:t>
            </a:r>
          </a:p>
          <a:p>
            <a:endParaRPr lang="en-US" b="0" dirty="0" smtClean="0"/>
          </a:p>
        </p:txBody>
      </p:sp>
      <p:grpSp>
        <p:nvGrpSpPr>
          <p:cNvPr id="8" name="Group 55"/>
          <p:cNvGrpSpPr/>
          <p:nvPr/>
        </p:nvGrpSpPr>
        <p:grpSpPr>
          <a:xfrm>
            <a:off x="3724276" y="2786058"/>
            <a:ext cx="2214578" cy="1785950"/>
            <a:chOff x="3724276" y="2786058"/>
            <a:chExt cx="2214578" cy="1785950"/>
          </a:xfrm>
        </p:grpSpPr>
        <p:sp>
          <p:nvSpPr>
            <p:cNvPr id="31" name="Down Arrow 30"/>
            <p:cNvSpPr/>
            <p:nvPr/>
          </p:nvSpPr>
          <p:spPr bwMode="auto">
            <a:xfrm>
              <a:off x="4152904" y="3786190"/>
              <a:ext cx="357190" cy="428628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2" name="Flowchart: Magnetic Disk 31"/>
            <p:cNvSpPr/>
            <p:nvPr/>
          </p:nvSpPr>
          <p:spPr bwMode="auto">
            <a:xfrm>
              <a:off x="3724276" y="3214686"/>
              <a:ext cx="1143008" cy="642942"/>
            </a:xfrm>
            <a:prstGeom prst="flowChartMagneticDisk">
              <a:avLst/>
            </a:prstGeom>
            <a:solidFill>
              <a:srgbClr val="C7E6A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API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endParaRPr>
            </a:p>
          </p:txBody>
        </p:sp>
        <p:sp>
          <p:nvSpPr>
            <p:cNvPr id="33" name="Down Arrow 32"/>
            <p:cNvSpPr/>
            <p:nvPr/>
          </p:nvSpPr>
          <p:spPr bwMode="auto">
            <a:xfrm>
              <a:off x="5153036" y="2786058"/>
              <a:ext cx="357190" cy="1428760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724276" y="4214818"/>
              <a:ext cx="2214578" cy="357190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</a:rPr>
                <a:t>Compile</a:t>
              </a:r>
            </a:p>
          </p:txBody>
        </p:sp>
      </p:grpSp>
      <p:grpSp>
        <p:nvGrpSpPr>
          <p:cNvPr id="9" name="Group 33"/>
          <p:cNvGrpSpPr/>
          <p:nvPr/>
        </p:nvGrpSpPr>
        <p:grpSpPr>
          <a:xfrm>
            <a:off x="3581400" y="1428736"/>
            <a:ext cx="5348318" cy="1428760"/>
            <a:chOff x="1643040" y="1285860"/>
            <a:chExt cx="2214580" cy="1357337"/>
          </a:xfrm>
        </p:grpSpPr>
        <p:sp>
          <p:nvSpPr>
            <p:cNvPr id="35" name="Rectangle 34"/>
            <p:cNvSpPr/>
            <p:nvPr/>
          </p:nvSpPr>
          <p:spPr bwMode="auto">
            <a:xfrm>
              <a:off x="1643042" y="1285860"/>
              <a:ext cx="2214578" cy="1357322"/>
            </a:xfrm>
            <a:prstGeom prst="rect">
              <a:avLst/>
            </a:prstGeom>
            <a:solidFill>
              <a:srgbClr val="FF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</a:rPr>
                <a:t>Application Decomposition</a:t>
              </a:r>
            </a:p>
          </p:txBody>
        </p:sp>
        <p:grpSp>
          <p:nvGrpSpPr>
            <p:cNvPr id="10" name="Group 31"/>
            <p:cNvGrpSpPr/>
            <p:nvPr/>
          </p:nvGrpSpPr>
          <p:grpSpPr>
            <a:xfrm>
              <a:off x="1643040" y="1605551"/>
              <a:ext cx="2214579" cy="1037646"/>
              <a:chOff x="2285985" y="1749385"/>
              <a:chExt cx="814391" cy="443148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37" name="Freeform 34"/>
              <p:cNvSpPr>
                <a:spLocks/>
              </p:cNvSpPr>
              <p:nvPr/>
            </p:nvSpPr>
            <p:spPr bwMode="auto">
              <a:xfrm>
                <a:off x="2627507" y="1749385"/>
                <a:ext cx="472869" cy="443148"/>
              </a:xfrm>
              <a:custGeom>
                <a:avLst/>
                <a:gdLst>
                  <a:gd name="T0" fmla="*/ 2147483647 w 3435"/>
                  <a:gd name="T1" fmla="*/ 2147483647 h 2287"/>
                  <a:gd name="T2" fmla="*/ 2147483647 w 3435"/>
                  <a:gd name="T3" fmla="*/ 2147483647 h 2287"/>
                  <a:gd name="T4" fmla="*/ 2147483647 w 3435"/>
                  <a:gd name="T5" fmla="*/ 2147483647 h 2287"/>
                  <a:gd name="T6" fmla="*/ 2147483647 w 3435"/>
                  <a:gd name="T7" fmla="*/ 2147483647 h 2287"/>
                  <a:gd name="T8" fmla="*/ 2147483647 w 3435"/>
                  <a:gd name="T9" fmla="*/ 2147483647 h 2287"/>
                  <a:gd name="T10" fmla="*/ 2147483647 w 3435"/>
                  <a:gd name="T11" fmla="*/ 2147483647 h 2287"/>
                  <a:gd name="T12" fmla="*/ 2147483647 w 3435"/>
                  <a:gd name="T13" fmla="*/ 2147483647 h 2287"/>
                  <a:gd name="T14" fmla="*/ 2147483647 w 3435"/>
                  <a:gd name="T15" fmla="*/ 2147483647 h 2287"/>
                  <a:gd name="T16" fmla="*/ 2147483647 w 3435"/>
                  <a:gd name="T17" fmla="*/ 2147483647 h 2287"/>
                  <a:gd name="T18" fmla="*/ 2147483647 w 3435"/>
                  <a:gd name="T19" fmla="*/ 2147483647 h 2287"/>
                  <a:gd name="T20" fmla="*/ 2147483647 w 3435"/>
                  <a:gd name="T21" fmla="*/ 2147483647 h 2287"/>
                  <a:gd name="T22" fmla="*/ 2147483647 w 3435"/>
                  <a:gd name="T23" fmla="*/ 2147483647 h 2287"/>
                  <a:gd name="T24" fmla="*/ 2147483647 w 3435"/>
                  <a:gd name="T25" fmla="*/ 2147483647 h 2287"/>
                  <a:gd name="T26" fmla="*/ 2147483647 w 3435"/>
                  <a:gd name="T27" fmla="*/ 2147483647 h 2287"/>
                  <a:gd name="T28" fmla="*/ 2147483647 w 3435"/>
                  <a:gd name="T29" fmla="*/ 2147483647 h 228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35"/>
                  <a:gd name="T46" fmla="*/ 0 h 2287"/>
                  <a:gd name="T47" fmla="*/ 3435 w 3435"/>
                  <a:gd name="T48" fmla="*/ 2287 h 2287"/>
                  <a:gd name="connsiteX0" fmla="*/ 626 w 10313"/>
                  <a:gd name="connsiteY0" fmla="*/ 8125 h 10000"/>
                  <a:gd name="connsiteX1" fmla="*/ 10313 w 10313"/>
                  <a:gd name="connsiteY1" fmla="*/ 10000 h 10000"/>
                  <a:gd name="connsiteX2" fmla="*/ 10313 w 10313"/>
                  <a:gd name="connsiteY2" fmla="*/ 2007 h 10000"/>
                  <a:gd name="connsiteX3" fmla="*/ 6959 w 10313"/>
                  <a:gd name="connsiteY3" fmla="*/ 1775 h 10000"/>
                  <a:gd name="connsiteX4" fmla="*/ 6342 w 10313"/>
                  <a:gd name="connsiteY4" fmla="*/ 258 h 10000"/>
                  <a:gd name="connsiteX5" fmla="*/ 4723 w 10313"/>
                  <a:gd name="connsiteY5" fmla="*/ 840 h 10000"/>
                  <a:gd name="connsiteX6" fmla="*/ 4723 w 10313"/>
                  <a:gd name="connsiteY6" fmla="*/ 1775 h 10000"/>
                  <a:gd name="connsiteX7" fmla="*/ 1370 w 10313"/>
                  <a:gd name="connsiteY7" fmla="*/ 1605 h 10000"/>
                  <a:gd name="connsiteX8" fmla="*/ 1186 w 10313"/>
                  <a:gd name="connsiteY8" fmla="*/ 4753 h 10000"/>
                  <a:gd name="connsiteX9" fmla="*/ 2802 w 10313"/>
                  <a:gd name="connsiteY9" fmla="*/ 5334 h 10000"/>
                  <a:gd name="connsiteX10" fmla="*/ 2182 w 10313"/>
                  <a:gd name="connsiteY10" fmla="*/ 6852 h 10000"/>
                  <a:gd name="connsiteX11" fmla="*/ 1186 w 10313"/>
                  <a:gd name="connsiteY11" fmla="*/ 6852 h 10000"/>
                  <a:gd name="connsiteX12" fmla="*/ 626 w 10313"/>
                  <a:gd name="connsiteY12" fmla="*/ 8125 h 10000"/>
                  <a:gd name="connsiteX0" fmla="*/ 626 w 10313"/>
                  <a:gd name="connsiteY0" fmla="*/ 8125 h 8125"/>
                  <a:gd name="connsiteX1" fmla="*/ 10313 w 10313"/>
                  <a:gd name="connsiteY1" fmla="*/ 8125 h 8125"/>
                  <a:gd name="connsiteX2" fmla="*/ 10313 w 10313"/>
                  <a:gd name="connsiteY2" fmla="*/ 2007 h 8125"/>
                  <a:gd name="connsiteX3" fmla="*/ 6959 w 10313"/>
                  <a:gd name="connsiteY3" fmla="*/ 1775 h 8125"/>
                  <a:gd name="connsiteX4" fmla="*/ 6342 w 10313"/>
                  <a:gd name="connsiteY4" fmla="*/ 258 h 8125"/>
                  <a:gd name="connsiteX5" fmla="*/ 4723 w 10313"/>
                  <a:gd name="connsiteY5" fmla="*/ 840 h 8125"/>
                  <a:gd name="connsiteX6" fmla="*/ 4723 w 10313"/>
                  <a:gd name="connsiteY6" fmla="*/ 1775 h 8125"/>
                  <a:gd name="connsiteX7" fmla="*/ 1370 w 10313"/>
                  <a:gd name="connsiteY7" fmla="*/ 1605 h 8125"/>
                  <a:gd name="connsiteX8" fmla="*/ 1186 w 10313"/>
                  <a:gd name="connsiteY8" fmla="*/ 4753 h 8125"/>
                  <a:gd name="connsiteX9" fmla="*/ 2802 w 10313"/>
                  <a:gd name="connsiteY9" fmla="*/ 5334 h 8125"/>
                  <a:gd name="connsiteX10" fmla="*/ 2182 w 10313"/>
                  <a:gd name="connsiteY10" fmla="*/ 6852 h 8125"/>
                  <a:gd name="connsiteX11" fmla="*/ 1186 w 10313"/>
                  <a:gd name="connsiteY11" fmla="*/ 6852 h 8125"/>
                  <a:gd name="connsiteX12" fmla="*/ 626 w 10313"/>
                  <a:gd name="connsiteY12" fmla="*/ 8125 h 8125"/>
                  <a:gd name="connsiteX0" fmla="*/ 2356 w 11749"/>
                  <a:gd name="connsiteY0" fmla="*/ 10000 h 10000"/>
                  <a:gd name="connsiteX1" fmla="*/ 11749 w 11749"/>
                  <a:gd name="connsiteY1" fmla="*/ 10000 h 10000"/>
                  <a:gd name="connsiteX2" fmla="*/ 11749 w 11749"/>
                  <a:gd name="connsiteY2" fmla="*/ 2470 h 10000"/>
                  <a:gd name="connsiteX3" fmla="*/ 8497 w 11749"/>
                  <a:gd name="connsiteY3" fmla="*/ 2185 h 10000"/>
                  <a:gd name="connsiteX4" fmla="*/ 7899 w 11749"/>
                  <a:gd name="connsiteY4" fmla="*/ 318 h 10000"/>
                  <a:gd name="connsiteX5" fmla="*/ 6329 w 11749"/>
                  <a:gd name="connsiteY5" fmla="*/ 1034 h 10000"/>
                  <a:gd name="connsiteX6" fmla="*/ 6329 w 11749"/>
                  <a:gd name="connsiteY6" fmla="*/ 2185 h 10000"/>
                  <a:gd name="connsiteX7" fmla="*/ 3077 w 11749"/>
                  <a:gd name="connsiteY7" fmla="*/ 1975 h 10000"/>
                  <a:gd name="connsiteX8" fmla="*/ 2899 w 11749"/>
                  <a:gd name="connsiteY8" fmla="*/ 5850 h 10000"/>
                  <a:gd name="connsiteX9" fmla="*/ 268 w 11749"/>
                  <a:gd name="connsiteY9" fmla="*/ 6923 h 10000"/>
                  <a:gd name="connsiteX10" fmla="*/ 3865 w 11749"/>
                  <a:gd name="connsiteY10" fmla="*/ 8433 h 10000"/>
                  <a:gd name="connsiteX11" fmla="*/ 2899 w 11749"/>
                  <a:gd name="connsiteY11" fmla="*/ 8433 h 10000"/>
                  <a:gd name="connsiteX12" fmla="*/ 2356 w 11749"/>
                  <a:gd name="connsiteY12" fmla="*/ 10000 h 10000"/>
                  <a:gd name="connsiteX0" fmla="*/ 3439 w 12832"/>
                  <a:gd name="connsiteY0" fmla="*/ 10000 h 10000"/>
                  <a:gd name="connsiteX1" fmla="*/ 12832 w 12832"/>
                  <a:gd name="connsiteY1" fmla="*/ 10000 h 10000"/>
                  <a:gd name="connsiteX2" fmla="*/ 12832 w 12832"/>
                  <a:gd name="connsiteY2" fmla="*/ 2470 h 10000"/>
                  <a:gd name="connsiteX3" fmla="*/ 9580 w 12832"/>
                  <a:gd name="connsiteY3" fmla="*/ 2185 h 10000"/>
                  <a:gd name="connsiteX4" fmla="*/ 8982 w 12832"/>
                  <a:gd name="connsiteY4" fmla="*/ 318 h 10000"/>
                  <a:gd name="connsiteX5" fmla="*/ 7412 w 12832"/>
                  <a:gd name="connsiteY5" fmla="*/ 1034 h 10000"/>
                  <a:gd name="connsiteX6" fmla="*/ 7412 w 12832"/>
                  <a:gd name="connsiteY6" fmla="*/ 2185 h 10000"/>
                  <a:gd name="connsiteX7" fmla="*/ 4160 w 12832"/>
                  <a:gd name="connsiteY7" fmla="*/ 1975 h 10000"/>
                  <a:gd name="connsiteX8" fmla="*/ 3982 w 12832"/>
                  <a:gd name="connsiteY8" fmla="*/ 5850 h 10000"/>
                  <a:gd name="connsiteX9" fmla="*/ 1351 w 12832"/>
                  <a:gd name="connsiteY9" fmla="*/ 6923 h 10000"/>
                  <a:gd name="connsiteX10" fmla="*/ 308 w 12832"/>
                  <a:gd name="connsiteY10" fmla="*/ 7692 h 10000"/>
                  <a:gd name="connsiteX11" fmla="*/ 3982 w 12832"/>
                  <a:gd name="connsiteY11" fmla="*/ 8433 h 10000"/>
                  <a:gd name="connsiteX12" fmla="*/ 3439 w 12832"/>
                  <a:gd name="connsiteY12" fmla="*/ 10000 h 10000"/>
                  <a:gd name="connsiteX0" fmla="*/ 3131 w 12524"/>
                  <a:gd name="connsiteY0" fmla="*/ 10000 h 10000"/>
                  <a:gd name="connsiteX1" fmla="*/ 12524 w 12524"/>
                  <a:gd name="connsiteY1" fmla="*/ 10000 h 10000"/>
                  <a:gd name="connsiteX2" fmla="*/ 12524 w 12524"/>
                  <a:gd name="connsiteY2" fmla="*/ 2470 h 10000"/>
                  <a:gd name="connsiteX3" fmla="*/ 9272 w 12524"/>
                  <a:gd name="connsiteY3" fmla="*/ 2185 h 10000"/>
                  <a:gd name="connsiteX4" fmla="*/ 8674 w 12524"/>
                  <a:gd name="connsiteY4" fmla="*/ 318 h 10000"/>
                  <a:gd name="connsiteX5" fmla="*/ 7104 w 12524"/>
                  <a:gd name="connsiteY5" fmla="*/ 1034 h 10000"/>
                  <a:gd name="connsiteX6" fmla="*/ 7104 w 12524"/>
                  <a:gd name="connsiteY6" fmla="*/ 2185 h 10000"/>
                  <a:gd name="connsiteX7" fmla="*/ 3852 w 12524"/>
                  <a:gd name="connsiteY7" fmla="*/ 1975 h 10000"/>
                  <a:gd name="connsiteX8" fmla="*/ 3674 w 12524"/>
                  <a:gd name="connsiteY8" fmla="*/ 5850 h 10000"/>
                  <a:gd name="connsiteX9" fmla="*/ 1043 w 12524"/>
                  <a:gd name="connsiteY9" fmla="*/ 6923 h 10000"/>
                  <a:gd name="connsiteX10" fmla="*/ 0 w 12524"/>
                  <a:gd name="connsiteY10" fmla="*/ 7692 h 10000"/>
                  <a:gd name="connsiteX11" fmla="*/ 3131 w 12524"/>
                  <a:gd name="connsiteY11" fmla="*/ 10000 h 10000"/>
                  <a:gd name="connsiteX0" fmla="*/ 3131 w 12524"/>
                  <a:gd name="connsiteY0" fmla="*/ 10000 h 10000"/>
                  <a:gd name="connsiteX1" fmla="*/ 12524 w 12524"/>
                  <a:gd name="connsiteY1" fmla="*/ 10000 h 10000"/>
                  <a:gd name="connsiteX2" fmla="*/ 12524 w 12524"/>
                  <a:gd name="connsiteY2" fmla="*/ 2470 h 10000"/>
                  <a:gd name="connsiteX3" fmla="*/ 9272 w 12524"/>
                  <a:gd name="connsiteY3" fmla="*/ 2185 h 10000"/>
                  <a:gd name="connsiteX4" fmla="*/ 8674 w 12524"/>
                  <a:gd name="connsiteY4" fmla="*/ 318 h 10000"/>
                  <a:gd name="connsiteX5" fmla="*/ 7104 w 12524"/>
                  <a:gd name="connsiteY5" fmla="*/ 1034 h 10000"/>
                  <a:gd name="connsiteX6" fmla="*/ 7104 w 12524"/>
                  <a:gd name="connsiteY6" fmla="*/ 2185 h 10000"/>
                  <a:gd name="connsiteX7" fmla="*/ 3852 w 12524"/>
                  <a:gd name="connsiteY7" fmla="*/ 1975 h 10000"/>
                  <a:gd name="connsiteX8" fmla="*/ 3674 w 12524"/>
                  <a:gd name="connsiteY8" fmla="*/ 5850 h 10000"/>
                  <a:gd name="connsiteX9" fmla="*/ 0 w 12524"/>
                  <a:gd name="connsiteY9" fmla="*/ 7692 h 10000"/>
                  <a:gd name="connsiteX10" fmla="*/ 3131 w 12524"/>
                  <a:gd name="connsiteY10" fmla="*/ 10000 h 10000"/>
                  <a:gd name="connsiteX0" fmla="*/ 1475 w 10868"/>
                  <a:gd name="connsiteY0" fmla="*/ 10000 h 10000"/>
                  <a:gd name="connsiteX1" fmla="*/ 10868 w 10868"/>
                  <a:gd name="connsiteY1" fmla="*/ 10000 h 10000"/>
                  <a:gd name="connsiteX2" fmla="*/ 10868 w 10868"/>
                  <a:gd name="connsiteY2" fmla="*/ 2470 h 10000"/>
                  <a:gd name="connsiteX3" fmla="*/ 7616 w 10868"/>
                  <a:gd name="connsiteY3" fmla="*/ 2185 h 10000"/>
                  <a:gd name="connsiteX4" fmla="*/ 7018 w 10868"/>
                  <a:gd name="connsiteY4" fmla="*/ 318 h 10000"/>
                  <a:gd name="connsiteX5" fmla="*/ 5448 w 10868"/>
                  <a:gd name="connsiteY5" fmla="*/ 1034 h 10000"/>
                  <a:gd name="connsiteX6" fmla="*/ 5448 w 10868"/>
                  <a:gd name="connsiteY6" fmla="*/ 2185 h 10000"/>
                  <a:gd name="connsiteX7" fmla="*/ 2196 w 10868"/>
                  <a:gd name="connsiteY7" fmla="*/ 1975 h 10000"/>
                  <a:gd name="connsiteX8" fmla="*/ 2018 w 10868"/>
                  <a:gd name="connsiteY8" fmla="*/ 5850 h 10000"/>
                  <a:gd name="connsiteX9" fmla="*/ 1475 w 10868"/>
                  <a:gd name="connsiteY9" fmla="*/ 10000 h 10000"/>
                  <a:gd name="connsiteX0" fmla="*/ 1475 w 10346"/>
                  <a:gd name="connsiteY0" fmla="*/ 10000 h 10000"/>
                  <a:gd name="connsiteX1" fmla="*/ 10346 w 10346"/>
                  <a:gd name="connsiteY1" fmla="*/ 10000 h 10000"/>
                  <a:gd name="connsiteX2" fmla="*/ 10346 w 10346"/>
                  <a:gd name="connsiteY2" fmla="*/ 2470 h 10000"/>
                  <a:gd name="connsiteX3" fmla="*/ 7094 w 10346"/>
                  <a:gd name="connsiteY3" fmla="*/ 2185 h 10000"/>
                  <a:gd name="connsiteX4" fmla="*/ 6496 w 10346"/>
                  <a:gd name="connsiteY4" fmla="*/ 318 h 10000"/>
                  <a:gd name="connsiteX5" fmla="*/ 4926 w 10346"/>
                  <a:gd name="connsiteY5" fmla="*/ 1034 h 10000"/>
                  <a:gd name="connsiteX6" fmla="*/ 4926 w 10346"/>
                  <a:gd name="connsiteY6" fmla="*/ 2185 h 10000"/>
                  <a:gd name="connsiteX7" fmla="*/ 1674 w 10346"/>
                  <a:gd name="connsiteY7" fmla="*/ 1975 h 10000"/>
                  <a:gd name="connsiteX8" fmla="*/ 1496 w 10346"/>
                  <a:gd name="connsiteY8" fmla="*/ 5850 h 10000"/>
                  <a:gd name="connsiteX9" fmla="*/ 1475 w 10346"/>
                  <a:gd name="connsiteY9" fmla="*/ 10000 h 10000"/>
                  <a:gd name="connsiteX0" fmla="*/ 965 w 9836"/>
                  <a:gd name="connsiteY0" fmla="*/ 10000 h 10000"/>
                  <a:gd name="connsiteX1" fmla="*/ 9836 w 9836"/>
                  <a:gd name="connsiteY1" fmla="*/ 10000 h 10000"/>
                  <a:gd name="connsiteX2" fmla="*/ 9836 w 9836"/>
                  <a:gd name="connsiteY2" fmla="*/ 2470 h 10000"/>
                  <a:gd name="connsiteX3" fmla="*/ 6584 w 9836"/>
                  <a:gd name="connsiteY3" fmla="*/ 2185 h 10000"/>
                  <a:gd name="connsiteX4" fmla="*/ 5986 w 9836"/>
                  <a:gd name="connsiteY4" fmla="*/ 318 h 10000"/>
                  <a:gd name="connsiteX5" fmla="*/ 4416 w 9836"/>
                  <a:gd name="connsiteY5" fmla="*/ 1034 h 10000"/>
                  <a:gd name="connsiteX6" fmla="*/ 4416 w 9836"/>
                  <a:gd name="connsiteY6" fmla="*/ 2185 h 10000"/>
                  <a:gd name="connsiteX7" fmla="*/ 1164 w 9836"/>
                  <a:gd name="connsiteY7" fmla="*/ 1975 h 10000"/>
                  <a:gd name="connsiteX8" fmla="*/ 986 w 9836"/>
                  <a:gd name="connsiteY8" fmla="*/ 5850 h 10000"/>
                  <a:gd name="connsiteX9" fmla="*/ 965 w 9836"/>
                  <a:gd name="connsiteY9" fmla="*/ 10000 h 10000"/>
                  <a:gd name="connsiteX0" fmla="*/ 360 w 9379"/>
                  <a:gd name="connsiteY0" fmla="*/ 10000 h 10000"/>
                  <a:gd name="connsiteX1" fmla="*/ 9379 w 9379"/>
                  <a:gd name="connsiteY1" fmla="*/ 10000 h 10000"/>
                  <a:gd name="connsiteX2" fmla="*/ 9379 w 9379"/>
                  <a:gd name="connsiteY2" fmla="*/ 2470 h 10000"/>
                  <a:gd name="connsiteX3" fmla="*/ 6073 w 9379"/>
                  <a:gd name="connsiteY3" fmla="*/ 2185 h 10000"/>
                  <a:gd name="connsiteX4" fmla="*/ 5465 w 9379"/>
                  <a:gd name="connsiteY4" fmla="*/ 318 h 10000"/>
                  <a:gd name="connsiteX5" fmla="*/ 3869 w 9379"/>
                  <a:gd name="connsiteY5" fmla="*/ 1034 h 10000"/>
                  <a:gd name="connsiteX6" fmla="*/ 3869 w 9379"/>
                  <a:gd name="connsiteY6" fmla="*/ 2185 h 10000"/>
                  <a:gd name="connsiteX7" fmla="*/ 562 w 9379"/>
                  <a:gd name="connsiteY7" fmla="*/ 1975 h 10000"/>
                  <a:gd name="connsiteX8" fmla="*/ 381 w 9379"/>
                  <a:gd name="connsiteY8" fmla="*/ 5850 h 10000"/>
                  <a:gd name="connsiteX9" fmla="*/ 360 w 9379"/>
                  <a:gd name="connsiteY9" fmla="*/ 10000 h 10000"/>
                  <a:gd name="connsiteX0" fmla="*/ 0 w 10182"/>
                  <a:gd name="connsiteY0" fmla="*/ 10000 h 10000"/>
                  <a:gd name="connsiteX1" fmla="*/ 10182 w 10182"/>
                  <a:gd name="connsiteY1" fmla="*/ 10000 h 10000"/>
                  <a:gd name="connsiteX2" fmla="*/ 10182 w 10182"/>
                  <a:gd name="connsiteY2" fmla="*/ 2470 h 10000"/>
                  <a:gd name="connsiteX3" fmla="*/ 6657 w 10182"/>
                  <a:gd name="connsiteY3" fmla="*/ 2185 h 10000"/>
                  <a:gd name="connsiteX4" fmla="*/ 6009 w 10182"/>
                  <a:gd name="connsiteY4" fmla="*/ 318 h 10000"/>
                  <a:gd name="connsiteX5" fmla="*/ 4307 w 10182"/>
                  <a:gd name="connsiteY5" fmla="*/ 1034 h 10000"/>
                  <a:gd name="connsiteX6" fmla="*/ 4307 w 10182"/>
                  <a:gd name="connsiteY6" fmla="*/ 2185 h 10000"/>
                  <a:gd name="connsiteX7" fmla="*/ 781 w 10182"/>
                  <a:gd name="connsiteY7" fmla="*/ 1975 h 10000"/>
                  <a:gd name="connsiteX8" fmla="*/ 588 w 10182"/>
                  <a:gd name="connsiteY8" fmla="*/ 5850 h 10000"/>
                  <a:gd name="connsiteX9" fmla="*/ 0 w 10182"/>
                  <a:gd name="connsiteY9" fmla="*/ 10000 h 10000"/>
                  <a:gd name="connsiteX0" fmla="*/ 0 w 10182"/>
                  <a:gd name="connsiteY0" fmla="*/ 9231 h 10000"/>
                  <a:gd name="connsiteX1" fmla="*/ 10182 w 10182"/>
                  <a:gd name="connsiteY1" fmla="*/ 10000 h 10000"/>
                  <a:gd name="connsiteX2" fmla="*/ 10182 w 10182"/>
                  <a:gd name="connsiteY2" fmla="*/ 2470 h 10000"/>
                  <a:gd name="connsiteX3" fmla="*/ 6657 w 10182"/>
                  <a:gd name="connsiteY3" fmla="*/ 2185 h 10000"/>
                  <a:gd name="connsiteX4" fmla="*/ 6009 w 10182"/>
                  <a:gd name="connsiteY4" fmla="*/ 318 h 10000"/>
                  <a:gd name="connsiteX5" fmla="*/ 4307 w 10182"/>
                  <a:gd name="connsiteY5" fmla="*/ 1034 h 10000"/>
                  <a:gd name="connsiteX6" fmla="*/ 4307 w 10182"/>
                  <a:gd name="connsiteY6" fmla="*/ 2185 h 10000"/>
                  <a:gd name="connsiteX7" fmla="*/ 781 w 10182"/>
                  <a:gd name="connsiteY7" fmla="*/ 1975 h 10000"/>
                  <a:gd name="connsiteX8" fmla="*/ 588 w 10182"/>
                  <a:gd name="connsiteY8" fmla="*/ 5850 h 10000"/>
                  <a:gd name="connsiteX9" fmla="*/ 0 w 10182"/>
                  <a:gd name="connsiteY9" fmla="*/ 9231 h 10000"/>
                  <a:gd name="connsiteX0" fmla="*/ 0 w 10182"/>
                  <a:gd name="connsiteY0" fmla="*/ 9231 h 9231"/>
                  <a:gd name="connsiteX1" fmla="*/ 10182 w 10182"/>
                  <a:gd name="connsiteY1" fmla="*/ 9231 h 9231"/>
                  <a:gd name="connsiteX2" fmla="*/ 10182 w 10182"/>
                  <a:gd name="connsiteY2" fmla="*/ 2470 h 9231"/>
                  <a:gd name="connsiteX3" fmla="*/ 6657 w 10182"/>
                  <a:gd name="connsiteY3" fmla="*/ 2185 h 9231"/>
                  <a:gd name="connsiteX4" fmla="*/ 6009 w 10182"/>
                  <a:gd name="connsiteY4" fmla="*/ 318 h 9231"/>
                  <a:gd name="connsiteX5" fmla="*/ 4307 w 10182"/>
                  <a:gd name="connsiteY5" fmla="*/ 1034 h 9231"/>
                  <a:gd name="connsiteX6" fmla="*/ 4307 w 10182"/>
                  <a:gd name="connsiteY6" fmla="*/ 2185 h 9231"/>
                  <a:gd name="connsiteX7" fmla="*/ 781 w 10182"/>
                  <a:gd name="connsiteY7" fmla="*/ 1975 h 9231"/>
                  <a:gd name="connsiteX8" fmla="*/ 588 w 10182"/>
                  <a:gd name="connsiteY8" fmla="*/ 5850 h 9231"/>
                  <a:gd name="connsiteX9" fmla="*/ 0 w 10182"/>
                  <a:gd name="connsiteY9" fmla="*/ 9231 h 9231"/>
                  <a:gd name="connsiteX0" fmla="*/ 0 w 10000"/>
                  <a:gd name="connsiteY0" fmla="*/ 10344 h 10344"/>
                  <a:gd name="connsiteX1" fmla="*/ 10000 w 10000"/>
                  <a:gd name="connsiteY1" fmla="*/ 10344 h 10344"/>
                  <a:gd name="connsiteX2" fmla="*/ 10000 w 10000"/>
                  <a:gd name="connsiteY2" fmla="*/ 3020 h 10344"/>
                  <a:gd name="connsiteX3" fmla="*/ 6538 w 10000"/>
                  <a:gd name="connsiteY3" fmla="*/ 2711 h 10344"/>
                  <a:gd name="connsiteX4" fmla="*/ 5948 w 10000"/>
                  <a:gd name="connsiteY4" fmla="*/ 344 h 10344"/>
                  <a:gd name="connsiteX5" fmla="*/ 4230 w 10000"/>
                  <a:gd name="connsiteY5" fmla="*/ 1464 h 10344"/>
                  <a:gd name="connsiteX6" fmla="*/ 4230 w 10000"/>
                  <a:gd name="connsiteY6" fmla="*/ 2711 h 10344"/>
                  <a:gd name="connsiteX7" fmla="*/ 767 w 10000"/>
                  <a:gd name="connsiteY7" fmla="*/ 2484 h 10344"/>
                  <a:gd name="connsiteX8" fmla="*/ 577 w 10000"/>
                  <a:gd name="connsiteY8" fmla="*/ 6681 h 10344"/>
                  <a:gd name="connsiteX9" fmla="*/ 0 w 10000"/>
                  <a:gd name="connsiteY9" fmla="*/ 10344 h 10344"/>
                  <a:gd name="connsiteX0" fmla="*/ 0 w 10000"/>
                  <a:gd name="connsiteY0" fmla="*/ 10771 h 10771"/>
                  <a:gd name="connsiteX1" fmla="*/ 10000 w 10000"/>
                  <a:gd name="connsiteY1" fmla="*/ 10771 h 10771"/>
                  <a:gd name="connsiteX2" fmla="*/ 10000 w 10000"/>
                  <a:gd name="connsiteY2" fmla="*/ 3447 h 10771"/>
                  <a:gd name="connsiteX3" fmla="*/ 6538 w 10000"/>
                  <a:gd name="connsiteY3" fmla="*/ 3138 h 10771"/>
                  <a:gd name="connsiteX4" fmla="*/ 5948 w 10000"/>
                  <a:gd name="connsiteY4" fmla="*/ 771 h 10771"/>
                  <a:gd name="connsiteX5" fmla="*/ 4259 w 10000"/>
                  <a:gd name="connsiteY5" fmla="*/ 771 h 10771"/>
                  <a:gd name="connsiteX6" fmla="*/ 4230 w 10000"/>
                  <a:gd name="connsiteY6" fmla="*/ 3138 h 10771"/>
                  <a:gd name="connsiteX7" fmla="*/ 767 w 10000"/>
                  <a:gd name="connsiteY7" fmla="*/ 2911 h 10771"/>
                  <a:gd name="connsiteX8" fmla="*/ 577 w 10000"/>
                  <a:gd name="connsiteY8" fmla="*/ 7108 h 10771"/>
                  <a:gd name="connsiteX9" fmla="*/ 0 w 10000"/>
                  <a:gd name="connsiteY9" fmla="*/ 10771 h 10771"/>
                  <a:gd name="connsiteX0" fmla="*/ 0 w 10000"/>
                  <a:gd name="connsiteY0" fmla="*/ 11160 h 11160"/>
                  <a:gd name="connsiteX1" fmla="*/ 10000 w 10000"/>
                  <a:gd name="connsiteY1" fmla="*/ 11160 h 11160"/>
                  <a:gd name="connsiteX2" fmla="*/ 10000 w 10000"/>
                  <a:gd name="connsiteY2" fmla="*/ 3836 h 11160"/>
                  <a:gd name="connsiteX3" fmla="*/ 6538 w 10000"/>
                  <a:gd name="connsiteY3" fmla="*/ 3527 h 11160"/>
                  <a:gd name="connsiteX4" fmla="*/ 5948 w 10000"/>
                  <a:gd name="connsiteY4" fmla="*/ 1160 h 11160"/>
                  <a:gd name="connsiteX5" fmla="*/ 4259 w 10000"/>
                  <a:gd name="connsiteY5" fmla="*/ 1160 h 11160"/>
                  <a:gd name="connsiteX6" fmla="*/ 4230 w 10000"/>
                  <a:gd name="connsiteY6" fmla="*/ 3527 h 11160"/>
                  <a:gd name="connsiteX7" fmla="*/ 767 w 10000"/>
                  <a:gd name="connsiteY7" fmla="*/ 3300 h 11160"/>
                  <a:gd name="connsiteX8" fmla="*/ 577 w 10000"/>
                  <a:gd name="connsiteY8" fmla="*/ 7497 h 11160"/>
                  <a:gd name="connsiteX9" fmla="*/ 0 w 10000"/>
                  <a:gd name="connsiteY9" fmla="*/ 11160 h 11160"/>
                  <a:gd name="connsiteX0" fmla="*/ 0 w 10000"/>
                  <a:gd name="connsiteY0" fmla="*/ 11160 h 11160"/>
                  <a:gd name="connsiteX1" fmla="*/ 10000 w 10000"/>
                  <a:gd name="connsiteY1" fmla="*/ 11160 h 11160"/>
                  <a:gd name="connsiteX2" fmla="*/ 10000 w 10000"/>
                  <a:gd name="connsiteY2" fmla="*/ 3836 h 11160"/>
                  <a:gd name="connsiteX3" fmla="*/ 6538 w 10000"/>
                  <a:gd name="connsiteY3" fmla="*/ 3527 h 11160"/>
                  <a:gd name="connsiteX4" fmla="*/ 5948 w 10000"/>
                  <a:gd name="connsiteY4" fmla="*/ 1160 h 11160"/>
                  <a:gd name="connsiteX5" fmla="*/ 4259 w 10000"/>
                  <a:gd name="connsiteY5" fmla="*/ 1160 h 11160"/>
                  <a:gd name="connsiteX6" fmla="*/ 4230 w 10000"/>
                  <a:gd name="connsiteY6" fmla="*/ 3527 h 11160"/>
                  <a:gd name="connsiteX7" fmla="*/ 767 w 10000"/>
                  <a:gd name="connsiteY7" fmla="*/ 3300 h 11160"/>
                  <a:gd name="connsiteX8" fmla="*/ 577 w 10000"/>
                  <a:gd name="connsiteY8" fmla="*/ 7497 h 11160"/>
                  <a:gd name="connsiteX9" fmla="*/ 0 w 10000"/>
                  <a:gd name="connsiteY9" fmla="*/ 11160 h 11160"/>
                  <a:gd name="connsiteX0" fmla="*/ 0 w 10000"/>
                  <a:gd name="connsiteY0" fmla="*/ 11160 h 11160"/>
                  <a:gd name="connsiteX1" fmla="*/ 10000 w 10000"/>
                  <a:gd name="connsiteY1" fmla="*/ 11160 h 11160"/>
                  <a:gd name="connsiteX2" fmla="*/ 10000 w 10000"/>
                  <a:gd name="connsiteY2" fmla="*/ 3836 h 11160"/>
                  <a:gd name="connsiteX3" fmla="*/ 6538 w 10000"/>
                  <a:gd name="connsiteY3" fmla="*/ 3527 h 11160"/>
                  <a:gd name="connsiteX4" fmla="*/ 5948 w 10000"/>
                  <a:gd name="connsiteY4" fmla="*/ 1160 h 11160"/>
                  <a:gd name="connsiteX5" fmla="*/ 4259 w 10000"/>
                  <a:gd name="connsiteY5" fmla="*/ 1160 h 11160"/>
                  <a:gd name="connsiteX6" fmla="*/ 4230 w 10000"/>
                  <a:gd name="connsiteY6" fmla="*/ 3527 h 11160"/>
                  <a:gd name="connsiteX7" fmla="*/ 767 w 10000"/>
                  <a:gd name="connsiteY7" fmla="*/ 3300 h 11160"/>
                  <a:gd name="connsiteX8" fmla="*/ 577 w 10000"/>
                  <a:gd name="connsiteY8" fmla="*/ 7497 h 11160"/>
                  <a:gd name="connsiteX9" fmla="*/ 0 w 10000"/>
                  <a:gd name="connsiteY9" fmla="*/ 11160 h 11160"/>
                  <a:gd name="connsiteX0" fmla="*/ 0 w 10000"/>
                  <a:gd name="connsiteY0" fmla="*/ 11732 h 11732"/>
                  <a:gd name="connsiteX1" fmla="*/ 10000 w 10000"/>
                  <a:gd name="connsiteY1" fmla="*/ 11732 h 11732"/>
                  <a:gd name="connsiteX2" fmla="*/ 10000 w 10000"/>
                  <a:gd name="connsiteY2" fmla="*/ 4408 h 11732"/>
                  <a:gd name="connsiteX3" fmla="*/ 6538 w 10000"/>
                  <a:gd name="connsiteY3" fmla="*/ 4099 h 11732"/>
                  <a:gd name="connsiteX4" fmla="*/ 5948 w 10000"/>
                  <a:gd name="connsiteY4" fmla="*/ 899 h 11732"/>
                  <a:gd name="connsiteX5" fmla="*/ 4259 w 10000"/>
                  <a:gd name="connsiteY5" fmla="*/ 1732 h 11732"/>
                  <a:gd name="connsiteX6" fmla="*/ 4230 w 10000"/>
                  <a:gd name="connsiteY6" fmla="*/ 4099 h 11732"/>
                  <a:gd name="connsiteX7" fmla="*/ 767 w 10000"/>
                  <a:gd name="connsiteY7" fmla="*/ 3872 h 11732"/>
                  <a:gd name="connsiteX8" fmla="*/ 577 w 10000"/>
                  <a:gd name="connsiteY8" fmla="*/ 8069 h 11732"/>
                  <a:gd name="connsiteX9" fmla="*/ 0 w 10000"/>
                  <a:gd name="connsiteY9" fmla="*/ 11732 h 11732"/>
                  <a:gd name="connsiteX0" fmla="*/ 0 w 10000"/>
                  <a:gd name="connsiteY0" fmla="*/ 11160 h 11160"/>
                  <a:gd name="connsiteX1" fmla="*/ 10000 w 10000"/>
                  <a:gd name="connsiteY1" fmla="*/ 11160 h 11160"/>
                  <a:gd name="connsiteX2" fmla="*/ 10000 w 10000"/>
                  <a:gd name="connsiteY2" fmla="*/ 3836 h 11160"/>
                  <a:gd name="connsiteX3" fmla="*/ 6538 w 10000"/>
                  <a:gd name="connsiteY3" fmla="*/ 3527 h 11160"/>
                  <a:gd name="connsiteX4" fmla="*/ 5948 w 10000"/>
                  <a:gd name="connsiteY4" fmla="*/ 327 h 11160"/>
                  <a:gd name="connsiteX5" fmla="*/ 4259 w 10000"/>
                  <a:gd name="connsiteY5" fmla="*/ 1160 h 11160"/>
                  <a:gd name="connsiteX6" fmla="*/ 4230 w 10000"/>
                  <a:gd name="connsiteY6" fmla="*/ 3527 h 11160"/>
                  <a:gd name="connsiteX7" fmla="*/ 767 w 10000"/>
                  <a:gd name="connsiteY7" fmla="*/ 3300 h 11160"/>
                  <a:gd name="connsiteX8" fmla="*/ 577 w 10000"/>
                  <a:gd name="connsiteY8" fmla="*/ 7497 h 11160"/>
                  <a:gd name="connsiteX9" fmla="*/ 0 w 10000"/>
                  <a:gd name="connsiteY9" fmla="*/ 11160 h 11160"/>
                  <a:gd name="connsiteX0" fmla="*/ 0 w 10000"/>
                  <a:gd name="connsiteY0" fmla="*/ 11160 h 11160"/>
                  <a:gd name="connsiteX1" fmla="*/ 10000 w 10000"/>
                  <a:gd name="connsiteY1" fmla="*/ 11160 h 11160"/>
                  <a:gd name="connsiteX2" fmla="*/ 10000 w 10000"/>
                  <a:gd name="connsiteY2" fmla="*/ 3836 h 11160"/>
                  <a:gd name="connsiteX3" fmla="*/ 6538 w 10000"/>
                  <a:gd name="connsiteY3" fmla="*/ 3527 h 11160"/>
                  <a:gd name="connsiteX4" fmla="*/ 5948 w 10000"/>
                  <a:gd name="connsiteY4" fmla="*/ 327 h 11160"/>
                  <a:gd name="connsiteX5" fmla="*/ 4259 w 10000"/>
                  <a:gd name="connsiteY5" fmla="*/ 1160 h 11160"/>
                  <a:gd name="connsiteX6" fmla="*/ 4230 w 10000"/>
                  <a:gd name="connsiteY6" fmla="*/ 3527 h 11160"/>
                  <a:gd name="connsiteX7" fmla="*/ 767 w 10000"/>
                  <a:gd name="connsiteY7" fmla="*/ 3300 h 11160"/>
                  <a:gd name="connsiteX8" fmla="*/ 577 w 10000"/>
                  <a:gd name="connsiteY8" fmla="*/ 7497 h 11160"/>
                  <a:gd name="connsiteX9" fmla="*/ 0 w 10000"/>
                  <a:gd name="connsiteY9" fmla="*/ 11160 h 11160"/>
                  <a:gd name="connsiteX0" fmla="*/ 0 w 10000"/>
                  <a:gd name="connsiteY0" fmla="*/ 11160 h 11160"/>
                  <a:gd name="connsiteX1" fmla="*/ 10000 w 10000"/>
                  <a:gd name="connsiteY1" fmla="*/ 11160 h 11160"/>
                  <a:gd name="connsiteX2" fmla="*/ 10000 w 10000"/>
                  <a:gd name="connsiteY2" fmla="*/ 3836 h 11160"/>
                  <a:gd name="connsiteX3" fmla="*/ 6538 w 10000"/>
                  <a:gd name="connsiteY3" fmla="*/ 3527 h 11160"/>
                  <a:gd name="connsiteX4" fmla="*/ 5948 w 10000"/>
                  <a:gd name="connsiteY4" fmla="*/ 327 h 11160"/>
                  <a:gd name="connsiteX5" fmla="*/ 4595 w 10000"/>
                  <a:gd name="connsiteY5" fmla="*/ 1160 h 11160"/>
                  <a:gd name="connsiteX6" fmla="*/ 4230 w 10000"/>
                  <a:gd name="connsiteY6" fmla="*/ 3527 h 11160"/>
                  <a:gd name="connsiteX7" fmla="*/ 767 w 10000"/>
                  <a:gd name="connsiteY7" fmla="*/ 3300 h 11160"/>
                  <a:gd name="connsiteX8" fmla="*/ 577 w 10000"/>
                  <a:gd name="connsiteY8" fmla="*/ 7497 h 11160"/>
                  <a:gd name="connsiteX9" fmla="*/ 0 w 10000"/>
                  <a:gd name="connsiteY9" fmla="*/ 11160 h 11160"/>
                  <a:gd name="connsiteX0" fmla="*/ 0 w 10000"/>
                  <a:gd name="connsiteY0" fmla="*/ 11160 h 11160"/>
                  <a:gd name="connsiteX1" fmla="*/ 10000 w 10000"/>
                  <a:gd name="connsiteY1" fmla="*/ 11160 h 11160"/>
                  <a:gd name="connsiteX2" fmla="*/ 10000 w 10000"/>
                  <a:gd name="connsiteY2" fmla="*/ 3836 h 11160"/>
                  <a:gd name="connsiteX3" fmla="*/ 6538 w 10000"/>
                  <a:gd name="connsiteY3" fmla="*/ 3527 h 11160"/>
                  <a:gd name="connsiteX4" fmla="*/ 5948 w 10000"/>
                  <a:gd name="connsiteY4" fmla="*/ 327 h 11160"/>
                  <a:gd name="connsiteX5" fmla="*/ 4595 w 10000"/>
                  <a:gd name="connsiteY5" fmla="*/ 1160 h 11160"/>
                  <a:gd name="connsiteX6" fmla="*/ 4595 w 10000"/>
                  <a:gd name="connsiteY6" fmla="*/ 3660 h 11160"/>
                  <a:gd name="connsiteX7" fmla="*/ 767 w 10000"/>
                  <a:gd name="connsiteY7" fmla="*/ 3300 h 11160"/>
                  <a:gd name="connsiteX8" fmla="*/ 577 w 10000"/>
                  <a:gd name="connsiteY8" fmla="*/ 7497 h 11160"/>
                  <a:gd name="connsiteX9" fmla="*/ 0 w 10000"/>
                  <a:gd name="connsiteY9" fmla="*/ 11160 h 11160"/>
                  <a:gd name="connsiteX0" fmla="*/ 0 w 10000"/>
                  <a:gd name="connsiteY0" fmla="*/ 11993 h 11993"/>
                  <a:gd name="connsiteX1" fmla="*/ 10000 w 10000"/>
                  <a:gd name="connsiteY1" fmla="*/ 11993 h 11993"/>
                  <a:gd name="connsiteX2" fmla="*/ 10000 w 10000"/>
                  <a:gd name="connsiteY2" fmla="*/ 4669 h 11993"/>
                  <a:gd name="connsiteX3" fmla="*/ 6538 w 10000"/>
                  <a:gd name="connsiteY3" fmla="*/ 4360 h 11993"/>
                  <a:gd name="connsiteX4" fmla="*/ 5948 w 10000"/>
                  <a:gd name="connsiteY4" fmla="*/ 1160 h 11993"/>
                  <a:gd name="connsiteX5" fmla="*/ 4832 w 10000"/>
                  <a:gd name="connsiteY5" fmla="*/ 1160 h 11993"/>
                  <a:gd name="connsiteX6" fmla="*/ 4595 w 10000"/>
                  <a:gd name="connsiteY6" fmla="*/ 4493 h 11993"/>
                  <a:gd name="connsiteX7" fmla="*/ 767 w 10000"/>
                  <a:gd name="connsiteY7" fmla="*/ 4133 h 11993"/>
                  <a:gd name="connsiteX8" fmla="*/ 577 w 10000"/>
                  <a:gd name="connsiteY8" fmla="*/ 8330 h 11993"/>
                  <a:gd name="connsiteX9" fmla="*/ 0 w 10000"/>
                  <a:gd name="connsiteY9" fmla="*/ 11993 h 11993"/>
                  <a:gd name="connsiteX0" fmla="*/ 0 w 10000"/>
                  <a:gd name="connsiteY0" fmla="*/ 11993 h 11993"/>
                  <a:gd name="connsiteX1" fmla="*/ 10000 w 10000"/>
                  <a:gd name="connsiteY1" fmla="*/ 11993 h 11993"/>
                  <a:gd name="connsiteX2" fmla="*/ 10000 w 10000"/>
                  <a:gd name="connsiteY2" fmla="*/ 4669 h 11993"/>
                  <a:gd name="connsiteX3" fmla="*/ 6538 w 10000"/>
                  <a:gd name="connsiteY3" fmla="*/ 4360 h 11993"/>
                  <a:gd name="connsiteX4" fmla="*/ 6014 w 10000"/>
                  <a:gd name="connsiteY4" fmla="*/ 326 h 11993"/>
                  <a:gd name="connsiteX5" fmla="*/ 4832 w 10000"/>
                  <a:gd name="connsiteY5" fmla="*/ 1160 h 11993"/>
                  <a:gd name="connsiteX6" fmla="*/ 4595 w 10000"/>
                  <a:gd name="connsiteY6" fmla="*/ 4493 h 11993"/>
                  <a:gd name="connsiteX7" fmla="*/ 767 w 10000"/>
                  <a:gd name="connsiteY7" fmla="*/ 4133 h 11993"/>
                  <a:gd name="connsiteX8" fmla="*/ 577 w 10000"/>
                  <a:gd name="connsiteY8" fmla="*/ 8330 h 11993"/>
                  <a:gd name="connsiteX9" fmla="*/ 0 w 10000"/>
                  <a:gd name="connsiteY9" fmla="*/ 11993 h 11993"/>
                  <a:gd name="connsiteX0" fmla="*/ 0 w 10000"/>
                  <a:gd name="connsiteY0" fmla="*/ 11993 h 11993"/>
                  <a:gd name="connsiteX1" fmla="*/ 10000 w 10000"/>
                  <a:gd name="connsiteY1" fmla="*/ 11993 h 11993"/>
                  <a:gd name="connsiteX2" fmla="*/ 10000 w 10000"/>
                  <a:gd name="connsiteY2" fmla="*/ 4669 h 11993"/>
                  <a:gd name="connsiteX3" fmla="*/ 6538 w 10000"/>
                  <a:gd name="connsiteY3" fmla="*/ 4360 h 11993"/>
                  <a:gd name="connsiteX4" fmla="*/ 6014 w 10000"/>
                  <a:gd name="connsiteY4" fmla="*/ 326 h 11993"/>
                  <a:gd name="connsiteX5" fmla="*/ 4832 w 10000"/>
                  <a:gd name="connsiteY5" fmla="*/ 1160 h 11993"/>
                  <a:gd name="connsiteX6" fmla="*/ 4595 w 10000"/>
                  <a:gd name="connsiteY6" fmla="*/ 4493 h 11993"/>
                  <a:gd name="connsiteX7" fmla="*/ 767 w 10000"/>
                  <a:gd name="connsiteY7" fmla="*/ 4133 h 11993"/>
                  <a:gd name="connsiteX8" fmla="*/ 577 w 10000"/>
                  <a:gd name="connsiteY8" fmla="*/ 8330 h 11993"/>
                  <a:gd name="connsiteX9" fmla="*/ 0 w 10000"/>
                  <a:gd name="connsiteY9" fmla="*/ 11993 h 11993"/>
                  <a:gd name="connsiteX0" fmla="*/ 0 w 10000"/>
                  <a:gd name="connsiteY0" fmla="*/ 11993 h 11993"/>
                  <a:gd name="connsiteX1" fmla="*/ 10000 w 10000"/>
                  <a:gd name="connsiteY1" fmla="*/ 11993 h 11993"/>
                  <a:gd name="connsiteX2" fmla="*/ 10000 w 10000"/>
                  <a:gd name="connsiteY2" fmla="*/ 4669 h 11993"/>
                  <a:gd name="connsiteX3" fmla="*/ 6538 w 10000"/>
                  <a:gd name="connsiteY3" fmla="*/ 4360 h 11993"/>
                  <a:gd name="connsiteX4" fmla="*/ 6014 w 10000"/>
                  <a:gd name="connsiteY4" fmla="*/ 326 h 11993"/>
                  <a:gd name="connsiteX5" fmla="*/ 4832 w 10000"/>
                  <a:gd name="connsiteY5" fmla="*/ 1160 h 11993"/>
                  <a:gd name="connsiteX6" fmla="*/ 4595 w 10000"/>
                  <a:gd name="connsiteY6" fmla="*/ 4493 h 11993"/>
                  <a:gd name="connsiteX7" fmla="*/ 767 w 10000"/>
                  <a:gd name="connsiteY7" fmla="*/ 4133 h 11993"/>
                  <a:gd name="connsiteX8" fmla="*/ 577 w 10000"/>
                  <a:gd name="connsiteY8" fmla="*/ 8330 h 11993"/>
                  <a:gd name="connsiteX9" fmla="*/ 0 w 10000"/>
                  <a:gd name="connsiteY9" fmla="*/ 11993 h 11993"/>
                  <a:gd name="connsiteX0" fmla="*/ 0 w 10000"/>
                  <a:gd name="connsiteY0" fmla="*/ 11993 h 11993"/>
                  <a:gd name="connsiteX1" fmla="*/ 10000 w 10000"/>
                  <a:gd name="connsiteY1" fmla="*/ 11993 h 11993"/>
                  <a:gd name="connsiteX2" fmla="*/ 10000 w 10000"/>
                  <a:gd name="connsiteY2" fmla="*/ 4669 h 11993"/>
                  <a:gd name="connsiteX3" fmla="*/ 6538 w 10000"/>
                  <a:gd name="connsiteY3" fmla="*/ 4360 h 11993"/>
                  <a:gd name="connsiteX4" fmla="*/ 6014 w 10000"/>
                  <a:gd name="connsiteY4" fmla="*/ 326 h 11993"/>
                  <a:gd name="connsiteX5" fmla="*/ 4832 w 10000"/>
                  <a:gd name="connsiteY5" fmla="*/ 1160 h 11993"/>
                  <a:gd name="connsiteX6" fmla="*/ 4595 w 10000"/>
                  <a:gd name="connsiteY6" fmla="*/ 4493 h 11993"/>
                  <a:gd name="connsiteX7" fmla="*/ 767 w 10000"/>
                  <a:gd name="connsiteY7" fmla="*/ 4133 h 11993"/>
                  <a:gd name="connsiteX8" fmla="*/ 577 w 10000"/>
                  <a:gd name="connsiteY8" fmla="*/ 8330 h 11993"/>
                  <a:gd name="connsiteX9" fmla="*/ 0 w 10000"/>
                  <a:gd name="connsiteY9" fmla="*/ 11993 h 11993"/>
                  <a:gd name="connsiteX0" fmla="*/ 0 w 10000"/>
                  <a:gd name="connsiteY0" fmla="*/ 11993 h 11993"/>
                  <a:gd name="connsiteX1" fmla="*/ 10000 w 10000"/>
                  <a:gd name="connsiteY1" fmla="*/ 11993 h 11993"/>
                  <a:gd name="connsiteX2" fmla="*/ 10000 w 10000"/>
                  <a:gd name="connsiteY2" fmla="*/ 4669 h 11993"/>
                  <a:gd name="connsiteX3" fmla="*/ 6486 w 10000"/>
                  <a:gd name="connsiteY3" fmla="*/ 4493 h 11993"/>
                  <a:gd name="connsiteX4" fmla="*/ 6014 w 10000"/>
                  <a:gd name="connsiteY4" fmla="*/ 326 h 11993"/>
                  <a:gd name="connsiteX5" fmla="*/ 4832 w 10000"/>
                  <a:gd name="connsiteY5" fmla="*/ 1160 h 11993"/>
                  <a:gd name="connsiteX6" fmla="*/ 4595 w 10000"/>
                  <a:gd name="connsiteY6" fmla="*/ 4493 h 11993"/>
                  <a:gd name="connsiteX7" fmla="*/ 767 w 10000"/>
                  <a:gd name="connsiteY7" fmla="*/ 4133 h 11993"/>
                  <a:gd name="connsiteX8" fmla="*/ 577 w 10000"/>
                  <a:gd name="connsiteY8" fmla="*/ 8330 h 11993"/>
                  <a:gd name="connsiteX9" fmla="*/ 0 w 10000"/>
                  <a:gd name="connsiteY9" fmla="*/ 11993 h 11993"/>
                  <a:gd name="connsiteX0" fmla="*/ 0 w 10000"/>
                  <a:gd name="connsiteY0" fmla="*/ 12104 h 12104"/>
                  <a:gd name="connsiteX1" fmla="*/ 10000 w 10000"/>
                  <a:gd name="connsiteY1" fmla="*/ 12104 h 12104"/>
                  <a:gd name="connsiteX2" fmla="*/ 10000 w 10000"/>
                  <a:gd name="connsiteY2" fmla="*/ 4780 h 12104"/>
                  <a:gd name="connsiteX3" fmla="*/ 6486 w 10000"/>
                  <a:gd name="connsiteY3" fmla="*/ 4604 h 12104"/>
                  <a:gd name="connsiteX4" fmla="*/ 6014 w 10000"/>
                  <a:gd name="connsiteY4" fmla="*/ 437 h 12104"/>
                  <a:gd name="connsiteX5" fmla="*/ 4832 w 10000"/>
                  <a:gd name="connsiteY5" fmla="*/ 1271 h 12104"/>
                  <a:gd name="connsiteX6" fmla="*/ 4595 w 10000"/>
                  <a:gd name="connsiteY6" fmla="*/ 4604 h 12104"/>
                  <a:gd name="connsiteX7" fmla="*/ 767 w 10000"/>
                  <a:gd name="connsiteY7" fmla="*/ 4244 h 12104"/>
                  <a:gd name="connsiteX8" fmla="*/ 577 w 10000"/>
                  <a:gd name="connsiteY8" fmla="*/ 8441 h 12104"/>
                  <a:gd name="connsiteX9" fmla="*/ 0 w 10000"/>
                  <a:gd name="connsiteY9" fmla="*/ 12104 h 12104"/>
                  <a:gd name="connsiteX0" fmla="*/ 0 w 10000"/>
                  <a:gd name="connsiteY0" fmla="*/ 12104 h 12104"/>
                  <a:gd name="connsiteX1" fmla="*/ 10000 w 10000"/>
                  <a:gd name="connsiteY1" fmla="*/ 12104 h 12104"/>
                  <a:gd name="connsiteX2" fmla="*/ 10000 w 10000"/>
                  <a:gd name="connsiteY2" fmla="*/ 4780 h 12104"/>
                  <a:gd name="connsiteX3" fmla="*/ 6486 w 10000"/>
                  <a:gd name="connsiteY3" fmla="*/ 4604 h 12104"/>
                  <a:gd name="connsiteX4" fmla="*/ 6014 w 10000"/>
                  <a:gd name="connsiteY4" fmla="*/ 437 h 12104"/>
                  <a:gd name="connsiteX5" fmla="*/ 4832 w 10000"/>
                  <a:gd name="connsiteY5" fmla="*/ 1271 h 12104"/>
                  <a:gd name="connsiteX6" fmla="*/ 4595 w 10000"/>
                  <a:gd name="connsiteY6" fmla="*/ 4604 h 12104"/>
                  <a:gd name="connsiteX7" fmla="*/ 767 w 10000"/>
                  <a:gd name="connsiteY7" fmla="*/ 4244 h 12104"/>
                  <a:gd name="connsiteX8" fmla="*/ 577 w 10000"/>
                  <a:gd name="connsiteY8" fmla="*/ 8441 h 12104"/>
                  <a:gd name="connsiteX9" fmla="*/ 0 w 10000"/>
                  <a:gd name="connsiteY9" fmla="*/ 12104 h 12104"/>
                  <a:gd name="connsiteX0" fmla="*/ 0 w 10000"/>
                  <a:gd name="connsiteY0" fmla="*/ 12104 h 12104"/>
                  <a:gd name="connsiteX1" fmla="*/ 10000 w 10000"/>
                  <a:gd name="connsiteY1" fmla="*/ 12104 h 12104"/>
                  <a:gd name="connsiteX2" fmla="*/ 10000 w 10000"/>
                  <a:gd name="connsiteY2" fmla="*/ 4780 h 12104"/>
                  <a:gd name="connsiteX3" fmla="*/ 6486 w 10000"/>
                  <a:gd name="connsiteY3" fmla="*/ 4604 h 12104"/>
                  <a:gd name="connsiteX4" fmla="*/ 6014 w 10000"/>
                  <a:gd name="connsiteY4" fmla="*/ 437 h 12104"/>
                  <a:gd name="connsiteX5" fmla="*/ 4832 w 10000"/>
                  <a:gd name="connsiteY5" fmla="*/ 1271 h 12104"/>
                  <a:gd name="connsiteX6" fmla="*/ 4595 w 10000"/>
                  <a:gd name="connsiteY6" fmla="*/ 4604 h 12104"/>
                  <a:gd name="connsiteX7" fmla="*/ 767 w 10000"/>
                  <a:gd name="connsiteY7" fmla="*/ 4244 h 12104"/>
                  <a:gd name="connsiteX8" fmla="*/ 577 w 10000"/>
                  <a:gd name="connsiteY8" fmla="*/ 8441 h 12104"/>
                  <a:gd name="connsiteX9" fmla="*/ 0 w 10000"/>
                  <a:gd name="connsiteY9" fmla="*/ 12104 h 1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00" h="12104">
                    <a:moveTo>
                      <a:pt x="0" y="12104"/>
                    </a:moveTo>
                    <a:lnTo>
                      <a:pt x="10000" y="12104"/>
                    </a:lnTo>
                    <a:lnTo>
                      <a:pt x="10000" y="4780"/>
                    </a:lnTo>
                    <a:cubicBezTo>
                      <a:pt x="8909" y="5566"/>
                      <a:pt x="7475" y="5577"/>
                      <a:pt x="6486" y="4604"/>
                    </a:cubicBezTo>
                    <a:cubicBezTo>
                      <a:pt x="6818" y="3445"/>
                      <a:pt x="6512" y="393"/>
                      <a:pt x="6014" y="437"/>
                    </a:cubicBezTo>
                    <a:cubicBezTo>
                      <a:pt x="5692" y="205"/>
                      <a:pt x="5337" y="0"/>
                      <a:pt x="4832" y="1271"/>
                    </a:cubicBezTo>
                    <a:cubicBezTo>
                      <a:pt x="4620" y="1889"/>
                      <a:pt x="4451" y="4208"/>
                      <a:pt x="4595" y="4604"/>
                    </a:cubicBezTo>
                    <a:cubicBezTo>
                      <a:pt x="3463" y="5087"/>
                      <a:pt x="1853" y="4873"/>
                      <a:pt x="767" y="4244"/>
                    </a:cubicBezTo>
                    <a:cubicBezTo>
                      <a:pt x="245" y="5555"/>
                      <a:pt x="179" y="7066"/>
                      <a:pt x="577" y="8441"/>
                    </a:cubicBezTo>
                    <a:cubicBezTo>
                      <a:pt x="450" y="9890"/>
                      <a:pt x="47" y="12003"/>
                      <a:pt x="0" y="12104"/>
                    </a:cubicBezTo>
                    <a:close/>
                  </a:path>
                </a:pathLst>
              </a:custGeom>
              <a:solidFill>
                <a:srgbClr val="C7E6A4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640080" tIns="365760" rIns="18288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sz="1600" b="1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HDL</a:t>
                </a:r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38" name="Freeform 22"/>
              <p:cNvSpPr>
                <a:spLocks/>
              </p:cNvSpPr>
              <p:nvPr/>
            </p:nvSpPr>
            <p:spPr bwMode="auto">
              <a:xfrm>
                <a:off x="2285985" y="1821600"/>
                <a:ext cx="446331" cy="370933"/>
              </a:xfrm>
              <a:custGeom>
                <a:avLst/>
                <a:gdLst>
                  <a:gd name="T0" fmla="*/ 0 w 3659"/>
                  <a:gd name="T1" fmla="*/ 2147483647 h 2147"/>
                  <a:gd name="T2" fmla="*/ 0 w 3659"/>
                  <a:gd name="T3" fmla="*/ 2147483647 h 2147"/>
                  <a:gd name="T4" fmla="*/ 2147483647 w 3659"/>
                  <a:gd name="T5" fmla="*/ 2147483647 h 2147"/>
                  <a:gd name="T6" fmla="*/ 2147483647 w 3659"/>
                  <a:gd name="T7" fmla="*/ 2147483647 h 2147"/>
                  <a:gd name="T8" fmla="*/ 2147483647 w 3659"/>
                  <a:gd name="T9" fmla="*/ 2147483647 h 2147"/>
                  <a:gd name="T10" fmla="*/ 2147483647 w 3659"/>
                  <a:gd name="T11" fmla="*/ 2147483647 h 2147"/>
                  <a:gd name="T12" fmla="*/ 2147483647 w 3659"/>
                  <a:gd name="T13" fmla="*/ 2147483647 h 2147"/>
                  <a:gd name="T14" fmla="*/ 2147483647 w 3659"/>
                  <a:gd name="T15" fmla="*/ 2147483647 h 2147"/>
                  <a:gd name="T16" fmla="*/ 2147483647 w 3659"/>
                  <a:gd name="T17" fmla="*/ 2147483647 h 2147"/>
                  <a:gd name="T18" fmla="*/ 2147483647 w 3659"/>
                  <a:gd name="T19" fmla="*/ 2147483647 h 2147"/>
                  <a:gd name="T20" fmla="*/ 2147483647 w 3659"/>
                  <a:gd name="T21" fmla="*/ 2147483647 h 2147"/>
                  <a:gd name="T22" fmla="*/ 2147483647 w 3659"/>
                  <a:gd name="T23" fmla="*/ 2147483647 h 2147"/>
                  <a:gd name="T24" fmla="*/ 2147483647 w 3659"/>
                  <a:gd name="T25" fmla="*/ 2147483647 h 2147"/>
                  <a:gd name="T26" fmla="*/ 2147483647 w 3659"/>
                  <a:gd name="T27" fmla="*/ 2147483647 h 2147"/>
                  <a:gd name="T28" fmla="*/ 0 w 3659"/>
                  <a:gd name="T29" fmla="*/ 2147483647 h 21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659"/>
                  <a:gd name="T46" fmla="*/ 0 h 2147"/>
                  <a:gd name="T47" fmla="*/ 3659 w 3659"/>
                  <a:gd name="T48" fmla="*/ 2147 h 2147"/>
                  <a:gd name="connsiteX0" fmla="*/ 0 w 10000"/>
                  <a:gd name="connsiteY0" fmla="*/ 624 h 10000"/>
                  <a:gd name="connsiteX1" fmla="*/ 0 w 10000"/>
                  <a:gd name="connsiteY1" fmla="*/ 10000 h 10000"/>
                  <a:gd name="connsiteX2" fmla="*/ 7994 w 10000"/>
                  <a:gd name="connsiteY2" fmla="*/ 10000 h 10000"/>
                  <a:gd name="connsiteX3" fmla="*/ 8224 w 10000"/>
                  <a:gd name="connsiteY3" fmla="*/ 6646 h 10000"/>
                  <a:gd name="connsiteX4" fmla="*/ 9743 w 10000"/>
                  <a:gd name="connsiteY4" fmla="*/ 6027 h 10000"/>
                  <a:gd name="connsiteX5" fmla="*/ 9161 w 10000"/>
                  <a:gd name="connsiteY5" fmla="*/ 4411 h 10000"/>
                  <a:gd name="connsiteX6" fmla="*/ 8224 w 10000"/>
                  <a:gd name="connsiteY6" fmla="*/ 4411 h 10000"/>
                  <a:gd name="connsiteX7" fmla="*/ 8396 w 10000"/>
                  <a:gd name="connsiteY7" fmla="*/ 1057 h 10000"/>
                  <a:gd name="connsiteX8" fmla="*/ 8396 w 10000"/>
                  <a:gd name="connsiteY8" fmla="*/ 1053 h 10000"/>
                  <a:gd name="connsiteX9" fmla="*/ 5247 w 10000"/>
                  <a:gd name="connsiteY9" fmla="*/ 871 h 10000"/>
                  <a:gd name="connsiteX10" fmla="*/ 4668 w 10000"/>
                  <a:gd name="connsiteY10" fmla="*/ 2487 h 10000"/>
                  <a:gd name="connsiteX11" fmla="*/ 3148 w 10000"/>
                  <a:gd name="connsiteY11" fmla="*/ 1868 h 10000"/>
                  <a:gd name="connsiteX12" fmla="*/ 3148 w 10000"/>
                  <a:gd name="connsiteY12" fmla="*/ 871 h 10000"/>
                  <a:gd name="connsiteX13" fmla="*/ 0 w 10000"/>
                  <a:gd name="connsiteY13" fmla="*/ 624 h 10000"/>
                  <a:gd name="connsiteX0" fmla="*/ 0 w 10000"/>
                  <a:gd name="connsiteY0" fmla="*/ 624 h 10000"/>
                  <a:gd name="connsiteX1" fmla="*/ 0 w 10000"/>
                  <a:gd name="connsiteY1" fmla="*/ 10000 h 10000"/>
                  <a:gd name="connsiteX2" fmla="*/ 8044 w 10000"/>
                  <a:gd name="connsiteY2" fmla="*/ 7998 h 10000"/>
                  <a:gd name="connsiteX3" fmla="*/ 8224 w 10000"/>
                  <a:gd name="connsiteY3" fmla="*/ 6646 h 10000"/>
                  <a:gd name="connsiteX4" fmla="*/ 9743 w 10000"/>
                  <a:gd name="connsiteY4" fmla="*/ 6027 h 10000"/>
                  <a:gd name="connsiteX5" fmla="*/ 9161 w 10000"/>
                  <a:gd name="connsiteY5" fmla="*/ 4411 h 10000"/>
                  <a:gd name="connsiteX6" fmla="*/ 8224 w 10000"/>
                  <a:gd name="connsiteY6" fmla="*/ 4411 h 10000"/>
                  <a:gd name="connsiteX7" fmla="*/ 8396 w 10000"/>
                  <a:gd name="connsiteY7" fmla="*/ 1057 h 10000"/>
                  <a:gd name="connsiteX8" fmla="*/ 8396 w 10000"/>
                  <a:gd name="connsiteY8" fmla="*/ 1053 h 10000"/>
                  <a:gd name="connsiteX9" fmla="*/ 5247 w 10000"/>
                  <a:gd name="connsiteY9" fmla="*/ 871 h 10000"/>
                  <a:gd name="connsiteX10" fmla="*/ 4668 w 10000"/>
                  <a:gd name="connsiteY10" fmla="*/ 2487 h 10000"/>
                  <a:gd name="connsiteX11" fmla="*/ 3148 w 10000"/>
                  <a:gd name="connsiteY11" fmla="*/ 1868 h 10000"/>
                  <a:gd name="connsiteX12" fmla="*/ 3148 w 10000"/>
                  <a:gd name="connsiteY12" fmla="*/ 871 h 10000"/>
                  <a:gd name="connsiteX13" fmla="*/ 0 w 10000"/>
                  <a:gd name="connsiteY13" fmla="*/ 624 h 10000"/>
                  <a:gd name="connsiteX0" fmla="*/ 0 w 10000"/>
                  <a:gd name="connsiteY0" fmla="*/ 624 h 7998"/>
                  <a:gd name="connsiteX1" fmla="*/ 0 w 10000"/>
                  <a:gd name="connsiteY1" fmla="*/ 7998 h 7998"/>
                  <a:gd name="connsiteX2" fmla="*/ 8044 w 10000"/>
                  <a:gd name="connsiteY2" fmla="*/ 7998 h 7998"/>
                  <a:gd name="connsiteX3" fmla="*/ 8224 w 10000"/>
                  <a:gd name="connsiteY3" fmla="*/ 6646 h 7998"/>
                  <a:gd name="connsiteX4" fmla="*/ 9743 w 10000"/>
                  <a:gd name="connsiteY4" fmla="*/ 6027 h 7998"/>
                  <a:gd name="connsiteX5" fmla="*/ 9161 w 10000"/>
                  <a:gd name="connsiteY5" fmla="*/ 4411 h 7998"/>
                  <a:gd name="connsiteX6" fmla="*/ 8224 w 10000"/>
                  <a:gd name="connsiteY6" fmla="*/ 4411 h 7998"/>
                  <a:gd name="connsiteX7" fmla="*/ 8396 w 10000"/>
                  <a:gd name="connsiteY7" fmla="*/ 1057 h 7998"/>
                  <a:gd name="connsiteX8" fmla="*/ 8396 w 10000"/>
                  <a:gd name="connsiteY8" fmla="*/ 1053 h 7998"/>
                  <a:gd name="connsiteX9" fmla="*/ 5247 w 10000"/>
                  <a:gd name="connsiteY9" fmla="*/ 871 h 7998"/>
                  <a:gd name="connsiteX10" fmla="*/ 4668 w 10000"/>
                  <a:gd name="connsiteY10" fmla="*/ 2487 h 7998"/>
                  <a:gd name="connsiteX11" fmla="*/ 3148 w 10000"/>
                  <a:gd name="connsiteY11" fmla="*/ 1868 h 7998"/>
                  <a:gd name="connsiteX12" fmla="*/ 3148 w 10000"/>
                  <a:gd name="connsiteY12" fmla="*/ 871 h 7998"/>
                  <a:gd name="connsiteX13" fmla="*/ 0 w 10000"/>
                  <a:gd name="connsiteY13" fmla="*/ 624 h 7998"/>
                  <a:gd name="connsiteX0" fmla="*/ 0 w 10000"/>
                  <a:gd name="connsiteY0" fmla="*/ 780 h 10000"/>
                  <a:gd name="connsiteX1" fmla="*/ 0 w 10000"/>
                  <a:gd name="connsiteY1" fmla="*/ 10000 h 10000"/>
                  <a:gd name="connsiteX2" fmla="*/ 8044 w 10000"/>
                  <a:gd name="connsiteY2" fmla="*/ 10000 h 10000"/>
                  <a:gd name="connsiteX3" fmla="*/ 8224 w 10000"/>
                  <a:gd name="connsiteY3" fmla="*/ 8310 h 10000"/>
                  <a:gd name="connsiteX4" fmla="*/ 9743 w 10000"/>
                  <a:gd name="connsiteY4" fmla="*/ 7536 h 10000"/>
                  <a:gd name="connsiteX5" fmla="*/ 9161 w 10000"/>
                  <a:gd name="connsiteY5" fmla="*/ 5515 h 10000"/>
                  <a:gd name="connsiteX6" fmla="*/ 8224 w 10000"/>
                  <a:gd name="connsiteY6" fmla="*/ 5515 h 10000"/>
                  <a:gd name="connsiteX7" fmla="*/ 8396 w 10000"/>
                  <a:gd name="connsiteY7" fmla="*/ 1322 h 10000"/>
                  <a:gd name="connsiteX8" fmla="*/ 8396 w 10000"/>
                  <a:gd name="connsiteY8" fmla="*/ 1317 h 10000"/>
                  <a:gd name="connsiteX9" fmla="*/ 5247 w 10000"/>
                  <a:gd name="connsiteY9" fmla="*/ 1089 h 10000"/>
                  <a:gd name="connsiteX10" fmla="*/ 4668 w 10000"/>
                  <a:gd name="connsiteY10" fmla="*/ 3110 h 10000"/>
                  <a:gd name="connsiteX11" fmla="*/ 3148 w 10000"/>
                  <a:gd name="connsiteY11" fmla="*/ 2336 h 10000"/>
                  <a:gd name="connsiteX12" fmla="*/ 3148 w 10000"/>
                  <a:gd name="connsiteY12" fmla="*/ 1089 h 10000"/>
                  <a:gd name="connsiteX13" fmla="*/ 0 w 10000"/>
                  <a:gd name="connsiteY13" fmla="*/ 780 h 10000"/>
                  <a:gd name="connsiteX0" fmla="*/ 0 w 10000"/>
                  <a:gd name="connsiteY0" fmla="*/ 780 h 10000"/>
                  <a:gd name="connsiteX1" fmla="*/ 0 w 10000"/>
                  <a:gd name="connsiteY1" fmla="*/ 10000 h 10000"/>
                  <a:gd name="connsiteX2" fmla="*/ 8044 w 10000"/>
                  <a:gd name="connsiteY2" fmla="*/ 10000 h 10000"/>
                  <a:gd name="connsiteX3" fmla="*/ 8224 w 10000"/>
                  <a:gd name="connsiteY3" fmla="*/ 8310 h 10000"/>
                  <a:gd name="connsiteX4" fmla="*/ 9743 w 10000"/>
                  <a:gd name="connsiteY4" fmla="*/ 7536 h 10000"/>
                  <a:gd name="connsiteX5" fmla="*/ 9161 w 10000"/>
                  <a:gd name="connsiteY5" fmla="*/ 5515 h 10000"/>
                  <a:gd name="connsiteX6" fmla="*/ 8224 w 10000"/>
                  <a:gd name="connsiteY6" fmla="*/ 5515 h 10000"/>
                  <a:gd name="connsiteX7" fmla="*/ 8396 w 10000"/>
                  <a:gd name="connsiteY7" fmla="*/ 1322 h 10000"/>
                  <a:gd name="connsiteX8" fmla="*/ 8396 w 10000"/>
                  <a:gd name="connsiteY8" fmla="*/ 1317 h 10000"/>
                  <a:gd name="connsiteX9" fmla="*/ 5247 w 10000"/>
                  <a:gd name="connsiteY9" fmla="*/ 1089 h 10000"/>
                  <a:gd name="connsiteX10" fmla="*/ 4668 w 10000"/>
                  <a:gd name="connsiteY10" fmla="*/ 3110 h 10000"/>
                  <a:gd name="connsiteX11" fmla="*/ 3148 w 10000"/>
                  <a:gd name="connsiteY11" fmla="*/ 2336 h 10000"/>
                  <a:gd name="connsiteX12" fmla="*/ 3148 w 10000"/>
                  <a:gd name="connsiteY12" fmla="*/ 1089 h 10000"/>
                  <a:gd name="connsiteX13" fmla="*/ 0 w 10000"/>
                  <a:gd name="connsiteY13" fmla="*/ 780 h 10000"/>
                  <a:gd name="connsiteX0" fmla="*/ 0 w 10000"/>
                  <a:gd name="connsiteY0" fmla="*/ 780 h 10000"/>
                  <a:gd name="connsiteX1" fmla="*/ 0 w 10000"/>
                  <a:gd name="connsiteY1" fmla="*/ 10000 h 10000"/>
                  <a:gd name="connsiteX2" fmla="*/ 8044 w 10000"/>
                  <a:gd name="connsiteY2" fmla="*/ 10000 h 10000"/>
                  <a:gd name="connsiteX3" fmla="*/ 8224 w 10000"/>
                  <a:gd name="connsiteY3" fmla="*/ 8310 h 10000"/>
                  <a:gd name="connsiteX4" fmla="*/ 9743 w 10000"/>
                  <a:gd name="connsiteY4" fmla="*/ 7536 h 10000"/>
                  <a:gd name="connsiteX5" fmla="*/ 9161 w 10000"/>
                  <a:gd name="connsiteY5" fmla="*/ 5515 h 10000"/>
                  <a:gd name="connsiteX6" fmla="*/ 8237 w 10000"/>
                  <a:gd name="connsiteY6" fmla="*/ 4940 h 10000"/>
                  <a:gd name="connsiteX7" fmla="*/ 8396 w 10000"/>
                  <a:gd name="connsiteY7" fmla="*/ 1322 h 10000"/>
                  <a:gd name="connsiteX8" fmla="*/ 8396 w 10000"/>
                  <a:gd name="connsiteY8" fmla="*/ 1317 h 10000"/>
                  <a:gd name="connsiteX9" fmla="*/ 5247 w 10000"/>
                  <a:gd name="connsiteY9" fmla="*/ 1089 h 10000"/>
                  <a:gd name="connsiteX10" fmla="*/ 4668 w 10000"/>
                  <a:gd name="connsiteY10" fmla="*/ 3110 h 10000"/>
                  <a:gd name="connsiteX11" fmla="*/ 3148 w 10000"/>
                  <a:gd name="connsiteY11" fmla="*/ 2336 h 10000"/>
                  <a:gd name="connsiteX12" fmla="*/ 3148 w 10000"/>
                  <a:gd name="connsiteY12" fmla="*/ 1089 h 10000"/>
                  <a:gd name="connsiteX13" fmla="*/ 0 w 10000"/>
                  <a:gd name="connsiteY13" fmla="*/ 780 h 10000"/>
                  <a:gd name="connsiteX0" fmla="*/ 0 w 10000"/>
                  <a:gd name="connsiteY0" fmla="*/ 780 h 10000"/>
                  <a:gd name="connsiteX1" fmla="*/ 0 w 10000"/>
                  <a:gd name="connsiteY1" fmla="*/ 10000 h 10000"/>
                  <a:gd name="connsiteX2" fmla="*/ 8044 w 10000"/>
                  <a:gd name="connsiteY2" fmla="*/ 10000 h 10000"/>
                  <a:gd name="connsiteX3" fmla="*/ 8224 w 10000"/>
                  <a:gd name="connsiteY3" fmla="*/ 8310 h 10000"/>
                  <a:gd name="connsiteX4" fmla="*/ 9743 w 10000"/>
                  <a:gd name="connsiteY4" fmla="*/ 7536 h 10000"/>
                  <a:gd name="connsiteX5" fmla="*/ 9148 w 10000"/>
                  <a:gd name="connsiteY5" fmla="*/ 4996 h 10000"/>
                  <a:gd name="connsiteX6" fmla="*/ 8237 w 10000"/>
                  <a:gd name="connsiteY6" fmla="*/ 4940 h 10000"/>
                  <a:gd name="connsiteX7" fmla="*/ 8396 w 10000"/>
                  <a:gd name="connsiteY7" fmla="*/ 1322 h 10000"/>
                  <a:gd name="connsiteX8" fmla="*/ 8396 w 10000"/>
                  <a:gd name="connsiteY8" fmla="*/ 1317 h 10000"/>
                  <a:gd name="connsiteX9" fmla="*/ 5247 w 10000"/>
                  <a:gd name="connsiteY9" fmla="*/ 1089 h 10000"/>
                  <a:gd name="connsiteX10" fmla="*/ 4668 w 10000"/>
                  <a:gd name="connsiteY10" fmla="*/ 3110 h 10000"/>
                  <a:gd name="connsiteX11" fmla="*/ 3148 w 10000"/>
                  <a:gd name="connsiteY11" fmla="*/ 2336 h 10000"/>
                  <a:gd name="connsiteX12" fmla="*/ 3148 w 10000"/>
                  <a:gd name="connsiteY12" fmla="*/ 1089 h 10000"/>
                  <a:gd name="connsiteX13" fmla="*/ 0 w 10000"/>
                  <a:gd name="connsiteY13" fmla="*/ 780 h 10000"/>
                  <a:gd name="connsiteX0" fmla="*/ 0 w 10000"/>
                  <a:gd name="connsiteY0" fmla="*/ 780 h 10000"/>
                  <a:gd name="connsiteX1" fmla="*/ 0 w 10000"/>
                  <a:gd name="connsiteY1" fmla="*/ 10000 h 10000"/>
                  <a:gd name="connsiteX2" fmla="*/ 8044 w 10000"/>
                  <a:gd name="connsiteY2" fmla="*/ 10000 h 10000"/>
                  <a:gd name="connsiteX3" fmla="*/ 8224 w 10000"/>
                  <a:gd name="connsiteY3" fmla="*/ 8310 h 10000"/>
                  <a:gd name="connsiteX4" fmla="*/ 9743 w 10000"/>
                  <a:gd name="connsiteY4" fmla="*/ 7035 h 10000"/>
                  <a:gd name="connsiteX5" fmla="*/ 9148 w 10000"/>
                  <a:gd name="connsiteY5" fmla="*/ 4996 h 10000"/>
                  <a:gd name="connsiteX6" fmla="*/ 8237 w 10000"/>
                  <a:gd name="connsiteY6" fmla="*/ 4940 h 10000"/>
                  <a:gd name="connsiteX7" fmla="*/ 8396 w 10000"/>
                  <a:gd name="connsiteY7" fmla="*/ 1322 h 10000"/>
                  <a:gd name="connsiteX8" fmla="*/ 8396 w 10000"/>
                  <a:gd name="connsiteY8" fmla="*/ 1317 h 10000"/>
                  <a:gd name="connsiteX9" fmla="*/ 5247 w 10000"/>
                  <a:gd name="connsiteY9" fmla="*/ 1089 h 10000"/>
                  <a:gd name="connsiteX10" fmla="*/ 4668 w 10000"/>
                  <a:gd name="connsiteY10" fmla="*/ 3110 h 10000"/>
                  <a:gd name="connsiteX11" fmla="*/ 3148 w 10000"/>
                  <a:gd name="connsiteY11" fmla="*/ 2336 h 10000"/>
                  <a:gd name="connsiteX12" fmla="*/ 3148 w 10000"/>
                  <a:gd name="connsiteY12" fmla="*/ 1089 h 10000"/>
                  <a:gd name="connsiteX13" fmla="*/ 0 w 10000"/>
                  <a:gd name="connsiteY13" fmla="*/ 780 h 10000"/>
                  <a:gd name="connsiteX0" fmla="*/ 0 w 10000"/>
                  <a:gd name="connsiteY0" fmla="*/ 780 h 10000"/>
                  <a:gd name="connsiteX1" fmla="*/ 0 w 10000"/>
                  <a:gd name="connsiteY1" fmla="*/ 10000 h 10000"/>
                  <a:gd name="connsiteX2" fmla="*/ 8044 w 10000"/>
                  <a:gd name="connsiteY2" fmla="*/ 10000 h 10000"/>
                  <a:gd name="connsiteX3" fmla="*/ 8211 w 10000"/>
                  <a:gd name="connsiteY3" fmla="*/ 7865 h 10000"/>
                  <a:gd name="connsiteX4" fmla="*/ 9743 w 10000"/>
                  <a:gd name="connsiteY4" fmla="*/ 7035 h 10000"/>
                  <a:gd name="connsiteX5" fmla="*/ 9148 w 10000"/>
                  <a:gd name="connsiteY5" fmla="*/ 4996 h 10000"/>
                  <a:gd name="connsiteX6" fmla="*/ 8237 w 10000"/>
                  <a:gd name="connsiteY6" fmla="*/ 4940 h 10000"/>
                  <a:gd name="connsiteX7" fmla="*/ 8396 w 10000"/>
                  <a:gd name="connsiteY7" fmla="*/ 1322 h 10000"/>
                  <a:gd name="connsiteX8" fmla="*/ 8396 w 10000"/>
                  <a:gd name="connsiteY8" fmla="*/ 1317 h 10000"/>
                  <a:gd name="connsiteX9" fmla="*/ 5247 w 10000"/>
                  <a:gd name="connsiteY9" fmla="*/ 1089 h 10000"/>
                  <a:gd name="connsiteX10" fmla="*/ 4668 w 10000"/>
                  <a:gd name="connsiteY10" fmla="*/ 3110 h 10000"/>
                  <a:gd name="connsiteX11" fmla="*/ 3148 w 10000"/>
                  <a:gd name="connsiteY11" fmla="*/ 2336 h 10000"/>
                  <a:gd name="connsiteX12" fmla="*/ 3148 w 10000"/>
                  <a:gd name="connsiteY12" fmla="*/ 1089 h 10000"/>
                  <a:gd name="connsiteX13" fmla="*/ 0 w 10000"/>
                  <a:gd name="connsiteY13" fmla="*/ 780 h 10000"/>
                  <a:gd name="connsiteX0" fmla="*/ 0 w 10000"/>
                  <a:gd name="connsiteY0" fmla="*/ 780 h 10000"/>
                  <a:gd name="connsiteX1" fmla="*/ 0 w 10000"/>
                  <a:gd name="connsiteY1" fmla="*/ 10000 h 10000"/>
                  <a:gd name="connsiteX2" fmla="*/ 8044 w 10000"/>
                  <a:gd name="connsiteY2" fmla="*/ 9166 h 10000"/>
                  <a:gd name="connsiteX3" fmla="*/ 8211 w 10000"/>
                  <a:gd name="connsiteY3" fmla="*/ 7865 h 10000"/>
                  <a:gd name="connsiteX4" fmla="*/ 9743 w 10000"/>
                  <a:gd name="connsiteY4" fmla="*/ 7035 h 10000"/>
                  <a:gd name="connsiteX5" fmla="*/ 9148 w 10000"/>
                  <a:gd name="connsiteY5" fmla="*/ 4996 h 10000"/>
                  <a:gd name="connsiteX6" fmla="*/ 8237 w 10000"/>
                  <a:gd name="connsiteY6" fmla="*/ 4940 h 10000"/>
                  <a:gd name="connsiteX7" fmla="*/ 8396 w 10000"/>
                  <a:gd name="connsiteY7" fmla="*/ 1322 h 10000"/>
                  <a:gd name="connsiteX8" fmla="*/ 8396 w 10000"/>
                  <a:gd name="connsiteY8" fmla="*/ 1317 h 10000"/>
                  <a:gd name="connsiteX9" fmla="*/ 5247 w 10000"/>
                  <a:gd name="connsiteY9" fmla="*/ 1089 h 10000"/>
                  <a:gd name="connsiteX10" fmla="*/ 4668 w 10000"/>
                  <a:gd name="connsiteY10" fmla="*/ 3110 h 10000"/>
                  <a:gd name="connsiteX11" fmla="*/ 3148 w 10000"/>
                  <a:gd name="connsiteY11" fmla="*/ 2336 h 10000"/>
                  <a:gd name="connsiteX12" fmla="*/ 3148 w 10000"/>
                  <a:gd name="connsiteY12" fmla="*/ 1089 h 10000"/>
                  <a:gd name="connsiteX13" fmla="*/ 0 w 10000"/>
                  <a:gd name="connsiteY13" fmla="*/ 780 h 10000"/>
                  <a:gd name="connsiteX0" fmla="*/ 0 w 10000"/>
                  <a:gd name="connsiteY0" fmla="*/ 780 h 9166"/>
                  <a:gd name="connsiteX1" fmla="*/ 0 w 10000"/>
                  <a:gd name="connsiteY1" fmla="*/ 9166 h 9166"/>
                  <a:gd name="connsiteX2" fmla="*/ 8044 w 10000"/>
                  <a:gd name="connsiteY2" fmla="*/ 9166 h 9166"/>
                  <a:gd name="connsiteX3" fmla="*/ 8211 w 10000"/>
                  <a:gd name="connsiteY3" fmla="*/ 7865 h 9166"/>
                  <a:gd name="connsiteX4" fmla="*/ 9743 w 10000"/>
                  <a:gd name="connsiteY4" fmla="*/ 7035 h 9166"/>
                  <a:gd name="connsiteX5" fmla="*/ 9148 w 10000"/>
                  <a:gd name="connsiteY5" fmla="*/ 4996 h 9166"/>
                  <a:gd name="connsiteX6" fmla="*/ 8237 w 10000"/>
                  <a:gd name="connsiteY6" fmla="*/ 4940 h 9166"/>
                  <a:gd name="connsiteX7" fmla="*/ 8396 w 10000"/>
                  <a:gd name="connsiteY7" fmla="*/ 1322 h 9166"/>
                  <a:gd name="connsiteX8" fmla="*/ 8396 w 10000"/>
                  <a:gd name="connsiteY8" fmla="*/ 1317 h 9166"/>
                  <a:gd name="connsiteX9" fmla="*/ 5247 w 10000"/>
                  <a:gd name="connsiteY9" fmla="*/ 1089 h 9166"/>
                  <a:gd name="connsiteX10" fmla="*/ 4668 w 10000"/>
                  <a:gd name="connsiteY10" fmla="*/ 3110 h 9166"/>
                  <a:gd name="connsiteX11" fmla="*/ 3148 w 10000"/>
                  <a:gd name="connsiteY11" fmla="*/ 2336 h 9166"/>
                  <a:gd name="connsiteX12" fmla="*/ 3148 w 10000"/>
                  <a:gd name="connsiteY12" fmla="*/ 1089 h 9166"/>
                  <a:gd name="connsiteX13" fmla="*/ 0 w 10000"/>
                  <a:gd name="connsiteY13" fmla="*/ 780 h 9166"/>
                  <a:gd name="connsiteX0" fmla="*/ 0 w 10000"/>
                  <a:gd name="connsiteY0" fmla="*/ 1392 h 10541"/>
                  <a:gd name="connsiteX1" fmla="*/ 0 w 10000"/>
                  <a:gd name="connsiteY1" fmla="*/ 10541 h 10541"/>
                  <a:gd name="connsiteX2" fmla="*/ 8044 w 10000"/>
                  <a:gd name="connsiteY2" fmla="*/ 10541 h 10541"/>
                  <a:gd name="connsiteX3" fmla="*/ 8211 w 10000"/>
                  <a:gd name="connsiteY3" fmla="*/ 9122 h 10541"/>
                  <a:gd name="connsiteX4" fmla="*/ 9743 w 10000"/>
                  <a:gd name="connsiteY4" fmla="*/ 8216 h 10541"/>
                  <a:gd name="connsiteX5" fmla="*/ 9148 w 10000"/>
                  <a:gd name="connsiteY5" fmla="*/ 5992 h 10541"/>
                  <a:gd name="connsiteX6" fmla="*/ 8237 w 10000"/>
                  <a:gd name="connsiteY6" fmla="*/ 5930 h 10541"/>
                  <a:gd name="connsiteX7" fmla="*/ 8396 w 10000"/>
                  <a:gd name="connsiteY7" fmla="*/ 1983 h 10541"/>
                  <a:gd name="connsiteX8" fmla="*/ 8396 w 10000"/>
                  <a:gd name="connsiteY8" fmla="*/ 1978 h 10541"/>
                  <a:gd name="connsiteX9" fmla="*/ 5239 w 10000"/>
                  <a:gd name="connsiteY9" fmla="*/ 528 h 10541"/>
                  <a:gd name="connsiteX10" fmla="*/ 4668 w 10000"/>
                  <a:gd name="connsiteY10" fmla="*/ 3934 h 10541"/>
                  <a:gd name="connsiteX11" fmla="*/ 3148 w 10000"/>
                  <a:gd name="connsiteY11" fmla="*/ 3090 h 10541"/>
                  <a:gd name="connsiteX12" fmla="*/ 3148 w 10000"/>
                  <a:gd name="connsiteY12" fmla="*/ 1729 h 10541"/>
                  <a:gd name="connsiteX13" fmla="*/ 0 w 10000"/>
                  <a:gd name="connsiteY13" fmla="*/ 1392 h 10541"/>
                  <a:gd name="connsiteX0" fmla="*/ 0 w 10000"/>
                  <a:gd name="connsiteY0" fmla="*/ 1918 h 11067"/>
                  <a:gd name="connsiteX1" fmla="*/ 0 w 10000"/>
                  <a:gd name="connsiteY1" fmla="*/ 11067 h 11067"/>
                  <a:gd name="connsiteX2" fmla="*/ 8044 w 10000"/>
                  <a:gd name="connsiteY2" fmla="*/ 11067 h 11067"/>
                  <a:gd name="connsiteX3" fmla="*/ 8211 w 10000"/>
                  <a:gd name="connsiteY3" fmla="*/ 9648 h 11067"/>
                  <a:gd name="connsiteX4" fmla="*/ 9743 w 10000"/>
                  <a:gd name="connsiteY4" fmla="*/ 8742 h 11067"/>
                  <a:gd name="connsiteX5" fmla="*/ 9148 w 10000"/>
                  <a:gd name="connsiteY5" fmla="*/ 6518 h 11067"/>
                  <a:gd name="connsiteX6" fmla="*/ 8237 w 10000"/>
                  <a:gd name="connsiteY6" fmla="*/ 6456 h 11067"/>
                  <a:gd name="connsiteX7" fmla="*/ 8396 w 10000"/>
                  <a:gd name="connsiteY7" fmla="*/ 2509 h 11067"/>
                  <a:gd name="connsiteX8" fmla="*/ 8396 w 10000"/>
                  <a:gd name="connsiteY8" fmla="*/ 2504 h 11067"/>
                  <a:gd name="connsiteX9" fmla="*/ 5239 w 10000"/>
                  <a:gd name="connsiteY9" fmla="*/ 1054 h 11067"/>
                  <a:gd name="connsiteX10" fmla="*/ 4668 w 10000"/>
                  <a:gd name="connsiteY10" fmla="*/ 4460 h 11067"/>
                  <a:gd name="connsiteX11" fmla="*/ 3148 w 10000"/>
                  <a:gd name="connsiteY11" fmla="*/ 3616 h 11067"/>
                  <a:gd name="connsiteX12" fmla="*/ 3143 w 10000"/>
                  <a:gd name="connsiteY12" fmla="*/ 1054 h 11067"/>
                  <a:gd name="connsiteX13" fmla="*/ 0 w 10000"/>
                  <a:gd name="connsiteY13" fmla="*/ 1918 h 11067"/>
                  <a:gd name="connsiteX0" fmla="*/ 0 w 10000"/>
                  <a:gd name="connsiteY0" fmla="*/ 1918 h 11067"/>
                  <a:gd name="connsiteX1" fmla="*/ 0 w 10000"/>
                  <a:gd name="connsiteY1" fmla="*/ 11067 h 11067"/>
                  <a:gd name="connsiteX2" fmla="*/ 8044 w 10000"/>
                  <a:gd name="connsiteY2" fmla="*/ 11067 h 11067"/>
                  <a:gd name="connsiteX3" fmla="*/ 8211 w 10000"/>
                  <a:gd name="connsiteY3" fmla="*/ 9648 h 11067"/>
                  <a:gd name="connsiteX4" fmla="*/ 9743 w 10000"/>
                  <a:gd name="connsiteY4" fmla="*/ 8742 h 11067"/>
                  <a:gd name="connsiteX5" fmla="*/ 9148 w 10000"/>
                  <a:gd name="connsiteY5" fmla="*/ 6518 h 11067"/>
                  <a:gd name="connsiteX6" fmla="*/ 8237 w 10000"/>
                  <a:gd name="connsiteY6" fmla="*/ 6456 h 11067"/>
                  <a:gd name="connsiteX7" fmla="*/ 8396 w 10000"/>
                  <a:gd name="connsiteY7" fmla="*/ 2509 h 11067"/>
                  <a:gd name="connsiteX8" fmla="*/ 8396 w 10000"/>
                  <a:gd name="connsiteY8" fmla="*/ 2504 h 11067"/>
                  <a:gd name="connsiteX9" fmla="*/ 5239 w 10000"/>
                  <a:gd name="connsiteY9" fmla="*/ 1054 h 11067"/>
                  <a:gd name="connsiteX10" fmla="*/ 4668 w 10000"/>
                  <a:gd name="connsiteY10" fmla="*/ 4460 h 11067"/>
                  <a:gd name="connsiteX11" fmla="*/ 3148 w 10000"/>
                  <a:gd name="connsiteY11" fmla="*/ 3616 h 11067"/>
                  <a:gd name="connsiteX12" fmla="*/ 3143 w 10000"/>
                  <a:gd name="connsiteY12" fmla="*/ 1054 h 11067"/>
                  <a:gd name="connsiteX13" fmla="*/ 0 w 10000"/>
                  <a:gd name="connsiteY13" fmla="*/ 1918 h 11067"/>
                  <a:gd name="connsiteX0" fmla="*/ 0 w 10000"/>
                  <a:gd name="connsiteY0" fmla="*/ 1918 h 11067"/>
                  <a:gd name="connsiteX1" fmla="*/ 0 w 10000"/>
                  <a:gd name="connsiteY1" fmla="*/ 11067 h 11067"/>
                  <a:gd name="connsiteX2" fmla="*/ 8044 w 10000"/>
                  <a:gd name="connsiteY2" fmla="*/ 11067 h 11067"/>
                  <a:gd name="connsiteX3" fmla="*/ 8211 w 10000"/>
                  <a:gd name="connsiteY3" fmla="*/ 9648 h 11067"/>
                  <a:gd name="connsiteX4" fmla="*/ 9743 w 10000"/>
                  <a:gd name="connsiteY4" fmla="*/ 8742 h 11067"/>
                  <a:gd name="connsiteX5" fmla="*/ 9148 w 10000"/>
                  <a:gd name="connsiteY5" fmla="*/ 6518 h 11067"/>
                  <a:gd name="connsiteX6" fmla="*/ 8237 w 10000"/>
                  <a:gd name="connsiteY6" fmla="*/ 6456 h 11067"/>
                  <a:gd name="connsiteX7" fmla="*/ 8396 w 10000"/>
                  <a:gd name="connsiteY7" fmla="*/ 2509 h 11067"/>
                  <a:gd name="connsiteX8" fmla="*/ 8396 w 10000"/>
                  <a:gd name="connsiteY8" fmla="*/ 2504 h 11067"/>
                  <a:gd name="connsiteX9" fmla="*/ 5239 w 10000"/>
                  <a:gd name="connsiteY9" fmla="*/ 1054 h 11067"/>
                  <a:gd name="connsiteX10" fmla="*/ 4668 w 10000"/>
                  <a:gd name="connsiteY10" fmla="*/ 4460 h 11067"/>
                  <a:gd name="connsiteX11" fmla="*/ 3148 w 10000"/>
                  <a:gd name="connsiteY11" fmla="*/ 3616 h 11067"/>
                  <a:gd name="connsiteX12" fmla="*/ 3143 w 10000"/>
                  <a:gd name="connsiteY12" fmla="*/ 1054 h 11067"/>
                  <a:gd name="connsiteX13" fmla="*/ 0 w 10000"/>
                  <a:gd name="connsiteY13" fmla="*/ 1918 h 11067"/>
                  <a:gd name="connsiteX0" fmla="*/ 0 w 10000"/>
                  <a:gd name="connsiteY0" fmla="*/ 1918 h 11067"/>
                  <a:gd name="connsiteX1" fmla="*/ 0 w 10000"/>
                  <a:gd name="connsiteY1" fmla="*/ 11067 h 11067"/>
                  <a:gd name="connsiteX2" fmla="*/ 8044 w 10000"/>
                  <a:gd name="connsiteY2" fmla="*/ 11067 h 11067"/>
                  <a:gd name="connsiteX3" fmla="*/ 8211 w 10000"/>
                  <a:gd name="connsiteY3" fmla="*/ 9648 h 11067"/>
                  <a:gd name="connsiteX4" fmla="*/ 9743 w 10000"/>
                  <a:gd name="connsiteY4" fmla="*/ 8742 h 11067"/>
                  <a:gd name="connsiteX5" fmla="*/ 9148 w 10000"/>
                  <a:gd name="connsiteY5" fmla="*/ 6518 h 11067"/>
                  <a:gd name="connsiteX6" fmla="*/ 8237 w 10000"/>
                  <a:gd name="connsiteY6" fmla="*/ 6456 h 11067"/>
                  <a:gd name="connsiteX7" fmla="*/ 8396 w 10000"/>
                  <a:gd name="connsiteY7" fmla="*/ 2509 h 11067"/>
                  <a:gd name="connsiteX8" fmla="*/ 8396 w 10000"/>
                  <a:gd name="connsiteY8" fmla="*/ 2504 h 11067"/>
                  <a:gd name="connsiteX9" fmla="*/ 5239 w 10000"/>
                  <a:gd name="connsiteY9" fmla="*/ 1054 h 11067"/>
                  <a:gd name="connsiteX10" fmla="*/ 4668 w 10000"/>
                  <a:gd name="connsiteY10" fmla="*/ 4460 h 11067"/>
                  <a:gd name="connsiteX11" fmla="*/ 3148 w 10000"/>
                  <a:gd name="connsiteY11" fmla="*/ 3616 h 11067"/>
                  <a:gd name="connsiteX12" fmla="*/ 3143 w 10000"/>
                  <a:gd name="connsiteY12" fmla="*/ 1054 h 11067"/>
                  <a:gd name="connsiteX13" fmla="*/ 0 w 10000"/>
                  <a:gd name="connsiteY13" fmla="*/ 1918 h 11067"/>
                  <a:gd name="connsiteX0" fmla="*/ 0 w 10000"/>
                  <a:gd name="connsiteY0" fmla="*/ 1918 h 11067"/>
                  <a:gd name="connsiteX1" fmla="*/ 0 w 10000"/>
                  <a:gd name="connsiteY1" fmla="*/ 11067 h 11067"/>
                  <a:gd name="connsiteX2" fmla="*/ 8044 w 10000"/>
                  <a:gd name="connsiteY2" fmla="*/ 11067 h 11067"/>
                  <a:gd name="connsiteX3" fmla="*/ 8211 w 10000"/>
                  <a:gd name="connsiteY3" fmla="*/ 9648 h 11067"/>
                  <a:gd name="connsiteX4" fmla="*/ 9743 w 10000"/>
                  <a:gd name="connsiteY4" fmla="*/ 8742 h 11067"/>
                  <a:gd name="connsiteX5" fmla="*/ 9148 w 10000"/>
                  <a:gd name="connsiteY5" fmla="*/ 6518 h 11067"/>
                  <a:gd name="connsiteX6" fmla="*/ 8237 w 10000"/>
                  <a:gd name="connsiteY6" fmla="*/ 6456 h 11067"/>
                  <a:gd name="connsiteX7" fmla="*/ 8396 w 10000"/>
                  <a:gd name="connsiteY7" fmla="*/ 2509 h 11067"/>
                  <a:gd name="connsiteX8" fmla="*/ 8396 w 10000"/>
                  <a:gd name="connsiteY8" fmla="*/ 2504 h 11067"/>
                  <a:gd name="connsiteX9" fmla="*/ 5239 w 10000"/>
                  <a:gd name="connsiteY9" fmla="*/ 1054 h 11067"/>
                  <a:gd name="connsiteX10" fmla="*/ 4668 w 10000"/>
                  <a:gd name="connsiteY10" fmla="*/ 4460 h 11067"/>
                  <a:gd name="connsiteX11" fmla="*/ 3148 w 10000"/>
                  <a:gd name="connsiteY11" fmla="*/ 3616 h 11067"/>
                  <a:gd name="connsiteX12" fmla="*/ 3143 w 10000"/>
                  <a:gd name="connsiteY12" fmla="*/ 1054 h 11067"/>
                  <a:gd name="connsiteX13" fmla="*/ 0 w 10000"/>
                  <a:gd name="connsiteY13" fmla="*/ 1918 h 11067"/>
                  <a:gd name="connsiteX0" fmla="*/ 0 w 10000"/>
                  <a:gd name="connsiteY0" fmla="*/ 1918 h 11067"/>
                  <a:gd name="connsiteX1" fmla="*/ 0 w 10000"/>
                  <a:gd name="connsiteY1" fmla="*/ 11067 h 11067"/>
                  <a:gd name="connsiteX2" fmla="*/ 8044 w 10000"/>
                  <a:gd name="connsiteY2" fmla="*/ 11067 h 11067"/>
                  <a:gd name="connsiteX3" fmla="*/ 8211 w 10000"/>
                  <a:gd name="connsiteY3" fmla="*/ 9648 h 11067"/>
                  <a:gd name="connsiteX4" fmla="*/ 9743 w 10000"/>
                  <a:gd name="connsiteY4" fmla="*/ 8742 h 11067"/>
                  <a:gd name="connsiteX5" fmla="*/ 9148 w 10000"/>
                  <a:gd name="connsiteY5" fmla="*/ 6518 h 11067"/>
                  <a:gd name="connsiteX6" fmla="*/ 8033 w 10000"/>
                  <a:gd name="connsiteY6" fmla="*/ 5605 h 11067"/>
                  <a:gd name="connsiteX7" fmla="*/ 8396 w 10000"/>
                  <a:gd name="connsiteY7" fmla="*/ 2509 h 11067"/>
                  <a:gd name="connsiteX8" fmla="*/ 8396 w 10000"/>
                  <a:gd name="connsiteY8" fmla="*/ 2504 h 11067"/>
                  <a:gd name="connsiteX9" fmla="*/ 5239 w 10000"/>
                  <a:gd name="connsiteY9" fmla="*/ 1054 h 11067"/>
                  <a:gd name="connsiteX10" fmla="*/ 4668 w 10000"/>
                  <a:gd name="connsiteY10" fmla="*/ 4460 h 11067"/>
                  <a:gd name="connsiteX11" fmla="*/ 3148 w 10000"/>
                  <a:gd name="connsiteY11" fmla="*/ 3616 h 11067"/>
                  <a:gd name="connsiteX12" fmla="*/ 3143 w 10000"/>
                  <a:gd name="connsiteY12" fmla="*/ 1054 h 11067"/>
                  <a:gd name="connsiteX13" fmla="*/ 0 w 10000"/>
                  <a:gd name="connsiteY13" fmla="*/ 1918 h 11067"/>
                  <a:gd name="connsiteX0" fmla="*/ 0 w 10009"/>
                  <a:gd name="connsiteY0" fmla="*/ 1918 h 11067"/>
                  <a:gd name="connsiteX1" fmla="*/ 0 w 10009"/>
                  <a:gd name="connsiteY1" fmla="*/ 11067 h 11067"/>
                  <a:gd name="connsiteX2" fmla="*/ 8044 w 10009"/>
                  <a:gd name="connsiteY2" fmla="*/ 11067 h 11067"/>
                  <a:gd name="connsiteX3" fmla="*/ 8211 w 10009"/>
                  <a:gd name="connsiteY3" fmla="*/ 9648 h 11067"/>
                  <a:gd name="connsiteX4" fmla="*/ 9743 w 10009"/>
                  <a:gd name="connsiteY4" fmla="*/ 8742 h 11067"/>
                  <a:gd name="connsiteX5" fmla="*/ 9430 w 10009"/>
                  <a:gd name="connsiteY5" fmla="*/ 5605 h 11067"/>
                  <a:gd name="connsiteX6" fmla="*/ 8033 w 10009"/>
                  <a:gd name="connsiteY6" fmla="*/ 5605 h 11067"/>
                  <a:gd name="connsiteX7" fmla="*/ 8396 w 10009"/>
                  <a:gd name="connsiteY7" fmla="*/ 2509 h 11067"/>
                  <a:gd name="connsiteX8" fmla="*/ 8396 w 10009"/>
                  <a:gd name="connsiteY8" fmla="*/ 2504 h 11067"/>
                  <a:gd name="connsiteX9" fmla="*/ 5239 w 10009"/>
                  <a:gd name="connsiteY9" fmla="*/ 1054 h 11067"/>
                  <a:gd name="connsiteX10" fmla="*/ 4668 w 10009"/>
                  <a:gd name="connsiteY10" fmla="*/ 4460 h 11067"/>
                  <a:gd name="connsiteX11" fmla="*/ 3148 w 10009"/>
                  <a:gd name="connsiteY11" fmla="*/ 3616 h 11067"/>
                  <a:gd name="connsiteX12" fmla="*/ 3143 w 10009"/>
                  <a:gd name="connsiteY12" fmla="*/ 1054 h 11067"/>
                  <a:gd name="connsiteX13" fmla="*/ 0 w 10009"/>
                  <a:gd name="connsiteY13" fmla="*/ 1918 h 11067"/>
                  <a:gd name="connsiteX0" fmla="*/ 0 w 10009"/>
                  <a:gd name="connsiteY0" fmla="*/ 1918 h 11067"/>
                  <a:gd name="connsiteX1" fmla="*/ 0 w 10009"/>
                  <a:gd name="connsiteY1" fmla="*/ 11067 h 11067"/>
                  <a:gd name="connsiteX2" fmla="*/ 8044 w 10009"/>
                  <a:gd name="connsiteY2" fmla="*/ 11067 h 11067"/>
                  <a:gd name="connsiteX3" fmla="*/ 8382 w 10009"/>
                  <a:gd name="connsiteY3" fmla="*/ 9246 h 11067"/>
                  <a:gd name="connsiteX4" fmla="*/ 9743 w 10009"/>
                  <a:gd name="connsiteY4" fmla="*/ 8742 h 11067"/>
                  <a:gd name="connsiteX5" fmla="*/ 9430 w 10009"/>
                  <a:gd name="connsiteY5" fmla="*/ 5605 h 11067"/>
                  <a:gd name="connsiteX6" fmla="*/ 8033 w 10009"/>
                  <a:gd name="connsiteY6" fmla="*/ 5605 h 11067"/>
                  <a:gd name="connsiteX7" fmla="*/ 8396 w 10009"/>
                  <a:gd name="connsiteY7" fmla="*/ 2509 h 11067"/>
                  <a:gd name="connsiteX8" fmla="*/ 8396 w 10009"/>
                  <a:gd name="connsiteY8" fmla="*/ 2504 h 11067"/>
                  <a:gd name="connsiteX9" fmla="*/ 5239 w 10009"/>
                  <a:gd name="connsiteY9" fmla="*/ 1054 h 11067"/>
                  <a:gd name="connsiteX10" fmla="*/ 4668 w 10009"/>
                  <a:gd name="connsiteY10" fmla="*/ 4460 h 11067"/>
                  <a:gd name="connsiteX11" fmla="*/ 3148 w 10009"/>
                  <a:gd name="connsiteY11" fmla="*/ 3616 h 11067"/>
                  <a:gd name="connsiteX12" fmla="*/ 3143 w 10009"/>
                  <a:gd name="connsiteY12" fmla="*/ 1054 h 11067"/>
                  <a:gd name="connsiteX13" fmla="*/ 0 w 10009"/>
                  <a:gd name="connsiteY13" fmla="*/ 1918 h 11067"/>
                  <a:gd name="connsiteX0" fmla="*/ 0 w 10009"/>
                  <a:gd name="connsiteY0" fmla="*/ 1918 h 11067"/>
                  <a:gd name="connsiteX1" fmla="*/ 0 w 10009"/>
                  <a:gd name="connsiteY1" fmla="*/ 11067 h 11067"/>
                  <a:gd name="connsiteX2" fmla="*/ 8044 w 10009"/>
                  <a:gd name="connsiteY2" fmla="*/ 11067 h 11067"/>
                  <a:gd name="connsiteX3" fmla="*/ 8382 w 10009"/>
                  <a:gd name="connsiteY3" fmla="*/ 9246 h 11067"/>
                  <a:gd name="connsiteX4" fmla="*/ 9743 w 10009"/>
                  <a:gd name="connsiteY4" fmla="*/ 8742 h 11067"/>
                  <a:gd name="connsiteX5" fmla="*/ 9430 w 10009"/>
                  <a:gd name="connsiteY5" fmla="*/ 5605 h 11067"/>
                  <a:gd name="connsiteX6" fmla="*/ 8382 w 10009"/>
                  <a:gd name="connsiteY6" fmla="*/ 5605 h 11067"/>
                  <a:gd name="connsiteX7" fmla="*/ 8396 w 10009"/>
                  <a:gd name="connsiteY7" fmla="*/ 2509 h 11067"/>
                  <a:gd name="connsiteX8" fmla="*/ 8396 w 10009"/>
                  <a:gd name="connsiteY8" fmla="*/ 2504 h 11067"/>
                  <a:gd name="connsiteX9" fmla="*/ 5239 w 10009"/>
                  <a:gd name="connsiteY9" fmla="*/ 1054 h 11067"/>
                  <a:gd name="connsiteX10" fmla="*/ 4668 w 10009"/>
                  <a:gd name="connsiteY10" fmla="*/ 4460 h 11067"/>
                  <a:gd name="connsiteX11" fmla="*/ 3148 w 10009"/>
                  <a:gd name="connsiteY11" fmla="*/ 3616 h 11067"/>
                  <a:gd name="connsiteX12" fmla="*/ 3143 w 10009"/>
                  <a:gd name="connsiteY12" fmla="*/ 1054 h 11067"/>
                  <a:gd name="connsiteX13" fmla="*/ 0 w 10009"/>
                  <a:gd name="connsiteY13" fmla="*/ 1918 h 11067"/>
                  <a:gd name="connsiteX0" fmla="*/ 0 w 10009"/>
                  <a:gd name="connsiteY0" fmla="*/ 1918 h 11067"/>
                  <a:gd name="connsiteX1" fmla="*/ 0 w 10009"/>
                  <a:gd name="connsiteY1" fmla="*/ 11067 h 11067"/>
                  <a:gd name="connsiteX2" fmla="*/ 8044 w 10009"/>
                  <a:gd name="connsiteY2" fmla="*/ 11067 h 11067"/>
                  <a:gd name="connsiteX3" fmla="*/ 8382 w 10009"/>
                  <a:gd name="connsiteY3" fmla="*/ 9246 h 11067"/>
                  <a:gd name="connsiteX4" fmla="*/ 9743 w 10009"/>
                  <a:gd name="connsiteY4" fmla="*/ 8742 h 11067"/>
                  <a:gd name="connsiteX5" fmla="*/ 9430 w 10009"/>
                  <a:gd name="connsiteY5" fmla="*/ 5605 h 11067"/>
                  <a:gd name="connsiteX6" fmla="*/ 8382 w 10009"/>
                  <a:gd name="connsiteY6" fmla="*/ 5605 h 11067"/>
                  <a:gd name="connsiteX7" fmla="*/ 8396 w 10009"/>
                  <a:gd name="connsiteY7" fmla="*/ 2509 h 11067"/>
                  <a:gd name="connsiteX8" fmla="*/ 8396 w 10009"/>
                  <a:gd name="connsiteY8" fmla="*/ 2504 h 11067"/>
                  <a:gd name="connsiteX9" fmla="*/ 5239 w 10009"/>
                  <a:gd name="connsiteY9" fmla="*/ 1054 h 11067"/>
                  <a:gd name="connsiteX10" fmla="*/ 4668 w 10009"/>
                  <a:gd name="connsiteY10" fmla="*/ 4460 h 11067"/>
                  <a:gd name="connsiteX11" fmla="*/ 3148 w 10009"/>
                  <a:gd name="connsiteY11" fmla="*/ 3616 h 11067"/>
                  <a:gd name="connsiteX12" fmla="*/ 3143 w 10009"/>
                  <a:gd name="connsiteY12" fmla="*/ 1054 h 11067"/>
                  <a:gd name="connsiteX13" fmla="*/ 0 w 10009"/>
                  <a:gd name="connsiteY13" fmla="*/ 1918 h 11067"/>
                  <a:gd name="connsiteX0" fmla="*/ 0 w 10009"/>
                  <a:gd name="connsiteY0" fmla="*/ 1918 h 11067"/>
                  <a:gd name="connsiteX1" fmla="*/ 0 w 10009"/>
                  <a:gd name="connsiteY1" fmla="*/ 11067 h 11067"/>
                  <a:gd name="connsiteX2" fmla="*/ 8044 w 10009"/>
                  <a:gd name="connsiteY2" fmla="*/ 11067 h 11067"/>
                  <a:gd name="connsiteX3" fmla="*/ 8382 w 10009"/>
                  <a:gd name="connsiteY3" fmla="*/ 9246 h 11067"/>
                  <a:gd name="connsiteX4" fmla="*/ 9743 w 10009"/>
                  <a:gd name="connsiteY4" fmla="*/ 8742 h 11067"/>
                  <a:gd name="connsiteX5" fmla="*/ 9430 w 10009"/>
                  <a:gd name="connsiteY5" fmla="*/ 5605 h 11067"/>
                  <a:gd name="connsiteX6" fmla="*/ 8382 w 10009"/>
                  <a:gd name="connsiteY6" fmla="*/ 5605 h 11067"/>
                  <a:gd name="connsiteX7" fmla="*/ 8396 w 10009"/>
                  <a:gd name="connsiteY7" fmla="*/ 2509 h 11067"/>
                  <a:gd name="connsiteX8" fmla="*/ 8396 w 10009"/>
                  <a:gd name="connsiteY8" fmla="*/ 2504 h 11067"/>
                  <a:gd name="connsiteX9" fmla="*/ 5239 w 10009"/>
                  <a:gd name="connsiteY9" fmla="*/ 1054 h 11067"/>
                  <a:gd name="connsiteX10" fmla="*/ 4668 w 10009"/>
                  <a:gd name="connsiteY10" fmla="*/ 4460 h 11067"/>
                  <a:gd name="connsiteX11" fmla="*/ 3148 w 10009"/>
                  <a:gd name="connsiteY11" fmla="*/ 3616 h 11067"/>
                  <a:gd name="connsiteX12" fmla="*/ 3143 w 10009"/>
                  <a:gd name="connsiteY12" fmla="*/ 1054 h 11067"/>
                  <a:gd name="connsiteX13" fmla="*/ 0 w 10009"/>
                  <a:gd name="connsiteY13" fmla="*/ 1918 h 11067"/>
                  <a:gd name="connsiteX0" fmla="*/ 0 w 10000"/>
                  <a:gd name="connsiteY0" fmla="*/ 1918 h 11067"/>
                  <a:gd name="connsiteX1" fmla="*/ 0 w 10000"/>
                  <a:gd name="connsiteY1" fmla="*/ 11067 h 11067"/>
                  <a:gd name="connsiteX2" fmla="*/ 8044 w 10000"/>
                  <a:gd name="connsiteY2" fmla="*/ 11067 h 11067"/>
                  <a:gd name="connsiteX3" fmla="*/ 8382 w 10000"/>
                  <a:gd name="connsiteY3" fmla="*/ 9246 h 11067"/>
                  <a:gd name="connsiteX4" fmla="*/ 9743 w 10000"/>
                  <a:gd name="connsiteY4" fmla="*/ 8742 h 11067"/>
                  <a:gd name="connsiteX5" fmla="*/ 9430 w 10000"/>
                  <a:gd name="connsiteY5" fmla="*/ 5605 h 11067"/>
                  <a:gd name="connsiteX6" fmla="*/ 8382 w 10000"/>
                  <a:gd name="connsiteY6" fmla="*/ 5605 h 11067"/>
                  <a:gd name="connsiteX7" fmla="*/ 8396 w 10000"/>
                  <a:gd name="connsiteY7" fmla="*/ 2509 h 11067"/>
                  <a:gd name="connsiteX8" fmla="*/ 8396 w 10000"/>
                  <a:gd name="connsiteY8" fmla="*/ 2504 h 11067"/>
                  <a:gd name="connsiteX9" fmla="*/ 5239 w 10000"/>
                  <a:gd name="connsiteY9" fmla="*/ 1054 h 11067"/>
                  <a:gd name="connsiteX10" fmla="*/ 4668 w 10000"/>
                  <a:gd name="connsiteY10" fmla="*/ 4460 h 11067"/>
                  <a:gd name="connsiteX11" fmla="*/ 3148 w 10000"/>
                  <a:gd name="connsiteY11" fmla="*/ 3616 h 11067"/>
                  <a:gd name="connsiteX12" fmla="*/ 3143 w 10000"/>
                  <a:gd name="connsiteY12" fmla="*/ 1054 h 11067"/>
                  <a:gd name="connsiteX13" fmla="*/ 0 w 10000"/>
                  <a:gd name="connsiteY13" fmla="*/ 1918 h 11067"/>
                  <a:gd name="connsiteX0" fmla="*/ 0 w 10060"/>
                  <a:gd name="connsiteY0" fmla="*/ 1918 h 11067"/>
                  <a:gd name="connsiteX1" fmla="*/ 0 w 10060"/>
                  <a:gd name="connsiteY1" fmla="*/ 11067 h 11067"/>
                  <a:gd name="connsiteX2" fmla="*/ 8044 w 10060"/>
                  <a:gd name="connsiteY2" fmla="*/ 11067 h 11067"/>
                  <a:gd name="connsiteX3" fmla="*/ 8382 w 10060"/>
                  <a:gd name="connsiteY3" fmla="*/ 9246 h 11067"/>
                  <a:gd name="connsiteX4" fmla="*/ 9743 w 10060"/>
                  <a:gd name="connsiteY4" fmla="*/ 8742 h 11067"/>
                  <a:gd name="connsiteX5" fmla="*/ 9500 w 10060"/>
                  <a:gd name="connsiteY5" fmla="*/ 5544 h 11067"/>
                  <a:gd name="connsiteX6" fmla="*/ 8382 w 10060"/>
                  <a:gd name="connsiteY6" fmla="*/ 5605 h 11067"/>
                  <a:gd name="connsiteX7" fmla="*/ 8396 w 10060"/>
                  <a:gd name="connsiteY7" fmla="*/ 2509 h 11067"/>
                  <a:gd name="connsiteX8" fmla="*/ 8396 w 10060"/>
                  <a:gd name="connsiteY8" fmla="*/ 2504 h 11067"/>
                  <a:gd name="connsiteX9" fmla="*/ 5239 w 10060"/>
                  <a:gd name="connsiteY9" fmla="*/ 1054 h 11067"/>
                  <a:gd name="connsiteX10" fmla="*/ 4668 w 10060"/>
                  <a:gd name="connsiteY10" fmla="*/ 4460 h 11067"/>
                  <a:gd name="connsiteX11" fmla="*/ 3148 w 10060"/>
                  <a:gd name="connsiteY11" fmla="*/ 3616 h 11067"/>
                  <a:gd name="connsiteX12" fmla="*/ 3143 w 10060"/>
                  <a:gd name="connsiteY12" fmla="*/ 1054 h 11067"/>
                  <a:gd name="connsiteX13" fmla="*/ 0 w 10060"/>
                  <a:gd name="connsiteY13" fmla="*/ 1918 h 11067"/>
                  <a:gd name="connsiteX0" fmla="*/ 0 w 10094"/>
                  <a:gd name="connsiteY0" fmla="*/ 1918 h 11067"/>
                  <a:gd name="connsiteX1" fmla="*/ 0 w 10094"/>
                  <a:gd name="connsiteY1" fmla="*/ 11067 h 11067"/>
                  <a:gd name="connsiteX2" fmla="*/ 8044 w 10094"/>
                  <a:gd name="connsiteY2" fmla="*/ 11067 h 11067"/>
                  <a:gd name="connsiteX3" fmla="*/ 8382 w 10094"/>
                  <a:gd name="connsiteY3" fmla="*/ 9246 h 11067"/>
                  <a:gd name="connsiteX4" fmla="*/ 9743 w 10094"/>
                  <a:gd name="connsiteY4" fmla="*/ 8742 h 11067"/>
                  <a:gd name="connsiteX5" fmla="*/ 9534 w 10094"/>
                  <a:gd name="connsiteY5" fmla="*/ 4695 h 11067"/>
                  <a:gd name="connsiteX6" fmla="*/ 8382 w 10094"/>
                  <a:gd name="connsiteY6" fmla="*/ 5605 h 11067"/>
                  <a:gd name="connsiteX7" fmla="*/ 8396 w 10094"/>
                  <a:gd name="connsiteY7" fmla="*/ 2509 h 11067"/>
                  <a:gd name="connsiteX8" fmla="*/ 8396 w 10094"/>
                  <a:gd name="connsiteY8" fmla="*/ 2504 h 11067"/>
                  <a:gd name="connsiteX9" fmla="*/ 5239 w 10094"/>
                  <a:gd name="connsiteY9" fmla="*/ 1054 h 11067"/>
                  <a:gd name="connsiteX10" fmla="*/ 4668 w 10094"/>
                  <a:gd name="connsiteY10" fmla="*/ 4460 h 11067"/>
                  <a:gd name="connsiteX11" fmla="*/ 3148 w 10094"/>
                  <a:gd name="connsiteY11" fmla="*/ 3616 h 11067"/>
                  <a:gd name="connsiteX12" fmla="*/ 3143 w 10094"/>
                  <a:gd name="connsiteY12" fmla="*/ 1054 h 11067"/>
                  <a:gd name="connsiteX13" fmla="*/ 0 w 10094"/>
                  <a:gd name="connsiteY13" fmla="*/ 1918 h 11067"/>
                  <a:gd name="connsiteX0" fmla="*/ 0 w 10094"/>
                  <a:gd name="connsiteY0" fmla="*/ 1918 h 11067"/>
                  <a:gd name="connsiteX1" fmla="*/ 0 w 10094"/>
                  <a:gd name="connsiteY1" fmla="*/ 11067 h 11067"/>
                  <a:gd name="connsiteX2" fmla="*/ 8044 w 10094"/>
                  <a:gd name="connsiteY2" fmla="*/ 11067 h 11067"/>
                  <a:gd name="connsiteX3" fmla="*/ 8382 w 10094"/>
                  <a:gd name="connsiteY3" fmla="*/ 9246 h 11067"/>
                  <a:gd name="connsiteX4" fmla="*/ 9743 w 10094"/>
                  <a:gd name="connsiteY4" fmla="*/ 8742 h 11067"/>
                  <a:gd name="connsiteX5" fmla="*/ 9534 w 10094"/>
                  <a:gd name="connsiteY5" fmla="*/ 4695 h 11067"/>
                  <a:gd name="connsiteX6" fmla="*/ 8311 w 10094"/>
                  <a:gd name="connsiteY6" fmla="*/ 4695 h 11067"/>
                  <a:gd name="connsiteX7" fmla="*/ 8396 w 10094"/>
                  <a:gd name="connsiteY7" fmla="*/ 2509 h 11067"/>
                  <a:gd name="connsiteX8" fmla="*/ 8396 w 10094"/>
                  <a:gd name="connsiteY8" fmla="*/ 2504 h 11067"/>
                  <a:gd name="connsiteX9" fmla="*/ 5239 w 10094"/>
                  <a:gd name="connsiteY9" fmla="*/ 1054 h 11067"/>
                  <a:gd name="connsiteX10" fmla="*/ 4668 w 10094"/>
                  <a:gd name="connsiteY10" fmla="*/ 4460 h 11067"/>
                  <a:gd name="connsiteX11" fmla="*/ 3148 w 10094"/>
                  <a:gd name="connsiteY11" fmla="*/ 3616 h 11067"/>
                  <a:gd name="connsiteX12" fmla="*/ 3143 w 10094"/>
                  <a:gd name="connsiteY12" fmla="*/ 1054 h 11067"/>
                  <a:gd name="connsiteX13" fmla="*/ 0 w 10094"/>
                  <a:gd name="connsiteY13" fmla="*/ 1918 h 11067"/>
                  <a:gd name="connsiteX0" fmla="*/ 0 w 10094"/>
                  <a:gd name="connsiteY0" fmla="*/ 1918 h 11067"/>
                  <a:gd name="connsiteX1" fmla="*/ 0 w 10094"/>
                  <a:gd name="connsiteY1" fmla="*/ 11067 h 11067"/>
                  <a:gd name="connsiteX2" fmla="*/ 8044 w 10094"/>
                  <a:gd name="connsiteY2" fmla="*/ 11067 h 11067"/>
                  <a:gd name="connsiteX3" fmla="*/ 8382 w 10094"/>
                  <a:gd name="connsiteY3" fmla="*/ 9246 h 11067"/>
                  <a:gd name="connsiteX4" fmla="*/ 9534 w 10094"/>
                  <a:gd name="connsiteY4" fmla="*/ 9246 h 11067"/>
                  <a:gd name="connsiteX5" fmla="*/ 9534 w 10094"/>
                  <a:gd name="connsiteY5" fmla="*/ 4695 h 11067"/>
                  <a:gd name="connsiteX6" fmla="*/ 8311 w 10094"/>
                  <a:gd name="connsiteY6" fmla="*/ 4695 h 11067"/>
                  <a:gd name="connsiteX7" fmla="*/ 8396 w 10094"/>
                  <a:gd name="connsiteY7" fmla="*/ 2509 h 11067"/>
                  <a:gd name="connsiteX8" fmla="*/ 8396 w 10094"/>
                  <a:gd name="connsiteY8" fmla="*/ 2504 h 11067"/>
                  <a:gd name="connsiteX9" fmla="*/ 5239 w 10094"/>
                  <a:gd name="connsiteY9" fmla="*/ 1054 h 11067"/>
                  <a:gd name="connsiteX10" fmla="*/ 4668 w 10094"/>
                  <a:gd name="connsiteY10" fmla="*/ 4460 h 11067"/>
                  <a:gd name="connsiteX11" fmla="*/ 3148 w 10094"/>
                  <a:gd name="connsiteY11" fmla="*/ 3616 h 11067"/>
                  <a:gd name="connsiteX12" fmla="*/ 3143 w 10094"/>
                  <a:gd name="connsiteY12" fmla="*/ 1054 h 11067"/>
                  <a:gd name="connsiteX13" fmla="*/ 0 w 10094"/>
                  <a:gd name="connsiteY13" fmla="*/ 1918 h 11067"/>
                  <a:gd name="connsiteX0" fmla="*/ 0 w 10094"/>
                  <a:gd name="connsiteY0" fmla="*/ 1918 h 11067"/>
                  <a:gd name="connsiteX1" fmla="*/ 0 w 10094"/>
                  <a:gd name="connsiteY1" fmla="*/ 11067 h 11067"/>
                  <a:gd name="connsiteX2" fmla="*/ 8044 w 10094"/>
                  <a:gd name="connsiteY2" fmla="*/ 11067 h 11067"/>
                  <a:gd name="connsiteX3" fmla="*/ 8382 w 10094"/>
                  <a:gd name="connsiteY3" fmla="*/ 9246 h 11067"/>
                  <a:gd name="connsiteX4" fmla="*/ 9534 w 10094"/>
                  <a:gd name="connsiteY4" fmla="*/ 9246 h 11067"/>
                  <a:gd name="connsiteX5" fmla="*/ 9534 w 10094"/>
                  <a:gd name="connsiteY5" fmla="*/ 4695 h 11067"/>
                  <a:gd name="connsiteX6" fmla="*/ 8311 w 10094"/>
                  <a:gd name="connsiteY6" fmla="*/ 4695 h 11067"/>
                  <a:gd name="connsiteX7" fmla="*/ 8396 w 10094"/>
                  <a:gd name="connsiteY7" fmla="*/ 2509 h 11067"/>
                  <a:gd name="connsiteX8" fmla="*/ 8396 w 10094"/>
                  <a:gd name="connsiteY8" fmla="*/ 2504 h 11067"/>
                  <a:gd name="connsiteX9" fmla="*/ 5239 w 10094"/>
                  <a:gd name="connsiteY9" fmla="*/ 1054 h 11067"/>
                  <a:gd name="connsiteX10" fmla="*/ 4668 w 10094"/>
                  <a:gd name="connsiteY10" fmla="*/ 4460 h 11067"/>
                  <a:gd name="connsiteX11" fmla="*/ 3148 w 10094"/>
                  <a:gd name="connsiteY11" fmla="*/ 3616 h 11067"/>
                  <a:gd name="connsiteX12" fmla="*/ 3143 w 10094"/>
                  <a:gd name="connsiteY12" fmla="*/ 1054 h 11067"/>
                  <a:gd name="connsiteX13" fmla="*/ 0 w 10094"/>
                  <a:gd name="connsiteY13" fmla="*/ 1918 h 11067"/>
                  <a:gd name="connsiteX0" fmla="*/ 0 w 10094"/>
                  <a:gd name="connsiteY0" fmla="*/ 1918 h 11067"/>
                  <a:gd name="connsiteX1" fmla="*/ 0 w 10094"/>
                  <a:gd name="connsiteY1" fmla="*/ 11067 h 11067"/>
                  <a:gd name="connsiteX2" fmla="*/ 8044 w 10094"/>
                  <a:gd name="connsiteY2" fmla="*/ 11067 h 11067"/>
                  <a:gd name="connsiteX3" fmla="*/ 8382 w 10094"/>
                  <a:gd name="connsiteY3" fmla="*/ 9246 h 11067"/>
                  <a:gd name="connsiteX4" fmla="*/ 9534 w 10094"/>
                  <a:gd name="connsiteY4" fmla="*/ 9246 h 11067"/>
                  <a:gd name="connsiteX5" fmla="*/ 9534 w 10094"/>
                  <a:gd name="connsiteY5" fmla="*/ 4695 h 11067"/>
                  <a:gd name="connsiteX6" fmla="*/ 8311 w 10094"/>
                  <a:gd name="connsiteY6" fmla="*/ 4695 h 11067"/>
                  <a:gd name="connsiteX7" fmla="*/ 8396 w 10094"/>
                  <a:gd name="connsiteY7" fmla="*/ 2509 h 11067"/>
                  <a:gd name="connsiteX8" fmla="*/ 8396 w 10094"/>
                  <a:gd name="connsiteY8" fmla="*/ 2504 h 11067"/>
                  <a:gd name="connsiteX9" fmla="*/ 5239 w 10094"/>
                  <a:gd name="connsiteY9" fmla="*/ 1054 h 11067"/>
                  <a:gd name="connsiteX10" fmla="*/ 4668 w 10094"/>
                  <a:gd name="connsiteY10" fmla="*/ 4460 h 11067"/>
                  <a:gd name="connsiteX11" fmla="*/ 3148 w 10094"/>
                  <a:gd name="connsiteY11" fmla="*/ 3616 h 11067"/>
                  <a:gd name="connsiteX12" fmla="*/ 3143 w 10094"/>
                  <a:gd name="connsiteY12" fmla="*/ 1054 h 11067"/>
                  <a:gd name="connsiteX13" fmla="*/ 0 w 10094"/>
                  <a:gd name="connsiteY13" fmla="*/ 1918 h 11067"/>
                  <a:gd name="connsiteX0" fmla="*/ 0 w 10094"/>
                  <a:gd name="connsiteY0" fmla="*/ 1918 h 11067"/>
                  <a:gd name="connsiteX1" fmla="*/ 0 w 10094"/>
                  <a:gd name="connsiteY1" fmla="*/ 11067 h 11067"/>
                  <a:gd name="connsiteX2" fmla="*/ 8044 w 10094"/>
                  <a:gd name="connsiteY2" fmla="*/ 11067 h 11067"/>
                  <a:gd name="connsiteX3" fmla="*/ 8382 w 10094"/>
                  <a:gd name="connsiteY3" fmla="*/ 9246 h 11067"/>
                  <a:gd name="connsiteX4" fmla="*/ 9534 w 10094"/>
                  <a:gd name="connsiteY4" fmla="*/ 9246 h 11067"/>
                  <a:gd name="connsiteX5" fmla="*/ 9534 w 10094"/>
                  <a:gd name="connsiteY5" fmla="*/ 4695 h 11067"/>
                  <a:gd name="connsiteX6" fmla="*/ 8311 w 10094"/>
                  <a:gd name="connsiteY6" fmla="*/ 4695 h 11067"/>
                  <a:gd name="connsiteX7" fmla="*/ 8396 w 10094"/>
                  <a:gd name="connsiteY7" fmla="*/ 2509 h 11067"/>
                  <a:gd name="connsiteX8" fmla="*/ 8396 w 10094"/>
                  <a:gd name="connsiteY8" fmla="*/ 2504 h 11067"/>
                  <a:gd name="connsiteX9" fmla="*/ 5239 w 10094"/>
                  <a:gd name="connsiteY9" fmla="*/ 1054 h 11067"/>
                  <a:gd name="connsiteX10" fmla="*/ 4668 w 10094"/>
                  <a:gd name="connsiteY10" fmla="*/ 4460 h 11067"/>
                  <a:gd name="connsiteX11" fmla="*/ 3148 w 10094"/>
                  <a:gd name="connsiteY11" fmla="*/ 3616 h 11067"/>
                  <a:gd name="connsiteX12" fmla="*/ 3143 w 10094"/>
                  <a:gd name="connsiteY12" fmla="*/ 1054 h 11067"/>
                  <a:gd name="connsiteX13" fmla="*/ 0 w 10094"/>
                  <a:gd name="connsiteY13" fmla="*/ 1918 h 11067"/>
                  <a:gd name="connsiteX0" fmla="*/ 0 w 10007"/>
                  <a:gd name="connsiteY0" fmla="*/ 1918 h 11067"/>
                  <a:gd name="connsiteX1" fmla="*/ 0 w 10007"/>
                  <a:gd name="connsiteY1" fmla="*/ 11067 h 11067"/>
                  <a:gd name="connsiteX2" fmla="*/ 8044 w 10007"/>
                  <a:gd name="connsiteY2" fmla="*/ 11067 h 11067"/>
                  <a:gd name="connsiteX3" fmla="*/ 8382 w 10007"/>
                  <a:gd name="connsiteY3" fmla="*/ 9246 h 11067"/>
                  <a:gd name="connsiteX4" fmla="*/ 9534 w 10007"/>
                  <a:gd name="connsiteY4" fmla="*/ 9246 h 11067"/>
                  <a:gd name="connsiteX5" fmla="*/ 9534 w 10007"/>
                  <a:gd name="connsiteY5" fmla="*/ 4695 h 11067"/>
                  <a:gd name="connsiteX6" fmla="*/ 8311 w 10007"/>
                  <a:gd name="connsiteY6" fmla="*/ 4695 h 11067"/>
                  <a:gd name="connsiteX7" fmla="*/ 8396 w 10007"/>
                  <a:gd name="connsiteY7" fmla="*/ 2509 h 11067"/>
                  <a:gd name="connsiteX8" fmla="*/ 8396 w 10007"/>
                  <a:gd name="connsiteY8" fmla="*/ 2504 h 11067"/>
                  <a:gd name="connsiteX9" fmla="*/ 5239 w 10007"/>
                  <a:gd name="connsiteY9" fmla="*/ 1054 h 11067"/>
                  <a:gd name="connsiteX10" fmla="*/ 4668 w 10007"/>
                  <a:gd name="connsiteY10" fmla="*/ 4460 h 11067"/>
                  <a:gd name="connsiteX11" fmla="*/ 3148 w 10007"/>
                  <a:gd name="connsiteY11" fmla="*/ 3616 h 11067"/>
                  <a:gd name="connsiteX12" fmla="*/ 3143 w 10007"/>
                  <a:gd name="connsiteY12" fmla="*/ 1054 h 11067"/>
                  <a:gd name="connsiteX13" fmla="*/ 0 w 10007"/>
                  <a:gd name="connsiteY13" fmla="*/ 1918 h 11067"/>
                  <a:gd name="connsiteX0" fmla="*/ 0 w 9840"/>
                  <a:gd name="connsiteY0" fmla="*/ 1918 h 11067"/>
                  <a:gd name="connsiteX1" fmla="*/ 0 w 9840"/>
                  <a:gd name="connsiteY1" fmla="*/ 11067 h 11067"/>
                  <a:gd name="connsiteX2" fmla="*/ 8044 w 9840"/>
                  <a:gd name="connsiteY2" fmla="*/ 11067 h 11067"/>
                  <a:gd name="connsiteX3" fmla="*/ 8382 w 9840"/>
                  <a:gd name="connsiteY3" fmla="*/ 9246 h 11067"/>
                  <a:gd name="connsiteX4" fmla="*/ 9534 w 9840"/>
                  <a:gd name="connsiteY4" fmla="*/ 9246 h 11067"/>
                  <a:gd name="connsiteX5" fmla="*/ 9289 w 9840"/>
                  <a:gd name="connsiteY5" fmla="*/ 4695 h 11067"/>
                  <a:gd name="connsiteX6" fmla="*/ 8311 w 9840"/>
                  <a:gd name="connsiteY6" fmla="*/ 4695 h 11067"/>
                  <a:gd name="connsiteX7" fmla="*/ 8396 w 9840"/>
                  <a:gd name="connsiteY7" fmla="*/ 2509 h 11067"/>
                  <a:gd name="connsiteX8" fmla="*/ 8396 w 9840"/>
                  <a:gd name="connsiteY8" fmla="*/ 2504 h 11067"/>
                  <a:gd name="connsiteX9" fmla="*/ 5239 w 9840"/>
                  <a:gd name="connsiteY9" fmla="*/ 1054 h 11067"/>
                  <a:gd name="connsiteX10" fmla="*/ 4668 w 9840"/>
                  <a:gd name="connsiteY10" fmla="*/ 4460 h 11067"/>
                  <a:gd name="connsiteX11" fmla="*/ 3148 w 9840"/>
                  <a:gd name="connsiteY11" fmla="*/ 3616 h 11067"/>
                  <a:gd name="connsiteX12" fmla="*/ 3143 w 9840"/>
                  <a:gd name="connsiteY12" fmla="*/ 1054 h 11067"/>
                  <a:gd name="connsiteX13" fmla="*/ 0 w 9840"/>
                  <a:gd name="connsiteY13" fmla="*/ 1918 h 11067"/>
                  <a:gd name="connsiteX0" fmla="*/ 0 w 9921"/>
                  <a:gd name="connsiteY0" fmla="*/ 1733 h 10000"/>
                  <a:gd name="connsiteX1" fmla="*/ 0 w 9921"/>
                  <a:gd name="connsiteY1" fmla="*/ 10000 h 10000"/>
                  <a:gd name="connsiteX2" fmla="*/ 8175 w 9921"/>
                  <a:gd name="connsiteY2" fmla="*/ 10000 h 10000"/>
                  <a:gd name="connsiteX3" fmla="*/ 8518 w 9921"/>
                  <a:gd name="connsiteY3" fmla="*/ 8355 h 10000"/>
                  <a:gd name="connsiteX4" fmla="*/ 9440 w 9921"/>
                  <a:gd name="connsiteY4" fmla="*/ 8355 h 10000"/>
                  <a:gd name="connsiteX5" fmla="*/ 9440 w 9921"/>
                  <a:gd name="connsiteY5" fmla="*/ 4242 h 10000"/>
                  <a:gd name="connsiteX6" fmla="*/ 8446 w 9921"/>
                  <a:gd name="connsiteY6" fmla="*/ 4242 h 10000"/>
                  <a:gd name="connsiteX7" fmla="*/ 8533 w 9921"/>
                  <a:gd name="connsiteY7" fmla="*/ 2267 h 10000"/>
                  <a:gd name="connsiteX8" fmla="*/ 8533 w 9921"/>
                  <a:gd name="connsiteY8" fmla="*/ 2263 h 10000"/>
                  <a:gd name="connsiteX9" fmla="*/ 5324 w 9921"/>
                  <a:gd name="connsiteY9" fmla="*/ 952 h 10000"/>
                  <a:gd name="connsiteX10" fmla="*/ 4744 w 9921"/>
                  <a:gd name="connsiteY10" fmla="*/ 4030 h 10000"/>
                  <a:gd name="connsiteX11" fmla="*/ 3199 w 9921"/>
                  <a:gd name="connsiteY11" fmla="*/ 3267 h 10000"/>
                  <a:gd name="connsiteX12" fmla="*/ 3194 w 9921"/>
                  <a:gd name="connsiteY12" fmla="*/ 952 h 10000"/>
                  <a:gd name="connsiteX13" fmla="*/ 0 w 9921"/>
                  <a:gd name="connsiteY13" fmla="*/ 1733 h 10000"/>
                  <a:gd name="connsiteX0" fmla="*/ 0 w 10000"/>
                  <a:gd name="connsiteY0" fmla="*/ 1733 h 10000"/>
                  <a:gd name="connsiteX1" fmla="*/ 0 w 10000"/>
                  <a:gd name="connsiteY1" fmla="*/ 10000 h 10000"/>
                  <a:gd name="connsiteX2" fmla="*/ 8240 w 10000"/>
                  <a:gd name="connsiteY2" fmla="*/ 10000 h 10000"/>
                  <a:gd name="connsiteX3" fmla="*/ 8586 w 10000"/>
                  <a:gd name="connsiteY3" fmla="*/ 8355 h 10000"/>
                  <a:gd name="connsiteX4" fmla="*/ 9515 w 10000"/>
                  <a:gd name="connsiteY4" fmla="*/ 8355 h 10000"/>
                  <a:gd name="connsiteX5" fmla="*/ 9515 w 10000"/>
                  <a:gd name="connsiteY5" fmla="*/ 4242 h 10000"/>
                  <a:gd name="connsiteX6" fmla="*/ 8513 w 10000"/>
                  <a:gd name="connsiteY6" fmla="*/ 4242 h 10000"/>
                  <a:gd name="connsiteX7" fmla="*/ 8601 w 10000"/>
                  <a:gd name="connsiteY7" fmla="*/ 2267 h 10000"/>
                  <a:gd name="connsiteX8" fmla="*/ 8601 w 10000"/>
                  <a:gd name="connsiteY8" fmla="*/ 2263 h 10000"/>
                  <a:gd name="connsiteX9" fmla="*/ 5366 w 10000"/>
                  <a:gd name="connsiteY9" fmla="*/ 952 h 10000"/>
                  <a:gd name="connsiteX10" fmla="*/ 4782 w 10000"/>
                  <a:gd name="connsiteY10" fmla="*/ 4030 h 10000"/>
                  <a:gd name="connsiteX11" fmla="*/ 3224 w 10000"/>
                  <a:gd name="connsiteY11" fmla="*/ 3267 h 10000"/>
                  <a:gd name="connsiteX12" fmla="*/ 3219 w 10000"/>
                  <a:gd name="connsiteY12" fmla="*/ 952 h 10000"/>
                  <a:gd name="connsiteX13" fmla="*/ 0 w 10000"/>
                  <a:gd name="connsiteY13" fmla="*/ 173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000" h="10000">
                    <a:moveTo>
                      <a:pt x="0" y="1733"/>
                    </a:moveTo>
                    <a:lnTo>
                      <a:pt x="0" y="10000"/>
                    </a:lnTo>
                    <a:lnTo>
                      <a:pt x="8240" y="10000"/>
                    </a:lnTo>
                    <a:cubicBezTo>
                      <a:pt x="8167" y="9761"/>
                      <a:pt x="8253" y="8846"/>
                      <a:pt x="8586" y="8355"/>
                    </a:cubicBezTo>
                    <a:cubicBezTo>
                      <a:pt x="9180" y="8693"/>
                      <a:pt x="9143" y="8748"/>
                      <a:pt x="9515" y="8355"/>
                    </a:cubicBezTo>
                    <a:cubicBezTo>
                      <a:pt x="9829" y="7592"/>
                      <a:pt x="10000" y="5408"/>
                      <a:pt x="9515" y="4242"/>
                    </a:cubicBezTo>
                    <a:cubicBezTo>
                      <a:pt x="9106" y="3427"/>
                      <a:pt x="8818" y="4064"/>
                      <a:pt x="8513" y="4242"/>
                    </a:cubicBezTo>
                    <a:cubicBezTo>
                      <a:pt x="8530" y="4350"/>
                      <a:pt x="8116" y="3558"/>
                      <a:pt x="8601" y="2267"/>
                    </a:cubicBezTo>
                    <a:lnTo>
                      <a:pt x="8601" y="2263"/>
                    </a:lnTo>
                    <a:cubicBezTo>
                      <a:pt x="7593" y="1643"/>
                      <a:pt x="6425" y="475"/>
                      <a:pt x="5366" y="952"/>
                    </a:cubicBezTo>
                    <a:cubicBezTo>
                      <a:pt x="5595" y="2670"/>
                      <a:pt x="5038" y="3830"/>
                      <a:pt x="4782" y="4030"/>
                    </a:cubicBezTo>
                    <a:cubicBezTo>
                      <a:pt x="4425" y="4416"/>
                      <a:pt x="3715" y="4775"/>
                      <a:pt x="3224" y="3267"/>
                    </a:cubicBezTo>
                    <a:cubicBezTo>
                      <a:pt x="3090" y="2875"/>
                      <a:pt x="3085" y="1343"/>
                      <a:pt x="3219" y="952"/>
                    </a:cubicBezTo>
                    <a:cubicBezTo>
                      <a:pt x="2302" y="0"/>
                      <a:pt x="1019" y="964"/>
                      <a:pt x="0" y="1733"/>
                    </a:cubicBez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365760" rIns="274320" anchor="ctr" anchorCtr="0">
                <a:norm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Source Code</a:t>
                </a:r>
                <a:endParaRPr lang="en-US" sz="16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5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Revisiting Target Tracking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214546" y="1642676"/>
            <a:ext cx="3753065" cy="7903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MicroBlaze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CPU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215603" y="3727000"/>
            <a:ext cx="1587388" cy="93399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lgDash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Blank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+mj-lt"/>
              </a:rPr>
              <a:t>PR Region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752476" y="1205322"/>
            <a:ext cx="4978625" cy="71846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1357290" y="1149264"/>
            <a:ext cx="1082310" cy="287383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PLB Bus</a:t>
            </a:r>
            <a:endParaRPr lang="en-US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>
            <a:off x="928662" y="1649330"/>
            <a:ext cx="1010156" cy="78581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DCR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+mj-lt"/>
              </a:rPr>
              <a:t>Bridge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 rot="5400000">
            <a:off x="134725" y="3656927"/>
            <a:ext cx="2443542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1357290" y="4873556"/>
            <a:ext cx="646122" cy="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 flipV="1">
            <a:off x="1357290" y="1428736"/>
            <a:ext cx="6643734" cy="628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 rot="5400000">
            <a:off x="1250321" y="1541985"/>
            <a:ext cx="214739" cy="80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 rot="5400000">
            <a:off x="4036403" y="1535705"/>
            <a:ext cx="214739" cy="80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1428728" y="4935478"/>
            <a:ext cx="793694" cy="502920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PR</a:t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Socket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432065" y="2936698"/>
            <a:ext cx="432924" cy="43107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 rot="5400000">
            <a:off x="2324297" y="2900775"/>
            <a:ext cx="215537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rot="5400000">
            <a:off x="2757221" y="2900775"/>
            <a:ext cx="215537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sp>
        <p:nvSpPr>
          <p:cNvPr id="47" name="Rectangle 46"/>
          <p:cNvSpPr/>
          <p:nvPr/>
        </p:nvSpPr>
        <p:spPr bwMode="auto">
          <a:xfrm>
            <a:off x="2937143" y="2793006"/>
            <a:ext cx="432924" cy="43107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 rot="5400000">
            <a:off x="2829375" y="3260004"/>
            <a:ext cx="215537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rot="5400000">
            <a:off x="3262298" y="3260004"/>
            <a:ext cx="215537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rot="5400000">
            <a:off x="2541559" y="2612592"/>
            <a:ext cx="214739" cy="80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rot="5400000" flipH="1" flipV="1">
            <a:off x="3046638" y="2611792"/>
            <a:ext cx="215537" cy="160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rot="5400000">
            <a:off x="2541559" y="3547385"/>
            <a:ext cx="214739" cy="80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 rot="5400000" flipH="1" flipV="1">
            <a:off x="3046638" y="3546585"/>
            <a:ext cx="215537" cy="160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6" name="Rounded Rectangle 25"/>
          <p:cNvSpPr/>
          <p:nvPr/>
        </p:nvSpPr>
        <p:spPr bwMode="auto">
          <a:xfrm>
            <a:off x="3297912" y="5594190"/>
            <a:ext cx="1202650" cy="574766"/>
          </a:xfrm>
          <a:prstGeom prst="roundRect">
            <a:avLst/>
          </a:prstGeom>
          <a:solidFill>
            <a:srgbClr val="C7E6A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Switch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153604" y="5306807"/>
            <a:ext cx="432924" cy="359229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IF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4216241" y="5309367"/>
            <a:ext cx="432924" cy="359229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IF</a:t>
            </a:r>
          </a:p>
        </p:txBody>
      </p:sp>
      <p:cxnSp>
        <p:nvCxnSpPr>
          <p:cNvPr id="36" name="Straight Arrow Connector 35"/>
          <p:cNvCxnSpPr/>
          <p:nvPr/>
        </p:nvCxnSpPr>
        <p:spPr bwMode="auto">
          <a:xfrm rot="5400000">
            <a:off x="3046764" y="4983498"/>
            <a:ext cx="648208" cy="160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4109401" y="4986058"/>
            <a:ext cx="648208" cy="160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grpSp>
        <p:nvGrpSpPr>
          <p:cNvPr id="3" name="Group 327"/>
          <p:cNvGrpSpPr/>
          <p:nvPr/>
        </p:nvGrpSpPr>
        <p:grpSpPr>
          <a:xfrm>
            <a:off x="4071933" y="2506586"/>
            <a:ext cx="2428892" cy="2156170"/>
            <a:chOff x="6357950" y="2499512"/>
            <a:chExt cx="2404791" cy="2143934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6357950" y="3714752"/>
              <a:ext cx="1571636" cy="9286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IO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+mj-lt"/>
                </a:rPr>
                <a:t>Module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15140" y="2928934"/>
              <a:ext cx="428628" cy="4286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 rot="5400000">
              <a:off x="6607983" y="2893215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7036611" y="2893215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sp>
          <p:nvSpPr>
            <p:cNvPr id="17" name="Rectangle 16"/>
            <p:cNvSpPr/>
            <p:nvPr/>
          </p:nvSpPr>
          <p:spPr bwMode="auto">
            <a:xfrm>
              <a:off x="7215206" y="2786058"/>
              <a:ext cx="428628" cy="4286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 rot="5400000">
              <a:off x="7108049" y="3250405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7536677" y="3250405"/>
              <a:ext cx="21431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rot="5400000">
              <a:off x="6823091" y="2606669"/>
              <a:ext cx="213520" cy="79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rot="5400000" flipH="1" flipV="1">
              <a:off x="7323157" y="2605875"/>
              <a:ext cx="214314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rot="5400000">
              <a:off x="6823091" y="3536157"/>
              <a:ext cx="213520" cy="79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rot="5400000" flipH="1" flipV="1">
              <a:off x="7323157" y="3535363"/>
              <a:ext cx="214314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24" name="Left-Right Arrow 23"/>
            <p:cNvSpPr/>
            <p:nvPr/>
          </p:nvSpPr>
          <p:spPr bwMode="auto">
            <a:xfrm>
              <a:off x="8001024" y="3857628"/>
              <a:ext cx="761717" cy="571504"/>
            </a:xfrm>
            <a:prstGeom prst="leftRightArrow">
              <a:avLst/>
            </a:prstGeom>
            <a:solidFill>
              <a:schemeClr val="accent3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85" name="Rounded Rectangle 84"/>
          <p:cNvSpPr/>
          <p:nvPr/>
        </p:nvSpPr>
        <p:spPr bwMode="auto">
          <a:xfrm>
            <a:off x="6572264" y="3643314"/>
            <a:ext cx="1071570" cy="105560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Sensor</a:t>
            </a:r>
          </a:p>
        </p:txBody>
      </p:sp>
      <p:pic>
        <p:nvPicPr>
          <p:cNvPr id="28675" name="Picture 3" descr="C:\Users\JoeAntoon\AppData\Local\Microsoft\Windows\Temporary Internet Files\Content.IE5\72Y5L7J3\MCj044172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857628"/>
            <a:ext cx="942972" cy="942972"/>
          </a:xfrm>
          <a:prstGeom prst="rect">
            <a:avLst/>
          </a:prstGeom>
          <a:noFill/>
        </p:spPr>
      </p:pic>
      <p:sp>
        <p:nvSpPr>
          <p:cNvPr id="88" name="Rounded Rectangle 87"/>
          <p:cNvSpPr/>
          <p:nvPr/>
        </p:nvSpPr>
        <p:spPr bwMode="auto">
          <a:xfrm>
            <a:off x="785786" y="1000108"/>
            <a:ext cx="7000924" cy="535785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0" name="Rounded Rectangle 89"/>
          <p:cNvSpPr/>
          <p:nvPr/>
        </p:nvSpPr>
        <p:spPr bwMode="auto">
          <a:xfrm>
            <a:off x="6215074" y="1643050"/>
            <a:ext cx="1428760" cy="7903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ICAP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1999141" y="4300968"/>
            <a:ext cx="288616" cy="7184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0" name="Flowchart: Magnetic Disk 99"/>
          <p:cNvSpPr/>
          <p:nvPr/>
        </p:nvSpPr>
        <p:spPr bwMode="auto">
          <a:xfrm>
            <a:off x="7929586" y="1071546"/>
            <a:ext cx="928694" cy="2571768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Filter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Storage</a:t>
            </a:r>
          </a:p>
        </p:txBody>
      </p:sp>
      <p:grpSp>
        <p:nvGrpSpPr>
          <p:cNvPr id="4" name="Group 106"/>
          <p:cNvGrpSpPr/>
          <p:nvPr/>
        </p:nvGrpSpPr>
        <p:grpSpPr>
          <a:xfrm>
            <a:off x="2214546" y="3714752"/>
            <a:ext cx="1587388" cy="1014410"/>
            <a:chOff x="2214546" y="3714752"/>
            <a:chExt cx="1587388" cy="1014410"/>
          </a:xfrm>
        </p:grpSpPr>
        <p:sp>
          <p:nvSpPr>
            <p:cNvPr id="98" name="Rounded Rectangle 97"/>
            <p:cNvSpPr/>
            <p:nvPr/>
          </p:nvSpPr>
          <p:spPr bwMode="auto">
            <a:xfrm>
              <a:off x="2214546" y="3714752"/>
              <a:ext cx="1587388" cy="933994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rPr>
                <a:t>Aerospace</a:t>
              </a:r>
              <a:b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rPr>
              </a:b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rPr>
                <a:t>Kalman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rPr>
                <a:t/>
              </a:r>
              <a:b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rPr>
              </a:b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rPr>
                <a:t>Filter</a:t>
              </a:r>
            </a:p>
          </p:txBody>
        </p:sp>
        <p:pic>
          <p:nvPicPr>
            <p:cNvPr id="105" name="Picture 3" descr="C:\Users\JoeAntoon\AppData\Local\Microsoft\Windows\Temporary Internet Files\Content.IE5\72Y5L7J3\MCj0441721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57554" y="4286256"/>
              <a:ext cx="442906" cy="442906"/>
            </a:xfrm>
            <a:prstGeom prst="rect">
              <a:avLst/>
            </a:prstGeom>
            <a:noFill/>
          </p:spPr>
        </p:pic>
      </p:grpSp>
      <p:sp>
        <p:nvSpPr>
          <p:cNvPr id="106" name="Cloud Callout 105"/>
          <p:cNvSpPr/>
          <p:nvPr/>
        </p:nvSpPr>
        <p:spPr bwMode="auto">
          <a:xfrm>
            <a:off x="5572132" y="2643182"/>
            <a:ext cx="1928826" cy="857256"/>
          </a:xfrm>
          <a:prstGeom prst="cloudCallout">
            <a:avLst>
              <a:gd name="adj1" fmla="val -54298"/>
              <a:gd name="adj2" fmla="val -62579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Looks </a:t>
            </a:r>
            <a:r>
              <a:rPr lang="en-US" sz="1600" dirty="0" smtClean="0">
                <a:latin typeface="+mj-lt"/>
              </a:rPr>
              <a:t>like a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+mj-lt"/>
              </a:rPr>
              <a:t>spaceship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89" name="Picture 3" descr="C:\Users\JoeAntoon\AppData\Local\Microsoft\Windows\Temporary Internet Files\Content.IE5\72Y5L7J3\MCj044172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857628"/>
            <a:ext cx="942972" cy="942972"/>
          </a:xfrm>
          <a:prstGeom prst="rect">
            <a:avLst/>
          </a:prstGeom>
          <a:noFill/>
        </p:spPr>
      </p:pic>
      <p:grpSp>
        <p:nvGrpSpPr>
          <p:cNvPr id="6" name="Group 110"/>
          <p:cNvGrpSpPr/>
          <p:nvPr/>
        </p:nvGrpSpPr>
        <p:grpSpPr>
          <a:xfrm>
            <a:off x="8072462" y="2571744"/>
            <a:ext cx="642942" cy="479602"/>
            <a:chOff x="2214546" y="3714752"/>
            <a:chExt cx="1587388" cy="1184110"/>
          </a:xfrm>
        </p:grpSpPr>
        <p:sp>
          <p:nvSpPr>
            <p:cNvPr id="112" name="Rounded Rectangle 111"/>
            <p:cNvSpPr/>
            <p:nvPr/>
          </p:nvSpPr>
          <p:spPr bwMode="auto">
            <a:xfrm>
              <a:off x="2214546" y="3714752"/>
              <a:ext cx="1587388" cy="933994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endParaRPr>
            </a:p>
          </p:txBody>
        </p:sp>
        <p:pic>
          <p:nvPicPr>
            <p:cNvPr id="113" name="Picture 3" descr="C:\Users\JoeAntoon\AppData\Local\Microsoft\Windows\Temporary Internet Files\Content.IE5\72Y5L7J3\MCj0441721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67299" y="3842078"/>
              <a:ext cx="1056785" cy="1056784"/>
            </a:xfrm>
            <a:prstGeom prst="rect">
              <a:avLst/>
            </a:prstGeom>
            <a:noFill/>
          </p:spPr>
        </p:pic>
      </p:grpSp>
      <p:sp>
        <p:nvSpPr>
          <p:cNvPr id="115" name="Rounded Rectangle 114"/>
          <p:cNvSpPr/>
          <p:nvPr/>
        </p:nvSpPr>
        <p:spPr bwMode="auto">
          <a:xfrm>
            <a:off x="8072462" y="3000372"/>
            <a:ext cx="642942" cy="378297"/>
          </a:xfrm>
          <a:prstGeom prst="roundRect">
            <a:avLst/>
          </a:prstGeom>
          <a:solidFill>
            <a:srgbClr val="00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+mj-lt"/>
            </a:endParaRPr>
          </a:p>
        </p:txBody>
      </p:sp>
      <p:pic>
        <p:nvPicPr>
          <p:cNvPr id="1026" name="Picture 2" descr="C:\Users\JoeAntoon\AppData\Local\Microsoft\Windows\Temporary Internet Files\Content.IE5\72Y5L7J3\MCj0337874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900" y="3000372"/>
            <a:ext cx="613570" cy="354554"/>
          </a:xfrm>
          <a:prstGeom prst="rect">
            <a:avLst/>
          </a:prstGeom>
          <a:noFill/>
        </p:spPr>
      </p:pic>
      <p:cxnSp>
        <p:nvCxnSpPr>
          <p:cNvPr id="65" name="Straight Arrow Connector 64"/>
          <p:cNvCxnSpPr/>
          <p:nvPr/>
        </p:nvCxnSpPr>
        <p:spPr bwMode="auto">
          <a:xfrm rot="5400000">
            <a:off x="6893924" y="1535705"/>
            <a:ext cx="214739" cy="80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9" name="Group 107"/>
          <p:cNvGrpSpPr/>
          <p:nvPr/>
        </p:nvGrpSpPr>
        <p:grpSpPr>
          <a:xfrm>
            <a:off x="7858148" y="1142984"/>
            <a:ext cx="1028443" cy="657220"/>
            <a:chOff x="2214546" y="3714752"/>
            <a:chExt cx="1587388" cy="1014410"/>
          </a:xfrm>
        </p:grpSpPr>
        <p:sp>
          <p:nvSpPr>
            <p:cNvPr id="109" name="Rounded Rectangle 108"/>
            <p:cNvSpPr/>
            <p:nvPr/>
          </p:nvSpPr>
          <p:spPr bwMode="auto">
            <a:xfrm>
              <a:off x="2214546" y="3714752"/>
              <a:ext cx="1587388" cy="933994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rPr>
                <a:t>Aerospace</a:t>
              </a:r>
              <a:b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rPr>
              </a:br>
              <a:r>
                <a:rPr kumimoji="0" 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rPr>
                <a:t>Kalman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rPr>
                <a:t/>
              </a:r>
              <a:b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rPr>
              </a:b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rPr>
                <a:t>Filter</a:t>
              </a:r>
            </a:p>
          </p:txBody>
        </p:sp>
        <p:pic>
          <p:nvPicPr>
            <p:cNvPr id="110" name="Picture 3" descr="C:\Users\JoeAntoon\AppData\Local\Microsoft\Windows\Temporary Internet Files\Content.IE5\72Y5L7J3\MCj0441721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57554" y="4286256"/>
              <a:ext cx="442906" cy="44290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1.11022E-16 L -0.25 -0.32014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46285 0.0018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85 0.00186 L -0.46285 0.08773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85 0.08773 L -0.46285 -0.00856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85 0.00186 L -0.14792 0.0018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92 0.00186 L -0.14792 0.08588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Seamless Filter Swapping</a:t>
            </a:r>
            <a:endParaRPr lang="en-US" dirty="0"/>
          </a:p>
        </p:txBody>
      </p:sp>
      <p:sp>
        <p:nvSpPr>
          <p:cNvPr id="312" name="Rounded Rectangle 311"/>
          <p:cNvSpPr/>
          <p:nvPr/>
        </p:nvSpPr>
        <p:spPr bwMode="auto">
          <a:xfrm>
            <a:off x="4786314" y="1071546"/>
            <a:ext cx="4143404" cy="7858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MicroBlaze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CPU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14" name="Rounded Rectangle 313"/>
          <p:cNvSpPr/>
          <p:nvPr/>
        </p:nvSpPr>
        <p:spPr bwMode="auto">
          <a:xfrm>
            <a:off x="6215074" y="3143248"/>
            <a:ext cx="1285884" cy="92869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lgDash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Blank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+mj-lt"/>
              </a:rPr>
              <a:t>Module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4929190" y="2358224"/>
            <a:ext cx="428628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17" name="Straight Connector 316"/>
          <p:cNvCxnSpPr/>
          <p:nvPr/>
        </p:nvCxnSpPr>
        <p:spPr bwMode="auto">
          <a:xfrm rot="5400000">
            <a:off x="4822033" y="2322505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318" name="Straight Connector 317"/>
          <p:cNvCxnSpPr/>
          <p:nvPr/>
        </p:nvCxnSpPr>
        <p:spPr bwMode="auto">
          <a:xfrm rot="5400000">
            <a:off x="5250661" y="2322505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sp>
        <p:nvSpPr>
          <p:cNvPr id="319" name="Rectangle 318"/>
          <p:cNvSpPr/>
          <p:nvPr/>
        </p:nvSpPr>
        <p:spPr bwMode="auto">
          <a:xfrm>
            <a:off x="5429256" y="2215348"/>
            <a:ext cx="428628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20" name="Straight Connector 319"/>
          <p:cNvCxnSpPr/>
          <p:nvPr/>
        </p:nvCxnSpPr>
        <p:spPr bwMode="auto">
          <a:xfrm rot="5400000">
            <a:off x="5322099" y="2679695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321" name="Straight Connector 320"/>
          <p:cNvCxnSpPr/>
          <p:nvPr/>
        </p:nvCxnSpPr>
        <p:spPr bwMode="auto">
          <a:xfrm rot="5400000">
            <a:off x="5750727" y="2679695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sp>
        <p:nvSpPr>
          <p:cNvPr id="322" name="Rectangle 321"/>
          <p:cNvSpPr/>
          <p:nvPr/>
        </p:nvSpPr>
        <p:spPr bwMode="auto">
          <a:xfrm>
            <a:off x="6286512" y="2357430"/>
            <a:ext cx="428628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23" name="Straight Connector 322"/>
          <p:cNvCxnSpPr/>
          <p:nvPr/>
        </p:nvCxnSpPr>
        <p:spPr bwMode="auto">
          <a:xfrm rot="5400000">
            <a:off x="6179355" y="2321711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324" name="Straight Connector 323"/>
          <p:cNvCxnSpPr/>
          <p:nvPr/>
        </p:nvCxnSpPr>
        <p:spPr bwMode="auto">
          <a:xfrm rot="5400000">
            <a:off x="6607983" y="2321711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sp>
        <p:nvSpPr>
          <p:cNvPr id="325" name="Rectangle 324"/>
          <p:cNvSpPr/>
          <p:nvPr/>
        </p:nvSpPr>
        <p:spPr bwMode="auto">
          <a:xfrm>
            <a:off x="6786578" y="2214554"/>
            <a:ext cx="428628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26" name="Straight Connector 325"/>
          <p:cNvCxnSpPr/>
          <p:nvPr/>
        </p:nvCxnSpPr>
        <p:spPr bwMode="auto">
          <a:xfrm rot="5400000">
            <a:off x="6679421" y="2678901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327" name="Straight Connector 326"/>
          <p:cNvCxnSpPr/>
          <p:nvPr/>
        </p:nvCxnSpPr>
        <p:spPr bwMode="auto">
          <a:xfrm rot="5400000">
            <a:off x="7108049" y="2678901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328" name="Straight Arrow Connector 327"/>
          <p:cNvCxnSpPr/>
          <p:nvPr/>
        </p:nvCxnSpPr>
        <p:spPr bwMode="auto">
          <a:xfrm rot="5400000">
            <a:off x="5037141" y="2036753"/>
            <a:ext cx="213520" cy="79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29" name="Straight Arrow Connector 328"/>
          <p:cNvCxnSpPr/>
          <p:nvPr/>
        </p:nvCxnSpPr>
        <p:spPr bwMode="auto">
          <a:xfrm rot="5400000" flipH="1" flipV="1">
            <a:off x="5537207" y="2035959"/>
            <a:ext cx="214314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30" name="Straight Arrow Connector 329"/>
          <p:cNvCxnSpPr/>
          <p:nvPr/>
        </p:nvCxnSpPr>
        <p:spPr bwMode="auto">
          <a:xfrm rot="5400000">
            <a:off x="5037141" y="2964653"/>
            <a:ext cx="213520" cy="79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31" name="Straight Arrow Connector 330"/>
          <p:cNvCxnSpPr/>
          <p:nvPr/>
        </p:nvCxnSpPr>
        <p:spPr bwMode="auto">
          <a:xfrm rot="5400000" flipH="1" flipV="1">
            <a:off x="5537207" y="2963859"/>
            <a:ext cx="214314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32" name="Straight Arrow Connector 331"/>
          <p:cNvCxnSpPr/>
          <p:nvPr/>
        </p:nvCxnSpPr>
        <p:spPr bwMode="auto">
          <a:xfrm rot="5400000">
            <a:off x="6394463" y="2035165"/>
            <a:ext cx="213520" cy="79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33" name="Straight Arrow Connector 332"/>
          <p:cNvCxnSpPr/>
          <p:nvPr/>
        </p:nvCxnSpPr>
        <p:spPr bwMode="auto">
          <a:xfrm rot="5400000" flipH="1" flipV="1">
            <a:off x="6894529" y="2034371"/>
            <a:ext cx="214314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34" name="Straight Arrow Connector 333"/>
          <p:cNvCxnSpPr/>
          <p:nvPr/>
        </p:nvCxnSpPr>
        <p:spPr bwMode="auto">
          <a:xfrm rot="5400000">
            <a:off x="6394463" y="2964653"/>
            <a:ext cx="213520" cy="79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35" name="Straight Arrow Connector 334"/>
          <p:cNvCxnSpPr/>
          <p:nvPr/>
        </p:nvCxnSpPr>
        <p:spPr bwMode="auto">
          <a:xfrm rot="5400000" flipH="1" flipV="1">
            <a:off x="6894529" y="2963859"/>
            <a:ext cx="214314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41" name="Straight Arrow Connector 340"/>
          <p:cNvCxnSpPr/>
          <p:nvPr/>
        </p:nvCxnSpPr>
        <p:spPr bwMode="auto">
          <a:xfrm>
            <a:off x="6500826" y="4929198"/>
            <a:ext cx="642942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42" name="Straight Arrow Connector 341"/>
          <p:cNvCxnSpPr/>
          <p:nvPr/>
        </p:nvCxnSpPr>
        <p:spPr bwMode="auto">
          <a:xfrm rot="10800000">
            <a:off x="6500826" y="5072074"/>
            <a:ext cx="857256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3" name="Group 378"/>
          <p:cNvGrpSpPr/>
          <p:nvPr/>
        </p:nvGrpSpPr>
        <p:grpSpPr>
          <a:xfrm>
            <a:off x="7072330" y="4071942"/>
            <a:ext cx="1000132" cy="1143008"/>
            <a:chOff x="6572264" y="4643446"/>
            <a:chExt cx="1000132" cy="1143008"/>
          </a:xfrm>
        </p:grpSpPr>
        <p:sp>
          <p:nvSpPr>
            <p:cNvPr id="339" name="Rounded Rectangle 338"/>
            <p:cNvSpPr/>
            <p:nvPr/>
          </p:nvSpPr>
          <p:spPr bwMode="auto">
            <a:xfrm>
              <a:off x="6643702" y="5214950"/>
              <a:ext cx="857256" cy="571504"/>
            </a:xfrm>
            <a:prstGeom prst="roundRect">
              <a:avLst/>
            </a:prstGeom>
            <a:solidFill>
              <a:srgbClr val="C7E6A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  <a:normAutofit fontScale="925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SW2</a:t>
              </a:r>
            </a:p>
          </p:txBody>
        </p:sp>
        <p:sp>
          <p:nvSpPr>
            <p:cNvPr id="345" name="Rectangle 344"/>
            <p:cNvSpPr/>
            <p:nvPr/>
          </p:nvSpPr>
          <p:spPr bwMode="auto">
            <a:xfrm>
              <a:off x="6572264" y="5000636"/>
              <a:ext cx="428628" cy="35719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IF</a:t>
              </a:r>
            </a:p>
          </p:txBody>
        </p:sp>
        <p:sp>
          <p:nvSpPr>
            <p:cNvPr id="346" name="Rectangle 345"/>
            <p:cNvSpPr/>
            <p:nvPr/>
          </p:nvSpPr>
          <p:spPr bwMode="auto">
            <a:xfrm>
              <a:off x="7143768" y="5000636"/>
              <a:ext cx="428628" cy="35719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IF</a:t>
              </a:r>
            </a:p>
          </p:txBody>
        </p:sp>
        <p:cxnSp>
          <p:nvCxnSpPr>
            <p:cNvPr id="349" name="Straight Arrow Connector 348"/>
            <p:cNvCxnSpPr/>
            <p:nvPr/>
          </p:nvCxnSpPr>
          <p:spPr bwMode="auto">
            <a:xfrm rot="5400000">
              <a:off x="6608777" y="4821247"/>
              <a:ext cx="35719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350" name="Straight Arrow Connector 349"/>
            <p:cNvCxnSpPr/>
            <p:nvPr/>
          </p:nvCxnSpPr>
          <p:spPr bwMode="auto">
            <a:xfrm rot="5400000">
              <a:off x="7180281" y="4821247"/>
              <a:ext cx="35719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352" name="Rounded Rectangle 351"/>
          <p:cNvSpPr/>
          <p:nvPr/>
        </p:nvSpPr>
        <p:spPr bwMode="auto">
          <a:xfrm>
            <a:off x="7643834" y="3143248"/>
            <a:ext cx="1285884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+mj-lt"/>
              </a:rPr>
              <a:t>Module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53" name="Rectangle 352"/>
          <p:cNvSpPr/>
          <p:nvPr/>
        </p:nvSpPr>
        <p:spPr bwMode="auto">
          <a:xfrm>
            <a:off x="7858148" y="2357430"/>
            <a:ext cx="428628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54" name="Straight Connector 353"/>
          <p:cNvCxnSpPr/>
          <p:nvPr/>
        </p:nvCxnSpPr>
        <p:spPr bwMode="auto">
          <a:xfrm rot="5400000">
            <a:off x="7750991" y="2321711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355" name="Straight Connector 354"/>
          <p:cNvCxnSpPr/>
          <p:nvPr/>
        </p:nvCxnSpPr>
        <p:spPr bwMode="auto">
          <a:xfrm rot="5400000">
            <a:off x="8179619" y="2321711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sp>
        <p:nvSpPr>
          <p:cNvPr id="356" name="Rectangle 355"/>
          <p:cNvSpPr/>
          <p:nvPr/>
        </p:nvSpPr>
        <p:spPr bwMode="auto">
          <a:xfrm>
            <a:off x="8358214" y="2214554"/>
            <a:ext cx="428628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57" name="Straight Connector 356"/>
          <p:cNvCxnSpPr/>
          <p:nvPr/>
        </p:nvCxnSpPr>
        <p:spPr bwMode="auto">
          <a:xfrm rot="5400000">
            <a:off x="8251057" y="2678901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358" name="Straight Connector 357"/>
          <p:cNvCxnSpPr/>
          <p:nvPr/>
        </p:nvCxnSpPr>
        <p:spPr bwMode="auto">
          <a:xfrm rot="5400000">
            <a:off x="8679685" y="2678901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359" name="Straight Arrow Connector 358"/>
          <p:cNvCxnSpPr/>
          <p:nvPr/>
        </p:nvCxnSpPr>
        <p:spPr bwMode="auto">
          <a:xfrm rot="5400000">
            <a:off x="7966099" y="2035165"/>
            <a:ext cx="213520" cy="79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60" name="Straight Arrow Connector 359"/>
          <p:cNvCxnSpPr/>
          <p:nvPr/>
        </p:nvCxnSpPr>
        <p:spPr bwMode="auto">
          <a:xfrm rot="5400000" flipH="1" flipV="1">
            <a:off x="8466165" y="2034371"/>
            <a:ext cx="214314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61" name="Straight Arrow Connector 360"/>
          <p:cNvCxnSpPr/>
          <p:nvPr/>
        </p:nvCxnSpPr>
        <p:spPr bwMode="auto">
          <a:xfrm rot="5400000">
            <a:off x="7966099" y="2964653"/>
            <a:ext cx="213520" cy="79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62" name="Straight Arrow Connector 361"/>
          <p:cNvCxnSpPr/>
          <p:nvPr/>
        </p:nvCxnSpPr>
        <p:spPr bwMode="auto">
          <a:xfrm rot="5400000" flipH="1" flipV="1">
            <a:off x="8466165" y="2963859"/>
            <a:ext cx="214314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4" name="Group 377"/>
          <p:cNvGrpSpPr/>
          <p:nvPr/>
        </p:nvGrpSpPr>
        <p:grpSpPr>
          <a:xfrm>
            <a:off x="5572132" y="4071942"/>
            <a:ext cx="1000132" cy="1143008"/>
            <a:chOff x="4857752" y="4643446"/>
            <a:chExt cx="1000132" cy="1143008"/>
          </a:xfrm>
        </p:grpSpPr>
        <p:sp>
          <p:nvSpPr>
            <p:cNvPr id="366" name="Rounded Rectangle 365"/>
            <p:cNvSpPr/>
            <p:nvPr/>
          </p:nvSpPr>
          <p:spPr bwMode="auto">
            <a:xfrm>
              <a:off x="4929190" y="5214950"/>
              <a:ext cx="857256" cy="571504"/>
            </a:xfrm>
            <a:prstGeom prst="roundRect">
              <a:avLst/>
            </a:prstGeom>
            <a:solidFill>
              <a:srgbClr val="C7E6A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  <a:normAutofit fontScale="925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SW2</a:t>
              </a:r>
            </a:p>
          </p:txBody>
        </p:sp>
        <p:sp>
          <p:nvSpPr>
            <p:cNvPr id="367" name="Rectangle 366"/>
            <p:cNvSpPr/>
            <p:nvPr/>
          </p:nvSpPr>
          <p:spPr bwMode="auto">
            <a:xfrm>
              <a:off x="4857752" y="5000636"/>
              <a:ext cx="428628" cy="35719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IF</a:t>
              </a:r>
            </a:p>
          </p:txBody>
        </p:sp>
        <p:sp>
          <p:nvSpPr>
            <p:cNvPr id="368" name="Rectangle 367"/>
            <p:cNvSpPr/>
            <p:nvPr/>
          </p:nvSpPr>
          <p:spPr bwMode="auto">
            <a:xfrm>
              <a:off x="5429256" y="5000636"/>
              <a:ext cx="428628" cy="35719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IF</a:t>
              </a:r>
            </a:p>
          </p:txBody>
        </p:sp>
        <p:cxnSp>
          <p:nvCxnSpPr>
            <p:cNvPr id="369" name="Straight Arrow Connector 368"/>
            <p:cNvCxnSpPr/>
            <p:nvPr/>
          </p:nvCxnSpPr>
          <p:spPr bwMode="auto">
            <a:xfrm rot="5400000">
              <a:off x="4894265" y="4821247"/>
              <a:ext cx="35719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370" name="Straight Arrow Connector 369"/>
            <p:cNvCxnSpPr/>
            <p:nvPr/>
          </p:nvCxnSpPr>
          <p:spPr bwMode="auto">
            <a:xfrm rot="5400000">
              <a:off x="5465769" y="4821247"/>
              <a:ext cx="35719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377" name="Rounded Rectangle 376"/>
          <p:cNvSpPr/>
          <p:nvPr/>
        </p:nvSpPr>
        <p:spPr bwMode="auto">
          <a:xfrm>
            <a:off x="4786314" y="3143248"/>
            <a:ext cx="1285884" cy="92869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lgDash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Blank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+mj-lt"/>
              </a:rPr>
              <a:t>Module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80" name="Content Placeholder 47"/>
          <p:cNvSpPr>
            <a:spLocks noGrp="1"/>
          </p:cNvSpPr>
          <p:nvPr>
            <p:ph idx="1"/>
          </p:nvPr>
        </p:nvSpPr>
        <p:spPr>
          <a:xfrm>
            <a:off x="609600" y="990600"/>
            <a:ext cx="4605342" cy="45815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Filter tracks target</a:t>
            </a:r>
          </a:p>
          <a:p>
            <a:pPr lvl="1"/>
            <a:r>
              <a:rPr lang="en-US" b="0" dirty="0" smtClean="0"/>
              <a:t>Target slows down</a:t>
            </a:r>
          </a:p>
          <a:p>
            <a:pPr lvl="1"/>
            <a:r>
              <a:rPr lang="en-US" b="0" dirty="0" smtClean="0"/>
              <a:t>Filter swap needed</a:t>
            </a:r>
          </a:p>
          <a:p>
            <a:pPr lvl="1"/>
            <a:endParaRPr lang="en-US" b="0" dirty="0" smtClean="0"/>
          </a:p>
          <a:p>
            <a:r>
              <a:rPr lang="en-US" dirty="0" smtClean="0"/>
              <a:t>First load new filter</a:t>
            </a:r>
          </a:p>
          <a:p>
            <a:pPr lvl="1"/>
            <a:r>
              <a:rPr lang="en-US" b="0" dirty="0" smtClean="0"/>
              <a:t>Spare region used</a:t>
            </a:r>
          </a:p>
          <a:p>
            <a:pPr lvl="1"/>
            <a:r>
              <a:rPr lang="en-US" b="0" dirty="0" smtClean="0"/>
              <a:t>Old filter continues</a:t>
            </a:r>
          </a:p>
          <a:p>
            <a:pPr lvl="1"/>
            <a:endParaRPr lang="en-US" b="0" dirty="0" smtClean="0"/>
          </a:p>
          <a:p>
            <a:r>
              <a:rPr lang="en-US" dirty="0" smtClean="0"/>
              <a:t>Redirect traffic</a:t>
            </a:r>
          </a:p>
          <a:p>
            <a:pPr lvl="1"/>
            <a:r>
              <a:rPr lang="en-US" b="0" dirty="0" smtClean="0"/>
              <a:t>Downtime is now negligible</a:t>
            </a:r>
          </a:p>
          <a:p>
            <a:pPr lvl="1"/>
            <a:r>
              <a:rPr lang="en-US" b="0" dirty="0" smtClean="0"/>
              <a:t>Previously in seconds</a:t>
            </a:r>
          </a:p>
          <a:p>
            <a:endParaRPr lang="en-US" b="0" dirty="0" smtClean="0"/>
          </a:p>
          <a:p>
            <a:pPr lvl="1"/>
            <a:endParaRPr lang="en-US" b="0" dirty="0" smtClean="0"/>
          </a:p>
          <a:p>
            <a:endParaRPr lang="en-US" dirty="0" smtClean="0"/>
          </a:p>
        </p:txBody>
      </p:sp>
      <p:pic>
        <p:nvPicPr>
          <p:cNvPr id="381" name="Picture 380" descr="Burger K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5429264"/>
            <a:ext cx="2143140" cy="903534"/>
          </a:xfrm>
          <a:prstGeom prst="rect">
            <a:avLst/>
          </a:prstGeom>
        </p:spPr>
      </p:pic>
      <p:pic>
        <p:nvPicPr>
          <p:cNvPr id="1026" name="Picture 2" descr="C:\Users\JoeAntoon\AppData\Local\Microsoft\Windows\Temporary Internet Files\Content.IE5\00XQKFTI\MCj041031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643042" y="5643578"/>
            <a:ext cx="1428760" cy="646520"/>
          </a:xfrm>
          <a:prstGeom prst="rect">
            <a:avLst/>
          </a:prstGeom>
          <a:noFill/>
        </p:spPr>
      </p:pic>
      <p:grpSp>
        <p:nvGrpSpPr>
          <p:cNvPr id="5" name="Group 386"/>
          <p:cNvGrpSpPr/>
          <p:nvPr/>
        </p:nvGrpSpPr>
        <p:grpSpPr>
          <a:xfrm>
            <a:off x="2285984" y="4643446"/>
            <a:ext cx="1071570" cy="857256"/>
            <a:chOff x="3428992" y="4214818"/>
            <a:chExt cx="1071570" cy="857256"/>
          </a:xfrm>
        </p:grpSpPr>
        <p:sp>
          <p:nvSpPr>
            <p:cNvPr id="385" name="Cloud Callout 384"/>
            <p:cNvSpPr/>
            <p:nvPr/>
          </p:nvSpPr>
          <p:spPr bwMode="auto">
            <a:xfrm>
              <a:off x="3428992" y="4214818"/>
              <a:ext cx="1071570" cy="857256"/>
            </a:xfrm>
            <a:prstGeom prst="cloudCallout">
              <a:avLst>
                <a:gd name="adj1" fmla="val -24349"/>
                <a:gd name="adj2" fmla="val 81335"/>
              </a:avLst>
            </a:prstGeom>
            <a:solidFill>
              <a:schemeClr val="tx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386" name="Picture 3" descr="C:\Users\JoeAntoon\AppData\Local\Microsoft\Windows\Temporary Internet Files\Content.IE5\00XQKFTI\MCj0441746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43306" y="4286256"/>
              <a:ext cx="657220" cy="657220"/>
            </a:xfrm>
            <a:prstGeom prst="rect">
              <a:avLst/>
            </a:prstGeom>
            <a:noFill/>
          </p:spPr>
        </p:pic>
      </p:grpSp>
      <p:sp>
        <p:nvSpPr>
          <p:cNvPr id="388" name="Rectangle 387"/>
          <p:cNvSpPr/>
          <p:nvPr/>
        </p:nvSpPr>
        <p:spPr bwMode="auto">
          <a:xfrm>
            <a:off x="7715272" y="3714752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91" name="Rectangle 390"/>
          <p:cNvSpPr/>
          <p:nvPr/>
        </p:nvSpPr>
        <p:spPr bwMode="auto">
          <a:xfrm>
            <a:off x="7715272" y="3714752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92" name="Rectangle 391"/>
          <p:cNvSpPr/>
          <p:nvPr/>
        </p:nvSpPr>
        <p:spPr bwMode="auto">
          <a:xfrm>
            <a:off x="7715272" y="3714752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93" name="Rectangle 392"/>
          <p:cNvSpPr/>
          <p:nvPr/>
        </p:nvSpPr>
        <p:spPr bwMode="auto">
          <a:xfrm>
            <a:off x="7715272" y="3714752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94" name="Rectangle 393"/>
          <p:cNvSpPr/>
          <p:nvPr/>
        </p:nvSpPr>
        <p:spPr bwMode="auto">
          <a:xfrm>
            <a:off x="7715272" y="3714752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95" name="Rectangle 394"/>
          <p:cNvSpPr/>
          <p:nvPr/>
        </p:nvSpPr>
        <p:spPr bwMode="auto">
          <a:xfrm>
            <a:off x="7715272" y="3714752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97" name="Rounded Rectangle 396"/>
          <p:cNvSpPr/>
          <p:nvPr/>
        </p:nvSpPr>
        <p:spPr bwMode="auto">
          <a:xfrm>
            <a:off x="4786314" y="3143248"/>
            <a:ext cx="1285884" cy="928694"/>
          </a:xfrm>
          <a:prstGeom prst="roundRect">
            <a:avLst/>
          </a:prstGeom>
          <a:solidFill>
            <a:srgbClr val="00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High Power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</a:b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Kalman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/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Filter</a:t>
            </a:r>
          </a:p>
        </p:txBody>
      </p:sp>
      <p:sp>
        <p:nvSpPr>
          <p:cNvPr id="399" name="Rounded Rectangle 398"/>
          <p:cNvSpPr/>
          <p:nvPr/>
        </p:nvSpPr>
        <p:spPr bwMode="auto">
          <a:xfrm>
            <a:off x="6215074" y="3143248"/>
            <a:ext cx="1285884" cy="928694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Low Power</a:t>
            </a:r>
            <a:b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</a:b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Kalman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/>
            </a:r>
            <a:b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</a:b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Filter</a:t>
            </a:r>
          </a:p>
        </p:txBody>
      </p:sp>
      <p:sp>
        <p:nvSpPr>
          <p:cNvPr id="400" name="Rounded Rectangle 399"/>
          <p:cNvSpPr/>
          <p:nvPr/>
        </p:nvSpPr>
        <p:spPr bwMode="auto">
          <a:xfrm>
            <a:off x="6215074" y="3364524"/>
            <a:ext cx="1285884" cy="696521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Low Power</a:t>
            </a:r>
            <a:b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</a:b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Kalman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/>
            </a:r>
            <a:b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</a:b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Filter</a:t>
            </a:r>
          </a:p>
        </p:txBody>
      </p:sp>
      <p:sp>
        <p:nvSpPr>
          <p:cNvPr id="401" name="Rounded Rectangle 400"/>
          <p:cNvSpPr/>
          <p:nvPr/>
        </p:nvSpPr>
        <p:spPr bwMode="auto">
          <a:xfrm>
            <a:off x="6215074" y="3598986"/>
            <a:ext cx="1285884" cy="464347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Low Power</a:t>
            </a:r>
            <a:b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</a:b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Kalman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/>
            </a:r>
            <a:b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</a:b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Filter</a:t>
            </a:r>
          </a:p>
        </p:txBody>
      </p:sp>
      <p:sp>
        <p:nvSpPr>
          <p:cNvPr id="402" name="Rounded Rectangle 401"/>
          <p:cNvSpPr/>
          <p:nvPr/>
        </p:nvSpPr>
        <p:spPr bwMode="auto">
          <a:xfrm>
            <a:off x="6215074" y="3833446"/>
            <a:ext cx="1285884" cy="232174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Low Power</a:t>
            </a:r>
            <a:b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</a:b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Kalman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/>
            </a:r>
            <a:b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</a:b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Filter</a:t>
            </a:r>
          </a:p>
        </p:txBody>
      </p:sp>
      <p:sp>
        <p:nvSpPr>
          <p:cNvPr id="404" name="Rectangle 403"/>
          <p:cNvSpPr/>
          <p:nvPr/>
        </p:nvSpPr>
        <p:spPr bwMode="auto">
          <a:xfrm>
            <a:off x="7715272" y="3714752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05" name="Rectangle 404"/>
          <p:cNvSpPr/>
          <p:nvPr/>
        </p:nvSpPr>
        <p:spPr bwMode="auto">
          <a:xfrm>
            <a:off x="7715272" y="3714752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06" name="Rectangle 405"/>
          <p:cNvSpPr/>
          <p:nvPr/>
        </p:nvSpPr>
        <p:spPr bwMode="auto">
          <a:xfrm>
            <a:off x="7715272" y="3714752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07" name="Rectangle 406"/>
          <p:cNvSpPr/>
          <p:nvPr/>
        </p:nvSpPr>
        <p:spPr bwMode="auto">
          <a:xfrm>
            <a:off x="7715272" y="3714752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2" name="Cloud Callout 71"/>
          <p:cNvSpPr/>
          <p:nvPr/>
        </p:nvSpPr>
        <p:spPr bwMode="auto">
          <a:xfrm>
            <a:off x="7317592" y="150834"/>
            <a:ext cx="1735922" cy="1135026"/>
          </a:xfrm>
          <a:prstGeom prst="cloudCallout">
            <a:avLst>
              <a:gd name="adj1" fmla="val -27847"/>
              <a:gd name="adj2" fmla="val 62017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The target changed!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9017E-7 L 5E-6 0.17873 " pathEditMode="relative" rAng="0" ptsTypes="AA">
                                      <p:cBhvr>
                                        <p:cTn id="14" dur="25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59259E-6 L 0.05243 2.59259E-6 " pathEditMode="relative" rAng="0" ptsTypes="AA">
                                      <p:cBhvr>
                                        <p:cTn id="21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17873 L -0.22553 0.17873 " pathEditMode="relative" rAng="0" ptsTypes="AA">
                                      <p:cBhvr>
                                        <p:cTn id="24" dur="25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9017E-7 L 5E-6 0.17873 " pathEditMode="relative" rAng="0" ptsTypes="AA">
                                      <p:cBhvr>
                                        <p:cTn id="26" dur="25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43 2.59259E-6 L 0.10451 2.59259E-6 " pathEditMode="relative" rAng="0" ptsTypes="AA">
                                      <p:cBhvr>
                                        <p:cTn id="33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64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53 0.1787 L -0.22553 0.01111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17873 L -0.22553 0.17873 " pathEditMode="relative" rAng="0" ptsTypes="AA">
                                      <p:cBhvr>
                                        <p:cTn id="38" dur="25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9017E-7 L 5E-6 0.17873 " pathEditMode="relative" rAng="0" ptsTypes="AA">
                                      <p:cBhvr>
                                        <p:cTn id="4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51 2.59259E-6 L 0.15764 -0.00023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64 -0.00023 L 0.21285 -0.00023 " pathEditMode="relative" rAng="0" ptsTypes="AA">
                                      <p:cBhvr>
                                        <p:cTn id="45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3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5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53 0.1787 L -0.22553 0.01111 " pathEditMode="relative" rAng="0" ptsTypes="AA">
                                      <p:cBhvr>
                                        <p:cTn id="52" dur="25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17873 L -0.22553 0.17873 " pathEditMode="relative" rAng="0" ptsTypes="AA">
                                      <p:cBhvr>
                                        <p:cTn id="54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53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5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53 0.1787 L -0.22553 0.01111 " pathEditMode="relative" rAng="0" ptsTypes="AA">
                                      <p:cBhvr>
                                        <p:cTn id="62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3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31 -0.02084 L 0.29323 -0.02084 " pathEditMode="fixed" rAng="0" ptsTypes="AA">
                                      <p:cBhvr>
                                        <p:cTn id="7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85 -0.00023 L 0.31441 -0.00023 " pathEditMode="relative" rAng="0" ptsTypes="AA">
                                      <p:cBhvr>
                                        <p:cTn id="8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"/>
                            </p:stCondLst>
                            <p:childTnLst>
                              <p:par>
                                <p:cTn id="11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9017E-7 L 5E-6 0.17873 " pathEditMode="relative" rAng="0" ptsTypes="AA">
                                      <p:cBhvr>
                                        <p:cTn id="11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17873 L -0.22553 0.17873 " pathEditMode="relative" rAng="0" ptsTypes="AA">
                                      <p:cBhvr>
                                        <p:cTn id="127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9017E-7 L 5E-6 0.17873 " pathEditMode="relative" rAng="0" ptsTypes="AA">
                                      <p:cBhvr>
                                        <p:cTn id="129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50" fill="hold"/>
                                        <p:tgtEl>
                                          <p:spTgt spid="402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64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0439 L 1.11022E-16 -0.01736 " pathEditMode="relative" rAng="0" ptsTypes="AA">
                                      <p:cBhvr>
                                        <p:cTn id="138" dur="25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50"/>
                            </p:stCondLst>
                            <p:childTnLst>
                              <p:par>
                                <p:cTn id="140" presetID="64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53 0.1787 L -0.22553 0.01111 " pathEditMode="relative" rAng="0" ptsTypes="AA">
                                      <p:cBhvr>
                                        <p:cTn id="141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17873 L -0.22553 0.17873 " pathEditMode="relative" rAng="0" ptsTypes="AA">
                                      <p:cBhvr>
                                        <p:cTn id="143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0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9017E-7 L 5E-6 0.17873 " pathEditMode="relative" rAng="0" ptsTypes="AA">
                                      <p:cBhvr>
                                        <p:cTn id="145" dur="25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53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53 0.1787 L -0.22553 0.01111 " pathEditMode="relative" rAng="0" ptsTypes="AA">
                                      <p:cBhvr>
                                        <p:cTn id="152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17873 L -0.22553 0.17873 " pathEditMode="relative" rAng="0" ptsTypes="AA">
                                      <p:cBhvr>
                                        <p:cTn id="154" dur="25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50" fill="hold"/>
                                        <p:tgtEl>
                                          <p:spTgt spid="40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1.11022E-16 -0.01666 " pathEditMode="relative" rAng="0" ptsTypes="AA">
                                      <p:cBhvr>
                                        <p:cTn id="160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3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53 0.1787 L -0.22553 0.01111 " pathEditMode="relative" rAng="0" ptsTypes="AA">
                                      <p:cBhvr>
                                        <p:cTn id="170" dur="25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07 L 1.11022E-16 -0.0162 " pathEditMode="relative" rAng="0" ptsTypes="AA">
                                      <p:cBhvr>
                                        <p:cTn id="176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250" fill="hold"/>
                                        <p:tgtEl>
                                          <p:spTgt spid="400"/>
                                        </p:tgtEl>
                                      </p:cBhvr>
                                      <p:by x="100000" y="1333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250"/>
                            </p:stCondLst>
                            <p:childTnLst>
                              <p:par>
                                <p:cTn id="180" presetID="53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2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25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50"/>
                            </p:stCondLst>
                            <p:childTnLst>
                              <p:par>
                                <p:cTn id="2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9017E-7 L 5E-6 0.17873 " pathEditMode="relative" rAng="0" ptsTypes="AA">
                                      <p:cBhvr>
                                        <p:cTn id="205" dur="25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2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1787 L -0.06007 0.1787 " pathEditMode="relative" rAng="0" ptsTypes="AA">
                                      <p:cBhvr>
                                        <p:cTn id="213" dur="25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0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9017E-7 L 5E-6 0.17873 " pathEditMode="relative" rAng="0" ptsTypes="AA">
                                      <p:cBhvr>
                                        <p:cTn id="215" dur="25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07 0.1787 L -0.06007 0.01111 " pathEditMode="relative" rAng="0" ptsTypes="AA">
                                      <p:cBhvr>
                                        <p:cTn id="223" dur="25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1787 L -0.06007 0.1787 " pathEditMode="relative" rAng="0" ptsTypes="AA">
                                      <p:cBhvr>
                                        <p:cTn id="225" dur="25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0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9017E-7 L 5E-6 0.17873 " pathEditMode="relative" rAng="0" ptsTypes="AA">
                                      <p:cBhvr>
                                        <p:cTn id="227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00"/>
                            </p:stCondLst>
                            <p:childTnLst>
                              <p:par>
                                <p:cTn id="234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25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07 0.1787 L -0.06007 0.01111 " pathEditMode="relative" rAng="0" ptsTypes="AA">
                                      <p:cBhvr>
                                        <p:cTn id="240" dur="25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1787 L -0.06007 0.1787 " pathEditMode="relative" rAng="0" ptsTypes="AA">
                                      <p:cBhvr>
                                        <p:cTn id="24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0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9017E-7 L 5E-6 0.17873 " pathEditMode="relative" rAng="0" ptsTypes="AA">
                                      <p:cBhvr>
                                        <p:cTn id="24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250"/>
                            </p:stCondLst>
                            <p:childTnLst>
                              <p:par>
                                <p:cTn id="246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25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5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2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07 0.1787 L -0.06007 0.01111 " pathEditMode="relative" rAng="0" ptsTypes="AA">
                                      <p:cBhvr>
                                        <p:cTn id="2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1787 L -0.06007 0.1787 " pathEditMode="relative" rAng="0" ptsTypes="AA">
                                      <p:cBhvr>
                                        <p:cTn id="25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500"/>
                            </p:stCondLst>
                            <p:childTnLst>
                              <p:par>
                                <p:cTn id="256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07 0.1787 L -0.06007 0.01111 " pathEditMode="relative" rAng="0" ptsTypes="AA">
                                      <p:cBhvr>
                                        <p:cTn id="262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750"/>
                            </p:stCondLst>
                            <p:childTnLst>
                              <p:par>
                                <p:cTn id="26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build="p"/>
      <p:bldP spid="388" grpId="0" animBg="1"/>
      <p:bldP spid="388" grpId="1" animBg="1"/>
      <p:bldP spid="388" grpId="2" animBg="1"/>
      <p:bldP spid="388" grpId="3" animBg="1"/>
      <p:bldP spid="388" grpId="4" animBg="1"/>
      <p:bldP spid="391" grpId="0" animBg="1"/>
      <p:bldP spid="391" grpId="1" animBg="1"/>
      <p:bldP spid="391" grpId="2" animBg="1"/>
      <p:bldP spid="391" grpId="3" animBg="1"/>
      <p:bldP spid="391" grpId="4" animBg="1"/>
      <p:bldP spid="392" grpId="0" animBg="1"/>
      <p:bldP spid="392" grpId="1" animBg="1"/>
      <p:bldP spid="392" grpId="2" animBg="1"/>
      <p:bldP spid="392" grpId="3" animBg="1"/>
      <p:bldP spid="392" grpId="4" animBg="1"/>
      <p:bldP spid="393" grpId="0" animBg="1"/>
      <p:bldP spid="393" grpId="1" animBg="1"/>
      <p:bldP spid="393" grpId="2" animBg="1"/>
      <p:bldP spid="393" grpId="3" animBg="1"/>
      <p:bldP spid="393" grpId="4" animBg="1"/>
      <p:bldP spid="394" grpId="0" animBg="1"/>
      <p:bldP spid="394" grpId="1" animBg="1"/>
      <p:bldP spid="394" grpId="2" animBg="1"/>
      <p:bldP spid="394" grpId="3" animBg="1"/>
      <p:bldP spid="394" grpId="4" animBg="1"/>
      <p:bldP spid="395" grpId="0" animBg="1"/>
      <p:bldP spid="395" grpId="1" animBg="1"/>
      <p:bldP spid="395" grpId="2" animBg="1"/>
      <p:bldP spid="395" grpId="3" animBg="1"/>
      <p:bldP spid="395" grpId="4" animBg="1"/>
      <p:bldP spid="399" grpId="0" animBg="1"/>
      <p:bldP spid="400" grpId="0" animBg="1"/>
      <p:bldP spid="400" grpId="1" animBg="1"/>
      <p:bldP spid="400" grpId="2" animBg="1"/>
      <p:bldP spid="400" grpId="3" animBg="1"/>
      <p:bldP spid="401" grpId="0" animBg="1"/>
      <p:bldP spid="401" grpId="1" animBg="1"/>
      <p:bldP spid="401" grpId="2" animBg="1"/>
      <p:bldP spid="401" grpId="3" animBg="1"/>
      <p:bldP spid="402" grpId="0" animBg="1"/>
      <p:bldP spid="402" grpId="1" animBg="1"/>
      <p:bldP spid="402" grpId="2" animBg="1"/>
      <p:bldP spid="402" grpId="3" animBg="1"/>
      <p:bldP spid="404" grpId="0" animBg="1"/>
      <p:bldP spid="405" grpId="0" animBg="1"/>
      <p:bldP spid="406" grpId="0" animBg="1"/>
      <p:bldP spid="72" grpId="0" animBg="1"/>
      <p:bldP spid="72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developed VAPRES</a:t>
            </a:r>
          </a:p>
          <a:p>
            <a:pPr lvl="1"/>
            <a:r>
              <a:rPr lang="en-US" b="0" dirty="0" smtClean="0"/>
              <a:t>Virtual Architecture for Partially Reconfigurable Systems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Contributions</a:t>
            </a:r>
          </a:p>
          <a:p>
            <a:pPr lvl="1"/>
            <a:r>
              <a:rPr lang="en-US" b="0" dirty="0" smtClean="0"/>
              <a:t>Modular design methodology</a:t>
            </a:r>
          </a:p>
          <a:p>
            <a:pPr lvl="1"/>
            <a:r>
              <a:rPr lang="en-US" b="0" dirty="0" smtClean="0"/>
              <a:t>PR regions with independent, selectable clocks</a:t>
            </a:r>
          </a:p>
          <a:p>
            <a:pPr lvl="1"/>
            <a:r>
              <a:rPr lang="en-US" b="0" dirty="0" smtClean="0"/>
              <a:t>Highly parametric design</a:t>
            </a:r>
          </a:p>
          <a:p>
            <a:pPr lvl="1"/>
            <a:r>
              <a:rPr lang="en-US" b="0" dirty="0" smtClean="0"/>
              <a:t>Seamless filter swapping</a:t>
            </a:r>
          </a:p>
          <a:p>
            <a:pPr lvl="1"/>
            <a:endParaRPr lang="en-US" b="0" dirty="0" smtClean="0"/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b="0" dirty="0" smtClean="0"/>
              <a:t>Algorithms for runtime module placement</a:t>
            </a:r>
          </a:p>
          <a:p>
            <a:pPr lvl="1"/>
            <a:r>
              <a:rPr lang="en-US" b="0" dirty="0" smtClean="0"/>
              <a:t>Tools to assist system design formulation</a:t>
            </a:r>
          </a:p>
          <a:p>
            <a:pPr lvl="1"/>
            <a:r>
              <a:rPr lang="en-US" b="0" dirty="0" smtClean="0"/>
              <a:t>Context save and restore for modules</a:t>
            </a:r>
          </a:p>
          <a:p>
            <a:pPr lvl="1"/>
            <a:endParaRPr lang="en-US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1-2, 2010</a:t>
            </a:r>
            <a:endParaRPr lang="en-US" altLang="en-US"/>
          </a:p>
        </p:txBody>
      </p:sp>
      <p:sp>
        <p:nvSpPr>
          <p:cNvPr id="557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25" y="1293813"/>
            <a:ext cx="8229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F4-11: High-Level Frameworks for Partially Reconfigurable Applications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5943600" y="4038600"/>
            <a:ext cx="2590800" cy="24384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800" b="1" kern="1200" dirty="0" err="1" smtClean="0"/>
              <a:t>Abelardo</a:t>
            </a:r>
            <a:r>
              <a:rPr lang="en-US" altLang="zh-TW" sz="1800" b="1" kern="1200" dirty="0" smtClean="0"/>
              <a:t> </a:t>
            </a:r>
            <a:r>
              <a:rPr lang="en-US" altLang="zh-TW" sz="1800" b="1" kern="1200" dirty="0" err="1" smtClean="0"/>
              <a:t>Jara</a:t>
            </a:r>
            <a:endParaRPr lang="en-US" altLang="zh-TW" sz="1800" b="1" kern="1200" dirty="0" smtClean="0"/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800" b="1" u="sng" dirty="0" err="1" smtClean="0">
                <a:ea typeface="PMingLiU" pitchFamily="18" charset="-120"/>
              </a:rPr>
              <a:t>Rohit</a:t>
            </a:r>
            <a:r>
              <a:rPr lang="en-US" altLang="zh-TW" sz="1800" b="1" u="sng" dirty="0" smtClean="0">
                <a:ea typeface="PMingLiU" pitchFamily="18" charset="-120"/>
              </a:rPr>
              <a:t> Kumar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800" b="1" kern="1200" dirty="0" err="1" smtClean="0"/>
              <a:t>Shaon</a:t>
            </a:r>
            <a:r>
              <a:rPr lang="en-US" altLang="zh-TW" sz="1800" b="1" kern="1200" dirty="0" smtClean="0"/>
              <a:t> </a:t>
            </a:r>
            <a:r>
              <a:rPr lang="en-US" altLang="zh-TW" sz="1800" b="1" kern="1200" dirty="0" err="1" smtClean="0"/>
              <a:t>Yousuf</a:t>
            </a:r>
            <a:endParaRPr lang="en-US" altLang="zh-TW" sz="1800" b="1" kern="1200" dirty="0"/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800" b="1" dirty="0" smtClean="0">
                <a:ea typeface="PMingLiU" pitchFamily="18" charset="-120"/>
              </a:rPr>
              <a:t>Joseph </a:t>
            </a:r>
            <a:r>
              <a:rPr lang="en-US" altLang="zh-TW" sz="1800" b="1" dirty="0" err="1" smtClean="0">
                <a:ea typeface="PMingLiU" pitchFamily="18" charset="-120"/>
              </a:rPr>
              <a:t>Antoon</a:t>
            </a:r>
            <a:endParaRPr lang="en-US" altLang="zh-TW" sz="1800" b="1" dirty="0" smtClean="0">
              <a:ea typeface="PMingLiU" pitchFamily="18" charset="-120"/>
            </a:endParaRP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200" dirty="0" smtClean="0">
                <a:solidFill>
                  <a:srgbClr val="FF4A00"/>
                </a:solidFill>
                <a:ea typeface="PMingLiU" pitchFamily="18" charset="-120"/>
              </a:rPr>
              <a:t>Research Students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200" dirty="0" smtClean="0">
                <a:solidFill>
                  <a:srgbClr val="FF4A00"/>
                </a:solidFill>
                <a:ea typeface="PMingLiU" pitchFamily="18" charset="-120"/>
              </a:rPr>
              <a:t>University of Florida</a:t>
            </a:r>
          </a:p>
        </p:txBody>
      </p:sp>
      <p:sp>
        <p:nvSpPr>
          <p:cNvPr id="5126" name="Rectangle 12"/>
          <p:cNvSpPr>
            <a:spLocks noChangeArrowheads="1"/>
          </p:cNvSpPr>
          <p:nvPr/>
        </p:nvSpPr>
        <p:spPr bwMode="auto">
          <a:xfrm>
            <a:off x="3352800" y="40386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b="1" u="sng" dirty="0"/>
              <a:t>Dr. Ann Gordon-Ross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1200" dirty="0">
                <a:solidFill>
                  <a:srgbClr val="FF4A00"/>
                </a:solidFill>
              </a:rPr>
              <a:t> Assistant Professor of ECE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1200" dirty="0">
                <a:solidFill>
                  <a:srgbClr val="FF4A00"/>
                </a:solidFill>
              </a:rPr>
              <a:t>University of Florida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b="1" dirty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b="1" dirty="0"/>
              <a:t>Dr. Alan D. George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>
                <a:solidFill>
                  <a:srgbClr val="FF4A00"/>
                </a:solidFill>
              </a:rPr>
              <a:t>Professor of ECE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>
                <a:solidFill>
                  <a:srgbClr val="FF4A00"/>
                </a:solidFill>
              </a:rPr>
              <a:t>University of Florida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500" dirty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500" dirty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700" u="sng" dirty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SzPct val="65000"/>
            </a:pPr>
            <a:endParaRPr lang="en-US" sz="700" u="sng" dirty="0">
              <a:solidFill>
                <a:srgbClr val="0000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900" dirty="0">
              <a:solidFill>
                <a:srgbClr val="FF4A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600" dirty="0">
              <a:solidFill>
                <a:srgbClr val="FF4A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900" dirty="0">
                <a:solidFill>
                  <a:srgbClr val="FF4A00"/>
                </a:solidFill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5559425" y="977900"/>
            <a:ext cx="2743200" cy="3886200"/>
            <a:chOff x="5561574" y="974587"/>
            <a:chExt cx="2743200" cy="3886200"/>
          </a:xfrm>
        </p:grpSpPr>
        <p:pic>
          <p:nvPicPr>
            <p:cNvPr id="6177" name="Picture 61" descr="watercan.png"/>
            <p:cNvPicPr>
              <a:picLocks noChangeAspect="1"/>
            </p:cNvPicPr>
            <p:nvPr/>
          </p:nvPicPr>
          <p:blipFill>
            <a:blip r:embed="rId3"/>
            <a:srcRect l="19957" t="31111" r="18755" b="28889"/>
            <a:stretch>
              <a:fillRect/>
            </a:stretch>
          </p:blipFill>
          <p:spPr bwMode="auto">
            <a:xfrm rot="4500000">
              <a:off x="4990074" y="1546087"/>
              <a:ext cx="3886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8" name="TextBox 63"/>
            <p:cNvSpPr txBox="1">
              <a:spLocks noChangeArrowheads="1"/>
            </p:cNvSpPr>
            <p:nvPr/>
          </p:nvSpPr>
          <p:spPr bwMode="auto">
            <a:xfrm rot="-900000">
              <a:off x="5767048" y="2249995"/>
              <a:ext cx="2137701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>
                  <a:solidFill>
                    <a:schemeClr val="bg1"/>
                  </a:solidFill>
                  <a:latin typeface="Narkisim" pitchFamily="34" charset="-79"/>
                  <a:cs typeface="Narkisim" pitchFamily="34" charset="-79"/>
                </a:rPr>
                <a:t>F4-11</a:t>
              </a:r>
            </a:p>
          </p:txBody>
        </p:sp>
      </p:grp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5562600" y="533400"/>
            <a:ext cx="2971800" cy="40386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0" y="884238"/>
            <a:ext cx="8534400" cy="5365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Goals</a:t>
            </a:r>
          </a:p>
          <a:p>
            <a:pPr lvl="1">
              <a:lnSpc>
                <a:spcPct val="80000"/>
              </a:lnSpc>
            </a:pPr>
            <a:r>
              <a:rPr lang="en-US" sz="1700" smtClean="0"/>
              <a:t>Designer transparency in leveraging </a:t>
            </a:r>
            <a:br>
              <a:rPr lang="en-US" sz="1700" smtClean="0"/>
            </a:br>
            <a:r>
              <a:rPr lang="en-US" sz="1700" smtClean="0"/>
              <a:t>technologies for advanced designs</a:t>
            </a:r>
          </a:p>
          <a:p>
            <a:pPr lvl="2">
              <a:lnSpc>
                <a:spcPct val="80000"/>
              </a:lnSpc>
            </a:pPr>
            <a:r>
              <a:rPr lang="en-US" sz="1400" smtClean="0"/>
              <a:t>Runtime hardware adaptation</a:t>
            </a:r>
          </a:p>
          <a:p>
            <a:pPr lvl="2">
              <a:lnSpc>
                <a:spcPct val="80000"/>
              </a:lnSpc>
            </a:pPr>
            <a:r>
              <a:rPr lang="en-US" sz="1400" smtClean="0"/>
              <a:t>Partial reconfiguration (PR)</a:t>
            </a:r>
          </a:p>
          <a:p>
            <a:pPr lvl="2">
              <a:lnSpc>
                <a:spcPct val="80000"/>
              </a:lnSpc>
            </a:pPr>
            <a:r>
              <a:rPr lang="en-US" sz="1400" smtClean="0"/>
              <a:t>Hardware/software (HW/SW) co-design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sz="2000" smtClean="0"/>
              <a:t>Motivations</a:t>
            </a:r>
          </a:p>
          <a:p>
            <a:pPr lvl="1">
              <a:lnSpc>
                <a:spcPct val="80000"/>
              </a:lnSpc>
            </a:pPr>
            <a:r>
              <a:rPr lang="en-US" sz="1700" smtClean="0"/>
              <a:t>Powerful benefits tied to these technologies</a:t>
            </a:r>
          </a:p>
          <a:p>
            <a:pPr lvl="2">
              <a:lnSpc>
                <a:spcPct val="80000"/>
              </a:lnSpc>
            </a:pPr>
            <a:r>
              <a:rPr lang="en-US" sz="1400" smtClean="0"/>
              <a:t>PR improves power and area</a:t>
            </a:r>
          </a:p>
          <a:p>
            <a:pPr lvl="2">
              <a:lnSpc>
                <a:spcPct val="80000"/>
              </a:lnSpc>
            </a:pPr>
            <a:r>
              <a:rPr lang="en-US" sz="1400" smtClean="0"/>
              <a:t>HW/SW co-design improves productivity</a:t>
            </a:r>
          </a:p>
          <a:p>
            <a:pPr lvl="1">
              <a:lnSpc>
                <a:spcPct val="80000"/>
              </a:lnSpc>
            </a:pPr>
            <a:r>
              <a:rPr lang="en-US" sz="1700" smtClean="0"/>
              <a:t>However, methodology hurdles can outweigh benefits</a:t>
            </a:r>
          </a:p>
          <a:p>
            <a:pPr lvl="2">
              <a:lnSpc>
                <a:spcPct val="80000"/>
              </a:lnSpc>
            </a:pPr>
            <a:r>
              <a:rPr lang="en-US" sz="1400" smtClean="0"/>
              <a:t>PR requires low-level device knowledge</a:t>
            </a:r>
          </a:p>
          <a:p>
            <a:pPr lvl="2">
              <a:lnSpc>
                <a:spcPct val="80000"/>
              </a:lnSpc>
            </a:pPr>
            <a:r>
              <a:rPr lang="en-US" sz="1400" smtClean="0"/>
              <a:t>Wide range of expertise needed for HW/SW co-design</a:t>
            </a:r>
          </a:p>
          <a:p>
            <a:pPr lvl="1">
              <a:lnSpc>
                <a:spcPct val="80000"/>
              </a:lnSpc>
            </a:pPr>
            <a:r>
              <a:rPr lang="en-US" sz="1700" smtClean="0"/>
              <a:t>Large potential to automate HW/SW interoperability</a:t>
            </a:r>
          </a:p>
          <a:p>
            <a:pPr lvl="2"/>
            <a:r>
              <a:rPr lang="en-US" sz="1400" smtClean="0"/>
              <a:t>Insufficient design support for systems combining general purpose </a:t>
            </a:r>
            <a:br>
              <a:rPr lang="en-US" sz="1400" smtClean="0"/>
            </a:br>
            <a:r>
              <a:rPr lang="en-US" sz="1400" smtClean="0"/>
              <a:t>processors (GPPs) and reconfigurable computing (RC)</a:t>
            </a:r>
          </a:p>
          <a:p>
            <a:pPr lvl="2">
              <a:lnSpc>
                <a:spcPct val="80000"/>
              </a:lnSpc>
            </a:pPr>
            <a:r>
              <a:rPr lang="en-US" sz="1400" smtClean="0"/>
              <a:t>RC resource management distracts designers from primary system targets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sz="2000" smtClean="0"/>
              <a:t>Challenges</a:t>
            </a:r>
          </a:p>
          <a:p>
            <a:pPr lvl="1">
              <a:lnSpc>
                <a:spcPct val="80000"/>
              </a:lnSpc>
            </a:pPr>
            <a:r>
              <a:rPr lang="en-US" sz="1700" smtClean="0"/>
              <a:t>Efficient application mapping to PR architectures</a:t>
            </a:r>
          </a:p>
          <a:p>
            <a:pPr lvl="1">
              <a:lnSpc>
                <a:spcPct val="80000"/>
              </a:lnSpc>
            </a:pPr>
            <a:r>
              <a:rPr lang="en-US" sz="1700" smtClean="0"/>
              <a:t>Provide sufficient application design flexibility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smtClean="0"/>
              <a:t>F4-11: Goals, Motivations, and Challenges</a:t>
            </a:r>
          </a:p>
        </p:txBody>
      </p:sp>
      <p:sp>
        <p:nvSpPr>
          <p:cNvPr id="8090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57600" y="6248400"/>
            <a:ext cx="1828800" cy="365125"/>
          </a:xfrm>
        </p:spPr>
        <p:txBody>
          <a:bodyPr/>
          <a:lstStyle/>
          <a:p>
            <a:pPr>
              <a:defRPr/>
            </a:pPr>
            <a:fld id="{1D847C0B-58EF-4A1A-8903-5A34089BA0DF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6151" name="Picture 17" descr="flowerpot_back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1213" y="4495800"/>
            <a:ext cx="157480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573713" y="2560638"/>
            <a:ext cx="2847975" cy="3184525"/>
            <a:chOff x="4828156" y="3012104"/>
            <a:chExt cx="1362795" cy="3715068"/>
          </a:xfrm>
        </p:grpSpPr>
        <p:sp>
          <p:nvSpPr>
            <p:cNvPr id="22" name="Freeform 21"/>
            <p:cNvSpPr/>
            <p:nvPr/>
          </p:nvSpPr>
          <p:spPr bwMode="auto">
            <a:xfrm>
              <a:off x="5745802" y="3186190"/>
              <a:ext cx="428437" cy="2944645"/>
            </a:xfrm>
            <a:custGeom>
              <a:avLst/>
              <a:gdLst>
                <a:gd name="connsiteX0" fmla="*/ 411634 w 838200"/>
                <a:gd name="connsiteY0" fmla="*/ 236 h 2971800"/>
                <a:gd name="connsiteX1" fmla="*/ 838178 w 838200"/>
                <a:gd name="connsiteY1" fmla="*/ 1470582 h 2971800"/>
                <a:gd name="connsiteX2" fmla="*/ 517534 w 838200"/>
                <a:gd name="connsiteY2" fmla="*/ 2930235 h 2971800"/>
                <a:gd name="connsiteX3" fmla="*/ 504710 w 838200"/>
                <a:gd name="connsiteY3" fmla="*/ 2742023 h 2971800"/>
                <a:gd name="connsiteX4" fmla="*/ 681266 w 838200"/>
                <a:gd name="connsiteY4" fmla="*/ 1476317 h 2971800"/>
                <a:gd name="connsiteX5" fmla="*/ 412421 w 838200"/>
                <a:gd name="connsiteY5" fmla="*/ 157360 h 2971800"/>
                <a:gd name="connsiteX6" fmla="*/ 411634 w 838200"/>
                <a:gd name="connsiteY6" fmla="*/ 236 h 2971800"/>
                <a:gd name="connsiteX0" fmla="*/ 0 w 428556"/>
                <a:gd name="connsiteY0" fmla="*/ 14697 h 2944697"/>
                <a:gd name="connsiteX1" fmla="*/ 426544 w 428556"/>
                <a:gd name="connsiteY1" fmla="*/ 1485043 h 2944697"/>
                <a:gd name="connsiteX2" fmla="*/ 105900 w 428556"/>
                <a:gd name="connsiteY2" fmla="*/ 2944696 h 2944697"/>
                <a:gd name="connsiteX3" fmla="*/ 93076 w 428556"/>
                <a:gd name="connsiteY3" fmla="*/ 2756484 h 2944697"/>
                <a:gd name="connsiteX4" fmla="*/ 269632 w 428556"/>
                <a:gd name="connsiteY4" fmla="*/ 1490778 h 2944697"/>
                <a:gd name="connsiteX5" fmla="*/ 35406 w 428556"/>
                <a:gd name="connsiteY5" fmla="*/ 138286 h 2944697"/>
                <a:gd name="connsiteX6" fmla="*/ 0 w 428556"/>
                <a:gd name="connsiteY6" fmla="*/ 14697 h 294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556" h="2944697">
                  <a:moveTo>
                    <a:pt x="0" y="14697"/>
                  </a:moveTo>
                  <a:cubicBezTo>
                    <a:pt x="232655" y="0"/>
                    <a:pt x="424145" y="660088"/>
                    <a:pt x="426544" y="1485043"/>
                  </a:cubicBezTo>
                  <a:cubicBezTo>
                    <a:pt x="428556" y="2176938"/>
                    <a:pt x="295601" y="2782183"/>
                    <a:pt x="105900" y="2944696"/>
                  </a:cubicBezTo>
                  <a:lnTo>
                    <a:pt x="93076" y="2756484"/>
                  </a:lnTo>
                  <a:cubicBezTo>
                    <a:pt x="199401" y="2570281"/>
                    <a:pt x="270443" y="2060995"/>
                    <a:pt x="269632" y="1490778"/>
                  </a:cubicBezTo>
                  <a:cubicBezTo>
                    <a:pt x="268574" y="747327"/>
                    <a:pt x="182026" y="119344"/>
                    <a:pt x="35406" y="138286"/>
                  </a:cubicBezTo>
                  <a:cubicBezTo>
                    <a:pt x="35144" y="85911"/>
                    <a:pt x="262" y="67072"/>
                    <a:pt x="0" y="1469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2"/>
            <p:cNvSpPr/>
            <p:nvPr/>
          </p:nvSpPr>
          <p:spPr bwMode="auto">
            <a:xfrm rot="1364133">
              <a:off x="4828156" y="3012104"/>
              <a:ext cx="1362795" cy="3715068"/>
            </a:xfrm>
            <a:custGeom>
              <a:avLst/>
              <a:gdLst>
                <a:gd name="connsiteX0" fmla="*/ 411634 w 838200"/>
                <a:gd name="connsiteY0" fmla="*/ 236 h 2971800"/>
                <a:gd name="connsiteX1" fmla="*/ 837582 w 838200"/>
                <a:gd name="connsiteY1" fmla="*/ 1405211 h 2971800"/>
                <a:gd name="connsiteX2" fmla="*/ 760085 w 838200"/>
                <a:gd name="connsiteY2" fmla="*/ 2349816 h 2971800"/>
                <a:gd name="connsiteX3" fmla="*/ 713671 w 838200"/>
                <a:gd name="connsiteY3" fmla="*/ 2232218 h 2971800"/>
                <a:gd name="connsiteX4" fmla="*/ 765559 w 838200"/>
                <a:gd name="connsiteY4" fmla="*/ 1419097 h 2971800"/>
                <a:gd name="connsiteX5" fmla="*/ 411993 w 838200"/>
                <a:gd name="connsiteY5" fmla="*/ 72550 h 2971800"/>
                <a:gd name="connsiteX6" fmla="*/ 411634 w 838200"/>
                <a:gd name="connsiteY6" fmla="*/ 236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8200" h="2971800">
                  <a:moveTo>
                    <a:pt x="411634" y="236"/>
                  </a:moveTo>
                  <a:cubicBezTo>
                    <a:pt x="637107" y="-14007"/>
                    <a:pt x="825336" y="606860"/>
                    <a:pt x="837582" y="1405211"/>
                  </a:cubicBezTo>
                  <a:cubicBezTo>
                    <a:pt x="842750" y="1742143"/>
                    <a:pt x="815419" y="2075279"/>
                    <a:pt x="760085" y="2349816"/>
                  </a:cubicBezTo>
                  <a:lnTo>
                    <a:pt x="713671" y="2232218"/>
                  </a:lnTo>
                  <a:cubicBezTo>
                    <a:pt x="750786" y="1988874"/>
                    <a:pt x="768881" y="1705306"/>
                    <a:pt x="765559" y="1419097"/>
                  </a:cubicBezTo>
                  <a:cubicBezTo>
                    <a:pt x="756678" y="653962"/>
                    <a:pt x="599894" y="56856"/>
                    <a:pt x="411993" y="72550"/>
                  </a:cubicBezTo>
                  <a:cubicBezTo>
                    <a:pt x="411873" y="48445"/>
                    <a:pt x="411754" y="24341"/>
                    <a:pt x="411634" y="23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37" name="Picture 36" descr="petal_1.png"/>
          <p:cNvPicPr>
            <a:picLocks noChangeAspect="1"/>
          </p:cNvPicPr>
          <p:nvPr/>
        </p:nvPicPr>
        <p:blipFill>
          <a:blip r:embed="rId5"/>
          <a:srcRect l="39012" t="9837" r="6017" b="40976"/>
          <a:stretch>
            <a:fillRect/>
          </a:stretch>
        </p:blipFill>
        <p:spPr bwMode="auto">
          <a:xfrm>
            <a:off x="6781800" y="685800"/>
            <a:ext cx="1981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8" descr="petal_2.png"/>
          <p:cNvPicPr>
            <a:picLocks noChangeAspect="1"/>
          </p:cNvPicPr>
          <p:nvPr/>
        </p:nvPicPr>
        <p:blipFill>
          <a:blip r:embed="rId6"/>
          <a:srcRect l="14323" t="5675" r="44756" b="35680"/>
          <a:stretch>
            <a:fillRect/>
          </a:stretch>
        </p:blipFill>
        <p:spPr bwMode="auto">
          <a:xfrm>
            <a:off x="5715000" y="609600"/>
            <a:ext cx="1757363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petal_3.png"/>
          <p:cNvPicPr>
            <a:picLocks noChangeAspect="1"/>
          </p:cNvPicPr>
          <p:nvPr/>
        </p:nvPicPr>
        <p:blipFill>
          <a:blip r:embed="rId7"/>
          <a:srcRect t="32161" r="44756" b="26221"/>
          <a:stretch>
            <a:fillRect/>
          </a:stretch>
        </p:blipFill>
        <p:spPr bwMode="auto">
          <a:xfrm>
            <a:off x="4953000" y="1752600"/>
            <a:ext cx="2373313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>
            <a:spLocks noChangeArrowheads="1"/>
          </p:cNvSpPr>
          <p:nvPr/>
        </p:nvSpPr>
        <p:spPr bwMode="auto">
          <a:xfrm rot="-900000">
            <a:off x="5381625" y="2327275"/>
            <a:ext cx="1093788" cy="646113"/>
          </a:xfrm>
          <a:custGeom>
            <a:avLst/>
            <a:gdLst>
              <a:gd name="T0" fmla="*/ 0 w 1736373"/>
              <a:gd name="T1" fmla="*/ 1 h 1828800"/>
              <a:gd name="T2" fmla="*/ 4269 w 1736373"/>
              <a:gd name="T3" fmla="*/ 0 h 1828800"/>
              <a:gd name="T4" fmla="*/ 3894 w 1736373"/>
              <a:gd name="T5" fmla="*/ 2 h 1828800"/>
              <a:gd name="T6" fmla="*/ 0 w 1736373"/>
              <a:gd name="T7" fmla="*/ 2 h 1828800"/>
              <a:gd name="T8" fmla="*/ 0 w 1736373"/>
              <a:gd name="T9" fmla="*/ 1 h 1828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36373"/>
              <a:gd name="T16" fmla="*/ 0 h 1828800"/>
              <a:gd name="T17" fmla="*/ 1736373 w 1736373"/>
              <a:gd name="T18" fmla="*/ 1828800 h 1828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36373" h="1828800">
                <a:moveTo>
                  <a:pt x="0" y="533400"/>
                </a:moveTo>
                <a:lnTo>
                  <a:pt x="1736373" y="0"/>
                </a:lnTo>
                <a:lnTo>
                  <a:pt x="1583973" y="1828800"/>
                </a:lnTo>
                <a:lnTo>
                  <a:pt x="0" y="1179731"/>
                </a:lnTo>
                <a:lnTo>
                  <a:pt x="0" y="53340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  <a:latin typeface="Arial Narrow" pitchFamily="34" charset="0"/>
              </a:rPr>
              <a:t>Adaptable 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Arial Narrow" pitchFamily="34" charset="0"/>
              </a:rPr>
              <a:t>Hardware</a:t>
            </a:r>
          </a:p>
        </p:txBody>
      </p:sp>
      <p:sp>
        <p:nvSpPr>
          <p:cNvPr id="47" name="TextBox 46"/>
          <p:cNvSpPr>
            <a:spLocks noChangeArrowheads="1"/>
          </p:cNvSpPr>
          <p:nvPr/>
        </p:nvSpPr>
        <p:spPr bwMode="auto">
          <a:xfrm rot="900000">
            <a:off x="7353300" y="1133475"/>
            <a:ext cx="1019175" cy="647700"/>
          </a:xfrm>
          <a:custGeom>
            <a:avLst/>
            <a:gdLst>
              <a:gd name="T0" fmla="*/ 0 w 1736373"/>
              <a:gd name="T1" fmla="*/ 1 h 1828800"/>
              <a:gd name="T2" fmla="*/ 1703 w 1736373"/>
              <a:gd name="T3" fmla="*/ 0 h 1828800"/>
              <a:gd name="T4" fmla="*/ 1553 w 1736373"/>
              <a:gd name="T5" fmla="*/ 2 h 1828800"/>
              <a:gd name="T6" fmla="*/ 0 w 1736373"/>
              <a:gd name="T7" fmla="*/ 2 h 1828800"/>
              <a:gd name="T8" fmla="*/ 0 w 1736373"/>
              <a:gd name="T9" fmla="*/ 1 h 1828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36373"/>
              <a:gd name="T16" fmla="*/ 0 h 1828800"/>
              <a:gd name="T17" fmla="*/ 1736373 w 1736373"/>
              <a:gd name="T18" fmla="*/ 1828800 h 1828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36373" h="1828800">
                <a:moveTo>
                  <a:pt x="0" y="533400"/>
                </a:moveTo>
                <a:lnTo>
                  <a:pt x="1736373" y="0"/>
                </a:lnTo>
                <a:lnTo>
                  <a:pt x="1583973" y="1828800"/>
                </a:lnTo>
                <a:lnTo>
                  <a:pt x="0" y="1179731"/>
                </a:lnTo>
                <a:lnTo>
                  <a:pt x="0" y="53340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Load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Balancing</a:t>
            </a:r>
          </a:p>
        </p:txBody>
      </p:sp>
      <p:pic>
        <p:nvPicPr>
          <p:cNvPr id="42" name="Picture 41" descr="petal_5.png"/>
          <p:cNvPicPr>
            <a:picLocks noChangeAspect="1"/>
          </p:cNvPicPr>
          <p:nvPr/>
        </p:nvPicPr>
        <p:blipFill>
          <a:blip r:embed="rId8"/>
          <a:srcRect l="45013" t="32159" b="24329"/>
          <a:stretch>
            <a:fillRect/>
          </a:stretch>
        </p:blipFill>
        <p:spPr bwMode="auto">
          <a:xfrm>
            <a:off x="6781800" y="1600200"/>
            <a:ext cx="23622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>
            <a:spLocks noChangeArrowheads="1"/>
          </p:cNvSpPr>
          <p:nvPr/>
        </p:nvSpPr>
        <p:spPr bwMode="auto">
          <a:xfrm rot="1800000">
            <a:off x="7620000" y="2379663"/>
            <a:ext cx="1460500" cy="646112"/>
          </a:xfrm>
          <a:custGeom>
            <a:avLst/>
            <a:gdLst>
              <a:gd name="T0" fmla="*/ 0 w 1736373"/>
              <a:gd name="T1" fmla="*/ 1 h 1828800"/>
              <a:gd name="T2" fmla="*/ 183168 w 1736373"/>
              <a:gd name="T3" fmla="*/ 0 h 1828800"/>
              <a:gd name="T4" fmla="*/ 167092 w 1736373"/>
              <a:gd name="T5" fmla="*/ 2 h 1828800"/>
              <a:gd name="T6" fmla="*/ 0 w 1736373"/>
              <a:gd name="T7" fmla="*/ 2 h 1828800"/>
              <a:gd name="T8" fmla="*/ 0 w 1736373"/>
              <a:gd name="T9" fmla="*/ 1 h 1828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36373"/>
              <a:gd name="T16" fmla="*/ 0 h 1828800"/>
              <a:gd name="T17" fmla="*/ 1736373 w 1736373"/>
              <a:gd name="T18" fmla="*/ 1828800 h 1828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36373" h="1828800">
                <a:moveTo>
                  <a:pt x="0" y="533400"/>
                </a:moveTo>
                <a:lnTo>
                  <a:pt x="1736373" y="0"/>
                </a:lnTo>
                <a:lnTo>
                  <a:pt x="1583973" y="1828800"/>
                </a:lnTo>
                <a:lnTo>
                  <a:pt x="0" y="1179731"/>
                </a:lnTo>
                <a:lnTo>
                  <a:pt x="0" y="53340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  <a:latin typeface="Arial Narrow" pitchFamily="34" charset="0"/>
              </a:rPr>
              <a:t>Reconfigurable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Arial Narrow" pitchFamily="34" charset="0"/>
              </a:rPr>
              <a:t>Computing</a:t>
            </a:r>
          </a:p>
        </p:txBody>
      </p:sp>
      <p:pic>
        <p:nvPicPr>
          <p:cNvPr id="40" name="Picture 39" descr="petal_4.png"/>
          <p:cNvPicPr>
            <a:picLocks noChangeAspect="1"/>
          </p:cNvPicPr>
          <p:nvPr/>
        </p:nvPicPr>
        <p:blipFill>
          <a:blip r:embed="rId9"/>
          <a:srcRect l="32738" t="45403" r="24295" b="5411"/>
          <a:stretch>
            <a:fillRect/>
          </a:stretch>
        </p:blipFill>
        <p:spPr bwMode="auto">
          <a:xfrm>
            <a:off x="6324600" y="2209800"/>
            <a:ext cx="18462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>
            <a:spLocks noChangeArrowheads="1"/>
          </p:cNvSpPr>
          <p:nvPr/>
        </p:nvSpPr>
        <p:spPr bwMode="auto">
          <a:xfrm rot="-900000">
            <a:off x="6770688" y="3325813"/>
            <a:ext cx="1049337" cy="646112"/>
          </a:xfrm>
          <a:custGeom>
            <a:avLst/>
            <a:gdLst>
              <a:gd name="T0" fmla="*/ 0 w 1736373"/>
              <a:gd name="T1" fmla="*/ 1 h 1828800"/>
              <a:gd name="T2" fmla="*/ 2488 w 1736373"/>
              <a:gd name="T3" fmla="*/ 0 h 1828800"/>
              <a:gd name="T4" fmla="*/ 2270 w 1736373"/>
              <a:gd name="T5" fmla="*/ 2 h 1828800"/>
              <a:gd name="T6" fmla="*/ 0 w 1736373"/>
              <a:gd name="T7" fmla="*/ 2 h 1828800"/>
              <a:gd name="T8" fmla="*/ 0 w 1736373"/>
              <a:gd name="T9" fmla="*/ 1 h 1828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36373"/>
              <a:gd name="T16" fmla="*/ 0 h 1828800"/>
              <a:gd name="T17" fmla="*/ 1736373 w 1736373"/>
              <a:gd name="T18" fmla="*/ 1828800 h 1828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36373" h="1828800">
                <a:moveTo>
                  <a:pt x="0" y="533400"/>
                </a:moveTo>
                <a:lnTo>
                  <a:pt x="1736373" y="0"/>
                </a:lnTo>
                <a:lnTo>
                  <a:pt x="1583973" y="1828800"/>
                </a:lnTo>
                <a:lnTo>
                  <a:pt x="0" y="1179731"/>
                </a:lnTo>
                <a:lnTo>
                  <a:pt x="0" y="53340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HW/SW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Co-design</a:t>
            </a:r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6477000" y="1905000"/>
            <a:ext cx="1219200" cy="1219200"/>
            <a:chOff x="5257800" y="2667000"/>
            <a:chExt cx="762000" cy="762000"/>
          </a:xfrm>
        </p:grpSpPr>
        <p:sp>
          <p:nvSpPr>
            <p:cNvPr id="35" name="Oval 34"/>
            <p:cNvSpPr/>
            <p:nvPr/>
          </p:nvSpPr>
          <p:spPr bwMode="auto">
            <a:xfrm>
              <a:off x="5257800" y="2667000"/>
              <a:ext cx="762000" cy="762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74" name="Oval 35"/>
            <p:cNvSpPr>
              <a:spLocks noChangeArrowheads="1"/>
            </p:cNvSpPr>
            <p:nvPr/>
          </p:nvSpPr>
          <p:spPr bwMode="auto">
            <a:xfrm>
              <a:off x="5333999" y="2686050"/>
              <a:ext cx="671514" cy="686218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extBox 47"/>
          <p:cNvSpPr>
            <a:spLocks noChangeArrowheads="1"/>
          </p:cNvSpPr>
          <p:nvPr/>
        </p:nvSpPr>
        <p:spPr bwMode="auto">
          <a:xfrm rot="-900000">
            <a:off x="5924550" y="1073150"/>
            <a:ext cx="1362075" cy="646113"/>
          </a:xfrm>
          <a:custGeom>
            <a:avLst/>
            <a:gdLst>
              <a:gd name="T0" fmla="*/ 0 w 1736373"/>
              <a:gd name="T1" fmla="*/ 1 h 1828800"/>
              <a:gd name="T2" fmla="*/ 73987 w 1736373"/>
              <a:gd name="T3" fmla="*/ 0 h 1828800"/>
              <a:gd name="T4" fmla="*/ 67492 w 1736373"/>
              <a:gd name="T5" fmla="*/ 2 h 1828800"/>
              <a:gd name="T6" fmla="*/ 0 w 1736373"/>
              <a:gd name="T7" fmla="*/ 2 h 1828800"/>
              <a:gd name="T8" fmla="*/ 0 w 1736373"/>
              <a:gd name="T9" fmla="*/ 1 h 1828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36373"/>
              <a:gd name="T16" fmla="*/ 0 h 1828800"/>
              <a:gd name="T17" fmla="*/ 1736373 w 1736373"/>
              <a:gd name="T18" fmla="*/ 1828800 h 1828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36373" h="1828800">
                <a:moveTo>
                  <a:pt x="0" y="533400"/>
                </a:moveTo>
                <a:lnTo>
                  <a:pt x="1736373" y="0"/>
                </a:lnTo>
                <a:lnTo>
                  <a:pt x="1583973" y="1828800"/>
                </a:lnTo>
                <a:lnTo>
                  <a:pt x="0" y="1179731"/>
                </a:lnTo>
                <a:lnTo>
                  <a:pt x="0" y="53340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HW Resource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Managment</a:t>
            </a:r>
          </a:p>
        </p:txBody>
      </p:sp>
      <p:grpSp>
        <p:nvGrpSpPr>
          <p:cNvPr id="6" name="Group 108"/>
          <p:cNvGrpSpPr>
            <a:grpSpLocks/>
          </p:cNvGrpSpPr>
          <p:nvPr/>
        </p:nvGrpSpPr>
        <p:grpSpPr bwMode="auto">
          <a:xfrm>
            <a:off x="7848600" y="4419600"/>
            <a:ext cx="357188" cy="665163"/>
            <a:chOff x="5162551" y="3349625"/>
            <a:chExt cx="128588" cy="239713"/>
          </a:xfrm>
        </p:grpSpPr>
        <p:sp>
          <p:nvSpPr>
            <p:cNvPr id="6171" name="Freeform 24"/>
            <p:cNvSpPr>
              <a:spLocks/>
            </p:cNvSpPr>
            <p:nvPr/>
          </p:nvSpPr>
          <p:spPr bwMode="auto">
            <a:xfrm>
              <a:off x="5162551" y="3349625"/>
              <a:ext cx="128588" cy="239713"/>
            </a:xfrm>
            <a:custGeom>
              <a:avLst/>
              <a:gdLst>
                <a:gd name="T0" fmla="*/ 0 w 161"/>
                <a:gd name="T1" fmla="*/ 2147483647 h 301"/>
                <a:gd name="T2" fmla="*/ 2147483647 w 161"/>
                <a:gd name="T3" fmla="*/ 2147483647 h 301"/>
                <a:gd name="T4" fmla="*/ 2147483647 w 161"/>
                <a:gd name="T5" fmla="*/ 2147483647 h 301"/>
                <a:gd name="T6" fmla="*/ 2147483647 w 161"/>
                <a:gd name="T7" fmla="*/ 2147483647 h 301"/>
                <a:gd name="T8" fmla="*/ 2147483647 w 161"/>
                <a:gd name="T9" fmla="*/ 2147483647 h 301"/>
                <a:gd name="T10" fmla="*/ 2147483647 w 161"/>
                <a:gd name="T11" fmla="*/ 2147483647 h 301"/>
                <a:gd name="T12" fmla="*/ 2147483647 w 161"/>
                <a:gd name="T13" fmla="*/ 2147483647 h 301"/>
                <a:gd name="T14" fmla="*/ 2147483647 w 161"/>
                <a:gd name="T15" fmla="*/ 2147483647 h 301"/>
                <a:gd name="T16" fmla="*/ 2147483647 w 161"/>
                <a:gd name="T17" fmla="*/ 2147483647 h 301"/>
                <a:gd name="T18" fmla="*/ 2147483647 w 161"/>
                <a:gd name="T19" fmla="*/ 2147483647 h 301"/>
                <a:gd name="T20" fmla="*/ 2147483647 w 161"/>
                <a:gd name="T21" fmla="*/ 2147483647 h 301"/>
                <a:gd name="T22" fmla="*/ 2147483647 w 161"/>
                <a:gd name="T23" fmla="*/ 2147483647 h 301"/>
                <a:gd name="T24" fmla="*/ 2147483647 w 161"/>
                <a:gd name="T25" fmla="*/ 2147483647 h 301"/>
                <a:gd name="T26" fmla="*/ 2147483647 w 161"/>
                <a:gd name="T27" fmla="*/ 2147483647 h 301"/>
                <a:gd name="T28" fmla="*/ 2147483647 w 161"/>
                <a:gd name="T29" fmla="*/ 2147483647 h 301"/>
                <a:gd name="T30" fmla="*/ 2147483647 w 161"/>
                <a:gd name="T31" fmla="*/ 2147483647 h 301"/>
                <a:gd name="T32" fmla="*/ 2147483647 w 161"/>
                <a:gd name="T33" fmla="*/ 2147483647 h 301"/>
                <a:gd name="T34" fmla="*/ 2147483647 w 161"/>
                <a:gd name="T35" fmla="*/ 2147483647 h 301"/>
                <a:gd name="T36" fmla="*/ 2147483647 w 161"/>
                <a:gd name="T37" fmla="*/ 2147483647 h 301"/>
                <a:gd name="T38" fmla="*/ 2147483647 w 161"/>
                <a:gd name="T39" fmla="*/ 2147483647 h 301"/>
                <a:gd name="T40" fmla="*/ 2147483647 w 161"/>
                <a:gd name="T41" fmla="*/ 2147483647 h 301"/>
                <a:gd name="T42" fmla="*/ 2147483647 w 161"/>
                <a:gd name="T43" fmla="*/ 2147483647 h 301"/>
                <a:gd name="T44" fmla="*/ 2147483647 w 161"/>
                <a:gd name="T45" fmla="*/ 2147483647 h 301"/>
                <a:gd name="T46" fmla="*/ 2147483647 w 161"/>
                <a:gd name="T47" fmla="*/ 2147483647 h 301"/>
                <a:gd name="T48" fmla="*/ 2147483647 w 161"/>
                <a:gd name="T49" fmla="*/ 0 h 301"/>
                <a:gd name="T50" fmla="*/ 2147483647 w 161"/>
                <a:gd name="T51" fmla="*/ 2147483647 h 301"/>
                <a:gd name="T52" fmla="*/ 2147483647 w 161"/>
                <a:gd name="T53" fmla="*/ 2147483647 h 301"/>
                <a:gd name="T54" fmla="*/ 2147483647 w 161"/>
                <a:gd name="T55" fmla="*/ 2147483647 h 301"/>
                <a:gd name="T56" fmla="*/ 2147483647 w 161"/>
                <a:gd name="T57" fmla="*/ 2147483647 h 301"/>
                <a:gd name="T58" fmla="*/ 2147483647 w 161"/>
                <a:gd name="T59" fmla="*/ 2147483647 h 301"/>
                <a:gd name="T60" fmla="*/ 2147483647 w 161"/>
                <a:gd name="T61" fmla="*/ 2147483647 h 301"/>
                <a:gd name="T62" fmla="*/ 2147483647 w 161"/>
                <a:gd name="T63" fmla="*/ 2147483647 h 301"/>
                <a:gd name="T64" fmla="*/ 0 w 161"/>
                <a:gd name="T65" fmla="*/ 2147483647 h 3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1"/>
                <a:gd name="T100" fmla="*/ 0 h 301"/>
                <a:gd name="T101" fmla="*/ 161 w 161"/>
                <a:gd name="T102" fmla="*/ 301 h 3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1" h="301">
                  <a:moveTo>
                    <a:pt x="0" y="204"/>
                  </a:moveTo>
                  <a:lnTo>
                    <a:pt x="2" y="221"/>
                  </a:lnTo>
                  <a:lnTo>
                    <a:pt x="7" y="238"/>
                  </a:lnTo>
                  <a:lnTo>
                    <a:pt x="16" y="255"/>
                  </a:lnTo>
                  <a:lnTo>
                    <a:pt x="26" y="270"/>
                  </a:lnTo>
                  <a:lnTo>
                    <a:pt x="39" y="282"/>
                  </a:lnTo>
                  <a:lnTo>
                    <a:pt x="53" y="292"/>
                  </a:lnTo>
                  <a:lnTo>
                    <a:pt x="67" y="298"/>
                  </a:lnTo>
                  <a:lnTo>
                    <a:pt x="82" y="301"/>
                  </a:lnTo>
                  <a:lnTo>
                    <a:pt x="98" y="297"/>
                  </a:lnTo>
                  <a:lnTo>
                    <a:pt x="113" y="289"/>
                  </a:lnTo>
                  <a:lnTo>
                    <a:pt x="127" y="275"/>
                  </a:lnTo>
                  <a:lnTo>
                    <a:pt x="138" y="259"/>
                  </a:lnTo>
                  <a:lnTo>
                    <a:pt x="147" y="241"/>
                  </a:lnTo>
                  <a:lnTo>
                    <a:pt x="155" y="220"/>
                  </a:lnTo>
                  <a:lnTo>
                    <a:pt x="160" y="200"/>
                  </a:lnTo>
                  <a:lnTo>
                    <a:pt x="161" y="181"/>
                  </a:lnTo>
                  <a:lnTo>
                    <a:pt x="158" y="161"/>
                  </a:lnTo>
                  <a:lnTo>
                    <a:pt x="150" y="139"/>
                  </a:lnTo>
                  <a:lnTo>
                    <a:pt x="138" y="115"/>
                  </a:lnTo>
                  <a:lnTo>
                    <a:pt x="124" y="89"/>
                  </a:lnTo>
                  <a:lnTo>
                    <a:pt x="111" y="63"/>
                  </a:lnTo>
                  <a:lnTo>
                    <a:pt x="96" y="40"/>
                  </a:lnTo>
                  <a:lnTo>
                    <a:pt x="84" y="18"/>
                  </a:lnTo>
                  <a:lnTo>
                    <a:pt x="76" y="0"/>
                  </a:lnTo>
                  <a:lnTo>
                    <a:pt x="72" y="6"/>
                  </a:lnTo>
                  <a:lnTo>
                    <a:pt x="64" y="21"/>
                  </a:lnTo>
                  <a:lnTo>
                    <a:pt x="52" y="43"/>
                  </a:lnTo>
                  <a:lnTo>
                    <a:pt x="38" y="71"/>
                  </a:lnTo>
                  <a:lnTo>
                    <a:pt x="24" y="104"/>
                  </a:lnTo>
                  <a:lnTo>
                    <a:pt x="11" y="137"/>
                  </a:lnTo>
                  <a:lnTo>
                    <a:pt x="3" y="172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D1FF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Freeform 25"/>
            <p:cNvSpPr>
              <a:spLocks/>
            </p:cNvSpPr>
            <p:nvPr/>
          </p:nvSpPr>
          <p:spPr bwMode="auto">
            <a:xfrm>
              <a:off x="5232401" y="3506788"/>
              <a:ext cx="28575" cy="57150"/>
            </a:xfrm>
            <a:custGeom>
              <a:avLst/>
              <a:gdLst>
                <a:gd name="T0" fmla="*/ 0 w 35"/>
                <a:gd name="T1" fmla="*/ 2147483647 h 71"/>
                <a:gd name="T2" fmla="*/ 2147483647 w 35"/>
                <a:gd name="T3" fmla="*/ 2147483647 h 71"/>
                <a:gd name="T4" fmla="*/ 2147483647 w 35"/>
                <a:gd name="T5" fmla="*/ 2147483647 h 71"/>
                <a:gd name="T6" fmla="*/ 2147483647 w 35"/>
                <a:gd name="T7" fmla="*/ 2147483647 h 71"/>
                <a:gd name="T8" fmla="*/ 2147483647 w 35"/>
                <a:gd name="T9" fmla="*/ 0 h 71"/>
                <a:gd name="T10" fmla="*/ 2147483647 w 35"/>
                <a:gd name="T11" fmla="*/ 2147483647 h 71"/>
                <a:gd name="T12" fmla="*/ 2147483647 w 35"/>
                <a:gd name="T13" fmla="*/ 2147483647 h 71"/>
                <a:gd name="T14" fmla="*/ 2147483647 w 35"/>
                <a:gd name="T15" fmla="*/ 2147483647 h 71"/>
                <a:gd name="T16" fmla="*/ 2147483647 w 35"/>
                <a:gd name="T17" fmla="*/ 2147483647 h 71"/>
                <a:gd name="T18" fmla="*/ 2147483647 w 35"/>
                <a:gd name="T19" fmla="*/ 2147483647 h 71"/>
                <a:gd name="T20" fmla="*/ 2147483647 w 35"/>
                <a:gd name="T21" fmla="*/ 2147483647 h 71"/>
                <a:gd name="T22" fmla="*/ 2147483647 w 35"/>
                <a:gd name="T23" fmla="*/ 2147483647 h 71"/>
                <a:gd name="T24" fmla="*/ 2147483647 w 35"/>
                <a:gd name="T25" fmla="*/ 2147483647 h 71"/>
                <a:gd name="T26" fmla="*/ 2147483647 w 35"/>
                <a:gd name="T27" fmla="*/ 2147483647 h 71"/>
                <a:gd name="T28" fmla="*/ 2147483647 w 35"/>
                <a:gd name="T29" fmla="*/ 2147483647 h 71"/>
                <a:gd name="T30" fmla="*/ 2147483647 w 35"/>
                <a:gd name="T31" fmla="*/ 2147483647 h 71"/>
                <a:gd name="T32" fmla="*/ 0 w 35"/>
                <a:gd name="T33" fmla="*/ 2147483647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71"/>
                <a:gd name="T53" fmla="*/ 35 w 35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71">
                  <a:moveTo>
                    <a:pt x="0" y="36"/>
                  </a:moveTo>
                  <a:lnTo>
                    <a:pt x="1" y="22"/>
                  </a:lnTo>
                  <a:lnTo>
                    <a:pt x="5" y="10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10"/>
                  </a:lnTo>
                  <a:lnTo>
                    <a:pt x="34" y="22"/>
                  </a:lnTo>
                  <a:lnTo>
                    <a:pt x="35" y="36"/>
                  </a:lnTo>
                  <a:lnTo>
                    <a:pt x="34" y="50"/>
                  </a:lnTo>
                  <a:lnTo>
                    <a:pt x="31" y="61"/>
                  </a:lnTo>
                  <a:lnTo>
                    <a:pt x="25" y="69"/>
                  </a:lnTo>
                  <a:lnTo>
                    <a:pt x="18" y="71"/>
                  </a:lnTo>
                  <a:lnTo>
                    <a:pt x="11" y="69"/>
                  </a:lnTo>
                  <a:lnTo>
                    <a:pt x="5" y="61"/>
                  </a:lnTo>
                  <a:lnTo>
                    <a:pt x="1" y="5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CF9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65" name="Content Placeholder 16" descr="flowerpot_front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62800" y="4495800"/>
            <a:ext cx="1576388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Box 59"/>
          <p:cNvSpPr>
            <a:spLocks noChangeArrowheads="1"/>
          </p:cNvSpPr>
          <p:nvPr/>
        </p:nvSpPr>
        <p:spPr bwMode="auto">
          <a:xfrm>
            <a:off x="6705600" y="2209800"/>
            <a:ext cx="838200" cy="546100"/>
          </a:xfrm>
          <a:custGeom>
            <a:avLst/>
            <a:gdLst>
              <a:gd name="T0" fmla="*/ 0 w 1736373"/>
              <a:gd name="T1" fmla="*/ 10 h 1828800"/>
              <a:gd name="T2" fmla="*/ 2472 w 1736373"/>
              <a:gd name="T3" fmla="*/ 0 h 1828800"/>
              <a:gd name="T4" fmla="*/ 2254 w 1736373"/>
              <a:gd name="T5" fmla="*/ 35 h 1828800"/>
              <a:gd name="T6" fmla="*/ 0 w 1736373"/>
              <a:gd name="T7" fmla="*/ 22 h 1828800"/>
              <a:gd name="T8" fmla="*/ 0 w 1736373"/>
              <a:gd name="T9" fmla="*/ 10 h 1828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36373"/>
              <a:gd name="T16" fmla="*/ 0 h 1828800"/>
              <a:gd name="T17" fmla="*/ 1736373 w 1736373"/>
              <a:gd name="T18" fmla="*/ 1828800 h 1828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36373" h="1828800">
                <a:moveTo>
                  <a:pt x="0" y="533400"/>
                </a:moveTo>
                <a:lnTo>
                  <a:pt x="1736373" y="0"/>
                </a:lnTo>
                <a:lnTo>
                  <a:pt x="1583973" y="1828800"/>
                </a:lnTo>
                <a:lnTo>
                  <a:pt x="0" y="1179731"/>
                </a:lnTo>
                <a:lnTo>
                  <a:pt x="0" y="53340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28571F"/>
                </a:solidFill>
                <a:latin typeface="Arial Narrow" pitchFamily="34" charset="0"/>
              </a:rPr>
              <a:t>Advanced</a:t>
            </a:r>
          </a:p>
          <a:p>
            <a:pPr algn="ctr"/>
            <a:r>
              <a:rPr lang="en-US">
                <a:solidFill>
                  <a:srgbClr val="28571F"/>
                </a:solidFill>
                <a:latin typeface="Arial Narrow" pitchFamily="34" charset="0"/>
              </a:rPr>
              <a:t>Designs</a:t>
            </a:r>
          </a:p>
        </p:txBody>
      </p:sp>
      <p:pic>
        <p:nvPicPr>
          <p:cNvPr id="6167" name="Picture 30" descr="intel-atom-logo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25763" y="6273800"/>
            <a:ext cx="5842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31" descr="ARM-cortex-chip.jpg"/>
          <p:cNvPicPr>
            <a:picLocks noChangeAspect="1"/>
          </p:cNvPicPr>
          <p:nvPr/>
        </p:nvPicPr>
        <p:blipFill>
          <a:blip r:embed="rId12"/>
          <a:srcRect l="44044" t="1984"/>
          <a:stretch>
            <a:fillRect/>
          </a:stretch>
        </p:blipFill>
        <p:spPr bwMode="auto">
          <a:xfrm>
            <a:off x="3711575" y="6335713"/>
            <a:ext cx="62388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" descr="http://techsoftware.blog.com/2009/10/17/files/2009/10/xilinx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73600" y="6337300"/>
            <a:ext cx="1092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Picture 4" descr="http://www.inf.unideb.hu/~jvegh/edu/hw/altera/altera300cmyk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54688" y="6370638"/>
            <a:ext cx="9906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" dur="10" fill="hold"/>
                                        <p:tgtEl>
                                          <p:spTgt spid="5"/>
                                        </p:tgtEl>
                                      </p:cBhvr>
                                      <p:by x="66700" y="667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2.22222E-6 0.11829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2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952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1666 L 2.22222E-6 -2.22222E-6 " pathEditMode="relative" rAng="0" ptsTypes="AA">
                                      <p:cBhvr>
                                        <p:cTn id="5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6667 0.02222 L 0 3.33333E-6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-1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1666 L 0 4.44444E-6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8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75" dur="200" fill="hold"/>
                                        <p:tgtEl>
                                          <p:spTgt spid="5"/>
                                        </p:tgtEl>
                                      </p:cBhvr>
                                      <p:by x="90900" y="909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" fill="hold"/>
                                        <p:tgtEl>
                                          <p:spTgt spid="60"/>
                                        </p:tgtEl>
                                      </p:cBhvr>
                                      <p:by x="90900" y="909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-0.03333 L 3.33333E-6 1.11111E-6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17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-0.02523 L -3.33333E-6 2.96296E-6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3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833 -0.17824 L -3.33333E-6 3.7037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89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747 -0.13333 L -4.72222E-6 1.11111E-6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67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5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15 -0.03333 L 1.11022E-16 1.11111E-6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17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12865 -0.04097 L -4.16667E-6 2.22222E-6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2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7778 0.15209 L -2.22222E-6 -2.22222E-6 " pathEditMode="relative" rAng="0" ptsTypes="AA">
                                      <p:cBhvr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76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35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7899 0.06806 L 3.05556E-6 0 " pathEditMode="relative" rAng="0" ptsTypes="AA">
                                      <p:cBhvr>
                                        <p:cTn id="1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-34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599 0.14306 L 4.16667E-6 2.77556E-17 " pathEditMode="relative" rAng="0" ptsTypes="AA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72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64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5 0.1 L 1.11022E-16 4.44444E-6 " pathEditMode="relative" rAng="0" ptsTypes="AA">
                                      <p:cBhvr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45" grpId="0"/>
      <p:bldP spid="45" grpId="1"/>
      <p:bldP spid="47" grpId="0"/>
      <p:bldP spid="47" grpId="1"/>
      <p:bldP spid="43" grpId="0"/>
      <p:bldP spid="43" grpId="1"/>
      <p:bldP spid="44" grpId="0"/>
      <p:bldP spid="44" grpId="1"/>
      <p:bldP spid="48" grpId="0"/>
      <p:bldP spid="48" grpId="1"/>
      <p:bldP spid="60" grpId="0"/>
      <p:bldP spid="60" grpId="1"/>
      <p:bldP spid="60" grpId="2"/>
      <p:bldP spid="60" grpId="3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2057400" y="1295400"/>
            <a:ext cx="3886200" cy="4495800"/>
          </a:xfrm>
          <a:prstGeom prst="roundRect">
            <a:avLst>
              <a:gd name="adj" fmla="val 18560"/>
            </a:avLst>
          </a:prstGeom>
          <a:solidFill>
            <a:srgbClr val="FDBA8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3352800" y="1295400"/>
            <a:ext cx="3352800" cy="4495800"/>
          </a:xfrm>
          <a:prstGeom prst="roundRect">
            <a:avLst>
              <a:gd name="adj" fmla="val 16667"/>
            </a:avLst>
          </a:prstGeom>
          <a:solidFill>
            <a:srgbClr val="FC943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57600" y="6248400"/>
            <a:ext cx="1828800" cy="365125"/>
          </a:xfrm>
        </p:spPr>
        <p:txBody>
          <a:bodyPr/>
          <a:lstStyle/>
          <a:p>
            <a:pPr>
              <a:defRPr/>
            </a:pPr>
            <a:fld id="{A71EF1E8-ED9B-4A15-9B09-1955763CC8B9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2133600"/>
            <a:ext cx="8153400" cy="1219200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Ins="5029200" anchor="ctr"/>
          <a:lstStyle/>
          <a:p>
            <a:pPr algn="r">
              <a:defRPr/>
            </a:pPr>
            <a:endParaRPr lang="en-US" sz="2800" b="1">
              <a:solidFill>
                <a:srgbClr val="3864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57200" y="3657600"/>
            <a:ext cx="8153400" cy="1219200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Ins="5029200" anchor="ctr"/>
          <a:lstStyle/>
          <a:p>
            <a:pPr algn="r">
              <a:defRPr/>
            </a:pPr>
            <a:endParaRPr lang="en-US" sz="2800" b="1">
              <a:solidFill>
                <a:srgbClr val="38649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457200" y="2133600"/>
            <a:ext cx="8153400" cy="1219200"/>
          </a:xfrm>
          <a:prstGeom prst="roundRect">
            <a:avLst>
              <a:gd name="adj" fmla="val 16667"/>
            </a:avLst>
          </a:prstGeom>
          <a:solidFill>
            <a:srgbClr val="A5C0DB"/>
          </a:solidFill>
          <a:ln w="9525">
            <a:noFill/>
            <a:round/>
            <a:headEnd/>
            <a:tailEnd/>
          </a:ln>
        </p:spPr>
        <p:txBody>
          <a:bodyPr rIns="5029200" anchor="ctr"/>
          <a:lstStyle/>
          <a:p>
            <a:pPr algn="r"/>
            <a:endParaRPr lang="en-US" sz="2800" b="1">
              <a:solidFill>
                <a:srgbClr val="386490"/>
              </a:solidFill>
              <a:latin typeface="Calibri" pitchFamily="34" charset="0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457200" y="2133600"/>
            <a:ext cx="8153400" cy="12192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tIns="182880" rIns="4937760" bIns="182880" anchor="ctr"/>
          <a:lstStyle/>
          <a:p>
            <a:pPr algn="r"/>
            <a:r>
              <a:rPr lang="en-US" sz="2600" b="1">
                <a:solidFill>
                  <a:srgbClr val="386490"/>
                </a:solidFill>
                <a:latin typeface="Calibri" pitchFamily="34" charset="0"/>
              </a:rPr>
              <a:t>GPP-enhanced Embedded RC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457200" y="3657600"/>
            <a:ext cx="8153400" cy="12192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rIns="4937760" anchor="ctr"/>
          <a:lstStyle/>
          <a:p>
            <a:pPr algn="r"/>
            <a:r>
              <a:rPr lang="en-US" sz="2600" b="1">
                <a:solidFill>
                  <a:srgbClr val="7F7F7F"/>
                </a:solidFill>
                <a:latin typeface="Calibri" pitchFamily="34" charset="0"/>
              </a:rPr>
              <a:t>Embedded Computing</a:t>
            </a: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3733800" y="1295400"/>
            <a:ext cx="3657600" cy="4495800"/>
          </a:xfrm>
          <a:prstGeom prst="roundRect">
            <a:avLst>
              <a:gd name="adj" fmla="val 16347"/>
            </a:avLst>
          </a:prstGeom>
          <a:solidFill>
            <a:srgbClr val="A5C0D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179" name="Rounded Rectangle 5"/>
          <p:cNvSpPr>
            <a:spLocks noChangeArrowheads="1"/>
          </p:cNvSpPr>
          <p:nvPr/>
        </p:nvSpPr>
        <p:spPr bwMode="auto">
          <a:xfrm>
            <a:off x="3886200" y="1295400"/>
            <a:ext cx="5257800" cy="4495800"/>
          </a:xfrm>
          <a:prstGeom prst="roundRect">
            <a:avLst>
              <a:gd name="adj" fmla="val 14843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Content Placeholder 13"/>
          <p:cNvSpPr>
            <a:spLocks noGrp="1"/>
          </p:cNvSpPr>
          <p:nvPr>
            <p:ph sz="half" idx="2"/>
          </p:nvPr>
        </p:nvSpPr>
        <p:spPr>
          <a:xfrm>
            <a:off x="4114800" y="1447800"/>
            <a:ext cx="4572000" cy="4495800"/>
          </a:xfrm>
          <a:custGeom>
            <a:avLst/>
            <a:gdLst>
              <a:gd name="connsiteX0" fmla="*/ 0 w 4953000"/>
              <a:gd name="connsiteY0" fmla="*/ 698514 h 4191000"/>
              <a:gd name="connsiteX1" fmla="*/ 204591 w 4953000"/>
              <a:gd name="connsiteY1" fmla="*/ 204590 h 4191000"/>
              <a:gd name="connsiteX2" fmla="*/ 698515 w 4953000"/>
              <a:gd name="connsiteY2" fmla="*/ 1 h 4191000"/>
              <a:gd name="connsiteX3" fmla="*/ 4254486 w 4953000"/>
              <a:gd name="connsiteY3" fmla="*/ 0 h 4191000"/>
              <a:gd name="connsiteX4" fmla="*/ 4748410 w 4953000"/>
              <a:gd name="connsiteY4" fmla="*/ 204591 h 4191000"/>
              <a:gd name="connsiteX5" fmla="*/ 4952999 w 4953000"/>
              <a:gd name="connsiteY5" fmla="*/ 698515 h 4191000"/>
              <a:gd name="connsiteX6" fmla="*/ 4953000 w 4953000"/>
              <a:gd name="connsiteY6" fmla="*/ 3492486 h 4191000"/>
              <a:gd name="connsiteX7" fmla="*/ 4748410 w 4953000"/>
              <a:gd name="connsiteY7" fmla="*/ 3986410 h 4191000"/>
              <a:gd name="connsiteX8" fmla="*/ 4254486 w 4953000"/>
              <a:gd name="connsiteY8" fmla="*/ 4191000 h 4191000"/>
              <a:gd name="connsiteX9" fmla="*/ 698514 w 4953000"/>
              <a:gd name="connsiteY9" fmla="*/ 4191000 h 4191000"/>
              <a:gd name="connsiteX10" fmla="*/ 204590 w 4953000"/>
              <a:gd name="connsiteY10" fmla="*/ 3986410 h 4191000"/>
              <a:gd name="connsiteX11" fmla="*/ 0 w 4953000"/>
              <a:gd name="connsiteY11" fmla="*/ 3492486 h 4191000"/>
              <a:gd name="connsiteX12" fmla="*/ 0 w 4953000"/>
              <a:gd name="connsiteY12" fmla="*/ 698514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53000" h="4191000">
                <a:moveTo>
                  <a:pt x="0" y="698514"/>
                </a:moveTo>
                <a:cubicBezTo>
                  <a:pt x="0" y="513256"/>
                  <a:pt x="73594" y="335587"/>
                  <a:pt x="204591" y="204590"/>
                </a:cubicBezTo>
                <a:cubicBezTo>
                  <a:pt x="335588" y="73593"/>
                  <a:pt x="513258" y="0"/>
                  <a:pt x="698515" y="1"/>
                </a:cubicBezTo>
                <a:lnTo>
                  <a:pt x="4254486" y="0"/>
                </a:lnTo>
                <a:cubicBezTo>
                  <a:pt x="4439744" y="0"/>
                  <a:pt x="4617413" y="73594"/>
                  <a:pt x="4748410" y="204591"/>
                </a:cubicBezTo>
                <a:cubicBezTo>
                  <a:pt x="4879407" y="335588"/>
                  <a:pt x="4953000" y="513258"/>
                  <a:pt x="4952999" y="698515"/>
                </a:cubicBezTo>
                <a:cubicBezTo>
                  <a:pt x="4952999" y="1629839"/>
                  <a:pt x="4953000" y="2561162"/>
                  <a:pt x="4953000" y="3492486"/>
                </a:cubicBezTo>
                <a:cubicBezTo>
                  <a:pt x="4953000" y="3677744"/>
                  <a:pt x="4879407" y="3855413"/>
                  <a:pt x="4748410" y="3986410"/>
                </a:cubicBezTo>
                <a:cubicBezTo>
                  <a:pt x="4617413" y="4117407"/>
                  <a:pt x="4439743" y="4191000"/>
                  <a:pt x="4254486" y="4191000"/>
                </a:cubicBezTo>
                <a:lnTo>
                  <a:pt x="698514" y="4191000"/>
                </a:lnTo>
                <a:cubicBezTo>
                  <a:pt x="513256" y="4191000"/>
                  <a:pt x="335587" y="4117407"/>
                  <a:pt x="204590" y="3986410"/>
                </a:cubicBezTo>
                <a:cubicBezTo>
                  <a:pt x="73593" y="3855413"/>
                  <a:pt x="0" y="3677743"/>
                  <a:pt x="0" y="3492486"/>
                </a:cubicBezTo>
                <a:lnTo>
                  <a:pt x="0" y="69851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none" tIns="182880" bIns="182880">
            <a:normAutofit/>
          </a:bodyPr>
          <a:lstStyle/>
          <a:p>
            <a:pPr>
              <a:lnSpc>
                <a:spcPct val="80000"/>
              </a:lnSpc>
              <a:defRPr/>
            </a:pPr>
            <a:endParaRPr lang="en-US" sz="2600" smtClean="0"/>
          </a:p>
          <a:p>
            <a:pPr>
              <a:lnSpc>
                <a:spcPct val="80000"/>
              </a:lnSpc>
              <a:spcBef>
                <a:spcPts val="1200"/>
              </a:spcBef>
              <a:defRPr/>
            </a:pPr>
            <a:r>
              <a:rPr lang="en-US" sz="1900" b="1" smtClean="0"/>
              <a:t>Formulation</a:t>
            </a:r>
            <a:r>
              <a:rPr lang="en-US" sz="1900" smtClean="0"/>
              <a:t>: ParRAT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700" smtClean="0"/>
              <a:t>Interprets application data flow model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500" smtClean="0"/>
              <a:t>Generates data flow model from code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500" smtClean="0"/>
              <a:t>Also accepts user-defined data flow models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500" smtClean="0"/>
              <a:t>Leverages PR modeling language (PRML)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700" smtClean="0"/>
              <a:t>Generates PR architectural layout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500" smtClean="0"/>
              <a:t>Refines layout based on run-time profile</a:t>
            </a:r>
          </a:p>
          <a:p>
            <a:pPr>
              <a:lnSpc>
                <a:spcPct val="80000"/>
              </a:lnSpc>
              <a:defRPr/>
            </a:pPr>
            <a:endParaRPr lang="en-US" sz="1900" b="1" smtClean="0"/>
          </a:p>
          <a:p>
            <a:pPr>
              <a:lnSpc>
                <a:spcPct val="80000"/>
              </a:lnSpc>
              <a:defRPr/>
            </a:pPr>
            <a:r>
              <a:rPr lang="en-US" sz="1900" b="1" smtClean="0"/>
              <a:t>Design</a:t>
            </a:r>
            <a:r>
              <a:rPr lang="en-US" sz="1900" smtClean="0"/>
              <a:t>: DAPR+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700" smtClean="0"/>
              <a:t>Automatically builds HW architecture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500" smtClean="0"/>
              <a:t>Generates architecture HDL code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500" smtClean="0"/>
              <a:t>Automates floorplanning process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500" smtClean="0"/>
              <a:t>Generates HW run-time profiler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700" smtClean="0"/>
              <a:t>Interfaces application HW and SW</a:t>
            </a:r>
          </a:p>
        </p:txBody>
      </p:sp>
      <p:pic>
        <p:nvPicPr>
          <p:cNvPr id="16" name="Picture 15" descr="cognitive_pr_logo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524000"/>
            <a:ext cx="19431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ontent Placeholder 13"/>
          <p:cNvSpPr>
            <a:spLocks noGrp="1"/>
          </p:cNvSpPr>
          <p:nvPr>
            <p:ph sz="half" idx="2"/>
          </p:nvPr>
        </p:nvSpPr>
        <p:spPr>
          <a:xfrm>
            <a:off x="4092575" y="1603375"/>
            <a:ext cx="5000625" cy="4152900"/>
          </a:xfrm>
          <a:custGeom>
            <a:avLst/>
            <a:gdLst>
              <a:gd name="connsiteX0" fmla="*/ 0 w 4953000"/>
              <a:gd name="connsiteY0" fmla="*/ 698514 h 4191000"/>
              <a:gd name="connsiteX1" fmla="*/ 204591 w 4953000"/>
              <a:gd name="connsiteY1" fmla="*/ 204590 h 4191000"/>
              <a:gd name="connsiteX2" fmla="*/ 698515 w 4953000"/>
              <a:gd name="connsiteY2" fmla="*/ 1 h 4191000"/>
              <a:gd name="connsiteX3" fmla="*/ 4254486 w 4953000"/>
              <a:gd name="connsiteY3" fmla="*/ 0 h 4191000"/>
              <a:gd name="connsiteX4" fmla="*/ 4748410 w 4953000"/>
              <a:gd name="connsiteY4" fmla="*/ 204591 h 4191000"/>
              <a:gd name="connsiteX5" fmla="*/ 4952999 w 4953000"/>
              <a:gd name="connsiteY5" fmla="*/ 698515 h 4191000"/>
              <a:gd name="connsiteX6" fmla="*/ 4953000 w 4953000"/>
              <a:gd name="connsiteY6" fmla="*/ 3492486 h 4191000"/>
              <a:gd name="connsiteX7" fmla="*/ 4748410 w 4953000"/>
              <a:gd name="connsiteY7" fmla="*/ 3986410 h 4191000"/>
              <a:gd name="connsiteX8" fmla="*/ 4254486 w 4953000"/>
              <a:gd name="connsiteY8" fmla="*/ 4191000 h 4191000"/>
              <a:gd name="connsiteX9" fmla="*/ 698514 w 4953000"/>
              <a:gd name="connsiteY9" fmla="*/ 4191000 h 4191000"/>
              <a:gd name="connsiteX10" fmla="*/ 204590 w 4953000"/>
              <a:gd name="connsiteY10" fmla="*/ 3986410 h 4191000"/>
              <a:gd name="connsiteX11" fmla="*/ 0 w 4953000"/>
              <a:gd name="connsiteY11" fmla="*/ 3492486 h 4191000"/>
              <a:gd name="connsiteX12" fmla="*/ 0 w 4953000"/>
              <a:gd name="connsiteY12" fmla="*/ 698514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53000" h="4191000">
                <a:moveTo>
                  <a:pt x="0" y="698514"/>
                </a:moveTo>
                <a:cubicBezTo>
                  <a:pt x="0" y="513256"/>
                  <a:pt x="73594" y="335587"/>
                  <a:pt x="204591" y="204590"/>
                </a:cubicBezTo>
                <a:cubicBezTo>
                  <a:pt x="335588" y="73593"/>
                  <a:pt x="513258" y="0"/>
                  <a:pt x="698515" y="1"/>
                </a:cubicBezTo>
                <a:lnTo>
                  <a:pt x="4254486" y="0"/>
                </a:lnTo>
                <a:cubicBezTo>
                  <a:pt x="4439744" y="0"/>
                  <a:pt x="4617413" y="73594"/>
                  <a:pt x="4748410" y="204591"/>
                </a:cubicBezTo>
                <a:cubicBezTo>
                  <a:pt x="4879407" y="335588"/>
                  <a:pt x="4953000" y="513258"/>
                  <a:pt x="4952999" y="698515"/>
                </a:cubicBezTo>
                <a:cubicBezTo>
                  <a:pt x="4952999" y="1629839"/>
                  <a:pt x="4953000" y="2561162"/>
                  <a:pt x="4953000" y="3492486"/>
                </a:cubicBezTo>
                <a:cubicBezTo>
                  <a:pt x="4953000" y="3677744"/>
                  <a:pt x="4879407" y="3855413"/>
                  <a:pt x="4748410" y="3986410"/>
                </a:cubicBezTo>
                <a:cubicBezTo>
                  <a:pt x="4617413" y="4117407"/>
                  <a:pt x="4439743" y="4191000"/>
                  <a:pt x="4254486" y="4191000"/>
                </a:cubicBezTo>
                <a:lnTo>
                  <a:pt x="698514" y="4191000"/>
                </a:lnTo>
                <a:cubicBezTo>
                  <a:pt x="513256" y="4191000"/>
                  <a:pt x="335587" y="4117407"/>
                  <a:pt x="204590" y="3986410"/>
                </a:cubicBezTo>
                <a:cubicBezTo>
                  <a:pt x="73593" y="3855413"/>
                  <a:pt x="0" y="3677743"/>
                  <a:pt x="0" y="3492486"/>
                </a:cubicBezTo>
                <a:lnTo>
                  <a:pt x="0" y="69851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mtClean="0"/>
              <a:t>                     Platform</a:t>
            </a:r>
            <a:endParaRPr lang="en-US" sz="1800" smtClean="0"/>
          </a:p>
          <a:p>
            <a:pPr>
              <a:lnSpc>
                <a:spcPct val="80000"/>
              </a:lnSpc>
              <a:defRPr/>
            </a:pPr>
            <a:r>
              <a:rPr lang="en-US" sz="2400" smtClean="0"/>
              <a:t>PR HW management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smtClean="0"/>
              <a:t>Multiple concurrent applications </a:t>
            </a:r>
            <a:br>
              <a:rPr lang="en-US" sz="1800" smtClean="0"/>
            </a:br>
            <a:r>
              <a:rPr lang="en-US" sz="1800" smtClean="0"/>
              <a:t>requesting system services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smtClean="0"/>
              <a:t>System services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600" smtClean="0"/>
              <a:t>PRM placement inside PRRs at runtime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600" smtClean="0"/>
              <a:t>Dynamic inter-module </a:t>
            </a:r>
            <a:br>
              <a:rPr lang="en-US" sz="1600" smtClean="0"/>
            </a:br>
            <a:r>
              <a:rPr lang="en-US" sz="1600" smtClean="0"/>
              <a:t>communication using MACS NoC</a:t>
            </a:r>
          </a:p>
          <a:p>
            <a:pPr lvl="2">
              <a:lnSpc>
                <a:spcPct val="80000"/>
              </a:lnSpc>
              <a:defRPr/>
            </a:pPr>
            <a:endParaRPr lang="en-US" sz="1600" smtClean="0"/>
          </a:p>
          <a:p>
            <a:pPr>
              <a:lnSpc>
                <a:spcPct val="80000"/>
              </a:lnSpc>
              <a:defRPr/>
            </a:pPr>
            <a:r>
              <a:rPr lang="en-US" sz="2400" smtClean="0"/>
              <a:t>Dynamic HW migration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smtClean="0"/>
              <a:t>Move tasks to HW at run-time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600" smtClean="0"/>
              <a:t>Exploit compatibility between Impulse C HW/SW processes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600" smtClean="0"/>
              <a:t>Load balancing across nodes</a:t>
            </a:r>
          </a:p>
        </p:txBody>
      </p:sp>
      <p:pic>
        <p:nvPicPr>
          <p:cNvPr id="1026" name="Picture 2" descr="C:\Users\JoeAntoon\Desktop\vapres_logo_2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4850" y="1524000"/>
            <a:ext cx="17732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342900" y="885825"/>
            <a:ext cx="8801100" cy="5105400"/>
            <a:chOff x="381000" y="990600"/>
            <a:chExt cx="8534400" cy="5105400"/>
          </a:xfrm>
        </p:grpSpPr>
        <p:grpSp>
          <p:nvGrpSpPr>
            <p:cNvPr id="4" name="Group 83"/>
            <p:cNvGrpSpPr>
              <a:grpSpLocks/>
            </p:cNvGrpSpPr>
            <p:nvPr/>
          </p:nvGrpSpPr>
          <p:grpSpPr bwMode="auto">
            <a:xfrm>
              <a:off x="381000" y="990600"/>
              <a:ext cx="8534400" cy="5105400"/>
              <a:chOff x="381000" y="914400"/>
              <a:chExt cx="8534400" cy="5105400"/>
            </a:xfrm>
          </p:grpSpPr>
          <p:grpSp>
            <p:nvGrpSpPr>
              <p:cNvPr id="6" name="Group 87"/>
              <p:cNvGrpSpPr>
                <a:grpSpLocks/>
              </p:cNvGrpSpPr>
              <p:nvPr/>
            </p:nvGrpSpPr>
            <p:grpSpPr bwMode="auto">
              <a:xfrm>
                <a:off x="381000" y="914400"/>
                <a:ext cx="8534400" cy="5105400"/>
                <a:chOff x="381000" y="914400"/>
                <a:chExt cx="8534400" cy="5105400"/>
              </a:xfrm>
            </p:grpSpPr>
            <p:sp>
              <p:nvSpPr>
                <p:cNvPr id="7192" name="Rectangle 87"/>
                <p:cNvSpPr>
                  <a:spLocks noChangeArrowheads="1"/>
                </p:cNvSpPr>
                <p:nvPr/>
              </p:nvSpPr>
              <p:spPr bwMode="auto">
                <a:xfrm>
                  <a:off x="381000" y="914400"/>
                  <a:ext cx="8534400" cy="51054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3" name="Group 61"/>
                <p:cNvGrpSpPr>
                  <a:grpSpLocks/>
                </p:cNvGrpSpPr>
                <p:nvPr/>
              </p:nvGrpSpPr>
              <p:grpSpPr bwMode="auto">
                <a:xfrm>
                  <a:off x="381000" y="1219200"/>
                  <a:ext cx="8382000" cy="4724400"/>
                  <a:chOff x="381000" y="1219200"/>
                  <a:chExt cx="8382000" cy="4724400"/>
                </a:xfrm>
              </p:grpSpPr>
              <p:grpSp>
                <p:nvGrpSpPr>
                  <p:cNvPr id="14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381000" y="1219200"/>
                    <a:ext cx="4114800" cy="4724400"/>
                    <a:chOff x="381000" y="1219200"/>
                    <a:chExt cx="4114800" cy="4724400"/>
                  </a:xfrm>
                </p:grpSpPr>
                <p:sp>
                  <p:nvSpPr>
                    <p:cNvPr id="7206" name="Rounded 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000" y="1219200"/>
                      <a:ext cx="4114800" cy="472440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C943B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207" name="Rounded 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000" y="1447800"/>
                      <a:ext cx="4114800" cy="4419600"/>
                    </a:xfrm>
                    <a:prstGeom prst="roundRect">
                      <a:avLst>
                        <a:gd name="adj" fmla="val 18560"/>
                      </a:avLst>
                    </a:prstGeom>
                    <a:solidFill>
                      <a:srgbClr val="FDBA8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208" name="Rounded 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000" y="1676400"/>
                      <a:ext cx="4114800" cy="4114800"/>
                    </a:xfrm>
                    <a:prstGeom prst="roundRect">
                      <a:avLst>
                        <a:gd name="adj" fmla="val 18560"/>
                      </a:avLst>
                    </a:pr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7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4648200" y="1219200"/>
                    <a:ext cx="4114800" cy="4724400"/>
                    <a:chOff x="4648200" y="1219200"/>
                    <a:chExt cx="4114800" cy="4724400"/>
                  </a:xfrm>
                </p:grpSpPr>
                <p:sp>
                  <p:nvSpPr>
                    <p:cNvPr id="7203" name="Rounded Rectangle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8200" y="1219200"/>
                      <a:ext cx="4114800" cy="4724400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C943B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204" name="Rounded 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8200" y="1447800"/>
                      <a:ext cx="4114800" cy="4419600"/>
                    </a:xfrm>
                    <a:prstGeom prst="roundRect">
                      <a:avLst>
                        <a:gd name="adj" fmla="val 18560"/>
                      </a:avLst>
                    </a:prstGeom>
                    <a:solidFill>
                      <a:srgbClr val="FDBA8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205" name="Rounded 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8200" y="1676400"/>
                      <a:ext cx="4114800" cy="4114800"/>
                    </a:xfrm>
                    <a:prstGeom prst="roundRect">
                      <a:avLst>
                        <a:gd name="adj" fmla="val 18560"/>
                      </a:avLst>
                    </a:pr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8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381000" y="1219200"/>
                    <a:ext cx="8382000" cy="1295400"/>
                    <a:chOff x="381000" y="1219200"/>
                    <a:chExt cx="8382000" cy="1295400"/>
                  </a:xfrm>
                </p:grpSpPr>
                <p:sp>
                  <p:nvSpPr>
                    <p:cNvPr id="7197" name="Rounded 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000" y="1219200"/>
                      <a:ext cx="4114800" cy="10668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C943B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198" name="Rounded 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000" y="1295400"/>
                      <a:ext cx="4114800" cy="762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DBA8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199" name="Rounded 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000" y="1371600"/>
                      <a:ext cx="4114800" cy="1143000"/>
                    </a:xfrm>
                    <a:prstGeom prst="roundRect">
                      <a:avLst>
                        <a:gd name="adj" fmla="val 25509"/>
                      </a:avLst>
                    </a:prstGeom>
                    <a:solidFill>
                      <a:srgbClr val="A5C0DB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r>
                        <a:rPr lang="en-US" sz="2400" b="1">
                          <a:solidFill>
                            <a:srgbClr val="386490"/>
                          </a:solidFill>
                          <a:latin typeface="Calibri" pitchFamily="34" charset="0"/>
                        </a:rPr>
                        <a:t>GPP-enhanced </a:t>
                      </a:r>
                    </a:p>
                    <a:p>
                      <a:pPr algn="ctr"/>
                      <a:r>
                        <a:rPr lang="en-US" sz="2400" b="1">
                          <a:solidFill>
                            <a:srgbClr val="386490"/>
                          </a:solidFill>
                          <a:latin typeface="Calibri" pitchFamily="34" charset="0"/>
                        </a:rPr>
                        <a:t>Embedded RC</a:t>
                      </a:r>
                    </a:p>
                  </p:txBody>
                </p:sp>
                <p:sp>
                  <p:nvSpPr>
                    <p:cNvPr id="7200" name="Rounded Rectangl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8200" y="1219200"/>
                      <a:ext cx="4114800" cy="9144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C943B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201" name="Rounded 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8200" y="1295400"/>
                      <a:ext cx="4114800" cy="9144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DBA8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202" name="Rounded 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8200" y="1371600"/>
                      <a:ext cx="4114800" cy="1143000"/>
                    </a:xfrm>
                    <a:prstGeom prst="roundRect">
                      <a:avLst>
                        <a:gd name="adj" fmla="val 24829"/>
                      </a:avLst>
                    </a:prstGeom>
                    <a:solidFill>
                      <a:srgbClr val="A5C0DB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r>
                        <a:rPr lang="en-US" sz="2400" b="1">
                          <a:solidFill>
                            <a:srgbClr val="386490"/>
                          </a:solidFill>
                          <a:latin typeface="Calibri" pitchFamily="34" charset="0"/>
                        </a:rPr>
                        <a:t>Embedded Computing</a:t>
                      </a:r>
                    </a:p>
                  </p:txBody>
                </p:sp>
              </p:grpSp>
            </p:grpSp>
          </p:grpSp>
          <p:pic>
            <p:nvPicPr>
              <p:cNvPr id="7191" name="Picture 86" descr="cognitive_pr_logo.png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85800" y="2590800"/>
                <a:ext cx="1638300" cy="434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189" name="Picture 2" descr="C:\Users\JoeAntoon\Desktop\vapres_logo_2.pn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19650" y="2661558"/>
              <a:ext cx="1384939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" name="Content Placeholder 85"/>
          <p:cNvSpPr txBox="1">
            <a:spLocks/>
          </p:cNvSpPr>
          <p:nvPr/>
        </p:nvSpPr>
        <p:spPr bwMode="auto">
          <a:xfrm>
            <a:off x="373063" y="2778125"/>
            <a:ext cx="4191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1500" b="1"/>
          </a:p>
          <a:p>
            <a:pPr marL="342900" indent="-342900"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1500" b="1"/>
              <a:t>Formulation</a:t>
            </a:r>
            <a:r>
              <a:rPr lang="en-US" sz="1500"/>
              <a:t>: ParRAT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1300">
                <a:solidFill>
                  <a:srgbClr val="FF4A00"/>
                </a:solidFill>
              </a:rPr>
              <a:t>Interprets application data flow model</a:t>
            </a:r>
          </a:p>
          <a:p>
            <a:pPr marL="1022350" lvl="2" indent="-350838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1100">
                <a:solidFill>
                  <a:srgbClr val="0021A5"/>
                </a:solidFill>
              </a:rPr>
              <a:t>Generates data flow model from code</a:t>
            </a:r>
          </a:p>
          <a:p>
            <a:pPr marL="1022350" lvl="2" indent="-350838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1100">
                <a:solidFill>
                  <a:srgbClr val="0021A5"/>
                </a:solidFill>
              </a:rPr>
              <a:t>Also accepts user-defined data flow models</a:t>
            </a:r>
          </a:p>
          <a:p>
            <a:pPr marL="1022350" lvl="2" indent="-350838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1100">
                <a:solidFill>
                  <a:srgbClr val="0021A5"/>
                </a:solidFill>
              </a:rPr>
              <a:t>Leverages PR modeling language (PRML)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1300">
                <a:solidFill>
                  <a:srgbClr val="FF4A00"/>
                </a:solidFill>
              </a:rPr>
              <a:t>Generates PR architectural layout</a:t>
            </a:r>
          </a:p>
          <a:p>
            <a:pPr marL="1022350" lvl="2" indent="-350838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1100">
                <a:solidFill>
                  <a:srgbClr val="0021A5"/>
                </a:solidFill>
              </a:rPr>
              <a:t>Refines layout based on run-time profile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endParaRPr lang="en-US" sz="1300">
              <a:solidFill>
                <a:srgbClr val="FF4A00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1500" b="1"/>
              <a:t>Design</a:t>
            </a:r>
            <a:r>
              <a:rPr lang="en-US" sz="1500"/>
              <a:t>: DAPR+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1300">
                <a:solidFill>
                  <a:srgbClr val="FF4A00"/>
                </a:solidFill>
              </a:rPr>
              <a:t>Automatically builds HW architecture</a:t>
            </a:r>
          </a:p>
          <a:p>
            <a:pPr marL="1022350" lvl="2" indent="-350838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1100">
                <a:solidFill>
                  <a:srgbClr val="0021A5"/>
                </a:solidFill>
              </a:rPr>
              <a:t>Generates architecture HDL code</a:t>
            </a:r>
          </a:p>
          <a:p>
            <a:pPr marL="1022350" lvl="2" indent="-350838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1100">
                <a:solidFill>
                  <a:srgbClr val="0021A5"/>
                </a:solidFill>
              </a:rPr>
              <a:t>Automates floorplanning process</a:t>
            </a:r>
          </a:p>
          <a:p>
            <a:pPr marL="1022350" lvl="2" indent="-350838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1100">
                <a:solidFill>
                  <a:srgbClr val="0021A5"/>
                </a:solidFill>
              </a:rPr>
              <a:t>Generates HW run-time profiler</a:t>
            </a:r>
          </a:p>
          <a:p>
            <a:pPr marL="669925" lvl="1" indent="-325438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1300">
                <a:solidFill>
                  <a:srgbClr val="FF4A00"/>
                </a:solidFill>
              </a:rPr>
              <a:t>Interfaces application HW and SW</a:t>
            </a:r>
          </a:p>
          <a:p>
            <a:pPr marL="1022350" lvl="2" indent="-350838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1100">
              <a:solidFill>
                <a:srgbClr val="0021A5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1500"/>
          </a:p>
        </p:txBody>
      </p:sp>
      <p:sp>
        <p:nvSpPr>
          <p:cNvPr id="64" name="Content Placeholder 86"/>
          <p:cNvSpPr txBox="1">
            <a:spLocks/>
          </p:cNvSpPr>
          <p:nvPr/>
        </p:nvSpPr>
        <p:spPr bwMode="auto">
          <a:xfrm>
            <a:off x="4773613" y="2486025"/>
            <a:ext cx="4191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000"/>
              <a:t>                    Platform</a:t>
            </a:r>
          </a:p>
          <a:p>
            <a:pPr marL="342900" indent="-342900" eaLnBrk="0" hangingPunct="0"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1400">
                <a:solidFill>
                  <a:srgbClr val="000000"/>
                </a:solidFill>
              </a:rPr>
              <a:t>PR HW Management</a:t>
            </a:r>
          </a:p>
          <a:p>
            <a:pPr marL="669925" lvl="1" indent="-325438" eaLnBrk="0" hangingPunct="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</a:pPr>
            <a:r>
              <a:rPr lang="en-US" sz="1200">
                <a:solidFill>
                  <a:srgbClr val="FF4A00"/>
                </a:solidFill>
              </a:rPr>
              <a:t>Multiple concurrent applications </a:t>
            </a:r>
            <a:br>
              <a:rPr lang="en-US" sz="1200">
                <a:solidFill>
                  <a:srgbClr val="FF4A00"/>
                </a:solidFill>
              </a:rPr>
            </a:br>
            <a:r>
              <a:rPr lang="en-US" sz="1200">
                <a:solidFill>
                  <a:srgbClr val="FF4A00"/>
                </a:solidFill>
              </a:rPr>
              <a:t>requesting system services</a:t>
            </a:r>
          </a:p>
          <a:p>
            <a:pPr marL="669925" lvl="1" indent="-325438" eaLnBrk="0" hangingPunct="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</a:pPr>
            <a:r>
              <a:rPr lang="en-US" sz="1200">
                <a:solidFill>
                  <a:srgbClr val="FF4A00"/>
                </a:solidFill>
              </a:rPr>
              <a:t>System services</a:t>
            </a:r>
          </a:p>
          <a:p>
            <a:pPr marL="1022350" lvl="2" indent="-350838" eaLnBrk="0" hangingPunct="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1200">
                <a:solidFill>
                  <a:srgbClr val="0021A5"/>
                </a:solidFill>
              </a:rPr>
              <a:t>PRM placement inside PRRs at runtime</a:t>
            </a:r>
          </a:p>
          <a:p>
            <a:pPr marL="1022350" lvl="2" indent="-350838" eaLnBrk="0" hangingPunct="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1200">
                <a:solidFill>
                  <a:srgbClr val="0021A5"/>
                </a:solidFill>
              </a:rPr>
              <a:t>Dynamic inter-module </a:t>
            </a:r>
            <a:br>
              <a:rPr lang="en-US" sz="1200">
                <a:solidFill>
                  <a:srgbClr val="0021A5"/>
                </a:solidFill>
              </a:rPr>
            </a:br>
            <a:r>
              <a:rPr lang="en-US" sz="1200">
                <a:solidFill>
                  <a:srgbClr val="0021A5"/>
                </a:solidFill>
              </a:rPr>
              <a:t>communication  using MACS NoC</a:t>
            </a:r>
            <a:endParaRPr lang="en-US" sz="120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ts val="12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1400">
                <a:solidFill>
                  <a:srgbClr val="000000"/>
                </a:solidFill>
              </a:rPr>
              <a:t>Dynamic HW migration</a:t>
            </a:r>
          </a:p>
          <a:p>
            <a:pPr marL="669925" lvl="1" indent="-325438" eaLnBrk="0" hangingPunct="0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</a:pPr>
            <a:r>
              <a:rPr lang="en-US" sz="1200">
                <a:solidFill>
                  <a:srgbClr val="FF4A00"/>
                </a:solidFill>
              </a:rPr>
              <a:t>Move tasks to HW at run-time</a:t>
            </a:r>
          </a:p>
          <a:p>
            <a:pPr marL="1022350" lvl="2" indent="-350838" eaLnBrk="0" hangingPunct="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1200">
                <a:solidFill>
                  <a:srgbClr val="0021A5"/>
                </a:solidFill>
              </a:rPr>
              <a:t>Exploit compatibility between Impulse C HW/SW processes</a:t>
            </a:r>
          </a:p>
          <a:p>
            <a:pPr marL="1022350" lvl="2" indent="-350838" eaLnBrk="0" hangingPunct="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1200">
                <a:solidFill>
                  <a:srgbClr val="0021A5"/>
                </a:solidFill>
              </a:rPr>
              <a:t>Load balancing across nodes</a:t>
            </a:r>
          </a:p>
          <a:p>
            <a:pPr marL="1022350" lvl="2" indent="-350838" eaLnBrk="0" hangingPunct="0">
              <a:spcBef>
                <a:spcPct val="20000"/>
              </a:spcBef>
              <a:buClr>
                <a:srgbClr val="CC9900"/>
              </a:buClr>
              <a:buSzPct val="65000"/>
            </a:pPr>
            <a:endParaRPr lang="en-US" sz="1600">
              <a:solidFill>
                <a:srgbClr val="FF4A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F4-11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5 3.33333E-6 L 0 3.33333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33333E-6 L 1.11022E-16 3.33333E-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3.33333E-6 L -3.33333E-6 3.33333E-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2222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8649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build="p" animBg="1"/>
      <p:bldP spid="15" grpId="1" build="allAtOnce" autoUpdateAnimBg="0"/>
      <p:bldP spid="15" grpId="2" build="p" animBg="1"/>
      <p:bldP spid="15" grpId="3" build="p"/>
      <p:bldP spid="21" grpId="0" build="p" animBg="1"/>
      <p:bldP spid="21" grpId="1" build="allAtOnce" animBg="1"/>
      <p:bldP spid="63" grpId="0"/>
      <p:bldP spid="6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triped Right Arrow 119"/>
          <p:cNvSpPr/>
          <p:nvPr/>
        </p:nvSpPr>
        <p:spPr bwMode="auto">
          <a:xfrm>
            <a:off x="990600" y="4419600"/>
            <a:ext cx="7239000" cy="685800"/>
          </a:xfrm>
          <a:prstGeom prst="stripedRightArrow">
            <a:avLst/>
          </a:prstGeom>
          <a:solidFill>
            <a:srgbClr val="FC94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5" name="TextBox 116"/>
          <p:cNvSpPr txBox="1">
            <a:spLocks noChangeArrowheads="1"/>
          </p:cNvSpPr>
          <p:nvPr/>
        </p:nvSpPr>
        <p:spPr bwMode="auto">
          <a:xfrm>
            <a:off x="2743200" y="3505200"/>
            <a:ext cx="3594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A Traditional PR Experience</a:t>
            </a:r>
          </a:p>
        </p:txBody>
      </p:sp>
      <p:grpSp>
        <p:nvGrpSpPr>
          <p:cNvPr id="3" name="Group 115"/>
          <p:cNvGrpSpPr>
            <a:grpSpLocks/>
          </p:cNvGrpSpPr>
          <p:nvPr/>
        </p:nvGrpSpPr>
        <p:grpSpPr bwMode="auto">
          <a:xfrm>
            <a:off x="6172200" y="3962400"/>
            <a:ext cx="1447800" cy="2133600"/>
            <a:chOff x="6172200" y="3962400"/>
            <a:chExt cx="1447800" cy="2133600"/>
          </a:xfrm>
        </p:grpSpPr>
        <p:sp>
          <p:nvSpPr>
            <p:cNvPr id="8249" name="Rounded Rectangle 108"/>
            <p:cNvSpPr>
              <a:spLocks noChangeArrowheads="1"/>
            </p:cNvSpPr>
            <p:nvPr/>
          </p:nvSpPr>
          <p:spPr bwMode="auto">
            <a:xfrm>
              <a:off x="6172200" y="3962400"/>
              <a:ext cx="1447800" cy="2133600"/>
            </a:xfrm>
            <a:prstGeom prst="roundRect">
              <a:avLst>
                <a:gd name="adj" fmla="val 16667"/>
              </a:avLst>
            </a:prstGeom>
            <a:solidFill>
              <a:srgbClr val="A5C0DB"/>
            </a:solidFill>
            <a:ln w="9525">
              <a:noFill/>
              <a:round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HW/SW</a:t>
              </a:r>
            </a:p>
            <a:p>
              <a:pPr algn="ctr"/>
              <a:r>
                <a:rPr lang="en-US" sz="1400">
                  <a:solidFill>
                    <a:srgbClr val="FFFFFF"/>
                  </a:solidFill>
                </a:rPr>
                <a:t>Interfacing</a:t>
              </a:r>
            </a:p>
            <a:p>
              <a:pPr algn="ctr"/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108" name="Rounded Rectangle 107"/>
            <p:cNvSpPr/>
            <p:nvPr/>
          </p:nvSpPr>
          <p:spPr bwMode="auto">
            <a:xfrm>
              <a:off x="6248400" y="3962400"/>
              <a:ext cx="1295400" cy="1295400"/>
            </a:xfrm>
            <a:prstGeom prst="roundRect">
              <a:avLst/>
            </a:prstGeom>
            <a:blipFill dpi="0" rotWithShape="1">
              <a:blip r:embed="rId3" cstate="print"/>
              <a:srcRect/>
              <a:stretch>
                <a:fillRect b="-14000"/>
              </a:stretch>
            </a:blip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en-US" b="1">
                <a:solidFill>
                  <a:srgbClr val="386490"/>
                </a:solidFill>
              </a:endParaRPr>
            </a:p>
          </p:txBody>
        </p:sp>
      </p:grpSp>
      <p:grpSp>
        <p:nvGrpSpPr>
          <p:cNvPr id="4" name="Group 112"/>
          <p:cNvGrpSpPr>
            <a:grpSpLocks/>
          </p:cNvGrpSpPr>
          <p:nvPr/>
        </p:nvGrpSpPr>
        <p:grpSpPr bwMode="auto">
          <a:xfrm>
            <a:off x="1371600" y="3962400"/>
            <a:ext cx="1447800" cy="2133600"/>
            <a:chOff x="1371600" y="3962400"/>
            <a:chExt cx="1447800" cy="2133600"/>
          </a:xfrm>
        </p:grpSpPr>
        <p:sp>
          <p:nvSpPr>
            <p:cNvPr id="8247" name="Rounded Rectangle 111"/>
            <p:cNvSpPr>
              <a:spLocks noChangeArrowheads="1"/>
            </p:cNvSpPr>
            <p:nvPr/>
          </p:nvSpPr>
          <p:spPr bwMode="auto">
            <a:xfrm>
              <a:off x="1371600" y="3962400"/>
              <a:ext cx="1447800" cy="2133600"/>
            </a:xfrm>
            <a:prstGeom prst="roundRect">
              <a:avLst>
                <a:gd name="adj" fmla="val 16667"/>
              </a:avLst>
            </a:prstGeom>
            <a:solidFill>
              <a:srgbClr val="A5C0DB"/>
            </a:solidFill>
            <a:ln w="9525">
              <a:noFill/>
              <a:round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Application</a:t>
              </a:r>
            </a:p>
            <a:p>
              <a:pPr algn="ctr"/>
              <a:r>
                <a:rPr lang="en-US" sz="1400">
                  <a:solidFill>
                    <a:srgbClr val="FFFFFF"/>
                  </a:solidFill>
                </a:rPr>
                <a:t>HW / SW</a:t>
              </a:r>
            </a:p>
            <a:p>
              <a:pPr algn="ctr"/>
              <a:r>
                <a:rPr lang="en-US" sz="1400">
                  <a:solidFill>
                    <a:srgbClr val="FFFFFF"/>
                  </a:solidFill>
                </a:rPr>
                <a:t>Partitioning</a:t>
              </a:r>
            </a:p>
          </p:txBody>
        </p:sp>
        <p:sp>
          <p:nvSpPr>
            <p:cNvPr id="105" name="Rounded Rectangle 104"/>
            <p:cNvSpPr>
              <a:spLocks noChangeArrowheads="1"/>
            </p:cNvSpPr>
            <p:nvPr/>
          </p:nvSpPr>
          <p:spPr bwMode="auto">
            <a:xfrm>
              <a:off x="1447800" y="3962400"/>
              <a:ext cx="1295400" cy="1295400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rgbClr val="386490"/>
                </a:solidFill>
              </a:endParaRPr>
            </a:p>
          </p:txBody>
        </p:sp>
      </p:grpSp>
      <p:grpSp>
        <p:nvGrpSpPr>
          <p:cNvPr id="5" name="Group 114"/>
          <p:cNvGrpSpPr>
            <a:grpSpLocks/>
          </p:cNvGrpSpPr>
          <p:nvPr/>
        </p:nvGrpSpPr>
        <p:grpSpPr bwMode="auto">
          <a:xfrm>
            <a:off x="4572000" y="3962400"/>
            <a:ext cx="1447800" cy="2133600"/>
            <a:chOff x="4572000" y="3962400"/>
            <a:chExt cx="1447800" cy="2133600"/>
          </a:xfrm>
        </p:grpSpPr>
        <p:sp>
          <p:nvSpPr>
            <p:cNvPr id="8243" name="Rounded Rectangle 109"/>
            <p:cNvSpPr>
              <a:spLocks noChangeArrowheads="1"/>
            </p:cNvSpPr>
            <p:nvPr/>
          </p:nvSpPr>
          <p:spPr bwMode="auto">
            <a:xfrm>
              <a:off x="4572000" y="3962400"/>
              <a:ext cx="1447800" cy="2133600"/>
            </a:xfrm>
            <a:prstGeom prst="roundRect">
              <a:avLst>
                <a:gd name="adj" fmla="val 16667"/>
              </a:avLst>
            </a:prstGeom>
            <a:solidFill>
              <a:srgbClr val="A5C0DB"/>
            </a:solidFill>
            <a:ln w="9525">
              <a:noFill/>
              <a:round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Manual</a:t>
              </a:r>
            </a:p>
            <a:p>
              <a:pPr algn="ctr"/>
              <a:r>
                <a:rPr lang="en-US" sz="1400">
                  <a:solidFill>
                    <a:srgbClr val="FFFFFF"/>
                  </a:solidFill>
                </a:rPr>
                <a:t>Floorplanning</a:t>
              </a:r>
            </a:p>
            <a:p>
              <a:pPr algn="ctr"/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107" name="Rounded Rectangle 106"/>
            <p:cNvSpPr/>
            <p:nvPr/>
          </p:nvSpPr>
          <p:spPr bwMode="auto">
            <a:xfrm>
              <a:off x="4648200" y="3962400"/>
              <a:ext cx="1295400" cy="1295400"/>
            </a:xfrm>
            <a:prstGeom prst="roundRect">
              <a:avLst/>
            </a:prstGeom>
            <a:blipFill dpi="0" rotWithShape="1">
              <a:blip r:embed="rId5" cstate="print"/>
              <a:srcRect/>
              <a:stretch>
                <a:fillRect r="-16000"/>
              </a:stretch>
            </a:blip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en-US" b="1">
                <a:solidFill>
                  <a:srgbClr val="386490"/>
                </a:solidFill>
              </a:endParaRPr>
            </a:p>
          </p:txBody>
        </p:sp>
      </p:grpSp>
      <p:grpSp>
        <p:nvGrpSpPr>
          <p:cNvPr id="6" name="Group 113"/>
          <p:cNvGrpSpPr>
            <a:grpSpLocks/>
          </p:cNvGrpSpPr>
          <p:nvPr/>
        </p:nvGrpSpPr>
        <p:grpSpPr bwMode="auto">
          <a:xfrm>
            <a:off x="2971800" y="3962400"/>
            <a:ext cx="1447800" cy="2133600"/>
            <a:chOff x="2895600" y="3962400"/>
            <a:chExt cx="1447800" cy="2133600"/>
          </a:xfrm>
        </p:grpSpPr>
        <p:sp>
          <p:nvSpPr>
            <p:cNvPr id="8239" name="Rounded Rectangle 110"/>
            <p:cNvSpPr>
              <a:spLocks noChangeArrowheads="1"/>
            </p:cNvSpPr>
            <p:nvPr/>
          </p:nvSpPr>
          <p:spPr bwMode="auto">
            <a:xfrm>
              <a:off x="2895600" y="3962400"/>
              <a:ext cx="1447800" cy="2133600"/>
            </a:xfrm>
            <a:prstGeom prst="roundRect">
              <a:avLst>
                <a:gd name="adj" fmla="val 16667"/>
              </a:avLst>
            </a:prstGeom>
            <a:solidFill>
              <a:srgbClr val="A5C0DB"/>
            </a:solidFill>
            <a:ln w="9525">
              <a:noFill/>
              <a:round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Manual</a:t>
              </a:r>
            </a:p>
            <a:p>
              <a:pPr algn="ctr"/>
              <a:r>
                <a:rPr lang="en-US" sz="1400">
                  <a:solidFill>
                    <a:srgbClr val="FFFFFF"/>
                  </a:solidFill>
                </a:rPr>
                <a:t>HW PR Partitioning</a:t>
              </a:r>
            </a:p>
          </p:txBody>
        </p:sp>
        <p:sp>
          <p:nvSpPr>
            <p:cNvPr id="106" name="Rounded Rectangle 105"/>
            <p:cNvSpPr/>
            <p:nvPr/>
          </p:nvSpPr>
          <p:spPr bwMode="auto">
            <a:xfrm>
              <a:off x="2971800" y="3962400"/>
              <a:ext cx="1295400" cy="1295400"/>
            </a:xfrm>
            <a:prstGeom prst="roundRect">
              <a:avLst/>
            </a:prstGeom>
            <a:blipFill dpi="0" rotWithShape="1">
              <a:blip r:embed="rId6" cstate="print"/>
              <a:srcRect/>
              <a:stretch>
                <a:fillRect b="-47000"/>
              </a:stretch>
            </a:blip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en-US" b="1">
                <a:solidFill>
                  <a:srgbClr val="386490"/>
                </a:solidFill>
              </a:endParaRPr>
            </a:p>
          </p:txBody>
        </p:sp>
      </p:grp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381000" y="3505200"/>
            <a:ext cx="8610600" cy="26352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01" name="Rounded Rectangle 79"/>
          <p:cNvSpPr>
            <a:spLocks noChangeArrowheads="1"/>
          </p:cNvSpPr>
          <p:nvPr/>
        </p:nvSpPr>
        <p:spPr bwMode="auto">
          <a:xfrm>
            <a:off x="322263" y="1131888"/>
            <a:ext cx="2119312" cy="2590800"/>
          </a:xfrm>
          <a:prstGeom prst="roundRect">
            <a:avLst>
              <a:gd name="adj" fmla="val 16667"/>
            </a:avLst>
          </a:prstGeom>
          <a:solidFill>
            <a:srgbClr val="A5C0D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713"/>
            <a:ext cx="8229600" cy="941387"/>
          </a:xfrm>
        </p:spPr>
        <p:txBody>
          <a:bodyPr/>
          <a:lstStyle/>
          <a:p>
            <a:pPr>
              <a:defRPr/>
            </a:pPr>
            <a:r>
              <a:rPr lang="en-GB" sz="4800" smtClean="0"/>
              <a:t>Tasks 1 &amp; 2: Cognizant PR</a:t>
            </a:r>
            <a:endParaRPr lang="en-US" sz="4400" smtClean="0"/>
          </a:p>
        </p:txBody>
      </p:sp>
      <p:sp>
        <p:nvSpPr>
          <p:cNvPr id="82" name="Content Placeholder 81"/>
          <p:cNvSpPr>
            <a:spLocks noGrp="1"/>
          </p:cNvSpPr>
          <p:nvPr>
            <p:ph idx="1"/>
          </p:nvPr>
        </p:nvSpPr>
        <p:spPr>
          <a:xfrm>
            <a:off x="2454275" y="1120775"/>
            <a:ext cx="6527800" cy="2362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500" smtClean="0"/>
              <a:t>PR application design is arduous</a:t>
            </a:r>
          </a:p>
          <a:p>
            <a:pPr lvl="1">
              <a:lnSpc>
                <a:spcPct val="80000"/>
              </a:lnSpc>
            </a:pPr>
            <a:r>
              <a:rPr lang="en-US" sz="1300" smtClean="0"/>
              <a:t>Design space exploration (DSE) requires implementation before analysis</a:t>
            </a:r>
          </a:p>
          <a:p>
            <a:pPr lvl="1">
              <a:lnSpc>
                <a:spcPct val="80000"/>
              </a:lnSpc>
            </a:pPr>
            <a:r>
              <a:rPr lang="en-US" sz="1300" smtClean="0"/>
              <a:t>Complicated PR flow requires training beyond application level design</a:t>
            </a:r>
          </a:p>
          <a:p>
            <a:pPr lvl="1">
              <a:lnSpc>
                <a:spcPct val="80000"/>
              </a:lnSpc>
            </a:pPr>
            <a:r>
              <a:rPr lang="en-US" sz="1300" b="1" u="sng" smtClean="0"/>
              <a:t>Result</a:t>
            </a:r>
            <a:r>
              <a:rPr lang="en-US" sz="1300" b="1" smtClean="0"/>
              <a:t>: PR is too specialized for GPP-enhanced embedded RC</a:t>
            </a:r>
          </a:p>
          <a:p>
            <a:pPr>
              <a:lnSpc>
                <a:spcPct val="80000"/>
              </a:lnSpc>
            </a:pPr>
            <a:endParaRPr lang="en-US" sz="1500" smtClean="0"/>
          </a:p>
          <a:p>
            <a:pPr>
              <a:lnSpc>
                <a:spcPct val="80000"/>
              </a:lnSpc>
            </a:pPr>
            <a:r>
              <a:rPr lang="en-US" sz="1500" smtClean="0"/>
              <a:t>Cognizant PR is a framework for PR-enabled HW/SW co-design</a:t>
            </a:r>
          </a:p>
          <a:p>
            <a:pPr lvl="1">
              <a:lnSpc>
                <a:spcPct val="80000"/>
              </a:lnSpc>
            </a:pPr>
            <a:r>
              <a:rPr lang="en-US" sz="1300" smtClean="0"/>
              <a:t>Formulation-level DSE enables designers to “window shop” PR benefits</a:t>
            </a:r>
          </a:p>
          <a:p>
            <a:pPr lvl="1">
              <a:lnSpc>
                <a:spcPct val="80000"/>
              </a:lnSpc>
            </a:pPr>
            <a:r>
              <a:rPr lang="en-US" sz="1300" smtClean="0"/>
              <a:t>Automatic partitioning enables developers to create a single application</a:t>
            </a:r>
          </a:p>
          <a:p>
            <a:pPr lvl="2">
              <a:lnSpc>
                <a:spcPct val="80000"/>
              </a:lnSpc>
            </a:pPr>
            <a:r>
              <a:rPr lang="en-US" sz="1100" smtClean="0"/>
              <a:t>Automatic HW/SW partitioning</a:t>
            </a:r>
          </a:p>
          <a:p>
            <a:pPr lvl="2">
              <a:lnSpc>
                <a:spcPct val="80000"/>
              </a:lnSpc>
            </a:pPr>
            <a:r>
              <a:rPr lang="en-US" sz="1100" smtClean="0"/>
              <a:t>Automatic partitioning of HW into static and PR regions (PR partitioning)</a:t>
            </a:r>
          </a:p>
          <a:p>
            <a:pPr lvl="1">
              <a:lnSpc>
                <a:spcPct val="80000"/>
              </a:lnSpc>
            </a:pPr>
            <a:r>
              <a:rPr lang="en-US" sz="1300" smtClean="0"/>
              <a:t>Design automation removes the burden of manual implementation</a:t>
            </a:r>
          </a:p>
        </p:txBody>
      </p:sp>
      <p:sp>
        <p:nvSpPr>
          <p:cNvPr id="8500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657600" y="6248400"/>
            <a:ext cx="1828800" cy="365125"/>
          </a:xfrm>
        </p:spPr>
        <p:txBody>
          <a:bodyPr/>
          <a:lstStyle/>
          <a:p>
            <a:pPr>
              <a:defRPr/>
            </a:pPr>
            <a:fld id="{F794D012-82BA-4FD9-82AF-AA48E81F7261}" type="slidenum">
              <a:rPr lang="en-US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62" name="Rounded Rectangle 61"/>
          <p:cNvSpPr>
            <a:spLocks noChangeArrowheads="1"/>
          </p:cNvSpPr>
          <p:nvPr/>
        </p:nvSpPr>
        <p:spPr bwMode="auto">
          <a:xfrm>
            <a:off x="762000" y="3962400"/>
            <a:ext cx="1905000" cy="381000"/>
          </a:xfrm>
          <a:prstGeom prst="roundRect">
            <a:avLst>
              <a:gd name="adj" fmla="val 16667"/>
            </a:avLst>
          </a:prstGeom>
          <a:solidFill>
            <a:srgbClr val="386490"/>
          </a:solidFill>
          <a:ln w="9525">
            <a:noFill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1">
                <a:solidFill>
                  <a:srgbClr val="FFFFFF"/>
                </a:solidFill>
              </a:rPr>
              <a:t>Application Model</a:t>
            </a:r>
          </a:p>
        </p:txBody>
      </p:sp>
      <p:sp>
        <p:nvSpPr>
          <p:cNvPr id="68" name="Right Arrow 67"/>
          <p:cNvSpPr/>
          <p:nvPr/>
        </p:nvSpPr>
        <p:spPr bwMode="auto">
          <a:xfrm>
            <a:off x="5943600" y="4191000"/>
            <a:ext cx="457200" cy="457200"/>
          </a:xfrm>
          <a:prstGeom prst="rightArrow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Rounded Rectangle 53"/>
          <p:cNvSpPr>
            <a:spLocks noChangeArrowheads="1"/>
          </p:cNvSpPr>
          <p:nvPr/>
        </p:nvSpPr>
        <p:spPr bwMode="auto">
          <a:xfrm>
            <a:off x="6477000" y="3962400"/>
            <a:ext cx="1905000" cy="381000"/>
          </a:xfrm>
          <a:prstGeom prst="roundRect">
            <a:avLst>
              <a:gd name="adj" fmla="val 16667"/>
            </a:avLst>
          </a:prstGeom>
          <a:solidFill>
            <a:srgbClr val="386490"/>
          </a:solidFill>
          <a:ln w="9525">
            <a:noFill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10000"/>
              </a:lnSpc>
              <a:defRPr/>
            </a:pPr>
            <a:r>
              <a:rPr lang="en-US" sz="1400" b="1">
                <a:solidFill>
                  <a:srgbClr val="FFFFFF"/>
                </a:solidFill>
              </a:rPr>
              <a:t>HW Bitstream</a:t>
            </a:r>
          </a:p>
        </p:txBody>
      </p:sp>
      <p:sp>
        <p:nvSpPr>
          <p:cNvPr id="57" name="Right Arrow 56"/>
          <p:cNvSpPr/>
          <p:nvPr/>
        </p:nvSpPr>
        <p:spPr bwMode="auto">
          <a:xfrm>
            <a:off x="2743200" y="4191000"/>
            <a:ext cx="457200" cy="457200"/>
          </a:xfrm>
          <a:prstGeom prst="rightArrow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209" name="Rounded Rectangle 80"/>
          <p:cNvSpPr>
            <a:spLocks noChangeArrowheads="1"/>
          </p:cNvSpPr>
          <p:nvPr/>
        </p:nvSpPr>
        <p:spPr bwMode="auto">
          <a:xfrm>
            <a:off x="476250" y="1262063"/>
            <a:ext cx="1998663" cy="2320925"/>
          </a:xfrm>
          <a:prstGeom prst="roundRect">
            <a:avLst>
              <a:gd name="adj" fmla="val 12759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5" name="Right Arrow 74"/>
          <p:cNvSpPr/>
          <p:nvPr/>
        </p:nvSpPr>
        <p:spPr bwMode="auto">
          <a:xfrm rot="5400000">
            <a:off x="1057275" y="2279650"/>
            <a:ext cx="368300" cy="381000"/>
          </a:xfrm>
          <a:prstGeom prst="rightArrow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6" name="Right Arrow 75"/>
          <p:cNvSpPr/>
          <p:nvPr/>
        </p:nvSpPr>
        <p:spPr bwMode="auto">
          <a:xfrm rot="16200000">
            <a:off x="1439863" y="2279650"/>
            <a:ext cx="368300" cy="381000"/>
          </a:xfrm>
          <a:prstGeom prst="rightArrow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7" name="Group 118"/>
          <p:cNvGrpSpPr>
            <a:grpSpLocks/>
          </p:cNvGrpSpPr>
          <p:nvPr/>
        </p:nvGrpSpPr>
        <p:grpSpPr bwMode="auto">
          <a:xfrm>
            <a:off x="381000" y="4572000"/>
            <a:ext cx="8394700" cy="1524000"/>
            <a:chOff x="381000" y="4572000"/>
            <a:chExt cx="8394700" cy="1524000"/>
          </a:xfrm>
        </p:grpSpPr>
        <p:sp>
          <p:nvSpPr>
            <p:cNvPr id="8221" name="Rectangle 95"/>
            <p:cNvSpPr>
              <a:spLocks noChangeArrowheads="1"/>
            </p:cNvSpPr>
            <p:nvPr/>
          </p:nvSpPr>
          <p:spPr bwMode="auto">
            <a:xfrm>
              <a:off x="1295400" y="5105400"/>
              <a:ext cx="6858000" cy="990600"/>
            </a:xfrm>
            <a:prstGeom prst="rect">
              <a:avLst/>
            </a:prstGeom>
            <a:solidFill>
              <a:srgbClr val="D9E1E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" name="Trapezoid 87"/>
            <p:cNvSpPr/>
            <p:nvPr/>
          </p:nvSpPr>
          <p:spPr bwMode="auto">
            <a:xfrm>
              <a:off x="457200" y="4572000"/>
              <a:ext cx="8305800" cy="533400"/>
            </a:xfrm>
            <a:prstGeom prst="trapezoid">
              <a:avLst>
                <a:gd name="adj" fmla="val 578030"/>
              </a:avLst>
            </a:prstGeom>
            <a:solidFill>
              <a:srgbClr val="D9E1E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" name="Rounded Rectangle 85"/>
            <p:cNvSpPr>
              <a:spLocks noChangeArrowheads="1"/>
            </p:cNvSpPr>
            <p:nvPr/>
          </p:nvSpPr>
          <p:spPr bwMode="auto">
            <a:xfrm>
              <a:off x="4660900" y="5105400"/>
              <a:ext cx="4114800" cy="9906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0">
              <a:solidFill>
                <a:srgbClr val="FFC000"/>
              </a:solidFill>
              <a:round/>
              <a:headEnd/>
              <a:tailEnd/>
            </a:ln>
            <a:effectLst>
              <a:outerShdw dist="38100" dir="2700000" algn="tl" rotWithShape="0">
                <a:srgbClr val="FC943B"/>
              </a:outerShdw>
            </a:effectLst>
          </p:spPr>
          <p:txBody>
            <a:bodyPr tIns="0" bIns="0"/>
            <a:lstStyle/>
            <a:p>
              <a:pPr algn="ctr">
                <a:defRPr/>
              </a:pPr>
              <a:r>
                <a:rPr lang="en-US" sz="1400">
                  <a:solidFill>
                    <a:srgbClr val="345570"/>
                  </a:solidFill>
                </a:rPr>
                <a:t>Design Automation for PR Plus (</a:t>
              </a:r>
              <a:r>
                <a:rPr lang="en-US" sz="1400" b="1">
                  <a:solidFill>
                    <a:srgbClr val="345570"/>
                  </a:solidFill>
                </a:rPr>
                <a:t>DAPR+</a:t>
              </a:r>
              <a:r>
                <a:rPr lang="en-US" sz="1400">
                  <a:solidFill>
                    <a:srgbClr val="345570"/>
                  </a:solidFill>
                </a:rPr>
                <a:t>)</a:t>
              </a:r>
              <a:endParaRPr lang="en-US" sz="1400" b="1">
                <a:solidFill>
                  <a:srgbClr val="345570"/>
                </a:solidFill>
              </a:endParaRPr>
            </a:p>
            <a:p>
              <a:pPr algn="ctr">
                <a:defRPr/>
              </a:pPr>
              <a:endParaRPr lang="en-US" sz="1200">
                <a:solidFill>
                  <a:srgbClr val="345570"/>
                </a:solidFill>
              </a:endParaRPr>
            </a:p>
          </p:txBody>
        </p:sp>
        <p:sp>
          <p:nvSpPr>
            <p:cNvPr id="43" name="Rounded Rectangle 42"/>
            <p:cNvSpPr>
              <a:spLocks noChangeArrowheads="1"/>
            </p:cNvSpPr>
            <p:nvPr/>
          </p:nvSpPr>
          <p:spPr bwMode="auto">
            <a:xfrm>
              <a:off x="381000" y="5105400"/>
              <a:ext cx="3962400" cy="9906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0">
              <a:solidFill>
                <a:srgbClr val="FFC000"/>
              </a:solidFill>
              <a:round/>
              <a:headEnd/>
              <a:tailEnd/>
            </a:ln>
            <a:effectLst>
              <a:outerShdw dist="38100" dir="2700000" algn="tl" rotWithShape="0">
                <a:srgbClr val="FC943B"/>
              </a:outerShdw>
            </a:effectLst>
          </p:spPr>
          <p:txBody>
            <a:bodyPr tIns="0" bIns="0"/>
            <a:lstStyle/>
            <a:p>
              <a:pPr algn="ctr">
                <a:defRPr/>
              </a:pPr>
              <a:r>
                <a:rPr lang="en-US" sz="1400">
                  <a:solidFill>
                    <a:srgbClr val="345570"/>
                  </a:solidFill>
                </a:rPr>
                <a:t>PR Amenability Test (</a:t>
              </a:r>
              <a:r>
                <a:rPr lang="en-US" sz="1400" b="1">
                  <a:solidFill>
                    <a:srgbClr val="345570"/>
                  </a:solidFill>
                </a:rPr>
                <a:t>ParRAT)</a:t>
              </a:r>
            </a:p>
            <a:p>
              <a:pPr algn="ctr">
                <a:defRPr/>
              </a:pPr>
              <a:endParaRPr lang="en-US" sz="1200">
                <a:solidFill>
                  <a:srgbClr val="345570"/>
                </a:solidFill>
              </a:endParaRPr>
            </a:p>
          </p:txBody>
        </p:sp>
        <p:grpSp>
          <p:nvGrpSpPr>
            <p:cNvPr id="8" name="Group 73"/>
            <p:cNvGrpSpPr>
              <a:grpSpLocks/>
            </p:cNvGrpSpPr>
            <p:nvPr/>
          </p:nvGrpSpPr>
          <p:grpSpPr bwMode="auto">
            <a:xfrm>
              <a:off x="533400" y="5410196"/>
              <a:ext cx="8146472" cy="615870"/>
              <a:chOff x="304800" y="3276484"/>
              <a:chExt cx="8146472" cy="615393"/>
            </a:xfrm>
          </p:grpSpPr>
          <p:sp>
            <p:nvSpPr>
              <p:cNvPr id="69" name="Rounded Rectangle 68"/>
              <p:cNvSpPr>
                <a:spLocks noChangeArrowheads="1"/>
              </p:cNvSpPr>
              <p:nvPr/>
            </p:nvSpPr>
            <p:spPr bwMode="auto">
              <a:xfrm>
                <a:off x="4573588" y="3276488"/>
                <a:ext cx="1890712" cy="605955"/>
              </a:xfrm>
              <a:prstGeom prst="roundRect">
                <a:avLst>
                  <a:gd name="adj" fmla="val 16667"/>
                </a:avLst>
              </a:prstGeom>
              <a:solidFill>
                <a:srgbClr val="A5C0DB"/>
              </a:solidFill>
              <a:ln w="9525">
                <a:noFill/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US" sz="1700" b="1">
                    <a:solidFill>
                      <a:srgbClr val="386490"/>
                    </a:solidFill>
                  </a:rPr>
                  <a:t>Architecture Generation</a:t>
                </a:r>
              </a:p>
            </p:txBody>
          </p:sp>
          <p:sp>
            <p:nvSpPr>
              <p:cNvPr id="70" name="Rounded Rectangle 69"/>
              <p:cNvSpPr>
                <a:spLocks noChangeArrowheads="1"/>
              </p:cNvSpPr>
              <p:nvPr/>
            </p:nvSpPr>
            <p:spPr bwMode="auto">
              <a:xfrm>
                <a:off x="6705600" y="3276488"/>
                <a:ext cx="1746250" cy="615473"/>
              </a:xfrm>
              <a:prstGeom prst="roundRect">
                <a:avLst>
                  <a:gd name="adj" fmla="val 16667"/>
                </a:avLst>
              </a:prstGeom>
              <a:solidFill>
                <a:srgbClr val="A5C0DB"/>
              </a:solidFill>
              <a:ln w="9525">
                <a:noFill/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sz="1600" b="1">
                    <a:solidFill>
                      <a:srgbClr val="386490"/>
                    </a:solidFill>
                  </a:rPr>
                  <a:t>HW/SW</a:t>
                </a:r>
              </a:p>
              <a:p>
                <a:pPr algn="ctr">
                  <a:lnSpc>
                    <a:spcPct val="90000"/>
                  </a:lnSpc>
                  <a:defRPr/>
                </a:pPr>
                <a:r>
                  <a:rPr lang="en-US" sz="1600" b="1">
                    <a:solidFill>
                      <a:srgbClr val="386490"/>
                    </a:solidFill>
                  </a:rPr>
                  <a:t>Interfacing</a:t>
                </a:r>
              </a:p>
            </p:txBody>
          </p:sp>
          <p:sp>
            <p:nvSpPr>
              <p:cNvPr id="71" name="Chevron 70"/>
              <p:cNvSpPr/>
              <p:nvPr/>
            </p:nvSpPr>
            <p:spPr bwMode="auto">
              <a:xfrm>
                <a:off x="1981200" y="3504911"/>
                <a:ext cx="152400" cy="228600"/>
              </a:xfrm>
              <a:prstGeom prst="chevron">
                <a:avLst/>
              </a:prstGeom>
              <a:solidFill>
                <a:srgbClr val="FC943B"/>
              </a:solidFill>
              <a:ln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Chevron 71"/>
              <p:cNvSpPr/>
              <p:nvPr/>
            </p:nvSpPr>
            <p:spPr bwMode="auto">
              <a:xfrm>
                <a:off x="4216400" y="3504910"/>
                <a:ext cx="152400" cy="228600"/>
              </a:xfrm>
              <a:prstGeom prst="chevron">
                <a:avLst/>
              </a:prstGeom>
              <a:solidFill>
                <a:srgbClr val="FC943B"/>
              </a:solidFill>
              <a:ln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Chevron 72"/>
              <p:cNvSpPr/>
              <p:nvPr/>
            </p:nvSpPr>
            <p:spPr bwMode="auto">
              <a:xfrm>
                <a:off x="6502400" y="3504910"/>
                <a:ext cx="152400" cy="228600"/>
              </a:xfrm>
              <a:prstGeom prst="chevron">
                <a:avLst/>
              </a:prstGeom>
              <a:solidFill>
                <a:srgbClr val="FC943B"/>
              </a:solidFill>
              <a:ln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ounded Rectangle 55"/>
              <p:cNvSpPr>
                <a:spLocks noChangeArrowheads="1"/>
              </p:cNvSpPr>
              <p:nvPr/>
            </p:nvSpPr>
            <p:spPr bwMode="auto">
              <a:xfrm>
                <a:off x="304800" y="3276488"/>
                <a:ext cx="1600200" cy="610715"/>
              </a:xfrm>
              <a:prstGeom prst="roundRect">
                <a:avLst>
                  <a:gd name="adj" fmla="val 16667"/>
                </a:avLst>
              </a:prstGeom>
              <a:solidFill>
                <a:srgbClr val="A5C0DB"/>
              </a:solidFill>
              <a:ln w="9525">
                <a:noFill/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b="1">
                    <a:solidFill>
                      <a:srgbClr val="386490"/>
                    </a:solidFill>
                  </a:rPr>
                  <a:t>Modeling</a:t>
                </a:r>
              </a:p>
            </p:txBody>
          </p:sp>
          <p:sp>
            <p:nvSpPr>
              <p:cNvPr id="59" name="Rounded Rectangle 58"/>
              <p:cNvSpPr>
                <a:spLocks noChangeArrowheads="1"/>
              </p:cNvSpPr>
              <p:nvPr/>
            </p:nvSpPr>
            <p:spPr bwMode="auto">
              <a:xfrm>
                <a:off x="2209800" y="3276488"/>
                <a:ext cx="1819275" cy="607542"/>
              </a:xfrm>
              <a:prstGeom prst="roundRect">
                <a:avLst>
                  <a:gd name="adj" fmla="val 16667"/>
                </a:avLst>
              </a:prstGeom>
              <a:solidFill>
                <a:srgbClr val="A5C0DB"/>
              </a:solidFill>
              <a:ln w="9525">
                <a:noFill/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US" sz="1700" b="1">
                    <a:solidFill>
                      <a:srgbClr val="386490"/>
                    </a:solidFill>
                  </a:rPr>
                  <a:t>Automated Partitioning</a:t>
                </a:r>
              </a:p>
            </p:txBody>
          </p:sp>
        </p:grpSp>
      </p:grpSp>
      <p:grpSp>
        <p:nvGrpSpPr>
          <p:cNvPr id="9" name="Group 83"/>
          <p:cNvGrpSpPr/>
          <p:nvPr/>
        </p:nvGrpSpPr>
        <p:grpSpPr>
          <a:xfrm>
            <a:off x="3276600" y="3810000"/>
            <a:ext cx="2514600" cy="1219200"/>
            <a:chOff x="3048000" y="3581400"/>
            <a:chExt cx="2514600" cy="1219200"/>
          </a:xfrm>
          <a:effectLst>
            <a:outerShdw dist="88900" dir="2700000" algn="ctr" rotWithShape="0">
              <a:srgbClr val="386490"/>
            </a:outerShdw>
          </a:effectLst>
        </p:grpSpPr>
        <p:sp>
          <p:nvSpPr>
            <p:cNvPr id="61" name="Cloud 60"/>
            <p:cNvSpPr/>
            <p:nvPr/>
          </p:nvSpPr>
          <p:spPr bwMode="auto">
            <a:xfrm>
              <a:off x="3048000" y="3581400"/>
              <a:ext cx="2514600" cy="1219200"/>
            </a:xfrm>
            <a:prstGeom prst="cloud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>
              <a:outerShdw dist="101600" dir="2700000" algn="tl" rotWithShape="0">
                <a:srgbClr val="A5C0DB">
                  <a:alpha val="40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en-US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endParaRPr>
            </a:p>
          </p:txBody>
        </p:sp>
        <p:pic>
          <p:nvPicPr>
            <p:cNvPr id="49" name="Picture 86" descr="cognitive_pr_logo.pn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00400" y="3886200"/>
              <a:ext cx="2213039" cy="586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" name="Rounded Rectangle 51"/>
          <p:cNvSpPr>
            <a:spLocks noChangeArrowheads="1"/>
          </p:cNvSpPr>
          <p:nvPr/>
        </p:nvSpPr>
        <p:spPr bwMode="auto">
          <a:xfrm>
            <a:off x="762000" y="4419600"/>
            <a:ext cx="1905000" cy="381000"/>
          </a:xfrm>
          <a:prstGeom prst="roundRect">
            <a:avLst>
              <a:gd name="adj" fmla="val 16667"/>
            </a:avLst>
          </a:prstGeom>
          <a:solidFill>
            <a:srgbClr val="386490"/>
          </a:solidFill>
          <a:ln w="9525">
            <a:noFill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10000"/>
              </a:lnSpc>
              <a:defRPr/>
            </a:pPr>
            <a:r>
              <a:rPr lang="en-US" sz="1400" b="1">
                <a:solidFill>
                  <a:srgbClr val="FFFFFF"/>
                </a:solidFill>
              </a:rPr>
              <a:t>Application Code</a:t>
            </a:r>
          </a:p>
        </p:txBody>
      </p:sp>
      <p:sp>
        <p:nvSpPr>
          <p:cNvPr id="55" name="Rounded Rectangle 54"/>
          <p:cNvSpPr>
            <a:spLocks noChangeArrowheads="1"/>
          </p:cNvSpPr>
          <p:nvPr/>
        </p:nvSpPr>
        <p:spPr bwMode="auto">
          <a:xfrm>
            <a:off x="6477000" y="4419600"/>
            <a:ext cx="1905000" cy="381000"/>
          </a:xfrm>
          <a:prstGeom prst="roundRect">
            <a:avLst>
              <a:gd name="adj" fmla="val 16667"/>
            </a:avLst>
          </a:prstGeom>
          <a:solidFill>
            <a:srgbClr val="386490"/>
          </a:solidFill>
          <a:ln w="9525">
            <a:noFill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10000"/>
              </a:lnSpc>
              <a:defRPr/>
            </a:pPr>
            <a:r>
              <a:rPr lang="en-US" sz="1400" b="1">
                <a:solidFill>
                  <a:srgbClr val="FFFFFF"/>
                </a:solidFill>
              </a:rPr>
              <a:t>SW Binary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2743200" y="3505200"/>
            <a:ext cx="3640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The Cognizant PR Approach</a:t>
            </a:r>
          </a:p>
        </p:txBody>
      </p:sp>
      <p:pic>
        <p:nvPicPr>
          <p:cNvPr id="8217" name="Picture 52" descr="intel-atom-logo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1038" y="1387475"/>
            <a:ext cx="8572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http://asia.cnet.com/i/r/2010/crave/hp/63020718/armcortexa15_500x375.jpg"/>
          <p:cNvPicPr>
            <a:picLocks noChangeAspect="1" noChangeArrowheads="1"/>
          </p:cNvPicPr>
          <p:nvPr/>
        </p:nvPicPr>
        <p:blipFill>
          <a:blip r:embed="rId9" cstate="print"/>
          <a:srcRect b="15946"/>
          <a:stretch>
            <a:fillRect/>
          </a:stretch>
        </p:blipFill>
        <p:spPr bwMode="auto">
          <a:xfrm>
            <a:off x="1380165" y="1583871"/>
            <a:ext cx="1080830" cy="642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26" name="Picture 18" descr="http://media.digikey.com/photos/Xilinx%20Photos/Xilinx-%201136-FBGA.jpg"/>
          <p:cNvPicPr>
            <a:picLocks noChangeAspect="1" noChangeArrowheads="1"/>
          </p:cNvPicPr>
          <p:nvPr/>
        </p:nvPicPr>
        <p:blipFill>
          <a:blip r:embed="rId10" cstate="print">
            <a:lum contrast="20000"/>
          </a:blip>
          <a:srcRect l="8566" t="49230" r="48552" b="34358"/>
          <a:stretch>
            <a:fillRect/>
          </a:stretch>
        </p:blipFill>
        <p:spPr bwMode="auto">
          <a:xfrm>
            <a:off x="548640" y="2737119"/>
            <a:ext cx="879979" cy="382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28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88297" y="2892631"/>
            <a:ext cx="988542" cy="506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4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13321 L -4.44444E-6 1.72063E-6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82" grpId="0" build="p"/>
      <p:bldP spid="62" grpId="0" animBg="1"/>
      <p:bldP spid="68" grpId="0" animBg="1"/>
      <p:bldP spid="54" grpId="0" animBg="1"/>
      <p:bldP spid="54" grpId="1" animBg="1"/>
      <p:bldP spid="57" grpId="0" animBg="1"/>
      <p:bldP spid="75" grpId="0" animBg="1"/>
      <p:bldP spid="76" grpId="0" animBg="1"/>
      <p:bldP spid="52" grpId="0" animBg="1"/>
      <p:bldP spid="55" grpId="0" animBg="1"/>
      <p:bldP spid="55" grpId="1" animBg="1"/>
      <p:bldP spid="8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304800" y="2895600"/>
            <a:ext cx="8532813" cy="3233738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CC9900"/>
              </a:buClr>
              <a:buFont typeface="Times New Roman" pitchFamily="18" charset="0"/>
              <a:buNone/>
            </a:pPr>
            <a:r>
              <a:rPr lang="en-US" sz="1800" b="1" smtClean="0"/>
              <a:t>ParRAT has the potential to both help formulate and partition PR designs</a:t>
            </a:r>
          </a:p>
          <a:p>
            <a:pPr>
              <a:lnSpc>
                <a:spcPct val="80000"/>
              </a:lnSpc>
              <a:buClr>
                <a:srgbClr val="CC9900"/>
              </a:buClr>
            </a:pPr>
            <a:r>
              <a:rPr lang="en-US" sz="1800" smtClean="0"/>
              <a:t>Two methods of PR formulation and partitioning</a:t>
            </a:r>
          </a:p>
          <a:p>
            <a:pPr lvl="1">
              <a:lnSpc>
                <a:spcPct val="80000"/>
              </a:lnSpc>
              <a:buClr>
                <a:srgbClr val="3B812F"/>
              </a:buClr>
            </a:pPr>
            <a:r>
              <a:rPr lang="en-US" sz="1500" smtClean="0"/>
              <a:t>User creates an application data flow model with PRML</a:t>
            </a:r>
          </a:p>
          <a:p>
            <a:pPr lvl="1">
              <a:lnSpc>
                <a:spcPct val="80000"/>
              </a:lnSpc>
              <a:buClr>
                <a:srgbClr val="3B812F"/>
              </a:buClr>
            </a:pPr>
            <a:r>
              <a:rPr lang="en-US" sz="1500" smtClean="0"/>
              <a:t>ParRAT generates PRML model from source code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rgbClr val="CC9900"/>
              </a:buClr>
            </a:pPr>
            <a:r>
              <a:rPr lang="en-US" sz="1800" smtClean="0"/>
              <a:t>Partitioning</a:t>
            </a:r>
          </a:p>
          <a:p>
            <a:pPr lvl="1">
              <a:lnSpc>
                <a:spcPct val="80000"/>
              </a:lnSpc>
              <a:buClr>
                <a:srgbClr val="3B812F"/>
              </a:buClr>
            </a:pPr>
            <a:r>
              <a:rPr lang="en-US" sz="1500" smtClean="0"/>
              <a:t>Provides multiple optimized candidate architectures layouts</a:t>
            </a:r>
          </a:p>
          <a:p>
            <a:pPr lvl="1">
              <a:lnSpc>
                <a:spcPct val="80000"/>
              </a:lnSpc>
              <a:buClr>
                <a:srgbClr val="3B812F"/>
              </a:buClr>
            </a:pPr>
            <a:r>
              <a:rPr lang="en-US" sz="1500" smtClean="0"/>
              <a:t>Select the most appropriate architectural layout based on user constraints</a:t>
            </a:r>
          </a:p>
          <a:p>
            <a:pPr lvl="2">
              <a:lnSpc>
                <a:spcPct val="80000"/>
              </a:lnSpc>
              <a:buClr>
                <a:srgbClr val="CC9900"/>
              </a:buClr>
            </a:pPr>
            <a:r>
              <a:rPr lang="en-US" sz="1300" smtClean="0"/>
              <a:t>Speed</a:t>
            </a:r>
          </a:p>
          <a:p>
            <a:pPr lvl="2">
              <a:lnSpc>
                <a:spcPct val="80000"/>
              </a:lnSpc>
              <a:buClr>
                <a:srgbClr val="CC9900"/>
              </a:buClr>
            </a:pPr>
            <a:r>
              <a:rPr lang="en-US" sz="1300" smtClean="0"/>
              <a:t>Area</a:t>
            </a:r>
          </a:p>
          <a:p>
            <a:pPr lvl="2">
              <a:lnSpc>
                <a:spcPct val="80000"/>
              </a:lnSpc>
              <a:buClr>
                <a:srgbClr val="CC9900"/>
              </a:buClr>
            </a:pPr>
            <a:r>
              <a:rPr lang="en-US" sz="1300" smtClean="0"/>
              <a:t>Power</a:t>
            </a:r>
          </a:p>
          <a:p>
            <a:pPr lvl="2">
              <a:lnSpc>
                <a:spcPct val="80000"/>
              </a:lnSpc>
              <a:buClr>
                <a:srgbClr val="CC9900"/>
              </a:buClr>
            </a:pPr>
            <a:r>
              <a:rPr lang="en-US" sz="1300" smtClean="0"/>
              <a:t>Throughput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rgbClr val="CC9900"/>
              </a:buClr>
            </a:pPr>
            <a:r>
              <a:rPr lang="en-US" sz="1800" smtClean="0"/>
              <a:t>Architecture layout is optimized based on run-time profile feedback</a:t>
            </a:r>
          </a:p>
        </p:txBody>
      </p:sp>
      <p:sp>
        <p:nvSpPr>
          <p:cNvPr id="22" name="Cloud Callout 21"/>
          <p:cNvSpPr>
            <a:spLocks noChangeArrowheads="1"/>
          </p:cNvSpPr>
          <p:nvPr/>
        </p:nvSpPr>
        <p:spPr bwMode="auto">
          <a:xfrm>
            <a:off x="5105400" y="3352800"/>
            <a:ext cx="1905000" cy="1219200"/>
          </a:xfrm>
          <a:prstGeom prst="cloudCallout">
            <a:avLst>
              <a:gd name="adj1" fmla="val 3116"/>
              <a:gd name="adj2" fmla="val -258241"/>
            </a:avLst>
          </a:prstGeom>
          <a:solidFill>
            <a:srgbClr val="97BA33"/>
          </a:solidFill>
          <a:ln w="9525">
            <a:noFill/>
            <a:round/>
            <a:headEnd/>
            <a:tailEnd/>
          </a:ln>
        </p:spPr>
        <p:txBody>
          <a:bodyPr tIns="91440" rIns="0"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 i="1">
                <a:solidFill>
                  <a:srgbClr val="55691D"/>
                </a:solidFill>
              </a:rPr>
              <a:t>User</a:t>
            </a:r>
          </a:p>
          <a:p>
            <a:pPr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 i="1">
                <a:solidFill>
                  <a:srgbClr val="55691D"/>
                </a:solidFill>
              </a:rPr>
              <a:t>Constraints</a:t>
            </a: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5410200" y="1524000"/>
            <a:ext cx="6096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C943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58200" cy="78898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smtClean="0"/>
              <a:t>                    Task 1 – Formulation with ParRAT</a:t>
            </a:r>
          </a:p>
        </p:txBody>
      </p:sp>
      <p:sp>
        <p:nvSpPr>
          <p:cNvPr id="3" name="Rounded Rectangle 94"/>
          <p:cNvSpPr>
            <a:spLocks noChangeArrowheads="1"/>
          </p:cNvSpPr>
          <p:nvPr/>
        </p:nvSpPr>
        <p:spPr bwMode="auto">
          <a:xfrm>
            <a:off x="533400" y="1219200"/>
            <a:ext cx="1905000" cy="1143000"/>
          </a:xfrm>
          <a:prstGeom prst="roundRect">
            <a:avLst>
              <a:gd name="adj" fmla="val 25509"/>
            </a:avLst>
          </a:prstGeom>
          <a:solidFill>
            <a:srgbClr val="A5C0D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1700" b="1">
                <a:solidFill>
                  <a:srgbClr val="386490"/>
                </a:solidFill>
                <a:latin typeface="Calibri" pitchFamily="34" charset="0"/>
              </a:rPr>
              <a:t>PR Modeling Language (PRML)</a:t>
            </a:r>
          </a:p>
          <a:p>
            <a:pPr algn="ctr">
              <a:lnSpc>
                <a:spcPct val="80000"/>
              </a:lnSpc>
            </a:pPr>
            <a:r>
              <a:rPr lang="en-US" sz="1700" b="1">
                <a:solidFill>
                  <a:srgbClr val="386490"/>
                </a:solidFill>
                <a:latin typeface="Calibri" pitchFamily="34" charset="0"/>
              </a:rPr>
              <a:t>Model</a:t>
            </a:r>
          </a:p>
        </p:txBody>
      </p:sp>
      <p:sp>
        <p:nvSpPr>
          <p:cNvPr id="4" name="Rounded Rectangle 94"/>
          <p:cNvSpPr>
            <a:spLocks noChangeArrowheads="1"/>
          </p:cNvSpPr>
          <p:nvPr/>
        </p:nvSpPr>
        <p:spPr bwMode="auto">
          <a:xfrm>
            <a:off x="3352800" y="1219200"/>
            <a:ext cx="1905000" cy="1143000"/>
          </a:xfrm>
          <a:prstGeom prst="roundRect">
            <a:avLst>
              <a:gd name="adj" fmla="val 25509"/>
            </a:avLst>
          </a:prstGeom>
          <a:solidFill>
            <a:srgbClr val="A5C0D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rgbClr val="386490"/>
                </a:solidFill>
                <a:latin typeface="Calibri" pitchFamily="34" charset="0"/>
              </a:rPr>
              <a:t>HW/SW</a:t>
            </a:r>
            <a:br>
              <a:rPr lang="en-US" sz="2000" b="1">
                <a:solidFill>
                  <a:srgbClr val="386490"/>
                </a:solidFill>
                <a:latin typeface="Calibri" pitchFamily="34" charset="0"/>
              </a:rPr>
            </a:br>
            <a:r>
              <a:rPr lang="en-US" sz="2000" b="1">
                <a:solidFill>
                  <a:srgbClr val="386490"/>
                </a:solidFill>
                <a:latin typeface="Calibri" pitchFamily="34" charset="0"/>
              </a:rPr>
              <a:t>and PR Partitioning</a:t>
            </a:r>
          </a:p>
        </p:txBody>
      </p:sp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2590800" y="1524000"/>
            <a:ext cx="6096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C943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ounded Rectangle 94"/>
          <p:cNvSpPr>
            <a:spLocks noChangeArrowheads="1"/>
          </p:cNvSpPr>
          <p:nvPr/>
        </p:nvSpPr>
        <p:spPr bwMode="auto">
          <a:xfrm>
            <a:off x="6172200" y="1219200"/>
            <a:ext cx="1905000" cy="1143000"/>
          </a:xfrm>
          <a:prstGeom prst="roundRect">
            <a:avLst>
              <a:gd name="adj" fmla="val 25509"/>
            </a:avLst>
          </a:prstGeom>
          <a:solidFill>
            <a:srgbClr val="97BA3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solidFill>
                  <a:srgbClr val="55691D"/>
                </a:solidFill>
                <a:latin typeface="Calibri" pitchFamily="34" charset="0"/>
              </a:rPr>
              <a:t>Application Code</a:t>
            </a:r>
          </a:p>
        </p:txBody>
      </p:sp>
      <p:sp>
        <p:nvSpPr>
          <p:cNvPr id="8" name="Right Arrow 7"/>
          <p:cNvSpPr>
            <a:spLocks noChangeArrowheads="1"/>
          </p:cNvSpPr>
          <p:nvPr/>
        </p:nvSpPr>
        <p:spPr bwMode="auto">
          <a:xfrm>
            <a:off x="2590800" y="1524000"/>
            <a:ext cx="6096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C943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-900000">
            <a:off x="2193925" y="2073275"/>
            <a:ext cx="13890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</a:rPr>
              <a:t>Automatic</a:t>
            </a:r>
          </a:p>
          <a:p>
            <a:pPr algn="ctr"/>
            <a:r>
              <a:rPr lang="en-US">
                <a:solidFill>
                  <a:srgbClr val="C00000"/>
                </a:solidFill>
              </a:rPr>
              <a:t>Generation!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1000" y="15240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386490"/>
                </a:solidFill>
                <a:latin typeface="Calibri" pitchFamily="34" charset="0"/>
              </a:rPr>
              <a:t>PRML</a:t>
            </a:r>
          </a:p>
        </p:txBody>
      </p:sp>
      <p:sp>
        <p:nvSpPr>
          <p:cNvPr id="15" name="Rounded Rectangle 94"/>
          <p:cNvSpPr>
            <a:spLocks noChangeArrowheads="1"/>
          </p:cNvSpPr>
          <p:nvPr/>
        </p:nvSpPr>
        <p:spPr bwMode="auto">
          <a:xfrm>
            <a:off x="5029200" y="914400"/>
            <a:ext cx="1905000" cy="515938"/>
          </a:xfrm>
          <a:prstGeom prst="roundRect">
            <a:avLst>
              <a:gd name="adj" fmla="val 25509"/>
            </a:avLst>
          </a:prstGeom>
          <a:solidFill>
            <a:srgbClr val="A5C0D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1300" b="1">
                <a:solidFill>
                  <a:srgbClr val="386490"/>
                </a:solidFill>
                <a:latin typeface="Calibri" pitchFamily="34" charset="0"/>
              </a:rPr>
              <a:t>Candidate Architecture Layout A</a:t>
            </a:r>
          </a:p>
        </p:txBody>
      </p:sp>
      <p:sp>
        <p:nvSpPr>
          <p:cNvPr id="16" name="Rounded Rectangle 94"/>
          <p:cNvSpPr>
            <a:spLocks noChangeArrowheads="1"/>
          </p:cNvSpPr>
          <p:nvPr/>
        </p:nvSpPr>
        <p:spPr bwMode="auto">
          <a:xfrm>
            <a:off x="5029200" y="1533525"/>
            <a:ext cx="1905000" cy="514350"/>
          </a:xfrm>
          <a:prstGeom prst="roundRect">
            <a:avLst>
              <a:gd name="adj" fmla="val 25509"/>
            </a:avLst>
          </a:prstGeom>
          <a:solidFill>
            <a:srgbClr val="A5C0D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1300" b="1">
                <a:solidFill>
                  <a:srgbClr val="386490"/>
                </a:solidFill>
                <a:latin typeface="Calibri" pitchFamily="34" charset="0"/>
              </a:rPr>
              <a:t>Candidate Architecture Layout B</a:t>
            </a:r>
          </a:p>
        </p:txBody>
      </p:sp>
      <p:sp>
        <p:nvSpPr>
          <p:cNvPr id="17" name="Rounded Rectangle 94"/>
          <p:cNvSpPr>
            <a:spLocks noChangeArrowheads="1"/>
          </p:cNvSpPr>
          <p:nvPr/>
        </p:nvSpPr>
        <p:spPr bwMode="auto">
          <a:xfrm>
            <a:off x="5029200" y="2151063"/>
            <a:ext cx="1905000" cy="515937"/>
          </a:xfrm>
          <a:prstGeom prst="roundRect">
            <a:avLst>
              <a:gd name="adj" fmla="val 25509"/>
            </a:avLst>
          </a:prstGeom>
          <a:solidFill>
            <a:srgbClr val="A5C0D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300" b="1">
                <a:solidFill>
                  <a:srgbClr val="386490"/>
                </a:solidFill>
                <a:latin typeface="Calibri" pitchFamily="34" charset="0"/>
              </a:rPr>
              <a:t>Candidate Architecture Layout C</a:t>
            </a:r>
          </a:p>
        </p:txBody>
      </p:sp>
      <p:sp>
        <p:nvSpPr>
          <p:cNvPr id="19" name="Right Arrow 18"/>
          <p:cNvSpPr>
            <a:spLocks noChangeArrowheads="1"/>
          </p:cNvSpPr>
          <p:nvPr/>
        </p:nvSpPr>
        <p:spPr bwMode="auto">
          <a:xfrm>
            <a:off x="4267200" y="1524000"/>
            <a:ext cx="6096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C943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ounded Rectangle 94"/>
          <p:cNvSpPr>
            <a:spLocks noChangeArrowheads="1"/>
          </p:cNvSpPr>
          <p:nvPr/>
        </p:nvSpPr>
        <p:spPr bwMode="auto">
          <a:xfrm>
            <a:off x="5029200" y="1524000"/>
            <a:ext cx="1905000" cy="515938"/>
          </a:xfrm>
          <a:prstGeom prst="roundRect">
            <a:avLst>
              <a:gd name="adj" fmla="val 25509"/>
            </a:avLst>
          </a:prstGeom>
          <a:solidFill>
            <a:srgbClr val="A5C0D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300" b="1">
                <a:solidFill>
                  <a:srgbClr val="386490"/>
                </a:solidFill>
                <a:latin typeface="Calibri" pitchFamily="34" charset="0"/>
              </a:rPr>
              <a:t>Candidate Architecture Layout B</a:t>
            </a:r>
          </a:p>
        </p:txBody>
      </p:sp>
      <p:sp>
        <p:nvSpPr>
          <p:cNvPr id="21" name="Right Arrow 20"/>
          <p:cNvSpPr>
            <a:spLocks noChangeArrowheads="1"/>
          </p:cNvSpPr>
          <p:nvPr/>
        </p:nvSpPr>
        <p:spPr bwMode="auto">
          <a:xfrm>
            <a:off x="5029200" y="1524000"/>
            <a:ext cx="20574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C943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ight Arrow 22"/>
          <p:cNvSpPr>
            <a:spLocks noChangeArrowheads="1"/>
          </p:cNvSpPr>
          <p:nvPr/>
        </p:nvSpPr>
        <p:spPr bwMode="auto">
          <a:xfrm rot="-5400000">
            <a:off x="5753100" y="2781300"/>
            <a:ext cx="6096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C943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257800" y="14478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386490"/>
                </a:solidFill>
                <a:latin typeface="Calibri" pitchFamily="34" charset="0"/>
              </a:rPr>
              <a:t>Selected </a:t>
            </a:r>
            <a:br>
              <a:rPr lang="en-US" b="1">
                <a:solidFill>
                  <a:srgbClr val="386490"/>
                </a:solidFill>
                <a:latin typeface="Calibri" pitchFamily="34" charset="0"/>
              </a:rPr>
            </a:br>
            <a:r>
              <a:rPr lang="en-US" b="1">
                <a:solidFill>
                  <a:srgbClr val="386490"/>
                </a:solidFill>
                <a:latin typeface="Calibri" pitchFamily="34" charset="0"/>
              </a:rPr>
              <a:t>Architecture Layout</a:t>
            </a:r>
          </a:p>
        </p:txBody>
      </p: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2590800" y="914400"/>
            <a:ext cx="4724400" cy="1752600"/>
            <a:chOff x="4419600" y="1066800"/>
            <a:chExt cx="4724400" cy="1752600"/>
          </a:xfrm>
        </p:grpSpPr>
        <p:sp>
          <p:nvSpPr>
            <p:cNvPr id="9284" name="Right Arrow 26"/>
            <p:cNvSpPr>
              <a:spLocks noChangeArrowheads="1"/>
            </p:cNvSpPr>
            <p:nvPr/>
          </p:nvSpPr>
          <p:spPr bwMode="auto">
            <a:xfrm>
              <a:off x="5562600" y="1676400"/>
              <a:ext cx="609600" cy="53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C94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85" name="Rounded Rectangle 94"/>
            <p:cNvSpPr>
              <a:spLocks noChangeArrowheads="1"/>
            </p:cNvSpPr>
            <p:nvPr/>
          </p:nvSpPr>
          <p:spPr bwMode="auto">
            <a:xfrm>
              <a:off x="5181600" y="1066800"/>
              <a:ext cx="1905000" cy="515938"/>
            </a:xfrm>
            <a:prstGeom prst="roundRect">
              <a:avLst>
                <a:gd name="adj" fmla="val 25509"/>
              </a:avLst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en-US" sz="1300" b="1">
                  <a:solidFill>
                    <a:srgbClr val="7F7F7F"/>
                  </a:solidFill>
                  <a:latin typeface="Calibri" pitchFamily="34" charset="0"/>
                </a:rPr>
                <a:t>Candidate</a:t>
              </a:r>
            </a:p>
            <a:p>
              <a:pPr algn="ctr">
                <a:lnSpc>
                  <a:spcPct val="80000"/>
                </a:lnSpc>
              </a:pPr>
              <a:r>
                <a:rPr lang="en-US" sz="1300" b="1">
                  <a:solidFill>
                    <a:srgbClr val="7F7F7F"/>
                  </a:solidFill>
                  <a:latin typeface="Calibri" pitchFamily="34" charset="0"/>
                </a:rPr>
                <a:t>Architecture</a:t>
              </a:r>
            </a:p>
          </p:txBody>
        </p:sp>
        <p:sp>
          <p:nvSpPr>
            <p:cNvPr id="9286" name="Rounded Rectangle 94"/>
            <p:cNvSpPr>
              <a:spLocks noChangeArrowheads="1"/>
            </p:cNvSpPr>
            <p:nvPr/>
          </p:nvSpPr>
          <p:spPr bwMode="auto">
            <a:xfrm>
              <a:off x="5181600" y="1685925"/>
              <a:ext cx="1905000" cy="514350"/>
            </a:xfrm>
            <a:prstGeom prst="roundRect">
              <a:avLst>
                <a:gd name="adj" fmla="val 25509"/>
              </a:avLst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en-US" sz="1300" b="1">
                  <a:solidFill>
                    <a:srgbClr val="386490"/>
                  </a:solidFill>
                  <a:latin typeface="Calibri" pitchFamily="34" charset="0"/>
                </a:rPr>
                <a:t>Candidate</a:t>
              </a:r>
            </a:p>
            <a:p>
              <a:pPr algn="ctr">
                <a:lnSpc>
                  <a:spcPct val="80000"/>
                </a:lnSpc>
              </a:pPr>
              <a:r>
                <a:rPr lang="en-US" sz="1300" b="1">
                  <a:solidFill>
                    <a:srgbClr val="386490"/>
                  </a:solidFill>
                  <a:latin typeface="Calibri" pitchFamily="34" charset="0"/>
                </a:rPr>
                <a:t>Architecture</a:t>
              </a:r>
            </a:p>
          </p:txBody>
        </p:sp>
        <p:sp>
          <p:nvSpPr>
            <p:cNvPr id="9287" name="Rounded Rectangle 94"/>
            <p:cNvSpPr>
              <a:spLocks noChangeArrowheads="1"/>
            </p:cNvSpPr>
            <p:nvPr/>
          </p:nvSpPr>
          <p:spPr bwMode="auto">
            <a:xfrm>
              <a:off x="5181600" y="2303463"/>
              <a:ext cx="1905000" cy="515937"/>
            </a:xfrm>
            <a:prstGeom prst="roundRect">
              <a:avLst>
                <a:gd name="adj" fmla="val 25509"/>
              </a:avLst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en-US" sz="1300" b="1">
                  <a:solidFill>
                    <a:srgbClr val="7F7F7F"/>
                  </a:solidFill>
                  <a:latin typeface="Calibri" pitchFamily="34" charset="0"/>
                </a:rPr>
                <a:t>Candidate</a:t>
              </a:r>
            </a:p>
            <a:p>
              <a:pPr algn="ctr">
                <a:lnSpc>
                  <a:spcPct val="80000"/>
                </a:lnSpc>
              </a:pPr>
              <a:r>
                <a:rPr lang="en-US" sz="1300" b="1">
                  <a:solidFill>
                    <a:srgbClr val="7F7F7F"/>
                  </a:solidFill>
                  <a:latin typeface="Calibri" pitchFamily="34" charset="0"/>
                </a:rPr>
                <a:t>Architecture</a:t>
              </a:r>
            </a:p>
          </p:txBody>
        </p:sp>
        <p:sp>
          <p:nvSpPr>
            <p:cNvPr id="9288" name="Right Arrow 30"/>
            <p:cNvSpPr>
              <a:spLocks noChangeArrowheads="1"/>
            </p:cNvSpPr>
            <p:nvPr/>
          </p:nvSpPr>
          <p:spPr bwMode="auto">
            <a:xfrm>
              <a:off x="4419600" y="1676400"/>
              <a:ext cx="609600" cy="53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C94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89" name="Rounded Rectangle 94"/>
            <p:cNvSpPr>
              <a:spLocks noChangeArrowheads="1"/>
            </p:cNvSpPr>
            <p:nvPr/>
          </p:nvSpPr>
          <p:spPr bwMode="auto">
            <a:xfrm>
              <a:off x="7239000" y="1676400"/>
              <a:ext cx="1905000" cy="515471"/>
            </a:xfrm>
            <a:prstGeom prst="roundRect">
              <a:avLst>
                <a:gd name="adj" fmla="val 25509"/>
              </a:avLst>
            </a:prstGeom>
            <a:solidFill>
              <a:srgbClr val="A5C0D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300" b="1">
                  <a:solidFill>
                    <a:srgbClr val="386490"/>
                  </a:solidFill>
                  <a:latin typeface="Calibri" pitchFamily="34" charset="0"/>
                </a:rPr>
                <a:t>Candidate Architecture Layout B</a:t>
              </a:r>
              <a:endParaRPr lang="en-US" sz="1400" b="1">
                <a:solidFill>
                  <a:srgbClr val="386490"/>
                </a:solidFill>
                <a:latin typeface="Calibri" pitchFamily="34" charset="0"/>
              </a:endParaRPr>
            </a:p>
          </p:txBody>
        </p:sp>
        <p:sp>
          <p:nvSpPr>
            <p:cNvPr id="9290" name="Right Arrow 32"/>
            <p:cNvSpPr>
              <a:spLocks noChangeArrowheads="1"/>
            </p:cNvSpPr>
            <p:nvPr/>
          </p:nvSpPr>
          <p:spPr bwMode="auto">
            <a:xfrm>
              <a:off x="5181600" y="1676400"/>
              <a:ext cx="2057400" cy="53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C94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5" name="Right Arrow 34"/>
          <p:cNvSpPr>
            <a:spLocks noChangeArrowheads="1"/>
          </p:cNvSpPr>
          <p:nvPr/>
        </p:nvSpPr>
        <p:spPr bwMode="auto">
          <a:xfrm>
            <a:off x="2590800" y="1219200"/>
            <a:ext cx="6096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C943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ounded Rectangle 94"/>
          <p:cNvSpPr>
            <a:spLocks noChangeArrowheads="1"/>
          </p:cNvSpPr>
          <p:nvPr/>
        </p:nvSpPr>
        <p:spPr bwMode="auto">
          <a:xfrm>
            <a:off x="3352800" y="1066800"/>
            <a:ext cx="1905000" cy="762000"/>
          </a:xfrm>
          <a:prstGeom prst="roundRect">
            <a:avLst>
              <a:gd name="adj" fmla="val 25509"/>
            </a:avLst>
          </a:prstGeom>
          <a:solidFill>
            <a:srgbClr val="2E87F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DAPR+</a:t>
            </a:r>
          </a:p>
        </p:txBody>
      </p:sp>
      <p:sp>
        <p:nvSpPr>
          <p:cNvPr id="37" name="Right Arrow 36"/>
          <p:cNvSpPr>
            <a:spLocks noChangeArrowheads="1"/>
          </p:cNvSpPr>
          <p:nvPr/>
        </p:nvSpPr>
        <p:spPr bwMode="auto">
          <a:xfrm>
            <a:off x="5410200" y="1219200"/>
            <a:ext cx="6096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C943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ounded Rectangle 94"/>
          <p:cNvSpPr>
            <a:spLocks noChangeArrowheads="1"/>
          </p:cNvSpPr>
          <p:nvPr/>
        </p:nvSpPr>
        <p:spPr bwMode="auto">
          <a:xfrm>
            <a:off x="6172200" y="1066800"/>
            <a:ext cx="1905000" cy="762000"/>
          </a:xfrm>
          <a:prstGeom prst="roundRect">
            <a:avLst>
              <a:gd name="adj" fmla="val 25509"/>
            </a:avLst>
          </a:prstGeom>
          <a:solidFill>
            <a:srgbClr val="A5C0D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solidFill>
                  <a:srgbClr val="386490"/>
                </a:solidFill>
                <a:latin typeface="Calibri" pitchFamily="34" charset="0"/>
              </a:rPr>
              <a:t>Profile</a:t>
            </a:r>
          </a:p>
        </p:txBody>
      </p:sp>
      <p:grpSp>
        <p:nvGrpSpPr>
          <p:cNvPr id="11" name="Group 42"/>
          <p:cNvGrpSpPr/>
          <p:nvPr/>
        </p:nvGrpSpPr>
        <p:grpSpPr>
          <a:xfrm>
            <a:off x="1219200" y="1905000"/>
            <a:ext cx="6248400" cy="685800"/>
            <a:chOff x="1219200" y="2438400"/>
            <a:chExt cx="6248400" cy="685800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39" name="Right Arrow 38"/>
            <p:cNvSpPr/>
            <p:nvPr/>
          </p:nvSpPr>
          <p:spPr bwMode="auto">
            <a:xfrm rot="16200000">
              <a:off x="1181100" y="2476500"/>
              <a:ext cx="609600" cy="533400"/>
            </a:xfrm>
            <a:prstGeom prst="rightArrow">
              <a:avLst/>
            </a:prstGeom>
            <a:solidFill>
              <a:srgbClr val="FC943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52550" y="2819400"/>
              <a:ext cx="6115050" cy="304800"/>
            </a:xfrm>
            <a:prstGeom prst="rect">
              <a:avLst/>
            </a:prstGeom>
            <a:solidFill>
              <a:srgbClr val="FC943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 rot="16200000">
              <a:off x="6972300" y="2628900"/>
              <a:ext cx="685800" cy="304800"/>
            </a:xfrm>
            <a:prstGeom prst="rect">
              <a:avLst/>
            </a:prstGeom>
            <a:solidFill>
              <a:srgbClr val="FC943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srgbClr val="FFFFFF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</a:endParaRPr>
            </a:p>
          </p:txBody>
        </p:sp>
      </p:grpSp>
      <p:sp>
        <p:nvSpPr>
          <p:cNvPr id="821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657600" y="6248400"/>
            <a:ext cx="1828800" cy="365125"/>
          </a:xfrm>
        </p:spPr>
        <p:txBody>
          <a:bodyPr/>
          <a:lstStyle/>
          <a:p>
            <a:pPr>
              <a:defRPr/>
            </a:pPr>
            <a:fld id="{9AAB9E88-0056-4955-89DB-C9BA736F3165}" type="slidenum">
              <a:rPr lang="en-US" smtClean="0">
                <a:cs typeface="Arial" pitchFamily="34" charset="0"/>
              </a:rPr>
              <a:pPr>
                <a:defRPr/>
              </a:pPr>
              <a:t>49</a:t>
            </a:fld>
            <a:endParaRPr lang="en-US" sz="2400" dirty="0" smtClean="0">
              <a:cs typeface="Arial" pitchFamily="34" charset="0"/>
            </a:endParaRPr>
          </a:p>
        </p:txBody>
      </p:sp>
      <p:grpSp>
        <p:nvGrpSpPr>
          <p:cNvPr id="12" name="Group 123"/>
          <p:cNvGrpSpPr>
            <a:grpSpLocks/>
          </p:cNvGrpSpPr>
          <p:nvPr/>
        </p:nvGrpSpPr>
        <p:grpSpPr bwMode="auto">
          <a:xfrm>
            <a:off x="0" y="781050"/>
            <a:ext cx="9144000" cy="5257800"/>
            <a:chOff x="0" y="838200"/>
            <a:chExt cx="9144000" cy="5257800"/>
          </a:xfrm>
        </p:grpSpPr>
        <p:grpSp>
          <p:nvGrpSpPr>
            <p:cNvPr id="13" name="Group 85"/>
            <p:cNvGrpSpPr>
              <a:grpSpLocks/>
            </p:cNvGrpSpPr>
            <p:nvPr/>
          </p:nvGrpSpPr>
          <p:grpSpPr bwMode="auto">
            <a:xfrm>
              <a:off x="0" y="838200"/>
              <a:ext cx="9144000" cy="5257800"/>
              <a:chOff x="0" y="914400"/>
              <a:chExt cx="9144000" cy="5257800"/>
            </a:xfrm>
          </p:grpSpPr>
          <p:sp>
            <p:nvSpPr>
              <p:cNvPr id="9250" name="Rectangle 86"/>
              <p:cNvSpPr>
                <a:spLocks noChangeArrowheads="1"/>
              </p:cNvSpPr>
              <p:nvPr/>
            </p:nvSpPr>
            <p:spPr bwMode="auto">
              <a:xfrm>
                <a:off x="0" y="914400"/>
                <a:ext cx="9144000" cy="52578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" name="Group 119"/>
              <p:cNvGrpSpPr>
                <a:grpSpLocks/>
              </p:cNvGrpSpPr>
              <p:nvPr/>
            </p:nvGrpSpPr>
            <p:grpSpPr bwMode="auto">
              <a:xfrm>
                <a:off x="533400" y="1219200"/>
                <a:ext cx="8153400" cy="1828800"/>
                <a:chOff x="533400" y="1219200"/>
                <a:chExt cx="8153400" cy="1828800"/>
              </a:xfrm>
            </p:grpSpPr>
            <p:sp>
              <p:nvSpPr>
                <p:cNvPr id="9252" name="Rounded Rectangle 94"/>
                <p:cNvSpPr>
                  <a:spLocks noChangeArrowheads="1"/>
                </p:cNvSpPr>
                <p:nvPr/>
              </p:nvSpPr>
              <p:spPr bwMode="auto">
                <a:xfrm>
                  <a:off x="533400" y="1219200"/>
                  <a:ext cx="914400" cy="762000"/>
                </a:xfrm>
                <a:prstGeom prst="roundRect">
                  <a:avLst>
                    <a:gd name="adj" fmla="val 25509"/>
                  </a:avLst>
                </a:prstGeom>
                <a:solidFill>
                  <a:srgbClr val="A5C0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sz="1700" b="1">
                      <a:solidFill>
                        <a:srgbClr val="386490"/>
                      </a:solidFill>
                      <a:latin typeface="Calibri" pitchFamily="34" charset="0"/>
                    </a:rPr>
                    <a:t>PRML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US" sz="1700" b="1">
                      <a:solidFill>
                        <a:srgbClr val="386490"/>
                      </a:solidFill>
                      <a:latin typeface="Calibri" pitchFamily="34" charset="0"/>
                    </a:rPr>
                    <a:t>Model</a:t>
                  </a:r>
                </a:p>
              </p:txBody>
            </p:sp>
            <p:sp>
              <p:nvSpPr>
                <p:cNvPr id="9253" name="Rounded Rectangle 94"/>
                <p:cNvSpPr>
                  <a:spLocks noChangeArrowheads="1"/>
                </p:cNvSpPr>
                <p:nvPr/>
              </p:nvSpPr>
              <p:spPr bwMode="auto">
                <a:xfrm>
                  <a:off x="2057400" y="1219200"/>
                  <a:ext cx="1066800" cy="762000"/>
                </a:xfrm>
                <a:prstGeom prst="roundRect">
                  <a:avLst>
                    <a:gd name="adj" fmla="val 25509"/>
                  </a:avLst>
                </a:prstGeom>
                <a:solidFill>
                  <a:srgbClr val="A5C0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rIns="0" anchor="ctr"/>
                <a:lstStyle/>
                <a:p>
                  <a:pPr algn="ctr"/>
                  <a:r>
                    <a:rPr lang="en-US" sz="1400" b="1">
                      <a:solidFill>
                        <a:srgbClr val="386490"/>
                      </a:solidFill>
                      <a:latin typeface="Calibri" pitchFamily="34" charset="0"/>
                    </a:rPr>
                    <a:t>Automate Partitioning</a:t>
                  </a:r>
                </a:p>
              </p:txBody>
            </p:sp>
            <p:sp>
              <p:nvSpPr>
                <p:cNvPr id="9254" name="Right Arrow 90"/>
                <p:cNvSpPr>
                  <a:spLocks noChangeArrowheads="1"/>
                </p:cNvSpPr>
                <p:nvPr/>
              </p:nvSpPr>
              <p:spPr bwMode="auto">
                <a:xfrm>
                  <a:off x="1600200" y="1371600"/>
                  <a:ext cx="381000" cy="3810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rgbClr val="FC943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255" name="Right Arrow 91"/>
                <p:cNvSpPr>
                  <a:spLocks noChangeArrowheads="1"/>
                </p:cNvSpPr>
                <p:nvPr/>
              </p:nvSpPr>
              <p:spPr bwMode="auto">
                <a:xfrm>
                  <a:off x="3200400" y="1371600"/>
                  <a:ext cx="381000" cy="3810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rgbClr val="FC943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256" name="Rounded Rectangle 92"/>
                <p:cNvSpPr>
                  <a:spLocks noChangeArrowheads="1"/>
                </p:cNvSpPr>
                <p:nvPr/>
              </p:nvSpPr>
              <p:spPr bwMode="auto">
                <a:xfrm>
                  <a:off x="3657600" y="1219200"/>
                  <a:ext cx="838200" cy="762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7BA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1600" b="1">
                      <a:solidFill>
                        <a:srgbClr val="55691D"/>
                      </a:solidFill>
                    </a:rPr>
                    <a:t>HLS</a:t>
                  </a:r>
                </a:p>
                <a:p>
                  <a:pPr algn="ctr"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1600" b="1">
                      <a:solidFill>
                        <a:srgbClr val="55691D"/>
                      </a:solidFill>
                    </a:rPr>
                    <a:t>Code</a:t>
                  </a:r>
                </a:p>
              </p:txBody>
            </p:sp>
            <p:sp>
              <p:nvSpPr>
                <p:cNvPr id="9257" name="TextBox 93"/>
                <p:cNvSpPr txBox="1">
                  <a:spLocks noChangeArrowheads="1"/>
                </p:cNvSpPr>
                <p:nvPr/>
              </p:nvSpPr>
              <p:spPr bwMode="auto">
                <a:xfrm>
                  <a:off x="2514600" y="1981200"/>
                  <a:ext cx="367408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solidFill>
                        <a:srgbClr val="000000"/>
                      </a:solidFill>
                    </a:rPr>
                    <a:t>or</a:t>
                  </a: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58" name="Rounded Rectangle 94"/>
                <p:cNvSpPr>
                  <a:spLocks noChangeArrowheads="1"/>
                </p:cNvSpPr>
                <p:nvPr/>
              </p:nvSpPr>
              <p:spPr bwMode="auto">
                <a:xfrm>
                  <a:off x="2057400" y="2286000"/>
                  <a:ext cx="838200" cy="762000"/>
                </a:xfrm>
                <a:prstGeom prst="roundRect">
                  <a:avLst>
                    <a:gd name="adj" fmla="val 25509"/>
                  </a:avLst>
                </a:prstGeom>
                <a:solidFill>
                  <a:srgbClr val="A5C0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rIns="0" anchor="ctr"/>
                <a:lstStyle/>
                <a:p>
                  <a:pPr algn="ctr"/>
                  <a:r>
                    <a:rPr lang="en-US" sz="1400" b="1">
                      <a:solidFill>
                        <a:srgbClr val="386490"/>
                      </a:solidFill>
                      <a:latin typeface="Calibri" pitchFamily="34" charset="0"/>
                    </a:rPr>
                    <a:t>Generate</a:t>
                  </a:r>
                </a:p>
                <a:p>
                  <a:pPr algn="ctr"/>
                  <a:r>
                    <a:rPr lang="en-US" sz="1400" b="1">
                      <a:solidFill>
                        <a:srgbClr val="386490"/>
                      </a:solidFill>
                      <a:latin typeface="Calibri" pitchFamily="34" charset="0"/>
                    </a:rPr>
                    <a:t>Model</a:t>
                  </a:r>
                </a:p>
              </p:txBody>
            </p:sp>
            <p:sp>
              <p:nvSpPr>
                <p:cNvPr id="9259" name="Right Arrow 95"/>
                <p:cNvSpPr>
                  <a:spLocks noChangeArrowheads="1"/>
                </p:cNvSpPr>
                <p:nvPr/>
              </p:nvSpPr>
              <p:spPr bwMode="auto">
                <a:xfrm>
                  <a:off x="2971800" y="2438400"/>
                  <a:ext cx="381000" cy="3810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rgbClr val="FC943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260" name="Right Arrow 96"/>
                <p:cNvSpPr>
                  <a:spLocks noChangeArrowheads="1"/>
                </p:cNvSpPr>
                <p:nvPr/>
              </p:nvSpPr>
              <p:spPr bwMode="auto">
                <a:xfrm>
                  <a:off x="1524000" y="2438400"/>
                  <a:ext cx="381000" cy="3810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rgbClr val="FC943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261" name="Rounded Rectangle 97"/>
                <p:cNvSpPr>
                  <a:spLocks noChangeArrowheads="1"/>
                </p:cNvSpPr>
                <p:nvPr/>
              </p:nvSpPr>
              <p:spPr bwMode="auto">
                <a:xfrm>
                  <a:off x="533400" y="2286000"/>
                  <a:ext cx="914400" cy="762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7BA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 defTabSz="457200">
                    <a:buClr>
                      <a:srgbClr val="000000"/>
                    </a:buClr>
                    <a:buSzPct val="100000"/>
                  </a:pPr>
                  <a:r>
                    <a:rPr lang="en-US" sz="1600" b="1">
                      <a:solidFill>
                        <a:srgbClr val="55691D"/>
                      </a:solidFill>
                    </a:rPr>
                    <a:t>HLS</a:t>
                  </a:r>
                </a:p>
                <a:p>
                  <a:pPr algn="ctr" defTabSz="457200">
                    <a:buClr>
                      <a:srgbClr val="000000"/>
                    </a:buClr>
                    <a:buSzPct val="100000"/>
                  </a:pPr>
                  <a:r>
                    <a:rPr lang="en-US" sz="1600" b="1">
                      <a:solidFill>
                        <a:srgbClr val="55691D"/>
                      </a:solidFill>
                    </a:rPr>
                    <a:t>Code</a:t>
                  </a:r>
                </a:p>
              </p:txBody>
            </p:sp>
            <p:sp>
              <p:nvSpPr>
                <p:cNvPr id="9262" name="Freeform 98"/>
                <p:cNvSpPr>
                  <a:spLocks/>
                </p:cNvSpPr>
                <p:nvPr/>
              </p:nvSpPr>
              <p:spPr bwMode="auto">
                <a:xfrm>
                  <a:off x="4343400" y="1295400"/>
                  <a:ext cx="615462" cy="1752600"/>
                </a:xfrm>
                <a:custGeom>
                  <a:avLst/>
                  <a:gdLst>
                    <a:gd name="T0" fmla="*/ 0 w 768350"/>
                    <a:gd name="T1" fmla="*/ 990600 h 1752600"/>
                    <a:gd name="T2" fmla="*/ 53613 w 768350"/>
                    <a:gd name="T3" fmla="*/ 0 h 1752600"/>
                    <a:gd name="T4" fmla="*/ 53613 w 768350"/>
                    <a:gd name="T5" fmla="*/ 1752600 h 1752600"/>
                    <a:gd name="T6" fmla="*/ 0 w 768350"/>
                    <a:gd name="T7" fmla="*/ 1752600 h 1752600"/>
                    <a:gd name="T8" fmla="*/ 0 w 768350"/>
                    <a:gd name="T9" fmla="*/ 990600 h 1752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68350"/>
                    <a:gd name="T16" fmla="*/ 0 h 1752600"/>
                    <a:gd name="T17" fmla="*/ 768350 w 768350"/>
                    <a:gd name="T18" fmla="*/ 1752600 h 1752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68350" h="1752600">
                      <a:moveTo>
                        <a:pt x="0" y="990600"/>
                      </a:moveTo>
                      <a:lnTo>
                        <a:pt x="768350" y="0"/>
                      </a:lnTo>
                      <a:lnTo>
                        <a:pt x="768350" y="1752600"/>
                      </a:lnTo>
                      <a:lnTo>
                        <a:pt x="0" y="1752600"/>
                      </a:lnTo>
                      <a:lnTo>
                        <a:pt x="0" y="990600"/>
                      </a:lnTo>
                      <a:close/>
                    </a:path>
                  </a:pathLst>
                </a:custGeom>
                <a:solidFill>
                  <a:srgbClr val="D8E0E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3" name="Rounded Rectangle 99"/>
                <p:cNvSpPr>
                  <a:spLocks noChangeArrowheads="1"/>
                </p:cNvSpPr>
                <p:nvPr/>
              </p:nvSpPr>
              <p:spPr bwMode="auto">
                <a:xfrm>
                  <a:off x="5181600" y="1219200"/>
                  <a:ext cx="1981200" cy="18288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8E0E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264" name="Rounded Rectangle 94"/>
                <p:cNvSpPr>
                  <a:spLocks noChangeArrowheads="1"/>
                </p:cNvSpPr>
                <p:nvPr/>
              </p:nvSpPr>
              <p:spPr bwMode="auto">
                <a:xfrm>
                  <a:off x="7315200" y="1219200"/>
                  <a:ext cx="1371600" cy="1828800"/>
                </a:xfrm>
                <a:prstGeom prst="roundRect">
                  <a:avLst>
                    <a:gd name="adj" fmla="val 25509"/>
                  </a:avLst>
                </a:prstGeom>
                <a:solidFill>
                  <a:schemeClr val="bg1"/>
                </a:solidFill>
                <a:ln w="19050">
                  <a:solidFill>
                    <a:srgbClr val="A5C0DB"/>
                  </a:solidFill>
                  <a:round/>
                  <a:headEnd/>
                  <a:tailEnd/>
                </a:ln>
              </p:spPr>
              <p:txBody>
                <a:bodyPr wrap="none" lIns="0" rIns="0"/>
                <a:lstStyle/>
                <a:p>
                  <a:pPr algn="ctr"/>
                  <a:r>
                    <a:rPr lang="en-US" sz="1600" b="1">
                      <a:solidFill>
                        <a:srgbClr val="386490"/>
                      </a:solidFill>
                      <a:latin typeface="Calibri" pitchFamily="34" charset="0"/>
                    </a:rPr>
                    <a:t>Feedback</a:t>
                  </a:r>
                </a:p>
                <a:p>
                  <a:pPr algn="ctr"/>
                  <a:r>
                    <a:rPr lang="en-US" sz="1600" b="1">
                      <a:solidFill>
                        <a:srgbClr val="386490"/>
                      </a:solidFill>
                      <a:latin typeface="Calibri" pitchFamily="34" charset="0"/>
                    </a:rPr>
                    <a:t>Process</a:t>
                  </a:r>
                </a:p>
              </p:txBody>
            </p:sp>
            <p:sp>
              <p:nvSpPr>
                <p:cNvPr id="9265" name="Rounded Rectangle 94"/>
                <p:cNvSpPr>
                  <a:spLocks noChangeArrowheads="1"/>
                </p:cNvSpPr>
                <p:nvPr/>
              </p:nvSpPr>
              <p:spPr bwMode="auto">
                <a:xfrm>
                  <a:off x="7467600" y="1905000"/>
                  <a:ext cx="914400" cy="228600"/>
                </a:xfrm>
                <a:prstGeom prst="roundRect">
                  <a:avLst>
                    <a:gd name="adj" fmla="val 25509"/>
                  </a:avLst>
                </a:prstGeom>
                <a:solidFill>
                  <a:srgbClr val="A5C0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tIns="0" bIns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sz="1500" b="1">
                      <a:solidFill>
                        <a:srgbClr val="386490"/>
                      </a:solidFill>
                      <a:latin typeface="Calibri" pitchFamily="34" charset="0"/>
                    </a:rPr>
                    <a:t>ParRAT</a:t>
                  </a:r>
                </a:p>
              </p:txBody>
            </p:sp>
            <p:sp>
              <p:nvSpPr>
                <p:cNvPr id="9266" name="Rounded Rectangle 94"/>
                <p:cNvSpPr>
                  <a:spLocks noChangeArrowheads="1"/>
                </p:cNvSpPr>
                <p:nvPr/>
              </p:nvSpPr>
              <p:spPr bwMode="auto">
                <a:xfrm>
                  <a:off x="7467600" y="2286000"/>
                  <a:ext cx="914400" cy="228600"/>
                </a:xfrm>
                <a:prstGeom prst="roundRect">
                  <a:avLst>
                    <a:gd name="adj" fmla="val 25509"/>
                  </a:avLst>
                </a:prstGeom>
                <a:solidFill>
                  <a:srgbClr val="A5C0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tIns="0" bIns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sz="1500" b="1">
                      <a:solidFill>
                        <a:srgbClr val="386490"/>
                      </a:solidFill>
                      <a:latin typeface="Calibri" pitchFamily="34" charset="0"/>
                    </a:rPr>
                    <a:t>DAPR</a:t>
                  </a:r>
                </a:p>
              </p:txBody>
            </p:sp>
            <p:sp>
              <p:nvSpPr>
                <p:cNvPr id="9267" name="Rounded Rectangle 94"/>
                <p:cNvSpPr>
                  <a:spLocks noChangeArrowheads="1"/>
                </p:cNvSpPr>
                <p:nvPr/>
              </p:nvSpPr>
              <p:spPr bwMode="auto">
                <a:xfrm>
                  <a:off x="7467600" y="2667000"/>
                  <a:ext cx="914400" cy="228600"/>
                </a:xfrm>
                <a:prstGeom prst="roundRect">
                  <a:avLst>
                    <a:gd name="adj" fmla="val 25509"/>
                  </a:avLst>
                </a:prstGeom>
                <a:solidFill>
                  <a:srgbClr val="A5C0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tIns="0" bIns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sz="1500" b="1">
                      <a:solidFill>
                        <a:srgbClr val="386490"/>
                      </a:solidFill>
                      <a:latin typeface="Calibri" pitchFamily="34" charset="0"/>
                    </a:rPr>
                    <a:t>Profile</a:t>
                  </a:r>
                </a:p>
              </p:txBody>
            </p:sp>
            <p:sp>
              <p:nvSpPr>
                <p:cNvPr id="9268" name="Right Arrow 104"/>
                <p:cNvSpPr>
                  <a:spLocks noChangeArrowheads="1"/>
                </p:cNvSpPr>
                <p:nvPr/>
              </p:nvSpPr>
              <p:spPr bwMode="auto">
                <a:xfrm rot="5400000">
                  <a:off x="7924800" y="2133600"/>
                  <a:ext cx="152400" cy="1524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rgbClr val="FC943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269" name="Right Arrow 105"/>
                <p:cNvSpPr>
                  <a:spLocks noChangeArrowheads="1"/>
                </p:cNvSpPr>
                <p:nvPr/>
              </p:nvSpPr>
              <p:spPr bwMode="auto">
                <a:xfrm rot="5400000">
                  <a:off x="7924800" y="2514600"/>
                  <a:ext cx="152400" cy="1524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rgbClr val="FC943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270" name="Right Arrow 106"/>
                <p:cNvSpPr>
                  <a:spLocks noChangeArrowheads="1"/>
                </p:cNvSpPr>
                <p:nvPr/>
              </p:nvSpPr>
              <p:spPr bwMode="auto">
                <a:xfrm rot="10800000">
                  <a:off x="8382000" y="1905000"/>
                  <a:ext cx="152400" cy="1524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rgbClr val="FC943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271" name="Rectangle 107"/>
                <p:cNvSpPr>
                  <a:spLocks noChangeArrowheads="1"/>
                </p:cNvSpPr>
                <p:nvPr/>
              </p:nvSpPr>
              <p:spPr bwMode="auto">
                <a:xfrm>
                  <a:off x="8496300" y="1943100"/>
                  <a:ext cx="76200" cy="876299"/>
                </a:xfrm>
                <a:prstGeom prst="rect">
                  <a:avLst/>
                </a:prstGeom>
                <a:solidFill>
                  <a:srgbClr val="FC943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272" name="Rectangle 108"/>
                <p:cNvSpPr>
                  <a:spLocks noChangeArrowheads="1"/>
                </p:cNvSpPr>
                <p:nvPr/>
              </p:nvSpPr>
              <p:spPr bwMode="auto">
                <a:xfrm rot="10800000">
                  <a:off x="8382000" y="2743200"/>
                  <a:ext cx="152400" cy="76200"/>
                </a:xfrm>
                <a:prstGeom prst="rect">
                  <a:avLst/>
                </a:prstGeom>
                <a:solidFill>
                  <a:srgbClr val="FC943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273" name="Right Arrow 109"/>
                <p:cNvSpPr>
                  <a:spLocks noChangeArrowheads="1"/>
                </p:cNvSpPr>
                <p:nvPr/>
              </p:nvSpPr>
              <p:spPr bwMode="auto">
                <a:xfrm>
                  <a:off x="6096000" y="2438400"/>
                  <a:ext cx="381000" cy="3810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rgbClr val="FC943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274" name="Cloud Callout 110"/>
                <p:cNvSpPr>
                  <a:spLocks noChangeArrowheads="1"/>
                </p:cNvSpPr>
                <p:nvPr/>
              </p:nvSpPr>
              <p:spPr bwMode="auto">
                <a:xfrm>
                  <a:off x="6553200" y="1600200"/>
                  <a:ext cx="609600" cy="609600"/>
                </a:xfrm>
                <a:prstGeom prst="cloudCallout">
                  <a:avLst>
                    <a:gd name="adj1" fmla="val 6625"/>
                    <a:gd name="adj2" fmla="val 152282"/>
                  </a:avLst>
                </a:prstGeom>
                <a:solidFill>
                  <a:srgbClr val="97BA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45720" tIns="0" rIns="0" bIns="0" anchor="ctr"/>
                <a:lstStyle/>
                <a:p>
                  <a:pPr algn="ctr"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1400" b="1">
                      <a:solidFill>
                        <a:srgbClr val="55691D"/>
                      </a:solidFill>
                      <a:latin typeface="Calibri" pitchFamily="34" charset="0"/>
                    </a:rPr>
                    <a:t>Specs</a:t>
                  </a:r>
                </a:p>
              </p:txBody>
            </p:sp>
            <p:sp>
              <p:nvSpPr>
                <p:cNvPr id="9275" name="Rounded Rectangle 94"/>
                <p:cNvSpPr>
                  <a:spLocks noChangeArrowheads="1"/>
                </p:cNvSpPr>
                <p:nvPr/>
              </p:nvSpPr>
              <p:spPr bwMode="auto">
                <a:xfrm>
                  <a:off x="6553200" y="2286000"/>
                  <a:ext cx="609600" cy="762000"/>
                </a:xfrm>
                <a:prstGeom prst="roundRect">
                  <a:avLst>
                    <a:gd name="adj" fmla="val 25509"/>
                  </a:avLst>
                </a:prstGeom>
                <a:solidFill>
                  <a:srgbClr val="A5C0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rIns="0" anchor="ctr"/>
                <a:lstStyle/>
                <a:p>
                  <a:pPr algn="ctr"/>
                  <a:r>
                    <a:rPr lang="en-US" sz="1400" b="1">
                      <a:solidFill>
                        <a:srgbClr val="386490"/>
                      </a:solidFill>
                      <a:latin typeface="Calibri" pitchFamily="34" charset="0"/>
                    </a:rPr>
                    <a:t>Layout</a:t>
                  </a:r>
                </a:p>
              </p:txBody>
            </p:sp>
            <p:sp>
              <p:nvSpPr>
                <p:cNvPr id="9276" name="Right Arrow 112"/>
                <p:cNvSpPr>
                  <a:spLocks noChangeArrowheads="1"/>
                </p:cNvSpPr>
                <p:nvPr/>
              </p:nvSpPr>
              <p:spPr bwMode="auto">
                <a:xfrm rot="10800000">
                  <a:off x="6096000" y="1828800"/>
                  <a:ext cx="381000" cy="3810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rgbClr val="FC943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277" name="Rounded Rectangle 94"/>
                <p:cNvSpPr>
                  <a:spLocks noChangeArrowheads="1"/>
                </p:cNvSpPr>
                <p:nvPr/>
              </p:nvSpPr>
              <p:spPr bwMode="auto">
                <a:xfrm>
                  <a:off x="3429000" y="2286000"/>
                  <a:ext cx="1066800" cy="762000"/>
                </a:xfrm>
                <a:prstGeom prst="roundRect">
                  <a:avLst>
                    <a:gd name="adj" fmla="val 25509"/>
                  </a:avLst>
                </a:prstGeom>
                <a:solidFill>
                  <a:srgbClr val="A5C0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rIns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sz="1500" b="1">
                      <a:solidFill>
                        <a:srgbClr val="386490"/>
                      </a:solidFill>
                      <a:latin typeface="Calibri" pitchFamily="34" charset="0"/>
                    </a:rPr>
                    <a:t>Automate Partitioning</a:t>
                  </a:r>
                </a:p>
              </p:txBody>
            </p:sp>
            <p:sp>
              <p:nvSpPr>
                <p:cNvPr id="9278" name="Rectangle 114"/>
                <p:cNvSpPr>
                  <a:spLocks noChangeArrowheads="1"/>
                </p:cNvSpPr>
                <p:nvPr/>
              </p:nvSpPr>
              <p:spPr bwMode="auto">
                <a:xfrm>
                  <a:off x="4800600" y="2438400"/>
                  <a:ext cx="914400" cy="609600"/>
                </a:xfrm>
                <a:prstGeom prst="rect">
                  <a:avLst/>
                </a:prstGeom>
                <a:solidFill>
                  <a:srgbClr val="D8E0E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26" name="Group 32"/>
                <p:cNvGrpSpPr>
                  <a:grpSpLocks/>
                </p:cNvGrpSpPr>
                <p:nvPr/>
              </p:nvGrpSpPr>
              <p:grpSpPr bwMode="auto">
                <a:xfrm>
                  <a:off x="4876800" y="1219200"/>
                  <a:ext cx="1143000" cy="1828800"/>
                  <a:chOff x="5867400" y="1295400"/>
                  <a:chExt cx="1143000" cy="1828800"/>
                </a:xfrm>
              </p:grpSpPr>
              <p:sp>
                <p:nvSpPr>
                  <p:cNvPr id="9280" name="Rounded 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5867400" y="1295400"/>
                    <a:ext cx="1143000" cy="1828800"/>
                  </a:xfrm>
                  <a:prstGeom prst="roundRect">
                    <a:avLst>
                      <a:gd name="adj" fmla="val 25509"/>
                    </a:avLst>
                  </a:prstGeom>
                  <a:solidFill>
                    <a:schemeClr val="bg1"/>
                  </a:solidFill>
                  <a:ln w="19050">
                    <a:solidFill>
                      <a:srgbClr val="A5C0DB"/>
                    </a:solidFill>
                    <a:round/>
                    <a:headEnd/>
                    <a:tailEnd/>
                  </a:ln>
                </p:spPr>
                <p:txBody>
                  <a:bodyPr wrap="none" lIns="0" rIns="0"/>
                  <a:lstStyle/>
                  <a:p>
                    <a:pPr algn="ctr"/>
                    <a:r>
                      <a:rPr lang="en-US" sz="1400" b="1">
                        <a:solidFill>
                          <a:srgbClr val="386490"/>
                        </a:solidFill>
                        <a:latin typeface="Calibri" pitchFamily="34" charset="0"/>
                      </a:rPr>
                      <a:t>Candidate</a:t>
                    </a:r>
                  </a:p>
                  <a:p>
                    <a:pPr algn="ctr"/>
                    <a:r>
                      <a:rPr lang="en-US" sz="1400" b="1">
                        <a:solidFill>
                          <a:srgbClr val="386490"/>
                        </a:solidFill>
                        <a:latin typeface="Calibri" pitchFamily="34" charset="0"/>
                      </a:rPr>
                      <a:t>Architectures</a:t>
                    </a:r>
                  </a:p>
                </p:txBody>
              </p:sp>
              <p:sp>
                <p:nvSpPr>
                  <p:cNvPr id="9281" name="Rounded 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6019800" y="1905000"/>
                    <a:ext cx="838200" cy="228600"/>
                  </a:xfrm>
                  <a:prstGeom prst="roundRect">
                    <a:avLst>
                      <a:gd name="adj" fmla="val 25509"/>
                    </a:avLst>
                  </a:prstGeom>
                  <a:solidFill>
                    <a:srgbClr val="A5C0D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rIns="0" anchor="ctr"/>
                  <a:lstStyle/>
                  <a:p>
                    <a:pPr algn="ctr">
                      <a:lnSpc>
                        <a:spcPct val="80000"/>
                      </a:lnSpc>
                    </a:pPr>
                    <a:endParaRPr lang="en-US" sz="800" b="1">
                      <a:solidFill>
                        <a:srgbClr val="38649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9282" name="Rounded 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6019800" y="2362200"/>
                    <a:ext cx="838200" cy="228600"/>
                  </a:xfrm>
                  <a:prstGeom prst="roundRect">
                    <a:avLst>
                      <a:gd name="adj" fmla="val 25509"/>
                    </a:avLst>
                  </a:prstGeom>
                  <a:solidFill>
                    <a:srgbClr val="A5C0D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rIns="0" anchor="ctr"/>
                  <a:lstStyle/>
                  <a:p>
                    <a:pPr algn="ctr">
                      <a:lnSpc>
                        <a:spcPct val="80000"/>
                      </a:lnSpc>
                    </a:pPr>
                    <a:endParaRPr lang="en-US" sz="800" b="1">
                      <a:solidFill>
                        <a:srgbClr val="38649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9283" name="Rounded 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6019800" y="2667000"/>
                    <a:ext cx="838200" cy="228600"/>
                  </a:xfrm>
                  <a:prstGeom prst="roundRect">
                    <a:avLst>
                      <a:gd name="adj" fmla="val 25509"/>
                    </a:avLst>
                  </a:prstGeom>
                  <a:solidFill>
                    <a:srgbClr val="A5C0D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rIns="0" anchor="ctr"/>
                  <a:lstStyle/>
                  <a:p>
                    <a:pPr algn="ctr">
                      <a:lnSpc>
                        <a:spcPct val="80000"/>
                      </a:lnSpc>
                    </a:pPr>
                    <a:endParaRPr lang="en-US" sz="800" b="1">
                      <a:solidFill>
                        <a:srgbClr val="386490"/>
                      </a:solidFill>
                      <a:latin typeface="Calibri" pitchFamily="34" charset="0"/>
                    </a:endParaRPr>
                  </a:p>
                </p:txBody>
              </p:sp>
            </p:grpSp>
          </p:grpSp>
        </p:grpSp>
        <p:sp>
          <p:nvSpPr>
            <p:cNvPr id="9249" name="TextBox 122"/>
            <p:cNvSpPr txBox="1">
              <a:spLocks noChangeArrowheads="1"/>
            </p:cNvSpPr>
            <p:nvPr/>
          </p:nvSpPr>
          <p:spPr bwMode="auto">
            <a:xfrm rot="5400000">
              <a:off x="5310917" y="1928083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…</a:t>
              </a:r>
            </a:p>
          </p:txBody>
        </p:sp>
      </p:grpSp>
      <p:sp>
        <p:nvSpPr>
          <p:cNvPr id="121" name="Content Placeholder 45"/>
          <p:cNvSpPr txBox="1">
            <a:spLocks/>
          </p:cNvSpPr>
          <p:nvPr/>
        </p:nvSpPr>
        <p:spPr bwMode="auto">
          <a:xfrm>
            <a:off x="304800" y="3143250"/>
            <a:ext cx="4343400" cy="2852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defTabSz="457200" eaLnBrk="0" hangingPunct="0">
              <a:lnSpc>
                <a:spcPct val="80000"/>
              </a:lnSpc>
              <a:spcBef>
                <a:spcPts val="35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700">
                <a:solidFill>
                  <a:srgbClr val="000000"/>
                </a:solidFill>
              </a:rPr>
              <a:t>PR formulation with ParRAT</a:t>
            </a:r>
          </a:p>
          <a:p>
            <a:pPr marL="668338" lvl="1" indent="-325438" defTabSz="457200" eaLnBrk="0" hangingPunct="0">
              <a:lnSpc>
                <a:spcPct val="80000"/>
              </a:lnSpc>
              <a:spcBef>
                <a:spcPts val="350"/>
              </a:spcBef>
              <a:buClr>
                <a:srgbClr val="3B812F"/>
              </a:buClr>
              <a:buSzPct val="60000"/>
              <a:buFont typeface="Wingdings" pitchFamily="2" charset="2"/>
              <a:buChar char="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500">
                <a:solidFill>
                  <a:srgbClr val="FF4A00"/>
                </a:solidFill>
              </a:rPr>
              <a:t>User defines application model in on of two ways</a:t>
            </a:r>
            <a:endParaRPr lang="en-GB" sz="1000">
              <a:solidFill>
                <a:srgbClr val="0021A5"/>
              </a:solidFill>
            </a:endParaRPr>
          </a:p>
          <a:p>
            <a:pPr marL="1020763" lvl="2" indent="-349250" defTabSz="457200" eaLnBrk="0" hangingPunct="0">
              <a:lnSpc>
                <a:spcPct val="8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300">
                <a:solidFill>
                  <a:srgbClr val="0021A5"/>
                </a:solidFill>
              </a:rPr>
              <a:t>User provides PRML model</a:t>
            </a:r>
          </a:p>
          <a:p>
            <a:pPr marL="1020763" lvl="2" indent="-349250" defTabSz="457200" eaLnBrk="0" hangingPunct="0">
              <a:lnSpc>
                <a:spcPct val="8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300">
                <a:solidFill>
                  <a:srgbClr val="0021A5"/>
                </a:solidFill>
              </a:rPr>
              <a:t>ParRAT generates model from user code</a:t>
            </a:r>
          </a:p>
          <a:p>
            <a:pPr marL="668338" lvl="1" indent="-325438" defTabSz="457200" eaLnBrk="0" hangingPunct="0">
              <a:lnSpc>
                <a:spcPct val="80000"/>
              </a:lnSpc>
              <a:spcBef>
                <a:spcPts val="350"/>
              </a:spcBef>
              <a:buClr>
                <a:srgbClr val="3B812F"/>
              </a:buClr>
              <a:buSzPct val="60000"/>
              <a:buFont typeface="Wingdings" pitchFamily="2" charset="2"/>
              <a:buChar char="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500">
                <a:solidFill>
                  <a:srgbClr val="FF4A00"/>
                </a:solidFill>
              </a:rPr>
              <a:t>ParRAT partitions data flow model</a:t>
            </a:r>
          </a:p>
          <a:p>
            <a:pPr marL="1020763" lvl="2" indent="-349250" defTabSz="457200" eaLnBrk="0" hangingPunct="0">
              <a:lnSpc>
                <a:spcPct val="8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300">
                <a:solidFill>
                  <a:srgbClr val="0021A5"/>
                </a:solidFill>
              </a:rPr>
              <a:t>Creates multiple candidate architectures</a:t>
            </a:r>
          </a:p>
          <a:p>
            <a:pPr marL="1020763" lvl="2" indent="-349250" defTabSz="457200" eaLnBrk="0" hangingPunct="0">
              <a:lnSpc>
                <a:spcPct val="8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300">
                <a:solidFill>
                  <a:srgbClr val="0021A5"/>
                </a:solidFill>
              </a:rPr>
              <a:t>Varies parameters across candidates</a:t>
            </a:r>
          </a:p>
          <a:p>
            <a:pPr marL="668338" lvl="1" indent="-325438" defTabSz="457200" eaLnBrk="0" hangingPunct="0">
              <a:lnSpc>
                <a:spcPct val="80000"/>
              </a:lnSpc>
              <a:spcBef>
                <a:spcPts val="350"/>
              </a:spcBef>
              <a:buClr>
                <a:srgbClr val="3B812F"/>
              </a:buClr>
              <a:buSzPct val="60000"/>
              <a:buFont typeface="Wingdings" pitchFamily="2" charset="2"/>
              <a:buChar char="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500">
                <a:solidFill>
                  <a:srgbClr val="FF4A00"/>
                </a:solidFill>
              </a:rPr>
              <a:t>Candidate architecture parameters:</a:t>
            </a:r>
          </a:p>
          <a:p>
            <a:pPr marL="1020763" lvl="2" indent="-349250" defTabSz="457200" eaLnBrk="0" hangingPunct="0">
              <a:lnSpc>
                <a:spcPct val="8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300">
                <a:solidFill>
                  <a:srgbClr val="0021A5"/>
                </a:solidFill>
              </a:rPr>
              <a:t>Granularity of PR region task</a:t>
            </a:r>
          </a:p>
          <a:p>
            <a:pPr marL="1020763" lvl="2" indent="-349250" defTabSz="457200" eaLnBrk="0" hangingPunct="0">
              <a:lnSpc>
                <a:spcPct val="8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300">
                <a:solidFill>
                  <a:srgbClr val="0021A5"/>
                </a:solidFill>
              </a:rPr>
              <a:t>Size of PR regions</a:t>
            </a:r>
          </a:p>
          <a:p>
            <a:pPr marL="1020763" lvl="2" indent="-349250" defTabSz="457200" eaLnBrk="0" hangingPunct="0">
              <a:lnSpc>
                <a:spcPct val="8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300">
                <a:solidFill>
                  <a:srgbClr val="0021A5"/>
                </a:solidFill>
              </a:rPr>
              <a:t>Number of available PR regions</a:t>
            </a:r>
          </a:p>
          <a:p>
            <a:pPr marL="1020763" lvl="2" indent="-349250" defTabSz="457200" eaLnBrk="0" hangingPunct="0">
              <a:lnSpc>
                <a:spcPct val="8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300">
                <a:solidFill>
                  <a:srgbClr val="0021A5"/>
                </a:solidFill>
              </a:rPr>
              <a:t>NoC architecture requirements</a:t>
            </a:r>
          </a:p>
        </p:txBody>
      </p:sp>
      <p:sp>
        <p:nvSpPr>
          <p:cNvPr id="122" name="Content Placeholder 46"/>
          <p:cNvSpPr txBox="1">
            <a:spLocks/>
          </p:cNvSpPr>
          <p:nvPr/>
        </p:nvSpPr>
        <p:spPr bwMode="auto">
          <a:xfrm>
            <a:off x="4646613" y="3143250"/>
            <a:ext cx="4329112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defTabSz="457200" eaLnBrk="0" hangingPunct="0">
              <a:spcBef>
                <a:spcPts val="35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>
                <a:solidFill>
                  <a:srgbClr val="000000"/>
                </a:solidFill>
              </a:rPr>
              <a:t>Architecture evaluation and selection</a:t>
            </a:r>
          </a:p>
          <a:p>
            <a:pPr marL="668338" lvl="1" indent="-325438" defTabSz="457200" eaLnBrk="0" hangingPunct="0">
              <a:spcBef>
                <a:spcPts val="350"/>
              </a:spcBef>
              <a:buClr>
                <a:srgbClr val="3B812F"/>
              </a:buClr>
              <a:buSzPct val="60000"/>
              <a:buFont typeface="Wingdings" pitchFamily="2" charset="2"/>
              <a:buChar char="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400">
                <a:solidFill>
                  <a:srgbClr val="FF4A00"/>
                </a:solidFill>
              </a:rPr>
              <a:t>Evaluation metric</a:t>
            </a:r>
          </a:p>
          <a:p>
            <a:pPr marL="1020763" lvl="2" indent="-349250" defTabSz="457200" eaLnBrk="0" hangingPunct="0">
              <a:spcBef>
                <a:spcPts val="30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400">
                <a:solidFill>
                  <a:srgbClr val="0021A5"/>
                </a:solidFill>
              </a:rPr>
              <a:t>Area, power, speed, throughput </a:t>
            </a:r>
          </a:p>
          <a:p>
            <a:pPr marL="668338" lvl="1" indent="-325438" defTabSz="457200" eaLnBrk="0" hangingPunct="0">
              <a:spcBef>
                <a:spcPts val="350"/>
              </a:spcBef>
              <a:buClr>
                <a:srgbClr val="3B812F"/>
              </a:buClr>
              <a:buSzPct val="60000"/>
              <a:buFont typeface="Wingdings" pitchFamily="2" charset="2"/>
              <a:buChar char="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400">
                <a:solidFill>
                  <a:srgbClr val="FF4A00"/>
                </a:solidFill>
              </a:rPr>
              <a:t>Architecture selection</a:t>
            </a:r>
            <a:endParaRPr lang="en-GB" sz="2000">
              <a:solidFill>
                <a:srgbClr val="FF4A00"/>
              </a:solidFill>
            </a:endParaRPr>
          </a:p>
          <a:p>
            <a:pPr marL="1020763" lvl="2" indent="-349250" defTabSz="457200" eaLnBrk="0" hangingPunct="0">
              <a:spcBef>
                <a:spcPts val="30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400">
                <a:solidFill>
                  <a:srgbClr val="0021A5"/>
                </a:solidFill>
              </a:rPr>
              <a:t>User constraints</a:t>
            </a:r>
          </a:p>
          <a:p>
            <a:pPr marL="1020763" lvl="2" indent="-349250" defTabSz="457200" eaLnBrk="0" hangingPunct="0">
              <a:spcBef>
                <a:spcPts val="30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400">
                <a:solidFill>
                  <a:srgbClr val="0021A5"/>
                </a:solidFill>
              </a:rPr>
              <a:t>HW/SW constraints</a:t>
            </a:r>
          </a:p>
          <a:p>
            <a:pPr marL="668338" lvl="1" indent="-325438" defTabSz="457200" eaLnBrk="0" hangingPunct="0">
              <a:spcBef>
                <a:spcPts val="35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1600">
              <a:solidFill>
                <a:srgbClr val="000000"/>
              </a:solidFill>
            </a:endParaRPr>
          </a:p>
          <a:p>
            <a:pPr marL="341313" indent="-341313" defTabSz="457200" eaLnBrk="0" hangingPunct="0">
              <a:spcBef>
                <a:spcPts val="35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>
                <a:solidFill>
                  <a:srgbClr val="000000"/>
                </a:solidFill>
              </a:rPr>
              <a:t>Feedback and architecture reevaluation</a:t>
            </a:r>
          </a:p>
          <a:p>
            <a:pPr marL="668338" lvl="1" indent="-325438" defTabSz="457200" eaLnBrk="0" hangingPunct="0">
              <a:spcBef>
                <a:spcPts val="350"/>
              </a:spcBef>
              <a:buClr>
                <a:srgbClr val="3B812F"/>
              </a:buClr>
              <a:buSzPct val="60000"/>
              <a:buFont typeface="Wingdings" pitchFamily="2" charset="2"/>
              <a:buChar char="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400">
                <a:solidFill>
                  <a:srgbClr val="FF4A00"/>
                </a:solidFill>
              </a:rPr>
              <a:t>Optimizes using run-time profile</a:t>
            </a:r>
          </a:p>
          <a:p>
            <a:pPr marL="668338" lvl="1" indent="-325438" defTabSz="457200" eaLnBrk="0" hangingPunct="0">
              <a:spcBef>
                <a:spcPts val="350"/>
              </a:spcBef>
              <a:buClr>
                <a:srgbClr val="3B812F"/>
              </a:buClr>
              <a:buSzPct val="60000"/>
              <a:buFont typeface="Wingdings" pitchFamily="2" charset="2"/>
              <a:buChar char="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400">
                <a:solidFill>
                  <a:srgbClr val="FF4A00"/>
                </a:solidFill>
              </a:rPr>
              <a:t>Updates due to changes in user constraints</a:t>
            </a:r>
          </a:p>
          <a:p>
            <a:pPr marL="341313" indent="-341313" defTabSz="45720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2800">
              <a:solidFill>
                <a:srgbClr val="000000"/>
              </a:solidFill>
            </a:endParaRPr>
          </a:p>
        </p:txBody>
      </p:sp>
      <p:pic>
        <p:nvPicPr>
          <p:cNvPr id="9247" name="Picture 86" descr="cognitive_pr_logo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23850"/>
            <a:ext cx="20113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66700" y="667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66700" y="667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15417 -1.11111E-6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1.11111E-6 L 0.15833 -1.11111E-6 " pathEditMode="relative" rAng="0" ptsTypes="AA">
                                      <p:cBhvr>
                                        <p:cTn id="5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1.11111E-6 L 0.1625 -1.11111E-6 " pathEditMode="relative" rAng="0" ptsTypes="AA"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50" fill="hold"/>
                                        <p:tgtEl>
                                          <p:spTgt spid="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C -0.05035 0.01527 -0.10069 0.03078 -0.1526 0.03773 C -0.20469 0.04467 -0.25868 0.04328 -0.3125 0.04213 " pathEditMode="relative" rAng="0" ptsTypes="aaA">
                                      <p:cBhvr>
                                        <p:cTn id="6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"/>
                            </p:stCondLst>
                            <p:childTnLst>
                              <p:par>
                                <p:cTn id="72" presetID="63" presetClass="path" presetSubtype="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17 3.33333E-6 L 0.3125 3.33333E-6 " pathEditMode="relative" rAng="0" ptsTypes="AA">
                                      <p:cBhvr>
                                        <p:cTn id="7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3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3 -1.11111E-6 L 0.30833 -1.11111E-6 " pathEditMode="relative" rAng="0" ptsTypes="AA">
                                      <p:cBhvr>
                                        <p:cTn id="7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16 -1.11111E-6 L 0.30833 -1.11111E-6 " pathEditMode="relative" rAng="0" ptsTypes="AA">
                                      <p:cBhvr>
                                        <p:cTn id="7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50" fill="hold"/>
                                        <p:tgtEl>
                                          <p:spTgt spid="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0" presetClass="path" presetSubtype="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833 0.04213 C -0.35799 0.04445 -0.40764 0.04676 -0.4599 0.03982 C -0.51215 0.03287 -0.59479 0.00648 -0.6217 -0.00023 " pathEditMode="relative" rAng="0" ptsTypes="aaA">
                                      <p:cBhvr>
                                        <p:cTn id="8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-1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6" presetClass="emp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C0D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9" presetID="3" presetClass="emph" presetSubtype="2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7BA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5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17 -0.00023 L -0.89584 -0.00023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" y="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E-5 L -0.3125 -1E-5 " pathEditMode="fixed" rAng="0" ptsTypes="AA">
                                      <p:cBhvr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33 -1.11111E-6 L -0.0625 -1.11111E-6 " pathEditMode="relative" rAng="0" ptsTypes="AA">
                                      <p:cBhvr>
                                        <p:cTn id="1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33 -3.33333E-6 L -0.11667 -3.33333E-6 " pathEditMode="fixed" rAng="0" ptsTypes="AA">
                                      <p:cBhvr>
                                        <p:cTn id="1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25 -1.11111E-6 L -0.12083 -1.11111E-6 " pathEditMode="relative" rAng="0" ptsTypes="AA">
                                      <p:cBhvr>
                                        <p:cTn id="1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0.00533 L -3.33333E-6 0.00533 " pathEditMode="relative" rAng="0" ptsTypes="AA">
                                      <p:cBhvr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17 3.33333E-6 L 1.11022E-16 3.33333E-6 " pathEditMode="relative" rAng="0" ptsTypes="AA">
                                      <p:cBhvr>
                                        <p:cTn id="1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0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17 -1.11111E-6 L 1.11022E-16 -1.11111E-6 " pathEditMode="relative" rAng="0" ptsTypes="AA">
                                      <p:cBhvr>
                                        <p:cTn id="1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0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16 2.59259E-6 L 3.33333E-6 2.59259E-6 " pathEditMode="relative" rAng="0" ptsTypes="AA">
                                      <p:cBhvr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0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3 3.33333E-6 L 0 3.33333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17 -1.11111E-6 L 1.11022E-16 -1.11111E-6 " pathEditMode="relative" rAng="0" ptsTypes="AA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6" presetClass="emp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7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66700" y="667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1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3" presetClass="emph" presetSubtype="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500" fill="hold"/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C0D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5 7.51445E-7 L -0.5625 7.51445E-7 " pathEditMode="relative" rAng="0" ptsTypes="AA">
                                      <p:cBhvr>
                                        <p:cTn id="2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-1.11111E-6 L -0.31302 -1.11111E-6 " pathEditMode="relative" rAng="0" ptsTypes="AA">
                                      <p:cBhvr>
                                        <p:cTn id="20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0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533 L -0.25 0.00533 " pathEditMode="relative" rAng="0" ptsTypes="AA">
                                      <p:cBhvr>
                                        <p:cTn id="2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-1.11111E-6 L -0.27917 -1.11111E-6 " pathEditMode="relative" rAng="0" ptsTypes="AA">
                                      <p:cBhvr>
                                        <p:cTn id="2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0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35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83 -1.11111E-6 L -0.3125 -1.11111E-6 " pathEditMode="relative" rAng="0" ptsTypes="AA">
                                      <p:cBhvr>
                                        <p:cTn id="2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0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19167 -1.11111E-6 " pathEditMode="relative" rAng="0" ptsTypes="AA">
                                      <p:cBhvr>
                                        <p:cTn id="2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0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19583 -4.44444E-6 " pathEditMode="relative" rAng="0" ptsTypes="AA">
                                      <p:cBhvr>
                                        <p:cTn id="2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19584 -3.33333E-6 " pathEditMode="relative" rAng="0" ptsTypes="AA">
                                      <p:cBhvr>
                                        <p:cTn id="2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0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875 2.59259E-6 " pathEditMode="relative" rAng="0" ptsTypes="AA">
                                      <p:cBhvr>
                                        <p:cTn id="2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1875 -1.11111E-6 " pathEditMode="relative" rAng="0" ptsTypes="AA">
                                      <p:cBhvr>
                                        <p:cTn id="2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1875 -3.33333E-6 " pathEditMode="relative" rAng="0" ptsTypes="AA">
                                      <p:cBhvr>
                                        <p:cTn id="2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1875 -1.11111E-6 " pathEditMode="relative" rAng="0" ptsTypes="AA">
                                      <p:cBhvr>
                                        <p:cTn id="2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63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39 L 0.04583 0.00139 " pathEditMode="relative" rAng="0" ptsTypes="AA">
                                      <p:cBhvr>
                                        <p:cTn id="2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0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3.7037E-7 L 0 -3.7037E-7 " pathEditMode="relative" rAng="0" ptsTypes="AA">
                                      <p:cBhvr>
                                        <p:cTn id="2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64" presetClass="path" presetSubtype="0" accel="50000" decel="50000" fill="hold" grpId="8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31336 -0.00023 L -0.31336 -0.05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6" presetClass="emph" presetSubtype="0" accel="50000" decel="50000" fill="hold" grpId="9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7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664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6" presetClass="emph" presetSubtype="0" accel="50000" decel="50000" fill="hold" grpId="10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78" dur="5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664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grpId="4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64" presetClass="path" presetSubtype="0" accel="50000" decel="50000" fill="hold" grpId="3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3125 -1.11111E-6 L -0.3125 -0.05 " pathEditMode="relative" rAng="0" ptsTypes="AA">
                                      <p:cBhvr>
                                        <p:cTn id="2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23" presetClass="entr" presetSubtype="288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1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3" presetClass="entr" presetSubtype="28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3" presetClass="entr" presetSubtype="28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7" grpId="0" animBg="1"/>
      <p:bldP spid="7" grpId="1" animBg="1"/>
      <p:bldP spid="3" grpId="0" animBg="1"/>
      <p:bldP spid="3" grpId="1" animBg="1"/>
      <p:bldP spid="3" grpId="2" animBg="1" autoUpdateAnimBg="0"/>
      <p:bldP spid="3" grpId="3" animBg="1"/>
      <p:bldP spid="3" grpId="4" animBg="1"/>
      <p:bldP spid="3" grpId="5" animBg="1"/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4" grpId="7" animBg="1"/>
      <p:bldP spid="4" grpId="8" animBg="1"/>
      <p:bldP spid="4" grpId="9" animBg="1"/>
      <p:bldP spid="4" grpId="10" autoUpdateAnimBg="0"/>
      <p:bldP spid="6" grpId="0" animBg="1"/>
      <p:bldP spid="6" grpId="1" animBg="1"/>
      <p:bldP spid="6" grpId="2" animBg="1"/>
      <p:bldP spid="6" grpId="3" animBg="1"/>
      <p:bldP spid="6" grpId="4" animBg="1"/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 autoUpdateAnimBg="0"/>
      <p:bldP spid="5" grpId="7" animBg="1"/>
      <p:bldP spid="5" grpId="8" animBg="1"/>
      <p:bldP spid="8" grpId="0" animBg="1"/>
      <p:bldP spid="8" grpId="1" animBg="1"/>
      <p:bldP spid="8" grpId="2" animBg="1"/>
      <p:bldP spid="8" grpId="3" animBg="1"/>
      <p:bldP spid="9" grpId="0"/>
      <p:bldP spid="9" grpId="1"/>
      <p:bldP spid="9" grpId="2"/>
      <p:bldP spid="14" grpId="0"/>
      <p:bldP spid="14" grpId="1"/>
      <p:bldP spid="14" grpId="2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16" grpId="2" animBg="1"/>
      <p:bldP spid="16" grpId="3" animBg="1"/>
      <p:bldP spid="16" grpId="4" animBg="1"/>
      <p:bldP spid="17" grpId="0" animBg="1"/>
      <p:bldP spid="17" grpId="1" animBg="1"/>
      <p:bldP spid="17" grpId="2" animBg="1"/>
      <p:bldP spid="17" grpId="3" animBg="1"/>
      <p:bldP spid="17" grpId="4" animBg="1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utoUpdateAnimBg="0"/>
      <p:bldP spid="20" grpId="6" animBg="1"/>
      <p:bldP spid="21" grpId="0" animBg="1"/>
      <p:bldP spid="21" grpId="1" animBg="1"/>
      <p:bldP spid="21" grpId="2" animBg="1"/>
      <p:bldP spid="23" grpId="0" animBg="1"/>
      <p:bldP spid="23" grpId="1" animBg="1"/>
      <p:bldP spid="23" grpId="2" animBg="1"/>
      <p:bldP spid="24" grpId="0"/>
      <p:bldP spid="24" grpId="1"/>
      <p:bldP spid="24" grpId="2"/>
      <p:bldP spid="35" grpId="0" animBg="1"/>
      <p:bldP spid="36" grpId="0" animBg="1"/>
      <p:bldP spid="36" grpId="1" animBg="1"/>
      <p:bldP spid="37" grpId="0" animBg="1"/>
      <p:bldP spid="38" grpId="0" animBg="1"/>
      <p:bldP spid="38" grpId="1" animBg="1"/>
      <p:bldP spid="121" grpId="0"/>
      <p:bldP spid="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n_lee_not_impress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072" y="1254125"/>
            <a:ext cx="2929727" cy="206057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266700" y="1435100"/>
            <a:ext cx="5092700" cy="1917700"/>
          </a:xfrm>
          <a:prstGeom prst="wedgeRoundRectCallout">
            <a:avLst>
              <a:gd name="adj1" fmla="val 61180"/>
              <a:gd name="adj2" fmla="val 205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320800"/>
            <a:ext cx="7734300" cy="49244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So what??</a:t>
            </a:r>
          </a:p>
          <a:p>
            <a:r>
              <a:rPr lang="en-US" dirty="0" smtClean="0"/>
              <a:t>I’ll just put both tasks on </a:t>
            </a:r>
            <a:br>
              <a:rPr lang="en-US" dirty="0" smtClean="0"/>
            </a:br>
            <a:r>
              <a:rPr lang="en-US" dirty="0" smtClean="0"/>
              <a:t>the same device!</a:t>
            </a:r>
          </a:p>
          <a:p>
            <a:endParaRPr lang="en-US" sz="2000" dirty="0" smtClean="0"/>
          </a:p>
          <a:p>
            <a:r>
              <a:rPr lang="en-US" dirty="0" smtClean="0"/>
              <a:t>Sure, why not?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1050" dirty="0" smtClean="0"/>
          </a:p>
          <a:p>
            <a:r>
              <a:rPr lang="en-US" dirty="0" smtClean="0"/>
              <a:t>But, devices have limited space!  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Partial Reconfiguration?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7327900" y="1409700"/>
            <a:ext cx="1092200" cy="863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Not impressed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85800" y="4267200"/>
            <a:ext cx="2984500" cy="1041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FPGA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00100" y="4597400"/>
            <a:ext cx="1066800" cy="5588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Task 1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879600" y="4622800"/>
            <a:ext cx="1066800" cy="533400"/>
          </a:xfrm>
          <a:prstGeom prst="rect">
            <a:avLst/>
          </a:prstGeom>
          <a:solidFill>
            <a:srgbClr val="0021A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Task 2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946400" y="4622800"/>
            <a:ext cx="1066800" cy="5461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Task 3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013200" y="4622800"/>
            <a:ext cx="1066800" cy="546100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Task 4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080000" y="4622800"/>
            <a:ext cx="1066800" cy="546100"/>
          </a:xfrm>
          <a:prstGeom prst="rect">
            <a:avLst/>
          </a:pr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Task 5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146800" y="4622800"/>
            <a:ext cx="1066800" cy="5461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Task 6</a:t>
            </a:r>
          </a:p>
        </p:txBody>
      </p:sp>
      <p:sp>
        <p:nvSpPr>
          <p:cNvPr id="15" name="Rounded Rectangle 14"/>
          <p:cNvSpPr/>
          <p:nvPr/>
        </p:nvSpPr>
        <p:spPr bwMode="auto">
          <a:xfrm rot="20255284">
            <a:off x="3977567" y="3579943"/>
            <a:ext cx="4201332" cy="2184400"/>
          </a:xfrm>
          <a:prstGeom prst="roundRect">
            <a:avLst/>
          </a:prstGeom>
          <a:solidFill>
            <a:schemeClr val="bg1"/>
          </a:solidFill>
          <a:ln w="476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u="sng" dirty="0" smtClean="0">
                <a:solidFill>
                  <a:srgbClr val="C00000"/>
                </a:solidFill>
              </a:rPr>
              <a:t>Reason #1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Sharing</a:t>
            </a:r>
            <a:r>
              <a:rPr kumimoji="0" lang="en-US" sz="3200" b="0" i="0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many tasks on a single region saves area!</a:t>
            </a:r>
            <a:endParaRPr kumimoji="0" lang="en-US" sz="32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23056 1.11111E-6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0.23472 1.11111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-0.45972 1.11111E-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46945 1.11111E-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5" grpId="2" animBg="1"/>
      <p:bldP spid="15" grpId="3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657600" y="6218238"/>
            <a:ext cx="1828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 defTabSz="45720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51B41D7-B002-49C5-9ECD-450D731F03A4}" type="slidenum">
              <a:rPr lang="en-US" sz="1200">
                <a:solidFill>
                  <a:srgbClr val="000000"/>
                </a:solidFill>
                <a:latin typeface="Garamond" pitchFamily="18" charset="0"/>
              </a:rPr>
              <a:pPr algn="ctr" defTabSz="457200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50</a:t>
            </a:fld>
            <a:endParaRPr 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10243" name="Rectangle 78"/>
          <p:cNvSpPr>
            <a:spLocks noChangeArrowheads="1"/>
          </p:cNvSpPr>
          <p:nvPr/>
        </p:nvSpPr>
        <p:spPr bwMode="auto">
          <a:xfrm>
            <a:off x="8967788" y="-1928813"/>
            <a:ext cx="674687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n-US" sz="1000" b="1" i="1">
                <a:solidFill>
                  <a:srgbClr val="000000"/>
                </a:solidFill>
              </a:rPr>
              <a:t>…</a:t>
            </a:r>
          </a:p>
        </p:txBody>
      </p:sp>
      <p:grpSp>
        <p:nvGrpSpPr>
          <p:cNvPr id="2" name="Group 397"/>
          <p:cNvGrpSpPr>
            <a:grpSpLocks/>
          </p:cNvGrpSpPr>
          <p:nvPr/>
        </p:nvGrpSpPr>
        <p:grpSpPr bwMode="auto">
          <a:xfrm>
            <a:off x="7862888" y="1651000"/>
            <a:ext cx="1189037" cy="4013200"/>
            <a:chOff x="7863843" y="1651000"/>
            <a:chExt cx="1188377" cy="4012936"/>
          </a:xfrm>
        </p:grpSpPr>
        <p:sp>
          <p:nvSpPr>
            <p:cNvPr id="65" name="Rounded Rectangle 64"/>
            <p:cNvSpPr/>
            <p:nvPr/>
          </p:nvSpPr>
          <p:spPr bwMode="auto">
            <a:xfrm>
              <a:off x="7863843" y="2870200"/>
              <a:ext cx="1188377" cy="731521"/>
            </a:xfrm>
            <a:prstGeom prst="roundRect">
              <a:avLst/>
            </a:prstGeom>
            <a:gradFill rotWithShape="1">
              <a:gsLst>
                <a:gs pos="0">
                  <a:srgbClr val="CC9900">
                    <a:shade val="51000"/>
                    <a:satMod val="130000"/>
                  </a:srgbClr>
                </a:gs>
                <a:gs pos="80000">
                  <a:srgbClr val="CC9900">
                    <a:shade val="93000"/>
                    <a:satMod val="130000"/>
                  </a:srgbClr>
                </a:gs>
                <a:gs pos="100000">
                  <a:srgbClr val="CC99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Ctr="1"/>
            <a:lstStyle/>
            <a:p>
              <a:pPr algn="ctr">
                <a:buFont typeface="Times New Roman" pitchFamily="18" charset="0"/>
                <a:buNone/>
                <a:defRPr/>
              </a:pPr>
              <a:r>
                <a:rPr lang="en-US" sz="1400" b="1" dirty="0">
                  <a:solidFill>
                    <a:srgbClr val="FFFFFF"/>
                  </a:solidFill>
                  <a:latin typeface="Comic Sans MS" pitchFamily="66" charset="0"/>
                </a:rPr>
                <a:t>Application Profile Data</a:t>
              </a:r>
            </a:p>
          </p:txBody>
        </p:sp>
        <p:cxnSp>
          <p:nvCxnSpPr>
            <p:cNvPr id="91" name="Elbow Connector 100"/>
            <p:cNvCxnSpPr>
              <a:cxnSpLocks noChangeShapeType="1"/>
              <a:stCxn id="98" idx="2"/>
              <a:endCxn id="0" idx="0"/>
            </p:cNvCxnSpPr>
            <p:nvPr/>
          </p:nvCxnSpPr>
          <p:spPr bwMode="auto">
            <a:xfrm rot="5400000">
              <a:off x="7848472" y="2259766"/>
              <a:ext cx="1219120" cy="1586"/>
            </a:xfrm>
            <a:prstGeom prst="straightConnector1">
              <a:avLst/>
            </a:prstGeom>
            <a:noFill/>
            <a:ln w="76200">
              <a:solidFill>
                <a:srgbClr val="00B050"/>
              </a:solidFill>
              <a:round/>
              <a:headEnd type="triangle" w="med" len="sm"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</p:cxnSp>
        <p:cxnSp>
          <p:nvCxnSpPr>
            <p:cNvPr id="95" name="Elbow Connector 100"/>
            <p:cNvCxnSpPr>
              <a:cxnSpLocks noChangeShapeType="1"/>
              <a:stCxn id="0" idx="2"/>
              <a:endCxn id="0" idx="3"/>
            </p:cNvCxnSpPr>
            <p:nvPr/>
          </p:nvCxnSpPr>
          <p:spPr bwMode="auto">
            <a:xfrm rot="5400000">
              <a:off x="7234244" y="4439355"/>
              <a:ext cx="2062026" cy="387135"/>
            </a:xfrm>
            <a:prstGeom prst="bentConnector2">
              <a:avLst/>
            </a:prstGeom>
            <a:noFill/>
            <a:ln w="76200">
              <a:solidFill>
                <a:srgbClr val="00B050"/>
              </a:solidFill>
              <a:miter lim="800000"/>
              <a:headEnd type="triangle" w="med" len="sm"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</p:cxnSp>
      </p:grpSp>
      <p:sp>
        <p:nvSpPr>
          <p:cNvPr id="46094" name="Text Box 3"/>
          <p:cNvSpPr txBox="1">
            <a:spLocks noChangeArrowheads="1"/>
          </p:cNvSpPr>
          <p:nvPr/>
        </p:nvSpPr>
        <p:spPr bwMode="auto">
          <a:xfrm>
            <a:off x="274638" y="5291138"/>
            <a:ext cx="46482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668338" lvl="1" indent="-325438" defTabSz="457200">
              <a:spcBef>
                <a:spcPts val="350"/>
              </a:spcBef>
              <a:buClr>
                <a:srgbClr val="3B812F"/>
              </a:buClr>
              <a:buSzPct val="60000"/>
              <a:buFont typeface="Wingdings" pitchFamily="2" charset="2"/>
              <a:buChar char="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1400">
              <a:solidFill>
                <a:srgbClr val="FF4A00"/>
              </a:solidFill>
              <a:latin typeface="Garamond" pitchFamily="18" charset="0"/>
            </a:endParaRPr>
          </a:p>
          <a:p>
            <a:pPr marL="668338" lvl="1" indent="-325438" defTabSz="457200">
              <a:spcBef>
                <a:spcPts val="350"/>
              </a:spcBef>
              <a:buClr>
                <a:srgbClr val="3B812F"/>
              </a:buClr>
              <a:buSzPct val="60000"/>
              <a:buFont typeface="Wingdings" pitchFamily="2" charset="2"/>
              <a:buChar char="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1400">
              <a:solidFill>
                <a:srgbClr val="FF4A00"/>
              </a:solidFill>
              <a:latin typeface="Garamond" pitchFamily="18" charset="0"/>
            </a:endParaRPr>
          </a:p>
          <a:p>
            <a:pPr marL="668338" lvl="1" indent="-325438" defTabSz="457200">
              <a:spcBef>
                <a:spcPts val="300"/>
              </a:spcBef>
              <a:buClr>
                <a:srgbClr val="CC9900"/>
              </a:buClr>
              <a:buSzPct val="65000"/>
              <a:buFont typeface="Wingdings" pitchFamily="2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1200">
              <a:solidFill>
                <a:srgbClr val="0021A5"/>
              </a:solidFill>
              <a:latin typeface="Garamond" pitchFamily="18" charset="0"/>
            </a:endParaRPr>
          </a:p>
          <a:p>
            <a:pPr marL="668338" lvl="1" indent="-325438" defTabSz="457200">
              <a:spcBef>
                <a:spcPts val="300"/>
              </a:spcBef>
              <a:buSzPct val="6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1200">
              <a:solidFill>
                <a:srgbClr val="FF4A00"/>
              </a:solidFill>
              <a:latin typeface="Garamond" pitchFamily="18" charset="0"/>
            </a:endParaRPr>
          </a:p>
          <a:p>
            <a:pPr marL="1020763" lvl="2" indent="-349250" defTabSz="457200">
              <a:spcBef>
                <a:spcPts val="300"/>
              </a:spcBef>
              <a:buSzPct val="65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1200">
              <a:solidFill>
                <a:srgbClr val="FF4A00"/>
              </a:solidFill>
              <a:latin typeface="Garamond" pitchFamily="18" charset="0"/>
            </a:endParaRPr>
          </a:p>
        </p:txBody>
      </p:sp>
      <p:sp>
        <p:nvSpPr>
          <p:cNvPr id="93" name="Freeform 92"/>
          <p:cNvSpPr/>
          <p:nvPr/>
        </p:nvSpPr>
        <p:spPr bwMode="auto">
          <a:xfrm rot="5400000" flipH="1">
            <a:off x="2728118" y="4663282"/>
            <a:ext cx="1643063" cy="1612900"/>
          </a:xfrm>
          <a:custGeom>
            <a:avLst/>
            <a:gdLst>
              <a:gd name="connsiteX0" fmla="*/ 0 w 4648200"/>
              <a:gd name="connsiteY0" fmla="*/ 1143000 h 1143000"/>
              <a:gd name="connsiteX1" fmla="*/ 563568 w 4648200"/>
              <a:gd name="connsiteY1" fmla="*/ 0 h 1143000"/>
              <a:gd name="connsiteX2" fmla="*/ 4084632 w 4648200"/>
              <a:gd name="connsiteY2" fmla="*/ 0 h 1143000"/>
              <a:gd name="connsiteX3" fmla="*/ 4648200 w 4648200"/>
              <a:gd name="connsiteY3" fmla="*/ 1143000 h 1143000"/>
              <a:gd name="connsiteX4" fmla="*/ 0 w 4648200"/>
              <a:gd name="connsiteY4" fmla="*/ 1143000 h 1143000"/>
              <a:gd name="connsiteX0" fmla="*/ 0 w 4648200"/>
              <a:gd name="connsiteY0" fmla="*/ 1143000 h 1143000"/>
              <a:gd name="connsiteX1" fmla="*/ 563568 w 4648200"/>
              <a:gd name="connsiteY1" fmla="*/ 0 h 1143000"/>
              <a:gd name="connsiteX2" fmla="*/ 2957945 w 4648200"/>
              <a:gd name="connsiteY2" fmla="*/ 0 h 1143000"/>
              <a:gd name="connsiteX3" fmla="*/ 4648200 w 4648200"/>
              <a:gd name="connsiteY3" fmla="*/ 1143000 h 1143000"/>
              <a:gd name="connsiteX4" fmla="*/ 0 w 4648200"/>
              <a:gd name="connsiteY4" fmla="*/ 1143000 h 1143000"/>
              <a:gd name="connsiteX0" fmla="*/ 0 w 4648200"/>
              <a:gd name="connsiteY0" fmla="*/ 1143000 h 1143000"/>
              <a:gd name="connsiteX1" fmla="*/ 845127 w 4648200"/>
              <a:gd name="connsiteY1" fmla="*/ 0 h 1143000"/>
              <a:gd name="connsiteX2" fmla="*/ 2957945 w 4648200"/>
              <a:gd name="connsiteY2" fmla="*/ 0 h 1143000"/>
              <a:gd name="connsiteX3" fmla="*/ 4648200 w 4648200"/>
              <a:gd name="connsiteY3" fmla="*/ 1143000 h 1143000"/>
              <a:gd name="connsiteX4" fmla="*/ 0 w 4648200"/>
              <a:gd name="connsiteY4" fmla="*/ 1143000 h 1143000"/>
              <a:gd name="connsiteX0" fmla="*/ 0 w 14367164"/>
              <a:gd name="connsiteY0" fmla="*/ 1143000 h 1447800"/>
              <a:gd name="connsiteX1" fmla="*/ 845127 w 14367164"/>
              <a:gd name="connsiteY1" fmla="*/ 0 h 1447800"/>
              <a:gd name="connsiteX2" fmla="*/ 2957945 w 14367164"/>
              <a:gd name="connsiteY2" fmla="*/ 0 h 1447800"/>
              <a:gd name="connsiteX3" fmla="*/ 14367164 w 14367164"/>
              <a:gd name="connsiteY3" fmla="*/ 1447800 h 1447800"/>
              <a:gd name="connsiteX4" fmla="*/ 0 w 14367164"/>
              <a:gd name="connsiteY4" fmla="*/ 1143000 h 1447800"/>
              <a:gd name="connsiteX0" fmla="*/ 0 w 12465628"/>
              <a:gd name="connsiteY0" fmla="*/ 1143000 h 1447800"/>
              <a:gd name="connsiteX1" fmla="*/ 845127 w 12465628"/>
              <a:gd name="connsiteY1" fmla="*/ 0 h 1447800"/>
              <a:gd name="connsiteX2" fmla="*/ 2957945 w 12465628"/>
              <a:gd name="connsiteY2" fmla="*/ 0 h 1447800"/>
              <a:gd name="connsiteX3" fmla="*/ 12465628 w 12465628"/>
              <a:gd name="connsiteY3" fmla="*/ 1447800 h 1447800"/>
              <a:gd name="connsiteX4" fmla="*/ 0 w 12465628"/>
              <a:gd name="connsiteY4" fmla="*/ 1143000 h 1447800"/>
              <a:gd name="connsiteX0" fmla="*/ 0 w 11620501"/>
              <a:gd name="connsiteY0" fmla="*/ 1524000 h 1524000"/>
              <a:gd name="connsiteX1" fmla="*/ 0 w 11620501"/>
              <a:gd name="connsiteY1" fmla="*/ 0 h 1524000"/>
              <a:gd name="connsiteX2" fmla="*/ 2112818 w 11620501"/>
              <a:gd name="connsiteY2" fmla="*/ 0 h 1524000"/>
              <a:gd name="connsiteX3" fmla="*/ 11620501 w 11620501"/>
              <a:gd name="connsiteY3" fmla="*/ 1447800 h 1524000"/>
              <a:gd name="connsiteX4" fmla="*/ 0 w 11620501"/>
              <a:gd name="connsiteY4" fmla="*/ 1524000 h 1524000"/>
              <a:gd name="connsiteX0" fmla="*/ 0 w 12676910"/>
              <a:gd name="connsiteY0" fmla="*/ 1524000 h 1524000"/>
              <a:gd name="connsiteX1" fmla="*/ 0 w 12676910"/>
              <a:gd name="connsiteY1" fmla="*/ 0 h 1524000"/>
              <a:gd name="connsiteX2" fmla="*/ 2112818 w 12676910"/>
              <a:gd name="connsiteY2" fmla="*/ 0 h 1524000"/>
              <a:gd name="connsiteX3" fmla="*/ 12676910 w 12676910"/>
              <a:gd name="connsiteY3" fmla="*/ 1295400 h 1524000"/>
              <a:gd name="connsiteX4" fmla="*/ 0 w 12676910"/>
              <a:gd name="connsiteY4" fmla="*/ 1524000 h 1524000"/>
              <a:gd name="connsiteX0" fmla="*/ 0 w 12676910"/>
              <a:gd name="connsiteY0" fmla="*/ 1524000 h 1524000"/>
              <a:gd name="connsiteX1" fmla="*/ 0 w 12676910"/>
              <a:gd name="connsiteY1" fmla="*/ 0 h 1524000"/>
              <a:gd name="connsiteX2" fmla="*/ 2112818 w 12676910"/>
              <a:gd name="connsiteY2" fmla="*/ 0 h 1524000"/>
              <a:gd name="connsiteX3" fmla="*/ 12032321 w 12676910"/>
              <a:gd name="connsiteY3" fmla="*/ 1143000 h 1524000"/>
              <a:gd name="connsiteX4" fmla="*/ 12676910 w 12676910"/>
              <a:gd name="connsiteY4" fmla="*/ 1295400 h 1524000"/>
              <a:gd name="connsiteX5" fmla="*/ 0 w 12676910"/>
              <a:gd name="connsiteY5" fmla="*/ 1524000 h 1524000"/>
              <a:gd name="connsiteX0" fmla="*/ 0 w 12676910"/>
              <a:gd name="connsiteY0" fmla="*/ 1524000 h 1524000"/>
              <a:gd name="connsiteX1" fmla="*/ 0 w 12676910"/>
              <a:gd name="connsiteY1" fmla="*/ 0 h 1524000"/>
              <a:gd name="connsiteX2" fmla="*/ 2112818 w 12676910"/>
              <a:gd name="connsiteY2" fmla="*/ 0 h 1524000"/>
              <a:gd name="connsiteX3" fmla="*/ 12462047 w 12676910"/>
              <a:gd name="connsiteY3" fmla="*/ 990600 h 1524000"/>
              <a:gd name="connsiteX4" fmla="*/ 12676910 w 12676910"/>
              <a:gd name="connsiteY4" fmla="*/ 1295400 h 1524000"/>
              <a:gd name="connsiteX5" fmla="*/ 0 w 12676910"/>
              <a:gd name="connsiteY5" fmla="*/ 1524000 h 1524000"/>
              <a:gd name="connsiteX0" fmla="*/ 0 w 13106636"/>
              <a:gd name="connsiteY0" fmla="*/ 1524000 h 1676400"/>
              <a:gd name="connsiteX1" fmla="*/ 0 w 13106636"/>
              <a:gd name="connsiteY1" fmla="*/ 0 h 1676400"/>
              <a:gd name="connsiteX2" fmla="*/ 2112818 w 13106636"/>
              <a:gd name="connsiteY2" fmla="*/ 0 h 1676400"/>
              <a:gd name="connsiteX3" fmla="*/ 12462047 w 13106636"/>
              <a:gd name="connsiteY3" fmla="*/ 990600 h 1676400"/>
              <a:gd name="connsiteX4" fmla="*/ 13106636 w 13106636"/>
              <a:gd name="connsiteY4" fmla="*/ 1676400 h 1676400"/>
              <a:gd name="connsiteX5" fmla="*/ 0 w 13106636"/>
              <a:gd name="connsiteY5" fmla="*/ 1524000 h 1676400"/>
              <a:gd name="connsiteX0" fmla="*/ 0 w 13106636"/>
              <a:gd name="connsiteY0" fmla="*/ 1524000 h 1676400"/>
              <a:gd name="connsiteX1" fmla="*/ 0 w 13106636"/>
              <a:gd name="connsiteY1" fmla="*/ 0 h 1676400"/>
              <a:gd name="connsiteX2" fmla="*/ 2112818 w 13106636"/>
              <a:gd name="connsiteY2" fmla="*/ 0 h 1676400"/>
              <a:gd name="connsiteX3" fmla="*/ 12247184 w 13106636"/>
              <a:gd name="connsiteY3" fmla="*/ 1066800 h 1676400"/>
              <a:gd name="connsiteX4" fmla="*/ 13106636 w 13106636"/>
              <a:gd name="connsiteY4" fmla="*/ 1676400 h 1676400"/>
              <a:gd name="connsiteX5" fmla="*/ 0 w 13106636"/>
              <a:gd name="connsiteY5" fmla="*/ 1524000 h 1676400"/>
              <a:gd name="connsiteX0" fmla="*/ 0 w 13106636"/>
              <a:gd name="connsiteY0" fmla="*/ 1524000 h 1676400"/>
              <a:gd name="connsiteX1" fmla="*/ 0 w 13106636"/>
              <a:gd name="connsiteY1" fmla="*/ 0 h 1676400"/>
              <a:gd name="connsiteX2" fmla="*/ 2112818 w 13106636"/>
              <a:gd name="connsiteY2" fmla="*/ 0 h 1676400"/>
              <a:gd name="connsiteX3" fmla="*/ 12462047 w 13106636"/>
              <a:gd name="connsiteY3" fmla="*/ 1066800 h 1676400"/>
              <a:gd name="connsiteX4" fmla="*/ 13106636 w 13106636"/>
              <a:gd name="connsiteY4" fmla="*/ 1676400 h 1676400"/>
              <a:gd name="connsiteX5" fmla="*/ 0 w 13106636"/>
              <a:gd name="connsiteY5" fmla="*/ 1524000 h 1676400"/>
              <a:gd name="connsiteX0" fmla="*/ 0 w 13536362"/>
              <a:gd name="connsiteY0" fmla="*/ 1524000 h 1676400"/>
              <a:gd name="connsiteX1" fmla="*/ 429726 w 13536362"/>
              <a:gd name="connsiteY1" fmla="*/ 0 h 1676400"/>
              <a:gd name="connsiteX2" fmla="*/ 2542544 w 13536362"/>
              <a:gd name="connsiteY2" fmla="*/ 0 h 1676400"/>
              <a:gd name="connsiteX3" fmla="*/ 12891773 w 13536362"/>
              <a:gd name="connsiteY3" fmla="*/ 1066800 h 1676400"/>
              <a:gd name="connsiteX4" fmla="*/ 13536362 w 13536362"/>
              <a:gd name="connsiteY4" fmla="*/ 1676400 h 1676400"/>
              <a:gd name="connsiteX5" fmla="*/ 0 w 13536362"/>
              <a:gd name="connsiteY5" fmla="*/ 1524000 h 1676400"/>
              <a:gd name="connsiteX0" fmla="*/ 0 w 13536362"/>
              <a:gd name="connsiteY0" fmla="*/ 1524000 h 1676400"/>
              <a:gd name="connsiteX1" fmla="*/ 429726 w 13536362"/>
              <a:gd name="connsiteY1" fmla="*/ 0 h 1676400"/>
              <a:gd name="connsiteX2" fmla="*/ 2542544 w 13536362"/>
              <a:gd name="connsiteY2" fmla="*/ 0 h 1676400"/>
              <a:gd name="connsiteX3" fmla="*/ 12676910 w 13536362"/>
              <a:gd name="connsiteY3" fmla="*/ 1057275 h 1676400"/>
              <a:gd name="connsiteX4" fmla="*/ 13536362 w 13536362"/>
              <a:gd name="connsiteY4" fmla="*/ 1676400 h 1676400"/>
              <a:gd name="connsiteX5" fmla="*/ 0 w 13536362"/>
              <a:gd name="connsiteY5" fmla="*/ 1524000 h 1676400"/>
              <a:gd name="connsiteX0" fmla="*/ 0 w 13536362"/>
              <a:gd name="connsiteY0" fmla="*/ 1524000 h 1676400"/>
              <a:gd name="connsiteX1" fmla="*/ 429726 w 13536362"/>
              <a:gd name="connsiteY1" fmla="*/ 0 h 1676400"/>
              <a:gd name="connsiteX2" fmla="*/ 2542544 w 13536362"/>
              <a:gd name="connsiteY2" fmla="*/ 0 h 1676400"/>
              <a:gd name="connsiteX3" fmla="*/ 12676910 w 13536362"/>
              <a:gd name="connsiteY3" fmla="*/ 1057275 h 1676400"/>
              <a:gd name="connsiteX4" fmla="*/ 13536362 w 13536362"/>
              <a:gd name="connsiteY4" fmla="*/ 1676400 h 1676400"/>
              <a:gd name="connsiteX5" fmla="*/ 0 w 13536362"/>
              <a:gd name="connsiteY5" fmla="*/ 1524000 h 1676400"/>
              <a:gd name="connsiteX0" fmla="*/ 0 w 13536362"/>
              <a:gd name="connsiteY0" fmla="*/ 1524000 h 1676400"/>
              <a:gd name="connsiteX1" fmla="*/ 429726 w 13536362"/>
              <a:gd name="connsiteY1" fmla="*/ 0 h 1676400"/>
              <a:gd name="connsiteX2" fmla="*/ 2542544 w 13536362"/>
              <a:gd name="connsiteY2" fmla="*/ 0 h 1676400"/>
              <a:gd name="connsiteX3" fmla="*/ 12462048 w 13536362"/>
              <a:gd name="connsiteY3" fmla="*/ 1057275 h 1676400"/>
              <a:gd name="connsiteX4" fmla="*/ 13536362 w 13536362"/>
              <a:gd name="connsiteY4" fmla="*/ 1676400 h 1676400"/>
              <a:gd name="connsiteX5" fmla="*/ 0 w 13536362"/>
              <a:gd name="connsiteY5" fmla="*/ 1524000 h 1676400"/>
              <a:gd name="connsiteX0" fmla="*/ 0 w 14100377"/>
              <a:gd name="connsiteY0" fmla="*/ 1524000 h 1676400"/>
              <a:gd name="connsiteX1" fmla="*/ 429726 w 14100377"/>
              <a:gd name="connsiteY1" fmla="*/ 0 h 1676400"/>
              <a:gd name="connsiteX2" fmla="*/ 2542544 w 14100377"/>
              <a:gd name="connsiteY2" fmla="*/ 0 h 1676400"/>
              <a:gd name="connsiteX3" fmla="*/ 14100377 w 14100377"/>
              <a:gd name="connsiteY3" fmla="*/ 279400 h 1676400"/>
              <a:gd name="connsiteX4" fmla="*/ 13536362 w 14100377"/>
              <a:gd name="connsiteY4" fmla="*/ 1676400 h 1676400"/>
              <a:gd name="connsiteX5" fmla="*/ 0 w 14100377"/>
              <a:gd name="connsiteY5" fmla="*/ 1524000 h 1676400"/>
              <a:gd name="connsiteX0" fmla="*/ 6902468 w 13670649"/>
              <a:gd name="connsiteY0" fmla="*/ 1536700 h 1676400"/>
              <a:gd name="connsiteX1" fmla="*/ -2 w 13670649"/>
              <a:gd name="connsiteY1" fmla="*/ 0 h 1676400"/>
              <a:gd name="connsiteX2" fmla="*/ 2112816 w 13670649"/>
              <a:gd name="connsiteY2" fmla="*/ 0 h 1676400"/>
              <a:gd name="connsiteX3" fmla="*/ 13670649 w 13670649"/>
              <a:gd name="connsiteY3" fmla="*/ 279400 h 1676400"/>
              <a:gd name="connsiteX4" fmla="*/ 13106634 w 13670649"/>
              <a:gd name="connsiteY4" fmla="*/ 1676400 h 1676400"/>
              <a:gd name="connsiteX5" fmla="*/ 6902468 w 13670649"/>
              <a:gd name="connsiteY5" fmla="*/ 1536700 h 1676400"/>
              <a:gd name="connsiteX0" fmla="*/ 6902468 w 13670649"/>
              <a:gd name="connsiteY0" fmla="*/ 1536700 h 1536700"/>
              <a:gd name="connsiteX1" fmla="*/ -2 w 13670649"/>
              <a:gd name="connsiteY1" fmla="*/ 0 h 1536700"/>
              <a:gd name="connsiteX2" fmla="*/ 2112816 w 13670649"/>
              <a:gd name="connsiteY2" fmla="*/ 0 h 1536700"/>
              <a:gd name="connsiteX3" fmla="*/ 13670649 w 13670649"/>
              <a:gd name="connsiteY3" fmla="*/ 279400 h 1536700"/>
              <a:gd name="connsiteX4" fmla="*/ 13670643 w 13670649"/>
              <a:gd name="connsiteY4" fmla="*/ 279399 h 1536700"/>
              <a:gd name="connsiteX5" fmla="*/ 6902468 w 13670649"/>
              <a:gd name="connsiteY5" fmla="*/ 1536700 h 1536700"/>
              <a:gd name="connsiteX0" fmla="*/ 6902468 w 13670649"/>
              <a:gd name="connsiteY0" fmla="*/ 1536702 h 1536702"/>
              <a:gd name="connsiteX1" fmla="*/ -2 w 13670649"/>
              <a:gd name="connsiteY1" fmla="*/ 2 h 1536702"/>
              <a:gd name="connsiteX2" fmla="*/ 2112816 w 13670649"/>
              <a:gd name="connsiteY2" fmla="*/ 2 h 1536702"/>
              <a:gd name="connsiteX3" fmla="*/ 13670649 w 13670649"/>
              <a:gd name="connsiteY3" fmla="*/ 279402 h 1536702"/>
              <a:gd name="connsiteX4" fmla="*/ 8594508 w 13670649"/>
              <a:gd name="connsiteY4" fmla="*/ 1 h 1536702"/>
              <a:gd name="connsiteX5" fmla="*/ 6902468 w 13670649"/>
              <a:gd name="connsiteY5" fmla="*/ 1536702 h 1536702"/>
              <a:gd name="connsiteX0" fmla="*/ 6902468 w 13670649"/>
              <a:gd name="connsiteY0" fmla="*/ 1536700 h 1536700"/>
              <a:gd name="connsiteX1" fmla="*/ -2 w 13670649"/>
              <a:gd name="connsiteY1" fmla="*/ 0 h 1536700"/>
              <a:gd name="connsiteX2" fmla="*/ 2112816 w 13670649"/>
              <a:gd name="connsiteY2" fmla="*/ 0 h 1536700"/>
              <a:gd name="connsiteX3" fmla="*/ 13670649 w 13670649"/>
              <a:gd name="connsiteY3" fmla="*/ 279400 h 1536700"/>
              <a:gd name="connsiteX4" fmla="*/ 13670638 w 13670649"/>
              <a:gd name="connsiteY4" fmla="*/ 838200 h 1536700"/>
              <a:gd name="connsiteX5" fmla="*/ 6902468 w 13670649"/>
              <a:gd name="connsiteY5" fmla="*/ 1536700 h 1536700"/>
              <a:gd name="connsiteX0" fmla="*/ 6902468 w 13670638"/>
              <a:gd name="connsiteY0" fmla="*/ 1536700 h 1536700"/>
              <a:gd name="connsiteX1" fmla="*/ -2 w 13670638"/>
              <a:gd name="connsiteY1" fmla="*/ 0 h 1536700"/>
              <a:gd name="connsiteX2" fmla="*/ 2112816 w 13670638"/>
              <a:gd name="connsiteY2" fmla="*/ 0 h 1536700"/>
              <a:gd name="connsiteX3" fmla="*/ 6902462 w 13670638"/>
              <a:gd name="connsiteY3" fmla="*/ 419099 h 1536700"/>
              <a:gd name="connsiteX4" fmla="*/ 13670638 w 13670638"/>
              <a:gd name="connsiteY4" fmla="*/ 838200 h 1536700"/>
              <a:gd name="connsiteX5" fmla="*/ 6902468 w 13670638"/>
              <a:gd name="connsiteY5" fmla="*/ 1536700 h 1536700"/>
              <a:gd name="connsiteX0" fmla="*/ 6902468 w 14516672"/>
              <a:gd name="connsiteY0" fmla="*/ 1536700 h 1536700"/>
              <a:gd name="connsiteX1" fmla="*/ -2 w 14516672"/>
              <a:gd name="connsiteY1" fmla="*/ 0 h 1536700"/>
              <a:gd name="connsiteX2" fmla="*/ 2112816 w 14516672"/>
              <a:gd name="connsiteY2" fmla="*/ 0 h 1536700"/>
              <a:gd name="connsiteX3" fmla="*/ 6902462 w 14516672"/>
              <a:gd name="connsiteY3" fmla="*/ 419099 h 1536700"/>
              <a:gd name="connsiteX4" fmla="*/ 14516672 w 14516672"/>
              <a:gd name="connsiteY4" fmla="*/ 279400 h 1536700"/>
              <a:gd name="connsiteX5" fmla="*/ 6902468 w 14516672"/>
              <a:gd name="connsiteY5" fmla="*/ 1536700 h 1536700"/>
              <a:gd name="connsiteX0" fmla="*/ 6902468 w 14516672"/>
              <a:gd name="connsiteY0" fmla="*/ 1676402 h 1676402"/>
              <a:gd name="connsiteX1" fmla="*/ -2 w 14516672"/>
              <a:gd name="connsiteY1" fmla="*/ 139702 h 1676402"/>
              <a:gd name="connsiteX2" fmla="*/ 2112816 w 14516672"/>
              <a:gd name="connsiteY2" fmla="*/ 139702 h 1676402"/>
              <a:gd name="connsiteX3" fmla="*/ 6902462 w 14516672"/>
              <a:gd name="connsiteY3" fmla="*/ 1 h 1676402"/>
              <a:gd name="connsiteX4" fmla="*/ 14516672 w 14516672"/>
              <a:gd name="connsiteY4" fmla="*/ 419102 h 1676402"/>
              <a:gd name="connsiteX5" fmla="*/ 6902468 w 14516672"/>
              <a:gd name="connsiteY5" fmla="*/ 1676402 h 1676402"/>
              <a:gd name="connsiteX0" fmla="*/ 6902468 w 14516672"/>
              <a:gd name="connsiteY0" fmla="*/ 2118784 h 2118784"/>
              <a:gd name="connsiteX1" fmla="*/ -2 w 14516672"/>
              <a:gd name="connsiteY1" fmla="*/ 582084 h 2118784"/>
              <a:gd name="connsiteX2" fmla="*/ 2112816 w 14516672"/>
              <a:gd name="connsiteY2" fmla="*/ 582084 h 2118784"/>
              <a:gd name="connsiteX3" fmla="*/ 6902462 w 14516672"/>
              <a:gd name="connsiteY3" fmla="*/ 442383 h 2118784"/>
              <a:gd name="connsiteX4" fmla="*/ 14516672 w 14516672"/>
              <a:gd name="connsiteY4" fmla="*/ 861484 h 2118784"/>
              <a:gd name="connsiteX5" fmla="*/ 6902468 w 14516672"/>
              <a:gd name="connsiteY5" fmla="*/ 2118784 h 2118784"/>
              <a:gd name="connsiteX0" fmla="*/ 10620793 w 18234997"/>
              <a:gd name="connsiteY0" fmla="*/ 2817282 h 2817282"/>
              <a:gd name="connsiteX1" fmla="*/ 3718323 w 18234997"/>
              <a:gd name="connsiteY1" fmla="*/ 1280582 h 2817282"/>
              <a:gd name="connsiteX2" fmla="*/ 5831141 w 18234997"/>
              <a:gd name="connsiteY2" fmla="*/ 1280582 h 2817282"/>
              <a:gd name="connsiteX3" fmla="*/ 3006583 w 18234997"/>
              <a:gd name="connsiteY3" fmla="*/ 442382 h 2817282"/>
              <a:gd name="connsiteX4" fmla="*/ 18234997 w 18234997"/>
              <a:gd name="connsiteY4" fmla="*/ 1559982 h 2817282"/>
              <a:gd name="connsiteX5" fmla="*/ 10620793 w 18234997"/>
              <a:gd name="connsiteY5" fmla="*/ 2817282 h 2817282"/>
              <a:gd name="connsiteX0" fmla="*/ 10620793 w 18234986"/>
              <a:gd name="connsiteY0" fmla="*/ 2817284 h 2817284"/>
              <a:gd name="connsiteX1" fmla="*/ 3718323 w 18234986"/>
              <a:gd name="connsiteY1" fmla="*/ 1280584 h 2817284"/>
              <a:gd name="connsiteX2" fmla="*/ 5831141 w 18234986"/>
              <a:gd name="connsiteY2" fmla="*/ 1280584 h 2817284"/>
              <a:gd name="connsiteX3" fmla="*/ 3006583 w 18234986"/>
              <a:gd name="connsiteY3" fmla="*/ 442384 h 2817284"/>
              <a:gd name="connsiteX4" fmla="*/ 18234986 w 18234986"/>
              <a:gd name="connsiteY4" fmla="*/ 1699686 h 2817284"/>
              <a:gd name="connsiteX5" fmla="*/ 10620793 w 18234986"/>
              <a:gd name="connsiteY5" fmla="*/ 2817284 h 281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34986" h="2817284">
                <a:moveTo>
                  <a:pt x="10620793" y="2817284"/>
                </a:moveTo>
                <a:lnTo>
                  <a:pt x="3718323" y="1280584"/>
                </a:lnTo>
                <a:lnTo>
                  <a:pt x="5831141" y="1280584"/>
                </a:lnTo>
                <a:cubicBezTo>
                  <a:pt x="7427690" y="1234017"/>
                  <a:pt x="0" y="1"/>
                  <a:pt x="3006583" y="442384"/>
                </a:cubicBezTo>
                <a:cubicBezTo>
                  <a:pt x="3006581" y="442384"/>
                  <a:pt x="18234988" y="1699686"/>
                  <a:pt x="18234986" y="1699686"/>
                </a:cubicBezTo>
                <a:lnTo>
                  <a:pt x="10620793" y="2817284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solidFill>
                <a:schemeClr val="bg1"/>
              </a:solidFill>
              <a:latin typeface="Garamond" pitchFamily="18" charset="0"/>
            </a:endParaRPr>
          </a:p>
        </p:txBody>
      </p:sp>
      <p:grpSp>
        <p:nvGrpSpPr>
          <p:cNvPr id="3" name="Group 365"/>
          <p:cNvGrpSpPr>
            <a:grpSpLocks/>
          </p:cNvGrpSpPr>
          <p:nvPr/>
        </p:nvGrpSpPr>
        <p:grpSpPr bwMode="auto">
          <a:xfrm>
            <a:off x="133350" y="1193800"/>
            <a:ext cx="3336925" cy="4406900"/>
            <a:chOff x="152400" y="1752600"/>
            <a:chExt cx="3337624" cy="4406900"/>
          </a:xfrm>
        </p:grpSpPr>
        <p:sp>
          <p:nvSpPr>
            <p:cNvPr id="79" name="Rounded Rectangle 78"/>
            <p:cNvSpPr/>
            <p:nvPr/>
          </p:nvSpPr>
          <p:spPr bwMode="auto">
            <a:xfrm>
              <a:off x="152400" y="1752600"/>
              <a:ext cx="3337624" cy="4191000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tIns="0" bIns="0" anchor="ctr" anchorCtr="1"/>
            <a:lstStyle/>
            <a:p>
              <a:pPr algn="ctr">
                <a:defRPr/>
              </a:pPr>
              <a:endParaRPr lang="en-US" sz="1000" b="1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80" name="Rounded Rectangle 79"/>
            <p:cNvSpPr>
              <a:spLocks noChangeArrowheads="1"/>
            </p:cNvSpPr>
            <p:nvPr/>
          </p:nvSpPr>
          <p:spPr bwMode="auto">
            <a:xfrm>
              <a:off x="1375031" y="2220913"/>
              <a:ext cx="1006686" cy="5492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0FFDA"/>
                </a:gs>
                <a:gs pos="35001">
                  <a:srgbClr val="B2FFE3"/>
                </a:gs>
                <a:gs pos="100000">
                  <a:srgbClr val="E0FFF4"/>
                </a:gs>
              </a:gsLst>
              <a:lin ang="16200000" scaled="1"/>
            </a:gradFill>
            <a:ln w="9525">
              <a:solidFill>
                <a:srgbClr val="00CC98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 anchorCtr="1"/>
            <a:lstStyle/>
            <a:p>
              <a:pPr algn="ctr">
                <a:defRPr/>
              </a:pPr>
              <a:r>
                <a:rPr lang="en-US" sz="1200" b="1">
                  <a:solidFill>
                    <a:srgbClr val="000000"/>
                  </a:solidFill>
                  <a:latin typeface="Comic Sans MS" pitchFamily="66" charset="0"/>
                </a:rPr>
                <a:t>HW Controller</a:t>
              </a:r>
            </a:p>
          </p:txBody>
        </p:sp>
        <p:sp>
          <p:nvSpPr>
            <p:cNvPr id="81" name="Rounded Rectangle 80"/>
            <p:cNvSpPr>
              <a:spLocks noChangeArrowheads="1"/>
            </p:cNvSpPr>
            <p:nvPr/>
          </p:nvSpPr>
          <p:spPr bwMode="auto">
            <a:xfrm>
              <a:off x="2613540" y="2316163"/>
              <a:ext cx="822497" cy="3651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0FFDA"/>
                </a:gs>
                <a:gs pos="35001">
                  <a:srgbClr val="B2FFE3"/>
                </a:gs>
                <a:gs pos="100000">
                  <a:srgbClr val="E0FFF4"/>
                </a:gs>
              </a:gsLst>
              <a:lin ang="16200000" scaled="1"/>
            </a:gradFill>
            <a:ln w="9525">
              <a:solidFill>
                <a:srgbClr val="00CC98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 anchorCtr="1"/>
            <a:lstStyle/>
            <a:p>
              <a:pPr algn="ctr">
                <a:defRPr/>
              </a:pPr>
              <a:r>
                <a:rPr lang="en-US" sz="1200" b="1">
                  <a:solidFill>
                    <a:srgbClr val="000000"/>
                  </a:solidFill>
                  <a:latin typeface="Comic Sans MS" pitchFamily="66" charset="0"/>
                </a:rPr>
                <a:t>ICAP</a:t>
              </a:r>
            </a:p>
          </p:txBody>
        </p:sp>
        <p:sp>
          <p:nvSpPr>
            <p:cNvPr id="82" name="Rounded Rectangle 81"/>
            <p:cNvSpPr>
              <a:spLocks noChangeArrowheads="1"/>
            </p:cNvSpPr>
            <p:nvPr/>
          </p:nvSpPr>
          <p:spPr bwMode="auto">
            <a:xfrm>
              <a:off x="323886" y="2317750"/>
              <a:ext cx="822497" cy="3651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0FFDA"/>
                </a:gs>
                <a:gs pos="35001">
                  <a:srgbClr val="B2FFE3"/>
                </a:gs>
                <a:gs pos="100000">
                  <a:srgbClr val="E0FFF4"/>
                </a:gs>
              </a:gsLst>
              <a:lin ang="16200000" scaled="1"/>
            </a:gradFill>
            <a:ln w="9525">
              <a:solidFill>
                <a:srgbClr val="00CC98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 anchorCtr="1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Comic Sans MS" pitchFamily="66" charset="0"/>
                </a:rPr>
                <a:t>Memory</a:t>
              </a:r>
            </a:p>
          </p:txBody>
        </p:sp>
        <p:sp>
          <p:nvSpPr>
            <p:cNvPr id="84" name="Rounded Rectangle 83"/>
            <p:cNvSpPr>
              <a:spLocks noChangeArrowheads="1"/>
            </p:cNvSpPr>
            <p:nvPr/>
          </p:nvSpPr>
          <p:spPr bwMode="auto">
            <a:xfrm>
              <a:off x="293718" y="3576638"/>
              <a:ext cx="822497" cy="5492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0FFDA"/>
                </a:gs>
                <a:gs pos="35001">
                  <a:srgbClr val="B2FFE3"/>
                </a:gs>
                <a:gs pos="100000">
                  <a:srgbClr val="E0FFF4"/>
                </a:gs>
              </a:gsLst>
              <a:lin ang="16200000" scaled="1"/>
            </a:gradFill>
            <a:ln w="9525">
              <a:solidFill>
                <a:srgbClr val="00CC98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 anchorCtr="1"/>
            <a:lstStyle/>
            <a:p>
              <a:pPr algn="ctr">
                <a:defRPr/>
              </a:pPr>
              <a:r>
                <a:rPr lang="en-US" sz="1200" b="1">
                  <a:solidFill>
                    <a:srgbClr val="000000"/>
                  </a:solidFill>
                  <a:latin typeface="Comic Sans MS" pitchFamily="66" charset="0"/>
                </a:rPr>
                <a:t>Static Region</a:t>
              </a:r>
            </a:p>
          </p:txBody>
        </p:sp>
        <p:sp>
          <p:nvSpPr>
            <p:cNvPr id="86" name="Rounded Rectangle 85"/>
            <p:cNvSpPr>
              <a:spLocks noChangeArrowheads="1"/>
            </p:cNvSpPr>
            <p:nvPr/>
          </p:nvSpPr>
          <p:spPr bwMode="auto">
            <a:xfrm>
              <a:off x="1468714" y="3576638"/>
              <a:ext cx="822497" cy="5492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0FFDA"/>
                </a:gs>
                <a:gs pos="35001">
                  <a:srgbClr val="B2FFE3"/>
                </a:gs>
                <a:gs pos="100000">
                  <a:srgbClr val="E0FFF4"/>
                </a:gs>
              </a:gsLst>
              <a:lin ang="16200000" scaled="1"/>
            </a:gradFill>
            <a:ln w="9525">
              <a:solidFill>
                <a:srgbClr val="00CC98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 anchorCtr="1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Comic Sans MS" pitchFamily="66" charset="0"/>
                </a:rPr>
                <a:t>PR </a:t>
              </a:r>
              <a:br>
                <a:rPr lang="en-US" sz="1200" b="1" dirty="0">
                  <a:solidFill>
                    <a:srgbClr val="000000"/>
                  </a:solidFill>
                  <a:latin typeface="Comic Sans MS" pitchFamily="66" charset="0"/>
                </a:rPr>
              </a:br>
              <a:r>
                <a:rPr lang="en-US" sz="1200" b="1" dirty="0">
                  <a:solidFill>
                    <a:srgbClr val="000000"/>
                  </a:solidFill>
                  <a:latin typeface="Comic Sans MS" pitchFamily="66" charset="0"/>
                </a:rPr>
                <a:t>Region (PRR)</a:t>
              </a:r>
            </a:p>
          </p:txBody>
        </p:sp>
        <p:sp>
          <p:nvSpPr>
            <p:cNvPr id="87" name="Rounded Rectangle 86"/>
            <p:cNvSpPr>
              <a:spLocks noChangeArrowheads="1"/>
            </p:cNvSpPr>
            <p:nvPr/>
          </p:nvSpPr>
          <p:spPr bwMode="auto">
            <a:xfrm>
              <a:off x="2580196" y="3576638"/>
              <a:ext cx="822497" cy="5492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0FFDA"/>
                </a:gs>
                <a:gs pos="35001">
                  <a:srgbClr val="B2FFE3"/>
                </a:gs>
                <a:gs pos="100000">
                  <a:srgbClr val="E0FFF4"/>
                </a:gs>
              </a:gsLst>
              <a:lin ang="16200000" scaled="1"/>
            </a:gradFill>
            <a:ln w="9525">
              <a:solidFill>
                <a:srgbClr val="00CC98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 anchorCtr="1"/>
            <a:lstStyle/>
            <a:p>
              <a:pPr algn="ctr">
                <a:defRPr/>
              </a:pPr>
              <a:r>
                <a:rPr lang="en-US" sz="1200" b="1">
                  <a:solidFill>
                    <a:srgbClr val="000000"/>
                  </a:solidFill>
                  <a:latin typeface="Comic Sans MS" pitchFamily="66" charset="0"/>
                </a:rPr>
                <a:t>PR </a:t>
              </a:r>
              <a:br>
                <a:rPr lang="en-US" sz="1200" b="1">
                  <a:solidFill>
                    <a:srgbClr val="000000"/>
                  </a:solidFill>
                  <a:latin typeface="Comic Sans MS" pitchFamily="66" charset="0"/>
                </a:rPr>
              </a:br>
              <a:r>
                <a:rPr lang="en-US" sz="1200" b="1">
                  <a:solidFill>
                    <a:srgbClr val="000000"/>
                  </a:solidFill>
                  <a:latin typeface="Comic Sans MS" pitchFamily="66" charset="0"/>
                </a:rPr>
                <a:t>Region (PRR)</a:t>
              </a:r>
            </a:p>
          </p:txBody>
        </p:sp>
        <p:sp>
          <p:nvSpPr>
            <p:cNvPr id="10327" name="Rectangle 78"/>
            <p:cNvSpPr>
              <a:spLocks noChangeArrowheads="1"/>
            </p:cNvSpPr>
            <p:nvPr/>
          </p:nvSpPr>
          <p:spPr bwMode="auto">
            <a:xfrm>
              <a:off x="889154" y="3784600"/>
              <a:ext cx="628782" cy="5318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 anchorCtr="1"/>
            <a:lstStyle/>
            <a:p>
              <a:r>
                <a:rPr lang="en-US" sz="1000" b="1" i="1">
                  <a:solidFill>
                    <a:srgbClr val="000000"/>
                  </a:solidFill>
                  <a:latin typeface="Comic Sans MS" pitchFamily="66" charset="0"/>
                </a:rPr>
                <a:t>…</a:t>
              </a:r>
            </a:p>
          </p:txBody>
        </p:sp>
        <p:cxnSp>
          <p:nvCxnSpPr>
            <p:cNvPr id="10328" name="Elbow Connector 100"/>
            <p:cNvCxnSpPr>
              <a:cxnSpLocks noChangeShapeType="1"/>
              <a:stCxn id="80" idx="2"/>
              <a:endCxn id="86" idx="0"/>
            </p:cNvCxnSpPr>
            <p:nvPr/>
          </p:nvCxnSpPr>
          <p:spPr bwMode="auto">
            <a:xfrm rot="16200000" flipH="1">
              <a:off x="1475944" y="3172301"/>
              <a:ext cx="806132" cy="1906"/>
            </a:xfrm>
            <a:prstGeom prst="straightConnector1">
              <a:avLst/>
            </a:prstGeom>
            <a:noFill/>
            <a:ln w="31750">
              <a:solidFill>
                <a:srgbClr val="004D26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329" name="Elbow Connector 100"/>
            <p:cNvCxnSpPr>
              <a:cxnSpLocks noChangeShapeType="1"/>
              <a:stCxn id="80" idx="2"/>
              <a:endCxn id="87" idx="0"/>
            </p:cNvCxnSpPr>
            <p:nvPr/>
          </p:nvCxnSpPr>
          <p:spPr bwMode="auto">
            <a:xfrm rot="16200000" flipH="1">
              <a:off x="2031526" y="2616718"/>
              <a:ext cx="806132" cy="1113071"/>
            </a:xfrm>
            <a:prstGeom prst="bentConnector3">
              <a:avLst>
                <a:gd name="adj1" fmla="val 50000"/>
              </a:avLst>
            </a:prstGeom>
            <a:noFill/>
            <a:ln w="31750">
              <a:solidFill>
                <a:srgbClr val="004D26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330" name="Elbow Connector 100"/>
            <p:cNvCxnSpPr>
              <a:cxnSpLocks noChangeShapeType="1"/>
              <a:stCxn id="80" idx="1"/>
              <a:endCxn id="82" idx="3"/>
            </p:cNvCxnSpPr>
            <p:nvPr/>
          </p:nvCxnSpPr>
          <p:spPr bwMode="auto">
            <a:xfrm rot="10800000" flipV="1">
              <a:off x="1146383" y="2500313"/>
              <a:ext cx="228648" cy="0"/>
            </a:xfrm>
            <a:prstGeom prst="straightConnector1">
              <a:avLst/>
            </a:prstGeom>
            <a:noFill/>
            <a:ln w="31750">
              <a:solidFill>
                <a:srgbClr val="004D26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331" name="Elbow Connector 100"/>
            <p:cNvCxnSpPr>
              <a:cxnSpLocks noChangeShapeType="1"/>
              <a:stCxn id="80" idx="3"/>
              <a:endCxn id="81" idx="1"/>
            </p:cNvCxnSpPr>
            <p:nvPr/>
          </p:nvCxnSpPr>
          <p:spPr bwMode="auto">
            <a:xfrm>
              <a:off x="2381082" y="2495551"/>
              <a:ext cx="232459" cy="3175"/>
            </a:xfrm>
            <a:prstGeom prst="straightConnector1">
              <a:avLst/>
            </a:prstGeom>
            <a:noFill/>
            <a:ln w="31750">
              <a:solidFill>
                <a:srgbClr val="004D26"/>
              </a:solidFill>
              <a:round/>
              <a:headEnd/>
              <a:tailEnd type="triangle" w="med" len="med"/>
            </a:ln>
          </p:spPr>
        </p:cxnSp>
        <p:cxnSp>
          <p:nvCxnSpPr>
            <p:cNvPr id="10332" name="Elbow Connector 100"/>
            <p:cNvCxnSpPr>
              <a:cxnSpLocks noChangeShapeType="1"/>
              <a:stCxn id="80" idx="2"/>
              <a:endCxn id="84" idx="0"/>
            </p:cNvCxnSpPr>
            <p:nvPr/>
          </p:nvCxnSpPr>
          <p:spPr bwMode="auto">
            <a:xfrm rot="5400000">
              <a:off x="888287" y="2586550"/>
              <a:ext cx="806132" cy="1173408"/>
            </a:xfrm>
            <a:prstGeom prst="bentConnector3">
              <a:avLst>
                <a:gd name="adj1" fmla="val 50000"/>
              </a:avLst>
            </a:prstGeom>
            <a:noFill/>
            <a:ln w="31750">
              <a:solidFill>
                <a:srgbClr val="004D26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0333" name="Rectangle 148"/>
            <p:cNvSpPr>
              <a:spLocks noChangeArrowheads="1"/>
            </p:cNvSpPr>
            <p:nvPr/>
          </p:nvSpPr>
          <p:spPr bwMode="auto">
            <a:xfrm>
              <a:off x="490609" y="1828800"/>
              <a:ext cx="2772356" cy="3079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sz="1400" b="1" i="1">
                  <a:solidFill>
                    <a:srgbClr val="000000"/>
                  </a:solidFill>
                  <a:latin typeface="Comic Sans MS" pitchFamily="66" charset="0"/>
                </a:rPr>
                <a:t>Partially Reconfigurable Device</a:t>
              </a:r>
            </a:p>
          </p:txBody>
        </p:sp>
        <p:sp>
          <p:nvSpPr>
            <p:cNvPr id="99" name="Rounded Rectangle 98"/>
            <p:cNvSpPr>
              <a:spLocks noChangeArrowheads="1"/>
            </p:cNvSpPr>
            <p:nvPr/>
          </p:nvSpPr>
          <p:spPr bwMode="auto">
            <a:xfrm>
              <a:off x="1330572" y="4699000"/>
              <a:ext cx="1097193" cy="5492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0FFDA"/>
                </a:gs>
                <a:gs pos="35001">
                  <a:srgbClr val="B2FFE3"/>
                </a:gs>
                <a:gs pos="100000">
                  <a:srgbClr val="E0FFF4"/>
                </a:gs>
              </a:gsLst>
              <a:lin ang="16200000" scaled="1"/>
            </a:gradFill>
            <a:ln w="9525">
              <a:solidFill>
                <a:srgbClr val="00CC98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 anchorCtr="1"/>
            <a:lstStyle/>
            <a:p>
              <a:pPr algn="ctr">
                <a:buFont typeface="Times New Roman" pitchFamily="18" charset="0"/>
                <a:buNone/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Comic Sans MS" pitchFamily="66" charset="0"/>
                </a:rPr>
                <a:t>Application Throughput Profiler</a:t>
              </a:r>
            </a:p>
          </p:txBody>
        </p:sp>
        <p:cxnSp>
          <p:nvCxnSpPr>
            <p:cNvPr id="10335" name="Elbow Connector 100"/>
            <p:cNvCxnSpPr>
              <a:cxnSpLocks noChangeShapeType="1"/>
              <a:stCxn id="99" idx="0"/>
              <a:endCxn id="84" idx="2"/>
            </p:cNvCxnSpPr>
            <p:nvPr/>
          </p:nvCxnSpPr>
          <p:spPr bwMode="auto">
            <a:xfrm rot="16200000" flipV="1">
              <a:off x="1005207" y="3825038"/>
              <a:ext cx="573405" cy="1174520"/>
            </a:xfrm>
            <a:prstGeom prst="bentConnector3">
              <a:avLst>
                <a:gd name="adj1" fmla="val 50000"/>
              </a:avLst>
            </a:prstGeom>
            <a:noFill/>
            <a:ln w="31750">
              <a:solidFill>
                <a:srgbClr val="004D26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336" name="Elbow Connector 100"/>
            <p:cNvCxnSpPr>
              <a:cxnSpLocks noChangeShapeType="1"/>
              <a:stCxn id="99" idx="0"/>
              <a:endCxn id="86" idx="2"/>
            </p:cNvCxnSpPr>
            <p:nvPr/>
          </p:nvCxnSpPr>
          <p:spPr bwMode="auto">
            <a:xfrm rot="5400000" flipH="1" flipV="1">
              <a:off x="1592864" y="4411901"/>
              <a:ext cx="573405" cy="794"/>
            </a:xfrm>
            <a:prstGeom prst="straightConnector1">
              <a:avLst/>
            </a:prstGeom>
            <a:noFill/>
            <a:ln w="31750">
              <a:solidFill>
                <a:srgbClr val="004D26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337" name="Elbow Connector 100"/>
            <p:cNvCxnSpPr>
              <a:cxnSpLocks noChangeShapeType="1"/>
              <a:stCxn id="99" idx="0"/>
              <a:endCxn id="87" idx="2"/>
            </p:cNvCxnSpPr>
            <p:nvPr/>
          </p:nvCxnSpPr>
          <p:spPr bwMode="auto">
            <a:xfrm rot="5400000" flipH="1" flipV="1">
              <a:off x="2148446" y="3856319"/>
              <a:ext cx="573405" cy="1111959"/>
            </a:xfrm>
            <a:prstGeom prst="bentConnector3">
              <a:avLst>
                <a:gd name="adj1" fmla="val 50000"/>
              </a:avLst>
            </a:prstGeom>
            <a:noFill/>
            <a:ln w="31750">
              <a:solidFill>
                <a:srgbClr val="004D26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0338" name="Rectangle 78"/>
            <p:cNvSpPr>
              <a:spLocks noChangeArrowheads="1"/>
            </p:cNvSpPr>
            <p:nvPr/>
          </p:nvSpPr>
          <p:spPr bwMode="auto">
            <a:xfrm>
              <a:off x="2073677" y="3771900"/>
              <a:ext cx="630370" cy="5318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 anchorCtr="1"/>
            <a:lstStyle/>
            <a:p>
              <a:r>
                <a:rPr lang="en-US" sz="1000" b="1" i="1">
                  <a:solidFill>
                    <a:srgbClr val="000000"/>
                  </a:solidFill>
                  <a:latin typeface="Comic Sans MS" pitchFamily="66" charset="0"/>
                </a:rPr>
                <a:t>…</a:t>
              </a:r>
            </a:p>
          </p:txBody>
        </p:sp>
        <p:sp>
          <p:nvSpPr>
            <p:cNvPr id="119" name="Rounded Rectangle 118"/>
            <p:cNvSpPr/>
            <p:nvPr/>
          </p:nvSpPr>
          <p:spPr bwMode="auto">
            <a:xfrm>
              <a:off x="801410" y="5702300"/>
              <a:ext cx="2209800" cy="457200"/>
            </a:xfrm>
            <a:prstGeom prst="roundRect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 anchorCtr="1"/>
            <a:lstStyle/>
            <a:p>
              <a:pPr algn="ctr">
                <a:defRPr/>
              </a:pPr>
              <a:r>
                <a:rPr lang="en-US" sz="1200" b="1">
                  <a:solidFill>
                    <a:srgbClr val="000000"/>
                  </a:solidFill>
                  <a:latin typeface="Comic Sans MS" pitchFamily="66" charset="0"/>
                </a:rPr>
                <a:t>HW/SW </a:t>
              </a:r>
              <a:br>
                <a:rPr lang="en-US" sz="1200" b="1">
                  <a:solidFill>
                    <a:srgbClr val="000000"/>
                  </a:solidFill>
                  <a:latin typeface="Comic Sans MS" pitchFamily="66" charset="0"/>
                </a:rPr>
              </a:br>
              <a:r>
                <a:rPr lang="en-US" sz="1200" b="1">
                  <a:solidFill>
                    <a:srgbClr val="000000"/>
                  </a:solidFill>
                  <a:latin typeface="Comic Sans MS" pitchFamily="66" charset="0"/>
                </a:rPr>
                <a:t>Communication Interface</a:t>
              </a:r>
            </a:p>
          </p:txBody>
        </p:sp>
        <p:cxnSp>
          <p:nvCxnSpPr>
            <p:cNvPr id="10342" name="Elbow Connector 100"/>
            <p:cNvCxnSpPr>
              <a:cxnSpLocks noChangeShapeType="1"/>
              <a:stCxn id="99" idx="2"/>
            </p:cNvCxnSpPr>
            <p:nvPr/>
          </p:nvCxnSpPr>
          <p:spPr bwMode="auto">
            <a:xfrm rot="16200000" flipH="1">
              <a:off x="1659301" y="5467996"/>
              <a:ext cx="441960" cy="1247"/>
            </a:xfrm>
            <a:prstGeom prst="straightConnector1">
              <a:avLst/>
            </a:prstGeom>
            <a:noFill/>
            <a:ln w="31750">
              <a:solidFill>
                <a:srgbClr val="004D26"/>
              </a:solidFill>
              <a:round/>
              <a:headEnd type="triangle" w="med" len="med"/>
              <a:tailEnd type="triangle" w="med" len="med"/>
            </a:ln>
          </p:spPr>
        </p:cxnSp>
      </p:grpSp>
      <p:grpSp>
        <p:nvGrpSpPr>
          <p:cNvPr id="4" name="Group 392"/>
          <p:cNvGrpSpPr>
            <a:grpSpLocks/>
          </p:cNvGrpSpPr>
          <p:nvPr/>
        </p:nvGrpSpPr>
        <p:grpSpPr bwMode="auto">
          <a:xfrm>
            <a:off x="3540125" y="1892300"/>
            <a:ext cx="4267200" cy="3336925"/>
            <a:chOff x="3539360" y="1892300"/>
            <a:chExt cx="4267200" cy="3336160"/>
          </a:xfrm>
        </p:grpSpPr>
        <p:sp>
          <p:nvSpPr>
            <p:cNvPr id="10318" name="Rounded Rectangle 115"/>
            <p:cNvSpPr>
              <a:spLocks noChangeArrowheads="1"/>
            </p:cNvSpPr>
            <p:nvPr/>
          </p:nvSpPr>
          <p:spPr bwMode="auto">
            <a:xfrm>
              <a:off x="3539360" y="1904997"/>
              <a:ext cx="4267200" cy="332346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D1C39F"/>
                </a:gs>
                <a:gs pos="35001">
                  <a:srgbClr val="F0EBD5"/>
                </a:gs>
                <a:gs pos="100000">
                  <a:srgbClr val="FFEFD1"/>
                </a:gs>
              </a:gsLst>
              <a:lin ang="5400000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Ctr="1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2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319" name="Rectangle 232"/>
            <p:cNvSpPr>
              <a:spLocks noChangeArrowheads="1"/>
            </p:cNvSpPr>
            <p:nvPr/>
          </p:nvSpPr>
          <p:spPr bwMode="auto">
            <a:xfrm>
              <a:off x="4431535" y="1892300"/>
              <a:ext cx="1484313" cy="369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 i="1">
                  <a:solidFill>
                    <a:srgbClr val="000000"/>
                  </a:solidFill>
                  <a:latin typeface="Comic Sans MS" pitchFamily="66" charset="0"/>
                </a:rPr>
                <a:t>DAPR+</a:t>
              </a:r>
            </a:p>
          </p:txBody>
        </p:sp>
      </p:grpSp>
      <p:grpSp>
        <p:nvGrpSpPr>
          <p:cNvPr id="5" name="Group 390"/>
          <p:cNvGrpSpPr>
            <a:grpSpLocks/>
          </p:cNvGrpSpPr>
          <p:nvPr/>
        </p:nvGrpSpPr>
        <p:grpSpPr bwMode="auto">
          <a:xfrm>
            <a:off x="3613150" y="2870200"/>
            <a:ext cx="2286000" cy="3270250"/>
            <a:chOff x="3612930" y="2870796"/>
            <a:chExt cx="2286198" cy="3270192"/>
          </a:xfrm>
        </p:grpSpPr>
        <p:pic>
          <p:nvPicPr>
            <p:cNvPr id="10307" name="Picture 37" descr="board"/>
            <p:cNvPicPr preferRelativeResize="0">
              <a:picLocks noChangeArrowheads="1"/>
            </p:cNvPicPr>
            <p:nvPr/>
          </p:nvPicPr>
          <p:blipFill>
            <a:blip r:embed="rId3">
              <a:clrChange>
                <a:clrFrom>
                  <a:srgbClr val="DCE0E1"/>
                </a:clrFrom>
                <a:clrTo>
                  <a:srgbClr val="DCE0E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12930" y="5482020"/>
              <a:ext cx="1141904" cy="658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Rounded Rectangle 48"/>
            <p:cNvSpPr/>
            <p:nvPr/>
          </p:nvSpPr>
          <p:spPr bwMode="auto">
            <a:xfrm>
              <a:off x="4461639" y="4607269"/>
              <a:ext cx="1177611" cy="548640"/>
            </a:xfrm>
            <a:prstGeom prst="roundRect">
              <a:avLst/>
            </a:prstGeom>
            <a:gradFill rotWithShape="1">
              <a:gsLst>
                <a:gs pos="0">
                  <a:srgbClr val="CC9900">
                    <a:shade val="51000"/>
                    <a:satMod val="130000"/>
                  </a:srgbClr>
                </a:gs>
                <a:gs pos="80000">
                  <a:srgbClr val="CC9900">
                    <a:shade val="93000"/>
                    <a:satMod val="130000"/>
                  </a:srgbClr>
                </a:gs>
                <a:gs pos="100000">
                  <a:srgbClr val="CC99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 anchorCtr="1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FFFFFF"/>
                  </a:solidFill>
                  <a:latin typeface="Comic Sans MS" pitchFamily="66" charset="0"/>
                </a:rPr>
                <a:t>HW Bitstreams</a:t>
              </a:r>
            </a:p>
          </p:txBody>
        </p:sp>
        <p:sp>
          <p:nvSpPr>
            <p:cNvPr id="48" name="Rounded Rectangle 47"/>
            <p:cNvSpPr/>
            <p:nvPr/>
          </p:nvSpPr>
          <p:spPr bwMode="auto">
            <a:xfrm flipH="1">
              <a:off x="3644055" y="3661110"/>
              <a:ext cx="2012347" cy="692059"/>
            </a:xfrm>
            <a:prstGeom prst="roundRect">
              <a:avLst/>
            </a:prstGeom>
            <a:gradFill rotWithShape="1">
              <a:gsLst>
                <a:gs pos="0">
                  <a:srgbClr val="CC9900">
                    <a:shade val="51000"/>
                    <a:satMod val="130000"/>
                  </a:srgbClr>
                </a:gs>
                <a:gs pos="80000">
                  <a:srgbClr val="CC9900">
                    <a:shade val="93000"/>
                    <a:satMod val="130000"/>
                  </a:srgbClr>
                </a:gs>
                <a:gs pos="100000">
                  <a:srgbClr val="CC99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 anchorCtr="1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FFFFFF"/>
                  </a:solidFill>
                  <a:latin typeface="Comic Sans MS" pitchFamily="66" charset="0"/>
                </a:rPr>
                <a:t>Device Vendor Tools</a:t>
              </a:r>
            </a:p>
            <a:p>
              <a:pPr algn="ctr">
                <a:defRPr/>
              </a:pPr>
              <a:endParaRPr lang="en-US" sz="1400" b="1" dirty="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cxnSp>
          <p:nvCxnSpPr>
            <p:cNvPr id="129" name="Elbow Connector 100"/>
            <p:cNvCxnSpPr>
              <a:cxnSpLocks noChangeShapeType="1"/>
            </p:cNvCxnSpPr>
            <p:nvPr/>
          </p:nvCxnSpPr>
          <p:spPr bwMode="auto">
            <a:xfrm rot="16200000" flipV="1">
              <a:off x="4944971" y="4482080"/>
              <a:ext cx="263520" cy="0"/>
            </a:xfrm>
            <a:prstGeom prst="straightConnector1">
              <a:avLst/>
            </a:prstGeom>
            <a:noFill/>
            <a:ln w="76200">
              <a:solidFill>
                <a:srgbClr val="00B050"/>
              </a:solidFill>
              <a:round/>
              <a:headEnd type="triangle" w="med" len="sm"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</p:cxnSp>
        <p:cxnSp>
          <p:nvCxnSpPr>
            <p:cNvPr id="132" name="Elbow Connector 100"/>
            <p:cNvCxnSpPr>
              <a:cxnSpLocks noChangeShapeType="1"/>
              <a:endCxn id="0" idx="1"/>
            </p:cNvCxnSpPr>
            <p:nvPr/>
          </p:nvCxnSpPr>
          <p:spPr bwMode="auto">
            <a:xfrm rot="5400000" flipH="1" flipV="1">
              <a:off x="4023366" y="5043237"/>
              <a:ext cx="600064" cy="277837"/>
            </a:xfrm>
            <a:prstGeom prst="bentConnector2">
              <a:avLst/>
            </a:prstGeom>
            <a:noFill/>
            <a:ln w="76200">
              <a:solidFill>
                <a:srgbClr val="00B050"/>
              </a:solidFill>
              <a:miter lim="800000"/>
              <a:headEnd type="triangle" w="med" len="sm"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</p:cxnSp>
        <p:cxnSp>
          <p:nvCxnSpPr>
            <p:cNvPr id="201" name="Elbow Connector 100"/>
            <p:cNvCxnSpPr>
              <a:cxnSpLocks noChangeShapeType="1"/>
              <a:endCxn id="0" idx="2"/>
            </p:cNvCxnSpPr>
            <p:nvPr/>
          </p:nvCxnSpPr>
          <p:spPr bwMode="auto">
            <a:xfrm rot="16200000" flipV="1">
              <a:off x="4194841" y="3170025"/>
              <a:ext cx="790561" cy="192104"/>
            </a:xfrm>
            <a:prstGeom prst="bentConnector3">
              <a:avLst>
                <a:gd name="adj1" fmla="val 50000"/>
              </a:avLst>
            </a:prstGeom>
            <a:noFill/>
            <a:ln w="76200">
              <a:solidFill>
                <a:srgbClr val="00B050"/>
              </a:solidFill>
              <a:miter lim="800000"/>
              <a:headEnd type="triangle" w="med" len="sm"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</p:cxnSp>
        <p:cxnSp>
          <p:nvCxnSpPr>
            <p:cNvPr id="242" name="Elbow Connector 100"/>
            <p:cNvCxnSpPr>
              <a:cxnSpLocks noChangeShapeType="1"/>
              <a:stCxn id="0" idx="1"/>
              <a:endCxn id="0" idx="2"/>
            </p:cNvCxnSpPr>
            <p:nvPr/>
          </p:nvCxnSpPr>
          <p:spPr bwMode="auto">
            <a:xfrm flipV="1">
              <a:off x="5656220" y="3454986"/>
              <a:ext cx="242908" cy="552440"/>
            </a:xfrm>
            <a:prstGeom prst="bentConnector2">
              <a:avLst/>
            </a:prstGeom>
            <a:noFill/>
            <a:ln w="76200">
              <a:solidFill>
                <a:srgbClr val="00B050"/>
              </a:solidFill>
              <a:miter lim="800000"/>
              <a:headEnd type="triangle" w="med" len="sm"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</p:cxnSp>
      </p:grpSp>
      <p:grpSp>
        <p:nvGrpSpPr>
          <p:cNvPr id="6" name="Group 387"/>
          <p:cNvGrpSpPr>
            <a:grpSpLocks/>
          </p:cNvGrpSpPr>
          <p:nvPr/>
        </p:nvGrpSpPr>
        <p:grpSpPr bwMode="auto">
          <a:xfrm>
            <a:off x="3654425" y="1017588"/>
            <a:ext cx="5375275" cy="730250"/>
            <a:chOff x="3655500" y="1016842"/>
            <a:chExt cx="5374200" cy="731520"/>
          </a:xfrm>
        </p:grpSpPr>
        <p:sp>
          <p:nvSpPr>
            <p:cNvPr id="98" name="Rounded Rectangle 97"/>
            <p:cNvSpPr>
              <a:spLocks noChangeArrowheads="1"/>
            </p:cNvSpPr>
            <p:nvPr/>
          </p:nvSpPr>
          <p:spPr bwMode="auto">
            <a:xfrm>
              <a:off x="7886929" y="1193360"/>
              <a:ext cx="1142771" cy="457995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>
              <a:solidFill>
                <a:srgbClr val="A5DEC6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 anchorCtr="1"/>
            <a:lstStyle/>
            <a:p>
              <a:pPr algn="ctr">
                <a:buFont typeface="Times New Roman" pitchFamily="18" charset="0"/>
                <a:buNone/>
                <a:defRPr/>
              </a:pPr>
              <a:r>
                <a:rPr lang="en-US" sz="1600" b="1" dirty="0" err="1">
                  <a:solidFill>
                    <a:srgbClr val="000000"/>
                  </a:solidFill>
                  <a:latin typeface="Comic Sans MS" pitchFamily="66" charset="0"/>
                </a:rPr>
                <a:t>ParRAT</a:t>
              </a:r>
              <a:endParaRPr lang="en-US" sz="1600" b="1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cxnSp>
          <p:nvCxnSpPr>
            <p:cNvPr id="148" name="Elbow Connector 100"/>
            <p:cNvCxnSpPr>
              <a:cxnSpLocks noChangeShapeType="1"/>
              <a:stCxn id="0" idx="0"/>
              <a:endCxn id="98" idx="0"/>
            </p:cNvCxnSpPr>
            <p:nvPr/>
          </p:nvCxnSpPr>
          <p:spPr bwMode="auto">
            <a:xfrm rot="16200000" flipH="1">
              <a:off x="6311480" y="-953475"/>
              <a:ext cx="176518" cy="4117151"/>
            </a:xfrm>
            <a:prstGeom prst="bentConnector3">
              <a:avLst>
                <a:gd name="adj1" fmla="val -129730"/>
              </a:avLst>
            </a:prstGeom>
            <a:noFill/>
            <a:ln w="76200">
              <a:solidFill>
                <a:srgbClr val="00B050"/>
              </a:solidFill>
              <a:miter lim="800000"/>
              <a:headEnd type="triangle" w="med" len="sm"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</p:cxnSp>
        <p:sp>
          <p:nvSpPr>
            <p:cNvPr id="101" name="Rounded Rectangle 100"/>
            <p:cNvSpPr/>
            <p:nvPr/>
          </p:nvSpPr>
          <p:spPr bwMode="auto">
            <a:xfrm>
              <a:off x="5286375" y="1054100"/>
              <a:ext cx="2468674" cy="640080"/>
            </a:xfrm>
            <a:prstGeom prst="roundRect">
              <a:avLst/>
            </a:prstGeom>
            <a:solidFill>
              <a:srgbClr val="2E87F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tIns="0" bIns="0" anchorCtr="1"/>
            <a:lstStyle/>
            <a:p>
              <a:pPr algn="ctr">
                <a:defRPr/>
              </a:pPr>
              <a:r>
                <a:rPr lang="en-US" sz="1400" b="1">
                  <a:solidFill>
                    <a:schemeClr val="bg1"/>
                  </a:solidFill>
                  <a:latin typeface="Comic Sans MS" pitchFamily="66" charset="0"/>
                </a:rPr>
                <a:t>Application  Source Code</a:t>
              </a:r>
            </a:p>
          </p:txBody>
        </p:sp>
        <p:sp>
          <p:nvSpPr>
            <p:cNvPr id="102" name="Rounded Rectangle 101"/>
            <p:cNvSpPr/>
            <p:nvPr/>
          </p:nvSpPr>
          <p:spPr bwMode="auto">
            <a:xfrm>
              <a:off x="5364553" y="1365097"/>
              <a:ext cx="1087046" cy="221769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 w="15875">
              <a:solidFill>
                <a:schemeClr val="accent1"/>
              </a:solidFill>
              <a:prstDash val="dash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 anchorCtr="1"/>
            <a:lstStyle/>
            <a:p>
              <a:pPr algn="ctr">
                <a:defRPr/>
              </a:pPr>
              <a:r>
                <a:rPr lang="en-US" sz="1400" b="1">
                  <a:solidFill>
                    <a:srgbClr val="000000"/>
                  </a:solidFill>
                  <a:latin typeface="Comic Sans MS" pitchFamily="66" charset="0"/>
                </a:rPr>
                <a:t>HW Code</a:t>
              </a:r>
            </a:p>
          </p:txBody>
        </p:sp>
        <p:sp>
          <p:nvSpPr>
            <p:cNvPr id="150" name="Rounded Rectangle 149"/>
            <p:cNvSpPr/>
            <p:nvPr/>
          </p:nvSpPr>
          <p:spPr bwMode="auto">
            <a:xfrm>
              <a:off x="3655500" y="1016842"/>
              <a:ext cx="1371485" cy="731520"/>
            </a:xfrm>
            <a:prstGeom prst="roundRect">
              <a:avLst/>
            </a:prstGeom>
            <a:solidFill>
              <a:srgbClr val="2E87F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 anchorCtr="1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Comic Sans MS" pitchFamily="66" charset="0"/>
                </a:rPr>
                <a:t>Selected PR Architecture Layout</a:t>
              </a:r>
            </a:p>
          </p:txBody>
        </p:sp>
        <p:cxnSp>
          <p:nvCxnSpPr>
            <p:cNvPr id="182" name="Elbow Connector 100"/>
            <p:cNvCxnSpPr>
              <a:cxnSpLocks noChangeShapeType="1"/>
              <a:stCxn id="0" idx="1"/>
              <a:endCxn id="0" idx="3"/>
            </p:cNvCxnSpPr>
            <p:nvPr/>
          </p:nvCxnSpPr>
          <p:spPr bwMode="auto">
            <a:xfrm rot="10800000" flipV="1">
              <a:off x="5026826" y="1374650"/>
              <a:ext cx="260298" cy="7952"/>
            </a:xfrm>
            <a:prstGeom prst="straightConnector1">
              <a:avLst/>
            </a:prstGeom>
            <a:noFill/>
            <a:ln w="76200">
              <a:solidFill>
                <a:srgbClr val="00B050"/>
              </a:solidFill>
              <a:round/>
              <a:headEnd type="triangle" w="med" len="sm"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</p:cxnSp>
        <p:sp>
          <p:nvSpPr>
            <p:cNvPr id="103" name="Rounded Rectangle 102"/>
            <p:cNvSpPr/>
            <p:nvPr/>
          </p:nvSpPr>
          <p:spPr bwMode="auto">
            <a:xfrm>
              <a:off x="6527799" y="1358266"/>
              <a:ext cx="1066800" cy="263912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 w="15875">
              <a:solidFill>
                <a:schemeClr val="accent1"/>
              </a:solidFill>
              <a:prstDash val="dash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 anchorCtr="1"/>
            <a:lstStyle/>
            <a:p>
              <a:pPr algn="ctr">
                <a:defRPr/>
              </a:pPr>
              <a:r>
                <a:rPr lang="en-US" sz="1400" b="1">
                  <a:solidFill>
                    <a:srgbClr val="000000"/>
                  </a:solidFill>
                  <a:latin typeface="Comic Sans MS" pitchFamily="66" charset="0"/>
                </a:rPr>
                <a:t>SW Code</a:t>
              </a:r>
            </a:p>
          </p:txBody>
        </p:sp>
      </p:grpSp>
      <p:grpSp>
        <p:nvGrpSpPr>
          <p:cNvPr id="7" name="Group 389"/>
          <p:cNvGrpSpPr>
            <a:grpSpLocks/>
          </p:cNvGrpSpPr>
          <p:nvPr/>
        </p:nvGrpSpPr>
        <p:grpSpPr bwMode="auto">
          <a:xfrm>
            <a:off x="3808413" y="1587500"/>
            <a:ext cx="2646362" cy="1866900"/>
            <a:chOff x="3808085" y="1586867"/>
            <a:chExt cx="2646155" cy="1866958"/>
          </a:xfrm>
        </p:grpSpPr>
        <p:cxnSp>
          <p:nvCxnSpPr>
            <p:cNvPr id="121" name="Elbow Connector 100"/>
            <p:cNvCxnSpPr>
              <a:cxnSpLocks noChangeShapeType="1"/>
            </p:cNvCxnSpPr>
            <p:nvPr/>
          </p:nvCxnSpPr>
          <p:spPr bwMode="auto">
            <a:xfrm rot="5400000" flipH="1" flipV="1">
              <a:off x="5577179" y="1914696"/>
              <a:ext cx="658833" cy="3175"/>
            </a:xfrm>
            <a:prstGeom prst="straightConnector1">
              <a:avLst/>
            </a:prstGeom>
            <a:noFill/>
            <a:ln w="76200">
              <a:solidFill>
                <a:srgbClr val="00B050"/>
              </a:solidFill>
              <a:round/>
              <a:headEnd type="triangle" w="med" len="sm"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</p:cxnSp>
        <p:sp>
          <p:nvSpPr>
            <p:cNvPr id="158" name="Rounded Rectangle 157"/>
            <p:cNvSpPr/>
            <p:nvPr/>
          </p:nvSpPr>
          <p:spPr bwMode="auto">
            <a:xfrm>
              <a:off x="5356960" y="2246332"/>
              <a:ext cx="1097280" cy="457200"/>
            </a:xfrm>
            <a:prstGeom prst="roundRect">
              <a:avLst/>
            </a:prstGeom>
            <a:gradFill rotWithShape="1">
              <a:gsLst>
                <a:gs pos="0">
                  <a:srgbClr val="CC9900">
                    <a:shade val="51000"/>
                    <a:satMod val="130000"/>
                  </a:srgbClr>
                </a:gs>
                <a:gs pos="80000">
                  <a:srgbClr val="CC9900">
                    <a:shade val="93000"/>
                    <a:satMod val="130000"/>
                  </a:srgbClr>
                </a:gs>
                <a:gs pos="100000">
                  <a:srgbClr val="CC99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 anchorCtr="1"/>
            <a:lstStyle/>
            <a:p>
              <a:pPr algn="ctr">
                <a:defRPr/>
              </a:pPr>
              <a:r>
                <a:rPr lang="en-US" sz="1400" b="1">
                  <a:solidFill>
                    <a:srgbClr val="FFFFFF"/>
                  </a:solidFill>
                  <a:latin typeface="Comic Sans MS" pitchFamily="66" charset="0"/>
                </a:rPr>
                <a:t>HLS Compiler</a:t>
              </a:r>
            </a:p>
          </p:txBody>
        </p:sp>
        <p:cxnSp>
          <p:nvCxnSpPr>
            <p:cNvPr id="109" name="Elbow Connector 100"/>
            <p:cNvCxnSpPr>
              <a:cxnSpLocks noChangeShapeType="1"/>
            </p:cNvCxnSpPr>
            <p:nvPr/>
          </p:nvCxnSpPr>
          <p:spPr bwMode="auto">
            <a:xfrm rot="16200000" flipV="1">
              <a:off x="4154106" y="1982168"/>
              <a:ext cx="481028" cy="14287"/>
            </a:xfrm>
            <a:prstGeom prst="straightConnector1">
              <a:avLst/>
            </a:prstGeom>
            <a:noFill/>
            <a:ln w="76200">
              <a:solidFill>
                <a:srgbClr val="00B050"/>
              </a:solidFill>
              <a:round/>
              <a:headEnd type="triangle" w="med" len="sm"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</p:cxnSp>
        <p:sp>
          <p:nvSpPr>
            <p:cNvPr id="175" name="Rounded Rectangle 174"/>
            <p:cNvSpPr/>
            <p:nvPr/>
          </p:nvSpPr>
          <p:spPr bwMode="auto">
            <a:xfrm flipH="1">
              <a:off x="3808085" y="2230120"/>
              <a:ext cx="1371492" cy="640080"/>
            </a:xfrm>
            <a:prstGeom prst="roundRect">
              <a:avLst/>
            </a:prstGeom>
            <a:gradFill rotWithShape="1">
              <a:gsLst>
                <a:gs pos="0">
                  <a:srgbClr val="CC9900">
                    <a:shade val="51000"/>
                    <a:satMod val="130000"/>
                  </a:srgbClr>
                </a:gs>
                <a:gs pos="80000">
                  <a:srgbClr val="CC9900">
                    <a:shade val="93000"/>
                    <a:satMod val="130000"/>
                  </a:srgbClr>
                </a:gs>
                <a:gs pos="100000">
                  <a:srgbClr val="CC99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 anchorCtr="1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FFFFFF"/>
                  </a:solidFill>
                  <a:latin typeface="Comic Sans MS" pitchFamily="66" charset="0"/>
                </a:rPr>
                <a:t>Architecture HDL Generation</a:t>
              </a:r>
            </a:p>
          </p:txBody>
        </p:sp>
        <p:sp>
          <p:nvSpPr>
            <p:cNvPr id="241" name="Rounded Rectangle 240"/>
            <p:cNvSpPr/>
            <p:nvPr/>
          </p:nvSpPr>
          <p:spPr bwMode="auto">
            <a:xfrm flipH="1">
              <a:off x="5349460" y="2996625"/>
              <a:ext cx="1097280" cy="457200"/>
            </a:xfrm>
            <a:prstGeom prst="roundRect">
              <a:avLst/>
            </a:prstGeom>
            <a:gradFill rotWithShape="1">
              <a:gsLst>
                <a:gs pos="0">
                  <a:srgbClr val="CC9900">
                    <a:shade val="51000"/>
                    <a:satMod val="130000"/>
                  </a:srgbClr>
                </a:gs>
                <a:gs pos="80000">
                  <a:srgbClr val="CC9900">
                    <a:shade val="93000"/>
                    <a:satMod val="130000"/>
                  </a:srgbClr>
                </a:gs>
                <a:gs pos="100000">
                  <a:srgbClr val="CC99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 anchorCtr="1"/>
            <a:lstStyle/>
            <a:p>
              <a:pPr algn="ctr">
                <a:defRPr/>
              </a:pPr>
              <a:r>
                <a:rPr lang="en-US" sz="1400" b="1">
                  <a:solidFill>
                    <a:srgbClr val="FFFFFF"/>
                  </a:solidFill>
                  <a:latin typeface="Comic Sans MS" pitchFamily="66" charset="0"/>
                </a:rPr>
                <a:t>HW HDL Code</a:t>
              </a:r>
            </a:p>
          </p:txBody>
        </p:sp>
        <p:cxnSp>
          <p:nvCxnSpPr>
            <p:cNvPr id="372" name="Elbow Connector 100"/>
            <p:cNvCxnSpPr>
              <a:cxnSpLocks noChangeShapeType="1"/>
            </p:cNvCxnSpPr>
            <p:nvPr/>
          </p:nvCxnSpPr>
          <p:spPr bwMode="auto">
            <a:xfrm rot="5400000" flipH="1" flipV="1">
              <a:off x="5754985" y="2846588"/>
              <a:ext cx="293696" cy="6350"/>
            </a:xfrm>
            <a:prstGeom prst="straightConnector1">
              <a:avLst/>
            </a:prstGeom>
            <a:noFill/>
            <a:ln w="76200">
              <a:solidFill>
                <a:srgbClr val="00B050"/>
              </a:solidFill>
              <a:round/>
              <a:headEnd type="triangle" w="med" len="sm"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</p:cxnSp>
      </p:grpSp>
      <p:grpSp>
        <p:nvGrpSpPr>
          <p:cNvPr id="8" name="Group 391"/>
          <p:cNvGrpSpPr>
            <a:grpSpLocks/>
          </p:cNvGrpSpPr>
          <p:nvPr/>
        </p:nvGrpSpPr>
        <p:grpSpPr bwMode="auto">
          <a:xfrm>
            <a:off x="4614863" y="5673725"/>
            <a:ext cx="2082800" cy="261938"/>
            <a:chOff x="4601765" y="5673554"/>
            <a:chExt cx="2691662" cy="302092"/>
          </a:xfrm>
        </p:grpSpPr>
        <p:cxnSp>
          <p:nvCxnSpPr>
            <p:cNvPr id="135" name="Elbow Connector 100"/>
            <p:cNvCxnSpPr>
              <a:cxnSpLocks noChangeShapeType="1"/>
            </p:cNvCxnSpPr>
            <p:nvPr/>
          </p:nvCxnSpPr>
          <p:spPr bwMode="auto">
            <a:xfrm rot="10800000" flipV="1">
              <a:off x="4782303" y="5832839"/>
              <a:ext cx="2283399" cy="0"/>
            </a:xfrm>
            <a:prstGeom prst="straightConnector1">
              <a:avLst/>
            </a:prstGeom>
            <a:noFill/>
            <a:ln w="165100">
              <a:solidFill>
                <a:srgbClr val="00B050"/>
              </a:solidFill>
              <a:round/>
              <a:headEnd type="triangle" w="sm" len="sm"/>
              <a:tailEnd type="triangle" w="sm" len="sm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</p:cxnSp>
        <p:sp>
          <p:nvSpPr>
            <p:cNvPr id="10279" name="Rectangle 379"/>
            <p:cNvSpPr>
              <a:spLocks noChangeArrowheads="1"/>
            </p:cNvSpPr>
            <p:nvPr/>
          </p:nvSpPr>
          <p:spPr bwMode="auto">
            <a:xfrm>
              <a:off x="4601765" y="5673554"/>
              <a:ext cx="2691662" cy="302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100" b="1" i="1">
                  <a:latin typeface="Comic Sans MS" pitchFamily="66" charset="0"/>
                </a:rPr>
                <a:t>Communication Interface</a:t>
              </a:r>
            </a:p>
          </p:txBody>
        </p:sp>
      </p:grpSp>
      <p:pic>
        <p:nvPicPr>
          <p:cNvPr id="10253" name="Picture 86" descr="cognitive_pr_logo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175" y="236538"/>
            <a:ext cx="20113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99"/>
          <p:cNvGrpSpPr>
            <a:grpSpLocks/>
          </p:cNvGrpSpPr>
          <p:nvPr/>
        </p:nvGrpSpPr>
        <p:grpSpPr bwMode="auto">
          <a:xfrm>
            <a:off x="6516688" y="1622425"/>
            <a:ext cx="1554162" cy="4410075"/>
            <a:chOff x="6516688" y="1622423"/>
            <a:chExt cx="1555543" cy="4410271"/>
          </a:xfrm>
        </p:grpSpPr>
        <p:grpSp>
          <p:nvGrpSpPr>
            <p:cNvPr id="10" name="Group 388"/>
            <p:cNvGrpSpPr>
              <a:grpSpLocks/>
            </p:cNvGrpSpPr>
            <p:nvPr/>
          </p:nvGrpSpPr>
          <p:grpSpPr bwMode="auto">
            <a:xfrm>
              <a:off x="6516688" y="1622423"/>
              <a:ext cx="1100137" cy="3662526"/>
              <a:chOff x="6515944" y="1622176"/>
              <a:chExt cx="1100376" cy="3663095"/>
            </a:xfrm>
          </p:grpSpPr>
          <p:sp>
            <p:nvSpPr>
              <p:cNvPr id="105" name="Rounded Rectangle 104"/>
              <p:cNvSpPr/>
              <p:nvPr/>
            </p:nvSpPr>
            <p:spPr bwMode="auto">
              <a:xfrm flipH="1">
                <a:off x="6515944" y="2254338"/>
                <a:ext cx="1097280" cy="457200"/>
              </a:xfrm>
              <a:prstGeom prst="roundRect">
                <a:avLst/>
              </a:prstGeom>
              <a:gradFill rotWithShape="1">
                <a:gsLst>
                  <a:gs pos="0">
                    <a:srgbClr val="CC9900">
                      <a:shade val="51000"/>
                      <a:satMod val="130000"/>
                    </a:srgbClr>
                  </a:gs>
                  <a:gs pos="80000">
                    <a:srgbClr val="CC9900">
                      <a:shade val="93000"/>
                      <a:satMod val="130000"/>
                    </a:srgbClr>
                  </a:gs>
                  <a:gs pos="100000">
                    <a:srgbClr val="CC9900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 anchorCtr="1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rgbClr val="FFFFFF"/>
                    </a:solidFill>
                    <a:latin typeface="Comic Sans MS" pitchFamily="66" charset="0"/>
                    <a:cs typeface="Times New Roman" pitchFamily="18" charset="0"/>
                  </a:rPr>
                  <a:t>SW</a:t>
                </a:r>
                <a:br>
                  <a:rPr lang="en-US" sz="1400" b="1" dirty="0">
                    <a:solidFill>
                      <a:srgbClr val="FFFFFF"/>
                    </a:solidFill>
                    <a:latin typeface="Comic Sans MS" pitchFamily="66" charset="0"/>
                    <a:cs typeface="Times New Roman" pitchFamily="18" charset="0"/>
                  </a:rPr>
                </a:br>
                <a:r>
                  <a:rPr lang="en-US" sz="1400" b="1" dirty="0">
                    <a:solidFill>
                      <a:srgbClr val="FFFFFF"/>
                    </a:solidFill>
                    <a:latin typeface="Comic Sans MS" pitchFamily="66" charset="0"/>
                    <a:cs typeface="Times New Roman" pitchFamily="18" charset="0"/>
                  </a:rPr>
                  <a:t>Compiler</a:t>
                </a:r>
              </a:p>
            </p:txBody>
          </p:sp>
          <p:sp>
            <p:nvSpPr>
              <p:cNvPr id="106" name="Rounded Rectangle 105"/>
              <p:cNvSpPr/>
              <p:nvPr/>
            </p:nvSpPr>
            <p:spPr bwMode="auto">
              <a:xfrm>
                <a:off x="6519040" y="3858180"/>
                <a:ext cx="1097280" cy="485515"/>
              </a:xfrm>
              <a:prstGeom prst="roundRect">
                <a:avLst/>
              </a:prstGeom>
              <a:gradFill rotWithShape="1">
                <a:gsLst>
                  <a:gs pos="0">
                    <a:srgbClr val="CC9900">
                      <a:shade val="51000"/>
                      <a:satMod val="130000"/>
                    </a:srgbClr>
                  </a:gs>
                  <a:gs pos="80000">
                    <a:srgbClr val="CC9900">
                      <a:shade val="93000"/>
                      <a:satMod val="130000"/>
                    </a:srgbClr>
                  </a:gs>
                  <a:gs pos="100000">
                    <a:srgbClr val="CC9900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 anchorCtr="1"/>
              <a:lstStyle/>
              <a:p>
                <a:pPr algn="ctr">
                  <a:defRPr/>
                </a:pPr>
                <a:r>
                  <a:rPr lang="en-US" sz="1400" b="1">
                    <a:solidFill>
                      <a:srgbClr val="FFFFFF"/>
                    </a:solidFill>
                    <a:latin typeface="Comic Sans MS" pitchFamily="66" charset="0"/>
                  </a:rPr>
                  <a:t>SW Binary</a:t>
                </a:r>
              </a:p>
            </p:txBody>
          </p:sp>
          <p:cxnSp>
            <p:nvCxnSpPr>
              <p:cNvPr id="115" name="Elbow Connector 100"/>
              <p:cNvCxnSpPr>
                <a:cxnSpLocks noChangeShapeType="1"/>
              </p:cNvCxnSpPr>
              <p:nvPr/>
            </p:nvCxnSpPr>
            <p:spPr bwMode="auto">
              <a:xfrm rot="16200000" flipV="1">
                <a:off x="6747467" y="1935768"/>
                <a:ext cx="631951" cy="4768"/>
              </a:xfrm>
              <a:prstGeom prst="straightConnector1">
                <a:avLst/>
              </a:prstGeom>
              <a:noFill/>
              <a:ln w="76200">
                <a:solidFill>
                  <a:srgbClr val="00B050"/>
                </a:solidFill>
                <a:round/>
                <a:headEnd type="triangle" w="med" len="sm"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</p:cxnSp>
          <p:cxnSp>
            <p:nvCxnSpPr>
              <p:cNvPr id="124" name="Elbow Connector 100"/>
              <p:cNvCxnSpPr>
                <a:cxnSpLocks noChangeShapeType="1"/>
              </p:cNvCxnSpPr>
              <p:nvPr/>
            </p:nvCxnSpPr>
            <p:spPr bwMode="auto">
              <a:xfrm rot="16200000" flipV="1">
                <a:off x="6493419" y="3283826"/>
                <a:ext cx="1146404" cy="1589"/>
              </a:xfrm>
              <a:prstGeom prst="straightConnector1">
                <a:avLst/>
              </a:prstGeom>
              <a:noFill/>
              <a:ln w="76200">
                <a:solidFill>
                  <a:srgbClr val="00B050"/>
                </a:solidFill>
                <a:round/>
                <a:headEnd type="triangle" w="med" len="sm"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</p:cxnSp>
          <p:cxnSp>
            <p:nvCxnSpPr>
              <p:cNvPr id="325" name="Elbow Connector 10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591070" y="4808926"/>
                <a:ext cx="952690" cy="0"/>
              </a:xfrm>
              <a:prstGeom prst="straightConnector1">
                <a:avLst/>
              </a:prstGeom>
              <a:noFill/>
              <a:ln w="76200">
                <a:solidFill>
                  <a:srgbClr val="00B050"/>
                </a:solidFill>
                <a:round/>
                <a:headEnd type="triangle" w="med" len="sm"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</p:cxnSp>
        </p:grpSp>
        <p:sp>
          <p:nvSpPr>
            <p:cNvPr id="96" name="Rounded Rectangle 95"/>
            <p:cNvSpPr/>
            <p:nvPr/>
          </p:nvSpPr>
          <p:spPr bwMode="auto">
            <a:xfrm>
              <a:off x="6521850" y="5294650"/>
              <a:ext cx="1550381" cy="738044"/>
            </a:xfrm>
            <a:prstGeom prst="roundRect">
              <a:avLst/>
            </a:prstGeom>
            <a:solidFill>
              <a:srgbClr val="34557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 anchorCtr="1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FFFFFF"/>
                  </a:solidFill>
                  <a:latin typeface="Comic Sans MS" pitchFamily="66" charset="0"/>
                </a:rPr>
                <a:t>GPP</a:t>
              </a:r>
            </a:p>
            <a:p>
              <a:pPr algn="ctr">
                <a:defRPr/>
              </a:pPr>
              <a:endParaRPr lang="en-US" sz="1400" b="1" dirty="0">
                <a:solidFill>
                  <a:srgbClr val="FFFFFF"/>
                </a:solidFill>
                <a:latin typeface="Comic Sans MS" pitchFamily="66" charset="0"/>
              </a:endParaRPr>
            </a:p>
            <a:p>
              <a:pPr algn="ctr">
                <a:defRPr/>
              </a:pPr>
              <a:endParaRPr lang="en-US" sz="1400" b="1" dirty="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</p:grpSp>
      <p:sp>
        <p:nvSpPr>
          <p:cNvPr id="77" name="Title 1"/>
          <p:cNvSpPr txBox="1">
            <a:spLocks/>
          </p:cNvSpPr>
          <p:nvPr/>
        </p:nvSpPr>
        <p:spPr>
          <a:xfrm>
            <a:off x="384175" y="204788"/>
            <a:ext cx="8458200" cy="484187"/>
          </a:xfrm>
          <a:prstGeom prst="rect">
            <a:avLst/>
          </a:prstGeom>
          <a:noFill/>
        </p:spPr>
        <p:txBody>
          <a:bodyPr/>
          <a:lstStyle/>
          <a:p>
            <a:pPr defTabSz="4572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3200" b="1">
                <a:solidFill>
                  <a:srgbClr val="0021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                   Task 2 – Design with DAPR+</a:t>
            </a:r>
          </a:p>
        </p:txBody>
      </p:sp>
      <p:pic>
        <p:nvPicPr>
          <p:cNvPr id="49255" name="Picture 1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1914" y="4024315"/>
            <a:ext cx="650649" cy="242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9256" name="Picture 1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5" y="4038601"/>
            <a:ext cx="803673" cy="228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8" name="Picture 52" descr="intel-atom-log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5289" y="5576711"/>
            <a:ext cx="609599" cy="395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3" name="Picture 8" descr="http://asia.cnet.com/i/r/2010/crave/hp/63020718/armcortexa15_500x375.jpg"/>
          <p:cNvPicPr>
            <a:picLocks noChangeAspect="1" noChangeArrowheads="1"/>
          </p:cNvPicPr>
          <p:nvPr/>
        </p:nvPicPr>
        <p:blipFill>
          <a:blip r:embed="rId8" cstate="print"/>
          <a:srcRect b="15946"/>
          <a:stretch>
            <a:fillRect/>
          </a:stretch>
        </p:blipFill>
        <p:spPr bwMode="auto">
          <a:xfrm>
            <a:off x="7359572" y="5565423"/>
            <a:ext cx="626239" cy="406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76200" y="742950"/>
            <a:ext cx="9067800" cy="53975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6" name="Text Box 3"/>
          <p:cNvSpPr txBox="1">
            <a:spLocks noChangeArrowheads="1"/>
          </p:cNvSpPr>
          <p:nvPr/>
        </p:nvSpPr>
        <p:spPr bwMode="auto">
          <a:xfrm>
            <a:off x="123825" y="4030663"/>
            <a:ext cx="4973638" cy="213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defTabSz="457200">
              <a:spcBef>
                <a:spcPts val="35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400">
                <a:solidFill>
                  <a:srgbClr val="000000"/>
                </a:solidFill>
              </a:rPr>
              <a:t>Automated SW boot loader generation</a:t>
            </a:r>
          </a:p>
          <a:p>
            <a:pPr marL="668338" lvl="1" indent="-325438" defTabSz="457200">
              <a:spcBef>
                <a:spcPts val="350"/>
              </a:spcBef>
              <a:buClr>
                <a:srgbClr val="3B812F"/>
              </a:buClr>
              <a:buSzPct val="60000"/>
              <a:buFont typeface="Wingdings" pitchFamily="2" charset="2"/>
              <a:buChar char="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400">
                <a:solidFill>
                  <a:srgbClr val="FF4A00"/>
                </a:solidFill>
              </a:rPr>
              <a:t>Utilizes SW compiler to generate SW binary</a:t>
            </a:r>
            <a:endParaRPr lang="en-GB" sz="1400">
              <a:solidFill>
                <a:srgbClr val="000000"/>
              </a:solidFill>
            </a:endParaRPr>
          </a:p>
          <a:p>
            <a:pPr marL="341313" indent="-341313" defTabSz="457200">
              <a:spcBef>
                <a:spcPts val="35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400">
                <a:solidFill>
                  <a:srgbClr val="000000"/>
                </a:solidFill>
              </a:rPr>
              <a:t>HW/SW communication interface</a:t>
            </a:r>
          </a:p>
          <a:p>
            <a:pPr marL="668338" lvl="1" indent="-325438" defTabSz="457200">
              <a:spcBef>
                <a:spcPts val="350"/>
              </a:spcBef>
              <a:buClr>
                <a:srgbClr val="3B812F"/>
              </a:buClr>
              <a:buSzPct val="60000"/>
              <a:buFont typeface="Wingdings" pitchFamily="2" charset="2"/>
              <a:buChar char="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400">
                <a:solidFill>
                  <a:srgbClr val="FF4A00"/>
                </a:solidFill>
              </a:rPr>
              <a:t>Allows SW control of HW tasks</a:t>
            </a:r>
            <a:endParaRPr lang="en-GB" sz="1400">
              <a:solidFill>
                <a:srgbClr val="000000"/>
              </a:solidFill>
            </a:endParaRPr>
          </a:p>
          <a:p>
            <a:pPr marL="341313" indent="-341313" defTabSz="457200">
              <a:spcBef>
                <a:spcPts val="35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400">
                <a:solidFill>
                  <a:srgbClr val="000000"/>
                </a:solidFill>
              </a:rPr>
              <a:t>Automatically generated throughput profiler</a:t>
            </a:r>
            <a:endParaRPr lang="en-GB" sz="1400">
              <a:solidFill>
                <a:srgbClr val="FF4A00"/>
              </a:solidFill>
            </a:endParaRPr>
          </a:p>
          <a:p>
            <a:pPr marL="668338" lvl="1" indent="-325438" defTabSz="457200">
              <a:spcBef>
                <a:spcPts val="350"/>
              </a:spcBef>
              <a:buClr>
                <a:srgbClr val="3B812F"/>
              </a:buClr>
              <a:buSzPct val="60000"/>
              <a:buFont typeface="Wingdings" pitchFamily="2" charset="2"/>
              <a:buChar char="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400">
                <a:solidFill>
                  <a:srgbClr val="FF4A00"/>
                </a:solidFill>
              </a:rPr>
              <a:t>Captures static and PR region throughput data</a:t>
            </a:r>
          </a:p>
          <a:p>
            <a:pPr marL="668338" lvl="1" indent="-325438" defTabSz="457200">
              <a:spcBef>
                <a:spcPts val="350"/>
              </a:spcBef>
              <a:buClr>
                <a:srgbClr val="3B812F"/>
              </a:buClr>
              <a:buSzPct val="60000"/>
              <a:buFont typeface="Wingdings" pitchFamily="2" charset="2"/>
              <a:buChar char="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400">
                <a:solidFill>
                  <a:srgbClr val="FF4A00"/>
                </a:solidFill>
              </a:rPr>
              <a:t>Throughput data fed to ParRAT</a:t>
            </a:r>
          </a:p>
          <a:p>
            <a:pPr marL="1020763" lvl="2" indent="-349250" defTabSz="457200" eaLnBrk="0" hangingPunct="0">
              <a:lnSpc>
                <a:spcPct val="9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300">
                <a:solidFill>
                  <a:srgbClr val="0021A5"/>
                </a:solidFill>
              </a:rPr>
              <a:t>ParRAT updates architectural layout</a:t>
            </a:r>
            <a:endParaRPr lang="en-GB" sz="1200">
              <a:solidFill>
                <a:srgbClr val="0021A5"/>
              </a:solidFill>
            </a:endParaRPr>
          </a:p>
          <a:p>
            <a:pPr marL="668338" lvl="1" indent="-325438" defTabSz="457200">
              <a:spcBef>
                <a:spcPts val="300"/>
              </a:spcBef>
              <a:buSzPct val="6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1200">
              <a:solidFill>
                <a:srgbClr val="FF4A00"/>
              </a:solidFill>
            </a:endParaRPr>
          </a:p>
          <a:p>
            <a:pPr marL="1020763" lvl="2" indent="-349250" defTabSz="457200">
              <a:spcBef>
                <a:spcPts val="300"/>
              </a:spcBef>
              <a:buSzPct val="65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1200">
              <a:solidFill>
                <a:srgbClr val="FF4A00"/>
              </a:solidFill>
            </a:endParaRPr>
          </a:p>
        </p:txBody>
      </p:sp>
      <p:sp>
        <p:nvSpPr>
          <p:cNvPr id="90" name="Text Box 3"/>
          <p:cNvSpPr txBox="1">
            <a:spLocks noChangeArrowheads="1"/>
          </p:cNvSpPr>
          <p:nvPr/>
        </p:nvSpPr>
        <p:spPr bwMode="auto">
          <a:xfrm>
            <a:off x="4605338" y="4030663"/>
            <a:ext cx="5029200" cy="301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defTabSz="457200">
              <a:spcBef>
                <a:spcPts val="35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400">
                <a:solidFill>
                  <a:srgbClr val="000000"/>
                </a:solidFill>
              </a:rPr>
              <a:t>Automated HW architecture implementation</a:t>
            </a:r>
          </a:p>
          <a:p>
            <a:pPr marL="668338" lvl="1" indent="-325438" defTabSz="457200">
              <a:spcBef>
                <a:spcPts val="350"/>
              </a:spcBef>
              <a:buClr>
                <a:srgbClr val="3B812F"/>
              </a:buClr>
              <a:buSzPct val="60000"/>
              <a:buFont typeface="Wingdings" pitchFamily="2" charset="2"/>
              <a:buChar char="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400">
                <a:solidFill>
                  <a:srgbClr val="FF4A00"/>
                </a:solidFill>
              </a:rPr>
              <a:t>Generates HDL code for static and PR regions</a:t>
            </a:r>
          </a:p>
          <a:p>
            <a:pPr marL="668338" lvl="1" indent="-325438" defTabSz="457200">
              <a:spcBef>
                <a:spcPts val="350"/>
              </a:spcBef>
              <a:buClr>
                <a:srgbClr val="3B812F"/>
              </a:buClr>
              <a:buSzPct val="60000"/>
              <a:buFont typeface="Wingdings" pitchFamily="2" charset="2"/>
              <a:buChar char="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400">
                <a:solidFill>
                  <a:srgbClr val="FF4A00"/>
                </a:solidFill>
              </a:rPr>
              <a:t>HW bitstreams generated using vendor utilities</a:t>
            </a:r>
            <a:endParaRPr lang="en-GB" sz="1400">
              <a:solidFill>
                <a:srgbClr val="000000"/>
              </a:solidFill>
            </a:endParaRPr>
          </a:p>
          <a:p>
            <a:pPr marL="341313" indent="-341313" defTabSz="457200">
              <a:spcBef>
                <a:spcPts val="35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400">
                <a:solidFill>
                  <a:srgbClr val="000000"/>
                </a:solidFill>
              </a:rPr>
              <a:t>Automatically floorplanned custom PRRs</a:t>
            </a:r>
          </a:p>
          <a:p>
            <a:pPr marL="668338" lvl="1" indent="-325438" defTabSz="457200">
              <a:spcBef>
                <a:spcPts val="350"/>
              </a:spcBef>
              <a:buClr>
                <a:srgbClr val="3B812F"/>
              </a:buClr>
              <a:buSzPct val="60000"/>
              <a:buFont typeface="Wingdings" pitchFamily="2" charset="2"/>
              <a:buChar char="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400">
                <a:solidFill>
                  <a:srgbClr val="FF4A00"/>
                </a:solidFill>
              </a:rPr>
              <a:t>PRRs can contain heterogeneous resources</a:t>
            </a:r>
            <a:endParaRPr lang="en-GB" sz="1400">
              <a:solidFill>
                <a:srgbClr val="000000"/>
              </a:solidFill>
            </a:endParaRPr>
          </a:p>
          <a:p>
            <a:pPr marL="341313" indent="-341313" defTabSz="457200">
              <a:spcBef>
                <a:spcPts val="35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400">
                <a:solidFill>
                  <a:srgbClr val="000000"/>
                </a:solidFill>
              </a:rPr>
              <a:t>Automatically generated HW controller</a:t>
            </a:r>
          </a:p>
          <a:p>
            <a:pPr marL="668338" lvl="1" indent="-325438" defTabSz="457200">
              <a:spcBef>
                <a:spcPts val="350"/>
              </a:spcBef>
              <a:buClr>
                <a:srgbClr val="3B812F"/>
              </a:buClr>
              <a:buSzPct val="60000"/>
              <a:buFont typeface="Wingdings" pitchFamily="2" charset="2"/>
              <a:buChar char="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400">
                <a:solidFill>
                  <a:srgbClr val="FF4A00"/>
                </a:solidFill>
              </a:rPr>
              <a:t>Loads/unloads PR tasks</a:t>
            </a:r>
          </a:p>
          <a:p>
            <a:pPr marL="668338" lvl="1" indent="-325438" defTabSz="457200">
              <a:spcBef>
                <a:spcPts val="350"/>
              </a:spcBef>
              <a:buClr>
                <a:srgbClr val="3B812F"/>
              </a:buClr>
              <a:buSzPct val="60000"/>
              <a:buFont typeface="Wingdings" pitchFamily="2" charset="2"/>
              <a:buChar char="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400">
                <a:solidFill>
                  <a:srgbClr val="FF4A00"/>
                </a:solidFill>
              </a:rPr>
              <a:t>Contains PR task schedule </a:t>
            </a:r>
          </a:p>
          <a:p>
            <a:pPr marL="1020763" lvl="2" indent="-349250" defTabSz="457200">
              <a:spcBef>
                <a:spcPts val="300"/>
              </a:spcBef>
              <a:buSzPct val="65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1200">
              <a:solidFill>
                <a:srgbClr val="FF4A00"/>
              </a:solidFill>
            </a:endParaRPr>
          </a:p>
        </p:txBody>
      </p:sp>
      <p:pic>
        <p:nvPicPr>
          <p:cNvPr id="8302" name="Picture 1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43075" y="744538"/>
            <a:ext cx="5610225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9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9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4" grpId="0"/>
      <p:bldP spid="7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 bwMode="auto">
          <a:xfrm>
            <a:off x="5215945" y="3412901"/>
            <a:ext cx="3618963" cy="2627290"/>
          </a:xfrm>
          <a:prstGeom prst="roundRect">
            <a:avLst>
              <a:gd name="adj" fmla="val 6141"/>
            </a:avLst>
          </a:prstGeom>
          <a:solidFill>
            <a:schemeClr val="bg2">
              <a:lumMod val="60000"/>
              <a:lumOff val="40000"/>
              <a:alpha val="73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1269" name="Straight Connector 93"/>
          <p:cNvCxnSpPr>
            <a:cxnSpLocks noChangeShapeType="1"/>
          </p:cNvCxnSpPr>
          <p:nvPr/>
        </p:nvCxnSpPr>
        <p:spPr bwMode="auto">
          <a:xfrm rot="5400000">
            <a:off x="7926388" y="5338763"/>
            <a:ext cx="604837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91" name="Rounded Rectangle 90"/>
          <p:cNvSpPr/>
          <p:nvPr/>
        </p:nvSpPr>
        <p:spPr bwMode="auto">
          <a:xfrm>
            <a:off x="4649275" y="772732"/>
            <a:ext cx="4365937" cy="2627290"/>
          </a:xfrm>
          <a:prstGeom prst="roundRect">
            <a:avLst>
              <a:gd name="adj" fmla="val 6141"/>
            </a:avLst>
          </a:prstGeom>
          <a:solidFill>
            <a:schemeClr val="bg2">
              <a:lumMod val="60000"/>
              <a:lumOff val="40000"/>
              <a:alpha val="73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915400" cy="609600"/>
          </a:xfrm>
        </p:spPr>
        <p:txBody>
          <a:bodyPr/>
          <a:lstStyle/>
          <a:p>
            <a:pPr defTabSz="45720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smtClean="0"/>
              <a:t>Task 3:                    Dynamic Resource Manager (DRM)</a:t>
            </a:r>
          </a:p>
        </p:txBody>
      </p:sp>
      <p:sp>
        <p:nvSpPr>
          <p:cNvPr id="50179" name="Text Placeholder 2"/>
          <p:cNvSpPr>
            <a:spLocks noGrp="1"/>
          </p:cNvSpPr>
          <p:nvPr>
            <p:ph type="body" sz="half" idx="1"/>
          </p:nvPr>
        </p:nvSpPr>
        <p:spPr>
          <a:xfrm>
            <a:off x="100013" y="815975"/>
            <a:ext cx="4567237" cy="5178425"/>
          </a:xfrm>
        </p:spPr>
        <p:txBody>
          <a:bodyPr/>
          <a:lstStyle/>
          <a:p>
            <a:r>
              <a:rPr lang="en-US" sz="1600" smtClean="0"/>
              <a:t>DRM allows multiple software applications </a:t>
            </a:r>
            <a:br>
              <a:rPr lang="en-US" sz="1600" smtClean="0"/>
            </a:br>
            <a:r>
              <a:rPr lang="en-US" sz="1600" smtClean="0"/>
              <a:t>to share VAPRES hardware resources</a:t>
            </a:r>
            <a:endParaRPr lang="en-US" sz="600" smtClean="0"/>
          </a:p>
          <a:p>
            <a:pPr lvl="1"/>
            <a:r>
              <a:rPr lang="en-US" sz="1400" smtClean="0"/>
              <a:t>Embedded Linux kernel module</a:t>
            </a:r>
          </a:p>
          <a:p>
            <a:pPr lvl="2"/>
            <a:r>
              <a:rPr lang="en-US" sz="1200" smtClean="0"/>
              <a:t>Dynamic allocation of  PRRs to PRMs</a:t>
            </a:r>
          </a:p>
          <a:p>
            <a:pPr lvl="2"/>
            <a:r>
              <a:rPr lang="en-US" sz="1200" smtClean="0"/>
              <a:t>Dynamic inter-PRR communication</a:t>
            </a:r>
          </a:p>
          <a:p>
            <a:pPr lvl="1"/>
            <a:r>
              <a:rPr lang="en-US" sz="1400" smtClean="0"/>
              <a:t>Interfacing between software applications </a:t>
            </a:r>
            <a:br>
              <a:rPr lang="en-US" sz="1400" smtClean="0"/>
            </a:br>
            <a:r>
              <a:rPr lang="en-US" sz="1400" smtClean="0"/>
              <a:t>and PRMs inside PRRs</a:t>
            </a:r>
          </a:p>
          <a:p>
            <a:r>
              <a:rPr lang="en-US" sz="1600" smtClean="0"/>
              <a:t>Enabled computational capabilities</a:t>
            </a:r>
          </a:p>
          <a:p>
            <a:pPr lvl="1"/>
            <a:r>
              <a:rPr lang="en-US" sz="1400" smtClean="0"/>
              <a:t>Load balancing</a:t>
            </a:r>
          </a:p>
          <a:p>
            <a:pPr lvl="2"/>
            <a:r>
              <a:rPr lang="en-US" sz="1200" smtClean="0"/>
              <a:t>Distribute application’s PRMs for execution across multiple VAPRES systems</a:t>
            </a:r>
          </a:p>
          <a:p>
            <a:pPr lvl="1"/>
            <a:r>
              <a:rPr lang="en-US" sz="1400" smtClean="0"/>
              <a:t>Dynamic HW migration</a:t>
            </a:r>
          </a:p>
          <a:p>
            <a:pPr lvl="2"/>
            <a:r>
              <a:rPr lang="en-US" sz="1200" smtClean="0"/>
              <a:t>Adaptive migration of  computational intensive SW functions to equivalent HW inside PRMs</a:t>
            </a:r>
          </a:p>
          <a:p>
            <a:r>
              <a:rPr lang="en-US" sz="1600" smtClean="0"/>
              <a:t>DRM design and implementation</a:t>
            </a:r>
          </a:p>
          <a:p>
            <a:pPr lvl="1"/>
            <a:r>
              <a:rPr lang="en-US" sz="1400" smtClean="0"/>
              <a:t>Implement embedded Linux on VAPRES</a:t>
            </a:r>
          </a:p>
          <a:p>
            <a:pPr lvl="2"/>
            <a:r>
              <a:rPr lang="en-US" sz="1200" smtClean="0"/>
              <a:t>Includes creation of FSL and ICAP drivers</a:t>
            </a:r>
          </a:p>
          <a:p>
            <a:pPr lvl="1"/>
            <a:r>
              <a:rPr lang="en-US" sz="1400" smtClean="0"/>
              <a:t>Design, implement, and debug DRM</a:t>
            </a:r>
          </a:p>
          <a:p>
            <a:pPr lvl="2"/>
            <a:r>
              <a:rPr lang="en-US" sz="1200" smtClean="0"/>
              <a:t>Explore save/restore PRM state on Virtex-5</a:t>
            </a:r>
          </a:p>
          <a:p>
            <a:pPr lvl="1"/>
            <a:r>
              <a:rPr lang="en-US" sz="1400" smtClean="0"/>
              <a:t>Implement dynamic HW migration mechanisms</a:t>
            </a:r>
          </a:p>
          <a:p>
            <a:pPr lvl="2"/>
            <a:r>
              <a:rPr lang="en-US" sz="1200" smtClean="0"/>
              <a:t>Exploit compatibility between Impulse C HW/SW processes</a:t>
            </a:r>
            <a:endParaRPr lang="en-US" sz="1400" smtClean="0"/>
          </a:p>
        </p:txBody>
      </p:sp>
      <p:sp>
        <p:nvSpPr>
          <p:cNvPr id="9114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657600" y="6248400"/>
            <a:ext cx="1828800" cy="365125"/>
          </a:xfrm>
        </p:spPr>
        <p:txBody>
          <a:bodyPr/>
          <a:lstStyle/>
          <a:p>
            <a:pPr>
              <a:defRPr/>
            </a:pPr>
            <a:fld id="{F2123752-5940-4BFB-9E36-9BE87EC4EADC}" type="slidenum">
              <a:rPr lang="en-US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8" name="Picture 8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FFFF"/>
              </a:clrFrom>
              <a:clrTo>
                <a:srgbClr val="00FFFF">
                  <a:alpha val="0"/>
                </a:srgbClr>
              </a:clrTo>
            </a:clrChange>
            <a:lum bright="20000" contrast="10000"/>
            <a:grayscl/>
          </a:blip>
          <a:srcRect b="1684"/>
          <a:stretch>
            <a:fillRect/>
          </a:stretch>
        </p:blipFill>
        <p:spPr bwMode="auto">
          <a:xfrm>
            <a:off x="4803775" y="2060575"/>
            <a:ext cx="4083050" cy="120491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5176192" y="883032"/>
            <a:ext cx="1854200" cy="811212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121751" y="883032"/>
            <a:ext cx="1866900" cy="760412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283" name="Line 25"/>
          <p:cNvSpPr>
            <a:spLocks noChangeShapeType="1"/>
          </p:cNvSpPr>
          <p:nvPr/>
        </p:nvSpPr>
        <p:spPr bwMode="auto">
          <a:xfrm>
            <a:off x="5689600" y="5167313"/>
            <a:ext cx="1588" cy="5238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Line 27"/>
          <p:cNvSpPr>
            <a:spLocks noChangeShapeType="1"/>
          </p:cNvSpPr>
          <p:nvPr/>
        </p:nvSpPr>
        <p:spPr bwMode="auto">
          <a:xfrm>
            <a:off x="6510338" y="5178425"/>
            <a:ext cx="1587" cy="2730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Rectangle 6"/>
          <p:cNvSpPr>
            <a:spLocks noChangeArrowheads="1"/>
          </p:cNvSpPr>
          <p:nvPr/>
        </p:nvSpPr>
        <p:spPr bwMode="auto">
          <a:xfrm>
            <a:off x="5394325" y="1128713"/>
            <a:ext cx="490538" cy="330200"/>
          </a:xfrm>
          <a:prstGeom prst="rect">
            <a:avLst/>
          </a:prstGeom>
          <a:solidFill>
            <a:srgbClr val="99ADE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  <a:latin typeface="Cambria" pitchFamily="18" charset="0"/>
              </a:rPr>
              <a:t>SW1</a:t>
            </a:r>
          </a:p>
        </p:txBody>
      </p:sp>
      <p:sp>
        <p:nvSpPr>
          <p:cNvPr id="11286" name="Rectangle 13"/>
          <p:cNvSpPr>
            <a:spLocks noChangeArrowheads="1"/>
          </p:cNvSpPr>
          <p:nvPr/>
        </p:nvSpPr>
        <p:spPr bwMode="auto">
          <a:xfrm>
            <a:off x="6065838" y="2220913"/>
            <a:ext cx="28336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0000"/>
                </a:solidFill>
                <a:latin typeface="Garamond" pitchFamily="18" charset="0"/>
              </a:rPr>
              <a:t>DRM (</a:t>
            </a:r>
            <a:r>
              <a:rPr lang="en-US" sz="1600" b="1">
                <a:solidFill>
                  <a:srgbClr val="C00000"/>
                </a:solidFill>
                <a:latin typeface="Garamond" pitchFamily="18" charset="0"/>
              </a:rPr>
              <a:t>priority-based</a:t>
            </a:r>
            <a:r>
              <a:rPr lang="en-US" sz="1600" b="1">
                <a:solidFill>
                  <a:srgbClr val="000000"/>
                </a:solidFill>
                <a:latin typeface="Garamond" pitchFamily="18" charset="0"/>
              </a:rPr>
              <a:t> service)</a:t>
            </a:r>
          </a:p>
        </p:txBody>
      </p:sp>
      <p:sp>
        <p:nvSpPr>
          <p:cNvPr id="11287" name="Line 31"/>
          <p:cNvSpPr>
            <a:spLocks noChangeShapeType="1"/>
          </p:cNvSpPr>
          <p:nvPr/>
        </p:nvSpPr>
        <p:spPr bwMode="auto">
          <a:xfrm>
            <a:off x="7277100" y="5137150"/>
            <a:ext cx="1588" cy="3254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5308600" y="5335588"/>
            <a:ext cx="3108325" cy="619125"/>
          </a:xfrm>
          <a:prstGeom prst="ellipse">
            <a:avLst/>
          </a:prstGeom>
          <a:solidFill>
            <a:schemeClr val="accent3">
              <a:lumMod val="6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2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289" name="Rectangle 17"/>
          <p:cNvSpPr>
            <a:spLocks noChangeArrowheads="1"/>
          </p:cNvSpPr>
          <p:nvPr/>
        </p:nvSpPr>
        <p:spPr bwMode="auto">
          <a:xfrm>
            <a:off x="5427663" y="5418138"/>
            <a:ext cx="292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1200" b="1">
                <a:solidFill>
                  <a:srgbClr val="000000"/>
                </a:solidFill>
                <a:latin typeface="Cambria" pitchFamily="18" charset="0"/>
              </a:rPr>
              <a:t>MACS inter-module</a:t>
            </a:r>
          </a:p>
          <a:p>
            <a:pPr algn="ctr" eaLnBrk="0" hangingPunct="0"/>
            <a:r>
              <a:rPr lang="en-US" sz="1200" b="1">
                <a:solidFill>
                  <a:srgbClr val="000000"/>
                </a:solidFill>
                <a:latin typeface="Cambria" pitchFamily="18" charset="0"/>
              </a:rPr>
              <a:t> communication  architecture</a:t>
            </a:r>
          </a:p>
        </p:txBody>
      </p:sp>
      <p:sp>
        <p:nvSpPr>
          <p:cNvPr id="11290" name="Rectangle 39"/>
          <p:cNvSpPr>
            <a:spLocks noChangeArrowheads="1"/>
          </p:cNvSpPr>
          <p:nvPr/>
        </p:nvSpPr>
        <p:spPr bwMode="auto">
          <a:xfrm>
            <a:off x="6996113" y="4135438"/>
            <a:ext cx="750887" cy="5111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291" name="Rectangle 38"/>
          <p:cNvSpPr>
            <a:spLocks noChangeArrowheads="1"/>
          </p:cNvSpPr>
          <p:nvPr/>
        </p:nvSpPr>
        <p:spPr bwMode="auto">
          <a:xfrm>
            <a:off x="6167438" y="4135438"/>
            <a:ext cx="750887" cy="5111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292" name="Rectangle 14"/>
          <p:cNvSpPr>
            <a:spLocks noChangeArrowheads="1"/>
          </p:cNvSpPr>
          <p:nvPr/>
        </p:nvSpPr>
        <p:spPr bwMode="auto">
          <a:xfrm>
            <a:off x="5351463" y="4135438"/>
            <a:ext cx="750887" cy="5111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293" name="Rectangle 15"/>
          <p:cNvSpPr>
            <a:spLocks noChangeArrowheads="1"/>
          </p:cNvSpPr>
          <p:nvPr/>
        </p:nvSpPr>
        <p:spPr bwMode="auto">
          <a:xfrm>
            <a:off x="5413375" y="4198938"/>
            <a:ext cx="612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Cambria" pitchFamily="18" charset="0"/>
              </a:rPr>
              <a:t>PRR1</a:t>
            </a:r>
          </a:p>
        </p:txBody>
      </p:sp>
      <p:sp>
        <p:nvSpPr>
          <p:cNvPr id="11294" name="Rectangle 21"/>
          <p:cNvSpPr>
            <a:spLocks noChangeArrowheads="1"/>
          </p:cNvSpPr>
          <p:nvPr/>
        </p:nvSpPr>
        <p:spPr bwMode="auto">
          <a:xfrm>
            <a:off x="6227763" y="4217988"/>
            <a:ext cx="612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Cambria" pitchFamily="18" charset="0"/>
              </a:rPr>
              <a:t>PRR2</a:t>
            </a: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6904038" y="4227513"/>
            <a:ext cx="1019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  <a:latin typeface="Cambria" pitchFamily="18" charset="0"/>
              </a:rPr>
              <a:t>PRR3</a:t>
            </a:r>
          </a:p>
        </p:txBody>
      </p:sp>
      <p:sp>
        <p:nvSpPr>
          <p:cNvPr id="26" name="Rectangle 40"/>
          <p:cNvSpPr>
            <a:spLocks noChangeArrowheads="1"/>
          </p:cNvSpPr>
          <p:nvPr/>
        </p:nvSpPr>
        <p:spPr bwMode="auto">
          <a:xfrm>
            <a:off x="7810500" y="4135438"/>
            <a:ext cx="750888" cy="5111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297" name="Rectangle 45"/>
          <p:cNvSpPr>
            <a:spLocks noChangeArrowheads="1"/>
          </p:cNvSpPr>
          <p:nvPr/>
        </p:nvSpPr>
        <p:spPr bwMode="auto">
          <a:xfrm>
            <a:off x="7877175" y="4151313"/>
            <a:ext cx="723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000000"/>
                </a:solidFill>
                <a:latin typeface="Cambria" pitchFamily="18" charset="0"/>
              </a:rPr>
              <a:t>I/O module</a:t>
            </a:r>
          </a:p>
        </p:txBody>
      </p:sp>
      <p:sp>
        <p:nvSpPr>
          <p:cNvPr id="28" name="Rectangle 46"/>
          <p:cNvSpPr>
            <a:spLocks noChangeArrowheads="1"/>
          </p:cNvSpPr>
          <p:nvPr/>
        </p:nvSpPr>
        <p:spPr bwMode="auto">
          <a:xfrm>
            <a:off x="5326063" y="3575050"/>
            <a:ext cx="728662" cy="327025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200">
                <a:solidFill>
                  <a:srgbClr val="000000"/>
                </a:solidFill>
                <a:latin typeface="Cambria" pitchFamily="18" charset="0"/>
              </a:rPr>
              <a:t>   </a:t>
            </a:r>
          </a:p>
        </p:txBody>
      </p:sp>
      <p:sp>
        <p:nvSpPr>
          <p:cNvPr id="29" name="Rectangle 47"/>
          <p:cNvSpPr>
            <a:spLocks noChangeArrowheads="1"/>
          </p:cNvSpPr>
          <p:nvPr/>
        </p:nvSpPr>
        <p:spPr bwMode="auto">
          <a:xfrm>
            <a:off x="6137275" y="3582988"/>
            <a:ext cx="727075" cy="325437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200">
                <a:solidFill>
                  <a:srgbClr val="000000"/>
                </a:solidFill>
                <a:latin typeface="Cambria" pitchFamily="18" charset="0"/>
              </a:rPr>
              <a:t>   </a:t>
            </a:r>
          </a:p>
        </p:txBody>
      </p:sp>
      <p:sp>
        <p:nvSpPr>
          <p:cNvPr id="30" name="Rectangle 50"/>
          <p:cNvSpPr>
            <a:spLocks noChangeArrowheads="1"/>
          </p:cNvSpPr>
          <p:nvPr/>
        </p:nvSpPr>
        <p:spPr bwMode="auto">
          <a:xfrm>
            <a:off x="6948488" y="3581400"/>
            <a:ext cx="728662" cy="325438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2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1" name="Rectangle 52"/>
          <p:cNvSpPr>
            <a:spLocks noChangeArrowheads="1"/>
          </p:cNvSpPr>
          <p:nvPr/>
        </p:nvSpPr>
        <p:spPr bwMode="auto">
          <a:xfrm>
            <a:off x="7764463" y="3581400"/>
            <a:ext cx="728662" cy="325438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200">
              <a:solidFill>
                <a:srgbClr val="000000"/>
              </a:solidFill>
              <a:latin typeface="Cambria" pitchFamily="18" charset="0"/>
            </a:endParaRPr>
          </a:p>
        </p:txBody>
      </p: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5700713" y="3259138"/>
            <a:ext cx="2433637" cy="290512"/>
            <a:chOff x="3761" y="2061"/>
            <a:chExt cx="1533" cy="129"/>
          </a:xfrm>
        </p:grpSpPr>
        <p:sp>
          <p:nvSpPr>
            <p:cNvPr id="11369" name="Line 60"/>
            <p:cNvSpPr>
              <a:spLocks noChangeShapeType="1"/>
            </p:cNvSpPr>
            <p:nvPr/>
          </p:nvSpPr>
          <p:spPr bwMode="auto">
            <a:xfrm>
              <a:off x="3761" y="2061"/>
              <a:ext cx="0" cy="12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0" name="Line 63"/>
            <p:cNvSpPr>
              <a:spLocks noChangeShapeType="1"/>
            </p:cNvSpPr>
            <p:nvPr/>
          </p:nvSpPr>
          <p:spPr bwMode="auto">
            <a:xfrm>
              <a:off x="4267" y="2061"/>
              <a:ext cx="0" cy="12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1" name="Line 64"/>
            <p:cNvSpPr>
              <a:spLocks noChangeShapeType="1"/>
            </p:cNvSpPr>
            <p:nvPr/>
          </p:nvSpPr>
          <p:spPr bwMode="auto">
            <a:xfrm>
              <a:off x="4765" y="2061"/>
              <a:ext cx="0" cy="12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2" name="Line 65"/>
            <p:cNvSpPr>
              <a:spLocks noChangeShapeType="1"/>
            </p:cNvSpPr>
            <p:nvPr/>
          </p:nvSpPr>
          <p:spPr bwMode="auto">
            <a:xfrm>
              <a:off x="5294" y="2061"/>
              <a:ext cx="0" cy="12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5700713" y="3913188"/>
            <a:ext cx="2433637" cy="204787"/>
            <a:chOff x="3761" y="2061"/>
            <a:chExt cx="1533" cy="129"/>
          </a:xfrm>
        </p:grpSpPr>
        <p:sp>
          <p:nvSpPr>
            <p:cNvPr id="11365" name="Line 68"/>
            <p:cNvSpPr>
              <a:spLocks noChangeShapeType="1"/>
            </p:cNvSpPr>
            <p:nvPr/>
          </p:nvSpPr>
          <p:spPr bwMode="auto">
            <a:xfrm>
              <a:off x="3761" y="2061"/>
              <a:ext cx="0" cy="12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6" name="Line 69"/>
            <p:cNvSpPr>
              <a:spLocks noChangeShapeType="1"/>
            </p:cNvSpPr>
            <p:nvPr/>
          </p:nvSpPr>
          <p:spPr bwMode="auto">
            <a:xfrm>
              <a:off x="4267" y="2061"/>
              <a:ext cx="0" cy="12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" name="Line 70"/>
            <p:cNvSpPr>
              <a:spLocks noChangeShapeType="1"/>
            </p:cNvSpPr>
            <p:nvPr/>
          </p:nvSpPr>
          <p:spPr bwMode="auto">
            <a:xfrm>
              <a:off x="4765" y="2061"/>
              <a:ext cx="0" cy="12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8" name="Line 71"/>
            <p:cNvSpPr>
              <a:spLocks noChangeShapeType="1"/>
            </p:cNvSpPr>
            <p:nvPr/>
          </p:nvSpPr>
          <p:spPr bwMode="auto">
            <a:xfrm>
              <a:off x="5294" y="2061"/>
              <a:ext cx="0" cy="12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5700713" y="4667250"/>
            <a:ext cx="2433637" cy="204788"/>
            <a:chOff x="3761" y="2061"/>
            <a:chExt cx="1533" cy="129"/>
          </a:xfrm>
        </p:grpSpPr>
        <p:sp>
          <p:nvSpPr>
            <p:cNvPr id="11361" name="Line 73"/>
            <p:cNvSpPr>
              <a:spLocks noChangeShapeType="1"/>
            </p:cNvSpPr>
            <p:nvPr/>
          </p:nvSpPr>
          <p:spPr bwMode="auto">
            <a:xfrm>
              <a:off x="3761" y="2061"/>
              <a:ext cx="0" cy="12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2" name="Line 74"/>
            <p:cNvSpPr>
              <a:spLocks noChangeShapeType="1"/>
            </p:cNvSpPr>
            <p:nvPr/>
          </p:nvSpPr>
          <p:spPr bwMode="auto">
            <a:xfrm>
              <a:off x="4267" y="2061"/>
              <a:ext cx="0" cy="12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3" name="Line 75"/>
            <p:cNvSpPr>
              <a:spLocks noChangeShapeType="1"/>
            </p:cNvSpPr>
            <p:nvPr/>
          </p:nvSpPr>
          <p:spPr bwMode="auto">
            <a:xfrm>
              <a:off x="4765" y="2061"/>
              <a:ext cx="0" cy="12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4" name="Line 76"/>
            <p:cNvSpPr>
              <a:spLocks noChangeShapeType="1"/>
            </p:cNvSpPr>
            <p:nvPr/>
          </p:nvSpPr>
          <p:spPr bwMode="auto">
            <a:xfrm>
              <a:off x="5294" y="2061"/>
              <a:ext cx="0" cy="12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med"/>
              <a:tailEnd type="stealth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05" name="Rectangle 34"/>
          <p:cNvSpPr>
            <a:spLocks noChangeArrowheads="1"/>
          </p:cNvSpPr>
          <p:nvPr/>
        </p:nvSpPr>
        <p:spPr bwMode="auto">
          <a:xfrm>
            <a:off x="5726113" y="2825750"/>
            <a:ext cx="28114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Garamond" pitchFamily="18" charset="0"/>
              </a:rPr>
              <a:t>Embedded Linux (PetaLinux)</a:t>
            </a:r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5883275" y="1128713"/>
            <a:ext cx="492125" cy="3302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  <a:latin typeface="Cambria" pitchFamily="18" charset="0"/>
              </a:rPr>
              <a:t>HW1</a:t>
            </a:r>
          </a:p>
        </p:txBody>
      </p:sp>
      <p:sp>
        <p:nvSpPr>
          <p:cNvPr id="11307" name="Rectangle 6"/>
          <p:cNvSpPr>
            <a:spLocks noChangeArrowheads="1"/>
          </p:cNvSpPr>
          <p:nvPr/>
        </p:nvSpPr>
        <p:spPr bwMode="auto">
          <a:xfrm>
            <a:off x="6359525" y="1128713"/>
            <a:ext cx="492125" cy="330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  <a:latin typeface="Cambria" pitchFamily="18" charset="0"/>
              </a:rPr>
              <a:t>HW2</a:t>
            </a:r>
          </a:p>
        </p:txBody>
      </p:sp>
      <p:sp>
        <p:nvSpPr>
          <p:cNvPr id="11308" name="Rectangle 6"/>
          <p:cNvSpPr>
            <a:spLocks noChangeArrowheads="1"/>
          </p:cNvSpPr>
          <p:nvPr/>
        </p:nvSpPr>
        <p:spPr bwMode="auto">
          <a:xfrm>
            <a:off x="7312025" y="1128713"/>
            <a:ext cx="492125" cy="330200"/>
          </a:xfrm>
          <a:prstGeom prst="rect">
            <a:avLst/>
          </a:prstGeom>
          <a:solidFill>
            <a:srgbClr val="99ADE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  <a:latin typeface="Cambria" pitchFamily="18" charset="0"/>
              </a:rPr>
              <a:t>SW2</a:t>
            </a:r>
          </a:p>
        </p:txBody>
      </p:sp>
      <p:sp>
        <p:nvSpPr>
          <p:cNvPr id="11309" name="Rectangle 6"/>
          <p:cNvSpPr>
            <a:spLocks noChangeArrowheads="1"/>
          </p:cNvSpPr>
          <p:nvPr/>
        </p:nvSpPr>
        <p:spPr bwMode="auto">
          <a:xfrm>
            <a:off x="7800975" y="1128713"/>
            <a:ext cx="492125" cy="330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0000"/>
                </a:solidFill>
                <a:latin typeface="Cambria" pitchFamily="18" charset="0"/>
              </a:rPr>
              <a:t>HW3</a:t>
            </a:r>
          </a:p>
        </p:txBody>
      </p:sp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8277225" y="1128713"/>
            <a:ext cx="492125" cy="3302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  <a:latin typeface="Cambria" pitchFamily="18" charset="0"/>
              </a:rPr>
              <a:t>HW4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5319713" y="4125913"/>
            <a:ext cx="798512" cy="5159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rgbClr val="000000"/>
                </a:solidFill>
                <a:latin typeface="Cambria" pitchFamily="18" charset="0"/>
              </a:rPr>
              <a:t>HW1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6143625" y="4125913"/>
            <a:ext cx="798513" cy="5159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Cambria" pitchFamily="18" charset="0"/>
              </a:rPr>
              <a:t>HW2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6967538" y="4138613"/>
            <a:ext cx="798512" cy="515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Cambria" pitchFamily="18" charset="0"/>
              </a:rPr>
              <a:t>HW3?</a:t>
            </a:r>
          </a:p>
        </p:txBody>
      </p:sp>
      <p:sp>
        <p:nvSpPr>
          <p:cNvPr id="66" name="Rectangle 46"/>
          <p:cNvSpPr>
            <a:spLocks noChangeArrowheads="1"/>
          </p:cNvSpPr>
          <p:nvPr/>
        </p:nvSpPr>
        <p:spPr bwMode="auto">
          <a:xfrm>
            <a:off x="5326063" y="4862513"/>
            <a:ext cx="728662" cy="327025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200">
                <a:solidFill>
                  <a:srgbClr val="000000"/>
                </a:solidFill>
                <a:latin typeface="Cambria" pitchFamily="18" charset="0"/>
              </a:rPr>
              <a:t>Interface</a:t>
            </a:r>
          </a:p>
        </p:txBody>
      </p:sp>
      <p:sp>
        <p:nvSpPr>
          <p:cNvPr id="67" name="Rectangle 47"/>
          <p:cNvSpPr>
            <a:spLocks noChangeArrowheads="1"/>
          </p:cNvSpPr>
          <p:nvPr/>
        </p:nvSpPr>
        <p:spPr bwMode="auto">
          <a:xfrm>
            <a:off x="6137275" y="4870450"/>
            <a:ext cx="727075" cy="325438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200">
                <a:solidFill>
                  <a:srgbClr val="000000"/>
                </a:solidFill>
                <a:latin typeface="Cambria" pitchFamily="18" charset="0"/>
              </a:rPr>
              <a:t>Interface</a:t>
            </a:r>
          </a:p>
        </p:txBody>
      </p:sp>
      <p:sp>
        <p:nvSpPr>
          <p:cNvPr id="68" name="Rectangle 50"/>
          <p:cNvSpPr>
            <a:spLocks noChangeArrowheads="1"/>
          </p:cNvSpPr>
          <p:nvPr/>
        </p:nvSpPr>
        <p:spPr bwMode="auto">
          <a:xfrm>
            <a:off x="6948488" y="4868863"/>
            <a:ext cx="728662" cy="325437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200">
                <a:solidFill>
                  <a:srgbClr val="000000"/>
                </a:solidFill>
                <a:latin typeface="Cambria" pitchFamily="18" charset="0"/>
              </a:rPr>
              <a:t>Interface</a:t>
            </a:r>
          </a:p>
        </p:txBody>
      </p:sp>
      <p:sp>
        <p:nvSpPr>
          <p:cNvPr id="69" name="Rectangle 52"/>
          <p:cNvSpPr>
            <a:spLocks noChangeArrowheads="1"/>
          </p:cNvSpPr>
          <p:nvPr/>
        </p:nvSpPr>
        <p:spPr bwMode="auto">
          <a:xfrm>
            <a:off x="7764463" y="4868863"/>
            <a:ext cx="728662" cy="325437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200">
                <a:solidFill>
                  <a:srgbClr val="000000"/>
                </a:solidFill>
                <a:latin typeface="Cambria" pitchFamily="18" charset="0"/>
              </a:rPr>
              <a:t>Interface</a:t>
            </a:r>
          </a:p>
        </p:txBody>
      </p:sp>
      <p:sp>
        <p:nvSpPr>
          <p:cNvPr id="71" name="Freeform 70"/>
          <p:cNvSpPr>
            <a:spLocks noChangeArrowheads="1"/>
          </p:cNvSpPr>
          <p:nvPr/>
        </p:nvSpPr>
        <p:spPr bwMode="auto">
          <a:xfrm>
            <a:off x="5445125" y="4511675"/>
            <a:ext cx="2990850" cy="1355725"/>
          </a:xfrm>
          <a:custGeom>
            <a:avLst/>
            <a:gdLst>
              <a:gd name="T0" fmla="*/ 15121 w 2990045"/>
              <a:gd name="T1" fmla="*/ 0 h 1354428"/>
              <a:gd name="T2" fmla="*/ 54012 w 2990045"/>
              <a:gd name="T3" fmla="*/ 830221 h 1354428"/>
              <a:gd name="T4" fmla="*/ 339181 w 2990045"/>
              <a:gd name="T5" fmla="*/ 1159677 h 1354428"/>
              <a:gd name="T6" fmla="*/ 1194710 w 2990045"/>
              <a:gd name="T7" fmla="*/ 1357349 h 1354428"/>
              <a:gd name="T8" fmla="*/ 2192807 w 2990045"/>
              <a:gd name="T9" fmla="*/ 1330992 h 1354428"/>
              <a:gd name="T10" fmla="*/ 2840924 w 2990045"/>
              <a:gd name="T11" fmla="*/ 1054250 h 1354428"/>
              <a:gd name="T12" fmla="*/ 3009435 w 2990045"/>
              <a:gd name="T13" fmla="*/ 52711 h 13544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90045"/>
              <a:gd name="T22" fmla="*/ 0 h 1354428"/>
              <a:gd name="T23" fmla="*/ 2990045 w 2990045"/>
              <a:gd name="T24" fmla="*/ 1354428 h 13544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90045" h="1354428">
                <a:moveTo>
                  <a:pt x="15025" y="0"/>
                </a:moveTo>
                <a:cubicBezTo>
                  <a:pt x="7512" y="311239"/>
                  <a:pt x="0" y="622479"/>
                  <a:pt x="53662" y="811369"/>
                </a:cubicBezTo>
                <a:cubicBezTo>
                  <a:pt x="107324" y="1000259"/>
                  <a:pt x="148107" y="1047481"/>
                  <a:pt x="336997" y="1133340"/>
                </a:cubicBezTo>
                <a:cubicBezTo>
                  <a:pt x="525887" y="1219199"/>
                  <a:pt x="880057" y="1298620"/>
                  <a:pt x="1187003" y="1326524"/>
                </a:cubicBezTo>
                <a:cubicBezTo>
                  <a:pt x="1493949" y="1354428"/>
                  <a:pt x="1906073" y="1350135"/>
                  <a:pt x="2178676" y="1300766"/>
                </a:cubicBezTo>
                <a:cubicBezTo>
                  <a:pt x="2451279" y="1251397"/>
                  <a:pt x="2687392" y="1238517"/>
                  <a:pt x="2822620" y="1030309"/>
                </a:cubicBezTo>
                <a:cubicBezTo>
                  <a:pt x="2957848" y="822101"/>
                  <a:pt x="2949262" y="201768"/>
                  <a:pt x="2990045" y="51515"/>
                </a:cubicBezTo>
              </a:path>
            </a:pathLst>
          </a:custGeom>
          <a:noFill/>
          <a:ln w="22225">
            <a:solidFill>
              <a:srgbClr val="002060"/>
            </a:solidFill>
            <a:bevel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" name="Freeform 71"/>
          <p:cNvSpPr>
            <a:spLocks noChangeArrowheads="1"/>
          </p:cNvSpPr>
          <p:nvPr/>
        </p:nvSpPr>
        <p:spPr bwMode="auto">
          <a:xfrm>
            <a:off x="6670675" y="4525963"/>
            <a:ext cx="1365250" cy="1069975"/>
          </a:xfrm>
          <a:custGeom>
            <a:avLst/>
            <a:gdLst>
              <a:gd name="T0" fmla="*/ 0 w 2990045"/>
              <a:gd name="T1" fmla="*/ 0 h 1354428"/>
              <a:gd name="T2" fmla="*/ 0 w 2990045"/>
              <a:gd name="T3" fmla="*/ 2239 h 1354428"/>
              <a:gd name="T4" fmla="*/ 0 w 2990045"/>
              <a:gd name="T5" fmla="*/ 3128 h 1354428"/>
              <a:gd name="T6" fmla="*/ 0 w 2990045"/>
              <a:gd name="T7" fmla="*/ 3662 h 1354428"/>
              <a:gd name="T8" fmla="*/ 0 w 2990045"/>
              <a:gd name="T9" fmla="*/ 3590 h 1354428"/>
              <a:gd name="T10" fmla="*/ 0 w 2990045"/>
              <a:gd name="T11" fmla="*/ 2844 h 1354428"/>
              <a:gd name="T12" fmla="*/ 0 w 2990045"/>
              <a:gd name="T13" fmla="*/ 142 h 13544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90045"/>
              <a:gd name="T22" fmla="*/ 0 h 1354428"/>
              <a:gd name="T23" fmla="*/ 2990045 w 2990045"/>
              <a:gd name="T24" fmla="*/ 1354428 h 13544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90045" h="1354428">
                <a:moveTo>
                  <a:pt x="15025" y="0"/>
                </a:moveTo>
                <a:cubicBezTo>
                  <a:pt x="7512" y="311239"/>
                  <a:pt x="0" y="622479"/>
                  <a:pt x="53662" y="811369"/>
                </a:cubicBezTo>
                <a:cubicBezTo>
                  <a:pt x="107324" y="1000259"/>
                  <a:pt x="148107" y="1047481"/>
                  <a:pt x="336997" y="1133340"/>
                </a:cubicBezTo>
                <a:cubicBezTo>
                  <a:pt x="525887" y="1219199"/>
                  <a:pt x="880057" y="1298620"/>
                  <a:pt x="1187003" y="1326524"/>
                </a:cubicBezTo>
                <a:cubicBezTo>
                  <a:pt x="1493949" y="1354428"/>
                  <a:pt x="1906073" y="1350135"/>
                  <a:pt x="2178676" y="1300766"/>
                </a:cubicBezTo>
                <a:cubicBezTo>
                  <a:pt x="2451279" y="1251397"/>
                  <a:pt x="2687392" y="1238517"/>
                  <a:pt x="2822620" y="1030309"/>
                </a:cubicBezTo>
                <a:cubicBezTo>
                  <a:pt x="2957848" y="822101"/>
                  <a:pt x="2949262" y="201768"/>
                  <a:pt x="2990045" y="51515"/>
                </a:cubicBezTo>
              </a:path>
            </a:pathLst>
          </a:custGeom>
          <a:noFill/>
          <a:ln w="22225">
            <a:solidFill>
              <a:srgbClr val="002060"/>
            </a:solidFill>
            <a:bevel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0" name="TextBox 74"/>
          <p:cNvSpPr txBox="1">
            <a:spLocks noChangeArrowheads="1"/>
          </p:cNvSpPr>
          <p:nvPr/>
        </p:nvSpPr>
        <p:spPr bwMode="auto">
          <a:xfrm>
            <a:off x="5614988" y="869950"/>
            <a:ext cx="11985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0000"/>
                </a:solidFill>
                <a:latin typeface="Cambria" pitchFamily="18" charset="0"/>
              </a:rPr>
              <a:t>Software app 1</a:t>
            </a:r>
          </a:p>
        </p:txBody>
      </p:sp>
      <p:sp>
        <p:nvSpPr>
          <p:cNvPr id="11321" name="TextBox 75"/>
          <p:cNvSpPr txBox="1">
            <a:spLocks noChangeArrowheads="1"/>
          </p:cNvSpPr>
          <p:nvPr/>
        </p:nvSpPr>
        <p:spPr bwMode="auto">
          <a:xfrm>
            <a:off x="7496175" y="869950"/>
            <a:ext cx="13382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000000"/>
                </a:solidFill>
                <a:latin typeface="Cambria" pitchFamily="18" charset="0"/>
              </a:rPr>
              <a:t>Software app 2</a:t>
            </a:r>
          </a:p>
        </p:txBody>
      </p:sp>
      <p:sp>
        <p:nvSpPr>
          <p:cNvPr id="84" name="Rounded Rectangle 83"/>
          <p:cNvSpPr>
            <a:spLocks noChangeArrowheads="1"/>
          </p:cNvSpPr>
          <p:nvPr/>
        </p:nvSpPr>
        <p:spPr bwMode="auto">
          <a:xfrm>
            <a:off x="4813300" y="6278563"/>
            <a:ext cx="2489200" cy="452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DA90"/>
              </a:gs>
              <a:gs pos="35001">
                <a:srgbClr val="FFE3B2"/>
              </a:gs>
              <a:gs pos="100000">
                <a:srgbClr val="FFF4E0"/>
              </a:gs>
            </a:gsLst>
            <a:lin ang="16200000" scaled="1"/>
          </a:gradFill>
          <a:ln w="19050">
            <a:solidFill>
              <a:srgbClr val="9973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</a:rPr>
              <a:t>HW1, HW2, HW3, HW4 are PRMs written in Impulse C</a:t>
            </a:r>
          </a:p>
        </p:txBody>
      </p:sp>
      <p:pic>
        <p:nvPicPr>
          <p:cNvPr id="31752" name="Picture 8" descr="http://www.1-core.com/library/digital/soft-cpu-cores/microblaze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3855377" y="2603206"/>
            <a:ext cx="1207737" cy="3286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53" name="Curved Connector 52"/>
          <p:cNvCxnSpPr>
            <a:cxnSpLocks noChangeShapeType="1"/>
          </p:cNvCxnSpPr>
          <p:nvPr/>
        </p:nvCxnSpPr>
        <p:spPr bwMode="auto">
          <a:xfrm rot="16200000" flipH="1">
            <a:off x="5232401" y="1684337"/>
            <a:ext cx="596900" cy="168275"/>
          </a:xfrm>
          <a:prstGeom prst="curvedConnector3">
            <a:avLst>
              <a:gd name="adj1" fmla="val 50000"/>
            </a:avLst>
          </a:prstGeom>
          <a:noFill/>
          <a:ln w="22225">
            <a:solidFill>
              <a:srgbClr val="002060"/>
            </a:solidFill>
            <a:bevel/>
            <a:headEnd/>
            <a:tailEnd type="arrow" w="med" len="med"/>
          </a:ln>
        </p:spPr>
      </p:cxnSp>
      <p:cxnSp>
        <p:nvCxnSpPr>
          <p:cNvPr id="54" name="Curved Connector 53"/>
          <p:cNvCxnSpPr>
            <a:cxnSpLocks noChangeShapeType="1"/>
          </p:cNvCxnSpPr>
          <p:nvPr/>
        </p:nvCxnSpPr>
        <p:spPr bwMode="auto">
          <a:xfrm rot="16200000" flipV="1">
            <a:off x="5531644" y="1648619"/>
            <a:ext cx="554037" cy="206375"/>
          </a:xfrm>
          <a:prstGeom prst="curvedConnector3">
            <a:avLst>
              <a:gd name="adj1" fmla="val 50000"/>
            </a:avLst>
          </a:prstGeom>
          <a:noFill/>
          <a:ln w="22225">
            <a:solidFill>
              <a:srgbClr val="002060"/>
            </a:solidFill>
            <a:bevel/>
            <a:headEnd/>
            <a:tailEnd type="arrow" w="med" len="med"/>
          </a:ln>
        </p:spPr>
      </p:cxnSp>
      <p:cxnSp>
        <p:nvCxnSpPr>
          <p:cNvPr id="59" name="Curved Connector 58"/>
          <p:cNvCxnSpPr>
            <a:cxnSpLocks noChangeShapeType="1"/>
          </p:cNvCxnSpPr>
          <p:nvPr/>
        </p:nvCxnSpPr>
        <p:spPr bwMode="auto">
          <a:xfrm rot="16200000" flipH="1">
            <a:off x="7112001" y="1684337"/>
            <a:ext cx="596900" cy="168275"/>
          </a:xfrm>
          <a:prstGeom prst="curvedConnector3">
            <a:avLst>
              <a:gd name="adj1" fmla="val 50000"/>
            </a:avLst>
          </a:prstGeom>
          <a:noFill/>
          <a:ln w="22225">
            <a:solidFill>
              <a:srgbClr val="002060"/>
            </a:solidFill>
            <a:bevel/>
            <a:headEnd/>
            <a:tailEnd type="arrow" w="med" len="med"/>
          </a:ln>
        </p:spPr>
      </p:cxnSp>
      <p:cxnSp>
        <p:nvCxnSpPr>
          <p:cNvPr id="60" name="Curved Connector 59"/>
          <p:cNvCxnSpPr>
            <a:cxnSpLocks noChangeShapeType="1"/>
          </p:cNvCxnSpPr>
          <p:nvPr/>
        </p:nvCxnSpPr>
        <p:spPr bwMode="auto">
          <a:xfrm rot="16200000" flipV="1">
            <a:off x="7411244" y="1648619"/>
            <a:ext cx="554037" cy="206375"/>
          </a:xfrm>
          <a:prstGeom prst="curvedConnector3">
            <a:avLst>
              <a:gd name="adj1" fmla="val 50000"/>
            </a:avLst>
          </a:prstGeom>
          <a:noFill/>
          <a:ln w="22225">
            <a:solidFill>
              <a:srgbClr val="002060"/>
            </a:solidFill>
            <a:bevel/>
            <a:headEnd/>
            <a:tailEnd type="arrow" w="med" len="med"/>
          </a:ln>
        </p:spPr>
      </p:cxnSp>
      <p:pic>
        <p:nvPicPr>
          <p:cNvPr id="11328" name="Picture 84" descr="tux-291x356-migrando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9713" y="2754313"/>
            <a:ext cx="34766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4610100" y="1647825"/>
            <a:ext cx="939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i="1">
                <a:solidFill>
                  <a:srgbClr val="002060"/>
                </a:solidFill>
                <a:latin typeface="Arial Narrow" pitchFamily="34" charset="0"/>
              </a:rPr>
              <a:t>High Priority Request 1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6542088" y="1627188"/>
            <a:ext cx="939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i="1">
                <a:solidFill>
                  <a:srgbClr val="002060"/>
                </a:solidFill>
                <a:latin typeface="Arial Narrow" pitchFamily="34" charset="0"/>
              </a:rPr>
              <a:t>Low Priority Request</a:t>
            </a:r>
          </a:p>
        </p:txBody>
      </p:sp>
      <p:pic>
        <p:nvPicPr>
          <p:cNvPr id="11331" name="Picture 95"/>
          <p:cNvPicPr>
            <a:picLocks noChangeAspect="1" noChangeArrowheads="1"/>
          </p:cNvPicPr>
          <p:nvPr/>
        </p:nvPicPr>
        <p:blipFill>
          <a:blip r:embed="rId6"/>
          <a:srcRect t="702" r="7707"/>
          <a:stretch>
            <a:fillRect/>
          </a:stretch>
        </p:blipFill>
        <p:spPr bwMode="auto">
          <a:xfrm>
            <a:off x="1768475" y="304800"/>
            <a:ext cx="15208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32" name="Picture 9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02" r="7707"/>
          <a:stretch>
            <a:fillRect/>
          </a:stretch>
        </p:blipFill>
        <p:spPr bwMode="auto">
          <a:xfrm>
            <a:off x="4997450" y="2238375"/>
            <a:ext cx="1146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33" name="TextBox 97"/>
          <p:cNvSpPr txBox="1">
            <a:spLocks noChangeArrowheads="1"/>
          </p:cNvSpPr>
          <p:nvPr/>
        </p:nvSpPr>
        <p:spPr bwMode="auto">
          <a:xfrm rot="-5400000">
            <a:off x="3580606" y="4404519"/>
            <a:ext cx="2690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345570"/>
                </a:solidFill>
              </a:rPr>
              <a:t>Data processing region</a:t>
            </a:r>
          </a:p>
        </p:txBody>
      </p:sp>
      <p:sp>
        <p:nvSpPr>
          <p:cNvPr id="11334" name="TextBox 98"/>
          <p:cNvSpPr txBox="1">
            <a:spLocks noChangeArrowheads="1"/>
          </p:cNvSpPr>
          <p:nvPr/>
        </p:nvSpPr>
        <p:spPr bwMode="auto">
          <a:xfrm rot="-5400000">
            <a:off x="3128962" y="676275"/>
            <a:ext cx="269240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2060"/>
                </a:solidFill>
              </a:rPr>
              <a:t>(control region)</a:t>
            </a:r>
          </a:p>
        </p:txBody>
      </p:sp>
      <p:cxnSp>
        <p:nvCxnSpPr>
          <p:cNvPr id="73" name="Straight Arrow Connector 72"/>
          <p:cNvCxnSpPr>
            <a:cxnSpLocks noChangeShapeType="1"/>
          </p:cNvCxnSpPr>
          <p:nvPr/>
        </p:nvCxnSpPr>
        <p:spPr bwMode="auto">
          <a:xfrm rot="5400000">
            <a:off x="5058569" y="3698081"/>
            <a:ext cx="971550" cy="14288"/>
          </a:xfrm>
          <a:prstGeom prst="straightConnector1">
            <a:avLst/>
          </a:prstGeom>
          <a:noFill/>
          <a:ln w="22225">
            <a:solidFill>
              <a:srgbClr val="002060"/>
            </a:solidFill>
            <a:bevel/>
            <a:headEnd/>
            <a:tailEnd type="arrow" w="med" len="med"/>
          </a:ln>
        </p:spPr>
      </p:cxnSp>
      <p:sp>
        <p:nvSpPr>
          <p:cNvPr id="74" name="Freeform 73"/>
          <p:cNvSpPr>
            <a:spLocks noChangeArrowheads="1"/>
          </p:cNvSpPr>
          <p:nvPr/>
        </p:nvSpPr>
        <p:spPr bwMode="auto">
          <a:xfrm>
            <a:off x="6632575" y="3194050"/>
            <a:ext cx="90488" cy="995363"/>
          </a:xfrm>
          <a:custGeom>
            <a:avLst/>
            <a:gdLst>
              <a:gd name="T0" fmla="*/ 0 w 993819"/>
              <a:gd name="T1" fmla="*/ 3251 h 1867436"/>
              <a:gd name="T2" fmla="*/ 0 w 993819"/>
              <a:gd name="T3" fmla="*/ 2444 h 1867436"/>
              <a:gd name="T4" fmla="*/ 0 w 993819"/>
              <a:gd name="T5" fmla="*/ 1412 h 1867436"/>
              <a:gd name="T6" fmla="*/ 0 w 993819"/>
              <a:gd name="T7" fmla="*/ 471 h 1867436"/>
              <a:gd name="T8" fmla="*/ 0 w 993819"/>
              <a:gd name="T9" fmla="*/ 0 h 18674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3819"/>
              <a:gd name="T16" fmla="*/ 0 h 1867436"/>
              <a:gd name="T17" fmla="*/ 993819 w 993819"/>
              <a:gd name="T18" fmla="*/ 1867436 h 18674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3819" h="1867436">
                <a:moveTo>
                  <a:pt x="965915" y="1867436"/>
                </a:moveTo>
                <a:cubicBezTo>
                  <a:pt x="979867" y="1723622"/>
                  <a:pt x="993819" y="1579808"/>
                  <a:pt x="953036" y="1403797"/>
                </a:cubicBezTo>
                <a:cubicBezTo>
                  <a:pt x="912253" y="1227786"/>
                  <a:pt x="843566" y="1000259"/>
                  <a:pt x="721217" y="811369"/>
                </a:cubicBezTo>
                <a:cubicBezTo>
                  <a:pt x="598868" y="622479"/>
                  <a:pt x="339143" y="405684"/>
                  <a:pt x="218940" y="270456"/>
                </a:cubicBezTo>
                <a:cubicBezTo>
                  <a:pt x="98737" y="135228"/>
                  <a:pt x="0" y="0"/>
                  <a:pt x="0" y="0"/>
                </a:cubicBezTo>
              </a:path>
            </a:pathLst>
          </a:custGeom>
          <a:noFill/>
          <a:ln w="22225">
            <a:solidFill>
              <a:srgbClr val="002060"/>
            </a:solidFill>
            <a:bevel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0738" y="1549400"/>
            <a:ext cx="29368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9238" y="1517650"/>
            <a:ext cx="3365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39" name="TextBox 101"/>
          <p:cNvSpPr txBox="1">
            <a:spLocks noChangeArrowheads="1"/>
          </p:cNvSpPr>
          <p:nvPr/>
        </p:nvSpPr>
        <p:spPr bwMode="auto">
          <a:xfrm>
            <a:off x="5435600" y="3606800"/>
            <a:ext cx="630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FSL0</a:t>
            </a:r>
          </a:p>
        </p:txBody>
      </p:sp>
      <p:sp>
        <p:nvSpPr>
          <p:cNvPr id="11340" name="TextBox 102"/>
          <p:cNvSpPr txBox="1">
            <a:spLocks noChangeArrowheads="1"/>
          </p:cNvSpPr>
          <p:nvPr/>
        </p:nvSpPr>
        <p:spPr bwMode="auto">
          <a:xfrm>
            <a:off x="6246813" y="3606800"/>
            <a:ext cx="6302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FSL1 </a:t>
            </a:r>
          </a:p>
        </p:txBody>
      </p:sp>
      <p:sp>
        <p:nvSpPr>
          <p:cNvPr id="11341" name="TextBox 103"/>
          <p:cNvSpPr txBox="1">
            <a:spLocks noChangeArrowheads="1"/>
          </p:cNvSpPr>
          <p:nvPr/>
        </p:nvSpPr>
        <p:spPr bwMode="auto">
          <a:xfrm>
            <a:off x="7045325" y="3606800"/>
            <a:ext cx="630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FSL2</a:t>
            </a:r>
          </a:p>
        </p:txBody>
      </p:sp>
      <p:sp>
        <p:nvSpPr>
          <p:cNvPr id="11342" name="TextBox 104"/>
          <p:cNvSpPr txBox="1">
            <a:spLocks noChangeArrowheads="1"/>
          </p:cNvSpPr>
          <p:nvPr/>
        </p:nvSpPr>
        <p:spPr bwMode="auto">
          <a:xfrm>
            <a:off x="7831138" y="3606800"/>
            <a:ext cx="6302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FSL3</a:t>
            </a:r>
          </a:p>
        </p:txBody>
      </p:sp>
      <p:sp>
        <p:nvSpPr>
          <p:cNvPr id="106" name="Oval 105"/>
          <p:cNvSpPr/>
          <p:nvPr/>
        </p:nvSpPr>
        <p:spPr bwMode="auto">
          <a:xfrm>
            <a:off x="502275" y="4456089"/>
            <a:ext cx="309093" cy="28333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7" name="Oval 106"/>
          <p:cNvSpPr/>
          <p:nvPr/>
        </p:nvSpPr>
        <p:spPr bwMode="auto">
          <a:xfrm>
            <a:off x="502276" y="4906851"/>
            <a:ext cx="309094" cy="309093"/>
          </a:xfrm>
          <a:prstGeom prst="ellipse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8" name="Oval 107"/>
          <p:cNvSpPr/>
          <p:nvPr/>
        </p:nvSpPr>
        <p:spPr bwMode="auto">
          <a:xfrm>
            <a:off x="502273" y="5396248"/>
            <a:ext cx="309093" cy="283335"/>
          </a:xfrm>
          <a:prstGeom prst="ellipse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9" name="Oval 108"/>
          <p:cNvSpPr/>
          <p:nvPr/>
        </p:nvSpPr>
        <p:spPr bwMode="auto">
          <a:xfrm>
            <a:off x="8500055" y="2640168"/>
            <a:ext cx="309093" cy="28333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0" name="Oval 109"/>
          <p:cNvSpPr/>
          <p:nvPr/>
        </p:nvSpPr>
        <p:spPr bwMode="auto">
          <a:xfrm>
            <a:off x="8512934" y="1918952"/>
            <a:ext cx="309093" cy="309093"/>
          </a:xfrm>
          <a:prstGeom prst="ellipse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1" name="Oval 110"/>
          <p:cNvSpPr/>
          <p:nvPr/>
        </p:nvSpPr>
        <p:spPr bwMode="auto">
          <a:xfrm>
            <a:off x="8577326" y="1416676"/>
            <a:ext cx="309093" cy="283335"/>
          </a:xfrm>
          <a:prstGeom prst="ellipse">
            <a:avLst/>
          </a:prstGeom>
          <a:solidFill>
            <a:srgbClr val="99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600" b="1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50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501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501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501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501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8" grpId="0" animBg="1"/>
      <p:bldP spid="29" grpId="0" animBg="1"/>
      <p:bldP spid="61" grpId="0" animBg="1"/>
      <p:bldP spid="62" grpId="0" animBg="1"/>
      <p:bldP spid="63" grpId="0" animBg="1"/>
      <p:bldP spid="63" grpId="1" animBg="1"/>
      <p:bldP spid="63" grpId="2" animBg="1"/>
      <p:bldP spid="71" grpId="0" animBg="1"/>
      <p:bldP spid="72" grpId="0" animBg="1"/>
      <p:bldP spid="84" grpId="0" animBg="1"/>
      <p:bldP spid="84" grpId="1" animBg="1"/>
      <p:bldP spid="88" grpId="0"/>
      <p:bldP spid="89" grpId="0"/>
      <p:bldP spid="7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22250"/>
            <a:ext cx="8229600" cy="9413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Conclusions</a:t>
            </a: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57600" y="6248400"/>
            <a:ext cx="1828800" cy="365125"/>
          </a:xfrm>
        </p:spPr>
        <p:txBody>
          <a:bodyPr/>
          <a:lstStyle/>
          <a:p>
            <a:pPr>
              <a:defRPr/>
            </a:pPr>
            <a:fld id="{2CC0C06A-BD41-4D61-8813-373F8BBE5011}" type="slidenum">
              <a:rPr lang="en-US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6" name="Picture 7" descr="#34391 Clip Art Graphic Of An Orange Guy Character Proudly Holding Up A Golden Skeleton Key by Jester Art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8875" y="304800"/>
            <a:ext cx="1119963" cy="1119963"/>
          </a:xfrm>
          <a:prstGeom prst="rect">
            <a:avLst/>
          </a:prstGeom>
          <a:noFill/>
        </p:spPr>
      </p:pic>
      <p:sp>
        <p:nvSpPr>
          <p:cNvPr id="13318" name="Content Placeholder 2"/>
          <p:cNvSpPr>
            <a:spLocks noGrp="1"/>
          </p:cNvSpPr>
          <p:nvPr>
            <p:ph idx="1"/>
          </p:nvPr>
        </p:nvSpPr>
        <p:spPr>
          <a:xfrm>
            <a:off x="310524" y="1045268"/>
            <a:ext cx="8977312" cy="4911725"/>
          </a:xfrm>
        </p:spPr>
        <p:txBody>
          <a:bodyPr/>
          <a:lstStyle/>
          <a:p>
            <a:pPr eaLnBrk="1" hangingPunct="1"/>
            <a:r>
              <a:rPr lang="en-US" dirty="0" smtClean="0"/>
              <a:t>Conclusions </a:t>
            </a:r>
          </a:p>
          <a:p>
            <a:pPr lvl="1" eaLnBrk="1" hangingPunct="1"/>
            <a:r>
              <a:rPr lang="en-US" dirty="0" smtClean="0"/>
              <a:t>Leverage toolset for rapid implementation of embedded </a:t>
            </a:r>
            <a:br>
              <a:rPr lang="en-US" dirty="0" smtClean="0"/>
            </a:br>
            <a:r>
              <a:rPr lang="en-US" dirty="0" smtClean="0"/>
              <a:t>systems and applications using PR</a:t>
            </a:r>
          </a:p>
          <a:p>
            <a:pPr lvl="2" eaLnBrk="1" hangingPunct="1"/>
            <a:r>
              <a:rPr lang="en-US" sz="1800" dirty="0" smtClean="0"/>
              <a:t>Increased productivity and reduced PR design complexity</a:t>
            </a:r>
          </a:p>
          <a:p>
            <a:pPr lvl="1" eaLnBrk="1" hangingPunct="1"/>
            <a:r>
              <a:rPr lang="en-US" dirty="0" smtClean="0"/>
              <a:t>Architect HW and SW mechanisms for dynamic allocation and communication between HW/SW modules</a:t>
            </a:r>
          </a:p>
          <a:p>
            <a:pPr lvl="2" eaLnBrk="1" hangingPunct="1"/>
            <a:r>
              <a:rPr lang="en-US" sz="1800" dirty="0" smtClean="0"/>
              <a:t>Leverage VAPRES as base platform for dynamic management of PR HW resources</a:t>
            </a:r>
          </a:p>
          <a:p>
            <a:pPr lvl="1" eaLnBrk="1" hangingPunct="1"/>
            <a:r>
              <a:rPr lang="en-US" dirty="0" smtClean="0"/>
              <a:t>Leverage new frameworks and tools to enable modeling, design exploration, and evaluation of PR architectures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pPr algn="ctr"/>
            <a:r>
              <a:rPr lang="en-US" dirty="0" smtClean="0"/>
              <a:t>Thank you for attending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5400" dirty="0" smtClean="0"/>
          </a:p>
          <a:p>
            <a:pPr algn="ctr">
              <a:buNone/>
            </a:pPr>
            <a:r>
              <a:rPr lang="en-US" sz="5400" dirty="0" smtClean="0"/>
              <a:t>Questions?</a:t>
            </a:r>
          </a:p>
          <a:p>
            <a:endParaRPr lang="en-US" dirty="0"/>
          </a:p>
        </p:txBody>
      </p:sp>
      <p:pic>
        <p:nvPicPr>
          <p:cNvPr id="1027" name="Picture 3" descr="C:\Users\JoeAntoon\AppData\Local\Microsoft\Windows\Temporary Internet Files\Content.IE5\CXWZDWJM\MPj04331650000[1].jpg"/>
          <p:cNvPicPr>
            <a:picLocks noChangeAspect="1" noChangeArrowheads="1"/>
          </p:cNvPicPr>
          <p:nvPr/>
        </p:nvPicPr>
        <p:blipFill>
          <a:blip r:embed="rId2" cstate="print"/>
          <a:srcRect l="4082" t="2719" r="2041" b="2103"/>
          <a:stretch>
            <a:fillRect/>
          </a:stretch>
        </p:blipFill>
        <p:spPr bwMode="auto">
          <a:xfrm>
            <a:off x="3071802" y="3071810"/>
            <a:ext cx="3286148" cy="25003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n_lee_not_impress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800" y="1254125"/>
            <a:ext cx="1902882" cy="2797751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266700" y="1435100"/>
            <a:ext cx="5092700" cy="1917700"/>
          </a:xfrm>
          <a:prstGeom prst="wedgeRoundRectCallout">
            <a:avLst>
              <a:gd name="adj1" fmla="val 61180"/>
              <a:gd name="adj2" fmla="val 205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320800"/>
            <a:ext cx="8318500" cy="4924425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dirty="0" smtClean="0"/>
              <a:t>I got it! I’ll just use PR on a </a:t>
            </a:r>
            <a:br>
              <a:rPr lang="en-US" dirty="0" smtClean="0"/>
            </a:br>
            <a:r>
              <a:rPr lang="en-US" dirty="0" smtClean="0"/>
              <a:t>tiny cheap FPGA and time-</a:t>
            </a:r>
            <a:br>
              <a:rPr lang="en-US" dirty="0" smtClean="0"/>
            </a:br>
            <a:r>
              <a:rPr lang="en-US" dirty="0" smtClean="0"/>
              <a:t>multiplex everything!</a:t>
            </a:r>
          </a:p>
          <a:p>
            <a:endParaRPr lang="en-US" dirty="0" smtClean="0"/>
          </a:p>
          <a:p>
            <a:r>
              <a:rPr lang="en-US" dirty="0" smtClean="0"/>
              <a:t>Okay, we’ll give you </a:t>
            </a:r>
            <a:br>
              <a:rPr lang="en-US" dirty="0" smtClean="0"/>
            </a:br>
            <a:r>
              <a:rPr lang="en-US" dirty="0" smtClean="0"/>
              <a:t>that one</a:t>
            </a:r>
          </a:p>
          <a:p>
            <a:endParaRPr lang="en-US" sz="1050" dirty="0" smtClean="0"/>
          </a:p>
          <a:p>
            <a:r>
              <a:rPr lang="en-US" dirty="0" smtClean="0"/>
              <a:t>But, it’s a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trade off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more parallelism, the better the performance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Plus, some tasks </a:t>
            </a:r>
            <a:r>
              <a:rPr lang="en-US" b="1" dirty="0" smtClean="0">
                <a:solidFill>
                  <a:schemeClr val="tx1"/>
                </a:solidFill>
              </a:rPr>
              <a:t>must</a:t>
            </a:r>
            <a:r>
              <a:rPr lang="en-US" dirty="0" smtClean="0">
                <a:solidFill>
                  <a:schemeClr val="tx1"/>
                </a:solidFill>
              </a:rPr>
              <a:t> be run in parallel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Partial Reconfiguration?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15" name="Rounded Rectangle 14"/>
          <p:cNvSpPr/>
          <p:nvPr/>
        </p:nvSpPr>
        <p:spPr bwMode="auto">
          <a:xfrm rot="20255284">
            <a:off x="3977567" y="3579943"/>
            <a:ext cx="4201332" cy="2184400"/>
          </a:xfrm>
          <a:prstGeom prst="roundRect">
            <a:avLst/>
          </a:prstGeom>
          <a:solidFill>
            <a:schemeClr val="bg1"/>
          </a:solidFill>
          <a:ln w="476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u="sng" dirty="0" smtClean="0">
                <a:solidFill>
                  <a:srgbClr val="C00000"/>
                </a:solidFill>
              </a:rPr>
              <a:t>Reason #2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C00000"/>
                </a:solidFill>
              </a:rPr>
              <a:t>Using less area on a smaller device is less costly!</a:t>
            </a:r>
            <a:endParaRPr kumimoji="0" lang="en-US" sz="32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6322" name="Picture 2" descr="C:\Documents and Settings\Rohit\Local Settings\Temporary Internet Files\Content.IE5\3HXT5Q52\MC90042315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00000">
            <a:off x="7544257" y="4241799"/>
            <a:ext cx="1256843" cy="1256843"/>
          </a:xfrm>
          <a:prstGeom prst="rect">
            <a:avLst/>
          </a:prstGeom>
          <a:noFill/>
        </p:spPr>
      </p:pic>
      <p:pic>
        <p:nvPicPr>
          <p:cNvPr id="56324" name="Picture 4" descr="C:\Documents and Settings\Rohit\Local Settings\Temporary Internet Files\Content.IE5\XKEC75HF\MC900423165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4254500"/>
            <a:ext cx="1244600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  <p:bldP spid="15" grpId="1" animBg="1"/>
      <p:bldP spid="15" grpId="2" animBg="1"/>
      <p:bldP spid="15" grpId="3" animBg="1"/>
      <p:bldP spid="15" grpId="4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n_lee_not_impress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072" y="1254125"/>
            <a:ext cx="2929727" cy="206057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266700" y="1435100"/>
            <a:ext cx="5092700" cy="1917700"/>
          </a:xfrm>
          <a:prstGeom prst="wedgeRoundRectCallout">
            <a:avLst>
              <a:gd name="adj1" fmla="val 61180"/>
              <a:gd name="adj2" fmla="val 205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320800"/>
            <a:ext cx="7734300" cy="4924425"/>
          </a:xfrm>
        </p:spPr>
        <p:txBody>
          <a:bodyPr>
            <a:normAutofit fontScale="70000" lnSpcReduction="20000"/>
          </a:bodyPr>
          <a:lstStyle/>
          <a:p>
            <a:endParaRPr lang="en-US" sz="1800" dirty="0" smtClean="0"/>
          </a:p>
          <a:p>
            <a:endParaRPr lang="en-US" sz="1700" dirty="0" smtClean="0"/>
          </a:p>
          <a:p>
            <a:r>
              <a:rPr lang="en-US" sz="3600" dirty="0" smtClean="0"/>
              <a:t>So that’s it??</a:t>
            </a:r>
          </a:p>
          <a:p>
            <a:endParaRPr lang="en-US" sz="3600" dirty="0" smtClean="0"/>
          </a:p>
          <a:p>
            <a:r>
              <a:rPr lang="en-US" sz="3600" dirty="0" smtClean="0"/>
              <a:t>I pay a bunch more just to </a:t>
            </a:r>
            <a:br>
              <a:rPr lang="en-US" sz="3600" dirty="0" smtClean="0"/>
            </a:br>
            <a:r>
              <a:rPr lang="en-US" sz="3600" dirty="0" smtClean="0"/>
              <a:t>use less area?</a:t>
            </a:r>
          </a:p>
          <a:p>
            <a:endParaRPr lang="en-US" sz="4000" dirty="0" smtClean="0"/>
          </a:p>
          <a:p>
            <a:r>
              <a:rPr lang="en-US" dirty="0" smtClean="0"/>
              <a:t>Well, you know you could save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power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Imagine you have two versions of a task</a:t>
            </a:r>
          </a:p>
          <a:p>
            <a:pPr lvl="2"/>
            <a:r>
              <a:rPr lang="en-US" dirty="0" smtClean="0"/>
              <a:t>High-performance version</a:t>
            </a:r>
          </a:p>
          <a:p>
            <a:pPr lvl="2"/>
            <a:r>
              <a:rPr lang="en-US" dirty="0" smtClean="0"/>
              <a:t>Low power version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When performance is critical</a:t>
            </a:r>
          </a:p>
          <a:p>
            <a:pPr lvl="2"/>
            <a:r>
              <a:rPr lang="en-US" dirty="0" smtClean="0"/>
              <a:t>Load the high-performance version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When performance is less critical</a:t>
            </a:r>
          </a:p>
          <a:p>
            <a:pPr lvl="2"/>
            <a:r>
              <a:rPr lang="en-US" dirty="0" smtClean="0"/>
              <a:t>Load the low-power one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Partial Reconfiguration?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7327900" y="1409700"/>
            <a:ext cx="1092200" cy="863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Man, what a buzz-kill</a:t>
            </a:r>
          </a:p>
        </p:txBody>
      </p:sp>
      <p:pic>
        <p:nvPicPr>
          <p:cNvPr id="57346" name="Picture 2" descr="C:\Documents and Settings\Rohit\Local Settings\Temporary Internet Files\Content.IE5\A2QM5WHE\MC90044041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5140" y="3702715"/>
            <a:ext cx="1100002" cy="1212185"/>
          </a:xfrm>
          <a:prstGeom prst="rect">
            <a:avLst/>
          </a:prstGeom>
          <a:noFill/>
        </p:spPr>
      </p:pic>
      <p:pic>
        <p:nvPicPr>
          <p:cNvPr id="57347" name="Picture 3" descr="C:\Documents and Settings\Rohit\Local Settings\Temporary Internet Files\Content.IE5\3HXT5Q52\MC900434405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5500" y="3603307"/>
            <a:ext cx="1260651" cy="1273493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 bwMode="auto">
          <a:xfrm>
            <a:off x="5930900" y="5003800"/>
            <a:ext cx="2501900" cy="10795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FPGA</a:t>
            </a:r>
          </a:p>
        </p:txBody>
      </p:sp>
      <p:sp>
        <p:nvSpPr>
          <p:cNvPr id="15" name="Rounded Rectangle 14"/>
          <p:cNvSpPr/>
          <p:nvPr/>
        </p:nvSpPr>
        <p:spPr bwMode="auto">
          <a:xfrm rot="20255284">
            <a:off x="4053767" y="3630742"/>
            <a:ext cx="4201332" cy="2184400"/>
          </a:xfrm>
          <a:prstGeom prst="roundRect">
            <a:avLst/>
          </a:prstGeom>
          <a:solidFill>
            <a:schemeClr val="bg1"/>
          </a:solidFill>
          <a:ln w="476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u="sng" dirty="0" smtClean="0">
                <a:solidFill>
                  <a:srgbClr val="C00000"/>
                </a:solidFill>
              </a:rPr>
              <a:t>Reason #3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Replace tasks with</a:t>
            </a:r>
            <a:r>
              <a:rPr kumimoji="0" lang="en-US" sz="3200" b="0" i="0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low-power versions when possible!</a:t>
            </a:r>
            <a:endParaRPr kumimoji="0" lang="en-US" sz="32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12083 0.1833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83 0.18333 L -0.00417 -0.00602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-95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1158 L -0.02032 0.19329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 animBg="1"/>
      <p:bldP spid="15" grpId="0" animBg="1"/>
      <p:bldP spid="15" grpId="1" animBg="1"/>
      <p:bldP spid="15" grpId="2" uiExpand="1" animBg="1"/>
      <p:bldP spid="15" grpId="3" uiExpan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n_lee_not_impress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072" y="1254125"/>
            <a:ext cx="2929727" cy="206057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266700" y="1435099"/>
            <a:ext cx="5092700" cy="2648527"/>
          </a:xfrm>
          <a:prstGeom prst="wedgeRoundRectCallout">
            <a:avLst>
              <a:gd name="adj1" fmla="val 58188"/>
              <a:gd name="adj2" fmla="val -26878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320801"/>
            <a:ext cx="7734300" cy="4851400"/>
          </a:xfrm>
        </p:spPr>
        <p:txBody>
          <a:bodyPr/>
          <a:lstStyle/>
          <a:p>
            <a:endParaRPr lang="en-US" sz="1200" dirty="0" smtClean="0"/>
          </a:p>
          <a:p>
            <a:r>
              <a:rPr lang="en-US" sz="2400" dirty="0" smtClean="0"/>
              <a:t>So what??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I’ll just use </a:t>
            </a:r>
            <a:r>
              <a:rPr lang="en-US" sz="2400" b="1" dirty="0" smtClean="0"/>
              <a:t>clock gating</a:t>
            </a:r>
            <a:r>
              <a:rPr lang="en-US" sz="2400" dirty="0" smtClean="0"/>
              <a:t> (CG)</a:t>
            </a:r>
            <a:br>
              <a:rPr lang="en-US" sz="2400" dirty="0" smtClean="0"/>
            </a:br>
            <a:r>
              <a:rPr lang="en-US" sz="2400" dirty="0" smtClean="0"/>
              <a:t>and </a:t>
            </a:r>
            <a:r>
              <a:rPr lang="en-US" sz="2400" b="1" dirty="0" smtClean="0"/>
              <a:t>dynamic frequency</a:t>
            </a:r>
            <a:br>
              <a:rPr lang="en-US" sz="2400" b="1" dirty="0" smtClean="0"/>
            </a:br>
            <a:r>
              <a:rPr lang="en-US" sz="2400" b="1" dirty="0" smtClean="0"/>
              <a:t>scaling </a:t>
            </a:r>
            <a:r>
              <a:rPr lang="en-US" sz="2400" dirty="0" smtClean="0"/>
              <a:t>(DFS), both of which </a:t>
            </a:r>
            <a:br>
              <a:rPr lang="en-US" sz="2400" dirty="0" smtClean="0"/>
            </a:br>
            <a:r>
              <a:rPr lang="en-US" sz="2400" dirty="0" smtClean="0"/>
              <a:t>are available for Xilinx FPGAs</a:t>
            </a:r>
          </a:p>
          <a:p>
            <a:endParaRPr lang="en-US" sz="2400" dirty="0" smtClean="0"/>
          </a:p>
          <a:p>
            <a:r>
              <a:rPr lang="en-US" sz="2400" dirty="0" smtClean="0"/>
              <a:t>Right… well… you see… actually….</a:t>
            </a:r>
            <a:br>
              <a:rPr lang="en-US" sz="2400" dirty="0" smtClean="0"/>
            </a:b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Partial Reconfiguration?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7327900" y="1409700"/>
            <a:ext cx="1092200" cy="863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Hmm…</a:t>
            </a:r>
          </a:p>
        </p:txBody>
      </p:sp>
      <p:sp>
        <p:nvSpPr>
          <p:cNvPr id="15" name="Rounded Rectangle 14"/>
          <p:cNvSpPr/>
          <p:nvPr/>
        </p:nvSpPr>
        <p:spPr bwMode="auto">
          <a:xfrm rot="20255284">
            <a:off x="3977567" y="3579943"/>
            <a:ext cx="4201332" cy="2184400"/>
          </a:xfrm>
          <a:prstGeom prst="roundRect">
            <a:avLst/>
          </a:prstGeom>
          <a:solidFill>
            <a:schemeClr val="bg1"/>
          </a:solidFill>
          <a:ln w="476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dirty="0" smtClean="0">
                <a:solidFill>
                  <a:srgbClr val="C00000"/>
                </a:solidFill>
              </a:rPr>
              <a:t>Shut up</a:t>
            </a:r>
            <a:endParaRPr kumimoji="0" lang="en-US" sz="44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n_lee_not_impressed.jpg"/>
          <p:cNvPicPr>
            <a:picLocks noChangeAspect="1"/>
          </p:cNvPicPr>
          <p:nvPr/>
        </p:nvPicPr>
        <p:blipFill>
          <a:blip r:embed="rId2"/>
          <a:srcRect r="40601"/>
          <a:stretch>
            <a:fillRect/>
          </a:stretch>
        </p:blipFill>
        <p:spPr>
          <a:xfrm>
            <a:off x="5765800" y="1473233"/>
            <a:ext cx="1663700" cy="186540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266700" y="1435100"/>
            <a:ext cx="5092700" cy="1422400"/>
          </a:xfrm>
          <a:prstGeom prst="wedgeRoundRectCallout">
            <a:avLst>
              <a:gd name="adj1" fmla="val 67414"/>
              <a:gd name="adj2" fmla="val 11876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320800"/>
            <a:ext cx="8496300" cy="4924425"/>
          </a:xfrm>
        </p:spPr>
        <p:txBody>
          <a:bodyPr>
            <a:normAutofit fontScale="92500" lnSpcReduction="10000"/>
          </a:bodyPr>
          <a:lstStyle/>
          <a:p>
            <a:endParaRPr lang="en-US" sz="2000" dirty="0" smtClean="0"/>
          </a:p>
          <a:p>
            <a:r>
              <a:rPr lang="en-US" dirty="0" smtClean="0"/>
              <a:t>Okay, but I’m not sold </a:t>
            </a:r>
            <a:br>
              <a:rPr lang="en-US" dirty="0" smtClean="0"/>
            </a:br>
            <a:r>
              <a:rPr lang="en-US" dirty="0" smtClean="0"/>
              <a:t>unless there are 4 reasons.</a:t>
            </a:r>
          </a:p>
          <a:p>
            <a:endParaRPr lang="en-US" dirty="0" smtClean="0"/>
          </a:p>
          <a:p>
            <a:r>
              <a:rPr lang="en-US" dirty="0" smtClean="0"/>
              <a:t>Did you know PR keeps your </a:t>
            </a:r>
            <a:br>
              <a:rPr lang="en-US" dirty="0" smtClean="0"/>
            </a:br>
            <a:r>
              <a:rPr lang="en-US" dirty="0" smtClean="0"/>
              <a:t>device safe in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space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In space, cosmic radiation corrupts SRAM!</a:t>
            </a:r>
          </a:p>
          <a:p>
            <a:pPr lvl="1"/>
            <a:endParaRPr lang="en-US" sz="3000" dirty="0" smtClean="0"/>
          </a:p>
          <a:p>
            <a:pPr lvl="1"/>
            <a:r>
              <a:rPr lang="en-US" dirty="0" smtClean="0"/>
              <a:t>These are called </a:t>
            </a:r>
            <a:r>
              <a:rPr lang="en-US" b="1" dirty="0" smtClean="0"/>
              <a:t>single event upsets (SEU)s</a:t>
            </a:r>
          </a:p>
          <a:p>
            <a:r>
              <a:rPr lang="en-US" dirty="0" smtClean="0"/>
              <a:t>With PR, you can patch FPGA configuration memory</a:t>
            </a:r>
          </a:p>
          <a:p>
            <a:pPr lvl="1"/>
            <a:r>
              <a:rPr lang="en-US" dirty="0" smtClean="0"/>
              <a:t>Without turning off the device</a:t>
            </a:r>
          </a:p>
          <a:p>
            <a:pPr lvl="1"/>
            <a:r>
              <a:rPr lang="en-US" dirty="0" smtClean="0"/>
              <a:t>This is called “</a:t>
            </a:r>
            <a:r>
              <a:rPr lang="en-US" b="1" dirty="0" smtClean="0"/>
              <a:t>scrubbing</a:t>
            </a:r>
            <a:r>
              <a:rPr lang="en-US" dirty="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Partial Reconfiguration?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F353-FD55-428E-B01A-4D627D592B7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58370" name="Picture 2" descr="C:\Documents and Settings\Rohit\Local Settings\Temporary Internet Files\Content.IE5\2E527TD3\MC90043593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7837" y="2507581"/>
            <a:ext cx="512763" cy="405606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1155700" y="2457011"/>
            <a:ext cx="6111875" cy="2038789"/>
            <a:chOff x="1155700" y="2457011"/>
            <a:chExt cx="6769100" cy="2038789"/>
          </a:xfrm>
        </p:grpSpPr>
        <p:sp>
          <p:nvSpPr>
            <p:cNvPr id="12" name="Isosceles Triangle 11"/>
            <p:cNvSpPr/>
            <p:nvPr/>
          </p:nvSpPr>
          <p:spPr bwMode="auto">
            <a:xfrm>
              <a:off x="7403727" y="2457011"/>
              <a:ext cx="393700" cy="1910633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Rounded Rectangular Callout 10"/>
            <p:cNvSpPr/>
            <p:nvPr/>
          </p:nvSpPr>
          <p:spPr bwMode="auto">
            <a:xfrm>
              <a:off x="1155700" y="4076700"/>
              <a:ext cx="6769100" cy="419100"/>
            </a:xfrm>
            <a:prstGeom prst="wedgeRoundRectCallout">
              <a:avLst>
                <a:gd name="adj1" fmla="val 24630"/>
                <a:gd name="adj2" fmla="val -51282"/>
                <a:gd name="adj3" fmla="val 16667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But FPGA</a:t>
              </a:r>
              <a:r>
                <a:rPr kumimoji="0" lang="en-US" sz="1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configuration memory uses SRAM!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431241" y="4013200"/>
              <a:ext cx="292100" cy="1651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6" name="Rectangle 15"/>
          <p:cNvSpPr/>
          <p:nvPr/>
        </p:nvSpPr>
        <p:spPr bwMode="auto">
          <a:xfrm>
            <a:off x="7620000" y="2387600"/>
            <a:ext cx="1244600" cy="10033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FPGA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10111011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632700" y="2387600"/>
            <a:ext cx="1244600" cy="10033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FPGA	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bg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01101100</a:t>
            </a:r>
          </a:p>
        </p:txBody>
      </p:sp>
      <p:sp>
        <p:nvSpPr>
          <p:cNvPr id="15" name="Rounded Rectangle 14"/>
          <p:cNvSpPr/>
          <p:nvPr/>
        </p:nvSpPr>
        <p:spPr bwMode="auto">
          <a:xfrm rot="20255284">
            <a:off x="4684924" y="3700592"/>
            <a:ext cx="4201332" cy="2184400"/>
          </a:xfrm>
          <a:prstGeom prst="roundRect">
            <a:avLst/>
          </a:prstGeom>
          <a:solidFill>
            <a:schemeClr val="bg1"/>
          </a:solidFill>
          <a:ln w="476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u="sng" dirty="0" smtClean="0">
                <a:solidFill>
                  <a:srgbClr val="C00000"/>
                </a:solidFill>
              </a:rPr>
              <a:t>Reason #4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C00000"/>
                </a:solidFill>
              </a:rPr>
              <a:t>PR keeps circuits safe in harsh environments</a:t>
            </a:r>
            <a:endParaRPr kumimoji="0" lang="en-US" sz="32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  <p:bldP spid="17" grpId="0" animBg="1"/>
      <p:bldP spid="15" grpId="0" animBg="1"/>
      <p:bldP spid="15" grpId="1" animBg="1"/>
      <p:bldP spid="15" grpId="2" animBg="1"/>
      <p:bldP spid="15" grpId="3" animBg="1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12198</TotalTime>
  <Words>2613</Words>
  <Application>Microsoft Office PowerPoint</Application>
  <PresentationFormat>On-screen Show (4:3)</PresentationFormat>
  <Paragraphs>995</Paragraphs>
  <Slides>53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Edge</vt:lpstr>
      <vt:lpstr>Partial Reconfiguration Not just a half baked job of reconfiguring</vt:lpstr>
      <vt:lpstr>Partial Reconfiguration is All Around Us</vt:lpstr>
      <vt:lpstr>Partial Reconfiguration is All Around Us</vt:lpstr>
      <vt:lpstr>Full Reconfiguration:  </vt:lpstr>
      <vt:lpstr>Why Partial Reconfiguration?</vt:lpstr>
      <vt:lpstr>Why Partial Reconfiguration?</vt:lpstr>
      <vt:lpstr>Why Partial Reconfiguration?</vt:lpstr>
      <vt:lpstr>Why Partial Reconfiguration?</vt:lpstr>
      <vt:lpstr>Why Partial Reconfiguration?</vt:lpstr>
      <vt:lpstr>So you wanna make a PR design…</vt:lpstr>
      <vt:lpstr>So you wanna make a PR design…</vt:lpstr>
      <vt:lpstr>So you wanna make a PR design…</vt:lpstr>
      <vt:lpstr>Step 1: Logical partitioning</vt:lpstr>
      <vt:lpstr>Step 1: Logical partitioning</vt:lpstr>
      <vt:lpstr>Step 2: Preparing your PR design</vt:lpstr>
      <vt:lpstr>Step 2: Preparing your PR design</vt:lpstr>
      <vt:lpstr>Step 2: Preparing your PR design</vt:lpstr>
      <vt:lpstr>Step 2: Preparing your PR design</vt:lpstr>
      <vt:lpstr>Step 2: Preparing your PR design</vt:lpstr>
      <vt:lpstr>Step 2: Preparing your PR design</vt:lpstr>
      <vt:lpstr>Step 2: Preparing your PR design</vt:lpstr>
      <vt:lpstr>Step 2: Preparing your PR design</vt:lpstr>
      <vt:lpstr>Step 2: Preparing your PR design</vt:lpstr>
      <vt:lpstr>Step 2: Preparing your PR design</vt:lpstr>
      <vt:lpstr>Step 2: Preparing your PR design</vt:lpstr>
      <vt:lpstr>Step 2: Preparing your PR design</vt:lpstr>
      <vt:lpstr>Step 3: Floor planning the layout</vt:lpstr>
      <vt:lpstr>Slide 28</vt:lpstr>
      <vt:lpstr>Step 3: Floor planning the layout</vt:lpstr>
      <vt:lpstr>Step 3: Floor planning the layout</vt:lpstr>
      <vt:lpstr>Step 3: Floor planning the layout</vt:lpstr>
      <vt:lpstr>Step 4: Implementing your design</vt:lpstr>
      <vt:lpstr>Now some cool stuff that our group has been doing in CHREC</vt:lpstr>
      <vt:lpstr>VAPRES:  A Virtual Architecture for Partially Reconfigurable Embedded Systems</vt:lpstr>
      <vt:lpstr>Adaptive Hardware Applications</vt:lpstr>
      <vt:lpstr>Using Partial Reconfiguration</vt:lpstr>
      <vt:lpstr>Identifying Issues With PR</vt:lpstr>
      <vt:lpstr>VAPRES Architecture </vt:lpstr>
      <vt:lpstr>Design Methodology</vt:lpstr>
      <vt:lpstr>Base System Design Flow</vt:lpstr>
      <vt:lpstr>Application Design Flow</vt:lpstr>
      <vt:lpstr>Revisiting Target Tracking</vt:lpstr>
      <vt:lpstr>Seamless Filter Swapping</vt:lpstr>
      <vt:lpstr>Summary</vt:lpstr>
      <vt:lpstr>F4-11: High-Level Frameworks for Partially Reconfigurable Applications</vt:lpstr>
      <vt:lpstr>F4-11: Goals, Motivations, and Challenges</vt:lpstr>
      <vt:lpstr>F4-11 Approach</vt:lpstr>
      <vt:lpstr>Tasks 1 &amp; 2: Cognizant PR</vt:lpstr>
      <vt:lpstr>                    Task 1 – Formulation with ParRAT</vt:lpstr>
      <vt:lpstr>Slide 50</vt:lpstr>
      <vt:lpstr>Task 3:                    Dynamic Resource Manager (DRM)</vt:lpstr>
      <vt:lpstr>Conclusions</vt:lpstr>
      <vt:lpstr>Thank you for attending</vt:lpstr>
    </vt:vector>
  </TitlesOfParts>
  <Company>University of Florida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F1 for CKW</dc:title>
  <dc:creator>Dr. Alan D. George</dc:creator>
  <cp:lastModifiedBy>Kumar</cp:lastModifiedBy>
  <cp:revision>1554</cp:revision>
  <dcterms:created xsi:type="dcterms:W3CDTF">2003-07-12T15:21:27Z</dcterms:created>
  <dcterms:modified xsi:type="dcterms:W3CDTF">2011-04-01T00:25:14Z</dcterms:modified>
</cp:coreProperties>
</file>