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3"/>
  </p:notesMasterIdLst>
  <p:handoutMasterIdLst>
    <p:handoutMasterId r:id="rId24"/>
  </p:handoutMasterIdLst>
  <p:sldIdLst>
    <p:sldId id="610" r:id="rId2"/>
    <p:sldId id="646" r:id="rId3"/>
    <p:sldId id="611" r:id="rId4"/>
    <p:sldId id="661" r:id="rId5"/>
    <p:sldId id="662" r:id="rId6"/>
    <p:sldId id="663" r:id="rId7"/>
    <p:sldId id="647" r:id="rId8"/>
    <p:sldId id="648" r:id="rId9"/>
    <p:sldId id="649" r:id="rId10"/>
    <p:sldId id="650" r:id="rId11"/>
    <p:sldId id="651" r:id="rId12"/>
    <p:sldId id="652" r:id="rId13"/>
    <p:sldId id="653" r:id="rId14"/>
    <p:sldId id="655" r:id="rId15"/>
    <p:sldId id="656" r:id="rId16"/>
    <p:sldId id="657" r:id="rId17"/>
    <p:sldId id="658" r:id="rId18"/>
    <p:sldId id="659" r:id="rId19"/>
    <p:sldId id="641" r:id="rId20"/>
    <p:sldId id="664" r:id="rId21"/>
    <p:sldId id="642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6FFB4"/>
    <a:srgbClr val="CCECFF"/>
    <a:srgbClr val="A9A9E9"/>
    <a:srgbClr val="FFB7B7"/>
    <a:srgbClr val="66CCFF"/>
    <a:srgbClr val="A7A7FF"/>
    <a:srgbClr val="7373DB"/>
    <a:srgbClr val="9393FF"/>
    <a:srgbClr val="D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5" autoAdjust="0"/>
    <p:restoredTop sz="85211" autoAdjust="0"/>
  </p:normalViewPr>
  <p:slideViewPr>
    <p:cSldViewPr snapToObjects="1">
      <p:cViewPr varScale="1">
        <p:scale>
          <a:sx n="104" d="100"/>
          <a:sy n="104" d="100"/>
        </p:scale>
        <p:origin x="14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41B42E2B-0BFC-4A62-BF85-39228DA84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A47F6A5-6B60-49C3-A6C1-86D0A9581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903A-20CF-4AB6-8040-2DC27E7D143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279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D06CA-53ED-43E0-AFE9-3CFB1FBF6A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2378-84A6-4A7A-8E93-5D8DF267EC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i="0" baseline="0" dirty="0" smtClean="0">
                <a:solidFill>
                  <a:schemeClr val="bg1"/>
                </a:solidFill>
                <a:latin typeface="Script MT Bold" pitchFamily="66" charset="0"/>
              </a:rPr>
              <a:t>RC Lecture</a:t>
            </a:r>
            <a:endParaRPr lang="en-US" i="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December 10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DE37-65F4-463D-8B89-5BD87ABF29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D9764-7855-4141-9457-C38517CFD1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0F81E-EDEE-4295-A7B2-AC0F636DB0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3DD9-DA4B-41AD-B821-16A9B1F552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6B3E-4EEF-469F-827A-27B9B3402B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6DAB-492B-43AF-9E48-1958119465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869E-50AE-47DC-B640-900A8638C7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535A-CDA5-4848-8B13-B8BB49DBD5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93F19543-6898-4FAC-8E00-3FA2E85784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001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Reconfigurable Computing in Space with Radiation-Hardened Xilinx FPGAs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76600" y="40386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Dr. </a:t>
            </a:r>
            <a:r>
              <a:rPr lang="en-US" b="1" dirty="0" smtClean="0"/>
              <a:t>Greg Stitt</a:t>
            </a:r>
            <a:endParaRPr lang="en-US" b="1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FF4A00"/>
                </a:solidFill>
              </a:rPr>
              <a:t>Associate Professor </a:t>
            </a:r>
            <a:r>
              <a:rPr lang="en-US" sz="1400" dirty="0">
                <a:solidFill>
                  <a:srgbClr val="FF4A00"/>
                </a:solidFill>
              </a:rPr>
              <a:t>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solidFill>
                  <a:srgbClr val="FF4A00"/>
                </a:solidFill>
              </a:rPr>
              <a:t>University of </a:t>
            </a:r>
            <a:r>
              <a:rPr lang="en-US" sz="1400" dirty="0" smtClean="0">
                <a:solidFill>
                  <a:srgbClr val="FF4A00"/>
                </a:solidFill>
              </a:rPr>
              <a:t>Florida</a:t>
            </a:r>
            <a:endParaRPr lang="en-US" sz="1400" dirty="0">
              <a:solidFill>
                <a:srgbClr val="FF4A00"/>
              </a:solidFill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5943600" y="40386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zh-TW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Tyler M. Lovelly</a:t>
            </a: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A00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Research Student</a:t>
            </a: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A00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University of Florida</a:t>
            </a: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2209800" cy="457200"/>
          </a:xfrm>
        </p:spPr>
        <p:txBody>
          <a:bodyPr anchor="ctr"/>
          <a:lstStyle/>
          <a:p>
            <a:pPr>
              <a:defRPr/>
            </a:pPr>
            <a:r>
              <a:rPr lang="en-US" sz="1800" b="1" dirty="0"/>
              <a:t>December </a:t>
            </a:r>
            <a:r>
              <a:rPr lang="en-US" sz="1800" b="1" dirty="0" smtClean="0"/>
              <a:t>10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, 2014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13664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889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Metrics: CPU Analysis (1/2)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b="1" u="sng" kern="0" dirty="0" smtClean="0"/>
              <a:t>Example: Freescale P5040</a:t>
            </a:r>
          </a:p>
          <a:p>
            <a:pPr lvl="1"/>
            <a:r>
              <a:rPr lang="en-US" sz="2000" kern="0" dirty="0" smtClean="0"/>
              <a:t>COTS counterpart of RadHard RAD5545 CPU from BAE Systems</a:t>
            </a:r>
          </a:p>
          <a:p>
            <a:pPr lvl="1"/>
            <a:r>
              <a:rPr lang="en-US" sz="2000" kern="0" dirty="0" smtClean="0"/>
              <a:t>Fixed-logic CPU</a:t>
            </a:r>
            <a:r>
              <a:rPr lang="en-US" sz="2000" kern="0" dirty="0"/>
              <a:t>: 2.2 GHz, 49 </a:t>
            </a:r>
            <a:r>
              <a:rPr lang="en-US" sz="2000" kern="0" dirty="0" smtClean="0"/>
              <a:t>W, quad-core, </a:t>
            </a:r>
            <a:r>
              <a:rPr lang="en-US" sz="2000" kern="0" dirty="0"/>
              <a:t>n</a:t>
            </a:r>
            <a:r>
              <a:rPr lang="en-US" sz="2000" kern="0" dirty="0" smtClean="0"/>
              <a:t>o SIMD engine</a:t>
            </a:r>
          </a:p>
          <a:p>
            <a:r>
              <a:rPr lang="en-US" sz="2400" kern="0" dirty="0" smtClean="0"/>
              <a:t>Calculating CD and CD/W</a:t>
            </a:r>
          </a:p>
          <a:p>
            <a:pPr lvl="1"/>
            <a:r>
              <a:rPr lang="en-US" sz="2000" kern="0" dirty="0" smtClean="0"/>
              <a:t>Each core contains</a:t>
            </a:r>
          </a:p>
          <a:p>
            <a:pPr lvl="2"/>
            <a:r>
              <a:rPr lang="en-US" sz="1600" kern="0" dirty="0" smtClean="0"/>
              <a:t>3 integer execution units	</a:t>
            </a:r>
            <a:r>
              <a:rPr lang="en-US" sz="1600" kern="0" dirty="0"/>
              <a:t>1 floating-point execution </a:t>
            </a:r>
            <a:r>
              <a:rPr lang="en-US" sz="1600" kern="0" dirty="0" smtClean="0"/>
              <a:t>unit</a:t>
            </a:r>
          </a:p>
          <a:p>
            <a:pPr lvl="3"/>
            <a:r>
              <a:rPr lang="en-US" sz="1400" kern="0" dirty="0" smtClean="0"/>
              <a:t>Can issue 2 instructions each cycle</a:t>
            </a:r>
          </a:p>
          <a:p>
            <a:pPr lvl="1"/>
            <a:r>
              <a:rPr lang="en-US" sz="2000" kern="0" dirty="0" smtClean="0"/>
              <a:t>Calculate operations/cycle for each data type</a:t>
            </a:r>
          </a:p>
          <a:p>
            <a:pPr lvl="2"/>
            <a:r>
              <a:rPr lang="en-US" sz="1600" kern="0" dirty="0" smtClean="0"/>
              <a:t>Int8: 2 ops/cycle	Int16: 2 ops/cycle	Int32: 2 ops/cycle</a:t>
            </a:r>
          </a:p>
          <a:p>
            <a:pPr lvl="2"/>
            <a:r>
              <a:rPr lang="en-US" sz="1600" kern="0" dirty="0" smtClean="0"/>
              <a:t>SPFP: 1 op/cycle	DPFP: 1 op/cycle</a:t>
            </a:r>
          </a:p>
          <a:p>
            <a:pPr lvl="1"/>
            <a:r>
              <a:rPr lang="en-US" sz="2000" kern="0" dirty="0" smtClean="0"/>
              <a:t>CD</a:t>
            </a:r>
            <a:r>
              <a:rPr lang="en-US" sz="2000" kern="0" baseline="-25000" dirty="0" smtClean="0"/>
              <a:t>Int8,Int16,Int32</a:t>
            </a:r>
            <a:r>
              <a:rPr lang="en-US" sz="2000" kern="0" dirty="0"/>
              <a:t>	</a:t>
            </a:r>
            <a:r>
              <a:rPr lang="en-US" sz="2000" kern="0" dirty="0" smtClean="0"/>
              <a:t>= 4 cores </a:t>
            </a:r>
            <a:r>
              <a:rPr lang="en-US" sz="2000" kern="0" dirty="0"/>
              <a:t>×</a:t>
            </a:r>
            <a:r>
              <a:rPr lang="en-US" sz="2000" kern="0" dirty="0" smtClean="0"/>
              <a:t> 2.2 GHz × 2 ops/cycle = </a:t>
            </a:r>
            <a:r>
              <a:rPr lang="en-US" sz="2000" b="1" kern="0" dirty="0" smtClean="0">
                <a:solidFill>
                  <a:srgbClr val="0021A5"/>
                </a:solidFill>
              </a:rPr>
              <a:t>17.6 GOPS</a:t>
            </a:r>
          </a:p>
          <a:p>
            <a:pPr lvl="1"/>
            <a:r>
              <a:rPr lang="en-US" sz="2000" kern="0" dirty="0" smtClean="0"/>
              <a:t>CD/W</a:t>
            </a:r>
            <a:r>
              <a:rPr lang="en-US" sz="2000" kern="0" baseline="-25000" dirty="0" smtClean="0"/>
              <a:t>Int8,Int16,Int32</a:t>
            </a:r>
            <a:r>
              <a:rPr lang="en-US" sz="2000" kern="0" dirty="0"/>
              <a:t>	</a:t>
            </a:r>
            <a:r>
              <a:rPr lang="en-US" sz="2000" kern="0" dirty="0" smtClean="0"/>
              <a:t>= 17.6 GOPS / 49 W</a:t>
            </a:r>
            <a:r>
              <a:rPr lang="en-US" sz="2000" kern="0" dirty="0"/>
              <a:t>	</a:t>
            </a:r>
            <a:r>
              <a:rPr lang="en-US" sz="2000" kern="0" dirty="0" smtClean="0"/>
              <a:t>	   = </a:t>
            </a:r>
            <a:r>
              <a:rPr lang="en-US" sz="2000" b="1" kern="0" dirty="0" smtClean="0">
                <a:solidFill>
                  <a:srgbClr val="0021A5"/>
                </a:solidFill>
              </a:rPr>
              <a:t>0.36 GOPS/W</a:t>
            </a:r>
          </a:p>
          <a:p>
            <a:pPr lvl="1"/>
            <a:r>
              <a:rPr lang="en-US" sz="2000" kern="0" dirty="0" smtClean="0"/>
              <a:t>CD</a:t>
            </a:r>
            <a:r>
              <a:rPr lang="en-US" sz="2000" kern="0" baseline="-25000" dirty="0" smtClean="0"/>
              <a:t>SPFP,DPFP</a:t>
            </a:r>
            <a:r>
              <a:rPr lang="en-US" sz="2000" kern="0" dirty="0"/>
              <a:t>	</a:t>
            </a:r>
            <a:r>
              <a:rPr lang="en-US" sz="2000" kern="0" dirty="0" smtClean="0"/>
              <a:t>= 4 cores </a:t>
            </a:r>
            <a:r>
              <a:rPr lang="en-US" sz="2000" kern="0" dirty="0"/>
              <a:t>× </a:t>
            </a:r>
            <a:r>
              <a:rPr lang="en-US" sz="2000" kern="0" dirty="0" smtClean="0"/>
              <a:t>2.2 GHz </a:t>
            </a:r>
            <a:r>
              <a:rPr lang="en-US" sz="2000" kern="0" dirty="0"/>
              <a:t>× </a:t>
            </a:r>
            <a:r>
              <a:rPr lang="en-US" sz="2000" kern="0" dirty="0" smtClean="0"/>
              <a:t>1 ops/cycle = </a:t>
            </a:r>
            <a:r>
              <a:rPr lang="en-US" sz="2000" b="1" kern="0" dirty="0" smtClean="0">
                <a:solidFill>
                  <a:srgbClr val="0021A5"/>
                </a:solidFill>
              </a:rPr>
              <a:t>8.8 GOPS</a:t>
            </a:r>
          </a:p>
          <a:p>
            <a:pPr lvl="1"/>
            <a:r>
              <a:rPr lang="en-US" sz="2000" kern="0" dirty="0" smtClean="0"/>
              <a:t>CD/W</a:t>
            </a:r>
            <a:r>
              <a:rPr lang="en-US" sz="2000" kern="0" baseline="-25000" dirty="0" smtClean="0"/>
              <a:t>SPFP,DPFP</a:t>
            </a:r>
            <a:r>
              <a:rPr lang="en-US" sz="2000" kern="0" dirty="0"/>
              <a:t>	</a:t>
            </a:r>
            <a:r>
              <a:rPr lang="en-US" sz="2000" kern="0" dirty="0" smtClean="0"/>
              <a:t>= 8.8 GOPS / 49 W</a:t>
            </a:r>
            <a:r>
              <a:rPr lang="en-US" sz="2000" kern="0" dirty="0"/>
              <a:t>	</a:t>
            </a:r>
            <a:r>
              <a:rPr lang="en-US" sz="2000" kern="0" dirty="0" smtClean="0"/>
              <a:t>	   = </a:t>
            </a:r>
            <a:r>
              <a:rPr lang="en-US" sz="2000" b="1" kern="0" dirty="0" smtClean="0">
                <a:solidFill>
                  <a:srgbClr val="0021A5"/>
                </a:solidFill>
              </a:rPr>
              <a:t>0.18 GOPS/W</a:t>
            </a:r>
            <a:endParaRPr lang="en-US" sz="2000" b="1" kern="0" dirty="0">
              <a:solidFill>
                <a:srgbClr val="0021A5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432484" y="3276600"/>
            <a:ext cx="2101916" cy="533400"/>
          </a:xfrm>
          <a:prstGeom prst="wedgeRoundRectCallout">
            <a:avLst>
              <a:gd name="adj1" fmla="val -39794"/>
              <a:gd name="adj2" fmla="val 73894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Operations mix of 50% add, 50% </a:t>
            </a:r>
            <a:r>
              <a:rPr lang="en-US" sz="1600" dirty="0" err="1" smtClean="0">
                <a:solidFill>
                  <a:schemeClr val="tx1"/>
                </a:solidFill>
              </a:rPr>
              <a:t>mult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889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Metrics: CPU Analysis (2/2)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4252" y="1169987"/>
            <a:ext cx="878354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Calculating IMB, EMB, and IOB</a:t>
            </a:r>
            <a:endParaRPr lang="en-US" sz="2400" kern="0" dirty="0"/>
          </a:p>
          <a:p>
            <a:pPr lvl="1"/>
            <a:r>
              <a:rPr lang="en-US" sz="2000" kern="0" dirty="0" smtClean="0"/>
              <a:t>Each core contains</a:t>
            </a:r>
          </a:p>
          <a:p>
            <a:pPr lvl="2"/>
            <a:r>
              <a:rPr lang="en-US" sz="1600" kern="0" dirty="0" smtClean="0"/>
              <a:t>L1 data cache: 8-byte bus	L1 </a:t>
            </a:r>
            <a:r>
              <a:rPr lang="en-US" sz="1600" kern="0" dirty="0" err="1" smtClean="0"/>
              <a:t>instr</a:t>
            </a:r>
            <a:r>
              <a:rPr lang="en-US" sz="1600" kern="0" dirty="0" smtClean="0"/>
              <a:t> cache: 16-byte bus	L2 cache: 64-byte bus</a:t>
            </a:r>
          </a:p>
          <a:p>
            <a:pPr lvl="1"/>
            <a:r>
              <a:rPr lang="en-US" sz="2000" kern="0" dirty="0"/>
              <a:t>Total of 2 DDR3 </a:t>
            </a:r>
            <a:r>
              <a:rPr lang="en-US" sz="2000" kern="0" dirty="0" smtClean="0"/>
              <a:t>controllers: </a:t>
            </a:r>
            <a:r>
              <a:rPr lang="en-US" sz="1600" kern="0" dirty="0" smtClean="0">
                <a:solidFill>
                  <a:srgbClr val="0021A5"/>
                </a:solidFill>
              </a:rPr>
              <a:t>8-byte </a:t>
            </a:r>
            <a:r>
              <a:rPr lang="en-US" sz="1600" kern="0" dirty="0">
                <a:solidFill>
                  <a:srgbClr val="0021A5"/>
                </a:solidFill>
              </a:rPr>
              <a:t>bus; 1600 MT/s</a:t>
            </a:r>
          </a:p>
          <a:p>
            <a:pPr lvl="1"/>
            <a:r>
              <a:rPr lang="en-US" sz="2000" kern="0" dirty="0" smtClean="0"/>
              <a:t>IMB</a:t>
            </a:r>
            <a:r>
              <a:rPr lang="en-US" sz="2000" kern="0" baseline="-25000" dirty="0" smtClean="0"/>
              <a:t>L1data</a:t>
            </a:r>
            <a:r>
              <a:rPr lang="en-US" sz="2000" kern="0" dirty="0"/>
              <a:t>	= </a:t>
            </a:r>
            <a:r>
              <a:rPr lang="en-US" sz="2000" kern="0" dirty="0" smtClean="0"/>
              <a:t>4 cores </a:t>
            </a:r>
            <a:r>
              <a:rPr lang="en-US" sz="2000" kern="0" dirty="0"/>
              <a:t>× </a:t>
            </a:r>
            <a:r>
              <a:rPr lang="en-US" sz="2000" kern="0" dirty="0" smtClean="0"/>
              <a:t>2.2 GHz </a:t>
            </a:r>
            <a:r>
              <a:rPr lang="en-US" sz="2000" kern="0" dirty="0"/>
              <a:t>× 8 </a:t>
            </a:r>
            <a:r>
              <a:rPr lang="en-US" sz="2000" kern="0" dirty="0" smtClean="0"/>
              <a:t>bytes   = </a:t>
            </a:r>
            <a:r>
              <a:rPr lang="en-US" sz="2000" b="1" kern="0" dirty="0" smtClean="0">
                <a:solidFill>
                  <a:srgbClr val="0021A5"/>
                </a:solidFill>
              </a:rPr>
              <a:t>70.4 GB/s</a:t>
            </a:r>
          </a:p>
          <a:p>
            <a:pPr lvl="1"/>
            <a:r>
              <a:rPr lang="en-US" sz="2000" kern="0" dirty="0" smtClean="0"/>
              <a:t>IMB</a:t>
            </a:r>
            <a:r>
              <a:rPr lang="en-US" sz="2000" kern="0" baseline="-25000" dirty="0" smtClean="0"/>
              <a:t>L1inst</a:t>
            </a:r>
            <a:r>
              <a:rPr lang="en-US" sz="2000" kern="0" dirty="0"/>
              <a:t>	= 4 cores × </a:t>
            </a:r>
            <a:r>
              <a:rPr lang="en-US" sz="2000" kern="0" dirty="0" smtClean="0"/>
              <a:t>2.2 GHz </a:t>
            </a:r>
            <a:r>
              <a:rPr lang="en-US" sz="2000" kern="0" dirty="0"/>
              <a:t>× </a:t>
            </a:r>
            <a:r>
              <a:rPr lang="en-US" sz="2000" kern="0" dirty="0" smtClean="0"/>
              <a:t>16 </a:t>
            </a:r>
            <a:r>
              <a:rPr lang="en-US" sz="2000" kern="0" dirty="0"/>
              <a:t>bytes = </a:t>
            </a:r>
            <a:r>
              <a:rPr lang="en-US" sz="2000" b="1" kern="0" dirty="0" smtClean="0">
                <a:solidFill>
                  <a:srgbClr val="0021A5"/>
                </a:solidFill>
              </a:rPr>
              <a:t>140.8 GB/s</a:t>
            </a:r>
          </a:p>
          <a:p>
            <a:pPr lvl="1"/>
            <a:r>
              <a:rPr lang="en-US" sz="2000" kern="0" dirty="0" smtClean="0"/>
              <a:t>IMB</a:t>
            </a:r>
            <a:r>
              <a:rPr lang="en-US" sz="2000" kern="0" baseline="-25000" dirty="0" smtClean="0"/>
              <a:t>L2</a:t>
            </a:r>
            <a:r>
              <a:rPr lang="en-US" sz="2000" kern="0" dirty="0"/>
              <a:t>	= 4 cores × </a:t>
            </a:r>
            <a:r>
              <a:rPr lang="en-US" sz="2000" kern="0" dirty="0" smtClean="0"/>
              <a:t>2.2 GHz </a:t>
            </a:r>
            <a:r>
              <a:rPr lang="en-US" sz="2000" kern="0" dirty="0"/>
              <a:t>× </a:t>
            </a:r>
            <a:r>
              <a:rPr lang="en-US" sz="2000" kern="0" dirty="0" smtClean="0"/>
              <a:t>64 bytes / 11 cycles = </a:t>
            </a:r>
            <a:r>
              <a:rPr lang="en-US" sz="2000" b="1" kern="0" dirty="0" smtClean="0">
                <a:solidFill>
                  <a:srgbClr val="0021A5"/>
                </a:solidFill>
              </a:rPr>
              <a:t>51.2 GB/s</a:t>
            </a:r>
          </a:p>
          <a:p>
            <a:pPr lvl="1"/>
            <a:r>
              <a:rPr lang="en-US" sz="2000" kern="0" dirty="0" smtClean="0"/>
              <a:t>EMB	= 2 DDR3 × 8 bytes × 1600 MT/s = </a:t>
            </a:r>
            <a:r>
              <a:rPr lang="en-US" sz="2000" b="1" kern="0" dirty="0" smtClean="0">
                <a:solidFill>
                  <a:srgbClr val="0021A5"/>
                </a:solidFill>
              </a:rPr>
              <a:t>25.6 GB/s</a:t>
            </a:r>
          </a:p>
          <a:p>
            <a:pPr lvl="1"/>
            <a:r>
              <a:rPr lang="en-US" sz="2000" kern="0" dirty="0" smtClean="0"/>
              <a:t>IOB</a:t>
            </a:r>
            <a:r>
              <a:rPr lang="en-US" sz="2000" kern="0" dirty="0"/>
              <a:t>	= </a:t>
            </a:r>
            <a:r>
              <a:rPr lang="en-US" sz="2000" kern="0" dirty="0" smtClean="0"/>
              <a:t>DDR3 </a:t>
            </a:r>
            <a:r>
              <a:rPr lang="en-US" sz="2000" kern="0" dirty="0"/>
              <a:t>+ </a:t>
            </a:r>
            <a:r>
              <a:rPr lang="en-US" sz="2000" kern="0" dirty="0" smtClean="0"/>
              <a:t>10GigE + 1GigE + </a:t>
            </a:r>
            <a:r>
              <a:rPr lang="en-US" sz="2000" kern="0" dirty="0" err="1" smtClean="0"/>
              <a:t>PCIe</a:t>
            </a:r>
            <a:r>
              <a:rPr lang="en-US" sz="2000" kern="0" dirty="0" smtClean="0"/>
              <a:t> + SATA2.0 + GPIO + </a:t>
            </a:r>
          </a:p>
          <a:p>
            <a:pPr marL="344487" lvl="1" indent="0">
              <a:buNone/>
            </a:pPr>
            <a:r>
              <a:rPr lang="en-US" sz="2000" kern="0" dirty="0"/>
              <a:t> </a:t>
            </a:r>
            <a:r>
              <a:rPr lang="en-US" sz="2000" kern="0" dirty="0" smtClean="0"/>
              <a:t>                        USB2.0 + SPI + UART + I2C</a:t>
            </a:r>
          </a:p>
          <a:p>
            <a:pPr marL="344487" lvl="1" indent="0">
              <a:buNone/>
            </a:pPr>
            <a:r>
              <a:rPr lang="en-US" sz="2000" kern="0" dirty="0" smtClean="0"/>
              <a:t>          	= </a:t>
            </a:r>
            <a:r>
              <a:rPr lang="en-US" sz="2000" b="1" kern="0" dirty="0" smtClean="0">
                <a:solidFill>
                  <a:srgbClr val="0021A5"/>
                </a:solidFill>
              </a:rPr>
              <a:t>48.76 GB/s</a:t>
            </a:r>
            <a:endParaRPr lang="en-US" sz="1600" kern="0" dirty="0">
              <a:solidFill>
                <a:srgbClr val="0021A5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724400" y="4876800"/>
            <a:ext cx="2057400" cy="533400"/>
          </a:xfrm>
          <a:prstGeom prst="wedgeRoundRectCallout">
            <a:avLst>
              <a:gd name="adj1" fmla="val 6056"/>
              <a:gd name="adj2" fmla="val -7990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Based on </a:t>
            </a:r>
            <a:r>
              <a:rPr lang="en-US" sz="1600" dirty="0" smtClean="0">
                <a:solidFill>
                  <a:schemeClr val="tx1"/>
                </a:solidFill>
              </a:rPr>
              <a:t>optimal </a:t>
            </a:r>
            <a:r>
              <a:rPr lang="en-US" sz="1600" dirty="0" err="1">
                <a:solidFill>
                  <a:schemeClr val="tx1"/>
                </a:solidFill>
              </a:rPr>
              <a:t>SerDes</a:t>
            </a:r>
            <a:r>
              <a:rPr lang="en-US" sz="1600" dirty="0">
                <a:solidFill>
                  <a:schemeClr val="tx1"/>
                </a:solidFill>
              </a:rPr>
              <a:t> lane </a:t>
            </a:r>
            <a:r>
              <a:rPr lang="en-US" sz="1600" dirty="0" err="1" smtClean="0">
                <a:solidFill>
                  <a:schemeClr val="tx1"/>
                </a:solidFill>
              </a:rPr>
              <a:t>config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239000" y="2389187"/>
            <a:ext cx="1752600" cy="533400"/>
          </a:xfrm>
          <a:prstGeom prst="wedgeRoundRectCallout">
            <a:avLst>
              <a:gd name="adj1" fmla="val -49350"/>
              <a:gd name="adj2" fmla="val 7179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Assumes 100% cache hit 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97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889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Metrics: FPGA Analysis (1/2)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52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b="1" u="sng" kern="0" dirty="0" smtClean="0"/>
              <a:t>Example: Xilinx Virtex-5 FX130T</a:t>
            </a:r>
          </a:p>
          <a:p>
            <a:pPr lvl="1"/>
            <a:r>
              <a:rPr lang="en-US" sz="2000" kern="0" dirty="0" smtClean="0"/>
              <a:t>COTS counterpart of </a:t>
            </a:r>
            <a:r>
              <a:rPr lang="en-US" sz="2000" kern="0" dirty="0" err="1" smtClean="0"/>
              <a:t>RadHard</a:t>
            </a:r>
            <a:r>
              <a:rPr lang="en-US" sz="2000" kern="0" dirty="0" smtClean="0"/>
              <a:t> Virtex-5QV FX130 FPGA from Xilinx</a:t>
            </a:r>
          </a:p>
          <a:p>
            <a:pPr lvl="1"/>
            <a:r>
              <a:rPr lang="en-US" sz="2000" kern="0" dirty="0" smtClean="0"/>
              <a:t>Reconfigurable-logic FPGA: different methods required for metrics </a:t>
            </a:r>
            <a:r>
              <a:rPr lang="en-US" sz="2000" kern="0" baseline="30000" dirty="0" smtClean="0">
                <a:solidFill>
                  <a:schemeClr val="tx1"/>
                </a:solidFill>
              </a:rPr>
              <a:t>[5]</a:t>
            </a:r>
          </a:p>
          <a:p>
            <a:r>
              <a:rPr lang="en-US" sz="2400" kern="0" dirty="0" smtClean="0"/>
              <a:t>Calculating CD and CD/W</a:t>
            </a:r>
            <a:endParaRPr lang="en-US" sz="2400" kern="0" dirty="0"/>
          </a:p>
          <a:p>
            <a:pPr lvl="1"/>
            <a:r>
              <a:rPr lang="en-US" sz="2000" kern="0" dirty="0" smtClean="0"/>
              <a:t>FPGA logic resources</a:t>
            </a:r>
          </a:p>
          <a:p>
            <a:pPr lvl="2"/>
            <a:r>
              <a:rPr lang="en-US" sz="1600" kern="0" dirty="0" smtClean="0"/>
              <a:t>Look-up tables (LUTs), Flip-flops (FFs), Multiply-accumulate units (DSPs)</a:t>
            </a:r>
          </a:p>
          <a:p>
            <a:pPr lvl="1"/>
            <a:r>
              <a:rPr lang="en-US" sz="2000" kern="0" dirty="0" smtClean="0"/>
              <a:t>Generate and implement compute cores on FPGA with vendor tools</a:t>
            </a:r>
          </a:p>
          <a:p>
            <a:pPr lvl="2"/>
            <a:r>
              <a:rPr lang="en-US" sz="1600" kern="0" dirty="0" smtClean="0"/>
              <a:t>All combinations of operation and data types: with and without DSP resources</a:t>
            </a:r>
          </a:p>
          <a:p>
            <a:pPr lvl="2"/>
            <a:r>
              <a:rPr lang="en-US" sz="1600" kern="0" dirty="0"/>
              <a:t>C</a:t>
            </a:r>
            <a:r>
              <a:rPr lang="en-US" sz="1600" kern="0" dirty="0" smtClean="0"/>
              <a:t>ollect data on resource usage and max. operating frequencies</a:t>
            </a:r>
          </a:p>
          <a:p>
            <a:pPr lvl="2"/>
            <a:r>
              <a:rPr lang="en-US" sz="1600" kern="0" dirty="0" smtClean="0"/>
              <a:t>Linear-programming algorithm optimally packs cores onto FPGA</a:t>
            </a:r>
          </a:p>
          <a:p>
            <a:pPr lvl="2"/>
            <a:r>
              <a:rPr lang="en-US" sz="1600" kern="0" dirty="0" smtClean="0"/>
              <a:t>Max. cores = max. ops/cycle (with pipelined cores)</a:t>
            </a:r>
            <a:endParaRPr lang="en-US" sz="2000" kern="0" dirty="0" smtClean="0"/>
          </a:p>
          <a:p>
            <a:pPr lvl="1"/>
            <a:r>
              <a:rPr lang="en-US" sz="2000" kern="0" dirty="0"/>
              <a:t>Use vendor-provided tools for power estimation</a:t>
            </a:r>
          </a:p>
          <a:p>
            <a:pPr lvl="2"/>
            <a:r>
              <a:rPr lang="en-US" sz="1600" kern="0" dirty="0" smtClean="0"/>
              <a:t>Calculate dynamic power based </a:t>
            </a:r>
            <a:r>
              <a:rPr lang="en-US" sz="1600" kern="0" dirty="0"/>
              <a:t>on resource </a:t>
            </a:r>
            <a:r>
              <a:rPr lang="en-US" sz="1600" kern="0" dirty="0" smtClean="0"/>
              <a:t>usage for cores</a:t>
            </a:r>
            <a:endParaRPr lang="en-US" sz="1600" kern="0" dirty="0"/>
          </a:p>
          <a:p>
            <a:pPr lvl="1"/>
            <a:r>
              <a:rPr lang="en-US" sz="2000" kern="0" dirty="0"/>
              <a:t>C</a:t>
            </a:r>
            <a:r>
              <a:rPr lang="en-US" sz="2000" kern="0" dirty="0" smtClean="0"/>
              <a:t>D</a:t>
            </a:r>
            <a:r>
              <a:rPr lang="en-US" sz="2000" kern="0" baseline="-25000" dirty="0" smtClean="0"/>
              <a:t>Int8 </a:t>
            </a:r>
            <a:r>
              <a:rPr lang="en-US" sz="2000" kern="0" dirty="0" smtClean="0"/>
              <a:t>= 2358 ops/cycle </a:t>
            </a:r>
            <a:r>
              <a:rPr lang="en-US" sz="2000" kern="0" dirty="0"/>
              <a:t>×</a:t>
            </a:r>
            <a:r>
              <a:rPr lang="en-US" sz="2000" kern="0" dirty="0" smtClean="0"/>
              <a:t> 0.353 GHz  = </a:t>
            </a:r>
            <a:r>
              <a:rPr lang="en-US" sz="2000" b="1" kern="0" dirty="0" smtClean="0">
                <a:solidFill>
                  <a:srgbClr val="0021A5"/>
                </a:solidFill>
              </a:rPr>
              <a:t>833.2 GOPS</a:t>
            </a:r>
          </a:p>
          <a:p>
            <a:pPr lvl="1"/>
            <a:r>
              <a:rPr lang="en-US" sz="2000" kern="0" dirty="0" smtClean="0"/>
              <a:t>CD/W</a:t>
            </a:r>
            <a:r>
              <a:rPr lang="en-US" sz="2000" kern="0" baseline="-25000" dirty="0" smtClean="0"/>
              <a:t>Int8</a:t>
            </a:r>
            <a:r>
              <a:rPr lang="en-US" sz="2000" kern="0" dirty="0" smtClean="0"/>
              <a:t> = 833.2 GOPS / 15.87 W</a:t>
            </a:r>
            <a:r>
              <a:rPr lang="en-US" sz="2000" kern="0" dirty="0"/>
              <a:t> </a:t>
            </a:r>
            <a:r>
              <a:rPr lang="en-US" sz="2000" kern="0" dirty="0" smtClean="0"/>
              <a:t>= </a:t>
            </a:r>
            <a:r>
              <a:rPr lang="en-US" sz="2000" b="1" kern="0" dirty="0" smtClean="0">
                <a:solidFill>
                  <a:srgbClr val="0021A5"/>
                </a:solidFill>
              </a:rPr>
              <a:t>52.5 GOPS/W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2209800" y="6172200"/>
            <a:ext cx="2057400" cy="533400"/>
          </a:xfrm>
          <a:prstGeom prst="wedgeRoundRectCallout">
            <a:avLst>
              <a:gd name="adj1" fmla="val -41292"/>
              <a:gd name="adj2" fmla="val -78272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Same process used for all data types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477000" y="4419600"/>
            <a:ext cx="2057400" cy="533400"/>
          </a:xfrm>
          <a:prstGeom prst="wedgeRoundRectCallout">
            <a:avLst>
              <a:gd name="adj1" fmla="val 1498"/>
              <a:gd name="adj2" fmla="val -13107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Operations mix of 50% add, 50% </a:t>
            </a:r>
            <a:r>
              <a:rPr lang="en-US" sz="1600" dirty="0" err="1">
                <a:solidFill>
                  <a:schemeClr val="tx1"/>
                </a:solidFill>
              </a:rPr>
              <a:t>mult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889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Metrics: FPGA Analysis (2/2)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322387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Calculating </a:t>
            </a:r>
            <a:r>
              <a:rPr lang="en-US" sz="2400" kern="0" dirty="0"/>
              <a:t>IMB, EMB, and </a:t>
            </a:r>
            <a:r>
              <a:rPr lang="en-US" sz="2400" kern="0" dirty="0" smtClean="0"/>
              <a:t>IOB</a:t>
            </a:r>
            <a:endParaRPr lang="en-US" sz="2000" kern="0" dirty="0" smtClean="0"/>
          </a:p>
          <a:p>
            <a:pPr lvl="1"/>
            <a:r>
              <a:rPr lang="en-US" sz="2000" kern="0" dirty="0" smtClean="0"/>
              <a:t>298 Block RAM units (BRAMs): </a:t>
            </a:r>
            <a:r>
              <a:rPr lang="en-US" sz="1600" kern="0" dirty="0" smtClean="0">
                <a:solidFill>
                  <a:srgbClr val="0021A5"/>
                </a:solidFill>
              </a:rPr>
              <a:t>9-byte bus, 2 ports, 0.450 GHz operating frequency</a:t>
            </a:r>
            <a:endParaRPr lang="en-US" sz="1600" kern="0" dirty="0">
              <a:solidFill>
                <a:srgbClr val="0021A5"/>
              </a:solidFill>
            </a:endParaRPr>
          </a:p>
          <a:p>
            <a:pPr lvl="1"/>
            <a:r>
              <a:rPr lang="en-US" sz="2000" kern="0" dirty="0" smtClean="0"/>
              <a:t>5 DDR2 controllers: </a:t>
            </a:r>
            <a:r>
              <a:rPr lang="en-US" sz="1600" kern="0" dirty="0" smtClean="0">
                <a:solidFill>
                  <a:srgbClr val="0021A5"/>
                </a:solidFill>
              </a:rPr>
              <a:t>8-byte bus, double data rate, 0.266 GHz </a:t>
            </a:r>
            <a:r>
              <a:rPr lang="en-US" sz="1600" kern="0" dirty="0">
                <a:solidFill>
                  <a:srgbClr val="0021A5"/>
                </a:solidFill>
              </a:rPr>
              <a:t>operating </a:t>
            </a:r>
            <a:r>
              <a:rPr lang="en-US" sz="1600" kern="0" dirty="0" smtClean="0">
                <a:solidFill>
                  <a:srgbClr val="0021A5"/>
                </a:solidFill>
              </a:rPr>
              <a:t>frequency</a:t>
            </a:r>
            <a:endParaRPr lang="en-US" sz="1600" kern="0" dirty="0">
              <a:solidFill>
                <a:srgbClr val="0021A5"/>
              </a:solidFill>
            </a:endParaRPr>
          </a:p>
          <a:p>
            <a:pPr lvl="1"/>
            <a:r>
              <a:rPr lang="en-US" sz="2000" kern="0" dirty="0" smtClean="0"/>
              <a:t>840 GPIO pins: </a:t>
            </a:r>
            <a:r>
              <a:rPr lang="en-US" sz="1600" kern="0" dirty="0" smtClean="0">
                <a:solidFill>
                  <a:srgbClr val="0021A5"/>
                </a:solidFill>
              </a:rPr>
              <a:t>0.8 Gb/s data rate</a:t>
            </a:r>
          </a:p>
          <a:p>
            <a:pPr lvl="1"/>
            <a:r>
              <a:rPr lang="en-US" sz="2000" kern="0" dirty="0" smtClean="0"/>
              <a:t>20 </a:t>
            </a:r>
            <a:r>
              <a:rPr lang="en-US" sz="2000" kern="0" dirty="0" err="1" smtClean="0"/>
              <a:t>RocketIO</a:t>
            </a:r>
            <a:r>
              <a:rPr lang="en-US" sz="2000" kern="0" dirty="0" smtClean="0"/>
              <a:t> GTX transceivers: </a:t>
            </a:r>
            <a:r>
              <a:rPr lang="en-US" sz="1600" kern="0" dirty="0" smtClean="0">
                <a:solidFill>
                  <a:srgbClr val="0021A5"/>
                </a:solidFill>
              </a:rPr>
              <a:t>6.5 Gb/s data rate</a:t>
            </a:r>
          </a:p>
          <a:p>
            <a:pPr lvl="1"/>
            <a:r>
              <a:rPr lang="en-US" sz="2000" kern="0" dirty="0" smtClean="0"/>
              <a:t>IMB</a:t>
            </a:r>
            <a:r>
              <a:rPr lang="en-US" sz="2000" kern="0" baseline="-25000" dirty="0" smtClean="0"/>
              <a:t>BRAM</a:t>
            </a:r>
            <a:r>
              <a:rPr lang="en-US" sz="2000" kern="0" dirty="0" smtClean="0"/>
              <a:t> = 298 BRAMs </a:t>
            </a:r>
            <a:r>
              <a:rPr lang="en-US" sz="2000" kern="0" dirty="0"/>
              <a:t>× </a:t>
            </a:r>
            <a:r>
              <a:rPr lang="en-US" sz="2000" kern="0" dirty="0" smtClean="0"/>
              <a:t>0.450 </a:t>
            </a:r>
            <a:r>
              <a:rPr lang="en-US" sz="2000" kern="0" dirty="0"/>
              <a:t>GHz × </a:t>
            </a:r>
            <a:r>
              <a:rPr lang="en-US" sz="2000" kern="0" dirty="0" smtClean="0"/>
              <a:t>9 </a:t>
            </a:r>
            <a:r>
              <a:rPr lang="en-US" sz="2000" kern="0" dirty="0"/>
              <a:t>bytes </a:t>
            </a:r>
            <a:r>
              <a:rPr lang="en-US" sz="2000" kern="0" dirty="0" smtClean="0"/>
              <a:t>× 2 ports = </a:t>
            </a:r>
            <a:r>
              <a:rPr lang="en-US" sz="2000" b="1" kern="0" dirty="0" smtClean="0">
                <a:solidFill>
                  <a:srgbClr val="0021A5"/>
                </a:solidFill>
              </a:rPr>
              <a:t>2413.8 GB/s</a:t>
            </a:r>
            <a:endParaRPr lang="en-US" sz="2000" b="1" kern="0" dirty="0">
              <a:solidFill>
                <a:srgbClr val="0021A5"/>
              </a:solidFill>
            </a:endParaRPr>
          </a:p>
          <a:p>
            <a:pPr lvl="1"/>
            <a:r>
              <a:rPr lang="en-US" sz="2000" kern="0" dirty="0" smtClean="0"/>
              <a:t>EMB = 5 DDR2 × </a:t>
            </a:r>
            <a:r>
              <a:rPr lang="en-US" sz="2000" kern="0" dirty="0"/>
              <a:t>0.266 GHz × </a:t>
            </a:r>
            <a:r>
              <a:rPr lang="en-US" sz="2000" kern="0" dirty="0" smtClean="0"/>
              <a:t>8 </a:t>
            </a:r>
            <a:r>
              <a:rPr lang="en-US" sz="2000" kern="0" dirty="0"/>
              <a:t>bytes × </a:t>
            </a:r>
            <a:r>
              <a:rPr lang="en-US" sz="2000" kern="0" dirty="0" smtClean="0"/>
              <a:t>2 (</a:t>
            </a:r>
            <a:r>
              <a:rPr lang="en-US" sz="1600" kern="0" dirty="0" smtClean="0"/>
              <a:t>double data rate</a:t>
            </a:r>
            <a:r>
              <a:rPr lang="en-US" sz="2000" kern="0" dirty="0" smtClean="0"/>
              <a:t>) = </a:t>
            </a:r>
            <a:r>
              <a:rPr lang="en-US" sz="2000" b="1" kern="0" dirty="0" smtClean="0">
                <a:solidFill>
                  <a:srgbClr val="0021A5"/>
                </a:solidFill>
              </a:rPr>
              <a:t>21.33 </a:t>
            </a:r>
            <a:r>
              <a:rPr lang="en-US" sz="2000" b="1" kern="0" dirty="0">
                <a:solidFill>
                  <a:srgbClr val="0021A5"/>
                </a:solidFill>
              </a:rPr>
              <a:t>GB/s</a:t>
            </a:r>
          </a:p>
          <a:p>
            <a:pPr lvl="1"/>
            <a:r>
              <a:rPr lang="en-US" sz="2000" kern="0" dirty="0" smtClean="0"/>
              <a:t>IOB = DDR2 + GPIO + </a:t>
            </a:r>
            <a:r>
              <a:rPr lang="en-US" sz="2000" kern="0" dirty="0" err="1" smtClean="0"/>
              <a:t>RocketIO</a:t>
            </a:r>
            <a:r>
              <a:rPr lang="en-US" sz="2000" kern="0" dirty="0" smtClean="0"/>
              <a:t> GTX transceivers</a:t>
            </a:r>
          </a:p>
          <a:p>
            <a:pPr marL="344487" lvl="1" indent="0">
              <a:buNone/>
            </a:pPr>
            <a:r>
              <a:rPr lang="en-US" sz="2000" kern="0" dirty="0" smtClean="0"/>
              <a:t>	    = 21.33 GB/s + (840 pins</a:t>
            </a:r>
            <a:r>
              <a:rPr lang="en-US" sz="2000" kern="0" dirty="0"/>
              <a:t> × </a:t>
            </a:r>
            <a:r>
              <a:rPr lang="en-US" sz="2000" kern="0" dirty="0" smtClean="0"/>
              <a:t>0.8 Gb/s)</a:t>
            </a:r>
          </a:p>
          <a:p>
            <a:pPr marL="344487" lvl="1" indent="0">
              <a:buNone/>
            </a:pPr>
            <a:r>
              <a:rPr lang="en-US" sz="2000" kern="0" dirty="0"/>
              <a:t>	 </a:t>
            </a:r>
            <a:r>
              <a:rPr lang="en-US" sz="2000" kern="0" dirty="0" smtClean="0"/>
              <a:t>      + </a:t>
            </a:r>
            <a:r>
              <a:rPr lang="en-US" sz="2000" kern="0" dirty="0"/>
              <a:t>(20 transceivers × 6.5 Gb/s) = </a:t>
            </a:r>
            <a:r>
              <a:rPr lang="en-US" sz="2000" b="1" kern="0" dirty="0" smtClean="0">
                <a:solidFill>
                  <a:srgbClr val="0021A5"/>
                </a:solidFill>
              </a:rPr>
              <a:t>121.58 GB/s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191250" y="2617787"/>
            <a:ext cx="2419350" cy="571500"/>
          </a:xfrm>
          <a:prstGeom prst="wedgeRoundRectCallout">
            <a:avLst>
              <a:gd name="adj1" fmla="val -41292"/>
              <a:gd name="adj2" fmla="val -78272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Based on max. packing of memory controllers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44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12787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Metrics: Virtex-5 vs. Virtex-5QV (1/3)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914400"/>
          </a:xfrm>
        </p:spPr>
        <p:txBody>
          <a:bodyPr/>
          <a:lstStyle/>
          <a:p>
            <a:r>
              <a:rPr lang="en-US" sz="2400" dirty="0" smtClean="0"/>
              <a:t>Resource usage of compute cores</a:t>
            </a:r>
          </a:p>
          <a:p>
            <a:pPr lvl="1"/>
            <a:r>
              <a:rPr lang="en-US" sz="2000" dirty="0" smtClean="0"/>
              <a:t>Data generated with Xilinx ISE tools + </a:t>
            </a:r>
            <a:r>
              <a:rPr lang="en-US" sz="2000" dirty="0" err="1" smtClean="0"/>
              <a:t>Tcl</a:t>
            </a:r>
            <a:r>
              <a:rPr lang="en-US" sz="2000" dirty="0" smtClean="0"/>
              <a:t> scripts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486400" y="823623"/>
            <a:ext cx="1244600" cy="471777"/>
          </a:xfrm>
          <a:prstGeom prst="wedgeRoundRectCallout">
            <a:avLst>
              <a:gd name="adj1" fmla="val 60788"/>
              <a:gd name="adj2" fmla="val -10583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Same for both devices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931555" y="6248400"/>
            <a:ext cx="2018145" cy="471777"/>
          </a:xfrm>
          <a:prstGeom prst="wedgeRoundRectCallout">
            <a:avLst>
              <a:gd name="adj1" fmla="val -3950"/>
              <a:gd name="adj2" fmla="val -15787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FF and DSP usage same for both devices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724400" y="6248400"/>
            <a:ext cx="1219200" cy="533400"/>
          </a:xfrm>
          <a:prstGeom prst="wedgeRoundRectCallout">
            <a:avLst>
              <a:gd name="adj1" fmla="val 102801"/>
              <a:gd name="adj2" fmla="val -7558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</a:t>
            </a:r>
            <a:r>
              <a:rPr lang="en-US" sz="1400" dirty="0" smtClean="0">
                <a:solidFill>
                  <a:schemeClr val="tx1"/>
                </a:solidFill>
              </a:rPr>
              <a:t>ses more LUTs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1000" y="1619250"/>
          <a:ext cx="3568700" cy="4476750"/>
        </p:xfrm>
        <a:graphic>
          <a:graphicData uri="http://schemas.openxmlformats.org/drawingml/2006/table">
            <a:tbl>
              <a:tblPr/>
              <a:tblGrid>
                <a:gridCol w="798679"/>
                <a:gridCol w="494420"/>
                <a:gridCol w="446880"/>
                <a:gridCol w="332783"/>
                <a:gridCol w="380323"/>
                <a:gridCol w="367646"/>
                <a:gridCol w="747969"/>
              </a:tblGrid>
              <a:tr h="2381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Xilinx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Virtex-5 (XC5VFX130T_FF1738-1)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DSPs?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(MHz)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038600" y="1619250"/>
          <a:ext cx="4724400" cy="4476750"/>
        </p:xfrm>
        <a:graphic>
          <a:graphicData uri="http://schemas.openxmlformats.org/drawingml/2006/table">
            <a:tbl>
              <a:tblPr/>
              <a:tblGrid>
                <a:gridCol w="735611"/>
                <a:gridCol w="494635"/>
                <a:gridCol w="447074"/>
                <a:gridCol w="332928"/>
                <a:gridCol w="380489"/>
                <a:gridCol w="367806"/>
                <a:gridCol w="494635"/>
                <a:gridCol w="748294"/>
                <a:gridCol w="722928"/>
              </a:tblGrid>
              <a:tr h="23812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Xilinx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Virtex-5QV (XQR5VFX130_CF1752-1)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DSPs?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LUTs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(MHz)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COTS frequency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807200" y="933450"/>
          <a:ext cx="1193800" cy="59055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381000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resources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ounded Rectangular Callout 14"/>
          <p:cNvSpPr/>
          <p:nvPr/>
        </p:nvSpPr>
        <p:spPr bwMode="auto">
          <a:xfrm>
            <a:off x="6096000" y="6248400"/>
            <a:ext cx="1219200" cy="533400"/>
          </a:xfrm>
          <a:prstGeom prst="wedgeRoundRectCallout">
            <a:avLst>
              <a:gd name="adj1" fmla="val 131419"/>
              <a:gd name="adj2" fmla="val -7558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Average of </a:t>
            </a:r>
            <a:r>
              <a:rPr lang="en-US" sz="1400" b="1" dirty="0" smtClean="0">
                <a:solidFill>
                  <a:schemeClr val="tx1"/>
                </a:solidFill>
              </a:rPr>
              <a:t>~70%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http://asiatechhub.com/wp-content/uploads/2014/09/Xilin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84" y="914400"/>
            <a:ext cx="101830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324600"/>
            <a:ext cx="1828800" cy="457200"/>
          </a:xfrm>
        </p:spPr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1524000"/>
          </a:xfrm>
        </p:spPr>
        <p:txBody>
          <a:bodyPr/>
          <a:lstStyle/>
          <a:p>
            <a:r>
              <a:rPr lang="en-US" sz="2400" dirty="0" smtClean="0"/>
              <a:t>Performance and power calculations</a:t>
            </a:r>
          </a:p>
          <a:p>
            <a:pPr lvl="1"/>
            <a:r>
              <a:rPr lang="en-US" sz="2000" dirty="0" smtClean="0"/>
              <a:t>CD affected by reduction in operating frequencies and additional LUTs</a:t>
            </a:r>
          </a:p>
          <a:p>
            <a:pPr lvl="2"/>
            <a:r>
              <a:rPr lang="en-US" sz="1600" dirty="0" smtClean="0"/>
              <a:t>Calculated with linear-programming algorithm for optimal packing of cores</a:t>
            </a:r>
          </a:p>
          <a:p>
            <a:pPr lvl="1"/>
            <a:r>
              <a:rPr lang="en-US" sz="2000" dirty="0" smtClean="0"/>
              <a:t>CD/W calculated with resource usage data and Xilinx Power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200" y="2286000"/>
                <a:ext cx="4511964" cy="3936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28800" algn="l"/>
                  </a:tabLst>
                </a:pPr>
                <a:r>
                  <a:rPr lang="en-US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Xilinx Virtex-5 </a:t>
                </a:r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(XC5VFX130T_FF1738-1</a:t>
                </a:r>
                <a:r>
                  <a:rPr lang="en-US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300" u="sng" cap="small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Computational </a:t>
                </a:r>
                <a:r>
                  <a:rPr lang="en-US" sz="1300" u="sng" cap="small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Density (CD)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𝟖𝟑𝟑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𝟒𝟏𝟔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𝟖𝟗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𝟔𝟖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𝑆𝑃𝐹𝑃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𝟖𝟎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𝐷𝑃𝐹𝑃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𝟏𝟕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𝟓𝟑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28800" algn="l"/>
                  </a:tabLst>
                </a:pPr>
                <a:r>
                  <a:rPr lang="en-US" sz="1300" u="sng" cap="small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Computational Density per Watt (CD/W)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=833.2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15.87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𝟓𝟐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=416.3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16.83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𝟕𝟒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=89.680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14.07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=80.23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13.28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𝟎𝟒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=17.53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8.001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00"/>
                <a:ext cx="4511964" cy="3936847"/>
              </a:xfrm>
              <a:prstGeom prst="rect">
                <a:avLst/>
              </a:prstGeom>
              <a:blipFill rotWithShape="0">
                <a:blip r:embed="rId2"/>
                <a:stretch>
                  <a:fillRect l="-1486" t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43400" y="2286000"/>
                <a:ext cx="4724400" cy="4015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28800" algn="l"/>
                  </a:tabLst>
                </a:pPr>
                <a:r>
                  <a:rPr lang="en-US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Xilinx Virtex-5QV (XQR5VFX130_CF1752-1)</a:t>
                </a:r>
                <a:r>
                  <a:rPr lang="en-US" sz="9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9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300" u="sng" cap="small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Computational Density (CD)</a:t>
                </a:r>
                <a:endPara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𝟓𝟎𝟑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𝟕𝟐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𝟐𝟏𝟒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𝟓𝟕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𝟓𝟗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𝟔𝟕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𝑆𝑃𝐹𝑃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𝟓𝟏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𝟗𝟑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𝐷𝑃𝐹𝑃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𝟏𝟒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𝟗𝟔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28800" algn="l"/>
                  </a:tabLst>
                </a:pPr>
                <a:r>
                  <a:rPr lang="en-US" sz="1300" u="sng" cap="small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Computational Density per Watt (CD/W)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=503.72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11.37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𝟒𝟒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=214.57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9.486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𝟐𝟐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𝟔𝟐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𝐼𝑛𝑡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=59.67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10.09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𝟗𝟏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𝑆𝑃𝐹𝑃</m:t>
                          </m:r>
                        </m:sub>
                      </m:sSub>
                      <m:r>
                        <a:rPr lang="en-US" sz="1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=51.93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10.1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𝟏𝟒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­</m:t>
                          </m:r>
                          <m:r>
                            <a:rPr lang="en-US" sz="1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𝐷𝑃𝐹𝑃</m:t>
                          </m:r>
                        </m:sub>
                      </m:sSub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=14.96 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𝐺𝑂𝑃𝑆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/ 8.781 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𝟕𝟎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𝑮𝑶𝑷𝑺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286000"/>
                <a:ext cx="4724400" cy="4015971"/>
              </a:xfrm>
              <a:prstGeom prst="rect">
                <a:avLst/>
              </a:prstGeom>
              <a:blipFill rotWithShape="0">
                <a:blip r:embed="rId3"/>
                <a:stretch>
                  <a:fillRect l="-1419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/>
          <p:cNvSpPr/>
          <p:nvPr/>
        </p:nvSpPr>
        <p:spPr bwMode="auto">
          <a:xfrm>
            <a:off x="3581400" y="2992413"/>
            <a:ext cx="1981200" cy="817587"/>
          </a:xfrm>
          <a:prstGeom prst="wedgeRoundRectCallout">
            <a:avLst>
              <a:gd name="adj1" fmla="val -9807"/>
              <a:gd name="adj2" fmla="val -7397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Performance hit not as significant as RadHard CPUs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12787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Metrics: Virtex-5 vs. Virtex-5QV (2/3)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451436" y="2667000"/>
            <a:ext cx="1463964" cy="665187"/>
          </a:xfrm>
          <a:prstGeom prst="wedgeRoundRectCallout">
            <a:avLst>
              <a:gd name="adj1" fmla="val -130619"/>
              <a:gd name="adj2" fmla="val -38133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RadHard gives </a:t>
            </a:r>
            <a:r>
              <a:rPr lang="en-US" sz="1400" b="1" dirty="0" smtClean="0">
                <a:solidFill>
                  <a:schemeClr val="tx1"/>
                </a:solidFill>
              </a:rPr>
              <a:t>~51-85% </a:t>
            </a:r>
            <a:r>
              <a:rPr lang="en-US" sz="1400" dirty="0" smtClean="0">
                <a:solidFill>
                  <a:schemeClr val="tx1"/>
                </a:solidFill>
              </a:rPr>
              <a:t>of original CD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7543800" y="3581399"/>
            <a:ext cx="1524000" cy="1143001"/>
          </a:xfrm>
          <a:prstGeom prst="wedgeRoundRectCallout">
            <a:avLst>
              <a:gd name="adj1" fmla="val -76376"/>
              <a:gd name="adj2" fmla="val 3813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RadHard consumes lower power, but gives worse CD/W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2" descr="http://asiatechhub.com/wp-content/uploads/2014/09/Xilin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84" y="914400"/>
            <a:ext cx="101830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2133600"/>
          </a:xfrm>
        </p:spPr>
        <p:txBody>
          <a:bodyPr/>
          <a:lstStyle/>
          <a:p>
            <a:r>
              <a:rPr lang="en-US" sz="2400" dirty="0"/>
              <a:t>Memory and input/output </a:t>
            </a:r>
            <a:r>
              <a:rPr lang="en-US" sz="2400" dirty="0" smtClean="0"/>
              <a:t>bandwidth calculations</a:t>
            </a:r>
            <a:endParaRPr lang="en-US" sz="2400" dirty="0"/>
          </a:p>
          <a:p>
            <a:pPr lvl="1"/>
            <a:r>
              <a:rPr lang="en-US" sz="2000" dirty="0" smtClean="0"/>
              <a:t>IMB affected by reduction in BRAM operating frequencies</a:t>
            </a:r>
          </a:p>
          <a:p>
            <a:pPr lvl="1"/>
            <a:r>
              <a:rPr lang="en-US" sz="2000" dirty="0" smtClean="0"/>
              <a:t>EMB calculated with DDR2 controller data from Xilinx ISE</a:t>
            </a:r>
            <a:endParaRPr lang="en-US" sz="1600" dirty="0" smtClean="0"/>
          </a:p>
          <a:p>
            <a:pPr lvl="2"/>
            <a:r>
              <a:rPr lang="en-US" sz="1600" b="1" dirty="0" smtClean="0">
                <a:solidFill>
                  <a:srgbClr val="FF0000"/>
                </a:solidFill>
              </a:rPr>
              <a:t>Roadblock: </a:t>
            </a:r>
            <a:r>
              <a:rPr lang="en-US" sz="1600" dirty="0" smtClean="0">
                <a:solidFill>
                  <a:srgbClr val="FF0000"/>
                </a:solidFill>
              </a:rPr>
              <a:t>DDR2 controller not supported for Virtex-5QV tools</a:t>
            </a:r>
            <a:endParaRPr lang="en-US" sz="1600" dirty="0" smtClean="0"/>
          </a:p>
          <a:p>
            <a:pPr lvl="1"/>
            <a:r>
              <a:rPr lang="en-US" sz="2000" dirty="0" smtClean="0"/>
              <a:t>IOB affected by reduction in data rates and pins for GPIO and     </a:t>
            </a:r>
            <a:r>
              <a:rPr lang="en-US" sz="2000" dirty="0" err="1" smtClean="0"/>
              <a:t>RocketIO</a:t>
            </a:r>
            <a:r>
              <a:rPr lang="en-US" sz="2000" dirty="0" smtClean="0"/>
              <a:t> GTX transceivers</a:t>
            </a:r>
            <a:endParaRPr lang="en-US" sz="2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12787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Metrics: Virtex-5 vs. Virtex-5QV (3/3)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2895600"/>
                <a:ext cx="4511964" cy="3391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Xilinx Virtex-5 </a:t>
                </a:r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(XC5VFX130T_FF1738-1</a:t>
                </a:r>
                <a:r>
                  <a:rPr lang="en-US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u="sng" cap="small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Internal Memory Bandwidth (IMB)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𝐼𝑀𝐵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𝐵𝑅𝐴𝑀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=298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𝐵𝑅𝐴𝑀𝑠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×0.45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𝐺𝐻𝑧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×9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𝑏𝑦𝑡𝑒𝑠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×2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𝑝𝑜𝑟𝑡𝑠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𝟐𝟒𝟏𝟑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𝟖𝟎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𝑮𝑩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u="sng" cap="small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External Memory Bandwidth (EMB)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𝐸𝑀𝐵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𝐷𝐷𝑅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𝑐𝑜𝑛𝑡𝑟𝑜𝑙𝑙𝑒𝑟𝑠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 0.26667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𝐺𝐻𝑧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 8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𝑏𝑦𝑡𝑒𝑠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 2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𝑑𝑜𝑢𝑏𝑙𝑒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𝑑𝑎𝑡𝑎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𝟑𝟑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𝑮𝑩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u="sng" cap="small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Input/Output</a:t>
                </a:r>
                <a:r>
                  <a:rPr lang="en-US" sz="1800" u="sng" cap="small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Bandwidth (IOB)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𝐼𝑂𝐵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𝐷𝐷𝑅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𝐸𝑀𝐵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𝐷𝐷𝑅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𝟑𝟑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𝑮𝑩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𝐼𝑂𝐵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𝑅𝑜𝑐𝑘𝑒𝑡𝐼𝑂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𝐺𝑇𝑋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20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𝑡𝑟𝑎𝑛𝑠𝑐𝑒𝑖𝑣𝑒𝑟𝑠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×6.5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𝐺𝑏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𝑮𝑩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𝐼𝑂𝐵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𝐺𝑃𝐼𝑂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840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𝑝𝑖𝑛𝑠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×0.8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𝐺𝑏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𝟖𝟒</m:t>
                      </m:r>
                      <m:r>
                        <a:rPr lang="en-US" sz="11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1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𝟎𝟎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𝑮𝑩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5600"/>
                <a:ext cx="4511964" cy="3391121"/>
              </a:xfrm>
              <a:prstGeom prst="rect">
                <a:avLst/>
              </a:prstGeom>
              <a:blipFill rotWithShape="0">
                <a:blip r:embed="rId2"/>
                <a:stretch>
                  <a:fillRect l="-1351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19600" y="2884880"/>
                <a:ext cx="4800600" cy="3370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Xilinx Virtex-5QV (XQR5VFX130_CF1752-1)</a:t>
                </a:r>
                <a:r>
                  <a:rPr lang="en-US" sz="9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9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u="sng" cap="small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Internal </a:t>
                </a:r>
                <a:r>
                  <a:rPr lang="en-US" sz="1800" u="sng" cap="small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Memory Bandwidth (IMB)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𝐼𝑀𝐵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𝐵𝑅𝐴𝑀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=298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𝐵𝑅𝐴𝑀𝑠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×0.36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𝐺𝐻𝑧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×9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𝑏𝑦𝑡𝑒𝑠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×2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𝑝𝑜𝑟𝑡𝑠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𝟏𝟗𝟑𝟏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𝟎𝟒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𝑮𝑩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u="sng" cap="small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External </a:t>
                </a:r>
                <a:r>
                  <a:rPr lang="en-US" sz="1800" u="sng" cap="small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Memory Bandwidth (EMB)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𝐸𝑀𝐵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𝐷𝐷𝑅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1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𝑻𝑩𝑫</m:t>
                      </m:r>
                    </m:oMath>
                  </m:oMathPara>
                </a14:m>
                <a:endParaRPr lang="en-US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u="sng" cap="small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Input/Output</a:t>
                </a:r>
                <a:r>
                  <a:rPr lang="en-US" sz="1800" u="sng" cap="small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Bandwidth (IOB)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𝐼𝑂𝐵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𝐷𝐷𝑅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𝐸𝑀𝐵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𝐷𝐷𝑅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1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𝑻𝑩𝑫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𝐼𝑂𝐵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𝑅𝑜𝑐𝑘𝑒𝑡𝐼𝑂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𝐺𝑇𝑋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18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𝑡𝑟𝑎𝑛𝑠𝑐𝑒𝑖𝑣𝑒𝑟𝑠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×4.25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𝐺𝑏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𝟓𝟔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𝑮𝑩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𝐼𝑂𝐵</m:t>
                          </m:r>
                        </m:e>
                        <m:sub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𝐺𝑃𝐼𝑂</m:t>
                          </m:r>
                        </m:sub>
                      </m:sSub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836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𝑝𝑖𝑛𝑠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×0.8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𝐺𝑏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𝟖𝟑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𝑮𝑩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884880"/>
                <a:ext cx="4800600" cy="3370282"/>
              </a:xfrm>
              <a:prstGeom prst="rect">
                <a:avLst/>
              </a:prstGeom>
              <a:blipFill rotWithShape="0">
                <a:blip r:embed="rId3"/>
                <a:stretch>
                  <a:fillRect l="-1269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ular Callout 18"/>
          <p:cNvSpPr/>
          <p:nvPr/>
        </p:nvSpPr>
        <p:spPr bwMode="auto">
          <a:xfrm>
            <a:off x="7860632" y="3962400"/>
            <a:ext cx="1207168" cy="457200"/>
          </a:xfrm>
          <a:prstGeom prst="wedgeRoundRectCallout">
            <a:avLst>
              <a:gd name="adj1" fmla="val -9179"/>
              <a:gd name="adj2" fmla="val -79114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80% </a:t>
            </a:r>
            <a:r>
              <a:rPr lang="en-US" sz="1400" dirty="0" smtClean="0">
                <a:solidFill>
                  <a:schemeClr val="tx1"/>
                </a:solidFill>
              </a:rPr>
              <a:t>of COTS IMB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 bwMode="auto">
              <a:xfrm>
                <a:off x="5715000" y="6324600"/>
                <a:ext cx="1524000" cy="304800"/>
              </a:xfrm>
              <a:prstGeom prst="wedgeRoundRectCallout">
                <a:avLst>
                  <a:gd name="adj1" fmla="val -3869"/>
                  <a:gd name="adj2" fmla="val -103324"/>
                  <a:gd name="adj3" fmla="val 16667"/>
                </a:avLst>
              </a:prstGeom>
              <a:gradFill>
                <a:gsLst>
                  <a:gs pos="0">
                    <a:srgbClr val="BED2FE"/>
                  </a:gs>
                  <a:gs pos="35000">
                    <a:srgbClr val="B3CCFF"/>
                  </a:gs>
                  <a:gs pos="100000">
                    <a:srgbClr val="8FA4FF"/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Total IOB: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𝑻𝑩𝑫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6324600"/>
                <a:ext cx="1524000" cy="304800"/>
              </a:xfrm>
              <a:prstGeom prst="wedgeRoundRectCallout">
                <a:avLst>
                  <a:gd name="adj1" fmla="val -3869"/>
                  <a:gd name="adj2" fmla="val -103324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http://asiatechhub.com/wp-content/uploads/2014/09/Xilin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84" y="914400"/>
            <a:ext cx="101830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1981200" y="6324600"/>
            <a:ext cx="2286000" cy="304800"/>
          </a:xfrm>
          <a:prstGeom prst="wedgeRoundRectCallout">
            <a:avLst>
              <a:gd name="adj1" fmla="val -13455"/>
              <a:gd name="adj2" fmla="val -135693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Total IOB: </a:t>
            </a:r>
            <a:r>
              <a:rPr lang="en-US" sz="1400" b="1" dirty="0" smtClean="0">
                <a:solidFill>
                  <a:schemeClr val="tx1"/>
                </a:solidFill>
              </a:rPr>
              <a:t>121.58 GB/s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705600" y="4533507"/>
            <a:ext cx="2350168" cy="419493"/>
          </a:xfrm>
          <a:prstGeom prst="wedgeRoundRectCallout">
            <a:avLst>
              <a:gd name="adj1" fmla="val -24025"/>
              <a:gd name="adj2" fmla="val -61905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Investigate alternate source for DDR2 controller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71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12787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Metrics: RadHard Processors (1/2)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53687"/>
            <a:ext cx="8991600" cy="2227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0" y="3733800"/>
            <a:ext cx="8999430" cy="2231136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2209800" y="1676400"/>
            <a:ext cx="2057400" cy="457200"/>
          </a:xfrm>
          <a:prstGeom prst="wedgeRoundRectCallout">
            <a:avLst>
              <a:gd name="adj1" fmla="val -23462"/>
              <a:gd name="adj2" fmla="val 78663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Older RadHard CPUs greatly outperformed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7010400" y="914400"/>
            <a:ext cx="1981200" cy="533400"/>
          </a:xfrm>
          <a:prstGeom prst="wedgeRoundRectCallout">
            <a:avLst>
              <a:gd name="adj1" fmla="val 16529"/>
              <a:gd name="adj2" fmla="val 6776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  <a:r>
              <a:rPr lang="en-US" sz="1400" dirty="0" smtClean="0">
                <a:solidFill>
                  <a:schemeClr val="tx1"/>
                </a:solidFill>
              </a:rPr>
              <a:t>est integer CD; 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best floating-point CD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334000" y="1143000"/>
            <a:ext cx="1371600" cy="430213"/>
          </a:xfrm>
          <a:prstGeom prst="wedgeRoundRectCallout">
            <a:avLst>
              <a:gd name="adj1" fmla="val 24424"/>
              <a:gd name="adj2" fmla="val 72272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  <a:r>
              <a:rPr lang="en-US" sz="1400" dirty="0" smtClean="0">
                <a:solidFill>
                  <a:schemeClr val="tx1"/>
                </a:solidFill>
              </a:rPr>
              <a:t>est floating-point CD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943600" y="6319921"/>
            <a:ext cx="1447800" cy="385679"/>
          </a:xfrm>
          <a:prstGeom prst="wedgeRoundRectCallout">
            <a:avLst>
              <a:gd name="adj1" fmla="val 28508"/>
              <a:gd name="adj2" fmla="val -26353"/>
              <a:gd name="adj3" fmla="val 1666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esults displayed in logarithmic scale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7239000" y="3352800"/>
            <a:ext cx="1828800" cy="533400"/>
          </a:xfrm>
          <a:prstGeom prst="wedgeRoundRectCallout">
            <a:avLst>
              <a:gd name="adj1" fmla="val 16529"/>
              <a:gd name="adj2" fmla="val 6776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Best integer and floating-point CD/W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886200" y="984949"/>
            <a:ext cx="1219200" cy="462851"/>
          </a:xfrm>
          <a:prstGeom prst="wedgeRoundRectCallout">
            <a:avLst>
              <a:gd name="adj1" fmla="val 17516"/>
              <a:gd name="adj2" fmla="val 7815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best integer CD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191000" y="3575749"/>
            <a:ext cx="1295400" cy="462851"/>
          </a:xfrm>
          <a:prstGeom prst="wedgeRoundRectCallout">
            <a:avLst>
              <a:gd name="adj1" fmla="val 17516"/>
              <a:gd name="adj2" fmla="val 7815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best integer CD/W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562600" y="3505200"/>
            <a:ext cx="1600200" cy="462851"/>
          </a:xfrm>
          <a:prstGeom prst="wedgeRoundRectCallout">
            <a:avLst>
              <a:gd name="adj1" fmla="val 11501"/>
              <a:gd name="adj2" fmla="val 7296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best floating-point CD/W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2057400" y="4038600"/>
            <a:ext cx="2057400" cy="457200"/>
          </a:xfrm>
          <a:prstGeom prst="wedgeRoundRectCallout">
            <a:avLst>
              <a:gd name="adj1" fmla="val -19953"/>
              <a:gd name="adj2" fmla="val 65505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Older RadHard CPUs greatly outperformed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38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5" y="3864864"/>
            <a:ext cx="8894985" cy="22311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12787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Metrics: RadHard Processors (2/2)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8893802" cy="223113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1600200" y="1524000"/>
            <a:ext cx="2057400" cy="457200"/>
          </a:xfrm>
          <a:prstGeom prst="wedgeRoundRectCallout">
            <a:avLst>
              <a:gd name="adj1" fmla="val -7088"/>
              <a:gd name="adj2" fmla="val 7603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Older RadHard CPUs greatly outperformed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828800" y="4191000"/>
            <a:ext cx="2209800" cy="381000"/>
          </a:xfrm>
          <a:prstGeom prst="wedgeRoundRectCallout">
            <a:avLst>
              <a:gd name="adj1" fmla="val -2833"/>
              <a:gd name="adj2" fmla="val 8076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EMB based on controller for external L2 cache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019800" y="990600"/>
            <a:ext cx="2438400" cy="457200"/>
          </a:xfrm>
          <a:prstGeom prst="wedgeRoundRectCallout">
            <a:avLst>
              <a:gd name="adj1" fmla="val 48541"/>
              <a:gd name="adj2" fmla="val 68136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BRAMs in FPGA give much higher IMB than caches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019800" y="3733800"/>
            <a:ext cx="1295400" cy="386651"/>
          </a:xfrm>
          <a:prstGeom prst="wedgeRoundRectCallout">
            <a:avLst>
              <a:gd name="adj1" fmla="val 42620"/>
              <a:gd name="adj2" fmla="val 68136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Highest EMB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553200" y="5791200"/>
            <a:ext cx="990600" cy="457200"/>
          </a:xfrm>
          <a:prstGeom prst="wedgeRoundRectCallout">
            <a:avLst>
              <a:gd name="adj1" fmla="val 58561"/>
              <a:gd name="adj2" fmla="val -7397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EMB still </a:t>
            </a:r>
            <a:r>
              <a:rPr lang="en-US" sz="1400" b="1" dirty="0" smtClean="0">
                <a:solidFill>
                  <a:srgbClr val="FF0000"/>
                </a:solidFill>
              </a:rPr>
              <a:t>TBD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315200" y="3124200"/>
            <a:ext cx="1731002" cy="664464"/>
          </a:xfrm>
          <a:prstGeom prst="wedgeRoundRectCallout">
            <a:avLst>
              <a:gd name="adj1" fmla="val 24548"/>
              <a:gd name="adj2" fmla="val 66325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Highest IOB by far, even without including DDR2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990600" y="5943600"/>
            <a:ext cx="1676400" cy="381000"/>
          </a:xfrm>
          <a:prstGeom prst="wedgeRoundRectCallout">
            <a:avLst>
              <a:gd name="adj1" fmla="val -34412"/>
              <a:gd name="adj2" fmla="val -9923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 controllers for external memory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5943600" y="6319921"/>
            <a:ext cx="1447800" cy="385679"/>
          </a:xfrm>
          <a:prstGeom prst="wedgeRoundRectCallout">
            <a:avLst>
              <a:gd name="adj1" fmla="val 28508"/>
              <a:gd name="adj2" fmla="val -26353"/>
              <a:gd name="adj3" fmla="val 1666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esults displayed in logarithmic scale</a:t>
            </a:r>
          </a:p>
        </p:txBody>
      </p:sp>
    </p:spTree>
    <p:extLst>
      <p:ext uri="{BB962C8B-B14F-4D97-AF65-F5344CB8AC3E}">
        <p14:creationId xmlns:p14="http://schemas.microsoft.com/office/powerpoint/2010/main" val="1963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41387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8763000" cy="4724400"/>
          </a:xfrm>
        </p:spPr>
        <p:txBody>
          <a:bodyPr/>
          <a:lstStyle/>
          <a:p>
            <a:r>
              <a:rPr lang="en-US" sz="2400" dirty="0" smtClean="0"/>
              <a:t>SRAM-based FPGAs in space are subject to radiation hazards, including errors to configuration memory</a:t>
            </a:r>
          </a:p>
          <a:p>
            <a:r>
              <a:rPr lang="en-US" sz="2400" dirty="0" smtClean="0"/>
              <a:t>Xilinx Virtex-5QV supports high-performance, high-reliability, low-power computing for next-generation space missions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omparisons with COTS counterpart</a:t>
            </a:r>
            <a:endParaRPr lang="en-US" sz="2000" dirty="0"/>
          </a:p>
          <a:p>
            <a:pPr lvl="2"/>
            <a:r>
              <a:rPr lang="en-US" sz="1600" dirty="0"/>
              <a:t>Compute cores use same # of FFs and DSPs, but more LUTs</a:t>
            </a:r>
          </a:p>
          <a:p>
            <a:pPr lvl="2"/>
            <a:r>
              <a:rPr lang="en-US" sz="1600" dirty="0"/>
              <a:t>Compute cores achieve average of </a:t>
            </a:r>
            <a:r>
              <a:rPr lang="en-US" sz="1600" b="1" dirty="0"/>
              <a:t>~70% </a:t>
            </a:r>
            <a:r>
              <a:rPr lang="en-US" sz="1600" dirty="0"/>
              <a:t>of COTS operating frequencies</a:t>
            </a:r>
          </a:p>
          <a:p>
            <a:pPr lvl="2"/>
            <a:r>
              <a:rPr lang="en-US" sz="1600" dirty="0"/>
              <a:t>RadHard achieves </a:t>
            </a:r>
            <a:r>
              <a:rPr lang="en-US" sz="1600" b="1" dirty="0"/>
              <a:t>~51-85% </a:t>
            </a:r>
            <a:r>
              <a:rPr lang="en-US" sz="1600" dirty="0"/>
              <a:t>of COTS CD; lower power, but worse CD/W</a:t>
            </a:r>
          </a:p>
          <a:p>
            <a:pPr lvl="2"/>
            <a:r>
              <a:rPr lang="en-US" sz="1600" dirty="0"/>
              <a:t>RadHard achieves </a:t>
            </a:r>
            <a:r>
              <a:rPr lang="en-US" sz="1600" b="1" dirty="0"/>
              <a:t>80%</a:t>
            </a:r>
            <a:r>
              <a:rPr lang="en-US" sz="1600" dirty="0"/>
              <a:t> of COTS IMB; EMB and final IOB are TBD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omparisons with other RadHard processors</a:t>
            </a:r>
            <a:endParaRPr lang="en-US" sz="2000" dirty="0"/>
          </a:p>
          <a:p>
            <a:pPr lvl="2"/>
            <a:r>
              <a:rPr lang="en-US" sz="1600" dirty="0"/>
              <a:t>Virtex-5QV achieves best integer CD, 2</a:t>
            </a:r>
            <a:r>
              <a:rPr lang="en-US" sz="1600" baseline="30000" dirty="0"/>
              <a:t>nd</a:t>
            </a:r>
            <a:r>
              <a:rPr lang="en-US" sz="1600" dirty="0"/>
              <a:t> best floating-point CD, best CD/W</a:t>
            </a:r>
          </a:p>
          <a:p>
            <a:pPr lvl="2"/>
            <a:r>
              <a:rPr lang="en-US" sz="1600" dirty="0"/>
              <a:t>Virtex-5QV achieves highest IMB and IOB; EMB and final IOB are </a:t>
            </a:r>
            <a:r>
              <a:rPr lang="en-US" sz="1600" dirty="0" smtClean="0"/>
              <a:t>TBD</a:t>
            </a:r>
            <a:endParaRPr lang="en-US" sz="1600" dirty="0"/>
          </a:p>
        </p:txBody>
      </p:sp>
      <p:sp>
        <p:nvSpPr>
          <p:cNvPr id="1030" name="Slide Number Placeholder 3"/>
          <p:cNvSpPr txBox="1">
            <a:spLocks noGrp="1"/>
          </p:cNvSpPr>
          <p:nvPr/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ED5A26F-2B43-4632-91B4-5D38B3F42813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ctr"/>
              <a:t>19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37DD2-BF0D-496A-998C-0A20F892627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105400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pace computing presents unique challenges</a:t>
            </a:r>
          </a:p>
          <a:p>
            <a:pPr lvl="1"/>
            <a:r>
              <a:rPr lang="en-US" sz="2000" dirty="0" smtClean="0"/>
              <a:t>Harsh and inaccessible operating environment</a:t>
            </a:r>
          </a:p>
          <a:p>
            <a:pPr lvl="1"/>
            <a:r>
              <a:rPr lang="en-US" sz="2000" dirty="0" smtClean="0"/>
              <a:t>Severe resource constraints – power, size, weight</a:t>
            </a:r>
          </a:p>
          <a:p>
            <a:pPr lvl="1"/>
            <a:r>
              <a:rPr lang="en-US" sz="2000" dirty="0" smtClean="0"/>
              <a:t>Stringent requirements for performance and reliability</a:t>
            </a:r>
          </a:p>
          <a:p>
            <a:r>
              <a:rPr lang="en-US" sz="2400" dirty="0" smtClean="0"/>
              <a:t>Increasing need for high-performance space computing</a:t>
            </a:r>
          </a:p>
          <a:p>
            <a:pPr lvl="1"/>
            <a:r>
              <a:rPr lang="en-US" sz="2000" dirty="0" smtClean="0"/>
              <a:t>Escalating demands for real-time sensor and autonomous processing</a:t>
            </a:r>
          </a:p>
          <a:p>
            <a:pPr lvl="1"/>
            <a:r>
              <a:rPr lang="en-US" sz="2000" dirty="0" smtClean="0"/>
              <a:t>Limited communication bandwidth to ground stations</a:t>
            </a:r>
            <a:endParaRPr lang="en-US" sz="2000" dirty="0"/>
          </a:p>
          <a:p>
            <a:pPr lvl="1"/>
            <a:r>
              <a:rPr lang="en-US" sz="2000" dirty="0" smtClean="0"/>
              <a:t>Legacy radiation-hardened (RadHard) processors cannot meet demands</a:t>
            </a:r>
          </a:p>
          <a:p>
            <a:pPr lvl="2"/>
            <a:r>
              <a:rPr lang="en-US" sz="1600" dirty="0" smtClean="0"/>
              <a:t>Generations behind commercial-off-the-shelf (COTS) processors</a:t>
            </a:r>
          </a:p>
          <a:p>
            <a:pPr lvl="2"/>
            <a:r>
              <a:rPr lang="en-US" sz="1600" dirty="0" smtClean="0"/>
              <a:t>Based upon architectures not particularly suited to needs of space computing</a:t>
            </a:r>
          </a:p>
          <a:p>
            <a:r>
              <a:rPr lang="en-US" sz="2400" dirty="0" smtClean="0"/>
              <a:t>Quantitative and objective analysis of processor architectures</a:t>
            </a:r>
          </a:p>
          <a:p>
            <a:pPr lvl="1"/>
            <a:r>
              <a:rPr lang="en-US" sz="2000" dirty="0" smtClean="0"/>
              <a:t>Device metrics analysis based on architectural capabilities</a:t>
            </a:r>
          </a:p>
          <a:p>
            <a:pPr lvl="1"/>
            <a:r>
              <a:rPr lang="en-US" sz="2000" dirty="0" smtClean="0"/>
              <a:t>Broad and diverse set of architectures under consideration</a:t>
            </a:r>
          </a:p>
          <a:p>
            <a:pPr lvl="2"/>
            <a:r>
              <a:rPr lang="en-US" sz="1600" dirty="0" smtClean="0"/>
              <a:t>Targeting space processors and low-power COTS processors (≤ 30 W)</a:t>
            </a:r>
          </a:p>
        </p:txBody>
      </p:sp>
      <p:pic>
        <p:nvPicPr>
          <p:cNvPr id="12" name="Picture 10" descr="satellite"/>
          <p:cNvPicPr>
            <a:picLocks noChangeAspect="1" noChangeArrowheads="1"/>
          </p:cNvPicPr>
          <p:nvPr/>
        </p:nvPicPr>
        <p:blipFill>
          <a:blip r:embed="rId2" cstate="print"/>
          <a:srcRect l="8160" r="43201" b="17473"/>
          <a:stretch>
            <a:fillRect/>
          </a:stretch>
        </p:blipFill>
        <p:spPr bwMode="auto">
          <a:xfrm>
            <a:off x="7315200" y="457200"/>
            <a:ext cx="1219200" cy="1788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://media.bestofmicro.com/35-amd-cpus,D-B-101567-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59849"/>
            <a:ext cx="1295400" cy="8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41387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CHREC Research Opportunities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295400"/>
            <a:ext cx="8763000" cy="4267200"/>
          </a:xfrm>
        </p:spPr>
        <p:txBody>
          <a:bodyPr/>
          <a:lstStyle/>
          <a:p>
            <a:r>
              <a:rPr lang="en-US" dirty="0" smtClean="0"/>
              <a:t>Next-Generation </a:t>
            </a:r>
            <a:r>
              <a:rPr lang="en-US" dirty="0"/>
              <a:t>Space Processors</a:t>
            </a:r>
          </a:p>
          <a:p>
            <a:pPr lvl="1"/>
            <a:r>
              <a:rPr lang="en-US" dirty="0"/>
              <a:t>Analysis with device metrics and benchmarking</a:t>
            </a:r>
          </a:p>
          <a:p>
            <a:pPr lvl="1"/>
            <a:r>
              <a:rPr lang="en-US" dirty="0"/>
              <a:t>Investigation of theoretical vs. experimental </a:t>
            </a:r>
            <a:r>
              <a:rPr lang="en-US" dirty="0" smtClean="0"/>
              <a:t>performance</a:t>
            </a:r>
            <a:endParaRPr lang="en-US" dirty="0"/>
          </a:p>
          <a:p>
            <a:r>
              <a:rPr lang="en-US" dirty="0" smtClean="0"/>
              <a:t>On-Board </a:t>
            </a:r>
            <a:r>
              <a:rPr lang="en-US" dirty="0"/>
              <a:t>Data Compression</a:t>
            </a:r>
          </a:p>
          <a:p>
            <a:pPr lvl="1"/>
            <a:r>
              <a:rPr lang="en-US" dirty="0"/>
              <a:t>Exploration of pre-processing to reduce entropy</a:t>
            </a:r>
          </a:p>
          <a:p>
            <a:pPr lvl="1"/>
            <a:r>
              <a:rPr lang="en-US" dirty="0"/>
              <a:t>Investigation of region-of-interest </a:t>
            </a:r>
            <a:r>
              <a:rPr lang="en-US" dirty="0" smtClean="0"/>
              <a:t>encoding</a:t>
            </a:r>
            <a:endParaRPr lang="en-US" dirty="0"/>
          </a:p>
          <a:p>
            <a:r>
              <a:rPr lang="en-US" dirty="0" smtClean="0"/>
              <a:t>Space </a:t>
            </a:r>
            <a:r>
              <a:rPr lang="en-US" dirty="0"/>
              <a:t>Networking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Investigation </a:t>
            </a:r>
            <a:r>
              <a:rPr lang="en-US" dirty="0"/>
              <a:t>of key networking protocols for space</a:t>
            </a:r>
          </a:p>
          <a:p>
            <a:pPr lvl="1"/>
            <a:r>
              <a:rPr lang="en-US" dirty="0"/>
              <a:t>Quantitative analysis with models and hardware </a:t>
            </a:r>
            <a:r>
              <a:rPr lang="en-US" dirty="0" err="1"/>
              <a:t>testbeds</a:t>
            </a:r>
            <a:endParaRPr lang="en-US" dirty="0"/>
          </a:p>
        </p:txBody>
      </p:sp>
      <p:sp>
        <p:nvSpPr>
          <p:cNvPr id="1030" name="Slide Number Placeholder 3"/>
          <p:cNvSpPr txBox="1">
            <a:spLocks noGrp="1"/>
          </p:cNvSpPr>
          <p:nvPr/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ED5A26F-2B43-4632-91B4-5D38B3F42813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ctr"/>
              <a:t>20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37DD2-BF0D-496A-998C-0A20F892627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8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41387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914400"/>
            <a:ext cx="8686800" cy="5257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altLang="zh-TW" sz="1050" dirty="0" smtClean="0">
                <a:ea typeface="新細明體" pitchFamily="18" charset="-120"/>
              </a:rPr>
              <a:t>T. M. Lovelly, K. Cheng, W. Garcia, and A. D. George, “</a:t>
            </a:r>
            <a:r>
              <a:rPr lang="en-US" altLang="zh-TW" sz="1050" b="1" dirty="0" smtClean="0">
                <a:ea typeface="新細明體" pitchFamily="18" charset="-120"/>
              </a:rPr>
              <a:t>Comparative Analysis of Present and Future Space Processors with Device Metrics</a:t>
            </a:r>
            <a:r>
              <a:rPr lang="en-US" altLang="zh-TW" sz="1050" dirty="0" smtClean="0">
                <a:ea typeface="新細明體" pitchFamily="18" charset="-120"/>
              </a:rPr>
              <a:t>," Proc. of Military and Aerospace Programmable Logic Devices Conference (MAPLD), San Diego, CA, May 19-22, 2014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sz="1050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sz="1050" dirty="0" smtClean="0"/>
              <a:t>T</a:t>
            </a:r>
            <a:r>
              <a:rPr lang="en-US" sz="1050" dirty="0"/>
              <a:t>. M. Lovelly, D. Bryan, K. Cheng, R. </a:t>
            </a:r>
            <a:r>
              <a:rPr lang="en-US" sz="1050" dirty="0" err="1"/>
              <a:t>Kreynin</a:t>
            </a:r>
            <a:r>
              <a:rPr lang="en-US" sz="1050" dirty="0"/>
              <a:t>, A. D. George, A. Gordon-Ross, and G. Mounce, “</a:t>
            </a:r>
            <a:r>
              <a:rPr lang="en-US" sz="1050" b="1" dirty="0"/>
              <a:t>A Framework to Analyze Processor Architectures for Next-Generation On-Board Space Computing</a:t>
            </a:r>
            <a:r>
              <a:rPr lang="en-US" sz="1050" dirty="0"/>
              <a:t>,“ Proc. of IEEE Aerospace Conference (AERO), Big Sky, MT, Mar. 1-8, </a:t>
            </a:r>
            <a:r>
              <a:rPr lang="en-US" sz="1050" dirty="0" smtClean="0"/>
              <a:t>2014</a:t>
            </a:r>
            <a:endParaRPr lang="en-US" altLang="zh-TW" sz="1050" dirty="0" smtClean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zh-TW" sz="1050" dirty="0" smtClean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altLang="zh-TW" sz="1050" dirty="0" smtClean="0">
                <a:ea typeface="新細明體" pitchFamily="18" charset="-120"/>
              </a:rPr>
              <a:t>J</a:t>
            </a:r>
            <a:r>
              <a:rPr lang="en-US" altLang="zh-TW" sz="1050" dirty="0">
                <a:ea typeface="新細明體" pitchFamily="18" charset="-120"/>
              </a:rPr>
              <a:t>. Williams, A. George, J. Richardson, K. </a:t>
            </a:r>
            <a:r>
              <a:rPr lang="en-US" altLang="zh-TW" sz="1050" dirty="0" err="1">
                <a:ea typeface="新細明體" pitchFamily="18" charset="-120"/>
              </a:rPr>
              <a:t>Gosrani</a:t>
            </a:r>
            <a:r>
              <a:rPr lang="en-US" altLang="zh-TW" sz="1050" dirty="0">
                <a:ea typeface="新細明體" pitchFamily="18" charset="-120"/>
              </a:rPr>
              <a:t>, C. Massie, H. Lam, “</a:t>
            </a:r>
            <a:r>
              <a:rPr lang="en-US" altLang="zh-TW" sz="1050" b="1" dirty="0">
                <a:ea typeface="新細明體" pitchFamily="18" charset="-120"/>
              </a:rPr>
              <a:t>Characterization of Fixed and Reconfigurable Multi-Core Devices for Application Acceleration</a:t>
            </a:r>
            <a:r>
              <a:rPr lang="en-US" altLang="zh-TW" sz="1050" dirty="0">
                <a:ea typeface="新細明體" pitchFamily="18" charset="-120"/>
              </a:rPr>
              <a:t>,” ACM Transactions on Reconfigurable Technology and Systems (TRETS), Vol. 3, No. 4, Nov. 2010, pp. </a:t>
            </a:r>
            <a:r>
              <a:rPr lang="en-US" altLang="zh-TW" sz="1050" dirty="0" smtClean="0">
                <a:ea typeface="新細明體" pitchFamily="18" charset="-120"/>
              </a:rPr>
              <a:t>19:1-19:29</a:t>
            </a:r>
            <a:endParaRPr lang="en-US" altLang="zh-TW" sz="1050" dirty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zh-TW" sz="1050" dirty="0" smtClean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altLang="zh-TW" sz="1050" dirty="0" smtClean="0">
                <a:ea typeface="新細明體" pitchFamily="18" charset="-120"/>
              </a:rPr>
              <a:t>J</a:t>
            </a:r>
            <a:r>
              <a:rPr lang="en-US" altLang="zh-TW" sz="1050" dirty="0">
                <a:ea typeface="新細明體" pitchFamily="18" charset="-120"/>
              </a:rPr>
              <a:t>. Richardson, S. </a:t>
            </a:r>
            <a:r>
              <a:rPr lang="en-US" altLang="zh-TW" sz="1050" dirty="0" err="1">
                <a:ea typeface="新細明體" pitchFamily="18" charset="-120"/>
              </a:rPr>
              <a:t>Fingulin</a:t>
            </a:r>
            <a:r>
              <a:rPr lang="en-US" altLang="zh-TW" sz="1050" dirty="0">
                <a:ea typeface="新細明體" pitchFamily="18" charset="-120"/>
              </a:rPr>
              <a:t>, D. </a:t>
            </a:r>
            <a:r>
              <a:rPr lang="en-US" altLang="zh-TW" sz="1050" dirty="0" err="1">
                <a:ea typeface="新細明體" pitchFamily="18" charset="-120"/>
              </a:rPr>
              <a:t>Raghunathan</a:t>
            </a:r>
            <a:r>
              <a:rPr lang="en-US" altLang="zh-TW" sz="1050" dirty="0">
                <a:ea typeface="新細明體" pitchFamily="18" charset="-120"/>
              </a:rPr>
              <a:t>, C. Massie, A. George, and H. Lam, “</a:t>
            </a:r>
            <a:r>
              <a:rPr lang="en-US" altLang="zh-TW" sz="1050" b="1" dirty="0">
                <a:ea typeface="新細明體" pitchFamily="18" charset="-120"/>
              </a:rPr>
              <a:t>Comparative Analysis of HPC and Accelerator Devices: Computation, Memory, I/O, and Power</a:t>
            </a:r>
            <a:r>
              <a:rPr lang="en-US" altLang="zh-TW" sz="1050" dirty="0">
                <a:ea typeface="新細明體" pitchFamily="18" charset="-120"/>
              </a:rPr>
              <a:t>,” Proc. of High-Performance Reconfigurable Computing Technology and Applications Workshop (HPRCTA), at SC’10, New Orleans, LA, Nov 14, </a:t>
            </a:r>
            <a:r>
              <a:rPr lang="en-US" altLang="zh-TW" sz="1050" dirty="0" smtClean="0">
                <a:ea typeface="新細明體" pitchFamily="18" charset="-120"/>
              </a:rPr>
              <a:t>2010</a:t>
            </a:r>
            <a:endParaRPr lang="en-US" altLang="zh-TW" sz="1050" dirty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zh-TW" sz="1050" dirty="0" smtClean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altLang="zh-TW" sz="1050" dirty="0" smtClean="0">
                <a:ea typeface="新細明體" pitchFamily="18" charset="-120"/>
              </a:rPr>
              <a:t>N</a:t>
            </a:r>
            <a:r>
              <a:rPr lang="en-US" altLang="zh-TW" sz="1050" dirty="0">
                <a:ea typeface="新細明體" pitchFamily="18" charset="-120"/>
              </a:rPr>
              <a:t>. </a:t>
            </a:r>
            <a:r>
              <a:rPr lang="en-US" altLang="zh-TW" sz="1050" dirty="0" err="1">
                <a:ea typeface="新細明體" pitchFamily="18" charset="-120"/>
              </a:rPr>
              <a:t>Wulf</a:t>
            </a:r>
            <a:r>
              <a:rPr lang="en-US" altLang="zh-TW" sz="1050" dirty="0">
                <a:ea typeface="新細明體" pitchFamily="18" charset="-120"/>
              </a:rPr>
              <a:t>, J. Richardson, and A. George, “</a:t>
            </a:r>
            <a:r>
              <a:rPr lang="en-US" altLang="zh-TW" sz="1050" b="1" dirty="0">
                <a:ea typeface="新細明體" pitchFamily="18" charset="-120"/>
              </a:rPr>
              <a:t>Optimizing FPGA Performance, Power, and Dependability with Linear Programming</a:t>
            </a:r>
            <a:r>
              <a:rPr lang="en-US" altLang="zh-TW" sz="1050" dirty="0">
                <a:ea typeface="新細明體" pitchFamily="18" charset="-120"/>
              </a:rPr>
              <a:t>,” Proc. of Military and Aerospace Programmable-Logic Devices Conference (MAPLD), San Diego, CA, April 9 - 12, </a:t>
            </a:r>
            <a:r>
              <a:rPr lang="en-US" altLang="zh-TW" sz="1050" dirty="0" smtClean="0">
                <a:ea typeface="新細明體" pitchFamily="18" charset="-120"/>
              </a:rPr>
              <a:t>2013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zh-TW" sz="1050" dirty="0" smtClean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altLang="zh-TW" sz="1050" dirty="0" smtClean="0">
                <a:ea typeface="新細明體" pitchFamily="18" charset="-120"/>
              </a:rPr>
              <a:t>Adam </a:t>
            </a:r>
            <a:r>
              <a:rPr lang="en-US" altLang="zh-TW" sz="1050" dirty="0">
                <a:ea typeface="新細明體" pitchFamily="18" charset="-120"/>
              </a:rPr>
              <a:t>Jacobs, “</a:t>
            </a:r>
            <a:r>
              <a:rPr lang="en-US" altLang="zh-TW" sz="1050" b="1" dirty="0">
                <a:ea typeface="新細明體" pitchFamily="18" charset="-120"/>
              </a:rPr>
              <a:t>Reconfigurable Fault Tolerance for Space Systems,</a:t>
            </a:r>
            <a:r>
              <a:rPr lang="en-US" altLang="zh-TW" sz="1050" dirty="0">
                <a:ea typeface="新細明體" pitchFamily="18" charset="-120"/>
              </a:rPr>
              <a:t>” PhD Dissertation Defense, NSF Center for High-Performance Reconfigurable Computing (CHREC), ECE Department, University of Florida, March 22, 2013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zh-TW" sz="1050" dirty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altLang="zh-TW" sz="1050" dirty="0">
                <a:ea typeface="新細明體" pitchFamily="18" charset="-120"/>
              </a:rPr>
              <a:t>Brock J. </a:t>
            </a:r>
            <a:r>
              <a:rPr lang="en-US" altLang="zh-TW" sz="1050" dirty="0" err="1">
                <a:ea typeface="新細明體" pitchFamily="18" charset="-120"/>
              </a:rPr>
              <a:t>LaMeres</a:t>
            </a:r>
            <a:r>
              <a:rPr lang="en-US" altLang="zh-TW" sz="1050" dirty="0">
                <a:ea typeface="新細明體" pitchFamily="18" charset="-120"/>
              </a:rPr>
              <a:t>, "</a:t>
            </a:r>
            <a:r>
              <a:rPr lang="en-US" altLang="zh-TW" sz="1050" b="1" dirty="0">
                <a:ea typeface="新細明體" pitchFamily="18" charset="-120"/>
              </a:rPr>
              <a:t>FPGA-Based Radiation Tolerant Computing</a:t>
            </a:r>
            <a:r>
              <a:rPr lang="en-US" altLang="zh-TW" sz="1050" dirty="0">
                <a:ea typeface="新細明體" pitchFamily="18" charset="-120"/>
              </a:rPr>
              <a:t>", University of Florida Research Colloquium, Gainesville, FL, November 9, 2012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zh-TW" sz="1050" dirty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altLang="zh-TW" sz="1050" dirty="0" err="1">
                <a:ea typeface="新細明體" pitchFamily="18" charset="-120"/>
              </a:rPr>
              <a:t>Bourdarie</a:t>
            </a:r>
            <a:r>
              <a:rPr lang="en-US" altLang="zh-TW" sz="1050" dirty="0">
                <a:ea typeface="新細明體" pitchFamily="18" charset="-120"/>
              </a:rPr>
              <a:t>, S.; </a:t>
            </a:r>
            <a:r>
              <a:rPr lang="en-US" altLang="zh-TW" sz="1050" dirty="0" err="1">
                <a:ea typeface="新細明體" pitchFamily="18" charset="-120"/>
              </a:rPr>
              <a:t>Xapsos</a:t>
            </a:r>
            <a:r>
              <a:rPr lang="en-US" altLang="zh-TW" sz="1050" dirty="0">
                <a:ea typeface="新細明體" pitchFamily="18" charset="-120"/>
              </a:rPr>
              <a:t>, M., "</a:t>
            </a:r>
            <a:r>
              <a:rPr lang="en-US" altLang="zh-TW" sz="1050" b="1" dirty="0">
                <a:ea typeface="新細明體" pitchFamily="18" charset="-120"/>
              </a:rPr>
              <a:t>The Near-Earth Space Radiation Environment</a:t>
            </a:r>
            <a:r>
              <a:rPr lang="en-US" altLang="zh-TW" sz="1050" dirty="0">
                <a:ea typeface="新細明體" pitchFamily="18" charset="-120"/>
              </a:rPr>
              <a:t>,“ IEEE Transactions on Nuclear Science, vol.55, no.4, pp.1810,1832, Aug. 2008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zh-TW" sz="1050" dirty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altLang="zh-TW" sz="1050" dirty="0" err="1">
                <a:ea typeface="新細明體" pitchFamily="18" charset="-120"/>
              </a:rPr>
              <a:t>Lakshminarayana</a:t>
            </a:r>
            <a:r>
              <a:rPr lang="en-US" altLang="zh-TW" sz="1050" dirty="0">
                <a:ea typeface="新細明體" pitchFamily="18" charset="-120"/>
              </a:rPr>
              <a:t>, V.; </a:t>
            </a:r>
            <a:r>
              <a:rPr lang="en-US" altLang="zh-TW" sz="1050" dirty="0" err="1">
                <a:ea typeface="新細明體" pitchFamily="18" charset="-120"/>
              </a:rPr>
              <a:t>Karthikeyan</a:t>
            </a:r>
            <a:r>
              <a:rPr lang="en-US" altLang="zh-TW" sz="1050" dirty="0">
                <a:ea typeface="新細明體" pitchFamily="18" charset="-120"/>
              </a:rPr>
              <a:t>, B.; </a:t>
            </a:r>
            <a:r>
              <a:rPr lang="en-US" altLang="zh-TW" sz="1050" dirty="0" err="1">
                <a:ea typeface="新細明體" pitchFamily="18" charset="-120"/>
              </a:rPr>
              <a:t>Hariharan</a:t>
            </a:r>
            <a:r>
              <a:rPr lang="en-US" altLang="zh-TW" sz="1050" dirty="0">
                <a:ea typeface="新細明體" pitchFamily="18" charset="-120"/>
              </a:rPr>
              <a:t>, V. K.; </a:t>
            </a:r>
            <a:r>
              <a:rPr lang="en-US" altLang="zh-TW" sz="1050" dirty="0" err="1">
                <a:ea typeface="新細明體" pitchFamily="18" charset="-120"/>
              </a:rPr>
              <a:t>Ghatpande</a:t>
            </a:r>
            <a:r>
              <a:rPr lang="en-US" altLang="zh-TW" sz="1050" dirty="0">
                <a:ea typeface="新細明體" pitchFamily="18" charset="-120"/>
              </a:rPr>
              <a:t>, N.D.; </a:t>
            </a:r>
            <a:r>
              <a:rPr lang="en-US" altLang="zh-TW" sz="1050" dirty="0" err="1">
                <a:ea typeface="新細明體" pitchFamily="18" charset="-120"/>
              </a:rPr>
              <a:t>Danabalan</a:t>
            </a:r>
            <a:r>
              <a:rPr lang="en-US" altLang="zh-TW" sz="1050" dirty="0">
                <a:ea typeface="新細明體" pitchFamily="18" charset="-120"/>
              </a:rPr>
              <a:t>, T.L., "</a:t>
            </a:r>
            <a:r>
              <a:rPr lang="en-US" altLang="zh-TW" sz="1050" b="1" dirty="0">
                <a:ea typeface="新細明體" pitchFamily="18" charset="-120"/>
              </a:rPr>
              <a:t>Impact of Space weather on spacecraft</a:t>
            </a:r>
            <a:r>
              <a:rPr lang="en-US" altLang="zh-TW" sz="1050" dirty="0">
                <a:ea typeface="新細明體" pitchFamily="18" charset="-120"/>
              </a:rPr>
              <a:t>," 10th International Conference on Electromagnetic Interference &amp; Compatibility, pp.481,486, 26-27 Nov. 2008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zh-TW" sz="1050" dirty="0">
              <a:ea typeface="新細明體" pitchFamily="18" charset="-12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altLang="zh-TW" sz="1050" dirty="0">
                <a:ea typeface="新細明體" pitchFamily="18" charset="-120"/>
              </a:rPr>
              <a:t>Johnston, A.H., "</a:t>
            </a:r>
            <a:r>
              <a:rPr lang="en-US" altLang="zh-TW" sz="1050" b="1" dirty="0">
                <a:ea typeface="新細明體" pitchFamily="18" charset="-120"/>
              </a:rPr>
              <a:t>Space Radiation Effects and Reliability Considerations for Micro- and Optoelectronic Devices</a:t>
            </a:r>
            <a:r>
              <a:rPr lang="en-US" altLang="zh-TW" sz="1050" dirty="0">
                <a:ea typeface="新細明體" pitchFamily="18" charset="-120"/>
              </a:rPr>
              <a:t>," IEEE Transactions on Device and Materials Reliability, vol.10, no.4, pp.449,459, Dec. </a:t>
            </a:r>
            <a:r>
              <a:rPr lang="en-US" altLang="zh-TW" sz="1050" dirty="0" smtClean="0">
                <a:ea typeface="新細明體" pitchFamily="18" charset="-120"/>
              </a:rPr>
              <a:t>2010</a:t>
            </a:r>
            <a:endParaRPr lang="en-US" altLang="zh-TW" sz="1050" dirty="0">
              <a:ea typeface="新細明體" pitchFamily="18" charset="-120"/>
            </a:endParaRPr>
          </a:p>
        </p:txBody>
      </p:sp>
      <p:sp>
        <p:nvSpPr>
          <p:cNvPr id="1030" name="Slide Number Placeholder 3"/>
          <p:cNvSpPr txBox="1">
            <a:spLocks noGrp="1"/>
          </p:cNvSpPr>
          <p:nvPr/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ED5A26F-2B43-4632-91B4-5D38B3F42813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ctr"/>
              <a:t>21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37DD2-BF0D-496A-998C-0A20F892627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8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41387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Overview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8246" y="1066800"/>
            <a:ext cx="8510954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Intro to space computing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Radiation hazards in space environment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Radiation effects on electronics and FPGAs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Radiation-hardening for techniques and outcomes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Intro to device metrics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Analyzing performance, power, memory, and IO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>
                <a:ea typeface="新細明體" pitchFamily="18" charset="-120"/>
              </a:rPr>
              <a:t>C</a:t>
            </a:r>
            <a:r>
              <a:rPr lang="en-US" altLang="zh-TW" dirty="0" smtClean="0">
                <a:ea typeface="新細明體" pitchFamily="18" charset="-120"/>
              </a:rPr>
              <a:t>alculations with fixed and reconfigurable architectures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Radiation-hardened Xilinx FPGAs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Analysis of Virtex-5QV with device metrics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Comparisons with </a:t>
            </a:r>
            <a:r>
              <a:rPr lang="en-US" altLang="zh-TW" dirty="0" smtClean="0">
                <a:ea typeface="新細明體" pitchFamily="18" charset="-120"/>
              </a:rPr>
              <a:t>COTS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counterpart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Comparisons with other </a:t>
            </a:r>
            <a:r>
              <a:rPr lang="en-US" altLang="zh-TW" dirty="0" smtClean="0">
                <a:ea typeface="新細明體" pitchFamily="18" charset="-120"/>
              </a:rPr>
              <a:t>RadHard processors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030" name="Slide Number Placeholder 3"/>
          <p:cNvSpPr txBox="1">
            <a:spLocks noGrp="1"/>
          </p:cNvSpPr>
          <p:nvPr/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ED5A26F-2B43-4632-91B4-5D38B3F42813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ctr"/>
              <a:t>3</a:t>
            </a:fld>
            <a:endParaRPr lang="en-US" sz="12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37DD2-BF0D-496A-998C-0A20F892627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41387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Environment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8246" y="990600"/>
            <a:ext cx="5843954" cy="3962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2000" dirty="0" smtClean="0">
                <a:ea typeface="新細明體" pitchFamily="18" charset="-120"/>
              </a:rPr>
              <a:t>Radiation hazards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1800" dirty="0">
                <a:ea typeface="新細明體" pitchFamily="18" charset="-120"/>
              </a:rPr>
              <a:t>C</a:t>
            </a:r>
            <a:r>
              <a:rPr lang="en-US" altLang="zh-TW" sz="1800" dirty="0" smtClean="0">
                <a:ea typeface="新細明體" pitchFamily="18" charset="-120"/>
              </a:rPr>
              <a:t>osmic rays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Low flux of </a:t>
            </a:r>
            <a:r>
              <a:rPr lang="en-US" altLang="zh-TW" sz="1600" dirty="0">
                <a:ea typeface="新細明體" pitchFamily="18" charset="-120"/>
              </a:rPr>
              <a:t>h</a:t>
            </a:r>
            <a:r>
              <a:rPr lang="en-US" altLang="zh-TW" sz="1600" dirty="0" smtClean="0">
                <a:ea typeface="新細明體" pitchFamily="18" charset="-120"/>
              </a:rPr>
              <a:t>igh-energy charged particles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Originate from sun (solar wind) and from outside solar system (galactic)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1800" dirty="0" smtClean="0">
                <a:ea typeface="新細明體" pitchFamily="18" charset="-120"/>
              </a:rPr>
              <a:t>Solar particle events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Solar flares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zh-TW" sz="1600" dirty="0">
                <a:ea typeface="新細明體" pitchFamily="18" charset="-120"/>
              </a:rPr>
              <a:t>E</a:t>
            </a:r>
            <a:r>
              <a:rPr lang="en-US" altLang="zh-TW" sz="1600" dirty="0" smtClean="0">
                <a:ea typeface="新細明體" pitchFamily="18" charset="-120"/>
              </a:rPr>
              <a:t>nergy bursts from coronal magnetic field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Rich in electrons; last for hours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Coronal mass ejections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Eruption of plasma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Rich in protons; last for days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1800" dirty="0">
                <a:ea typeface="新細明體" pitchFamily="18" charset="-120"/>
              </a:rPr>
              <a:t>R</a:t>
            </a:r>
            <a:r>
              <a:rPr lang="en-US" altLang="zh-TW" sz="1800" dirty="0" smtClean="0">
                <a:ea typeface="新細明體" pitchFamily="18" charset="-120"/>
              </a:rPr>
              <a:t>adiation belts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Charged particles trapped in magnetosphere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Van Allen belts are mostly protons and electrons</a:t>
            </a:r>
          </a:p>
        </p:txBody>
      </p:sp>
      <p:sp>
        <p:nvSpPr>
          <p:cNvPr id="1030" name="Slide Number Placeholder 3"/>
          <p:cNvSpPr txBox="1">
            <a:spLocks noGrp="1"/>
          </p:cNvSpPr>
          <p:nvPr/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ED5A26F-2B43-4632-91B4-5D38B3F42813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ctr"/>
              <a:t>4</a:t>
            </a:fld>
            <a:endParaRPr lang="en-US" sz="12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37DD2-BF0D-496A-998C-0A20F892627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322493" cy="201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2846" y="5672138"/>
            <a:ext cx="222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11-year solar cycle </a:t>
            </a:r>
            <a:r>
              <a:rPr lang="en-US" sz="1200" b="1" baseline="30000" dirty="0" smtClean="0"/>
              <a:t>[8]</a:t>
            </a:r>
            <a:endParaRPr lang="en-US" sz="12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458753" y="3228201"/>
            <a:ext cx="207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GCR Elements </a:t>
            </a:r>
            <a:r>
              <a:rPr lang="en-US" sz="1200" b="1" baseline="30000" dirty="0" smtClean="0"/>
              <a:t>[8]</a:t>
            </a:r>
            <a:endParaRPr lang="en-US" sz="1200" b="1" baseline="30000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54" y="354013"/>
            <a:ext cx="2097346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" y="4876800"/>
            <a:ext cx="2113280" cy="1054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0" y="5895201"/>
            <a:ext cx="222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Earth magnetic field </a:t>
            </a:r>
            <a:r>
              <a:rPr lang="en-US" sz="1200" b="1" baseline="30000" dirty="0" smtClean="0"/>
              <a:t>[8]</a:t>
            </a:r>
            <a:endParaRPr lang="en-US" sz="1200" b="1" baseline="300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48" y="4871089"/>
            <a:ext cx="2267752" cy="1048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63153" y="5895201"/>
            <a:ext cx="222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Measured electron flux </a:t>
            </a:r>
            <a:r>
              <a:rPr lang="en-US" sz="1200" b="1" baseline="30000" dirty="0" smtClean="0"/>
              <a:t>[8]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36309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419600"/>
            <a:ext cx="2381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41387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Spacecraft Electronics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8246" y="1066800"/>
            <a:ext cx="8510954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Radiation effects on devices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>
                <a:ea typeface="新細明體" pitchFamily="18" charset="-120"/>
              </a:rPr>
              <a:t>Electrostatic </a:t>
            </a:r>
            <a:r>
              <a:rPr lang="en-US" altLang="zh-TW" dirty="0" smtClean="0">
                <a:ea typeface="新細明體" pitchFamily="18" charset="-120"/>
              </a:rPr>
              <a:t>discharge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Creates transient that couples into electronics</a:t>
            </a:r>
            <a:endParaRPr lang="en-US" altLang="zh-TW" dirty="0">
              <a:ea typeface="新細明體" pitchFamily="18" charset="-12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Cumulative effects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Total ionizing dose (TID)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Silicon lattice damage, charge buildup within gate oxide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Displacement damage (DD)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zh-TW" dirty="0">
                <a:ea typeface="新細明體" pitchFamily="18" charset="-120"/>
              </a:rPr>
              <a:t>C</a:t>
            </a:r>
            <a:r>
              <a:rPr lang="en-US" altLang="zh-TW" dirty="0" smtClean="0">
                <a:ea typeface="新細明體" pitchFamily="18" charset="-120"/>
              </a:rPr>
              <a:t>auses nucleus </a:t>
            </a:r>
            <a:r>
              <a:rPr lang="en-US" altLang="zh-TW" dirty="0">
                <a:ea typeface="新細明體" pitchFamily="18" charset="-120"/>
              </a:rPr>
              <a:t>to </a:t>
            </a:r>
            <a:r>
              <a:rPr lang="en-US" altLang="zh-TW" dirty="0" smtClean="0">
                <a:ea typeface="新細明體" pitchFamily="18" charset="-120"/>
              </a:rPr>
              <a:t>move from normal lattice position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Transient effects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Single-event effects (SEEs)</a:t>
            </a:r>
            <a:endParaRPr lang="en-US" altLang="zh-TW" dirty="0">
              <a:ea typeface="新細明體" pitchFamily="18" charset="-120"/>
            </a:endParaRPr>
          </a:p>
          <a:p>
            <a:pPr lvl="3" eaLnBrk="1" hangingPunct="1">
              <a:spcBef>
                <a:spcPct val="0"/>
              </a:spcBef>
            </a:pPr>
            <a:r>
              <a:rPr lang="en-US" altLang="zh-TW" dirty="0" smtClean="0">
                <a:ea typeface="新細明體" pitchFamily="18" charset="-120"/>
              </a:rPr>
              <a:t>Particles pass thru lattice, cause soft errors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zh-TW" b="1" dirty="0" smtClean="0">
                <a:ea typeface="新細明體" pitchFamily="18" charset="-120"/>
              </a:rPr>
              <a:t>SEU</a:t>
            </a:r>
            <a:r>
              <a:rPr lang="en-US" altLang="zh-TW" dirty="0" smtClean="0">
                <a:ea typeface="新細明體" pitchFamily="18" charset="-120"/>
              </a:rPr>
              <a:t> – transient pulses or bit flips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zh-TW" b="1" dirty="0" smtClean="0">
                <a:ea typeface="新細明體" pitchFamily="18" charset="-120"/>
              </a:rPr>
              <a:t>SEFI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– </a:t>
            </a:r>
            <a:r>
              <a:rPr lang="en-US" altLang="zh-TW" dirty="0" smtClean="0">
                <a:ea typeface="新細明體" pitchFamily="18" charset="-120"/>
              </a:rPr>
              <a:t>disrupts system functionality</a:t>
            </a:r>
            <a:endParaRPr lang="en-US" altLang="zh-TW" dirty="0">
              <a:ea typeface="新細明體" pitchFamily="18" charset="-120"/>
            </a:endParaRPr>
          </a:p>
          <a:p>
            <a:pPr lvl="3" eaLnBrk="1" hangingPunct="1">
              <a:spcBef>
                <a:spcPct val="0"/>
              </a:spcBef>
            </a:pPr>
            <a:r>
              <a:rPr lang="en-US" altLang="zh-TW" b="1" dirty="0" smtClean="0">
                <a:ea typeface="新細明體" pitchFamily="18" charset="-120"/>
              </a:rPr>
              <a:t>SEL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– </a:t>
            </a:r>
            <a:r>
              <a:rPr lang="en-US" altLang="zh-TW" dirty="0" smtClean="0">
                <a:ea typeface="新細明體" pitchFamily="18" charset="-120"/>
              </a:rPr>
              <a:t>possible </a:t>
            </a:r>
            <a:r>
              <a:rPr lang="en-US" altLang="zh-TW" dirty="0">
                <a:ea typeface="新細明體" pitchFamily="18" charset="-120"/>
              </a:rPr>
              <a:t>damage to </a:t>
            </a:r>
            <a:r>
              <a:rPr lang="en-US" altLang="zh-TW" dirty="0" smtClean="0">
                <a:ea typeface="新細明體" pitchFamily="18" charset="-120"/>
              </a:rPr>
              <a:t>device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030" name="Slide Number Placeholder 3"/>
          <p:cNvSpPr txBox="1">
            <a:spLocks noGrp="1"/>
          </p:cNvSpPr>
          <p:nvPr/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ED5A26F-2B43-4632-91B4-5D38B3F42813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ctr"/>
              <a:t>5</a:t>
            </a:fld>
            <a:endParaRPr lang="en-US" sz="12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37DD2-BF0D-496A-998C-0A20F892627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4"/>
          <a:stretch>
            <a:fillRect/>
          </a:stretch>
        </p:blipFill>
        <p:spPr bwMode="auto">
          <a:xfrm>
            <a:off x="6629400" y="485965"/>
            <a:ext cx="2372837" cy="233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48200" y="617220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SEU</a:t>
            </a:r>
            <a:r>
              <a:rPr lang="en-US" sz="1200" dirty="0"/>
              <a:t>: </a:t>
            </a:r>
            <a:r>
              <a:rPr lang="en-US" sz="1200" dirty="0" smtClean="0"/>
              <a:t>single-event </a:t>
            </a:r>
            <a:r>
              <a:rPr lang="en-US" sz="1200" dirty="0"/>
              <a:t>upset</a:t>
            </a:r>
          </a:p>
          <a:p>
            <a:pPr eaLnBrk="1" hangingPunct="1"/>
            <a:r>
              <a:rPr lang="en-US" sz="1200" b="1" dirty="0" smtClean="0"/>
              <a:t>SEFI</a:t>
            </a:r>
            <a:r>
              <a:rPr lang="en-US" sz="1200" dirty="0" smtClean="0"/>
              <a:t>: single-event functional interrupt</a:t>
            </a:r>
            <a:endParaRPr lang="en-US" sz="1200" dirty="0"/>
          </a:p>
          <a:p>
            <a:pPr eaLnBrk="1" hangingPunct="1"/>
            <a:r>
              <a:rPr lang="en-US" sz="1200" b="1" dirty="0"/>
              <a:t>SEL</a:t>
            </a:r>
            <a:r>
              <a:rPr lang="en-US" sz="1200" dirty="0"/>
              <a:t>: </a:t>
            </a:r>
            <a:r>
              <a:rPr lang="en-US" sz="1200" dirty="0" smtClean="0"/>
              <a:t>single-event </a:t>
            </a:r>
            <a:r>
              <a:rPr lang="en-US" sz="1200" dirty="0" err="1"/>
              <a:t>latchup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687353" y="5590401"/>
            <a:ext cx="222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SEU in FF </a:t>
            </a:r>
            <a:r>
              <a:rPr lang="en-US" sz="1200" b="1" baseline="30000" dirty="0" smtClean="0"/>
              <a:t>[7]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0962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41387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Computing with FPGAs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8246" y="990600"/>
            <a:ext cx="8510954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2400" dirty="0" smtClean="0">
                <a:ea typeface="新細明體" pitchFamily="18" charset="-120"/>
              </a:rPr>
              <a:t>Xilinx FPGAs for space missions</a:t>
            </a:r>
            <a:endParaRPr lang="en-US" altLang="zh-TW" sz="2400" dirty="0">
              <a:ea typeface="新細明體" pitchFamily="18" charset="-12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000" dirty="0">
                <a:ea typeface="新細明體" pitchFamily="18" charset="-120"/>
              </a:rPr>
              <a:t>High computational capabilities; low </a:t>
            </a:r>
            <a:r>
              <a:rPr lang="en-US" altLang="zh-TW" sz="2000" dirty="0" smtClean="0">
                <a:ea typeface="新細明體" pitchFamily="18" charset="-120"/>
              </a:rPr>
              <a:t>power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000" dirty="0" smtClean="0">
                <a:ea typeface="新細明體" pitchFamily="18" charset="-120"/>
              </a:rPr>
              <a:t>Enables parallelization and reconfiguration</a:t>
            </a:r>
            <a:endParaRPr lang="en-US" altLang="zh-TW" sz="2000" dirty="0">
              <a:ea typeface="新細明體" pitchFamily="18" charset="-12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000" dirty="0">
                <a:ea typeface="新細明體" pitchFamily="18" charset="-120"/>
              </a:rPr>
              <a:t>SRAM-based configuration memory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sz="1600" dirty="0" smtClean="0">
                <a:ea typeface="新細明體" pitchFamily="18" charset="-120"/>
              </a:rPr>
              <a:t>Configures </a:t>
            </a:r>
            <a:r>
              <a:rPr lang="en-US" altLang="zh-TW" sz="1600" dirty="0">
                <a:ea typeface="新細明體" pitchFamily="18" charset="-120"/>
              </a:rPr>
              <a:t>LUTs, </a:t>
            </a:r>
            <a:r>
              <a:rPr lang="en-US" altLang="zh-TW" sz="1600" dirty="0" smtClean="0">
                <a:ea typeface="新細明體" pitchFamily="18" charset="-120"/>
              </a:rPr>
              <a:t>FFs</a:t>
            </a:r>
            <a:r>
              <a:rPr lang="en-US" altLang="zh-TW" sz="1600" dirty="0">
                <a:ea typeface="新細明體" pitchFamily="18" charset="-120"/>
              </a:rPr>
              <a:t>, BRAMs, DSPs, routing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sz="1600" dirty="0">
                <a:ea typeface="新細明體" pitchFamily="18" charset="-120"/>
              </a:rPr>
              <a:t>Memory sizes continually increasing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zh-TW" sz="1600" dirty="0">
                <a:ea typeface="新細明體" pitchFamily="18" charset="-120"/>
              </a:rPr>
              <a:t>SRAM vulnerable to </a:t>
            </a:r>
            <a:r>
              <a:rPr lang="en-US" altLang="zh-TW" sz="1600" dirty="0" smtClean="0">
                <a:ea typeface="新細明體" pitchFamily="18" charset="-120"/>
              </a:rPr>
              <a:t>SEEs</a:t>
            </a:r>
            <a:endParaRPr lang="en-US" altLang="zh-TW" sz="1600" dirty="0">
              <a:ea typeface="新細明體" pitchFamily="18" charset="-120"/>
            </a:endParaRPr>
          </a:p>
          <a:p>
            <a:r>
              <a:rPr lang="en-US" sz="2400" dirty="0" smtClean="0"/>
              <a:t>Effects </a:t>
            </a:r>
            <a:r>
              <a:rPr lang="en-US" sz="2400" dirty="0"/>
              <a:t>of SEEs on </a:t>
            </a:r>
            <a:r>
              <a:rPr lang="en-US" sz="2400" dirty="0" smtClean="0"/>
              <a:t>FPGAs </a:t>
            </a:r>
            <a:r>
              <a:rPr lang="en-US" sz="2400" baseline="30000" dirty="0" smtClean="0"/>
              <a:t>[6]</a:t>
            </a:r>
            <a:endParaRPr lang="en-US" sz="2400" baseline="30000" dirty="0"/>
          </a:p>
          <a:p>
            <a:pPr lvl="1"/>
            <a:r>
              <a:rPr lang="en-US" sz="1800" dirty="0"/>
              <a:t>Configuration memory faults</a:t>
            </a:r>
          </a:p>
          <a:p>
            <a:pPr lvl="2"/>
            <a:r>
              <a:rPr lang="en-US" sz="1600" dirty="0"/>
              <a:t>Routing </a:t>
            </a:r>
            <a:r>
              <a:rPr lang="en-US" sz="1600" dirty="0" smtClean="0"/>
              <a:t>faults - broken </a:t>
            </a:r>
            <a:r>
              <a:rPr lang="en-US" sz="1600" dirty="0"/>
              <a:t>connections or short circuits</a:t>
            </a:r>
          </a:p>
          <a:p>
            <a:pPr lvl="2"/>
            <a:r>
              <a:rPr lang="en-US" sz="1600" dirty="0" smtClean="0"/>
              <a:t>LUT and DSP </a:t>
            </a:r>
            <a:r>
              <a:rPr lang="en-US" sz="1600" dirty="0"/>
              <a:t>faults - </a:t>
            </a:r>
            <a:r>
              <a:rPr lang="en-US" sz="1600" dirty="0" smtClean="0"/>
              <a:t>change </a:t>
            </a:r>
            <a:r>
              <a:rPr lang="en-US" sz="1600" dirty="0"/>
              <a:t>in logical </a:t>
            </a:r>
            <a:r>
              <a:rPr lang="en-US" sz="1600" dirty="0" smtClean="0"/>
              <a:t>functions</a:t>
            </a:r>
            <a:endParaRPr lang="en-US" sz="1600" dirty="0"/>
          </a:p>
          <a:p>
            <a:pPr lvl="2"/>
            <a:r>
              <a:rPr lang="en-US" sz="1600" dirty="0"/>
              <a:t>BRAM and FF </a:t>
            </a:r>
            <a:r>
              <a:rPr lang="en-US" sz="1600" dirty="0" smtClean="0"/>
              <a:t>faults - data </a:t>
            </a:r>
            <a:r>
              <a:rPr lang="en-US" sz="1600" dirty="0"/>
              <a:t>errors in the running </a:t>
            </a:r>
            <a:r>
              <a:rPr lang="en-US" sz="1600" dirty="0" smtClean="0"/>
              <a:t>design</a:t>
            </a:r>
          </a:p>
          <a:p>
            <a:pPr lvl="2"/>
            <a:r>
              <a:rPr lang="en-US" sz="1600" dirty="0" smtClean="0"/>
              <a:t>Can lead to data errors or disrupt functionality</a:t>
            </a:r>
            <a:endParaRPr lang="en-US" sz="1600" dirty="0"/>
          </a:p>
          <a:p>
            <a:pPr lvl="1"/>
            <a:r>
              <a:rPr lang="en-US" sz="1800" dirty="0" smtClean="0"/>
              <a:t>TID </a:t>
            </a:r>
            <a:r>
              <a:rPr lang="en-US" sz="1800" dirty="0"/>
              <a:t>limits component lifetime</a:t>
            </a:r>
          </a:p>
          <a:p>
            <a:pPr lvl="2"/>
            <a:r>
              <a:rPr lang="en-US" sz="1600" dirty="0"/>
              <a:t>Silicon lattice damage</a:t>
            </a:r>
          </a:p>
          <a:p>
            <a:pPr lvl="2"/>
            <a:r>
              <a:rPr lang="en-US" sz="1600" dirty="0"/>
              <a:t>Charge buildup within gate oxide</a:t>
            </a:r>
          </a:p>
        </p:txBody>
      </p:sp>
      <p:sp>
        <p:nvSpPr>
          <p:cNvPr id="1030" name="Slide Number Placeholder 3"/>
          <p:cNvSpPr txBox="1">
            <a:spLocks noGrp="1"/>
          </p:cNvSpPr>
          <p:nvPr/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ED5A26F-2B43-4632-91B4-5D38B3F42813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ctr"/>
              <a:t>6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37DD2-BF0D-496A-998C-0A20F892627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98" y="1066800"/>
            <a:ext cx="2498602" cy="20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605760" y="3505200"/>
            <a:ext cx="2309640" cy="2178827"/>
            <a:chOff x="6259358" y="3575707"/>
            <a:chExt cx="2705751" cy="2514769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358" y="3575707"/>
              <a:ext cx="2705751" cy="2124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6259358" y="5699722"/>
              <a:ext cx="2705751" cy="39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/>
                <a:t>Xilinx CLB Architecture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1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Processors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/>
              <a:t>R</a:t>
            </a:r>
            <a:r>
              <a:rPr lang="en-US" sz="2400" kern="0" dirty="0" smtClean="0"/>
              <a:t>adiation-hardened (RadHard)</a:t>
            </a:r>
            <a:r>
              <a:rPr lang="en-US" sz="2400" kern="0" dirty="0"/>
              <a:t> </a:t>
            </a:r>
            <a:r>
              <a:rPr lang="en-US" sz="2400" kern="0" dirty="0" smtClean="0"/>
              <a:t>processors for high reliability</a:t>
            </a:r>
            <a:endParaRPr lang="en-US" sz="2000" kern="0" dirty="0" smtClean="0"/>
          </a:p>
          <a:p>
            <a:r>
              <a:rPr lang="en-US" sz="2400" kern="0" dirty="0"/>
              <a:t>Techniques for radiation-hardening</a:t>
            </a:r>
            <a:endParaRPr lang="en-US" sz="2000" kern="0" dirty="0"/>
          </a:p>
          <a:p>
            <a:pPr lvl="1"/>
            <a:r>
              <a:rPr lang="en-US" sz="2000" kern="0" dirty="0"/>
              <a:t>Radiation-hardening by process</a:t>
            </a:r>
          </a:p>
          <a:p>
            <a:pPr lvl="2"/>
            <a:r>
              <a:rPr lang="en-US" sz="1600" kern="0" dirty="0"/>
              <a:t>Insulating oxide layer used in process</a:t>
            </a:r>
          </a:p>
          <a:p>
            <a:pPr lvl="1"/>
            <a:r>
              <a:rPr lang="en-US" sz="2000" kern="0" dirty="0"/>
              <a:t>Radiation-hardening by design</a:t>
            </a:r>
          </a:p>
          <a:p>
            <a:pPr lvl="2"/>
            <a:r>
              <a:rPr lang="en-US" sz="1600" kern="0" dirty="0"/>
              <a:t>Specialized circuit-layout techniques</a:t>
            </a:r>
          </a:p>
          <a:p>
            <a:pPr lvl="1"/>
            <a:r>
              <a:rPr lang="en-US" sz="2000" kern="0" dirty="0"/>
              <a:t>Radiation-hardening by architecture</a:t>
            </a:r>
            <a:endParaRPr lang="en-US" sz="1600" kern="0" dirty="0"/>
          </a:p>
          <a:p>
            <a:pPr lvl="2"/>
            <a:r>
              <a:rPr lang="en-US" sz="1600" kern="0" dirty="0"/>
              <a:t>Fault-tolerant computing </a:t>
            </a:r>
            <a:r>
              <a:rPr lang="en-US" sz="1600" kern="0" dirty="0" smtClean="0"/>
              <a:t>strategies</a:t>
            </a:r>
            <a:endParaRPr lang="en-US" sz="2400" kern="0" dirty="0" smtClean="0"/>
          </a:p>
          <a:p>
            <a:r>
              <a:rPr lang="en-US" sz="2400" kern="0" dirty="0" smtClean="0"/>
              <a:t>Outcomes of radiation-hardening</a:t>
            </a:r>
            <a:endParaRPr lang="en-US" sz="2000" kern="0" dirty="0" smtClean="0"/>
          </a:p>
          <a:p>
            <a:pPr lvl="1"/>
            <a:r>
              <a:rPr lang="en-US" sz="2000" kern="0" dirty="0" smtClean="0"/>
              <a:t>Cumulative effects</a:t>
            </a:r>
          </a:p>
          <a:p>
            <a:pPr lvl="2"/>
            <a:r>
              <a:rPr lang="en-US" sz="1600" kern="0" dirty="0" smtClean="0"/>
              <a:t>Total-Ionizing Dose (TID) ≥ 300 </a:t>
            </a:r>
            <a:r>
              <a:rPr lang="en-US" sz="1600" kern="0" dirty="0" err="1" smtClean="0"/>
              <a:t>krad</a:t>
            </a:r>
            <a:r>
              <a:rPr lang="en-US" sz="1600" kern="0" dirty="0" smtClean="0"/>
              <a:t>(Si)</a:t>
            </a:r>
            <a:endParaRPr lang="en-US" sz="800" kern="0" dirty="0" smtClean="0"/>
          </a:p>
          <a:p>
            <a:pPr lvl="1"/>
            <a:r>
              <a:rPr lang="en-US" sz="2000" kern="0" dirty="0" smtClean="0"/>
              <a:t>Single-Event Effects (SEEs)</a:t>
            </a:r>
          </a:p>
          <a:p>
            <a:pPr lvl="2"/>
            <a:r>
              <a:rPr lang="en-US" sz="1600" kern="0" dirty="0" smtClean="0"/>
              <a:t>Immunity to Single-Event </a:t>
            </a:r>
            <a:r>
              <a:rPr lang="en-US" sz="1600" kern="0" dirty="0" err="1" smtClean="0"/>
              <a:t>Latchup</a:t>
            </a:r>
            <a:r>
              <a:rPr lang="en-US" sz="1600" kern="0" dirty="0" smtClean="0"/>
              <a:t> (SEL), Upset (SEU), Functional Interrupt (SEFI)</a:t>
            </a:r>
          </a:p>
          <a:p>
            <a:pPr lvl="1"/>
            <a:r>
              <a:rPr lang="en-US" sz="2000" kern="0" dirty="0" smtClean="0"/>
              <a:t>Performance and power</a:t>
            </a:r>
            <a:endParaRPr lang="en-US" sz="2000" kern="0" dirty="0"/>
          </a:p>
          <a:p>
            <a:pPr lvl="2"/>
            <a:r>
              <a:rPr lang="en-US" sz="1600" kern="0" dirty="0" smtClean="0"/>
              <a:t>Slower operating frequency, reduction in cores or execution units, increased power</a:t>
            </a:r>
            <a:endParaRPr lang="en-US" sz="2400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78964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3048000" cy="11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Metrics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838200"/>
            <a:ext cx="8839200" cy="508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Suite of quantitative and objective metrics developed by </a:t>
            </a:r>
            <a:br>
              <a:rPr lang="en-US" sz="2400" kern="0" dirty="0" smtClean="0"/>
            </a:br>
            <a:r>
              <a:rPr lang="en-US" sz="2400" kern="0" dirty="0" smtClean="0"/>
              <a:t>NSF CHREC Center at University of Florida </a:t>
            </a:r>
            <a:r>
              <a:rPr lang="en-US" sz="2400" kern="0" baseline="30000" dirty="0" smtClean="0"/>
              <a:t>[3-4]</a:t>
            </a:r>
            <a:endParaRPr lang="en-US" sz="1600" kern="0" baseline="30000" dirty="0" smtClean="0"/>
          </a:p>
          <a:p>
            <a:pPr lvl="1"/>
            <a:r>
              <a:rPr lang="en-US" sz="2000" kern="0" dirty="0" smtClean="0"/>
              <a:t>For comparative analysis of broad and diverse set of processors</a:t>
            </a:r>
          </a:p>
          <a:p>
            <a:pPr lvl="2"/>
            <a:r>
              <a:rPr lang="en-US" sz="1600" kern="0" dirty="0" smtClean="0"/>
              <a:t>Central processing units (CPUs)</a:t>
            </a:r>
          </a:p>
          <a:p>
            <a:pPr lvl="2"/>
            <a:r>
              <a:rPr lang="en-US" sz="1600" kern="0" dirty="0"/>
              <a:t>Digital signal processors (DSPs)</a:t>
            </a:r>
          </a:p>
          <a:p>
            <a:pPr lvl="2"/>
            <a:r>
              <a:rPr lang="en-US" sz="1600" kern="0" dirty="0" smtClean="0"/>
              <a:t>Field-programmable gate arrays (FPGAs)</a:t>
            </a:r>
          </a:p>
          <a:p>
            <a:pPr lvl="2"/>
            <a:r>
              <a:rPr lang="en-US" sz="1600" kern="0" dirty="0" smtClean="0"/>
              <a:t>Graphics processing units (GPUs)</a:t>
            </a:r>
          </a:p>
          <a:p>
            <a:pPr lvl="2"/>
            <a:r>
              <a:rPr lang="en-US" sz="1600" kern="0" dirty="0" smtClean="0"/>
              <a:t>Hybrid combinations of above (often </a:t>
            </a:r>
            <a:r>
              <a:rPr lang="en-US" sz="1600" kern="0" dirty="0" err="1" smtClean="0"/>
              <a:t>SoCs</a:t>
            </a:r>
            <a:r>
              <a:rPr lang="en-US" sz="1600" kern="0" dirty="0" smtClean="0"/>
              <a:t>)</a:t>
            </a:r>
          </a:p>
          <a:p>
            <a:pPr lvl="1"/>
            <a:r>
              <a:rPr lang="en-US" sz="2000" kern="0" dirty="0" smtClean="0"/>
              <a:t>Highly useful for first-order analyses and comparisons</a:t>
            </a:r>
          </a:p>
          <a:p>
            <a:pPr lvl="2"/>
            <a:r>
              <a:rPr lang="en-US" sz="1600" kern="0" dirty="0" smtClean="0"/>
              <a:t>Study broad range of devices with metrics to determine best candidates</a:t>
            </a:r>
          </a:p>
          <a:p>
            <a:pPr lvl="2"/>
            <a:r>
              <a:rPr lang="en-US" sz="1600" kern="0" dirty="0" smtClean="0"/>
              <a:t>Later, study best candidates more deeply with selected, optimized benchmarking</a:t>
            </a:r>
          </a:p>
          <a:p>
            <a:pPr lvl="1"/>
            <a:r>
              <a:rPr lang="en-US" sz="2000" kern="0" dirty="0" smtClean="0"/>
              <a:t>Different methods used for fixed-</a:t>
            </a:r>
            <a:r>
              <a:rPr lang="en-US" sz="2000" kern="0" dirty="0"/>
              <a:t> </a:t>
            </a:r>
            <a:r>
              <a:rPr lang="en-US" sz="2000" kern="0" dirty="0" smtClean="0"/>
              <a:t>and reconfigurable-logic devices</a:t>
            </a:r>
          </a:p>
          <a:p>
            <a:r>
              <a:rPr lang="en-US" sz="2400" kern="0" dirty="0" smtClean="0"/>
              <a:t>Metrics data collected from architectural features of device</a:t>
            </a:r>
          </a:p>
          <a:p>
            <a:pPr lvl="1"/>
            <a:r>
              <a:rPr lang="en-US" sz="2000" kern="0" dirty="0" smtClean="0"/>
              <a:t>Determined from vendor-provided information and tools</a:t>
            </a:r>
          </a:p>
          <a:p>
            <a:pPr lvl="2"/>
            <a:r>
              <a:rPr lang="en-US" sz="1600" kern="0" dirty="0"/>
              <a:t>E</a:t>
            </a:r>
            <a:r>
              <a:rPr lang="en-US" sz="1600" kern="0" dirty="0" smtClean="0"/>
              <a:t>xperimental testbed in lab is not required for metrics analysis</a:t>
            </a:r>
          </a:p>
        </p:txBody>
      </p:sp>
      <p:pic>
        <p:nvPicPr>
          <p:cNvPr id="19" name="Picture 16" descr="c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55834" y="2011767"/>
            <a:ext cx="1356532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edia.bestofmicro.com/35-amd-cpus,D-B-101567-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630481" cy="11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Metrics Analysis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/>
              <a:t>Analyzing performance </a:t>
            </a:r>
            <a:r>
              <a:rPr lang="en-US" sz="2400" kern="0" dirty="0" smtClean="0"/>
              <a:t>(GOPS) and power (GOPS/W)</a:t>
            </a:r>
            <a:endParaRPr lang="en-US" sz="2400" kern="0" dirty="0"/>
          </a:p>
          <a:p>
            <a:pPr lvl="1"/>
            <a:r>
              <a:rPr lang="en-US" sz="2000" kern="0" dirty="0"/>
              <a:t>Computational Density (</a:t>
            </a:r>
            <a:r>
              <a:rPr lang="en-US" sz="2000" b="1" kern="0" dirty="0">
                <a:solidFill>
                  <a:srgbClr val="0021A5"/>
                </a:solidFill>
              </a:rPr>
              <a:t>CD</a:t>
            </a:r>
            <a:r>
              <a:rPr lang="en-US" sz="2000" kern="0" dirty="0"/>
              <a:t>)</a:t>
            </a:r>
            <a:r>
              <a:rPr lang="en-US" sz="2000" kern="0" baseline="30000" dirty="0">
                <a:solidFill>
                  <a:schemeClr val="tx1"/>
                </a:solidFill>
              </a:rPr>
              <a:t> </a:t>
            </a:r>
            <a:r>
              <a:rPr lang="en-US" sz="2000" kern="0" dirty="0"/>
              <a:t>measures theoretical </a:t>
            </a:r>
            <a:r>
              <a:rPr lang="en-US" sz="2000" kern="0" dirty="0" smtClean="0"/>
              <a:t>performance</a:t>
            </a:r>
          </a:p>
          <a:p>
            <a:pPr lvl="2"/>
            <a:r>
              <a:rPr lang="en-US" sz="1600" kern="0" dirty="0"/>
              <a:t>R</a:t>
            </a:r>
            <a:r>
              <a:rPr lang="en-US" sz="1600" kern="0" dirty="0" smtClean="0"/>
              <a:t>eported </a:t>
            </a:r>
            <a:r>
              <a:rPr lang="en-US" sz="1600" kern="0" dirty="0"/>
              <a:t>in </a:t>
            </a:r>
            <a:r>
              <a:rPr lang="en-US" sz="1600" kern="0" dirty="0" err="1"/>
              <a:t>giga</a:t>
            </a:r>
            <a:r>
              <a:rPr lang="en-US" sz="1600" kern="0" dirty="0"/>
              <a:t>-operations per second (GOPS</a:t>
            </a:r>
            <a:r>
              <a:rPr lang="en-US" sz="1600" kern="0" dirty="0" smtClean="0"/>
              <a:t>)</a:t>
            </a:r>
            <a:endParaRPr lang="en-US" sz="1600" kern="0" dirty="0"/>
          </a:p>
          <a:p>
            <a:pPr lvl="2"/>
            <a:r>
              <a:rPr lang="en-US" sz="1600" kern="0" dirty="0"/>
              <a:t>Calculated separately for </a:t>
            </a:r>
            <a:r>
              <a:rPr lang="en-US" sz="1600" kern="0" dirty="0" smtClean="0"/>
              <a:t>varying data types</a:t>
            </a:r>
            <a:endParaRPr lang="en-US" sz="1600" kern="0" dirty="0"/>
          </a:p>
          <a:p>
            <a:pPr lvl="3"/>
            <a:r>
              <a:rPr lang="en-US" sz="1400" kern="0" dirty="0" smtClean="0"/>
              <a:t>8-bit, 16-bit, and 32-bit Integer </a:t>
            </a:r>
            <a:r>
              <a:rPr lang="en-US" sz="1400" kern="0" dirty="0"/>
              <a:t>(</a:t>
            </a:r>
            <a:r>
              <a:rPr lang="en-US" sz="1400" kern="0" dirty="0" smtClean="0"/>
              <a:t>Int8, Int16, and Int32)</a:t>
            </a:r>
          </a:p>
          <a:p>
            <a:pPr lvl="3"/>
            <a:r>
              <a:rPr lang="en-US" sz="1400" kern="0" dirty="0" smtClean="0"/>
              <a:t>Single-precision and double-precision floating point </a:t>
            </a:r>
            <a:r>
              <a:rPr lang="en-US" sz="1400" kern="0" dirty="0"/>
              <a:t>(</a:t>
            </a:r>
            <a:r>
              <a:rPr lang="en-US" sz="1400" kern="0" dirty="0" smtClean="0"/>
              <a:t>SPFP and DPFP</a:t>
            </a:r>
            <a:r>
              <a:rPr lang="en-US" sz="1400" kern="0" dirty="0"/>
              <a:t>)</a:t>
            </a:r>
          </a:p>
          <a:p>
            <a:pPr lvl="2"/>
            <a:r>
              <a:rPr lang="en-US" sz="1600" kern="0" dirty="0" smtClean="0"/>
              <a:t>Determine operations mix (additions, multiplications, etc.) </a:t>
            </a:r>
            <a:r>
              <a:rPr lang="en-US" sz="1600" kern="0" dirty="0"/>
              <a:t>based on </a:t>
            </a:r>
            <a:r>
              <a:rPr lang="en-US" sz="1600" kern="0" dirty="0" smtClean="0"/>
              <a:t>target apps</a:t>
            </a:r>
            <a:endParaRPr lang="en-US" sz="1600" kern="0" dirty="0"/>
          </a:p>
          <a:p>
            <a:pPr lvl="1"/>
            <a:r>
              <a:rPr lang="en-US" sz="2000" kern="0" dirty="0" smtClean="0"/>
              <a:t>CD </a:t>
            </a:r>
            <a:r>
              <a:rPr lang="en-US" sz="2000" kern="0" dirty="0"/>
              <a:t>per Watt (</a:t>
            </a:r>
            <a:r>
              <a:rPr lang="en-US" sz="2000" b="1" kern="0" dirty="0">
                <a:solidFill>
                  <a:srgbClr val="0021A5"/>
                </a:solidFill>
              </a:rPr>
              <a:t>CD/W</a:t>
            </a:r>
            <a:r>
              <a:rPr lang="en-US" sz="2000" kern="0" dirty="0" smtClean="0"/>
              <a:t>) measures performance scaled by power</a:t>
            </a:r>
            <a:endParaRPr lang="en-US" sz="2400" kern="0" dirty="0" smtClean="0"/>
          </a:p>
          <a:p>
            <a:r>
              <a:rPr lang="en-US" sz="2400" kern="0" dirty="0" smtClean="0"/>
              <a:t>Analyzing memory and input-output bandwidth (GB/s)</a:t>
            </a:r>
          </a:p>
          <a:p>
            <a:pPr lvl="1"/>
            <a:r>
              <a:rPr lang="en-US" sz="2000" kern="0" dirty="0" smtClean="0"/>
              <a:t>Internal Memory Bandwidth (</a:t>
            </a:r>
            <a:r>
              <a:rPr lang="en-US" sz="2000" b="1" kern="0" dirty="0" smtClean="0">
                <a:solidFill>
                  <a:srgbClr val="0021A5"/>
                </a:solidFill>
              </a:rPr>
              <a:t>IMB</a:t>
            </a:r>
            <a:r>
              <a:rPr lang="en-US" sz="2000" kern="0" dirty="0" smtClean="0"/>
              <a:t>)</a:t>
            </a:r>
            <a:r>
              <a:rPr lang="en-US" sz="2000" kern="0" baseline="3000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smtClean="0"/>
              <a:t>measures throughput between processor and on-chip memory (cache or BRAM)</a:t>
            </a:r>
          </a:p>
          <a:p>
            <a:pPr lvl="1"/>
            <a:r>
              <a:rPr lang="en-US" sz="2000" kern="0" dirty="0" smtClean="0"/>
              <a:t>External Memory </a:t>
            </a:r>
            <a:r>
              <a:rPr lang="en-US" sz="2000" kern="0" dirty="0"/>
              <a:t>Bandwidth </a:t>
            </a:r>
            <a:r>
              <a:rPr lang="en-US" sz="2000" kern="0" dirty="0" smtClean="0"/>
              <a:t>(</a:t>
            </a:r>
            <a:r>
              <a:rPr lang="en-US" sz="2000" b="1" kern="0" dirty="0" smtClean="0">
                <a:solidFill>
                  <a:srgbClr val="0021A5"/>
                </a:solidFill>
              </a:rPr>
              <a:t>EMB</a:t>
            </a:r>
            <a:r>
              <a:rPr lang="en-US" sz="2000" kern="0" dirty="0"/>
              <a:t>)</a:t>
            </a:r>
            <a:r>
              <a:rPr lang="en-US" sz="2000" kern="0" baseline="30000" dirty="0">
                <a:solidFill>
                  <a:schemeClr val="tx1"/>
                </a:solidFill>
              </a:rPr>
              <a:t> </a:t>
            </a:r>
            <a:r>
              <a:rPr lang="en-US" sz="2000" kern="0" dirty="0" smtClean="0"/>
              <a:t>measures </a:t>
            </a:r>
            <a:r>
              <a:rPr lang="en-US" sz="2000" kern="0" dirty="0"/>
              <a:t>throughput between </a:t>
            </a:r>
            <a:r>
              <a:rPr lang="en-US" sz="2000" kern="0" dirty="0" smtClean="0"/>
              <a:t>processor and off-chip memory (DDR2, DDR3, </a:t>
            </a:r>
            <a:r>
              <a:rPr lang="en-US" sz="2000" kern="0" dirty="0" err="1" smtClean="0"/>
              <a:t>etc</a:t>
            </a:r>
            <a:r>
              <a:rPr lang="en-US" sz="2000" kern="0" dirty="0" smtClean="0"/>
              <a:t>)</a:t>
            </a:r>
            <a:endParaRPr lang="en-US" sz="2000" kern="0" dirty="0"/>
          </a:p>
          <a:p>
            <a:pPr lvl="1"/>
            <a:r>
              <a:rPr lang="en-US" sz="2000" kern="0" dirty="0" smtClean="0"/>
              <a:t>Input-Output </a:t>
            </a:r>
            <a:r>
              <a:rPr lang="en-US" sz="2000" kern="0" dirty="0"/>
              <a:t>Bandwidth (</a:t>
            </a:r>
            <a:r>
              <a:rPr lang="en-US" sz="2000" b="1" kern="0" dirty="0" smtClean="0">
                <a:solidFill>
                  <a:srgbClr val="0021A5"/>
                </a:solidFill>
              </a:rPr>
              <a:t>IOB</a:t>
            </a:r>
            <a:r>
              <a:rPr lang="en-US" sz="2000" kern="0" dirty="0"/>
              <a:t>)</a:t>
            </a:r>
            <a:r>
              <a:rPr lang="en-US" sz="2000" kern="0" baseline="30000" dirty="0">
                <a:solidFill>
                  <a:schemeClr val="tx1"/>
                </a:solidFill>
              </a:rPr>
              <a:t> </a:t>
            </a:r>
            <a:r>
              <a:rPr lang="en-US" sz="2000" kern="0" dirty="0" smtClean="0"/>
              <a:t>measures </a:t>
            </a:r>
            <a:r>
              <a:rPr lang="en-US" sz="2000" kern="0" dirty="0"/>
              <a:t>throughput </a:t>
            </a:r>
            <a:r>
              <a:rPr lang="en-US" sz="2000" kern="0" dirty="0" smtClean="0"/>
              <a:t>between processor and all off-chip resources (DDR, GigE, </a:t>
            </a:r>
            <a:r>
              <a:rPr lang="en-US" sz="2000" kern="0" dirty="0" err="1" smtClean="0"/>
              <a:t>PCIe</a:t>
            </a:r>
            <a:r>
              <a:rPr lang="en-US" sz="2000" kern="0" dirty="0" smtClean="0"/>
              <a:t>, GPIO, etc.)</a:t>
            </a:r>
          </a:p>
        </p:txBody>
      </p:sp>
      <p:pic>
        <p:nvPicPr>
          <p:cNvPr id="7" name="Picture 14" descr="le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921128" y="1766894"/>
            <a:ext cx="711942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16" descr="c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207872" y="1764180"/>
            <a:ext cx="711942" cy="68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417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21808</TotalTime>
  <Words>2452</Words>
  <Application>Microsoft Office PowerPoint</Application>
  <PresentationFormat>On-screen Show (4:3)</PresentationFormat>
  <Paragraphs>694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PMingLiU</vt:lpstr>
      <vt:lpstr>PMingLiU</vt:lpstr>
      <vt:lpstr>Arial</vt:lpstr>
      <vt:lpstr>Calibri</vt:lpstr>
      <vt:lpstr>Cambria Math</vt:lpstr>
      <vt:lpstr>Garamond</vt:lpstr>
      <vt:lpstr>Script MT Bold</vt:lpstr>
      <vt:lpstr>Times New Roman</vt:lpstr>
      <vt:lpstr>Wingdings</vt:lpstr>
      <vt:lpstr>Edge</vt:lpstr>
      <vt:lpstr>Reconfigurable Computing in Space with Radiation-Hardened Xilinx FPGAs</vt:lpstr>
      <vt:lpstr>Introduction</vt:lpstr>
      <vt:lpstr>Lecture Overview</vt:lpstr>
      <vt:lpstr>Space Environment</vt:lpstr>
      <vt:lpstr>Spacecraft Electronics</vt:lpstr>
      <vt:lpstr>Space Computing with FPGAs</vt:lpstr>
      <vt:lpstr>Space Processors</vt:lpstr>
      <vt:lpstr>Device Metrics</vt:lpstr>
      <vt:lpstr>Device Metrics Analysis</vt:lpstr>
      <vt:lpstr>Device Metrics: CPU Analysis (1/2)</vt:lpstr>
      <vt:lpstr>Device Metrics: CPU Analysis (2/2)</vt:lpstr>
      <vt:lpstr>Device Metrics: FPGA Analysis (1/2)</vt:lpstr>
      <vt:lpstr>Device Metrics: FPGA Analysis (2/2)</vt:lpstr>
      <vt:lpstr>Metrics: Virtex-5 vs. Virtex-5QV (1/3)</vt:lpstr>
      <vt:lpstr>Metrics: Virtex-5 vs. Virtex-5QV (2/3)</vt:lpstr>
      <vt:lpstr>Metrics: Virtex-5 vs. Virtex-5QV (3/3)</vt:lpstr>
      <vt:lpstr>Metrics: RadHard Processors (1/2)</vt:lpstr>
      <vt:lpstr>Metrics: RadHard Processors (2/2)</vt:lpstr>
      <vt:lpstr>Conclusions</vt:lpstr>
      <vt:lpstr>CHREC Research Opportunities</vt:lpstr>
      <vt:lpstr>References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Reconfigurable Computing in Space with Radiation-Hardened Xilinx FPGAs</dc:title>
  <dc:creator/>
  <cp:lastModifiedBy>tyler</cp:lastModifiedBy>
  <cp:revision>1966</cp:revision>
  <dcterms:created xsi:type="dcterms:W3CDTF">2003-07-12T15:21:27Z</dcterms:created>
  <dcterms:modified xsi:type="dcterms:W3CDTF">2014-12-09T21:25:11Z</dcterms:modified>
</cp:coreProperties>
</file>