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43" r:id="rId5"/>
    <p:sldMasterId id="2147484287" r:id="rId6"/>
    <p:sldMasterId id="2147484299" r:id="rId7"/>
  </p:sldMasterIdLst>
  <p:notesMasterIdLst>
    <p:notesMasterId r:id="rId46"/>
  </p:notesMasterIdLst>
  <p:handoutMasterIdLst>
    <p:handoutMasterId r:id="rId47"/>
  </p:handoutMasterIdLst>
  <p:sldIdLst>
    <p:sldId id="1474" r:id="rId8"/>
    <p:sldId id="1458" r:id="rId9"/>
    <p:sldId id="1459" r:id="rId10"/>
    <p:sldId id="1475" r:id="rId11"/>
    <p:sldId id="1408" r:id="rId12"/>
    <p:sldId id="1460" r:id="rId13"/>
    <p:sldId id="1461" r:id="rId14"/>
    <p:sldId id="1495" r:id="rId15"/>
    <p:sldId id="1448" r:id="rId16"/>
    <p:sldId id="1449" r:id="rId17"/>
    <p:sldId id="1447" r:id="rId18"/>
    <p:sldId id="1393" r:id="rId19"/>
    <p:sldId id="1373" r:id="rId20"/>
    <p:sldId id="1376" r:id="rId21"/>
    <p:sldId id="1476" r:id="rId22"/>
    <p:sldId id="1439" r:id="rId23"/>
    <p:sldId id="1410" r:id="rId24"/>
    <p:sldId id="1496" r:id="rId25"/>
    <p:sldId id="1492" r:id="rId26"/>
    <p:sldId id="1463" r:id="rId27"/>
    <p:sldId id="1464" r:id="rId28"/>
    <p:sldId id="1348" r:id="rId29"/>
    <p:sldId id="1382" r:id="rId30"/>
    <p:sldId id="1351" r:id="rId31"/>
    <p:sldId id="1352" r:id="rId32"/>
    <p:sldId id="1405" r:id="rId33"/>
    <p:sldId id="1466" r:id="rId34"/>
    <p:sldId id="1468" r:id="rId35"/>
    <p:sldId id="1344" r:id="rId36"/>
    <p:sldId id="1349" r:id="rId37"/>
    <p:sldId id="1489" r:id="rId38"/>
    <p:sldId id="1480" r:id="rId39"/>
    <p:sldId id="1457" r:id="rId40"/>
    <p:sldId id="1384" r:id="rId41"/>
    <p:sldId id="1392" r:id="rId42"/>
    <p:sldId id="1471" r:id="rId43"/>
    <p:sldId id="1358" r:id="rId44"/>
    <p:sldId id="1108" r:id="rId45"/>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EB9"/>
    <a:srgbClr val="FF8C00"/>
    <a:srgbClr val="00E1B0"/>
    <a:srgbClr val="1458A8"/>
    <a:srgbClr val="5EDBFF"/>
    <a:srgbClr val="306CB2"/>
    <a:srgbClr val="316DB3"/>
    <a:srgbClr val="185BAA"/>
    <a:srgbClr val="1C3E82"/>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628" autoAdjust="0"/>
    <p:restoredTop sz="83100" autoAdjust="0"/>
  </p:normalViewPr>
  <p:slideViewPr>
    <p:cSldViewPr snapToGrid="0">
      <p:cViewPr varScale="1">
        <p:scale>
          <a:sx n="65" d="100"/>
          <a:sy n="65" d="100"/>
        </p:scale>
        <p:origin x="66" y="219"/>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0" d="100"/>
        <a:sy n="180" d="100"/>
      </p:scale>
      <p:origin x="0" y="-28722"/>
    </p:cViewPr>
  </p:sorterViewPr>
  <p:notesViewPr>
    <p:cSldViewPr snapToGrid="0" showGuides="1">
      <p:cViewPr varScale="1">
        <p:scale>
          <a:sx n="80" d="100"/>
          <a:sy n="80" d="100"/>
        </p:scale>
        <p:origin x="3198" y="96"/>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Research 2013</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8/11/2014 10:42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Research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8/11/2014 10:42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8/11/2014 10:42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557716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p>
        </p:txBody>
      </p:sp>
      <p:sp>
        <p:nvSpPr>
          <p:cNvPr id="4" name="Slide Number Placeholder 3"/>
          <p:cNvSpPr>
            <a:spLocks noGrp="1"/>
          </p:cNvSpPr>
          <p:nvPr>
            <p:ph type="sldNum" sz="quarter" idx="10"/>
          </p:nvPr>
        </p:nvSpPr>
        <p:spPr/>
        <p:txBody>
          <a:bodyPr/>
          <a:lstStyle/>
          <a:p>
            <a:fld id="{1C876FB4-5145-432A-9E91-F40B0583E2E2}" type="slidenum">
              <a:rPr lang="en-US" smtClean="0"/>
              <a:t>15</a:t>
            </a:fld>
            <a:endParaRPr lang="en-US"/>
          </a:p>
        </p:txBody>
      </p:sp>
    </p:spTree>
    <p:extLst>
      <p:ext uri="{BB962C8B-B14F-4D97-AF65-F5344CB8AC3E}">
        <p14:creationId xmlns:p14="http://schemas.microsoft.com/office/powerpoint/2010/main" val="1625126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8/11/2014 10:42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835961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BE956-EF02-474E-BEAC-6DE1C34431FD}" type="slidenum">
              <a:rPr lang="en-US" smtClean="0"/>
              <a:t>20</a:t>
            </a:fld>
            <a:endParaRPr lang="en-US"/>
          </a:p>
        </p:txBody>
      </p:sp>
    </p:spTree>
    <p:extLst>
      <p:ext uri="{BB962C8B-B14F-4D97-AF65-F5344CB8AC3E}">
        <p14:creationId xmlns:p14="http://schemas.microsoft.com/office/powerpoint/2010/main" val="2905059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BE956-EF02-474E-BEAC-6DE1C34431FD}" type="slidenum">
              <a:rPr lang="en-US" smtClean="0"/>
              <a:t>21</a:t>
            </a:fld>
            <a:endParaRPr lang="en-US"/>
          </a:p>
        </p:txBody>
      </p:sp>
    </p:spTree>
    <p:extLst>
      <p:ext uri="{BB962C8B-B14F-4D97-AF65-F5344CB8AC3E}">
        <p14:creationId xmlns:p14="http://schemas.microsoft.com/office/powerpoint/2010/main" val="1416373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8/11/2014 10:42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71064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8/11/2014 10:42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996383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FFCA1F-547B-4C3C-8FF0-157DB6F3BFA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409339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6BF07AC-8E91-4C94-A0F3-BF5D343E4EB4}" type="datetime1">
              <a:rPr lang="en-US" smtClean="0"/>
              <a:t>8/11/2014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2451548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8/11/2014 10:42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1092735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6BF07AC-8E91-4C94-A0F3-BF5D343E4EB4}" type="datetime1">
              <a:rPr lang="en-US" smtClean="0"/>
              <a:t>8/11/2014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295450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8/11/2014 10:42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763089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8/11/2014 10:42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857019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35</a:t>
            </a:fld>
            <a:endParaRPr lang="en-US" dirty="0">
              <a:solidFill>
                <a:prstClr val="black"/>
              </a:solidFill>
            </a:endParaRPr>
          </a:p>
        </p:txBody>
      </p:sp>
      <p:sp>
        <p:nvSpPr>
          <p:cNvPr id="11" name="Date Placeholder 10"/>
          <p:cNvSpPr>
            <a:spLocks noGrp="1"/>
          </p:cNvSpPr>
          <p:nvPr>
            <p:ph type="dt" idx="14"/>
          </p:nvPr>
        </p:nvSpPr>
        <p:spPr/>
        <p:txBody>
          <a:bodyPr/>
          <a:lstStyle/>
          <a:p>
            <a:fld id="{F36D15E8-9E44-475B-B240-50E4F6A7879C}" type="datetime8">
              <a:rPr lang="en-US" smtClean="0"/>
              <a:t>8/11/2014 10:42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68471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38</a:t>
            </a:fld>
            <a:endParaRPr lang="en-US" dirty="0">
              <a:solidFill>
                <a:prstClr val="black"/>
              </a:solidFill>
            </a:endParaRPr>
          </a:p>
        </p:txBody>
      </p:sp>
      <p:sp>
        <p:nvSpPr>
          <p:cNvPr id="11" name="Date Placeholder 10"/>
          <p:cNvSpPr>
            <a:spLocks noGrp="1"/>
          </p:cNvSpPr>
          <p:nvPr>
            <p:ph type="dt" idx="14"/>
          </p:nvPr>
        </p:nvSpPr>
        <p:spPr/>
        <p:txBody>
          <a:bodyPr/>
          <a:lstStyle/>
          <a:p>
            <a:fld id="{F36D15E8-9E44-475B-B240-50E4F6A7879C}" type="datetime8">
              <a:rPr lang="en-US" smtClean="0"/>
              <a:t>8/11/2014 10:42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458403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6BF07AC-8E91-4C94-A0F3-BF5D343E4EB4}" type="datetime1">
              <a:rPr lang="en-US" smtClean="0"/>
              <a:t>8/11/2014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723775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8/11/2014 10:42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305887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8/11/2014 10:42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1230683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B60771-CFF7-49C4-931D-6C328D77B988}" type="slidenum">
              <a:rPr lang="en-US" smtClean="0"/>
              <a:pPr/>
              <a:t>9</a:t>
            </a:fld>
            <a:endParaRPr lang="en-US"/>
          </a:p>
        </p:txBody>
      </p:sp>
    </p:spTree>
    <p:extLst>
      <p:ext uri="{BB962C8B-B14F-4D97-AF65-F5344CB8AC3E}">
        <p14:creationId xmlns:p14="http://schemas.microsoft.com/office/powerpoint/2010/main" val="1854133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8/11/2014 10:42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3720848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8/11/2014 10:42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130741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C876FB4-5145-432A-9E91-F40B0583E2E2}" type="slidenum">
              <a:rPr lang="en-US" smtClean="0"/>
              <a:t>14</a:t>
            </a:fld>
            <a:endParaRPr lang="en-US"/>
          </a:p>
        </p:txBody>
      </p:sp>
    </p:spTree>
    <p:extLst>
      <p:ext uri="{BB962C8B-B14F-4D97-AF65-F5344CB8AC3E}">
        <p14:creationId xmlns:p14="http://schemas.microsoft.com/office/powerpoint/2010/main" val="1352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12407" b="31351"/>
          <a:stretch/>
        </p:blipFill>
        <p:spPr>
          <a:xfrm>
            <a:off x="-1" y="0"/>
            <a:ext cx="12436475" cy="6994526"/>
          </a:xfrm>
          <a:prstGeom prst="rect">
            <a:avLst/>
          </a:prstGeom>
          <a:noFill/>
          <a:ln>
            <a:noFill/>
          </a:ln>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0" y="2488813"/>
            <a:ext cx="5580001" cy="5512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white">
          <a:xfrm>
            <a:off x="10333038" y="6163073"/>
            <a:ext cx="1643341" cy="352027"/>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userDrawn="1">
          <p15:clr>
            <a:srgbClr val="C35EA4"/>
          </p15:clr>
        </p15:guide>
        <p15:guide id="2" pos="288" userDrawn="1">
          <p15:clr>
            <a:srgbClr val="C35EA4"/>
          </p15:clr>
        </p15:guide>
        <p15:guide id="3" pos="7546"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10516364" y="469053"/>
            <a:ext cx="1462911" cy="313376"/>
          </a:xfrm>
          <a:prstGeom prst="rect">
            <a:avLst/>
          </a:prstGeom>
        </p:spPr>
      </p:pic>
      <p:sp>
        <p:nvSpPr>
          <p:cNvPr id="16" name="Freeform 5"/>
          <p:cNvSpPr>
            <a:spLocks noEditPoints="1"/>
          </p:cNvSpPr>
          <p:nvPr userDrawn="1"/>
        </p:nvSpPr>
        <p:spPr bwMode="auto">
          <a:xfrm>
            <a:off x="4846638" y="2622117"/>
            <a:ext cx="6626093" cy="650876"/>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a:off x="-477273" y="0"/>
            <a:ext cx="6573273" cy="8093442"/>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379673547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4" name="Content Placeholder 13"/>
          <p:cNvSpPr>
            <a:spLocks noGrp="1"/>
          </p:cNvSpPr>
          <p:nvPr>
            <p:ph sz="quarter" idx="10"/>
          </p:nvPr>
        </p:nvSpPr>
        <p:spPr>
          <a:xfrm>
            <a:off x="712969" y="1874921"/>
            <a:ext cx="10997874" cy="222830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itle 15"/>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5792098"/>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1824" y="0"/>
            <a:ext cx="11192828" cy="1165754"/>
          </a:xfrm>
        </p:spPr>
        <p:txBody>
          <a:bodyPr/>
          <a:lstStyle>
            <a:lvl1pPr>
              <a:defRPr sz="3570"/>
            </a:lvl1pPr>
          </a:lstStyle>
          <a:p>
            <a:r>
              <a:rPr lang="en-US" smtClean="0"/>
              <a:t>Click to edit Master title style</a:t>
            </a:r>
            <a:endParaRPr lang="en-US" dirty="0"/>
          </a:p>
        </p:txBody>
      </p:sp>
      <p:sp>
        <p:nvSpPr>
          <p:cNvPr id="4" name="Content Placeholder 3"/>
          <p:cNvSpPr>
            <a:spLocks noGrp="1"/>
          </p:cNvSpPr>
          <p:nvPr>
            <p:ph sz="quarter" idx="10"/>
          </p:nvPr>
        </p:nvSpPr>
        <p:spPr>
          <a:xfrm>
            <a:off x="621823" y="1217565"/>
            <a:ext cx="5492777" cy="5181130"/>
          </a:xfrm>
        </p:spPr>
        <p:txBody>
          <a:bodyPr>
            <a:normAutofit/>
          </a:bodyPr>
          <a:lstStyle>
            <a:lvl1pPr>
              <a:defRPr sz="2448"/>
            </a:lvl1pPr>
            <a:lvl2pPr>
              <a:defRPr sz="2448"/>
            </a:lvl2pPr>
            <a:lvl3pPr>
              <a:defRPr sz="2040"/>
            </a:lvl3pPr>
            <a:lvl4pPr>
              <a:defRPr sz="1938"/>
            </a:lvl4pPr>
            <a:lvl5pPr>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6321875" y="1217565"/>
            <a:ext cx="5492777" cy="5181130"/>
          </a:xfrm>
        </p:spPr>
        <p:txBody>
          <a:bodyPr>
            <a:normAutofit/>
          </a:bodyPr>
          <a:lstStyle>
            <a:lvl1pPr>
              <a:defRPr sz="2448"/>
            </a:lvl1pPr>
            <a:lvl2pPr>
              <a:defRPr sz="2448"/>
            </a:lvl2pPr>
            <a:lvl3pPr>
              <a:defRPr sz="2040"/>
            </a:lvl3pPr>
            <a:lvl4pPr>
              <a:defRPr sz="1938"/>
            </a:lvl4pPr>
            <a:lvl5pPr>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userDrawn="1"/>
        </p:nvSpPr>
        <p:spPr>
          <a:xfrm>
            <a:off x="8255775" y="6615772"/>
            <a:ext cx="2282409" cy="350330"/>
          </a:xfrm>
          <a:prstGeom prst="rect">
            <a:avLst/>
          </a:prstGeom>
          <a:noFill/>
        </p:spPr>
        <p:txBody>
          <a:bodyPr wrap="none" rtlCol="0">
            <a:spAutoFit/>
          </a:bodyPr>
          <a:lstStyle/>
          <a:p>
            <a:r>
              <a:rPr lang="en-US" sz="1632" dirty="0" smtClean="0">
                <a:solidFill>
                  <a:schemeClr val="bg1"/>
                </a:solidFill>
                <a:latin typeface="Segoe UI" pitchFamily="34" charset="0"/>
                <a:ea typeface="Segoe UI" pitchFamily="34" charset="0"/>
                <a:cs typeface="Segoe UI" pitchFamily="34" charset="0"/>
              </a:rPr>
              <a:t>Microsoft Confidential</a:t>
            </a:r>
          </a:p>
        </p:txBody>
      </p:sp>
      <p:sp>
        <p:nvSpPr>
          <p:cNvPr id="3" name="Slide Number Placeholder 2"/>
          <p:cNvSpPr>
            <a:spLocks noGrp="1"/>
          </p:cNvSpPr>
          <p:nvPr>
            <p:ph type="sldNum" sz="quarter" idx="12"/>
          </p:nvPr>
        </p:nvSpPr>
        <p:spPr>
          <a:xfrm>
            <a:off x="10550433" y="6602250"/>
            <a:ext cx="401052" cy="372394"/>
          </a:xfrm>
          <a:prstGeom prst="rect">
            <a:avLst/>
          </a:prstGeom>
        </p:spPr>
        <p:txBody>
          <a:bodyPr/>
          <a:lstStyle/>
          <a:p>
            <a:fld id="{39D45510-462B-40FC-BE70-805DAA4496BA}" type="slidenum">
              <a:rPr lang="en-US" smtClean="0"/>
              <a:t>‹#›</a:t>
            </a:fld>
            <a:endParaRPr lang="en-US" dirty="0"/>
          </a:p>
        </p:txBody>
      </p:sp>
      <p:sp>
        <p:nvSpPr>
          <p:cNvPr id="7" name="Date Placeholder 4"/>
          <p:cNvSpPr>
            <a:spLocks noGrp="1"/>
          </p:cNvSpPr>
          <p:nvPr>
            <p:ph type="dt" sz="half" idx="2"/>
          </p:nvPr>
        </p:nvSpPr>
        <p:spPr>
          <a:xfrm>
            <a:off x="192670" y="6606712"/>
            <a:ext cx="2900981"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3113B8F7-C9CE-4C15-8C31-5BDA988CFA73}" type="datetime1">
              <a:rPr lang="en-US" smtClean="0"/>
              <a:t>8/11/2014</a:t>
            </a:fld>
            <a:endParaRPr lang="en-US" dirty="0"/>
          </a:p>
        </p:txBody>
      </p:sp>
    </p:spTree>
    <p:extLst>
      <p:ext uri="{BB962C8B-B14F-4D97-AF65-F5344CB8AC3E}">
        <p14:creationId xmlns:p14="http://schemas.microsoft.com/office/powerpoint/2010/main" val="3682616566"/>
      </p:ext>
    </p:extLst>
  </p:cSld>
  <p:clrMapOvr>
    <a:masterClrMapping/>
  </p:clrMapOvr>
  <p:transition spd="slow">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70"/>
            </a:lvl1pPr>
          </a:lstStyle>
          <a:p>
            <a:r>
              <a:rPr lang="en-US" smtClean="0"/>
              <a:t>Click to edit Master title style</a:t>
            </a:r>
            <a:endParaRPr lang="en-US" dirty="0"/>
          </a:p>
        </p:txBody>
      </p:sp>
      <p:sp>
        <p:nvSpPr>
          <p:cNvPr id="4" name="Content Placeholder 3"/>
          <p:cNvSpPr>
            <a:spLocks noGrp="1"/>
          </p:cNvSpPr>
          <p:nvPr>
            <p:ph sz="quarter" idx="10"/>
          </p:nvPr>
        </p:nvSpPr>
        <p:spPr>
          <a:xfrm>
            <a:off x="621823" y="1217565"/>
            <a:ext cx="5492777" cy="5181130"/>
          </a:xfrm>
        </p:spPr>
        <p:txBody>
          <a:bodyPr>
            <a:normAutofit/>
          </a:bodyPr>
          <a:lstStyle>
            <a:lvl1pPr>
              <a:defRPr sz="2448"/>
            </a:lvl1pPr>
            <a:lvl2pPr>
              <a:defRPr sz="2448"/>
            </a:lvl2pPr>
            <a:lvl3pPr>
              <a:defRPr sz="2040"/>
            </a:lvl3pPr>
            <a:lvl4pPr>
              <a:defRPr sz="1938"/>
            </a:lvl4pPr>
            <a:lvl5pPr>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6321875" y="1217565"/>
            <a:ext cx="5492777" cy="5181130"/>
          </a:xfrm>
        </p:spPr>
        <p:txBody>
          <a:bodyPr>
            <a:normAutofit/>
          </a:bodyPr>
          <a:lstStyle>
            <a:lvl1pPr>
              <a:defRPr sz="2448"/>
            </a:lvl1pPr>
            <a:lvl2pPr>
              <a:defRPr sz="2448"/>
            </a:lvl2pPr>
            <a:lvl3pPr>
              <a:defRPr sz="2040"/>
            </a:lvl3pPr>
            <a:lvl4pPr>
              <a:defRPr sz="1938"/>
            </a:lvl4pPr>
            <a:lvl5pPr>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userDrawn="1"/>
        </p:nvSpPr>
        <p:spPr>
          <a:xfrm>
            <a:off x="8255775" y="6615772"/>
            <a:ext cx="2282409" cy="350330"/>
          </a:xfrm>
          <a:prstGeom prst="rect">
            <a:avLst/>
          </a:prstGeom>
          <a:noFill/>
        </p:spPr>
        <p:txBody>
          <a:bodyPr wrap="none" rtlCol="0">
            <a:spAutoFit/>
          </a:bodyPr>
          <a:lstStyle/>
          <a:p>
            <a:r>
              <a:rPr lang="en-US" sz="1632" dirty="0" smtClean="0">
                <a:solidFill>
                  <a:schemeClr val="bg1"/>
                </a:solidFill>
                <a:latin typeface="Segoe UI" pitchFamily="34" charset="0"/>
                <a:ea typeface="Segoe UI" pitchFamily="34" charset="0"/>
                <a:cs typeface="Segoe UI" pitchFamily="34" charset="0"/>
              </a:rPr>
              <a:t>Microsoft Confidential</a:t>
            </a:r>
          </a:p>
        </p:txBody>
      </p:sp>
      <p:sp>
        <p:nvSpPr>
          <p:cNvPr id="3" name="Slide Number Placeholder 2"/>
          <p:cNvSpPr>
            <a:spLocks noGrp="1"/>
          </p:cNvSpPr>
          <p:nvPr>
            <p:ph type="sldNum" sz="quarter" idx="12"/>
          </p:nvPr>
        </p:nvSpPr>
        <p:spPr>
          <a:xfrm>
            <a:off x="10550433" y="6602250"/>
            <a:ext cx="401052" cy="372394"/>
          </a:xfrm>
          <a:prstGeom prst="rect">
            <a:avLst/>
          </a:prstGeom>
        </p:spPr>
        <p:txBody>
          <a:bodyPr/>
          <a:lstStyle/>
          <a:p>
            <a:fld id="{39D45510-462B-40FC-BE70-805DAA4496BA}" type="slidenum">
              <a:rPr lang="en-US" smtClean="0"/>
              <a:t>‹#›</a:t>
            </a:fld>
            <a:endParaRPr lang="en-US" dirty="0"/>
          </a:p>
        </p:txBody>
      </p:sp>
      <p:sp>
        <p:nvSpPr>
          <p:cNvPr id="7" name="Date Placeholder 4"/>
          <p:cNvSpPr>
            <a:spLocks noGrp="1"/>
          </p:cNvSpPr>
          <p:nvPr>
            <p:ph type="dt" sz="half" idx="2"/>
          </p:nvPr>
        </p:nvSpPr>
        <p:spPr>
          <a:xfrm>
            <a:off x="192670" y="6606712"/>
            <a:ext cx="2900981"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3113B8F7-C9CE-4C15-8C31-5BDA988CFA73}" type="datetime1">
              <a:rPr lang="en-US" smtClean="0"/>
              <a:t>8/11/2014</a:t>
            </a:fld>
            <a:endParaRPr lang="en-US" dirty="0"/>
          </a:p>
        </p:txBody>
      </p:sp>
    </p:spTree>
    <p:extLst>
      <p:ext uri="{BB962C8B-B14F-4D97-AF65-F5344CB8AC3E}">
        <p14:creationId xmlns:p14="http://schemas.microsoft.com/office/powerpoint/2010/main" val="2452825248"/>
      </p:ext>
    </p:extLst>
  </p:cSld>
  <p:clrMapOvr>
    <a:masterClrMapping/>
  </p:clrMapOvr>
  <p:transition spd="slow">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rot="9927899" flipH="1" flipV="1">
            <a:off x="6515047" y="4066404"/>
            <a:ext cx="3815534" cy="3462323"/>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519284" y="-347037"/>
            <a:ext cx="36576" cy="1244657"/>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noAutofit/>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rot="20396706" flipH="1" flipV="1">
            <a:off x="2081368" y="-1125216"/>
            <a:ext cx="5313572" cy="7063492"/>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74638" y="2124081"/>
            <a:ext cx="8229600" cy="365918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bg1"/>
                  </a:gs>
                  <a:gs pos="100000">
                    <a:schemeClr val="bg1"/>
                  </a:gs>
                </a:gsLst>
                <a:lin ang="5400000" scaled="0"/>
              </a:gradFill>
            </a:endParaRPr>
          </a:p>
        </p:txBody>
      </p:sp>
      <p:sp>
        <p:nvSpPr>
          <p:cNvPr id="23" name="Text Placeholder 4"/>
          <p:cNvSpPr>
            <a:spLocks noGrp="1"/>
          </p:cNvSpPr>
          <p:nvPr userDrawn="1">
            <p:ph type="body" sz="quarter" idx="12" hasCustomPrompt="1"/>
          </p:nvPr>
        </p:nvSpPr>
        <p:spPr bwMode="white">
          <a:xfrm>
            <a:off x="274638" y="3954457"/>
            <a:ext cx="8229600" cy="1830388"/>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74638" y="2125677"/>
            <a:ext cx="8229600" cy="1828800"/>
          </a:xfrm>
          <a:noFill/>
        </p:spPr>
        <p:txBody>
          <a:bodyPr lIns="146304" tIns="91440" rIns="146304" bIns="91440" anchor="t" anchorCtr="0"/>
          <a:lstStyle>
            <a:lvl1pPr>
              <a:defRPr sz="5400" spc="-7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5" name="Picture 2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74638" y="294094"/>
            <a:ext cx="1834337" cy="1834337"/>
          </a:xfrm>
          <a:prstGeom prst="rect">
            <a:avLst/>
          </a:prstGeom>
        </p:spPr>
      </p:pic>
      <p:pic>
        <p:nvPicPr>
          <p:cNvPr id="26" name="Picture 25"/>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bwMode="invGray">
          <a:xfrm>
            <a:off x="10516364" y="469053"/>
            <a:ext cx="1462911" cy="313376"/>
          </a:xfrm>
          <a:prstGeom prst="rect">
            <a:avLst/>
          </a:prstGeom>
        </p:spPr>
      </p:pic>
    </p:spTree>
    <p:extLst>
      <p:ext uri="{BB962C8B-B14F-4D97-AF65-F5344CB8AC3E}">
        <p14:creationId xmlns:p14="http://schemas.microsoft.com/office/powerpoint/2010/main" val="3323368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288" userDrawn="1">
          <p15:clr>
            <a:srgbClr val="C35EA4"/>
          </p15:clr>
        </p15:guide>
        <p15:guide id="4" pos="754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t="12407" b="31351"/>
          <a:stretch/>
        </p:blipFill>
        <p:spPr>
          <a:xfrm>
            <a:off x="-1" y="0"/>
            <a:ext cx="12436475" cy="6994526"/>
          </a:xfrm>
          <a:prstGeom prst="rect">
            <a:avLst/>
          </a:prstGeom>
          <a:noFill/>
          <a:ln>
            <a:noFill/>
          </a:ln>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0" y="2488813"/>
            <a:ext cx="5580001" cy="55125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white">
          <a:xfrm>
            <a:off x="10333038" y="6163073"/>
            <a:ext cx="1643341" cy="352027"/>
          </a:xfrm>
          <a:prstGeom prst="rect">
            <a:avLst/>
          </a:prstGeom>
        </p:spPr>
      </p:pic>
    </p:spTree>
    <p:extLst>
      <p:ext uri="{BB962C8B-B14F-4D97-AF65-F5344CB8AC3E}">
        <p14:creationId xmlns:p14="http://schemas.microsoft.com/office/powerpoint/2010/main" val="342297990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orient="horz" pos="4104">
          <p15:clr>
            <a:srgbClr val="C35EA4"/>
          </p15:clr>
        </p15:guide>
        <p15:guide id="3" pos="7546">
          <p15:clr>
            <a:srgbClr val="C35EA4"/>
          </p15:clr>
        </p15:guide>
        <p15:guide id="4" orient="horz" pos="302">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Walkin">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10516364" y="469053"/>
            <a:ext cx="1462911" cy="313376"/>
          </a:xfrm>
          <a:prstGeom prst="rect">
            <a:avLst/>
          </a:prstGeom>
        </p:spPr>
      </p:pic>
      <p:sp>
        <p:nvSpPr>
          <p:cNvPr id="8" name="Freeform 5"/>
          <p:cNvSpPr>
            <a:spLocks noEditPoints="1"/>
          </p:cNvSpPr>
          <p:nvPr userDrawn="1"/>
        </p:nvSpPr>
        <p:spPr bwMode="auto">
          <a:xfrm>
            <a:off x="4846638" y="2622117"/>
            <a:ext cx="6626093" cy="650876"/>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a:off x="-477273" y="1"/>
            <a:ext cx="6573273" cy="6994525"/>
          </a:xfrm>
          <a:custGeom>
            <a:avLst/>
            <a:gdLst>
              <a:gd name="connsiteX0" fmla="*/ 477273 w 6573273"/>
              <a:gd name="connsiteY0" fmla="*/ 0 h 6994525"/>
              <a:gd name="connsiteX1" fmla="*/ 6573273 w 6573273"/>
              <a:gd name="connsiteY1" fmla="*/ 0 h 6994525"/>
              <a:gd name="connsiteX2" fmla="*/ 6573273 w 6573273"/>
              <a:gd name="connsiteY2" fmla="*/ 6994525 h 6994525"/>
              <a:gd name="connsiteX3" fmla="*/ 0 w 6573273"/>
              <a:gd name="connsiteY3" fmla="*/ 6994525 h 6994525"/>
              <a:gd name="connsiteX4" fmla="*/ 0 w 6573273"/>
              <a:gd name="connsiteY4" fmla="*/ 4667250 h 6994525"/>
              <a:gd name="connsiteX5" fmla="*/ 477273 w 6573273"/>
              <a:gd name="connsiteY5" fmla="*/ 4667250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3273" h="6994525">
                <a:moveTo>
                  <a:pt x="477273" y="0"/>
                </a:moveTo>
                <a:lnTo>
                  <a:pt x="6573273" y="0"/>
                </a:lnTo>
                <a:lnTo>
                  <a:pt x="6573273" y="6994525"/>
                </a:lnTo>
                <a:lnTo>
                  <a:pt x="0" y="6994525"/>
                </a:lnTo>
                <a:lnTo>
                  <a:pt x="0" y="4667250"/>
                </a:lnTo>
                <a:lnTo>
                  <a:pt x="477273" y="4667250"/>
                </a:lnTo>
                <a:close/>
              </a:path>
            </a:pathLst>
          </a:custGeom>
          <a:noFill/>
          <a:ln>
            <a:noFill/>
          </a:ln>
        </p:spPr>
      </p:pic>
    </p:spTree>
    <p:extLst>
      <p:ext uri="{BB962C8B-B14F-4D97-AF65-F5344CB8AC3E}">
        <p14:creationId xmlns:p14="http://schemas.microsoft.com/office/powerpoint/2010/main" val="397788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orient="horz" pos="4104">
          <p15:clr>
            <a:srgbClr val="C35EA4"/>
          </p15:clr>
        </p15:guide>
        <p15:guide id="3" pos="7546">
          <p15:clr>
            <a:srgbClr val="C35EA4"/>
          </p15:clr>
        </p15:guide>
        <p15:guide id="4" orient="horz" pos="302">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sp>
        <p:nvSpPr>
          <p:cNvPr id="18" name="Freeform 17"/>
          <p:cNvSpPr/>
          <p:nvPr userDrawn="1"/>
        </p:nvSpPr>
        <p:spPr bwMode="auto">
          <a:xfrm rot="17875525">
            <a:off x="5519284" y="-347037"/>
            <a:ext cx="36576" cy="1244657"/>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noAutofit/>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rot="20396706" flipH="1" flipV="1">
            <a:off x="2081368" y="-1125216"/>
            <a:ext cx="5313572" cy="7063492"/>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rot="3585093" flipH="1">
            <a:off x="6180128" y="3160906"/>
            <a:ext cx="4850350" cy="7328513"/>
          </a:xfrm>
          <a:custGeom>
            <a:avLst/>
            <a:gdLst>
              <a:gd name="connsiteX0" fmla="*/ 775042 w 4850350"/>
              <a:gd name="connsiteY0" fmla="*/ 7328513 h 7328513"/>
              <a:gd name="connsiteX1" fmla="*/ 0 w 4850350"/>
              <a:gd name="connsiteY1" fmla="*/ 5999444 h 7328513"/>
              <a:gd name="connsiteX2" fmla="*/ 0 w 4850350"/>
              <a:gd name="connsiteY2" fmla="*/ 7328513 h 7328513"/>
              <a:gd name="connsiteX3" fmla="*/ 4850350 w 4850350"/>
              <a:gd name="connsiteY3" fmla="*/ 0 h 7328513"/>
              <a:gd name="connsiteX4" fmla="*/ 92321 w 4850350"/>
              <a:gd name="connsiteY4" fmla="*/ 0 h 7328513"/>
              <a:gd name="connsiteX5" fmla="*/ 4365918 w 4850350"/>
              <a:gd name="connsiteY5" fmla="*/ 7328513 h 7328513"/>
              <a:gd name="connsiteX6" fmla="*/ 4850350 w 4850350"/>
              <a:gd name="connsiteY6" fmla="*/ 7328513 h 732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350" h="7328513">
                <a:moveTo>
                  <a:pt x="775042" y="7328513"/>
                </a:moveTo>
                <a:lnTo>
                  <a:pt x="0" y="5999444"/>
                </a:lnTo>
                <a:lnTo>
                  <a:pt x="0" y="7328513"/>
                </a:lnTo>
                <a:close/>
                <a:moveTo>
                  <a:pt x="4850350" y="0"/>
                </a:moveTo>
                <a:lnTo>
                  <a:pt x="92321" y="0"/>
                </a:lnTo>
                <a:lnTo>
                  <a:pt x="4365918" y="7328513"/>
                </a:lnTo>
                <a:lnTo>
                  <a:pt x="4850350" y="7328513"/>
                </a:lnTo>
                <a:close/>
              </a:path>
            </a:pathLst>
          </a:custGeom>
        </p:spPr>
      </p:pic>
      <p:sp>
        <p:nvSpPr>
          <p:cNvPr id="12" name="Rectangle 11"/>
          <p:cNvSpPr/>
          <p:nvPr userDrawn="1"/>
        </p:nvSpPr>
        <p:spPr bwMode="auto">
          <a:xfrm>
            <a:off x="274638" y="2124081"/>
            <a:ext cx="7315200" cy="365918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bg1"/>
                  </a:gs>
                  <a:gs pos="100000">
                    <a:schemeClr val="bg1"/>
                  </a:gs>
                </a:gsLst>
                <a:lin ang="5400000" scaled="0"/>
              </a:gradFill>
            </a:endParaRPr>
          </a:p>
        </p:txBody>
      </p:sp>
      <p:sp>
        <p:nvSpPr>
          <p:cNvPr id="13" name="Text Placeholder 4"/>
          <p:cNvSpPr>
            <a:spLocks noGrp="1"/>
          </p:cNvSpPr>
          <p:nvPr>
            <p:ph type="body" sz="quarter" idx="12" hasCustomPrompt="1"/>
          </p:nvPr>
        </p:nvSpPr>
        <p:spPr bwMode="white">
          <a:xfrm>
            <a:off x="274638" y="3954457"/>
            <a:ext cx="7315200" cy="1830388"/>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14" name="Title 1"/>
          <p:cNvSpPr>
            <a:spLocks noGrp="1"/>
          </p:cNvSpPr>
          <p:nvPr>
            <p:ph type="title" hasCustomPrompt="1"/>
          </p:nvPr>
        </p:nvSpPr>
        <p:spPr bwMode="white">
          <a:xfrm>
            <a:off x="274638" y="2125677"/>
            <a:ext cx="7315200" cy="1828800"/>
          </a:xfrm>
          <a:noFill/>
        </p:spPr>
        <p:txBody>
          <a:bodyPr lIns="146304" tIns="91440" rIns="146304" bIns="91440" anchor="t" anchorCtr="0"/>
          <a:lstStyle>
            <a:lvl1pPr>
              <a:defRPr sz="5400" spc="-7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74638" y="294094"/>
            <a:ext cx="1834337" cy="1834337"/>
          </a:xfrm>
          <a:prstGeom prst="rect">
            <a:avLst/>
          </a:prstGeom>
        </p:spPr>
      </p:pic>
      <p:pic>
        <p:nvPicPr>
          <p:cNvPr id="16" name="Picture 15"/>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bwMode="invGray">
          <a:xfrm>
            <a:off x="10516364" y="469053"/>
            <a:ext cx="1462911" cy="313376"/>
          </a:xfrm>
          <a:prstGeom prst="rect">
            <a:avLst/>
          </a:prstGeom>
        </p:spPr>
      </p:pic>
    </p:spTree>
    <p:extLst>
      <p:ext uri="{BB962C8B-B14F-4D97-AF65-F5344CB8AC3E}">
        <p14:creationId xmlns:p14="http://schemas.microsoft.com/office/powerpoint/2010/main" val="1630121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rot="9927899" flipH="1" flipV="1">
            <a:off x="6515047" y="4066404"/>
            <a:ext cx="3815534" cy="3462323"/>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9" name="Freeform 18"/>
          <p:cNvSpPr/>
          <p:nvPr userDrawn="1"/>
        </p:nvSpPr>
        <p:spPr bwMode="auto">
          <a:xfrm rot="17875525">
            <a:off x="5519284" y="-347037"/>
            <a:ext cx="36576" cy="1244657"/>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noAutofit/>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20" name="Picture 19"/>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rot="20396706" flipH="1" flipV="1">
            <a:off x="2081368" y="-1125216"/>
            <a:ext cx="5313572" cy="7063492"/>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1" name="Rectangle 20"/>
          <p:cNvSpPr/>
          <p:nvPr userDrawn="1"/>
        </p:nvSpPr>
        <p:spPr bwMode="auto">
          <a:xfrm>
            <a:off x="274638" y="2124081"/>
            <a:ext cx="8229600" cy="365918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bg1"/>
                  </a:gs>
                  <a:gs pos="100000">
                    <a:schemeClr val="bg1"/>
                  </a:gs>
                </a:gsLst>
                <a:lin ang="5400000" scaled="0"/>
              </a:gradFill>
            </a:endParaRPr>
          </a:p>
        </p:txBody>
      </p:sp>
      <p:sp>
        <p:nvSpPr>
          <p:cNvPr id="22" name="Text Placeholder 4"/>
          <p:cNvSpPr>
            <a:spLocks noGrp="1"/>
          </p:cNvSpPr>
          <p:nvPr>
            <p:ph type="body" sz="quarter" idx="12" hasCustomPrompt="1"/>
          </p:nvPr>
        </p:nvSpPr>
        <p:spPr bwMode="white">
          <a:xfrm>
            <a:off x="274638" y="3954457"/>
            <a:ext cx="8229600" cy="1830388"/>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3" name="Title 1"/>
          <p:cNvSpPr>
            <a:spLocks noGrp="1"/>
          </p:cNvSpPr>
          <p:nvPr>
            <p:ph type="title" hasCustomPrompt="1"/>
          </p:nvPr>
        </p:nvSpPr>
        <p:spPr bwMode="white">
          <a:xfrm>
            <a:off x="274638" y="2125677"/>
            <a:ext cx="8229600" cy="1828800"/>
          </a:xfrm>
          <a:noFill/>
        </p:spPr>
        <p:txBody>
          <a:bodyPr lIns="146304" tIns="91440" rIns="146304" bIns="91440" anchor="t" anchorCtr="0"/>
          <a:lstStyle>
            <a:lvl1pPr>
              <a:defRPr sz="5400" spc="-7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4" name="Picture 2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74638" y="294094"/>
            <a:ext cx="1834337" cy="1834337"/>
          </a:xfrm>
          <a:prstGeom prst="rect">
            <a:avLst/>
          </a:prstGeom>
        </p:spPr>
      </p:pic>
      <p:pic>
        <p:nvPicPr>
          <p:cNvPr id="25" name="Picture 24"/>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bwMode="invGray">
          <a:xfrm>
            <a:off x="10516364" y="469053"/>
            <a:ext cx="1462911" cy="313376"/>
          </a:xfrm>
          <a:prstGeom prst="rect">
            <a:avLst/>
          </a:prstGeom>
        </p:spPr>
      </p:pic>
    </p:spTree>
    <p:extLst>
      <p:ext uri="{BB962C8B-B14F-4D97-AF65-F5344CB8AC3E}">
        <p14:creationId xmlns:p14="http://schemas.microsoft.com/office/powerpoint/2010/main" val="1267388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val="0"/>
              </a:ext>
            </a:extLst>
          </a:blip>
          <a:srcRect l="36880" r="6878"/>
          <a:stretch/>
        </p:blipFill>
        <p:spPr>
          <a:xfrm rot="16200000" flipH="1" flipV="1">
            <a:off x="2720976" y="-2720976"/>
            <a:ext cx="6994524" cy="12436475"/>
          </a:xfrm>
          <a:prstGeom prst="rect">
            <a:avLst/>
          </a:prstGeom>
        </p:spPr>
      </p:pic>
      <p:sp>
        <p:nvSpPr>
          <p:cNvPr id="14" name="Rectangle 13"/>
          <p:cNvSpPr/>
          <p:nvPr userDrawn="1"/>
        </p:nvSpPr>
        <p:spPr bwMode="auto">
          <a:xfrm>
            <a:off x="274638" y="2125663"/>
            <a:ext cx="9144000" cy="45720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 name="Text Placeholder 4"/>
          <p:cNvSpPr>
            <a:spLocks noGrp="1"/>
          </p:cNvSpPr>
          <p:nvPr>
            <p:ph type="body" sz="quarter" idx="12" hasCustomPrompt="1"/>
          </p:nvPr>
        </p:nvSpPr>
        <p:spPr bwMode="white">
          <a:xfrm>
            <a:off x="276540" y="4516437"/>
            <a:ext cx="9142098" cy="2181225"/>
          </a:xfrm>
          <a:noFill/>
        </p:spPr>
        <p:txBody>
          <a:bodyPr lIns="182880" tIns="146304" rIns="182880" bIns="146304">
            <a:noAutofit/>
          </a:bodyPr>
          <a:lstStyle>
            <a:lvl1pPr marL="0" indent="0">
              <a:spcBef>
                <a:spcPts val="0"/>
              </a:spcBef>
              <a:buNone/>
              <a:defRPr sz="36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12" name="Title 1"/>
          <p:cNvSpPr>
            <a:spLocks noGrp="1"/>
          </p:cNvSpPr>
          <p:nvPr>
            <p:ph type="title" hasCustomPrompt="1"/>
          </p:nvPr>
        </p:nvSpPr>
        <p:spPr bwMode="white">
          <a:xfrm>
            <a:off x="274703" y="2125663"/>
            <a:ext cx="9143935" cy="2390775"/>
          </a:xfrm>
          <a:noFill/>
        </p:spPr>
        <p:txBody>
          <a:bodyPr lIns="146304" tIns="91440" rIns="146304" bIns="91440" anchor="t" anchorCtr="0"/>
          <a:lstStyle>
            <a:lvl1pPr>
              <a:defRPr sz="6000" spc="-100"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white">
          <a:xfrm>
            <a:off x="10333038" y="479425"/>
            <a:ext cx="1643341" cy="352027"/>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74638" y="294094"/>
            <a:ext cx="1834337" cy="1834337"/>
          </a:xfrm>
          <a:prstGeom prst="rect">
            <a:avLst/>
          </a:prstGeom>
        </p:spPr>
      </p:pic>
    </p:spTree>
    <p:extLst>
      <p:ext uri="{BB962C8B-B14F-4D97-AF65-F5344CB8AC3E}">
        <p14:creationId xmlns:p14="http://schemas.microsoft.com/office/powerpoint/2010/main" val="2034998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8900000" flipH="1">
            <a:off x="1520604" y="-2268281"/>
            <a:ext cx="10484469" cy="15841248"/>
          </a:xfrm>
          <a:custGeom>
            <a:avLst/>
            <a:gdLst>
              <a:gd name="connsiteX0" fmla="*/ 10484469 w 10484469"/>
              <a:gd name="connsiteY0" fmla="*/ 13623262 h 15841248"/>
              <a:gd name="connsiteX1" fmla="*/ 8266483 w 10484469"/>
              <a:gd name="connsiteY1" fmla="*/ 15841248 h 15841248"/>
              <a:gd name="connsiteX2" fmla="*/ 10484469 w 10484469"/>
              <a:gd name="connsiteY2" fmla="*/ 15841248 h 15841248"/>
              <a:gd name="connsiteX3" fmla="*/ 5169239 w 10484469"/>
              <a:gd name="connsiteY3" fmla="*/ 0 h 15841248"/>
              <a:gd name="connsiteX4" fmla="*/ 0 w 10484469"/>
              <a:gd name="connsiteY4" fmla="*/ 5169239 h 15841248"/>
              <a:gd name="connsiteX5" fmla="*/ 0 w 10484469"/>
              <a:gd name="connsiteY5" fmla="*/ 15060993 h 15841248"/>
              <a:gd name="connsiteX6" fmla="*/ 10484469 w 10484469"/>
              <a:gd name="connsiteY6" fmla="*/ 4576524 h 15841248"/>
              <a:gd name="connsiteX7" fmla="*/ 10484469 w 10484469"/>
              <a:gd name="connsiteY7" fmla="*/ 3598762 h 15841248"/>
              <a:gd name="connsiteX8" fmla="*/ 6885707 w 10484469"/>
              <a:gd name="connsiteY8" fmla="*/ 0 h 158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4469" h="15841248">
                <a:moveTo>
                  <a:pt x="10484469" y="13623262"/>
                </a:moveTo>
                <a:lnTo>
                  <a:pt x="8266483" y="15841248"/>
                </a:lnTo>
                <a:lnTo>
                  <a:pt x="10484469" y="15841248"/>
                </a:lnTo>
                <a:close/>
                <a:moveTo>
                  <a:pt x="5169239" y="0"/>
                </a:moveTo>
                <a:lnTo>
                  <a:pt x="0" y="5169239"/>
                </a:lnTo>
                <a:lnTo>
                  <a:pt x="0" y="15060993"/>
                </a:lnTo>
                <a:lnTo>
                  <a:pt x="10484469" y="4576524"/>
                </a:lnTo>
                <a:lnTo>
                  <a:pt x="10484469" y="3598762"/>
                </a:lnTo>
                <a:lnTo>
                  <a:pt x="6885707" y="0"/>
                </a:lnTo>
                <a:close/>
              </a:path>
            </a:pathLst>
          </a:custGeom>
        </p:spPr>
      </p:pic>
      <p:pic>
        <p:nvPicPr>
          <p:cNvPr id="24" name="Picture 23"/>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rot="7200000" flipH="1">
            <a:off x="9090350" y="4894829"/>
            <a:ext cx="2694727" cy="3731379"/>
          </a:xfrm>
          <a:custGeom>
            <a:avLst/>
            <a:gdLst>
              <a:gd name="connsiteX0" fmla="*/ 2694727 w 2694727"/>
              <a:gd name="connsiteY0" fmla="*/ 3731379 h 3731379"/>
              <a:gd name="connsiteX1" fmla="*/ 2694727 w 2694727"/>
              <a:gd name="connsiteY1" fmla="*/ 0 h 3731379"/>
              <a:gd name="connsiteX2" fmla="*/ 2154313 w 2694727"/>
              <a:gd name="connsiteY2" fmla="*/ 0 h 3731379"/>
              <a:gd name="connsiteX3" fmla="*/ 0 w 2694727"/>
              <a:gd name="connsiteY3" fmla="*/ 3731379 h 3731379"/>
            </a:gdLst>
            <a:ahLst/>
            <a:cxnLst>
              <a:cxn ang="0">
                <a:pos x="connsiteX0" y="connsiteY0"/>
              </a:cxn>
              <a:cxn ang="0">
                <a:pos x="connsiteX1" y="connsiteY1"/>
              </a:cxn>
              <a:cxn ang="0">
                <a:pos x="connsiteX2" y="connsiteY2"/>
              </a:cxn>
              <a:cxn ang="0">
                <a:pos x="connsiteX3" y="connsiteY3"/>
              </a:cxn>
            </a:cxnLst>
            <a:rect l="l" t="t" r="r" b="b"/>
            <a:pathLst>
              <a:path w="2694727" h="3731379">
                <a:moveTo>
                  <a:pt x="2694727" y="3731379"/>
                </a:moveTo>
                <a:lnTo>
                  <a:pt x="2694727" y="0"/>
                </a:lnTo>
                <a:lnTo>
                  <a:pt x="2154313" y="0"/>
                </a:lnTo>
                <a:lnTo>
                  <a:pt x="0" y="3731379"/>
                </a:lnTo>
                <a:close/>
              </a:path>
            </a:pathLst>
          </a:custGeom>
        </p:spPr>
      </p:pic>
      <p:sp>
        <p:nvSpPr>
          <p:cNvPr id="25" name="Rectangle 24"/>
          <p:cNvSpPr/>
          <p:nvPr userDrawn="1"/>
        </p:nvSpPr>
        <p:spPr bwMode="auto">
          <a:xfrm>
            <a:off x="274638" y="2125663"/>
            <a:ext cx="10058400" cy="36576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Text Placeholder 4"/>
          <p:cNvSpPr>
            <a:spLocks noGrp="1"/>
          </p:cNvSpPr>
          <p:nvPr>
            <p:ph type="body" sz="quarter" idx="12" hasCustomPrompt="1"/>
          </p:nvPr>
        </p:nvSpPr>
        <p:spPr bwMode="white">
          <a:xfrm>
            <a:off x="276540" y="4269562"/>
            <a:ext cx="10056498" cy="1513702"/>
          </a:xfrm>
          <a:noFill/>
        </p:spPr>
        <p:txBody>
          <a:bodyPr lIns="182880" tIns="146304" rIns="182880" bIns="146304">
            <a:noAutofit/>
          </a:bodyPr>
          <a:lstStyle>
            <a:lvl1pPr marL="0" indent="0">
              <a:spcBef>
                <a:spcPts val="0"/>
              </a:spcBef>
              <a:buNone/>
              <a:defRPr sz="36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7" name="Title 1"/>
          <p:cNvSpPr>
            <a:spLocks noGrp="1"/>
          </p:cNvSpPr>
          <p:nvPr>
            <p:ph type="title" hasCustomPrompt="1"/>
          </p:nvPr>
        </p:nvSpPr>
        <p:spPr bwMode="white">
          <a:xfrm>
            <a:off x="274703" y="2140318"/>
            <a:ext cx="10058335" cy="2117357"/>
          </a:xfrm>
          <a:noFill/>
        </p:spPr>
        <p:txBody>
          <a:bodyPr lIns="146304" tIns="91440" rIns="146304" bIns="91440" anchor="t" anchorCtr="0"/>
          <a:lstStyle>
            <a:lvl1pPr>
              <a:defRPr sz="6000" spc="-100"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8" name="Picture 2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333038" y="479425"/>
            <a:ext cx="1643341" cy="352027"/>
          </a:xfrm>
          <a:prstGeom prst="rect">
            <a:avLst/>
          </a:prstGeom>
        </p:spPr>
      </p:pic>
      <p:pic>
        <p:nvPicPr>
          <p:cNvPr id="29" name="Picture 28"/>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74638" y="294094"/>
            <a:ext cx="1834337" cy="1834337"/>
          </a:xfrm>
          <a:prstGeom prst="rect">
            <a:avLst/>
          </a:prstGeom>
        </p:spPr>
      </p:pic>
    </p:spTree>
    <p:extLst>
      <p:ext uri="{BB962C8B-B14F-4D97-AF65-F5344CB8AC3E}">
        <p14:creationId xmlns:p14="http://schemas.microsoft.com/office/powerpoint/2010/main" val="1404800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rot="12600000" flipH="1" flipV="1">
            <a:off x="4777352" y="2327495"/>
            <a:ext cx="7502204" cy="11335270"/>
          </a:xfrm>
          <a:custGeom>
            <a:avLst/>
            <a:gdLst>
              <a:gd name="connsiteX0" fmla="*/ 6557308 w 7502204"/>
              <a:gd name="connsiteY0" fmla="*/ 11335270 h 11335270"/>
              <a:gd name="connsiteX1" fmla="*/ 7502204 w 7502204"/>
              <a:gd name="connsiteY1" fmla="*/ 10789734 h 11335270"/>
              <a:gd name="connsiteX2" fmla="*/ 7502204 w 7502204"/>
              <a:gd name="connsiteY2" fmla="*/ 11335270 h 11335270"/>
              <a:gd name="connsiteX3" fmla="*/ 0 w 7502204"/>
              <a:gd name="connsiteY3" fmla="*/ 0 h 11335270"/>
              <a:gd name="connsiteX4" fmla="*/ 4991486 w 7502204"/>
              <a:gd name="connsiteY4" fmla="*/ 0 h 11335270"/>
              <a:gd name="connsiteX5" fmla="*/ 6635245 w 7502204"/>
              <a:gd name="connsiteY5" fmla="*/ 2847074 h 11335270"/>
              <a:gd name="connsiteX6" fmla="*/ 0 w 7502204"/>
              <a:gd name="connsiteY6" fmla="*/ 6677935 h 1133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2204" h="11335270">
                <a:moveTo>
                  <a:pt x="6557308" y="11335270"/>
                </a:moveTo>
                <a:lnTo>
                  <a:pt x="7502204" y="10789734"/>
                </a:lnTo>
                <a:lnTo>
                  <a:pt x="7502204" y="11335270"/>
                </a:lnTo>
                <a:close/>
                <a:moveTo>
                  <a:pt x="0" y="0"/>
                </a:moveTo>
                <a:lnTo>
                  <a:pt x="4991486" y="0"/>
                </a:lnTo>
                <a:lnTo>
                  <a:pt x="6635245" y="2847074"/>
                </a:lnTo>
                <a:lnTo>
                  <a:pt x="0" y="6677935"/>
                </a:lnTo>
                <a:close/>
              </a:path>
            </a:pathLst>
          </a:cu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rot="19800000" flipH="1" flipV="1">
            <a:off x="548613" y="-1373184"/>
            <a:ext cx="5264984" cy="5991282"/>
          </a:xfrm>
          <a:custGeom>
            <a:avLst/>
            <a:gdLst>
              <a:gd name="connsiteX0" fmla="*/ 4576182 w 5264984"/>
              <a:gd name="connsiteY0" fmla="*/ 5991282 h 5991282"/>
              <a:gd name="connsiteX1" fmla="*/ 0 w 5264984"/>
              <a:gd name="connsiteY1" fmla="*/ 3349222 h 5991282"/>
              <a:gd name="connsiteX2" fmla="*/ 0 w 5264984"/>
              <a:gd name="connsiteY2" fmla="*/ 0 h 5991282"/>
              <a:gd name="connsiteX3" fmla="*/ 5264984 w 5264984"/>
              <a:gd name="connsiteY3" fmla="*/ 0 h 5991282"/>
              <a:gd name="connsiteX4" fmla="*/ 5264984 w 5264984"/>
              <a:gd name="connsiteY4" fmla="*/ 4798241 h 5991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4984" h="5991282">
                <a:moveTo>
                  <a:pt x="4576182" y="5991282"/>
                </a:moveTo>
                <a:lnTo>
                  <a:pt x="0" y="3349222"/>
                </a:lnTo>
                <a:lnTo>
                  <a:pt x="0" y="0"/>
                </a:lnTo>
                <a:lnTo>
                  <a:pt x="5264984" y="0"/>
                </a:lnTo>
                <a:lnTo>
                  <a:pt x="5264984" y="4798241"/>
                </a:lnTo>
                <a:close/>
              </a:path>
            </a:pathLst>
          </a:custGeom>
        </p:spPr>
      </p:pic>
      <p:sp>
        <p:nvSpPr>
          <p:cNvPr id="13" name="Rectangle 12"/>
          <p:cNvSpPr/>
          <p:nvPr userDrawn="1"/>
        </p:nvSpPr>
        <p:spPr bwMode="auto">
          <a:xfrm>
            <a:off x="274638" y="1211263"/>
            <a:ext cx="7315200" cy="3657600"/>
          </a:xfrm>
          <a:prstGeom prst="rect">
            <a:avLst/>
          </a:prstGeom>
          <a:solidFill>
            <a:srgbClr val="006EB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14" name="Title 1"/>
          <p:cNvSpPr>
            <a:spLocks noGrp="1"/>
          </p:cNvSpPr>
          <p:nvPr>
            <p:ph type="title" hasCustomPrompt="1"/>
          </p:nvPr>
        </p:nvSpPr>
        <p:spPr>
          <a:xfrm>
            <a:off x="274638" y="1211287"/>
            <a:ext cx="7315200" cy="2309599"/>
          </a:xfrm>
          <a:noFill/>
        </p:spPr>
        <p:txBody>
          <a:bodyPr tIns="91440" bIns="91440" anchor="t" anchorCtr="0"/>
          <a:lstStyle>
            <a:lvl1pPr>
              <a:defRPr sz="5399" spc="-75" baseline="0">
                <a:gradFill>
                  <a:gsLst>
                    <a:gs pos="100000">
                      <a:schemeClr val="tx1"/>
                    </a:gs>
                    <a:gs pos="0">
                      <a:schemeClr val="tx1"/>
                    </a:gs>
                  </a:gsLst>
                  <a:lin ang="5400000" scaled="0"/>
                </a:gradFill>
              </a:defRPr>
            </a:lvl1pPr>
          </a:lstStyle>
          <a:p>
            <a:r>
              <a:rPr lang="en-US" dirty="0" smtClean="0"/>
              <a:t>Demo title</a:t>
            </a:r>
            <a:endParaRPr lang="en-US" dirty="0"/>
          </a:p>
        </p:txBody>
      </p:sp>
      <p:sp>
        <p:nvSpPr>
          <p:cNvPr id="15" name="Text Placeholder 4"/>
          <p:cNvSpPr>
            <a:spLocks noGrp="1"/>
          </p:cNvSpPr>
          <p:nvPr>
            <p:ph type="body" sz="quarter" idx="12" hasCustomPrompt="1"/>
          </p:nvPr>
        </p:nvSpPr>
        <p:spPr>
          <a:xfrm>
            <a:off x="274637" y="3520886"/>
            <a:ext cx="7315201" cy="1347977"/>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194842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006EB9"/>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rot="10800000" flipH="1" flipV="1">
            <a:off x="6980238" y="-1"/>
            <a:ext cx="5456236" cy="6994526"/>
          </a:xfrm>
          <a:custGeom>
            <a:avLst/>
            <a:gdLst>
              <a:gd name="connsiteX0" fmla="*/ 0 w 5456236"/>
              <a:gd name="connsiteY0" fmla="*/ 0 h 6994526"/>
              <a:gd name="connsiteX1" fmla="*/ 5456236 w 5456236"/>
              <a:gd name="connsiteY1" fmla="*/ 0 h 6994526"/>
              <a:gd name="connsiteX2" fmla="*/ 5456236 w 5456236"/>
              <a:gd name="connsiteY2" fmla="*/ 6994526 h 6994526"/>
              <a:gd name="connsiteX3" fmla="*/ 0 w 5456236"/>
              <a:gd name="connsiteY3" fmla="*/ 6994526 h 6994526"/>
            </a:gdLst>
            <a:ahLst/>
            <a:cxnLst>
              <a:cxn ang="0">
                <a:pos x="connsiteX0" y="connsiteY0"/>
              </a:cxn>
              <a:cxn ang="0">
                <a:pos x="connsiteX1" y="connsiteY1"/>
              </a:cxn>
              <a:cxn ang="0">
                <a:pos x="connsiteX2" y="connsiteY2"/>
              </a:cxn>
              <a:cxn ang="0">
                <a:pos x="connsiteX3" y="connsiteY3"/>
              </a:cxn>
            </a:cxnLst>
            <a:rect l="l" t="t" r="r" b="b"/>
            <a:pathLst>
              <a:path w="5456236" h="6994526">
                <a:moveTo>
                  <a:pt x="0" y="0"/>
                </a:moveTo>
                <a:lnTo>
                  <a:pt x="5456236" y="0"/>
                </a:lnTo>
                <a:lnTo>
                  <a:pt x="5456236" y="6994526"/>
                </a:lnTo>
                <a:lnTo>
                  <a:pt x="0" y="6994526"/>
                </a:lnTo>
                <a:close/>
              </a:path>
            </a:pathLst>
          </a:custGeom>
        </p:spPr>
      </p:pic>
      <p:sp>
        <p:nvSpPr>
          <p:cNvPr id="6" name="Rectangle 5"/>
          <p:cNvSpPr/>
          <p:nvPr userDrawn="1"/>
        </p:nvSpPr>
        <p:spPr bwMode="auto">
          <a:xfrm>
            <a:off x="274638" y="1209973"/>
            <a:ext cx="7315200" cy="2751698"/>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itle 1"/>
          <p:cNvSpPr>
            <a:spLocks noGrp="1"/>
          </p:cNvSpPr>
          <p:nvPr>
            <p:ph type="title" hasCustomPrompt="1"/>
          </p:nvPr>
        </p:nvSpPr>
        <p:spPr>
          <a:xfrm>
            <a:off x="274639" y="1209973"/>
            <a:ext cx="7315199" cy="2751698"/>
          </a:xfrm>
          <a:noFill/>
        </p:spPr>
        <p:txBody>
          <a:bodyPr tIns="91440" bIns="91440" anchor="t" anchorCtr="0"/>
          <a:lstStyle>
            <a:lvl1pPr>
              <a:defRPr sz="7200" spc="-100"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50041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2">
                        <a:lumMod val="50000"/>
                      </a:schemeClr>
                    </a:gs>
                    <a:gs pos="0">
                      <a:schemeClr val="bg2">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6964299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2">
                        <a:lumMod val="50000"/>
                      </a:schemeClr>
                    </a:gs>
                    <a:gs pos="0">
                      <a:schemeClr val="bg2">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1991397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16" name="Text Placeholder 4"/>
          <p:cNvSpPr>
            <a:spLocks noGrp="1"/>
          </p:cNvSpPr>
          <p:nvPr>
            <p:ph type="body" sz="quarter" idx="12" hasCustomPrompt="1"/>
          </p:nvPr>
        </p:nvSpPr>
        <p:spPr bwMode="white">
          <a:xfrm>
            <a:off x="274637" y="3954457"/>
            <a:ext cx="8206489" cy="2136160"/>
          </a:xfrm>
          <a:noFill/>
        </p:spPr>
        <p:txBody>
          <a:bodyPr lIns="182880" tIns="146304" rIns="182880" bIns="146304">
            <a:noAutofit/>
          </a:bodyPr>
          <a:lstStyle>
            <a:lvl1pPr marL="0" indent="0">
              <a:spcBef>
                <a:spcPts val="0"/>
              </a:spcBef>
              <a:buNone/>
              <a:defRPr sz="3200" spc="0" baseline="0">
                <a:solidFill>
                  <a:srgbClr val="797979"/>
                </a:solidFill>
                <a:latin typeface="+mj-lt"/>
              </a:defRPr>
            </a:lvl1pPr>
          </a:lstStyle>
          <a:p>
            <a:pPr lvl="0"/>
            <a:r>
              <a:rPr lang="en-US" dirty="0" smtClean="0"/>
              <a:t>Speaker Name</a:t>
            </a:r>
          </a:p>
        </p:txBody>
      </p:sp>
      <p:sp>
        <p:nvSpPr>
          <p:cNvPr id="18" name="Title 1"/>
          <p:cNvSpPr>
            <a:spLocks noGrp="1"/>
          </p:cNvSpPr>
          <p:nvPr>
            <p:ph type="title" hasCustomPrompt="1"/>
          </p:nvPr>
        </p:nvSpPr>
        <p:spPr bwMode="white">
          <a:xfrm>
            <a:off x="274637" y="2259769"/>
            <a:ext cx="8184963" cy="1694707"/>
          </a:xfrm>
          <a:noFill/>
        </p:spPr>
        <p:txBody>
          <a:bodyPr lIns="146304" tIns="91440" rIns="146304" bIns="91440" anchor="t" anchorCtr="0"/>
          <a:lstStyle>
            <a:lvl1pPr>
              <a:defRPr sz="5400" spc="-75" baseline="0">
                <a:solidFill>
                  <a:schemeClr val="tx2">
                    <a:lumMod val="75000"/>
                  </a:schemeClr>
                </a:solidFill>
              </a:defRPr>
            </a:lvl1pPr>
          </a:lstStyle>
          <a:p>
            <a:r>
              <a:rPr lang="en-US" dirty="0" smtClean="0"/>
              <a:t>Title slide option A: </a:t>
            </a:r>
            <a:br>
              <a:rPr lang="en-US" dirty="0" smtClean="0"/>
            </a:br>
            <a:r>
              <a:rPr lang="en-US" dirty="0" smtClean="0"/>
              <a:t>Presentation title goes here</a:t>
            </a:r>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36121" y="230322"/>
            <a:ext cx="1996730" cy="1993293"/>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33201" y="6376028"/>
            <a:ext cx="1319210" cy="281431"/>
          </a:xfrm>
          <a:prstGeom prst="rect">
            <a:avLst/>
          </a:prstGeom>
        </p:spPr>
      </p:pic>
    </p:spTree>
    <p:extLst>
      <p:ext uri="{BB962C8B-B14F-4D97-AF65-F5344CB8AC3E}">
        <p14:creationId xmlns:p14="http://schemas.microsoft.com/office/powerpoint/2010/main" val="2993416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2">
                        <a:lumMod val="50000"/>
                      </a:schemeClr>
                    </a:gs>
                    <a:gs pos="0">
                      <a:schemeClr val="bg2">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6849291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0149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7366393"/>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0149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8512795"/>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996"/>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2329015"/>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01499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2121932"/>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0149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5046645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0149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8330908"/>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0149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419593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0149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0900410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149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911952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1526" y="-1"/>
            <a:ext cx="12551912" cy="6994525"/>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36121" y="230322"/>
            <a:ext cx="1996730" cy="1993293"/>
          </a:xfrm>
          <a:prstGeom prst="rect">
            <a:avLst/>
          </a:prstGeom>
        </p:spPr>
      </p:pic>
      <p:sp>
        <p:nvSpPr>
          <p:cNvPr id="5" name="Text Placeholder 4"/>
          <p:cNvSpPr>
            <a:spLocks noGrp="1"/>
          </p:cNvSpPr>
          <p:nvPr>
            <p:ph type="body" sz="quarter" idx="12" hasCustomPrompt="1"/>
          </p:nvPr>
        </p:nvSpPr>
        <p:spPr bwMode="white">
          <a:xfrm>
            <a:off x="276540" y="4238625"/>
            <a:ext cx="9905118" cy="1938079"/>
          </a:xfrm>
          <a:noFill/>
        </p:spPr>
        <p:txBody>
          <a:bodyPr lIns="182880" tIns="146304" rIns="182880" bIns="146304">
            <a:noAutofit/>
          </a:bodyPr>
          <a:lstStyle>
            <a:lvl1pPr marL="0" indent="0">
              <a:spcBef>
                <a:spcPts val="0"/>
              </a:spcBef>
              <a:buNone/>
              <a:defRPr sz="3600" spc="0" baseline="0">
                <a:solidFill>
                  <a:srgbClr val="797979"/>
                </a:soli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74703" y="2259770"/>
            <a:ext cx="9885429" cy="1978855"/>
          </a:xfrm>
          <a:noFill/>
        </p:spPr>
        <p:txBody>
          <a:bodyPr lIns="146304" tIns="91440" rIns="146304" bIns="91440" anchor="t" anchorCtr="0"/>
          <a:lstStyle>
            <a:lvl1pPr>
              <a:defRPr sz="6000" spc="-100" baseline="0">
                <a:solidFill>
                  <a:srgbClr val="797979"/>
                </a:solidFill>
              </a:defRPr>
            </a:lvl1pPr>
          </a:lstStyle>
          <a:p>
            <a:r>
              <a:rPr lang="en-US" dirty="0" smtClean="0"/>
              <a:t>Title slide option B: </a:t>
            </a:r>
            <a:br>
              <a:rPr lang="en-US" dirty="0" smtClean="0"/>
            </a:br>
            <a:r>
              <a:rPr lang="en-US" dirty="0" smtClean="0"/>
              <a:t>Presentation title goes here</a:t>
            </a:r>
            <a:endParaRPr lang="en-US"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48458" y="6289942"/>
            <a:ext cx="1319210" cy="281431"/>
          </a:xfrm>
          <a:prstGeom prst="rect">
            <a:avLst/>
          </a:prstGeom>
        </p:spPr>
      </p:pic>
    </p:spTree>
    <p:extLst>
      <p:ext uri="{BB962C8B-B14F-4D97-AF65-F5344CB8AC3E}">
        <p14:creationId xmlns:p14="http://schemas.microsoft.com/office/powerpoint/2010/main" val="869242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1499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271579"/>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2977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1320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619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1127753"/>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6962149"/>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822B04-123C-4953-BEEE-E6B873C9A9C3}" type="datetimeFigureOut">
              <a:rPr lang="en-US" smtClean="0">
                <a:solidFill>
                  <a:prstClr val="black">
                    <a:tint val="75000"/>
                  </a:prstClr>
                </a:solidFill>
              </a:rPr>
              <a:pPr/>
              <a:t>8/11/2014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BBEF19-40D1-46AC-88D4-3F9F4D2015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775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822B04-123C-4953-BEEE-E6B873C9A9C3}" type="datetimeFigureOut">
              <a:rPr lang="en-US" smtClean="0">
                <a:solidFill>
                  <a:prstClr val="black">
                    <a:tint val="75000"/>
                  </a:prstClr>
                </a:solidFill>
              </a:rPr>
              <a:pPr/>
              <a:t>8/11/2014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BBEF19-40D1-46AC-88D4-3F9F4D2015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258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smtClean="0"/>
              <a:t>Click to edit Master title style</a:t>
            </a:r>
            <a:endParaRPr lang="en-US"/>
          </a:p>
        </p:txBody>
      </p:sp>
      <p:sp>
        <p:nvSpPr>
          <p:cNvPr id="3" name="Text Placeholder 2"/>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822B04-123C-4953-BEEE-E6B873C9A9C3}" type="datetimeFigureOut">
              <a:rPr lang="en-US" smtClean="0">
                <a:solidFill>
                  <a:prstClr val="black">
                    <a:tint val="75000"/>
                  </a:prstClr>
                </a:solidFill>
              </a:rPr>
              <a:pPr/>
              <a:t>8/11/2014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BBEF19-40D1-46AC-88D4-3F9F4D2015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475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5008"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95965"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822B04-123C-4953-BEEE-E6B873C9A9C3}" type="datetimeFigureOut">
              <a:rPr lang="en-US" smtClean="0">
                <a:solidFill>
                  <a:prstClr val="black">
                    <a:tint val="75000"/>
                  </a:prstClr>
                </a:solidFill>
              </a:rPr>
              <a:pPr/>
              <a:t>8/11/2014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BBEF19-40D1-46AC-88D4-3F9F4D2015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392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l="36880" r="6878"/>
          <a:stretch/>
        </p:blipFill>
        <p:spPr>
          <a:xfrm rot="16200000" flipH="1" flipV="1">
            <a:off x="2720976" y="-2720976"/>
            <a:ext cx="6994524" cy="12436475"/>
          </a:xfrm>
          <a:prstGeom prst="rect">
            <a:avLst/>
          </a:prstGeom>
        </p:spPr>
      </p:pic>
      <p:sp>
        <p:nvSpPr>
          <p:cNvPr id="6" name="Rectangle 5"/>
          <p:cNvSpPr/>
          <p:nvPr userDrawn="1"/>
        </p:nvSpPr>
        <p:spPr bwMode="auto">
          <a:xfrm>
            <a:off x="274638" y="2128431"/>
            <a:ext cx="9144000" cy="456923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76540" y="4546765"/>
            <a:ext cx="9142098" cy="2150898"/>
          </a:xfrm>
          <a:noFill/>
        </p:spPr>
        <p:txBody>
          <a:bodyPr lIns="182880" tIns="146304" rIns="182880" bIns="146304">
            <a:noAutofit/>
          </a:bodyPr>
          <a:lstStyle>
            <a:lvl1pPr marL="0" indent="0">
              <a:spcBef>
                <a:spcPts val="0"/>
              </a:spcBef>
              <a:buNone/>
              <a:defRPr sz="36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74703" y="2140318"/>
            <a:ext cx="9143935" cy="2390775"/>
          </a:xfrm>
          <a:noFill/>
        </p:spPr>
        <p:txBody>
          <a:bodyPr lIns="146304" tIns="91440" rIns="146304" bIns="91440" anchor="t" anchorCtr="0"/>
          <a:lstStyle>
            <a:lvl1pPr>
              <a:defRPr sz="6000" spc="-100"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white">
          <a:xfrm>
            <a:off x="10333038" y="479425"/>
            <a:ext cx="1643341" cy="352027"/>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74638" y="294094"/>
            <a:ext cx="1834337" cy="1834337"/>
          </a:xfrm>
          <a:prstGeom prst="rect">
            <a:avLst/>
          </a:prstGeom>
        </p:spPr>
      </p:pic>
    </p:spTree>
    <p:extLst>
      <p:ext uri="{BB962C8B-B14F-4D97-AF65-F5344CB8AC3E}">
        <p14:creationId xmlns:p14="http://schemas.microsoft.com/office/powerpoint/2010/main" val="4141309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822B04-123C-4953-BEEE-E6B873C9A9C3}" type="datetimeFigureOut">
              <a:rPr lang="en-US" smtClean="0">
                <a:solidFill>
                  <a:prstClr val="black">
                    <a:tint val="75000"/>
                  </a:prstClr>
                </a:solidFill>
              </a:rPr>
              <a:pPr/>
              <a:t>8/11/2014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BBEF19-40D1-46AC-88D4-3F9F4D2015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881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822B04-123C-4953-BEEE-E6B873C9A9C3}" type="datetimeFigureOut">
              <a:rPr lang="en-US" smtClean="0">
                <a:solidFill>
                  <a:prstClr val="black">
                    <a:tint val="75000"/>
                  </a:prstClr>
                </a:solidFill>
              </a:rPr>
              <a:pPr/>
              <a:t>8/11/2014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BBEF19-40D1-46AC-88D4-3F9F4D2015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9812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22B04-123C-4953-BEEE-E6B873C9A9C3}" type="datetimeFigureOut">
              <a:rPr lang="en-US" smtClean="0">
                <a:solidFill>
                  <a:prstClr val="black">
                    <a:tint val="75000"/>
                  </a:prstClr>
                </a:solidFill>
              </a:rPr>
              <a:pPr/>
              <a:t>8/11/2014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BBEF19-40D1-46AC-88D4-3F9F4D2015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630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smtClean="0"/>
              <a:t>Click to edit Master title style</a:t>
            </a:r>
            <a:endParaRPr lang="en-US"/>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822B04-123C-4953-BEEE-E6B873C9A9C3}" type="datetimeFigureOut">
              <a:rPr lang="en-US" smtClean="0">
                <a:solidFill>
                  <a:prstClr val="black">
                    <a:tint val="75000"/>
                  </a:prstClr>
                </a:solidFill>
              </a:rPr>
              <a:pPr/>
              <a:t>8/11/2014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BBEF19-40D1-46AC-88D4-3F9F4D2015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6798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smtClean="0"/>
              <a:t>Click to edit Master title style</a:t>
            </a:r>
            <a:endParaRPr lang="en-US"/>
          </a:p>
        </p:txBody>
      </p:sp>
      <p:sp>
        <p:nvSpPr>
          <p:cNvPr id="3" name="Picture Placeholder 2"/>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822B04-123C-4953-BEEE-E6B873C9A9C3}" type="datetimeFigureOut">
              <a:rPr lang="en-US" smtClean="0">
                <a:solidFill>
                  <a:prstClr val="black">
                    <a:tint val="75000"/>
                  </a:prstClr>
                </a:solidFill>
              </a:rPr>
              <a:pPr/>
              <a:t>8/11/2014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BBEF19-40D1-46AC-88D4-3F9F4D2015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7408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822B04-123C-4953-BEEE-E6B873C9A9C3}" type="datetimeFigureOut">
              <a:rPr lang="en-US" smtClean="0">
                <a:solidFill>
                  <a:prstClr val="black">
                    <a:tint val="75000"/>
                  </a:prstClr>
                </a:solidFill>
              </a:rPr>
              <a:pPr/>
              <a:t>8/11/2014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BBEF19-40D1-46AC-88D4-3F9F4D2015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4386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822B04-123C-4953-BEEE-E6B873C9A9C3}" type="datetimeFigureOut">
              <a:rPr lang="en-US" smtClean="0">
                <a:solidFill>
                  <a:prstClr val="black">
                    <a:tint val="75000"/>
                  </a:prstClr>
                </a:solidFill>
              </a:rPr>
              <a:pPr/>
              <a:t>8/11/2014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BBEF19-40D1-46AC-88D4-3F9F4D2015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3487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val="0"/>
              </a:ext>
            </a:extLst>
          </a:blip>
          <a:srcRect t="12407" b="31351"/>
          <a:stretch/>
        </p:blipFill>
        <p:spPr>
          <a:xfrm>
            <a:off x="-1" y="0"/>
            <a:ext cx="12436475" cy="6994526"/>
          </a:xfrm>
          <a:prstGeom prst="rect">
            <a:avLst/>
          </a:prstGeom>
          <a:noFill/>
          <a:ln>
            <a:noFill/>
          </a:ln>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0" y="2488813"/>
            <a:ext cx="5580001" cy="55125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bwMode="white">
          <a:xfrm>
            <a:off x="10333038" y="6163073"/>
            <a:ext cx="1643341" cy="352027"/>
          </a:xfrm>
          <a:prstGeom prst="rect">
            <a:avLst/>
          </a:prstGeom>
        </p:spPr>
      </p:pic>
    </p:spTree>
    <p:extLst>
      <p:ext uri="{BB962C8B-B14F-4D97-AF65-F5344CB8AC3E}">
        <p14:creationId xmlns:p14="http://schemas.microsoft.com/office/powerpoint/2010/main" val="112861031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10516364" y="469053"/>
            <a:ext cx="1462911" cy="313376"/>
          </a:xfrm>
          <a:prstGeom prst="rect">
            <a:avLst/>
          </a:prstGeom>
        </p:spPr>
      </p:pic>
      <p:sp>
        <p:nvSpPr>
          <p:cNvPr id="16" name="Freeform 5"/>
          <p:cNvSpPr>
            <a:spLocks noEditPoints="1"/>
          </p:cNvSpPr>
          <p:nvPr userDrawn="1"/>
        </p:nvSpPr>
        <p:spPr bwMode="auto">
          <a:xfrm>
            <a:off x="4846638" y="2622117"/>
            <a:ext cx="6626093" cy="650876"/>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477273" y="0"/>
            <a:ext cx="6573273" cy="8093442"/>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170575467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a:xfrm rot="9927899" flipH="1" flipV="1">
            <a:off x="6515047" y="4066404"/>
            <a:ext cx="3815534" cy="3462323"/>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519284" y="-347037"/>
            <a:ext cx="36576" cy="1244657"/>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noAutofit/>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rot="20396706" flipH="1" flipV="1">
            <a:off x="2081368" y="-1125216"/>
            <a:ext cx="5313572" cy="7063492"/>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74638" y="2124081"/>
            <a:ext cx="8229600" cy="365918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prstClr val="black"/>
                  </a:gs>
                  <a:gs pos="100000">
                    <a:prstClr val="black"/>
                  </a:gs>
                </a:gsLst>
                <a:lin ang="5400000" scaled="0"/>
              </a:gradFill>
            </a:endParaRPr>
          </a:p>
        </p:txBody>
      </p:sp>
      <p:sp>
        <p:nvSpPr>
          <p:cNvPr id="23" name="Text Placeholder 4"/>
          <p:cNvSpPr>
            <a:spLocks noGrp="1"/>
          </p:cNvSpPr>
          <p:nvPr userDrawn="1">
            <p:ph type="body" sz="quarter" idx="12" hasCustomPrompt="1"/>
          </p:nvPr>
        </p:nvSpPr>
        <p:spPr bwMode="white">
          <a:xfrm>
            <a:off x="274638" y="3954457"/>
            <a:ext cx="8229600" cy="1830388"/>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74638" y="2125677"/>
            <a:ext cx="8229600" cy="1828800"/>
          </a:xfrm>
          <a:noFill/>
        </p:spPr>
        <p:txBody>
          <a:bodyPr lIns="146304" tIns="91440" rIns="146304" bIns="91440" anchor="t" anchorCtr="0"/>
          <a:lstStyle>
            <a:lvl1pPr>
              <a:defRPr sz="5400" spc="-7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5" name="Picture 2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74638" y="294094"/>
            <a:ext cx="1834337" cy="1834337"/>
          </a:xfrm>
          <a:prstGeom prst="rect">
            <a:avLst/>
          </a:prstGeom>
        </p:spPr>
      </p:pic>
      <p:pic>
        <p:nvPicPr>
          <p:cNvPr id="26" name="Picture 25"/>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bwMode="invGray">
          <a:xfrm>
            <a:off x="10516364" y="469053"/>
            <a:ext cx="1462911" cy="313376"/>
          </a:xfrm>
          <a:prstGeom prst="rect">
            <a:avLst/>
          </a:prstGeom>
        </p:spPr>
      </p:pic>
    </p:spTree>
    <p:extLst>
      <p:ext uri="{BB962C8B-B14F-4D97-AF65-F5344CB8AC3E}">
        <p14:creationId xmlns:p14="http://schemas.microsoft.com/office/powerpoint/2010/main" val="1767418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486412"/>
            <a:ext cx="12436475" cy="6508113"/>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54013" y="1206105"/>
            <a:ext cx="7366085" cy="3669957"/>
          </a:xfrm>
          <a:prstGeom prst="rect">
            <a:avLst/>
          </a:prstGeom>
          <a:solidFill>
            <a:srgbClr val="90FF00"/>
          </a:solidFill>
        </p:spPr>
      </p:pic>
      <p:sp>
        <p:nvSpPr>
          <p:cNvPr id="8" name="Title 1"/>
          <p:cNvSpPr>
            <a:spLocks noGrp="1"/>
          </p:cNvSpPr>
          <p:nvPr>
            <p:ph type="title" hasCustomPrompt="1"/>
          </p:nvPr>
        </p:nvSpPr>
        <p:spPr>
          <a:xfrm>
            <a:off x="274638" y="1211287"/>
            <a:ext cx="7315200" cy="2309599"/>
          </a:xfrm>
          <a:noFill/>
        </p:spPr>
        <p:txBody>
          <a:bodyPr tIns="91440" bIns="91440" anchor="t" anchorCtr="0"/>
          <a:lstStyle>
            <a:lvl1pPr>
              <a:defRPr sz="7200" spc="-75" baseline="0">
                <a:gradFill>
                  <a:gsLst>
                    <a:gs pos="100000">
                      <a:schemeClr val="tx1"/>
                    </a:gs>
                    <a:gs pos="0">
                      <a:schemeClr val="tx1"/>
                    </a:gs>
                  </a:gsLst>
                  <a:lin ang="5400000" scaled="0"/>
                </a:gradFill>
              </a:defRPr>
            </a:lvl1pPr>
          </a:lstStyle>
          <a:p>
            <a:r>
              <a:rPr lang="en-US" dirty="0" smtClean="0"/>
              <a:t>Demo title</a:t>
            </a:r>
            <a:endParaRPr lang="en-US" dirty="0"/>
          </a:p>
        </p:txBody>
      </p:sp>
    </p:spTree>
    <p:extLst>
      <p:ext uri="{BB962C8B-B14F-4D97-AF65-F5344CB8AC3E}">
        <p14:creationId xmlns:p14="http://schemas.microsoft.com/office/powerpoint/2010/main" val="1706119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16" name="Text Placeholder 4"/>
          <p:cNvSpPr>
            <a:spLocks noGrp="1"/>
          </p:cNvSpPr>
          <p:nvPr>
            <p:ph type="body" sz="quarter" idx="12" hasCustomPrompt="1"/>
          </p:nvPr>
        </p:nvSpPr>
        <p:spPr bwMode="white">
          <a:xfrm>
            <a:off x="274637" y="3954457"/>
            <a:ext cx="8206489" cy="2136160"/>
          </a:xfrm>
          <a:noFill/>
        </p:spPr>
        <p:txBody>
          <a:bodyPr lIns="182880" tIns="146304" rIns="182880" bIns="146304">
            <a:noAutofit/>
          </a:bodyPr>
          <a:lstStyle>
            <a:lvl1pPr marL="0" indent="0">
              <a:spcBef>
                <a:spcPts val="0"/>
              </a:spcBef>
              <a:buNone/>
              <a:defRPr sz="3200" spc="0" baseline="0">
                <a:solidFill>
                  <a:srgbClr val="797979"/>
                </a:solidFill>
                <a:latin typeface="+mj-lt"/>
              </a:defRPr>
            </a:lvl1pPr>
          </a:lstStyle>
          <a:p>
            <a:pPr lvl="0"/>
            <a:r>
              <a:rPr lang="en-US" dirty="0" smtClean="0"/>
              <a:t>Speaker Name</a:t>
            </a:r>
          </a:p>
        </p:txBody>
      </p:sp>
      <p:sp>
        <p:nvSpPr>
          <p:cNvPr id="18" name="Title 1"/>
          <p:cNvSpPr>
            <a:spLocks noGrp="1"/>
          </p:cNvSpPr>
          <p:nvPr>
            <p:ph type="title" hasCustomPrompt="1"/>
          </p:nvPr>
        </p:nvSpPr>
        <p:spPr bwMode="white">
          <a:xfrm>
            <a:off x="274637" y="2259769"/>
            <a:ext cx="8184963" cy="1694707"/>
          </a:xfrm>
          <a:noFill/>
        </p:spPr>
        <p:txBody>
          <a:bodyPr lIns="146304" tIns="91440" rIns="146304" bIns="91440" anchor="t" anchorCtr="0"/>
          <a:lstStyle>
            <a:lvl1pPr>
              <a:defRPr sz="5400" spc="-75" baseline="0">
                <a:solidFill>
                  <a:schemeClr val="tx2">
                    <a:lumMod val="75000"/>
                  </a:schemeClr>
                </a:solidFill>
              </a:defRPr>
            </a:lvl1pPr>
          </a:lstStyle>
          <a:p>
            <a:r>
              <a:rPr lang="en-US" dirty="0" smtClean="0"/>
              <a:t>Title slide option A: </a:t>
            </a:r>
            <a:br>
              <a:rPr lang="en-US" dirty="0" smtClean="0"/>
            </a:br>
            <a:r>
              <a:rPr lang="en-US" dirty="0" smtClean="0"/>
              <a:t>Presentation title goes here</a:t>
            </a:r>
            <a:endParaRPr lang="en-US" dirty="0"/>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36121" y="230322"/>
            <a:ext cx="1996730" cy="1993293"/>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33201" y="6376028"/>
            <a:ext cx="1319210" cy="281431"/>
          </a:xfrm>
          <a:prstGeom prst="rect">
            <a:avLst/>
          </a:prstGeom>
        </p:spPr>
      </p:pic>
    </p:spTree>
    <p:extLst>
      <p:ext uri="{BB962C8B-B14F-4D97-AF65-F5344CB8AC3E}">
        <p14:creationId xmlns:p14="http://schemas.microsoft.com/office/powerpoint/2010/main" val="820844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1526" y="-1"/>
            <a:ext cx="12551912" cy="6994525"/>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36121" y="230322"/>
            <a:ext cx="1996730" cy="1993293"/>
          </a:xfrm>
          <a:prstGeom prst="rect">
            <a:avLst/>
          </a:prstGeom>
        </p:spPr>
      </p:pic>
      <p:sp>
        <p:nvSpPr>
          <p:cNvPr id="5" name="Text Placeholder 4"/>
          <p:cNvSpPr>
            <a:spLocks noGrp="1"/>
          </p:cNvSpPr>
          <p:nvPr>
            <p:ph type="body" sz="quarter" idx="12" hasCustomPrompt="1"/>
          </p:nvPr>
        </p:nvSpPr>
        <p:spPr bwMode="white">
          <a:xfrm>
            <a:off x="276540" y="4238625"/>
            <a:ext cx="9905118" cy="1938079"/>
          </a:xfrm>
          <a:noFill/>
        </p:spPr>
        <p:txBody>
          <a:bodyPr lIns="182880" tIns="146304" rIns="182880" bIns="146304">
            <a:noAutofit/>
          </a:bodyPr>
          <a:lstStyle>
            <a:lvl1pPr marL="0" indent="0">
              <a:spcBef>
                <a:spcPts val="0"/>
              </a:spcBef>
              <a:buNone/>
              <a:defRPr sz="3600" spc="0" baseline="0">
                <a:solidFill>
                  <a:srgbClr val="797979"/>
                </a:soli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74703" y="2259770"/>
            <a:ext cx="9885429" cy="1978855"/>
          </a:xfrm>
          <a:noFill/>
        </p:spPr>
        <p:txBody>
          <a:bodyPr lIns="146304" tIns="91440" rIns="146304" bIns="91440" anchor="t" anchorCtr="0"/>
          <a:lstStyle>
            <a:lvl1pPr>
              <a:defRPr sz="6000" spc="-100" baseline="0">
                <a:solidFill>
                  <a:srgbClr val="797979"/>
                </a:solidFill>
              </a:defRPr>
            </a:lvl1pPr>
          </a:lstStyle>
          <a:p>
            <a:r>
              <a:rPr lang="en-US" dirty="0" smtClean="0"/>
              <a:t>Title slide option B: </a:t>
            </a:r>
            <a:br>
              <a:rPr lang="en-US" dirty="0" smtClean="0"/>
            </a:br>
            <a:r>
              <a:rPr lang="en-US" dirty="0" smtClean="0"/>
              <a:t>Presentation title goes here</a:t>
            </a:r>
            <a:endParaRPr lang="en-US"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48458" y="6289942"/>
            <a:ext cx="1319210" cy="281431"/>
          </a:xfrm>
          <a:prstGeom prst="rect">
            <a:avLst/>
          </a:prstGeom>
        </p:spPr>
      </p:pic>
    </p:spTree>
    <p:extLst>
      <p:ext uri="{BB962C8B-B14F-4D97-AF65-F5344CB8AC3E}">
        <p14:creationId xmlns:p14="http://schemas.microsoft.com/office/powerpoint/2010/main" val="1748119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l="36880" r="6878"/>
          <a:stretch/>
        </p:blipFill>
        <p:spPr>
          <a:xfrm rot="16200000" flipH="1" flipV="1">
            <a:off x="2720976" y="-2720976"/>
            <a:ext cx="6994524" cy="12436475"/>
          </a:xfrm>
          <a:prstGeom prst="rect">
            <a:avLst/>
          </a:prstGeom>
        </p:spPr>
      </p:pic>
      <p:sp>
        <p:nvSpPr>
          <p:cNvPr id="6" name="Rectangle 5"/>
          <p:cNvSpPr/>
          <p:nvPr userDrawn="1"/>
        </p:nvSpPr>
        <p:spPr bwMode="auto">
          <a:xfrm>
            <a:off x="274638" y="2128431"/>
            <a:ext cx="9144000" cy="456923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76540" y="4546765"/>
            <a:ext cx="9142098" cy="2150898"/>
          </a:xfrm>
          <a:noFill/>
        </p:spPr>
        <p:txBody>
          <a:bodyPr lIns="182880" tIns="146304" rIns="182880" bIns="146304">
            <a:noAutofit/>
          </a:bodyPr>
          <a:lstStyle>
            <a:lvl1pPr marL="0" indent="0">
              <a:spcBef>
                <a:spcPts val="0"/>
              </a:spcBef>
              <a:buNone/>
              <a:defRPr sz="36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74703" y="2140318"/>
            <a:ext cx="9143935" cy="2390775"/>
          </a:xfrm>
          <a:noFill/>
        </p:spPr>
        <p:txBody>
          <a:bodyPr lIns="146304" tIns="91440" rIns="146304" bIns="91440" anchor="t" anchorCtr="0"/>
          <a:lstStyle>
            <a:lvl1pPr>
              <a:defRPr sz="6000" spc="-100"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white">
          <a:xfrm>
            <a:off x="10333038" y="479425"/>
            <a:ext cx="1643341" cy="352027"/>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74638" y="294094"/>
            <a:ext cx="1834337" cy="1834337"/>
          </a:xfrm>
          <a:prstGeom prst="rect">
            <a:avLst/>
          </a:prstGeom>
        </p:spPr>
      </p:pic>
    </p:spTree>
    <p:extLst>
      <p:ext uri="{BB962C8B-B14F-4D97-AF65-F5344CB8AC3E}">
        <p14:creationId xmlns:p14="http://schemas.microsoft.com/office/powerpoint/2010/main" val="3029516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486412"/>
            <a:ext cx="12436475" cy="6508113"/>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54013" y="1206105"/>
            <a:ext cx="7366085" cy="3669957"/>
          </a:xfrm>
          <a:prstGeom prst="rect">
            <a:avLst/>
          </a:prstGeom>
          <a:solidFill>
            <a:srgbClr val="90FF00"/>
          </a:solidFill>
        </p:spPr>
      </p:pic>
      <p:sp>
        <p:nvSpPr>
          <p:cNvPr id="8" name="Title 1"/>
          <p:cNvSpPr>
            <a:spLocks noGrp="1"/>
          </p:cNvSpPr>
          <p:nvPr>
            <p:ph type="title" hasCustomPrompt="1"/>
          </p:nvPr>
        </p:nvSpPr>
        <p:spPr>
          <a:xfrm>
            <a:off x="274638" y="1211287"/>
            <a:ext cx="7315200" cy="2309599"/>
          </a:xfrm>
          <a:noFill/>
        </p:spPr>
        <p:txBody>
          <a:bodyPr tIns="91440" bIns="91440" anchor="t" anchorCtr="0"/>
          <a:lstStyle>
            <a:lvl1pPr>
              <a:defRPr sz="7200" spc="-75" baseline="0">
                <a:gradFill>
                  <a:gsLst>
                    <a:gs pos="100000">
                      <a:schemeClr val="tx1"/>
                    </a:gs>
                    <a:gs pos="0">
                      <a:schemeClr val="tx1"/>
                    </a:gs>
                  </a:gsLst>
                  <a:lin ang="5400000" scaled="0"/>
                </a:gradFill>
              </a:defRPr>
            </a:lvl1pPr>
          </a:lstStyle>
          <a:p>
            <a:r>
              <a:rPr lang="en-US" dirty="0" smtClean="0"/>
              <a:t>Demo title</a:t>
            </a:r>
            <a:endParaRPr lang="en-US" dirty="0"/>
          </a:p>
        </p:txBody>
      </p:sp>
    </p:spTree>
    <p:extLst>
      <p:ext uri="{BB962C8B-B14F-4D97-AF65-F5344CB8AC3E}">
        <p14:creationId xmlns:p14="http://schemas.microsoft.com/office/powerpoint/2010/main" val="90620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12436475" cy="6994526"/>
          </a:xfrm>
          <a:prstGeom prst="rect">
            <a:avLst/>
          </a:prstGeom>
        </p:spPr>
      </p:pic>
      <p:sp>
        <p:nvSpPr>
          <p:cNvPr id="5" name="Rectangle 4"/>
          <p:cNvSpPr/>
          <p:nvPr userDrawn="1"/>
        </p:nvSpPr>
        <p:spPr bwMode="auto">
          <a:xfrm>
            <a:off x="274638" y="1209973"/>
            <a:ext cx="7315200" cy="275169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74639" y="1209973"/>
            <a:ext cx="7315199" cy="2751698"/>
          </a:xfrm>
          <a:noFill/>
        </p:spPr>
        <p:txBody>
          <a:bodyPr tIns="91440" bIns="91440" anchor="t" anchorCtr="0"/>
          <a:lstStyle>
            <a:lvl1pPr>
              <a:defRPr sz="7200" spc="-100"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208645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388725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732000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9992148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0249415"/>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981310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436475" cy="6994526"/>
          </a:xfrm>
          <a:prstGeom prst="rect">
            <a:avLst/>
          </a:prstGeom>
        </p:spPr>
      </p:pic>
      <p:sp>
        <p:nvSpPr>
          <p:cNvPr id="5" name="Rectangle 4"/>
          <p:cNvSpPr/>
          <p:nvPr userDrawn="1"/>
        </p:nvSpPr>
        <p:spPr bwMode="auto">
          <a:xfrm>
            <a:off x="274638" y="1209973"/>
            <a:ext cx="7315200" cy="275169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74639" y="1209973"/>
            <a:ext cx="7315199" cy="2751698"/>
          </a:xfrm>
          <a:noFill/>
        </p:spPr>
        <p:txBody>
          <a:bodyPr tIns="91440" bIns="91440" anchor="t" anchorCtr="0"/>
          <a:lstStyle>
            <a:lvl1pPr>
              <a:defRPr sz="7200" spc="-100"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3992676"/>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6504810"/>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645152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3550575"/>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463823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922658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5287501"/>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862208"/>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97285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9688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79168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7622277"/>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967455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4" name="Content Placeholder 13"/>
          <p:cNvSpPr>
            <a:spLocks noGrp="1"/>
          </p:cNvSpPr>
          <p:nvPr>
            <p:ph sz="quarter" idx="10"/>
          </p:nvPr>
        </p:nvSpPr>
        <p:spPr>
          <a:xfrm>
            <a:off x="712969" y="1874921"/>
            <a:ext cx="10997874" cy="222830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itle 15"/>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91847283"/>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1824" y="0"/>
            <a:ext cx="11192828" cy="1165754"/>
          </a:xfrm>
        </p:spPr>
        <p:txBody>
          <a:bodyPr/>
          <a:lstStyle>
            <a:lvl1pPr>
              <a:defRPr sz="3570"/>
            </a:lvl1pPr>
          </a:lstStyle>
          <a:p>
            <a:r>
              <a:rPr lang="en-US" smtClean="0"/>
              <a:t>Click to edit Master title style</a:t>
            </a:r>
            <a:endParaRPr lang="en-US" dirty="0"/>
          </a:p>
        </p:txBody>
      </p:sp>
      <p:sp>
        <p:nvSpPr>
          <p:cNvPr id="4" name="Content Placeholder 3"/>
          <p:cNvSpPr>
            <a:spLocks noGrp="1"/>
          </p:cNvSpPr>
          <p:nvPr>
            <p:ph sz="quarter" idx="10"/>
          </p:nvPr>
        </p:nvSpPr>
        <p:spPr>
          <a:xfrm>
            <a:off x="621823" y="1217565"/>
            <a:ext cx="5492777" cy="5181130"/>
          </a:xfrm>
        </p:spPr>
        <p:txBody>
          <a:bodyPr>
            <a:normAutofit/>
          </a:bodyPr>
          <a:lstStyle>
            <a:lvl1pPr>
              <a:defRPr sz="2448"/>
            </a:lvl1pPr>
            <a:lvl2pPr>
              <a:defRPr sz="2448"/>
            </a:lvl2pPr>
            <a:lvl3pPr>
              <a:defRPr sz="2040"/>
            </a:lvl3pPr>
            <a:lvl4pPr>
              <a:defRPr sz="1938"/>
            </a:lvl4pPr>
            <a:lvl5pPr>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6321875" y="1217565"/>
            <a:ext cx="5492777" cy="5181130"/>
          </a:xfrm>
        </p:spPr>
        <p:txBody>
          <a:bodyPr>
            <a:normAutofit/>
          </a:bodyPr>
          <a:lstStyle>
            <a:lvl1pPr>
              <a:defRPr sz="2448"/>
            </a:lvl1pPr>
            <a:lvl2pPr>
              <a:defRPr sz="2448"/>
            </a:lvl2pPr>
            <a:lvl3pPr>
              <a:defRPr sz="2040"/>
            </a:lvl3pPr>
            <a:lvl4pPr>
              <a:defRPr sz="1938"/>
            </a:lvl4pPr>
            <a:lvl5pPr>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userDrawn="1"/>
        </p:nvSpPr>
        <p:spPr>
          <a:xfrm>
            <a:off x="8255775" y="6615772"/>
            <a:ext cx="2282409" cy="350330"/>
          </a:xfrm>
          <a:prstGeom prst="rect">
            <a:avLst/>
          </a:prstGeom>
          <a:noFill/>
        </p:spPr>
        <p:txBody>
          <a:bodyPr wrap="none" rtlCol="0">
            <a:spAutoFit/>
          </a:bodyPr>
          <a:lstStyle/>
          <a:p>
            <a:r>
              <a:rPr lang="en-US" sz="1632" dirty="0" smtClean="0">
                <a:solidFill>
                  <a:prstClr val="white"/>
                </a:solidFill>
                <a:ea typeface="Segoe UI" pitchFamily="34" charset="0"/>
                <a:cs typeface="Segoe UI" pitchFamily="34" charset="0"/>
              </a:rPr>
              <a:t>Microsoft Confidential</a:t>
            </a:r>
          </a:p>
        </p:txBody>
      </p:sp>
      <p:sp>
        <p:nvSpPr>
          <p:cNvPr id="3" name="Slide Number Placeholder 2"/>
          <p:cNvSpPr>
            <a:spLocks noGrp="1"/>
          </p:cNvSpPr>
          <p:nvPr>
            <p:ph type="sldNum" sz="quarter" idx="12"/>
          </p:nvPr>
        </p:nvSpPr>
        <p:spPr>
          <a:xfrm>
            <a:off x="10550433" y="6602250"/>
            <a:ext cx="401052" cy="372394"/>
          </a:xfrm>
          <a:prstGeom prst="rect">
            <a:avLst/>
          </a:prstGeom>
        </p:spPr>
        <p:txBody>
          <a:bodyPr/>
          <a:lstStyle/>
          <a:p>
            <a:fld id="{39D45510-462B-40FC-BE70-805DAA4496BA}" type="slidenum">
              <a:rPr lang="en-US" smtClean="0">
                <a:solidFill>
                  <a:prstClr val="black"/>
                </a:solidFill>
              </a:rPr>
              <a:pPr/>
              <a:t>‹#›</a:t>
            </a:fld>
            <a:endParaRPr lang="en-US" dirty="0">
              <a:solidFill>
                <a:prstClr val="black"/>
              </a:solidFill>
            </a:endParaRPr>
          </a:p>
        </p:txBody>
      </p:sp>
      <p:sp>
        <p:nvSpPr>
          <p:cNvPr id="7" name="Date Placeholder 4"/>
          <p:cNvSpPr>
            <a:spLocks noGrp="1"/>
          </p:cNvSpPr>
          <p:nvPr>
            <p:ph type="dt" sz="half" idx="2"/>
          </p:nvPr>
        </p:nvSpPr>
        <p:spPr>
          <a:xfrm>
            <a:off x="192670" y="6606712"/>
            <a:ext cx="2900981"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3113B8F7-C9CE-4C15-8C31-5BDA988CFA73}" type="datetime1">
              <a:rPr lang="en-US" smtClean="0">
                <a:solidFill>
                  <a:prstClr val="black">
                    <a:tint val="75000"/>
                  </a:prstClr>
                </a:solidFill>
              </a:rPr>
              <a:pPr/>
              <a:t>8/11/2014</a:t>
            </a:fld>
            <a:endParaRPr lang="en-US" dirty="0">
              <a:solidFill>
                <a:prstClr val="black">
                  <a:tint val="75000"/>
                </a:prstClr>
              </a:solidFill>
            </a:endParaRPr>
          </a:p>
        </p:txBody>
      </p:sp>
    </p:spTree>
    <p:extLst>
      <p:ext uri="{BB962C8B-B14F-4D97-AF65-F5344CB8AC3E}">
        <p14:creationId xmlns:p14="http://schemas.microsoft.com/office/powerpoint/2010/main" val="4106949028"/>
      </p:ext>
    </p:extLst>
  </p:cSld>
  <p:clrMapOvr>
    <a:masterClrMapping/>
  </p:clrMapOvr>
  <p:transition spd="slow">
    <p:wipe dir="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70"/>
            </a:lvl1pPr>
          </a:lstStyle>
          <a:p>
            <a:r>
              <a:rPr lang="en-US" smtClean="0"/>
              <a:t>Click to edit Master title style</a:t>
            </a:r>
            <a:endParaRPr lang="en-US" dirty="0"/>
          </a:p>
        </p:txBody>
      </p:sp>
      <p:sp>
        <p:nvSpPr>
          <p:cNvPr id="4" name="Content Placeholder 3"/>
          <p:cNvSpPr>
            <a:spLocks noGrp="1"/>
          </p:cNvSpPr>
          <p:nvPr>
            <p:ph sz="quarter" idx="10"/>
          </p:nvPr>
        </p:nvSpPr>
        <p:spPr>
          <a:xfrm>
            <a:off x="621823" y="1217565"/>
            <a:ext cx="5492777" cy="5181130"/>
          </a:xfrm>
        </p:spPr>
        <p:txBody>
          <a:bodyPr>
            <a:normAutofit/>
          </a:bodyPr>
          <a:lstStyle>
            <a:lvl1pPr>
              <a:defRPr sz="2448"/>
            </a:lvl1pPr>
            <a:lvl2pPr>
              <a:defRPr sz="2448"/>
            </a:lvl2pPr>
            <a:lvl3pPr>
              <a:defRPr sz="2040"/>
            </a:lvl3pPr>
            <a:lvl4pPr>
              <a:defRPr sz="1938"/>
            </a:lvl4pPr>
            <a:lvl5pPr>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6321875" y="1217565"/>
            <a:ext cx="5492777" cy="5181130"/>
          </a:xfrm>
        </p:spPr>
        <p:txBody>
          <a:bodyPr>
            <a:normAutofit/>
          </a:bodyPr>
          <a:lstStyle>
            <a:lvl1pPr>
              <a:defRPr sz="2448"/>
            </a:lvl1pPr>
            <a:lvl2pPr>
              <a:defRPr sz="2448"/>
            </a:lvl2pPr>
            <a:lvl3pPr>
              <a:defRPr sz="2040"/>
            </a:lvl3pPr>
            <a:lvl4pPr>
              <a:defRPr sz="1938"/>
            </a:lvl4pPr>
            <a:lvl5pPr>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userDrawn="1"/>
        </p:nvSpPr>
        <p:spPr>
          <a:xfrm>
            <a:off x="8255775" y="6615772"/>
            <a:ext cx="2282409" cy="350330"/>
          </a:xfrm>
          <a:prstGeom prst="rect">
            <a:avLst/>
          </a:prstGeom>
          <a:noFill/>
        </p:spPr>
        <p:txBody>
          <a:bodyPr wrap="none" rtlCol="0">
            <a:spAutoFit/>
          </a:bodyPr>
          <a:lstStyle/>
          <a:p>
            <a:r>
              <a:rPr lang="en-US" sz="1632" dirty="0" smtClean="0">
                <a:solidFill>
                  <a:prstClr val="white"/>
                </a:solidFill>
                <a:ea typeface="Segoe UI" pitchFamily="34" charset="0"/>
                <a:cs typeface="Segoe UI" pitchFamily="34" charset="0"/>
              </a:rPr>
              <a:t>Microsoft Confidential</a:t>
            </a:r>
          </a:p>
        </p:txBody>
      </p:sp>
      <p:sp>
        <p:nvSpPr>
          <p:cNvPr id="3" name="Slide Number Placeholder 2"/>
          <p:cNvSpPr>
            <a:spLocks noGrp="1"/>
          </p:cNvSpPr>
          <p:nvPr>
            <p:ph type="sldNum" sz="quarter" idx="12"/>
          </p:nvPr>
        </p:nvSpPr>
        <p:spPr>
          <a:xfrm>
            <a:off x="10550433" y="6602250"/>
            <a:ext cx="401052" cy="372394"/>
          </a:xfrm>
          <a:prstGeom prst="rect">
            <a:avLst/>
          </a:prstGeom>
        </p:spPr>
        <p:txBody>
          <a:bodyPr/>
          <a:lstStyle/>
          <a:p>
            <a:fld id="{39D45510-462B-40FC-BE70-805DAA4496BA}" type="slidenum">
              <a:rPr lang="en-US" smtClean="0">
                <a:solidFill>
                  <a:prstClr val="black"/>
                </a:solidFill>
              </a:rPr>
              <a:pPr/>
              <a:t>‹#›</a:t>
            </a:fld>
            <a:endParaRPr lang="en-US" dirty="0">
              <a:solidFill>
                <a:prstClr val="black"/>
              </a:solidFill>
            </a:endParaRPr>
          </a:p>
        </p:txBody>
      </p:sp>
      <p:sp>
        <p:nvSpPr>
          <p:cNvPr id="7" name="Date Placeholder 4"/>
          <p:cNvSpPr>
            <a:spLocks noGrp="1"/>
          </p:cNvSpPr>
          <p:nvPr>
            <p:ph type="dt" sz="half" idx="2"/>
          </p:nvPr>
        </p:nvSpPr>
        <p:spPr>
          <a:xfrm>
            <a:off x="192670" y="6606712"/>
            <a:ext cx="2900981"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3113B8F7-C9CE-4C15-8C31-5BDA988CFA73}" type="datetime1">
              <a:rPr lang="en-US" smtClean="0">
                <a:solidFill>
                  <a:prstClr val="black">
                    <a:tint val="75000"/>
                  </a:prstClr>
                </a:solidFill>
              </a:rPr>
              <a:pPr/>
              <a:t>8/11/2014</a:t>
            </a:fld>
            <a:endParaRPr lang="en-US" dirty="0">
              <a:solidFill>
                <a:prstClr val="black">
                  <a:tint val="75000"/>
                </a:prstClr>
              </a:solidFill>
            </a:endParaRPr>
          </a:p>
        </p:txBody>
      </p:sp>
    </p:spTree>
    <p:extLst>
      <p:ext uri="{BB962C8B-B14F-4D97-AF65-F5344CB8AC3E}">
        <p14:creationId xmlns:p14="http://schemas.microsoft.com/office/powerpoint/2010/main" val="3544559126"/>
      </p:ext>
    </p:extLst>
  </p:cSld>
  <p:clrMapOvr>
    <a:masterClrMapping/>
  </p:clrMapOvr>
  <p:transition spd="slow">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83" r:id="rId1"/>
    <p:sldLayoutId id="2147484279" r:id="rId2"/>
    <p:sldLayoutId id="2147484184" r:id="rId3"/>
    <p:sldLayoutId id="2147484280" r:id="rId4"/>
    <p:sldLayoutId id="2147484274" r:id="rId5"/>
    <p:sldLayoutId id="2147484272" r:id="rId6"/>
    <p:sldLayoutId id="2147484185" r:id="rId7"/>
    <p:sldLayoutId id="2147484186" r:id="rId8"/>
    <p:sldLayoutId id="2147484130" r:id="rId9"/>
    <p:sldLayoutId id="2147484101" r:id="rId10"/>
    <p:sldLayoutId id="2147484102" r:id="rId11"/>
    <p:sldLayoutId id="2147484087" r:id="rId12"/>
    <p:sldLayoutId id="2147484098" r:id="rId13"/>
    <p:sldLayoutId id="2147484086" r:id="rId14"/>
    <p:sldLayoutId id="2147484107" r:id="rId15"/>
    <p:sldLayoutId id="2147484099" r:id="rId16"/>
    <p:sldLayoutId id="2147484100" r:id="rId17"/>
    <p:sldLayoutId id="2147484089" r:id="rId18"/>
    <p:sldLayoutId id="2147484106" r:id="rId19"/>
    <p:sldLayoutId id="2147484092" r:id="rId20"/>
    <p:sldLayoutId id="2147484093" r:id="rId21"/>
    <p:sldLayoutId id="2147484127" r:id="rId22"/>
    <p:sldLayoutId id="2147484128" r:id="rId23"/>
    <p:sldLayoutId id="2147484129" r:id="rId24"/>
    <p:sldLayoutId id="2147484094" r:id="rId25"/>
    <p:sldLayoutId id="2147484096" r:id="rId26"/>
    <p:sldLayoutId id="2147484282" r:id="rId27"/>
    <p:sldLayoutId id="2147484283" r:id="rId28"/>
    <p:sldLayoutId id="2147484285" r:id="rId2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2260113"/>
      </p:ext>
    </p:extLst>
  </p:cSld>
  <p:clrMap bg1="dk1" tx1="lt1" bg2="dk2" tx2="lt2" accent1="accent1" accent2="accent2" accent3="accent3" accent4="accent4" accent5="accent5" accent6="accent6" hlink="hlink" folHlink="folHlink"/>
  <p:sldLayoutIdLst>
    <p:sldLayoutId id="2147484244" r:id="rId1"/>
    <p:sldLayoutId id="2147484275" r:id="rId2"/>
    <p:sldLayoutId id="2147484247" r:id="rId3"/>
    <p:sldLayoutId id="2147484281" r:id="rId4"/>
    <p:sldLayoutId id="2147484277" r:id="rId5"/>
    <p:sldLayoutId id="2147484278" r:id="rId6"/>
    <p:sldLayoutId id="2147484249" r:id="rId7"/>
    <p:sldLayoutId id="2147484251" r:id="rId8"/>
    <p:sldLayoutId id="2147484253" r:id="rId9"/>
    <p:sldLayoutId id="2147484254" r:id="rId10"/>
    <p:sldLayoutId id="2147484255" r:id="rId11"/>
    <p:sldLayoutId id="2147484256" r:id="rId12"/>
    <p:sldLayoutId id="2147484257" r:id="rId13"/>
    <p:sldLayoutId id="2147484258" r:id="rId14"/>
    <p:sldLayoutId id="2147484259" r:id="rId15"/>
    <p:sldLayoutId id="2147484260" r:id="rId16"/>
    <p:sldLayoutId id="2147484261" r:id="rId17"/>
    <p:sldLayoutId id="2147484262" r:id="rId18"/>
    <p:sldLayoutId id="2147484263" r:id="rId19"/>
    <p:sldLayoutId id="2147484264" r:id="rId20"/>
    <p:sldLayoutId id="2147484265" r:id="rId21"/>
    <p:sldLayoutId id="2147484266" r:id="rId22"/>
    <p:sldLayoutId id="2147484267" r:id="rId23"/>
    <p:sldLayoutId id="2147484268" r:id="rId24"/>
    <p:sldLayoutId id="2147484269" r:id="rId25"/>
    <p:sldLayoutId id="2147484270" r:id="rId2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pPr defTabSz="932597"/>
            <a:fld id="{C1822B04-123C-4953-BEEE-E6B873C9A9C3}" type="datetimeFigureOut">
              <a:rPr lang="en-US" smtClean="0">
                <a:solidFill>
                  <a:prstClr val="black">
                    <a:tint val="75000"/>
                  </a:prstClr>
                </a:solidFill>
              </a:rPr>
              <a:pPr defTabSz="932597"/>
              <a:t>8/11/2014</a:t>
            </a:fld>
            <a:endParaRPr lang="en-US">
              <a:solidFill>
                <a:prstClr val="black">
                  <a:tint val="75000"/>
                </a:prstClr>
              </a:solidFill>
            </a:endParaRPr>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pPr defTabSz="932597"/>
            <a:endParaRPr lang="en-US">
              <a:solidFill>
                <a:prstClr val="black">
                  <a:tint val="75000"/>
                </a:prstClr>
              </a:solidFill>
            </a:endParaRPr>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pPr defTabSz="932597"/>
            <a:fld id="{A4BBEF19-40D1-46AC-88D4-3F9F4D2015A6}" type="slidenum">
              <a:rPr lang="en-US" smtClean="0">
                <a:solidFill>
                  <a:prstClr val="black">
                    <a:tint val="75000"/>
                  </a:prstClr>
                </a:solidFill>
              </a:rPr>
              <a:pPr defTabSz="932597"/>
              <a:t>‹#›</a:t>
            </a:fld>
            <a:endParaRPr lang="en-US">
              <a:solidFill>
                <a:prstClr val="black">
                  <a:tint val="75000"/>
                </a:prstClr>
              </a:solidFill>
            </a:endParaRPr>
          </a:p>
        </p:txBody>
      </p:sp>
    </p:spTree>
    <p:extLst>
      <p:ext uri="{BB962C8B-B14F-4D97-AF65-F5344CB8AC3E}">
        <p14:creationId xmlns:p14="http://schemas.microsoft.com/office/powerpoint/2010/main" val="1137135403"/>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1586129"/>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 id="2147484313" r:id="rId14"/>
    <p:sldLayoutId id="2147484314" r:id="rId15"/>
    <p:sldLayoutId id="2147484315" r:id="rId16"/>
    <p:sldLayoutId id="2147484316" r:id="rId17"/>
    <p:sldLayoutId id="2147484317" r:id="rId18"/>
    <p:sldLayoutId id="2147484318" r:id="rId19"/>
    <p:sldLayoutId id="2147484319" r:id="rId20"/>
    <p:sldLayoutId id="2147484320" r:id="rId21"/>
    <p:sldLayoutId id="2147484321" r:id="rId22"/>
    <p:sldLayoutId id="2147484322" r:id="rId23"/>
    <p:sldLayoutId id="2147484323" r:id="rId24"/>
    <p:sldLayoutId id="2147484324" r:id="rId25"/>
    <p:sldLayoutId id="2147484325" r:id="rId26"/>
    <p:sldLayoutId id="2147484326" r:id="rId27"/>
    <p:sldLayoutId id="2147484327" r:id="rId28"/>
    <p:sldLayoutId id="2147484328" r:id="rId2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0.xml"/><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62.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1587"/>
            <a:ext cx="12439650" cy="6991350"/>
          </a:xfrm>
          <a:prstGeom prst="rect">
            <a:avLst/>
          </a:prstGeom>
        </p:spPr>
      </p:pic>
      <p:sp>
        <p:nvSpPr>
          <p:cNvPr id="4" name="Rectangle 3"/>
          <p:cNvSpPr/>
          <p:nvPr/>
        </p:nvSpPr>
        <p:spPr>
          <a:xfrm>
            <a:off x="2460303" y="1460499"/>
            <a:ext cx="6886898" cy="357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Large-Scale Reconfigurable Computing in </a:t>
            </a:r>
            <a:r>
              <a:rPr lang="en-US" dirty="0" smtClean="0">
                <a:solidFill>
                  <a:schemeClr val="tx1"/>
                </a:solidFill>
              </a:rPr>
              <a:t>a Microsoft Datacenter</a:t>
            </a:r>
            <a:endParaRPr lang="en-US" dirty="0">
              <a:solidFill>
                <a:schemeClr val="tx1"/>
              </a:solidFill>
            </a:endParaRPr>
          </a:p>
        </p:txBody>
      </p:sp>
      <p:sp>
        <p:nvSpPr>
          <p:cNvPr id="3" name="TextBox 2"/>
          <p:cNvSpPr txBox="1"/>
          <p:nvPr/>
        </p:nvSpPr>
        <p:spPr>
          <a:xfrm>
            <a:off x="206062" y="5898524"/>
            <a:ext cx="415716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Andrew Putnam – Microsoft</a:t>
            </a:r>
          </a:p>
        </p:txBody>
      </p:sp>
      <p:sp>
        <p:nvSpPr>
          <p:cNvPr id="6" name="TextBox 5"/>
          <p:cNvSpPr txBox="1"/>
          <p:nvPr/>
        </p:nvSpPr>
        <p:spPr>
          <a:xfrm>
            <a:off x="7895538" y="5898524"/>
            <a:ext cx="424379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Hot Chips 26 – Aug 12, 2014</a:t>
            </a:r>
          </a:p>
        </p:txBody>
      </p:sp>
    </p:spTree>
    <p:extLst>
      <p:ext uri="{BB962C8B-B14F-4D97-AF65-F5344CB8AC3E}">
        <p14:creationId xmlns:p14="http://schemas.microsoft.com/office/powerpoint/2010/main" val="231631291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Prototype #1: BFB board</a:t>
            </a:r>
            <a:endParaRPr lang="en-US" dirty="0"/>
          </a:p>
        </p:txBody>
      </p:sp>
      <p:sp>
        <p:nvSpPr>
          <p:cNvPr id="7" name="Content Placeholder 6"/>
          <p:cNvSpPr>
            <a:spLocks noGrp="1"/>
          </p:cNvSpPr>
          <p:nvPr>
            <p:ph type="body" sz="quarter" idx="10"/>
          </p:nvPr>
        </p:nvSpPr>
        <p:spPr>
          <a:xfrm>
            <a:off x="215700" y="1343753"/>
            <a:ext cx="6637360" cy="2536079"/>
          </a:xfrm>
        </p:spPr>
        <p:txBody>
          <a:bodyPr>
            <a:normAutofit lnSpcReduction="10000"/>
          </a:bodyPr>
          <a:lstStyle/>
          <a:p>
            <a:r>
              <a:rPr lang="en-US" sz="2800" dirty="0" smtClean="0"/>
              <a:t>Prototyped a 6-FPGA board</a:t>
            </a:r>
          </a:p>
          <a:p>
            <a:r>
              <a:rPr lang="en-US" sz="2800" dirty="0" smtClean="0"/>
              <a:t>3x2 GPIO mesh </a:t>
            </a:r>
          </a:p>
          <a:p>
            <a:r>
              <a:rPr lang="en-US" sz="2800" dirty="0" smtClean="0"/>
              <a:t>PCIe connecting all FPGAs, CPU</a:t>
            </a:r>
          </a:p>
          <a:p>
            <a:r>
              <a:rPr lang="en-US" sz="2800" dirty="0" smtClean="0"/>
              <a:t>Plugs into </a:t>
            </a:r>
            <a:r>
              <a:rPr lang="en-US" sz="2800" dirty="0" err="1" smtClean="0"/>
              <a:t>Supermicro</a:t>
            </a:r>
            <a:r>
              <a:rPr lang="en-US" sz="2800" dirty="0" smtClean="0"/>
              <a:t> GPU server</a:t>
            </a:r>
            <a:endParaRPr lang="en-US" sz="2800" dirty="0"/>
          </a:p>
          <a:p>
            <a:r>
              <a:rPr lang="en-US" sz="2800" dirty="0" smtClean="0"/>
              <a:t>Serves L2 scoring for 48-server pod</a:t>
            </a:r>
            <a:endParaRPr lang="en-US" sz="2800" dirty="0"/>
          </a:p>
        </p:txBody>
      </p:sp>
      <p:sp>
        <p:nvSpPr>
          <p:cNvPr id="14" name="TextBox 13"/>
          <p:cNvSpPr txBox="1"/>
          <p:nvPr/>
        </p:nvSpPr>
        <p:spPr>
          <a:xfrm>
            <a:off x="4021931" y="4965225"/>
            <a:ext cx="4194790" cy="1692771"/>
          </a:xfrm>
          <a:prstGeom prst="rect">
            <a:avLst/>
          </a:prstGeom>
          <a:noFill/>
        </p:spPr>
        <p:txBody>
          <a:bodyPr wrap="square" rtlCol="0">
            <a:spAutoFit/>
          </a:bodyPr>
          <a:lstStyle/>
          <a:p>
            <a:pPr marL="291436" indent="-291436">
              <a:lnSpc>
                <a:spcPct val="130000"/>
              </a:lnSpc>
              <a:buFont typeface="Arial"/>
              <a:buChar char="•"/>
            </a:pPr>
            <a:r>
              <a:rPr lang="en-US" sz="2000" dirty="0" smtClean="0">
                <a:latin typeface="Segoe UI" pitchFamily="34" charset="0"/>
                <a:ea typeface="Segoe UI" pitchFamily="34" charset="0"/>
                <a:cs typeface="Segoe UI" pitchFamily="34" charset="0"/>
              </a:rPr>
              <a:t>1U, 2U, or 4U rack-mounted</a:t>
            </a:r>
            <a:endParaRPr lang="en-US" sz="2000" dirty="0">
              <a:latin typeface="Segoe UI" pitchFamily="34" charset="0"/>
              <a:ea typeface="Segoe UI" pitchFamily="34" charset="0"/>
              <a:cs typeface="Segoe UI" pitchFamily="34" charset="0"/>
            </a:endParaRPr>
          </a:p>
          <a:p>
            <a:pPr marL="291436" indent="-291436">
              <a:lnSpc>
                <a:spcPct val="130000"/>
              </a:lnSpc>
              <a:buFont typeface="Arial"/>
              <a:buChar char="•"/>
            </a:pPr>
            <a:r>
              <a:rPr lang="en-US" sz="2000" dirty="0" smtClean="0">
                <a:latin typeface="Segoe UI" pitchFamily="34" charset="0"/>
                <a:ea typeface="Segoe UI" pitchFamily="34" charset="0"/>
                <a:cs typeface="Segoe UI" pitchFamily="34" charset="0"/>
              </a:rPr>
              <a:t>1/2/4 x 10Ge </a:t>
            </a:r>
            <a:r>
              <a:rPr lang="en-US" sz="2000" dirty="0">
                <a:latin typeface="Segoe UI" pitchFamily="34" charset="0"/>
                <a:ea typeface="Segoe UI" pitchFamily="34" charset="0"/>
                <a:cs typeface="Segoe UI" pitchFamily="34" charset="0"/>
              </a:rPr>
              <a:t>ports</a:t>
            </a:r>
          </a:p>
          <a:p>
            <a:pPr marL="291436" indent="-291436">
              <a:lnSpc>
                <a:spcPct val="130000"/>
              </a:lnSpc>
              <a:buFont typeface="Arial"/>
              <a:buChar char="•"/>
            </a:pPr>
            <a:r>
              <a:rPr lang="en-US" sz="2000" dirty="0" smtClean="0">
                <a:latin typeface="Segoe UI" pitchFamily="34" charset="0"/>
                <a:ea typeface="Segoe UI" pitchFamily="34" charset="0"/>
                <a:cs typeface="Segoe UI" pitchFamily="34" charset="0"/>
              </a:rPr>
              <a:t>Up to </a:t>
            </a:r>
            <a:r>
              <a:rPr lang="en-US" sz="2000" dirty="0">
                <a:latin typeface="Segoe UI" pitchFamily="34" charset="0"/>
                <a:ea typeface="Segoe UI" pitchFamily="34" charset="0"/>
                <a:cs typeface="Segoe UI" pitchFamily="34" charset="0"/>
              </a:rPr>
              <a:t>4 PCIe </a:t>
            </a:r>
            <a:r>
              <a:rPr lang="en-US" sz="2000" dirty="0" smtClean="0">
                <a:latin typeface="Segoe UI" pitchFamily="34" charset="0"/>
                <a:ea typeface="Segoe UI" pitchFamily="34" charset="0"/>
                <a:cs typeface="Segoe UI" pitchFamily="34" charset="0"/>
              </a:rPr>
              <a:t>x16 slots</a:t>
            </a:r>
            <a:endParaRPr lang="en-US" sz="2000" dirty="0">
              <a:latin typeface="Segoe UI" pitchFamily="34" charset="0"/>
              <a:ea typeface="Segoe UI" pitchFamily="34" charset="0"/>
              <a:cs typeface="Segoe UI" pitchFamily="34" charset="0"/>
            </a:endParaRPr>
          </a:p>
          <a:p>
            <a:pPr marL="291436" indent="-291436">
              <a:lnSpc>
                <a:spcPct val="130000"/>
              </a:lnSpc>
              <a:buFont typeface="Arial"/>
              <a:buChar char="•"/>
            </a:pPr>
            <a:r>
              <a:rPr lang="en-US" sz="2000" dirty="0" smtClean="0">
                <a:latin typeface="Segoe UI" pitchFamily="34" charset="0"/>
                <a:ea typeface="Segoe UI" pitchFamily="34" charset="0"/>
                <a:cs typeface="Segoe UI" pitchFamily="34" charset="0"/>
              </a:rPr>
              <a:t>2 sockets, 6-core Intel </a:t>
            </a:r>
            <a:r>
              <a:rPr lang="en-US" sz="2000" dirty="0" err="1" smtClean="0">
                <a:latin typeface="Segoe UI" pitchFamily="34" charset="0"/>
                <a:ea typeface="Segoe UI" pitchFamily="34" charset="0"/>
                <a:cs typeface="Segoe UI" pitchFamily="34" charset="0"/>
              </a:rPr>
              <a:t>Westmere</a:t>
            </a:r>
            <a:endParaRPr lang="en-US" sz="2000" dirty="0">
              <a:latin typeface="Segoe UI" pitchFamily="34" charset="0"/>
              <a:ea typeface="Segoe UI" pitchFamily="34" charset="0"/>
              <a:cs typeface="Segoe U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387" y="1109824"/>
            <a:ext cx="5157127" cy="23021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17" y="3917602"/>
            <a:ext cx="3381375" cy="28765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4301" y="3496347"/>
            <a:ext cx="5067300" cy="3333750"/>
          </a:xfrm>
          <a:prstGeom prst="rect">
            <a:avLst/>
          </a:prstGeom>
        </p:spPr>
      </p:pic>
    </p:spTree>
    <p:extLst>
      <p:ext uri="{BB962C8B-B14F-4D97-AF65-F5344CB8AC3E}">
        <p14:creationId xmlns:p14="http://schemas.microsoft.com/office/powerpoint/2010/main" val="63834340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Centralized Model Unsuitable for Datacenter</a:t>
            </a:r>
            <a:endParaRPr lang="en-US" sz="4800" dirty="0"/>
          </a:p>
        </p:txBody>
      </p:sp>
      <p:sp>
        <p:nvSpPr>
          <p:cNvPr id="3" name="Content Placeholder 2"/>
          <p:cNvSpPr>
            <a:spLocks noGrp="1"/>
          </p:cNvSpPr>
          <p:nvPr>
            <p:ph sz="quarter" idx="10"/>
          </p:nvPr>
        </p:nvSpPr>
        <p:spPr>
          <a:xfrm>
            <a:off x="276684" y="1469619"/>
            <a:ext cx="11887200" cy="3988784"/>
          </a:xfrm>
        </p:spPr>
        <p:txBody>
          <a:bodyPr/>
          <a:lstStyle/>
          <a:p>
            <a:r>
              <a:rPr lang="en-US" dirty="0"/>
              <a:t>Single point of </a:t>
            </a:r>
            <a:r>
              <a:rPr lang="en-US" dirty="0" smtClean="0"/>
              <a:t>failure</a:t>
            </a:r>
            <a:endParaRPr lang="en-US" dirty="0"/>
          </a:p>
          <a:p>
            <a:r>
              <a:rPr lang="en-US" dirty="0"/>
              <a:t>Complicates rack design, thermals, </a:t>
            </a:r>
            <a:r>
              <a:rPr lang="en-US" dirty="0" smtClean="0"/>
              <a:t>maintainability</a:t>
            </a:r>
          </a:p>
          <a:p>
            <a:r>
              <a:rPr lang="en-US" dirty="0" smtClean="0"/>
              <a:t>Network communication for any use of FPGA</a:t>
            </a:r>
          </a:p>
          <a:p>
            <a:pPr lvl="1"/>
            <a:r>
              <a:rPr lang="en-US" dirty="0" smtClean="0"/>
              <a:t>Definition of the Network In-cast problem</a:t>
            </a:r>
          </a:p>
          <a:p>
            <a:pPr lvl="1"/>
            <a:r>
              <a:rPr lang="en-US" dirty="0" smtClean="0"/>
              <a:t>Precludes many latency-sensitive workloads</a:t>
            </a:r>
          </a:p>
          <a:p>
            <a:r>
              <a:rPr lang="en-US" dirty="0" smtClean="0"/>
              <a:t>Limited elasticity</a:t>
            </a:r>
          </a:p>
          <a:p>
            <a:pPr lvl="1"/>
            <a:r>
              <a:rPr lang="en-US" dirty="0" smtClean="0"/>
              <a:t>What if you need more than six FPGAs</a:t>
            </a:r>
            <a:r>
              <a:rPr lang="en-US" dirty="0"/>
              <a:t>?</a:t>
            </a:r>
            <a:endParaRPr lang="en-US" dirty="0" smtClean="0"/>
          </a:p>
        </p:txBody>
      </p:sp>
      <p:grpSp>
        <p:nvGrpSpPr>
          <p:cNvPr id="32" name="Group 31"/>
          <p:cNvGrpSpPr/>
          <p:nvPr/>
        </p:nvGrpSpPr>
        <p:grpSpPr>
          <a:xfrm>
            <a:off x="8759133" y="3655589"/>
            <a:ext cx="2800622" cy="3066826"/>
            <a:chOff x="2404657" y="1132522"/>
            <a:chExt cx="5226992" cy="5723828"/>
          </a:xfrm>
        </p:grpSpPr>
        <p:sp>
          <p:nvSpPr>
            <p:cNvPr id="60" name="Rectangle 59"/>
            <p:cNvSpPr/>
            <p:nvPr/>
          </p:nvSpPr>
          <p:spPr bwMode="auto">
            <a:xfrm>
              <a:off x="3918537" y="2096589"/>
              <a:ext cx="1387206" cy="329837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a:gradFill>
                    <a:gsLst>
                      <a:gs pos="0">
                        <a:srgbClr val="FFFFFF"/>
                      </a:gs>
                      <a:gs pos="100000">
                        <a:srgbClr val="FFFFFF"/>
                      </a:gs>
                    </a:gsLst>
                    <a:lin ang="5400000" scaled="0"/>
                  </a:gradFill>
                </a:rPr>
                <a:t>Conventional Servers</a:t>
              </a:r>
              <a:endParaRPr lang="en-US" sz="1200" dirty="0">
                <a:gradFill>
                  <a:gsLst>
                    <a:gs pos="0">
                      <a:srgbClr val="FFFFFF"/>
                    </a:gs>
                    <a:gs pos="100000">
                      <a:srgbClr val="FFFFFF"/>
                    </a:gs>
                  </a:gsLst>
                  <a:lin ang="5400000" scaled="0"/>
                </a:gradFill>
              </a:endParaRPr>
            </a:p>
          </p:txBody>
        </p:sp>
        <p:sp>
          <p:nvSpPr>
            <p:cNvPr id="61" name="TextBox 60"/>
            <p:cNvSpPr txBox="1"/>
            <p:nvPr/>
          </p:nvSpPr>
          <p:spPr>
            <a:xfrm>
              <a:off x="3304004" y="1282815"/>
              <a:ext cx="2583115" cy="965034"/>
            </a:xfrm>
            <a:prstGeom prst="rect">
              <a:avLst/>
            </a:prstGeom>
            <a:noFill/>
          </p:spPr>
          <p:txBody>
            <a:bodyPr wrap="none" lIns="182880" tIns="146304" rIns="182880" bIns="146304" rtlCol="0">
              <a:spAutoFit/>
            </a:bodyPr>
            <a:lstStyle/>
            <a:p>
              <a:pPr algn="ctr">
                <a:lnSpc>
                  <a:spcPct val="90000"/>
                </a:lnSpc>
                <a:spcAft>
                  <a:spcPts val="600"/>
                </a:spcAft>
              </a:pPr>
              <a:r>
                <a:rPr lang="en-US" sz="1600" dirty="0" smtClean="0">
                  <a:gradFill>
                    <a:gsLst>
                      <a:gs pos="2917">
                        <a:schemeClr val="tx1"/>
                      </a:gs>
                      <a:gs pos="30000">
                        <a:schemeClr val="tx1"/>
                      </a:gs>
                    </a:gsLst>
                    <a:lin ang="5400000" scaled="0"/>
                  </a:gradFill>
                </a:rPr>
                <a:t>Centralized</a:t>
              </a:r>
              <a:endParaRPr lang="en-US" sz="1200" dirty="0" smtClean="0">
                <a:gradFill>
                  <a:gsLst>
                    <a:gs pos="2917">
                      <a:schemeClr val="tx1"/>
                    </a:gs>
                    <a:gs pos="30000">
                      <a:schemeClr val="tx1"/>
                    </a:gs>
                  </a:gsLst>
                  <a:lin ang="5400000" scaled="0"/>
                </a:gradFill>
              </a:endParaRPr>
            </a:p>
          </p:txBody>
        </p:sp>
        <p:pic>
          <p:nvPicPr>
            <p:cNvPr id="62" name="Picture 6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777" y="1132522"/>
              <a:ext cx="3983784" cy="5723828"/>
            </a:xfrm>
            <a:prstGeom prst="rect">
              <a:avLst/>
            </a:prstGeom>
          </p:spPr>
        </p:pic>
        <p:sp>
          <p:nvSpPr>
            <p:cNvPr id="63" name="Rectangle 62"/>
            <p:cNvSpPr/>
            <p:nvPr/>
          </p:nvSpPr>
          <p:spPr bwMode="auto">
            <a:xfrm>
              <a:off x="3745099" y="3506702"/>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gradFill>
                    <a:gsLst>
                      <a:gs pos="0">
                        <a:srgbClr val="FFFFFF"/>
                      </a:gs>
                      <a:gs pos="100000">
                        <a:srgbClr val="FFFFFF"/>
                      </a:gs>
                    </a:gsLst>
                    <a:lin ang="5400000" scaled="0"/>
                  </a:gradFill>
                </a:rPr>
                <a:t>FPGAs</a:t>
              </a:r>
              <a:endParaRPr lang="en-US" sz="1400" dirty="0">
                <a:gradFill>
                  <a:gsLst>
                    <a:gs pos="0">
                      <a:srgbClr val="FFFFFF"/>
                    </a:gs>
                    <a:gs pos="100000">
                      <a:srgbClr val="FFFFFF"/>
                    </a:gs>
                  </a:gsLst>
                  <a:lin ang="5400000" scaled="0"/>
                </a:gradFill>
              </a:endParaRPr>
            </a:p>
          </p:txBody>
        </p:sp>
        <p:sp>
          <p:nvSpPr>
            <p:cNvPr id="64" name="Rectangle 63"/>
            <p:cNvSpPr/>
            <p:nvPr/>
          </p:nvSpPr>
          <p:spPr bwMode="auto">
            <a:xfrm>
              <a:off x="3715873" y="5991513"/>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gradFill>
                    <a:gsLst>
                      <a:gs pos="0">
                        <a:srgbClr val="FFFFFF"/>
                      </a:gs>
                      <a:gs pos="100000">
                        <a:srgbClr val="FFFFFF"/>
                      </a:gs>
                    </a:gsLst>
                    <a:lin ang="5400000" scaled="0"/>
                  </a:gradFill>
                </a:rPr>
                <a:t>FPGAs</a:t>
              </a:r>
              <a:endParaRPr lang="en-US" sz="1400" dirty="0">
                <a:gradFill>
                  <a:gsLst>
                    <a:gs pos="0">
                      <a:srgbClr val="FFFFFF"/>
                    </a:gs>
                    <a:gs pos="100000">
                      <a:srgbClr val="FFFFFF"/>
                    </a:gs>
                  </a:gsLst>
                  <a:lin ang="5400000" scaled="0"/>
                </a:gradFill>
              </a:endParaRPr>
            </a:p>
          </p:txBody>
        </p:sp>
        <p:sp>
          <p:nvSpPr>
            <p:cNvPr id="65" name="Rectangle 64"/>
            <p:cNvSpPr/>
            <p:nvPr/>
          </p:nvSpPr>
          <p:spPr bwMode="auto">
            <a:xfrm>
              <a:off x="5120194" y="3516292"/>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gradFill>
                    <a:gsLst>
                      <a:gs pos="0">
                        <a:srgbClr val="FFFFFF"/>
                      </a:gs>
                      <a:gs pos="100000">
                        <a:srgbClr val="FFFFFF"/>
                      </a:gs>
                    </a:gsLst>
                    <a:lin ang="5400000" scaled="0"/>
                  </a:gradFill>
                </a:rPr>
                <a:t>FPGAs</a:t>
              </a:r>
              <a:endParaRPr lang="en-US" sz="1400" dirty="0">
                <a:gradFill>
                  <a:gsLst>
                    <a:gs pos="0">
                      <a:srgbClr val="FFFFFF"/>
                    </a:gs>
                    <a:gs pos="100000">
                      <a:srgbClr val="FFFFFF"/>
                    </a:gs>
                  </a:gsLst>
                  <a:lin ang="5400000" scaled="0"/>
                </a:gradFill>
              </a:endParaRPr>
            </a:p>
          </p:txBody>
        </p:sp>
        <p:sp>
          <p:nvSpPr>
            <p:cNvPr id="66" name="Rectangle 65"/>
            <p:cNvSpPr/>
            <p:nvPr/>
          </p:nvSpPr>
          <p:spPr bwMode="auto">
            <a:xfrm>
              <a:off x="5046692" y="5989083"/>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gradFill>
                    <a:gsLst>
                      <a:gs pos="0">
                        <a:srgbClr val="FFFFFF"/>
                      </a:gs>
                      <a:gs pos="100000">
                        <a:srgbClr val="FFFFFF"/>
                      </a:gs>
                    </a:gsLst>
                    <a:lin ang="5400000" scaled="0"/>
                  </a:gradFill>
                </a:rPr>
                <a:t>FPGAs</a:t>
              </a:r>
              <a:endParaRPr lang="en-US" sz="1400" dirty="0">
                <a:gradFill>
                  <a:gsLst>
                    <a:gs pos="0">
                      <a:srgbClr val="FFFFFF"/>
                    </a:gs>
                    <a:gs pos="100000">
                      <a:srgbClr val="FFFFFF"/>
                    </a:gs>
                  </a:gsLst>
                  <a:lin ang="5400000" scaled="0"/>
                </a:gradFill>
              </a:endParaRPr>
            </a:p>
          </p:txBody>
        </p:sp>
        <p:sp>
          <p:nvSpPr>
            <p:cNvPr id="67" name="Rectangle 66"/>
            <p:cNvSpPr/>
            <p:nvPr/>
          </p:nvSpPr>
          <p:spPr bwMode="auto">
            <a:xfrm>
              <a:off x="2404657" y="3516012"/>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gradFill>
                    <a:gsLst>
                      <a:gs pos="0">
                        <a:srgbClr val="FFFFFF"/>
                      </a:gs>
                      <a:gs pos="100000">
                        <a:srgbClr val="FFFFFF"/>
                      </a:gs>
                    </a:gsLst>
                    <a:lin ang="5400000" scaled="0"/>
                  </a:gradFill>
                </a:rPr>
                <a:t>FPGAs</a:t>
              </a:r>
              <a:endParaRPr lang="en-US" sz="1400" dirty="0">
                <a:gradFill>
                  <a:gsLst>
                    <a:gs pos="0">
                      <a:srgbClr val="FFFFFF"/>
                    </a:gs>
                    <a:gs pos="100000">
                      <a:srgbClr val="FFFFFF"/>
                    </a:gs>
                  </a:gsLst>
                  <a:lin ang="5400000" scaled="0"/>
                </a:gradFill>
              </a:endParaRPr>
            </a:p>
          </p:txBody>
        </p:sp>
        <p:sp>
          <p:nvSpPr>
            <p:cNvPr id="68" name="Rectangle 67"/>
            <p:cNvSpPr/>
            <p:nvPr/>
          </p:nvSpPr>
          <p:spPr bwMode="auto">
            <a:xfrm>
              <a:off x="2414703" y="5989082"/>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gradFill>
                    <a:gsLst>
                      <a:gs pos="0">
                        <a:srgbClr val="FFFFFF"/>
                      </a:gs>
                      <a:gs pos="100000">
                        <a:srgbClr val="FFFFFF"/>
                      </a:gs>
                    </a:gsLst>
                    <a:lin ang="5400000" scaled="0"/>
                  </a:gradFill>
                </a:rPr>
                <a:t>FPGAs</a:t>
              </a:r>
              <a:endParaRPr lang="en-US" sz="1400" dirty="0">
                <a:gradFill>
                  <a:gsLst>
                    <a:gs pos="0">
                      <a:srgbClr val="FFFFFF"/>
                    </a:gs>
                    <a:gs pos="100000">
                      <a:srgbClr val="FFFFFF"/>
                    </a:gs>
                  </a:gsLst>
                  <a:lin ang="5400000" scaled="0"/>
                </a:gradFill>
              </a:endParaRPr>
            </a:p>
          </p:txBody>
        </p:sp>
        <p:sp>
          <p:nvSpPr>
            <p:cNvPr id="69" name="Rectangle 68"/>
            <p:cNvSpPr/>
            <p:nvPr/>
          </p:nvSpPr>
          <p:spPr bwMode="auto">
            <a:xfrm>
              <a:off x="2404657" y="1132522"/>
              <a:ext cx="174120" cy="572382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400" dirty="0">
                <a:gradFill>
                  <a:gsLst>
                    <a:gs pos="0">
                      <a:srgbClr val="FFFFFF"/>
                    </a:gs>
                    <a:gs pos="100000">
                      <a:srgbClr val="FFFFFF"/>
                    </a:gs>
                  </a:gsLst>
                  <a:lin ang="5400000" scaled="0"/>
                </a:gradFill>
              </a:endParaRPr>
            </a:p>
          </p:txBody>
        </p:sp>
        <p:sp>
          <p:nvSpPr>
            <p:cNvPr id="70" name="Rectangle 69"/>
            <p:cNvSpPr/>
            <p:nvPr/>
          </p:nvSpPr>
          <p:spPr bwMode="auto">
            <a:xfrm>
              <a:off x="6347862" y="5989081"/>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gradFill>
                    <a:gsLst>
                      <a:gs pos="0">
                        <a:srgbClr val="FFFFFF"/>
                      </a:gs>
                      <a:gs pos="100000">
                        <a:srgbClr val="FFFFFF"/>
                      </a:gs>
                    </a:gsLst>
                    <a:lin ang="5400000" scaled="0"/>
                  </a:gradFill>
                </a:rPr>
                <a:t>FPGAs</a:t>
              </a:r>
              <a:endParaRPr lang="en-US" sz="1400" dirty="0">
                <a:gradFill>
                  <a:gsLst>
                    <a:gs pos="0">
                      <a:srgbClr val="FFFFFF"/>
                    </a:gs>
                    <a:gs pos="100000">
                      <a:srgbClr val="FFFFFF"/>
                    </a:gs>
                  </a:gsLst>
                  <a:lin ang="5400000" scaled="0"/>
                </a:gradFill>
              </a:endParaRPr>
            </a:p>
          </p:txBody>
        </p:sp>
        <p:sp>
          <p:nvSpPr>
            <p:cNvPr id="71" name="Rectangle 70"/>
            <p:cNvSpPr/>
            <p:nvPr/>
          </p:nvSpPr>
          <p:spPr bwMode="auto">
            <a:xfrm>
              <a:off x="6566214" y="1132522"/>
              <a:ext cx="1065435" cy="572382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200" dirty="0">
                <a:gradFill>
                  <a:gsLst>
                    <a:gs pos="0">
                      <a:srgbClr val="FFFFFF"/>
                    </a:gs>
                    <a:gs pos="100000">
                      <a:srgbClr val="FFFFFF"/>
                    </a:gs>
                  </a:gsLst>
                  <a:lin ang="5400000" scaled="0"/>
                </a:gradFill>
              </a:endParaRPr>
            </a:p>
          </p:txBody>
        </p:sp>
      </p:grpSp>
      <p:sp>
        <p:nvSpPr>
          <p:cNvPr id="33" name="&quot;No&quot; Symbol 32"/>
          <p:cNvSpPr/>
          <p:nvPr/>
        </p:nvSpPr>
        <p:spPr bwMode="auto">
          <a:xfrm rot="5400000">
            <a:off x="8479609" y="3920413"/>
            <a:ext cx="2794716" cy="2794716"/>
          </a:xfrm>
          <a:prstGeom prst="noSmoking">
            <a:avLst>
              <a:gd name="adj" fmla="val 8141"/>
            </a:avLst>
          </a:prstGeom>
          <a:solidFill>
            <a:srgbClr val="FF0000"/>
          </a:solidFill>
          <a:ln>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1557317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Design Requirements</a:t>
            </a:r>
            <a:endParaRPr lang="en-US" dirty="0"/>
          </a:p>
        </p:txBody>
      </p:sp>
      <p:sp>
        <p:nvSpPr>
          <p:cNvPr id="6" name="Oval Callout 5"/>
          <p:cNvSpPr/>
          <p:nvPr/>
        </p:nvSpPr>
        <p:spPr bwMode="auto">
          <a:xfrm>
            <a:off x="250995" y="1214472"/>
            <a:ext cx="3741684" cy="2522482"/>
          </a:xfrm>
          <a:prstGeom prst="wedgeEllipseCallout">
            <a:avLst>
              <a:gd name="adj1" fmla="val 51253"/>
              <a:gd name="adj2" fmla="val 34584"/>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b="1" u="sng" dirty="0" smtClean="0">
                <a:gradFill>
                  <a:gsLst>
                    <a:gs pos="0">
                      <a:srgbClr val="FFFFFF"/>
                    </a:gs>
                    <a:gs pos="100000">
                      <a:srgbClr val="FFFFFF"/>
                    </a:gs>
                  </a:gsLst>
                  <a:lin ang="5400000" scaled="0"/>
                </a:gradFill>
              </a:rPr>
              <a:t>Don’t Cost Too Much</a:t>
            </a:r>
          </a:p>
          <a:p>
            <a:pPr algn="ctr" defTabSz="932472" fontAlgn="base">
              <a:spcBef>
                <a:spcPct val="0"/>
              </a:spcBef>
              <a:spcAft>
                <a:spcPct val="0"/>
              </a:spcAft>
            </a:pPr>
            <a:endParaRPr lang="en-US" sz="2000" dirty="0" smtClean="0">
              <a:gradFill>
                <a:gsLst>
                  <a:gs pos="0">
                    <a:srgbClr val="FFFFFF"/>
                  </a:gs>
                  <a:gs pos="100000">
                    <a:srgbClr val="FFFFFF"/>
                  </a:gs>
                </a:gsLst>
                <a:lin ang="5400000" scaled="0"/>
              </a:gradFill>
            </a:endParaRP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&lt;30% Cost of Current Servers</a:t>
            </a:r>
            <a:endParaRPr lang="en-US" sz="2000" dirty="0">
              <a:gradFill>
                <a:gsLst>
                  <a:gs pos="0">
                    <a:srgbClr val="FFFFFF"/>
                  </a:gs>
                  <a:gs pos="100000">
                    <a:srgbClr val="FFFFFF"/>
                  </a:gs>
                </a:gsLst>
                <a:lin ang="5400000" scaled="0"/>
              </a:gradFill>
            </a:endParaRPr>
          </a:p>
        </p:txBody>
      </p:sp>
      <p:sp>
        <p:nvSpPr>
          <p:cNvPr id="7" name="Oval Callout 6"/>
          <p:cNvSpPr/>
          <p:nvPr/>
        </p:nvSpPr>
        <p:spPr bwMode="auto">
          <a:xfrm>
            <a:off x="8242341" y="1228137"/>
            <a:ext cx="4026294" cy="2522482"/>
          </a:xfrm>
          <a:prstGeom prst="wedgeEllipseCallout">
            <a:avLst>
              <a:gd name="adj1" fmla="val -45878"/>
              <a:gd name="adj2" fmla="val 38838"/>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b="1" u="sng" dirty="0" smtClean="0">
                <a:gradFill>
                  <a:gsLst>
                    <a:gs pos="0">
                      <a:srgbClr val="FFFFFF"/>
                    </a:gs>
                    <a:gs pos="100000">
                      <a:srgbClr val="FFFFFF"/>
                    </a:gs>
                  </a:gsLst>
                  <a:lin ang="5400000" scaled="0"/>
                </a:gradFill>
              </a:rPr>
              <a:t>Don’t Burn Too Much Power</a:t>
            </a:r>
          </a:p>
          <a:p>
            <a:pPr algn="ctr" defTabSz="932472" fontAlgn="base">
              <a:spcBef>
                <a:spcPct val="0"/>
              </a:spcBef>
              <a:spcAft>
                <a:spcPct val="0"/>
              </a:spcAft>
            </a:pPr>
            <a:endParaRPr lang="en-US" sz="2000" dirty="0" smtClean="0">
              <a:gradFill>
                <a:gsLst>
                  <a:gs pos="0">
                    <a:srgbClr val="FFFFFF"/>
                  </a:gs>
                  <a:gs pos="100000">
                    <a:srgbClr val="FFFFFF"/>
                  </a:gs>
                </a:gsLst>
                <a:lin ang="5400000" scaled="0"/>
              </a:gradFill>
            </a:endParaRP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&lt;10% Power Draw</a:t>
            </a: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(25W max, all from PCIe)</a:t>
            </a:r>
            <a:endParaRPr lang="en-US" sz="2000" dirty="0">
              <a:gradFill>
                <a:gsLst>
                  <a:gs pos="0">
                    <a:srgbClr val="FFFFFF"/>
                  </a:gs>
                  <a:gs pos="100000">
                    <a:srgbClr val="FFFFFF"/>
                  </a:gs>
                </a:gsLst>
                <a:lin ang="5400000" scaled="0"/>
              </a:gradFill>
            </a:endParaRPr>
          </a:p>
        </p:txBody>
      </p:sp>
      <p:sp>
        <p:nvSpPr>
          <p:cNvPr id="8" name="Oval Callout 7"/>
          <p:cNvSpPr/>
          <p:nvPr/>
        </p:nvSpPr>
        <p:spPr bwMode="auto">
          <a:xfrm>
            <a:off x="3180743" y="4410459"/>
            <a:ext cx="6076715" cy="2522482"/>
          </a:xfrm>
          <a:prstGeom prst="wedgeEllipseCallout">
            <a:avLst>
              <a:gd name="adj1" fmla="val 326"/>
              <a:gd name="adj2" fmla="val -62922"/>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b="1" u="sng" dirty="0" smtClean="0">
                <a:gradFill>
                  <a:gsLst>
                    <a:gs pos="0">
                      <a:srgbClr val="FFFFFF"/>
                    </a:gs>
                    <a:gs pos="100000">
                      <a:srgbClr val="FFFFFF"/>
                    </a:gs>
                  </a:gsLst>
                  <a:lin ang="5400000" scaled="0"/>
                </a:gradFill>
              </a:rPr>
              <a:t>Don’t Break Anything</a:t>
            </a:r>
          </a:p>
          <a:p>
            <a:pPr algn="ctr" defTabSz="932472" fontAlgn="base">
              <a:spcBef>
                <a:spcPct val="0"/>
              </a:spcBef>
              <a:spcAft>
                <a:spcPct val="0"/>
              </a:spcAft>
            </a:pPr>
            <a:endParaRPr lang="en-US" sz="2000" b="1" u="sng" dirty="0" smtClean="0">
              <a:gradFill>
                <a:gsLst>
                  <a:gs pos="0">
                    <a:srgbClr val="FFFFFF"/>
                  </a:gs>
                  <a:gs pos="100000">
                    <a:srgbClr val="FFFFFF"/>
                  </a:gs>
                </a:gsLst>
                <a:lin ang="5400000" scaled="0"/>
              </a:gradFill>
            </a:endParaRP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Work in existing servers</a:t>
            </a: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No Network Modifications</a:t>
            </a: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Do not increase hardware failure rate</a:t>
            </a:r>
          </a:p>
        </p:txBody>
      </p:sp>
      <p:sp>
        <p:nvSpPr>
          <p:cNvPr id="9" name="Oval 8"/>
          <p:cNvSpPr/>
          <p:nvPr/>
        </p:nvSpPr>
        <p:spPr bwMode="auto">
          <a:xfrm>
            <a:off x="4087906" y="1861851"/>
            <a:ext cx="4154435" cy="2157971"/>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b="1" dirty="0" smtClean="0">
                <a:gradFill>
                  <a:gsLst>
                    <a:gs pos="0">
                      <a:srgbClr val="FFFFFF"/>
                    </a:gs>
                    <a:gs pos="100000">
                      <a:srgbClr val="FFFFFF"/>
                    </a:gs>
                  </a:gsLst>
                  <a:lin ang="5400000" scaled="0"/>
                </a:gradFill>
              </a:rPr>
              <a:t>1. </a:t>
            </a:r>
            <a:r>
              <a:rPr lang="en-US" sz="2400" dirty="0" smtClean="0">
                <a:gradFill>
                  <a:gsLst>
                    <a:gs pos="0">
                      <a:srgbClr val="FFFFFF"/>
                    </a:gs>
                    <a:gs pos="100000">
                      <a:srgbClr val="FFFFFF"/>
                    </a:gs>
                  </a:gsLst>
                  <a:lin ang="5400000" scaled="0"/>
                </a:gradFill>
              </a:rPr>
              <a:t>Specialize HW with an FPGA Fabric</a:t>
            </a:r>
          </a:p>
          <a:p>
            <a:pPr algn="ctr" defTabSz="932472" fontAlgn="base">
              <a:spcBef>
                <a:spcPct val="0"/>
              </a:spcBef>
              <a:spcAft>
                <a:spcPct val="0"/>
              </a:spcAft>
            </a:pPr>
            <a:r>
              <a:rPr lang="en-US" sz="2400" b="1" dirty="0" smtClean="0">
                <a:gradFill>
                  <a:gsLst>
                    <a:gs pos="0">
                      <a:srgbClr val="FFFFFF"/>
                    </a:gs>
                    <a:gs pos="100000">
                      <a:srgbClr val="FFFFFF"/>
                    </a:gs>
                  </a:gsLst>
                  <a:lin ang="5400000" scaled="0"/>
                </a:gradFill>
              </a:rPr>
              <a:t>2. </a:t>
            </a:r>
            <a:r>
              <a:rPr lang="en-US" sz="2400" dirty="0" smtClean="0">
                <a:gradFill>
                  <a:gsLst>
                    <a:gs pos="0">
                      <a:srgbClr val="FFFFFF"/>
                    </a:gs>
                    <a:gs pos="100000">
                      <a:srgbClr val="FFFFFF"/>
                    </a:gs>
                  </a:gsLst>
                  <a:lin ang="5400000" scaled="0"/>
                </a:gradFill>
              </a:rPr>
              <a:t>Keep Servers Homogeneous</a:t>
            </a:r>
            <a:endParaRPr lang="en-US" sz="24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532809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0606" y="1211287"/>
            <a:ext cx="7784097" cy="4555093"/>
          </a:xfrm>
        </p:spPr>
        <p:txBody>
          <a:bodyPr/>
          <a:lstStyle/>
          <a:p>
            <a:r>
              <a:rPr lang="en-US" dirty="0"/>
              <a:t>Microsoft Open Compute </a:t>
            </a:r>
            <a:r>
              <a:rPr lang="en-US" dirty="0" smtClean="0"/>
              <a:t>Server</a:t>
            </a:r>
          </a:p>
          <a:p>
            <a:r>
              <a:rPr lang="en-US" dirty="0" smtClean="0"/>
              <a:t>1U, ½ wide servers</a:t>
            </a:r>
          </a:p>
          <a:p>
            <a:r>
              <a:rPr lang="en-US" dirty="0" smtClean="0"/>
              <a:t>Enough space &amp; </a:t>
            </a:r>
            <a:br>
              <a:rPr lang="en-US" dirty="0" smtClean="0"/>
            </a:br>
            <a:r>
              <a:rPr lang="en-US" dirty="0" smtClean="0"/>
              <a:t>power for ½ height, </a:t>
            </a:r>
            <a:br>
              <a:rPr lang="en-US" dirty="0" smtClean="0"/>
            </a:br>
            <a:r>
              <a:rPr lang="en-US" dirty="0" smtClean="0"/>
              <a:t>½ length PCIe card</a:t>
            </a:r>
          </a:p>
          <a:p>
            <a:r>
              <a:rPr lang="en-US" dirty="0" smtClean="0"/>
              <a:t>Squeeze in a single FPGA</a:t>
            </a:r>
          </a:p>
          <a:p>
            <a:r>
              <a:rPr lang="en-US" dirty="0" smtClean="0"/>
              <a:t>Won’t fit (or power) GPU</a:t>
            </a:r>
          </a:p>
        </p:txBody>
      </p:sp>
      <p:sp>
        <p:nvSpPr>
          <p:cNvPr id="3" name="Title 2"/>
          <p:cNvSpPr>
            <a:spLocks noGrp="1"/>
          </p:cNvSpPr>
          <p:nvPr>
            <p:ph type="title"/>
          </p:nvPr>
        </p:nvSpPr>
        <p:spPr/>
        <p:txBody>
          <a:bodyPr/>
          <a:lstStyle/>
          <a:p>
            <a:r>
              <a:rPr lang="en-US" dirty="0" smtClean="0"/>
              <a:t>Datacenter Servers</a:t>
            </a:r>
            <a:endParaRPr lang="en-US" dirty="0"/>
          </a:p>
        </p:txBody>
      </p:sp>
      <p:sp>
        <p:nvSpPr>
          <p:cNvPr id="10" name="Rectangle 9"/>
          <p:cNvSpPr/>
          <p:nvPr/>
        </p:nvSpPr>
        <p:spPr>
          <a:xfrm>
            <a:off x="0" y="6726653"/>
            <a:ext cx="9372151" cy="261610"/>
          </a:xfrm>
          <a:prstGeom prst="rect">
            <a:avLst/>
          </a:prstGeom>
        </p:spPr>
        <p:txBody>
          <a:bodyPr wrap="square">
            <a:spAutoFit/>
          </a:bodyPr>
          <a:lstStyle/>
          <a:p>
            <a:pPr algn="ctr"/>
            <a:r>
              <a:rPr lang="en-US" sz="1100" dirty="0"/>
              <a:t>http://www.globalfoundationservices.com/posts/2014/january/27/microsoft-contributes-cloud-server-specification-to-open-compute-project.aspx</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8523" y="3803476"/>
            <a:ext cx="4133850" cy="2943225"/>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24372">
            <a:off x="8908323" y="-327059"/>
            <a:ext cx="2724150" cy="4448175"/>
          </a:xfrm>
          <a:prstGeom prst="rect">
            <a:avLst/>
          </a:prstGeom>
        </p:spPr>
      </p:pic>
    </p:spTree>
    <p:extLst>
      <p:ext uri="{BB962C8B-B14F-4D97-AF65-F5344CB8AC3E}">
        <p14:creationId xmlns:p14="http://schemas.microsoft.com/office/powerpoint/2010/main" val="353670002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Microsoft Open Compute Server</a:t>
            </a:r>
            <a:endParaRPr lang="en-US" dirty="0"/>
          </a:p>
        </p:txBody>
      </p:sp>
      <p:sp>
        <p:nvSpPr>
          <p:cNvPr id="10" name="Content Placeholder 9"/>
          <p:cNvSpPr>
            <a:spLocks noGrp="1"/>
          </p:cNvSpPr>
          <p:nvPr>
            <p:ph sz="quarter" idx="10"/>
          </p:nvPr>
        </p:nvSpPr>
        <p:spPr>
          <a:xfrm>
            <a:off x="230240" y="5064837"/>
            <a:ext cx="5988861" cy="1815882"/>
          </a:xfrm>
        </p:spPr>
        <p:txBody>
          <a:bodyPr/>
          <a:lstStyle/>
          <a:p>
            <a:pPr lvl="1"/>
            <a:r>
              <a:rPr lang="en-US" sz="2000" dirty="0" smtClean="0">
                <a:solidFill>
                  <a:schemeClr val="tx1"/>
                </a:solidFill>
              </a:rPr>
              <a:t>Two </a:t>
            </a:r>
            <a:r>
              <a:rPr lang="en-US" sz="2000" dirty="0">
                <a:solidFill>
                  <a:schemeClr val="tx1"/>
                </a:solidFill>
              </a:rPr>
              <a:t>8-core Xeon 2.1 GHz CPUs</a:t>
            </a:r>
          </a:p>
          <a:p>
            <a:pPr lvl="1"/>
            <a:r>
              <a:rPr lang="en-US" sz="2000" dirty="0">
                <a:solidFill>
                  <a:schemeClr val="tx1"/>
                </a:solidFill>
              </a:rPr>
              <a:t>64 GB DRAM</a:t>
            </a:r>
          </a:p>
          <a:p>
            <a:pPr lvl="1"/>
            <a:r>
              <a:rPr lang="en-US" sz="2000" dirty="0">
                <a:solidFill>
                  <a:schemeClr val="tx1"/>
                </a:solidFill>
              </a:rPr>
              <a:t>4 </a:t>
            </a:r>
            <a:r>
              <a:rPr lang="en-US" sz="2000" dirty="0" smtClean="0">
                <a:solidFill>
                  <a:schemeClr val="tx1"/>
                </a:solidFill>
              </a:rPr>
              <a:t>HDDs @ 2 TB, 2 SSDs @ 512 GB</a:t>
            </a:r>
            <a:endParaRPr lang="en-US" sz="2000" dirty="0">
              <a:solidFill>
                <a:schemeClr val="tx1"/>
              </a:solidFill>
            </a:endParaRPr>
          </a:p>
          <a:p>
            <a:pPr lvl="1"/>
            <a:r>
              <a:rPr lang="en-US" sz="2000" dirty="0">
                <a:solidFill>
                  <a:schemeClr val="tx1"/>
                </a:solidFill>
              </a:rPr>
              <a:t>10 Gb Ethernet</a:t>
            </a:r>
          </a:p>
          <a:p>
            <a:pPr lvl="1"/>
            <a:r>
              <a:rPr lang="en-US" sz="2000" dirty="0">
                <a:solidFill>
                  <a:schemeClr val="tx1"/>
                </a:solidFill>
              </a:rPr>
              <a:t>No cable </a:t>
            </a:r>
            <a:r>
              <a:rPr lang="en-US" sz="2000" dirty="0" smtClean="0">
                <a:solidFill>
                  <a:schemeClr val="tx1"/>
                </a:solidFill>
              </a:rPr>
              <a:t>attachments to server </a:t>
            </a:r>
            <a:endParaRPr lang="en-US" sz="2000" dirty="0">
              <a:solidFill>
                <a:schemeClr val="tx1"/>
              </a:solidFill>
            </a:endParaRP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473880" y="1416758"/>
            <a:ext cx="11490443" cy="3445793"/>
          </a:xfrm>
          <a:prstGeom prst="roundRect">
            <a:avLst>
              <a:gd name="adj" fmla="val 8594"/>
            </a:avLst>
          </a:prstGeom>
          <a:solidFill>
            <a:srgbClr val="FFFFFF">
              <a:shade val="85000"/>
            </a:srgbClr>
          </a:solidFill>
          <a:ln>
            <a:noFill/>
          </a:ln>
          <a:effectLst/>
        </p:spPr>
      </p:pic>
      <p:sp>
        <p:nvSpPr>
          <p:cNvPr id="6" name="Rounded Rectangle 5"/>
          <p:cNvSpPr/>
          <p:nvPr/>
        </p:nvSpPr>
        <p:spPr>
          <a:xfrm rot="5400000">
            <a:off x="10293598" y="3165057"/>
            <a:ext cx="1587266" cy="14481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269" tIns="46634" rIns="93269" bIns="46634" rtlCol="0" anchor="ctr"/>
          <a:lstStyle/>
          <a:p>
            <a:pPr algn="ctr"/>
            <a:endParaRPr lang="en-US"/>
          </a:p>
        </p:txBody>
      </p:sp>
      <p:cxnSp>
        <p:nvCxnSpPr>
          <p:cNvPr id="11" name="Straight Arrow Connector 10"/>
          <p:cNvCxnSpPr/>
          <p:nvPr/>
        </p:nvCxnSpPr>
        <p:spPr>
          <a:xfrm>
            <a:off x="5891514" y="5231753"/>
            <a:ext cx="5301205"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36474" y="5124858"/>
            <a:ext cx="141128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Air flow</a:t>
            </a:r>
          </a:p>
        </p:txBody>
      </p:sp>
      <p:grpSp>
        <p:nvGrpSpPr>
          <p:cNvPr id="8" name="Group 7"/>
          <p:cNvGrpSpPr/>
          <p:nvPr/>
        </p:nvGrpSpPr>
        <p:grpSpPr>
          <a:xfrm>
            <a:off x="7540720" y="3889145"/>
            <a:ext cx="2822423" cy="2905423"/>
            <a:chOff x="7540720" y="3889145"/>
            <a:chExt cx="2822423" cy="2905423"/>
          </a:xfrm>
        </p:grpSpPr>
        <p:sp>
          <p:nvSpPr>
            <p:cNvPr id="4" name="TextBox 3"/>
            <p:cNvSpPr txBox="1"/>
            <p:nvPr/>
          </p:nvSpPr>
          <p:spPr>
            <a:xfrm>
              <a:off x="7540720" y="5646561"/>
              <a:ext cx="2002792" cy="1148007"/>
            </a:xfrm>
            <a:prstGeom prst="rect">
              <a:avLst/>
            </a:prstGeom>
            <a:noFill/>
          </p:spPr>
          <p:txBody>
            <a:bodyPr wrap="none" lIns="182880" tIns="146304" rIns="182880" bIns="146304" rtlCol="0">
              <a:spAutoFit/>
            </a:bodyPr>
            <a:lstStyle/>
            <a:p>
              <a:pPr algn="ctr">
                <a:lnSpc>
                  <a:spcPct val="90000"/>
                </a:lnSpc>
                <a:spcAft>
                  <a:spcPts val="600"/>
                </a:spcAft>
              </a:pPr>
              <a:r>
                <a:rPr lang="en-US" sz="2800" dirty="0" smtClean="0">
                  <a:gradFill>
                    <a:gsLst>
                      <a:gs pos="2917">
                        <a:schemeClr val="tx1"/>
                      </a:gs>
                      <a:gs pos="30000">
                        <a:schemeClr val="tx1"/>
                      </a:gs>
                    </a:gsLst>
                    <a:lin ang="5400000" scaled="0"/>
                  </a:gradFill>
                </a:rPr>
                <a:t>200 LFM</a:t>
              </a:r>
            </a:p>
            <a:p>
              <a:pPr algn="ctr">
                <a:lnSpc>
                  <a:spcPct val="90000"/>
                </a:lnSpc>
                <a:spcAft>
                  <a:spcPts val="600"/>
                </a:spcAft>
              </a:pPr>
              <a:r>
                <a:rPr lang="en-US" sz="2800" dirty="0" smtClean="0">
                  <a:solidFill>
                    <a:srgbClr val="FF0000"/>
                  </a:solidFill>
                </a:rPr>
                <a:t>68 ⁰C </a:t>
              </a:r>
              <a:r>
                <a:rPr lang="en-US" sz="2800" dirty="0" smtClean="0">
                  <a:gradFill>
                    <a:gsLst>
                      <a:gs pos="2917">
                        <a:schemeClr val="tx1"/>
                      </a:gs>
                      <a:gs pos="30000">
                        <a:schemeClr val="tx1"/>
                      </a:gs>
                    </a:gsLst>
                    <a:lin ang="5400000" scaled="0"/>
                  </a:gradFill>
                </a:rPr>
                <a:t>Inlet</a:t>
              </a:r>
              <a:endParaRPr lang="en-US" sz="2800" dirty="0" smtClean="0">
                <a:solidFill>
                  <a:srgbClr val="FF0000"/>
                </a:solidFill>
              </a:endParaRPr>
            </a:p>
          </p:txBody>
        </p:sp>
        <p:cxnSp>
          <p:nvCxnSpPr>
            <p:cNvPr id="7" name="Curved Connector 6"/>
            <p:cNvCxnSpPr>
              <a:stCxn id="4" idx="3"/>
            </p:cNvCxnSpPr>
            <p:nvPr/>
          </p:nvCxnSpPr>
          <p:spPr>
            <a:xfrm flipV="1">
              <a:off x="9543512" y="3889145"/>
              <a:ext cx="819631" cy="2331420"/>
            </a:xfrm>
            <a:prstGeom prst="curvedConnector2">
              <a:avLst/>
            </a:prstGeom>
            <a:ln w="762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6702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473" y="3533184"/>
            <a:ext cx="2900195" cy="32109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6502" y="3535449"/>
            <a:ext cx="3057533" cy="3208666"/>
          </a:xfrm>
          <a:prstGeom prst="rect">
            <a:avLst/>
          </a:prstGeom>
        </p:spPr>
      </p:pic>
      <p:sp>
        <p:nvSpPr>
          <p:cNvPr id="2" name="Title 1"/>
          <p:cNvSpPr>
            <a:spLocks noGrp="1"/>
          </p:cNvSpPr>
          <p:nvPr>
            <p:ph type="title"/>
          </p:nvPr>
        </p:nvSpPr>
        <p:spPr/>
        <p:txBody>
          <a:bodyPr/>
          <a:lstStyle/>
          <a:p>
            <a:r>
              <a:rPr lang="en-US" dirty="0" smtClean="0"/>
              <a:t>Catapult FPGA Accelerator Card</a:t>
            </a:r>
            <a:endParaRPr lang="en-US" dirty="0"/>
          </a:p>
        </p:txBody>
      </p:sp>
      <p:sp>
        <p:nvSpPr>
          <p:cNvPr id="10" name="Content Placeholder 9"/>
          <p:cNvSpPr>
            <a:spLocks noGrp="1"/>
          </p:cNvSpPr>
          <p:nvPr>
            <p:ph type="body" sz="quarter" idx="10"/>
          </p:nvPr>
        </p:nvSpPr>
        <p:spPr>
          <a:xfrm>
            <a:off x="274639" y="1212849"/>
            <a:ext cx="6641316" cy="2536079"/>
          </a:xfrm>
        </p:spPr>
        <p:txBody>
          <a:bodyPr>
            <a:noAutofit/>
          </a:bodyPr>
          <a:lstStyle/>
          <a:p>
            <a:pPr lvl="1"/>
            <a:r>
              <a:rPr lang="en-US" sz="3600" dirty="0" smtClean="0">
                <a:solidFill>
                  <a:schemeClr val="tx1"/>
                </a:solidFill>
                <a:latin typeface="+mj-lt"/>
              </a:rPr>
              <a:t>Altera Stratix V GS D5</a:t>
            </a:r>
          </a:p>
          <a:p>
            <a:pPr lvl="2"/>
            <a:r>
              <a:rPr lang="en-US" sz="2800" dirty="0" smtClean="0">
                <a:solidFill>
                  <a:schemeClr val="tx1"/>
                </a:solidFill>
                <a:latin typeface="+mj-lt"/>
              </a:rPr>
              <a:t>172k ALMs</a:t>
            </a:r>
            <a:r>
              <a:rPr lang="en-US" sz="2800" dirty="0">
                <a:solidFill>
                  <a:schemeClr val="tx1"/>
                </a:solidFill>
                <a:latin typeface="+mj-lt"/>
              </a:rPr>
              <a:t>, </a:t>
            </a:r>
            <a:r>
              <a:rPr lang="en-US" sz="2800" dirty="0" smtClean="0">
                <a:solidFill>
                  <a:schemeClr val="tx1"/>
                </a:solidFill>
                <a:latin typeface="+mj-lt"/>
              </a:rPr>
              <a:t>2,014 M20Ks, 1,590 DSPs</a:t>
            </a:r>
          </a:p>
          <a:p>
            <a:pPr lvl="1"/>
            <a:r>
              <a:rPr lang="en-US" sz="3600" dirty="0">
                <a:solidFill>
                  <a:schemeClr val="tx1"/>
                </a:solidFill>
                <a:latin typeface="+mj-lt"/>
              </a:rPr>
              <a:t>8GB </a:t>
            </a:r>
            <a:r>
              <a:rPr lang="en-US" sz="3600" dirty="0" smtClean="0">
                <a:solidFill>
                  <a:schemeClr val="tx1"/>
                </a:solidFill>
                <a:latin typeface="+mj-lt"/>
              </a:rPr>
              <a:t>DDR3-1333</a:t>
            </a:r>
          </a:p>
          <a:p>
            <a:pPr lvl="1"/>
            <a:r>
              <a:rPr lang="en-US" sz="3600" dirty="0" smtClean="0">
                <a:solidFill>
                  <a:schemeClr val="tx1"/>
                </a:solidFill>
                <a:latin typeface="+mj-lt"/>
              </a:rPr>
              <a:t>32 MB Configuration Flash</a:t>
            </a:r>
            <a:endParaRPr lang="en-US" sz="3600" dirty="0">
              <a:solidFill>
                <a:schemeClr val="tx1"/>
              </a:solidFill>
              <a:latin typeface="+mj-lt"/>
            </a:endParaRPr>
          </a:p>
        </p:txBody>
      </p:sp>
      <p:sp>
        <p:nvSpPr>
          <p:cNvPr id="7" name="Content Placeholder 6"/>
          <p:cNvSpPr>
            <a:spLocks noGrp="1"/>
          </p:cNvSpPr>
          <p:nvPr>
            <p:ph type="body" sz="quarter" idx="11"/>
          </p:nvPr>
        </p:nvSpPr>
        <p:spPr>
          <a:xfrm>
            <a:off x="6675439" y="1212849"/>
            <a:ext cx="5486399" cy="3053144"/>
          </a:xfrm>
        </p:spPr>
        <p:txBody>
          <a:bodyPr/>
          <a:lstStyle/>
          <a:p>
            <a:pPr lvl="1"/>
            <a:r>
              <a:rPr lang="en-US" sz="3600" dirty="0">
                <a:solidFill>
                  <a:schemeClr val="tx1"/>
                </a:solidFill>
                <a:latin typeface="+mj-lt"/>
              </a:rPr>
              <a:t>PCIe Gen 3 x8</a:t>
            </a:r>
          </a:p>
          <a:p>
            <a:pPr lvl="1"/>
            <a:r>
              <a:rPr lang="en-US" sz="3600" dirty="0" smtClean="0">
                <a:solidFill>
                  <a:schemeClr val="tx1"/>
                </a:solidFill>
                <a:latin typeface="+mj-lt"/>
              </a:rPr>
              <a:t>8 lanes to Mini-SAS SFF-8088 connectors</a:t>
            </a:r>
            <a:endParaRPr lang="en-US" sz="3600" dirty="0">
              <a:solidFill>
                <a:schemeClr val="tx1"/>
              </a:solidFill>
              <a:latin typeface="+mj-lt"/>
            </a:endParaRPr>
          </a:p>
          <a:p>
            <a:pPr lvl="1"/>
            <a:r>
              <a:rPr lang="en-US" sz="3600" dirty="0">
                <a:solidFill>
                  <a:schemeClr val="tx1"/>
                </a:solidFill>
                <a:latin typeface="+mj-lt"/>
              </a:rPr>
              <a:t>Powered by PCIe slot</a:t>
            </a:r>
          </a:p>
          <a:p>
            <a:endParaRPr lang="en-US" dirty="0"/>
          </a:p>
        </p:txBody>
      </p:sp>
      <p:sp>
        <p:nvSpPr>
          <p:cNvPr id="14" name="Rounded Rectangle 13"/>
          <p:cNvSpPr/>
          <p:nvPr/>
        </p:nvSpPr>
        <p:spPr bwMode="auto">
          <a:xfrm>
            <a:off x="989006" y="4143128"/>
            <a:ext cx="1656889" cy="381000"/>
          </a:xfrm>
          <a:prstGeom prst="roundRect">
            <a:avLst/>
          </a:prstGeom>
          <a:solidFill>
            <a:srgbClr val="006E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96" tIns="146317" rIns="182896" bIns="146317" numCol="1" spcCol="0" rtlCol="0" fromWordArt="0" anchor="ctr" anchorCtr="0" forceAA="0" compatLnSpc="1">
            <a:prstTxWarp prst="textNoShape">
              <a:avLst/>
            </a:prstTxWarp>
            <a:noAutofit/>
          </a:bodyPr>
          <a:lstStyle/>
          <a:p>
            <a:pPr algn="ctr" defTabSz="932575" fontAlgn="base">
              <a:lnSpc>
                <a:spcPct val="90000"/>
              </a:lnSpc>
              <a:spcBef>
                <a:spcPct val="0"/>
              </a:spcBef>
              <a:spcAft>
                <a:spcPct val="0"/>
              </a:spcAft>
            </a:pPr>
            <a:r>
              <a:rPr lang="en-US" sz="2400" b="1" dirty="0" err="1" smtClean="0">
                <a:solidFill>
                  <a:schemeClr val="bg1"/>
                </a:solidFill>
                <a:ea typeface="Segoe UI" pitchFamily="34" charset="0"/>
                <a:cs typeface="Segoe UI" pitchFamily="34" charset="0"/>
              </a:rPr>
              <a:t>Stratix</a:t>
            </a:r>
            <a:r>
              <a:rPr lang="en-US" sz="2400" b="1" dirty="0" smtClean="0">
                <a:solidFill>
                  <a:schemeClr val="bg1"/>
                </a:solidFill>
                <a:ea typeface="Segoe UI" pitchFamily="34" charset="0"/>
                <a:cs typeface="Segoe UI" pitchFamily="34" charset="0"/>
              </a:rPr>
              <a:t> V</a:t>
            </a:r>
            <a:endParaRPr lang="en-US" sz="2400" b="1" dirty="0">
              <a:solidFill>
                <a:schemeClr val="bg1"/>
              </a:solidFill>
              <a:ea typeface="Segoe UI" pitchFamily="34" charset="0"/>
              <a:cs typeface="Segoe UI" pitchFamily="34" charset="0"/>
            </a:endParaRPr>
          </a:p>
        </p:txBody>
      </p:sp>
      <p:sp>
        <p:nvSpPr>
          <p:cNvPr id="16" name="Rounded Rectangle 15"/>
          <p:cNvSpPr/>
          <p:nvPr/>
        </p:nvSpPr>
        <p:spPr bwMode="auto">
          <a:xfrm>
            <a:off x="2143045" y="6439321"/>
            <a:ext cx="1981481" cy="377728"/>
          </a:xfrm>
          <a:prstGeom prst="roundRect">
            <a:avLst/>
          </a:prstGeom>
          <a:solidFill>
            <a:srgbClr val="006E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96" tIns="146317" rIns="182896" bIns="146317" numCol="1" spcCol="0" rtlCol="0" fromWordArt="0" anchor="ctr" anchorCtr="0" forceAA="0" compatLnSpc="1">
            <a:prstTxWarp prst="textNoShape">
              <a:avLst/>
            </a:prstTxWarp>
            <a:noAutofit/>
          </a:bodyPr>
          <a:lstStyle/>
          <a:p>
            <a:pPr algn="ctr" defTabSz="932575" fontAlgn="base">
              <a:lnSpc>
                <a:spcPct val="90000"/>
              </a:lnSpc>
              <a:spcBef>
                <a:spcPct val="0"/>
              </a:spcBef>
              <a:spcAft>
                <a:spcPct val="0"/>
              </a:spcAft>
            </a:pPr>
            <a:r>
              <a:rPr lang="en-US" sz="2400" b="1" dirty="0">
                <a:solidFill>
                  <a:schemeClr val="bg1"/>
                </a:solidFill>
                <a:ea typeface="Segoe UI" pitchFamily="34" charset="0"/>
                <a:cs typeface="Segoe UI" pitchFamily="34" charset="0"/>
              </a:rPr>
              <a:t>8GB DDR3</a:t>
            </a:r>
          </a:p>
        </p:txBody>
      </p:sp>
      <p:sp>
        <p:nvSpPr>
          <p:cNvPr id="9" name="Rounded Rectangle 8"/>
          <p:cNvSpPr/>
          <p:nvPr/>
        </p:nvSpPr>
        <p:spPr bwMode="auto">
          <a:xfrm>
            <a:off x="7954000" y="4275429"/>
            <a:ext cx="2362535" cy="377728"/>
          </a:xfrm>
          <a:prstGeom prst="roundRect">
            <a:avLst/>
          </a:prstGeom>
          <a:solidFill>
            <a:srgbClr val="006E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96" tIns="146317" rIns="182896" bIns="146317" numCol="1" spcCol="0" rtlCol="0" fromWordArt="0" anchor="ctr" anchorCtr="0" forceAA="0" compatLnSpc="1">
            <a:prstTxWarp prst="textNoShape">
              <a:avLst/>
            </a:prstTxWarp>
            <a:noAutofit/>
          </a:bodyPr>
          <a:lstStyle/>
          <a:p>
            <a:pPr algn="ctr" defTabSz="932575" fontAlgn="base">
              <a:lnSpc>
                <a:spcPct val="90000"/>
              </a:lnSpc>
              <a:spcBef>
                <a:spcPct val="0"/>
              </a:spcBef>
              <a:spcAft>
                <a:spcPct val="0"/>
              </a:spcAft>
            </a:pPr>
            <a:r>
              <a:rPr lang="en-US" sz="2400" b="1" dirty="0" err="1">
                <a:solidFill>
                  <a:schemeClr val="bg1"/>
                </a:solidFill>
                <a:ea typeface="Segoe UI" pitchFamily="34" charset="0"/>
                <a:cs typeface="Segoe UI" pitchFamily="34" charset="0"/>
              </a:rPr>
              <a:t>PCIe</a:t>
            </a:r>
            <a:r>
              <a:rPr lang="en-US" sz="2400" b="1" dirty="0">
                <a:solidFill>
                  <a:schemeClr val="bg1"/>
                </a:solidFill>
                <a:ea typeface="Segoe UI" pitchFamily="34" charset="0"/>
                <a:cs typeface="Segoe UI" pitchFamily="34" charset="0"/>
              </a:rPr>
              <a:t> Gen3 x8</a:t>
            </a:r>
          </a:p>
        </p:txBody>
      </p:sp>
      <p:sp>
        <p:nvSpPr>
          <p:cNvPr id="11" name="Rounded Rectangle 10"/>
          <p:cNvSpPr/>
          <p:nvPr/>
        </p:nvSpPr>
        <p:spPr bwMode="auto">
          <a:xfrm>
            <a:off x="7281105" y="5412403"/>
            <a:ext cx="4275065" cy="414906"/>
          </a:xfrm>
          <a:prstGeom prst="roundRect">
            <a:avLst/>
          </a:prstGeom>
          <a:solidFill>
            <a:srgbClr val="006E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96" tIns="146317" rIns="182896" bIns="146317" numCol="1" spcCol="0" rtlCol="0" fromWordArt="0" anchor="ctr" anchorCtr="0" forceAA="0" compatLnSpc="1">
            <a:prstTxWarp prst="textNoShape">
              <a:avLst/>
            </a:prstTxWarp>
            <a:noAutofit/>
          </a:bodyPr>
          <a:lstStyle/>
          <a:p>
            <a:pPr algn="ctr" defTabSz="932575" fontAlgn="base">
              <a:lnSpc>
                <a:spcPct val="90000"/>
              </a:lnSpc>
              <a:spcBef>
                <a:spcPct val="0"/>
              </a:spcBef>
              <a:spcAft>
                <a:spcPct val="0"/>
              </a:spcAft>
            </a:pPr>
            <a:r>
              <a:rPr lang="en-US" sz="2400" b="1" dirty="0" smtClean="0">
                <a:solidFill>
                  <a:schemeClr val="bg1"/>
                </a:solidFill>
                <a:ea typeface="Segoe UI" pitchFamily="34" charset="0"/>
                <a:cs typeface="Segoe UI" pitchFamily="34" charset="0"/>
              </a:rPr>
              <a:t>4x  20 Gbps Torus Network</a:t>
            </a:r>
            <a:endParaRPr lang="en-US" sz="2400" b="1" dirty="0">
              <a:solidFill>
                <a:schemeClr val="bg1"/>
              </a:solidFill>
              <a:ea typeface="Segoe UI" pitchFamily="34" charset="0"/>
              <a:cs typeface="Segoe UI" pitchFamily="34" charset="0"/>
            </a:endParaRPr>
          </a:p>
        </p:txBody>
      </p:sp>
      <p:sp>
        <p:nvSpPr>
          <p:cNvPr id="17" name="Rounded Rectangle 16"/>
          <p:cNvSpPr/>
          <p:nvPr/>
        </p:nvSpPr>
        <p:spPr bwMode="auto">
          <a:xfrm>
            <a:off x="4441296" y="3632593"/>
            <a:ext cx="1463869" cy="626871"/>
          </a:xfrm>
          <a:prstGeom prst="roundRect">
            <a:avLst/>
          </a:prstGeom>
          <a:solidFill>
            <a:srgbClr val="006E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96" tIns="146317" rIns="182896" bIns="146317" numCol="1" spcCol="0" rtlCol="0" fromWordArt="0" anchor="ctr" anchorCtr="0" forceAA="0" compatLnSpc="1">
            <a:prstTxWarp prst="textNoShape">
              <a:avLst/>
            </a:prstTxWarp>
            <a:noAutofit/>
          </a:bodyPr>
          <a:lstStyle/>
          <a:p>
            <a:pPr algn="ctr" defTabSz="932575" fontAlgn="base">
              <a:lnSpc>
                <a:spcPct val="90000"/>
              </a:lnSpc>
              <a:spcBef>
                <a:spcPct val="0"/>
              </a:spcBef>
              <a:spcAft>
                <a:spcPct val="0"/>
              </a:spcAft>
            </a:pPr>
            <a:r>
              <a:rPr lang="en-US" sz="2400" b="1" dirty="0" err="1" smtClean="0">
                <a:solidFill>
                  <a:schemeClr val="bg1"/>
                </a:solidFill>
                <a:ea typeface="Segoe UI" pitchFamily="34" charset="0"/>
                <a:cs typeface="Segoe UI" pitchFamily="34" charset="0"/>
              </a:rPr>
              <a:t>Config</a:t>
            </a:r>
            <a:r>
              <a:rPr lang="en-US" sz="2400" b="1" dirty="0" smtClean="0">
                <a:solidFill>
                  <a:schemeClr val="bg1"/>
                </a:solidFill>
                <a:ea typeface="Segoe UI" pitchFamily="34" charset="0"/>
                <a:cs typeface="Segoe UI" pitchFamily="34" charset="0"/>
              </a:rPr>
              <a:t> </a:t>
            </a:r>
          </a:p>
          <a:p>
            <a:pPr algn="ctr" defTabSz="932575" fontAlgn="base">
              <a:lnSpc>
                <a:spcPct val="90000"/>
              </a:lnSpc>
              <a:spcBef>
                <a:spcPct val="0"/>
              </a:spcBef>
              <a:spcAft>
                <a:spcPct val="0"/>
              </a:spcAft>
            </a:pPr>
            <a:r>
              <a:rPr lang="en-US" sz="2400" b="1" dirty="0" smtClean="0">
                <a:solidFill>
                  <a:schemeClr val="bg1"/>
                </a:solidFill>
                <a:ea typeface="Segoe UI" pitchFamily="34" charset="0"/>
                <a:cs typeface="Segoe UI" pitchFamily="34" charset="0"/>
              </a:rPr>
              <a:t>Flash</a:t>
            </a:r>
            <a:endParaRPr lang="en-US" sz="2400" b="1" dirty="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571136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Details</a:t>
            </a:r>
            <a:endParaRPr lang="en-US" dirty="0"/>
          </a:p>
        </p:txBody>
      </p:sp>
      <p:sp>
        <p:nvSpPr>
          <p:cNvPr id="5" name="Content Placeholder 4"/>
          <p:cNvSpPr>
            <a:spLocks noGrp="1"/>
          </p:cNvSpPr>
          <p:nvPr>
            <p:ph sz="quarter" idx="10"/>
          </p:nvPr>
        </p:nvSpPr>
        <p:spPr>
          <a:xfrm>
            <a:off x="274638" y="1214438"/>
            <a:ext cx="6139414" cy="2769989"/>
          </a:xfrm>
        </p:spPr>
        <p:txBody>
          <a:bodyPr/>
          <a:lstStyle/>
          <a:p>
            <a:r>
              <a:rPr lang="en-US" dirty="0" smtClean="0"/>
              <a:t>16 Layer, FR408</a:t>
            </a:r>
          </a:p>
          <a:p>
            <a:r>
              <a:rPr lang="en-US" dirty="0" smtClean="0"/>
              <a:t>9.5cm x 8.8cm x 115.8 mil</a:t>
            </a:r>
          </a:p>
          <a:p>
            <a:r>
              <a:rPr lang="en-US" dirty="0"/>
              <a:t>35mm x 35mm FPGA </a:t>
            </a:r>
            <a:endParaRPr lang="en-US" dirty="0" smtClean="0"/>
          </a:p>
          <a:p>
            <a:r>
              <a:rPr lang="en-US" dirty="0" smtClean="0"/>
              <a:t>14.2mm high </a:t>
            </a:r>
            <a:r>
              <a:rPr lang="en-US" dirty="0" err="1" smtClean="0"/>
              <a:t>heatsink</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267" y="1214437"/>
            <a:ext cx="5924112" cy="5522773"/>
          </a:xfrm>
          <a:prstGeom prst="rect">
            <a:avLst/>
          </a:prstGeom>
        </p:spPr>
      </p:pic>
      <p:grpSp>
        <p:nvGrpSpPr>
          <p:cNvPr id="10" name="Group 9"/>
          <p:cNvGrpSpPr/>
          <p:nvPr/>
        </p:nvGrpSpPr>
        <p:grpSpPr>
          <a:xfrm>
            <a:off x="6957390" y="2280276"/>
            <a:ext cx="4985779" cy="3749463"/>
            <a:chOff x="6785114" y="2280276"/>
            <a:chExt cx="4985779" cy="3749463"/>
          </a:xfrm>
        </p:grpSpPr>
        <p:sp>
          <p:nvSpPr>
            <p:cNvPr id="6" name="Rectangle 5"/>
            <p:cNvSpPr/>
            <p:nvPr/>
          </p:nvSpPr>
          <p:spPr bwMode="auto">
            <a:xfrm>
              <a:off x="6785114" y="3525078"/>
              <a:ext cx="2014330" cy="2054087"/>
            </a:xfrm>
            <a:prstGeom prst="rect">
              <a:avLst/>
            </a:prstGeom>
            <a:solidFill>
              <a:schemeClr val="bg2">
                <a:lumMod val="20000"/>
                <a:lumOff val="80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b="1" dirty="0" smtClean="0">
                  <a:solidFill>
                    <a:schemeClr val="tx1"/>
                  </a:solidFill>
                </a:rPr>
                <a:t>FPGA</a:t>
              </a:r>
              <a:endParaRPr lang="en-US" sz="2800" b="1" dirty="0">
                <a:solidFill>
                  <a:schemeClr val="tx1"/>
                </a:solidFill>
              </a:endParaRPr>
            </a:p>
          </p:txBody>
        </p:sp>
        <p:sp>
          <p:nvSpPr>
            <p:cNvPr id="7" name="Rectangle 6"/>
            <p:cNvSpPr/>
            <p:nvPr/>
          </p:nvSpPr>
          <p:spPr bwMode="auto">
            <a:xfrm>
              <a:off x="9846364" y="2280276"/>
              <a:ext cx="1232441" cy="3749463"/>
            </a:xfrm>
            <a:prstGeom prst="rect">
              <a:avLst/>
            </a:prstGeom>
            <a:solidFill>
              <a:schemeClr val="accent2">
                <a:lumMod val="60000"/>
                <a:lumOff val="40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t" anchorCtr="0" compatLnSpc="1">
              <a:prstTxWarp prst="textNoShape">
                <a:avLst/>
              </a:prstTxWarp>
            </a:bodyPr>
            <a:lstStyle/>
            <a:p>
              <a:pPr algn="ctr" defTabSz="932472" fontAlgn="base">
                <a:spcBef>
                  <a:spcPct val="0"/>
                </a:spcBef>
                <a:spcAft>
                  <a:spcPct val="0"/>
                </a:spcAft>
              </a:pPr>
              <a:endParaRPr lang="en-US" sz="1100" dirty="0" smtClean="0">
                <a:gradFill>
                  <a:gsLst>
                    <a:gs pos="0">
                      <a:srgbClr val="FFFFFF"/>
                    </a:gs>
                    <a:gs pos="100000">
                      <a:srgbClr val="FFFFFF"/>
                    </a:gs>
                  </a:gsLst>
                  <a:lin ang="5400000" scaled="0"/>
                </a:gradFill>
              </a:endParaRPr>
            </a:p>
            <a:p>
              <a:pPr algn="ctr" defTabSz="932472" fontAlgn="base">
                <a:spcBef>
                  <a:spcPct val="0"/>
                </a:spcBef>
                <a:spcAft>
                  <a:spcPct val="0"/>
                </a:spcAft>
              </a:pPr>
              <a:r>
                <a:rPr lang="en-US" sz="2400" b="1" dirty="0" smtClean="0">
                  <a:gradFill>
                    <a:gsLst>
                      <a:gs pos="0">
                        <a:srgbClr val="FFFFFF"/>
                      </a:gs>
                      <a:gs pos="100000">
                        <a:srgbClr val="FFFFFF"/>
                      </a:gs>
                    </a:gsLst>
                    <a:lin ang="5400000" scaled="0"/>
                  </a:gradFill>
                </a:rPr>
                <a:t>DIMM 0</a:t>
              </a:r>
              <a:endParaRPr lang="en-US" sz="2400" b="1" dirty="0">
                <a:gradFill>
                  <a:gsLst>
                    <a:gs pos="0">
                      <a:srgbClr val="FFFFFF"/>
                    </a:gs>
                    <a:gs pos="100000">
                      <a:srgbClr val="FFFFFF"/>
                    </a:gs>
                  </a:gsLst>
                  <a:lin ang="5400000" scaled="0"/>
                </a:gradFill>
              </a:endParaRPr>
            </a:p>
          </p:txBody>
        </p:sp>
        <p:sp>
          <p:nvSpPr>
            <p:cNvPr id="8" name="Rectangle 7"/>
            <p:cNvSpPr/>
            <p:nvPr/>
          </p:nvSpPr>
          <p:spPr bwMode="auto">
            <a:xfrm>
              <a:off x="10538452" y="2280276"/>
              <a:ext cx="1232441" cy="3749463"/>
            </a:xfrm>
            <a:prstGeom prst="rect">
              <a:avLst/>
            </a:prstGeom>
            <a:solidFill>
              <a:srgbClr val="92D050">
                <a:alpha val="6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smtClean="0">
                <a:gradFill>
                  <a:gsLst>
                    <a:gs pos="0">
                      <a:srgbClr val="FFFFFF"/>
                    </a:gs>
                    <a:gs pos="100000">
                      <a:srgbClr val="FFFFFF"/>
                    </a:gs>
                  </a:gsLst>
                  <a:lin ang="5400000" scaled="0"/>
                </a:gradFill>
              </a:endParaRPr>
            </a:p>
            <a:p>
              <a:pPr algn="ctr" defTabSz="932472" fontAlgn="base">
                <a:spcBef>
                  <a:spcPct val="0"/>
                </a:spcBef>
                <a:spcAft>
                  <a:spcPct val="0"/>
                </a:spcAft>
              </a:pPr>
              <a:r>
                <a:rPr lang="en-US" sz="2400" b="1" dirty="0" smtClean="0">
                  <a:gradFill>
                    <a:gsLst>
                      <a:gs pos="0">
                        <a:srgbClr val="FFFFFF"/>
                      </a:gs>
                      <a:gs pos="100000">
                        <a:srgbClr val="FFFFFF"/>
                      </a:gs>
                    </a:gsLst>
                    <a:lin ang="5400000" scaled="0"/>
                  </a:gradFill>
                </a:rPr>
                <a:t>DIMM 1</a:t>
              </a:r>
            </a:p>
          </p:txBody>
        </p:sp>
        <p:sp>
          <p:nvSpPr>
            <p:cNvPr id="9" name="Rectangle 8"/>
            <p:cNvSpPr/>
            <p:nvPr/>
          </p:nvSpPr>
          <p:spPr bwMode="auto">
            <a:xfrm>
              <a:off x="8876909" y="2994991"/>
              <a:ext cx="855430" cy="2007705"/>
            </a:xfrm>
            <a:prstGeom prst="rect">
              <a:avLst/>
            </a:prstGeom>
            <a:solidFill>
              <a:srgbClr val="FFC000">
                <a:alpha val="6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b="1" dirty="0" err="1" smtClean="0">
                  <a:gradFill>
                    <a:gsLst>
                      <a:gs pos="0">
                        <a:srgbClr val="FFFFFF"/>
                      </a:gs>
                      <a:gs pos="100000">
                        <a:srgbClr val="FFFFFF"/>
                      </a:gs>
                    </a:gsLst>
                    <a:lin ang="5400000" scaled="0"/>
                  </a:gradFill>
                </a:rPr>
                <a:t>Mezz</a:t>
              </a:r>
              <a:r>
                <a:rPr lang="en-US" sz="2400" b="1" dirty="0" smtClean="0">
                  <a:gradFill>
                    <a:gsLst>
                      <a:gs pos="0">
                        <a:srgbClr val="FFFFFF"/>
                      </a:gs>
                      <a:gs pos="100000">
                        <a:srgbClr val="FFFFFF"/>
                      </a:gs>
                    </a:gsLst>
                    <a:lin ang="5400000" scaled="0"/>
                  </a:gradFill>
                </a:rPr>
                <a:t> Conn. (Bottom)</a:t>
              </a:r>
              <a:endParaRPr lang="en-US" sz="2400" b="1" dirty="0">
                <a:gradFill>
                  <a:gsLst>
                    <a:gs pos="0">
                      <a:srgbClr val="FFFFFF"/>
                    </a:gs>
                    <a:gs pos="100000">
                      <a:srgbClr val="FFFFFF"/>
                    </a:gs>
                  </a:gsLst>
                  <a:lin ang="5400000" scaled="0"/>
                </a:gradFill>
              </a:endParaRPr>
            </a:p>
          </p:txBody>
        </p:sp>
      </p:grpSp>
      <p:grpSp>
        <p:nvGrpSpPr>
          <p:cNvPr id="28" name="Group 27"/>
          <p:cNvGrpSpPr/>
          <p:nvPr/>
        </p:nvGrpSpPr>
        <p:grpSpPr>
          <a:xfrm>
            <a:off x="150674" y="3863662"/>
            <a:ext cx="5849949" cy="2897482"/>
            <a:chOff x="150674" y="3863662"/>
            <a:chExt cx="5849949" cy="289748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74" y="4739597"/>
              <a:ext cx="5849949" cy="1962473"/>
            </a:xfrm>
            <a:prstGeom prst="rect">
              <a:avLst/>
            </a:prstGeom>
          </p:spPr>
        </p:pic>
        <p:cxnSp>
          <p:nvCxnSpPr>
            <p:cNvPr id="13" name="Straight Connector 12"/>
            <p:cNvCxnSpPr/>
            <p:nvPr/>
          </p:nvCxnSpPr>
          <p:spPr>
            <a:xfrm>
              <a:off x="895480" y="4852982"/>
              <a:ext cx="283335" cy="0"/>
            </a:xfrm>
            <a:prstGeom prst="line">
              <a:avLst/>
            </a:prstGeom>
            <a:ln w="571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24269" y="4852982"/>
              <a:ext cx="0" cy="1339684"/>
            </a:xfrm>
            <a:prstGeom prst="line">
              <a:avLst/>
            </a:prstGeom>
            <a:ln w="571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3333" y="6192666"/>
              <a:ext cx="283335" cy="0"/>
            </a:xfrm>
            <a:prstGeom prst="line">
              <a:avLst/>
            </a:prstGeom>
            <a:ln w="571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auto">
            <a:xfrm rot="5400000">
              <a:off x="2907620" y="5548074"/>
              <a:ext cx="418434" cy="2007705"/>
            </a:xfrm>
            <a:prstGeom prst="rect">
              <a:avLst/>
            </a:prstGeom>
            <a:solidFill>
              <a:srgbClr val="FFC000">
                <a:alpha val="6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b="1" dirty="0" err="1" smtClean="0">
                  <a:solidFill>
                    <a:schemeClr val="bg1"/>
                  </a:solidFill>
                </a:rPr>
                <a:t>Mezz</a:t>
              </a:r>
              <a:r>
                <a:rPr lang="en-US" sz="2400" b="1" dirty="0" smtClean="0">
                  <a:solidFill>
                    <a:schemeClr val="bg1"/>
                  </a:solidFill>
                </a:rPr>
                <a:t> Conn. </a:t>
              </a:r>
              <a:endParaRPr lang="en-US" sz="2400" b="1" dirty="0">
                <a:solidFill>
                  <a:schemeClr val="bg1"/>
                </a:solidFill>
              </a:endParaRPr>
            </a:p>
          </p:txBody>
        </p:sp>
        <p:cxnSp>
          <p:nvCxnSpPr>
            <p:cNvPr id="23" name="Straight Connector 22"/>
            <p:cNvCxnSpPr/>
            <p:nvPr/>
          </p:nvCxnSpPr>
          <p:spPr>
            <a:xfrm flipH="1" flipV="1">
              <a:off x="3218619" y="5950041"/>
              <a:ext cx="215879" cy="392668"/>
            </a:xfrm>
            <a:prstGeom prst="line">
              <a:avLst/>
            </a:prstGeom>
            <a:ln w="38100">
              <a:headEnd type="none"/>
              <a:tailEnd type="none"/>
            </a:ln>
          </p:spPr>
          <p:style>
            <a:lnRef idx="3">
              <a:schemeClr val="accent5"/>
            </a:lnRef>
            <a:fillRef idx="0">
              <a:schemeClr val="accent5"/>
            </a:fillRef>
            <a:effectRef idx="2">
              <a:schemeClr val="accent5"/>
            </a:effectRef>
            <a:fontRef idx="minor">
              <a:schemeClr val="tx1"/>
            </a:fontRef>
          </p:style>
        </p:cxnSp>
        <p:sp>
          <p:nvSpPr>
            <p:cNvPr id="24" name="TextBox 23"/>
            <p:cNvSpPr txBox="1"/>
            <p:nvPr/>
          </p:nvSpPr>
          <p:spPr>
            <a:xfrm>
              <a:off x="274320" y="5237533"/>
              <a:ext cx="835806"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smtClean="0">
                  <a:solidFill>
                    <a:srgbClr val="FF0000"/>
                  </a:solidFill>
                </a:rPr>
                <a:t>1U</a:t>
              </a:r>
            </a:p>
          </p:txBody>
        </p:sp>
        <p:cxnSp>
          <p:nvCxnSpPr>
            <p:cNvPr id="27" name="Straight Connector 26"/>
            <p:cNvCxnSpPr/>
            <p:nvPr/>
          </p:nvCxnSpPr>
          <p:spPr>
            <a:xfrm flipV="1">
              <a:off x="2987899" y="3863662"/>
              <a:ext cx="862884" cy="1139034"/>
            </a:xfrm>
            <a:prstGeom prst="line">
              <a:avLst/>
            </a:prstGeom>
            <a:ln w="28575">
              <a:solidFill>
                <a:schemeClr val="tx1">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798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96" dirty="0">
                <a:latin typeface="Segoe UI Light" panose="020B0502040204020203" pitchFamily="34" charset="0"/>
                <a:cs typeface="Segoe UI Light" panose="020B0502040204020203" pitchFamily="34" charset="0"/>
              </a:rPr>
              <a:t>Scalable Reconfigurable Fabric</a:t>
            </a:r>
          </a:p>
        </p:txBody>
      </p:sp>
      <p:sp>
        <p:nvSpPr>
          <p:cNvPr id="3" name="Content Placeholder 2"/>
          <p:cNvSpPr>
            <a:spLocks noGrp="1"/>
          </p:cNvSpPr>
          <p:nvPr>
            <p:ph sz="quarter" idx="10"/>
          </p:nvPr>
        </p:nvSpPr>
        <p:spPr>
          <a:xfrm>
            <a:off x="274638" y="1214438"/>
            <a:ext cx="11887200" cy="2030620"/>
          </a:xfrm>
        </p:spPr>
        <p:txBody>
          <a:bodyPr/>
          <a:lstStyle/>
          <a:p>
            <a:pPr marL="466298" indent="-466298"/>
            <a:r>
              <a:rPr lang="en-US" sz="2856" dirty="0">
                <a:latin typeface="Segoe UI Light" panose="020B0502040204020203" pitchFamily="34" charset="0"/>
                <a:cs typeface="Segoe UI Light" panose="020B0502040204020203" pitchFamily="34" charset="0"/>
              </a:rPr>
              <a:t>1 FPGA board per Server</a:t>
            </a:r>
          </a:p>
          <a:p>
            <a:pPr marL="466298" indent="-466298"/>
            <a:r>
              <a:rPr lang="en-US" sz="2856" dirty="0">
                <a:latin typeface="Segoe UI Light" panose="020B0502040204020203" pitchFamily="34" charset="0"/>
                <a:cs typeface="Segoe UI Light" panose="020B0502040204020203" pitchFamily="34" charset="0"/>
              </a:rPr>
              <a:t>48 Servers per ½ Rack</a:t>
            </a:r>
          </a:p>
          <a:p>
            <a:pPr marL="466298" indent="-466298"/>
            <a:r>
              <a:rPr lang="en-US" sz="2856" dirty="0">
                <a:latin typeface="Segoe UI Light" panose="020B0502040204020203" pitchFamily="34" charset="0"/>
                <a:cs typeface="Segoe UI Light" panose="020B0502040204020203" pitchFamily="34" charset="0"/>
              </a:rPr>
              <a:t>6x8 Torus Network among FPGAs</a:t>
            </a:r>
          </a:p>
          <a:p>
            <a:pPr marL="932669" lvl="1" indent="-466298"/>
            <a:r>
              <a:rPr lang="en-US" sz="2856" dirty="0">
                <a:latin typeface="Segoe UI Light" panose="020B0502040204020203" pitchFamily="34" charset="0"/>
                <a:cs typeface="Segoe UI Light" panose="020B0502040204020203" pitchFamily="34" charset="0"/>
              </a:rPr>
              <a:t>20 Gb over SAS SFF-8088 </a:t>
            </a:r>
            <a:r>
              <a:rPr lang="en-US" sz="2856" dirty="0" smtClean="0">
                <a:latin typeface="Segoe UI Light" panose="020B0502040204020203" pitchFamily="34" charset="0"/>
                <a:cs typeface="Segoe UI Light" panose="020B0502040204020203" pitchFamily="34" charset="0"/>
              </a:rPr>
              <a:t>cables</a:t>
            </a:r>
            <a:endParaRPr lang="en-US" sz="2856" dirty="0">
              <a:latin typeface="Segoe UI Light" panose="020B0502040204020203" pitchFamily="34" charset="0"/>
              <a:cs typeface="Segoe UI Light" panose="020B0502040204020203" pitchFamily="34" charset="0"/>
            </a:endParaRPr>
          </a:p>
        </p:txBody>
      </p:sp>
      <p:grpSp>
        <p:nvGrpSpPr>
          <p:cNvPr id="4" name="Group 3"/>
          <p:cNvGrpSpPr/>
          <p:nvPr/>
        </p:nvGrpSpPr>
        <p:grpSpPr>
          <a:xfrm>
            <a:off x="140531" y="4978558"/>
            <a:ext cx="6471472" cy="1829614"/>
            <a:chOff x="443056" y="5236813"/>
            <a:chExt cx="6004557" cy="1697607"/>
          </a:xfrm>
        </p:grpSpPr>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5723"/>
            <a:stretch/>
          </p:blipFill>
          <p:spPr>
            <a:xfrm>
              <a:off x="443056" y="5236813"/>
              <a:ext cx="6004557" cy="1697607"/>
            </a:xfrm>
            <a:prstGeom prst="roundRect">
              <a:avLst>
                <a:gd name="adj" fmla="val 8594"/>
              </a:avLst>
            </a:prstGeom>
            <a:solidFill>
              <a:srgbClr val="FFFFFF">
                <a:shade val="85000"/>
              </a:srgbClr>
            </a:solidFill>
            <a:ln>
              <a:noFill/>
            </a:ln>
            <a:effectLst/>
          </p:spPr>
        </p:pic>
        <p:sp>
          <p:nvSpPr>
            <p:cNvPr id="6" name="Rounded Rectangle 5"/>
            <p:cNvSpPr/>
            <p:nvPr/>
          </p:nvSpPr>
          <p:spPr>
            <a:xfrm rot="5400000">
              <a:off x="5574543" y="6047361"/>
              <a:ext cx="829457" cy="75677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126" tIns="47562" rIns="95126" bIns="47562" rtlCol="0" anchor="ctr"/>
            <a:lstStyle/>
            <a:p>
              <a:pPr algn="ctr"/>
              <a:endParaRPr lang="en-US" sz="1836">
                <a:latin typeface="Segoe UI Light" panose="020B0502040204020203" pitchFamily="34" charset="0"/>
                <a:cs typeface="Segoe UI Light" panose="020B0502040204020203" pitchFamily="34" charset="0"/>
              </a:endParaRPr>
            </a:p>
          </p:txBody>
        </p:sp>
      </p:gr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0800000">
            <a:off x="7911583" y="2087024"/>
            <a:ext cx="2677025" cy="2880617"/>
          </a:xfrm>
          <a:prstGeom prst="roundRect">
            <a:avLst>
              <a:gd name="adj" fmla="val 8594"/>
            </a:avLst>
          </a:prstGeom>
          <a:solidFill>
            <a:srgbClr val="FFFFFF">
              <a:shade val="85000"/>
            </a:srgbClr>
          </a:solidFill>
          <a:ln>
            <a:noFill/>
          </a:ln>
          <a:effectLst>
            <a:reflection blurRad="12700" stA="38000" endPos="10000" dist="5000" dir="5400000" sy="-100000" algn="bl" rotWithShape="0"/>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10800000">
            <a:off x="10908432" y="2867269"/>
            <a:ext cx="1226824" cy="1320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10800000">
            <a:off x="6317183" y="2748472"/>
            <a:ext cx="1226824" cy="1320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10800000">
            <a:off x="8636682" y="421358"/>
            <a:ext cx="1226824" cy="1320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10800000">
            <a:off x="8636682" y="5390899"/>
            <a:ext cx="1226824" cy="1320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5" name="Straight Arrow Connector 14"/>
          <p:cNvCxnSpPr>
            <a:stCxn id="9" idx="2"/>
          </p:cNvCxnSpPr>
          <p:nvPr/>
        </p:nvCxnSpPr>
        <p:spPr>
          <a:xfrm flipH="1" flipV="1">
            <a:off x="6930595" y="2173827"/>
            <a:ext cx="1" cy="57464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3"/>
          </p:cNvCxnSpPr>
          <p:nvPr/>
        </p:nvCxnSpPr>
        <p:spPr>
          <a:xfrm flipH="1">
            <a:off x="5955942" y="3408534"/>
            <a:ext cx="36124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0"/>
          </p:cNvCxnSpPr>
          <p:nvPr/>
        </p:nvCxnSpPr>
        <p:spPr>
          <a:xfrm flipH="1">
            <a:off x="6930595" y="4068598"/>
            <a:ext cx="1" cy="57464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1"/>
          </p:cNvCxnSpPr>
          <p:nvPr/>
        </p:nvCxnSpPr>
        <p:spPr>
          <a:xfrm>
            <a:off x="9863507" y="1081420"/>
            <a:ext cx="634761" cy="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0" idx="3"/>
          </p:cNvCxnSpPr>
          <p:nvPr/>
        </p:nvCxnSpPr>
        <p:spPr>
          <a:xfrm flipH="1">
            <a:off x="7990601" y="1081420"/>
            <a:ext cx="646082" cy="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2"/>
          </p:cNvCxnSpPr>
          <p:nvPr/>
        </p:nvCxnSpPr>
        <p:spPr>
          <a:xfrm flipV="1">
            <a:off x="9250094" y="77717"/>
            <a:ext cx="0" cy="3436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1" idx="0"/>
          </p:cNvCxnSpPr>
          <p:nvPr/>
        </p:nvCxnSpPr>
        <p:spPr>
          <a:xfrm>
            <a:off x="9250094" y="6711025"/>
            <a:ext cx="0" cy="2835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3"/>
          </p:cNvCxnSpPr>
          <p:nvPr/>
        </p:nvCxnSpPr>
        <p:spPr>
          <a:xfrm flipH="1">
            <a:off x="8135673" y="6050962"/>
            <a:ext cx="501010" cy="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1"/>
          </p:cNvCxnSpPr>
          <p:nvPr/>
        </p:nvCxnSpPr>
        <p:spPr>
          <a:xfrm>
            <a:off x="9863507" y="6050962"/>
            <a:ext cx="634761" cy="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8" idx="0"/>
          </p:cNvCxnSpPr>
          <p:nvPr/>
        </p:nvCxnSpPr>
        <p:spPr>
          <a:xfrm>
            <a:off x="11521844" y="4187395"/>
            <a:ext cx="0" cy="4477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8" idx="2"/>
          </p:cNvCxnSpPr>
          <p:nvPr/>
        </p:nvCxnSpPr>
        <p:spPr>
          <a:xfrm flipV="1">
            <a:off x="11521844" y="2300422"/>
            <a:ext cx="0" cy="56684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8" idx="1"/>
          </p:cNvCxnSpPr>
          <p:nvPr/>
        </p:nvCxnSpPr>
        <p:spPr>
          <a:xfrm>
            <a:off x="12135257" y="3527331"/>
            <a:ext cx="31005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9" idx="1"/>
          </p:cNvCxnSpPr>
          <p:nvPr/>
        </p:nvCxnSpPr>
        <p:spPr>
          <a:xfrm>
            <a:off x="7544008" y="3408534"/>
            <a:ext cx="364573"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7" idx="1"/>
            <a:endCxn id="8" idx="3"/>
          </p:cNvCxnSpPr>
          <p:nvPr/>
        </p:nvCxnSpPr>
        <p:spPr>
          <a:xfrm flipV="1">
            <a:off x="10588607" y="3527331"/>
            <a:ext cx="319825" cy="1"/>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0" idx="0"/>
            <a:endCxn id="7" idx="2"/>
          </p:cNvCxnSpPr>
          <p:nvPr/>
        </p:nvCxnSpPr>
        <p:spPr>
          <a:xfrm>
            <a:off x="9250094" y="1741483"/>
            <a:ext cx="0" cy="345541"/>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7" idx="0"/>
            <a:endCxn id="11" idx="2"/>
          </p:cNvCxnSpPr>
          <p:nvPr/>
        </p:nvCxnSpPr>
        <p:spPr>
          <a:xfrm>
            <a:off x="9250094" y="4967641"/>
            <a:ext cx="0" cy="423257"/>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743756" y="2185789"/>
            <a:ext cx="2203683" cy="3676289"/>
          </a:xfrm>
          <a:prstGeom prst="line">
            <a:avLst/>
          </a:prstGeom>
          <a:ln w="190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49" name="Straight Connector 48"/>
          <p:cNvCxnSpPr/>
          <p:nvPr/>
        </p:nvCxnSpPr>
        <p:spPr>
          <a:xfrm flipV="1">
            <a:off x="6451972" y="4905882"/>
            <a:ext cx="4069841" cy="1776609"/>
          </a:xfrm>
          <a:prstGeom prst="line">
            <a:avLst/>
          </a:prstGeom>
          <a:ln w="19050">
            <a:solidFill>
              <a:srgbClr val="FF0000"/>
            </a:solidFill>
          </a:ln>
        </p:spPr>
        <p:style>
          <a:lnRef idx="1">
            <a:schemeClr val="accent6"/>
          </a:lnRef>
          <a:fillRef idx="0">
            <a:schemeClr val="accent6"/>
          </a:fillRef>
          <a:effectRef idx="0">
            <a:schemeClr val="accent6"/>
          </a:effectRef>
          <a:fontRef idx="minor">
            <a:schemeClr val="tx1"/>
          </a:fontRef>
        </p:style>
      </p:cxnSp>
      <p:sp>
        <p:nvSpPr>
          <p:cNvPr id="50" name="TextBox 49"/>
          <p:cNvSpPr txBox="1"/>
          <p:nvPr/>
        </p:nvSpPr>
        <p:spPr>
          <a:xfrm>
            <a:off x="245037" y="4522955"/>
            <a:ext cx="4746419" cy="478376"/>
          </a:xfrm>
          <a:prstGeom prst="rect">
            <a:avLst/>
          </a:prstGeom>
          <a:noFill/>
        </p:spPr>
        <p:txBody>
          <a:bodyPr wrap="none" rtlCol="0">
            <a:spAutoFit/>
          </a:bodyPr>
          <a:lstStyle/>
          <a:p>
            <a:r>
              <a:rPr lang="en-US" sz="2448" dirty="0">
                <a:latin typeface="Segoe UI Light" panose="020B0502040204020203" pitchFamily="34" charset="0"/>
                <a:cs typeface="Segoe UI Light" panose="020B0502040204020203" pitchFamily="34" charset="0"/>
              </a:rPr>
              <a:t>Data Center Server  (1U,  ½ width)</a:t>
            </a:r>
          </a:p>
        </p:txBody>
      </p:sp>
    </p:spTree>
    <p:extLst>
      <p:ext uri="{BB962C8B-B14F-4D97-AF65-F5344CB8AC3E}">
        <p14:creationId xmlns:p14="http://schemas.microsoft.com/office/powerpoint/2010/main" val="96453878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Board / Server Integration</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650" t="6727" r="-1"/>
          <a:stretch/>
        </p:blipFill>
        <p:spPr>
          <a:xfrm>
            <a:off x="1240970" y="3974491"/>
            <a:ext cx="4966321" cy="2852364"/>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80"/>
          <a:stretch/>
        </p:blipFill>
        <p:spPr>
          <a:xfrm>
            <a:off x="1227907" y="1170184"/>
            <a:ext cx="4974219" cy="2692738"/>
          </a:xfrm>
          <a:prstGeom prst="rect">
            <a:avLst/>
          </a:prstGeom>
        </p:spPr>
      </p:pic>
      <p:sp>
        <p:nvSpPr>
          <p:cNvPr id="15" name="TextBox 14"/>
          <p:cNvSpPr txBox="1"/>
          <p:nvPr/>
        </p:nvSpPr>
        <p:spPr>
          <a:xfrm rot="16200000">
            <a:off x="-212511" y="2230321"/>
            <a:ext cx="1949893"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I/O Backplane</a:t>
            </a:r>
          </a:p>
        </p:txBody>
      </p:sp>
      <p:sp>
        <p:nvSpPr>
          <p:cNvPr id="17" name="TextBox 16"/>
          <p:cNvSpPr txBox="1"/>
          <p:nvPr/>
        </p:nvSpPr>
        <p:spPr>
          <a:xfrm rot="16200000">
            <a:off x="-820034" y="5114441"/>
            <a:ext cx="3195811"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Server w/ Catapult Board</a:t>
            </a:r>
          </a:p>
        </p:txBody>
      </p:sp>
      <p:sp>
        <p:nvSpPr>
          <p:cNvPr id="19" name="TextBox 18"/>
          <p:cNvSpPr txBox="1"/>
          <p:nvPr/>
        </p:nvSpPr>
        <p:spPr>
          <a:xfrm rot="5400000">
            <a:off x="9552518" y="3690077"/>
            <a:ext cx="3506473"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Boards Connected Together</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734"/>
          <a:stretch/>
        </p:blipFill>
        <p:spPr>
          <a:xfrm rot="16200000">
            <a:off x="6426040" y="2247043"/>
            <a:ext cx="5672993" cy="3458533"/>
          </a:xfrm>
          <a:prstGeom prst="rect">
            <a:avLst/>
          </a:prstGeom>
        </p:spPr>
      </p:pic>
      <p:sp>
        <p:nvSpPr>
          <p:cNvPr id="3" name="Rectangle 2"/>
          <p:cNvSpPr/>
          <p:nvPr/>
        </p:nvSpPr>
        <p:spPr>
          <a:xfrm>
            <a:off x="10863142" y="5999482"/>
            <a:ext cx="1656939" cy="523220"/>
          </a:xfrm>
          <a:prstGeom prst="rect">
            <a:avLst/>
          </a:prstGeom>
        </p:spPr>
        <p:txBody>
          <a:bodyPr wrap="square">
            <a:spAutoFit/>
          </a:bodyPr>
          <a:lstStyle/>
          <a:p>
            <a:pPr algn="ctr"/>
            <a:r>
              <a:rPr lang="en-US" sz="1400" dirty="0" smtClean="0">
                <a:gradFill>
                  <a:gsLst>
                    <a:gs pos="2917">
                      <a:schemeClr val="tx1"/>
                    </a:gs>
                    <a:gs pos="30000">
                      <a:schemeClr val="tx1"/>
                    </a:gs>
                  </a:gsLst>
                  <a:lin ang="5400000" scaled="0"/>
                </a:gradFill>
              </a:rPr>
              <a:t>Catapult </a:t>
            </a:r>
            <a:r>
              <a:rPr lang="en-US" sz="1400" dirty="0">
                <a:gradFill>
                  <a:gsLst>
                    <a:gs pos="2917">
                      <a:schemeClr val="tx1"/>
                    </a:gs>
                    <a:gs pos="30000">
                      <a:schemeClr val="tx1"/>
                    </a:gs>
                  </a:gsLst>
                  <a:lin ang="5400000" scaled="0"/>
                </a:gradFill>
              </a:rPr>
              <a:t>Board </a:t>
            </a:r>
            <a:r>
              <a:rPr lang="en-US" sz="1400" dirty="0" smtClean="0">
                <a:gradFill>
                  <a:gsLst>
                    <a:gs pos="2917">
                      <a:schemeClr val="tx1"/>
                    </a:gs>
                    <a:gs pos="30000">
                      <a:schemeClr val="tx1"/>
                    </a:gs>
                  </a:gsLst>
                  <a:lin ang="5400000" scaled="0"/>
                </a:gradFill>
              </a:rPr>
              <a:t>Mezzanine Slot</a:t>
            </a:r>
            <a:endParaRPr lang="en-US" sz="1400" dirty="0"/>
          </a:p>
        </p:txBody>
      </p:sp>
      <p:cxnSp>
        <p:nvCxnSpPr>
          <p:cNvPr id="8" name="Straight Connector 7"/>
          <p:cNvCxnSpPr/>
          <p:nvPr/>
        </p:nvCxnSpPr>
        <p:spPr>
          <a:xfrm>
            <a:off x="9548949" y="5803252"/>
            <a:ext cx="1632857" cy="196230"/>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9362507" y="298405"/>
            <a:ext cx="3073968" cy="3736690"/>
            <a:chOff x="9362507" y="298405"/>
            <a:chExt cx="3073968" cy="3736690"/>
          </a:xfrm>
        </p:grpSpPr>
        <p:sp>
          <p:nvSpPr>
            <p:cNvPr id="12" name="Rectangle 11"/>
            <p:cNvSpPr/>
            <p:nvPr/>
          </p:nvSpPr>
          <p:spPr bwMode="auto">
            <a:xfrm>
              <a:off x="9362507" y="1288178"/>
              <a:ext cx="1500635" cy="2746917"/>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0" name="Rectangle 19"/>
            <p:cNvSpPr/>
            <p:nvPr/>
          </p:nvSpPr>
          <p:spPr>
            <a:xfrm>
              <a:off x="9364340" y="298405"/>
              <a:ext cx="3072135" cy="646331"/>
            </a:xfrm>
            <a:prstGeom prst="rect">
              <a:avLst/>
            </a:prstGeom>
          </p:spPr>
          <p:txBody>
            <a:bodyPr wrap="square">
              <a:spAutoFit/>
            </a:bodyPr>
            <a:lstStyle/>
            <a:p>
              <a:pPr algn="ctr"/>
              <a:r>
                <a:rPr lang="en-US" sz="2000" dirty="0" smtClean="0">
                  <a:gradFill>
                    <a:gsLst>
                      <a:gs pos="2917">
                        <a:schemeClr val="tx1"/>
                      </a:gs>
                      <a:gs pos="30000">
                        <a:schemeClr val="tx1"/>
                      </a:gs>
                    </a:gsLst>
                    <a:lin ang="5400000" scaled="0"/>
                  </a:gradFill>
                </a:rPr>
                <a:t>Catapult Network Cables</a:t>
              </a:r>
            </a:p>
            <a:p>
              <a:pPr algn="ctr"/>
              <a:r>
                <a:rPr lang="en-US" sz="1600" dirty="0" smtClean="0">
                  <a:gradFill>
                    <a:gsLst>
                      <a:gs pos="2917">
                        <a:schemeClr val="tx1"/>
                      </a:gs>
                      <a:gs pos="30000">
                        <a:schemeClr val="tx1"/>
                      </a:gs>
                    </a:gsLst>
                    <a:lin ang="5400000" scaled="0"/>
                  </a:gradFill>
                </a:rPr>
                <a:t>(Mini-SAS / SFF-8088)</a:t>
              </a:r>
              <a:endParaRPr lang="en-US" sz="2000" dirty="0"/>
            </a:p>
          </p:txBody>
        </p:sp>
        <p:cxnSp>
          <p:nvCxnSpPr>
            <p:cNvPr id="21" name="Straight Connector 20"/>
            <p:cNvCxnSpPr>
              <a:endCxn id="20" idx="2"/>
            </p:cNvCxnSpPr>
            <p:nvPr/>
          </p:nvCxnSpPr>
          <p:spPr>
            <a:xfrm flipV="1">
              <a:off x="10083978" y="944736"/>
              <a:ext cx="816430" cy="371685"/>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9406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6x8 Torus in a 2x24 Server Layout</a:t>
            </a:r>
            <a:endParaRPr lang="en-US" dirty="0"/>
          </a:p>
        </p:txBody>
      </p:sp>
      <p:pic>
        <p:nvPicPr>
          <p:cNvPr id="77" name="Picture 7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135930" y="1503780"/>
            <a:ext cx="3152558" cy="465215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64472" y="1214472"/>
            <a:ext cx="2047742" cy="570463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1196" y="1703867"/>
            <a:ext cx="3400425" cy="4400550"/>
          </a:xfrm>
          <a:prstGeom prst="rect">
            <a:avLst/>
          </a:prstGeom>
        </p:spPr>
      </p:pic>
      <p:sp>
        <p:nvSpPr>
          <p:cNvPr id="5" name="Rectangle 4"/>
          <p:cNvSpPr/>
          <p:nvPr/>
        </p:nvSpPr>
        <p:spPr bwMode="auto">
          <a:xfrm>
            <a:off x="2965090" y="1703867"/>
            <a:ext cx="3492635" cy="4400550"/>
          </a:xfrm>
          <a:prstGeom prst="rect">
            <a:avLst/>
          </a:prstGeom>
          <a:noFill/>
          <a:ln w="381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Rectangle 7"/>
          <p:cNvSpPr/>
          <p:nvPr/>
        </p:nvSpPr>
        <p:spPr bwMode="auto">
          <a:xfrm>
            <a:off x="7010602" y="1703867"/>
            <a:ext cx="3382650" cy="4400550"/>
          </a:xfrm>
          <a:prstGeom prst="rect">
            <a:avLst/>
          </a:prstGeom>
          <a:noFill/>
          <a:ln w="381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631065" y="1265988"/>
            <a:ext cx="1571222" cy="3087071"/>
          </a:xfrm>
          <a:prstGeom prst="rect">
            <a:avLst/>
          </a:prstGeom>
          <a:noFill/>
          <a:ln w="76200">
            <a:solidFill>
              <a:srgbClr val="FF000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cxnSp>
        <p:nvCxnSpPr>
          <p:cNvPr id="7" name="Straight Connector 6"/>
          <p:cNvCxnSpPr/>
          <p:nvPr/>
        </p:nvCxnSpPr>
        <p:spPr>
          <a:xfrm>
            <a:off x="631065" y="4353059"/>
            <a:ext cx="2334025" cy="1751358"/>
          </a:xfrm>
          <a:prstGeom prst="line">
            <a:avLst/>
          </a:prstGeom>
          <a:ln>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02287" y="1265988"/>
            <a:ext cx="4255438" cy="437879"/>
          </a:xfrm>
          <a:prstGeom prst="line">
            <a:avLst/>
          </a:prstGeom>
          <a:ln>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1065" y="1265988"/>
            <a:ext cx="2334025" cy="437879"/>
          </a:xfrm>
          <a:prstGeom prst="line">
            <a:avLst/>
          </a:prstGeom>
          <a:ln>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74587" y="6104417"/>
            <a:ext cx="2288127"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8-Shell Cables</a:t>
            </a:r>
          </a:p>
        </p:txBody>
      </p:sp>
      <p:sp>
        <p:nvSpPr>
          <p:cNvPr id="18" name="TextBox 17"/>
          <p:cNvSpPr txBox="1"/>
          <p:nvPr/>
        </p:nvSpPr>
        <p:spPr>
          <a:xfrm>
            <a:off x="7684837" y="6104417"/>
            <a:ext cx="2288127"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6-Shell Cables</a:t>
            </a: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94" t="2656" r="1" b="3026"/>
          <a:stretch/>
        </p:blipFill>
        <p:spPr>
          <a:xfrm rot="5400000">
            <a:off x="7935374" y="341214"/>
            <a:ext cx="2828182" cy="4677729"/>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3994" r="2041"/>
          <a:stretch/>
        </p:blipFill>
        <p:spPr>
          <a:xfrm rot="5400000">
            <a:off x="3424864" y="744745"/>
            <a:ext cx="2828180" cy="3870665"/>
          </a:xfrm>
          <a:prstGeom prst="rect">
            <a:avLst/>
          </a:prstGeom>
        </p:spPr>
      </p:pic>
    </p:spTree>
    <p:extLst>
      <p:ext uri="{BB962C8B-B14F-4D97-AF65-F5344CB8AC3E}">
        <p14:creationId xmlns:p14="http://schemas.microsoft.com/office/powerpoint/2010/main" val="307444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Cloud Services</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580732" y="5299627"/>
                <a:ext cx="11703768" cy="1340816"/>
              </a:xfrm>
              <a:prstGeom prst="rect">
                <a:avLst/>
              </a:prstGeom>
            </p:spPr>
            <p:txBody>
              <a:bodyPr wrap="square">
                <a:spAutoFit/>
              </a:bodyPr>
              <a:lstStyle/>
              <a:p>
                <a:r>
                  <a:rPr lang="en-US" sz="5400" dirty="0" smtClean="0"/>
                  <a:t>Capabilities, Costs</a:t>
                </a:r>
                <a:r>
                  <a:rPr lang="en-US" sz="5400" b="1" dirty="0" smtClean="0"/>
                  <a:t> </a:t>
                </a:r>
                <a14:m>
                  <m:oMath xmlns:m="http://schemas.openxmlformats.org/officeDocument/2006/math">
                    <m:r>
                      <a:rPr lang="en-US" sz="5400" b="1" i="1" dirty="0" smtClean="0">
                        <a:latin typeface="Cambria Math" panose="02040503050406030204" pitchFamily="18" charset="0"/>
                        <a:ea typeface="Cambria Math" panose="02040503050406030204" pitchFamily="18" charset="0"/>
                      </a:rPr>
                      <m:t>∝</m:t>
                    </m:r>
                    <m:f>
                      <m:fPr>
                        <m:ctrlPr>
                          <a:rPr lang="en-US" sz="5400" b="1" i="1" dirty="0">
                            <a:latin typeface="Cambria Math" panose="02040503050406030204" pitchFamily="18" charset="0"/>
                          </a:rPr>
                        </m:ctrlPr>
                      </m:fPr>
                      <m:num>
                        <m:r>
                          <a:rPr lang="en-US" sz="5400" b="1" i="1" dirty="0">
                            <a:latin typeface="Cambria Math"/>
                          </a:rPr>
                          <m:t>𝑷𝒆𝒓𝒇𝒐𝒓𝒎𝒂𝒏𝒄𝒆</m:t>
                        </m:r>
                        <m:r>
                          <a:rPr lang="en-US" sz="5400" b="1" i="1" dirty="0">
                            <a:latin typeface="Cambria Math"/>
                          </a:rPr>
                          <m:t>/</m:t>
                        </m:r>
                        <m:r>
                          <a:rPr lang="en-US" sz="5400" b="1" i="1" dirty="0">
                            <a:latin typeface="Cambria Math"/>
                          </a:rPr>
                          <m:t>𝑾𝒂𝒕𝒕</m:t>
                        </m:r>
                      </m:num>
                      <m:den>
                        <m:r>
                          <a:rPr lang="en-US" sz="5400" b="1" i="1" dirty="0">
                            <a:latin typeface="Cambria Math"/>
                          </a:rPr>
                          <m:t>$</m:t>
                        </m:r>
                      </m:den>
                    </m:f>
                  </m:oMath>
                </a14:m>
                <a:endParaRPr lang="en-US" sz="5400" b="1" dirty="0"/>
              </a:p>
            </p:txBody>
          </p:sp>
        </mc:Choice>
        <mc:Fallback xmlns="">
          <p:sp>
            <p:nvSpPr>
              <p:cNvPr id="4" name="Rectangle 3"/>
              <p:cNvSpPr>
                <a:spLocks noRot="1" noChangeAspect="1" noMove="1" noResize="1" noEditPoints="1" noAdjustHandles="1" noChangeArrowheads="1" noChangeShapeType="1" noTextEdit="1"/>
              </p:cNvSpPr>
              <p:nvPr/>
            </p:nvSpPr>
            <p:spPr>
              <a:xfrm>
                <a:off x="580732" y="5299627"/>
                <a:ext cx="11703768" cy="1340816"/>
              </a:xfrm>
              <a:prstGeom prst="rect">
                <a:avLst/>
              </a:prstGeom>
              <a:blipFill rotWithShape="0">
                <a:blip r:embed="rId3"/>
                <a:stretch>
                  <a:fillRect l="-2760" b="-9545"/>
                </a:stretch>
              </a:blipFill>
            </p:spPr>
            <p:txBody>
              <a:bodyPr/>
              <a:lstStyle/>
              <a:p>
                <a:r>
                  <a:rPr lang="en-US">
                    <a:noFill/>
                  </a:rPr>
                  <a:t> </a:t>
                </a:r>
              </a:p>
            </p:txBody>
          </p:sp>
        </mc:Fallback>
      </mc:AlternateContent>
      <p:pic>
        <p:nvPicPr>
          <p:cNvPr id="14338" name="Picture 2" descr="http://blog.alebanzas.com.ar/wp-content/uploads/2011/08/7217.Windows-Azure-logo-v_6556EF5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3083" y="1484565"/>
            <a:ext cx="1442078" cy="69569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designtagebuch.de/wp-content/uploads/mediathek/2013/09/bing-logo-600x333.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75109" y="1532474"/>
            <a:ext cx="1520978" cy="84414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adamkreul.com/wp-content/uploads/2013/10/sql-server-logo-630x315.png"/>
          <p:cNvPicPr>
            <a:picLocks noChangeAspect="1" noChangeArrowheads="1"/>
          </p:cNvPicPr>
          <p:nvPr/>
        </p:nvPicPr>
        <p:blipFill>
          <a:blip r:embed="rId6"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76166" y="1185213"/>
            <a:ext cx="3100974" cy="155048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empresas.it/wp-content/uploads/2012/03/microsoft-office-365-logo-e1330636153462.png"/>
          <p:cNvPicPr>
            <a:picLocks noChangeAspect="1" noChangeArrowheads="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408731" y="4416572"/>
            <a:ext cx="2478532" cy="840674"/>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monkeydesk.at/content/attachments/3283d1323373060-xbox_live_logo.jpg/"/>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34" y="2567376"/>
            <a:ext cx="1938052" cy="1082126"/>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sharepoint/sites/cosmos/team/cosops/Live%20Site%20Info/Cosmos.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095664" y="2608881"/>
            <a:ext cx="1251454" cy="482898"/>
          </a:xfrm>
          <a:prstGeom prst="rect">
            <a:avLst/>
          </a:prstGeom>
          <a:noFill/>
          <a:extLst>
            <a:ext uri="{909E8E84-426E-40DD-AFC4-6F175D3DCCD1}">
              <a14:hiddenFill xmlns:a14="http://schemas.microsoft.com/office/drawing/2010/main">
                <a:solidFill>
                  <a:srgbClr val="FFFFFF"/>
                </a:solidFill>
              </a14:hiddenFill>
            </a:ext>
          </a:extLst>
        </p:spPr>
      </p:pic>
      <p:pic>
        <p:nvPicPr>
          <p:cNvPr id="14349" name="Picture 13" descr="C:\Users\anputnam\Desktop\Skype-logo_cL_rgb.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766645" y="2613796"/>
            <a:ext cx="1552240" cy="687038"/>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67882" y="4590712"/>
            <a:ext cx="2754558" cy="66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1" name="Picture 15"/>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477" y="3657757"/>
            <a:ext cx="2060914" cy="68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3" name="Picture 17" descr="http://connecteddigitalworld.com/wp-content/uploads/2014/01/OneDrive-logo-300x200.jpg"/>
          <p:cNvPicPr>
            <a:picLocks noChangeAspect="1" noChangeArrowheads="1"/>
          </p:cNvPicPr>
          <p:nvPr/>
        </p:nvPicPr>
        <p:blipFill rotWithShape="1">
          <a:blip r:embed="rId13">
            <a:extLst>
              <a:ext uri="{28A0092B-C50C-407E-A947-70E740481C1C}">
                <a14:useLocalDpi xmlns:a14="http://schemas.microsoft.com/office/drawing/2010/main" val="0"/>
              </a:ext>
            </a:extLst>
          </a:blip>
          <a:srcRect/>
          <a:stretch/>
        </p:blipFill>
        <p:spPr bwMode="auto">
          <a:xfrm>
            <a:off x="3576166" y="3780558"/>
            <a:ext cx="2040412" cy="4162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www.manaslink.com/wp-content/uploads/2012/10/35yers_MPU_trend.pn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906188" y="1388251"/>
            <a:ext cx="5066382" cy="3521269"/>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43344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30090" y="3593812"/>
            <a:ext cx="8133856" cy="2564652"/>
            <a:chOff x="2528329" y="3581068"/>
            <a:chExt cx="8133856" cy="2564652"/>
          </a:xfrm>
        </p:grpSpPr>
        <p:sp>
          <p:nvSpPr>
            <p:cNvPr id="5" name="Can 4"/>
            <p:cNvSpPr/>
            <p:nvPr/>
          </p:nvSpPr>
          <p:spPr bwMode="auto">
            <a:xfrm>
              <a:off x="2528329" y="5579663"/>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CPU</a:t>
              </a:r>
              <a:endParaRPr lang="en-US" sz="2000" dirty="0">
                <a:gradFill>
                  <a:gsLst>
                    <a:gs pos="0">
                      <a:srgbClr val="FFFFFF"/>
                    </a:gs>
                    <a:gs pos="100000">
                      <a:srgbClr val="FFFFFF"/>
                    </a:gs>
                  </a:gsLst>
                  <a:lin ang="5400000" scaled="0"/>
                </a:gradFill>
              </a:endParaRPr>
            </a:p>
          </p:txBody>
        </p:sp>
        <p:sp>
          <p:nvSpPr>
            <p:cNvPr id="106" name="Can 105"/>
            <p:cNvSpPr/>
            <p:nvPr/>
          </p:nvSpPr>
          <p:spPr bwMode="auto">
            <a:xfrm>
              <a:off x="4188772" y="5564732"/>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CPU</a:t>
              </a:r>
              <a:endParaRPr lang="en-US" sz="2000" dirty="0">
                <a:gradFill>
                  <a:gsLst>
                    <a:gs pos="0">
                      <a:srgbClr val="FFFFFF"/>
                    </a:gs>
                    <a:gs pos="100000">
                      <a:srgbClr val="FFFFFF"/>
                    </a:gs>
                  </a:gsLst>
                  <a:lin ang="5400000" scaled="0"/>
                </a:gradFill>
              </a:endParaRPr>
            </a:p>
          </p:txBody>
        </p:sp>
        <p:sp>
          <p:nvSpPr>
            <p:cNvPr id="107" name="Can 106"/>
            <p:cNvSpPr/>
            <p:nvPr/>
          </p:nvSpPr>
          <p:spPr bwMode="auto">
            <a:xfrm>
              <a:off x="5920345" y="5560818"/>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CPU</a:t>
              </a:r>
              <a:endParaRPr lang="en-US" sz="2000" dirty="0">
                <a:gradFill>
                  <a:gsLst>
                    <a:gs pos="0">
                      <a:srgbClr val="FFFFFF"/>
                    </a:gs>
                    <a:gs pos="100000">
                      <a:srgbClr val="FFFFFF"/>
                    </a:gs>
                  </a:gsLst>
                  <a:lin ang="5400000" scaled="0"/>
                </a:gradFill>
              </a:endParaRPr>
            </a:p>
          </p:txBody>
        </p:sp>
        <p:sp>
          <p:nvSpPr>
            <p:cNvPr id="108" name="Can 107"/>
            <p:cNvSpPr/>
            <p:nvPr/>
          </p:nvSpPr>
          <p:spPr bwMode="auto">
            <a:xfrm>
              <a:off x="7834742" y="5571704"/>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CPU</a:t>
              </a:r>
              <a:endParaRPr lang="en-US" sz="2000" dirty="0">
                <a:gradFill>
                  <a:gsLst>
                    <a:gs pos="0">
                      <a:srgbClr val="FFFFFF"/>
                    </a:gs>
                    <a:gs pos="100000">
                      <a:srgbClr val="FFFFFF"/>
                    </a:gs>
                  </a:gsLst>
                  <a:lin ang="5400000" scaled="0"/>
                </a:gradFill>
              </a:endParaRPr>
            </a:p>
          </p:txBody>
        </p:sp>
        <p:sp>
          <p:nvSpPr>
            <p:cNvPr id="109" name="Can 108"/>
            <p:cNvSpPr/>
            <p:nvPr/>
          </p:nvSpPr>
          <p:spPr bwMode="auto">
            <a:xfrm>
              <a:off x="3159700" y="4882976"/>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0" name="Can 109"/>
            <p:cNvSpPr/>
            <p:nvPr/>
          </p:nvSpPr>
          <p:spPr bwMode="auto">
            <a:xfrm>
              <a:off x="4820143" y="4868045"/>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1" name="Can 110"/>
            <p:cNvSpPr/>
            <p:nvPr/>
          </p:nvSpPr>
          <p:spPr bwMode="auto">
            <a:xfrm>
              <a:off x="6551716" y="4864131"/>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2" name="Can 111"/>
            <p:cNvSpPr/>
            <p:nvPr/>
          </p:nvSpPr>
          <p:spPr bwMode="auto">
            <a:xfrm>
              <a:off x="8466113" y="4875017"/>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3" name="Can 112"/>
            <p:cNvSpPr/>
            <p:nvPr/>
          </p:nvSpPr>
          <p:spPr bwMode="auto">
            <a:xfrm>
              <a:off x="3787481" y="4240717"/>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4" name="Can 113"/>
            <p:cNvSpPr/>
            <p:nvPr/>
          </p:nvSpPr>
          <p:spPr bwMode="auto">
            <a:xfrm>
              <a:off x="5447924" y="4225786"/>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5" name="Can 114"/>
            <p:cNvSpPr/>
            <p:nvPr/>
          </p:nvSpPr>
          <p:spPr bwMode="auto">
            <a:xfrm>
              <a:off x="7179497" y="4221872"/>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6" name="Can 115"/>
            <p:cNvSpPr/>
            <p:nvPr/>
          </p:nvSpPr>
          <p:spPr bwMode="auto">
            <a:xfrm>
              <a:off x="9093894" y="4232758"/>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7" name="Can 116"/>
            <p:cNvSpPr/>
            <p:nvPr/>
          </p:nvSpPr>
          <p:spPr bwMode="auto">
            <a:xfrm>
              <a:off x="4418117" y="3599913"/>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8" name="Can 117"/>
            <p:cNvSpPr/>
            <p:nvPr/>
          </p:nvSpPr>
          <p:spPr bwMode="auto">
            <a:xfrm>
              <a:off x="6078560" y="3584982"/>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9" name="Can 118"/>
            <p:cNvSpPr/>
            <p:nvPr/>
          </p:nvSpPr>
          <p:spPr bwMode="auto">
            <a:xfrm>
              <a:off x="7810133" y="3581068"/>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0" name="Can 119"/>
            <p:cNvSpPr/>
            <p:nvPr/>
          </p:nvSpPr>
          <p:spPr bwMode="auto">
            <a:xfrm>
              <a:off x="9724530" y="3591954"/>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128" name="Group 127"/>
          <p:cNvGrpSpPr/>
          <p:nvPr/>
        </p:nvGrpSpPr>
        <p:grpSpPr>
          <a:xfrm>
            <a:off x="2698918" y="1432261"/>
            <a:ext cx="7211998" cy="4160146"/>
            <a:chOff x="2698918" y="1432261"/>
            <a:chExt cx="7211998" cy="4160146"/>
          </a:xfrm>
        </p:grpSpPr>
        <p:cxnSp>
          <p:nvCxnSpPr>
            <p:cNvPr id="9" name="Straight Connector 8"/>
            <p:cNvCxnSpPr>
              <a:stCxn id="101" idx="3"/>
              <a:endCxn id="5" idx="1"/>
            </p:cNvCxnSpPr>
            <p:nvPr/>
          </p:nvCxnSpPr>
          <p:spPr>
            <a:xfrm flipH="1">
              <a:off x="2698918" y="3395537"/>
              <a:ext cx="16537" cy="2196870"/>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02" idx="3"/>
              <a:endCxn id="106" idx="1"/>
            </p:cNvCxnSpPr>
            <p:nvPr/>
          </p:nvCxnSpPr>
          <p:spPr>
            <a:xfrm flipH="1">
              <a:off x="4359361" y="3395537"/>
              <a:ext cx="10723" cy="2181939"/>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03" idx="3"/>
              <a:endCxn id="107" idx="1"/>
            </p:cNvCxnSpPr>
            <p:nvPr/>
          </p:nvCxnSpPr>
          <p:spPr>
            <a:xfrm flipH="1">
              <a:off x="6090934" y="3395537"/>
              <a:ext cx="31750" cy="2178025"/>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104" idx="3"/>
              <a:endCxn id="108" idx="1"/>
            </p:cNvCxnSpPr>
            <p:nvPr/>
          </p:nvCxnSpPr>
          <p:spPr>
            <a:xfrm flipH="1">
              <a:off x="8005331" y="3395536"/>
              <a:ext cx="22353" cy="2188912"/>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97" idx="3"/>
              <a:endCxn id="109" idx="1"/>
            </p:cNvCxnSpPr>
            <p:nvPr/>
          </p:nvCxnSpPr>
          <p:spPr>
            <a:xfrm flipH="1">
              <a:off x="3330289" y="2722786"/>
              <a:ext cx="16539" cy="2172934"/>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93" idx="3"/>
              <a:endCxn id="113" idx="1"/>
            </p:cNvCxnSpPr>
            <p:nvPr/>
          </p:nvCxnSpPr>
          <p:spPr>
            <a:xfrm flipH="1">
              <a:off x="3958070" y="2077939"/>
              <a:ext cx="41901" cy="2175522"/>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4" idx="3"/>
              <a:endCxn id="117" idx="1"/>
            </p:cNvCxnSpPr>
            <p:nvPr/>
          </p:nvCxnSpPr>
          <p:spPr>
            <a:xfrm flipH="1">
              <a:off x="4588706" y="1432262"/>
              <a:ext cx="9981" cy="2180395"/>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98" idx="3"/>
              <a:endCxn id="110" idx="1"/>
            </p:cNvCxnSpPr>
            <p:nvPr/>
          </p:nvCxnSpPr>
          <p:spPr>
            <a:xfrm flipH="1">
              <a:off x="4990732" y="2722786"/>
              <a:ext cx="10725" cy="2158003"/>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94" idx="3"/>
              <a:endCxn id="114" idx="1"/>
            </p:cNvCxnSpPr>
            <p:nvPr/>
          </p:nvCxnSpPr>
          <p:spPr>
            <a:xfrm flipH="1">
              <a:off x="5618513" y="2077939"/>
              <a:ext cx="36087" cy="2160591"/>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9" idx="3"/>
              <a:endCxn id="118" idx="1"/>
            </p:cNvCxnSpPr>
            <p:nvPr/>
          </p:nvCxnSpPr>
          <p:spPr>
            <a:xfrm flipH="1">
              <a:off x="6249149" y="1432262"/>
              <a:ext cx="4167" cy="2165464"/>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90" idx="3"/>
              <a:endCxn id="119" idx="1"/>
            </p:cNvCxnSpPr>
            <p:nvPr/>
          </p:nvCxnSpPr>
          <p:spPr>
            <a:xfrm flipH="1">
              <a:off x="7980722" y="1432262"/>
              <a:ext cx="25194" cy="2161550"/>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95" idx="3"/>
              <a:endCxn id="115" idx="1"/>
            </p:cNvCxnSpPr>
            <p:nvPr/>
          </p:nvCxnSpPr>
          <p:spPr>
            <a:xfrm flipH="1">
              <a:off x="7350086" y="2077939"/>
              <a:ext cx="57114" cy="2156677"/>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99" idx="3"/>
              <a:endCxn id="111" idx="1"/>
            </p:cNvCxnSpPr>
            <p:nvPr/>
          </p:nvCxnSpPr>
          <p:spPr>
            <a:xfrm flipH="1">
              <a:off x="6722305" y="2722786"/>
              <a:ext cx="31752" cy="2154089"/>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91" idx="3"/>
              <a:endCxn id="120" idx="1"/>
            </p:cNvCxnSpPr>
            <p:nvPr/>
          </p:nvCxnSpPr>
          <p:spPr>
            <a:xfrm flipH="1">
              <a:off x="9895119" y="1432261"/>
              <a:ext cx="15797" cy="2172437"/>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96" idx="3"/>
              <a:endCxn id="116" idx="1"/>
            </p:cNvCxnSpPr>
            <p:nvPr/>
          </p:nvCxnSpPr>
          <p:spPr>
            <a:xfrm flipH="1">
              <a:off x="9264483" y="2077938"/>
              <a:ext cx="47717" cy="2167564"/>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a:stCxn id="100" idx="3"/>
              <a:endCxn id="112" idx="1"/>
            </p:cNvCxnSpPr>
            <p:nvPr/>
          </p:nvCxnSpPr>
          <p:spPr>
            <a:xfrm flipH="1">
              <a:off x="8636702" y="2722785"/>
              <a:ext cx="22355" cy="2164976"/>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a:xfrm>
            <a:off x="176589" y="77717"/>
            <a:ext cx="11945649" cy="1165754"/>
          </a:xfrm>
        </p:spPr>
        <p:txBody>
          <a:bodyPr>
            <a:normAutofit/>
          </a:bodyPr>
          <a:lstStyle/>
          <a:p>
            <a:r>
              <a:rPr lang="en-US" sz="3672" dirty="0" smtClean="0"/>
              <a:t>An Elastic Reconfigurable Fabric</a:t>
            </a:r>
            <a:endParaRPr lang="en-US" sz="3672" dirty="0"/>
          </a:p>
        </p:txBody>
      </p:sp>
      <p:grpSp>
        <p:nvGrpSpPr>
          <p:cNvPr id="7" name="Group 6"/>
          <p:cNvGrpSpPr/>
          <p:nvPr/>
        </p:nvGrpSpPr>
        <p:grpSpPr>
          <a:xfrm>
            <a:off x="2270416" y="925596"/>
            <a:ext cx="8469829" cy="2469941"/>
            <a:chOff x="2600943" y="794655"/>
            <a:chExt cx="8469829" cy="2469941"/>
          </a:xfrm>
        </p:grpSpPr>
        <p:sp>
          <p:nvSpPr>
            <p:cNvPr id="4" name="Cube 3"/>
            <p:cNvSpPr/>
            <p:nvPr/>
          </p:nvSpPr>
          <p:spPr bwMode="auto">
            <a:xfrm>
              <a:off x="4484175" y="794656"/>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9" name="Cube 88"/>
            <p:cNvSpPr/>
            <p:nvPr/>
          </p:nvSpPr>
          <p:spPr bwMode="auto">
            <a:xfrm>
              <a:off x="6138804" y="794656"/>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0" name="Cube 89"/>
            <p:cNvSpPr/>
            <p:nvPr/>
          </p:nvSpPr>
          <p:spPr bwMode="auto">
            <a:xfrm>
              <a:off x="7891404" y="794656"/>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1" name="Cube 90"/>
            <p:cNvSpPr/>
            <p:nvPr/>
          </p:nvSpPr>
          <p:spPr bwMode="auto">
            <a:xfrm>
              <a:off x="9796404" y="794655"/>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3" name="Cube 92"/>
            <p:cNvSpPr/>
            <p:nvPr/>
          </p:nvSpPr>
          <p:spPr bwMode="auto">
            <a:xfrm>
              <a:off x="3885459" y="1440333"/>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4" name="Cube 93"/>
            <p:cNvSpPr/>
            <p:nvPr/>
          </p:nvSpPr>
          <p:spPr bwMode="auto">
            <a:xfrm>
              <a:off x="5540088" y="1440333"/>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5" name="Cube 94"/>
            <p:cNvSpPr/>
            <p:nvPr/>
          </p:nvSpPr>
          <p:spPr bwMode="auto">
            <a:xfrm>
              <a:off x="7292688" y="1440333"/>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6" name="Cube 95"/>
            <p:cNvSpPr/>
            <p:nvPr/>
          </p:nvSpPr>
          <p:spPr bwMode="auto">
            <a:xfrm>
              <a:off x="9197688" y="1440332"/>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7" name="Cube 96"/>
            <p:cNvSpPr/>
            <p:nvPr/>
          </p:nvSpPr>
          <p:spPr bwMode="auto">
            <a:xfrm>
              <a:off x="3232316" y="2085180"/>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8" name="Cube 97"/>
            <p:cNvSpPr/>
            <p:nvPr/>
          </p:nvSpPr>
          <p:spPr bwMode="auto">
            <a:xfrm>
              <a:off x="4886945" y="2085180"/>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9" name="Cube 98"/>
            <p:cNvSpPr/>
            <p:nvPr/>
          </p:nvSpPr>
          <p:spPr bwMode="auto">
            <a:xfrm>
              <a:off x="6639545" y="2085180"/>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0" name="Cube 99"/>
            <p:cNvSpPr/>
            <p:nvPr/>
          </p:nvSpPr>
          <p:spPr bwMode="auto">
            <a:xfrm>
              <a:off x="8544545" y="2085179"/>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1" name="Cube 100"/>
            <p:cNvSpPr/>
            <p:nvPr/>
          </p:nvSpPr>
          <p:spPr bwMode="auto">
            <a:xfrm>
              <a:off x="2600943" y="2757931"/>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2" name="Cube 101"/>
            <p:cNvSpPr/>
            <p:nvPr/>
          </p:nvSpPr>
          <p:spPr bwMode="auto">
            <a:xfrm>
              <a:off x="4255572" y="2757931"/>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3" name="Cube 102"/>
            <p:cNvSpPr/>
            <p:nvPr/>
          </p:nvSpPr>
          <p:spPr bwMode="auto">
            <a:xfrm>
              <a:off x="6008172" y="2757931"/>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4" name="Cube 103"/>
            <p:cNvSpPr/>
            <p:nvPr/>
          </p:nvSpPr>
          <p:spPr bwMode="auto">
            <a:xfrm>
              <a:off x="7913172" y="2757930"/>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cxnSp>
        <p:nvCxnSpPr>
          <p:cNvPr id="190" name="Straight Connector 189"/>
          <p:cNvCxnSpPr/>
          <p:nvPr/>
        </p:nvCxnSpPr>
        <p:spPr>
          <a:xfrm flipH="1">
            <a:off x="9473215" y="5935727"/>
            <a:ext cx="676509" cy="14171"/>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10143327" y="5623907"/>
            <a:ext cx="1864934"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PCIe (8.0 GB/s)</a:t>
            </a:r>
          </a:p>
        </p:txBody>
      </p:sp>
      <p:sp>
        <p:nvSpPr>
          <p:cNvPr id="136" name="TextBox 135"/>
          <p:cNvSpPr txBox="1"/>
          <p:nvPr/>
        </p:nvSpPr>
        <p:spPr>
          <a:xfrm>
            <a:off x="2396300" y="2823072"/>
            <a:ext cx="978794"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chemeClr val="bg1"/>
                </a:solidFill>
              </a:rPr>
              <a:t>FPGA</a:t>
            </a:r>
          </a:p>
        </p:txBody>
      </p:sp>
      <p:sp>
        <p:nvSpPr>
          <p:cNvPr id="202" name="TextBox 201"/>
          <p:cNvSpPr txBox="1"/>
          <p:nvPr/>
        </p:nvSpPr>
        <p:spPr>
          <a:xfrm>
            <a:off x="4068065" y="2827027"/>
            <a:ext cx="978794"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chemeClr val="bg1"/>
                </a:solidFill>
              </a:rPr>
              <a:t>FPGA</a:t>
            </a:r>
          </a:p>
        </p:txBody>
      </p:sp>
      <p:sp>
        <p:nvSpPr>
          <p:cNvPr id="203" name="TextBox 202"/>
          <p:cNvSpPr txBox="1"/>
          <p:nvPr/>
        </p:nvSpPr>
        <p:spPr>
          <a:xfrm>
            <a:off x="5788148" y="2827631"/>
            <a:ext cx="978794"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chemeClr val="bg1"/>
                </a:solidFill>
              </a:rPr>
              <a:t>FPGA</a:t>
            </a:r>
          </a:p>
        </p:txBody>
      </p:sp>
      <p:sp>
        <p:nvSpPr>
          <p:cNvPr id="204" name="TextBox 203"/>
          <p:cNvSpPr txBox="1"/>
          <p:nvPr/>
        </p:nvSpPr>
        <p:spPr>
          <a:xfrm>
            <a:off x="7710604" y="2827027"/>
            <a:ext cx="978794"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chemeClr val="bg1"/>
                </a:solidFill>
              </a:rPr>
              <a:t>FPGA</a:t>
            </a:r>
          </a:p>
        </p:txBody>
      </p:sp>
      <p:sp>
        <p:nvSpPr>
          <p:cNvPr id="2" name="Cube 1"/>
          <p:cNvSpPr/>
          <p:nvPr/>
        </p:nvSpPr>
        <p:spPr bwMode="auto">
          <a:xfrm>
            <a:off x="3908716" y="6451770"/>
            <a:ext cx="3173929" cy="445807"/>
          </a:xfrm>
          <a:prstGeom prst="cub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Top-of-Rack Switch (TOR)</a:t>
            </a:r>
            <a:endParaRPr lang="en-US" sz="2000" dirty="0">
              <a:gradFill>
                <a:gsLst>
                  <a:gs pos="0">
                    <a:srgbClr val="FFFFFF"/>
                  </a:gs>
                  <a:gs pos="100000">
                    <a:srgbClr val="FFFFFF"/>
                  </a:gs>
                </a:gsLst>
                <a:lin ang="5400000" scaled="0"/>
              </a:gradFill>
            </a:endParaRPr>
          </a:p>
        </p:txBody>
      </p:sp>
      <p:cxnSp>
        <p:nvCxnSpPr>
          <p:cNvPr id="10" name="Straight Connector 9"/>
          <p:cNvCxnSpPr>
            <a:stCxn id="5" idx="3"/>
            <a:endCxn id="2" idx="2"/>
          </p:cNvCxnSpPr>
          <p:nvPr/>
        </p:nvCxnSpPr>
        <p:spPr>
          <a:xfrm>
            <a:off x="2698918" y="6158464"/>
            <a:ext cx="1209798" cy="571935"/>
          </a:xfrm>
          <a:prstGeom prst="line">
            <a:avLst/>
          </a:prstGeom>
          <a:ln w="57150">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6" idx="3"/>
          </p:cNvCxnSpPr>
          <p:nvPr/>
        </p:nvCxnSpPr>
        <p:spPr>
          <a:xfrm>
            <a:off x="4359361" y="6143533"/>
            <a:ext cx="631370" cy="397588"/>
          </a:xfrm>
          <a:prstGeom prst="line">
            <a:avLst/>
          </a:prstGeom>
          <a:ln w="57150">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7" idx="3"/>
          </p:cNvCxnSpPr>
          <p:nvPr/>
        </p:nvCxnSpPr>
        <p:spPr>
          <a:xfrm flipH="1">
            <a:off x="5866660" y="6139619"/>
            <a:ext cx="224274" cy="388353"/>
          </a:xfrm>
          <a:prstGeom prst="line">
            <a:avLst/>
          </a:prstGeom>
          <a:ln w="57150">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541494" y="3395536"/>
            <a:ext cx="13447" cy="2196871"/>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4254497" y="3386113"/>
            <a:ext cx="13447" cy="2196871"/>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V="1">
            <a:off x="5975706" y="3417468"/>
            <a:ext cx="13447" cy="2196871"/>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7883465" y="3386113"/>
            <a:ext cx="13447" cy="2196871"/>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H="1">
            <a:off x="2838340" y="3382977"/>
            <a:ext cx="4244" cy="2240930"/>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a:off x="4469577" y="3387705"/>
            <a:ext cx="4244" cy="2240930"/>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a:off x="6244820" y="3399853"/>
            <a:ext cx="4244" cy="2240930"/>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H="1">
            <a:off x="8127146" y="3414470"/>
            <a:ext cx="4244" cy="2240930"/>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613314" y="6104366"/>
            <a:ext cx="596247" cy="423606"/>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017127" y="6139619"/>
            <a:ext cx="196766" cy="401502"/>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2" idx="5"/>
            <a:endCxn id="108" idx="3"/>
          </p:cNvCxnSpPr>
          <p:nvPr/>
        </p:nvCxnSpPr>
        <p:spPr>
          <a:xfrm flipV="1">
            <a:off x="7082645" y="6150505"/>
            <a:ext cx="922686" cy="468443"/>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7097179" y="6139619"/>
            <a:ext cx="708247" cy="358290"/>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H="1" flipV="1">
            <a:off x="3014605" y="6114586"/>
            <a:ext cx="894111" cy="391282"/>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7" name="Parallelogram 156"/>
          <p:cNvSpPr/>
          <p:nvPr/>
        </p:nvSpPr>
        <p:spPr bwMode="auto">
          <a:xfrm>
            <a:off x="1752601" y="2797532"/>
            <a:ext cx="7552200" cy="770114"/>
          </a:xfrm>
          <a:prstGeom prst="parallelogram">
            <a:avLst>
              <a:gd name="adj" fmla="val 97354"/>
            </a:avLst>
          </a:prstGeom>
          <a:solidFill>
            <a:schemeClr val="tx2">
              <a:lumMod val="40000"/>
              <a:lumOff val="60000"/>
              <a:alpha val="82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b="1" dirty="0" smtClean="0">
              <a:solidFill>
                <a:schemeClr val="tx1"/>
              </a:solidFill>
            </a:endParaRPr>
          </a:p>
          <a:p>
            <a:pPr algn="ctr" defTabSz="932472" fontAlgn="base">
              <a:spcBef>
                <a:spcPct val="0"/>
              </a:spcBef>
              <a:spcAft>
                <a:spcPct val="0"/>
              </a:spcAft>
            </a:pPr>
            <a:r>
              <a:rPr lang="en-US" sz="2000" b="1" dirty="0" smtClean="0">
                <a:solidFill>
                  <a:schemeClr val="tx1"/>
                </a:solidFill>
              </a:rPr>
              <a:t>Web Search Pipeline</a:t>
            </a:r>
          </a:p>
          <a:p>
            <a:pPr algn="ctr" defTabSz="932472" fontAlgn="base">
              <a:spcBef>
                <a:spcPct val="0"/>
              </a:spcBef>
              <a:spcAft>
                <a:spcPct val="0"/>
              </a:spcAft>
            </a:pPr>
            <a:endParaRPr lang="en-US" sz="2000" b="1" dirty="0">
              <a:solidFill>
                <a:schemeClr val="tx1"/>
              </a:solidFill>
            </a:endParaRPr>
          </a:p>
        </p:txBody>
      </p:sp>
    </p:spTree>
    <p:extLst>
      <p:ext uri="{BB962C8B-B14F-4D97-AF65-F5344CB8AC3E}">
        <p14:creationId xmlns:p14="http://schemas.microsoft.com/office/powerpoint/2010/main" val="2448075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50"/>
                                  </p:stCondLst>
                                  <p:childTnLst>
                                    <p:set>
                                      <p:cBhvr>
                                        <p:cTn id="21" dur="1" fill="hold">
                                          <p:stCondLst>
                                            <p:cond delay="0"/>
                                          </p:stCondLst>
                                        </p:cTn>
                                        <p:tgtEl>
                                          <p:spTgt spid="152"/>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25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25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750"/>
                            </p:stCondLst>
                            <p:childTnLst>
                              <p:par>
                                <p:cTn id="29" presetID="1" presetClass="entr" presetSubtype="0" fill="hold" nodeType="afterEffect">
                                  <p:stCondLst>
                                    <p:cond delay="250"/>
                                  </p:stCondLst>
                                  <p:childTnLst>
                                    <p:set>
                                      <p:cBhvr>
                                        <p:cTn id="30" dur="1" fill="hold">
                                          <p:stCondLst>
                                            <p:cond delay="0"/>
                                          </p:stCondLst>
                                        </p:cTn>
                                        <p:tgtEl>
                                          <p:spTgt spid="143"/>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nodeType="afterEffect">
                                  <p:stCondLst>
                                    <p:cond delay="250"/>
                                  </p:stCondLst>
                                  <p:childTnLst>
                                    <p:set>
                                      <p:cBhvr>
                                        <p:cTn id="33" dur="1" fill="hold">
                                          <p:stCondLst>
                                            <p:cond delay="0"/>
                                          </p:stCondLst>
                                        </p:cTn>
                                        <p:tgtEl>
                                          <p:spTgt spid="153"/>
                                        </p:tgtEl>
                                        <p:attrNameLst>
                                          <p:attrName>style.visibility</p:attrName>
                                        </p:attrNameLst>
                                      </p:cBhvr>
                                      <p:to>
                                        <p:strVal val="visible"/>
                                      </p:to>
                                    </p:set>
                                  </p:childTnLst>
                                </p:cTn>
                              </p:par>
                            </p:childTnLst>
                          </p:cTn>
                        </p:par>
                        <p:par>
                          <p:cTn id="34" fill="hold">
                            <p:stCondLst>
                              <p:cond delay="1250"/>
                            </p:stCondLst>
                            <p:childTnLst>
                              <p:par>
                                <p:cTn id="35" presetID="1" presetClass="entr" presetSubtype="0" fill="hold" nodeType="afterEffect">
                                  <p:stCondLst>
                                    <p:cond delay="25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1500"/>
                            </p:stCondLst>
                            <p:childTnLst>
                              <p:par>
                                <p:cTn id="38" presetID="1" presetClass="entr" presetSubtype="0" fill="hold" nodeType="afterEffect">
                                  <p:stCondLst>
                                    <p:cond delay="250"/>
                                  </p:stCondLst>
                                  <p:childTnLst>
                                    <p:set>
                                      <p:cBhvr>
                                        <p:cTn id="39" dur="1" fill="hold">
                                          <p:stCondLst>
                                            <p:cond delay="0"/>
                                          </p:stCondLst>
                                        </p:cTn>
                                        <p:tgtEl>
                                          <p:spTgt spid="26"/>
                                        </p:tgtEl>
                                        <p:attrNameLst>
                                          <p:attrName>style.visibility</p:attrName>
                                        </p:attrNameLst>
                                      </p:cBhvr>
                                      <p:to>
                                        <p:strVal val="visible"/>
                                      </p:to>
                                    </p:set>
                                  </p:childTnLst>
                                </p:cTn>
                              </p:par>
                            </p:childTnLst>
                          </p:cTn>
                        </p:par>
                        <p:par>
                          <p:cTn id="40" fill="hold">
                            <p:stCondLst>
                              <p:cond delay="1750"/>
                            </p:stCondLst>
                            <p:childTnLst>
                              <p:par>
                                <p:cTn id="41" presetID="1" presetClass="entr" presetSubtype="0" fill="hold" nodeType="afterEffect">
                                  <p:stCondLst>
                                    <p:cond delay="250"/>
                                  </p:stCondLst>
                                  <p:childTnLst>
                                    <p:set>
                                      <p:cBhvr>
                                        <p:cTn id="42" dur="1" fill="hold">
                                          <p:stCondLst>
                                            <p:cond delay="0"/>
                                          </p:stCondLst>
                                        </p:cTn>
                                        <p:tgtEl>
                                          <p:spTgt spid="147"/>
                                        </p:tgtEl>
                                        <p:attrNameLst>
                                          <p:attrName>style.visibility</p:attrName>
                                        </p:attrNameLst>
                                      </p:cBhvr>
                                      <p:to>
                                        <p:strVal val="visible"/>
                                      </p:to>
                                    </p:set>
                                  </p:childTnLst>
                                </p:cTn>
                              </p:par>
                            </p:childTnLst>
                          </p:cTn>
                        </p:par>
                        <p:par>
                          <p:cTn id="43" fill="hold">
                            <p:stCondLst>
                              <p:cond delay="2000"/>
                            </p:stCondLst>
                            <p:childTnLst>
                              <p:par>
                                <p:cTn id="44" presetID="1" presetClass="entr" presetSubtype="0" fill="hold" nodeType="afterEffect">
                                  <p:stCondLst>
                                    <p:cond delay="250"/>
                                  </p:stCondLst>
                                  <p:childTnLst>
                                    <p:set>
                                      <p:cBhvr>
                                        <p:cTn id="45" dur="1" fill="hold">
                                          <p:stCondLst>
                                            <p:cond delay="0"/>
                                          </p:stCondLst>
                                        </p:cTn>
                                        <p:tgtEl>
                                          <p:spTgt spid="154"/>
                                        </p:tgtEl>
                                        <p:attrNameLst>
                                          <p:attrName>style.visibility</p:attrName>
                                        </p:attrNameLst>
                                      </p:cBhvr>
                                      <p:to>
                                        <p:strVal val="visible"/>
                                      </p:to>
                                    </p:set>
                                  </p:childTnLst>
                                </p:cTn>
                              </p:par>
                            </p:childTnLst>
                          </p:cTn>
                        </p:par>
                        <p:par>
                          <p:cTn id="46" fill="hold">
                            <p:stCondLst>
                              <p:cond delay="2250"/>
                            </p:stCondLst>
                            <p:childTnLst>
                              <p:par>
                                <p:cTn id="47" presetID="1" presetClass="entr" presetSubtype="0" fill="hold" nodeType="afterEffect">
                                  <p:stCondLst>
                                    <p:cond delay="250"/>
                                  </p:stCondLst>
                                  <p:childTnLst>
                                    <p:set>
                                      <p:cBhvr>
                                        <p:cTn id="48" dur="1" fill="hold">
                                          <p:stCondLst>
                                            <p:cond delay="0"/>
                                          </p:stCondLst>
                                        </p:cTn>
                                        <p:tgtEl>
                                          <p:spTgt spid="14"/>
                                        </p:tgtEl>
                                        <p:attrNameLst>
                                          <p:attrName>style.visibility</p:attrName>
                                        </p:attrNameLst>
                                      </p:cBhvr>
                                      <p:to>
                                        <p:strVal val="visible"/>
                                      </p:to>
                                    </p:set>
                                  </p:childTnLst>
                                </p:cTn>
                              </p:par>
                            </p:childTnLst>
                          </p:cTn>
                        </p:par>
                        <p:par>
                          <p:cTn id="49" fill="hold">
                            <p:stCondLst>
                              <p:cond delay="2500"/>
                            </p:stCondLst>
                            <p:childTnLst>
                              <p:par>
                                <p:cTn id="50" presetID="1" presetClass="entr" presetSubtype="0" fill="hold" nodeType="afterEffect">
                                  <p:stCondLst>
                                    <p:cond delay="250"/>
                                  </p:stCondLst>
                                  <p:childTnLst>
                                    <p:set>
                                      <p:cBhvr>
                                        <p:cTn id="51" dur="1" fill="hold">
                                          <p:stCondLst>
                                            <p:cond delay="0"/>
                                          </p:stCondLst>
                                        </p:cTn>
                                        <p:tgtEl>
                                          <p:spTgt spid="69"/>
                                        </p:tgtEl>
                                        <p:attrNameLst>
                                          <p:attrName>style.visibility</p:attrName>
                                        </p:attrNameLst>
                                      </p:cBhvr>
                                      <p:to>
                                        <p:strVal val="visible"/>
                                      </p:to>
                                    </p:set>
                                  </p:childTnLst>
                                </p:cTn>
                              </p:par>
                            </p:childTnLst>
                          </p:cTn>
                        </p:par>
                        <p:par>
                          <p:cTn id="52" fill="hold">
                            <p:stCondLst>
                              <p:cond delay="2750"/>
                            </p:stCondLst>
                            <p:childTnLst>
                              <p:par>
                                <p:cTn id="53" presetID="1" presetClass="entr" presetSubtype="0" fill="hold" nodeType="afterEffect">
                                  <p:stCondLst>
                                    <p:cond delay="250"/>
                                  </p:stCondLst>
                                  <p:childTnLst>
                                    <p:set>
                                      <p:cBhvr>
                                        <p:cTn id="54" dur="1" fill="hold">
                                          <p:stCondLst>
                                            <p:cond delay="0"/>
                                          </p:stCondLst>
                                        </p:cTn>
                                        <p:tgtEl>
                                          <p:spTgt spid="148"/>
                                        </p:tgtEl>
                                        <p:attrNameLst>
                                          <p:attrName>style.visibility</p:attrName>
                                        </p:attrNameLst>
                                      </p:cBhvr>
                                      <p:to>
                                        <p:strVal val="visible"/>
                                      </p:to>
                                    </p:set>
                                  </p:childTnLst>
                                </p:cTn>
                              </p:par>
                            </p:childTnLst>
                          </p:cTn>
                        </p:par>
                        <p:par>
                          <p:cTn id="55" fill="hold">
                            <p:stCondLst>
                              <p:cond delay="3000"/>
                            </p:stCondLst>
                            <p:childTnLst>
                              <p:par>
                                <p:cTn id="56" presetID="1" presetClass="entr" presetSubtype="0" fill="hold" nodeType="afterEffect">
                                  <p:stCondLst>
                                    <p:cond delay="250"/>
                                  </p:stCondLst>
                                  <p:childTnLst>
                                    <p:set>
                                      <p:cBhvr>
                                        <p:cTn id="57" dur="1" fill="hold">
                                          <p:stCondLst>
                                            <p:cond delay="0"/>
                                          </p:stCondLst>
                                        </p:cTn>
                                        <p:tgtEl>
                                          <p:spTgt spid="155"/>
                                        </p:tgtEl>
                                        <p:attrNameLst>
                                          <p:attrName>style.visibility</p:attrName>
                                        </p:attrNameLst>
                                      </p:cBhvr>
                                      <p:to>
                                        <p:strVal val="visible"/>
                                      </p:to>
                                    </p:set>
                                  </p:childTnLst>
                                </p:cTn>
                              </p:par>
                            </p:childTnLst>
                          </p:cTn>
                        </p:par>
                        <p:par>
                          <p:cTn id="58" fill="hold">
                            <p:stCondLst>
                              <p:cond delay="3250"/>
                            </p:stCondLst>
                            <p:childTnLst>
                              <p:par>
                                <p:cTn id="59" presetID="1" presetClass="entr" presetSubtype="0" fill="hold" nodeType="afterEffect">
                                  <p:stCondLst>
                                    <p:cond delay="250"/>
                                  </p:stCondLst>
                                  <p:childTnLst>
                                    <p:set>
                                      <p:cBhvr>
                                        <p:cTn id="60" dur="1" fill="hold">
                                          <p:stCondLst>
                                            <p:cond delay="0"/>
                                          </p:stCondLst>
                                        </p:cTn>
                                        <p:tgtEl>
                                          <p:spTgt spid="73"/>
                                        </p:tgtEl>
                                        <p:attrNameLst>
                                          <p:attrName>style.visibility</p:attrName>
                                        </p:attrNameLst>
                                      </p:cBhvr>
                                      <p:to>
                                        <p:strVal val="visible"/>
                                      </p:to>
                                    </p:set>
                                  </p:childTnLst>
                                </p:cTn>
                              </p:par>
                            </p:childTnLst>
                          </p:cTn>
                        </p:par>
                        <p:par>
                          <p:cTn id="61" fill="hold">
                            <p:stCondLst>
                              <p:cond delay="3500"/>
                            </p:stCondLst>
                            <p:childTnLst>
                              <p:par>
                                <p:cTn id="62" presetID="1" presetClass="entr" presetSubtype="0" fill="hold" nodeType="afterEffect">
                                  <p:stCondLst>
                                    <p:cond delay="250"/>
                                  </p:stCondLst>
                                  <p:childTnLst>
                                    <p:set>
                                      <p:cBhvr>
                                        <p:cTn id="63"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30090" y="3593812"/>
            <a:ext cx="8133856" cy="2564652"/>
            <a:chOff x="2528329" y="3581068"/>
            <a:chExt cx="8133856" cy="2564652"/>
          </a:xfrm>
        </p:grpSpPr>
        <p:sp>
          <p:nvSpPr>
            <p:cNvPr id="5" name="Can 4"/>
            <p:cNvSpPr/>
            <p:nvPr/>
          </p:nvSpPr>
          <p:spPr bwMode="auto">
            <a:xfrm>
              <a:off x="2528329" y="5579663"/>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CPU</a:t>
              </a:r>
              <a:endParaRPr lang="en-US" sz="2000" dirty="0">
                <a:gradFill>
                  <a:gsLst>
                    <a:gs pos="0">
                      <a:srgbClr val="FFFFFF"/>
                    </a:gs>
                    <a:gs pos="100000">
                      <a:srgbClr val="FFFFFF"/>
                    </a:gs>
                  </a:gsLst>
                  <a:lin ang="5400000" scaled="0"/>
                </a:gradFill>
              </a:endParaRPr>
            </a:p>
          </p:txBody>
        </p:sp>
        <p:sp>
          <p:nvSpPr>
            <p:cNvPr id="106" name="Can 105"/>
            <p:cNvSpPr/>
            <p:nvPr/>
          </p:nvSpPr>
          <p:spPr bwMode="auto">
            <a:xfrm>
              <a:off x="4188772" y="5564732"/>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CPU</a:t>
              </a:r>
              <a:endParaRPr lang="en-US" sz="2000" dirty="0">
                <a:gradFill>
                  <a:gsLst>
                    <a:gs pos="0">
                      <a:srgbClr val="FFFFFF"/>
                    </a:gs>
                    <a:gs pos="100000">
                      <a:srgbClr val="FFFFFF"/>
                    </a:gs>
                  </a:gsLst>
                  <a:lin ang="5400000" scaled="0"/>
                </a:gradFill>
              </a:endParaRPr>
            </a:p>
          </p:txBody>
        </p:sp>
        <p:sp>
          <p:nvSpPr>
            <p:cNvPr id="107" name="Can 106"/>
            <p:cNvSpPr/>
            <p:nvPr/>
          </p:nvSpPr>
          <p:spPr bwMode="auto">
            <a:xfrm>
              <a:off x="5920345" y="5560818"/>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CPU</a:t>
              </a:r>
              <a:endParaRPr lang="en-US" sz="2000" dirty="0">
                <a:gradFill>
                  <a:gsLst>
                    <a:gs pos="0">
                      <a:srgbClr val="FFFFFF"/>
                    </a:gs>
                    <a:gs pos="100000">
                      <a:srgbClr val="FFFFFF"/>
                    </a:gs>
                  </a:gsLst>
                  <a:lin ang="5400000" scaled="0"/>
                </a:gradFill>
              </a:endParaRPr>
            </a:p>
          </p:txBody>
        </p:sp>
        <p:sp>
          <p:nvSpPr>
            <p:cNvPr id="108" name="Can 107"/>
            <p:cNvSpPr/>
            <p:nvPr/>
          </p:nvSpPr>
          <p:spPr bwMode="auto">
            <a:xfrm>
              <a:off x="7834742" y="5571704"/>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CPU</a:t>
              </a:r>
              <a:endParaRPr lang="en-US" sz="2000" dirty="0">
                <a:gradFill>
                  <a:gsLst>
                    <a:gs pos="0">
                      <a:srgbClr val="FFFFFF"/>
                    </a:gs>
                    <a:gs pos="100000">
                      <a:srgbClr val="FFFFFF"/>
                    </a:gs>
                  </a:gsLst>
                  <a:lin ang="5400000" scaled="0"/>
                </a:gradFill>
              </a:endParaRPr>
            </a:p>
          </p:txBody>
        </p:sp>
        <p:sp>
          <p:nvSpPr>
            <p:cNvPr id="109" name="Can 108"/>
            <p:cNvSpPr/>
            <p:nvPr/>
          </p:nvSpPr>
          <p:spPr bwMode="auto">
            <a:xfrm>
              <a:off x="3159700" y="4882976"/>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0" name="Can 109"/>
            <p:cNvSpPr/>
            <p:nvPr/>
          </p:nvSpPr>
          <p:spPr bwMode="auto">
            <a:xfrm>
              <a:off x="4820143" y="4868045"/>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1" name="Can 110"/>
            <p:cNvSpPr/>
            <p:nvPr/>
          </p:nvSpPr>
          <p:spPr bwMode="auto">
            <a:xfrm>
              <a:off x="6551716" y="4864131"/>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2" name="Can 111"/>
            <p:cNvSpPr/>
            <p:nvPr/>
          </p:nvSpPr>
          <p:spPr bwMode="auto">
            <a:xfrm>
              <a:off x="8466113" y="4875017"/>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3" name="Can 112"/>
            <p:cNvSpPr/>
            <p:nvPr/>
          </p:nvSpPr>
          <p:spPr bwMode="auto">
            <a:xfrm>
              <a:off x="3787481" y="4240717"/>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4" name="Can 113"/>
            <p:cNvSpPr/>
            <p:nvPr/>
          </p:nvSpPr>
          <p:spPr bwMode="auto">
            <a:xfrm>
              <a:off x="5447924" y="4225786"/>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5" name="Can 114"/>
            <p:cNvSpPr/>
            <p:nvPr/>
          </p:nvSpPr>
          <p:spPr bwMode="auto">
            <a:xfrm>
              <a:off x="7179497" y="4221872"/>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6" name="Can 115"/>
            <p:cNvSpPr/>
            <p:nvPr/>
          </p:nvSpPr>
          <p:spPr bwMode="auto">
            <a:xfrm>
              <a:off x="9093894" y="4232758"/>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7" name="Can 116"/>
            <p:cNvSpPr/>
            <p:nvPr/>
          </p:nvSpPr>
          <p:spPr bwMode="auto">
            <a:xfrm>
              <a:off x="4418117" y="3599913"/>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8" name="Can 117"/>
            <p:cNvSpPr/>
            <p:nvPr/>
          </p:nvSpPr>
          <p:spPr bwMode="auto">
            <a:xfrm>
              <a:off x="6078560" y="3584982"/>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9" name="Can 118"/>
            <p:cNvSpPr/>
            <p:nvPr/>
          </p:nvSpPr>
          <p:spPr bwMode="auto">
            <a:xfrm>
              <a:off x="7810133" y="3581068"/>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0" name="Can 119"/>
            <p:cNvSpPr/>
            <p:nvPr/>
          </p:nvSpPr>
          <p:spPr bwMode="auto">
            <a:xfrm>
              <a:off x="9724530" y="3591954"/>
              <a:ext cx="937655" cy="566057"/>
            </a:xfrm>
            <a:prstGeom prst="can">
              <a:avLst>
                <a:gd name="adj" fmla="val 3076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128" name="Group 127"/>
          <p:cNvGrpSpPr/>
          <p:nvPr/>
        </p:nvGrpSpPr>
        <p:grpSpPr>
          <a:xfrm>
            <a:off x="2698918" y="1432261"/>
            <a:ext cx="7211998" cy="4160146"/>
            <a:chOff x="2698918" y="1432261"/>
            <a:chExt cx="7211998" cy="4160146"/>
          </a:xfrm>
        </p:grpSpPr>
        <p:cxnSp>
          <p:nvCxnSpPr>
            <p:cNvPr id="9" name="Straight Connector 8"/>
            <p:cNvCxnSpPr>
              <a:stCxn id="101" idx="3"/>
              <a:endCxn id="5" idx="1"/>
            </p:cNvCxnSpPr>
            <p:nvPr/>
          </p:nvCxnSpPr>
          <p:spPr>
            <a:xfrm flipH="1">
              <a:off x="2698918" y="3395537"/>
              <a:ext cx="16537" cy="2196870"/>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02" idx="3"/>
              <a:endCxn id="106" idx="1"/>
            </p:cNvCxnSpPr>
            <p:nvPr/>
          </p:nvCxnSpPr>
          <p:spPr>
            <a:xfrm flipH="1">
              <a:off x="4359361" y="3395537"/>
              <a:ext cx="10723" cy="2181939"/>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03" idx="3"/>
              <a:endCxn id="107" idx="1"/>
            </p:cNvCxnSpPr>
            <p:nvPr/>
          </p:nvCxnSpPr>
          <p:spPr>
            <a:xfrm flipH="1">
              <a:off x="6090934" y="3395537"/>
              <a:ext cx="31750" cy="2178025"/>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104" idx="3"/>
              <a:endCxn id="108" idx="1"/>
            </p:cNvCxnSpPr>
            <p:nvPr/>
          </p:nvCxnSpPr>
          <p:spPr>
            <a:xfrm flipH="1">
              <a:off x="8005331" y="3395536"/>
              <a:ext cx="22353" cy="2188912"/>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97" idx="3"/>
              <a:endCxn id="109" idx="1"/>
            </p:cNvCxnSpPr>
            <p:nvPr/>
          </p:nvCxnSpPr>
          <p:spPr>
            <a:xfrm flipH="1">
              <a:off x="3330289" y="2722786"/>
              <a:ext cx="16539" cy="2172934"/>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93" idx="3"/>
              <a:endCxn id="113" idx="1"/>
            </p:cNvCxnSpPr>
            <p:nvPr/>
          </p:nvCxnSpPr>
          <p:spPr>
            <a:xfrm flipH="1">
              <a:off x="3958070" y="2077939"/>
              <a:ext cx="41901" cy="2175522"/>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4" idx="3"/>
              <a:endCxn id="117" idx="1"/>
            </p:cNvCxnSpPr>
            <p:nvPr/>
          </p:nvCxnSpPr>
          <p:spPr>
            <a:xfrm flipH="1">
              <a:off x="4588706" y="1432262"/>
              <a:ext cx="9981" cy="2180395"/>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98" idx="3"/>
              <a:endCxn id="110" idx="1"/>
            </p:cNvCxnSpPr>
            <p:nvPr/>
          </p:nvCxnSpPr>
          <p:spPr>
            <a:xfrm flipH="1">
              <a:off x="4990732" y="2722786"/>
              <a:ext cx="10725" cy="2158003"/>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94" idx="3"/>
              <a:endCxn id="114" idx="1"/>
            </p:cNvCxnSpPr>
            <p:nvPr/>
          </p:nvCxnSpPr>
          <p:spPr>
            <a:xfrm flipH="1">
              <a:off x="5618513" y="2077939"/>
              <a:ext cx="36087" cy="2160591"/>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9" idx="3"/>
              <a:endCxn id="118" idx="1"/>
            </p:cNvCxnSpPr>
            <p:nvPr/>
          </p:nvCxnSpPr>
          <p:spPr>
            <a:xfrm flipH="1">
              <a:off x="6249149" y="1432262"/>
              <a:ext cx="4167" cy="2165464"/>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90" idx="3"/>
              <a:endCxn id="119" idx="1"/>
            </p:cNvCxnSpPr>
            <p:nvPr/>
          </p:nvCxnSpPr>
          <p:spPr>
            <a:xfrm flipH="1">
              <a:off x="7980722" y="1432262"/>
              <a:ext cx="25194" cy="2161550"/>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95" idx="3"/>
              <a:endCxn id="115" idx="1"/>
            </p:cNvCxnSpPr>
            <p:nvPr/>
          </p:nvCxnSpPr>
          <p:spPr>
            <a:xfrm flipH="1">
              <a:off x="7350086" y="2077939"/>
              <a:ext cx="57114" cy="2156677"/>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99" idx="3"/>
              <a:endCxn id="111" idx="1"/>
            </p:cNvCxnSpPr>
            <p:nvPr/>
          </p:nvCxnSpPr>
          <p:spPr>
            <a:xfrm flipH="1">
              <a:off x="6722305" y="2722786"/>
              <a:ext cx="31752" cy="2154089"/>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91" idx="3"/>
              <a:endCxn id="120" idx="1"/>
            </p:cNvCxnSpPr>
            <p:nvPr/>
          </p:nvCxnSpPr>
          <p:spPr>
            <a:xfrm flipH="1">
              <a:off x="9895119" y="1432261"/>
              <a:ext cx="15797" cy="2172437"/>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96" idx="3"/>
              <a:endCxn id="116" idx="1"/>
            </p:cNvCxnSpPr>
            <p:nvPr/>
          </p:nvCxnSpPr>
          <p:spPr>
            <a:xfrm flipH="1">
              <a:off x="9264483" y="2077938"/>
              <a:ext cx="47717" cy="2167564"/>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a:stCxn id="100" idx="3"/>
              <a:endCxn id="112" idx="1"/>
            </p:cNvCxnSpPr>
            <p:nvPr/>
          </p:nvCxnSpPr>
          <p:spPr>
            <a:xfrm flipH="1">
              <a:off x="8636702" y="2722785"/>
              <a:ext cx="22355" cy="2164976"/>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2901789" y="1132042"/>
            <a:ext cx="7184686" cy="2010161"/>
            <a:chOff x="2901789" y="1469499"/>
            <a:chExt cx="7184686" cy="2010161"/>
          </a:xfrm>
        </p:grpSpPr>
        <p:cxnSp>
          <p:nvCxnSpPr>
            <p:cNvPr id="28" name="Straight Connector 27"/>
            <p:cNvCxnSpPr/>
            <p:nvPr/>
          </p:nvCxnSpPr>
          <p:spPr>
            <a:xfrm flipH="1">
              <a:off x="4598687" y="1480457"/>
              <a:ext cx="1885242" cy="1999203"/>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6306740" y="1480456"/>
              <a:ext cx="1885242" cy="1999203"/>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8201233" y="1480456"/>
              <a:ext cx="1885242" cy="1999203"/>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2912409" y="1469499"/>
              <a:ext cx="1885242" cy="1999203"/>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901789" y="3468702"/>
              <a:ext cx="5266085" cy="0"/>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616105" y="2748640"/>
              <a:ext cx="5266085" cy="0"/>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4227374" y="2092905"/>
              <a:ext cx="5266085" cy="0"/>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4797651" y="1480456"/>
              <a:ext cx="5266085" cy="0"/>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a:xfrm>
            <a:off x="176589" y="77717"/>
            <a:ext cx="11945649" cy="1165754"/>
          </a:xfrm>
        </p:spPr>
        <p:txBody>
          <a:bodyPr>
            <a:normAutofit/>
          </a:bodyPr>
          <a:lstStyle/>
          <a:p>
            <a:r>
              <a:rPr lang="en-US" sz="3672" dirty="0" smtClean="0"/>
              <a:t>An Elastic Reconfigurable Fabric</a:t>
            </a:r>
            <a:endParaRPr lang="en-US" sz="3672" dirty="0"/>
          </a:p>
        </p:txBody>
      </p:sp>
      <p:grpSp>
        <p:nvGrpSpPr>
          <p:cNvPr id="7" name="Group 6"/>
          <p:cNvGrpSpPr/>
          <p:nvPr/>
        </p:nvGrpSpPr>
        <p:grpSpPr>
          <a:xfrm>
            <a:off x="2270416" y="925596"/>
            <a:ext cx="8469829" cy="2469941"/>
            <a:chOff x="2600943" y="794655"/>
            <a:chExt cx="8469829" cy="2469941"/>
          </a:xfrm>
        </p:grpSpPr>
        <p:sp>
          <p:nvSpPr>
            <p:cNvPr id="4" name="Cube 3"/>
            <p:cNvSpPr/>
            <p:nvPr/>
          </p:nvSpPr>
          <p:spPr bwMode="auto">
            <a:xfrm>
              <a:off x="4484175" y="794656"/>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9" name="Cube 88"/>
            <p:cNvSpPr/>
            <p:nvPr/>
          </p:nvSpPr>
          <p:spPr bwMode="auto">
            <a:xfrm>
              <a:off x="6138804" y="794656"/>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0" name="Cube 89"/>
            <p:cNvSpPr/>
            <p:nvPr/>
          </p:nvSpPr>
          <p:spPr bwMode="auto">
            <a:xfrm>
              <a:off x="7891404" y="794656"/>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1" name="Cube 90"/>
            <p:cNvSpPr/>
            <p:nvPr/>
          </p:nvSpPr>
          <p:spPr bwMode="auto">
            <a:xfrm>
              <a:off x="9796404" y="794655"/>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3" name="Cube 92"/>
            <p:cNvSpPr/>
            <p:nvPr/>
          </p:nvSpPr>
          <p:spPr bwMode="auto">
            <a:xfrm>
              <a:off x="3885459" y="1440333"/>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4" name="Cube 93"/>
            <p:cNvSpPr/>
            <p:nvPr/>
          </p:nvSpPr>
          <p:spPr bwMode="auto">
            <a:xfrm>
              <a:off x="5540088" y="1440333"/>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5" name="Cube 94"/>
            <p:cNvSpPr/>
            <p:nvPr/>
          </p:nvSpPr>
          <p:spPr bwMode="auto">
            <a:xfrm>
              <a:off x="7292688" y="1440333"/>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6" name="Cube 95"/>
            <p:cNvSpPr/>
            <p:nvPr/>
          </p:nvSpPr>
          <p:spPr bwMode="auto">
            <a:xfrm>
              <a:off x="9197688" y="1440332"/>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7" name="Cube 96"/>
            <p:cNvSpPr/>
            <p:nvPr/>
          </p:nvSpPr>
          <p:spPr bwMode="auto">
            <a:xfrm>
              <a:off x="3232316" y="2085180"/>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8" name="Cube 97"/>
            <p:cNvSpPr/>
            <p:nvPr/>
          </p:nvSpPr>
          <p:spPr bwMode="auto">
            <a:xfrm>
              <a:off x="4886945" y="2085180"/>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9" name="Cube 98"/>
            <p:cNvSpPr/>
            <p:nvPr/>
          </p:nvSpPr>
          <p:spPr bwMode="auto">
            <a:xfrm>
              <a:off x="6639545" y="2085180"/>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0" name="Cube 99"/>
            <p:cNvSpPr/>
            <p:nvPr/>
          </p:nvSpPr>
          <p:spPr bwMode="auto">
            <a:xfrm>
              <a:off x="8544545" y="2085179"/>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1" name="Cube 100"/>
            <p:cNvSpPr/>
            <p:nvPr/>
          </p:nvSpPr>
          <p:spPr bwMode="auto">
            <a:xfrm>
              <a:off x="2600943" y="2757931"/>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2" name="Cube 101"/>
            <p:cNvSpPr/>
            <p:nvPr/>
          </p:nvSpPr>
          <p:spPr bwMode="auto">
            <a:xfrm>
              <a:off x="4255572" y="2757931"/>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3" name="Cube 102"/>
            <p:cNvSpPr/>
            <p:nvPr/>
          </p:nvSpPr>
          <p:spPr bwMode="auto">
            <a:xfrm>
              <a:off x="6008172" y="2757931"/>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4" name="Cube 103"/>
            <p:cNvSpPr/>
            <p:nvPr/>
          </p:nvSpPr>
          <p:spPr bwMode="auto">
            <a:xfrm>
              <a:off x="7913172" y="2757930"/>
              <a:ext cx="1274368" cy="506665"/>
            </a:xfrm>
            <a:prstGeom prst="cube">
              <a:avLst>
                <a:gd name="adj" fmla="val 7584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cxnSp>
        <p:nvCxnSpPr>
          <p:cNvPr id="190" name="Straight Connector 189"/>
          <p:cNvCxnSpPr/>
          <p:nvPr/>
        </p:nvCxnSpPr>
        <p:spPr>
          <a:xfrm flipH="1">
            <a:off x="9473215" y="5935727"/>
            <a:ext cx="676509" cy="14171"/>
          </a:xfrm>
          <a:prstGeom prst="line">
            <a:avLst/>
          </a:prstGeom>
          <a:ln w="28575">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9473215" y="6248842"/>
            <a:ext cx="676509" cy="13447"/>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10143327" y="5623907"/>
            <a:ext cx="1864934"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PCIe (8.0 GB/s)</a:t>
            </a:r>
          </a:p>
        </p:txBody>
      </p:sp>
      <p:sp>
        <p:nvSpPr>
          <p:cNvPr id="197" name="TextBox 196"/>
          <p:cNvSpPr txBox="1"/>
          <p:nvPr/>
        </p:nvSpPr>
        <p:spPr>
          <a:xfrm>
            <a:off x="10149724" y="5989906"/>
            <a:ext cx="2307170" cy="871008"/>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SLIII (2.0 GB/s)</a:t>
            </a:r>
          </a:p>
          <a:p>
            <a:pPr>
              <a:lnSpc>
                <a:spcPct val="90000"/>
              </a:lnSpc>
              <a:spcAft>
                <a:spcPts val="600"/>
              </a:spcAft>
            </a:pPr>
            <a:r>
              <a:rPr lang="en-US" dirty="0" smtClean="0">
                <a:gradFill>
                  <a:gsLst>
                    <a:gs pos="2917">
                      <a:schemeClr val="tx1"/>
                    </a:gs>
                    <a:gs pos="30000">
                      <a:schemeClr val="tx1"/>
                    </a:gs>
                  </a:gsLst>
                  <a:lin ang="5400000" scaled="0"/>
                </a:gradFill>
              </a:rPr>
              <a:t>400 ns latency/hop</a:t>
            </a:r>
          </a:p>
        </p:txBody>
      </p:sp>
      <p:sp>
        <p:nvSpPr>
          <p:cNvPr id="136" name="TextBox 135"/>
          <p:cNvSpPr txBox="1"/>
          <p:nvPr/>
        </p:nvSpPr>
        <p:spPr>
          <a:xfrm>
            <a:off x="2396300" y="2823072"/>
            <a:ext cx="978794"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chemeClr val="bg1"/>
                </a:solidFill>
              </a:rPr>
              <a:t>FPGA</a:t>
            </a:r>
          </a:p>
        </p:txBody>
      </p:sp>
      <p:sp>
        <p:nvSpPr>
          <p:cNvPr id="202" name="TextBox 201"/>
          <p:cNvSpPr txBox="1"/>
          <p:nvPr/>
        </p:nvSpPr>
        <p:spPr>
          <a:xfrm>
            <a:off x="4068065" y="2827027"/>
            <a:ext cx="978794"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chemeClr val="bg1"/>
                </a:solidFill>
              </a:rPr>
              <a:t>FPGA</a:t>
            </a:r>
          </a:p>
        </p:txBody>
      </p:sp>
      <p:sp>
        <p:nvSpPr>
          <p:cNvPr id="203" name="TextBox 202"/>
          <p:cNvSpPr txBox="1"/>
          <p:nvPr/>
        </p:nvSpPr>
        <p:spPr>
          <a:xfrm>
            <a:off x="5788148" y="2827631"/>
            <a:ext cx="978794"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chemeClr val="bg1"/>
                </a:solidFill>
              </a:rPr>
              <a:t>FPGA</a:t>
            </a:r>
          </a:p>
        </p:txBody>
      </p:sp>
      <p:sp>
        <p:nvSpPr>
          <p:cNvPr id="204" name="TextBox 203"/>
          <p:cNvSpPr txBox="1"/>
          <p:nvPr/>
        </p:nvSpPr>
        <p:spPr>
          <a:xfrm>
            <a:off x="7710604" y="2827027"/>
            <a:ext cx="978794"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chemeClr val="bg1"/>
                </a:solidFill>
              </a:rPr>
              <a:t>FPGA</a:t>
            </a:r>
          </a:p>
        </p:txBody>
      </p:sp>
      <p:grpSp>
        <p:nvGrpSpPr>
          <p:cNvPr id="137" name="Group 136"/>
          <p:cNvGrpSpPr/>
          <p:nvPr/>
        </p:nvGrpSpPr>
        <p:grpSpPr>
          <a:xfrm>
            <a:off x="3333717" y="772771"/>
            <a:ext cx="7294453" cy="1999365"/>
            <a:chOff x="3333717" y="772771"/>
            <a:chExt cx="7294453" cy="1999365"/>
          </a:xfrm>
        </p:grpSpPr>
        <p:grpSp>
          <p:nvGrpSpPr>
            <p:cNvPr id="135" name="Group 134"/>
            <p:cNvGrpSpPr/>
            <p:nvPr/>
          </p:nvGrpSpPr>
          <p:grpSpPr>
            <a:xfrm>
              <a:off x="3333717" y="865307"/>
              <a:ext cx="7294453" cy="1881883"/>
              <a:chOff x="3333717" y="865307"/>
              <a:chExt cx="7294453" cy="1881883"/>
            </a:xfrm>
          </p:grpSpPr>
          <p:sp>
            <p:nvSpPr>
              <p:cNvPr id="198" name="Parallelogram 197"/>
              <p:cNvSpPr/>
              <p:nvPr/>
            </p:nvSpPr>
            <p:spPr bwMode="auto">
              <a:xfrm>
                <a:off x="3333717" y="865307"/>
                <a:ext cx="4050974" cy="1254589"/>
              </a:xfrm>
              <a:prstGeom prst="parallelogram">
                <a:avLst>
                  <a:gd name="adj" fmla="val 97354"/>
                </a:avLst>
              </a:prstGeom>
              <a:solidFill>
                <a:schemeClr val="accent6">
                  <a:lumMod val="20000"/>
                  <a:lumOff val="80000"/>
                  <a:alpha val="91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b="1" dirty="0" smtClean="0">
                    <a:solidFill>
                      <a:schemeClr val="tx1"/>
                    </a:solidFill>
                  </a:rPr>
                  <a:t>Math Acceleration Service</a:t>
                </a:r>
                <a:endParaRPr lang="en-US" sz="2000" b="1" dirty="0">
                  <a:solidFill>
                    <a:schemeClr val="tx1"/>
                  </a:solidFill>
                </a:endParaRPr>
              </a:p>
            </p:txBody>
          </p:sp>
          <p:sp>
            <p:nvSpPr>
              <p:cNvPr id="199" name="Parallelogram 198"/>
              <p:cNvSpPr/>
              <p:nvPr/>
            </p:nvSpPr>
            <p:spPr bwMode="auto">
              <a:xfrm>
                <a:off x="7826125" y="1492601"/>
                <a:ext cx="2802045" cy="1254589"/>
              </a:xfrm>
              <a:prstGeom prst="parallelogram">
                <a:avLst>
                  <a:gd name="adj" fmla="val 97354"/>
                </a:avLst>
              </a:prstGeom>
              <a:solidFill>
                <a:schemeClr val="accent2">
                  <a:lumMod val="60000"/>
                  <a:lumOff val="40000"/>
                  <a:alpha val="82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b="1" dirty="0" smtClean="0">
                    <a:solidFill>
                      <a:schemeClr val="tx1"/>
                    </a:solidFill>
                  </a:rPr>
                  <a:t>     Comp.  Vision Service</a:t>
                </a:r>
              </a:p>
              <a:p>
                <a:pPr algn="ctr" defTabSz="932472" fontAlgn="base">
                  <a:spcBef>
                    <a:spcPct val="0"/>
                  </a:spcBef>
                  <a:spcAft>
                    <a:spcPct val="0"/>
                  </a:spcAft>
                </a:pPr>
                <a:endParaRPr lang="en-US" sz="2000" b="1" dirty="0">
                  <a:solidFill>
                    <a:schemeClr val="tx1"/>
                  </a:solidFill>
                </a:endParaRPr>
              </a:p>
            </p:txBody>
          </p:sp>
        </p:grpSp>
        <p:sp>
          <p:nvSpPr>
            <p:cNvPr id="205" name="Parallelogram 204"/>
            <p:cNvSpPr/>
            <p:nvPr/>
          </p:nvSpPr>
          <p:spPr bwMode="auto">
            <a:xfrm>
              <a:off x="5857291" y="772771"/>
              <a:ext cx="3417723" cy="1999365"/>
            </a:xfrm>
            <a:prstGeom prst="parallelogram">
              <a:avLst>
                <a:gd name="adj" fmla="val 97354"/>
              </a:avLst>
            </a:prstGeom>
            <a:solidFill>
              <a:schemeClr val="accent4">
                <a:lumMod val="60000"/>
                <a:lumOff val="40000"/>
                <a:alpha val="82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182880" bIns="46637" numCol="1" rtlCol="0" anchor="ctr" anchorCtr="0" compatLnSpc="1">
              <a:prstTxWarp prst="textNoShape">
                <a:avLst/>
              </a:prstTxWarp>
            </a:bodyPr>
            <a:lstStyle/>
            <a:p>
              <a:pPr algn="ctr" defTabSz="932472" fontAlgn="base">
                <a:spcBef>
                  <a:spcPct val="0"/>
                </a:spcBef>
                <a:spcAft>
                  <a:spcPct val="0"/>
                </a:spcAft>
              </a:pPr>
              <a:r>
                <a:rPr lang="en-US" sz="2000" b="1" dirty="0" smtClean="0">
                  <a:solidFill>
                    <a:schemeClr val="tx1"/>
                  </a:solidFill>
                </a:rPr>
                <a:t>  Physics Engine</a:t>
              </a:r>
              <a:endParaRPr lang="en-US" sz="2000" b="1" dirty="0">
                <a:solidFill>
                  <a:schemeClr val="tx1"/>
                </a:solidFill>
              </a:endParaRPr>
            </a:p>
          </p:txBody>
        </p:sp>
      </p:grpSp>
      <p:sp>
        <p:nvSpPr>
          <p:cNvPr id="76" name="Parallelogram 75"/>
          <p:cNvSpPr/>
          <p:nvPr/>
        </p:nvSpPr>
        <p:spPr bwMode="auto">
          <a:xfrm>
            <a:off x="1752601" y="2797532"/>
            <a:ext cx="7552200" cy="770114"/>
          </a:xfrm>
          <a:prstGeom prst="parallelogram">
            <a:avLst>
              <a:gd name="adj" fmla="val 97354"/>
            </a:avLst>
          </a:prstGeom>
          <a:solidFill>
            <a:schemeClr val="tx2">
              <a:lumMod val="40000"/>
              <a:lumOff val="60000"/>
              <a:alpha val="82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b="1" dirty="0" smtClean="0">
              <a:solidFill>
                <a:schemeClr val="tx1"/>
              </a:solidFill>
            </a:endParaRPr>
          </a:p>
          <a:p>
            <a:pPr algn="ctr" defTabSz="932472" fontAlgn="base">
              <a:spcBef>
                <a:spcPct val="0"/>
              </a:spcBef>
              <a:spcAft>
                <a:spcPct val="0"/>
              </a:spcAft>
            </a:pPr>
            <a:r>
              <a:rPr lang="en-US" sz="2000" b="1" dirty="0" smtClean="0">
                <a:solidFill>
                  <a:schemeClr val="tx1"/>
                </a:solidFill>
              </a:rPr>
              <a:t>Web Search Pipeline</a:t>
            </a:r>
          </a:p>
          <a:p>
            <a:pPr algn="ctr" defTabSz="932472" fontAlgn="base">
              <a:spcBef>
                <a:spcPct val="0"/>
              </a:spcBef>
              <a:spcAft>
                <a:spcPct val="0"/>
              </a:spcAft>
            </a:pPr>
            <a:endParaRPr lang="en-US" sz="2000" b="1" dirty="0">
              <a:solidFill>
                <a:schemeClr val="tx1"/>
              </a:solidFill>
            </a:endParaRPr>
          </a:p>
        </p:txBody>
      </p:sp>
      <p:cxnSp>
        <p:nvCxnSpPr>
          <p:cNvPr id="77" name="Straight Arrow Connector 76"/>
          <p:cNvCxnSpPr/>
          <p:nvPr/>
        </p:nvCxnSpPr>
        <p:spPr>
          <a:xfrm flipV="1">
            <a:off x="2541494" y="3395536"/>
            <a:ext cx="13447" cy="2196871"/>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2838340" y="3382977"/>
            <a:ext cx="4244" cy="2240930"/>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2858407" y="2973267"/>
            <a:ext cx="5615751" cy="8508"/>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2820879" y="3308230"/>
            <a:ext cx="5462148" cy="41077"/>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990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250"/>
                                  </p:stCondLst>
                                  <p:childTnLst>
                                    <p:set>
                                      <p:cBhvr>
                                        <p:cTn id="16" dur="1" fill="hold">
                                          <p:stCondLst>
                                            <p:cond delay="0"/>
                                          </p:stCondLst>
                                        </p:cTn>
                                        <p:tgtEl>
                                          <p:spTgt spid="83"/>
                                        </p:tgtEl>
                                        <p:attrNameLst>
                                          <p:attrName>style.visibility</p:attrName>
                                        </p:attrNameLst>
                                      </p:cBhvr>
                                      <p:to>
                                        <p:strVal val="visible"/>
                                      </p:to>
                                    </p:set>
                                  </p:childTnLst>
                                </p:cTn>
                              </p:par>
                            </p:childTnLst>
                          </p:cTn>
                        </p:par>
                        <p:par>
                          <p:cTn id="17" fill="hold">
                            <p:stCondLst>
                              <p:cond delay="250"/>
                            </p:stCondLst>
                            <p:childTnLst>
                              <p:par>
                                <p:cTn id="18" presetID="1" presetClass="entr" presetSubtype="0" fill="hold" nodeType="afterEffect">
                                  <p:stCondLst>
                                    <p:cond delay="250"/>
                                  </p:stCondLst>
                                  <p:childTnLst>
                                    <p:set>
                                      <p:cBhvr>
                                        <p:cTn id="19" dur="1" fill="hold">
                                          <p:stCondLst>
                                            <p:cond delay="0"/>
                                          </p:stCondLst>
                                        </p:cTn>
                                        <p:tgtEl>
                                          <p:spTgt spid="85"/>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25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6256797" y="1372508"/>
            <a:ext cx="4878984" cy="4870424"/>
          </a:xfrm>
          <a:prstGeom prst="cube">
            <a:avLst>
              <a:gd name="adj" fmla="val 2381"/>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smtClean="0"/>
              <a:t>Shell &amp; Role</a:t>
            </a:r>
            <a:endParaRPr lang="en-US" dirty="0"/>
          </a:p>
        </p:txBody>
      </p:sp>
      <p:sp>
        <p:nvSpPr>
          <p:cNvPr id="8" name="Content Placeholder 7"/>
          <p:cNvSpPr>
            <a:spLocks noGrp="1"/>
          </p:cNvSpPr>
          <p:nvPr>
            <p:ph sz="quarter" idx="10"/>
          </p:nvPr>
        </p:nvSpPr>
        <p:spPr>
          <a:xfrm>
            <a:off x="274638" y="1214438"/>
            <a:ext cx="5521870" cy="5613845"/>
          </a:xfrm>
        </p:spPr>
        <p:txBody>
          <a:bodyPr/>
          <a:lstStyle/>
          <a:p>
            <a:r>
              <a:rPr lang="en-US" sz="3600" i="1" dirty="0" smtClean="0"/>
              <a:t>Shell</a:t>
            </a:r>
            <a:r>
              <a:rPr lang="en-US" sz="3600" dirty="0" smtClean="0"/>
              <a:t> handles all I/O &amp;</a:t>
            </a:r>
            <a:br>
              <a:rPr lang="en-US" sz="3600" dirty="0" smtClean="0"/>
            </a:br>
            <a:r>
              <a:rPr lang="en-US" sz="3600" dirty="0" smtClean="0"/>
              <a:t>management tasks</a:t>
            </a:r>
          </a:p>
          <a:p>
            <a:r>
              <a:rPr lang="en-US" sz="3600" i="1" dirty="0" smtClean="0"/>
              <a:t>Role</a:t>
            </a:r>
            <a:r>
              <a:rPr lang="en-US" sz="3600" dirty="0" smtClean="0"/>
              <a:t> is only application logic </a:t>
            </a:r>
          </a:p>
          <a:p>
            <a:r>
              <a:rPr lang="en-US" sz="3600" dirty="0"/>
              <a:t>Shell exposes simple FIFOs</a:t>
            </a:r>
          </a:p>
          <a:p>
            <a:r>
              <a:rPr lang="en-US" sz="3600" dirty="0"/>
              <a:t>Flight data recorder for</a:t>
            </a:r>
            <a:br>
              <a:rPr lang="en-US" sz="3600" dirty="0"/>
            </a:br>
            <a:r>
              <a:rPr lang="en-US" sz="3600" dirty="0"/>
              <a:t>scale-out debug</a:t>
            </a:r>
          </a:p>
          <a:p>
            <a:r>
              <a:rPr lang="en-US" sz="3600" dirty="0" smtClean="0"/>
              <a:t>Role is Partial </a:t>
            </a:r>
            <a:r>
              <a:rPr lang="en-US" sz="3600" dirty="0" err="1"/>
              <a:t>Reconfig</a:t>
            </a:r>
            <a:r>
              <a:rPr lang="en-US" sz="3600" dirty="0"/>
              <a:t> </a:t>
            </a:r>
            <a:r>
              <a:rPr lang="en-US" sz="3600" dirty="0" smtClean="0"/>
              <a:t>boundary</a:t>
            </a:r>
            <a:endParaRPr lang="en-US" sz="3600" dirty="0"/>
          </a:p>
        </p:txBody>
      </p:sp>
      <p:sp>
        <p:nvSpPr>
          <p:cNvPr id="64" name="Rectangle 63"/>
          <p:cNvSpPr/>
          <p:nvPr/>
        </p:nvSpPr>
        <p:spPr>
          <a:xfrm>
            <a:off x="6277816" y="1516975"/>
            <a:ext cx="4714240" cy="4714240"/>
          </a:xfrm>
          <a:prstGeom prst="rect">
            <a:avLst/>
          </a:prstGeom>
          <a:solidFill>
            <a:sysClr val="window" lastClr="FFFFFF">
              <a:lumMod val="95000"/>
            </a:sysClr>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65" name="Rectangle 64"/>
          <p:cNvSpPr/>
          <p:nvPr/>
        </p:nvSpPr>
        <p:spPr>
          <a:xfrm>
            <a:off x="9603373" y="5520294"/>
            <a:ext cx="609600" cy="6096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West SLIII</a:t>
            </a:r>
          </a:p>
        </p:txBody>
      </p:sp>
      <p:sp>
        <p:nvSpPr>
          <p:cNvPr id="66" name="Rectangle 65"/>
          <p:cNvSpPr/>
          <p:nvPr/>
        </p:nvSpPr>
        <p:spPr>
          <a:xfrm>
            <a:off x="8793879" y="5520991"/>
            <a:ext cx="609600" cy="6096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East SLIII</a:t>
            </a:r>
          </a:p>
        </p:txBody>
      </p:sp>
      <p:sp>
        <p:nvSpPr>
          <p:cNvPr id="67" name="Rectangle 66"/>
          <p:cNvSpPr/>
          <p:nvPr/>
        </p:nvSpPr>
        <p:spPr>
          <a:xfrm>
            <a:off x="7984385" y="5520294"/>
            <a:ext cx="609600" cy="6096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South SLIII</a:t>
            </a:r>
          </a:p>
        </p:txBody>
      </p:sp>
      <p:sp>
        <p:nvSpPr>
          <p:cNvPr id="68" name="Rectangle 67"/>
          <p:cNvSpPr/>
          <p:nvPr/>
        </p:nvSpPr>
        <p:spPr>
          <a:xfrm>
            <a:off x="7174891" y="5520294"/>
            <a:ext cx="609600" cy="6096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North SLIII</a:t>
            </a:r>
          </a:p>
        </p:txBody>
      </p:sp>
      <p:sp>
        <p:nvSpPr>
          <p:cNvPr id="69" name="Rectangle 68"/>
          <p:cNvSpPr/>
          <p:nvPr/>
        </p:nvSpPr>
        <p:spPr>
          <a:xfrm>
            <a:off x="6414976" y="3316061"/>
            <a:ext cx="609600" cy="6096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x8 PCIe Core</a:t>
            </a:r>
          </a:p>
        </p:txBody>
      </p:sp>
      <p:sp>
        <p:nvSpPr>
          <p:cNvPr id="70" name="Rectangle 69"/>
          <p:cNvSpPr/>
          <p:nvPr/>
        </p:nvSpPr>
        <p:spPr>
          <a:xfrm>
            <a:off x="6414976" y="4022181"/>
            <a:ext cx="609600" cy="6096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DMA Engine</a:t>
            </a:r>
          </a:p>
        </p:txBody>
      </p:sp>
      <p:sp>
        <p:nvSpPr>
          <p:cNvPr id="71" name="Rectangle 70"/>
          <p:cNvSpPr/>
          <p:nvPr/>
        </p:nvSpPr>
        <p:spPr>
          <a:xfrm>
            <a:off x="10270030" y="2331656"/>
            <a:ext cx="609600" cy="609600"/>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prstClr val="black"/>
                </a:solidFill>
                <a:effectLst/>
                <a:uLnTx/>
                <a:uFillTx/>
                <a:latin typeface="Calibri" panose="020F0502020204030204"/>
                <a:ea typeface="+mn-ea"/>
                <a:cs typeface="+mn-cs"/>
              </a:rPr>
              <a:t>Config</a:t>
            </a: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 Flash (RSU)</a:t>
            </a:r>
          </a:p>
        </p:txBody>
      </p:sp>
      <p:sp>
        <p:nvSpPr>
          <p:cNvPr id="72" name="Rectangle 71"/>
          <p:cNvSpPr/>
          <p:nvPr/>
        </p:nvSpPr>
        <p:spPr>
          <a:xfrm>
            <a:off x="8914303" y="1597629"/>
            <a:ext cx="1115233" cy="60960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DDR3 Core 1</a:t>
            </a:r>
          </a:p>
        </p:txBody>
      </p:sp>
      <p:sp>
        <p:nvSpPr>
          <p:cNvPr id="73" name="Rectangle 72"/>
          <p:cNvSpPr/>
          <p:nvPr/>
        </p:nvSpPr>
        <p:spPr>
          <a:xfrm>
            <a:off x="7426768" y="1597629"/>
            <a:ext cx="1115233" cy="60960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DDR3 Core 0</a:t>
            </a:r>
          </a:p>
        </p:txBody>
      </p:sp>
      <p:cxnSp>
        <p:nvCxnSpPr>
          <p:cNvPr id="74" name="Elbow Connector 73"/>
          <p:cNvCxnSpPr>
            <a:stCxn id="70" idx="2"/>
            <a:endCxn id="121" idx="1"/>
          </p:cNvCxnSpPr>
          <p:nvPr/>
        </p:nvCxnSpPr>
        <p:spPr>
          <a:xfrm rot="16200000" flipH="1">
            <a:off x="6675867" y="4675689"/>
            <a:ext cx="542933" cy="455115"/>
          </a:xfrm>
          <a:prstGeom prst="bentConnector2">
            <a:avLst/>
          </a:prstGeom>
          <a:noFill/>
          <a:ln w="28575" cap="flat" cmpd="sng" algn="ctr">
            <a:solidFill>
              <a:srgbClr val="5B9BD5"/>
            </a:solidFill>
            <a:prstDash val="solid"/>
            <a:miter lim="800000"/>
            <a:headEnd type="triangle" w="med" len="med"/>
            <a:tailEnd type="triangle" w="med" len="med"/>
          </a:ln>
          <a:effectLst/>
        </p:spPr>
      </p:cxnSp>
      <p:sp>
        <p:nvSpPr>
          <p:cNvPr id="75" name="Rectangle 74"/>
          <p:cNvSpPr/>
          <p:nvPr/>
        </p:nvSpPr>
        <p:spPr>
          <a:xfrm>
            <a:off x="10270030" y="3030468"/>
            <a:ext cx="609600" cy="28134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JTAG</a:t>
            </a:r>
          </a:p>
        </p:txBody>
      </p:sp>
      <p:sp>
        <p:nvSpPr>
          <p:cNvPr id="76" name="Rectangle 75"/>
          <p:cNvSpPr/>
          <p:nvPr/>
        </p:nvSpPr>
        <p:spPr>
          <a:xfrm>
            <a:off x="10270030" y="3398942"/>
            <a:ext cx="609600" cy="28134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LEDs</a:t>
            </a:r>
          </a:p>
        </p:txBody>
      </p:sp>
      <p:sp>
        <p:nvSpPr>
          <p:cNvPr id="77" name="Rectangle 76"/>
          <p:cNvSpPr/>
          <p:nvPr/>
        </p:nvSpPr>
        <p:spPr>
          <a:xfrm>
            <a:off x="10270030" y="3763623"/>
            <a:ext cx="609600" cy="50351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Temp Sensors</a:t>
            </a:r>
          </a:p>
        </p:txBody>
      </p:sp>
      <p:sp>
        <p:nvSpPr>
          <p:cNvPr id="78" name="Rectangle 77"/>
          <p:cNvSpPr/>
          <p:nvPr/>
        </p:nvSpPr>
        <p:spPr>
          <a:xfrm>
            <a:off x="7174891" y="2512029"/>
            <a:ext cx="3038082" cy="2316407"/>
          </a:xfrm>
          <a:prstGeom prst="rect">
            <a:avLst/>
          </a:prstGeom>
          <a:solidFill>
            <a:sysClr val="window" lastClr="FFFFFF">
              <a:lumMod val="50000"/>
            </a:sysClr>
          </a:solidFill>
          <a:ln w="28575" cap="flat" cmpd="sng" algn="ctr">
            <a:solidFill>
              <a:srgbClr val="5B9BD5">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Application</a:t>
            </a:r>
          </a:p>
        </p:txBody>
      </p:sp>
      <p:cxnSp>
        <p:nvCxnSpPr>
          <p:cNvPr id="79" name="Elbow Connector 78"/>
          <p:cNvCxnSpPr>
            <a:stCxn id="69" idx="0"/>
            <a:endCxn id="73" idx="1"/>
          </p:cNvCxnSpPr>
          <p:nvPr/>
        </p:nvCxnSpPr>
        <p:spPr>
          <a:xfrm rot="5400000" flipH="1" flipV="1">
            <a:off x="6366456" y="2255749"/>
            <a:ext cx="1413632" cy="706992"/>
          </a:xfrm>
          <a:prstGeom prst="bentConnector2">
            <a:avLst/>
          </a:prstGeom>
          <a:noFill/>
          <a:ln w="28575" cap="flat" cmpd="sng" algn="ctr">
            <a:solidFill>
              <a:srgbClr val="5B9BD5"/>
            </a:solidFill>
            <a:prstDash val="solid"/>
            <a:miter lim="800000"/>
            <a:headEnd type="triangle" w="med" len="med"/>
            <a:tailEnd type="triangle" w="med" len="med"/>
          </a:ln>
          <a:effectLst/>
        </p:spPr>
      </p:cxnSp>
      <p:sp>
        <p:nvSpPr>
          <p:cNvPr id="80" name="TextBox 79"/>
          <p:cNvSpPr txBox="1"/>
          <p:nvPr/>
        </p:nvSpPr>
        <p:spPr>
          <a:xfrm>
            <a:off x="6313826" y="1516974"/>
            <a:ext cx="63991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prstClr val="black"/>
                </a:solidFill>
                <a:effectLst/>
                <a:uLnTx/>
                <a:uFillTx/>
                <a:latin typeface="Calibri" panose="020F0502020204030204"/>
              </a:rPr>
              <a:t>Shell</a:t>
            </a:r>
          </a:p>
        </p:txBody>
      </p:sp>
      <p:cxnSp>
        <p:nvCxnSpPr>
          <p:cNvPr id="81" name="Straight Arrow Connector 80"/>
          <p:cNvCxnSpPr>
            <a:stCxn id="73" idx="2"/>
          </p:cNvCxnSpPr>
          <p:nvPr/>
        </p:nvCxnSpPr>
        <p:spPr>
          <a:xfrm flipH="1">
            <a:off x="7984384" y="2207229"/>
            <a:ext cx="1" cy="478006"/>
          </a:xfrm>
          <a:prstGeom prst="straightConnector1">
            <a:avLst/>
          </a:prstGeom>
          <a:noFill/>
          <a:ln w="28575" cap="flat" cmpd="sng" algn="ctr">
            <a:solidFill>
              <a:srgbClr val="5B9BD5"/>
            </a:solidFill>
            <a:prstDash val="solid"/>
            <a:miter lim="800000"/>
            <a:headEnd type="triangle" w="med" len="med"/>
            <a:tailEnd type="triangle" w="med" len="med"/>
          </a:ln>
          <a:effectLst/>
        </p:spPr>
      </p:cxnSp>
      <p:cxnSp>
        <p:nvCxnSpPr>
          <p:cNvPr id="82" name="Straight Arrow Connector 81"/>
          <p:cNvCxnSpPr>
            <a:stCxn id="72" idx="2"/>
          </p:cNvCxnSpPr>
          <p:nvPr/>
        </p:nvCxnSpPr>
        <p:spPr>
          <a:xfrm flipH="1">
            <a:off x="9471919" y="2207229"/>
            <a:ext cx="1" cy="478006"/>
          </a:xfrm>
          <a:prstGeom prst="straightConnector1">
            <a:avLst/>
          </a:prstGeom>
          <a:noFill/>
          <a:ln w="28575" cap="flat" cmpd="sng" algn="ctr">
            <a:solidFill>
              <a:srgbClr val="5B9BD5"/>
            </a:solidFill>
            <a:prstDash val="solid"/>
            <a:miter lim="800000"/>
            <a:headEnd type="triangle" w="med" len="med"/>
            <a:tailEnd type="triangle" w="med" len="med"/>
          </a:ln>
          <a:effectLst/>
        </p:spPr>
      </p:cxnSp>
      <p:sp>
        <p:nvSpPr>
          <p:cNvPr id="83" name="Rectangle 82"/>
          <p:cNvSpPr/>
          <p:nvPr/>
        </p:nvSpPr>
        <p:spPr>
          <a:xfrm>
            <a:off x="10259981" y="4350467"/>
            <a:ext cx="609600" cy="28134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I</a:t>
            </a:r>
            <a:r>
              <a:rPr kumimoji="0" lang="en-US" sz="1400" b="0" i="0" u="none" strike="noStrike" kern="0" cap="none" spc="0" normalizeH="0" baseline="30000" noProof="0" dirty="0" smtClean="0">
                <a:ln>
                  <a:noFill/>
                </a:ln>
                <a:solidFill>
                  <a:prstClr val="black"/>
                </a:solidFill>
                <a:effectLst/>
                <a:uLnTx/>
                <a:uFillTx/>
                <a:latin typeface="Calibri" panose="020F0502020204030204"/>
                <a:ea typeface="+mn-ea"/>
                <a:cs typeface="+mn-cs"/>
              </a:rPr>
              <a:t>2</a:t>
            </a: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C</a:t>
            </a:r>
          </a:p>
        </p:txBody>
      </p:sp>
      <p:cxnSp>
        <p:nvCxnSpPr>
          <p:cNvPr id="84" name="Straight Connector 83"/>
          <p:cNvCxnSpPr>
            <a:stCxn id="73" idx="3"/>
            <a:endCxn id="72" idx="1"/>
          </p:cNvCxnSpPr>
          <p:nvPr/>
        </p:nvCxnSpPr>
        <p:spPr>
          <a:xfrm>
            <a:off x="8542001" y="1902429"/>
            <a:ext cx="372302" cy="0"/>
          </a:xfrm>
          <a:prstGeom prst="line">
            <a:avLst/>
          </a:prstGeom>
          <a:noFill/>
          <a:ln w="28575" cap="flat" cmpd="sng" algn="ctr">
            <a:solidFill>
              <a:srgbClr val="5B9BD5"/>
            </a:solidFill>
            <a:prstDash val="solid"/>
            <a:miter lim="800000"/>
          </a:ln>
          <a:effectLst/>
        </p:spPr>
      </p:cxnSp>
      <p:cxnSp>
        <p:nvCxnSpPr>
          <p:cNvPr id="85" name="Straight Connector 84"/>
          <p:cNvCxnSpPr>
            <a:stCxn id="69" idx="2"/>
            <a:endCxn id="70" idx="0"/>
          </p:cNvCxnSpPr>
          <p:nvPr/>
        </p:nvCxnSpPr>
        <p:spPr>
          <a:xfrm>
            <a:off x="6719776" y="3925661"/>
            <a:ext cx="0" cy="96520"/>
          </a:xfrm>
          <a:prstGeom prst="line">
            <a:avLst/>
          </a:prstGeom>
          <a:noFill/>
          <a:ln w="28575" cap="flat" cmpd="sng" algn="ctr">
            <a:solidFill>
              <a:srgbClr val="5B9BD5"/>
            </a:solidFill>
            <a:prstDash val="solid"/>
            <a:miter lim="800000"/>
          </a:ln>
          <a:effectLst/>
        </p:spPr>
      </p:cxnSp>
      <p:cxnSp>
        <p:nvCxnSpPr>
          <p:cNvPr id="86" name="Straight Connector 85"/>
          <p:cNvCxnSpPr/>
          <p:nvPr/>
        </p:nvCxnSpPr>
        <p:spPr>
          <a:xfrm flipH="1">
            <a:off x="5838192" y="3634952"/>
            <a:ext cx="576784" cy="4287"/>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87" name="Straight Connector 86"/>
          <p:cNvCxnSpPr>
            <a:stCxn id="73" idx="0"/>
          </p:cNvCxnSpPr>
          <p:nvPr/>
        </p:nvCxnSpPr>
        <p:spPr>
          <a:xfrm flipH="1" flipV="1">
            <a:off x="7984384" y="1075738"/>
            <a:ext cx="1" cy="521891"/>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88" name="Straight Connector 87"/>
          <p:cNvCxnSpPr>
            <a:stCxn id="72" idx="0"/>
          </p:cNvCxnSpPr>
          <p:nvPr/>
        </p:nvCxnSpPr>
        <p:spPr>
          <a:xfrm flipV="1">
            <a:off x="9471920" y="1063212"/>
            <a:ext cx="0" cy="534417"/>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89" name="Straight Connector 88"/>
          <p:cNvCxnSpPr>
            <a:stCxn id="71" idx="3"/>
          </p:cNvCxnSpPr>
          <p:nvPr/>
        </p:nvCxnSpPr>
        <p:spPr>
          <a:xfrm flipV="1">
            <a:off x="10879630" y="2634402"/>
            <a:ext cx="763582" cy="2054"/>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90" name="Straight Connector 89"/>
          <p:cNvCxnSpPr>
            <a:stCxn id="68" idx="2"/>
          </p:cNvCxnSpPr>
          <p:nvPr/>
        </p:nvCxnSpPr>
        <p:spPr>
          <a:xfrm>
            <a:off x="7479691" y="6129894"/>
            <a:ext cx="0" cy="659008"/>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91" name="Straight Connector 90"/>
          <p:cNvCxnSpPr/>
          <p:nvPr/>
        </p:nvCxnSpPr>
        <p:spPr>
          <a:xfrm flipV="1">
            <a:off x="7426768" y="6399761"/>
            <a:ext cx="112680" cy="75990"/>
          </a:xfrm>
          <a:prstGeom prst="line">
            <a:avLst/>
          </a:prstGeom>
          <a:noFill/>
          <a:ln w="6350" cap="flat" cmpd="sng" algn="ctr">
            <a:solidFill>
              <a:srgbClr val="5B9BD5"/>
            </a:solidFill>
            <a:prstDash val="solid"/>
            <a:miter lim="800000"/>
          </a:ln>
          <a:effectLst/>
        </p:spPr>
      </p:cxnSp>
      <p:sp>
        <p:nvSpPr>
          <p:cNvPr id="92" name="Rectangle 91"/>
          <p:cNvSpPr/>
          <p:nvPr/>
        </p:nvSpPr>
        <p:spPr>
          <a:xfrm>
            <a:off x="10262621" y="4716330"/>
            <a:ext cx="609600" cy="458384"/>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prstClr val="black"/>
                </a:solidFill>
                <a:effectLst/>
                <a:uLnTx/>
                <a:uFillTx/>
                <a:latin typeface="Calibri" panose="020F0502020204030204"/>
                <a:ea typeface="+mn-ea"/>
                <a:cs typeface="+mn-cs"/>
              </a:rPr>
              <a:t>xcvr</a:t>
            </a: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 </a:t>
            </a:r>
            <a:r>
              <a:rPr kumimoji="0" lang="en-US" sz="1400" b="0" i="0" u="none" strike="noStrike" kern="0" cap="none" spc="0" normalizeH="0" baseline="0" noProof="0" dirty="0" err="1" smtClean="0">
                <a:ln>
                  <a:noFill/>
                </a:ln>
                <a:solidFill>
                  <a:prstClr val="black"/>
                </a:solidFill>
                <a:effectLst/>
                <a:uLnTx/>
                <a:uFillTx/>
                <a:latin typeface="Calibri" panose="020F0502020204030204"/>
                <a:ea typeface="+mn-ea"/>
                <a:cs typeface="+mn-cs"/>
              </a:rPr>
              <a:t>reconfig</a:t>
            </a:r>
            <a:endPar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cxnSp>
        <p:nvCxnSpPr>
          <p:cNvPr id="93" name="Straight Connector 92"/>
          <p:cNvCxnSpPr>
            <a:stCxn id="68" idx="0"/>
          </p:cNvCxnSpPr>
          <p:nvPr/>
        </p:nvCxnSpPr>
        <p:spPr>
          <a:xfrm flipV="1">
            <a:off x="7479691" y="5351748"/>
            <a:ext cx="0" cy="168546"/>
          </a:xfrm>
          <a:prstGeom prst="line">
            <a:avLst/>
          </a:prstGeom>
          <a:noFill/>
          <a:ln w="28575" cap="flat" cmpd="sng" algn="ctr">
            <a:solidFill>
              <a:srgbClr val="5B9BD5"/>
            </a:solidFill>
            <a:prstDash val="solid"/>
            <a:miter lim="800000"/>
          </a:ln>
          <a:effectLst/>
        </p:spPr>
      </p:cxnSp>
      <p:sp>
        <p:nvSpPr>
          <p:cNvPr id="94" name="TextBox 93"/>
          <p:cNvSpPr txBox="1"/>
          <p:nvPr/>
        </p:nvSpPr>
        <p:spPr>
          <a:xfrm>
            <a:off x="7254639" y="6338027"/>
            <a:ext cx="256802"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Calibri" panose="020F0502020204030204"/>
              </a:rPr>
              <a:t>2</a:t>
            </a:r>
          </a:p>
        </p:txBody>
      </p:sp>
      <p:cxnSp>
        <p:nvCxnSpPr>
          <p:cNvPr id="95" name="Straight Connector 94"/>
          <p:cNvCxnSpPr/>
          <p:nvPr/>
        </p:nvCxnSpPr>
        <p:spPr>
          <a:xfrm>
            <a:off x="8279189" y="6129894"/>
            <a:ext cx="0" cy="659008"/>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96" name="Straight Connector 95"/>
          <p:cNvCxnSpPr/>
          <p:nvPr/>
        </p:nvCxnSpPr>
        <p:spPr>
          <a:xfrm flipV="1">
            <a:off x="8226266" y="6399761"/>
            <a:ext cx="112680" cy="75990"/>
          </a:xfrm>
          <a:prstGeom prst="line">
            <a:avLst/>
          </a:prstGeom>
          <a:noFill/>
          <a:ln w="6350" cap="flat" cmpd="sng" algn="ctr">
            <a:solidFill>
              <a:srgbClr val="5B9BD5"/>
            </a:solidFill>
            <a:prstDash val="solid"/>
            <a:miter lim="800000"/>
          </a:ln>
          <a:effectLst/>
        </p:spPr>
      </p:cxnSp>
      <p:sp>
        <p:nvSpPr>
          <p:cNvPr id="97" name="TextBox 96"/>
          <p:cNvSpPr txBox="1"/>
          <p:nvPr/>
        </p:nvSpPr>
        <p:spPr>
          <a:xfrm>
            <a:off x="8054137" y="6338027"/>
            <a:ext cx="256802"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Calibri" panose="020F0502020204030204"/>
              </a:rPr>
              <a:t>2</a:t>
            </a:r>
          </a:p>
        </p:txBody>
      </p:sp>
      <p:cxnSp>
        <p:nvCxnSpPr>
          <p:cNvPr id="98" name="Straight Connector 97"/>
          <p:cNvCxnSpPr/>
          <p:nvPr/>
        </p:nvCxnSpPr>
        <p:spPr>
          <a:xfrm>
            <a:off x="9106694" y="6130517"/>
            <a:ext cx="0" cy="659008"/>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99" name="Straight Connector 98"/>
          <p:cNvCxnSpPr/>
          <p:nvPr/>
        </p:nvCxnSpPr>
        <p:spPr>
          <a:xfrm flipV="1">
            <a:off x="9053771" y="6400384"/>
            <a:ext cx="112680" cy="75990"/>
          </a:xfrm>
          <a:prstGeom prst="line">
            <a:avLst/>
          </a:prstGeom>
          <a:noFill/>
          <a:ln w="6350" cap="flat" cmpd="sng" algn="ctr">
            <a:solidFill>
              <a:srgbClr val="5B9BD5"/>
            </a:solidFill>
            <a:prstDash val="solid"/>
            <a:miter lim="800000"/>
          </a:ln>
          <a:effectLst/>
        </p:spPr>
      </p:cxnSp>
      <p:sp>
        <p:nvSpPr>
          <p:cNvPr id="100" name="TextBox 99"/>
          <p:cNvSpPr txBox="1"/>
          <p:nvPr/>
        </p:nvSpPr>
        <p:spPr>
          <a:xfrm>
            <a:off x="8881642" y="6338650"/>
            <a:ext cx="256802"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Calibri" panose="020F0502020204030204"/>
              </a:rPr>
              <a:t>2</a:t>
            </a:r>
          </a:p>
        </p:txBody>
      </p:sp>
      <p:cxnSp>
        <p:nvCxnSpPr>
          <p:cNvPr id="101" name="Straight Connector 100"/>
          <p:cNvCxnSpPr/>
          <p:nvPr/>
        </p:nvCxnSpPr>
        <p:spPr>
          <a:xfrm>
            <a:off x="9934199" y="6129894"/>
            <a:ext cx="0" cy="659008"/>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102" name="Straight Connector 101"/>
          <p:cNvCxnSpPr/>
          <p:nvPr/>
        </p:nvCxnSpPr>
        <p:spPr>
          <a:xfrm flipV="1">
            <a:off x="9881276" y="6399761"/>
            <a:ext cx="112680" cy="75990"/>
          </a:xfrm>
          <a:prstGeom prst="line">
            <a:avLst/>
          </a:prstGeom>
          <a:noFill/>
          <a:ln w="6350" cap="flat" cmpd="sng" algn="ctr">
            <a:solidFill>
              <a:srgbClr val="5B9BD5"/>
            </a:solidFill>
            <a:prstDash val="solid"/>
            <a:miter lim="800000"/>
          </a:ln>
          <a:effectLst/>
        </p:spPr>
      </p:cxnSp>
      <p:sp>
        <p:nvSpPr>
          <p:cNvPr id="103" name="TextBox 102"/>
          <p:cNvSpPr txBox="1"/>
          <p:nvPr/>
        </p:nvSpPr>
        <p:spPr>
          <a:xfrm>
            <a:off x="9709147" y="6338027"/>
            <a:ext cx="256802"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Calibri" panose="020F0502020204030204"/>
              </a:rPr>
              <a:t>2</a:t>
            </a:r>
          </a:p>
        </p:txBody>
      </p:sp>
      <p:cxnSp>
        <p:nvCxnSpPr>
          <p:cNvPr id="104" name="Straight Connector 103"/>
          <p:cNvCxnSpPr/>
          <p:nvPr/>
        </p:nvCxnSpPr>
        <p:spPr>
          <a:xfrm flipV="1">
            <a:off x="11381500" y="2576375"/>
            <a:ext cx="93258" cy="117569"/>
          </a:xfrm>
          <a:prstGeom prst="line">
            <a:avLst/>
          </a:prstGeom>
          <a:noFill/>
          <a:ln w="6350" cap="flat" cmpd="sng" algn="ctr">
            <a:solidFill>
              <a:srgbClr val="5B9BD5"/>
            </a:solidFill>
            <a:prstDash val="solid"/>
            <a:miter lim="800000"/>
          </a:ln>
          <a:effectLst/>
        </p:spPr>
      </p:cxnSp>
      <p:sp>
        <p:nvSpPr>
          <p:cNvPr id="105" name="TextBox 104"/>
          <p:cNvSpPr txBox="1"/>
          <p:nvPr/>
        </p:nvSpPr>
        <p:spPr>
          <a:xfrm>
            <a:off x="11303668" y="2403570"/>
            <a:ext cx="242374"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alibri" panose="020F0502020204030204"/>
              </a:rPr>
              <a:t>4</a:t>
            </a:r>
          </a:p>
        </p:txBody>
      </p:sp>
      <p:sp>
        <p:nvSpPr>
          <p:cNvPr id="106" name="TextBox 105"/>
          <p:cNvSpPr txBox="1"/>
          <p:nvPr/>
        </p:nvSpPr>
        <p:spPr>
          <a:xfrm>
            <a:off x="11542478" y="2309223"/>
            <a:ext cx="673783"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latin typeface="Calibri" panose="020F0502020204030204"/>
              </a:rPr>
              <a:t>256 Mb QSPI </a:t>
            </a:r>
            <a:r>
              <a:rPr kumimoji="0" lang="en-US" sz="1100" b="0" i="0" u="none" strike="noStrike" kern="0" cap="none" spc="0" normalizeH="0" baseline="0" noProof="0" dirty="0" err="1" smtClean="0">
                <a:ln>
                  <a:noFill/>
                </a:ln>
                <a:solidFill>
                  <a:prstClr val="black"/>
                </a:solidFill>
                <a:effectLst/>
                <a:uLnTx/>
                <a:uFillTx/>
                <a:latin typeface="Calibri" panose="020F0502020204030204"/>
              </a:rPr>
              <a:t>Config</a:t>
            </a:r>
            <a:r>
              <a:rPr kumimoji="0" lang="en-US" sz="1100" b="0" i="0" u="none" strike="noStrike" kern="0" cap="none" spc="0" normalizeH="0" baseline="0" noProof="0" dirty="0" smtClean="0">
                <a:ln>
                  <a:noFill/>
                </a:ln>
                <a:solidFill>
                  <a:prstClr val="black"/>
                </a:solidFill>
                <a:effectLst/>
                <a:uLnTx/>
                <a:uFillTx/>
                <a:latin typeface="Calibri" panose="020F0502020204030204"/>
              </a:rPr>
              <a:t> Flash</a:t>
            </a:r>
          </a:p>
        </p:txBody>
      </p:sp>
      <p:sp>
        <p:nvSpPr>
          <p:cNvPr id="107" name="TextBox 106"/>
          <p:cNvSpPr txBox="1"/>
          <p:nvPr/>
        </p:nvSpPr>
        <p:spPr>
          <a:xfrm>
            <a:off x="8877860" y="704336"/>
            <a:ext cx="1151676"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latin typeface="Calibri" panose="020F0502020204030204"/>
              </a:rPr>
              <a:t>4 GB DDR3-1333 ECC SO-DIMM</a:t>
            </a:r>
          </a:p>
        </p:txBody>
      </p:sp>
      <p:sp>
        <p:nvSpPr>
          <p:cNvPr id="108" name="TextBox 107"/>
          <p:cNvSpPr txBox="1"/>
          <p:nvPr/>
        </p:nvSpPr>
        <p:spPr>
          <a:xfrm>
            <a:off x="7426768" y="704336"/>
            <a:ext cx="1164153"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latin typeface="Calibri" panose="020F0502020204030204"/>
              </a:rPr>
              <a:t>4 GB DDR3-1333 ECC SO-DIMM</a:t>
            </a:r>
          </a:p>
        </p:txBody>
      </p:sp>
      <p:sp>
        <p:nvSpPr>
          <p:cNvPr id="109" name="TextBox 108"/>
          <p:cNvSpPr txBox="1"/>
          <p:nvPr/>
        </p:nvSpPr>
        <p:spPr>
          <a:xfrm>
            <a:off x="5339801" y="3417024"/>
            <a:ext cx="68005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panose="020F0502020204030204"/>
              </a:rPr>
              <a:t>Host CPU</a:t>
            </a:r>
          </a:p>
        </p:txBody>
      </p:sp>
      <p:cxnSp>
        <p:nvCxnSpPr>
          <p:cNvPr id="110" name="Straight Connector 109"/>
          <p:cNvCxnSpPr>
            <a:stCxn id="67" idx="0"/>
          </p:cNvCxnSpPr>
          <p:nvPr/>
        </p:nvCxnSpPr>
        <p:spPr>
          <a:xfrm flipV="1">
            <a:off x="8289185" y="5351748"/>
            <a:ext cx="0" cy="168546"/>
          </a:xfrm>
          <a:prstGeom prst="line">
            <a:avLst/>
          </a:prstGeom>
          <a:noFill/>
          <a:ln w="28575" cap="flat" cmpd="sng" algn="ctr">
            <a:solidFill>
              <a:srgbClr val="5B9BD5"/>
            </a:solidFill>
            <a:prstDash val="solid"/>
            <a:miter lim="800000"/>
          </a:ln>
          <a:effectLst/>
        </p:spPr>
      </p:cxnSp>
      <p:cxnSp>
        <p:nvCxnSpPr>
          <p:cNvPr id="111" name="Straight Connector 110"/>
          <p:cNvCxnSpPr>
            <a:stCxn id="66" idx="0"/>
          </p:cNvCxnSpPr>
          <p:nvPr/>
        </p:nvCxnSpPr>
        <p:spPr>
          <a:xfrm flipV="1">
            <a:off x="9098679" y="5280298"/>
            <a:ext cx="0" cy="240693"/>
          </a:xfrm>
          <a:prstGeom prst="line">
            <a:avLst/>
          </a:prstGeom>
          <a:noFill/>
          <a:ln w="28575" cap="flat" cmpd="sng" algn="ctr">
            <a:solidFill>
              <a:srgbClr val="5B9BD5"/>
            </a:solidFill>
            <a:prstDash val="solid"/>
            <a:miter lim="800000"/>
          </a:ln>
          <a:effectLst/>
        </p:spPr>
      </p:cxnSp>
      <p:cxnSp>
        <p:nvCxnSpPr>
          <p:cNvPr id="112" name="Straight Connector 111"/>
          <p:cNvCxnSpPr>
            <a:stCxn id="65" idx="0"/>
          </p:cNvCxnSpPr>
          <p:nvPr/>
        </p:nvCxnSpPr>
        <p:spPr>
          <a:xfrm flipV="1">
            <a:off x="9908173" y="5299348"/>
            <a:ext cx="0" cy="220946"/>
          </a:xfrm>
          <a:prstGeom prst="line">
            <a:avLst/>
          </a:prstGeom>
          <a:noFill/>
          <a:ln w="28575" cap="flat" cmpd="sng" algn="ctr">
            <a:solidFill>
              <a:srgbClr val="5B9BD5"/>
            </a:solidFill>
            <a:prstDash val="solid"/>
            <a:miter lim="800000"/>
          </a:ln>
          <a:effectLst/>
        </p:spPr>
      </p:cxnSp>
      <p:cxnSp>
        <p:nvCxnSpPr>
          <p:cNvPr id="113" name="Straight Connector 112"/>
          <p:cNvCxnSpPr>
            <a:stCxn id="121" idx="0"/>
          </p:cNvCxnSpPr>
          <p:nvPr/>
        </p:nvCxnSpPr>
        <p:spPr>
          <a:xfrm flipH="1" flipV="1">
            <a:off x="8688798" y="4569098"/>
            <a:ext cx="5134" cy="428581"/>
          </a:xfrm>
          <a:prstGeom prst="line">
            <a:avLst/>
          </a:prstGeom>
          <a:noFill/>
          <a:ln w="28575" cap="flat" cmpd="sng" algn="ctr">
            <a:solidFill>
              <a:srgbClr val="5B9BD5"/>
            </a:solidFill>
            <a:prstDash val="solid"/>
            <a:miter lim="800000"/>
            <a:headEnd type="triangle" w="med" len="med"/>
            <a:tailEnd type="triangle" w="med" len="med"/>
          </a:ln>
          <a:effectLst/>
        </p:spPr>
      </p:cxnSp>
      <p:sp>
        <p:nvSpPr>
          <p:cNvPr id="114" name="TextBox 113"/>
          <p:cNvSpPr txBox="1"/>
          <p:nvPr/>
        </p:nvSpPr>
        <p:spPr>
          <a:xfrm>
            <a:off x="7981907" y="1113964"/>
            <a:ext cx="300082"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alibri" panose="020F0502020204030204"/>
              </a:rPr>
              <a:t>72</a:t>
            </a:r>
          </a:p>
        </p:txBody>
      </p:sp>
      <p:cxnSp>
        <p:nvCxnSpPr>
          <p:cNvPr id="115" name="Straight Connector 114"/>
          <p:cNvCxnSpPr/>
          <p:nvPr/>
        </p:nvCxnSpPr>
        <p:spPr>
          <a:xfrm flipV="1">
            <a:off x="9415579" y="1229380"/>
            <a:ext cx="112680" cy="75990"/>
          </a:xfrm>
          <a:prstGeom prst="line">
            <a:avLst/>
          </a:prstGeom>
          <a:noFill/>
          <a:ln w="6350" cap="flat" cmpd="sng" algn="ctr">
            <a:solidFill>
              <a:srgbClr val="5B9BD5"/>
            </a:solidFill>
            <a:prstDash val="solid"/>
            <a:miter lim="800000"/>
          </a:ln>
          <a:effectLst/>
        </p:spPr>
      </p:cxnSp>
      <p:cxnSp>
        <p:nvCxnSpPr>
          <p:cNvPr id="116" name="Straight Connector 115"/>
          <p:cNvCxnSpPr/>
          <p:nvPr/>
        </p:nvCxnSpPr>
        <p:spPr>
          <a:xfrm flipV="1">
            <a:off x="7928044" y="1229380"/>
            <a:ext cx="112680" cy="75990"/>
          </a:xfrm>
          <a:prstGeom prst="line">
            <a:avLst/>
          </a:prstGeom>
          <a:noFill/>
          <a:ln w="6350" cap="flat" cmpd="sng" algn="ctr">
            <a:solidFill>
              <a:srgbClr val="5B9BD5"/>
            </a:solidFill>
            <a:prstDash val="solid"/>
            <a:miter lim="800000"/>
          </a:ln>
          <a:effectLst/>
        </p:spPr>
      </p:cxnSp>
      <p:sp>
        <p:nvSpPr>
          <p:cNvPr id="117" name="TextBox 116"/>
          <p:cNvSpPr txBox="1"/>
          <p:nvPr/>
        </p:nvSpPr>
        <p:spPr>
          <a:xfrm>
            <a:off x="9442516" y="1126481"/>
            <a:ext cx="300082"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alibri" panose="020F0502020204030204"/>
              </a:rPr>
              <a:t>72</a:t>
            </a:r>
          </a:p>
        </p:txBody>
      </p:sp>
      <p:sp>
        <p:nvSpPr>
          <p:cNvPr id="118" name="TextBox 117"/>
          <p:cNvSpPr txBox="1"/>
          <p:nvPr/>
        </p:nvSpPr>
        <p:spPr>
          <a:xfrm>
            <a:off x="7217380" y="2512029"/>
            <a:ext cx="60228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prstClr val="white"/>
                </a:solidFill>
                <a:effectLst/>
                <a:uLnTx/>
                <a:uFillTx/>
                <a:latin typeface="Calibri" panose="020F0502020204030204"/>
              </a:rPr>
              <a:t>Role</a:t>
            </a:r>
          </a:p>
        </p:txBody>
      </p:sp>
      <p:cxnSp>
        <p:nvCxnSpPr>
          <p:cNvPr id="119" name="Straight Connector 118"/>
          <p:cNvCxnSpPr/>
          <p:nvPr/>
        </p:nvCxnSpPr>
        <p:spPr>
          <a:xfrm flipV="1">
            <a:off x="6097691" y="3580456"/>
            <a:ext cx="93258" cy="117569"/>
          </a:xfrm>
          <a:prstGeom prst="line">
            <a:avLst/>
          </a:prstGeom>
          <a:noFill/>
          <a:ln w="6350" cap="flat" cmpd="sng" algn="ctr">
            <a:solidFill>
              <a:srgbClr val="5B9BD5"/>
            </a:solidFill>
            <a:prstDash val="solid"/>
            <a:miter lim="800000"/>
          </a:ln>
          <a:effectLst/>
        </p:spPr>
      </p:cxnSp>
      <p:sp>
        <p:nvSpPr>
          <p:cNvPr id="120" name="TextBox 119"/>
          <p:cNvSpPr txBox="1"/>
          <p:nvPr/>
        </p:nvSpPr>
        <p:spPr>
          <a:xfrm>
            <a:off x="6019859" y="3398942"/>
            <a:ext cx="242374"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alibri" panose="020F0502020204030204"/>
              </a:rPr>
              <a:t>8</a:t>
            </a:r>
          </a:p>
        </p:txBody>
      </p:sp>
      <p:sp>
        <p:nvSpPr>
          <p:cNvPr id="121" name="Rectangle 120"/>
          <p:cNvSpPr/>
          <p:nvPr/>
        </p:nvSpPr>
        <p:spPr>
          <a:xfrm>
            <a:off x="7174891" y="4997679"/>
            <a:ext cx="3038082" cy="354069"/>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Inter-FPGA Router</a:t>
            </a:r>
          </a:p>
        </p:txBody>
      </p:sp>
      <p:sp>
        <p:nvSpPr>
          <p:cNvPr id="122" name="Rectangle 121"/>
          <p:cNvSpPr/>
          <p:nvPr/>
        </p:nvSpPr>
        <p:spPr>
          <a:xfrm>
            <a:off x="10259981" y="5239174"/>
            <a:ext cx="609600" cy="26106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SEU</a:t>
            </a:r>
          </a:p>
        </p:txBody>
      </p:sp>
      <p:pic>
        <p:nvPicPr>
          <p:cNvPr id="123" name="Picture 4" descr="http://www.designtagebuch.de/wp-content/uploads/mediathek/2013/09/bing-logo-600x333.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280711" y="2923924"/>
            <a:ext cx="2783530" cy="154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852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3495113" y="2153061"/>
            <a:ext cx="1231690" cy="2966234"/>
            <a:chOff x="5454869" y="1040524"/>
            <a:chExt cx="1560786" cy="5013435"/>
          </a:xfrm>
        </p:grpSpPr>
        <p:sp>
          <p:nvSpPr>
            <p:cNvPr id="89" name="Rounded Rectangle 88"/>
            <p:cNvSpPr/>
            <p:nvPr/>
          </p:nvSpPr>
          <p:spPr>
            <a:xfrm>
              <a:off x="5454869" y="1040524"/>
              <a:ext cx="1560786" cy="5013435"/>
            </a:xfrm>
            <a:prstGeom prst="roundRect">
              <a:avLst>
                <a:gd name="adj" fmla="val 9424"/>
              </a:avLst>
            </a:prstGeom>
            <a:solidFill>
              <a:srgbClr val="4BACC6">
                <a:lumMod val="20000"/>
                <a:lumOff val="80000"/>
              </a:srgbClr>
            </a:solidFill>
            <a:ln w="9525" cap="flat" cmpd="sng" algn="ctr">
              <a:solidFill>
                <a:srgbClr val="4BACC6"/>
              </a:solidFill>
              <a:prstDash val="solid"/>
            </a:ln>
            <a:effectLst>
              <a:outerShdw blurRad="40000" dist="20000" dir="5400000" rotWithShape="0">
                <a:srgbClr val="000000">
                  <a:alpha val="38000"/>
                </a:srgbClr>
              </a:outerShdw>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90" name="Rectangle 89"/>
            <p:cNvSpPr/>
            <p:nvPr/>
          </p:nvSpPr>
          <p:spPr>
            <a:xfrm>
              <a:off x="5602015" y="1208975"/>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smtClean="0">
                  <a:solidFill>
                    <a:srgbClr val="000000"/>
                  </a:solidFill>
                  <a:latin typeface="+mj-lt"/>
                  <a:ea typeface="Segoe UI" pitchFamily="34" charset="0"/>
                  <a:cs typeface="Segoe UI" pitchFamily="34" charset="0"/>
                </a:rPr>
                <a:t>IFM 1</a:t>
              </a:r>
              <a:endParaRPr lang="en-US" sz="1600" kern="0" dirty="0">
                <a:solidFill>
                  <a:srgbClr val="000000"/>
                </a:solidFill>
                <a:latin typeface="+mj-lt"/>
                <a:ea typeface="Segoe UI" pitchFamily="34" charset="0"/>
                <a:cs typeface="Segoe UI" pitchFamily="34" charset="0"/>
              </a:endParaRPr>
            </a:p>
          </p:txBody>
        </p:sp>
        <p:sp>
          <p:nvSpPr>
            <p:cNvPr id="91" name="Rectangle 90"/>
            <p:cNvSpPr/>
            <p:nvPr/>
          </p:nvSpPr>
          <p:spPr>
            <a:xfrm>
              <a:off x="5602015" y="2217683"/>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2</a:t>
              </a:r>
            </a:p>
          </p:txBody>
        </p:sp>
        <p:sp>
          <p:nvSpPr>
            <p:cNvPr id="92" name="Rectangle 91"/>
            <p:cNvSpPr/>
            <p:nvPr/>
          </p:nvSpPr>
          <p:spPr>
            <a:xfrm>
              <a:off x="5602015" y="5064741"/>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44</a:t>
              </a:r>
            </a:p>
          </p:txBody>
        </p:sp>
        <p:sp>
          <p:nvSpPr>
            <p:cNvPr id="93" name="Rectangle 92"/>
            <p:cNvSpPr/>
            <p:nvPr/>
          </p:nvSpPr>
          <p:spPr>
            <a:xfrm>
              <a:off x="5602015" y="3258206"/>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3</a:t>
              </a:r>
            </a:p>
          </p:txBody>
        </p:sp>
        <p:grpSp>
          <p:nvGrpSpPr>
            <p:cNvPr id="94" name="Group 93"/>
            <p:cNvGrpSpPr/>
            <p:nvPr/>
          </p:nvGrpSpPr>
          <p:grpSpPr>
            <a:xfrm>
              <a:off x="6173480" y="4374892"/>
              <a:ext cx="71014" cy="438878"/>
              <a:chOff x="1529256" y="5134233"/>
              <a:chExt cx="71014" cy="438878"/>
            </a:xfrm>
          </p:grpSpPr>
          <p:sp>
            <p:nvSpPr>
              <p:cNvPr id="95" name="Oval 94"/>
              <p:cNvSpPr/>
              <p:nvPr/>
            </p:nvSpPr>
            <p:spPr>
              <a:xfrm>
                <a:off x="1529256" y="5134233"/>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96" name="Oval 95"/>
              <p:cNvSpPr/>
              <p:nvPr/>
            </p:nvSpPr>
            <p:spPr>
              <a:xfrm>
                <a:off x="1529256" y="5318165"/>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97" name="Oval 96"/>
              <p:cNvSpPr/>
              <p:nvPr/>
            </p:nvSpPr>
            <p:spPr>
              <a:xfrm>
                <a:off x="1529256" y="5502097"/>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grpSp>
      </p:grpSp>
      <p:grpSp>
        <p:nvGrpSpPr>
          <p:cNvPr id="78" name="Group 77"/>
          <p:cNvGrpSpPr/>
          <p:nvPr/>
        </p:nvGrpSpPr>
        <p:grpSpPr>
          <a:xfrm>
            <a:off x="3397747" y="2060292"/>
            <a:ext cx="1231690" cy="2966234"/>
            <a:chOff x="5454869" y="1040524"/>
            <a:chExt cx="1560786" cy="5013435"/>
          </a:xfrm>
        </p:grpSpPr>
        <p:sp>
          <p:nvSpPr>
            <p:cNvPr id="79" name="Rounded Rectangle 78"/>
            <p:cNvSpPr/>
            <p:nvPr/>
          </p:nvSpPr>
          <p:spPr>
            <a:xfrm>
              <a:off x="5454869" y="1040524"/>
              <a:ext cx="1560786" cy="5013435"/>
            </a:xfrm>
            <a:prstGeom prst="roundRect">
              <a:avLst>
                <a:gd name="adj" fmla="val 9424"/>
              </a:avLst>
            </a:prstGeom>
            <a:solidFill>
              <a:srgbClr val="4BACC6">
                <a:lumMod val="20000"/>
                <a:lumOff val="80000"/>
              </a:srgbClr>
            </a:solidFill>
            <a:ln w="9525" cap="flat" cmpd="sng" algn="ctr">
              <a:solidFill>
                <a:srgbClr val="4BACC6"/>
              </a:solidFill>
              <a:prstDash val="solid"/>
            </a:ln>
            <a:effectLst>
              <a:outerShdw blurRad="40000" dist="20000" dir="5400000" rotWithShape="0">
                <a:srgbClr val="000000">
                  <a:alpha val="38000"/>
                </a:srgbClr>
              </a:outerShdw>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80" name="Rectangle 79"/>
            <p:cNvSpPr/>
            <p:nvPr/>
          </p:nvSpPr>
          <p:spPr>
            <a:xfrm>
              <a:off x="5602015" y="1208975"/>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smtClean="0">
                  <a:solidFill>
                    <a:srgbClr val="000000"/>
                  </a:solidFill>
                  <a:latin typeface="+mj-lt"/>
                  <a:ea typeface="Segoe UI" pitchFamily="34" charset="0"/>
                  <a:cs typeface="Segoe UI" pitchFamily="34" charset="0"/>
                </a:rPr>
                <a:t>IFM 1</a:t>
              </a:r>
              <a:endParaRPr lang="en-US" sz="1600" kern="0" dirty="0">
                <a:solidFill>
                  <a:srgbClr val="000000"/>
                </a:solidFill>
                <a:latin typeface="+mj-lt"/>
                <a:ea typeface="Segoe UI" pitchFamily="34" charset="0"/>
                <a:cs typeface="Segoe UI" pitchFamily="34" charset="0"/>
              </a:endParaRPr>
            </a:p>
          </p:txBody>
        </p:sp>
        <p:sp>
          <p:nvSpPr>
            <p:cNvPr id="81" name="Rectangle 80"/>
            <p:cNvSpPr/>
            <p:nvPr/>
          </p:nvSpPr>
          <p:spPr>
            <a:xfrm>
              <a:off x="5602015" y="2217683"/>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2</a:t>
              </a:r>
            </a:p>
          </p:txBody>
        </p:sp>
        <p:sp>
          <p:nvSpPr>
            <p:cNvPr id="82" name="Rectangle 81"/>
            <p:cNvSpPr/>
            <p:nvPr/>
          </p:nvSpPr>
          <p:spPr>
            <a:xfrm>
              <a:off x="5602015" y="5064741"/>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44</a:t>
              </a:r>
            </a:p>
          </p:txBody>
        </p:sp>
        <p:sp>
          <p:nvSpPr>
            <p:cNvPr id="83" name="Rectangle 82"/>
            <p:cNvSpPr/>
            <p:nvPr/>
          </p:nvSpPr>
          <p:spPr>
            <a:xfrm>
              <a:off x="5602015" y="3258206"/>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3</a:t>
              </a:r>
            </a:p>
          </p:txBody>
        </p:sp>
        <p:grpSp>
          <p:nvGrpSpPr>
            <p:cNvPr id="84" name="Group 83"/>
            <p:cNvGrpSpPr/>
            <p:nvPr/>
          </p:nvGrpSpPr>
          <p:grpSpPr>
            <a:xfrm>
              <a:off x="6173480" y="4374892"/>
              <a:ext cx="71014" cy="438878"/>
              <a:chOff x="1529256" y="5134233"/>
              <a:chExt cx="71014" cy="438878"/>
            </a:xfrm>
          </p:grpSpPr>
          <p:sp>
            <p:nvSpPr>
              <p:cNvPr id="85" name="Oval 84"/>
              <p:cNvSpPr/>
              <p:nvPr/>
            </p:nvSpPr>
            <p:spPr>
              <a:xfrm>
                <a:off x="1529256" y="5134233"/>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86" name="Oval 85"/>
              <p:cNvSpPr/>
              <p:nvPr/>
            </p:nvSpPr>
            <p:spPr>
              <a:xfrm>
                <a:off x="1529256" y="5318165"/>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87" name="Oval 86"/>
              <p:cNvSpPr/>
              <p:nvPr/>
            </p:nvSpPr>
            <p:spPr>
              <a:xfrm>
                <a:off x="1529256" y="5502097"/>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grpSp>
      </p:grpSp>
      <p:grpSp>
        <p:nvGrpSpPr>
          <p:cNvPr id="67" name="Group 66"/>
          <p:cNvGrpSpPr/>
          <p:nvPr/>
        </p:nvGrpSpPr>
        <p:grpSpPr>
          <a:xfrm>
            <a:off x="3296277" y="1971903"/>
            <a:ext cx="1231690" cy="2966234"/>
            <a:chOff x="5454869" y="1040524"/>
            <a:chExt cx="1560786" cy="5013435"/>
          </a:xfrm>
        </p:grpSpPr>
        <p:sp>
          <p:nvSpPr>
            <p:cNvPr id="68" name="Rounded Rectangle 67"/>
            <p:cNvSpPr/>
            <p:nvPr/>
          </p:nvSpPr>
          <p:spPr>
            <a:xfrm>
              <a:off x="5454869" y="1040524"/>
              <a:ext cx="1560786" cy="5013435"/>
            </a:xfrm>
            <a:prstGeom prst="roundRect">
              <a:avLst>
                <a:gd name="adj" fmla="val 9424"/>
              </a:avLst>
            </a:prstGeom>
            <a:solidFill>
              <a:srgbClr val="4BACC6">
                <a:lumMod val="20000"/>
                <a:lumOff val="80000"/>
              </a:srgbClr>
            </a:solidFill>
            <a:ln w="9525" cap="flat" cmpd="sng" algn="ctr">
              <a:solidFill>
                <a:srgbClr val="4BACC6"/>
              </a:solidFill>
              <a:prstDash val="solid"/>
            </a:ln>
            <a:effectLst>
              <a:outerShdw blurRad="40000" dist="20000" dir="5400000" rotWithShape="0">
                <a:srgbClr val="000000">
                  <a:alpha val="38000"/>
                </a:srgbClr>
              </a:outerShdw>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69" name="Rectangle 68"/>
            <p:cNvSpPr/>
            <p:nvPr/>
          </p:nvSpPr>
          <p:spPr>
            <a:xfrm>
              <a:off x="5602015" y="1208975"/>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smtClean="0">
                  <a:solidFill>
                    <a:srgbClr val="000000"/>
                  </a:solidFill>
                  <a:latin typeface="+mj-lt"/>
                  <a:ea typeface="Segoe UI" pitchFamily="34" charset="0"/>
                  <a:cs typeface="Segoe UI" pitchFamily="34" charset="0"/>
                </a:rPr>
                <a:t>IFM 1</a:t>
              </a:r>
              <a:endParaRPr lang="en-US" sz="1600" kern="0" dirty="0">
                <a:solidFill>
                  <a:srgbClr val="000000"/>
                </a:solidFill>
                <a:latin typeface="+mj-lt"/>
                <a:ea typeface="Segoe UI" pitchFamily="34" charset="0"/>
                <a:cs typeface="Segoe UI" pitchFamily="34" charset="0"/>
              </a:endParaRPr>
            </a:p>
          </p:txBody>
        </p:sp>
        <p:sp>
          <p:nvSpPr>
            <p:cNvPr id="70" name="Rectangle 69"/>
            <p:cNvSpPr/>
            <p:nvPr/>
          </p:nvSpPr>
          <p:spPr>
            <a:xfrm>
              <a:off x="5602015" y="2217683"/>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2</a:t>
              </a:r>
            </a:p>
          </p:txBody>
        </p:sp>
        <p:sp>
          <p:nvSpPr>
            <p:cNvPr id="71" name="Rectangle 70"/>
            <p:cNvSpPr/>
            <p:nvPr/>
          </p:nvSpPr>
          <p:spPr>
            <a:xfrm>
              <a:off x="5602015" y="5064741"/>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44</a:t>
              </a:r>
            </a:p>
          </p:txBody>
        </p:sp>
        <p:sp>
          <p:nvSpPr>
            <p:cNvPr id="72" name="Rectangle 71"/>
            <p:cNvSpPr/>
            <p:nvPr/>
          </p:nvSpPr>
          <p:spPr>
            <a:xfrm>
              <a:off x="5602015" y="3258206"/>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3</a:t>
              </a:r>
            </a:p>
          </p:txBody>
        </p:sp>
        <p:grpSp>
          <p:nvGrpSpPr>
            <p:cNvPr id="73" name="Group 72"/>
            <p:cNvGrpSpPr/>
            <p:nvPr/>
          </p:nvGrpSpPr>
          <p:grpSpPr>
            <a:xfrm>
              <a:off x="6173480" y="4374892"/>
              <a:ext cx="71014" cy="438878"/>
              <a:chOff x="1529256" y="5134233"/>
              <a:chExt cx="71014" cy="438878"/>
            </a:xfrm>
          </p:grpSpPr>
          <p:sp>
            <p:nvSpPr>
              <p:cNvPr id="75" name="Oval 74"/>
              <p:cNvSpPr/>
              <p:nvPr/>
            </p:nvSpPr>
            <p:spPr>
              <a:xfrm>
                <a:off x="1529256" y="5134233"/>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76" name="Oval 75"/>
              <p:cNvSpPr/>
              <p:nvPr/>
            </p:nvSpPr>
            <p:spPr>
              <a:xfrm>
                <a:off x="1529256" y="5318165"/>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77" name="Oval 76"/>
              <p:cNvSpPr/>
              <p:nvPr/>
            </p:nvSpPr>
            <p:spPr>
              <a:xfrm>
                <a:off x="1529256" y="5502097"/>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grpSp>
      </p:grpSp>
      <p:sp>
        <p:nvSpPr>
          <p:cNvPr id="3" name="Title 2"/>
          <p:cNvSpPr>
            <a:spLocks noGrp="1"/>
          </p:cNvSpPr>
          <p:nvPr>
            <p:ph type="title"/>
          </p:nvPr>
        </p:nvSpPr>
        <p:spPr/>
        <p:txBody>
          <a:bodyPr/>
          <a:lstStyle/>
          <a:p>
            <a:pPr algn="ctr"/>
            <a:r>
              <a:rPr lang="en-US" sz="5400" dirty="0" smtClean="0"/>
              <a:t>Bing Document Ranking Flow</a:t>
            </a:r>
            <a:endParaRPr lang="en-US" sz="5400" dirty="0"/>
          </a:p>
        </p:txBody>
      </p:sp>
      <p:grpSp>
        <p:nvGrpSpPr>
          <p:cNvPr id="5" name="Group 4"/>
          <p:cNvGrpSpPr/>
          <p:nvPr/>
        </p:nvGrpSpPr>
        <p:grpSpPr>
          <a:xfrm>
            <a:off x="3194807" y="1872237"/>
            <a:ext cx="1231690" cy="2966234"/>
            <a:chOff x="5454869" y="1040524"/>
            <a:chExt cx="1560786" cy="5013435"/>
          </a:xfrm>
        </p:grpSpPr>
        <p:sp>
          <p:nvSpPr>
            <p:cNvPr id="6" name="Rounded Rectangle 5"/>
            <p:cNvSpPr/>
            <p:nvPr/>
          </p:nvSpPr>
          <p:spPr>
            <a:xfrm>
              <a:off x="5454869" y="1040524"/>
              <a:ext cx="1560786" cy="5013435"/>
            </a:xfrm>
            <a:prstGeom prst="roundRect">
              <a:avLst>
                <a:gd name="adj" fmla="val 9424"/>
              </a:avLst>
            </a:prstGeom>
            <a:solidFill>
              <a:srgbClr val="4BACC6">
                <a:lumMod val="20000"/>
                <a:lumOff val="80000"/>
              </a:srgbClr>
            </a:solidFill>
            <a:ln w="9525" cap="flat" cmpd="sng" algn="ctr">
              <a:solidFill>
                <a:srgbClr val="4BACC6"/>
              </a:solidFill>
              <a:prstDash val="solid"/>
            </a:ln>
            <a:effectLst>
              <a:outerShdw blurRad="40000" dist="20000" dir="5400000" rotWithShape="0">
                <a:srgbClr val="000000">
                  <a:alpha val="38000"/>
                </a:srgbClr>
              </a:outerShdw>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7" name="Rectangle 6"/>
            <p:cNvSpPr/>
            <p:nvPr/>
          </p:nvSpPr>
          <p:spPr>
            <a:xfrm>
              <a:off x="5602015" y="1208975"/>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smtClean="0">
                  <a:solidFill>
                    <a:srgbClr val="000000"/>
                  </a:solidFill>
                  <a:latin typeface="+mj-lt"/>
                  <a:ea typeface="Segoe UI" pitchFamily="34" charset="0"/>
                  <a:cs typeface="Segoe UI" pitchFamily="34" charset="0"/>
                </a:rPr>
                <a:t>SaaS 1</a:t>
              </a:r>
              <a:endParaRPr lang="en-US" sz="1600" kern="0" dirty="0">
                <a:solidFill>
                  <a:srgbClr val="000000"/>
                </a:solidFill>
                <a:latin typeface="+mj-lt"/>
                <a:ea typeface="Segoe UI" pitchFamily="34" charset="0"/>
                <a:cs typeface="Segoe UI" pitchFamily="34" charset="0"/>
              </a:endParaRPr>
            </a:p>
          </p:txBody>
        </p:sp>
        <p:sp>
          <p:nvSpPr>
            <p:cNvPr id="8" name="Rectangle 7"/>
            <p:cNvSpPr/>
            <p:nvPr/>
          </p:nvSpPr>
          <p:spPr>
            <a:xfrm>
              <a:off x="5602014" y="2217682"/>
              <a:ext cx="1213943"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SaaS </a:t>
              </a:r>
              <a:r>
                <a:rPr lang="en-US" sz="1600" kern="0" dirty="0" smtClean="0">
                  <a:solidFill>
                    <a:srgbClr val="000000"/>
                  </a:solidFill>
                  <a:latin typeface="+mj-lt"/>
                  <a:ea typeface="Segoe UI" pitchFamily="34" charset="0"/>
                  <a:cs typeface="Segoe UI" pitchFamily="34" charset="0"/>
                </a:rPr>
                <a:t>2</a:t>
              </a:r>
              <a:endParaRPr lang="en-US" sz="1600" kern="0" dirty="0">
                <a:solidFill>
                  <a:srgbClr val="000000"/>
                </a:solidFill>
                <a:latin typeface="+mj-lt"/>
                <a:ea typeface="Segoe UI" pitchFamily="34" charset="0"/>
                <a:cs typeface="Segoe UI" pitchFamily="34" charset="0"/>
              </a:endParaRPr>
            </a:p>
          </p:txBody>
        </p:sp>
        <p:sp>
          <p:nvSpPr>
            <p:cNvPr id="9" name="Rectangle 8"/>
            <p:cNvSpPr/>
            <p:nvPr/>
          </p:nvSpPr>
          <p:spPr>
            <a:xfrm>
              <a:off x="5602015" y="5064741"/>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smtClean="0">
                  <a:solidFill>
                    <a:srgbClr val="000000"/>
                  </a:solidFill>
                  <a:latin typeface="+mj-lt"/>
                  <a:ea typeface="Segoe UI" pitchFamily="34" charset="0"/>
                  <a:cs typeface="Segoe UI" pitchFamily="34" charset="0"/>
                </a:rPr>
                <a:t>SaaS</a:t>
              </a:r>
              <a:br>
                <a:rPr lang="en-US" sz="1600" kern="0" dirty="0" smtClean="0">
                  <a:solidFill>
                    <a:srgbClr val="000000"/>
                  </a:solidFill>
                  <a:latin typeface="+mj-lt"/>
                  <a:ea typeface="Segoe UI" pitchFamily="34" charset="0"/>
                  <a:cs typeface="Segoe UI" pitchFamily="34" charset="0"/>
                </a:rPr>
              </a:br>
              <a:r>
                <a:rPr lang="en-US" sz="1600" kern="0" dirty="0" smtClean="0">
                  <a:solidFill>
                    <a:srgbClr val="000000"/>
                  </a:solidFill>
                  <a:latin typeface="+mj-lt"/>
                  <a:ea typeface="Segoe UI" pitchFamily="34" charset="0"/>
                  <a:cs typeface="Segoe UI" pitchFamily="34" charset="0"/>
                </a:rPr>
                <a:t>48</a:t>
              </a:r>
              <a:endParaRPr lang="en-US" sz="1600" kern="0" dirty="0">
                <a:solidFill>
                  <a:srgbClr val="000000"/>
                </a:solidFill>
                <a:latin typeface="+mj-lt"/>
                <a:ea typeface="Segoe UI" pitchFamily="34" charset="0"/>
                <a:cs typeface="Segoe UI" pitchFamily="34" charset="0"/>
              </a:endParaRPr>
            </a:p>
          </p:txBody>
        </p:sp>
        <p:sp>
          <p:nvSpPr>
            <p:cNvPr id="10" name="Rectangle 9"/>
            <p:cNvSpPr/>
            <p:nvPr/>
          </p:nvSpPr>
          <p:spPr>
            <a:xfrm>
              <a:off x="5602015" y="3258206"/>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SaaS </a:t>
              </a:r>
              <a:r>
                <a:rPr lang="en-US" sz="1600" kern="0" dirty="0" smtClean="0">
                  <a:solidFill>
                    <a:srgbClr val="000000"/>
                  </a:solidFill>
                  <a:latin typeface="+mj-lt"/>
                  <a:ea typeface="Segoe UI" pitchFamily="34" charset="0"/>
                  <a:cs typeface="Segoe UI" pitchFamily="34" charset="0"/>
                </a:rPr>
                <a:t>3</a:t>
              </a:r>
              <a:endParaRPr lang="en-US" sz="1600" kern="0" dirty="0">
                <a:solidFill>
                  <a:srgbClr val="000000"/>
                </a:solidFill>
                <a:latin typeface="+mj-lt"/>
                <a:ea typeface="Segoe UI" pitchFamily="34" charset="0"/>
                <a:cs typeface="Segoe UI" pitchFamily="34" charset="0"/>
              </a:endParaRPr>
            </a:p>
          </p:txBody>
        </p:sp>
        <p:grpSp>
          <p:nvGrpSpPr>
            <p:cNvPr id="11" name="Group 10"/>
            <p:cNvGrpSpPr/>
            <p:nvPr/>
          </p:nvGrpSpPr>
          <p:grpSpPr>
            <a:xfrm>
              <a:off x="6173480" y="4374892"/>
              <a:ext cx="71014" cy="438878"/>
              <a:chOff x="1529256" y="5134233"/>
              <a:chExt cx="71014" cy="438878"/>
            </a:xfrm>
          </p:grpSpPr>
          <p:sp>
            <p:nvSpPr>
              <p:cNvPr id="13" name="Oval 12"/>
              <p:cNvSpPr/>
              <p:nvPr/>
            </p:nvSpPr>
            <p:spPr>
              <a:xfrm>
                <a:off x="1529256" y="5134233"/>
                <a:ext cx="71014" cy="71014"/>
              </a:xfrm>
              <a:prstGeom prst="ellipse">
                <a:avLst/>
              </a:prstGeom>
              <a:solidFill>
                <a:sysClr val="windowText" lastClr="000000"/>
              </a:solidFill>
              <a:ln w="25400" cap="flat" cmpd="sng" algn="ctr">
                <a:no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4" name="Oval 13"/>
              <p:cNvSpPr/>
              <p:nvPr/>
            </p:nvSpPr>
            <p:spPr>
              <a:xfrm>
                <a:off x="1529256" y="5318165"/>
                <a:ext cx="71014" cy="71014"/>
              </a:xfrm>
              <a:prstGeom prst="ellipse">
                <a:avLst/>
              </a:prstGeom>
              <a:solidFill>
                <a:sysClr val="windowText" lastClr="000000"/>
              </a:solidFill>
              <a:ln w="25400" cap="flat" cmpd="sng" algn="ctr">
                <a:no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5" name="Oval 14"/>
              <p:cNvSpPr/>
              <p:nvPr/>
            </p:nvSpPr>
            <p:spPr>
              <a:xfrm>
                <a:off x="1529256" y="5502097"/>
                <a:ext cx="71014" cy="71014"/>
              </a:xfrm>
              <a:prstGeom prst="ellipse">
                <a:avLst/>
              </a:prstGeom>
              <a:solidFill>
                <a:sysClr val="windowText" lastClr="000000"/>
              </a:solidFill>
              <a:ln w="25400" cap="flat" cmpd="sng" algn="ctr">
                <a:no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grpSp>
      </p:grpSp>
      <p:cxnSp>
        <p:nvCxnSpPr>
          <p:cNvPr id="38" name="Straight Arrow Connector 37"/>
          <p:cNvCxnSpPr/>
          <p:nvPr/>
        </p:nvCxnSpPr>
        <p:spPr>
          <a:xfrm>
            <a:off x="2455198" y="3325187"/>
            <a:ext cx="718830" cy="0"/>
          </a:xfrm>
          <a:prstGeom prst="straightConnector1">
            <a:avLst/>
          </a:prstGeom>
          <a:noFill/>
          <a:ln w="28575" cap="flat" cmpd="sng" algn="ctr">
            <a:solidFill>
              <a:sysClr val="windowText" lastClr="000000"/>
            </a:solidFill>
            <a:prstDash val="solid"/>
            <a:headEnd type="none" w="med" len="med"/>
            <a:tailEnd type="triangle" w="med" len="lg"/>
          </a:ln>
          <a:effectLst/>
        </p:spPr>
      </p:cxnSp>
      <p:sp>
        <p:nvSpPr>
          <p:cNvPr id="39" name="TextBox 38"/>
          <p:cNvSpPr txBox="1"/>
          <p:nvPr/>
        </p:nvSpPr>
        <p:spPr>
          <a:xfrm>
            <a:off x="6583681" y="5423916"/>
            <a:ext cx="5852794" cy="1300366"/>
          </a:xfrm>
          <a:prstGeom prst="rect">
            <a:avLst/>
          </a:prstGeom>
          <a:noFill/>
        </p:spPr>
        <p:txBody>
          <a:bodyPr wrap="square" lIns="68589" tIns="34295" rIns="68589" bIns="34295" rtlCol="0">
            <a:spAutoFit/>
          </a:bodyPr>
          <a:lstStyle/>
          <a:p>
            <a:pPr defTabSz="685891">
              <a:defRPr/>
            </a:pPr>
            <a:r>
              <a:rPr lang="en-US" sz="2000" b="1" kern="0" dirty="0" smtClean="0">
                <a:solidFill>
                  <a:srgbClr val="000000"/>
                </a:solidFill>
                <a:latin typeface="+mj-lt"/>
                <a:ea typeface="Segoe UI" pitchFamily="34" charset="0"/>
                <a:cs typeface="Segoe UI" pitchFamily="34" charset="0"/>
              </a:rPr>
              <a:t>Ranking-as-a-Service (</a:t>
            </a:r>
            <a:r>
              <a:rPr lang="en-US" sz="2000" b="1" kern="0" dirty="0" err="1" smtClean="0">
                <a:solidFill>
                  <a:srgbClr val="000000"/>
                </a:solidFill>
                <a:latin typeface="+mj-lt"/>
                <a:ea typeface="Segoe UI" pitchFamily="34" charset="0"/>
                <a:cs typeface="Segoe UI" pitchFamily="34" charset="0"/>
              </a:rPr>
              <a:t>RaaS</a:t>
            </a:r>
            <a:r>
              <a:rPr lang="en-US" sz="2000" b="1" kern="0" dirty="0" smtClean="0">
                <a:solidFill>
                  <a:srgbClr val="000000"/>
                </a:solidFill>
                <a:latin typeface="+mj-lt"/>
                <a:ea typeface="Segoe UI" pitchFamily="34" charset="0"/>
                <a:cs typeface="Segoe UI" pitchFamily="34" charset="0"/>
              </a:rPr>
              <a:t>) </a:t>
            </a:r>
          </a:p>
          <a:p>
            <a:pPr defTabSz="685891">
              <a:defRPr/>
            </a:pPr>
            <a:r>
              <a:rPr lang="en-US" sz="2000" kern="0" dirty="0" smtClean="0">
                <a:solidFill>
                  <a:srgbClr val="000000"/>
                </a:solidFill>
                <a:latin typeface="+mj-lt"/>
                <a:ea typeface="Segoe UI" pitchFamily="34" charset="0"/>
                <a:cs typeface="Segoe UI" pitchFamily="34" charset="0"/>
              </a:rPr>
              <a:t>- Compute scores </a:t>
            </a:r>
            <a:r>
              <a:rPr lang="en-US" sz="2000" kern="0" dirty="0">
                <a:solidFill>
                  <a:srgbClr val="000000"/>
                </a:solidFill>
                <a:latin typeface="+mj-lt"/>
                <a:ea typeface="Segoe UI" pitchFamily="34" charset="0"/>
                <a:cs typeface="Segoe UI" pitchFamily="34" charset="0"/>
              </a:rPr>
              <a:t>for </a:t>
            </a:r>
            <a:r>
              <a:rPr lang="en-US" sz="2000" kern="0" dirty="0" smtClean="0">
                <a:solidFill>
                  <a:srgbClr val="000000"/>
                </a:solidFill>
                <a:latin typeface="+mj-lt"/>
                <a:ea typeface="Segoe UI" pitchFamily="34" charset="0"/>
                <a:cs typeface="Segoe UI" pitchFamily="34" charset="0"/>
              </a:rPr>
              <a:t>how relevant each selected document is for the search query</a:t>
            </a:r>
          </a:p>
          <a:p>
            <a:pPr defTabSz="685891">
              <a:defRPr/>
            </a:pPr>
            <a:r>
              <a:rPr lang="en-US" sz="2000" kern="0" dirty="0" smtClean="0">
                <a:solidFill>
                  <a:srgbClr val="000000"/>
                </a:solidFill>
                <a:latin typeface="+mj-lt"/>
                <a:ea typeface="Segoe UI" pitchFamily="34" charset="0"/>
                <a:cs typeface="Segoe UI" pitchFamily="34" charset="0"/>
              </a:rPr>
              <a:t>- Sort the scores and return the results</a:t>
            </a:r>
            <a:endParaRPr lang="en-US" sz="2000" kern="0" dirty="0">
              <a:solidFill>
                <a:srgbClr val="000000"/>
              </a:solidFill>
              <a:latin typeface="+mj-lt"/>
              <a:ea typeface="Segoe UI" pitchFamily="34" charset="0"/>
              <a:cs typeface="Segoe UI" pitchFamily="34" charset="0"/>
            </a:endParaRPr>
          </a:p>
        </p:txBody>
      </p:sp>
      <p:sp>
        <p:nvSpPr>
          <p:cNvPr id="40" name="TextBox 39"/>
          <p:cNvSpPr txBox="1"/>
          <p:nvPr/>
        </p:nvSpPr>
        <p:spPr>
          <a:xfrm>
            <a:off x="752471" y="5419792"/>
            <a:ext cx="5116910" cy="1300366"/>
          </a:xfrm>
          <a:prstGeom prst="rect">
            <a:avLst/>
          </a:prstGeom>
          <a:noFill/>
        </p:spPr>
        <p:txBody>
          <a:bodyPr wrap="square" lIns="68589" tIns="34295" rIns="68589" bIns="34295" rtlCol="0">
            <a:spAutoFit/>
          </a:bodyPr>
          <a:lstStyle/>
          <a:p>
            <a:pPr defTabSz="685891">
              <a:defRPr/>
            </a:pPr>
            <a:r>
              <a:rPr lang="en-US" sz="2000" b="1" kern="0" dirty="0" smtClean="0">
                <a:solidFill>
                  <a:srgbClr val="000000"/>
                </a:solidFill>
                <a:latin typeface="+mj-lt"/>
                <a:ea typeface="Segoe UI" pitchFamily="34" charset="0"/>
                <a:cs typeface="Segoe UI" pitchFamily="34" charset="0"/>
              </a:rPr>
              <a:t>Selection-as-a-Service (SaaS)</a:t>
            </a:r>
            <a:endParaRPr lang="en-US" sz="2000" b="1" kern="0" dirty="0">
              <a:solidFill>
                <a:srgbClr val="000000"/>
              </a:solidFill>
              <a:latin typeface="+mj-lt"/>
              <a:ea typeface="Segoe UI" pitchFamily="34" charset="0"/>
              <a:cs typeface="Segoe UI" pitchFamily="34" charset="0"/>
            </a:endParaRPr>
          </a:p>
          <a:p>
            <a:pPr defTabSz="685891">
              <a:defRPr/>
            </a:pPr>
            <a:r>
              <a:rPr lang="en-US" sz="2000" kern="0" dirty="0" smtClean="0">
                <a:solidFill>
                  <a:srgbClr val="000000"/>
                </a:solidFill>
                <a:latin typeface="+mj-lt"/>
                <a:ea typeface="Segoe UI" pitchFamily="34" charset="0"/>
                <a:cs typeface="Segoe UI" pitchFamily="34" charset="0"/>
              </a:rPr>
              <a:t>- Find </a:t>
            </a:r>
            <a:r>
              <a:rPr lang="en-US" sz="2000" kern="0" dirty="0">
                <a:solidFill>
                  <a:srgbClr val="000000"/>
                </a:solidFill>
                <a:latin typeface="+mj-lt"/>
                <a:ea typeface="Segoe UI" pitchFamily="34" charset="0"/>
                <a:cs typeface="Segoe UI" pitchFamily="34" charset="0"/>
              </a:rPr>
              <a:t>all docs </a:t>
            </a:r>
            <a:r>
              <a:rPr lang="en-US" sz="2000" kern="0" dirty="0" smtClean="0">
                <a:solidFill>
                  <a:srgbClr val="000000"/>
                </a:solidFill>
                <a:latin typeface="+mj-lt"/>
                <a:ea typeface="Segoe UI" pitchFamily="34" charset="0"/>
                <a:cs typeface="Segoe UI" pitchFamily="34" charset="0"/>
              </a:rPr>
              <a:t>that contain </a:t>
            </a:r>
            <a:r>
              <a:rPr lang="en-US" sz="2000" kern="0" dirty="0">
                <a:solidFill>
                  <a:srgbClr val="000000"/>
                </a:solidFill>
                <a:latin typeface="+mj-lt"/>
                <a:ea typeface="Segoe UI" pitchFamily="34" charset="0"/>
                <a:cs typeface="Segoe UI" pitchFamily="34" charset="0"/>
              </a:rPr>
              <a:t>query </a:t>
            </a:r>
            <a:r>
              <a:rPr lang="en-US" sz="2000" kern="0" dirty="0" smtClean="0">
                <a:solidFill>
                  <a:srgbClr val="000000"/>
                </a:solidFill>
                <a:latin typeface="+mj-lt"/>
                <a:ea typeface="Segoe UI" pitchFamily="34" charset="0"/>
                <a:cs typeface="Segoe UI" pitchFamily="34" charset="0"/>
              </a:rPr>
              <a:t>terms, </a:t>
            </a:r>
          </a:p>
          <a:p>
            <a:pPr defTabSz="685891">
              <a:defRPr/>
            </a:pPr>
            <a:r>
              <a:rPr lang="en-US" sz="2000" kern="0" dirty="0" smtClean="0">
                <a:solidFill>
                  <a:srgbClr val="000000"/>
                </a:solidFill>
                <a:latin typeface="+mj-lt"/>
                <a:ea typeface="Segoe UI" pitchFamily="34" charset="0"/>
                <a:cs typeface="Segoe UI" pitchFamily="34" charset="0"/>
              </a:rPr>
              <a:t>- Filter and select candidate documents for ranking</a:t>
            </a:r>
            <a:endParaRPr lang="en-US" sz="2000" kern="0" dirty="0">
              <a:solidFill>
                <a:srgbClr val="000000"/>
              </a:solidFill>
              <a:latin typeface="+mj-lt"/>
              <a:ea typeface="Segoe UI" pitchFamily="34" charset="0"/>
              <a:cs typeface="Segoe UI" pitchFamily="34" charset="0"/>
            </a:endParaRPr>
          </a:p>
        </p:txBody>
      </p:sp>
      <p:sp>
        <p:nvSpPr>
          <p:cNvPr id="98" name="TextBox 97"/>
          <p:cNvSpPr txBox="1"/>
          <p:nvPr/>
        </p:nvSpPr>
        <p:spPr>
          <a:xfrm>
            <a:off x="1907290" y="1418939"/>
            <a:ext cx="4186784" cy="461665"/>
          </a:xfrm>
          <a:prstGeom prst="rect">
            <a:avLst/>
          </a:prstGeom>
          <a:noFill/>
        </p:spPr>
        <p:txBody>
          <a:bodyPr wrap="square" rtlCol="0">
            <a:spAutoFit/>
          </a:bodyPr>
          <a:lstStyle/>
          <a:p>
            <a:pPr algn="ctr" defTabSz="685891">
              <a:defRPr/>
            </a:pPr>
            <a:r>
              <a:rPr lang="en-US" sz="2400" b="1" kern="0" dirty="0" smtClean="0">
                <a:solidFill>
                  <a:srgbClr val="000000"/>
                </a:solidFill>
                <a:latin typeface="+mj-lt"/>
                <a:ea typeface="Segoe UI" pitchFamily="34" charset="0"/>
                <a:cs typeface="Segoe UI" pitchFamily="34" charset="0"/>
              </a:rPr>
              <a:t>Selection as a Service (SaaS)</a:t>
            </a:r>
            <a:endParaRPr lang="en-US" sz="2400" b="1" kern="0" dirty="0">
              <a:solidFill>
                <a:srgbClr val="000000"/>
              </a:solidFill>
              <a:latin typeface="+mj-lt"/>
              <a:ea typeface="Segoe UI" pitchFamily="34" charset="0"/>
              <a:cs typeface="Segoe UI" pitchFamily="34" charset="0"/>
            </a:endParaRPr>
          </a:p>
        </p:txBody>
      </p:sp>
      <p:grpSp>
        <p:nvGrpSpPr>
          <p:cNvPr id="99" name="Group 98"/>
          <p:cNvGrpSpPr/>
          <p:nvPr/>
        </p:nvGrpSpPr>
        <p:grpSpPr>
          <a:xfrm>
            <a:off x="7617853" y="2129789"/>
            <a:ext cx="1231690" cy="2966234"/>
            <a:chOff x="5454869" y="1040524"/>
            <a:chExt cx="1560786" cy="5013435"/>
          </a:xfrm>
        </p:grpSpPr>
        <p:sp>
          <p:nvSpPr>
            <p:cNvPr id="100" name="Rounded Rectangle 99"/>
            <p:cNvSpPr/>
            <p:nvPr/>
          </p:nvSpPr>
          <p:spPr>
            <a:xfrm>
              <a:off x="5454869" y="1040524"/>
              <a:ext cx="1560786" cy="5013435"/>
            </a:xfrm>
            <a:prstGeom prst="roundRect">
              <a:avLst>
                <a:gd name="adj" fmla="val 9424"/>
              </a:avLst>
            </a:prstGeom>
            <a:solidFill>
              <a:srgbClr val="FFC000"/>
            </a:solidFill>
            <a:ln w="9525" cap="flat" cmpd="sng" algn="ctr">
              <a:solidFill>
                <a:schemeClr val="tx1">
                  <a:lumMod val="50000"/>
                </a:schemeClr>
              </a:solidFill>
              <a:prstDash val="solid"/>
            </a:ln>
            <a:effectLst>
              <a:outerShdw blurRad="40000" dist="20000" dir="5400000" rotWithShape="0">
                <a:srgbClr val="000000">
                  <a:alpha val="38000"/>
                </a:srgbClr>
              </a:outerShdw>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01" name="Rectangle 100"/>
            <p:cNvSpPr/>
            <p:nvPr/>
          </p:nvSpPr>
          <p:spPr>
            <a:xfrm>
              <a:off x="5602015" y="1208975"/>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smtClean="0">
                  <a:solidFill>
                    <a:srgbClr val="000000"/>
                  </a:solidFill>
                  <a:latin typeface="+mj-lt"/>
                  <a:ea typeface="Segoe UI" pitchFamily="34" charset="0"/>
                  <a:cs typeface="Segoe UI" pitchFamily="34" charset="0"/>
                </a:rPr>
                <a:t>IFM 1</a:t>
              </a:r>
              <a:endParaRPr lang="en-US" sz="1600" kern="0" dirty="0">
                <a:solidFill>
                  <a:srgbClr val="000000"/>
                </a:solidFill>
                <a:latin typeface="+mj-lt"/>
                <a:ea typeface="Segoe UI" pitchFamily="34" charset="0"/>
                <a:cs typeface="Segoe UI" pitchFamily="34" charset="0"/>
              </a:endParaRPr>
            </a:p>
          </p:txBody>
        </p:sp>
        <p:sp>
          <p:nvSpPr>
            <p:cNvPr id="102" name="Rectangle 101"/>
            <p:cNvSpPr/>
            <p:nvPr/>
          </p:nvSpPr>
          <p:spPr>
            <a:xfrm>
              <a:off x="5602015" y="2217683"/>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2</a:t>
              </a:r>
            </a:p>
          </p:txBody>
        </p:sp>
        <p:sp>
          <p:nvSpPr>
            <p:cNvPr id="103" name="Rectangle 102"/>
            <p:cNvSpPr/>
            <p:nvPr/>
          </p:nvSpPr>
          <p:spPr>
            <a:xfrm>
              <a:off x="5602015" y="5064741"/>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44</a:t>
              </a:r>
            </a:p>
          </p:txBody>
        </p:sp>
        <p:sp>
          <p:nvSpPr>
            <p:cNvPr id="104" name="Rectangle 103"/>
            <p:cNvSpPr/>
            <p:nvPr/>
          </p:nvSpPr>
          <p:spPr>
            <a:xfrm>
              <a:off x="5602015" y="3258206"/>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3</a:t>
              </a:r>
            </a:p>
          </p:txBody>
        </p:sp>
        <p:grpSp>
          <p:nvGrpSpPr>
            <p:cNvPr id="105" name="Group 104"/>
            <p:cNvGrpSpPr/>
            <p:nvPr/>
          </p:nvGrpSpPr>
          <p:grpSpPr>
            <a:xfrm>
              <a:off x="6173480" y="4374892"/>
              <a:ext cx="71014" cy="438878"/>
              <a:chOff x="1529256" y="5134233"/>
              <a:chExt cx="71014" cy="438878"/>
            </a:xfrm>
          </p:grpSpPr>
          <p:sp>
            <p:nvSpPr>
              <p:cNvPr id="106" name="Oval 105"/>
              <p:cNvSpPr/>
              <p:nvPr/>
            </p:nvSpPr>
            <p:spPr>
              <a:xfrm>
                <a:off x="1529256" y="5134233"/>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07" name="Oval 106"/>
              <p:cNvSpPr/>
              <p:nvPr/>
            </p:nvSpPr>
            <p:spPr>
              <a:xfrm>
                <a:off x="1529256" y="5318165"/>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08" name="Oval 107"/>
              <p:cNvSpPr/>
              <p:nvPr/>
            </p:nvSpPr>
            <p:spPr>
              <a:xfrm>
                <a:off x="1529256" y="5502097"/>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grpSp>
      </p:grpSp>
      <p:grpSp>
        <p:nvGrpSpPr>
          <p:cNvPr id="109" name="Group 108"/>
          <p:cNvGrpSpPr/>
          <p:nvPr/>
        </p:nvGrpSpPr>
        <p:grpSpPr>
          <a:xfrm>
            <a:off x="7520487" y="2049462"/>
            <a:ext cx="1231690" cy="2966234"/>
            <a:chOff x="5454869" y="1040524"/>
            <a:chExt cx="1560786" cy="5013435"/>
          </a:xfrm>
        </p:grpSpPr>
        <p:sp>
          <p:nvSpPr>
            <p:cNvPr id="110" name="Rounded Rectangle 109"/>
            <p:cNvSpPr/>
            <p:nvPr/>
          </p:nvSpPr>
          <p:spPr>
            <a:xfrm>
              <a:off x="5454869" y="1040524"/>
              <a:ext cx="1560786" cy="5013435"/>
            </a:xfrm>
            <a:prstGeom prst="roundRect">
              <a:avLst>
                <a:gd name="adj" fmla="val 9424"/>
              </a:avLst>
            </a:prstGeom>
            <a:solidFill>
              <a:srgbClr val="FFC000"/>
            </a:solidFill>
            <a:ln w="9525" cap="flat" cmpd="sng" algn="ctr">
              <a:solidFill>
                <a:schemeClr val="tx1">
                  <a:lumMod val="50000"/>
                </a:schemeClr>
              </a:solidFill>
              <a:prstDash val="solid"/>
            </a:ln>
            <a:effectLst>
              <a:outerShdw blurRad="40000" dist="20000" dir="5400000" rotWithShape="0">
                <a:srgbClr val="000000">
                  <a:alpha val="38000"/>
                </a:srgbClr>
              </a:outerShdw>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11" name="Rectangle 110"/>
            <p:cNvSpPr/>
            <p:nvPr/>
          </p:nvSpPr>
          <p:spPr>
            <a:xfrm>
              <a:off x="5602015" y="1208975"/>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smtClean="0">
                  <a:solidFill>
                    <a:srgbClr val="000000"/>
                  </a:solidFill>
                  <a:latin typeface="+mj-lt"/>
                  <a:ea typeface="Segoe UI" pitchFamily="34" charset="0"/>
                  <a:cs typeface="Segoe UI" pitchFamily="34" charset="0"/>
                </a:rPr>
                <a:t>IFM 1</a:t>
              </a:r>
              <a:endParaRPr lang="en-US" sz="1600" kern="0" dirty="0">
                <a:solidFill>
                  <a:srgbClr val="000000"/>
                </a:solidFill>
                <a:latin typeface="+mj-lt"/>
                <a:ea typeface="Segoe UI" pitchFamily="34" charset="0"/>
                <a:cs typeface="Segoe UI" pitchFamily="34" charset="0"/>
              </a:endParaRPr>
            </a:p>
          </p:txBody>
        </p:sp>
        <p:sp>
          <p:nvSpPr>
            <p:cNvPr id="112" name="Rectangle 111"/>
            <p:cNvSpPr/>
            <p:nvPr/>
          </p:nvSpPr>
          <p:spPr>
            <a:xfrm>
              <a:off x="5602015" y="2217683"/>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2</a:t>
              </a:r>
            </a:p>
          </p:txBody>
        </p:sp>
        <p:sp>
          <p:nvSpPr>
            <p:cNvPr id="113" name="Rectangle 112"/>
            <p:cNvSpPr/>
            <p:nvPr/>
          </p:nvSpPr>
          <p:spPr>
            <a:xfrm>
              <a:off x="5602015" y="5064741"/>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44</a:t>
              </a:r>
            </a:p>
          </p:txBody>
        </p:sp>
        <p:sp>
          <p:nvSpPr>
            <p:cNvPr id="114" name="Rectangle 113"/>
            <p:cNvSpPr/>
            <p:nvPr/>
          </p:nvSpPr>
          <p:spPr>
            <a:xfrm>
              <a:off x="5602015" y="3258206"/>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3</a:t>
              </a:r>
            </a:p>
          </p:txBody>
        </p:sp>
        <p:grpSp>
          <p:nvGrpSpPr>
            <p:cNvPr id="115" name="Group 114"/>
            <p:cNvGrpSpPr/>
            <p:nvPr/>
          </p:nvGrpSpPr>
          <p:grpSpPr>
            <a:xfrm>
              <a:off x="6173480" y="4374892"/>
              <a:ext cx="71014" cy="438878"/>
              <a:chOff x="1529256" y="5134233"/>
              <a:chExt cx="71014" cy="438878"/>
            </a:xfrm>
          </p:grpSpPr>
          <p:sp>
            <p:nvSpPr>
              <p:cNvPr id="116" name="Oval 115"/>
              <p:cNvSpPr/>
              <p:nvPr/>
            </p:nvSpPr>
            <p:spPr>
              <a:xfrm>
                <a:off x="1529256" y="5134233"/>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17" name="Oval 116"/>
              <p:cNvSpPr/>
              <p:nvPr/>
            </p:nvSpPr>
            <p:spPr>
              <a:xfrm>
                <a:off x="1529256" y="5318165"/>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18" name="Oval 117"/>
              <p:cNvSpPr/>
              <p:nvPr/>
            </p:nvSpPr>
            <p:spPr>
              <a:xfrm>
                <a:off x="1529256" y="5502097"/>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grpSp>
      </p:grpSp>
      <p:grpSp>
        <p:nvGrpSpPr>
          <p:cNvPr id="119" name="Group 118"/>
          <p:cNvGrpSpPr/>
          <p:nvPr/>
        </p:nvGrpSpPr>
        <p:grpSpPr>
          <a:xfrm>
            <a:off x="7419017" y="1961073"/>
            <a:ext cx="1231690" cy="2966234"/>
            <a:chOff x="5454869" y="1040524"/>
            <a:chExt cx="1560786" cy="5013435"/>
          </a:xfrm>
        </p:grpSpPr>
        <p:sp>
          <p:nvSpPr>
            <p:cNvPr id="120" name="Rounded Rectangle 119"/>
            <p:cNvSpPr/>
            <p:nvPr/>
          </p:nvSpPr>
          <p:spPr>
            <a:xfrm>
              <a:off x="5454869" y="1040524"/>
              <a:ext cx="1560786" cy="5013435"/>
            </a:xfrm>
            <a:prstGeom prst="roundRect">
              <a:avLst>
                <a:gd name="adj" fmla="val 9424"/>
              </a:avLst>
            </a:prstGeom>
            <a:solidFill>
              <a:srgbClr val="FFC000"/>
            </a:solidFill>
            <a:ln w="9525" cap="flat" cmpd="sng" algn="ctr">
              <a:solidFill>
                <a:schemeClr val="tx1">
                  <a:lumMod val="50000"/>
                </a:schemeClr>
              </a:solidFill>
              <a:prstDash val="solid"/>
            </a:ln>
            <a:effectLst>
              <a:outerShdw blurRad="40000" dist="20000" dir="5400000" rotWithShape="0">
                <a:srgbClr val="000000">
                  <a:alpha val="38000"/>
                </a:srgbClr>
              </a:outerShdw>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21" name="Rectangle 120"/>
            <p:cNvSpPr/>
            <p:nvPr/>
          </p:nvSpPr>
          <p:spPr>
            <a:xfrm>
              <a:off x="5602015" y="1208975"/>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smtClean="0">
                  <a:solidFill>
                    <a:srgbClr val="000000"/>
                  </a:solidFill>
                  <a:latin typeface="+mj-lt"/>
                  <a:ea typeface="Segoe UI" pitchFamily="34" charset="0"/>
                  <a:cs typeface="Segoe UI" pitchFamily="34" charset="0"/>
                </a:rPr>
                <a:t>IFM 1</a:t>
              </a:r>
              <a:endParaRPr lang="en-US" sz="1600" kern="0" dirty="0">
                <a:solidFill>
                  <a:srgbClr val="000000"/>
                </a:solidFill>
                <a:latin typeface="+mj-lt"/>
                <a:ea typeface="Segoe UI" pitchFamily="34" charset="0"/>
                <a:cs typeface="Segoe UI" pitchFamily="34" charset="0"/>
              </a:endParaRPr>
            </a:p>
          </p:txBody>
        </p:sp>
        <p:sp>
          <p:nvSpPr>
            <p:cNvPr id="122" name="Rectangle 121"/>
            <p:cNvSpPr/>
            <p:nvPr/>
          </p:nvSpPr>
          <p:spPr>
            <a:xfrm>
              <a:off x="5602015" y="2217683"/>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2</a:t>
              </a:r>
            </a:p>
          </p:txBody>
        </p:sp>
        <p:sp>
          <p:nvSpPr>
            <p:cNvPr id="123" name="Rectangle 122"/>
            <p:cNvSpPr/>
            <p:nvPr/>
          </p:nvSpPr>
          <p:spPr>
            <a:xfrm>
              <a:off x="5602015" y="5064741"/>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44</a:t>
              </a:r>
            </a:p>
          </p:txBody>
        </p:sp>
        <p:sp>
          <p:nvSpPr>
            <p:cNvPr id="124" name="Rectangle 123"/>
            <p:cNvSpPr/>
            <p:nvPr/>
          </p:nvSpPr>
          <p:spPr>
            <a:xfrm>
              <a:off x="5602015" y="3258206"/>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a:solidFill>
                    <a:srgbClr val="000000"/>
                  </a:solidFill>
                  <a:latin typeface="+mj-lt"/>
                  <a:ea typeface="Segoe UI" pitchFamily="34" charset="0"/>
                  <a:cs typeface="Segoe UI" pitchFamily="34" charset="0"/>
                </a:rPr>
                <a:t>IFM 3</a:t>
              </a:r>
            </a:p>
          </p:txBody>
        </p:sp>
        <p:grpSp>
          <p:nvGrpSpPr>
            <p:cNvPr id="125" name="Group 124"/>
            <p:cNvGrpSpPr/>
            <p:nvPr/>
          </p:nvGrpSpPr>
          <p:grpSpPr>
            <a:xfrm>
              <a:off x="6173480" y="4374892"/>
              <a:ext cx="71014" cy="438878"/>
              <a:chOff x="1529256" y="5134233"/>
              <a:chExt cx="71014" cy="438878"/>
            </a:xfrm>
          </p:grpSpPr>
          <p:sp>
            <p:nvSpPr>
              <p:cNvPr id="126" name="Oval 125"/>
              <p:cNvSpPr/>
              <p:nvPr/>
            </p:nvSpPr>
            <p:spPr>
              <a:xfrm>
                <a:off x="1529256" y="5134233"/>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27" name="Oval 126"/>
              <p:cNvSpPr/>
              <p:nvPr/>
            </p:nvSpPr>
            <p:spPr>
              <a:xfrm>
                <a:off x="1529256" y="5318165"/>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28" name="Oval 127"/>
              <p:cNvSpPr/>
              <p:nvPr/>
            </p:nvSpPr>
            <p:spPr>
              <a:xfrm>
                <a:off x="1529256" y="5502097"/>
                <a:ext cx="71014" cy="71014"/>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grpSp>
      </p:grpSp>
      <p:grpSp>
        <p:nvGrpSpPr>
          <p:cNvPr id="129" name="Group 128"/>
          <p:cNvGrpSpPr/>
          <p:nvPr/>
        </p:nvGrpSpPr>
        <p:grpSpPr>
          <a:xfrm>
            <a:off x="7317547" y="1861407"/>
            <a:ext cx="1231690" cy="2966234"/>
            <a:chOff x="5454869" y="1040524"/>
            <a:chExt cx="1560786" cy="5013435"/>
          </a:xfrm>
        </p:grpSpPr>
        <p:sp>
          <p:nvSpPr>
            <p:cNvPr id="130" name="Rounded Rectangle 129"/>
            <p:cNvSpPr/>
            <p:nvPr/>
          </p:nvSpPr>
          <p:spPr>
            <a:xfrm>
              <a:off x="5454869" y="1040524"/>
              <a:ext cx="1560786" cy="5013435"/>
            </a:xfrm>
            <a:prstGeom prst="roundRect">
              <a:avLst>
                <a:gd name="adj" fmla="val 9424"/>
              </a:avLst>
            </a:prstGeom>
            <a:solidFill>
              <a:srgbClr val="FFC000"/>
            </a:solidFill>
            <a:ln w="9525" cap="flat" cmpd="sng" algn="ctr">
              <a:solidFill>
                <a:schemeClr val="tx1">
                  <a:lumMod val="50000"/>
                </a:schemeClr>
              </a:solidFill>
              <a:prstDash val="solid"/>
            </a:ln>
            <a:effectLst>
              <a:outerShdw blurRad="40000" dist="20000" dir="5400000" rotWithShape="0">
                <a:srgbClr val="000000">
                  <a:alpha val="38000"/>
                </a:srgbClr>
              </a:outerShdw>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31" name="Rectangle 130"/>
            <p:cNvSpPr/>
            <p:nvPr/>
          </p:nvSpPr>
          <p:spPr>
            <a:xfrm>
              <a:off x="5602015" y="1208975"/>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err="1">
                  <a:solidFill>
                    <a:srgbClr val="000000"/>
                  </a:solidFill>
                  <a:latin typeface="+mj-lt"/>
                  <a:ea typeface="Segoe UI" pitchFamily="34" charset="0"/>
                  <a:cs typeface="Segoe UI" pitchFamily="34" charset="0"/>
                </a:rPr>
                <a:t>R</a:t>
              </a:r>
              <a:r>
                <a:rPr lang="en-US" sz="1600" kern="0" dirty="0" err="1" smtClean="0">
                  <a:solidFill>
                    <a:srgbClr val="000000"/>
                  </a:solidFill>
                  <a:latin typeface="+mj-lt"/>
                  <a:ea typeface="Segoe UI" pitchFamily="34" charset="0"/>
                  <a:cs typeface="Segoe UI" pitchFamily="34" charset="0"/>
                </a:rPr>
                <a:t>aaS</a:t>
              </a:r>
              <a:r>
                <a:rPr lang="en-US" sz="1600" kern="0" dirty="0" smtClean="0">
                  <a:solidFill>
                    <a:srgbClr val="000000"/>
                  </a:solidFill>
                  <a:latin typeface="+mj-lt"/>
                  <a:ea typeface="Segoe UI" pitchFamily="34" charset="0"/>
                  <a:cs typeface="Segoe UI" pitchFamily="34" charset="0"/>
                </a:rPr>
                <a:t> 1</a:t>
              </a:r>
              <a:endParaRPr lang="en-US" sz="1600" kern="0" dirty="0">
                <a:solidFill>
                  <a:srgbClr val="000000"/>
                </a:solidFill>
                <a:latin typeface="+mj-lt"/>
                <a:ea typeface="Segoe UI" pitchFamily="34" charset="0"/>
                <a:cs typeface="Segoe UI" pitchFamily="34" charset="0"/>
              </a:endParaRPr>
            </a:p>
          </p:txBody>
        </p:sp>
        <p:sp>
          <p:nvSpPr>
            <p:cNvPr id="132" name="Rectangle 131"/>
            <p:cNvSpPr/>
            <p:nvPr/>
          </p:nvSpPr>
          <p:spPr>
            <a:xfrm>
              <a:off x="5602014" y="2217682"/>
              <a:ext cx="1213943"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err="1">
                  <a:solidFill>
                    <a:srgbClr val="000000"/>
                  </a:solidFill>
                  <a:latin typeface="+mj-lt"/>
                  <a:ea typeface="Segoe UI" pitchFamily="34" charset="0"/>
                  <a:cs typeface="Segoe UI" pitchFamily="34" charset="0"/>
                </a:rPr>
                <a:t>R</a:t>
              </a:r>
              <a:r>
                <a:rPr lang="en-US" sz="1600" kern="0" dirty="0" err="1" smtClean="0">
                  <a:solidFill>
                    <a:srgbClr val="000000"/>
                  </a:solidFill>
                  <a:latin typeface="+mj-lt"/>
                  <a:ea typeface="Segoe UI" pitchFamily="34" charset="0"/>
                  <a:cs typeface="Segoe UI" pitchFamily="34" charset="0"/>
                </a:rPr>
                <a:t>aaS</a:t>
              </a:r>
              <a:r>
                <a:rPr lang="en-US" sz="1600" kern="0" dirty="0" smtClean="0">
                  <a:solidFill>
                    <a:srgbClr val="000000"/>
                  </a:solidFill>
                  <a:latin typeface="+mj-lt"/>
                  <a:ea typeface="Segoe UI" pitchFamily="34" charset="0"/>
                  <a:cs typeface="Segoe UI" pitchFamily="34" charset="0"/>
                </a:rPr>
                <a:t> 2</a:t>
              </a:r>
              <a:endParaRPr lang="en-US" sz="1600" kern="0" dirty="0">
                <a:solidFill>
                  <a:srgbClr val="000000"/>
                </a:solidFill>
                <a:latin typeface="+mj-lt"/>
                <a:ea typeface="Segoe UI" pitchFamily="34" charset="0"/>
                <a:cs typeface="Segoe UI" pitchFamily="34" charset="0"/>
              </a:endParaRPr>
            </a:p>
          </p:txBody>
        </p:sp>
        <p:sp>
          <p:nvSpPr>
            <p:cNvPr id="133" name="Rectangle 132"/>
            <p:cNvSpPr/>
            <p:nvPr/>
          </p:nvSpPr>
          <p:spPr>
            <a:xfrm>
              <a:off x="5602015" y="5064741"/>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err="1" smtClean="0">
                  <a:solidFill>
                    <a:srgbClr val="000000"/>
                  </a:solidFill>
                  <a:latin typeface="+mj-lt"/>
                  <a:ea typeface="Segoe UI" pitchFamily="34" charset="0"/>
                  <a:cs typeface="Segoe UI" pitchFamily="34" charset="0"/>
                </a:rPr>
                <a:t>RaaS</a:t>
              </a:r>
              <a:r>
                <a:rPr lang="en-US" sz="1600" kern="0" dirty="0" smtClean="0">
                  <a:solidFill>
                    <a:srgbClr val="000000"/>
                  </a:solidFill>
                  <a:latin typeface="+mj-lt"/>
                  <a:ea typeface="Segoe UI" pitchFamily="34" charset="0"/>
                  <a:cs typeface="Segoe UI" pitchFamily="34" charset="0"/>
                </a:rPr>
                <a:t/>
              </a:r>
              <a:br>
                <a:rPr lang="en-US" sz="1600" kern="0" dirty="0" smtClean="0">
                  <a:solidFill>
                    <a:srgbClr val="000000"/>
                  </a:solidFill>
                  <a:latin typeface="+mj-lt"/>
                  <a:ea typeface="Segoe UI" pitchFamily="34" charset="0"/>
                  <a:cs typeface="Segoe UI" pitchFamily="34" charset="0"/>
                </a:rPr>
              </a:br>
              <a:r>
                <a:rPr lang="en-US" sz="1600" kern="0" dirty="0" smtClean="0">
                  <a:solidFill>
                    <a:srgbClr val="000000"/>
                  </a:solidFill>
                  <a:latin typeface="+mj-lt"/>
                  <a:ea typeface="Segoe UI" pitchFamily="34" charset="0"/>
                  <a:cs typeface="Segoe UI" pitchFamily="34" charset="0"/>
                </a:rPr>
                <a:t>48</a:t>
              </a:r>
              <a:endParaRPr lang="en-US" sz="1600" kern="0" dirty="0">
                <a:solidFill>
                  <a:srgbClr val="000000"/>
                </a:solidFill>
                <a:latin typeface="+mj-lt"/>
                <a:ea typeface="Segoe UI" pitchFamily="34" charset="0"/>
                <a:cs typeface="Segoe UI" pitchFamily="34" charset="0"/>
              </a:endParaRPr>
            </a:p>
          </p:txBody>
        </p:sp>
        <p:sp>
          <p:nvSpPr>
            <p:cNvPr id="134" name="Rectangle 133"/>
            <p:cNvSpPr/>
            <p:nvPr/>
          </p:nvSpPr>
          <p:spPr>
            <a:xfrm>
              <a:off x="5602015" y="3258206"/>
              <a:ext cx="1213944" cy="79864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91">
                <a:defRPr/>
              </a:pPr>
              <a:r>
                <a:rPr lang="en-US" sz="1600" kern="0" dirty="0" err="1">
                  <a:solidFill>
                    <a:srgbClr val="000000"/>
                  </a:solidFill>
                  <a:latin typeface="+mj-lt"/>
                  <a:ea typeface="Segoe UI" pitchFamily="34" charset="0"/>
                  <a:cs typeface="Segoe UI" pitchFamily="34" charset="0"/>
                </a:rPr>
                <a:t>R</a:t>
              </a:r>
              <a:r>
                <a:rPr lang="en-US" sz="1600" kern="0" dirty="0" err="1" smtClean="0">
                  <a:solidFill>
                    <a:srgbClr val="000000"/>
                  </a:solidFill>
                  <a:latin typeface="+mj-lt"/>
                  <a:ea typeface="Segoe UI" pitchFamily="34" charset="0"/>
                  <a:cs typeface="Segoe UI" pitchFamily="34" charset="0"/>
                </a:rPr>
                <a:t>aaS</a:t>
              </a:r>
              <a:r>
                <a:rPr lang="en-US" sz="1600" kern="0" dirty="0" smtClean="0">
                  <a:solidFill>
                    <a:srgbClr val="000000"/>
                  </a:solidFill>
                  <a:latin typeface="+mj-lt"/>
                  <a:ea typeface="Segoe UI" pitchFamily="34" charset="0"/>
                  <a:cs typeface="Segoe UI" pitchFamily="34" charset="0"/>
                </a:rPr>
                <a:t> 3</a:t>
              </a:r>
              <a:endParaRPr lang="en-US" sz="1600" kern="0" dirty="0">
                <a:solidFill>
                  <a:srgbClr val="000000"/>
                </a:solidFill>
                <a:latin typeface="+mj-lt"/>
                <a:ea typeface="Segoe UI" pitchFamily="34" charset="0"/>
                <a:cs typeface="Segoe UI" pitchFamily="34" charset="0"/>
              </a:endParaRPr>
            </a:p>
          </p:txBody>
        </p:sp>
        <p:grpSp>
          <p:nvGrpSpPr>
            <p:cNvPr id="135" name="Group 134"/>
            <p:cNvGrpSpPr/>
            <p:nvPr/>
          </p:nvGrpSpPr>
          <p:grpSpPr>
            <a:xfrm>
              <a:off x="6173480" y="4374892"/>
              <a:ext cx="71014" cy="438878"/>
              <a:chOff x="1529256" y="5134233"/>
              <a:chExt cx="71014" cy="438878"/>
            </a:xfrm>
          </p:grpSpPr>
          <p:sp>
            <p:nvSpPr>
              <p:cNvPr id="136" name="Oval 135"/>
              <p:cNvSpPr/>
              <p:nvPr/>
            </p:nvSpPr>
            <p:spPr>
              <a:xfrm>
                <a:off x="1529256" y="5134233"/>
                <a:ext cx="71014" cy="71014"/>
              </a:xfrm>
              <a:prstGeom prst="ellipse">
                <a:avLst/>
              </a:prstGeom>
              <a:solidFill>
                <a:sysClr val="windowText" lastClr="000000"/>
              </a:solidFill>
              <a:ln w="25400" cap="flat" cmpd="sng" algn="ctr">
                <a:no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37" name="Oval 136"/>
              <p:cNvSpPr/>
              <p:nvPr/>
            </p:nvSpPr>
            <p:spPr>
              <a:xfrm>
                <a:off x="1529256" y="5318165"/>
                <a:ext cx="71014" cy="71014"/>
              </a:xfrm>
              <a:prstGeom prst="ellipse">
                <a:avLst/>
              </a:prstGeom>
              <a:solidFill>
                <a:sysClr val="windowText" lastClr="000000"/>
              </a:solidFill>
              <a:ln w="25400" cap="flat" cmpd="sng" algn="ctr">
                <a:no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sp>
            <p:nvSpPr>
              <p:cNvPr id="138" name="Oval 137"/>
              <p:cNvSpPr/>
              <p:nvPr/>
            </p:nvSpPr>
            <p:spPr>
              <a:xfrm>
                <a:off x="1529256" y="5502097"/>
                <a:ext cx="71014" cy="71014"/>
              </a:xfrm>
              <a:prstGeom prst="ellipse">
                <a:avLst/>
              </a:prstGeom>
              <a:solidFill>
                <a:sysClr val="windowText" lastClr="000000"/>
              </a:solidFill>
              <a:ln w="25400" cap="flat" cmpd="sng" algn="ctr">
                <a:noFill/>
                <a:prstDash val="solid"/>
              </a:ln>
              <a:effectLst/>
            </p:spPr>
            <p:txBody>
              <a:bodyPr rtlCol="0" anchor="ctr"/>
              <a:lstStyle/>
              <a:p>
                <a:pPr algn="ctr" defTabSz="685891">
                  <a:defRPr/>
                </a:pPr>
                <a:endParaRPr lang="en-US" sz="600" kern="0">
                  <a:solidFill>
                    <a:srgbClr val="000000"/>
                  </a:solidFill>
                  <a:latin typeface="+mj-lt"/>
                  <a:ea typeface="Segoe UI" pitchFamily="34" charset="0"/>
                  <a:cs typeface="Segoe UI" pitchFamily="34" charset="0"/>
                </a:endParaRPr>
              </a:p>
            </p:txBody>
          </p:sp>
        </p:grpSp>
      </p:grpSp>
      <p:sp>
        <p:nvSpPr>
          <p:cNvPr id="139" name="TextBox 138"/>
          <p:cNvSpPr txBox="1"/>
          <p:nvPr/>
        </p:nvSpPr>
        <p:spPr>
          <a:xfrm>
            <a:off x="5899679" y="1438598"/>
            <a:ext cx="4375795" cy="461665"/>
          </a:xfrm>
          <a:prstGeom prst="rect">
            <a:avLst/>
          </a:prstGeom>
          <a:noFill/>
        </p:spPr>
        <p:txBody>
          <a:bodyPr wrap="square" rtlCol="0">
            <a:spAutoFit/>
          </a:bodyPr>
          <a:lstStyle/>
          <a:p>
            <a:pPr algn="ctr" defTabSz="685891">
              <a:defRPr/>
            </a:pPr>
            <a:r>
              <a:rPr lang="en-US" sz="2400" b="1" kern="0" dirty="0" smtClean="0">
                <a:solidFill>
                  <a:srgbClr val="000000"/>
                </a:solidFill>
                <a:latin typeface="+mj-lt"/>
                <a:ea typeface="Segoe UI" pitchFamily="34" charset="0"/>
                <a:cs typeface="Segoe UI" pitchFamily="34" charset="0"/>
              </a:rPr>
              <a:t>Ranking as a Service (</a:t>
            </a:r>
            <a:r>
              <a:rPr lang="en-US" sz="2400" b="1" kern="0" dirty="0" err="1" smtClean="0">
                <a:solidFill>
                  <a:srgbClr val="000000"/>
                </a:solidFill>
                <a:latin typeface="+mj-lt"/>
                <a:ea typeface="Segoe UI" pitchFamily="34" charset="0"/>
                <a:cs typeface="Segoe UI" pitchFamily="34" charset="0"/>
              </a:rPr>
              <a:t>RaaS</a:t>
            </a:r>
            <a:r>
              <a:rPr lang="en-US" sz="2400" b="1" kern="0" dirty="0" smtClean="0">
                <a:solidFill>
                  <a:srgbClr val="000000"/>
                </a:solidFill>
                <a:latin typeface="+mj-lt"/>
                <a:ea typeface="Segoe UI" pitchFamily="34" charset="0"/>
                <a:cs typeface="Segoe UI" pitchFamily="34" charset="0"/>
              </a:rPr>
              <a:t>)</a:t>
            </a:r>
            <a:endParaRPr lang="en-US" sz="2400" b="1" kern="0" dirty="0">
              <a:solidFill>
                <a:srgbClr val="000000"/>
              </a:solidFill>
              <a:latin typeface="+mj-lt"/>
              <a:ea typeface="Segoe UI" pitchFamily="34" charset="0"/>
              <a:cs typeface="Segoe UI" pitchFamily="34" charset="0"/>
            </a:endParaRPr>
          </a:p>
        </p:txBody>
      </p:sp>
      <p:cxnSp>
        <p:nvCxnSpPr>
          <p:cNvPr id="142" name="Straight Arrow Connector 141"/>
          <p:cNvCxnSpPr/>
          <p:nvPr/>
        </p:nvCxnSpPr>
        <p:spPr>
          <a:xfrm flipV="1">
            <a:off x="4746383" y="3322382"/>
            <a:ext cx="2585813" cy="1"/>
          </a:xfrm>
          <a:prstGeom prst="straightConnector1">
            <a:avLst/>
          </a:prstGeom>
          <a:noFill/>
          <a:ln w="28575" cap="flat" cmpd="sng" algn="ctr">
            <a:solidFill>
              <a:sysClr val="windowText" lastClr="000000"/>
            </a:solidFill>
            <a:prstDash val="solid"/>
            <a:headEnd type="none" w="med" len="med"/>
            <a:tailEnd type="triangle" w="med" len="lg"/>
          </a:ln>
          <a:effectLst/>
        </p:spPr>
      </p:cxnSp>
      <p:cxnSp>
        <p:nvCxnSpPr>
          <p:cNvPr id="144" name="Straight Arrow Connector 143"/>
          <p:cNvCxnSpPr/>
          <p:nvPr/>
        </p:nvCxnSpPr>
        <p:spPr>
          <a:xfrm>
            <a:off x="8850321" y="3324595"/>
            <a:ext cx="787984" cy="0"/>
          </a:xfrm>
          <a:prstGeom prst="straightConnector1">
            <a:avLst/>
          </a:prstGeom>
          <a:noFill/>
          <a:ln w="28575" cap="flat" cmpd="sng" algn="ctr">
            <a:solidFill>
              <a:sysClr val="windowText" lastClr="000000"/>
            </a:solidFill>
            <a:prstDash val="solid"/>
            <a:headEnd type="none" w="med" len="med"/>
            <a:tailEnd type="triangle" w="med" len="lg"/>
          </a:ln>
          <a:effectLst/>
        </p:spPr>
      </p:cxnSp>
      <p:sp>
        <p:nvSpPr>
          <p:cNvPr id="146" name="TextBox 145"/>
          <p:cNvSpPr txBox="1"/>
          <p:nvPr/>
        </p:nvSpPr>
        <p:spPr>
          <a:xfrm>
            <a:off x="1528392" y="3137392"/>
            <a:ext cx="896817" cy="369332"/>
          </a:xfrm>
          <a:prstGeom prst="rect">
            <a:avLst/>
          </a:prstGeom>
          <a:noFill/>
        </p:spPr>
        <p:txBody>
          <a:bodyPr wrap="square" rtlCol="0">
            <a:spAutoFit/>
          </a:bodyPr>
          <a:lstStyle/>
          <a:p>
            <a:pPr defTabSz="685891">
              <a:defRPr/>
            </a:pPr>
            <a:r>
              <a:rPr lang="en-US" b="1" kern="0" dirty="0" smtClean="0">
                <a:solidFill>
                  <a:srgbClr val="000000"/>
                </a:solidFill>
                <a:latin typeface="+mj-lt"/>
                <a:ea typeface="Segoe UI" pitchFamily="34" charset="0"/>
                <a:cs typeface="Segoe UI" pitchFamily="34" charset="0"/>
              </a:rPr>
              <a:t>Query</a:t>
            </a:r>
            <a:endParaRPr lang="en-US" b="1" kern="0" dirty="0">
              <a:solidFill>
                <a:srgbClr val="000000"/>
              </a:solidFill>
              <a:latin typeface="+mj-lt"/>
              <a:ea typeface="Segoe UI" pitchFamily="34" charset="0"/>
              <a:cs typeface="Segoe UI" pitchFamily="34" charset="0"/>
            </a:endParaRPr>
          </a:p>
        </p:txBody>
      </p:sp>
      <p:sp>
        <p:nvSpPr>
          <p:cNvPr id="147" name="TextBox 146"/>
          <p:cNvSpPr txBox="1"/>
          <p:nvPr/>
        </p:nvSpPr>
        <p:spPr>
          <a:xfrm>
            <a:off x="5116474" y="2680657"/>
            <a:ext cx="1769927" cy="646331"/>
          </a:xfrm>
          <a:prstGeom prst="rect">
            <a:avLst/>
          </a:prstGeom>
          <a:noFill/>
        </p:spPr>
        <p:txBody>
          <a:bodyPr wrap="square" rtlCol="0">
            <a:spAutoFit/>
          </a:bodyPr>
          <a:lstStyle/>
          <a:p>
            <a:pPr algn="ctr" defTabSz="685891">
              <a:defRPr/>
            </a:pPr>
            <a:r>
              <a:rPr lang="en-US" b="1" kern="0" dirty="0" smtClean="0">
                <a:solidFill>
                  <a:srgbClr val="000000"/>
                </a:solidFill>
                <a:latin typeface="+mj-lt"/>
                <a:ea typeface="Segoe UI" pitchFamily="34" charset="0"/>
                <a:cs typeface="Segoe UI" pitchFamily="34" charset="0"/>
              </a:rPr>
              <a:t>Selected</a:t>
            </a:r>
            <a:br>
              <a:rPr lang="en-US" b="1" kern="0" dirty="0" smtClean="0">
                <a:solidFill>
                  <a:srgbClr val="000000"/>
                </a:solidFill>
                <a:latin typeface="+mj-lt"/>
                <a:ea typeface="Segoe UI" pitchFamily="34" charset="0"/>
                <a:cs typeface="Segoe UI" pitchFamily="34" charset="0"/>
              </a:rPr>
            </a:br>
            <a:r>
              <a:rPr lang="en-US" b="1" kern="0" dirty="0" smtClean="0">
                <a:solidFill>
                  <a:srgbClr val="000000"/>
                </a:solidFill>
                <a:latin typeface="+mj-lt"/>
                <a:ea typeface="Segoe UI" pitchFamily="34" charset="0"/>
                <a:cs typeface="Segoe UI" pitchFamily="34" charset="0"/>
              </a:rPr>
              <a:t>Documents</a:t>
            </a:r>
            <a:endParaRPr lang="en-US" b="1" kern="0" dirty="0">
              <a:solidFill>
                <a:srgbClr val="000000"/>
              </a:solidFill>
              <a:latin typeface="+mj-lt"/>
              <a:ea typeface="Segoe UI" pitchFamily="34" charset="0"/>
              <a:cs typeface="Segoe UI" pitchFamily="34" charset="0"/>
            </a:endParaRPr>
          </a:p>
        </p:txBody>
      </p:sp>
      <p:sp>
        <p:nvSpPr>
          <p:cNvPr id="148" name="TextBox 147"/>
          <p:cNvSpPr txBox="1"/>
          <p:nvPr/>
        </p:nvSpPr>
        <p:spPr>
          <a:xfrm>
            <a:off x="9672499" y="3109331"/>
            <a:ext cx="1769927" cy="400110"/>
          </a:xfrm>
          <a:prstGeom prst="rect">
            <a:avLst/>
          </a:prstGeom>
          <a:noFill/>
        </p:spPr>
        <p:txBody>
          <a:bodyPr wrap="square" rtlCol="0">
            <a:spAutoFit/>
          </a:bodyPr>
          <a:lstStyle/>
          <a:p>
            <a:pPr algn="ctr" defTabSz="685891">
              <a:defRPr/>
            </a:pPr>
            <a:r>
              <a:rPr lang="en-US" sz="2000" b="1" kern="0" dirty="0" smtClean="0">
                <a:solidFill>
                  <a:srgbClr val="000000"/>
                </a:solidFill>
                <a:latin typeface="+mj-lt"/>
                <a:ea typeface="Segoe UI" pitchFamily="34" charset="0"/>
                <a:cs typeface="Segoe UI" pitchFamily="34" charset="0"/>
              </a:rPr>
              <a:t>10 </a:t>
            </a:r>
            <a:r>
              <a:rPr lang="en-US" sz="2000" b="1" kern="0" dirty="0" smtClean="0">
                <a:solidFill>
                  <a:srgbClr val="006EB9"/>
                </a:solidFill>
                <a:latin typeface="+mj-lt"/>
                <a:ea typeface="Segoe UI" pitchFamily="34" charset="0"/>
                <a:cs typeface="Segoe UI" pitchFamily="34" charset="0"/>
              </a:rPr>
              <a:t>blue</a:t>
            </a:r>
            <a:r>
              <a:rPr lang="en-US" sz="2000" b="1" kern="0" dirty="0" smtClean="0">
                <a:solidFill>
                  <a:srgbClr val="000000"/>
                </a:solidFill>
                <a:latin typeface="+mj-lt"/>
                <a:ea typeface="Segoe UI" pitchFamily="34" charset="0"/>
                <a:cs typeface="Segoe UI" pitchFamily="34" charset="0"/>
              </a:rPr>
              <a:t> links</a:t>
            </a:r>
            <a:endParaRPr lang="en-US" sz="2000" b="1" kern="0" dirty="0">
              <a:solidFill>
                <a:srgbClr val="000000"/>
              </a:solidFill>
              <a:latin typeface="+mj-lt"/>
              <a:ea typeface="Segoe UI" pitchFamily="34" charset="0"/>
              <a:cs typeface="Segoe UI" pitchFamily="34" charset="0"/>
            </a:endParaRPr>
          </a:p>
        </p:txBody>
      </p:sp>
      <p:grpSp>
        <p:nvGrpSpPr>
          <p:cNvPr id="12" name="Group 11"/>
          <p:cNvGrpSpPr/>
          <p:nvPr/>
        </p:nvGrpSpPr>
        <p:grpSpPr>
          <a:xfrm>
            <a:off x="6094074" y="1214472"/>
            <a:ext cx="5675139" cy="4227944"/>
            <a:chOff x="6094074" y="1214472"/>
            <a:chExt cx="5675139" cy="4227944"/>
          </a:xfrm>
        </p:grpSpPr>
        <p:sp>
          <p:nvSpPr>
            <p:cNvPr id="4" name="Rounded Rectangle 3"/>
            <p:cNvSpPr/>
            <p:nvPr/>
          </p:nvSpPr>
          <p:spPr bwMode="auto">
            <a:xfrm>
              <a:off x="6094074" y="1214472"/>
              <a:ext cx="5675139" cy="4134276"/>
            </a:xfrm>
            <a:prstGeom prst="roundRect">
              <a:avLst/>
            </a:prstGeom>
            <a:noFill/>
            <a:ln w="57150">
              <a:solidFill>
                <a:srgbClr val="FF0000"/>
              </a:solidFill>
              <a:prstDash val="sysDash"/>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extBox 1"/>
            <p:cNvSpPr txBox="1"/>
            <p:nvPr/>
          </p:nvSpPr>
          <p:spPr>
            <a:xfrm>
              <a:off x="8739990" y="4814552"/>
              <a:ext cx="286899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0000"/>
                  </a:solidFill>
                </a:rPr>
                <a:t>Ported to Catapult</a:t>
              </a:r>
            </a:p>
          </p:txBody>
        </p:sp>
      </p:grpSp>
    </p:spTree>
    <p:extLst>
      <p:ext uri="{BB962C8B-B14F-4D97-AF65-F5344CB8AC3E}">
        <p14:creationId xmlns:p14="http://schemas.microsoft.com/office/powerpoint/2010/main" val="810186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  Feature Extraction</a:t>
            </a:r>
            <a:endParaRPr lang="en-US" dirty="0"/>
          </a:p>
        </p:txBody>
      </p:sp>
      <p:sp>
        <p:nvSpPr>
          <p:cNvPr id="3" name="Text Placeholder 2"/>
          <p:cNvSpPr txBox="1">
            <a:spLocks/>
          </p:cNvSpPr>
          <p:nvPr/>
        </p:nvSpPr>
        <p:spPr>
          <a:xfrm>
            <a:off x="689506" y="1386088"/>
            <a:ext cx="10978695" cy="38858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grpSp>
        <p:nvGrpSpPr>
          <p:cNvPr id="13" name="Group 12"/>
          <p:cNvGrpSpPr/>
          <p:nvPr/>
        </p:nvGrpSpPr>
        <p:grpSpPr>
          <a:xfrm>
            <a:off x="3834430" y="1470438"/>
            <a:ext cx="7062061" cy="4821079"/>
            <a:chOff x="3200403" y="1754336"/>
            <a:chExt cx="6921433" cy="4726974"/>
          </a:xfrm>
        </p:grpSpPr>
        <p:pic>
          <p:nvPicPr>
            <p:cNvPr id="14"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200403" y="2718201"/>
              <a:ext cx="6921433" cy="3763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107186" y="1754336"/>
              <a:ext cx="3551279" cy="416003"/>
            </a:xfrm>
            <a:prstGeom prst="rect">
              <a:avLst/>
            </a:prstGeom>
          </p:spPr>
          <p:txBody>
            <a:bodyPr vert="horz" wrap="none" lIns="130622" tIns="65311" rIns="130622" bIns="65311" rtlCol="0" anchor="t" anchorCtr="0">
              <a:spAutoFit/>
            </a:bodyPr>
            <a:lstStyle/>
            <a:p>
              <a:pPr defTabSz="666091">
                <a:spcBef>
                  <a:spcPct val="0"/>
                </a:spcBef>
              </a:pPr>
              <a:r>
                <a:rPr lang="en-US" sz="1900" b="1" dirty="0">
                  <a:solidFill>
                    <a:prstClr val="black"/>
                  </a:solidFill>
                  <a:latin typeface="Segoe"/>
                  <a:ea typeface="+mj-ea"/>
                  <a:cs typeface="+mj-cs"/>
                </a:rPr>
                <a:t>Query: “FPGA Configuration”</a:t>
              </a:r>
            </a:p>
          </p:txBody>
        </p:sp>
      </p:grpSp>
      <p:grpSp>
        <p:nvGrpSpPr>
          <p:cNvPr id="16" name="Group 15"/>
          <p:cNvGrpSpPr/>
          <p:nvPr/>
        </p:nvGrpSpPr>
        <p:grpSpPr>
          <a:xfrm>
            <a:off x="3752605" y="2013355"/>
            <a:ext cx="4798904" cy="3906516"/>
            <a:chOff x="3473877" y="2286656"/>
            <a:chExt cx="4703343" cy="3830265"/>
          </a:xfrm>
        </p:grpSpPr>
        <p:sp>
          <p:nvSpPr>
            <p:cNvPr id="17" name="TextBox 16"/>
            <p:cNvSpPr txBox="1"/>
            <p:nvPr/>
          </p:nvSpPr>
          <p:spPr>
            <a:xfrm>
              <a:off x="3473877" y="2286656"/>
              <a:ext cx="2820224" cy="355650"/>
            </a:xfrm>
            <a:prstGeom prst="rect">
              <a:avLst/>
            </a:prstGeom>
            <a:ln w="28575">
              <a:solidFill>
                <a:srgbClr val="C00000"/>
              </a:solidFill>
            </a:ln>
          </p:spPr>
          <p:txBody>
            <a:bodyPr vert="horz" wrap="none" lIns="130622" tIns="65311" rIns="130622" bIns="65311" rtlCol="0" anchor="t" anchorCtr="0">
              <a:spAutoFit/>
            </a:bodyPr>
            <a:lstStyle/>
            <a:p>
              <a:pPr defTabSz="666091">
                <a:spcBef>
                  <a:spcPct val="0"/>
                </a:spcBef>
              </a:pPr>
              <a:r>
                <a:rPr lang="en-US" sz="1500" b="1" dirty="0">
                  <a:solidFill>
                    <a:prstClr val="black"/>
                  </a:solidFill>
                  <a:latin typeface="Segoe"/>
                  <a:ea typeface="+mj-ea"/>
                  <a:cs typeface="+mj-cs"/>
                </a:rPr>
                <a:t>NumberOfOccurrences_0 = 7</a:t>
              </a:r>
              <a:endParaRPr lang="en-US" sz="1600" b="1" dirty="0">
                <a:solidFill>
                  <a:prstClr val="black"/>
                </a:solidFill>
                <a:latin typeface="Segoe"/>
                <a:ea typeface="+mj-ea"/>
                <a:cs typeface="+mj-cs"/>
              </a:endParaRPr>
            </a:p>
          </p:txBody>
        </p:sp>
        <p:sp>
          <p:nvSpPr>
            <p:cNvPr id="18" name="Rectangle 17"/>
            <p:cNvSpPr/>
            <p:nvPr/>
          </p:nvSpPr>
          <p:spPr bwMode="gray">
            <a:xfrm>
              <a:off x="5094197" y="3808390"/>
              <a:ext cx="280059" cy="168388"/>
            </a:xfrm>
            <a:prstGeom prst="rect">
              <a:avLst/>
            </a:prstGeom>
            <a:noFill/>
            <a:ln w="28575" algn="ctr">
              <a:solidFill>
                <a:srgbClr val="C0000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sp>
          <p:nvSpPr>
            <p:cNvPr id="19" name="Rectangle 18"/>
            <p:cNvSpPr/>
            <p:nvPr/>
          </p:nvSpPr>
          <p:spPr bwMode="gray">
            <a:xfrm>
              <a:off x="6349043" y="4022758"/>
              <a:ext cx="362768" cy="168388"/>
            </a:xfrm>
            <a:prstGeom prst="rect">
              <a:avLst/>
            </a:prstGeom>
            <a:noFill/>
            <a:ln w="28575" algn="ctr">
              <a:solidFill>
                <a:srgbClr val="C0000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sp>
          <p:nvSpPr>
            <p:cNvPr id="20" name="Rectangle 19"/>
            <p:cNvSpPr/>
            <p:nvPr/>
          </p:nvSpPr>
          <p:spPr bwMode="gray">
            <a:xfrm>
              <a:off x="7683263" y="4145112"/>
              <a:ext cx="362768" cy="168388"/>
            </a:xfrm>
            <a:prstGeom prst="rect">
              <a:avLst/>
            </a:prstGeom>
            <a:noFill/>
            <a:ln w="28575" algn="ctr">
              <a:solidFill>
                <a:srgbClr val="C0000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sp>
          <p:nvSpPr>
            <p:cNvPr id="21" name="Rectangle 20"/>
            <p:cNvSpPr/>
            <p:nvPr/>
          </p:nvSpPr>
          <p:spPr bwMode="gray">
            <a:xfrm>
              <a:off x="4651435" y="4544619"/>
              <a:ext cx="362768" cy="168388"/>
            </a:xfrm>
            <a:prstGeom prst="rect">
              <a:avLst/>
            </a:prstGeom>
            <a:noFill/>
            <a:ln w="28575" algn="ctr">
              <a:solidFill>
                <a:srgbClr val="C0000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sp>
          <p:nvSpPr>
            <p:cNvPr id="22" name="Rectangle 21"/>
            <p:cNvSpPr/>
            <p:nvPr/>
          </p:nvSpPr>
          <p:spPr bwMode="gray">
            <a:xfrm>
              <a:off x="4651435" y="5177585"/>
              <a:ext cx="362768" cy="168388"/>
            </a:xfrm>
            <a:prstGeom prst="rect">
              <a:avLst/>
            </a:prstGeom>
            <a:noFill/>
            <a:ln w="28575" algn="ctr">
              <a:solidFill>
                <a:srgbClr val="C0000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sp>
          <p:nvSpPr>
            <p:cNvPr id="23" name="Rectangle 22"/>
            <p:cNvSpPr/>
            <p:nvPr/>
          </p:nvSpPr>
          <p:spPr bwMode="gray">
            <a:xfrm>
              <a:off x="7814452" y="5560283"/>
              <a:ext cx="362768" cy="168388"/>
            </a:xfrm>
            <a:prstGeom prst="rect">
              <a:avLst/>
            </a:prstGeom>
            <a:noFill/>
            <a:ln w="28575" algn="ctr">
              <a:solidFill>
                <a:srgbClr val="C0000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sp>
          <p:nvSpPr>
            <p:cNvPr id="24" name="Rectangle 23"/>
            <p:cNvSpPr/>
            <p:nvPr/>
          </p:nvSpPr>
          <p:spPr bwMode="gray">
            <a:xfrm>
              <a:off x="6374921" y="5948533"/>
              <a:ext cx="362768" cy="168388"/>
            </a:xfrm>
            <a:prstGeom prst="rect">
              <a:avLst/>
            </a:prstGeom>
            <a:noFill/>
            <a:ln w="28575" algn="ctr">
              <a:solidFill>
                <a:srgbClr val="C0000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grpSp>
      <p:grpSp>
        <p:nvGrpSpPr>
          <p:cNvPr id="25" name="Group 24"/>
          <p:cNvGrpSpPr/>
          <p:nvPr/>
        </p:nvGrpSpPr>
        <p:grpSpPr>
          <a:xfrm>
            <a:off x="6404090" y="2019228"/>
            <a:ext cx="3109918" cy="3375344"/>
            <a:chOff x="6072569" y="2292414"/>
            <a:chExt cx="3047993" cy="3309461"/>
          </a:xfrm>
        </p:grpSpPr>
        <p:sp>
          <p:nvSpPr>
            <p:cNvPr id="26" name="TextBox 25"/>
            <p:cNvSpPr txBox="1"/>
            <p:nvPr/>
          </p:nvSpPr>
          <p:spPr>
            <a:xfrm>
              <a:off x="6300336" y="2292414"/>
              <a:ext cx="2820226" cy="355650"/>
            </a:xfrm>
            <a:prstGeom prst="rect">
              <a:avLst/>
            </a:prstGeom>
            <a:ln w="28575">
              <a:solidFill>
                <a:srgbClr val="FFC000"/>
              </a:solidFill>
            </a:ln>
          </p:spPr>
          <p:txBody>
            <a:bodyPr vert="horz" wrap="none" lIns="130622" tIns="65311" rIns="130622" bIns="65311" rtlCol="0" anchor="t" anchorCtr="0">
              <a:spAutoFit/>
            </a:bodyPr>
            <a:lstStyle/>
            <a:p>
              <a:pPr defTabSz="666091">
                <a:spcBef>
                  <a:spcPct val="0"/>
                </a:spcBef>
              </a:pPr>
              <a:r>
                <a:rPr lang="en-US" sz="1500" b="1" dirty="0">
                  <a:solidFill>
                    <a:prstClr val="black"/>
                  </a:solidFill>
                  <a:latin typeface="Segoe"/>
                  <a:ea typeface="+mj-ea"/>
                  <a:cs typeface="+mj-cs"/>
                </a:rPr>
                <a:t>NumberOfOccurrences_1 = 4</a:t>
              </a:r>
              <a:endParaRPr lang="en-US" sz="1600" b="1" dirty="0">
                <a:solidFill>
                  <a:prstClr val="black"/>
                </a:solidFill>
                <a:latin typeface="Segoe"/>
                <a:ea typeface="+mj-ea"/>
                <a:cs typeface="+mj-cs"/>
              </a:endParaRPr>
            </a:p>
          </p:txBody>
        </p:sp>
        <p:sp>
          <p:nvSpPr>
            <p:cNvPr id="27" name="Rectangle 26"/>
            <p:cNvSpPr/>
            <p:nvPr/>
          </p:nvSpPr>
          <p:spPr bwMode="gray">
            <a:xfrm>
              <a:off x="8038965" y="4146669"/>
              <a:ext cx="621955" cy="168388"/>
            </a:xfrm>
            <a:prstGeom prst="rect">
              <a:avLst/>
            </a:prstGeom>
            <a:noFill/>
            <a:ln w="28575" algn="ctr">
              <a:solidFill>
                <a:srgbClr val="FFC00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sp>
          <p:nvSpPr>
            <p:cNvPr id="28" name="Rectangle 27"/>
            <p:cNvSpPr/>
            <p:nvPr/>
          </p:nvSpPr>
          <p:spPr bwMode="gray">
            <a:xfrm>
              <a:off x="6815323" y="4404703"/>
              <a:ext cx="621955" cy="168388"/>
            </a:xfrm>
            <a:prstGeom prst="rect">
              <a:avLst/>
            </a:prstGeom>
            <a:noFill/>
            <a:ln w="28575" algn="ctr">
              <a:solidFill>
                <a:srgbClr val="FFC00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sp>
          <p:nvSpPr>
            <p:cNvPr id="29" name="Rectangle 28"/>
            <p:cNvSpPr/>
            <p:nvPr/>
          </p:nvSpPr>
          <p:spPr bwMode="gray">
            <a:xfrm>
              <a:off x="6400371" y="4674436"/>
              <a:ext cx="621955" cy="168388"/>
            </a:xfrm>
            <a:prstGeom prst="rect">
              <a:avLst/>
            </a:prstGeom>
            <a:noFill/>
            <a:ln w="28575" algn="ctr">
              <a:solidFill>
                <a:srgbClr val="FFC00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sp>
          <p:nvSpPr>
            <p:cNvPr id="30" name="Rectangle 29"/>
            <p:cNvSpPr/>
            <p:nvPr/>
          </p:nvSpPr>
          <p:spPr bwMode="gray">
            <a:xfrm>
              <a:off x="6072569" y="5433487"/>
              <a:ext cx="665120" cy="168388"/>
            </a:xfrm>
            <a:prstGeom prst="rect">
              <a:avLst/>
            </a:prstGeom>
            <a:noFill/>
            <a:ln w="28575" algn="ctr">
              <a:solidFill>
                <a:srgbClr val="FFC00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grpSp>
      <p:grpSp>
        <p:nvGrpSpPr>
          <p:cNvPr id="31" name="Group 30"/>
          <p:cNvGrpSpPr/>
          <p:nvPr/>
        </p:nvGrpSpPr>
        <p:grpSpPr>
          <a:xfrm>
            <a:off x="8047516" y="2016301"/>
            <a:ext cx="4022880" cy="2064246"/>
            <a:chOff x="7683263" y="2289546"/>
            <a:chExt cx="3942772" cy="2023954"/>
          </a:xfrm>
        </p:grpSpPr>
        <p:sp>
          <p:nvSpPr>
            <p:cNvPr id="32" name="TextBox 31"/>
            <p:cNvSpPr txBox="1"/>
            <p:nvPr/>
          </p:nvSpPr>
          <p:spPr>
            <a:xfrm>
              <a:off x="9135424" y="2289546"/>
              <a:ext cx="2490611" cy="355650"/>
            </a:xfrm>
            <a:prstGeom prst="rect">
              <a:avLst/>
            </a:prstGeom>
            <a:ln w="28575">
              <a:solidFill>
                <a:srgbClr val="92D050"/>
              </a:solidFill>
            </a:ln>
          </p:spPr>
          <p:txBody>
            <a:bodyPr vert="horz" wrap="none" lIns="130622" tIns="65311" rIns="130622" bIns="65311" rtlCol="0" anchor="t" anchorCtr="0">
              <a:spAutoFit/>
            </a:bodyPr>
            <a:lstStyle/>
            <a:p>
              <a:pPr defTabSz="666091">
                <a:spcBef>
                  <a:spcPct val="0"/>
                </a:spcBef>
              </a:pPr>
              <a:r>
                <a:rPr lang="en-US" sz="1500" b="1" dirty="0">
                  <a:solidFill>
                    <a:prstClr val="black"/>
                  </a:solidFill>
                  <a:latin typeface="Segoe"/>
                  <a:ea typeface="+mj-ea"/>
                  <a:cs typeface="+mj-cs"/>
                </a:rPr>
                <a:t>NumberOfTuples_0_1 = 1</a:t>
              </a:r>
              <a:endParaRPr lang="en-US" sz="1600" b="1" dirty="0">
                <a:solidFill>
                  <a:prstClr val="black"/>
                </a:solidFill>
                <a:latin typeface="Segoe"/>
                <a:ea typeface="+mj-ea"/>
                <a:cs typeface="+mj-cs"/>
              </a:endParaRPr>
            </a:p>
          </p:txBody>
        </p:sp>
        <p:sp>
          <p:nvSpPr>
            <p:cNvPr id="33" name="Rectangle 32"/>
            <p:cNvSpPr/>
            <p:nvPr/>
          </p:nvSpPr>
          <p:spPr bwMode="gray">
            <a:xfrm>
              <a:off x="7683263" y="4145113"/>
              <a:ext cx="977657" cy="168387"/>
            </a:xfrm>
            <a:prstGeom prst="rect">
              <a:avLst/>
            </a:prstGeom>
            <a:noFill/>
            <a:ln w="28575" algn="ctr">
              <a:solidFill>
                <a:srgbClr val="92D050"/>
              </a:solidFill>
              <a:round/>
              <a:headEnd/>
              <a:tailEnd/>
            </a:ln>
            <a:effectLst/>
          </p:spPr>
          <p:txBody>
            <a:bodyPr wrap="none" lIns="73025" tIns="36511" rIns="73025" bIns="36511" rtlCol="0" anchor="ctr"/>
            <a:lstStyle/>
            <a:p>
              <a:pPr algn="ctr" defTabSz="1243266"/>
              <a:endParaRPr lang="en-US" sz="1600" dirty="0">
                <a:solidFill>
                  <a:prstClr val="black"/>
                </a:solidFill>
                <a:latin typeface="Franklin Gothic Book" pitchFamily="34" charset="0"/>
              </a:endParaRPr>
            </a:p>
          </p:txBody>
        </p:sp>
      </p:grpSp>
      <p:cxnSp>
        <p:nvCxnSpPr>
          <p:cNvPr id="37" name="Straight Arrow Connector 36"/>
          <p:cNvCxnSpPr>
            <a:stCxn id="40" idx="2"/>
            <a:endCxn id="47" idx="0"/>
          </p:cNvCxnSpPr>
          <p:nvPr/>
        </p:nvCxnSpPr>
        <p:spPr>
          <a:xfrm>
            <a:off x="1379488" y="3278064"/>
            <a:ext cx="1" cy="597129"/>
          </a:xfrm>
          <a:prstGeom prst="straightConnector1">
            <a:avLst/>
          </a:prstGeom>
          <a:noFill/>
          <a:ln w="28575" cap="flat" cmpd="sng" algn="ctr">
            <a:solidFill>
              <a:sysClr val="windowText" lastClr="000000"/>
            </a:solidFill>
            <a:prstDash val="solid"/>
            <a:headEnd type="none" w="med" len="med"/>
            <a:tailEnd type="triangle" w="med" len="lg"/>
          </a:ln>
          <a:effectLst/>
        </p:spPr>
      </p:cxnSp>
      <p:cxnSp>
        <p:nvCxnSpPr>
          <p:cNvPr id="38" name="Straight Arrow Connector 37"/>
          <p:cNvCxnSpPr>
            <a:stCxn id="47" idx="2"/>
            <a:endCxn id="39" idx="0"/>
          </p:cNvCxnSpPr>
          <p:nvPr/>
        </p:nvCxnSpPr>
        <p:spPr>
          <a:xfrm>
            <a:off x="1379484" y="4673976"/>
            <a:ext cx="1447" cy="585397"/>
          </a:xfrm>
          <a:prstGeom prst="straightConnector1">
            <a:avLst/>
          </a:prstGeom>
          <a:noFill/>
          <a:ln w="28575" cap="flat" cmpd="sng" algn="ctr">
            <a:solidFill>
              <a:sysClr val="windowText" lastClr="000000"/>
            </a:solidFill>
            <a:prstDash val="solid"/>
            <a:headEnd type="none" w="med" len="med"/>
            <a:tailEnd type="triangle" w="med" len="lg"/>
          </a:ln>
          <a:effectLst/>
        </p:spPr>
      </p:cxnSp>
      <p:sp>
        <p:nvSpPr>
          <p:cNvPr id="39" name="Rounded Rectangle 38"/>
          <p:cNvSpPr/>
          <p:nvPr/>
        </p:nvSpPr>
        <p:spPr>
          <a:xfrm>
            <a:off x="243117" y="5259375"/>
            <a:ext cx="2275630" cy="798785"/>
          </a:xfrm>
          <a:prstGeom prst="roundRect">
            <a:avLst/>
          </a:prstGeom>
          <a:ln/>
        </p:spPr>
        <p:style>
          <a:lnRef idx="0">
            <a:schemeClr val="accent5"/>
          </a:lnRef>
          <a:fillRef idx="3">
            <a:schemeClr val="accent5"/>
          </a:fillRef>
          <a:effectRef idx="3">
            <a:schemeClr val="accent5"/>
          </a:effectRef>
          <a:fontRef idx="minor">
            <a:schemeClr val="lt1"/>
          </a:fontRef>
        </p:style>
        <p:txBody>
          <a:bodyPr wrap="square" lIns="93257" tIns="46628" rIns="93257" bIns="46628" rtlCol="0" anchor="ctr">
            <a:spAutoFit/>
          </a:bodyPr>
          <a:lstStyle/>
          <a:p>
            <a:pPr algn="ctr" defTabSz="932572">
              <a:defRPr/>
            </a:pPr>
            <a:r>
              <a:rPr lang="en-US" sz="2000" kern="0" dirty="0">
                <a:solidFill>
                  <a:sysClr val="windowText" lastClr="000000">
                    <a:alpha val="99000"/>
                  </a:sysClr>
                </a:solidFill>
                <a:latin typeface="Segoe UI" pitchFamily="34" charset="0"/>
                <a:ea typeface="Segoe UI" pitchFamily="34" charset="0"/>
                <a:cs typeface="Segoe UI" pitchFamily="34" charset="0"/>
              </a:rPr>
              <a:t>MLS: Machine Learning Scoring</a:t>
            </a:r>
          </a:p>
        </p:txBody>
      </p:sp>
      <p:sp>
        <p:nvSpPr>
          <p:cNvPr id="40" name="Rounded Rectangle 39"/>
          <p:cNvSpPr/>
          <p:nvPr/>
        </p:nvSpPr>
        <p:spPr>
          <a:xfrm>
            <a:off x="241669" y="2479280"/>
            <a:ext cx="2275630" cy="798785"/>
          </a:xfrm>
          <a:prstGeom prst="roundRect">
            <a:avLst/>
          </a:prstGeom>
          <a:ln w="76200">
            <a:solidFill>
              <a:srgbClr val="FF0000"/>
            </a:solidFill>
          </a:ln>
        </p:spPr>
        <p:style>
          <a:lnRef idx="0">
            <a:schemeClr val="accent4"/>
          </a:lnRef>
          <a:fillRef idx="3">
            <a:schemeClr val="accent4"/>
          </a:fillRef>
          <a:effectRef idx="3">
            <a:schemeClr val="accent4"/>
          </a:effectRef>
          <a:fontRef idx="minor">
            <a:schemeClr val="lt1"/>
          </a:fontRef>
        </p:style>
        <p:txBody>
          <a:bodyPr wrap="square" lIns="93257" tIns="46628" rIns="93257" bIns="46628" rtlCol="0" anchor="ctr">
            <a:spAutoFit/>
          </a:bodyPr>
          <a:lstStyle/>
          <a:p>
            <a:pPr algn="ctr" defTabSz="932572">
              <a:defRPr/>
            </a:pPr>
            <a:r>
              <a:rPr lang="en-US" sz="2000" kern="0" dirty="0">
                <a:solidFill>
                  <a:sysClr val="windowText" lastClr="000000">
                    <a:alpha val="99000"/>
                  </a:sysClr>
                </a:solidFill>
                <a:latin typeface="Segoe UI" pitchFamily="34" charset="0"/>
                <a:ea typeface="Segoe UI" pitchFamily="34" charset="0"/>
                <a:cs typeface="Segoe UI" pitchFamily="34" charset="0"/>
              </a:rPr>
              <a:t>FE: Feature Extraction</a:t>
            </a:r>
          </a:p>
        </p:txBody>
      </p:sp>
      <p:cxnSp>
        <p:nvCxnSpPr>
          <p:cNvPr id="41" name="Straight Arrow Connector 40"/>
          <p:cNvCxnSpPr>
            <a:stCxn id="42" idx="2"/>
            <a:endCxn id="40" idx="0"/>
          </p:cNvCxnSpPr>
          <p:nvPr/>
        </p:nvCxnSpPr>
        <p:spPr>
          <a:xfrm>
            <a:off x="1377783" y="2225282"/>
            <a:ext cx="1701" cy="253998"/>
          </a:xfrm>
          <a:prstGeom prst="straightConnector1">
            <a:avLst/>
          </a:prstGeom>
          <a:noFill/>
          <a:ln w="28575" cap="flat" cmpd="sng" algn="ctr">
            <a:solidFill>
              <a:sysClr val="windowText" lastClr="000000"/>
            </a:solidFill>
            <a:prstDash val="solid"/>
            <a:headEnd type="none" w="med" len="med"/>
            <a:tailEnd type="triangle" w="med" len="lg"/>
          </a:ln>
          <a:effectLst/>
        </p:spPr>
      </p:cxnSp>
      <p:sp>
        <p:nvSpPr>
          <p:cNvPr id="42" name="TextBox 41"/>
          <p:cNvSpPr txBox="1"/>
          <p:nvPr/>
        </p:nvSpPr>
        <p:spPr>
          <a:xfrm>
            <a:off x="302947" y="1839617"/>
            <a:ext cx="2149671" cy="385665"/>
          </a:xfrm>
          <a:prstGeom prst="rect">
            <a:avLst/>
          </a:prstGeom>
        </p:spPr>
        <p:txBody>
          <a:bodyPr vert="horz" wrap="none" lIns="133219" tIns="66609" rIns="133219" bIns="66609" rtlCol="0" anchor="t" anchorCtr="0">
            <a:spAutoFit/>
          </a:bodyPr>
          <a:lstStyle/>
          <a:p>
            <a:pPr defTabSz="666091"/>
            <a:r>
              <a:rPr lang="en-US" sz="1600" b="1" dirty="0">
                <a:solidFill>
                  <a:sysClr val="window" lastClr="FFFFFF"/>
                </a:solidFill>
                <a:latin typeface="Segoe"/>
                <a:ea typeface="+mj-ea"/>
                <a:cs typeface="+mj-cs"/>
              </a:rPr>
              <a:t>{</a:t>
            </a:r>
            <a:r>
              <a:rPr lang="en-US" sz="1600" b="1" dirty="0">
                <a:solidFill>
                  <a:sysClr val="window" lastClr="FFFFFF"/>
                </a:solidFill>
                <a:latin typeface="Segoe"/>
              </a:rPr>
              <a:t>Query, </a:t>
            </a:r>
            <a:r>
              <a:rPr lang="en-US" sz="1600" b="1" dirty="0">
                <a:solidFill>
                  <a:sysClr val="window" lastClr="FFFFFF"/>
                </a:solidFill>
                <a:latin typeface="Segoe"/>
                <a:ea typeface="+mj-ea"/>
                <a:cs typeface="+mj-cs"/>
              </a:rPr>
              <a:t>Document}</a:t>
            </a:r>
          </a:p>
        </p:txBody>
      </p:sp>
      <p:cxnSp>
        <p:nvCxnSpPr>
          <p:cNvPr id="45" name="Straight Arrow Connector 44"/>
          <p:cNvCxnSpPr>
            <a:stCxn id="39" idx="2"/>
            <a:endCxn id="46" idx="0"/>
          </p:cNvCxnSpPr>
          <p:nvPr/>
        </p:nvCxnSpPr>
        <p:spPr>
          <a:xfrm>
            <a:off x="1380932" y="6058160"/>
            <a:ext cx="3489" cy="269705"/>
          </a:xfrm>
          <a:prstGeom prst="straightConnector1">
            <a:avLst/>
          </a:prstGeom>
          <a:noFill/>
          <a:ln w="28575" cap="flat" cmpd="sng" algn="ctr">
            <a:solidFill>
              <a:sysClr val="windowText" lastClr="000000"/>
            </a:solidFill>
            <a:prstDash val="solid"/>
            <a:headEnd type="none" w="med" len="med"/>
            <a:tailEnd type="triangle" w="med" len="lg"/>
          </a:ln>
          <a:effectLst/>
        </p:spPr>
      </p:cxnSp>
      <p:sp>
        <p:nvSpPr>
          <p:cNvPr id="46" name="TextBox 45"/>
          <p:cNvSpPr txBox="1"/>
          <p:nvPr/>
        </p:nvSpPr>
        <p:spPr>
          <a:xfrm>
            <a:off x="840375" y="6327865"/>
            <a:ext cx="1088091" cy="385665"/>
          </a:xfrm>
          <a:prstGeom prst="rect">
            <a:avLst/>
          </a:prstGeom>
        </p:spPr>
        <p:txBody>
          <a:bodyPr vert="horz" wrap="none" lIns="133219" tIns="66609" rIns="133219" bIns="66609" rtlCol="0" anchor="t" anchorCtr="0">
            <a:spAutoFit/>
          </a:bodyPr>
          <a:lstStyle/>
          <a:p>
            <a:pPr defTabSz="666091">
              <a:spcBef>
                <a:spcPct val="0"/>
              </a:spcBef>
            </a:pPr>
            <a:r>
              <a:rPr lang="en-US" sz="1600" b="1" dirty="0">
                <a:solidFill>
                  <a:sysClr val="window" lastClr="FFFFFF"/>
                </a:solidFill>
                <a:latin typeface="Segoe"/>
                <a:ea typeface="+mj-ea"/>
                <a:cs typeface="+mj-cs"/>
              </a:rPr>
              <a:t>L2 Score</a:t>
            </a:r>
          </a:p>
        </p:txBody>
      </p:sp>
      <p:sp>
        <p:nvSpPr>
          <p:cNvPr id="47" name="Rounded Rectangle 46"/>
          <p:cNvSpPr/>
          <p:nvPr/>
        </p:nvSpPr>
        <p:spPr>
          <a:xfrm>
            <a:off x="241669" y="3875193"/>
            <a:ext cx="2275630" cy="798785"/>
          </a:xfrm>
          <a:prstGeom prst="roundRect">
            <a:avLst/>
          </a:prstGeom>
          <a:ln/>
        </p:spPr>
        <p:style>
          <a:lnRef idx="0">
            <a:schemeClr val="accent1"/>
          </a:lnRef>
          <a:fillRef idx="3">
            <a:schemeClr val="accent1"/>
          </a:fillRef>
          <a:effectRef idx="3">
            <a:schemeClr val="accent1"/>
          </a:effectRef>
          <a:fontRef idx="minor">
            <a:schemeClr val="lt1"/>
          </a:fontRef>
        </p:style>
        <p:txBody>
          <a:bodyPr wrap="square" lIns="93257" tIns="46628" rIns="93257" bIns="46628" rtlCol="0" anchor="ctr">
            <a:spAutoFit/>
          </a:bodyPr>
          <a:lstStyle/>
          <a:p>
            <a:pPr algn="ctr" defTabSz="932572">
              <a:defRPr/>
            </a:pPr>
            <a:r>
              <a:rPr lang="en-US" sz="2000" kern="0" dirty="0">
                <a:solidFill>
                  <a:sysClr val="windowText" lastClr="000000">
                    <a:alpha val="99000"/>
                  </a:sysClr>
                </a:solidFill>
                <a:latin typeface="Segoe UI" pitchFamily="34" charset="0"/>
                <a:ea typeface="Segoe UI" pitchFamily="34" charset="0"/>
                <a:cs typeface="Segoe UI" pitchFamily="34" charset="0"/>
              </a:rPr>
              <a:t>FFE: Free-Form Expressions</a:t>
            </a:r>
          </a:p>
        </p:txBody>
      </p:sp>
      <p:sp>
        <p:nvSpPr>
          <p:cNvPr id="48" name="TextBox 47"/>
          <p:cNvSpPr txBox="1"/>
          <p:nvPr/>
        </p:nvSpPr>
        <p:spPr>
          <a:xfrm>
            <a:off x="302947" y="1839617"/>
            <a:ext cx="2238961" cy="400110"/>
          </a:xfrm>
          <a:prstGeom prst="rect">
            <a:avLst/>
          </a:prstGeom>
          <a:noFill/>
        </p:spPr>
        <p:txBody>
          <a:bodyPr wrap="square" rtlCol="0">
            <a:spAutoFit/>
          </a:bodyPr>
          <a:lstStyle/>
          <a:p>
            <a:pPr algn="ctr" defTabSz="685891">
              <a:defRPr/>
            </a:pPr>
            <a:r>
              <a:rPr lang="en-US" sz="2000" b="1" kern="0" dirty="0" smtClean="0">
                <a:solidFill>
                  <a:srgbClr val="000000"/>
                </a:solidFill>
                <a:latin typeface="+mj-lt"/>
                <a:ea typeface="Segoe UI" pitchFamily="34" charset="0"/>
                <a:cs typeface="Segoe UI" pitchFamily="34" charset="0"/>
              </a:rPr>
              <a:t>Document</a:t>
            </a:r>
            <a:endParaRPr lang="en-US" sz="2000" b="1" kern="0" dirty="0">
              <a:solidFill>
                <a:srgbClr val="000000"/>
              </a:solidFill>
              <a:latin typeface="+mj-lt"/>
              <a:ea typeface="Segoe UI" pitchFamily="34" charset="0"/>
              <a:cs typeface="Segoe UI" pitchFamily="34" charset="0"/>
            </a:endParaRPr>
          </a:p>
        </p:txBody>
      </p:sp>
      <p:sp>
        <p:nvSpPr>
          <p:cNvPr id="49" name="TextBox 48"/>
          <p:cNvSpPr txBox="1"/>
          <p:nvPr/>
        </p:nvSpPr>
        <p:spPr>
          <a:xfrm>
            <a:off x="261157" y="6327865"/>
            <a:ext cx="2238961" cy="400110"/>
          </a:xfrm>
          <a:prstGeom prst="rect">
            <a:avLst/>
          </a:prstGeom>
          <a:noFill/>
        </p:spPr>
        <p:txBody>
          <a:bodyPr wrap="square" rtlCol="0">
            <a:spAutoFit/>
          </a:bodyPr>
          <a:lstStyle/>
          <a:p>
            <a:pPr algn="ctr" defTabSz="685891">
              <a:defRPr/>
            </a:pPr>
            <a:r>
              <a:rPr lang="en-US" sz="2000" b="1" kern="0" dirty="0" smtClean="0">
                <a:solidFill>
                  <a:srgbClr val="000000"/>
                </a:solidFill>
                <a:latin typeface="+mj-lt"/>
                <a:ea typeface="Segoe UI" pitchFamily="34" charset="0"/>
                <a:cs typeface="Segoe UI" pitchFamily="34" charset="0"/>
              </a:rPr>
              <a:t>Score</a:t>
            </a:r>
            <a:endParaRPr lang="en-US" sz="2000" b="1" kern="0" dirty="0">
              <a:solidFill>
                <a:srgbClr val="000000"/>
              </a:solidFill>
              <a:latin typeface="+mj-lt"/>
              <a:ea typeface="Segoe UI" pitchFamily="34" charset="0"/>
              <a:cs typeface="Segoe UI" pitchFamily="34" charset="0"/>
            </a:endParaRPr>
          </a:p>
        </p:txBody>
      </p:sp>
      <p:sp>
        <p:nvSpPr>
          <p:cNvPr id="4" name="TextBox 3"/>
          <p:cNvSpPr txBox="1"/>
          <p:nvPr/>
        </p:nvSpPr>
        <p:spPr>
          <a:xfrm>
            <a:off x="2287592" y="1880788"/>
            <a:ext cx="157716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Features:</a:t>
            </a:r>
          </a:p>
        </p:txBody>
      </p:sp>
    </p:spTree>
    <p:extLst>
      <p:ext uri="{BB962C8B-B14F-4D97-AF65-F5344CB8AC3E}">
        <p14:creationId xmlns:p14="http://schemas.microsoft.com/office/powerpoint/2010/main" val="1424638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FFE:  Free Form Expressions</a:t>
            </a:r>
            <a:endParaRPr lang="en-US" dirty="0"/>
          </a:p>
        </p:txBody>
      </p:sp>
      <p:sp>
        <p:nvSpPr>
          <p:cNvPr id="3" name="Text Placeholder 2"/>
          <p:cNvSpPr txBox="1">
            <a:spLocks/>
          </p:cNvSpPr>
          <p:nvPr/>
        </p:nvSpPr>
        <p:spPr>
          <a:xfrm>
            <a:off x="689506" y="1386088"/>
            <a:ext cx="10978695" cy="38858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4" name="TextBox 13"/>
          <p:cNvSpPr txBox="1"/>
          <p:nvPr/>
        </p:nvSpPr>
        <p:spPr>
          <a:xfrm>
            <a:off x="3798598" y="3563406"/>
            <a:ext cx="8238248" cy="721979"/>
          </a:xfrm>
          <a:prstGeom prst="rect">
            <a:avLst/>
          </a:prstGeom>
          <a:noFill/>
        </p:spPr>
        <p:txBody>
          <a:bodyPr wrap="none" lIns="93257" tIns="46628" rIns="93257" bIns="46628" rtlCol="0">
            <a:spAutoFit/>
          </a:bodyPr>
          <a:lstStyle/>
          <a:p>
            <a:pPr defTabSz="932572">
              <a:defRPr/>
            </a:pPr>
            <a:r>
              <a:rPr lang="en-US" sz="2000" b="1" dirty="0">
                <a:solidFill>
                  <a:prstClr val="black"/>
                </a:solidFill>
                <a:latin typeface="Segoe"/>
              </a:rPr>
              <a:t>FFE #1 =</a:t>
            </a:r>
            <a:r>
              <a:rPr lang="en-US" sz="2000" b="1" u="sng" dirty="0">
                <a:solidFill>
                  <a:prstClr val="black"/>
                </a:solidFill>
                <a:latin typeface="Segoe"/>
              </a:rPr>
              <a:t>(2*NumberOfOccurrences_0 + NumberOfOccurrences_1)</a:t>
            </a:r>
            <a:r>
              <a:rPr lang="en-US" sz="2000" b="1" dirty="0">
                <a:solidFill>
                  <a:prstClr val="black"/>
                </a:solidFill>
                <a:latin typeface="Segoe"/>
              </a:rPr>
              <a:t/>
            </a:r>
            <a:br>
              <a:rPr lang="en-US" sz="2000" b="1" dirty="0">
                <a:solidFill>
                  <a:prstClr val="black"/>
                </a:solidFill>
                <a:latin typeface="Segoe"/>
              </a:rPr>
            </a:br>
            <a:r>
              <a:rPr lang="en-US" sz="2000" b="1" dirty="0">
                <a:solidFill>
                  <a:prstClr val="black"/>
                </a:solidFill>
                <a:latin typeface="Segoe"/>
              </a:rPr>
              <a:t>                                      (2 * NumberOfTuples_0_1)</a:t>
            </a:r>
            <a:endParaRPr lang="en-US" sz="2000" kern="0" dirty="0">
              <a:solidFill>
                <a:prstClr val="black"/>
              </a:solidFill>
            </a:endParaRPr>
          </a:p>
        </p:txBody>
      </p:sp>
      <p:cxnSp>
        <p:nvCxnSpPr>
          <p:cNvPr id="15" name="Straight Arrow Connector 14"/>
          <p:cNvCxnSpPr/>
          <p:nvPr/>
        </p:nvCxnSpPr>
        <p:spPr>
          <a:xfrm>
            <a:off x="4882856" y="2778698"/>
            <a:ext cx="1708579" cy="797927"/>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826140" y="2778581"/>
            <a:ext cx="2024659" cy="798044"/>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bwMode="gray">
          <a:xfrm>
            <a:off x="9535773" y="2700916"/>
            <a:ext cx="2735977" cy="1877475"/>
          </a:xfrm>
          <a:custGeom>
            <a:avLst/>
            <a:gdLst>
              <a:gd name="connsiteX0" fmla="*/ 1045028 w 2681495"/>
              <a:gd name="connsiteY0" fmla="*/ 0 h 1840829"/>
              <a:gd name="connsiteX1" fmla="*/ 2660072 w 2681495"/>
              <a:gd name="connsiteY1" fmla="*/ 1116281 h 1840829"/>
              <a:gd name="connsiteX2" fmla="*/ 1840675 w 2681495"/>
              <a:gd name="connsiteY2" fmla="*/ 1828800 h 1840829"/>
              <a:gd name="connsiteX3" fmla="*/ 0 w 2681495"/>
              <a:gd name="connsiteY3" fmla="*/ 1496291 h 1840829"/>
            </a:gdLst>
            <a:ahLst/>
            <a:cxnLst>
              <a:cxn ang="0">
                <a:pos x="connsiteX0" y="connsiteY0"/>
              </a:cxn>
              <a:cxn ang="0">
                <a:pos x="connsiteX1" y="connsiteY1"/>
              </a:cxn>
              <a:cxn ang="0">
                <a:pos x="connsiteX2" y="connsiteY2"/>
              </a:cxn>
              <a:cxn ang="0">
                <a:pos x="connsiteX3" y="connsiteY3"/>
              </a:cxn>
            </a:cxnLst>
            <a:rect l="l" t="t" r="r" b="b"/>
            <a:pathLst>
              <a:path w="2681495" h="1840829">
                <a:moveTo>
                  <a:pt x="1045028" y="0"/>
                </a:moveTo>
                <a:cubicBezTo>
                  <a:pt x="1786246" y="405740"/>
                  <a:pt x="2527464" y="811481"/>
                  <a:pt x="2660072" y="1116281"/>
                </a:cubicBezTo>
                <a:cubicBezTo>
                  <a:pt x="2792680" y="1421081"/>
                  <a:pt x="2284020" y="1765465"/>
                  <a:pt x="1840675" y="1828800"/>
                </a:cubicBezTo>
                <a:cubicBezTo>
                  <a:pt x="1397330" y="1892135"/>
                  <a:pt x="698665" y="1694213"/>
                  <a:pt x="0" y="1496291"/>
                </a:cubicBezTo>
              </a:path>
            </a:pathLst>
          </a:custGeom>
          <a:ln w="57150">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lIns="93257" tIns="46628" rIns="93257" bIns="46628" rtlCol="0" anchor="ctr"/>
          <a:lstStyle/>
          <a:p>
            <a:pPr algn="ctr" defTabSz="1243266"/>
            <a:endParaRPr lang="en-US">
              <a:solidFill>
                <a:prstClr val="black"/>
              </a:solidFill>
            </a:endParaRPr>
          </a:p>
        </p:txBody>
      </p:sp>
      <p:cxnSp>
        <p:nvCxnSpPr>
          <p:cNvPr id="36" name="Straight Arrow Connector 35"/>
          <p:cNvCxnSpPr>
            <a:stCxn id="39" idx="2"/>
            <a:endCxn id="46" idx="0"/>
          </p:cNvCxnSpPr>
          <p:nvPr/>
        </p:nvCxnSpPr>
        <p:spPr>
          <a:xfrm>
            <a:off x="1379488" y="3278064"/>
            <a:ext cx="1" cy="597129"/>
          </a:xfrm>
          <a:prstGeom prst="straightConnector1">
            <a:avLst/>
          </a:prstGeom>
          <a:noFill/>
          <a:ln w="28575" cap="flat" cmpd="sng" algn="ctr">
            <a:solidFill>
              <a:sysClr val="windowText" lastClr="000000"/>
            </a:solidFill>
            <a:prstDash val="solid"/>
            <a:headEnd type="none" w="med" len="med"/>
            <a:tailEnd type="triangle" w="med" len="lg"/>
          </a:ln>
          <a:effectLst/>
        </p:spPr>
      </p:cxnSp>
      <p:cxnSp>
        <p:nvCxnSpPr>
          <p:cNvPr id="37" name="Straight Arrow Connector 36"/>
          <p:cNvCxnSpPr>
            <a:stCxn id="46" idx="2"/>
            <a:endCxn id="38" idx="0"/>
          </p:cNvCxnSpPr>
          <p:nvPr/>
        </p:nvCxnSpPr>
        <p:spPr>
          <a:xfrm>
            <a:off x="1379484" y="4673976"/>
            <a:ext cx="1447" cy="585397"/>
          </a:xfrm>
          <a:prstGeom prst="straightConnector1">
            <a:avLst/>
          </a:prstGeom>
          <a:noFill/>
          <a:ln w="28575" cap="flat" cmpd="sng" algn="ctr">
            <a:solidFill>
              <a:sysClr val="windowText" lastClr="000000"/>
            </a:solidFill>
            <a:prstDash val="solid"/>
            <a:headEnd type="none" w="med" len="med"/>
            <a:tailEnd type="triangle" w="med" len="lg"/>
          </a:ln>
          <a:effectLst/>
        </p:spPr>
      </p:cxnSp>
      <p:sp>
        <p:nvSpPr>
          <p:cNvPr id="38" name="Rounded Rectangle 37"/>
          <p:cNvSpPr/>
          <p:nvPr/>
        </p:nvSpPr>
        <p:spPr>
          <a:xfrm>
            <a:off x="243117" y="5259375"/>
            <a:ext cx="2275630" cy="798785"/>
          </a:xfrm>
          <a:prstGeom prst="roundRect">
            <a:avLst/>
          </a:prstGeom>
          <a:ln/>
        </p:spPr>
        <p:style>
          <a:lnRef idx="3">
            <a:schemeClr val="lt1"/>
          </a:lnRef>
          <a:fillRef idx="1">
            <a:schemeClr val="accent5"/>
          </a:fillRef>
          <a:effectRef idx="1">
            <a:schemeClr val="accent5"/>
          </a:effectRef>
          <a:fontRef idx="minor">
            <a:schemeClr val="lt1"/>
          </a:fontRef>
        </p:style>
        <p:txBody>
          <a:bodyPr wrap="square" lIns="93257" tIns="46628" rIns="93257" bIns="46628" rtlCol="0" anchor="ctr">
            <a:spAutoFit/>
          </a:bodyPr>
          <a:lstStyle/>
          <a:p>
            <a:pPr algn="ctr" defTabSz="932572">
              <a:defRPr/>
            </a:pPr>
            <a:r>
              <a:rPr lang="en-US" sz="2000" kern="0" dirty="0">
                <a:solidFill>
                  <a:sysClr val="windowText" lastClr="000000">
                    <a:alpha val="99000"/>
                  </a:sysClr>
                </a:solidFill>
                <a:latin typeface="Segoe UI" pitchFamily="34" charset="0"/>
                <a:ea typeface="Segoe UI" pitchFamily="34" charset="0"/>
                <a:cs typeface="Segoe UI" pitchFamily="34" charset="0"/>
              </a:rPr>
              <a:t>MLS: Machine Learning Scoring</a:t>
            </a:r>
          </a:p>
        </p:txBody>
      </p:sp>
      <p:sp>
        <p:nvSpPr>
          <p:cNvPr id="39" name="Rounded Rectangle 38"/>
          <p:cNvSpPr/>
          <p:nvPr/>
        </p:nvSpPr>
        <p:spPr>
          <a:xfrm>
            <a:off x="241669" y="2479280"/>
            <a:ext cx="2275630" cy="798785"/>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3257" tIns="46628" rIns="93257" bIns="46628" rtlCol="0" anchor="ctr">
            <a:spAutoFit/>
          </a:bodyPr>
          <a:lstStyle/>
          <a:p>
            <a:pPr algn="ctr" defTabSz="932572">
              <a:defRPr/>
            </a:pPr>
            <a:r>
              <a:rPr lang="en-US" sz="2000" kern="0" dirty="0">
                <a:solidFill>
                  <a:sysClr val="windowText" lastClr="000000">
                    <a:alpha val="99000"/>
                  </a:sysClr>
                </a:solidFill>
                <a:latin typeface="Segoe UI" pitchFamily="34" charset="0"/>
                <a:ea typeface="Segoe UI" pitchFamily="34" charset="0"/>
                <a:cs typeface="Segoe UI" pitchFamily="34" charset="0"/>
              </a:rPr>
              <a:t>FE: Feature Extraction</a:t>
            </a:r>
          </a:p>
        </p:txBody>
      </p:sp>
      <p:cxnSp>
        <p:nvCxnSpPr>
          <p:cNvPr id="40" name="Straight Arrow Connector 39"/>
          <p:cNvCxnSpPr>
            <a:stCxn id="41" idx="2"/>
            <a:endCxn id="39" idx="0"/>
          </p:cNvCxnSpPr>
          <p:nvPr/>
        </p:nvCxnSpPr>
        <p:spPr>
          <a:xfrm>
            <a:off x="1377783" y="2225282"/>
            <a:ext cx="1701" cy="253998"/>
          </a:xfrm>
          <a:prstGeom prst="straightConnector1">
            <a:avLst/>
          </a:prstGeom>
          <a:noFill/>
          <a:ln w="28575" cap="flat" cmpd="sng" algn="ctr">
            <a:solidFill>
              <a:sysClr val="windowText" lastClr="000000"/>
            </a:solidFill>
            <a:prstDash val="solid"/>
            <a:headEnd type="none" w="med" len="med"/>
            <a:tailEnd type="triangle" w="med" len="lg"/>
          </a:ln>
          <a:effectLst/>
        </p:spPr>
      </p:cxnSp>
      <p:sp>
        <p:nvSpPr>
          <p:cNvPr id="41" name="TextBox 40"/>
          <p:cNvSpPr txBox="1"/>
          <p:nvPr/>
        </p:nvSpPr>
        <p:spPr>
          <a:xfrm>
            <a:off x="302947" y="1839617"/>
            <a:ext cx="2149671" cy="385665"/>
          </a:xfrm>
          <a:prstGeom prst="rect">
            <a:avLst/>
          </a:prstGeom>
        </p:spPr>
        <p:txBody>
          <a:bodyPr vert="horz" wrap="none" lIns="133219" tIns="66609" rIns="133219" bIns="66609" rtlCol="0" anchor="t" anchorCtr="0">
            <a:spAutoFit/>
          </a:bodyPr>
          <a:lstStyle/>
          <a:p>
            <a:pPr defTabSz="666091"/>
            <a:r>
              <a:rPr lang="en-US" sz="1600" b="1" dirty="0">
                <a:solidFill>
                  <a:sysClr val="window" lastClr="FFFFFF"/>
                </a:solidFill>
                <a:latin typeface="Segoe"/>
                <a:ea typeface="+mj-ea"/>
                <a:cs typeface="+mj-cs"/>
              </a:rPr>
              <a:t>{</a:t>
            </a:r>
            <a:r>
              <a:rPr lang="en-US" sz="1600" b="1" dirty="0">
                <a:solidFill>
                  <a:sysClr val="window" lastClr="FFFFFF"/>
                </a:solidFill>
                <a:latin typeface="Segoe"/>
              </a:rPr>
              <a:t>Query, </a:t>
            </a:r>
            <a:r>
              <a:rPr lang="en-US" sz="1600" b="1" dirty="0">
                <a:solidFill>
                  <a:sysClr val="window" lastClr="FFFFFF"/>
                </a:solidFill>
                <a:latin typeface="Segoe"/>
                <a:ea typeface="+mj-ea"/>
                <a:cs typeface="+mj-cs"/>
              </a:rPr>
              <a:t>Document}</a:t>
            </a:r>
          </a:p>
        </p:txBody>
      </p:sp>
      <p:cxnSp>
        <p:nvCxnSpPr>
          <p:cNvPr id="44" name="Straight Arrow Connector 43"/>
          <p:cNvCxnSpPr>
            <a:stCxn id="38" idx="2"/>
            <a:endCxn id="45" idx="0"/>
          </p:cNvCxnSpPr>
          <p:nvPr/>
        </p:nvCxnSpPr>
        <p:spPr>
          <a:xfrm>
            <a:off x="1380932" y="6058160"/>
            <a:ext cx="3489" cy="269705"/>
          </a:xfrm>
          <a:prstGeom prst="straightConnector1">
            <a:avLst/>
          </a:prstGeom>
          <a:noFill/>
          <a:ln w="28575" cap="flat" cmpd="sng" algn="ctr">
            <a:solidFill>
              <a:sysClr val="windowText" lastClr="000000"/>
            </a:solidFill>
            <a:prstDash val="solid"/>
            <a:headEnd type="none" w="med" len="med"/>
            <a:tailEnd type="triangle" w="med" len="lg"/>
          </a:ln>
          <a:effectLst/>
        </p:spPr>
      </p:cxnSp>
      <p:sp>
        <p:nvSpPr>
          <p:cNvPr id="45" name="TextBox 44"/>
          <p:cNvSpPr txBox="1"/>
          <p:nvPr/>
        </p:nvSpPr>
        <p:spPr>
          <a:xfrm>
            <a:off x="840375" y="6327865"/>
            <a:ext cx="1088091" cy="385665"/>
          </a:xfrm>
          <a:prstGeom prst="rect">
            <a:avLst/>
          </a:prstGeom>
        </p:spPr>
        <p:txBody>
          <a:bodyPr vert="horz" wrap="none" lIns="133219" tIns="66609" rIns="133219" bIns="66609" rtlCol="0" anchor="t" anchorCtr="0">
            <a:spAutoFit/>
          </a:bodyPr>
          <a:lstStyle/>
          <a:p>
            <a:pPr defTabSz="666091">
              <a:spcBef>
                <a:spcPct val="0"/>
              </a:spcBef>
            </a:pPr>
            <a:r>
              <a:rPr lang="en-US" sz="1600" b="1" dirty="0">
                <a:solidFill>
                  <a:sysClr val="window" lastClr="FFFFFF"/>
                </a:solidFill>
                <a:latin typeface="Segoe"/>
                <a:ea typeface="+mj-ea"/>
                <a:cs typeface="+mj-cs"/>
              </a:rPr>
              <a:t>L2 Score</a:t>
            </a:r>
          </a:p>
        </p:txBody>
      </p:sp>
      <p:sp>
        <p:nvSpPr>
          <p:cNvPr id="46" name="Rounded Rectangle 45"/>
          <p:cNvSpPr/>
          <p:nvPr/>
        </p:nvSpPr>
        <p:spPr>
          <a:xfrm>
            <a:off x="241669" y="3875193"/>
            <a:ext cx="2275630" cy="798785"/>
          </a:xfrm>
          <a:prstGeom prst="roundRect">
            <a:avLst/>
          </a:prstGeom>
          <a:ln w="76200">
            <a:solidFill>
              <a:srgbClr val="FF0000"/>
            </a:solidFill>
          </a:ln>
        </p:spPr>
        <p:style>
          <a:lnRef idx="0">
            <a:schemeClr val="accent1"/>
          </a:lnRef>
          <a:fillRef idx="3">
            <a:schemeClr val="accent1"/>
          </a:fillRef>
          <a:effectRef idx="3">
            <a:schemeClr val="accent1"/>
          </a:effectRef>
          <a:fontRef idx="minor">
            <a:schemeClr val="lt1"/>
          </a:fontRef>
        </p:style>
        <p:txBody>
          <a:bodyPr wrap="square" lIns="93257" tIns="46628" rIns="93257" bIns="46628" rtlCol="0" anchor="ctr">
            <a:spAutoFit/>
          </a:bodyPr>
          <a:lstStyle/>
          <a:p>
            <a:pPr algn="ctr" defTabSz="932572">
              <a:defRPr/>
            </a:pPr>
            <a:r>
              <a:rPr lang="en-US" sz="2000" kern="0" dirty="0">
                <a:solidFill>
                  <a:sysClr val="windowText" lastClr="000000">
                    <a:alpha val="99000"/>
                  </a:sysClr>
                </a:solidFill>
                <a:latin typeface="Segoe UI" pitchFamily="34" charset="0"/>
                <a:ea typeface="Segoe UI" pitchFamily="34" charset="0"/>
                <a:cs typeface="Segoe UI" pitchFamily="34" charset="0"/>
              </a:rPr>
              <a:t>FFE: Free-Form Expressions</a:t>
            </a:r>
          </a:p>
        </p:txBody>
      </p:sp>
      <p:sp>
        <p:nvSpPr>
          <p:cNvPr id="47" name="TextBox 46"/>
          <p:cNvSpPr txBox="1"/>
          <p:nvPr/>
        </p:nvSpPr>
        <p:spPr>
          <a:xfrm>
            <a:off x="302947" y="1839617"/>
            <a:ext cx="2238961" cy="400110"/>
          </a:xfrm>
          <a:prstGeom prst="rect">
            <a:avLst/>
          </a:prstGeom>
          <a:noFill/>
        </p:spPr>
        <p:txBody>
          <a:bodyPr wrap="square" rtlCol="0">
            <a:spAutoFit/>
          </a:bodyPr>
          <a:lstStyle/>
          <a:p>
            <a:pPr algn="ctr" defTabSz="685891">
              <a:defRPr/>
            </a:pPr>
            <a:r>
              <a:rPr lang="en-US" sz="2000" b="1" kern="0" dirty="0" smtClean="0">
                <a:solidFill>
                  <a:srgbClr val="000000"/>
                </a:solidFill>
                <a:latin typeface="+mj-lt"/>
                <a:ea typeface="Segoe UI" pitchFamily="34" charset="0"/>
                <a:cs typeface="Segoe UI" pitchFamily="34" charset="0"/>
              </a:rPr>
              <a:t>Document</a:t>
            </a:r>
            <a:endParaRPr lang="en-US" sz="2000" b="1" kern="0" dirty="0">
              <a:solidFill>
                <a:srgbClr val="000000"/>
              </a:solidFill>
              <a:latin typeface="+mj-lt"/>
              <a:ea typeface="Segoe UI" pitchFamily="34" charset="0"/>
              <a:cs typeface="Segoe UI" pitchFamily="34" charset="0"/>
            </a:endParaRPr>
          </a:p>
        </p:txBody>
      </p:sp>
      <p:sp>
        <p:nvSpPr>
          <p:cNvPr id="48" name="TextBox 47"/>
          <p:cNvSpPr txBox="1"/>
          <p:nvPr/>
        </p:nvSpPr>
        <p:spPr>
          <a:xfrm>
            <a:off x="261157" y="6327865"/>
            <a:ext cx="2238961" cy="400110"/>
          </a:xfrm>
          <a:prstGeom prst="rect">
            <a:avLst/>
          </a:prstGeom>
          <a:noFill/>
        </p:spPr>
        <p:txBody>
          <a:bodyPr wrap="square" rtlCol="0">
            <a:spAutoFit/>
          </a:bodyPr>
          <a:lstStyle/>
          <a:p>
            <a:pPr algn="ctr" defTabSz="685891">
              <a:defRPr/>
            </a:pPr>
            <a:r>
              <a:rPr lang="en-US" sz="2000" b="1" kern="0" dirty="0" smtClean="0">
                <a:solidFill>
                  <a:srgbClr val="000000"/>
                </a:solidFill>
                <a:latin typeface="+mj-lt"/>
                <a:ea typeface="Segoe UI" pitchFamily="34" charset="0"/>
                <a:cs typeface="Segoe UI" pitchFamily="34" charset="0"/>
              </a:rPr>
              <a:t>Score</a:t>
            </a:r>
            <a:endParaRPr lang="en-US" sz="2000" b="1" kern="0" dirty="0">
              <a:solidFill>
                <a:srgbClr val="000000"/>
              </a:solidFill>
              <a:latin typeface="+mj-lt"/>
              <a:ea typeface="Segoe UI" pitchFamily="34" charset="0"/>
              <a:cs typeface="Segoe UI" pitchFamily="34" charset="0"/>
            </a:endParaRPr>
          </a:p>
        </p:txBody>
      </p:sp>
      <p:sp>
        <p:nvSpPr>
          <p:cNvPr id="26" name="TextBox 25"/>
          <p:cNvSpPr txBox="1"/>
          <p:nvPr/>
        </p:nvSpPr>
        <p:spPr>
          <a:xfrm>
            <a:off x="2287592" y="1880788"/>
            <a:ext cx="157716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Features:</a:t>
            </a:r>
          </a:p>
        </p:txBody>
      </p:sp>
      <p:sp>
        <p:nvSpPr>
          <p:cNvPr id="59" name="TextBox 58"/>
          <p:cNvSpPr txBox="1"/>
          <p:nvPr/>
        </p:nvSpPr>
        <p:spPr>
          <a:xfrm>
            <a:off x="3752605" y="2013355"/>
            <a:ext cx="2877524" cy="362730"/>
          </a:xfrm>
          <a:prstGeom prst="rect">
            <a:avLst/>
          </a:prstGeom>
          <a:ln w="28575">
            <a:solidFill>
              <a:srgbClr val="C00000"/>
            </a:solidFill>
          </a:ln>
        </p:spPr>
        <p:txBody>
          <a:bodyPr vert="horz" wrap="none" lIns="130622" tIns="65311" rIns="130622" bIns="65311" rtlCol="0" anchor="t" anchorCtr="0">
            <a:spAutoFit/>
          </a:bodyPr>
          <a:lstStyle/>
          <a:p>
            <a:pPr defTabSz="666091">
              <a:spcBef>
                <a:spcPct val="0"/>
              </a:spcBef>
            </a:pPr>
            <a:r>
              <a:rPr lang="en-US" sz="1500" b="1" dirty="0">
                <a:solidFill>
                  <a:prstClr val="black"/>
                </a:solidFill>
                <a:latin typeface="Segoe"/>
                <a:ea typeface="+mj-ea"/>
                <a:cs typeface="+mj-cs"/>
              </a:rPr>
              <a:t>NumberOfOccurrences_0 = 7</a:t>
            </a:r>
            <a:endParaRPr lang="en-US" sz="1600" b="1" dirty="0">
              <a:solidFill>
                <a:prstClr val="black"/>
              </a:solidFill>
              <a:latin typeface="Segoe"/>
              <a:ea typeface="+mj-ea"/>
              <a:cs typeface="+mj-cs"/>
            </a:endParaRPr>
          </a:p>
        </p:txBody>
      </p:sp>
      <p:sp>
        <p:nvSpPr>
          <p:cNvPr id="68" name="TextBox 67"/>
          <p:cNvSpPr txBox="1"/>
          <p:nvPr/>
        </p:nvSpPr>
        <p:spPr>
          <a:xfrm>
            <a:off x="6636484" y="2019228"/>
            <a:ext cx="2877524" cy="362730"/>
          </a:xfrm>
          <a:prstGeom prst="rect">
            <a:avLst/>
          </a:prstGeom>
          <a:ln w="28575">
            <a:solidFill>
              <a:srgbClr val="FFC000"/>
            </a:solidFill>
          </a:ln>
        </p:spPr>
        <p:txBody>
          <a:bodyPr vert="horz" wrap="none" lIns="130622" tIns="65311" rIns="130622" bIns="65311" rtlCol="0" anchor="t" anchorCtr="0">
            <a:spAutoFit/>
          </a:bodyPr>
          <a:lstStyle/>
          <a:p>
            <a:pPr defTabSz="666091">
              <a:spcBef>
                <a:spcPct val="0"/>
              </a:spcBef>
            </a:pPr>
            <a:r>
              <a:rPr lang="en-US" sz="1500" b="1" dirty="0">
                <a:solidFill>
                  <a:prstClr val="black"/>
                </a:solidFill>
                <a:latin typeface="Segoe"/>
                <a:ea typeface="+mj-ea"/>
                <a:cs typeface="+mj-cs"/>
              </a:rPr>
              <a:t>NumberOfOccurrences_1 = 4</a:t>
            </a:r>
            <a:endParaRPr lang="en-US" sz="1600" b="1" dirty="0">
              <a:solidFill>
                <a:prstClr val="black"/>
              </a:solidFill>
              <a:latin typeface="Segoe"/>
              <a:ea typeface="+mj-ea"/>
              <a:cs typeface="+mj-cs"/>
            </a:endParaRPr>
          </a:p>
        </p:txBody>
      </p:sp>
      <p:sp>
        <p:nvSpPr>
          <p:cNvPr id="74" name="TextBox 73"/>
          <p:cNvSpPr txBox="1"/>
          <p:nvPr/>
        </p:nvSpPr>
        <p:spPr>
          <a:xfrm>
            <a:off x="9529182" y="2016301"/>
            <a:ext cx="2541214" cy="362730"/>
          </a:xfrm>
          <a:prstGeom prst="rect">
            <a:avLst/>
          </a:prstGeom>
          <a:ln w="28575">
            <a:solidFill>
              <a:srgbClr val="92D050"/>
            </a:solidFill>
          </a:ln>
        </p:spPr>
        <p:txBody>
          <a:bodyPr vert="horz" wrap="none" lIns="130622" tIns="65311" rIns="130622" bIns="65311" rtlCol="0" anchor="t" anchorCtr="0">
            <a:spAutoFit/>
          </a:bodyPr>
          <a:lstStyle/>
          <a:p>
            <a:pPr defTabSz="666091">
              <a:spcBef>
                <a:spcPct val="0"/>
              </a:spcBef>
            </a:pPr>
            <a:r>
              <a:rPr lang="en-US" sz="1500" b="1" dirty="0">
                <a:solidFill>
                  <a:prstClr val="black"/>
                </a:solidFill>
                <a:latin typeface="Segoe"/>
                <a:ea typeface="+mj-ea"/>
                <a:cs typeface="+mj-cs"/>
              </a:rPr>
              <a:t>NumberOfTuples_0_1 = 1</a:t>
            </a:r>
            <a:endParaRPr lang="en-US" sz="1600" b="1" dirty="0">
              <a:solidFill>
                <a:prstClr val="black"/>
              </a:solidFill>
              <a:latin typeface="Segoe"/>
              <a:ea typeface="+mj-ea"/>
              <a:cs typeface="+mj-cs"/>
            </a:endParaRPr>
          </a:p>
        </p:txBody>
      </p:sp>
      <p:sp>
        <p:nvSpPr>
          <p:cNvPr id="76" name="TextBox 75"/>
          <p:cNvSpPr txBox="1"/>
          <p:nvPr/>
        </p:nvSpPr>
        <p:spPr>
          <a:xfrm>
            <a:off x="6170554" y="5633145"/>
            <a:ext cx="3951138" cy="642350"/>
          </a:xfrm>
          <a:prstGeom prst="rect">
            <a:avLst/>
          </a:prstGeom>
          <a:ln w="28575">
            <a:solidFill>
              <a:schemeClr val="bg1"/>
            </a:solidFill>
          </a:ln>
        </p:spPr>
        <p:txBody>
          <a:bodyPr vert="horz" wrap="none" lIns="133219" tIns="66609" rIns="133219" bIns="66609" rtlCol="0" anchor="t" anchorCtr="0">
            <a:spAutoFit/>
          </a:bodyPr>
          <a:lstStyle/>
          <a:p>
            <a:pPr defTabSz="666091">
              <a:spcBef>
                <a:spcPct val="0"/>
              </a:spcBef>
            </a:pPr>
            <a:r>
              <a:rPr lang="en-US" sz="3300" b="1" dirty="0" err="1" smtClean="0">
                <a:solidFill>
                  <a:prstClr val="black"/>
                </a:solidFill>
                <a:latin typeface="Segoe"/>
                <a:ea typeface="+mj-ea"/>
                <a:cs typeface="+mj-cs"/>
              </a:rPr>
              <a:t>Metafeature</a:t>
            </a:r>
            <a:r>
              <a:rPr lang="en-US" sz="3300" b="1" dirty="0" smtClean="0">
                <a:solidFill>
                  <a:prstClr val="black"/>
                </a:solidFill>
                <a:latin typeface="Segoe"/>
                <a:ea typeface="+mj-ea"/>
                <a:cs typeface="+mj-cs"/>
              </a:rPr>
              <a:t> </a:t>
            </a:r>
            <a:r>
              <a:rPr lang="en-US" sz="3300" b="1" dirty="0">
                <a:solidFill>
                  <a:prstClr val="black"/>
                </a:solidFill>
                <a:latin typeface="Segoe"/>
                <a:ea typeface="+mj-ea"/>
                <a:cs typeface="+mj-cs"/>
              </a:rPr>
              <a:t>#1 = 9</a:t>
            </a:r>
            <a:endParaRPr lang="en-US" sz="3700" b="1" dirty="0">
              <a:solidFill>
                <a:prstClr val="black"/>
              </a:solidFill>
              <a:latin typeface="Segoe"/>
              <a:ea typeface="+mj-ea"/>
              <a:cs typeface="+mj-cs"/>
            </a:endParaRPr>
          </a:p>
        </p:txBody>
      </p:sp>
      <p:cxnSp>
        <p:nvCxnSpPr>
          <p:cNvPr id="77" name="Straight Arrow Connector 76"/>
          <p:cNvCxnSpPr>
            <a:endCxn id="76" idx="0"/>
          </p:cNvCxnSpPr>
          <p:nvPr/>
        </p:nvCxnSpPr>
        <p:spPr>
          <a:xfrm>
            <a:off x="8140700" y="4439115"/>
            <a:ext cx="5423" cy="1194030"/>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7104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P spid="7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gray">
          <a:xfrm>
            <a:off x="588876" y="5192753"/>
            <a:ext cx="2759664" cy="1349785"/>
          </a:xfrm>
          <a:prstGeom prst="roundRect">
            <a:avLst/>
          </a:prstGeom>
          <a:noFill/>
          <a:ln w="28575" algn="ctr">
            <a:noFill/>
            <a:round/>
            <a:headEnd/>
            <a:tailEnd/>
          </a:ln>
          <a:effectLst/>
        </p:spPr>
        <p:txBody>
          <a:bodyPr wrap="none" lIns="74479" tIns="37238" rIns="74479" bIns="37238" rtlCol="0" anchor="ctr"/>
          <a:lstStyle/>
          <a:p>
            <a:pPr algn="ctr"/>
            <a:endParaRPr lang="en-US" sz="1632" dirty="0">
              <a:latin typeface="Franklin Gothic Book" pitchFamily="34" charset="0"/>
            </a:endParaRPr>
          </a:p>
        </p:txBody>
      </p:sp>
      <p:sp>
        <p:nvSpPr>
          <p:cNvPr id="60" name="Rectangle 59"/>
          <p:cNvSpPr/>
          <p:nvPr/>
        </p:nvSpPr>
        <p:spPr>
          <a:xfrm>
            <a:off x="324101" y="1809209"/>
            <a:ext cx="1035956" cy="63970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36" dirty="0">
                <a:solidFill>
                  <a:schemeClr val="tx1"/>
                </a:solidFill>
              </a:rPr>
              <a:t>PCIe</a:t>
            </a:r>
          </a:p>
        </p:txBody>
      </p:sp>
      <p:sp>
        <p:nvSpPr>
          <p:cNvPr id="61" name="Rectangle 60"/>
          <p:cNvSpPr/>
          <p:nvPr/>
        </p:nvSpPr>
        <p:spPr>
          <a:xfrm>
            <a:off x="6488647" y="2014617"/>
            <a:ext cx="295659" cy="221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62" name="Rectangle 61"/>
          <p:cNvSpPr/>
          <p:nvPr/>
        </p:nvSpPr>
        <p:spPr>
          <a:xfrm>
            <a:off x="7211461" y="2014617"/>
            <a:ext cx="295659" cy="221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63" name="Rectangle 62"/>
          <p:cNvSpPr/>
          <p:nvPr/>
        </p:nvSpPr>
        <p:spPr>
          <a:xfrm>
            <a:off x="7934271" y="2014617"/>
            <a:ext cx="295659" cy="221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64" name="Rectangle 63"/>
          <p:cNvSpPr/>
          <p:nvPr/>
        </p:nvSpPr>
        <p:spPr>
          <a:xfrm>
            <a:off x="8657085" y="2014617"/>
            <a:ext cx="295659" cy="221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65" name="Rectangle 64"/>
          <p:cNvSpPr/>
          <p:nvPr/>
        </p:nvSpPr>
        <p:spPr>
          <a:xfrm>
            <a:off x="9379896" y="2014617"/>
            <a:ext cx="295659" cy="221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66" name="Rectangle 65"/>
          <p:cNvSpPr/>
          <p:nvPr/>
        </p:nvSpPr>
        <p:spPr>
          <a:xfrm>
            <a:off x="10102706" y="2014617"/>
            <a:ext cx="295659" cy="221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67" name="Rectangle 66"/>
          <p:cNvSpPr/>
          <p:nvPr/>
        </p:nvSpPr>
        <p:spPr>
          <a:xfrm>
            <a:off x="10825520" y="2014617"/>
            <a:ext cx="295659" cy="221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68" name="Rectangle 67"/>
          <p:cNvSpPr/>
          <p:nvPr/>
        </p:nvSpPr>
        <p:spPr>
          <a:xfrm>
            <a:off x="11548330" y="2014617"/>
            <a:ext cx="295659" cy="2218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cxnSp>
        <p:nvCxnSpPr>
          <p:cNvPr id="69" name="Straight Arrow Connector 68"/>
          <p:cNvCxnSpPr>
            <a:stCxn id="61" idx="3"/>
            <a:endCxn id="62" idx="1"/>
          </p:cNvCxnSpPr>
          <p:nvPr/>
        </p:nvCxnSpPr>
        <p:spPr>
          <a:xfrm>
            <a:off x="6784325" y="2125510"/>
            <a:ext cx="42715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2" idx="3"/>
            <a:endCxn id="63" idx="1"/>
          </p:cNvCxnSpPr>
          <p:nvPr/>
        </p:nvCxnSpPr>
        <p:spPr>
          <a:xfrm>
            <a:off x="7507136" y="2125510"/>
            <a:ext cx="42715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3" idx="3"/>
            <a:endCxn id="64" idx="1"/>
          </p:cNvCxnSpPr>
          <p:nvPr/>
        </p:nvCxnSpPr>
        <p:spPr>
          <a:xfrm>
            <a:off x="8229949" y="2125510"/>
            <a:ext cx="42715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4" idx="3"/>
            <a:endCxn id="65" idx="1"/>
          </p:cNvCxnSpPr>
          <p:nvPr/>
        </p:nvCxnSpPr>
        <p:spPr>
          <a:xfrm>
            <a:off x="8952760" y="2125510"/>
            <a:ext cx="42715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65" idx="3"/>
            <a:endCxn id="66" idx="1"/>
          </p:cNvCxnSpPr>
          <p:nvPr/>
        </p:nvCxnSpPr>
        <p:spPr>
          <a:xfrm>
            <a:off x="9675571" y="2125510"/>
            <a:ext cx="42715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6" idx="3"/>
            <a:endCxn id="67" idx="1"/>
          </p:cNvCxnSpPr>
          <p:nvPr/>
        </p:nvCxnSpPr>
        <p:spPr>
          <a:xfrm>
            <a:off x="10398384" y="2125510"/>
            <a:ext cx="42715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67" idx="3"/>
            <a:endCxn id="68" idx="1"/>
          </p:cNvCxnSpPr>
          <p:nvPr/>
        </p:nvCxnSpPr>
        <p:spPr>
          <a:xfrm>
            <a:off x="11121176" y="2125510"/>
            <a:ext cx="42715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7951301" y="1573933"/>
            <a:ext cx="2299167" cy="382308"/>
          </a:xfrm>
          <a:prstGeom prst="rect">
            <a:avLst/>
          </a:prstGeom>
          <a:noFill/>
        </p:spPr>
        <p:txBody>
          <a:bodyPr wrap="square" rtlCol="0">
            <a:spAutoFit/>
          </a:bodyPr>
          <a:lstStyle/>
          <a:p>
            <a:r>
              <a:rPr lang="en-US" sz="1836" dirty="0"/>
              <a:t>Distribution latches</a:t>
            </a:r>
          </a:p>
        </p:txBody>
      </p:sp>
      <p:sp>
        <p:nvSpPr>
          <p:cNvPr id="77" name="Rectangle 76"/>
          <p:cNvSpPr/>
          <p:nvPr/>
        </p:nvSpPr>
        <p:spPr>
          <a:xfrm>
            <a:off x="6402716" y="276688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78" name="Rectangle 77"/>
          <p:cNvSpPr/>
          <p:nvPr/>
        </p:nvSpPr>
        <p:spPr>
          <a:xfrm>
            <a:off x="7125528" y="276688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79" name="Rectangle 78"/>
          <p:cNvSpPr/>
          <p:nvPr/>
        </p:nvSpPr>
        <p:spPr>
          <a:xfrm>
            <a:off x="7848340" y="276688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80" name="Rectangle 79"/>
          <p:cNvSpPr/>
          <p:nvPr/>
        </p:nvSpPr>
        <p:spPr>
          <a:xfrm>
            <a:off x="8571152" y="276688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81" name="Rectangle 80"/>
          <p:cNvSpPr/>
          <p:nvPr/>
        </p:nvSpPr>
        <p:spPr>
          <a:xfrm>
            <a:off x="9293963" y="276688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82" name="Rectangle 81"/>
          <p:cNvSpPr/>
          <p:nvPr/>
        </p:nvSpPr>
        <p:spPr>
          <a:xfrm>
            <a:off x="10016776" y="276688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83" name="Rectangle 82"/>
          <p:cNvSpPr/>
          <p:nvPr/>
        </p:nvSpPr>
        <p:spPr>
          <a:xfrm>
            <a:off x="10739587" y="276688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84" name="Rectangle 83"/>
          <p:cNvSpPr/>
          <p:nvPr/>
        </p:nvSpPr>
        <p:spPr>
          <a:xfrm>
            <a:off x="11462397" y="276688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85" name="Rectangle 84"/>
          <p:cNvSpPr/>
          <p:nvPr/>
        </p:nvSpPr>
        <p:spPr>
          <a:xfrm>
            <a:off x="6402715" y="3373328"/>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86" name="Rectangle 85"/>
          <p:cNvSpPr/>
          <p:nvPr/>
        </p:nvSpPr>
        <p:spPr>
          <a:xfrm>
            <a:off x="7125527" y="3373328"/>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87" name="Rectangle 86"/>
          <p:cNvSpPr/>
          <p:nvPr/>
        </p:nvSpPr>
        <p:spPr>
          <a:xfrm>
            <a:off x="7848338" y="3373328"/>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88" name="Rectangle 87"/>
          <p:cNvSpPr/>
          <p:nvPr/>
        </p:nvSpPr>
        <p:spPr>
          <a:xfrm>
            <a:off x="8571151" y="3373328"/>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89" name="Rectangle 88"/>
          <p:cNvSpPr/>
          <p:nvPr/>
        </p:nvSpPr>
        <p:spPr>
          <a:xfrm>
            <a:off x="9293962" y="3373328"/>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90" name="Rectangle 89"/>
          <p:cNvSpPr/>
          <p:nvPr/>
        </p:nvSpPr>
        <p:spPr>
          <a:xfrm>
            <a:off x="10016774" y="3373328"/>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91" name="Rectangle 90"/>
          <p:cNvSpPr/>
          <p:nvPr/>
        </p:nvSpPr>
        <p:spPr>
          <a:xfrm>
            <a:off x="10739586" y="3373328"/>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92" name="Rectangle 91"/>
          <p:cNvSpPr/>
          <p:nvPr/>
        </p:nvSpPr>
        <p:spPr>
          <a:xfrm>
            <a:off x="11462396" y="3373328"/>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93" name="Rectangle 92"/>
          <p:cNvSpPr/>
          <p:nvPr/>
        </p:nvSpPr>
        <p:spPr>
          <a:xfrm>
            <a:off x="6402713" y="3979791"/>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94" name="Rectangle 93"/>
          <p:cNvSpPr/>
          <p:nvPr/>
        </p:nvSpPr>
        <p:spPr>
          <a:xfrm>
            <a:off x="7125526" y="3979791"/>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95" name="Rectangle 94"/>
          <p:cNvSpPr/>
          <p:nvPr/>
        </p:nvSpPr>
        <p:spPr>
          <a:xfrm>
            <a:off x="7848337" y="3979791"/>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96" name="Rectangle 95"/>
          <p:cNvSpPr/>
          <p:nvPr/>
        </p:nvSpPr>
        <p:spPr>
          <a:xfrm>
            <a:off x="8571149" y="3979791"/>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97" name="Rectangle 96"/>
          <p:cNvSpPr/>
          <p:nvPr/>
        </p:nvSpPr>
        <p:spPr>
          <a:xfrm>
            <a:off x="9293961" y="3979791"/>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98" name="Rectangle 97"/>
          <p:cNvSpPr/>
          <p:nvPr/>
        </p:nvSpPr>
        <p:spPr>
          <a:xfrm>
            <a:off x="10016773" y="3979791"/>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99" name="Rectangle 98"/>
          <p:cNvSpPr/>
          <p:nvPr/>
        </p:nvSpPr>
        <p:spPr>
          <a:xfrm>
            <a:off x="10739585" y="3979791"/>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00" name="Rectangle 99"/>
          <p:cNvSpPr/>
          <p:nvPr/>
        </p:nvSpPr>
        <p:spPr>
          <a:xfrm>
            <a:off x="11462395" y="3979791"/>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01" name="Rectangle 100"/>
          <p:cNvSpPr/>
          <p:nvPr/>
        </p:nvSpPr>
        <p:spPr>
          <a:xfrm>
            <a:off x="6402716" y="4586285"/>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02" name="Rectangle 101"/>
          <p:cNvSpPr/>
          <p:nvPr/>
        </p:nvSpPr>
        <p:spPr>
          <a:xfrm>
            <a:off x="7125528" y="4586285"/>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03" name="Rectangle 102"/>
          <p:cNvSpPr/>
          <p:nvPr/>
        </p:nvSpPr>
        <p:spPr>
          <a:xfrm>
            <a:off x="7848340" y="4586285"/>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04" name="Rectangle 103"/>
          <p:cNvSpPr/>
          <p:nvPr/>
        </p:nvSpPr>
        <p:spPr>
          <a:xfrm>
            <a:off x="8571152" y="4586285"/>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05" name="Rectangle 104"/>
          <p:cNvSpPr/>
          <p:nvPr/>
        </p:nvSpPr>
        <p:spPr>
          <a:xfrm>
            <a:off x="9293963" y="4586285"/>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06" name="Rectangle 105"/>
          <p:cNvSpPr/>
          <p:nvPr/>
        </p:nvSpPr>
        <p:spPr>
          <a:xfrm>
            <a:off x="10016776" y="4586285"/>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07" name="Rectangle 106"/>
          <p:cNvSpPr/>
          <p:nvPr/>
        </p:nvSpPr>
        <p:spPr>
          <a:xfrm>
            <a:off x="10739587" y="4586285"/>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08" name="Rectangle 107"/>
          <p:cNvSpPr/>
          <p:nvPr/>
        </p:nvSpPr>
        <p:spPr>
          <a:xfrm>
            <a:off x="11462397" y="4586285"/>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09" name="Rectangle 108"/>
          <p:cNvSpPr/>
          <p:nvPr/>
        </p:nvSpPr>
        <p:spPr>
          <a:xfrm>
            <a:off x="6402651" y="519275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10" name="Rectangle 109"/>
          <p:cNvSpPr/>
          <p:nvPr/>
        </p:nvSpPr>
        <p:spPr>
          <a:xfrm>
            <a:off x="7125463" y="519275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11" name="Rectangle 110"/>
          <p:cNvSpPr/>
          <p:nvPr/>
        </p:nvSpPr>
        <p:spPr>
          <a:xfrm>
            <a:off x="7848275" y="519275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12" name="Rectangle 111"/>
          <p:cNvSpPr/>
          <p:nvPr/>
        </p:nvSpPr>
        <p:spPr>
          <a:xfrm>
            <a:off x="8571086" y="519275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13" name="Rectangle 112"/>
          <p:cNvSpPr/>
          <p:nvPr/>
        </p:nvSpPr>
        <p:spPr>
          <a:xfrm>
            <a:off x="9293898" y="519275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14" name="Rectangle 113"/>
          <p:cNvSpPr/>
          <p:nvPr/>
        </p:nvSpPr>
        <p:spPr>
          <a:xfrm>
            <a:off x="10016710" y="519275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15" name="Rectangle 114"/>
          <p:cNvSpPr/>
          <p:nvPr/>
        </p:nvSpPr>
        <p:spPr>
          <a:xfrm>
            <a:off x="10739522" y="519275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16" name="Rectangle 115"/>
          <p:cNvSpPr/>
          <p:nvPr/>
        </p:nvSpPr>
        <p:spPr>
          <a:xfrm>
            <a:off x="11462332" y="5192753"/>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17" name="Rectangle 116"/>
          <p:cNvSpPr/>
          <p:nvPr/>
        </p:nvSpPr>
        <p:spPr>
          <a:xfrm>
            <a:off x="6402650" y="5799219"/>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18" name="Rectangle 117"/>
          <p:cNvSpPr/>
          <p:nvPr/>
        </p:nvSpPr>
        <p:spPr>
          <a:xfrm>
            <a:off x="7125462" y="5799219"/>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19" name="Rectangle 118"/>
          <p:cNvSpPr/>
          <p:nvPr/>
        </p:nvSpPr>
        <p:spPr>
          <a:xfrm>
            <a:off x="7848273" y="5799219"/>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20" name="Rectangle 119"/>
          <p:cNvSpPr/>
          <p:nvPr/>
        </p:nvSpPr>
        <p:spPr>
          <a:xfrm>
            <a:off x="8571085" y="5799219"/>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21" name="Rectangle 120"/>
          <p:cNvSpPr/>
          <p:nvPr/>
        </p:nvSpPr>
        <p:spPr>
          <a:xfrm>
            <a:off x="9293897" y="5799219"/>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22" name="Rectangle 121"/>
          <p:cNvSpPr/>
          <p:nvPr/>
        </p:nvSpPr>
        <p:spPr>
          <a:xfrm>
            <a:off x="10016708" y="5799219"/>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23" name="Rectangle 122"/>
          <p:cNvSpPr/>
          <p:nvPr/>
        </p:nvSpPr>
        <p:spPr>
          <a:xfrm>
            <a:off x="10739521" y="5799219"/>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sp>
        <p:nvSpPr>
          <p:cNvPr id="124" name="Rectangle 123"/>
          <p:cNvSpPr/>
          <p:nvPr/>
        </p:nvSpPr>
        <p:spPr>
          <a:xfrm>
            <a:off x="11462331" y="5799219"/>
            <a:ext cx="467555" cy="35075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36">
              <a:solidFill>
                <a:schemeClr val="tx1"/>
              </a:solidFill>
            </a:endParaRPr>
          </a:p>
        </p:txBody>
      </p:sp>
      <p:cxnSp>
        <p:nvCxnSpPr>
          <p:cNvPr id="125" name="Straight Arrow Connector 124"/>
          <p:cNvCxnSpPr>
            <a:stCxn id="61" idx="2"/>
          </p:cNvCxnSpPr>
          <p:nvPr/>
        </p:nvCxnSpPr>
        <p:spPr>
          <a:xfrm>
            <a:off x="6636494" y="2236411"/>
            <a:ext cx="1" cy="5304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62" idx="2"/>
            <a:endCxn id="78" idx="0"/>
          </p:cNvCxnSpPr>
          <p:nvPr/>
        </p:nvCxnSpPr>
        <p:spPr>
          <a:xfrm flipH="1">
            <a:off x="7359307" y="2236411"/>
            <a:ext cx="1" cy="5304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63" idx="2"/>
            <a:endCxn id="79" idx="0"/>
          </p:cNvCxnSpPr>
          <p:nvPr/>
        </p:nvCxnSpPr>
        <p:spPr>
          <a:xfrm flipH="1">
            <a:off x="8082117" y="2236411"/>
            <a:ext cx="1" cy="5304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64" idx="2"/>
            <a:endCxn id="80" idx="0"/>
          </p:cNvCxnSpPr>
          <p:nvPr/>
        </p:nvCxnSpPr>
        <p:spPr>
          <a:xfrm flipH="1">
            <a:off x="8804930" y="2236411"/>
            <a:ext cx="1" cy="5304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65" idx="2"/>
            <a:endCxn id="81" idx="0"/>
          </p:cNvCxnSpPr>
          <p:nvPr/>
        </p:nvCxnSpPr>
        <p:spPr>
          <a:xfrm flipH="1">
            <a:off x="9527742" y="2236411"/>
            <a:ext cx="1" cy="5304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66" idx="2"/>
            <a:endCxn id="82" idx="0"/>
          </p:cNvCxnSpPr>
          <p:nvPr/>
        </p:nvCxnSpPr>
        <p:spPr>
          <a:xfrm flipH="1">
            <a:off x="10250553" y="2236411"/>
            <a:ext cx="1" cy="5304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67" idx="2"/>
            <a:endCxn id="83" idx="0"/>
          </p:cNvCxnSpPr>
          <p:nvPr/>
        </p:nvCxnSpPr>
        <p:spPr>
          <a:xfrm flipH="1">
            <a:off x="10973366" y="2236411"/>
            <a:ext cx="1" cy="5304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68" idx="2"/>
            <a:endCxn id="84" idx="0"/>
          </p:cNvCxnSpPr>
          <p:nvPr/>
        </p:nvCxnSpPr>
        <p:spPr>
          <a:xfrm flipH="1">
            <a:off x="11696177" y="2236411"/>
            <a:ext cx="1" cy="5304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33" name="Group 132"/>
          <p:cNvGrpSpPr/>
          <p:nvPr/>
        </p:nvGrpSpPr>
        <p:grpSpPr>
          <a:xfrm>
            <a:off x="6636476" y="3156815"/>
            <a:ext cx="5059683" cy="233151"/>
            <a:chOff x="4540475" y="2680820"/>
            <a:chExt cx="3721662" cy="365831"/>
          </a:xfrm>
        </p:grpSpPr>
        <p:cxnSp>
          <p:nvCxnSpPr>
            <p:cNvPr id="134" name="Straight Arrow Connector 133"/>
            <p:cNvCxnSpPr/>
            <p:nvPr/>
          </p:nvCxnSpPr>
          <p:spPr>
            <a:xfrm flipH="1">
              <a:off x="4540475"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5072141"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5603807"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a:off x="6135473"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a:off x="6667139"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7198805"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H="1">
              <a:off x="7730471"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H="1">
              <a:off x="8262136"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6636476" y="3754897"/>
            <a:ext cx="5059683" cy="233151"/>
            <a:chOff x="4540475" y="2680820"/>
            <a:chExt cx="3721662" cy="365831"/>
          </a:xfrm>
        </p:grpSpPr>
        <p:cxnSp>
          <p:nvCxnSpPr>
            <p:cNvPr id="143" name="Straight Arrow Connector 142"/>
            <p:cNvCxnSpPr/>
            <p:nvPr/>
          </p:nvCxnSpPr>
          <p:spPr>
            <a:xfrm flipH="1">
              <a:off x="4540475"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a:off x="5072141"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H="1">
              <a:off x="5603807"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H="1">
              <a:off x="6135473"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H="1">
              <a:off x="6667139"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H="1">
              <a:off x="7198805"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H="1">
              <a:off x="7730471"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8262136"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6636476" y="4322569"/>
            <a:ext cx="5059683" cy="233151"/>
            <a:chOff x="4540475" y="2680820"/>
            <a:chExt cx="3721662" cy="365831"/>
          </a:xfrm>
        </p:grpSpPr>
        <p:cxnSp>
          <p:nvCxnSpPr>
            <p:cNvPr id="152" name="Straight Arrow Connector 151"/>
            <p:cNvCxnSpPr/>
            <p:nvPr/>
          </p:nvCxnSpPr>
          <p:spPr>
            <a:xfrm flipH="1">
              <a:off x="4540475"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a:off x="5072141"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a:off x="5603807"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H="1">
              <a:off x="6135473"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H="1">
              <a:off x="6667139"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flipH="1">
              <a:off x="7198805"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flipH="1">
              <a:off x="7730471"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flipH="1">
              <a:off x="8262136"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0" name="Group 159"/>
          <p:cNvGrpSpPr/>
          <p:nvPr/>
        </p:nvGrpSpPr>
        <p:grpSpPr>
          <a:xfrm>
            <a:off x="6636476" y="4944305"/>
            <a:ext cx="5059683" cy="233151"/>
            <a:chOff x="4540475" y="2680820"/>
            <a:chExt cx="3721662" cy="365831"/>
          </a:xfrm>
        </p:grpSpPr>
        <p:cxnSp>
          <p:nvCxnSpPr>
            <p:cNvPr id="161" name="Straight Arrow Connector 160"/>
            <p:cNvCxnSpPr/>
            <p:nvPr/>
          </p:nvCxnSpPr>
          <p:spPr>
            <a:xfrm flipH="1">
              <a:off x="4540475"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H="1">
              <a:off x="5072141"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a:off x="5603807"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H="1">
              <a:off x="6135473"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flipH="1">
              <a:off x="6667139"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flipH="1">
              <a:off x="7198805"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flipH="1">
              <a:off x="7730471"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H="1">
              <a:off x="8262136"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6636476" y="5566040"/>
            <a:ext cx="5059683" cy="233151"/>
            <a:chOff x="4540475" y="2680820"/>
            <a:chExt cx="3721662" cy="365831"/>
          </a:xfrm>
        </p:grpSpPr>
        <p:cxnSp>
          <p:nvCxnSpPr>
            <p:cNvPr id="170" name="Straight Arrow Connector 169"/>
            <p:cNvCxnSpPr/>
            <p:nvPr/>
          </p:nvCxnSpPr>
          <p:spPr>
            <a:xfrm flipH="1">
              <a:off x="4540475"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flipH="1">
              <a:off x="5072141"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flipH="1">
              <a:off x="5603807"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flipH="1">
              <a:off x="6135473"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H="1">
              <a:off x="6667139"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H="1">
              <a:off x="7198805"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flipH="1">
              <a:off x="7730471"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H="1">
              <a:off x="8262136" y="2680820"/>
              <a:ext cx="1" cy="3658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78" name="Elbow Connector 177"/>
          <p:cNvCxnSpPr>
            <a:stCxn id="77" idx="1"/>
            <a:endCxn id="190" idx="0"/>
          </p:cNvCxnSpPr>
          <p:nvPr/>
        </p:nvCxnSpPr>
        <p:spPr>
          <a:xfrm rot="10800000" flipV="1">
            <a:off x="4430318" y="2942235"/>
            <a:ext cx="1972383" cy="761985"/>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9" name="Elbow Connector 178"/>
          <p:cNvCxnSpPr>
            <a:stCxn id="85" idx="1"/>
          </p:cNvCxnSpPr>
          <p:nvPr/>
        </p:nvCxnSpPr>
        <p:spPr>
          <a:xfrm rot="10800000" flipV="1">
            <a:off x="5363545" y="3548702"/>
            <a:ext cx="1039151" cy="812725"/>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0" name="Elbow Connector 179"/>
          <p:cNvCxnSpPr>
            <a:stCxn id="93" idx="1"/>
          </p:cNvCxnSpPr>
          <p:nvPr/>
        </p:nvCxnSpPr>
        <p:spPr>
          <a:xfrm rot="10800000" flipV="1">
            <a:off x="5363564" y="4155170"/>
            <a:ext cx="1039150" cy="206258"/>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1" name="Elbow Connector 180"/>
          <p:cNvCxnSpPr>
            <a:stCxn id="101" idx="1"/>
          </p:cNvCxnSpPr>
          <p:nvPr/>
        </p:nvCxnSpPr>
        <p:spPr>
          <a:xfrm rot="10800000">
            <a:off x="5363547" y="4361427"/>
            <a:ext cx="1039154" cy="40021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2" name="Elbow Connector 181"/>
          <p:cNvCxnSpPr>
            <a:stCxn id="109" idx="1"/>
            <a:endCxn id="190" idx="3"/>
          </p:cNvCxnSpPr>
          <p:nvPr/>
        </p:nvCxnSpPr>
        <p:spPr>
          <a:xfrm rot="10800000">
            <a:off x="5363565" y="4364814"/>
            <a:ext cx="1039087" cy="1003291"/>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3" name="Elbow Connector 182"/>
          <p:cNvCxnSpPr>
            <a:stCxn id="117" idx="1"/>
            <a:endCxn id="190" idx="2"/>
          </p:cNvCxnSpPr>
          <p:nvPr/>
        </p:nvCxnSpPr>
        <p:spPr>
          <a:xfrm rot="10800000">
            <a:off x="4430319" y="5025435"/>
            <a:ext cx="1972315" cy="94916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a:endCxn id="61" idx="1"/>
          </p:cNvCxnSpPr>
          <p:nvPr/>
        </p:nvCxnSpPr>
        <p:spPr>
          <a:xfrm>
            <a:off x="5013765" y="2125518"/>
            <a:ext cx="1474901"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5" name="TextBox 184"/>
          <p:cNvSpPr txBox="1"/>
          <p:nvPr/>
        </p:nvSpPr>
        <p:spPr>
          <a:xfrm>
            <a:off x="4863678" y="1444503"/>
            <a:ext cx="1724186" cy="670445"/>
          </a:xfrm>
          <a:prstGeom prst="rect">
            <a:avLst/>
          </a:prstGeom>
          <a:noFill/>
        </p:spPr>
        <p:txBody>
          <a:bodyPr wrap="square" rtlCol="0">
            <a:spAutoFit/>
          </a:bodyPr>
          <a:lstStyle/>
          <a:p>
            <a:pPr algn="ctr"/>
            <a:r>
              <a:rPr lang="en-US" sz="1836" dirty="0"/>
              <a:t>Control/Data Tokens</a:t>
            </a:r>
          </a:p>
        </p:txBody>
      </p:sp>
      <p:cxnSp>
        <p:nvCxnSpPr>
          <p:cNvPr id="186" name="Straight Arrow Connector 185"/>
          <p:cNvCxnSpPr>
            <a:stCxn id="60" idx="3"/>
          </p:cNvCxnSpPr>
          <p:nvPr/>
        </p:nvCxnSpPr>
        <p:spPr>
          <a:xfrm flipV="1">
            <a:off x="1360057" y="2125514"/>
            <a:ext cx="1478178" cy="35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7" name="TextBox 186"/>
          <p:cNvSpPr txBox="1"/>
          <p:nvPr/>
        </p:nvSpPr>
        <p:spPr>
          <a:xfrm>
            <a:off x="1215617" y="1375867"/>
            <a:ext cx="1724186" cy="670445"/>
          </a:xfrm>
          <a:prstGeom prst="rect">
            <a:avLst/>
          </a:prstGeom>
          <a:noFill/>
        </p:spPr>
        <p:txBody>
          <a:bodyPr wrap="square" rtlCol="0">
            <a:spAutoFit/>
          </a:bodyPr>
          <a:lstStyle/>
          <a:p>
            <a:pPr algn="ctr"/>
            <a:r>
              <a:rPr lang="en-US" sz="1836" dirty="0"/>
              <a:t>Compressed</a:t>
            </a:r>
          </a:p>
          <a:p>
            <a:pPr algn="ctr"/>
            <a:r>
              <a:rPr lang="en-US" sz="1836" dirty="0"/>
              <a:t>Document</a:t>
            </a:r>
          </a:p>
        </p:txBody>
      </p:sp>
      <p:cxnSp>
        <p:nvCxnSpPr>
          <p:cNvPr id="188" name="Straight Arrow Connector 187"/>
          <p:cNvCxnSpPr>
            <a:stCxn id="190" idx="1"/>
            <a:endCxn id="191" idx="3"/>
          </p:cNvCxnSpPr>
          <p:nvPr/>
        </p:nvCxnSpPr>
        <p:spPr>
          <a:xfrm flipH="1">
            <a:off x="2720738" y="4364841"/>
            <a:ext cx="776365"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0" name="Rounded Rectangle 189"/>
          <p:cNvSpPr/>
          <p:nvPr/>
        </p:nvSpPr>
        <p:spPr>
          <a:xfrm>
            <a:off x="3497102" y="3704220"/>
            <a:ext cx="1866462" cy="1321188"/>
          </a:xfrm>
          <a:prstGeom prst="roundRect">
            <a:avLst>
              <a:gd name="adj"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40" dirty="0">
                <a:solidFill>
                  <a:schemeClr val="tx1"/>
                </a:solidFill>
              </a:rPr>
              <a:t>Feature</a:t>
            </a:r>
          </a:p>
          <a:p>
            <a:pPr algn="ctr"/>
            <a:r>
              <a:rPr lang="en-US" sz="2040" dirty="0">
                <a:solidFill>
                  <a:schemeClr val="tx1"/>
                </a:solidFill>
              </a:rPr>
              <a:t>Gathering</a:t>
            </a:r>
          </a:p>
          <a:p>
            <a:pPr algn="ctr"/>
            <a:r>
              <a:rPr lang="en-US" sz="2040" dirty="0">
                <a:solidFill>
                  <a:schemeClr val="tx1"/>
                </a:solidFill>
              </a:rPr>
              <a:t>Network</a:t>
            </a:r>
          </a:p>
        </p:txBody>
      </p:sp>
      <p:sp>
        <p:nvSpPr>
          <p:cNvPr id="191" name="Rounded Rectangle 190"/>
          <p:cNvSpPr/>
          <p:nvPr/>
        </p:nvSpPr>
        <p:spPr>
          <a:xfrm>
            <a:off x="854276" y="3704221"/>
            <a:ext cx="1866462" cy="13211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40" dirty="0">
                <a:solidFill>
                  <a:schemeClr val="tx1"/>
                </a:solidFill>
              </a:rPr>
              <a:t>Free Form Expression (FFE)</a:t>
            </a:r>
          </a:p>
        </p:txBody>
      </p:sp>
      <p:sp>
        <p:nvSpPr>
          <p:cNvPr id="192" name="Rounded Rectangle 191"/>
          <p:cNvSpPr/>
          <p:nvPr/>
        </p:nvSpPr>
        <p:spPr>
          <a:xfrm>
            <a:off x="2838237" y="1569087"/>
            <a:ext cx="2175510" cy="1112844"/>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40" dirty="0">
                <a:solidFill>
                  <a:schemeClr val="tx1"/>
                </a:solidFill>
              </a:rPr>
              <a:t>Stream Preprocessing FSM</a:t>
            </a:r>
          </a:p>
        </p:txBody>
      </p:sp>
      <p:sp>
        <p:nvSpPr>
          <p:cNvPr id="193" name="TextBox 192"/>
          <p:cNvSpPr txBox="1"/>
          <p:nvPr/>
        </p:nvSpPr>
        <p:spPr>
          <a:xfrm>
            <a:off x="308714" y="5415194"/>
            <a:ext cx="3736634" cy="1118805"/>
          </a:xfrm>
          <a:prstGeom prst="rect">
            <a:avLst/>
          </a:prstGeom>
          <a:noFill/>
        </p:spPr>
        <p:txBody>
          <a:bodyPr wrap="square" rtlCol="0">
            <a:spAutoFit/>
          </a:bodyPr>
          <a:lstStyle/>
          <a:p>
            <a:pPr marL="291436" indent="-291436">
              <a:buFont typeface="Arial" pitchFamily="34" charset="0"/>
              <a:buChar char="•"/>
            </a:pPr>
            <a:r>
              <a:rPr lang="en-US" sz="1632" dirty="0">
                <a:latin typeface="Segoe"/>
                <a:cs typeface="Segoe"/>
              </a:rPr>
              <a:t>196 feature families</a:t>
            </a:r>
          </a:p>
          <a:p>
            <a:pPr marL="291436" indent="-291436">
              <a:buFont typeface="Arial" pitchFamily="34" charset="0"/>
              <a:buChar char="•"/>
            </a:pPr>
            <a:r>
              <a:rPr lang="en-US" sz="1632" dirty="0">
                <a:latin typeface="Segoe"/>
                <a:cs typeface="Segoe"/>
              </a:rPr>
              <a:t>54 state machines</a:t>
            </a:r>
          </a:p>
          <a:p>
            <a:pPr marL="291436" indent="-291436">
              <a:buFont typeface="Arial" pitchFamily="34" charset="0"/>
              <a:buChar char="•"/>
            </a:pPr>
            <a:r>
              <a:rPr lang="en-US" sz="1632" dirty="0">
                <a:latin typeface="Segoe"/>
                <a:cs typeface="Segoe"/>
              </a:rPr>
              <a:t>2.6K dynamic features extracted in less than 4us (~600us in SW)</a:t>
            </a:r>
          </a:p>
        </p:txBody>
      </p:sp>
      <p:sp>
        <p:nvSpPr>
          <p:cNvPr id="5" name="Title 4"/>
          <p:cNvSpPr>
            <a:spLocks noGrp="1"/>
          </p:cNvSpPr>
          <p:nvPr>
            <p:ph type="title"/>
          </p:nvPr>
        </p:nvSpPr>
        <p:spPr/>
        <p:txBody>
          <a:bodyPr/>
          <a:lstStyle/>
          <a:p>
            <a:r>
              <a:rPr lang="en-US" dirty="0" smtClean="0"/>
              <a:t>Feature Extraction Accelerator</a:t>
            </a:r>
            <a:endParaRPr lang="en-US" dirty="0"/>
          </a:p>
        </p:txBody>
      </p:sp>
    </p:spTree>
    <p:extLst>
      <p:ext uri="{BB962C8B-B14F-4D97-AF65-F5344CB8AC3E}">
        <p14:creationId xmlns:p14="http://schemas.microsoft.com/office/powerpoint/2010/main" val="230840871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bwMode="auto">
          <a:xfrm>
            <a:off x="7258844" y="5102224"/>
            <a:ext cx="3536156" cy="1819275"/>
          </a:xfrm>
          <a:prstGeom prst="rect">
            <a:avLst/>
          </a:prstGeom>
          <a:solidFill>
            <a:schemeClr val="accent6">
              <a:lumMod val="20000"/>
              <a:lumOff val="8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3"/>
          <p:cNvSpPr>
            <a:spLocks noGrp="1"/>
          </p:cNvSpPr>
          <p:nvPr>
            <p:ph type="title"/>
          </p:nvPr>
        </p:nvSpPr>
        <p:spPr/>
        <p:txBody>
          <a:bodyPr/>
          <a:lstStyle/>
          <a:p>
            <a:r>
              <a:rPr lang="en-US" dirty="0" smtClean="0"/>
              <a:t>FFE Soft Cores</a:t>
            </a:r>
            <a:endParaRPr lang="en-US" dirty="0"/>
          </a:p>
        </p:txBody>
      </p:sp>
      <p:sp>
        <p:nvSpPr>
          <p:cNvPr id="5" name="Text Placeholder 4"/>
          <p:cNvSpPr>
            <a:spLocks noGrp="1"/>
          </p:cNvSpPr>
          <p:nvPr>
            <p:ph type="body" sz="quarter" idx="10"/>
          </p:nvPr>
        </p:nvSpPr>
        <p:spPr>
          <a:xfrm>
            <a:off x="274639" y="1212850"/>
            <a:ext cx="5847726" cy="3681008"/>
          </a:xfrm>
        </p:spPr>
        <p:txBody>
          <a:bodyPr/>
          <a:lstStyle/>
          <a:p>
            <a:r>
              <a:rPr lang="en-US" sz="3200" dirty="0" smtClean="0"/>
              <a:t>Soft processor for </a:t>
            </a:r>
            <a:r>
              <a:rPr lang="en-US" sz="3200" dirty="0"/>
              <a:t>multi-threaded throughput</a:t>
            </a:r>
          </a:p>
          <a:p>
            <a:r>
              <a:rPr lang="en-US" sz="3200" dirty="0"/>
              <a:t>4 HW threads per core</a:t>
            </a:r>
          </a:p>
          <a:p>
            <a:r>
              <a:rPr lang="en-US" sz="3200" dirty="0"/>
              <a:t>6 cores share a complex ALU</a:t>
            </a:r>
          </a:p>
          <a:p>
            <a:r>
              <a:rPr lang="en-US" sz="3200" dirty="0"/>
              <a:t>log, divide, </a:t>
            </a:r>
            <a:r>
              <a:rPr lang="en-US" sz="3200" dirty="0" err="1"/>
              <a:t>exp</a:t>
            </a:r>
            <a:r>
              <a:rPr lang="en-US" sz="3200" dirty="0"/>
              <a:t>, float/</a:t>
            </a:r>
            <a:r>
              <a:rPr lang="en-US" sz="3200" dirty="0" err="1"/>
              <a:t>int</a:t>
            </a:r>
            <a:r>
              <a:rPr lang="en-US" sz="3200" dirty="0"/>
              <a:t> </a:t>
            </a:r>
            <a:r>
              <a:rPr lang="en-US" sz="3200" dirty="0" smtClean="0"/>
              <a:t>conv.</a:t>
            </a:r>
          </a:p>
          <a:p>
            <a:r>
              <a:rPr lang="en-US" sz="3200" dirty="0" smtClean="0"/>
              <a:t>10 </a:t>
            </a:r>
            <a:r>
              <a:rPr lang="en-US" sz="3200" dirty="0"/>
              <a:t>clusters (240 HW threads) per FPGA</a:t>
            </a:r>
          </a:p>
        </p:txBody>
      </p:sp>
      <p:sp>
        <p:nvSpPr>
          <p:cNvPr id="95" name="Rectangle 94"/>
          <p:cNvSpPr/>
          <p:nvPr/>
        </p:nvSpPr>
        <p:spPr bwMode="auto">
          <a:xfrm>
            <a:off x="7400931" y="6038850"/>
            <a:ext cx="1115554" cy="158750"/>
          </a:xfrm>
          <a:prstGeom prst="rect">
            <a:avLst/>
          </a:prstGeom>
          <a:solidFill>
            <a:schemeClr val="accent4">
              <a:lumMod val="20000"/>
              <a:lumOff val="8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solidFill>
                  <a:prstClr val="black"/>
                </a:solidFill>
              </a:rPr>
              <a:t>Thread 0</a:t>
            </a:r>
            <a:endParaRPr lang="en-US" sz="1400" dirty="0">
              <a:solidFill>
                <a:prstClr val="black"/>
              </a:solidFill>
            </a:endParaRPr>
          </a:p>
        </p:txBody>
      </p:sp>
      <p:sp>
        <p:nvSpPr>
          <p:cNvPr id="96" name="Rectangle 95"/>
          <p:cNvSpPr/>
          <p:nvPr/>
        </p:nvSpPr>
        <p:spPr bwMode="auto">
          <a:xfrm>
            <a:off x="7400931" y="6229350"/>
            <a:ext cx="1115554" cy="158750"/>
          </a:xfrm>
          <a:prstGeom prst="rect">
            <a:avLst/>
          </a:prstGeom>
          <a:solidFill>
            <a:schemeClr val="accent4">
              <a:lumMod val="20000"/>
              <a:lumOff val="8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solidFill>
                  <a:prstClr val="black"/>
                </a:solidFill>
              </a:rPr>
              <a:t>Thread 1</a:t>
            </a:r>
            <a:endParaRPr lang="en-US" sz="1400" dirty="0">
              <a:solidFill>
                <a:prstClr val="black"/>
              </a:solidFill>
            </a:endParaRPr>
          </a:p>
        </p:txBody>
      </p:sp>
      <p:sp>
        <p:nvSpPr>
          <p:cNvPr id="98" name="Rectangle 97"/>
          <p:cNvSpPr/>
          <p:nvPr/>
        </p:nvSpPr>
        <p:spPr bwMode="auto">
          <a:xfrm>
            <a:off x="7400931" y="6419850"/>
            <a:ext cx="1115554" cy="158750"/>
          </a:xfrm>
          <a:prstGeom prst="rect">
            <a:avLst/>
          </a:prstGeom>
          <a:solidFill>
            <a:schemeClr val="accent4">
              <a:lumMod val="20000"/>
              <a:lumOff val="8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solidFill>
                  <a:prstClr val="black"/>
                </a:solidFill>
              </a:rPr>
              <a:t>Thread 2</a:t>
            </a:r>
            <a:endParaRPr lang="en-US" sz="1400" dirty="0">
              <a:solidFill>
                <a:prstClr val="black"/>
              </a:solidFill>
            </a:endParaRPr>
          </a:p>
        </p:txBody>
      </p:sp>
      <p:sp>
        <p:nvSpPr>
          <p:cNvPr id="99" name="Rectangle 98"/>
          <p:cNvSpPr/>
          <p:nvPr/>
        </p:nvSpPr>
        <p:spPr bwMode="auto">
          <a:xfrm>
            <a:off x="7400931" y="6616700"/>
            <a:ext cx="1115554" cy="158750"/>
          </a:xfrm>
          <a:prstGeom prst="rect">
            <a:avLst/>
          </a:prstGeom>
          <a:solidFill>
            <a:schemeClr val="accent4">
              <a:lumMod val="20000"/>
              <a:lumOff val="8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solidFill>
                  <a:prstClr val="black"/>
                </a:solidFill>
              </a:rPr>
              <a:t>Thread 3</a:t>
            </a:r>
            <a:endParaRPr lang="en-US" sz="1400" dirty="0">
              <a:solidFill>
                <a:prstClr val="black"/>
              </a:solidFill>
            </a:endParaRPr>
          </a:p>
        </p:txBody>
      </p:sp>
      <p:sp>
        <p:nvSpPr>
          <p:cNvPr id="100" name="Rectangle 99"/>
          <p:cNvSpPr/>
          <p:nvPr/>
        </p:nvSpPr>
        <p:spPr bwMode="auto">
          <a:xfrm>
            <a:off x="8765611" y="5969000"/>
            <a:ext cx="276789" cy="850900"/>
          </a:xfrm>
          <a:prstGeom prst="rect">
            <a:avLst/>
          </a:prstGeom>
          <a:solidFill>
            <a:schemeClr val="accent1">
              <a:lumMod val="20000"/>
              <a:lumOff val="8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solidFill>
                  <a:prstClr val="black"/>
                </a:solidFill>
              </a:rPr>
              <a:t>F</a:t>
            </a:r>
            <a:endParaRPr lang="en-US" sz="2000" dirty="0">
              <a:solidFill>
                <a:prstClr val="black"/>
              </a:solidFill>
            </a:endParaRPr>
          </a:p>
        </p:txBody>
      </p:sp>
      <p:sp>
        <p:nvSpPr>
          <p:cNvPr id="102" name="Rectangle 101"/>
          <p:cNvSpPr/>
          <p:nvPr/>
        </p:nvSpPr>
        <p:spPr bwMode="auto">
          <a:xfrm>
            <a:off x="9744021" y="5229225"/>
            <a:ext cx="917176" cy="546100"/>
          </a:xfrm>
          <a:prstGeom prst="rect">
            <a:avLst/>
          </a:prstGeom>
          <a:solidFill>
            <a:schemeClr val="bg1"/>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smtClean="0">
                <a:solidFill>
                  <a:prstClr val="black"/>
                </a:solidFill>
              </a:rPr>
              <a:t>Feature</a:t>
            </a:r>
            <a:br>
              <a:rPr lang="en-US" sz="1200" dirty="0" smtClean="0">
                <a:solidFill>
                  <a:prstClr val="black"/>
                </a:solidFill>
              </a:rPr>
            </a:br>
            <a:r>
              <a:rPr lang="en-US" sz="1200" dirty="0" smtClean="0">
                <a:solidFill>
                  <a:prstClr val="black"/>
                </a:solidFill>
              </a:rPr>
              <a:t>Store</a:t>
            </a:r>
            <a:endParaRPr lang="en-US" sz="1200" dirty="0">
              <a:solidFill>
                <a:prstClr val="black"/>
              </a:solidFill>
            </a:endParaRPr>
          </a:p>
        </p:txBody>
      </p:sp>
      <p:sp>
        <p:nvSpPr>
          <p:cNvPr id="103" name="Rectangle 102"/>
          <p:cNvSpPr/>
          <p:nvPr/>
        </p:nvSpPr>
        <p:spPr bwMode="auto">
          <a:xfrm>
            <a:off x="9566051" y="5969000"/>
            <a:ext cx="276789" cy="850900"/>
          </a:xfrm>
          <a:prstGeom prst="rect">
            <a:avLst/>
          </a:prstGeom>
          <a:solidFill>
            <a:schemeClr val="accent1">
              <a:lumMod val="20000"/>
              <a:lumOff val="8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solidFill>
                  <a:prstClr val="black"/>
                </a:solidFill>
              </a:rPr>
              <a:t>E</a:t>
            </a:r>
            <a:endParaRPr lang="en-US" sz="2000" dirty="0">
              <a:solidFill>
                <a:prstClr val="black"/>
              </a:solidFill>
            </a:endParaRPr>
          </a:p>
        </p:txBody>
      </p:sp>
      <p:sp>
        <p:nvSpPr>
          <p:cNvPr id="104" name="Rectangle 103"/>
          <p:cNvSpPr/>
          <p:nvPr/>
        </p:nvSpPr>
        <p:spPr bwMode="auto">
          <a:xfrm>
            <a:off x="9966271" y="5969000"/>
            <a:ext cx="276789" cy="850900"/>
          </a:xfrm>
          <a:prstGeom prst="rect">
            <a:avLst/>
          </a:prstGeom>
          <a:solidFill>
            <a:schemeClr val="accent1">
              <a:lumMod val="20000"/>
              <a:lumOff val="8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solidFill>
                  <a:prstClr val="black"/>
                </a:solidFill>
              </a:rPr>
              <a:t>M</a:t>
            </a:r>
          </a:p>
        </p:txBody>
      </p:sp>
      <p:sp>
        <p:nvSpPr>
          <p:cNvPr id="105" name="Rectangle 104"/>
          <p:cNvSpPr/>
          <p:nvPr/>
        </p:nvSpPr>
        <p:spPr bwMode="auto">
          <a:xfrm>
            <a:off x="10384408" y="5969000"/>
            <a:ext cx="276789" cy="850900"/>
          </a:xfrm>
          <a:prstGeom prst="rect">
            <a:avLst/>
          </a:prstGeom>
          <a:solidFill>
            <a:schemeClr val="accent1">
              <a:lumMod val="20000"/>
              <a:lumOff val="8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solidFill>
                  <a:prstClr val="black"/>
                </a:solidFill>
              </a:rPr>
              <a:t>W</a:t>
            </a:r>
            <a:endParaRPr lang="en-US" sz="2000" dirty="0">
              <a:solidFill>
                <a:prstClr val="black"/>
              </a:solidFill>
            </a:endParaRPr>
          </a:p>
        </p:txBody>
      </p:sp>
      <p:sp>
        <p:nvSpPr>
          <p:cNvPr id="108" name="Rectangle 107"/>
          <p:cNvSpPr/>
          <p:nvPr/>
        </p:nvSpPr>
        <p:spPr bwMode="auto">
          <a:xfrm>
            <a:off x="9155804" y="5969000"/>
            <a:ext cx="276789" cy="850900"/>
          </a:xfrm>
          <a:prstGeom prst="rect">
            <a:avLst/>
          </a:prstGeom>
          <a:solidFill>
            <a:schemeClr val="accent1">
              <a:lumMod val="20000"/>
              <a:lumOff val="8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solidFill>
                  <a:prstClr val="black"/>
                </a:solidFill>
              </a:rPr>
              <a:t>D</a:t>
            </a:r>
            <a:endParaRPr lang="en-US" sz="2000" dirty="0">
              <a:solidFill>
                <a:prstClr val="black"/>
              </a:solidFill>
            </a:endParaRPr>
          </a:p>
        </p:txBody>
      </p:sp>
      <p:sp>
        <p:nvSpPr>
          <p:cNvPr id="109" name="Rectangle 108"/>
          <p:cNvSpPr/>
          <p:nvPr/>
        </p:nvSpPr>
        <p:spPr bwMode="auto">
          <a:xfrm>
            <a:off x="8765611" y="5229225"/>
            <a:ext cx="920638" cy="546100"/>
          </a:xfrm>
          <a:prstGeom prst="rect">
            <a:avLst/>
          </a:prstGeom>
          <a:solidFill>
            <a:schemeClr val="bg1"/>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smtClean="0">
                <a:solidFill>
                  <a:prstClr val="black"/>
                </a:solidFill>
              </a:rPr>
              <a:t>I-Mem</a:t>
            </a:r>
          </a:p>
        </p:txBody>
      </p:sp>
      <p:cxnSp>
        <p:nvCxnSpPr>
          <p:cNvPr id="110" name="Straight Connector 109"/>
          <p:cNvCxnSpPr/>
          <p:nvPr/>
        </p:nvCxnSpPr>
        <p:spPr>
          <a:xfrm>
            <a:off x="8915400" y="5778500"/>
            <a:ext cx="1306" cy="19050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0101683" y="5775325"/>
            <a:ext cx="2473" cy="193675"/>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bwMode="auto">
          <a:xfrm>
            <a:off x="7400931" y="5245100"/>
            <a:ext cx="1115554" cy="558800"/>
          </a:xfrm>
          <a:prstGeom prst="rect">
            <a:avLst/>
          </a:prstGeom>
          <a:solidFill>
            <a:schemeClr val="bg1"/>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smtClean="0">
                <a:solidFill>
                  <a:prstClr val="black"/>
                </a:solidFill>
              </a:rPr>
              <a:t>Scheduler</a:t>
            </a:r>
            <a:endParaRPr lang="en-US" sz="1400" dirty="0">
              <a:solidFill>
                <a:prstClr val="black"/>
              </a:solidFill>
            </a:endParaRPr>
          </a:p>
        </p:txBody>
      </p:sp>
      <p:cxnSp>
        <p:nvCxnSpPr>
          <p:cNvPr id="118" name="Straight Connector 117"/>
          <p:cNvCxnSpPr>
            <a:stCxn id="95" idx="3"/>
          </p:cNvCxnSpPr>
          <p:nvPr/>
        </p:nvCxnSpPr>
        <p:spPr>
          <a:xfrm>
            <a:off x="8516485" y="6118225"/>
            <a:ext cx="246515" cy="317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8510135" y="6302375"/>
            <a:ext cx="246515" cy="317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8516485" y="6492875"/>
            <a:ext cx="246515" cy="317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8510135" y="6683375"/>
            <a:ext cx="246515" cy="317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7943850" y="5810250"/>
            <a:ext cx="0" cy="22860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9049885" y="6378575"/>
            <a:ext cx="100465"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9424535" y="6384925"/>
            <a:ext cx="144915"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9843635" y="6378575"/>
            <a:ext cx="113165"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0243685" y="6372225"/>
            <a:ext cx="144915"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9" name="Rectangle 138"/>
          <p:cNvSpPr/>
          <p:nvPr/>
        </p:nvSpPr>
        <p:spPr bwMode="auto">
          <a:xfrm>
            <a:off x="542685" y="5568869"/>
            <a:ext cx="891655" cy="111450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Ranker Model File (INI)</a:t>
            </a:r>
            <a:endParaRPr lang="en-US" sz="1600" dirty="0">
              <a:gradFill>
                <a:gsLst>
                  <a:gs pos="0">
                    <a:srgbClr val="FFFFFF"/>
                  </a:gs>
                  <a:gs pos="100000">
                    <a:srgbClr val="FFFFFF"/>
                  </a:gs>
                </a:gsLst>
                <a:lin ang="5400000" scaled="0"/>
              </a:gradFill>
            </a:endParaRPr>
          </a:p>
        </p:txBody>
      </p:sp>
      <p:sp>
        <p:nvSpPr>
          <p:cNvPr id="140" name="Rectangle 139"/>
          <p:cNvSpPr/>
          <p:nvPr/>
        </p:nvSpPr>
        <p:spPr bwMode="auto">
          <a:xfrm>
            <a:off x="1641854" y="5568869"/>
            <a:ext cx="963105" cy="111450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Model Compiler</a:t>
            </a:r>
            <a:endParaRPr lang="en-US" sz="1600" dirty="0">
              <a:gradFill>
                <a:gsLst>
                  <a:gs pos="0">
                    <a:srgbClr val="FFFFFF"/>
                  </a:gs>
                  <a:gs pos="100000">
                    <a:srgbClr val="FFFFFF"/>
                  </a:gs>
                </a:gsLst>
                <a:lin ang="5400000" scaled="0"/>
              </a:gradFill>
            </a:endParaRPr>
          </a:p>
        </p:txBody>
      </p:sp>
      <p:sp>
        <p:nvSpPr>
          <p:cNvPr id="141" name="Rectangle 140"/>
          <p:cNvSpPr/>
          <p:nvPr/>
        </p:nvSpPr>
        <p:spPr bwMode="auto">
          <a:xfrm>
            <a:off x="4092405" y="5568868"/>
            <a:ext cx="1115538" cy="111450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FFE</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Backend</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Compiler</a:t>
            </a:r>
            <a:endParaRPr lang="en-US" sz="1600" dirty="0">
              <a:gradFill>
                <a:gsLst>
                  <a:gs pos="0">
                    <a:srgbClr val="FFFFFF"/>
                  </a:gs>
                  <a:gs pos="100000">
                    <a:srgbClr val="FFFFFF"/>
                  </a:gs>
                </a:gsLst>
                <a:lin ang="5400000" scaled="0"/>
              </a:gradFill>
            </a:endParaRPr>
          </a:p>
        </p:txBody>
      </p:sp>
      <p:cxnSp>
        <p:nvCxnSpPr>
          <p:cNvPr id="143" name="Straight Arrow Connector 142"/>
          <p:cNvCxnSpPr>
            <a:stCxn id="139" idx="3"/>
            <a:endCxn id="140" idx="1"/>
          </p:cNvCxnSpPr>
          <p:nvPr/>
        </p:nvCxnSpPr>
        <p:spPr>
          <a:xfrm>
            <a:off x="1434340" y="6126123"/>
            <a:ext cx="207514"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101" idx="3"/>
          </p:cNvCxnSpPr>
          <p:nvPr/>
        </p:nvCxnSpPr>
        <p:spPr>
          <a:xfrm>
            <a:off x="3794077" y="6126122"/>
            <a:ext cx="298328" cy="7981"/>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bwMode="auto">
          <a:xfrm>
            <a:off x="2830972" y="5568868"/>
            <a:ext cx="963105" cy="111450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C++</a:t>
            </a:r>
            <a:endParaRPr lang="en-US" sz="1600" dirty="0">
              <a:gradFill>
                <a:gsLst>
                  <a:gs pos="0">
                    <a:srgbClr val="FFFFFF"/>
                  </a:gs>
                  <a:gs pos="100000">
                    <a:srgbClr val="FFFFFF"/>
                  </a:gs>
                </a:gsLst>
                <a:lin ang="5400000" scaled="0"/>
              </a:gradFill>
            </a:endParaRPr>
          </a:p>
        </p:txBody>
      </p:sp>
      <p:cxnSp>
        <p:nvCxnSpPr>
          <p:cNvPr id="111" name="Straight Arrow Connector 110"/>
          <p:cNvCxnSpPr>
            <a:stCxn id="140" idx="3"/>
            <a:endCxn id="101" idx="1"/>
          </p:cNvCxnSpPr>
          <p:nvPr/>
        </p:nvCxnSpPr>
        <p:spPr>
          <a:xfrm flipV="1">
            <a:off x="2604959" y="6126122"/>
            <a:ext cx="226013" cy="1"/>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bwMode="auto">
          <a:xfrm>
            <a:off x="5506271" y="5562379"/>
            <a:ext cx="1115538" cy="111450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FFE</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Assembly</a:t>
            </a:r>
            <a:endParaRPr lang="en-US" sz="1600" dirty="0">
              <a:gradFill>
                <a:gsLst>
                  <a:gs pos="0">
                    <a:srgbClr val="FFFFFF"/>
                  </a:gs>
                  <a:gs pos="100000">
                    <a:srgbClr val="FFFFFF"/>
                  </a:gs>
                </a:gsLst>
                <a:lin ang="5400000" scaled="0"/>
              </a:gradFill>
            </a:endParaRPr>
          </a:p>
        </p:txBody>
      </p:sp>
      <p:cxnSp>
        <p:nvCxnSpPr>
          <p:cNvPr id="115" name="Straight Arrow Connector 114"/>
          <p:cNvCxnSpPr/>
          <p:nvPr/>
        </p:nvCxnSpPr>
        <p:spPr>
          <a:xfrm>
            <a:off x="5192237" y="6140858"/>
            <a:ext cx="298328" cy="7981"/>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6606103" y="6114234"/>
            <a:ext cx="644703"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245351" y="4158347"/>
            <a:ext cx="1478103" cy="947053"/>
          </a:xfrm>
          <a:prstGeom prst="line">
            <a:avLst/>
          </a:prstGeom>
          <a:ln>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9622798" y="4166018"/>
            <a:ext cx="1172202" cy="939382"/>
          </a:xfrm>
          <a:prstGeom prst="line">
            <a:avLst/>
          </a:prstGeom>
          <a:ln>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182014" y="257174"/>
            <a:ext cx="4485042" cy="4419601"/>
            <a:chOff x="7258844" y="304770"/>
            <a:chExt cx="5206839" cy="5130866"/>
          </a:xfrm>
        </p:grpSpPr>
        <p:grpSp>
          <p:nvGrpSpPr>
            <p:cNvPr id="114" name="Group 113"/>
            <p:cNvGrpSpPr/>
            <p:nvPr/>
          </p:nvGrpSpPr>
          <p:grpSpPr>
            <a:xfrm>
              <a:off x="8806689" y="3493793"/>
              <a:ext cx="3658994" cy="1941843"/>
              <a:chOff x="27889200" y="17271734"/>
              <a:chExt cx="9229726" cy="6410325"/>
            </a:xfrm>
          </p:grpSpPr>
          <p:pic>
            <p:nvPicPr>
              <p:cNvPr id="148"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889200" y="17271734"/>
                <a:ext cx="9229726" cy="6410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9" name="Rectangle 178"/>
              <p:cNvSpPr/>
              <p:nvPr/>
            </p:nvSpPr>
            <p:spPr>
              <a:xfrm flipH="1">
                <a:off x="28498800" y="17754600"/>
                <a:ext cx="2743200"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1836" b="1" kern="0" dirty="0">
                    <a:solidFill>
                      <a:sysClr val="window" lastClr="FFFFFF"/>
                    </a:solidFill>
                    <a:latin typeface="Segoe UI" pitchFamily="34" charset="0"/>
                    <a:ea typeface="Segoe UI" pitchFamily="34" charset="0"/>
                    <a:cs typeface="Segoe UI" pitchFamily="34" charset="0"/>
                  </a:rPr>
                  <a:t>Core 0</a:t>
                </a:r>
              </a:p>
            </p:txBody>
          </p:sp>
          <p:sp>
            <p:nvSpPr>
              <p:cNvPr id="180" name="Rectangle 179"/>
              <p:cNvSpPr/>
              <p:nvPr/>
            </p:nvSpPr>
            <p:spPr>
              <a:xfrm flipH="1">
                <a:off x="31242000" y="17754599"/>
                <a:ext cx="2743200"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1836" b="1" kern="0" dirty="0">
                    <a:solidFill>
                      <a:sysClr val="window" lastClr="FFFFFF"/>
                    </a:solidFill>
                    <a:latin typeface="Segoe UI" pitchFamily="34" charset="0"/>
                    <a:ea typeface="Segoe UI" pitchFamily="34" charset="0"/>
                    <a:cs typeface="Segoe UI" pitchFamily="34" charset="0"/>
                  </a:rPr>
                  <a:t>Core 1</a:t>
                </a:r>
              </a:p>
            </p:txBody>
          </p:sp>
          <p:sp>
            <p:nvSpPr>
              <p:cNvPr id="181" name="Rectangle 180"/>
              <p:cNvSpPr/>
              <p:nvPr/>
            </p:nvSpPr>
            <p:spPr>
              <a:xfrm flipH="1">
                <a:off x="33985200" y="17735847"/>
                <a:ext cx="2633662"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1836" b="1" kern="0" dirty="0">
                    <a:solidFill>
                      <a:sysClr val="window" lastClr="FFFFFF"/>
                    </a:solidFill>
                    <a:latin typeface="Segoe UI" pitchFamily="34" charset="0"/>
                    <a:ea typeface="Segoe UI" pitchFamily="34" charset="0"/>
                    <a:cs typeface="Segoe UI" pitchFamily="34" charset="0"/>
                  </a:rPr>
                  <a:t>Core 2</a:t>
                </a:r>
              </a:p>
            </p:txBody>
          </p:sp>
          <p:sp>
            <p:nvSpPr>
              <p:cNvPr id="182" name="Rectangle 181"/>
              <p:cNvSpPr/>
              <p:nvPr/>
            </p:nvSpPr>
            <p:spPr>
              <a:xfrm flipH="1">
                <a:off x="28498800" y="21564601"/>
                <a:ext cx="2633662"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1836" b="1" kern="0" dirty="0">
                    <a:solidFill>
                      <a:sysClr val="window" lastClr="FFFFFF"/>
                    </a:solidFill>
                    <a:latin typeface="Segoe UI" pitchFamily="34" charset="0"/>
                    <a:ea typeface="Segoe UI" pitchFamily="34" charset="0"/>
                    <a:cs typeface="Segoe UI" pitchFamily="34" charset="0"/>
                  </a:rPr>
                  <a:t>Core 3</a:t>
                </a:r>
              </a:p>
            </p:txBody>
          </p:sp>
          <p:sp>
            <p:nvSpPr>
              <p:cNvPr id="183" name="Rectangle 182"/>
              <p:cNvSpPr/>
              <p:nvPr/>
            </p:nvSpPr>
            <p:spPr>
              <a:xfrm flipH="1">
                <a:off x="31132462" y="21564600"/>
                <a:ext cx="2743200"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1836" b="1" kern="0" dirty="0">
                    <a:solidFill>
                      <a:sysClr val="window" lastClr="FFFFFF"/>
                    </a:solidFill>
                    <a:latin typeface="Segoe UI" pitchFamily="34" charset="0"/>
                    <a:ea typeface="Segoe UI" pitchFamily="34" charset="0"/>
                    <a:cs typeface="Segoe UI" pitchFamily="34" charset="0"/>
                  </a:rPr>
                  <a:t>Core 4</a:t>
                </a:r>
              </a:p>
            </p:txBody>
          </p:sp>
          <p:sp>
            <p:nvSpPr>
              <p:cNvPr id="184" name="Rectangle 183"/>
              <p:cNvSpPr/>
              <p:nvPr/>
            </p:nvSpPr>
            <p:spPr>
              <a:xfrm flipH="1">
                <a:off x="33875662" y="21545848"/>
                <a:ext cx="2743200"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1836" b="1" kern="0" dirty="0">
                    <a:solidFill>
                      <a:sysClr val="window" lastClr="FFFFFF"/>
                    </a:solidFill>
                    <a:latin typeface="Segoe UI" pitchFamily="34" charset="0"/>
                    <a:ea typeface="Segoe UI" pitchFamily="34" charset="0"/>
                    <a:cs typeface="Segoe UI" pitchFamily="34" charset="0"/>
                  </a:rPr>
                  <a:t>Core 5</a:t>
                </a:r>
              </a:p>
            </p:txBody>
          </p:sp>
          <p:sp>
            <p:nvSpPr>
              <p:cNvPr id="185" name="Rectangle 184"/>
              <p:cNvSpPr/>
              <p:nvPr/>
            </p:nvSpPr>
            <p:spPr>
              <a:xfrm flipH="1">
                <a:off x="32232600" y="19583401"/>
                <a:ext cx="4386262" cy="1965794"/>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1836" b="1" kern="0" dirty="0">
                    <a:solidFill>
                      <a:sysClr val="window" lastClr="FFFFFF"/>
                    </a:solidFill>
                    <a:latin typeface="Segoe UI" pitchFamily="34" charset="0"/>
                    <a:ea typeface="Segoe UI" pitchFamily="34" charset="0"/>
                    <a:cs typeface="Segoe UI" pitchFamily="34" charset="0"/>
                  </a:rPr>
                  <a:t>Complex</a:t>
                </a:r>
              </a:p>
            </p:txBody>
          </p:sp>
          <p:sp>
            <p:nvSpPr>
              <p:cNvPr id="186" name="Rectangle 185"/>
              <p:cNvSpPr/>
              <p:nvPr/>
            </p:nvSpPr>
            <p:spPr>
              <a:xfrm flipH="1">
                <a:off x="29489400" y="19562577"/>
                <a:ext cx="2743200" cy="2002024"/>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1836" b="1" kern="0" dirty="0">
                    <a:solidFill>
                      <a:sysClr val="window" lastClr="FFFFFF"/>
                    </a:solidFill>
                    <a:latin typeface="Segoe UI" pitchFamily="34" charset="0"/>
                    <a:ea typeface="Segoe UI" pitchFamily="34" charset="0"/>
                    <a:cs typeface="Segoe UI" pitchFamily="34" charset="0"/>
                  </a:rPr>
                  <a:t>FST</a:t>
                </a:r>
              </a:p>
            </p:txBody>
          </p:sp>
          <p:sp>
            <p:nvSpPr>
              <p:cNvPr id="187" name="Rectangle 186"/>
              <p:cNvSpPr/>
              <p:nvPr/>
            </p:nvSpPr>
            <p:spPr>
              <a:xfrm flipH="1">
                <a:off x="28498800" y="19583400"/>
                <a:ext cx="990600" cy="2002024"/>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vert="vert270" rtlCol="0" anchor="ctr"/>
              <a:lstStyle/>
              <a:p>
                <a:pPr algn="ctr" defTabSz="932597">
                  <a:defRPr/>
                </a:pPr>
                <a:r>
                  <a:rPr lang="en-US" sz="1224" b="1" kern="0" dirty="0">
                    <a:solidFill>
                      <a:sysClr val="window" lastClr="FFFFFF"/>
                    </a:solidFill>
                    <a:latin typeface="Segoe UI" pitchFamily="34" charset="0"/>
                    <a:ea typeface="Segoe UI" pitchFamily="34" charset="0"/>
                    <a:cs typeface="Segoe UI" pitchFamily="34" charset="0"/>
                  </a:rPr>
                  <a:t>Output</a:t>
                </a:r>
              </a:p>
            </p:txBody>
          </p:sp>
        </p:grpSp>
        <p:pic>
          <p:nvPicPr>
            <p:cNvPr id="18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258844" y="304770"/>
              <a:ext cx="4300924" cy="31306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89" name="Straight Connector 188"/>
            <p:cNvCxnSpPr/>
            <p:nvPr/>
          </p:nvCxnSpPr>
          <p:spPr>
            <a:xfrm flipH="1" flipV="1">
              <a:off x="11065107" y="1868985"/>
              <a:ext cx="1202349" cy="1748438"/>
            </a:xfrm>
            <a:prstGeom prst="line">
              <a:avLst/>
            </a:prstGeom>
            <a:noFill/>
            <a:ln w="101600" cap="flat" cmpd="sng" algn="ctr">
              <a:solidFill>
                <a:srgbClr val="FF0000"/>
              </a:solidFill>
              <a:prstDash val="solid"/>
            </a:ln>
            <a:effectLst>
              <a:outerShdw blurRad="40000" dist="20000" dir="5400000" rotWithShape="0">
                <a:srgbClr val="000000">
                  <a:alpha val="38000"/>
                </a:srgbClr>
              </a:outerShdw>
            </a:effectLst>
          </p:spPr>
        </p:cxnSp>
        <p:cxnSp>
          <p:nvCxnSpPr>
            <p:cNvPr id="190" name="Straight Connector 189"/>
            <p:cNvCxnSpPr/>
            <p:nvPr/>
          </p:nvCxnSpPr>
          <p:spPr>
            <a:xfrm flipH="1">
              <a:off x="9048355" y="1868985"/>
              <a:ext cx="566731" cy="1748438"/>
            </a:xfrm>
            <a:prstGeom prst="line">
              <a:avLst/>
            </a:prstGeom>
            <a:noFill/>
            <a:ln w="101600" cap="flat" cmpd="sng" algn="ctr">
              <a:solidFill>
                <a:srgbClr val="FF0000"/>
              </a:solidFill>
              <a:prstDash val="solid"/>
            </a:ln>
            <a:effectLst>
              <a:outerShdw blurRad="40000" dist="20000" dir="5400000" rotWithShape="0">
                <a:srgbClr val="000000">
                  <a:alpha val="38000"/>
                </a:srgbClr>
              </a:outerShdw>
            </a:effectLst>
          </p:spPr>
        </p:cxnSp>
        <p:sp>
          <p:nvSpPr>
            <p:cNvPr id="191" name="Rectangle 190"/>
            <p:cNvSpPr/>
            <p:nvPr/>
          </p:nvSpPr>
          <p:spPr>
            <a:xfrm flipH="1">
              <a:off x="9615084" y="1101616"/>
              <a:ext cx="1450004" cy="792469"/>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448" b="1" kern="0" dirty="0">
                  <a:solidFill>
                    <a:sysClr val="window" lastClr="FFFFFF"/>
                  </a:solidFill>
                  <a:latin typeface="Segoe UI" pitchFamily="34" charset="0"/>
                  <a:ea typeface="Segoe UI" pitchFamily="34" charset="0"/>
                  <a:cs typeface="Segoe UI" pitchFamily="34" charset="0"/>
                </a:rPr>
                <a:t>Cluster 0</a:t>
              </a:r>
            </a:p>
          </p:txBody>
        </p:sp>
      </p:grpSp>
    </p:spTree>
    <p:extLst>
      <p:ext uri="{BB962C8B-B14F-4D97-AF65-F5344CB8AC3E}">
        <p14:creationId xmlns:p14="http://schemas.microsoft.com/office/powerpoint/2010/main" val="19524207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ounded Rectangle 112"/>
          <p:cNvSpPr/>
          <p:nvPr/>
        </p:nvSpPr>
        <p:spPr bwMode="auto">
          <a:xfrm>
            <a:off x="5303759" y="1363663"/>
            <a:ext cx="2048057" cy="5306009"/>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a:t>Putting it all together</a:t>
            </a:r>
          </a:p>
        </p:txBody>
      </p:sp>
      <p:cxnSp>
        <p:nvCxnSpPr>
          <p:cNvPr id="48" name="Straight Arrow Connector 47"/>
          <p:cNvCxnSpPr>
            <a:stCxn id="52" idx="2"/>
            <a:endCxn id="49" idx="0"/>
          </p:cNvCxnSpPr>
          <p:nvPr/>
        </p:nvCxnSpPr>
        <p:spPr>
          <a:xfrm flipH="1">
            <a:off x="3283900" y="2435837"/>
            <a:ext cx="7875" cy="756944"/>
          </a:xfrm>
          <a:prstGeom prst="straightConnector1">
            <a:avLst/>
          </a:prstGeom>
          <a:noFill/>
          <a:ln w="28575" cap="flat" cmpd="sng" algn="ctr">
            <a:solidFill>
              <a:sysClr val="windowText" lastClr="000000"/>
            </a:solidFill>
            <a:prstDash val="solid"/>
            <a:headEnd type="none" w="med" len="med"/>
            <a:tailEnd type="triangle" w="med" len="lg"/>
          </a:ln>
          <a:effectLst/>
        </p:spPr>
      </p:cxnSp>
      <p:sp>
        <p:nvSpPr>
          <p:cNvPr id="49" name="Rounded Rectangle 48"/>
          <p:cNvSpPr/>
          <p:nvPr/>
        </p:nvSpPr>
        <p:spPr>
          <a:xfrm>
            <a:off x="2168357" y="3192781"/>
            <a:ext cx="2231086" cy="587395"/>
          </a:xfrm>
          <a:prstGeom prst="roundRect">
            <a:avLst/>
          </a:prstGeom>
          <a:ln/>
        </p:spPr>
        <p:style>
          <a:lnRef idx="0">
            <a:schemeClr val="accent1"/>
          </a:lnRef>
          <a:fillRef idx="3">
            <a:schemeClr val="accent1"/>
          </a:fillRef>
          <a:effectRef idx="3">
            <a:schemeClr val="accent1"/>
          </a:effectRef>
          <a:fontRef idx="minor">
            <a:schemeClr val="lt1"/>
          </a:fontRef>
        </p:style>
        <p:txBody>
          <a:bodyPr wrap="square" lIns="68589" tIns="34295" rIns="68589" bIns="34295" rtlCol="0" anchor="ctr">
            <a:spAutoFit/>
          </a:bodyPr>
          <a:lstStyle/>
          <a:p>
            <a:pPr algn="ctr" defTabSz="685891">
              <a:defRPr/>
            </a:pPr>
            <a:r>
              <a:rPr lang="en-US" sz="1500" kern="0" dirty="0">
                <a:solidFill>
                  <a:srgbClr val="000000"/>
                </a:solidFill>
                <a:latin typeface="Segoe UI" pitchFamily="34" charset="0"/>
                <a:ea typeface="Segoe UI" pitchFamily="34" charset="0"/>
                <a:cs typeface="Segoe UI" pitchFamily="34" charset="0"/>
              </a:rPr>
              <a:t>FFE: Free-Form Expressions</a:t>
            </a:r>
          </a:p>
        </p:txBody>
      </p:sp>
      <p:cxnSp>
        <p:nvCxnSpPr>
          <p:cNvPr id="50" name="Straight Arrow Connector 49"/>
          <p:cNvCxnSpPr>
            <a:stCxn id="49" idx="2"/>
            <a:endCxn id="51" idx="0"/>
          </p:cNvCxnSpPr>
          <p:nvPr/>
        </p:nvCxnSpPr>
        <p:spPr>
          <a:xfrm>
            <a:off x="3283900" y="3780176"/>
            <a:ext cx="9293" cy="880891"/>
          </a:xfrm>
          <a:prstGeom prst="straightConnector1">
            <a:avLst/>
          </a:prstGeom>
          <a:noFill/>
          <a:ln w="28575" cap="flat" cmpd="sng" algn="ctr">
            <a:solidFill>
              <a:sysClr val="windowText" lastClr="000000"/>
            </a:solidFill>
            <a:prstDash val="solid"/>
            <a:headEnd type="none" w="med" len="med"/>
            <a:tailEnd type="triangle" w="med" len="lg"/>
          </a:ln>
          <a:effectLst/>
        </p:spPr>
      </p:cxnSp>
      <p:sp>
        <p:nvSpPr>
          <p:cNvPr id="51" name="Rounded Rectangle 50"/>
          <p:cNvSpPr/>
          <p:nvPr/>
        </p:nvSpPr>
        <p:spPr>
          <a:xfrm>
            <a:off x="2177650" y="4661067"/>
            <a:ext cx="2231086" cy="621458"/>
          </a:xfrm>
          <a:prstGeom prst="roundRect">
            <a:avLst/>
          </a:prstGeom>
          <a:ln/>
        </p:spPr>
        <p:style>
          <a:lnRef idx="3">
            <a:schemeClr val="lt1"/>
          </a:lnRef>
          <a:fillRef idx="1">
            <a:schemeClr val="accent5"/>
          </a:fillRef>
          <a:effectRef idx="1">
            <a:schemeClr val="accent5"/>
          </a:effectRef>
          <a:fontRef idx="minor">
            <a:schemeClr val="lt1"/>
          </a:fontRef>
        </p:style>
        <p:txBody>
          <a:bodyPr wrap="square" lIns="68589" tIns="34295" rIns="68589" bIns="34295" rtlCol="0" anchor="ctr">
            <a:spAutoFit/>
          </a:bodyPr>
          <a:lstStyle/>
          <a:p>
            <a:pPr algn="ctr" defTabSz="685891">
              <a:defRPr/>
            </a:pPr>
            <a:r>
              <a:rPr lang="en-US" sz="1600" kern="0" dirty="0">
                <a:solidFill>
                  <a:sysClr val="windowText" lastClr="000000">
                    <a:alpha val="99000"/>
                  </a:sysClr>
                </a:solidFill>
                <a:latin typeface="Segoe UI" pitchFamily="34" charset="0"/>
                <a:ea typeface="Segoe UI" pitchFamily="34" charset="0"/>
                <a:cs typeface="Segoe UI" pitchFamily="34" charset="0"/>
              </a:rPr>
              <a:t>MLS: Machine Learning Scoring</a:t>
            </a:r>
            <a:endParaRPr lang="en-US" sz="1500" kern="0" dirty="0">
              <a:solidFill>
                <a:srgbClr val="000000"/>
              </a:solidFill>
              <a:latin typeface="Segoe UI" pitchFamily="34" charset="0"/>
              <a:ea typeface="Segoe UI" pitchFamily="34" charset="0"/>
              <a:cs typeface="Segoe UI" pitchFamily="34" charset="0"/>
            </a:endParaRPr>
          </a:p>
        </p:txBody>
      </p:sp>
      <p:sp>
        <p:nvSpPr>
          <p:cNvPr id="52" name="Rounded Rectangle 51"/>
          <p:cNvSpPr/>
          <p:nvPr/>
        </p:nvSpPr>
        <p:spPr>
          <a:xfrm>
            <a:off x="2176232" y="1882483"/>
            <a:ext cx="2231086" cy="553354"/>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lIns="68589" tIns="34295" rIns="68589" bIns="34295" rtlCol="0" anchor="ctr">
            <a:spAutoFit/>
          </a:bodyPr>
          <a:lstStyle/>
          <a:p>
            <a:pPr algn="ctr" defTabSz="685891">
              <a:defRPr/>
            </a:pPr>
            <a:endParaRPr lang="en-US" sz="500" kern="0" dirty="0" smtClean="0">
              <a:solidFill>
                <a:srgbClr val="000000"/>
              </a:solidFill>
              <a:latin typeface="Segoe UI" pitchFamily="34" charset="0"/>
              <a:ea typeface="Segoe UI" pitchFamily="34" charset="0"/>
              <a:cs typeface="Segoe UI" pitchFamily="34" charset="0"/>
            </a:endParaRPr>
          </a:p>
          <a:p>
            <a:pPr algn="ctr" defTabSz="685891">
              <a:defRPr/>
            </a:pPr>
            <a:r>
              <a:rPr lang="en-US" sz="1500" kern="0" dirty="0" smtClean="0">
                <a:solidFill>
                  <a:srgbClr val="000000"/>
                </a:solidFill>
                <a:latin typeface="Segoe UI" pitchFamily="34" charset="0"/>
                <a:ea typeface="Segoe UI" pitchFamily="34" charset="0"/>
                <a:cs typeface="Segoe UI" pitchFamily="34" charset="0"/>
              </a:rPr>
              <a:t>FE</a:t>
            </a:r>
            <a:r>
              <a:rPr lang="en-US" sz="1500" kern="0" dirty="0">
                <a:solidFill>
                  <a:srgbClr val="000000"/>
                </a:solidFill>
                <a:latin typeface="Segoe UI" pitchFamily="34" charset="0"/>
                <a:ea typeface="Segoe UI" pitchFamily="34" charset="0"/>
                <a:cs typeface="Segoe UI" pitchFamily="34" charset="0"/>
              </a:rPr>
              <a:t>: Feature </a:t>
            </a:r>
            <a:r>
              <a:rPr lang="en-US" sz="1500" kern="0" dirty="0" smtClean="0">
                <a:solidFill>
                  <a:srgbClr val="000000"/>
                </a:solidFill>
                <a:latin typeface="Segoe UI" pitchFamily="34" charset="0"/>
                <a:ea typeface="Segoe UI" pitchFamily="34" charset="0"/>
                <a:cs typeface="Segoe UI" pitchFamily="34" charset="0"/>
              </a:rPr>
              <a:t>Extraction</a:t>
            </a:r>
          </a:p>
          <a:p>
            <a:pPr algn="ctr" defTabSz="685891">
              <a:defRPr/>
            </a:pPr>
            <a:endParaRPr lang="en-US" sz="800" kern="0" dirty="0" smtClean="0">
              <a:solidFill>
                <a:srgbClr val="000000"/>
              </a:solidFill>
              <a:latin typeface="Segoe UI" pitchFamily="34" charset="0"/>
              <a:ea typeface="Segoe UI" pitchFamily="34" charset="0"/>
              <a:cs typeface="Segoe UI" pitchFamily="34" charset="0"/>
            </a:endParaRPr>
          </a:p>
        </p:txBody>
      </p:sp>
      <p:cxnSp>
        <p:nvCxnSpPr>
          <p:cNvPr id="53" name="Straight Arrow Connector 52"/>
          <p:cNvCxnSpPr>
            <a:stCxn id="70" idx="2"/>
            <a:endCxn id="52" idx="0"/>
          </p:cNvCxnSpPr>
          <p:nvPr/>
        </p:nvCxnSpPr>
        <p:spPr>
          <a:xfrm flipH="1">
            <a:off x="3291775" y="1623093"/>
            <a:ext cx="63" cy="259390"/>
          </a:xfrm>
          <a:prstGeom prst="straightConnector1">
            <a:avLst/>
          </a:prstGeom>
          <a:noFill/>
          <a:ln w="28575" cap="flat" cmpd="sng" algn="ctr">
            <a:solidFill>
              <a:sysClr val="windowText" lastClr="000000"/>
            </a:solidFill>
            <a:prstDash val="solid"/>
            <a:headEnd type="none" w="med" len="med"/>
            <a:tailEnd type="triangle" w="med" len="lg"/>
          </a:ln>
          <a:effectLst/>
        </p:spPr>
      </p:cxnSp>
      <p:cxnSp>
        <p:nvCxnSpPr>
          <p:cNvPr id="55" name="Straight Arrow Connector 54"/>
          <p:cNvCxnSpPr>
            <a:stCxn id="51" idx="2"/>
            <a:endCxn id="71" idx="0"/>
          </p:cNvCxnSpPr>
          <p:nvPr/>
        </p:nvCxnSpPr>
        <p:spPr>
          <a:xfrm>
            <a:off x="3293193" y="5282525"/>
            <a:ext cx="9706" cy="403121"/>
          </a:xfrm>
          <a:prstGeom prst="straightConnector1">
            <a:avLst/>
          </a:prstGeom>
          <a:noFill/>
          <a:ln w="28575" cap="flat" cmpd="sng" algn="ctr">
            <a:solidFill>
              <a:sysClr val="windowText" lastClr="000000"/>
            </a:solidFill>
            <a:prstDash val="solid"/>
            <a:headEnd type="none" w="med" len="med"/>
            <a:tailEnd type="triangle" w="med" len="lg"/>
          </a:ln>
          <a:effectLst/>
        </p:spPr>
      </p:cxnSp>
      <p:sp>
        <p:nvSpPr>
          <p:cNvPr id="63" name="Rounded Rectangle 62"/>
          <p:cNvSpPr/>
          <p:nvPr/>
        </p:nvSpPr>
        <p:spPr>
          <a:xfrm>
            <a:off x="5896116" y="1983906"/>
            <a:ext cx="914478" cy="332017"/>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lIns="68589" tIns="34295" rIns="68589" bIns="34295" rtlCol="0" anchor="ctr">
            <a:spAutoFit/>
          </a:bodyPr>
          <a:lstStyle/>
          <a:p>
            <a:pPr algn="ctr" defTabSz="685891">
              <a:defRPr/>
            </a:pPr>
            <a:r>
              <a:rPr lang="en-US" sz="1500" kern="0" dirty="0" smtClean="0">
                <a:solidFill>
                  <a:srgbClr val="000000"/>
                </a:solidFill>
                <a:latin typeface="Segoe UI" pitchFamily="34" charset="0"/>
                <a:ea typeface="Segoe UI" pitchFamily="34" charset="0"/>
                <a:cs typeface="Segoe UI" pitchFamily="34" charset="0"/>
              </a:rPr>
              <a:t>FPGA 0</a:t>
            </a:r>
            <a:endParaRPr lang="en-US" sz="1500" kern="0" dirty="0">
              <a:solidFill>
                <a:srgbClr val="000000"/>
              </a:solidFill>
              <a:latin typeface="Segoe UI" pitchFamily="34" charset="0"/>
              <a:ea typeface="Segoe UI" pitchFamily="34" charset="0"/>
              <a:cs typeface="Segoe UI" pitchFamily="34" charset="0"/>
            </a:endParaRPr>
          </a:p>
        </p:txBody>
      </p:sp>
      <p:sp>
        <p:nvSpPr>
          <p:cNvPr id="65" name="Rounded Rectangle 64"/>
          <p:cNvSpPr/>
          <p:nvPr/>
        </p:nvSpPr>
        <p:spPr>
          <a:xfrm>
            <a:off x="5896116" y="2537606"/>
            <a:ext cx="914478" cy="332017"/>
          </a:xfrm>
          <a:prstGeom prst="roundRect">
            <a:avLst/>
          </a:prstGeom>
          <a:ln/>
        </p:spPr>
        <p:style>
          <a:lnRef idx="0">
            <a:schemeClr val="accent1"/>
          </a:lnRef>
          <a:fillRef idx="3">
            <a:schemeClr val="accent1"/>
          </a:fillRef>
          <a:effectRef idx="3">
            <a:schemeClr val="accent1"/>
          </a:effectRef>
          <a:fontRef idx="minor">
            <a:schemeClr val="lt1"/>
          </a:fontRef>
        </p:style>
        <p:txBody>
          <a:bodyPr wrap="square" lIns="68589" tIns="34295" rIns="68589" bIns="34295" rtlCol="0" anchor="ctr">
            <a:spAutoFit/>
          </a:bodyPr>
          <a:lstStyle/>
          <a:p>
            <a:pPr algn="ctr" defTabSz="685891">
              <a:defRPr/>
            </a:pPr>
            <a:r>
              <a:rPr lang="en-US" sz="1500" kern="0" dirty="0" smtClean="0">
                <a:solidFill>
                  <a:srgbClr val="000000"/>
                </a:solidFill>
                <a:latin typeface="Segoe UI" pitchFamily="34" charset="0"/>
                <a:ea typeface="Segoe UI" pitchFamily="34" charset="0"/>
                <a:cs typeface="Segoe UI" pitchFamily="34" charset="0"/>
              </a:rPr>
              <a:t>FPGA 1 </a:t>
            </a:r>
            <a:endParaRPr lang="en-US" sz="1500" kern="0" dirty="0">
              <a:solidFill>
                <a:srgbClr val="000000"/>
              </a:solidFill>
              <a:latin typeface="Segoe UI" pitchFamily="34" charset="0"/>
              <a:ea typeface="Segoe UI" pitchFamily="34" charset="0"/>
              <a:cs typeface="Segoe UI" pitchFamily="34" charset="0"/>
            </a:endParaRPr>
          </a:p>
        </p:txBody>
      </p:sp>
      <p:cxnSp>
        <p:nvCxnSpPr>
          <p:cNvPr id="77" name="Straight Arrow Connector 76"/>
          <p:cNvCxnSpPr>
            <a:stCxn id="63" idx="2"/>
            <a:endCxn id="65" idx="0"/>
          </p:cNvCxnSpPr>
          <p:nvPr/>
        </p:nvCxnSpPr>
        <p:spPr>
          <a:xfrm>
            <a:off x="6353355" y="2315923"/>
            <a:ext cx="0" cy="22168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3" name="Rounded Rectangle 82"/>
          <p:cNvSpPr/>
          <p:nvPr/>
        </p:nvSpPr>
        <p:spPr>
          <a:xfrm>
            <a:off x="5896116" y="3103354"/>
            <a:ext cx="914478" cy="332017"/>
          </a:xfrm>
          <a:prstGeom prst="roundRect">
            <a:avLst/>
          </a:prstGeom>
          <a:ln/>
        </p:spPr>
        <p:style>
          <a:lnRef idx="0">
            <a:schemeClr val="accent1"/>
          </a:lnRef>
          <a:fillRef idx="3">
            <a:schemeClr val="accent1"/>
          </a:fillRef>
          <a:effectRef idx="3">
            <a:schemeClr val="accent1"/>
          </a:effectRef>
          <a:fontRef idx="minor">
            <a:schemeClr val="lt1"/>
          </a:fontRef>
        </p:style>
        <p:txBody>
          <a:bodyPr wrap="square" lIns="68589" tIns="34295" rIns="68589" bIns="34295" rtlCol="0" anchor="ctr">
            <a:spAutoFit/>
          </a:bodyPr>
          <a:lstStyle/>
          <a:p>
            <a:pPr algn="ctr" defTabSz="685891">
              <a:defRPr/>
            </a:pPr>
            <a:r>
              <a:rPr lang="en-US" sz="1500" kern="0" dirty="0" smtClean="0">
                <a:solidFill>
                  <a:srgbClr val="000000"/>
                </a:solidFill>
                <a:latin typeface="Segoe UI" pitchFamily="34" charset="0"/>
                <a:ea typeface="Segoe UI" pitchFamily="34" charset="0"/>
                <a:cs typeface="Segoe UI" pitchFamily="34" charset="0"/>
              </a:rPr>
              <a:t>FPGA 2</a:t>
            </a:r>
            <a:endParaRPr lang="en-US" sz="1500" kern="0" dirty="0">
              <a:solidFill>
                <a:srgbClr val="000000"/>
              </a:solidFill>
              <a:latin typeface="Segoe UI" pitchFamily="34" charset="0"/>
              <a:ea typeface="Segoe UI" pitchFamily="34" charset="0"/>
              <a:cs typeface="Segoe UI" pitchFamily="34" charset="0"/>
            </a:endParaRPr>
          </a:p>
        </p:txBody>
      </p:sp>
      <p:cxnSp>
        <p:nvCxnSpPr>
          <p:cNvPr id="84" name="Straight Arrow Connector 83"/>
          <p:cNvCxnSpPr/>
          <p:nvPr/>
        </p:nvCxnSpPr>
        <p:spPr>
          <a:xfrm>
            <a:off x="6364133" y="2869623"/>
            <a:ext cx="0" cy="22168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5" name="Rounded Rectangle 84"/>
          <p:cNvSpPr/>
          <p:nvPr/>
        </p:nvSpPr>
        <p:spPr>
          <a:xfrm>
            <a:off x="5896116" y="3681541"/>
            <a:ext cx="914478" cy="332017"/>
          </a:xfrm>
          <a:prstGeom prst="roundRect">
            <a:avLst/>
          </a:prstGeom>
          <a:ln/>
        </p:spPr>
        <p:style>
          <a:lnRef idx="0">
            <a:schemeClr val="accent1"/>
          </a:lnRef>
          <a:fillRef idx="3">
            <a:schemeClr val="accent1"/>
          </a:fillRef>
          <a:effectRef idx="3">
            <a:schemeClr val="accent1"/>
          </a:effectRef>
          <a:fontRef idx="minor">
            <a:schemeClr val="lt1"/>
          </a:fontRef>
        </p:style>
        <p:txBody>
          <a:bodyPr wrap="square" lIns="68589" tIns="34295" rIns="68589" bIns="34295" rtlCol="0" anchor="ctr">
            <a:spAutoFit/>
          </a:bodyPr>
          <a:lstStyle/>
          <a:p>
            <a:pPr algn="ctr" defTabSz="685891">
              <a:defRPr/>
            </a:pPr>
            <a:r>
              <a:rPr lang="en-US" sz="1500" kern="0" dirty="0" smtClean="0">
                <a:solidFill>
                  <a:srgbClr val="000000"/>
                </a:solidFill>
                <a:latin typeface="Segoe UI" pitchFamily="34" charset="0"/>
                <a:ea typeface="Segoe UI" pitchFamily="34" charset="0"/>
                <a:cs typeface="Segoe UI" pitchFamily="34" charset="0"/>
              </a:rPr>
              <a:t>FPGA 3</a:t>
            </a:r>
            <a:endParaRPr lang="en-US" sz="1500" kern="0" dirty="0">
              <a:solidFill>
                <a:srgbClr val="000000"/>
              </a:solidFill>
              <a:latin typeface="Segoe UI" pitchFamily="34" charset="0"/>
              <a:ea typeface="Segoe UI" pitchFamily="34" charset="0"/>
              <a:cs typeface="Segoe UI" pitchFamily="34" charset="0"/>
            </a:endParaRPr>
          </a:p>
        </p:txBody>
      </p:sp>
      <p:cxnSp>
        <p:nvCxnSpPr>
          <p:cNvPr id="86" name="Straight Arrow Connector 85"/>
          <p:cNvCxnSpPr/>
          <p:nvPr/>
        </p:nvCxnSpPr>
        <p:spPr>
          <a:xfrm>
            <a:off x="6364133" y="3447810"/>
            <a:ext cx="0" cy="22168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6370764" y="4013558"/>
            <a:ext cx="0" cy="22168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3" name="Rounded Rectangle 102"/>
          <p:cNvSpPr/>
          <p:nvPr/>
        </p:nvSpPr>
        <p:spPr>
          <a:xfrm>
            <a:off x="5896116" y="4235241"/>
            <a:ext cx="914478" cy="332017"/>
          </a:xfrm>
          <a:prstGeom prst="roundRect">
            <a:avLst/>
          </a:prstGeom>
          <a:ln/>
        </p:spPr>
        <p:style>
          <a:lnRef idx="3">
            <a:schemeClr val="lt1"/>
          </a:lnRef>
          <a:fillRef idx="1">
            <a:schemeClr val="accent5"/>
          </a:fillRef>
          <a:effectRef idx="1">
            <a:schemeClr val="accent5"/>
          </a:effectRef>
          <a:fontRef idx="minor">
            <a:schemeClr val="lt1"/>
          </a:fontRef>
        </p:style>
        <p:txBody>
          <a:bodyPr wrap="square" lIns="68589" tIns="34295" rIns="68589" bIns="34295" rtlCol="0" anchor="ctr">
            <a:spAutoFit/>
          </a:bodyPr>
          <a:lstStyle/>
          <a:p>
            <a:pPr algn="ctr" defTabSz="685891">
              <a:defRPr/>
            </a:pPr>
            <a:r>
              <a:rPr lang="en-US" sz="1500" kern="0" dirty="0" smtClean="0">
                <a:solidFill>
                  <a:schemeClr val="tx1">
                    <a:lumMod val="50000"/>
                  </a:schemeClr>
                </a:solidFill>
                <a:latin typeface="Segoe UI" pitchFamily="34" charset="0"/>
                <a:ea typeface="Segoe UI" pitchFamily="34" charset="0"/>
                <a:cs typeface="Segoe UI" pitchFamily="34" charset="0"/>
              </a:rPr>
              <a:t>FPGA 4</a:t>
            </a:r>
            <a:endParaRPr lang="en-US" sz="1500" kern="0" dirty="0">
              <a:solidFill>
                <a:schemeClr val="tx1">
                  <a:lumMod val="50000"/>
                </a:schemeClr>
              </a:solidFill>
              <a:latin typeface="Segoe UI" pitchFamily="34" charset="0"/>
              <a:ea typeface="Segoe UI" pitchFamily="34" charset="0"/>
              <a:cs typeface="Segoe UI" pitchFamily="34" charset="0"/>
            </a:endParaRPr>
          </a:p>
        </p:txBody>
      </p:sp>
      <p:sp>
        <p:nvSpPr>
          <p:cNvPr id="104" name="Rounded Rectangle 103"/>
          <p:cNvSpPr/>
          <p:nvPr/>
        </p:nvSpPr>
        <p:spPr>
          <a:xfrm>
            <a:off x="5896116" y="4788941"/>
            <a:ext cx="914478" cy="332017"/>
          </a:xfrm>
          <a:prstGeom prst="roundRect">
            <a:avLst/>
          </a:prstGeom>
          <a:ln/>
        </p:spPr>
        <p:style>
          <a:lnRef idx="3">
            <a:schemeClr val="lt1"/>
          </a:lnRef>
          <a:fillRef idx="1">
            <a:schemeClr val="accent5"/>
          </a:fillRef>
          <a:effectRef idx="1">
            <a:schemeClr val="accent5"/>
          </a:effectRef>
          <a:fontRef idx="minor">
            <a:schemeClr val="lt1"/>
          </a:fontRef>
        </p:style>
        <p:txBody>
          <a:bodyPr wrap="square" lIns="68589" tIns="34295" rIns="68589" bIns="34295" rtlCol="0" anchor="ctr">
            <a:spAutoFit/>
          </a:bodyPr>
          <a:lstStyle/>
          <a:p>
            <a:pPr algn="ctr" defTabSz="685891">
              <a:defRPr/>
            </a:pPr>
            <a:r>
              <a:rPr lang="en-US" sz="1500" kern="0" dirty="0" smtClean="0">
                <a:solidFill>
                  <a:schemeClr val="tx1">
                    <a:lumMod val="50000"/>
                  </a:schemeClr>
                </a:solidFill>
                <a:latin typeface="Segoe UI" pitchFamily="34" charset="0"/>
                <a:ea typeface="Segoe UI" pitchFamily="34" charset="0"/>
                <a:cs typeface="Segoe UI" pitchFamily="34" charset="0"/>
              </a:rPr>
              <a:t>FPGA 5</a:t>
            </a:r>
            <a:endParaRPr lang="en-US" sz="1500" kern="0" dirty="0">
              <a:solidFill>
                <a:schemeClr val="tx1">
                  <a:lumMod val="50000"/>
                </a:schemeClr>
              </a:solidFill>
              <a:latin typeface="Segoe UI" pitchFamily="34" charset="0"/>
              <a:ea typeface="Segoe UI" pitchFamily="34" charset="0"/>
              <a:cs typeface="Segoe UI" pitchFamily="34" charset="0"/>
            </a:endParaRPr>
          </a:p>
        </p:txBody>
      </p:sp>
      <p:cxnSp>
        <p:nvCxnSpPr>
          <p:cNvPr id="105" name="Straight Arrow Connector 104"/>
          <p:cNvCxnSpPr>
            <a:stCxn id="103" idx="2"/>
            <a:endCxn id="104" idx="0"/>
          </p:cNvCxnSpPr>
          <p:nvPr/>
        </p:nvCxnSpPr>
        <p:spPr>
          <a:xfrm>
            <a:off x="6353355" y="4567258"/>
            <a:ext cx="0" cy="22168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6" name="Rounded Rectangle 105"/>
          <p:cNvSpPr/>
          <p:nvPr/>
        </p:nvSpPr>
        <p:spPr>
          <a:xfrm>
            <a:off x="5896116" y="5354689"/>
            <a:ext cx="914478" cy="332017"/>
          </a:xfrm>
          <a:prstGeom prst="roundRect">
            <a:avLst/>
          </a:prstGeom>
          <a:ln/>
        </p:spPr>
        <p:style>
          <a:lnRef idx="3">
            <a:schemeClr val="lt1"/>
          </a:lnRef>
          <a:fillRef idx="1">
            <a:schemeClr val="accent5"/>
          </a:fillRef>
          <a:effectRef idx="1">
            <a:schemeClr val="accent5"/>
          </a:effectRef>
          <a:fontRef idx="minor">
            <a:schemeClr val="lt1"/>
          </a:fontRef>
        </p:style>
        <p:txBody>
          <a:bodyPr wrap="square" lIns="68589" tIns="34295" rIns="68589" bIns="34295" rtlCol="0" anchor="ctr">
            <a:spAutoFit/>
          </a:bodyPr>
          <a:lstStyle/>
          <a:p>
            <a:pPr algn="ctr" defTabSz="685891">
              <a:defRPr/>
            </a:pPr>
            <a:r>
              <a:rPr lang="en-US" sz="1500" kern="0" dirty="0" smtClean="0">
                <a:solidFill>
                  <a:schemeClr val="tx1">
                    <a:lumMod val="50000"/>
                  </a:schemeClr>
                </a:solidFill>
                <a:latin typeface="Segoe UI" pitchFamily="34" charset="0"/>
                <a:ea typeface="Segoe UI" pitchFamily="34" charset="0"/>
                <a:cs typeface="Segoe UI" pitchFamily="34" charset="0"/>
              </a:rPr>
              <a:t>FPGA 6</a:t>
            </a:r>
            <a:endParaRPr lang="en-US" sz="1500" kern="0" dirty="0">
              <a:solidFill>
                <a:schemeClr val="tx1">
                  <a:lumMod val="50000"/>
                </a:schemeClr>
              </a:solidFill>
              <a:latin typeface="Segoe UI" pitchFamily="34" charset="0"/>
              <a:ea typeface="Segoe UI" pitchFamily="34" charset="0"/>
              <a:cs typeface="Segoe UI" pitchFamily="34" charset="0"/>
            </a:endParaRPr>
          </a:p>
        </p:txBody>
      </p:sp>
      <p:cxnSp>
        <p:nvCxnSpPr>
          <p:cNvPr id="107" name="Straight Arrow Connector 106"/>
          <p:cNvCxnSpPr/>
          <p:nvPr/>
        </p:nvCxnSpPr>
        <p:spPr>
          <a:xfrm>
            <a:off x="6364133" y="5120958"/>
            <a:ext cx="0" cy="22168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8" name="Rounded Rectangle 107"/>
          <p:cNvSpPr/>
          <p:nvPr/>
        </p:nvSpPr>
        <p:spPr>
          <a:xfrm>
            <a:off x="5896116" y="5932876"/>
            <a:ext cx="914478" cy="332017"/>
          </a:xfrm>
          <a:prstGeom prst="roundRect">
            <a:avLst/>
          </a:prstGeom>
          <a:solidFill>
            <a:schemeClr val="bg1">
              <a:lumMod val="95000"/>
            </a:schemeClr>
          </a:solidFill>
          <a:ln w="9525" cap="flat" cmpd="sng" algn="ctr">
            <a:solidFill>
              <a:schemeClr val="bg1">
                <a:lumMod val="85000"/>
              </a:schemeClr>
            </a:solidFill>
            <a:prstDash val="solid"/>
          </a:ln>
          <a:effectLst>
            <a:outerShdw blurRad="40000" dist="20000" dir="5400000" rotWithShape="0">
              <a:srgbClr val="000000">
                <a:alpha val="38000"/>
              </a:srgbClr>
            </a:outerShdw>
          </a:effectLst>
        </p:spPr>
        <p:txBody>
          <a:bodyPr wrap="square" lIns="68589" tIns="34295" rIns="68589" bIns="34295" rtlCol="0" anchor="ctr">
            <a:spAutoFit/>
          </a:bodyPr>
          <a:lstStyle/>
          <a:p>
            <a:pPr algn="ctr" defTabSz="685891">
              <a:defRPr/>
            </a:pPr>
            <a:r>
              <a:rPr lang="en-US" sz="1500" kern="0" dirty="0" smtClean="0">
                <a:solidFill>
                  <a:schemeClr val="bg1">
                    <a:lumMod val="65000"/>
                  </a:schemeClr>
                </a:solidFill>
                <a:latin typeface="Segoe UI" pitchFamily="34" charset="0"/>
                <a:ea typeface="Segoe UI" pitchFamily="34" charset="0"/>
                <a:cs typeface="Segoe UI" pitchFamily="34" charset="0"/>
              </a:rPr>
              <a:t>FPGA 7</a:t>
            </a:r>
            <a:endParaRPr lang="en-US" sz="1500" kern="0" dirty="0">
              <a:solidFill>
                <a:schemeClr val="bg1">
                  <a:lumMod val="65000"/>
                </a:schemeClr>
              </a:solidFill>
              <a:latin typeface="Segoe UI" pitchFamily="34" charset="0"/>
              <a:ea typeface="Segoe UI" pitchFamily="34" charset="0"/>
              <a:cs typeface="Segoe UI" pitchFamily="34" charset="0"/>
            </a:endParaRPr>
          </a:p>
        </p:txBody>
      </p:sp>
      <p:cxnSp>
        <p:nvCxnSpPr>
          <p:cNvPr id="109" name="Straight Arrow Connector 108"/>
          <p:cNvCxnSpPr/>
          <p:nvPr/>
        </p:nvCxnSpPr>
        <p:spPr>
          <a:xfrm>
            <a:off x="6364133" y="5699145"/>
            <a:ext cx="0" cy="22168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51" name="Group 150"/>
          <p:cNvGrpSpPr/>
          <p:nvPr/>
        </p:nvGrpSpPr>
        <p:grpSpPr>
          <a:xfrm>
            <a:off x="8507664" y="1984443"/>
            <a:ext cx="1021632" cy="4254889"/>
            <a:chOff x="6380205" y="1984442"/>
            <a:chExt cx="766159" cy="4254889"/>
          </a:xfrm>
        </p:grpSpPr>
        <p:sp>
          <p:nvSpPr>
            <p:cNvPr id="114" name="Rounded Rectangle 113"/>
            <p:cNvSpPr/>
            <p:nvPr/>
          </p:nvSpPr>
          <p:spPr>
            <a:xfrm>
              <a:off x="6380205" y="1984442"/>
              <a:ext cx="761618" cy="332017"/>
            </a:xfrm>
            <a:prstGeom prst="roundRect">
              <a:avLst/>
            </a:prstGeom>
            <a:solidFill>
              <a:schemeClr val="tx1"/>
            </a:solidFill>
            <a:ln w="9525" cap="flat" cmpd="sng" algn="ctr">
              <a:solidFill>
                <a:schemeClr val="tx1"/>
              </a:solidFill>
              <a:prstDash val="solid"/>
            </a:ln>
            <a:effectLst>
              <a:outerShdw blurRad="40000" dist="20000" dir="5400000" rotWithShape="0">
                <a:srgbClr val="000000">
                  <a:alpha val="38000"/>
                </a:srgbClr>
              </a:outerShdw>
            </a:effectLst>
          </p:spPr>
          <p:txBody>
            <a:bodyPr wrap="square" lIns="68589" tIns="34295" rIns="68589" bIns="34295" rtlCol="0" anchor="ctr">
              <a:spAutoFit/>
            </a:bodyPr>
            <a:lstStyle/>
            <a:p>
              <a:pPr algn="ctr" defTabSz="685891">
                <a:defRPr/>
              </a:pPr>
              <a:r>
                <a:rPr lang="en-US" sz="1500" kern="0" dirty="0" smtClean="0">
                  <a:solidFill>
                    <a:schemeClr val="bg1"/>
                  </a:solidFill>
                  <a:latin typeface="Segoe UI" pitchFamily="34" charset="0"/>
                  <a:ea typeface="Segoe UI" pitchFamily="34" charset="0"/>
                  <a:cs typeface="Segoe UI" pitchFamily="34" charset="0"/>
                </a:rPr>
                <a:t>Server</a:t>
              </a:r>
              <a:endParaRPr lang="en-US" sz="1500" kern="0" dirty="0">
                <a:solidFill>
                  <a:schemeClr val="bg1"/>
                </a:solidFill>
                <a:latin typeface="Segoe UI" pitchFamily="34" charset="0"/>
                <a:ea typeface="Segoe UI" pitchFamily="34" charset="0"/>
                <a:cs typeface="Segoe UI" pitchFamily="34" charset="0"/>
              </a:endParaRPr>
            </a:p>
          </p:txBody>
        </p:sp>
        <p:sp>
          <p:nvSpPr>
            <p:cNvPr id="115" name="Rounded Rectangle 114"/>
            <p:cNvSpPr/>
            <p:nvPr/>
          </p:nvSpPr>
          <p:spPr>
            <a:xfrm>
              <a:off x="6384746" y="2537605"/>
              <a:ext cx="761618" cy="332017"/>
            </a:xfrm>
            <a:prstGeom prst="roundRect">
              <a:avLst/>
            </a:prstGeom>
            <a:solidFill>
              <a:schemeClr val="tx1"/>
            </a:solidFill>
            <a:ln w="9525" cap="flat" cmpd="sng" algn="ctr">
              <a:solidFill>
                <a:schemeClr val="tx1"/>
              </a:solidFill>
              <a:prstDash val="solid"/>
            </a:ln>
            <a:effectLst>
              <a:outerShdw blurRad="40000" dist="20000" dir="5400000" rotWithShape="0">
                <a:srgbClr val="000000">
                  <a:alpha val="38000"/>
                </a:srgbClr>
              </a:outerShdw>
            </a:effectLst>
          </p:spPr>
          <p:txBody>
            <a:bodyPr wrap="square" lIns="68589" tIns="34295" rIns="68589" bIns="34295" rtlCol="0" anchor="ctr">
              <a:spAutoFit/>
            </a:bodyPr>
            <a:lstStyle/>
            <a:p>
              <a:pPr algn="ctr" defTabSz="685891">
                <a:defRPr/>
              </a:pPr>
              <a:r>
                <a:rPr lang="en-US" sz="1500" kern="0" dirty="0" smtClean="0">
                  <a:solidFill>
                    <a:schemeClr val="bg1"/>
                  </a:solidFill>
                  <a:latin typeface="Segoe UI" pitchFamily="34" charset="0"/>
                  <a:ea typeface="Segoe UI" pitchFamily="34" charset="0"/>
                  <a:cs typeface="Segoe UI" pitchFamily="34" charset="0"/>
                </a:rPr>
                <a:t>Server</a:t>
              </a:r>
              <a:endParaRPr lang="en-US" sz="1500" kern="0" dirty="0">
                <a:solidFill>
                  <a:schemeClr val="bg1"/>
                </a:solidFill>
                <a:latin typeface="Segoe UI" pitchFamily="34" charset="0"/>
                <a:ea typeface="Segoe UI" pitchFamily="34" charset="0"/>
                <a:cs typeface="Segoe UI" pitchFamily="34" charset="0"/>
              </a:endParaRPr>
            </a:p>
          </p:txBody>
        </p:sp>
        <p:sp>
          <p:nvSpPr>
            <p:cNvPr id="116" name="Rounded Rectangle 115"/>
            <p:cNvSpPr/>
            <p:nvPr/>
          </p:nvSpPr>
          <p:spPr>
            <a:xfrm>
              <a:off x="6380205" y="3103353"/>
              <a:ext cx="761618" cy="332017"/>
            </a:xfrm>
            <a:prstGeom prst="roundRect">
              <a:avLst/>
            </a:prstGeom>
            <a:solidFill>
              <a:schemeClr val="tx1"/>
            </a:solidFill>
            <a:ln w="9525" cap="flat" cmpd="sng" algn="ctr">
              <a:solidFill>
                <a:schemeClr val="tx1"/>
              </a:solidFill>
              <a:prstDash val="solid"/>
            </a:ln>
            <a:effectLst>
              <a:outerShdw blurRad="40000" dist="20000" dir="5400000" rotWithShape="0">
                <a:srgbClr val="000000">
                  <a:alpha val="38000"/>
                </a:srgbClr>
              </a:outerShdw>
            </a:effectLst>
          </p:spPr>
          <p:txBody>
            <a:bodyPr wrap="square" lIns="68589" tIns="34295" rIns="68589" bIns="34295" rtlCol="0" anchor="ctr">
              <a:spAutoFit/>
            </a:bodyPr>
            <a:lstStyle/>
            <a:p>
              <a:pPr algn="ctr" defTabSz="685891">
                <a:defRPr/>
              </a:pPr>
              <a:r>
                <a:rPr lang="en-US" sz="1500" kern="0" dirty="0" smtClean="0">
                  <a:solidFill>
                    <a:schemeClr val="bg1"/>
                  </a:solidFill>
                  <a:latin typeface="Segoe UI" pitchFamily="34" charset="0"/>
                  <a:ea typeface="Segoe UI" pitchFamily="34" charset="0"/>
                  <a:cs typeface="Segoe UI" pitchFamily="34" charset="0"/>
                </a:rPr>
                <a:t>Server</a:t>
              </a:r>
              <a:endParaRPr lang="en-US" sz="1500" kern="0" dirty="0">
                <a:solidFill>
                  <a:schemeClr val="bg1"/>
                </a:solidFill>
                <a:latin typeface="Segoe UI" pitchFamily="34" charset="0"/>
                <a:ea typeface="Segoe UI" pitchFamily="34" charset="0"/>
                <a:cs typeface="Segoe UI" pitchFamily="34" charset="0"/>
              </a:endParaRPr>
            </a:p>
          </p:txBody>
        </p:sp>
        <p:sp>
          <p:nvSpPr>
            <p:cNvPr id="117" name="Rounded Rectangle 116"/>
            <p:cNvSpPr/>
            <p:nvPr/>
          </p:nvSpPr>
          <p:spPr>
            <a:xfrm>
              <a:off x="6384746" y="3656516"/>
              <a:ext cx="761618" cy="332017"/>
            </a:xfrm>
            <a:prstGeom prst="roundRect">
              <a:avLst/>
            </a:prstGeom>
            <a:solidFill>
              <a:schemeClr val="tx1"/>
            </a:solidFill>
            <a:ln w="9525" cap="flat" cmpd="sng" algn="ctr">
              <a:solidFill>
                <a:schemeClr val="tx1"/>
              </a:solidFill>
              <a:prstDash val="solid"/>
            </a:ln>
            <a:effectLst>
              <a:outerShdw blurRad="40000" dist="20000" dir="5400000" rotWithShape="0">
                <a:srgbClr val="000000">
                  <a:alpha val="38000"/>
                </a:srgbClr>
              </a:outerShdw>
            </a:effectLst>
          </p:spPr>
          <p:txBody>
            <a:bodyPr wrap="square" lIns="68589" tIns="34295" rIns="68589" bIns="34295" rtlCol="0" anchor="ctr">
              <a:spAutoFit/>
            </a:bodyPr>
            <a:lstStyle/>
            <a:p>
              <a:pPr algn="ctr" defTabSz="685891">
                <a:defRPr/>
              </a:pPr>
              <a:r>
                <a:rPr lang="en-US" sz="1500" kern="0" dirty="0" smtClean="0">
                  <a:solidFill>
                    <a:schemeClr val="bg1"/>
                  </a:solidFill>
                  <a:latin typeface="Segoe UI" pitchFamily="34" charset="0"/>
                  <a:ea typeface="Segoe UI" pitchFamily="34" charset="0"/>
                  <a:cs typeface="Segoe UI" pitchFamily="34" charset="0"/>
                </a:rPr>
                <a:t>Server</a:t>
              </a:r>
              <a:endParaRPr lang="en-US" sz="1500" kern="0" dirty="0">
                <a:solidFill>
                  <a:schemeClr val="bg1"/>
                </a:solidFill>
                <a:latin typeface="Segoe UI" pitchFamily="34" charset="0"/>
                <a:ea typeface="Segoe UI" pitchFamily="34" charset="0"/>
                <a:cs typeface="Segoe UI" pitchFamily="34" charset="0"/>
              </a:endParaRPr>
            </a:p>
          </p:txBody>
        </p:sp>
        <p:sp>
          <p:nvSpPr>
            <p:cNvPr id="118" name="Rounded Rectangle 117"/>
            <p:cNvSpPr/>
            <p:nvPr/>
          </p:nvSpPr>
          <p:spPr>
            <a:xfrm>
              <a:off x="6380205" y="4235240"/>
              <a:ext cx="761618" cy="332017"/>
            </a:xfrm>
            <a:prstGeom prst="roundRect">
              <a:avLst/>
            </a:prstGeom>
            <a:solidFill>
              <a:schemeClr val="tx1"/>
            </a:solidFill>
            <a:ln w="9525" cap="flat" cmpd="sng" algn="ctr">
              <a:solidFill>
                <a:schemeClr val="tx1"/>
              </a:solidFill>
              <a:prstDash val="solid"/>
            </a:ln>
            <a:effectLst>
              <a:outerShdw blurRad="40000" dist="20000" dir="5400000" rotWithShape="0">
                <a:srgbClr val="000000">
                  <a:alpha val="38000"/>
                </a:srgbClr>
              </a:outerShdw>
            </a:effectLst>
          </p:spPr>
          <p:txBody>
            <a:bodyPr wrap="square" lIns="68589" tIns="34295" rIns="68589" bIns="34295" rtlCol="0" anchor="ctr">
              <a:spAutoFit/>
            </a:bodyPr>
            <a:lstStyle/>
            <a:p>
              <a:pPr algn="ctr" defTabSz="685891">
                <a:defRPr/>
              </a:pPr>
              <a:r>
                <a:rPr lang="en-US" sz="1500" kern="0" dirty="0" smtClean="0">
                  <a:solidFill>
                    <a:schemeClr val="bg1"/>
                  </a:solidFill>
                  <a:latin typeface="Segoe UI" pitchFamily="34" charset="0"/>
                  <a:ea typeface="Segoe UI" pitchFamily="34" charset="0"/>
                  <a:cs typeface="Segoe UI" pitchFamily="34" charset="0"/>
                </a:rPr>
                <a:t>Server</a:t>
              </a:r>
              <a:endParaRPr lang="en-US" sz="1500" kern="0" dirty="0">
                <a:solidFill>
                  <a:schemeClr val="bg1"/>
                </a:solidFill>
                <a:latin typeface="Segoe UI" pitchFamily="34" charset="0"/>
                <a:ea typeface="Segoe UI" pitchFamily="34" charset="0"/>
                <a:cs typeface="Segoe UI" pitchFamily="34" charset="0"/>
              </a:endParaRPr>
            </a:p>
          </p:txBody>
        </p:sp>
        <p:sp>
          <p:nvSpPr>
            <p:cNvPr id="119" name="Rounded Rectangle 118"/>
            <p:cNvSpPr/>
            <p:nvPr/>
          </p:nvSpPr>
          <p:spPr>
            <a:xfrm>
              <a:off x="6384746" y="4788403"/>
              <a:ext cx="761618" cy="332017"/>
            </a:xfrm>
            <a:prstGeom prst="roundRect">
              <a:avLst/>
            </a:prstGeom>
            <a:solidFill>
              <a:schemeClr val="tx1"/>
            </a:solidFill>
            <a:ln w="9525" cap="flat" cmpd="sng" algn="ctr">
              <a:solidFill>
                <a:schemeClr val="tx1"/>
              </a:solidFill>
              <a:prstDash val="solid"/>
            </a:ln>
            <a:effectLst>
              <a:outerShdw blurRad="40000" dist="20000" dir="5400000" rotWithShape="0">
                <a:srgbClr val="000000">
                  <a:alpha val="38000"/>
                </a:srgbClr>
              </a:outerShdw>
            </a:effectLst>
          </p:spPr>
          <p:txBody>
            <a:bodyPr wrap="square" lIns="68589" tIns="34295" rIns="68589" bIns="34295" rtlCol="0" anchor="ctr">
              <a:spAutoFit/>
            </a:bodyPr>
            <a:lstStyle/>
            <a:p>
              <a:pPr algn="ctr" defTabSz="685891">
                <a:defRPr/>
              </a:pPr>
              <a:r>
                <a:rPr lang="en-US" sz="1500" kern="0" dirty="0" smtClean="0">
                  <a:solidFill>
                    <a:schemeClr val="bg1"/>
                  </a:solidFill>
                  <a:latin typeface="Segoe UI" pitchFamily="34" charset="0"/>
                  <a:ea typeface="Segoe UI" pitchFamily="34" charset="0"/>
                  <a:cs typeface="Segoe UI" pitchFamily="34" charset="0"/>
                </a:rPr>
                <a:t>Server</a:t>
              </a:r>
              <a:endParaRPr lang="en-US" sz="1500" kern="0" dirty="0">
                <a:solidFill>
                  <a:schemeClr val="bg1"/>
                </a:solidFill>
                <a:latin typeface="Segoe UI" pitchFamily="34" charset="0"/>
                <a:ea typeface="Segoe UI" pitchFamily="34" charset="0"/>
                <a:cs typeface="Segoe UI" pitchFamily="34" charset="0"/>
              </a:endParaRPr>
            </a:p>
          </p:txBody>
        </p:sp>
        <p:sp>
          <p:nvSpPr>
            <p:cNvPr id="120" name="Rounded Rectangle 119"/>
            <p:cNvSpPr/>
            <p:nvPr/>
          </p:nvSpPr>
          <p:spPr>
            <a:xfrm>
              <a:off x="6380205" y="5354151"/>
              <a:ext cx="761618" cy="332017"/>
            </a:xfrm>
            <a:prstGeom prst="roundRect">
              <a:avLst/>
            </a:prstGeom>
            <a:solidFill>
              <a:schemeClr val="tx1"/>
            </a:solidFill>
            <a:ln w="9525" cap="flat" cmpd="sng" algn="ctr">
              <a:solidFill>
                <a:schemeClr val="tx1"/>
              </a:solidFill>
              <a:prstDash val="solid"/>
            </a:ln>
            <a:effectLst>
              <a:outerShdw blurRad="40000" dist="20000" dir="5400000" rotWithShape="0">
                <a:srgbClr val="000000">
                  <a:alpha val="38000"/>
                </a:srgbClr>
              </a:outerShdw>
            </a:effectLst>
          </p:spPr>
          <p:txBody>
            <a:bodyPr wrap="square" lIns="68589" tIns="34295" rIns="68589" bIns="34295" rtlCol="0" anchor="ctr">
              <a:spAutoFit/>
            </a:bodyPr>
            <a:lstStyle/>
            <a:p>
              <a:pPr algn="ctr" defTabSz="685891">
                <a:defRPr/>
              </a:pPr>
              <a:r>
                <a:rPr lang="en-US" sz="1500" kern="0" dirty="0" smtClean="0">
                  <a:solidFill>
                    <a:schemeClr val="bg1"/>
                  </a:solidFill>
                  <a:latin typeface="Segoe UI" pitchFamily="34" charset="0"/>
                  <a:ea typeface="Segoe UI" pitchFamily="34" charset="0"/>
                  <a:cs typeface="Segoe UI" pitchFamily="34" charset="0"/>
                </a:rPr>
                <a:t>Server</a:t>
              </a:r>
              <a:endParaRPr lang="en-US" sz="1500" kern="0" dirty="0">
                <a:solidFill>
                  <a:schemeClr val="bg1"/>
                </a:solidFill>
                <a:latin typeface="Segoe UI" pitchFamily="34" charset="0"/>
                <a:ea typeface="Segoe UI" pitchFamily="34" charset="0"/>
                <a:cs typeface="Segoe UI" pitchFamily="34" charset="0"/>
              </a:endParaRPr>
            </a:p>
          </p:txBody>
        </p:sp>
        <p:sp>
          <p:nvSpPr>
            <p:cNvPr id="121" name="Rounded Rectangle 120"/>
            <p:cNvSpPr/>
            <p:nvPr/>
          </p:nvSpPr>
          <p:spPr>
            <a:xfrm>
              <a:off x="6384746" y="5907314"/>
              <a:ext cx="761618" cy="332017"/>
            </a:xfrm>
            <a:prstGeom prst="roundRect">
              <a:avLst/>
            </a:prstGeom>
            <a:solidFill>
              <a:schemeClr val="tx1"/>
            </a:solidFill>
            <a:ln w="9525" cap="flat" cmpd="sng" algn="ctr">
              <a:solidFill>
                <a:schemeClr val="tx1"/>
              </a:solidFill>
              <a:prstDash val="solid"/>
            </a:ln>
            <a:effectLst>
              <a:outerShdw blurRad="40000" dist="20000" dir="5400000" rotWithShape="0">
                <a:srgbClr val="000000">
                  <a:alpha val="38000"/>
                </a:srgbClr>
              </a:outerShdw>
            </a:effectLst>
          </p:spPr>
          <p:txBody>
            <a:bodyPr wrap="square" lIns="68589" tIns="34295" rIns="68589" bIns="34295" rtlCol="0" anchor="ctr">
              <a:spAutoFit/>
            </a:bodyPr>
            <a:lstStyle/>
            <a:p>
              <a:pPr algn="ctr" defTabSz="685891">
                <a:defRPr/>
              </a:pPr>
              <a:r>
                <a:rPr lang="en-US" sz="1500" kern="0" dirty="0" smtClean="0">
                  <a:solidFill>
                    <a:schemeClr val="bg1"/>
                  </a:solidFill>
                  <a:latin typeface="Segoe UI" pitchFamily="34" charset="0"/>
                  <a:ea typeface="Segoe UI" pitchFamily="34" charset="0"/>
                  <a:cs typeface="Segoe UI" pitchFamily="34" charset="0"/>
                </a:rPr>
                <a:t>Server</a:t>
              </a:r>
              <a:endParaRPr lang="en-US" sz="1500" kern="0" dirty="0">
                <a:solidFill>
                  <a:schemeClr val="bg1"/>
                </a:solidFill>
                <a:latin typeface="Segoe UI" pitchFamily="34" charset="0"/>
                <a:ea typeface="Segoe UI" pitchFamily="34" charset="0"/>
                <a:cs typeface="Segoe UI" pitchFamily="34" charset="0"/>
              </a:endParaRPr>
            </a:p>
          </p:txBody>
        </p:sp>
      </p:grpSp>
      <p:grpSp>
        <p:nvGrpSpPr>
          <p:cNvPr id="147" name="Group 146"/>
          <p:cNvGrpSpPr/>
          <p:nvPr/>
        </p:nvGrpSpPr>
        <p:grpSpPr>
          <a:xfrm>
            <a:off x="6909388" y="2990962"/>
            <a:ext cx="1598279" cy="811101"/>
            <a:chOff x="5181600" y="2990961"/>
            <a:chExt cx="1198607" cy="811101"/>
          </a:xfrm>
        </p:grpSpPr>
        <p:sp>
          <p:nvSpPr>
            <p:cNvPr id="57" name="TextBox 56"/>
            <p:cNvSpPr txBox="1"/>
            <p:nvPr/>
          </p:nvSpPr>
          <p:spPr>
            <a:xfrm>
              <a:off x="5435270" y="2990961"/>
              <a:ext cx="738649" cy="745268"/>
            </a:xfrm>
            <a:prstGeom prst="rect">
              <a:avLst/>
            </a:prstGeom>
          </p:spPr>
          <p:txBody>
            <a:bodyPr vert="horz" wrap="none" lIns="97980" tIns="48990" rIns="97980" bIns="48990" rtlCol="0" anchor="t" anchorCtr="0">
              <a:spAutoFit/>
            </a:bodyPr>
            <a:lstStyle/>
            <a:p>
              <a:pPr algn="ctr" defTabSz="489898">
                <a:spcBef>
                  <a:spcPct val="0"/>
                </a:spcBef>
              </a:pPr>
              <a:r>
                <a:rPr lang="en-US" sz="1400" b="1" dirty="0" smtClean="0">
                  <a:solidFill>
                    <a:srgbClr val="FF0000"/>
                  </a:solidFill>
                  <a:latin typeface="+mj-lt"/>
                  <a:ea typeface="+mj-ea"/>
                  <a:cs typeface="+mj-cs"/>
                </a:rPr>
                <a:t>Document</a:t>
              </a:r>
              <a:br>
                <a:rPr lang="en-US" sz="1400" b="1" dirty="0" smtClean="0">
                  <a:solidFill>
                    <a:srgbClr val="FF0000"/>
                  </a:solidFill>
                  <a:latin typeface="+mj-lt"/>
                  <a:ea typeface="+mj-ea"/>
                  <a:cs typeface="+mj-cs"/>
                </a:rPr>
              </a:br>
              <a:r>
                <a:rPr lang="en-US" sz="1400" b="1" dirty="0" smtClean="0">
                  <a:solidFill>
                    <a:srgbClr val="FF0000"/>
                  </a:solidFill>
                  <a:latin typeface="+mj-lt"/>
                  <a:ea typeface="+mj-ea"/>
                  <a:cs typeface="+mj-cs"/>
                </a:rPr>
                <a:t>Scoring</a:t>
              </a:r>
              <a:br>
                <a:rPr lang="en-US" sz="1400" b="1" dirty="0" smtClean="0">
                  <a:solidFill>
                    <a:srgbClr val="FF0000"/>
                  </a:solidFill>
                  <a:latin typeface="+mj-lt"/>
                  <a:ea typeface="+mj-ea"/>
                  <a:cs typeface="+mj-cs"/>
                </a:rPr>
              </a:br>
              <a:r>
                <a:rPr lang="en-US" sz="1400" b="1" dirty="0" smtClean="0">
                  <a:solidFill>
                    <a:srgbClr val="FF0000"/>
                  </a:solidFill>
                  <a:latin typeface="+mj-lt"/>
                  <a:ea typeface="+mj-ea"/>
                  <a:cs typeface="+mj-cs"/>
                </a:rPr>
                <a:t>Request</a:t>
              </a:r>
              <a:endParaRPr lang="en-US" sz="1400" b="1" dirty="0">
                <a:solidFill>
                  <a:srgbClr val="FF0000"/>
                </a:solidFill>
                <a:latin typeface="+mj-lt"/>
                <a:ea typeface="+mj-ea"/>
                <a:cs typeface="+mj-cs"/>
              </a:endParaRPr>
            </a:p>
          </p:txBody>
        </p:sp>
        <p:cxnSp>
          <p:nvCxnSpPr>
            <p:cNvPr id="122" name="Straight Arrow Connector 121"/>
            <p:cNvCxnSpPr/>
            <p:nvPr/>
          </p:nvCxnSpPr>
          <p:spPr>
            <a:xfrm flipH="1">
              <a:off x="5181600" y="3802062"/>
              <a:ext cx="1198607" cy="0"/>
            </a:xfrm>
            <a:prstGeom prst="straightConnector1">
              <a:avLst/>
            </a:prstGeom>
            <a:noFill/>
            <a:ln w="28575" cap="flat" cmpd="sng" algn="ctr">
              <a:solidFill>
                <a:srgbClr val="FF0000"/>
              </a:solidFill>
              <a:prstDash val="sysDash"/>
              <a:headEnd type="none" w="med" len="med"/>
              <a:tailEnd type="triangle" w="med" len="lg"/>
            </a:ln>
            <a:effectLst/>
          </p:spPr>
        </p:cxnSp>
      </p:grpSp>
      <p:sp>
        <p:nvSpPr>
          <p:cNvPr id="132" name="TextBox 131"/>
          <p:cNvSpPr txBox="1"/>
          <p:nvPr/>
        </p:nvSpPr>
        <p:spPr>
          <a:xfrm>
            <a:off x="5641270" y="1423355"/>
            <a:ext cx="1424170" cy="314380"/>
          </a:xfrm>
          <a:prstGeom prst="rect">
            <a:avLst/>
          </a:prstGeom>
        </p:spPr>
        <p:txBody>
          <a:bodyPr vert="horz" wrap="none" lIns="97980" tIns="48990" rIns="97980" bIns="48990" rtlCol="0" anchor="t" anchorCtr="0">
            <a:spAutoFit/>
          </a:bodyPr>
          <a:lstStyle/>
          <a:p>
            <a:pPr algn="ctr" defTabSz="489898">
              <a:spcBef>
                <a:spcPct val="0"/>
              </a:spcBef>
            </a:pPr>
            <a:r>
              <a:rPr lang="en-US" sz="1400" b="1" dirty="0" smtClean="0">
                <a:solidFill>
                  <a:srgbClr val="000000"/>
                </a:solidFill>
                <a:latin typeface="+mj-lt"/>
                <a:ea typeface="+mj-ea"/>
                <a:cs typeface="+mj-cs"/>
              </a:rPr>
              <a:t>8-Stage Pipeline</a:t>
            </a:r>
            <a:endParaRPr lang="en-US" sz="1400" b="1" dirty="0">
              <a:solidFill>
                <a:srgbClr val="000000"/>
              </a:solidFill>
              <a:latin typeface="+mj-lt"/>
              <a:ea typeface="+mj-ea"/>
              <a:cs typeface="+mj-cs"/>
            </a:endParaRPr>
          </a:p>
        </p:txBody>
      </p:sp>
      <p:grpSp>
        <p:nvGrpSpPr>
          <p:cNvPr id="149" name="Group 148"/>
          <p:cNvGrpSpPr/>
          <p:nvPr/>
        </p:nvGrpSpPr>
        <p:grpSpPr>
          <a:xfrm>
            <a:off x="4757576" y="2064495"/>
            <a:ext cx="952618" cy="4589052"/>
            <a:chOff x="3567878" y="2064495"/>
            <a:chExt cx="714403" cy="4589052"/>
          </a:xfrm>
        </p:grpSpPr>
        <p:sp>
          <p:nvSpPr>
            <p:cNvPr id="135" name="TextBox 134"/>
            <p:cNvSpPr txBox="1"/>
            <p:nvPr/>
          </p:nvSpPr>
          <p:spPr>
            <a:xfrm>
              <a:off x="3567878" y="6123723"/>
              <a:ext cx="674935" cy="529824"/>
            </a:xfrm>
            <a:prstGeom prst="rect">
              <a:avLst/>
            </a:prstGeom>
          </p:spPr>
          <p:txBody>
            <a:bodyPr vert="horz" wrap="none" lIns="97980" tIns="48990" rIns="97980" bIns="48990" rtlCol="0" anchor="t" anchorCtr="0">
              <a:spAutoFit/>
            </a:bodyPr>
            <a:lstStyle/>
            <a:p>
              <a:pPr algn="ctr" defTabSz="489898">
                <a:spcBef>
                  <a:spcPct val="0"/>
                </a:spcBef>
              </a:pPr>
              <a:r>
                <a:rPr lang="en-US" sz="1400" b="1" dirty="0" smtClean="0">
                  <a:solidFill>
                    <a:srgbClr val="FF0000"/>
                  </a:solidFill>
                  <a:latin typeface="+mj-lt"/>
                  <a:ea typeface="+mj-ea"/>
                  <a:cs typeface="+mj-cs"/>
                </a:rPr>
                <a:t>Compute</a:t>
              </a:r>
              <a:br>
                <a:rPr lang="en-US" sz="1400" b="1" dirty="0" smtClean="0">
                  <a:solidFill>
                    <a:srgbClr val="FF0000"/>
                  </a:solidFill>
                  <a:latin typeface="+mj-lt"/>
                  <a:ea typeface="+mj-ea"/>
                  <a:cs typeface="+mj-cs"/>
                </a:rPr>
              </a:br>
              <a:r>
                <a:rPr lang="en-US" sz="1400" b="1" dirty="0" smtClean="0">
                  <a:solidFill>
                    <a:srgbClr val="FF0000"/>
                  </a:solidFill>
                  <a:latin typeface="+mj-lt"/>
                  <a:ea typeface="+mj-ea"/>
                  <a:cs typeface="+mj-cs"/>
                </a:rPr>
                <a:t>Score</a:t>
              </a:r>
              <a:endParaRPr lang="en-US" sz="1400" b="1" dirty="0">
                <a:solidFill>
                  <a:srgbClr val="FF0000"/>
                </a:solidFill>
                <a:latin typeface="+mj-lt"/>
                <a:ea typeface="+mj-ea"/>
                <a:cs typeface="+mj-cs"/>
              </a:endParaRPr>
            </a:p>
          </p:txBody>
        </p:sp>
        <p:cxnSp>
          <p:nvCxnSpPr>
            <p:cNvPr id="136" name="Straight Arrow Connector 135"/>
            <p:cNvCxnSpPr/>
            <p:nvPr/>
          </p:nvCxnSpPr>
          <p:spPr>
            <a:xfrm>
              <a:off x="4282281" y="2064495"/>
              <a:ext cx="0" cy="4099767"/>
            </a:xfrm>
            <a:prstGeom prst="straightConnector1">
              <a:avLst/>
            </a:prstGeom>
            <a:noFill/>
            <a:ln w="28575" cap="flat" cmpd="sng" algn="ctr">
              <a:solidFill>
                <a:srgbClr val="FF0000"/>
              </a:solidFill>
              <a:prstDash val="sysDash"/>
              <a:headEnd type="none" w="med" len="med"/>
              <a:tailEnd type="triangle" w="med" len="lg"/>
            </a:ln>
            <a:effectLst/>
          </p:spPr>
        </p:cxnSp>
      </p:grpSp>
      <p:grpSp>
        <p:nvGrpSpPr>
          <p:cNvPr id="148" name="Group 147"/>
          <p:cNvGrpSpPr/>
          <p:nvPr/>
        </p:nvGrpSpPr>
        <p:grpSpPr>
          <a:xfrm>
            <a:off x="6945384" y="1730547"/>
            <a:ext cx="920536" cy="2001699"/>
            <a:chOff x="5208593" y="1730546"/>
            <a:chExt cx="690343" cy="2001699"/>
          </a:xfrm>
        </p:grpSpPr>
        <p:cxnSp>
          <p:nvCxnSpPr>
            <p:cNvPr id="130" name="Straight Arrow Connector 129"/>
            <p:cNvCxnSpPr/>
            <p:nvPr/>
          </p:nvCxnSpPr>
          <p:spPr>
            <a:xfrm flipV="1">
              <a:off x="5208593" y="1942160"/>
              <a:ext cx="0" cy="1790085"/>
            </a:xfrm>
            <a:prstGeom prst="straightConnector1">
              <a:avLst/>
            </a:prstGeom>
            <a:noFill/>
            <a:ln w="28575" cap="flat" cmpd="sng" algn="ctr">
              <a:solidFill>
                <a:srgbClr val="FF0000"/>
              </a:solidFill>
              <a:prstDash val="sysDash"/>
              <a:headEnd type="none" w="med" len="med"/>
              <a:tailEnd type="triangle" w="med" len="lg"/>
            </a:ln>
            <a:effectLst/>
          </p:spPr>
        </p:cxnSp>
        <p:sp>
          <p:nvSpPr>
            <p:cNvPr id="138" name="TextBox 137"/>
            <p:cNvSpPr txBox="1"/>
            <p:nvPr/>
          </p:nvSpPr>
          <p:spPr>
            <a:xfrm>
              <a:off x="5267279" y="1730546"/>
              <a:ext cx="631657" cy="529824"/>
            </a:xfrm>
            <a:prstGeom prst="rect">
              <a:avLst/>
            </a:prstGeom>
          </p:spPr>
          <p:txBody>
            <a:bodyPr vert="horz" wrap="none" lIns="97980" tIns="48990" rIns="97980" bIns="48990" rtlCol="0" anchor="t" anchorCtr="0">
              <a:spAutoFit/>
            </a:bodyPr>
            <a:lstStyle/>
            <a:p>
              <a:pPr algn="ctr" defTabSz="489898">
                <a:spcBef>
                  <a:spcPct val="0"/>
                </a:spcBef>
              </a:pPr>
              <a:r>
                <a:rPr lang="en-US" sz="1400" b="1" dirty="0" smtClean="0">
                  <a:solidFill>
                    <a:srgbClr val="FF0000"/>
                  </a:solidFill>
                  <a:latin typeface="+mj-lt"/>
                  <a:ea typeface="+mj-ea"/>
                  <a:cs typeface="+mj-cs"/>
                </a:rPr>
                <a:t>Route to</a:t>
              </a:r>
              <a:br>
                <a:rPr lang="en-US" sz="1400" b="1" dirty="0" smtClean="0">
                  <a:solidFill>
                    <a:srgbClr val="FF0000"/>
                  </a:solidFill>
                  <a:latin typeface="+mj-lt"/>
                  <a:ea typeface="+mj-ea"/>
                  <a:cs typeface="+mj-cs"/>
                </a:rPr>
              </a:br>
              <a:r>
                <a:rPr lang="en-US" sz="1400" b="1" dirty="0" smtClean="0">
                  <a:solidFill>
                    <a:srgbClr val="FF0000"/>
                  </a:solidFill>
                  <a:latin typeface="+mj-lt"/>
                  <a:ea typeface="+mj-ea"/>
                  <a:cs typeface="+mj-cs"/>
                </a:rPr>
                <a:t>Head</a:t>
              </a:r>
              <a:endParaRPr lang="en-US" sz="1400" b="1" dirty="0">
                <a:solidFill>
                  <a:srgbClr val="FF0000"/>
                </a:solidFill>
                <a:latin typeface="+mj-lt"/>
                <a:ea typeface="+mj-ea"/>
                <a:cs typeface="+mj-cs"/>
              </a:endParaRPr>
            </a:p>
          </p:txBody>
        </p:sp>
      </p:grpSp>
      <p:grpSp>
        <p:nvGrpSpPr>
          <p:cNvPr id="150" name="Group 149"/>
          <p:cNvGrpSpPr/>
          <p:nvPr/>
        </p:nvGrpSpPr>
        <p:grpSpPr>
          <a:xfrm>
            <a:off x="6945382" y="3931299"/>
            <a:ext cx="1549077" cy="2232965"/>
            <a:chOff x="5208593" y="3931298"/>
            <a:chExt cx="1161709" cy="2232965"/>
          </a:xfrm>
        </p:grpSpPr>
        <p:cxnSp>
          <p:nvCxnSpPr>
            <p:cNvPr id="141" name="Straight Arrow Connector 140"/>
            <p:cNvCxnSpPr/>
            <p:nvPr/>
          </p:nvCxnSpPr>
          <p:spPr>
            <a:xfrm flipV="1">
              <a:off x="5208593" y="3931298"/>
              <a:ext cx="0" cy="2232965"/>
            </a:xfrm>
            <a:prstGeom prst="straightConnector1">
              <a:avLst/>
            </a:prstGeom>
            <a:noFill/>
            <a:ln w="28575" cap="flat" cmpd="sng" algn="ctr">
              <a:solidFill>
                <a:srgbClr val="FF0000"/>
              </a:solidFill>
              <a:prstDash val="sysDash"/>
              <a:headEnd type="none" w="med" len="med"/>
              <a:tailEnd type="none" w="med" len="med"/>
            </a:ln>
            <a:effectLst/>
          </p:spPr>
        </p:cxnSp>
        <p:cxnSp>
          <p:nvCxnSpPr>
            <p:cNvPr id="143" name="Straight Arrow Connector 142"/>
            <p:cNvCxnSpPr/>
            <p:nvPr/>
          </p:nvCxnSpPr>
          <p:spPr>
            <a:xfrm flipV="1">
              <a:off x="5208593" y="3931298"/>
              <a:ext cx="1161709" cy="1"/>
            </a:xfrm>
            <a:prstGeom prst="straightConnector1">
              <a:avLst/>
            </a:prstGeom>
            <a:noFill/>
            <a:ln w="28575" cap="flat" cmpd="sng" algn="ctr">
              <a:solidFill>
                <a:srgbClr val="FF0000"/>
              </a:solidFill>
              <a:prstDash val="sysDash"/>
              <a:headEnd type="none" w="med" len="med"/>
              <a:tailEnd type="triangle" w="med" len="lg"/>
            </a:ln>
            <a:effectLst/>
          </p:spPr>
        </p:cxnSp>
        <p:sp>
          <p:nvSpPr>
            <p:cNvPr id="146" name="TextBox 145"/>
            <p:cNvSpPr txBox="1"/>
            <p:nvPr/>
          </p:nvSpPr>
          <p:spPr>
            <a:xfrm>
              <a:off x="5471366" y="3947609"/>
              <a:ext cx="519473" cy="529824"/>
            </a:xfrm>
            <a:prstGeom prst="rect">
              <a:avLst/>
            </a:prstGeom>
          </p:spPr>
          <p:txBody>
            <a:bodyPr vert="horz" wrap="none" lIns="97980" tIns="48990" rIns="97980" bIns="48990" rtlCol="0" anchor="t" anchorCtr="0">
              <a:spAutoFit/>
            </a:bodyPr>
            <a:lstStyle/>
            <a:p>
              <a:pPr algn="ctr" defTabSz="489898">
                <a:spcBef>
                  <a:spcPct val="0"/>
                </a:spcBef>
              </a:pPr>
              <a:r>
                <a:rPr lang="en-US" sz="1400" b="1" dirty="0" smtClean="0">
                  <a:solidFill>
                    <a:srgbClr val="FF0000"/>
                  </a:solidFill>
                  <a:latin typeface="+mj-lt"/>
                  <a:ea typeface="+mj-ea"/>
                  <a:cs typeface="+mj-cs"/>
                </a:rPr>
                <a:t>Return</a:t>
              </a:r>
              <a:br>
                <a:rPr lang="en-US" sz="1400" b="1" dirty="0" smtClean="0">
                  <a:solidFill>
                    <a:srgbClr val="FF0000"/>
                  </a:solidFill>
                  <a:latin typeface="+mj-lt"/>
                  <a:ea typeface="+mj-ea"/>
                  <a:cs typeface="+mj-cs"/>
                </a:rPr>
              </a:br>
              <a:r>
                <a:rPr lang="en-US" sz="1400" b="1" dirty="0" smtClean="0">
                  <a:solidFill>
                    <a:srgbClr val="FF0000"/>
                  </a:solidFill>
                  <a:latin typeface="+mj-lt"/>
                  <a:ea typeface="+mj-ea"/>
                  <a:cs typeface="+mj-cs"/>
                </a:rPr>
                <a:t>Score</a:t>
              </a:r>
              <a:endParaRPr lang="en-US" sz="1400" b="1" dirty="0">
                <a:solidFill>
                  <a:srgbClr val="FF0000"/>
                </a:solidFill>
                <a:latin typeface="+mj-lt"/>
                <a:ea typeface="+mj-ea"/>
                <a:cs typeface="+mj-cs"/>
              </a:endParaRPr>
            </a:p>
          </p:txBody>
        </p:sp>
      </p:grpSp>
      <p:sp>
        <p:nvSpPr>
          <p:cNvPr id="68" name="TextBox 67"/>
          <p:cNvSpPr txBox="1"/>
          <p:nvPr/>
        </p:nvSpPr>
        <p:spPr>
          <a:xfrm>
            <a:off x="8256132" y="1460980"/>
            <a:ext cx="2238961" cy="400110"/>
          </a:xfrm>
          <a:prstGeom prst="rect">
            <a:avLst/>
          </a:prstGeom>
          <a:noFill/>
        </p:spPr>
        <p:txBody>
          <a:bodyPr wrap="square" rtlCol="0">
            <a:spAutoFit/>
          </a:bodyPr>
          <a:lstStyle/>
          <a:p>
            <a:pPr defTabSz="685891">
              <a:defRPr/>
            </a:pPr>
            <a:r>
              <a:rPr lang="en-US" sz="2000" b="1" kern="0" dirty="0" err="1" smtClean="0">
                <a:solidFill>
                  <a:srgbClr val="000000"/>
                </a:solidFill>
                <a:latin typeface="+mj-lt"/>
                <a:ea typeface="Segoe UI" pitchFamily="34" charset="0"/>
                <a:cs typeface="Segoe UI" pitchFamily="34" charset="0"/>
              </a:rPr>
              <a:t>RaaS</a:t>
            </a:r>
            <a:r>
              <a:rPr lang="en-US" sz="2000" b="1" kern="0" dirty="0" smtClean="0">
                <a:solidFill>
                  <a:srgbClr val="000000"/>
                </a:solidFill>
                <a:latin typeface="+mj-lt"/>
                <a:ea typeface="Segoe UI" pitchFamily="34" charset="0"/>
                <a:cs typeface="Segoe UI" pitchFamily="34" charset="0"/>
              </a:rPr>
              <a:t> Servers</a:t>
            </a:r>
            <a:endParaRPr lang="en-US" sz="2000" b="1" kern="0" dirty="0">
              <a:solidFill>
                <a:srgbClr val="000000"/>
              </a:solidFill>
              <a:latin typeface="+mj-lt"/>
              <a:ea typeface="Segoe UI" pitchFamily="34" charset="0"/>
              <a:cs typeface="Segoe UI" pitchFamily="34" charset="0"/>
            </a:endParaRPr>
          </a:p>
        </p:txBody>
      </p:sp>
      <p:sp>
        <p:nvSpPr>
          <p:cNvPr id="70" name="TextBox 69"/>
          <p:cNvSpPr txBox="1"/>
          <p:nvPr/>
        </p:nvSpPr>
        <p:spPr>
          <a:xfrm>
            <a:off x="2172357" y="1222983"/>
            <a:ext cx="2238961" cy="400110"/>
          </a:xfrm>
          <a:prstGeom prst="rect">
            <a:avLst/>
          </a:prstGeom>
          <a:noFill/>
        </p:spPr>
        <p:txBody>
          <a:bodyPr wrap="square" rtlCol="0">
            <a:spAutoFit/>
          </a:bodyPr>
          <a:lstStyle/>
          <a:p>
            <a:pPr algn="ctr" defTabSz="685891">
              <a:defRPr/>
            </a:pPr>
            <a:r>
              <a:rPr lang="en-US" sz="2000" b="1" kern="0" dirty="0" smtClean="0">
                <a:solidFill>
                  <a:srgbClr val="000000"/>
                </a:solidFill>
                <a:latin typeface="+mj-lt"/>
                <a:ea typeface="Segoe UI" pitchFamily="34" charset="0"/>
                <a:cs typeface="Segoe UI" pitchFamily="34" charset="0"/>
              </a:rPr>
              <a:t>Document</a:t>
            </a:r>
            <a:endParaRPr lang="en-US" sz="2000" b="1" kern="0" dirty="0">
              <a:solidFill>
                <a:srgbClr val="000000"/>
              </a:solidFill>
              <a:latin typeface="+mj-lt"/>
              <a:ea typeface="Segoe UI" pitchFamily="34" charset="0"/>
              <a:cs typeface="Segoe UI" pitchFamily="34" charset="0"/>
            </a:endParaRPr>
          </a:p>
        </p:txBody>
      </p:sp>
      <p:sp>
        <p:nvSpPr>
          <p:cNvPr id="71" name="TextBox 70"/>
          <p:cNvSpPr txBox="1"/>
          <p:nvPr/>
        </p:nvSpPr>
        <p:spPr>
          <a:xfrm>
            <a:off x="2183418" y="5685646"/>
            <a:ext cx="2238961" cy="400110"/>
          </a:xfrm>
          <a:prstGeom prst="rect">
            <a:avLst/>
          </a:prstGeom>
          <a:noFill/>
        </p:spPr>
        <p:txBody>
          <a:bodyPr wrap="square" rtlCol="0">
            <a:spAutoFit/>
          </a:bodyPr>
          <a:lstStyle/>
          <a:p>
            <a:pPr algn="ctr" defTabSz="685891">
              <a:defRPr/>
            </a:pPr>
            <a:r>
              <a:rPr lang="en-US" sz="2000" b="1" kern="0" dirty="0" smtClean="0">
                <a:solidFill>
                  <a:srgbClr val="000000"/>
                </a:solidFill>
                <a:latin typeface="+mj-lt"/>
                <a:ea typeface="Segoe UI" pitchFamily="34" charset="0"/>
                <a:cs typeface="Segoe UI" pitchFamily="34" charset="0"/>
              </a:rPr>
              <a:t>Score</a:t>
            </a:r>
            <a:endParaRPr lang="en-US" sz="2000" b="1" kern="0" dirty="0">
              <a:solidFill>
                <a:srgbClr val="000000"/>
              </a:solidFill>
              <a:latin typeface="+mj-lt"/>
              <a:ea typeface="Segoe UI" pitchFamily="34" charset="0"/>
              <a:cs typeface="Segoe UI" pitchFamily="34" charset="0"/>
            </a:endParaRPr>
          </a:p>
        </p:txBody>
      </p:sp>
      <p:cxnSp>
        <p:nvCxnSpPr>
          <p:cNvPr id="4" name="Straight Connector 3"/>
          <p:cNvCxnSpPr/>
          <p:nvPr/>
        </p:nvCxnSpPr>
        <p:spPr>
          <a:xfrm flipV="1">
            <a:off x="4408736" y="4346232"/>
            <a:ext cx="895023" cy="43047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407318" y="5342641"/>
            <a:ext cx="977002" cy="35650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22379" y="3847549"/>
            <a:ext cx="881380" cy="20498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84430" y="1942161"/>
            <a:ext cx="743634" cy="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408736" y="2703614"/>
            <a:ext cx="789767" cy="48843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454869" y="2426763"/>
            <a:ext cx="743634" cy="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4748508" y="1942162"/>
            <a:ext cx="3759162" cy="4286807"/>
            <a:chOff x="4748508" y="1942162"/>
            <a:chExt cx="3759162" cy="4286807"/>
          </a:xfrm>
        </p:grpSpPr>
        <p:grpSp>
          <p:nvGrpSpPr>
            <p:cNvPr id="59" name="Group 58"/>
            <p:cNvGrpSpPr/>
            <p:nvPr/>
          </p:nvGrpSpPr>
          <p:grpSpPr>
            <a:xfrm>
              <a:off x="7032173" y="4618791"/>
              <a:ext cx="1475497" cy="780525"/>
              <a:chOff x="5273679" y="3542381"/>
              <a:chExt cx="1106528" cy="264400"/>
            </a:xfrm>
          </p:grpSpPr>
          <p:sp>
            <p:nvSpPr>
              <p:cNvPr id="75" name="TextBox 74"/>
              <p:cNvSpPr txBox="1"/>
              <p:nvPr/>
            </p:nvSpPr>
            <p:spPr>
              <a:xfrm>
                <a:off x="5388454" y="3542381"/>
                <a:ext cx="738648" cy="252457"/>
              </a:xfrm>
              <a:prstGeom prst="rect">
                <a:avLst/>
              </a:prstGeom>
              <a:ln>
                <a:noFill/>
              </a:ln>
            </p:spPr>
            <p:txBody>
              <a:bodyPr vert="horz" wrap="none" lIns="97980" tIns="48990" rIns="97980" bIns="48990" rtlCol="0" anchor="t" anchorCtr="0">
                <a:spAutoFit/>
              </a:bodyPr>
              <a:lstStyle/>
              <a:p>
                <a:pPr algn="ctr" defTabSz="489898">
                  <a:spcBef>
                    <a:spcPct val="0"/>
                  </a:spcBef>
                </a:pPr>
                <a:r>
                  <a:rPr lang="en-US" sz="1400" b="1" dirty="0" smtClean="0">
                    <a:solidFill>
                      <a:schemeClr val="accent2"/>
                    </a:solidFill>
                    <a:latin typeface="+mj-lt"/>
                    <a:ea typeface="+mj-ea"/>
                    <a:cs typeface="+mj-cs"/>
                  </a:rPr>
                  <a:t>Document</a:t>
                </a:r>
                <a:br>
                  <a:rPr lang="en-US" sz="1400" b="1" dirty="0" smtClean="0">
                    <a:solidFill>
                      <a:schemeClr val="accent2"/>
                    </a:solidFill>
                    <a:latin typeface="+mj-lt"/>
                    <a:ea typeface="+mj-ea"/>
                    <a:cs typeface="+mj-cs"/>
                  </a:rPr>
                </a:br>
                <a:r>
                  <a:rPr lang="en-US" sz="1400" b="1" dirty="0" smtClean="0">
                    <a:solidFill>
                      <a:schemeClr val="accent2"/>
                    </a:solidFill>
                    <a:latin typeface="+mj-lt"/>
                    <a:ea typeface="+mj-ea"/>
                    <a:cs typeface="+mj-cs"/>
                  </a:rPr>
                  <a:t>Scoring</a:t>
                </a:r>
                <a:br>
                  <a:rPr lang="en-US" sz="1400" b="1" dirty="0" smtClean="0">
                    <a:solidFill>
                      <a:schemeClr val="accent2"/>
                    </a:solidFill>
                    <a:latin typeface="+mj-lt"/>
                    <a:ea typeface="+mj-ea"/>
                    <a:cs typeface="+mj-cs"/>
                  </a:rPr>
                </a:br>
                <a:r>
                  <a:rPr lang="en-US" sz="1400" b="1" dirty="0" smtClean="0">
                    <a:solidFill>
                      <a:schemeClr val="accent2"/>
                    </a:solidFill>
                    <a:latin typeface="+mj-lt"/>
                    <a:ea typeface="+mj-ea"/>
                    <a:cs typeface="+mj-cs"/>
                  </a:rPr>
                  <a:t>Request</a:t>
                </a:r>
                <a:endParaRPr lang="en-US" sz="1400" b="1" dirty="0">
                  <a:solidFill>
                    <a:schemeClr val="accent2"/>
                  </a:solidFill>
                  <a:latin typeface="+mj-lt"/>
                  <a:ea typeface="+mj-ea"/>
                  <a:cs typeface="+mj-cs"/>
                </a:endParaRPr>
              </a:p>
            </p:txBody>
          </p:sp>
          <p:cxnSp>
            <p:nvCxnSpPr>
              <p:cNvPr id="76" name="Straight Arrow Connector 75"/>
              <p:cNvCxnSpPr/>
              <p:nvPr/>
            </p:nvCxnSpPr>
            <p:spPr>
              <a:xfrm flipH="1">
                <a:off x="5273679" y="3802062"/>
                <a:ext cx="1106528" cy="4719"/>
              </a:xfrm>
              <a:prstGeom prst="straightConnector1">
                <a:avLst/>
              </a:prstGeom>
              <a:noFill/>
              <a:ln w="28575" cap="flat" cmpd="sng" algn="ctr">
                <a:solidFill>
                  <a:schemeClr val="accent2"/>
                </a:solidFill>
                <a:prstDash val="sysDash"/>
                <a:headEnd type="none" w="med" len="med"/>
                <a:tailEnd type="triangle" w="med" len="lg"/>
              </a:ln>
              <a:effectLst/>
            </p:spPr>
          </p:cxnSp>
        </p:grpSp>
        <p:grpSp>
          <p:nvGrpSpPr>
            <p:cNvPr id="60" name="Group 59"/>
            <p:cNvGrpSpPr/>
            <p:nvPr/>
          </p:nvGrpSpPr>
          <p:grpSpPr>
            <a:xfrm>
              <a:off x="4748508" y="2064495"/>
              <a:ext cx="899990" cy="4164474"/>
              <a:chOff x="3561076" y="2064495"/>
              <a:chExt cx="674935" cy="4164474"/>
            </a:xfrm>
          </p:grpSpPr>
          <p:sp>
            <p:nvSpPr>
              <p:cNvPr id="73" name="TextBox 72"/>
              <p:cNvSpPr txBox="1"/>
              <p:nvPr/>
            </p:nvSpPr>
            <p:spPr>
              <a:xfrm>
                <a:off x="3561076" y="5699145"/>
                <a:ext cx="674935" cy="529824"/>
              </a:xfrm>
              <a:prstGeom prst="rect">
                <a:avLst/>
              </a:prstGeom>
              <a:ln>
                <a:noFill/>
              </a:ln>
            </p:spPr>
            <p:txBody>
              <a:bodyPr vert="horz" wrap="none" lIns="97980" tIns="48990" rIns="97980" bIns="48990" rtlCol="0" anchor="t" anchorCtr="0">
                <a:spAutoFit/>
              </a:bodyPr>
              <a:lstStyle/>
              <a:p>
                <a:pPr algn="ctr" defTabSz="489898">
                  <a:spcBef>
                    <a:spcPct val="0"/>
                  </a:spcBef>
                </a:pPr>
                <a:r>
                  <a:rPr lang="en-US" sz="1400" b="1" dirty="0" smtClean="0">
                    <a:solidFill>
                      <a:schemeClr val="accent2"/>
                    </a:solidFill>
                    <a:latin typeface="+mj-lt"/>
                    <a:ea typeface="+mj-ea"/>
                    <a:cs typeface="+mj-cs"/>
                  </a:rPr>
                  <a:t>Compute</a:t>
                </a:r>
                <a:br>
                  <a:rPr lang="en-US" sz="1400" b="1" dirty="0" smtClean="0">
                    <a:solidFill>
                      <a:schemeClr val="accent2"/>
                    </a:solidFill>
                    <a:latin typeface="+mj-lt"/>
                    <a:ea typeface="+mj-ea"/>
                    <a:cs typeface="+mj-cs"/>
                  </a:rPr>
                </a:br>
                <a:r>
                  <a:rPr lang="en-US" sz="1400" b="1" dirty="0" smtClean="0">
                    <a:solidFill>
                      <a:schemeClr val="accent2"/>
                    </a:solidFill>
                    <a:latin typeface="+mj-lt"/>
                    <a:ea typeface="+mj-ea"/>
                    <a:cs typeface="+mj-cs"/>
                  </a:rPr>
                  <a:t>Score</a:t>
                </a:r>
                <a:endParaRPr lang="en-US" sz="1400" b="1" dirty="0">
                  <a:solidFill>
                    <a:schemeClr val="accent2"/>
                  </a:solidFill>
                  <a:latin typeface="+mj-lt"/>
                  <a:ea typeface="+mj-ea"/>
                  <a:cs typeface="+mj-cs"/>
                </a:endParaRPr>
              </a:p>
            </p:txBody>
          </p:sp>
          <p:cxnSp>
            <p:nvCxnSpPr>
              <p:cNvPr id="74" name="Straight Arrow Connector 73"/>
              <p:cNvCxnSpPr/>
              <p:nvPr/>
            </p:nvCxnSpPr>
            <p:spPr>
              <a:xfrm>
                <a:off x="4200641" y="2064495"/>
                <a:ext cx="0" cy="4099767"/>
              </a:xfrm>
              <a:prstGeom prst="straightConnector1">
                <a:avLst/>
              </a:prstGeom>
              <a:noFill/>
              <a:ln w="28575" cap="flat" cmpd="sng" algn="ctr">
                <a:solidFill>
                  <a:schemeClr val="accent2"/>
                </a:solidFill>
                <a:prstDash val="sysDash"/>
                <a:headEnd type="none" w="med" len="med"/>
                <a:tailEnd type="triangle" w="med" len="lg"/>
              </a:ln>
              <a:effectLst/>
            </p:spPr>
          </p:cxnSp>
        </p:grpSp>
        <p:grpSp>
          <p:nvGrpSpPr>
            <p:cNvPr id="61" name="Group 60"/>
            <p:cNvGrpSpPr/>
            <p:nvPr/>
          </p:nvGrpSpPr>
          <p:grpSpPr>
            <a:xfrm>
              <a:off x="7007292" y="1942162"/>
              <a:ext cx="842281" cy="3457153"/>
              <a:chOff x="5255022" y="1846293"/>
              <a:chExt cx="631657" cy="1890955"/>
            </a:xfrm>
          </p:grpSpPr>
          <p:cxnSp>
            <p:nvCxnSpPr>
              <p:cNvPr id="69" name="Straight Arrow Connector 68"/>
              <p:cNvCxnSpPr/>
              <p:nvPr/>
            </p:nvCxnSpPr>
            <p:spPr>
              <a:xfrm flipH="1" flipV="1">
                <a:off x="5290910" y="1846293"/>
                <a:ext cx="7719" cy="1890955"/>
              </a:xfrm>
              <a:prstGeom prst="straightConnector1">
                <a:avLst/>
              </a:prstGeom>
              <a:noFill/>
              <a:ln w="28575" cap="flat" cmpd="sng" algn="ctr">
                <a:solidFill>
                  <a:schemeClr val="accent2"/>
                </a:solidFill>
                <a:prstDash val="sysDash"/>
                <a:headEnd type="none" w="med" len="med"/>
                <a:tailEnd type="triangle" w="med" len="lg"/>
              </a:ln>
              <a:effectLst/>
            </p:spPr>
          </p:cxnSp>
          <p:sp>
            <p:nvSpPr>
              <p:cNvPr id="72" name="TextBox 71"/>
              <p:cNvSpPr txBox="1"/>
              <p:nvPr/>
            </p:nvSpPr>
            <p:spPr>
              <a:xfrm>
                <a:off x="5255022" y="2087732"/>
                <a:ext cx="631657" cy="289797"/>
              </a:xfrm>
              <a:prstGeom prst="rect">
                <a:avLst/>
              </a:prstGeom>
              <a:ln>
                <a:noFill/>
              </a:ln>
            </p:spPr>
            <p:txBody>
              <a:bodyPr vert="horz" wrap="none" lIns="97980" tIns="48990" rIns="97980" bIns="48990" rtlCol="0" anchor="t" anchorCtr="0">
                <a:spAutoFit/>
              </a:bodyPr>
              <a:lstStyle/>
              <a:p>
                <a:pPr algn="ctr" defTabSz="489898">
                  <a:spcBef>
                    <a:spcPct val="0"/>
                  </a:spcBef>
                </a:pPr>
                <a:r>
                  <a:rPr lang="en-US" sz="1400" b="1" dirty="0" smtClean="0">
                    <a:solidFill>
                      <a:schemeClr val="accent2"/>
                    </a:solidFill>
                    <a:latin typeface="+mj-lt"/>
                    <a:ea typeface="+mj-ea"/>
                    <a:cs typeface="+mj-cs"/>
                  </a:rPr>
                  <a:t>Route to</a:t>
                </a:r>
                <a:br>
                  <a:rPr lang="en-US" sz="1400" b="1" dirty="0" smtClean="0">
                    <a:solidFill>
                      <a:schemeClr val="accent2"/>
                    </a:solidFill>
                    <a:latin typeface="+mj-lt"/>
                    <a:ea typeface="+mj-ea"/>
                    <a:cs typeface="+mj-cs"/>
                  </a:rPr>
                </a:br>
                <a:r>
                  <a:rPr lang="en-US" sz="1400" b="1" dirty="0" smtClean="0">
                    <a:solidFill>
                      <a:schemeClr val="accent2"/>
                    </a:solidFill>
                    <a:latin typeface="+mj-lt"/>
                    <a:ea typeface="+mj-ea"/>
                    <a:cs typeface="+mj-cs"/>
                  </a:rPr>
                  <a:t>Head</a:t>
                </a:r>
                <a:endParaRPr lang="en-US" sz="1400" b="1" dirty="0">
                  <a:solidFill>
                    <a:schemeClr val="accent2"/>
                  </a:solidFill>
                  <a:latin typeface="+mj-lt"/>
                  <a:ea typeface="+mj-ea"/>
                  <a:cs typeface="+mj-cs"/>
                </a:endParaRPr>
              </a:p>
            </p:txBody>
          </p:sp>
        </p:grpSp>
        <p:grpSp>
          <p:nvGrpSpPr>
            <p:cNvPr id="62" name="Group 61"/>
            <p:cNvGrpSpPr/>
            <p:nvPr/>
          </p:nvGrpSpPr>
          <p:grpSpPr>
            <a:xfrm>
              <a:off x="7055149" y="5504670"/>
              <a:ext cx="1439312" cy="659594"/>
              <a:chOff x="5290910" y="3917448"/>
              <a:chExt cx="1079392" cy="2246815"/>
            </a:xfrm>
          </p:grpSpPr>
          <p:cxnSp>
            <p:nvCxnSpPr>
              <p:cNvPr id="64" name="Straight Arrow Connector 63"/>
              <p:cNvCxnSpPr/>
              <p:nvPr/>
            </p:nvCxnSpPr>
            <p:spPr>
              <a:xfrm flipV="1">
                <a:off x="5298629" y="3931298"/>
                <a:ext cx="0" cy="2232965"/>
              </a:xfrm>
              <a:prstGeom prst="straightConnector1">
                <a:avLst/>
              </a:prstGeom>
              <a:noFill/>
              <a:ln w="28575" cap="flat" cmpd="sng" algn="ctr">
                <a:solidFill>
                  <a:schemeClr val="accent2"/>
                </a:solidFill>
                <a:prstDash val="sysDash"/>
                <a:headEnd type="none" w="med" len="med"/>
                <a:tailEnd type="none" w="med" len="med"/>
              </a:ln>
              <a:effectLst/>
            </p:spPr>
          </p:cxnSp>
          <p:cxnSp>
            <p:nvCxnSpPr>
              <p:cNvPr id="66" name="Straight Arrow Connector 65"/>
              <p:cNvCxnSpPr/>
              <p:nvPr/>
            </p:nvCxnSpPr>
            <p:spPr>
              <a:xfrm>
                <a:off x="5290910" y="3931298"/>
                <a:ext cx="1079392" cy="0"/>
              </a:xfrm>
              <a:prstGeom prst="straightConnector1">
                <a:avLst/>
              </a:prstGeom>
              <a:noFill/>
              <a:ln w="28575" cap="flat" cmpd="sng" algn="ctr">
                <a:solidFill>
                  <a:schemeClr val="accent2"/>
                </a:solidFill>
                <a:prstDash val="sysDash"/>
                <a:headEnd type="none" w="med" len="med"/>
                <a:tailEnd type="triangle" w="med" len="lg"/>
              </a:ln>
              <a:effectLst/>
            </p:spPr>
          </p:cxnSp>
          <p:sp>
            <p:nvSpPr>
              <p:cNvPr id="67" name="TextBox 66"/>
              <p:cNvSpPr txBox="1"/>
              <p:nvPr/>
            </p:nvSpPr>
            <p:spPr>
              <a:xfrm>
                <a:off x="5513388" y="3917448"/>
                <a:ext cx="519472" cy="1804772"/>
              </a:xfrm>
              <a:prstGeom prst="rect">
                <a:avLst/>
              </a:prstGeom>
              <a:ln>
                <a:noFill/>
              </a:ln>
            </p:spPr>
            <p:txBody>
              <a:bodyPr vert="horz" wrap="none" lIns="97980" tIns="48990" rIns="97980" bIns="48990" rtlCol="0" anchor="t" anchorCtr="0">
                <a:spAutoFit/>
              </a:bodyPr>
              <a:lstStyle/>
              <a:p>
                <a:pPr algn="ctr" defTabSz="489898">
                  <a:spcBef>
                    <a:spcPct val="0"/>
                  </a:spcBef>
                </a:pPr>
                <a:r>
                  <a:rPr lang="en-US" sz="1400" b="1" dirty="0" smtClean="0">
                    <a:solidFill>
                      <a:schemeClr val="accent2"/>
                    </a:solidFill>
                    <a:latin typeface="+mj-lt"/>
                    <a:ea typeface="+mj-ea"/>
                    <a:cs typeface="+mj-cs"/>
                  </a:rPr>
                  <a:t>Return</a:t>
                </a:r>
                <a:br>
                  <a:rPr lang="en-US" sz="1400" b="1" dirty="0" smtClean="0">
                    <a:solidFill>
                      <a:schemeClr val="accent2"/>
                    </a:solidFill>
                    <a:latin typeface="+mj-lt"/>
                    <a:ea typeface="+mj-ea"/>
                    <a:cs typeface="+mj-cs"/>
                  </a:rPr>
                </a:br>
                <a:r>
                  <a:rPr lang="en-US" sz="1400" b="1" dirty="0" smtClean="0">
                    <a:solidFill>
                      <a:schemeClr val="accent2"/>
                    </a:solidFill>
                    <a:latin typeface="+mj-lt"/>
                    <a:ea typeface="+mj-ea"/>
                    <a:cs typeface="+mj-cs"/>
                  </a:rPr>
                  <a:t>Score</a:t>
                </a:r>
                <a:endParaRPr lang="en-US" sz="1400" b="1" dirty="0">
                  <a:solidFill>
                    <a:schemeClr val="accent2"/>
                  </a:solidFill>
                  <a:latin typeface="+mj-lt"/>
                  <a:ea typeface="+mj-ea"/>
                  <a:cs typeface="+mj-cs"/>
                </a:endParaRPr>
              </a:p>
            </p:txBody>
          </p:sp>
        </p:grpSp>
      </p:grpSp>
    </p:spTree>
    <p:extLst>
      <p:ext uri="{BB962C8B-B14F-4D97-AF65-F5344CB8AC3E}">
        <p14:creationId xmlns:p14="http://schemas.microsoft.com/office/powerpoint/2010/main" val="726889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6190626"/>
            <a:ext cx="12434711" cy="803899"/>
          </a:xfrm>
        </p:spPr>
        <p:txBody>
          <a:bodyPr>
            <a:normAutofit/>
          </a:bodyPr>
          <a:lstStyle/>
          <a:p>
            <a:pPr algn="ctr"/>
            <a:r>
              <a:rPr lang="en-US" sz="4080" b="1" dirty="0">
                <a:latin typeface="Segoe UI Light" panose="020B0502040204020203" pitchFamily="34" charset="0"/>
                <a:cs typeface="Segoe UI Light" panose="020B0502040204020203" pitchFamily="34" charset="0"/>
              </a:rPr>
              <a:t>1,632</a:t>
            </a:r>
            <a:r>
              <a:rPr lang="en-US" sz="4080" dirty="0">
                <a:latin typeface="Segoe UI Light" panose="020B0502040204020203" pitchFamily="34" charset="0"/>
                <a:cs typeface="Segoe UI Light" panose="020B0502040204020203" pitchFamily="34" charset="0"/>
              </a:rPr>
              <a:t> Server Pilot Deployed in a Production Datacenter</a:t>
            </a:r>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935703" y="249886"/>
            <a:ext cx="3247847" cy="2145037"/>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18471" y="2637867"/>
            <a:ext cx="6765079" cy="3552758"/>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8471" y="249887"/>
            <a:ext cx="3217554" cy="2145036"/>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483229" y="249887"/>
            <a:ext cx="4596552" cy="59407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481947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81673" y="212767"/>
            <a:ext cx="10738640" cy="5561057"/>
          </a:xfrm>
          <a:prstGeom prst="rect">
            <a:avLst/>
          </a:prstGeom>
          <a:ln>
            <a:noFill/>
          </a:ln>
          <a:effectLst>
            <a:outerShdw blurRad="292100" dist="139700" dir="2700000" algn="tl" rotWithShape="0">
              <a:srgbClr val="333333">
                <a:alpha val="65000"/>
              </a:srgbClr>
            </a:outerShdw>
          </a:effectLst>
        </p:spPr>
      </p:pic>
      <p:sp>
        <p:nvSpPr>
          <p:cNvPr id="18" name="Rounded Rectangle 17"/>
          <p:cNvSpPr/>
          <p:nvPr/>
        </p:nvSpPr>
        <p:spPr bwMode="auto">
          <a:xfrm>
            <a:off x="444440" y="5757782"/>
            <a:ext cx="11613105" cy="1140522"/>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3200" b="1" i="1" dirty="0" smtClean="0">
                <a:gradFill>
                  <a:gsLst>
                    <a:gs pos="0">
                      <a:srgbClr val="FFFFFF"/>
                    </a:gs>
                    <a:gs pos="100000">
                      <a:srgbClr val="FFFFFF"/>
                    </a:gs>
                  </a:gsLst>
                  <a:lin ang="5400000" scaled="0"/>
                </a:gradFill>
              </a:rPr>
              <a:t>Increase Efficiency with Hardware Specialization</a:t>
            </a:r>
            <a:endParaRPr lang="en-US" sz="3200" b="1" i="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574479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96" y="76469"/>
            <a:ext cx="12383413" cy="1351952"/>
          </a:xfrm>
        </p:spPr>
        <p:txBody>
          <a:bodyPr/>
          <a:lstStyle/>
          <a:p>
            <a:r>
              <a:rPr lang="en-US" dirty="0" smtClean="0">
                <a:latin typeface="Segoe UI Light" panose="020B0502040204020203" pitchFamily="34" charset="0"/>
                <a:cs typeface="Segoe UI Light" panose="020B0502040204020203" pitchFamily="34" charset="0"/>
              </a:rPr>
              <a:t>Accelerating Large-Scale Services – Bing Search</a:t>
            </a:r>
            <a:endParaRPr lang="en-US" dirty="0">
              <a:latin typeface="Segoe UI Light" panose="020B0502040204020203" pitchFamily="34" charset="0"/>
              <a:cs typeface="Segoe UI Light" panose="020B0502040204020203" pitchFamily="34" charset="0"/>
            </a:endParaRPr>
          </a:p>
        </p:txBody>
      </p:sp>
      <p:sp>
        <p:nvSpPr>
          <p:cNvPr id="24" name="TextBox 23"/>
          <p:cNvSpPr txBox="1"/>
          <p:nvPr/>
        </p:nvSpPr>
        <p:spPr>
          <a:xfrm>
            <a:off x="659352" y="1148126"/>
            <a:ext cx="11516207" cy="478376"/>
          </a:xfrm>
          <a:prstGeom prst="rect">
            <a:avLst/>
          </a:prstGeom>
          <a:noFill/>
        </p:spPr>
        <p:txBody>
          <a:bodyPr wrap="none" rtlCol="0">
            <a:spAutoFit/>
          </a:bodyPr>
          <a:lstStyle/>
          <a:p>
            <a:pPr defTabSz="932597"/>
            <a:r>
              <a:rPr lang="en-US" sz="2448" b="1" dirty="0">
                <a:solidFill>
                  <a:prstClr val="black"/>
                </a:solidFill>
                <a:latin typeface="Segoe UI Light" panose="020B0502040204020203" pitchFamily="34" charset="0"/>
                <a:cs typeface="Segoe UI Light" panose="020B0502040204020203" pitchFamily="34" charset="0"/>
              </a:rPr>
              <a:t>1,632</a:t>
            </a:r>
            <a:r>
              <a:rPr lang="en-US" sz="2448" dirty="0">
                <a:solidFill>
                  <a:prstClr val="black"/>
                </a:solidFill>
                <a:latin typeface="Segoe UI Light" panose="020B0502040204020203" pitchFamily="34" charset="0"/>
                <a:cs typeface="Segoe UI Light" panose="020B0502040204020203" pitchFamily="34" charset="0"/>
              </a:rPr>
              <a:t> Servers with FPGAs Running Bing Page Ranking Service (~30,000 lines of 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67" y="1783759"/>
            <a:ext cx="10644539" cy="5054022"/>
          </a:xfrm>
          <a:prstGeom prst="rect">
            <a:avLst/>
          </a:prstGeom>
        </p:spPr>
      </p:pic>
      <p:grpSp>
        <p:nvGrpSpPr>
          <p:cNvPr id="14" name="Group 13"/>
          <p:cNvGrpSpPr/>
          <p:nvPr/>
        </p:nvGrpSpPr>
        <p:grpSpPr>
          <a:xfrm>
            <a:off x="3443256" y="4664381"/>
            <a:ext cx="3930316" cy="1485125"/>
            <a:chOff x="3443256" y="4664381"/>
            <a:chExt cx="3930316" cy="1485125"/>
          </a:xfrm>
        </p:grpSpPr>
        <p:sp>
          <p:nvSpPr>
            <p:cNvPr id="9" name="TextBox 8"/>
            <p:cNvSpPr txBox="1"/>
            <p:nvPr/>
          </p:nvSpPr>
          <p:spPr>
            <a:xfrm>
              <a:off x="3443256" y="5195399"/>
              <a:ext cx="3930316" cy="954107"/>
            </a:xfrm>
            <a:prstGeom prst="rect">
              <a:avLst/>
            </a:prstGeom>
            <a:noFill/>
          </p:spPr>
          <p:txBody>
            <a:bodyPr wrap="square" rtlCol="0">
              <a:spAutoFit/>
            </a:bodyPr>
            <a:lstStyle/>
            <a:p>
              <a:pPr algn="ctr"/>
              <a:r>
                <a:rPr lang="en-US" sz="2800" dirty="0" smtClean="0">
                  <a:solidFill>
                    <a:srgbClr val="FFFF00"/>
                  </a:solidFill>
                </a:rPr>
                <a:t>More compute </a:t>
              </a:r>
              <a:r>
                <a:rPr lang="en-US" sz="2800" dirty="0">
                  <a:solidFill>
                    <a:srgbClr val="FFFF00"/>
                  </a:solidFill>
                </a:rPr>
                <a:t>t</a:t>
              </a:r>
              <a:r>
                <a:rPr lang="en-US" sz="2800" dirty="0" smtClean="0">
                  <a:solidFill>
                    <a:srgbClr val="FFFF00"/>
                  </a:solidFill>
                </a:rPr>
                <a:t>ime for improving relevance</a:t>
              </a:r>
              <a:endParaRPr lang="en-US" sz="2800" dirty="0">
                <a:solidFill>
                  <a:srgbClr val="FFFF00"/>
                </a:solidFill>
              </a:endParaRPr>
            </a:p>
          </p:txBody>
        </p:sp>
        <p:cxnSp>
          <p:nvCxnSpPr>
            <p:cNvPr id="10" name="Straight Connector 9"/>
            <p:cNvCxnSpPr>
              <a:stCxn id="9" idx="0"/>
            </p:cNvCxnSpPr>
            <p:nvPr/>
          </p:nvCxnSpPr>
          <p:spPr>
            <a:xfrm flipV="1">
              <a:off x="5408414" y="4664381"/>
              <a:ext cx="254449" cy="53101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6417455" y="3553017"/>
            <a:ext cx="2441709" cy="954107"/>
            <a:chOff x="6417455" y="3553017"/>
            <a:chExt cx="2441709" cy="954107"/>
          </a:xfrm>
        </p:grpSpPr>
        <p:sp>
          <p:nvSpPr>
            <p:cNvPr id="4" name="TextBox 3"/>
            <p:cNvSpPr txBox="1"/>
            <p:nvPr/>
          </p:nvSpPr>
          <p:spPr>
            <a:xfrm>
              <a:off x="6818423" y="3553017"/>
              <a:ext cx="2040741" cy="954107"/>
            </a:xfrm>
            <a:prstGeom prst="rect">
              <a:avLst/>
            </a:prstGeom>
            <a:noFill/>
          </p:spPr>
          <p:txBody>
            <a:bodyPr wrap="square" rtlCol="0">
              <a:spAutoFit/>
            </a:bodyPr>
            <a:lstStyle/>
            <a:p>
              <a:r>
                <a:rPr lang="en-US" sz="2800" dirty="0" smtClean="0">
                  <a:solidFill>
                    <a:srgbClr val="FFC000"/>
                  </a:solidFill>
                </a:rPr>
                <a:t>Reduced # of servers</a:t>
              </a:r>
              <a:endParaRPr lang="en-US" sz="2800" dirty="0">
                <a:solidFill>
                  <a:srgbClr val="FFC000"/>
                </a:solidFill>
              </a:endParaRPr>
            </a:p>
          </p:txBody>
        </p:sp>
        <p:cxnSp>
          <p:nvCxnSpPr>
            <p:cNvPr id="12" name="Straight Connector 11"/>
            <p:cNvCxnSpPr/>
            <p:nvPr/>
          </p:nvCxnSpPr>
          <p:spPr>
            <a:xfrm flipH="1">
              <a:off x="6417455" y="4058653"/>
              <a:ext cx="368356" cy="4812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 name="Rounded Rectangle 6"/>
          <p:cNvSpPr/>
          <p:nvPr/>
        </p:nvSpPr>
        <p:spPr bwMode="auto">
          <a:xfrm>
            <a:off x="3628548" y="5320430"/>
            <a:ext cx="5026976" cy="1012793"/>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3200" b="1" i="1" dirty="0" smtClean="0">
                <a:gradFill>
                  <a:gsLst>
                    <a:gs pos="0">
                      <a:srgbClr val="FFFFFF"/>
                    </a:gs>
                    <a:gs pos="100000">
                      <a:srgbClr val="FFFFFF"/>
                    </a:gs>
                  </a:gsLst>
                  <a:lin ang="5400000" scaled="0"/>
                </a:gradFill>
              </a:rPr>
              <a:t>Production in Early 2015</a:t>
            </a:r>
            <a:endParaRPr lang="en-US" sz="3200" b="1" i="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759816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684752" y="3349865"/>
            <a:ext cx="4924926" cy="2334446"/>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4400" dirty="0" smtClean="0">
                <a:gradFill>
                  <a:gsLst>
                    <a:gs pos="0">
                      <a:srgbClr val="FFFFFF"/>
                    </a:gs>
                    <a:gs pos="100000">
                      <a:srgbClr val="FFFFFF"/>
                    </a:gs>
                  </a:gsLst>
                  <a:lin ang="5400000" scaled="0"/>
                </a:gradFill>
              </a:rPr>
              <a:t>Compiler</a:t>
            </a:r>
            <a:endParaRPr lang="en-US" sz="4400" dirty="0">
              <a:gradFill>
                <a:gsLst>
                  <a:gs pos="0">
                    <a:srgbClr val="FFFFFF"/>
                  </a:gs>
                  <a:gs pos="100000">
                    <a:srgbClr val="FFFFFF"/>
                  </a:gs>
                </a:gsLst>
                <a:lin ang="5400000" scaled="0"/>
              </a:gradFill>
            </a:endParaRPr>
          </a:p>
        </p:txBody>
      </p:sp>
      <p:sp>
        <p:nvSpPr>
          <p:cNvPr id="3" name="Title 2"/>
          <p:cNvSpPr>
            <a:spLocks noGrp="1"/>
          </p:cNvSpPr>
          <p:nvPr>
            <p:ph type="title"/>
          </p:nvPr>
        </p:nvSpPr>
        <p:spPr/>
        <p:txBody>
          <a:bodyPr/>
          <a:lstStyle/>
          <a:p>
            <a:r>
              <a:rPr lang="en-US" dirty="0" smtClean="0"/>
              <a:t>FPGAs for Application Acceleration</a:t>
            </a:r>
            <a:endParaRPr lang="en-US" dirty="0"/>
          </a:p>
        </p:txBody>
      </p:sp>
      <p:sp>
        <p:nvSpPr>
          <p:cNvPr id="2" name="Text Placeholder 1"/>
          <p:cNvSpPr>
            <a:spLocks noGrp="1"/>
          </p:cNvSpPr>
          <p:nvPr>
            <p:ph sz="quarter" idx="10"/>
          </p:nvPr>
        </p:nvSpPr>
        <p:spPr>
          <a:xfrm>
            <a:off x="274638" y="1214438"/>
            <a:ext cx="11887200" cy="2431435"/>
          </a:xfrm>
        </p:spPr>
        <p:txBody>
          <a:bodyPr/>
          <a:lstStyle/>
          <a:p>
            <a:r>
              <a:rPr lang="en-US" dirty="0" smtClean="0"/>
              <a:t>Hardware </a:t>
            </a:r>
            <a:r>
              <a:rPr lang="en-US" dirty="0"/>
              <a:t>is the “easy” part</a:t>
            </a:r>
          </a:p>
          <a:p>
            <a:r>
              <a:rPr lang="en-US" dirty="0"/>
              <a:t>Software </a:t>
            </a:r>
            <a:r>
              <a:rPr lang="en-US" dirty="0" smtClean="0"/>
              <a:t>changes fast</a:t>
            </a:r>
          </a:p>
          <a:p>
            <a:r>
              <a:rPr lang="en-US" dirty="0" smtClean="0"/>
              <a:t>Services last across hardware generations</a:t>
            </a:r>
          </a:p>
          <a:p>
            <a:endParaRPr lang="en-US" sz="20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519" y="3423641"/>
            <a:ext cx="2322560" cy="2260670"/>
          </a:xfrm>
          <a:prstGeom prst="rect">
            <a:avLst/>
          </a:prstGeom>
        </p:spPr>
      </p:pic>
      <p:sp>
        <p:nvSpPr>
          <p:cNvPr id="27" name="Rounded Rectangle 26"/>
          <p:cNvSpPr/>
          <p:nvPr/>
        </p:nvSpPr>
        <p:spPr bwMode="auto">
          <a:xfrm>
            <a:off x="193472" y="4041134"/>
            <a:ext cx="2568802" cy="934926"/>
          </a:xfrm>
          <a:prstGeom prst="roundRect">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4400" dirty="0" smtClean="0">
                <a:gradFill>
                  <a:gsLst>
                    <a:gs pos="0">
                      <a:srgbClr val="FFFFFF"/>
                    </a:gs>
                    <a:gs pos="100000">
                      <a:srgbClr val="FFFFFF"/>
                    </a:gs>
                  </a:gsLst>
                  <a:lin ang="5400000" scaled="0"/>
                </a:gradFill>
              </a:rPr>
              <a:t>C++</a:t>
            </a:r>
            <a:endParaRPr lang="en-US" sz="4400" dirty="0">
              <a:gradFill>
                <a:gsLst>
                  <a:gs pos="0">
                    <a:srgbClr val="FFFFFF"/>
                  </a:gs>
                  <a:gs pos="100000">
                    <a:srgbClr val="FFFFFF"/>
                  </a:gs>
                </a:gsLst>
                <a:lin ang="5400000" scaled="0"/>
              </a:gradFill>
            </a:endParaRPr>
          </a:p>
        </p:txBody>
      </p:sp>
      <p:sp>
        <p:nvSpPr>
          <p:cNvPr id="28" name="Rounded Rectangle 27"/>
          <p:cNvSpPr/>
          <p:nvPr/>
        </p:nvSpPr>
        <p:spPr bwMode="auto">
          <a:xfrm>
            <a:off x="9534144" y="4041134"/>
            <a:ext cx="2568802" cy="934926"/>
          </a:xfrm>
          <a:prstGeom prst="roundRect">
            <a:avLst/>
          </a:prstGeom>
          <a:solidFill>
            <a:srgbClr val="FF8C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4400" dirty="0" smtClean="0">
                <a:gradFill>
                  <a:gsLst>
                    <a:gs pos="0">
                      <a:srgbClr val="FFFFFF"/>
                    </a:gs>
                    <a:gs pos="100000">
                      <a:srgbClr val="FFFFFF"/>
                    </a:gs>
                  </a:gsLst>
                  <a:lin ang="5400000" scaled="0"/>
                </a:gradFill>
              </a:rPr>
              <a:t>FPGA</a:t>
            </a:r>
            <a:endParaRPr lang="en-US" sz="4400" dirty="0">
              <a:gradFill>
                <a:gsLst>
                  <a:gs pos="0">
                    <a:srgbClr val="FFFFFF"/>
                  </a:gs>
                  <a:gs pos="100000">
                    <a:srgbClr val="FFFFFF"/>
                  </a:gs>
                </a:gsLst>
                <a:lin ang="5400000" scaled="0"/>
              </a:gradFill>
            </a:endParaRPr>
          </a:p>
        </p:txBody>
      </p:sp>
      <p:cxnSp>
        <p:nvCxnSpPr>
          <p:cNvPr id="29" name="Straight Arrow Connector 28"/>
          <p:cNvCxnSpPr>
            <a:stCxn id="27" idx="3"/>
            <a:endCxn id="6" idx="1"/>
          </p:cNvCxnSpPr>
          <p:nvPr/>
        </p:nvCxnSpPr>
        <p:spPr>
          <a:xfrm>
            <a:off x="2762274" y="4508597"/>
            <a:ext cx="922478" cy="8491"/>
          </a:xfrm>
          <a:prstGeom prst="straightConnector1">
            <a:avLst/>
          </a:prstGeom>
          <a:ln w="762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6" idx="3"/>
            <a:endCxn id="28" idx="1"/>
          </p:cNvCxnSpPr>
          <p:nvPr/>
        </p:nvCxnSpPr>
        <p:spPr>
          <a:xfrm flipV="1">
            <a:off x="8609678" y="4508597"/>
            <a:ext cx="924466" cy="8491"/>
          </a:xfrm>
          <a:prstGeom prst="straightConnector1">
            <a:avLst/>
          </a:prstGeom>
          <a:ln w="762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08317" y="5911347"/>
            <a:ext cx="2139112" cy="1071062"/>
          </a:xfrm>
          <a:prstGeom prst="rect">
            <a:avLst/>
          </a:prstGeom>
          <a:noFill/>
        </p:spPr>
        <p:txBody>
          <a:bodyPr wrap="none" lIns="182880" tIns="146304" rIns="182880" bIns="146304" rtlCol="0">
            <a:spAutoFit/>
          </a:bodyPr>
          <a:lstStyle/>
          <a:p>
            <a:pPr algn="ctr">
              <a:lnSpc>
                <a:spcPct val="90000"/>
              </a:lnSpc>
              <a:spcAft>
                <a:spcPts val="600"/>
              </a:spcAft>
            </a:pPr>
            <a:r>
              <a:rPr lang="en-US" sz="2800" dirty="0">
                <a:gradFill>
                  <a:gsLst>
                    <a:gs pos="2917">
                      <a:schemeClr val="tx1"/>
                    </a:gs>
                    <a:gs pos="30000">
                      <a:schemeClr val="tx1"/>
                    </a:gs>
                  </a:gsLst>
                  <a:lin ang="5400000" scaled="0"/>
                </a:gradFill>
              </a:rPr>
              <a:t>Software </a:t>
            </a:r>
            <a:r>
              <a:rPr lang="en-US" sz="2800" dirty="0" smtClean="0">
                <a:gradFill>
                  <a:gsLst>
                    <a:gs pos="2917">
                      <a:schemeClr val="tx1"/>
                    </a:gs>
                    <a:gs pos="30000">
                      <a:schemeClr val="tx1"/>
                    </a:gs>
                  </a:gsLst>
                  <a:lin ang="5400000" scaled="0"/>
                </a:gradFill>
              </a:rPr>
              <a:t>&amp;</a:t>
            </a:r>
            <a:br>
              <a:rPr lang="en-US" sz="2800" dirty="0" smtClean="0">
                <a:gradFill>
                  <a:gsLst>
                    <a:gs pos="2917">
                      <a:schemeClr val="tx1"/>
                    </a:gs>
                    <a:gs pos="30000">
                      <a:schemeClr val="tx1"/>
                    </a:gs>
                  </a:gsLst>
                  <a:lin ang="5400000" scaled="0"/>
                </a:gradFill>
              </a:rPr>
            </a:br>
            <a:r>
              <a:rPr lang="en-US" sz="2800" dirty="0" smtClean="0">
                <a:gradFill>
                  <a:gsLst>
                    <a:gs pos="2917">
                      <a:schemeClr val="tx1"/>
                    </a:gs>
                    <a:gs pos="30000">
                      <a:schemeClr val="tx1"/>
                    </a:gs>
                  </a:gsLst>
                  <a:lin ang="5400000" scaled="0"/>
                </a:gradFill>
              </a:rPr>
              <a:t>Language</a:t>
            </a:r>
          </a:p>
        </p:txBody>
      </p:sp>
      <p:sp>
        <p:nvSpPr>
          <p:cNvPr id="33" name="TextBox 32"/>
          <p:cNvSpPr txBox="1"/>
          <p:nvPr/>
        </p:nvSpPr>
        <p:spPr>
          <a:xfrm>
            <a:off x="5072571" y="5923463"/>
            <a:ext cx="2291333" cy="1071062"/>
          </a:xfrm>
          <a:prstGeom prst="rect">
            <a:avLst/>
          </a:prstGeom>
          <a:noFill/>
        </p:spPr>
        <p:txBody>
          <a:bodyPr wrap="none" lIns="182880" tIns="146304" rIns="182880" bIns="146304" rtlCol="0">
            <a:spAutoFit/>
          </a:bodyPr>
          <a:lstStyle/>
          <a:p>
            <a:pPr algn="ctr">
              <a:lnSpc>
                <a:spcPct val="90000"/>
              </a:lnSpc>
              <a:spcAft>
                <a:spcPts val="600"/>
              </a:spcAft>
            </a:pPr>
            <a:r>
              <a:rPr lang="en-US" sz="2800" dirty="0" smtClean="0">
                <a:gradFill>
                  <a:gsLst>
                    <a:gs pos="2917">
                      <a:schemeClr val="tx1"/>
                    </a:gs>
                    <a:gs pos="30000">
                      <a:schemeClr val="tx1"/>
                    </a:gs>
                  </a:gsLst>
                  <a:lin ang="5400000" scaled="0"/>
                </a:gradFill>
              </a:rPr>
              <a:t>Compiler &amp; </a:t>
            </a:r>
            <a:br>
              <a:rPr lang="en-US" sz="2800" dirty="0" smtClean="0">
                <a:gradFill>
                  <a:gsLst>
                    <a:gs pos="2917">
                      <a:schemeClr val="tx1"/>
                    </a:gs>
                    <a:gs pos="30000">
                      <a:schemeClr val="tx1"/>
                    </a:gs>
                  </a:gsLst>
                  <a:lin ang="5400000" scaled="0"/>
                </a:gradFill>
              </a:rPr>
            </a:br>
            <a:r>
              <a:rPr lang="en-US" sz="2800" dirty="0" smtClean="0">
                <a:gradFill>
                  <a:gsLst>
                    <a:gs pos="2917">
                      <a:schemeClr val="tx1"/>
                    </a:gs>
                    <a:gs pos="30000">
                      <a:schemeClr val="tx1"/>
                    </a:gs>
                  </a:gsLst>
                  <a:lin ang="5400000" scaled="0"/>
                </a:gradFill>
              </a:rPr>
              <a:t>Tools</a:t>
            </a:r>
          </a:p>
        </p:txBody>
      </p:sp>
      <p:sp>
        <p:nvSpPr>
          <p:cNvPr id="34" name="TextBox 33"/>
          <p:cNvSpPr txBox="1"/>
          <p:nvPr/>
        </p:nvSpPr>
        <p:spPr>
          <a:xfrm>
            <a:off x="9873991" y="5923463"/>
            <a:ext cx="1889107" cy="1071062"/>
          </a:xfrm>
          <a:prstGeom prst="rect">
            <a:avLst/>
          </a:prstGeom>
          <a:noFill/>
        </p:spPr>
        <p:txBody>
          <a:bodyPr wrap="none" lIns="182880" tIns="146304" rIns="182880" bIns="146304" rtlCol="0">
            <a:spAutoFit/>
          </a:bodyPr>
          <a:lstStyle/>
          <a:p>
            <a:pPr algn="ctr">
              <a:lnSpc>
                <a:spcPct val="90000"/>
              </a:lnSpc>
              <a:spcAft>
                <a:spcPts val="600"/>
              </a:spcAft>
            </a:pPr>
            <a:r>
              <a:rPr lang="en-US" sz="2800" dirty="0" smtClean="0">
                <a:gradFill>
                  <a:gsLst>
                    <a:gs pos="2917">
                      <a:schemeClr val="tx1"/>
                    </a:gs>
                    <a:gs pos="30000">
                      <a:schemeClr val="tx1"/>
                    </a:gs>
                  </a:gsLst>
                  <a:lin ang="5400000" scaled="0"/>
                </a:gradFill>
              </a:rPr>
              <a:t>RTL &amp; </a:t>
            </a:r>
            <a:br>
              <a:rPr lang="en-US" sz="2800" dirty="0" smtClean="0">
                <a:gradFill>
                  <a:gsLst>
                    <a:gs pos="2917">
                      <a:schemeClr val="tx1"/>
                    </a:gs>
                    <a:gs pos="30000">
                      <a:schemeClr val="tx1"/>
                    </a:gs>
                  </a:gsLst>
                  <a:lin ang="5400000" scaled="0"/>
                </a:gradFill>
              </a:rPr>
            </a:br>
            <a:r>
              <a:rPr lang="en-US" sz="2800" dirty="0" smtClean="0">
                <a:gradFill>
                  <a:gsLst>
                    <a:gs pos="2917">
                      <a:schemeClr val="tx1"/>
                    </a:gs>
                    <a:gs pos="30000">
                      <a:schemeClr val="tx1"/>
                    </a:gs>
                  </a:gsLst>
                  <a:lin ang="5400000" scaled="0"/>
                </a:gradFill>
              </a:rPr>
              <a:t>Hardware</a:t>
            </a:r>
          </a:p>
        </p:txBody>
      </p:sp>
    </p:spTree>
    <p:extLst>
      <p:ext uri="{BB962C8B-B14F-4D97-AF65-F5344CB8AC3E}">
        <p14:creationId xmlns:p14="http://schemas.microsoft.com/office/powerpoint/2010/main" val="2216555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65"/>
          <p:cNvSpPr>
            <a:spLocks noGrp="1"/>
          </p:cNvSpPr>
          <p:nvPr>
            <p:ph type="title"/>
          </p:nvPr>
        </p:nvSpPr>
        <p:spPr/>
        <p:txBody>
          <a:bodyPr/>
          <a:lstStyle/>
          <a:p>
            <a:r>
              <a:rPr lang="en-US" dirty="0" smtClean="0"/>
              <a:t>Ensuring </a:t>
            </a:r>
            <a:r>
              <a:rPr lang="en-US" dirty="0"/>
              <a:t>Maintainability </a:t>
            </a:r>
            <a:r>
              <a:rPr lang="en-US" dirty="0" smtClean="0"/>
              <a:t>&amp; Sustainability</a:t>
            </a:r>
            <a:endParaRPr lang="en-US" dirty="0"/>
          </a:p>
        </p:txBody>
      </p:sp>
      <p:sp>
        <p:nvSpPr>
          <p:cNvPr id="3" name="Content Placeholder 2"/>
          <p:cNvSpPr>
            <a:spLocks noGrp="1"/>
          </p:cNvSpPr>
          <p:nvPr>
            <p:ph sz="quarter" idx="10"/>
          </p:nvPr>
        </p:nvSpPr>
        <p:spPr>
          <a:xfrm>
            <a:off x="793215" y="1429925"/>
            <a:ext cx="8134287" cy="6026265"/>
          </a:xfrm>
        </p:spPr>
        <p:txBody>
          <a:bodyPr/>
          <a:lstStyle/>
          <a:p>
            <a:r>
              <a:rPr lang="en-US" dirty="0" smtClean="0"/>
              <a:t>Structure software for explicit data communication</a:t>
            </a:r>
          </a:p>
          <a:p>
            <a:pPr lvl="1"/>
            <a:r>
              <a:rPr lang="en-US" dirty="0" smtClean="0"/>
              <a:t>Pass-by-value  vs. Pass-by-reference</a:t>
            </a:r>
          </a:p>
          <a:p>
            <a:pPr marL="0" indent="0">
              <a:buNone/>
            </a:pPr>
            <a:endParaRPr lang="en-US" sz="1600" dirty="0" smtClean="0"/>
          </a:p>
          <a:p>
            <a:r>
              <a:rPr lang="en-US" dirty="0" smtClean="0"/>
              <a:t>Create programmable substrates</a:t>
            </a:r>
          </a:p>
          <a:p>
            <a:pPr lvl="1"/>
            <a:r>
              <a:rPr lang="en-US" dirty="0" smtClean="0"/>
              <a:t>“Programming” FFE is just writing C++ code</a:t>
            </a:r>
          </a:p>
          <a:p>
            <a:pPr lvl="1"/>
            <a:r>
              <a:rPr lang="en-US" dirty="0" smtClean="0"/>
              <a:t>Wide spectrum between CPU and full custom RTL</a:t>
            </a:r>
          </a:p>
          <a:p>
            <a:endParaRPr lang="en-US" sz="2800" dirty="0" smtClean="0"/>
          </a:p>
          <a:p>
            <a:r>
              <a:rPr lang="en-US" dirty="0" smtClean="0"/>
              <a:t>Shell </a:t>
            </a:r>
            <a:r>
              <a:rPr lang="en-US" dirty="0"/>
              <a:t>&amp; Role,  Common APIs</a:t>
            </a:r>
          </a:p>
          <a:p>
            <a:pPr lvl="1"/>
            <a:r>
              <a:rPr lang="en-US" dirty="0"/>
              <a:t>Abstract away board interfaces &amp; FPGA details from the application</a:t>
            </a:r>
          </a:p>
          <a:p>
            <a:endParaRPr lang="en-US" dirty="0"/>
          </a:p>
        </p:txBody>
      </p:sp>
      <p:grpSp>
        <p:nvGrpSpPr>
          <p:cNvPr id="4" name="Group 3"/>
          <p:cNvGrpSpPr/>
          <p:nvPr/>
        </p:nvGrpSpPr>
        <p:grpSpPr>
          <a:xfrm>
            <a:off x="8789334" y="4109649"/>
            <a:ext cx="3488632" cy="2781230"/>
            <a:chOff x="5339801" y="704336"/>
            <a:chExt cx="6876460" cy="6085189"/>
          </a:xfrm>
        </p:grpSpPr>
        <p:sp>
          <p:nvSpPr>
            <p:cNvPr id="5" name="Cube 4"/>
            <p:cNvSpPr/>
            <p:nvPr/>
          </p:nvSpPr>
          <p:spPr bwMode="auto">
            <a:xfrm>
              <a:off x="6256797" y="1372508"/>
              <a:ext cx="4878984" cy="4870424"/>
            </a:xfrm>
            <a:prstGeom prst="cube">
              <a:avLst>
                <a:gd name="adj" fmla="val 2381"/>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050" dirty="0">
                <a:gradFill>
                  <a:gsLst>
                    <a:gs pos="0">
                      <a:srgbClr val="FFFFFF"/>
                    </a:gs>
                    <a:gs pos="100000">
                      <a:srgbClr val="FFFFFF"/>
                    </a:gs>
                  </a:gsLst>
                  <a:lin ang="5400000" scaled="0"/>
                </a:gradFill>
              </a:endParaRPr>
            </a:p>
          </p:txBody>
        </p:sp>
        <p:sp>
          <p:nvSpPr>
            <p:cNvPr id="6" name="Rectangle 5"/>
            <p:cNvSpPr/>
            <p:nvPr/>
          </p:nvSpPr>
          <p:spPr>
            <a:xfrm>
              <a:off x="6277816" y="1516975"/>
              <a:ext cx="4714240" cy="4714240"/>
            </a:xfrm>
            <a:prstGeom prst="rect">
              <a:avLst/>
            </a:prstGeom>
            <a:solidFill>
              <a:sysClr val="window" lastClr="FFFFFF">
                <a:lumMod val="95000"/>
              </a:sysClr>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7" name="Rectangle 6"/>
            <p:cNvSpPr/>
            <p:nvPr/>
          </p:nvSpPr>
          <p:spPr>
            <a:xfrm>
              <a:off x="9603373" y="5520294"/>
              <a:ext cx="609600" cy="6096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West SLIII</a:t>
              </a:r>
            </a:p>
          </p:txBody>
        </p:sp>
        <p:sp>
          <p:nvSpPr>
            <p:cNvPr id="8" name="Rectangle 7"/>
            <p:cNvSpPr/>
            <p:nvPr/>
          </p:nvSpPr>
          <p:spPr>
            <a:xfrm>
              <a:off x="8793879" y="5520991"/>
              <a:ext cx="609600" cy="6096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East SLIII</a:t>
              </a:r>
            </a:p>
          </p:txBody>
        </p:sp>
        <p:sp>
          <p:nvSpPr>
            <p:cNvPr id="9" name="Rectangle 8"/>
            <p:cNvSpPr/>
            <p:nvPr/>
          </p:nvSpPr>
          <p:spPr>
            <a:xfrm>
              <a:off x="7984385" y="5520294"/>
              <a:ext cx="609600" cy="6096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South SLIII</a:t>
              </a:r>
            </a:p>
          </p:txBody>
        </p:sp>
        <p:sp>
          <p:nvSpPr>
            <p:cNvPr id="10" name="Rectangle 9"/>
            <p:cNvSpPr/>
            <p:nvPr/>
          </p:nvSpPr>
          <p:spPr>
            <a:xfrm>
              <a:off x="7174891" y="5520294"/>
              <a:ext cx="609600" cy="6096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North SLIII</a:t>
              </a:r>
            </a:p>
          </p:txBody>
        </p:sp>
        <p:sp>
          <p:nvSpPr>
            <p:cNvPr id="11" name="Rectangle 10"/>
            <p:cNvSpPr/>
            <p:nvPr/>
          </p:nvSpPr>
          <p:spPr>
            <a:xfrm>
              <a:off x="6414976" y="3316061"/>
              <a:ext cx="609600" cy="6096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x8 PCIe Core</a:t>
              </a:r>
            </a:p>
          </p:txBody>
        </p:sp>
        <p:sp>
          <p:nvSpPr>
            <p:cNvPr id="12" name="Rectangle 11"/>
            <p:cNvSpPr/>
            <p:nvPr/>
          </p:nvSpPr>
          <p:spPr>
            <a:xfrm>
              <a:off x="6414976" y="4022181"/>
              <a:ext cx="609600" cy="6096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DMA Engine</a:t>
              </a:r>
            </a:p>
          </p:txBody>
        </p:sp>
        <p:sp>
          <p:nvSpPr>
            <p:cNvPr id="13" name="Rectangle 12"/>
            <p:cNvSpPr/>
            <p:nvPr/>
          </p:nvSpPr>
          <p:spPr>
            <a:xfrm>
              <a:off x="10270030" y="2331656"/>
              <a:ext cx="609600" cy="609600"/>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smtClean="0">
                  <a:ln>
                    <a:noFill/>
                  </a:ln>
                  <a:solidFill>
                    <a:prstClr val="black"/>
                  </a:solidFill>
                  <a:effectLst/>
                  <a:uLnTx/>
                  <a:uFillTx/>
                  <a:latin typeface="Calibri" panose="020F0502020204030204"/>
                  <a:ea typeface="+mn-ea"/>
                  <a:cs typeface="+mn-cs"/>
                </a:rPr>
                <a:t>Config</a:t>
              </a: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 Flash (RSU)</a:t>
              </a:r>
            </a:p>
          </p:txBody>
        </p:sp>
        <p:sp>
          <p:nvSpPr>
            <p:cNvPr id="14" name="Rectangle 13"/>
            <p:cNvSpPr/>
            <p:nvPr/>
          </p:nvSpPr>
          <p:spPr>
            <a:xfrm>
              <a:off x="8914303" y="1597629"/>
              <a:ext cx="1115233" cy="60960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DDR3 Core 1</a:t>
              </a:r>
            </a:p>
          </p:txBody>
        </p:sp>
        <p:sp>
          <p:nvSpPr>
            <p:cNvPr id="15" name="Rectangle 14"/>
            <p:cNvSpPr/>
            <p:nvPr/>
          </p:nvSpPr>
          <p:spPr>
            <a:xfrm>
              <a:off x="7426768" y="1597629"/>
              <a:ext cx="1115233" cy="60960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DDR3 Core 0</a:t>
              </a:r>
            </a:p>
          </p:txBody>
        </p:sp>
        <p:cxnSp>
          <p:nvCxnSpPr>
            <p:cNvPr id="16" name="Elbow Connector 15"/>
            <p:cNvCxnSpPr>
              <a:stCxn id="12" idx="2"/>
              <a:endCxn id="63" idx="1"/>
            </p:cNvCxnSpPr>
            <p:nvPr/>
          </p:nvCxnSpPr>
          <p:spPr>
            <a:xfrm rot="16200000" flipH="1">
              <a:off x="6675867" y="4675689"/>
              <a:ext cx="542933" cy="455115"/>
            </a:xfrm>
            <a:prstGeom prst="bentConnector2">
              <a:avLst/>
            </a:prstGeom>
            <a:noFill/>
            <a:ln w="28575" cap="flat" cmpd="sng" algn="ctr">
              <a:solidFill>
                <a:srgbClr val="5B9BD5"/>
              </a:solidFill>
              <a:prstDash val="solid"/>
              <a:miter lim="800000"/>
              <a:headEnd type="triangle" w="med" len="med"/>
              <a:tailEnd type="triangle" w="med" len="med"/>
            </a:ln>
            <a:effectLst/>
          </p:spPr>
        </p:cxnSp>
        <p:sp>
          <p:nvSpPr>
            <p:cNvPr id="17" name="Rectangle 16"/>
            <p:cNvSpPr/>
            <p:nvPr/>
          </p:nvSpPr>
          <p:spPr>
            <a:xfrm>
              <a:off x="10270030" y="3030468"/>
              <a:ext cx="609600" cy="28134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JTAG</a:t>
              </a:r>
            </a:p>
          </p:txBody>
        </p:sp>
        <p:sp>
          <p:nvSpPr>
            <p:cNvPr id="18" name="Rectangle 17"/>
            <p:cNvSpPr/>
            <p:nvPr/>
          </p:nvSpPr>
          <p:spPr>
            <a:xfrm>
              <a:off x="10270030" y="3398942"/>
              <a:ext cx="609600" cy="28134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LEDs</a:t>
              </a:r>
            </a:p>
          </p:txBody>
        </p:sp>
        <p:sp>
          <p:nvSpPr>
            <p:cNvPr id="19" name="Rectangle 18"/>
            <p:cNvSpPr/>
            <p:nvPr/>
          </p:nvSpPr>
          <p:spPr>
            <a:xfrm>
              <a:off x="10270030" y="3763623"/>
              <a:ext cx="609600" cy="50351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Temp Sensors</a:t>
              </a:r>
            </a:p>
          </p:txBody>
        </p:sp>
        <p:sp>
          <p:nvSpPr>
            <p:cNvPr id="20" name="Rectangle 19"/>
            <p:cNvSpPr/>
            <p:nvPr/>
          </p:nvSpPr>
          <p:spPr>
            <a:xfrm>
              <a:off x="7174891" y="2512029"/>
              <a:ext cx="3038082" cy="2316407"/>
            </a:xfrm>
            <a:prstGeom prst="rect">
              <a:avLst/>
            </a:prstGeom>
            <a:solidFill>
              <a:sysClr val="window" lastClr="FFFFFF">
                <a:lumMod val="50000"/>
              </a:sysClr>
            </a:solidFill>
            <a:ln w="28575" cap="flat" cmpd="sng" algn="ctr">
              <a:solidFill>
                <a:srgbClr val="5B9BD5">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Application</a:t>
              </a:r>
            </a:p>
          </p:txBody>
        </p:sp>
        <p:cxnSp>
          <p:nvCxnSpPr>
            <p:cNvPr id="21" name="Elbow Connector 20"/>
            <p:cNvCxnSpPr>
              <a:stCxn id="11" idx="0"/>
              <a:endCxn id="15" idx="1"/>
            </p:cNvCxnSpPr>
            <p:nvPr/>
          </p:nvCxnSpPr>
          <p:spPr>
            <a:xfrm rot="5400000" flipH="1" flipV="1">
              <a:off x="6366456" y="2255749"/>
              <a:ext cx="1413632" cy="706992"/>
            </a:xfrm>
            <a:prstGeom prst="bentConnector2">
              <a:avLst/>
            </a:prstGeom>
            <a:noFill/>
            <a:ln w="28575" cap="flat" cmpd="sng" algn="ctr">
              <a:solidFill>
                <a:srgbClr val="5B9BD5"/>
              </a:solidFill>
              <a:prstDash val="solid"/>
              <a:miter lim="800000"/>
              <a:headEnd type="triangle" w="med" len="med"/>
              <a:tailEnd type="triangle" w="med" len="med"/>
            </a:ln>
            <a:effectLst/>
          </p:spPr>
        </p:cxnSp>
        <p:sp>
          <p:nvSpPr>
            <p:cNvPr id="22" name="TextBox 21"/>
            <p:cNvSpPr txBox="1"/>
            <p:nvPr/>
          </p:nvSpPr>
          <p:spPr>
            <a:xfrm>
              <a:off x="6313826" y="1516975"/>
              <a:ext cx="847724" cy="47661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Calibri" panose="020F0502020204030204"/>
                </a:rPr>
                <a:t>Shell</a:t>
              </a:r>
            </a:p>
          </p:txBody>
        </p:sp>
        <p:cxnSp>
          <p:nvCxnSpPr>
            <p:cNvPr id="23" name="Straight Arrow Connector 22"/>
            <p:cNvCxnSpPr>
              <a:stCxn id="15" idx="2"/>
            </p:cNvCxnSpPr>
            <p:nvPr/>
          </p:nvCxnSpPr>
          <p:spPr>
            <a:xfrm flipH="1">
              <a:off x="7984384" y="2207229"/>
              <a:ext cx="1" cy="478006"/>
            </a:xfrm>
            <a:prstGeom prst="straightConnector1">
              <a:avLst/>
            </a:prstGeom>
            <a:noFill/>
            <a:ln w="28575" cap="flat" cmpd="sng" algn="ctr">
              <a:solidFill>
                <a:srgbClr val="5B9BD5"/>
              </a:solidFill>
              <a:prstDash val="solid"/>
              <a:miter lim="800000"/>
              <a:headEnd type="triangle" w="med" len="med"/>
              <a:tailEnd type="triangle" w="med" len="med"/>
            </a:ln>
            <a:effectLst/>
          </p:spPr>
        </p:cxnSp>
        <p:cxnSp>
          <p:nvCxnSpPr>
            <p:cNvPr id="24" name="Straight Arrow Connector 23"/>
            <p:cNvCxnSpPr>
              <a:stCxn id="14" idx="2"/>
            </p:cNvCxnSpPr>
            <p:nvPr/>
          </p:nvCxnSpPr>
          <p:spPr>
            <a:xfrm flipH="1">
              <a:off x="9471919" y="2207229"/>
              <a:ext cx="1" cy="478006"/>
            </a:xfrm>
            <a:prstGeom prst="straightConnector1">
              <a:avLst/>
            </a:prstGeom>
            <a:noFill/>
            <a:ln w="28575" cap="flat" cmpd="sng" algn="ctr">
              <a:solidFill>
                <a:srgbClr val="5B9BD5"/>
              </a:solidFill>
              <a:prstDash val="solid"/>
              <a:miter lim="800000"/>
              <a:headEnd type="triangle" w="med" len="med"/>
              <a:tailEnd type="triangle" w="med" len="med"/>
            </a:ln>
            <a:effectLst/>
          </p:spPr>
        </p:cxnSp>
        <p:sp>
          <p:nvSpPr>
            <p:cNvPr id="25" name="Rectangle 24"/>
            <p:cNvSpPr/>
            <p:nvPr/>
          </p:nvSpPr>
          <p:spPr>
            <a:xfrm>
              <a:off x="10259981" y="4350467"/>
              <a:ext cx="609600" cy="28134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I</a:t>
              </a:r>
              <a:r>
                <a:rPr kumimoji="0" lang="en-US" sz="800" b="0" i="0" u="none" strike="noStrike" kern="0" cap="none" spc="0" normalizeH="0" baseline="30000" noProof="0" dirty="0" smtClean="0">
                  <a:ln>
                    <a:noFill/>
                  </a:ln>
                  <a:solidFill>
                    <a:prstClr val="black"/>
                  </a:solidFill>
                  <a:effectLst/>
                  <a:uLnTx/>
                  <a:uFillTx/>
                  <a:latin typeface="Calibri" panose="020F0502020204030204"/>
                  <a:ea typeface="+mn-ea"/>
                  <a:cs typeface="+mn-cs"/>
                </a:rPr>
                <a:t>2</a:t>
              </a: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C</a:t>
              </a:r>
            </a:p>
          </p:txBody>
        </p:sp>
        <p:cxnSp>
          <p:nvCxnSpPr>
            <p:cNvPr id="26" name="Straight Connector 25"/>
            <p:cNvCxnSpPr>
              <a:stCxn id="15" idx="3"/>
              <a:endCxn id="14" idx="1"/>
            </p:cNvCxnSpPr>
            <p:nvPr/>
          </p:nvCxnSpPr>
          <p:spPr>
            <a:xfrm>
              <a:off x="8542001" y="1902429"/>
              <a:ext cx="372302" cy="0"/>
            </a:xfrm>
            <a:prstGeom prst="line">
              <a:avLst/>
            </a:prstGeom>
            <a:noFill/>
            <a:ln w="28575" cap="flat" cmpd="sng" algn="ctr">
              <a:solidFill>
                <a:srgbClr val="5B9BD5"/>
              </a:solidFill>
              <a:prstDash val="solid"/>
              <a:miter lim="800000"/>
            </a:ln>
            <a:effectLst/>
          </p:spPr>
        </p:cxnSp>
        <p:cxnSp>
          <p:nvCxnSpPr>
            <p:cNvPr id="27" name="Straight Connector 26"/>
            <p:cNvCxnSpPr>
              <a:stCxn id="11" idx="2"/>
              <a:endCxn id="12" idx="0"/>
            </p:cNvCxnSpPr>
            <p:nvPr/>
          </p:nvCxnSpPr>
          <p:spPr>
            <a:xfrm>
              <a:off x="6719776" y="3925661"/>
              <a:ext cx="0" cy="96520"/>
            </a:xfrm>
            <a:prstGeom prst="line">
              <a:avLst/>
            </a:prstGeom>
            <a:noFill/>
            <a:ln w="28575" cap="flat" cmpd="sng" algn="ctr">
              <a:solidFill>
                <a:srgbClr val="5B9BD5"/>
              </a:solidFill>
              <a:prstDash val="solid"/>
              <a:miter lim="800000"/>
            </a:ln>
            <a:effectLst/>
          </p:spPr>
        </p:cxnSp>
        <p:cxnSp>
          <p:nvCxnSpPr>
            <p:cNvPr id="28" name="Straight Connector 27"/>
            <p:cNvCxnSpPr/>
            <p:nvPr/>
          </p:nvCxnSpPr>
          <p:spPr>
            <a:xfrm flipH="1">
              <a:off x="5838192" y="3634952"/>
              <a:ext cx="576784" cy="4287"/>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29" name="Straight Connector 28"/>
            <p:cNvCxnSpPr>
              <a:stCxn id="15" idx="0"/>
            </p:cNvCxnSpPr>
            <p:nvPr/>
          </p:nvCxnSpPr>
          <p:spPr>
            <a:xfrm flipH="1" flipV="1">
              <a:off x="7984384" y="1075738"/>
              <a:ext cx="1" cy="521891"/>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30" name="Straight Connector 29"/>
            <p:cNvCxnSpPr>
              <a:stCxn id="14" idx="0"/>
            </p:cNvCxnSpPr>
            <p:nvPr/>
          </p:nvCxnSpPr>
          <p:spPr>
            <a:xfrm flipV="1">
              <a:off x="9471920" y="1063212"/>
              <a:ext cx="0" cy="534417"/>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31" name="Straight Connector 30"/>
            <p:cNvCxnSpPr>
              <a:stCxn id="13" idx="3"/>
            </p:cNvCxnSpPr>
            <p:nvPr/>
          </p:nvCxnSpPr>
          <p:spPr>
            <a:xfrm flipV="1">
              <a:off x="10879630" y="2634402"/>
              <a:ext cx="763582" cy="2054"/>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32" name="Straight Connector 31"/>
            <p:cNvCxnSpPr>
              <a:stCxn id="10" idx="2"/>
            </p:cNvCxnSpPr>
            <p:nvPr/>
          </p:nvCxnSpPr>
          <p:spPr>
            <a:xfrm>
              <a:off x="7479691" y="6129894"/>
              <a:ext cx="0" cy="659008"/>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33" name="Straight Connector 32"/>
            <p:cNvCxnSpPr/>
            <p:nvPr/>
          </p:nvCxnSpPr>
          <p:spPr>
            <a:xfrm flipV="1">
              <a:off x="7426768" y="6399761"/>
              <a:ext cx="112680" cy="75990"/>
            </a:xfrm>
            <a:prstGeom prst="line">
              <a:avLst/>
            </a:prstGeom>
            <a:noFill/>
            <a:ln w="6350" cap="flat" cmpd="sng" algn="ctr">
              <a:solidFill>
                <a:srgbClr val="5B9BD5"/>
              </a:solidFill>
              <a:prstDash val="solid"/>
              <a:miter lim="800000"/>
            </a:ln>
            <a:effectLst/>
          </p:spPr>
        </p:cxnSp>
        <p:sp>
          <p:nvSpPr>
            <p:cNvPr id="34" name="Rectangle 33"/>
            <p:cNvSpPr/>
            <p:nvPr/>
          </p:nvSpPr>
          <p:spPr>
            <a:xfrm>
              <a:off x="10262621" y="4716330"/>
              <a:ext cx="609600" cy="458384"/>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smtClean="0">
                  <a:ln>
                    <a:noFill/>
                  </a:ln>
                  <a:solidFill>
                    <a:prstClr val="black"/>
                  </a:solidFill>
                  <a:effectLst/>
                  <a:uLnTx/>
                  <a:uFillTx/>
                  <a:latin typeface="Calibri" panose="020F0502020204030204"/>
                  <a:ea typeface="+mn-ea"/>
                  <a:cs typeface="+mn-cs"/>
                </a:rPr>
                <a:t>xcvr</a:t>
              </a: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 </a:t>
              </a:r>
              <a:r>
                <a:rPr kumimoji="0" lang="en-US" sz="800" b="0" i="0" u="none" strike="noStrike" kern="0" cap="none" spc="0" normalizeH="0" baseline="0" noProof="0" dirty="0" err="1" smtClean="0">
                  <a:ln>
                    <a:noFill/>
                  </a:ln>
                  <a:solidFill>
                    <a:prstClr val="black"/>
                  </a:solidFill>
                  <a:effectLst/>
                  <a:uLnTx/>
                  <a:uFillTx/>
                  <a:latin typeface="Calibri" panose="020F0502020204030204"/>
                  <a:ea typeface="+mn-ea"/>
                  <a:cs typeface="+mn-cs"/>
                </a:rPr>
                <a:t>reconfig</a:t>
              </a:r>
              <a:endPar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cxnSp>
          <p:nvCxnSpPr>
            <p:cNvPr id="35" name="Straight Connector 34"/>
            <p:cNvCxnSpPr>
              <a:stCxn id="10" idx="0"/>
            </p:cNvCxnSpPr>
            <p:nvPr/>
          </p:nvCxnSpPr>
          <p:spPr>
            <a:xfrm flipV="1">
              <a:off x="7479691" y="5351748"/>
              <a:ext cx="0" cy="168546"/>
            </a:xfrm>
            <a:prstGeom prst="line">
              <a:avLst/>
            </a:prstGeom>
            <a:noFill/>
            <a:ln w="28575" cap="flat" cmpd="sng" algn="ctr">
              <a:solidFill>
                <a:srgbClr val="5B9BD5"/>
              </a:solidFill>
              <a:prstDash val="solid"/>
              <a:miter lim="800000"/>
            </a:ln>
            <a:effectLst/>
          </p:spPr>
        </p:cxnSp>
        <p:sp>
          <p:nvSpPr>
            <p:cNvPr id="36" name="TextBox 35"/>
            <p:cNvSpPr txBox="1"/>
            <p:nvPr/>
          </p:nvSpPr>
          <p:spPr>
            <a:xfrm>
              <a:off x="7254639" y="6338029"/>
              <a:ext cx="419518" cy="327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prstClr val="black"/>
                  </a:solidFill>
                  <a:effectLst/>
                  <a:uLnTx/>
                  <a:uFillTx/>
                  <a:latin typeface="Calibri" panose="020F0502020204030204"/>
                </a:rPr>
                <a:t>2</a:t>
              </a:r>
            </a:p>
          </p:txBody>
        </p:sp>
        <p:cxnSp>
          <p:nvCxnSpPr>
            <p:cNvPr id="37" name="Straight Connector 36"/>
            <p:cNvCxnSpPr/>
            <p:nvPr/>
          </p:nvCxnSpPr>
          <p:spPr>
            <a:xfrm>
              <a:off x="8279189" y="6129894"/>
              <a:ext cx="0" cy="659008"/>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38" name="Straight Connector 37"/>
            <p:cNvCxnSpPr/>
            <p:nvPr/>
          </p:nvCxnSpPr>
          <p:spPr>
            <a:xfrm flipV="1">
              <a:off x="8226266" y="6399761"/>
              <a:ext cx="112680" cy="75990"/>
            </a:xfrm>
            <a:prstGeom prst="line">
              <a:avLst/>
            </a:prstGeom>
            <a:noFill/>
            <a:ln w="6350" cap="flat" cmpd="sng" algn="ctr">
              <a:solidFill>
                <a:srgbClr val="5B9BD5"/>
              </a:solidFill>
              <a:prstDash val="solid"/>
              <a:miter lim="800000"/>
            </a:ln>
            <a:effectLst/>
          </p:spPr>
        </p:cxnSp>
        <p:sp>
          <p:nvSpPr>
            <p:cNvPr id="39" name="TextBox 38"/>
            <p:cNvSpPr txBox="1"/>
            <p:nvPr/>
          </p:nvSpPr>
          <p:spPr>
            <a:xfrm>
              <a:off x="8054137" y="6338029"/>
              <a:ext cx="419518" cy="327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prstClr val="black"/>
                  </a:solidFill>
                  <a:effectLst/>
                  <a:uLnTx/>
                  <a:uFillTx/>
                  <a:latin typeface="Calibri" panose="020F0502020204030204"/>
                </a:rPr>
                <a:t>2</a:t>
              </a:r>
            </a:p>
          </p:txBody>
        </p:sp>
        <p:cxnSp>
          <p:nvCxnSpPr>
            <p:cNvPr id="40" name="Straight Connector 39"/>
            <p:cNvCxnSpPr/>
            <p:nvPr/>
          </p:nvCxnSpPr>
          <p:spPr>
            <a:xfrm>
              <a:off x="9106694" y="6130517"/>
              <a:ext cx="0" cy="659008"/>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41" name="Straight Connector 40"/>
            <p:cNvCxnSpPr/>
            <p:nvPr/>
          </p:nvCxnSpPr>
          <p:spPr>
            <a:xfrm flipV="1">
              <a:off x="9053771" y="6400384"/>
              <a:ext cx="112680" cy="75990"/>
            </a:xfrm>
            <a:prstGeom prst="line">
              <a:avLst/>
            </a:prstGeom>
            <a:noFill/>
            <a:ln w="6350" cap="flat" cmpd="sng" algn="ctr">
              <a:solidFill>
                <a:srgbClr val="5B9BD5"/>
              </a:solidFill>
              <a:prstDash val="solid"/>
              <a:miter lim="800000"/>
            </a:ln>
            <a:effectLst/>
          </p:spPr>
        </p:cxnSp>
        <p:sp>
          <p:nvSpPr>
            <p:cNvPr id="42" name="TextBox 41"/>
            <p:cNvSpPr txBox="1"/>
            <p:nvPr/>
          </p:nvSpPr>
          <p:spPr>
            <a:xfrm>
              <a:off x="8881642" y="6338650"/>
              <a:ext cx="419518" cy="327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prstClr val="black"/>
                  </a:solidFill>
                  <a:effectLst/>
                  <a:uLnTx/>
                  <a:uFillTx/>
                  <a:latin typeface="Calibri" panose="020F0502020204030204"/>
                </a:rPr>
                <a:t>2</a:t>
              </a:r>
            </a:p>
          </p:txBody>
        </p:sp>
        <p:cxnSp>
          <p:nvCxnSpPr>
            <p:cNvPr id="43" name="Straight Connector 42"/>
            <p:cNvCxnSpPr/>
            <p:nvPr/>
          </p:nvCxnSpPr>
          <p:spPr>
            <a:xfrm>
              <a:off x="9934199" y="6129894"/>
              <a:ext cx="0" cy="659008"/>
            </a:xfrm>
            <a:prstGeom prst="line">
              <a:avLst/>
            </a:prstGeom>
            <a:noFill/>
            <a:ln w="28575" cap="flat" cmpd="sng" algn="ctr">
              <a:solidFill>
                <a:srgbClr val="5B9BD5"/>
              </a:solidFill>
              <a:prstDash val="solid"/>
              <a:miter lim="800000"/>
              <a:headEnd type="triangle" w="med" len="med"/>
              <a:tailEnd type="triangle" w="med" len="med"/>
            </a:ln>
            <a:effectLst/>
          </p:spPr>
        </p:cxnSp>
        <p:cxnSp>
          <p:nvCxnSpPr>
            <p:cNvPr id="44" name="Straight Connector 43"/>
            <p:cNvCxnSpPr/>
            <p:nvPr/>
          </p:nvCxnSpPr>
          <p:spPr>
            <a:xfrm flipV="1">
              <a:off x="9881276" y="6399761"/>
              <a:ext cx="112680" cy="75990"/>
            </a:xfrm>
            <a:prstGeom prst="line">
              <a:avLst/>
            </a:prstGeom>
            <a:noFill/>
            <a:ln w="6350" cap="flat" cmpd="sng" algn="ctr">
              <a:solidFill>
                <a:srgbClr val="5B9BD5"/>
              </a:solidFill>
              <a:prstDash val="solid"/>
              <a:miter lim="800000"/>
            </a:ln>
            <a:effectLst/>
          </p:spPr>
        </p:cxnSp>
        <p:sp>
          <p:nvSpPr>
            <p:cNvPr id="45" name="TextBox 44"/>
            <p:cNvSpPr txBox="1"/>
            <p:nvPr/>
          </p:nvSpPr>
          <p:spPr>
            <a:xfrm>
              <a:off x="9709147" y="6338029"/>
              <a:ext cx="419518" cy="327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prstClr val="black"/>
                  </a:solidFill>
                  <a:effectLst/>
                  <a:uLnTx/>
                  <a:uFillTx/>
                  <a:latin typeface="Calibri" panose="020F0502020204030204"/>
                </a:rPr>
                <a:t>2</a:t>
              </a:r>
            </a:p>
          </p:txBody>
        </p:sp>
        <p:cxnSp>
          <p:nvCxnSpPr>
            <p:cNvPr id="46" name="Straight Connector 45"/>
            <p:cNvCxnSpPr/>
            <p:nvPr/>
          </p:nvCxnSpPr>
          <p:spPr>
            <a:xfrm flipV="1">
              <a:off x="11381500" y="2576375"/>
              <a:ext cx="93258" cy="117569"/>
            </a:xfrm>
            <a:prstGeom prst="line">
              <a:avLst/>
            </a:prstGeom>
            <a:noFill/>
            <a:ln w="6350" cap="flat" cmpd="sng" algn="ctr">
              <a:solidFill>
                <a:srgbClr val="5B9BD5"/>
              </a:solidFill>
              <a:prstDash val="solid"/>
              <a:miter lim="800000"/>
            </a:ln>
            <a:effectLst/>
          </p:spPr>
        </p:cxnSp>
        <p:sp>
          <p:nvSpPr>
            <p:cNvPr id="47" name="TextBox 46"/>
            <p:cNvSpPr txBox="1"/>
            <p:nvPr/>
          </p:nvSpPr>
          <p:spPr>
            <a:xfrm>
              <a:off x="11303668" y="2403570"/>
              <a:ext cx="394695" cy="26809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dirty="0" smtClean="0">
                  <a:ln>
                    <a:noFill/>
                  </a:ln>
                  <a:solidFill>
                    <a:prstClr val="black"/>
                  </a:solidFill>
                  <a:effectLst/>
                  <a:uLnTx/>
                  <a:uFillTx/>
                  <a:latin typeface="Calibri" panose="020F0502020204030204"/>
                </a:rPr>
                <a:t>4</a:t>
              </a:r>
            </a:p>
          </p:txBody>
        </p:sp>
        <p:sp>
          <p:nvSpPr>
            <p:cNvPr id="48" name="TextBox 47"/>
            <p:cNvSpPr txBox="1"/>
            <p:nvPr/>
          </p:nvSpPr>
          <p:spPr>
            <a:xfrm>
              <a:off x="11542478" y="2309223"/>
              <a:ext cx="673783" cy="125110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rPr>
                <a:t>256 Mb QSPI </a:t>
              </a:r>
              <a:r>
                <a:rPr kumimoji="0" lang="en-US" sz="600" b="0" i="0" u="none" strike="noStrike" kern="0" cap="none" spc="0" normalizeH="0" baseline="0" noProof="0" dirty="0" err="1" smtClean="0">
                  <a:ln>
                    <a:noFill/>
                  </a:ln>
                  <a:solidFill>
                    <a:prstClr val="black"/>
                  </a:solidFill>
                  <a:effectLst/>
                  <a:uLnTx/>
                  <a:uFillTx/>
                  <a:latin typeface="Calibri" panose="020F0502020204030204"/>
                </a:rPr>
                <a:t>Config</a:t>
              </a:r>
              <a:r>
                <a:rPr kumimoji="0" lang="en-US" sz="600" b="0" i="0" u="none" strike="noStrike" kern="0" cap="none" spc="0" normalizeH="0" baseline="0" noProof="0" dirty="0" smtClean="0">
                  <a:ln>
                    <a:noFill/>
                  </a:ln>
                  <a:solidFill>
                    <a:prstClr val="black"/>
                  </a:solidFill>
                  <a:effectLst/>
                  <a:uLnTx/>
                  <a:uFillTx/>
                  <a:latin typeface="Calibri" panose="020F0502020204030204"/>
                </a:rPr>
                <a:t> Flash</a:t>
              </a:r>
            </a:p>
          </p:txBody>
        </p:sp>
        <p:sp>
          <p:nvSpPr>
            <p:cNvPr id="49" name="TextBox 48"/>
            <p:cNvSpPr txBox="1"/>
            <p:nvPr/>
          </p:nvSpPr>
          <p:spPr>
            <a:xfrm>
              <a:off x="8877859" y="704336"/>
              <a:ext cx="1151676" cy="7149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rPr>
                <a:t>4 GB DDR3-1333 ECC SO-DIMM</a:t>
              </a:r>
            </a:p>
          </p:txBody>
        </p:sp>
        <p:sp>
          <p:nvSpPr>
            <p:cNvPr id="50" name="TextBox 49"/>
            <p:cNvSpPr txBox="1"/>
            <p:nvPr/>
          </p:nvSpPr>
          <p:spPr>
            <a:xfrm>
              <a:off x="7426768" y="704336"/>
              <a:ext cx="1164154" cy="7149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rPr>
                <a:t>4 GB DDR3-1333 ECC SO-DIMM</a:t>
              </a:r>
            </a:p>
          </p:txBody>
        </p:sp>
        <p:sp>
          <p:nvSpPr>
            <p:cNvPr id="51" name="TextBox 50"/>
            <p:cNvSpPr txBox="1"/>
            <p:nvPr/>
          </p:nvSpPr>
          <p:spPr>
            <a:xfrm>
              <a:off x="5339801" y="3417025"/>
              <a:ext cx="680058" cy="5957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prstClr val="black"/>
                  </a:solidFill>
                  <a:effectLst/>
                  <a:uLnTx/>
                  <a:uFillTx/>
                  <a:latin typeface="Calibri" panose="020F0502020204030204"/>
                </a:rPr>
                <a:t>Host CPU</a:t>
              </a:r>
            </a:p>
          </p:txBody>
        </p:sp>
        <p:cxnSp>
          <p:nvCxnSpPr>
            <p:cNvPr id="52" name="Straight Connector 51"/>
            <p:cNvCxnSpPr>
              <a:stCxn id="9" idx="0"/>
            </p:cNvCxnSpPr>
            <p:nvPr/>
          </p:nvCxnSpPr>
          <p:spPr>
            <a:xfrm flipV="1">
              <a:off x="8289185" y="5351748"/>
              <a:ext cx="0" cy="168546"/>
            </a:xfrm>
            <a:prstGeom prst="line">
              <a:avLst/>
            </a:prstGeom>
            <a:noFill/>
            <a:ln w="28575" cap="flat" cmpd="sng" algn="ctr">
              <a:solidFill>
                <a:srgbClr val="5B9BD5"/>
              </a:solidFill>
              <a:prstDash val="solid"/>
              <a:miter lim="800000"/>
            </a:ln>
            <a:effectLst/>
          </p:spPr>
        </p:cxnSp>
        <p:cxnSp>
          <p:nvCxnSpPr>
            <p:cNvPr id="53" name="Straight Connector 52"/>
            <p:cNvCxnSpPr>
              <a:stCxn id="8" idx="0"/>
            </p:cNvCxnSpPr>
            <p:nvPr/>
          </p:nvCxnSpPr>
          <p:spPr>
            <a:xfrm flipV="1">
              <a:off x="9098679" y="5280298"/>
              <a:ext cx="0" cy="240693"/>
            </a:xfrm>
            <a:prstGeom prst="line">
              <a:avLst/>
            </a:prstGeom>
            <a:noFill/>
            <a:ln w="28575" cap="flat" cmpd="sng" algn="ctr">
              <a:solidFill>
                <a:srgbClr val="5B9BD5"/>
              </a:solidFill>
              <a:prstDash val="solid"/>
              <a:miter lim="800000"/>
            </a:ln>
            <a:effectLst/>
          </p:spPr>
        </p:cxnSp>
        <p:cxnSp>
          <p:nvCxnSpPr>
            <p:cNvPr id="54" name="Straight Connector 53"/>
            <p:cNvCxnSpPr>
              <a:stCxn id="7" idx="0"/>
            </p:cNvCxnSpPr>
            <p:nvPr/>
          </p:nvCxnSpPr>
          <p:spPr>
            <a:xfrm flipV="1">
              <a:off x="9908173" y="5299348"/>
              <a:ext cx="0" cy="220946"/>
            </a:xfrm>
            <a:prstGeom prst="line">
              <a:avLst/>
            </a:prstGeom>
            <a:noFill/>
            <a:ln w="28575" cap="flat" cmpd="sng" algn="ctr">
              <a:solidFill>
                <a:srgbClr val="5B9BD5"/>
              </a:solidFill>
              <a:prstDash val="solid"/>
              <a:miter lim="800000"/>
            </a:ln>
            <a:effectLst/>
          </p:spPr>
        </p:cxnSp>
        <p:cxnSp>
          <p:nvCxnSpPr>
            <p:cNvPr id="55" name="Straight Connector 54"/>
            <p:cNvCxnSpPr>
              <a:stCxn id="63" idx="0"/>
            </p:cNvCxnSpPr>
            <p:nvPr/>
          </p:nvCxnSpPr>
          <p:spPr>
            <a:xfrm flipH="1" flipV="1">
              <a:off x="8688798" y="4569098"/>
              <a:ext cx="5134" cy="428581"/>
            </a:xfrm>
            <a:prstGeom prst="line">
              <a:avLst/>
            </a:prstGeom>
            <a:noFill/>
            <a:ln w="28575" cap="flat" cmpd="sng" algn="ctr">
              <a:solidFill>
                <a:srgbClr val="5B9BD5"/>
              </a:solidFill>
              <a:prstDash val="solid"/>
              <a:miter lim="800000"/>
              <a:headEnd type="triangle" w="med" len="med"/>
              <a:tailEnd type="triangle" w="med" len="med"/>
            </a:ln>
            <a:effectLst/>
          </p:spPr>
        </p:cxnSp>
        <p:sp>
          <p:nvSpPr>
            <p:cNvPr id="56" name="TextBox 55"/>
            <p:cNvSpPr txBox="1"/>
            <p:nvPr/>
          </p:nvSpPr>
          <p:spPr>
            <a:xfrm>
              <a:off x="7981908" y="1113965"/>
              <a:ext cx="431930" cy="26809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dirty="0" smtClean="0">
                  <a:ln>
                    <a:noFill/>
                  </a:ln>
                  <a:solidFill>
                    <a:prstClr val="black"/>
                  </a:solidFill>
                  <a:effectLst/>
                  <a:uLnTx/>
                  <a:uFillTx/>
                  <a:latin typeface="Calibri" panose="020F0502020204030204"/>
                </a:rPr>
                <a:t>72</a:t>
              </a:r>
            </a:p>
          </p:txBody>
        </p:sp>
        <p:cxnSp>
          <p:nvCxnSpPr>
            <p:cNvPr id="57" name="Straight Connector 56"/>
            <p:cNvCxnSpPr/>
            <p:nvPr/>
          </p:nvCxnSpPr>
          <p:spPr>
            <a:xfrm flipV="1">
              <a:off x="9415579" y="1229380"/>
              <a:ext cx="112680" cy="75990"/>
            </a:xfrm>
            <a:prstGeom prst="line">
              <a:avLst/>
            </a:prstGeom>
            <a:noFill/>
            <a:ln w="6350" cap="flat" cmpd="sng" algn="ctr">
              <a:solidFill>
                <a:srgbClr val="5B9BD5"/>
              </a:solidFill>
              <a:prstDash val="solid"/>
              <a:miter lim="800000"/>
            </a:ln>
            <a:effectLst/>
          </p:spPr>
        </p:cxnSp>
        <p:cxnSp>
          <p:nvCxnSpPr>
            <p:cNvPr id="58" name="Straight Connector 57"/>
            <p:cNvCxnSpPr/>
            <p:nvPr/>
          </p:nvCxnSpPr>
          <p:spPr>
            <a:xfrm flipV="1">
              <a:off x="7928044" y="1229380"/>
              <a:ext cx="112680" cy="75990"/>
            </a:xfrm>
            <a:prstGeom prst="line">
              <a:avLst/>
            </a:prstGeom>
            <a:noFill/>
            <a:ln w="6350" cap="flat" cmpd="sng" algn="ctr">
              <a:solidFill>
                <a:srgbClr val="5B9BD5"/>
              </a:solidFill>
              <a:prstDash val="solid"/>
              <a:miter lim="800000"/>
            </a:ln>
            <a:effectLst/>
          </p:spPr>
        </p:cxnSp>
        <p:sp>
          <p:nvSpPr>
            <p:cNvPr id="59" name="TextBox 58"/>
            <p:cNvSpPr txBox="1"/>
            <p:nvPr/>
          </p:nvSpPr>
          <p:spPr>
            <a:xfrm>
              <a:off x="9442517" y="1126481"/>
              <a:ext cx="431930" cy="26809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dirty="0" smtClean="0">
                  <a:ln>
                    <a:noFill/>
                  </a:ln>
                  <a:solidFill>
                    <a:prstClr val="black"/>
                  </a:solidFill>
                  <a:effectLst/>
                  <a:uLnTx/>
                  <a:uFillTx/>
                  <a:latin typeface="Calibri" panose="020F0502020204030204"/>
                </a:rPr>
                <a:t>72</a:t>
              </a:r>
            </a:p>
          </p:txBody>
        </p:sp>
        <p:sp>
          <p:nvSpPr>
            <p:cNvPr id="60" name="TextBox 59"/>
            <p:cNvSpPr txBox="1"/>
            <p:nvPr/>
          </p:nvSpPr>
          <p:spPr>
            <a:xfrm>
              <a:off x="7217381" y="2512029"/>
              <a:ext cx="810488" cy="47661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white"/>
                  </a:solidFill>
                  <a:effectLst/>
                  <a:uLnTx/>
                  <a:uFillTx/>
                  <a:latin typeface="Calibri" panose="020F0502020204030204"/>
                </a:rPr>
                <a:t>Role</a:t>
              </a:r>
            </a:p>
          </p:txBody>
        </p:sp>
        <p:cxnSp>
          <p:nvCxnSpPr>
            <p:cNvPr id="61" name="Straight Connector 60"/>
            <p:cNvCxnSpPr/>
            <p:nvPr/>
          </p:nvCxnSpPr>
          <p:spPr>
            <a:xfrm flipV="1">
              <a:off x="6097691" y="3580456"/>
              <a:ext cx="93258" cy="117569"/>
            </a:xfrm>
            <a:prstGeom prst="line">
              <a:avLst/>
            </a:prstGeom>
            <a:noFill/>
            <a:ln w="6350" cap="flat" cmpd="sng" algn="ctr">
              <a:solidFill>
                <a:srgbClr val="5B9BD5"/>
              </a:solidFill>
              <a:prstDash val="solid"/>
              <a:miter lim="800000"/>
            </a:ln>
            <a:effectLst/>
          </p:spPr>
        </p:cxnSp>
        <p:sp>
          <p:nvSpPr>
            <p:cNvPr id="62" name="TextBox 61"/>
            <p:cNvSpPr txBox="1"/>
            <p:nvPr/>
          </p:nvSpPr>
          <p:spPr>
            <a:xfrm>
              <a:off x="6019859" y="3398942"/>
              <a:ext cx="394695" cy="26809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dirty="0" smtClean="0">
                  <a:ln>
                    <a:noFill/>
                  </a:ln>
                  <a:solidFill>
                    <a:prstClr val="black"/>
                  </a:solidFill>
                  <a:effectLst/>
                  <a:uLnTx/>
                  <a:uFillTx/>
                  <a:latin typeface="Calibri" panose="020F0502020204030204"/>
                </a:rPr>
                <a:t>8</a:t>
              </a:r>
            </a:p>
          </p:txBody>
        </p:sp>
        <p:sp>
          <p:nvSpPr>
            <p:cNvPr id="63" name="Rectangle 62"/>
            <p:cNvSpPr/>
            <p:nvPr/>
          </p:nvSpPr>
          <p:spPr>
            <a:xfrm>
              <a:off x="7174891" y="4997679"/>
              <a:ext cx="3038082" cy="354069"/>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Inter-FPGA Router</a:t>
              </a:r>
            </a:p>
          </p:txBody>
        </p:sp>
        <p:sp>
          <p:nvSpPr>
            <p:cNvPr id="64" name="Rectangle 63"/>
            <p:cNvSpPr/>
            <p:nvPr/>
          </p:nvSpPr>
          <p:spPr>
            <a:xfrm>
              <a:off x="10259981" y="5239174"/>
              <a:ext cx="609600" cy="26106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SEU</a:t>
              </a:r>
            </a:p>
          </p:txBody>
        </p:sp>
        <p:pic>
          <p:nvPicPr>
            <p:cNvPr id="65" name="Picture 4" descr="http://www.designtagebuch.de/wp-content/uploads/mediathek/2013/09/bing-logo-600x333.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280711" y="2923924"/>
              <a:ext cx="2783530" cy="1544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oup 68"/>
          <p:cNvGrpSpPr/>
          <p:nvPr/>
        </p:nvGrpSpPr>
        <p:grpSpPr>
          <a:xfrm>
            <a:off x="9218641" y="1408869"/>
            <a:ext cx="2659482" cy="2620678"/>
            <a:chOff x="7258844" y="304770"/>
            <a:chExt cx="5206839" cy="5130866"/>
          </a:xfrm>
        </p:grpSpPr>
        <p:grpSp>
          <p:nvGrpSpPr>
            <p:cNvPr id="70" name="Group 69"/>
            <p:cNvGrpSpPr/>
            <p:nvPr/>
          </p:nvGrpSpPr>
          <p:grpSpPr>
            <a:xfrm>
              <a:off x="8806689" y="3493793"/>
              <a:ext cx="3658994" cy="1941843"/>
              <a:chOff x="27889200" y="17271734"/>
              <a:chExt cx="9229726" cy="6410325"/>
            </a:xfrm>
          </p:grpSpPr>
          <p:pic>
            <p:nvPicPr>
              <p:cNvPr id="75"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889200" y="17271734"/>
                <a:ext cx="9229726" cy="6410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6" name="Rectangle 75"/>
              <p:cNvSpPr/>
              <p:nvPr/>
            </p:nvSpPr>
            <p:spPr>
              <a:xfrm flipH="1">
                <a:off x="28498800" y="17754600"/>
                <a:ext cx="2743200"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900" b="1" kern="0" dirty="0">
                    <a:solidFill>
                      <a:sysClr val="window" lastClr="FFFFFF"/>
                    </a:solidFill>
                    <a:latin typeface="Segoe UI" pitchFamily="34" charset="0"/>
                    <a:ea typeface="Segoe UI" pitchFamily="34" charset="0"/>
                    <a:cs typeface="Segoe UI" pitchFamily="34" charset="0"/>
                  </a:rPr>
                  <a:t>Core 0</a:t>
                </a:r>
              </a:p>
            </p:txBody>
          </p:sp>
          <p:sp>
            <p:nvSpPr>
              <p:cNvPr id="77" name="Rectangle 76"/>
              <p:cNvSpPr/>
              <p:nvPr/>
            </p:nvSpPr>
            <p:spPr>
              <a:xfrm flipH="1">
                <a:off x="31242000" y="17754599"/>
                <a:ext cx="2743200"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900" b="1" kern="0" dirty="0">
                    <a:solidFill>
                      <a:sysClr val="window" lastClr="FFFFFF"/>
                    </a:solidFill>
                    <a:latin typeface="Segoe UI" pitchFamily="34" charset="0"/>
                    <a:ea typeface="Segoe UI" pitchFamily="34" charset="0"/>
                    <a:cs typeface="Segoe UI" pitchFamily="34" charset="0"/>
                  </a:rPr>
                  <a:t>Core 1</a:t>
                </a:r>
              </a:p>
            </p:txBody>
          </p:sp>
          <p:sp>
            <p:nvSpPr>
              <p:cNvPr id="78" name="Rectangle 77"/>
              <p:cNvSpPr/>
              <p:nvPr/>
            </p:nvSpPr>
            <p:spPr>
              <a:xfrm flipH="1">
                <a:off x="33985200" y="17735847"/>
                <a:ext cx="2633662"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900" b="1" kern="0" dirty="0">
                    <a:solidFill>
                      <a:sysClr val="window" lastClr="FFFFFF"/>
                    </a:solidFill>
                    <a:latin typeface="Segoe UI" pitchFamily="34" charset="0"/>
                    <a:ea typeface="Segoe UI" pitchFamily="34" charset="0"/>
                    <a:cs typeface="Segoe UI" pitchFamily="34" charset="0"/>
                  </a:rPr>
                  <a:t>Core 2</a:t>
                </a:r>
              </a:p>
            </p:txBody>
          </p:sp>
          <p:sp>
            <p:nvSpPr>
              <p:cNvPr id="79" name="Rectangle 78"/>
              <p:cNvSpPr/>
              <p:nvPr/>
            </p:nvSpPr>
            <p:spPr>
              <a:xfrm flipH="1">
                <a:off x="28498800" y="21564601"/>
                <a:ext cx="2633662"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900" b="1" kern="0" dirty="0">
                    <a:solidFill>
                      <a:sysClr val="window" lastClr="FFFFFF"/>
                    </a:solidFill>
                    <a:latin typeface="Segoe UI" pitchFamily="34" charset="0"/>
                    <a:ea typeface="Segoe UI" pitchFamily="34" charset="0"/>
                    <a:cs typeface="Segoe UI" pitchFamily="34" charset="0"/>
                  </a:rPr>
                  <a:t>Core 3</a:t>
                </a:r>
              </a:p>
            </p:txBody>
          </p:sp>
          <p:sp>
            <p:nvSpPr>
              <p:cNvPr id="80" name="Rectangle 79"/>
              <p:cNvSpPr/>
              <p:nvPr/>
            </p:nvSpPr>
            <p:spPr>
              <a:xfrm flipH="1">
                <a:off x="31132462" y="21564600"/>
                <a:ext cx="2743200"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900" b="1" kern="0" dirty="0">
                    <a:solidFill>
                      <a:sysClr val="window" lastClr="FFFFFF"/>
                    </a:solidFill>
                    <a:latin typeface="Segoe UI" pitchFamily="34" charset="0"/>
                    <a:ea typeface="Segoe UI" pitchFamily="34" charset="0"/>
                    <a:cs typeface="Segoe UI" pitchFamily="34" charset="0"/>
                  </a:rPr>
                  <a:t>Core 4</a:t>
                </a:r>
              </a:p>
            </p:txBody>
          </p:sp>
          <p:sp>
            <p:nvSpPr>
              <p:cNvPr id="81" name="Rectangle 80"/>
              <p:cNvSpPr/>
              <p:nvPr/>
            </p:nvSpPr>
            <p:spPr>
              <a:xfrm flipH="1">
                <a:off x="33875662" y="21545848"/>
                <a:ext cx="2743200" cy="1847553"/>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900" b="1" kern="0" dirty="0">
                    <a:solidFill>
                      <a:sysClr val="window" lastClr="FFFFFF"/>
                    </a:solidFill>
                    <a:latin typeface="Segoe UI" pitchFamily="34" charset="0"/>
                    <a:ea typeface="Segoe UI" pitchFamily="34" charset="0"/>
                    <a:cs typeface="Segoe UI" pitchFamily="34" charset="0"/>
                  </a:rPr>
                  <a:t>Core 5</a:t>
                </a:r>
              </a:p>
            </p:txBody>
          </p:sp>
          <p:sp>
            <p:nvSpPr>
              <p:cNvPr id="82" name="Rectangle 81"/>
              <p:cNvSpPr/>
              <p:nvPr/>
            </p:nvSpPr>
            <p:spPr>
              <a:xfrm flipH="1">
                <a:off x="32232600" y="19583401"/>
                <a:ext cx="4386262" cy="1965794"/>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900" b="1" kern="0" dirty="0">
                    <a:solidFill>
                      <a:sysClr val="window" lastClr="FFFFFF"/>
                    </a:solidFill>
                    <a:latin typeface="Segoe UI" pitchFamily="34" charset="0"/>
                    <a:ea typeface="Segoe UI" pitchFamily="34" charset="0"/>
                    <a:cs typeface="Segoe UI" pitchFamily="34" charset="0"/>
                  </a:rPr>
                  <a:t>Complex</a:t>
                </a:r>
              </a:p>
            </p:txBody>
          </p:sp>
          <p:sp>
            <p:nvSpPr>
              <p:cNvPr id="83" name="Rectangle 82"/>
              <p:cNvSpPr/>
              <p:nvPr/>
            </p:nvSpPr>
            <p:spPr>
              <a:xfrm flipH="1">
                <a:off x="29489400" y="19562577"/>
                <a:ext cx="2743200" cy="2002024"/>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900" b="1" kern="0" dirty="0">
                    <a:solidFill>
                      <a:sysClr val="window" lastClr="FFFFFF"/>
                    </a:solidFill>
                    <a:latin typeface="Segoe UI" pitchFamily="34" charset="0"/>
                    <a:ea typeface="Segoe UI" pitchFamily="34" charset="0"/>
                    <a:cs typeface="Segoe UI" pitchFamily="34" charset="0"/>
                  </a:rPr>
                  <a:t>FST</a:t>
                </a:r>
              </a:p>
            </p:txBody>
          </p:sp>
          <p:sp>
            <p:nvSpPr>
              <p:cNvPr id="84" name="Rectangle 83"/>
              <p:cNvSpPr/>
              <p:nvPr/>
            </p:nvSpPr>
            <p:spPr>
              <a:xfrm flipH="1">
                <a:off x="28498800" y="19583400"/>
                <a:ext cx="990600" cy="2002024"/>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vert="vert270" rtlCol="0" anchor="ctr"/>
              <a:lstStyle/>
              <a:p>
                <a:pPr algn="ctr" defTabSz="932597">
                  <a:defRPr/>
                </a:pPr>
                <a:r>
                  <a:rPr lang="en-US" sz="600" b="1" kern="0" dirty="0">
                    <a:solidFill>
                      <a:sysClr val="window" lastClr="FFFFFF"/>
                    </a:solidFill>
                    <a:latin typeface="Segoe UI" pitchFamily="34" charset="0"/>
                    <a:ea typeface="Segoe UI" pitchFamily="34" charset="0"/>
                    <a:cs typeface="Segoe UI" pitchFamily="34" charset="0"/>
                  </a:rPr>
                  <a:t>Output</a:t>
                </a:r>
              </a:p>
            </p:txBody>
          </p:sp>
        </p:grpSp>
        <p:pic>
          <p:nvPicPr>
            <p:cNvPr id="71"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258844" y="304770"/>
              <a:ext cx="4300924" cy="31306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2" name="Straight Connector 71"/>
            <p:cNvCxnSpPr/>
            <p:nvPr/>
          </p:nvCxnSpPr>
          <p:spPr>
            <a:xfrm flipH="1" flipV="1">
              <a:off x="11065107" y="1868985"/>
              <a:ext cx="1202349" cy="1748438"/>
            </a:xfrm>
            <a:prstGeom prst="line">
              <a:avLst/>
            </a:prstGeom>
            <a:noFill/>
            <a:ln w="101600" cap="flat" cmpd="sng" algn="ctr">
              <a:solidFill>
                <a:srgbClr val="FF0000"/>
              </a:solidFill>
              <a:prstDash val="solid"/>
            </a:ln>
            <a:effectLst>
              <a:outerShdw blurRad="40000" dist="20000" dir="5400000" rotWithShape="0">
                <a:srgbClr val="000000">
                  <a:alpha val="38000"/>
                </a:srgbClr>
              </a:outerShdw>
            </a:effectLst>
          </p:spPr>
        </p:cxnSp>
        <p:cxnSp>
          <p:nvCxnSpPr>
            <p:cNvPr id="73" name="Straight Connector 72"/>
            <p:cNvCxnSpPr/>
            <p:nvPr/>
          </p:nvCxnSpPr>
          <p:spPr>
            <a:xfrm flipH="1">
              <a:off x="9048355" y="1868985"/>
              <a:ext cx="566731" cy="1748438"/>
            </a:xfrm>
            <a:prstGeom prst="line">
              <a:avLst/>
            </a:prstGeom>
            <a:noFill/>
            <a:ln w="101600" cap="flat" cmpd="sng" algn="ctr">
              <a:solidFill>
                <a:srgbClr val="FF0000"/>
              </a:solidFill>
              <a:prstDash val="solid"/>
            </a:ln>
            <a:effectLst>
              <a:outerShdw blurRad="40000" dist="20000" dir="5400000" rotWithShape="0">
                <a:srgbClr val="000000">
                  <a:alpha val="38000"/>
                </a:srgbClr>
              </a:outerShdw>
            </a:effectLst>
          </p:spPr>
        </p:cxnSp>
        <p:sp>
          <p:nvSpPr>
            <p:cNvPr id="74" name="Rectangle 73"/>
            <p:cNvSpPr/>
            <p:nvPr/>
          </p:nvSpPr>
          <p:spPr>
            <a:xfrm flipH="1">
              <a:off x="9615084" y="1101616"/>
              <a:ext cx="1450004" cy="792469"/>
            </a:xfrm>
            <a:prstGeom prst="rect">
              <a:avLst/>
            </a:prstGeom>
            <a:noFill/>
            <a:ln w="762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1050" b="1" kern="0" dirty="0">
                  <a:solidFill>
                    <a:sysClr val="window" lastClr="FFFFFF"/>
                  </a:solidFill>
                  <a:latin typeface="Segoe UI" pitchFamily="34" charset="0"/>
                  <a:ea typeface="Segoe UI" pitchFamily="34" charset="0"/>
                  <a:cs typeface="Segoe UI" pitchFamily="34" charset="0"/>
                </a:rPr>
                <a:t>Cluster 0</a:t>
              </a:r>
            </a:p>
          </p:txBody>
        </p:sp>
      </p:grpSp>
      <p:sp>
        <p:nvSpPr>
          <p:cNvPr id="85" name="TextBox 84"/>
          <p:cNvSpPr txBox="1"/>
          <p:nvPr/>
        </p:nvSpPr>
        <p:spPr>
          <a:xfrm rot="16200000">
            <a:off x="-447849" y="1724827"/>
            <a:ext cx="1635512" cy="849463"/>
          </a:xfrm>
          <a:prstGeom prst="rect">
            <a:avLst/>
          </a:prstGeom>
          <a:noFill/>
        </p:spPr>
        <p:txBody>
          <a:bodyPr wrap="none" lIns="182880" tIns="146304" rIns="182880" bIns="146304" rtlCol="0">
            <a:spAutoFit/>
          </a:bodyPr>
          <a:lstStyle/>
          <a:p>
            <a:pPr algn="ctr">
              <a:lnSpc>
                <a:spcPct val="90000"/>
              </a:lnSpc>
              <a:spcAft>
                <a:spcPts val="600"/>
              </a:spcAft>
            </a:pPr>
            <a:r>
              <a:rPr lang="en-US" sz="2000" dirty="0">
                <a:gradFill>
                  <a:gsLst>
                    <a:gs pos="2917">
                      <a:schemeClr val="tx1"/>
                    </a:gs>
                    <a:gs pos="30000">
                      <a:schemeClr val="tx1"/>
                    </a:gs>
                  </a:gsLst>
                  <a:lin ang="5400000" scaled="0"/>
                </a:gradFill>
              </a:rPr>
              <a:t>Software </a:t>
            </a:r>
            <a:r>
              <a:rPr lang="en-US" sz="2000" dirty="0" smtClean="0">
                <a:gradFill>
                  <a:gsLst>
                    <a:gs pos="2917">
                      <a:schemeClr val="tx1"/>
                    </a:gs>
                    <a:gs pos="30000">
                      <a:schemeClr val="tx1"/>
                    </a:gs>
                  </a:gsLst>
                  <a:lin ang="5400000" scaled="0"/>
                </a:gradFill>
              </a:rPr>
              <a:t>&amp;</a:t>
            </a:r>
            <a:br>
              <a:rPr lang="en-US" sz="2000" dirty="0" smtClean="0">
                <a:gradFill>
                  <a:gsLst>
                    <a:gs pos="2917">
                      <a:schemeClr val="tx1"/>
                    </a:gs>
                    <a:gs pos="30000">
                      <a:schemeClr val="tx1"/>
                    </a:gs>
                  </a:gsLst>
                  <a:lin ang="5400000" scaled="0"/>
                </a:gradFill>
              </a:rPr>
            </a:br>
            <a:r>
              <a:rPr lang="en-US" sz="2000" dirty="0" smtClean="0">
                <a:gradFill>
                  <a:gsLst>
                    <a:gs pos="2917">
                      <a:schemeClr val="tx1"/>
                    </a:gs>
                    <a:gs pos="30000">
                      <a:schemeClr val="tx1"/>
                    </a:gs>
                  </a:gsLst>
                  <a:lin ang="5400000" scaled="0"/>
                </a:gradFill>
              </a:rPr>
              <a:t>Language</a:t>
            </a:r>
          </a:p>
        </p:txBody>
      </p:sp>
      <p:sp>
        <p:nvSpPr>
          <p:cNvPr id="86" name="TextBox 85"/>
          <p:cNvSpPr txBox="1"/>
          <p:nvPr/>
        </p:nvSpPr>
        <p:spPr>
          <a:xfrm rot="16200000">
            <a:off x="-480805" y="3605793"/>
            <a:ext cx="1746312" cy="849463"/>
          </a:xfrm>
          <a:prstGeom prst="rect">
            <a:avLst/>
          </a:prstGeom>
          <a:noFill/>
        </p:spPr>
        <p:txBody>
          <a:bodyPr wrap="non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Compiler &amp; </a:t>
            </a:r>
            <a:br>
              <a:rPr lang="en-US" sz="2000" dirty="0" smtClean="0">
                <a:gradFill>
                  <a:gsLst>
                    <a:gs pos="2917">
                      <a:schemeClr val="tx1"/>
                    </a:gs>
                    <a:gs pos="30000">
                      <a:schemeClr val="tx1"/>
                    </a:gs>
                  </a:gsLst>
                  <a:lin ang="5400000" scaled="0"/>
                </a:gradFill>
              </a:rPr>
            </a:br>
            <a:r>
              <a:rPr lang="en-US" sz="2000" dirty="0" smtClean="0">
                <a:gradFill>
                  <a:gsLst>
                    <a:gs pos="2917">
                      <a:schemeClr val="tx1"/>
                    </a:gs>
                    <a:gs pos="30000">
                      <a:schemeClr val="tx1"/>
                    </a:gs>
                  </a:gsLst>
                  <a:lin ang="5400000" scaled="0"/>
                </a:gradFill>
              </a:rPr>
              <a:t>Tools</a:t>
            </a:r>
          </a:p>
        </p:txBody>
      </p:sp>
      <p:sp>
        <p:nvSpPr>
          <p:cNvPr id="87" name="TextBox 86"/>
          <p:cNvSpPr txBox="1"/>
          <p:nvPr/>
        </p:nvSpPr>
        <p:spPr>
          <a:xfrm rot="16200000">
            <a:off x="-386323" y="5670067"/>
            <a:ext cx="1455783" cy="849463"/>
          </a:xfrm>
          <a:prstGeom prst="rect">
            <a:avLst/>
          </a:prstGeom>
          <a:noFill/>
        </p:spPr>
        <p:txBody>
          <a:bodyPr wrap="non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RTL &amp; </a:t>
            </a:r>
            <a:br>
              <a:rPr lang="en-US" sz="2000" dirty="0" smtClean="0">
                <a:gradFill>
                  <a:gsLst>
                    <a:gs pos="2917">
                      <a:schemeClr val="tx1"/>
                    </a:gs>
                    <a:gs pos="30000">
                      <a:schemeClr val="tx1"/>
                    </a:gs>
                  </a:gsLst>
                  <a:lin ang="5400000" scaled="0"/>
                </a:gradFill>
              </a:rPr>
            </a:br>
            <a:r>
              <a:rPr lang="en-US" sz="2000" dirty="0" smtClean="0">
                <a:gradFill>
                  <a:gsLst>
                    <a:gs pos="2917">
                      <a:schemeClr val="tx1"/>
                    </a:gs>
                    <a:gs pos="30000">
                      <a:schemeClr val="tx1"/>
                    </a:gs>
                  </a:gsLst>
                  <a:lin ang="5400000" scaled="0"/>
                </a:gradFill>
              </a:rPr>
              <a:t>Hardware</a:t>
            </a:r>
          </a:p>
        </p:txBody>
      </p:sp>
    </p:spTree>
    <p:extLst>
      <p:ext uri="{BB962C8B-B14F-4D97-AF65-F5344CB8AC3E}">
        <p14:creationId xmlns:p14="http://schemas.microsoft.com/office/powerpoint/2010/main" val="184892475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Key Needs for FPGA Computing</a:t>
            </a:r>
            <a:endParaRPr lang="en-US" dirty="0"/>
          </a:p>
        </p:txBody>
      </p:sp>
      <p:sp>
        <p:nvSpPr>
          <p:cNvPr id="2" name="Text Placeholder 1"/>
          <p:cNvSpPr>
            <a:spLocks noGrp="1"/>
          </p:cNvSpPr>
          <p:nvPr>
            <p:ph sz="quarter" idx="10"/>
          </p:nvPr>
        </p:nvSpPr>
        <p:spPr>
          <a:xfrm>
            <a:off x="1269248" y="1214472"/>
            <a:ext cx="9639383" cy="5829288"/>
          </a:xfrm>
        </p:spPr>
        <p:txBody>
          <a:bodyPr/>
          <a:lstStyle/>
          <a:p>
            <a:r>
              <a:rPr lang="en-US" sz="3600" b="1" dirty="0"/>
              <a:t>Huge need for high-productivity languages</a:t>
            </a:r>
          </a:p>
          <a:p>
            <a:pPr lvl="1"/>
            <a:r>
              <a:rPr lang="en-US" sz="2000" dirty="0" smtClean="0"/>
              <a:t>C-to-gates tools did not do well on FE state machines</a:t>
            </a:r>
          </a:p>
          <a:p>
            <a:pPr lvl="1"/>
            <a:r>
              <a:rPr lang="en-US" sz="2000" dirty="0" smtClean="0"/>
              <a:t>Domain-specific languages, </a:t>
            </a:r>
            <a:r>
              <a:rPr lang="en-US" sz="2000" dirty="0" err="1" smtClean="0"/>
              <a:t>OpenCL</a:t>
            </a:r>
            <a:r>
              <a:rPr lang="en-US" sz="2000" dirty="0"/>
              <a:t>, </a:t>
            </a:r>
            <a:r>
              <a:rPr lang="en-US" sz="2000" dirty="0" err="1"/>
              <a:t>BlueSpec</a:t>
            </a:r>
            <a:r>
              <a:rPr lang="en-US" sz="2000" dirty="0"/>
              <a:t> both show promise</a:t>
            </a:r>
            <a:r>
              <a:rPr lang="en-US" sz="2000" b="1" dirty="0"/>
              <a:t> </a:t>
            </a:r>
            <a:endParaRPr lang="en-US" sz="3600" dirty="0" smtClean="0"/>
          </a:p>
          <a:p>
            <a:pPr marL="0" indent="0">
              <a:buNone/>
            </a:pPr>
            <a:endParaRPr lang="en-US" sz="2800" dirty="0" smtClean="0"/>
          </a:p>
          <a:p>
            <a:r>
              <a:rPr lang="en-US" sz="3600" dirty="0" smtClean="0"/>
              <a:t>Faster compilation times</a:t>
            </a:r>
          </a:p>
          <a:p>
            <a:r>
              <a:rPr lang="en-US" sz="3600" dirty="0" smtClean="0"/>
              <a:t>Fewer warnings… NO warnings on IP libraries</a:t>
            </a:r>
          </a:p>
          <a:p>
            <a:r>
              <a:rPr lang="en-US" sz="3600" dirty="0"/>
              <a:t>Better debugging </a:t>
            </a:r>
            <a:r>
              <a:rPr lang="en-US" sz="3600" dirty="0" smtClean="0"/>
              <a:t>integration</a:t>
            </a:r>
          </a:p>
          <a:p>
            <a:pPr marL="0" indent="0">
              <a:buNone/>
            </a:pPr>
            <a:endParaRPr lang="en-US" sz="2000" dirty="0" smtClean="0"/>
          </a:p>
          <a:p>
            <a:r>
              <a:rPr lang="en-US" sz="3600" dirty="0" smtClean="0"/>
              <a:t>Hardened PCIe, DDR, JTAG debugging</a:t>
            </a:r>
          </a:p>
          <a:p>
            <a:r>
              <a:rPr lang="en-US" sz="3600" dirty="0" smtClean="0"/>
              <a:t>Faster, more efficient DDR</a:t>
            </a:r>
          </a:p>
          <a:p>
            <a:r>
              <a:rPr lang="en-US" sz="3600" dirty="0" smtClean="0"/>
              <a:t>Improved floating-point performance</a:t>
            </a:r>
          </a:p>
        </p:txBody>
      </p:sp>
      <p:sp>
        <p:nvSpPr>
          <p:cNvPr id="4" name="TextBox 3"/>
          <p:cNvSpPr txBox="1"/>
          <p:nvPr/>
        </p:nvSpPr>
        <p:spPr>
          <a:xfrm rot="16200000">
            <a:off x="-447849" y="1724827"/>
            <a:ext cx="1635512" cy="849463"/>
          </a:xfrm>
          <a:prstGeom prst="rect">
            <a:avLst/>
          </a:prstGeom>
          <a:noFill/>
        </p:spPr>
        <p:txBody>
          <a:bodyPr wrap="none" lIns="182880" tIns="146304" rIns="182880" bIns="146304" rtlCol="0">
            <a:spAutoFit/>
          </a:bodyPr>
          <a:lstStyle/>
          <a:p>
            <a:pPr algn="ctr">
              <a:lnSpc>
                <a:spcPct val="90000"/>
              </a:lnSpc>
              <a:spcAft>
                <a:spcPts val="600"/>
              </a:spcAft>
            </a:pPr>
            <a:r>
              <a:rPr lang="en-US" sz="2000" dirty="0">
                <a:gradFill>
                  <a:gsLst>
                    <a:gs pos="2917">
                      <a:schemeClr val="tx1"/>
                    </a:gs>
                    <a:gs pos="30000">
                      <a:schemeClr val="tx1"/>
                    </a:gs>
                  </a:gsLst>
                  <a:lin ang="5400000" scaled="0"/>
                </a:gradFill>
              </a:rPr>
              <a:t>Software </a:t>
            </a:r>
            <a:r>
              <a:rPr lang="en-US" sz="2000" dirty="0" smtClean="0">
                <a:gradFill>
                  <a:gsLst>
                    <a:gs pos="2917">
                      <a:schemeClr val="tx1"/>
                    </a:gs>
                    <a:gs pos="30000">
                      <a:schemeClr val="tx1"/>
                    </a:gs>
                  </a:gsLst>
                  <a:lin ang="5400000" scaled="0"/>
                </a:gradFill>
              </a:rPr>
              <a:t>&amp;</a:t>
            </a:r>
            <a:br>
              <a:rPr lang="en-US" sz="2000" dirty="0" smtClean="0">
                <a:gradFill>
                  <a:gsLst>
                    <a:gs pos="2917">
                      <a:schemeClr val="tx1"/>
                    </a:gs>
                    <a:gs pos="30000">
                      <a:schemeClr val="tx1"/>
                    </a:gs>
                  </a:gsLst>
                  <a:lin ang="5400000" scaled="0"/>
                </a:gradFill>
              </a:rPr>
            </a:br>
            <a:r>
              <a:rPr lang="en-US" sz="2000" dirty="0" smtClean="0">
                <a:gradFill>
                  <a:gsLst>
                    <a:gs pos="2917">
                      <a:schemeClr val="tx1"/>
                    </a:gs>
                    <a:gs pos="30000">
                      <a:schemeClr val="tx1"/>
                    </a:gs>
                  </a:gsLst>
                  <a:lin ang="5400000" scaled="0"/>
                </a:gradFill>
              </a:rPr>
              <a:t>Language</a:t>
            </a:r>
          </a:p>
        </p:txBody>
      </p:sp>
      <p:sp>
        <p:nvSpPr>
          <p:cNvPr id="5" name="TextBox 4"/>
          <p:cNvSpPr txBox="1"/>
          <p:nvPr/>
        </p:nvSpPr>
        <p:spPr>
          <a:xfrm rot="16200000">
            <a:off x="-480805" y="3605793"/>
            <a:ext cx="1746312" cy="849463"/>
          </a:xfrm>
          <a:prstGeom prst="rect">
            <a:avLst/>
          </a:prstGeom>
          <a:noFill/>
        </p:spPr>
        <p:txBody>
          <a:bodyPr wrap="non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Compiler &amp; </a:t>
            </a:r>
            <a:br>
              <a:rPr lang="en-US" sz="2000" dirty="0" smtClean="0">
                <a:gradFill>
                  <a:gsLst>
                    <a:gs pos="2917">
                      <a:schemeClr val="tx1"/>
                    </a:gs>
                    <a:gs pos="30000">
                      <a:schemeClr val="tx1"/>
                    </a:gs>
                  </a:gsLst>
                  <a:lin ang="5400000" scaled="0"/>
                </a:gradFill>
              </a:rPr>
            </a:br>
            <a:r>
              <a:rPr lang="en-US" sz="2000" dirty="0" smtClean="0">
                <a:gradFill>
                  <a:gsLst>
                    <a:gs pos="2917">
                      <a:schemeClr val="tx1"/>
                    </a:gs>
                    <a:gs pos="30000">
                      <a:schemeClr val="tx1"/>
                    </a:gs>
                  </a:gsLst>
                  <a:lin ang="5400000" scaled="0"/>
                </a:gradFill>
              </a:rPr>
              <a:t>Tools</a:t>
            </a:r>
          </a:p>
        </p:txBody>
      </p:sp>
      <p:sp>
        <p:nvSpPr>
          <p:cNvPr id="6" name="TextBox 5"/>
          <p:cNvSpPr txBox="1"/>
          <p:nvPr/>
        </p:nvSpPr>
        <p:spPr>
          <a:xfrm rot="16200000">
            <a:off x="-386323" y="5670067"/>
            <a:ext cx="1455783" cy="849463"/>
          </a:xfrm>
          <a:prstGeom prst="rect">
            <a:avLst/>
          </a:prstGeom>
          <a:noFill/>
        </p:spPr>
        <p:txBody>
          <a:bodyPr wrap="non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rPr>
              <a:t>RTL &amp; </a:t>
            </a:r>
            <a:br>
              <a:rPr lang="en-US" sz="2000" dirty="0" smtClean="0">
                <a:gradFill>
                  <a:gsLst>
                    <a:gs pos="2917">
                      <a:schemeClr val="tx1"/>
                    </a:gs>
                    <a:gs pos="30000">
                      <a:schemeClr val="tx1"/>
                    </a:gs>
                  </a:gsLst>
                  <a:lin ang="5400000" scaled="0"/>
                </a:gradFill>
              </a:rPr>
            </a:br>
            <a:r>
              <a:rPr lang="en-US" sz="2000" dirty="0" smtClean="0">
                <a:gradFill>
                  <a:gsLst>
                    <a:gs pos="2917">
                      <a:schemeClr val="tx1"/>
                    </a:gs>
                    <a:gs pos="30000">
                      <a:schemeClr val="tx1"/>
                    </a:gs>
                  </a:gsLst>
                  <a:lin ang="5400000" scaled="0"/>
                </a:gradFill>
              </a:rPr>
              <a:t>Hardware</a:t>
            </a:r>
          </a:p>
        </p:txBody>
      </p:sp>
    </p:spTree>
    <p:extLst>
      <p:ext uri="{BB962C8B-B14F-4D97-AF65-F5344CB8AC3E}">
        <p14:creationId xmlns:p14="http://schemas.microsoft.com/office/powerpoint/2010/main" val="213614048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sz="quarter" idx="10"/>
          </p:nvPr>
        </p:nvSpPr>
        <p:spPr>
          <a:xfrm>
            <a:off x="274638" y="1214438"/>
            <a:ext cx="11887200" cy="5663089"/>
          </a:xfrm>
        </p:spPr>
        <p:txBody>
          <a:bodyPr/>
          <a:lstStyle/>
          <a:p>
            <a:r>
              <a:rPr lang="en-US" dirty="0" smtClean="0"/>
              <a:t>Hardware specialization is a (the?) way to gain efficiency and performance</a:t>
            </a:r>
          </a:p>
          <a:p>
            <a:r>
              <a:rPr lang="en-US" dirty="0" smtClean="0"/>
              <a:t>The Catapult reconfigurable fabric offers a flexible, elastic pool of resources to accelerate services</a:t>
            </a:r>
          </a:p>
          <a:p>
            <a:r>
              <a:rPr lang="en-US" dirty="0" smtClean="0"/>
              <a:t>Results for Bing: </a:t>
            </a:r>
            <a:r>
              <a:rPr lang="en-US" b="1" dirty="0" smtClean="0"/>
              <a:t>½ the number of ranking servers</a:t>
            </a:r>
            <a:r>
              <a:rPr lang="en-US" dirty="0" smtClean="0"/>
              <a:t>, lower latency, reduced variance, proven scalability, proven resilience</a:t>
            </a:r>
          </a:p>
          <a:p>
            <a:r>
              <a:rPr lang="en-US" dirty="0" smtClean="0"/>
              <a:t>Bing </a:t>
            </a:r>
            <a:r>
              <a:rPr lang="en-US" dirty="0"/>
              <a:t>g</a:t>
            </a:r>
            <a:r>
              <a:rPr lang="en-US" dirty="0" smtClean="0"/>
              <a:t>oing to </a:t>
            </a:r>
            <a:r>
              <a:rPr lang="en-US" b="1" dirty="0" smtClean="0"/>
              <a:t>production in early 2015</a:t>
            </a:r>
            <a:endParaRPr lang="en-US" b="1" dirty="0"/>
          </a:p>
          <a:p>
            <a:r>
              <a:rPr lang="en-US" dirty="0" smtClean="0"/>
              <a:t>Biggest future problem is programmability</a:t>
            </a:r>
          </a:p>
        </p:txBody>
      </p:sp>
    </p:spTree>
    <p:extLst>
      <p:ext uri="{BB962C8B-B14F-4D97-AF65-F5344CB8AC3E}">
        <p14:creationId xmlns:p14="http://schemas.microsoft.com/office/powerpoint/2010/main" val="304751704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invGray">
          <a:xfrm>
            <a:off x="168442" y="472875"/>
            <a:ext cx="3288506" cy="70444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885524" y="468076"/>
            <a:ext cx="8422781" cy="5615187"/>
          </a:xfrm>
          <a:prstGeom prst="rect">
            <a:avLst/>
          </a:prstGeom>
        </p:spPr>
      </p:pic>
      <p:sp>
        <p:nvSpPr>
          <p:cNvPr id="2" name="TextBox 1"/>
          <p:cNvSpPr txBox="1"/>
          <p:nvPr/>
        </p:nvSpPr>
        <p:spPr>
          <a:xfrm>
            <a:off x="282233" y="5646532"/>
            <a:ext cx="3174715" cy="369332"/>
          </a:xfrm>
          <a:prstGeom prst="rect">
            <a:avLst/>
          </a:prstGeom>
          <a:noFill/>
        </p:spPr>
        <p:txBody>
          <a:bodyPr wrap="none" rtlCol="0">
            <a:spAutoFit/>
          </a:bodyPr>
          <a:lstStyle/>
          <a:p>
            <a:r>
              <a:rPr lang="en-US" dirty="0" smtClean="0"/>
              <a:t>Huge thanks to our partners at  </a:t>
            </a:r>
            <a:endParaRPr lang="en-US" dirty="0"/>
          </a:p>
        </p:txBody>
      </p:sp>
      <p:pic>
        <p:nvPicPr>
          <p:cNvPr id="6" name="Picture 5"/>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10547" y="6015864"/>
            <a:ext cx="3346401" cy="834281"/>
          </a:xfrm>
          <a:prstGeom prst="rect">
            <a:avLst/>
          </a:prstGeom>
        </p:spPr>
      </p:pic>
      <p:sp>
        <p:nvSpPr>
          <p:cNvPr id="7" name="TextBox 6"/>
          <p:cNvSpPr txBox="1"/>
          <p:nvPr/>
        </p:nvSpPr>
        <p:spPr>
          <a:xfrm>
            <a:off x="168442" y="1377965"/>
            <a:ext cx="3717082" cy="3970318"/>
          </a:xfrm>
          <a:prstGeom prst="rect">
            <a:avLst/>
          </a:prstGeom>
          <a:noFill/>
        </p:spPr>
        <p:txBody>
          <a:bodyPr wrap="square" rtlCol="0">
            <a:spAutoFit/>
          </a:bodyPr>
          <a:lstStyle/>
          <a:p>
            <a:r>
              <a:rPr lang="en-US" b="1" dirty="0"/>
              <a:t>Top Row:</a:t>
            </a:r>
            <a:r>
              <a:rPr lang="en-US" dirty="0"/>
              <a:t> Eric Peterson, Scott Hauck, Aaron Smith, Jan Gray</a:t>
            </a:r>
            <a:r>
              <a:rPr lang="en-US" dirty="0" smtClean="0"/>
              <a:t>, Adrian </a:t>
            </a:r>
            <a:r>
              <a:rPr lang="en-US" dirty="0"/>
              <a:t>M. Caulfield, Phillip Yi Xiao, Michael Haselman, </a:t>
            </a:r>
            <a:r>
              <a:rPr lang="en-US" dirty="0" smtClean="0"/>
              <a:t>Doug </a:t>
            </a:r>
            <a:r>
              <a:rPr lang="en-US" dirty="0"/>
              <a:t>Burger</a:t>
            </a:r>
          </a:p>
          <a:p>
            <a:endParaRPr lang="en-US" b="1" dirty="0" smtClean="0"/>
          </a:p>
          <a:p>
            <a:r>
              <a:rPr lang="en-US" b="1" dirty="0" smtClean="0"/>
              <a:t>Bottom Row:</a:t>
            </a:r>
            <a:r>
              <a:rPr lang="en-US" dirty="0" smtClean="0"/>
              <a:t> </a:t>
            </a:r>
            <a:r>
              <a:rPr lang="en-US" dirty="0"/>
              <a:t>Joo-Young Kim, </a:t>
            </a:r>
            <a:r>
              <a:rPr lang="en-US" dirty="0" smtClean="0"/>
              <a:t>Stephen </a:t>
            </a:r>
            <a:r>
              <a:rPr lang="en-US" dirty="0"/>
              <a:t>Heil, Derek Chiou, </a:t>
            </a:r>
            <a:r>
              <a:rPr lang="en-US" dirty="0" smtClean="0"/>
              <a:t>Sitaram </a:t>
            </a:r>
            <a:r>
              <a:rPr lang="en-US" dirty="0"/>
              <a:t>Lanka, Andrew Putnam, Eric S. Chung, </a:t>
            </a:r>
          </a:p>
          <a:p>
            <a:endParaRPr lang="en-US" b="1" dirty="0" smtClean="0"/>
          </a:p>
          <a:p>
            <a:r>
              <a:rPr lang="en-US" b="1" dirty="0" smtClean="0"/>
              <a:t>Not </a:t>
            </a:r>
            <a:r>
              <a:rPr lang="en-US" b="1" dirty="0"/>
              <a:t>Pictured:</a:t>
            </a:r>
            <a:r>
              <a:rPr lang="en-US" dirty="0"/>
              <a:t> </a:t>
            </a:r>
            <a:r>
              <a:rPr lang="en-US" dirty="0" err="1"/>
              <a:t>Kypros</a:t>
            </a:r>
            <a:r>
              <a:rPr lang="en-US" dirty="0"/>
              <a:t> </a:t>
            </a:r>
            <a:r>
              <a:rPr lang="en-US" dirty="0" err="1"/>
              <a:t>Constantinides</a:t>
            </a:r>
            <a:r>
              <a:rPr lang="en-US" dirty="0"/>
              <a:t>, John Demme, Hadi Esmaeilzadeh, Jeremy Fowers, </a:t>
            </a:r>
            <a:r>
              <a:rPr lang="en-US" dirty="0" smtClean="0"/>
              <a:t>Gopi </a:t>
            </a:r>
            <a:r>
              <a:rPr lang="en-US" dirty="0"/>
              <a:t>Prashanth Gopal, </a:t>
            </a:r>
            <a:r>
              <a:rPr lang="en-US" dirty="0" smtClean="0"/>
              <a:t>Amir </a:t>
            </a:r>
            <a:r>
              <a:rPr lang="en-US" dirty="0"/>
              <a:t>Hormati, James Larus, Simon Pope, Jason </a:t>
            </a:r>
            <a:r>
              <a:rPr lang="en-US" dirty="0" smtClean="0"/>
              <a:t>Thong</a:t>
            </a:r>
            <a:endParaRPr lang="en-US" dirty="0"/>
          </a:p>
        </p:txBody>
      </p:sp>
    </p:spTree>
    <p:extLst>
      <p:ext uri="{BB962C8B-B14F-4D97-AF65-F5344CB8AC3E}">
        <p14:creationId xmlns:p14="http://schemas.microsoft.com/office/powerpoint/2010/main" val="4598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b="3339"/>
          <a:stretch/>
        </p:blipFill>
        <p:spPr>
          <a:xfrm>
            <a:off x="883" y="10887"/>
            <a:ext cx="12434711" cy="6994525"/>
          </a:xfrm>
          <a:prstGeom prst="rect">
            <a:avLst/>
          </a:prstGeom>
        </p:spPr>
      </p:pic>
      <p:sp>
        <p:nvSpPr>
          <p:cNvPr id="3" name="Rectangle 2"/>
          <p:cNvSpPr/>
          <p:nvPr/>
        </p:nvSpPr>
        <p:spPr>
          <a:xfrm>
            <a:off x="2459422" y="1436914"/>
            <a:ext cx="5192110" cy="370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Enter your questions here</a:t>
            </a:r>
            <a:endParaRPr lang="en-US" dirty="0">
              <a:solidFill>
                <a:schemeClr val="tx1"/>
              </a:solidFill>
            </a:endParaRPr>
          </a:p>
        </p:txBody>
      </p:sp>
    </p:spTree>
    <p:extLst>
      <p:ext uri="{BB962C8B-B14F-4D97-AF65-F5344CB8AC3E}">
        <p14:creationId xmlns:p14="http://schemas.microsoft.com/office/powerpoint/2010/main" val="397935884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16664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5003"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a:t>
            </a:r>
            <a:r>
              <a:rPr lang="en-US" sz="700" smtClean="0">
                <a:gradFill>
                  <a:gsLst>
                    <a:gs pos="0">
                      <a:schemeClr val="tx1"/>
                    </a:gs>
                    <a:gs pos="100000">
                      <a:schemeClr val="tx1"/>
                    </a:gs>
                  </a:gsLst>
                  <a:lin ang="5400000" scaled="0"/>
                </a:gradFill>
                <a:cs typeface="Segoe UI" pitchFamily="34" charset="0"/>
              </a:rPr>
              <a:t>2014 </a:t>
            </a:r>
            <a:r>
              <a:rPr lang="en-US" sz="700" dirty="0">
                <a:gradFill>
                  <a:gsLst>
                    <a:gs pos="0">
                      <a:schemeClr val="tx1"/>
                    </a:gs>
                    <a:gs pos="100000">
                      <a:schemeClr val="tx1"/>
                    </a:gs>
                  </a:gsLst>
                  <a:lin ang="5400000" scaled="0"/>
                </a:gradFill>
                <a:cs typeface="Segoe UI" pitchFamily="34" charset="0"/>
              </a:rPr>
              <a:t>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139610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99767" y="1211286"/>
            <a:ext cx="11564117" cy="4124206"/>
          </a:xfrm>
        </p:spPr>
        <p:txBody>
          <a:bodyPr/>
          <a:lstStyle/>
          <a:p>
            <a:r>
              <a:rPr lang="en-US" dirty="0" smtClean="0"/>
              <a:t>Software services change monthly</a:t>
            </a:r>
          </a:p>
          <a:p>
            <a:r>
              <a:rPr lang="en-US" dirty="0" smtClean="0"/>
              <a:t>Machines last 3 years, purchased on a rolling basis</a:t>
            </a:r>
          </a:p>
          <a:p>
            <a:r>
              <a:rPr lang="en-US" dirty="0" smtClean="0"/>
              <a:t>Machines repurposed ~½ way into lifecycle</a:t>
            </a:r>
          </a:p>
          <a:p>
            <a:r>
              <a:rPr lang="en-US" dirty="0"/>
              <a:t>Little/no </a:t>
            </a:r>
            <a:r>
              <a:rPr lang="en-US" dirty="0" smtClean="0"/>
              <a:t>HW maintenance</a:t>
            </a:r>
            <a:r>
              <a:rPr lang="en-US" dirty="0"/>
              <a:t>, no </a:t>
            </a:r>
            <a:r>
              <a:rPr lang="en-US" dirty="0" smtClean="0"/>
              <a:t>accessibility</a:t>
            </a:r>
          </a:p>
          <a:p>
            <a:endParaRPr lang="en-US" dirty="0" smtClean="0"/>
          </a:p>
          <a:p>
            <a:r>
              <a:rPr lang="en-US" dirty="0" smtClean="0"/>
              <a:t>Homogeneity </a:t>
            </a:r>
            <a:r>
              <a:rPr lang="en-US" dirty="0"/>
              <a:t>is highly </a:t>
            </a:r>
            <a:r>
              <a:rPr lang="en-US" dirty="0" smtClean="0"/>
              <a:t>desirable</a:t>
            </a:r>
          </a:p>
        </p:txBody>
      </p:sp>
      <p:sp>
        <p:nvSpPr>
          <p:cNvPr id="3" name="Title 2"/>
          <p:cNvSpPr>
            <a:spLocks noGrp="1"/>
          </p:cNvSpPr>
          <p:nvPr>
            <p:ph type="title"/>
          </p:nvPr>
        </p:nvSpPr>
        <p:spPr/>
        <p:txBody>
          <a:bodyPr/>
          <a:lstStyle/>
          <a:p>
            <a:r>
              <a:rPr lang="en-US" dirty="0" smtClean="0"/>
              <a:t>Datacenter Environment</a:t>
            </a:r>
            <a:endParaRPr lang="en-US" dirty="0"/>
          </a:p>
        </p:txBody>
      </p:sp>
      <p:cxnSp>
        <p:nvCxnSpPr>
          <p:cNvPr id="11" name="Straight Connector 10"/>
          <p:cNvCxnSpPr/>
          <p:nvPr/>
        </p:nvCxnSpPr>
        <p:spPr>
          <a:xfrm>
            <a:off x="4526680" y="5327873"/>
            <a:ext cx="1219200" cy="0"/>
          </a:xfrm>
          <a:prstGeom prst="line">
            <a:avLst/>
          </a:prstGeom>
          <a:ln w="762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bwMode="auto">
          <a:xfrm>
            <a:off x="1107656" y="5821159"/>
            <a:ext cx="10025164" cy="7739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800" b="1" dirty="0">
                <a:gradFill>
                  <a:gsLst>
                    <a:gs pos="0">
                      <a:srgbClr val="FFFFFF"/>
                    </a:gs>
                    <a:gs pos="100000">
                      <a:srgbClr val="FFFFFF"/>
                    </a:gs>
                  </a:gsLst>
                  <a:lin ang="5400000" scaled="0"/>
                </a:gradFill>
                <a:ea typeface="Segoe UI" pitchFamily="34" charset="0"/>
                <a:cs typeface="Segoe UI" pitchFamily="34" charset="0"/>
              </a:rPr>
              <a:t>The paradox:  Specialization </a:t>
            </a:r>
            <a:r>
              <a:rPr lang="en-US" sz="2800" b="1" i="1" dirty="0" smtClean="0">
                <a:gradFill>
                  <a:gsLst>
                    <a:gs pos="0">
                      <a:srgbClr val="FFFFFF"/>
                    </a:gs>
                    <a:gs pos="100000">
                      <a:srgbClr val="FFFFFF"/>
                    </a:gs>
                  </a:gsLst>
                  <a:lin ang="5400000" scaled="0"/>
                </a:gradFill>
                <a:ea typeface="Segoe UI" pitchFamily="34" charset="0"/>
                <a:cs typeface="Segoe UI" pitchFamily="34" charset="0"/>
              </a:rPr>
              <a:t>and</a:t>
            </a:r>
            <a:r>
              <a:rPr lang="en-US" sz="2800" b="1" dirty="0" smtClean="0">
                <a:gradFill>
                  <a:gsLst>
                    <a:gs pos="0">
                      <a:srgbClr val="FFFFFF"/>
                    </a:gs>
                    <a:gs pos="100000">
                      <a:srgbClr val="FFFFFF"/>
                    </a:gs>
                  </a:gsLst>
                  <a:lin ang="5400000" scaled="0"/>
                </a:gradFill>
                <a:ea typeface="Segoe UI" pitchFamily="34" charset="0"/>
                <a:cs typeface="Segoe UI" pitchFamily="34" charset="0"/>
              </a:rPr>
              <a:t> homogeneity</a:t>
            </a:r>
            <a:endParaRPr lang="en-US" sz="2800" b="1"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70500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65384"/>
            <a:ext cx="11889564" cy="917575"/>
          </a:xfrm>
        </p:spPr>
        <p:txBody>
          <a:bodyPr/>
          <a:lstStyle/>
          <a:p>
            <a:r>
              <a:rPr lang="en-US" dirty="0"/>
              <a:t>Efficiency </a:t>
            </a:r>
            <a:r>
              <a:rPr lang="en-US" dirty="0" smtClean="0"/>
              <a:t>via Specialization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945" y="1229846"/>
            <a:ext cx="9716856" cy="503192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9198430" y="2372356"/>
            <a:ext cx="135387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smtClean="0"/>
              <a:t>ASICs</a:t>
            </a:r>
            <a:endParaRPr lang="en-US" b="1" dirty="0"/>
          </a:p>
        </p:txBody>
      </p:sp>
      <p:sp>
        <p:nvSpPr>
          <p:cNvPr id="6" name="TextBox 5"/>
          <p:cNvSpPr txBox="1"/>
          <p:nvPr/>
        </p:nvSpPr>
        <p:spPr>
          <a:xfrm>
            <a:off x="4953000" y="2381730"/>
            <a:ext cx="3622389"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smtClean="0"/>
              <a:t>FPGAs</a:t>
            </a:r>
            <a:endParaRPr lang="en-US" b="1" dirty="0"/>
          </a:p>
        </p:txBody>
      </p:sp>
      <p:sp>
        <p:nvSpPr>
          <p:cNvPr id="7" name="TextBox 6"/>
          <p:cNvSpPr txBox="1"/>
          <p:nvPr/>
        </p:nvSpPr>
        <p:spPr>
          <a:xfrm>
            <a:off x="1255945" y="6261767"/>
            <a:ext cx="5342745" cy="400110"/>
          </a:xfrm>
          <a:prstGeom prst="rect">
            <a:avLst/>
          </a:prstGeom>
          <a:noFill/>
        </p:spPr>
        <p:txBody>
          <a:bodyPr wrap="none" rtlCol="0">
            <a:spAutoFit/>
          </a:bodyPr>
          <a:lstStyle/>
          <a:p>
            <a:r>
              <a:rPr lang="en-US" sz="2000" dirty="0" smtClean="0">
                <a:latin typeface="+mj-lt"/>
              </a:rPr>
              <a:t>Source: Bob </a:t>
            </a:r>
            <a:r>
              <a:rPr lang="en-US" sz="2000" dirty="0" err="1" smtClean="0">
                <a:latin typeface="+mj-lt"/>
              </a:rPr>
              <a:t>Broderson</a:t>
            </a:r>
            <a:r>
              <a:rPr lang="en-US" sz="2000" dirty="0" smtClean="0">
                <a:latin typeface="+mj-lt"/>
              </a:rPr>
              <a:t>, Berkeley Wireless group</a:t>
            </a:r>
            <a:endParaRPr lang="en-US" sz="2000" dirty="0">
              <a:latin typeface="+mj-lt"/>
            </a:endParaRPr>
          </a:p>
        </p:txBody>
      </p:sp>
    </p:spTree>
    <p:extLst>
      <p:ext uri="{BB962C8B-B14F-4D97-AF65-F5344CB8AC3E}">
        <p14:creationId xmlns:p14="http://schemas.microsoft.com/office/powerpoint/2010/main" val="1560881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a:t>
            </a:r>
            <a:r>
              <a:rPr lang="en-US" dirty="0" smtClean="0"/>
              <a:t>Application’s Accelerator</a:t>
            </a:r>
            <a:endParaRPr lang="en-US" dirty="0"/>
          </a:p>
        </p:txBody>
      </p:sp>
      <p:pic>
        <p:nvPicPr>
          <p:cNvPr id="59" name="Picture 4" descr="http://www.designtagebuch.de/wp-content/uploads/mediathek/2013/09/bing-logo-600x33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5270" y="1563396"/>
            <a:ext cx="1797913" cy="997842"/>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bwMode="auto">
          <a:xfrm>
            <a:off x="2753032" y="1789563"/>
            <a:ext cx="8025458" cy="511357"/>
          </a:xfrm>
          <a:prstGeom prst="rect">
            <a:avLst/>
          </a:prstGeom>
          <a:solidFill>
            <a:srgbClr val="1458A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1" name="TextBox 60"/>
          <p:cNvSpPr txBox="1"/>
          <p:nvPr/>
        </p:nvSpPr>
        <p:spPr>
          <a:xfrm>
            <a:off x="2104103" y="1254593"/>
            <a:ext cx="1632498"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Flexibility</a:t>
            </a:r>
          </a:p>
        </p:txBody>
      </p:sp>
      <p:sp>
        <p:nvSpPr>
          <p:cNvPr id="62" name="TextBox 61"/>
          <p:cNvSpPr txBox="1"/>
          <p:nvPr/>
        </p:nvSpPr>
        <p:spPr>
          <a:xfrm>
            <a:off x="9790111" y="1232385"/>
            <a:ext cx="1637308"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Efficiency</a:t>
            </a:r>
          </a:p>
        </p:txBody>
      </p:sp>
      <p:sp>
        <p:nvSpPr>
          <p:cNvPr id="63" name="Diamond 62"/>
          <p:cNvSpPr/>
          <p:nvPr/>
        </p:nvSpPr>
        <p:spPr bwMode="auto">
          <a:xfrm>
            <a:off x="2880360" y="1977388"/>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4" name="TextBox 63"/>
          <p:cNvSpPr txBox="1"/>
          <p:nvPr/>
        </p:nvSpPr>
        <p:spPr>
          <a:xfrm>
            <a:off x="2216847" y="2163759"/>
            <a:ext cx="172707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accent5"/>
                </a:solidFill>
              </a:rPr>
              <a:t>Xeon CPU</a:t>
            </a:r>
          </a:p>
        </p:txBody>
      </p:sp>
      <p:sp>
        <p:nvSpPr>
          <p:cNvPr id="65" name="Diamond 64"/>
          <p:cNvSpPr/>
          <p:nvPr/>
        </p:nvSpPr>
        <p:spPr bwMode="auto">
          <a:xfrm>
            <a:off x="10274785" y="1952783"/>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6" name="TextBox 65"/>
          <p:cNvSpPr txBox="1"/>
          <p:nvPr/>
        </p:nvSpPr>
        <p:spPr>
          <a:xfrm>
            <a:off x="9947032" y="2230234"/>
            <a:ext cx="87267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accent5"/>
                </a:solidFill>
              </a:rPr>
              <a:t>NIC</a:t>
            </a:r>
          </a:p>
        </p:txBody>
      </p:sp>
      <p:sp>
        <p:nvSpPr>
          <p:cNvPr id="43" name="Left Brace 42"/>
          <p:cNvSpPr/>
          <p:nvPr/>
        </p:nvSpPr>
        <p:spPr>
          <a:xfrm rot="16200000">
            <a:off x="6734955" y="-146774"/>
            <a:ext cx="421046" cy="5588697"/>
          </a:xfrm>
          <a:prstGeom prst="leftBrace">
            <a:avLst>
              <a:gd name="adj1" fmla="val 44106"/>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5172681" y="2813831"/>
            <a:ext cx="3879908"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Accelerator Opportunities</a:t>
            </a:r>
          </a:p>
        </p:txBody>
      </p:sp>
    </p:spTree>
    <p:extLst>
      <p:ext uri="{BB962C8B-B14F-4D97-AF65-F5344CB8AC3E}">
        <p14:creationId xmlns:p14="http://schemas.microsoft.com/office/powerpoint/2010/main" val="85550810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a:t>
            </a:r>
            <a:r>
              <a:rPr lang="en-US" dirty="0" smtClean="0"/>
              <a:t>Application’s Accelerator</a:t>
            </a:r>
            <a:endParaRPr lang="en-US" dirty="0"/>
          </a:p>
        </p:txBody>
      </p:sp>
      <p:pic>
        <p:nvPicPr>
          <p:cNvPr id="59" name="Picture 4" descr="http://www.designtagebuch.de/wp-content/uploads/mediathek/2013/09/bing-logo-600x33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5270" y="1563396"/>
            <a:ext cx="1797913" cy="997842"/>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bwMode="auto">
          <a:xfrm>
            <a:off x="2753032" y="1789563"/>
            <a:ext cx="8025458" cy="511357"/>
          </a:xfrm>
          <a:prstGeom prst="rect">
            <a:avLst/>
          </a:prstGeom>
          <a:solidFill>
            <a:srgbClr val="1458A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1" name="TextBox 60"/>
          <p:cNvSpPr txBox="1"/>
          <p:nvPr/>
        </p:nvSpPr>
        <p:spPr>
          <a:xfrm>
            <a:off x="2104103" y="1254593"/>
            <a:ext cx="1632498"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Flexibility</a:t>
            </a:r>
          </a:p>
        </p:txBody>
      </p:sp>
      <p:sp>
        <p:nvSpPr>
          <p:cNvPr id="62" name="TextBox 61"/>
          <p:cNvSpPr txBox="1"/>
          <p:nvPr/>
        </p:nvSpPr>
        <p:spPr>
          <a:xfrm>
            <a:off x="9790111" y="1232385"/>
            <a:ext cx="1637308"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Efficiency</a:t>
            </a:r>
          </a:p>
        </p:txBody>
      </p:sp>
      <p:sp>
        <p:nvSpPr>
          <p:cNvPr id="63" name="Diamond 62"/>
          <p:cNvSpPr/>
          <p:nvPr/>
        </p:nvSpPr>
        <p:spPr bwMode="auto">
          <a:xfrm>
            <a:off x="2880360" y="1977388"/>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4" name="TextBox 63"/>
          <p:cNvSpPr txBox="1"/>
          <p:nvPr/>
        </p:nvSpPr>
        <p:spPr>
          <a:xfrm>
            <a:off x="2216847" y="2163759"/>
            <a:ext cx="172707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accent5"/>
                </a:solidFill>
              </a:rPr>
              <a:t>Xeon CPU</a:t>
            </a:r>
          </a:p>
        </p:txBody>
      </p:sp>
      <p:sp>
        <p:nvSpPr>
          <p:cNvPr id="65" name="Diamond 64"/>
          <p:cNvSpPr/>
          <p:nvPr/>
        </p:nvSpPr>
        <p:spPr bwMode="auto">
          <a:xfrm>
            <a:off x="10274785" y="1952783"/>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6" name="TextBox 65"/>
          <p:cNvSpPr txBox="1"/>
          <p:nvPr/>
        </p:nvSpPr>
        <p:spPr>
          <a:xfrm>
            <a:off x="9947032" y="2230234"/>
            <a:ext cx="87267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accent5"/>
                </a:solidFill>
              </a:rPr>
              <a:t>NIC</a:t>
            </a:r>
          </a:p>
        </p:txBody>
      </p:sp>
      <p:sp>
        <p:nvSpPr>
          <p:cNvPr id="67" name="Diamond 66"/>
          <p:cNvSpPr/>
          <p:nvPr/>
        </p:nvSpPr>
        <p:spPr bwMode="auto">
          <a:xfrm>
            <a:off x="6747193" y="1977388"/>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1" name="TextBox 70"/>
          <p:cNvSpPr txBox="1"/>
          <p:nvPr/>
        </p:nvSpPr>
        <p:spPr>
          <a:xfrm>
            <a:off x="5844099" y="2228197"/>
            <a:ext cx="1992340" cy="960263"/>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solidFill>
                  <a:schemeClr val="accent5"/>
                </a:solidFill>
              </a:rPr>
              <a:t>Search Acc. </a:t>
            </a:r>
            <a:br>
              <a:rPr lang="en-US" sz="2400" dirty="0" smtClean="0">
                <a:solidFill>
                  <a:schemeClr val="accent5"/>
                </a:solidFill>
              </a:rPr>
            </a:br>
            <a:r>
              <a:rPr lang="en-US" sz="2400" dirty="0" smtClean="0">
                <a:solidFill>
                  <a:schemeClr val="accent5"/>
                </a:solidFill>
              </a:rPr>
              <a:t>(FPGA)</a:t>
            </a:r>
          </a:p>
        </p:txBody>
      </p:sp>
      <p:sp>
        <p:nvSpPr>
          <p:cNvPr id="72" name="TextBox 71"/>
          <p:cNvSpPr txBox="1"/>
          <p:nvPr/>
        </p:nvSpPr>
        <p:spPr>
          <a:xfrm>
            <a:off x="8046856" y="2233637"/>
            <a:ext cx="2227929"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solidFill>
                  <a:schemeClr val="accent5"/>
                </a:solidFill>
              </a:rPr>
              <a:t>Search Acc.  (ASIC)</a:t>
            </a:r>
          </a:p>
        </p:txBody>
      </p:sp>
      <p:sp>
        <p:nvSpPr>
          <p:cNvPr id="73" name="Diamond 72"/>
          <p:cNvSpPr/>
          <p:nvPr/>
        </p:nvSpPr>
        <p:spPr bwMode="auto">
          <a:xfrm>
            <a:off x="9052235" y="1916145"/>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90" name="Group 89"/>
          <p:cNvGrpSpPr/>
          <p:nvPr/>
        </p:nvGrpSpPr>
        <p:grpSpPr>
          <a:xfrm>
            <a:off x="1157152" y="4462237"/>
            <a:ext cx="3228362" cy="712317"/>
            <a:chOff x="8182506" y="3403155"/>
            <a:chExt cx="3228362" cy="712317"/>
          </a:xfrm>
        </p:grpSpPr>
        <p:sp>
          <p:nvSpPr>
            <p:cNvPr id="91" name="Down Arrow 90"/>
            <p:cNvSpPr/>
            <p:nvPr/>
          </p:nvSpPr>
          <p:spPr bwMode="auto">
            <a:xfrm>
              <a:off x="8182506" y="3403155"/>
              <a:ext cx="486462" cy="712317"/>
            </a:xfrm>
            <a:prstGeom prst="down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2" name="TextBox 91"/>
            <p:cNvSpPr txBox="1"/>
            <p:nvPr/>
          </p:nvSpPr>
          <p:spPr>
            <a:xfrm>
              <a:off x="8450762" y="3406926"/>
              <a:ext cx="296010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Re-assigned Server</a:t>
              </a:r>
            </a:p>
          </p:txBody>
        </p:sp>
      </p:grpSp>
      <p:grpSp>
        <p:nvGrpSpPr>
          <p:cNvPr id="96" name="Group 95"/>
          <p:cNvGrpSpPr/>
          <p:nvPr/>
        </p:nvGrpSpPr>
        <p:grpSpPr>
          <a:xfrm>
            <a:off x="1168038" y="2658165"/>
            <a:ext cx="3497236" cy="712317"/>
            <a:chOff x="8182506" y="3322473"/>
            <a:chExt cx="3497236" cy="712317"/>
          </a:xfrm>
        </p:grpSpPr>
        <p:sp>
          <p:nvSpPr>
            <p:cNvPr id="97" name="Down Arrow 96"/>
            <p:cNvSpPr/>
            <p:nvPr/>
          </p:nvSpPr>
          <p:spPr bwMode="auto">
            <a:xfrm>
              <a:off x="8182506" y="3322473"/>
              <a:ext cx="486462" cy="712317"/>
            </a:xfrm>
            <a:prstGeom prst="down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8" name="TextBox 97"/>
            <p:cNvSpPr txBox="1"/>
            <p:nvPr/>
          </p:nvSpPr>
          <p:spPr>
            <a:xfrm>
              <a:off x="8509964" y="3325673"/>
              <a:ext cx="3169778"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Application Changes</a:t>
              </a:r>
            </a:p>
          </p:txBody>
        </p:sp>
      </p:grpSp>
      <p:grpSp>
        <p:nvGrpSpPr>
          <p:cNvPr id="14" name="Group 13"/>
          <p:cNvGrpSpPr/>
          <p:nvPr/>
        </p:nvGrpSpPr>
        <p:grpSpPr>
          <a:xfrm>
            <a:off x="355270" y="3476735"/>
            <a:ext cx="10464437" cy="1857831"/>
            <a:chOff x="355270" y="3476735"/>
            <a:chExt cx="10464437" cy="1857831"/>
          </a:xfrm>
        </p:grpSpPr>
        <p:sp>
          <p:nvSpPr>
            <p:cNvPr id="100" name="TextBox 99"/>
            <p:cNvSpPr txBox="1"/>
            <p:nvPr/>
          </p:nvSpPr>
          <p:spPr>
            <a:xfrm>
              <a:off x="7765111" y="4131160"/>
              <a:ext cx="2747791" cy="1203406"/>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solidFill>
                    <a:srgbClr val="FF0000"/>
                  </a:solidFill>
                </a:rPr>
                <a:t>Wasted Power,</a:t>
              </a:r>
            </a:p>
            <a:p>
              <a:pPr algn="ctr">
                <a:lnSpc>
                  <a:spcPct val="90000"/>
                </a:lnSpc>
                <a:spcAft>
                  <a:spcPts val="600"/>
                </a:spcAft>
              </a:pPr>
              <a:r>
                <a:rPr lang="en-US" sz="2000" dirty="0" smtClean="0">
                  <a:solidFill>
                    <a:srgbClr val="FF0000"/>
                  </a:solidFill>
                </a:rPr>
                <a:t>Holds back SW</a:t>
              </a:r>
              <a:br>
                <a:rPr lang="en-US" sz="2000" dirty="0" smtClean="0">
                  <a:solidFill>
                    <a:srgbClr val="FF0000"/>
                  </a:solidFill>
                </a:rPr>
              </a:br>
              <a:endParaRPr lang="en-US" sz="2000" dirty="0" smtClean="0">
                <a:solidFill>
                  <a:srgbClr val="FF0000"/>
                </a:solidFill>
              </a:endParaRPr>
            </a:p>
          </p:txBody>
        </p:sp>
        <p:pic>
          <p:nvPicPr>
            <p:cNvPr id="74" name="Picture 4" descr="http://www.designtagebuch.de/wp-content/uploads/mediathek/2013/09/bing-logo-600x33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5270" y="3476735"/>
              <a:ext cx="1797913" cy="99784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p:cNvSpPr/>
            <p:nvPr/>
          </p:nvSpPr>
          <p:spPr bwMode="auto">
            <a:xfrm>
              <a:off x="2753032" y="3702902"/>
              <a:ext cx="8025458" cy="511357"/>
            </a:xfrm>
            <a:prstGeom prst="rect">
              <a:avLst/>
            </a:prstGeom>
            <a:solidFill>
              <a:srgbClr val="1458A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6" name="Diamond 75"/>
            <p:cNvSpPr/>
            <p:nvPr/>
          </p:nvSpPr>
          <p:spPr bwMode="auto">
            <a:xfrm>
              <a:off x="2880360" y="3890727"/>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7" name="TextBox 76"/>
            <p:cNvSpPr txBox="1"/>
            <p:nvPr/>
          </p:nvSpPr>
          <p:spPr>
            <a:xfrm>
              <a:off x="2216847" y="4077098"/>
              <a:ext cx="172707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accent5"/>
                  </a:solidFill>
                </a:rPr>
                <a:t>Xeon CPU</a:t>
              </a:r>
            </a:p>
          </p:txBody>
        </p:sp>
        <p:sp>
          <p:nvSpPr>
            <p:cNvPr id="78" name="Diamond 77"/>
            <p:cNvSpPr/>
            <p:nvPr/>
          </p:nvSpPr>
          <p:spPr bwMode="auto">
            <a:xfrm>
              <a:off x="10274785" y="3866122"/>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9" name="TextBox 78"/>
            <p:cNvSpPr txBox="1"/>
            <p:nvPr/>
          </p:nvSpPr>
          <p:spPr>
            <a:xfrm>
              <a:off x="9947032" y="4143573"/>
              <a:ext cx="87267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accent5"/>
                  </a:solidFill>
                </a:rPr>
                <a:t>NIC</a:t>
              </a:r>
            </a:p>
          </p:txBody>
        </p:sp>
        <p:sp>
          <p:nvSpPr>
            <p:cNvPr id="81" name="Diamond 80"/>
            <p:cNvSpPr/>
            <p:nvPr/>
          </p:nvSpPr>
          <p:spPr bwMode="auto">
            <a:xfrm>
              <a:off x="6747193" y="3890727"/>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2" name="TextBox 81"/>
            <p:cNvSpPr txBox="1"/>
            <p:nvPr/>
          </p:nvSpPr>
          <p:spPr>
            <a:xfrm>
              <a:off x="5620545" y="4168178"/>
              <a:ext cx="2439450" cy="960263"/>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solidFill>
                    <a:schemeClr val="accent5"/>
                  </a:solidFill>
                </a:rPr>
                <a:t>Search Acc. v2 </a:t>
              </a:r>
              <a:br>
                <a:rPr lang="en-US" sz="2400" dirty="0" smtClean="0">
                  <a:solidFill>
                    <a:schemeClr val="accent5"/>
                  </a:solidFill>
                </a:rPr>
              </a:br>
              <a:r>
                <a:rPr lang="en-US" sz="2400" dirty="0" smtClean="0">
                  <a:solidFill>
                    <a:schemeClr val="accent5"/>
                  </a:solidFill>
                </a:rPr>
                <a:t>(FPGA)</a:t>
              </a:r>
            </a:p>
          </p:txBody>
        </p:sp>
        <p:sp>
          <p:nvSpPr>
            <p:cNvPr id="101" name="Diamond 100"/>
            <p:cNvSpPr/>
            <p:nvPr/>
          </p:nvSpPr>
          <p:spPr bwMode="auto">
            <a:xfrm>
              <a:off x="9030421" y="3841054"/>
              <a:ext cx="217170" cy="182880"/>
            </a:xfrm>
            <a:prstGeom prst="diamond">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5" name="Group 4"/>
          <p:cNvGrpSpPr/>
          <p:nvPr/>
        </p:nvGrpSpPr>
        <p:grpSpPr>
          <a:xfrm>
            <a:off x="632912" y="5295989"/>
            <a:ext cx="10196856" cy="1651492"/>
            <a:chOff x="632912" y="5295989"/>
            <a:chExt cx="10196856" cy="1651492"/>
          </a:xfrm>
        </p:grpSpPr>
        <p:grpSp>
          <p:nvGrpSpPr>
            <p:cNvPr id="8" name="Group 7"/>
            <p:cNvGrpSpPr/>
            <p:nvPr/>
          </p:nvGrpSpPr>
          <p:grpSpPr>
            <a:xfrm>
              <a:off x="2221660" y="5380348"/>
              <a:ext cx="8608108" cy="1567133"/>
              <a:chOff x="2221660" y="5380348"/>
              <a:chExt cx="8608108" cy="1567133"/>
            </a:xfrm>
          </p:grpSpPr>
          <p:sp>
            <p:nvSpPr>
              <p:cNvPr id="84" name="Rectangle 83"/>
              <p:cNvSpPr/>
              <p:nvPr/>
            </p:nvSpPr>
            <p:spPr bwMode="auto">
              <a:xfrm>
                <a:off x="2757845" y="5380348"/>
                <a:ext cx="8025458" cy="511357"/>
              </a:xfrm>
              <a:prstGeom prst="rect">
                <a:avLst/>
              </a:prstGeom>
              <a:solidFill>
                <a:srgbClr val="1458A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5" name="Diamond 84"/>
              <p:cNvSpPr/>
              <p:nvPr/>
            </p:nvSpPr>
            <p:spPr bwMode="auto">
              <a:xfrm>
                <a:off x="2885173" y="5568173"/>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6" name="Diamond 85"/>
              <p:cNvSpPr/>
              <p:nvPr/>
            </p:nvSpPr>
            <p:spPr bwMode="auto">
              <a:xfrm>
                <a:off x="10284846" y="5543568"/>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7" name="TextBox 86"/>
              <p:cNvSpPr txBox="1"/>
              <p:nvPr/>
            </p:nvSpPr>
            <p:spPr>
              <a:xfrm>
                <a:off x="9957093" y="5821019"/>
                <a:ext cx="87267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accent5"/>
                    </a:solidFill>
                  </a:rPr>
                  <a:t>NIC</a:t>
                </a:r>
              </a:p>
            </p:txBody>
          </p:sp>
          <p:sp>
            <p:nvSpPr>
              <p:cNvPr id="88" name="Diamond 87"/>
              <p:cNvSpPr/>
              <p:nvPr/>
            </p:nvSpPr>
            <p:spPr bwMode="auto">
              <a:xfrm>
                <a:off x="9080268" y="5565134"/>
                <a:ext cx="217170" cy="182880"/>
              </a:xfrm>
              <a:prstGeom prst="diamond">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9" name="TextBox 88"/>
              <p:cNvSpPr txBox="1"/>
              <p:nvPr/>
            </p:nvSpPr>
            <p:spPr>
              <a:xfrm>
                <a:off x="2221660" y="5869557"/>
                <a:ext cx="172707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accent5"/>
                    </a:solidFill>
                  </a:rPr>
                  <a:t>Xeon CPU</a:t>
                </a:r>
              </a:p>
            </p:txBody>
          </p:sp>
          <p:sp>
            <p:nvSpPr>
              <p:cNvPr id="94" name="Diamond 93"/>
              <p:cNvSpPr/>
              <p:nvPr/>
            </p:nvSpPr>
            <p:spPr bwMode="auto">
              <a:xfrm>
                <a:off x="6729197" y="5565134"/>
                <a:ext cx="217170" cy="182880"/>
              </a:xfrm>
              <a:prstGeom prst="diamon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5" name="TextBox 94"/>
              <p:cNvSpPr txBox="1"/>
              <p:nvPr/>
            </p:nvSpPr>
            <p:spPr>
              <a:xfrm>
                <a:off x="5788982" y="5891705"/>
                <a:ext cx="2097599"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solidFill>
                      <a:schemeClr val="accent5"/>
                    </a:solidFill>
                  </a:rPr>
                  <a:t>Math Accelerator</a:t>
                </a:r>
              </a:p>
            </p:txBody>
          </p:sp>
          <p:sp>
            <p:nvSpPr>
              <p:cNvPr id="99" name="TextBox 98"/>
              <p:cNvSpPr txBox="1"/>
              <p:nvPr/>
            </p:nvSpPr>
            <p:spPr>
              <a:xfrm>
                <a:off x="7765111" y="5821019"/>
                <a:ext cx="2747791" cy="1126462"/>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solidFill>
                      <a:srgbClr val="FF0000"/>
                    </a:solidFill>
                  </a:rPr>
                  <a:t>Wasted Power,</a:t>
                </a:r>
                <a:br>
                  <a:rPr lang="en-US" sz="2000" dirty="0" smtClean="0">
                    <a:solidFill>
                      <a:srgbClr val="FF0000"/>
                    </a:solidFill>
                  </a:rPr>
                </a:br>
                <a:r>
                  <a:rPr lang="en-US" sz="2000" dirty="0" smtClean="0">
                    <a:solidFill>
                      <a:srgbClr val="FF0000"/>
                    </a:solidFill>
                  </a:rPr>
                  <a:t>One more thing that can break</a:t>
                </a:r>
              </a:p>
            </p:txBody>
          </p:sp>
        </p:grpSp>
        <p:sp>
          <p:nvSpPr>
            <p:cNvPr id="4" name="Rectangle 3"/>
            <p:cNvSpPr/>
            <p:nvPr/>
          </p:nvSpPr>
          <p:spPr>
            <a:xfrm>
              <a:off x="632912" y="5295989"/>
              <a:ext cx="1532791" cy="1077218"/>
            </a:xfrm>
            <a:prstGeom prst="rect">
              <a:avLst/>
            </a:prstGeom>
            <a:noFill/>
          </p:spPr>
          <p:txBody>
            <a:bodyPr wrap="none" lIns="91440" tIns="45720" rIns="91440" bIns="45720">
              <a:spAutoFit/>
            </a:bodyPr>
            <a:lstStyle/>
            <a:p>
              <a:pPr algn="ct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HPC </a:t>
              </a:r>
            </a:p>
            <a:p>
              <a:pPr algn="ct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Cluster</a:t>
              </a:r>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spTree>
    <p:extLst>
      <p:ext uri="{BB962C8B-B14F-4D97-AF65-F5344CB8AC3E}">
        <p14:creationId xmlns:p14="http://schemas.microsoft.com/office/powerpoint/2010/main" val="4160833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21" y="1270200"/>
            <a:ext cx="3543036" cy="5090569"/>
          </a:xfrm>
          <a:prstGeom prst="rect">
            <a:avLst/>
          </a:prstGeom>
        </p:spPr>
      </p:pic>
      <p:grpSp>
        <p:nvGrpSpPr>
          <p:cNvPr id="15" name="Group 14"/>
          <p:cNvGrpSpPr/>
          <p:nvPr/>
        </p:nvGrpSpPr>
        <p:grpSpPr>
          <a:xfrm>
            <a:off x="4203173" y="1263739"/>
            <a:ext cx="4648701" cy="5090569"/>
            <a:chOff x="2404657" y="1132522"/>
            <a:chExt cx="5226992" cy="5723828"/>
          </a:xfrm>
        </p:grpSpPr>
        <p:sp>
          <p:nvSpPr>
            <p:cNvPr id="2" name="Rectangle 1"/>
            <p:cNvSpPr/>
            <p:nvPr/>
          </p:nvSpPr>
          <p:spPr bwMode="auto">
            <a:xfrm>
              <a:off x="3918537" y="2096589"/>
              <a:ext cx="1387206" cy="329837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a:gradFill>
                    <a:gsLst>
                      <a:gs pos="0">
                        <a:srgbClr val="FFFFFF"/>
                      </a:gs>
                      <a:gs pos="100000">
                        <a:srgbClr val="FFFFFF"/>
                      </a:gs>
                    </a:gsLst>
                    <a:lin ang="5400000" scaled="0"/>
                  </a:gradFill>
                </a:rPr>
                <a:t>Conventional Servers</a:t>
              </a:r>
              <a:endParaRPr lang="en-US" dirty="0">
                <a:gradFill>
                  <a:gsLst>
                    <a:gs pos="0">
                      <a:srgbClr val="FFFFFF"/>
                    </a:gs>
                    <a:gs pos="100000">
                      <a:srgbClr val="FFFFFF"/>
                    </a:gs>
                  </a:gsLst>
                  <a:lin ang="5400000" scaled="0"/>
                </a:gradFill>
              </a:endParaRPr>
            </a:p>
          </p:txBody>
        </p:sp>
        <p:sp>
          <p:nvSpPr>
            <p:cNvPr id="4" name="TextBox 3"/>
            <p:cNvSpPr txBox="1"/>
            <p:nvPr/>
          </p:nvSpPr>
          <p:spPr>
            <a:xfrm>
              <a:off x="3647866" y="1282815"/>
              <a:ext cx="1895392"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Centralized</a:t>
              </a:r>
              <a:endParaRPr lang="en-US" dirty="0" smtClean="0">
                <a:gradFill>
                  <a:gsLst>
                    <a:gs pos="2917">
                      <a:schemeClr val="tx1"/>
                    </a:gs>
                    <a:gs pos="30000">
                      <a:schemeClr val="tx1"/>
                    </a:gs>
                  </a:gsLst>
                  <a:lin ang="5400000" scaled="0"/>
                </a:gra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777" y="1132522"/>
              <a:ext cx="3983784" cy="5723828"/>
            </a:xfrm>
            <a:prstGeom prst="rect">
              <a:avLst/>
            </a:prstGeom>
          </p:spPr>
        </p:pic>
        <p:sp>
          <p:nvSpPr>
            <p:cNvPr id="6" name="Rectangle 5"/>
            <p:cNvSpPr/>
            <p:nvPr/>
          </p:nvSpPr>
          <p:spPr bwMode="auto">
            <a:xfrm>
              <a:off x="3745099" y="3506702"/>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FPGAs</a:t>
              </a:r>
              <a:endParaRPr lang="en-US" sz="2000" dirty="0">
                <a:gradFill>
                  <a:gsLst>
                    <a:gs pos="0">
                      <a:srgbClr val="FFFFFF"/>
                    </a:gs>
                    <a:gs pos="100000">
                      <a:srgbClr val="FFFFFF"/>
                    </a:gs>
                  </a:gsLst>
                  <a:lin ang="5400000" scaled="0"/>
                </a:gradFill>
              </a:endParaRPr>
            </a:p>
          </p:txBody>
        </p:sp>
        <p:sp>
          <p:nvSpPr>
            <p:cNvPr id="7" name="Rectangle 6"/>
            <p:cNvSpPr/>
            <p:nvPr/>
          </p:nvSpPr>
          <p:spPr bwMode="auto">
            <a:xfrm>
              <a:off x="3715873" y="5991513"/>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FPGAs</a:t>
              </a:r>
              <a:endParaRPr lang="en-US" sz="2000" dirty="0">
                <a:gradFill>
                  <a:gsLst>
                    <a:gs pos="0">
                      <a:srgbClr val="FFFFFF"/>
                    </a:gs>
                    <a:gs pos="100000">
                      <a:srgbClr val="FFFFFF"/>
                    </a:gs>
                  </a:gsLst>
                  <a:lin ang="5400000" scaled="0"/>
                </a:gradFill>
              </a:endParaRPr>
            </a:p>
          </p:txBody>
        </p:sp>
        <p:sp>
          <p:nvSpPr>
            <p:cNvPr id="8" name="Rectangle 7"/>
            <p:cNvSpPr/>
            <p:nvPr/>
          </p:nvSpPr>
          <p:spPr bwMode="auto">
            <a:xfrm>
              <a:off x="5120194" y="3516292"/>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FPGAs</a:t>
              </a: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5046692" y="5989083"/>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FPGAs</a:t>
              </a: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2404657" y="3516012"/>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FPGAs</a:t>
              </a: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2414703" y="5989082"/>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FPGAs</a:t>
              </a:r>
              <a:endParaRPr lang="en-US" sz="2000" dirty="0">
                <a:gradFill>
                  <a:gsLst>
                    <a:gs pos="0">
                      <a:srgbClr val="FFFFFF"/>
                    </a:gs>
                    <a:gs pos="100000">
                      <a:srgbClr val="FFFFFF"/>
                    </a:gs>
                  </a:gsLst>
                  <a:lin ang="5400000" scaled="0"/>
                </a:gradFill>
              </a:endParaRPr>
            </a:p>
          </p:txBody>
        </p:sp>
        <p:sp>
          <p:nvSpPr>
            <p:cNvPr id="12" name="Rectangle 11"/>
            <p:cNvSpPr/>
            <p:nvPr/>
          </p:nvSpPr>
          <p:spPr bwMode="auto">
            <a:xfrm>
              <a:off x="2404657" y="1132522"/>
              <a:ext cx="174120" cy="572382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3" name="Rectangle 12"/>
            <p:cNvSpPr/>
            <p:nvPr/>
          </p:nvSpPr>
          <p:spPr bwMode="auto">
            <a:xfrm>
              <a:off x="6347862" y="5989081"/>
              <a:ext cx="993131" cy="4781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FPGAs</a:t>
              </a:r>
              <a:endParaRPr lang="en-US" sz="2000" dirty="0">
                <a:gradFill>
                  <a:gsLst>
                    <a:gs pos="0">
                      <a:srgbClr val="FFFFFF"/>
                    </a:gs>
                    <a:gs pos="100000">
                      <a:srgbClr val="FFFFFF"/>
                    </a:gs>
                  </a:gsLst>
                  <a:lin ang="5400000" scaled="0"/>
                </a:gradFill>
              </a:endParaRPr>
            </a:p>
          </p:txBody>
        </p:sp>
        <p:sp>
          <p:nvSpPr>
            <p:cNvPr id="14" name="Rectangle 13"/>
            <p:cNvSpPr/>
            <p:nvPr/>
          </p:nvSpPr>
          <p:spPr bwMode="auto">
            <a:xfrm>
              <a:off x="6566214" y="1132522"/>
              <a:ext cx="1065435" cy="572382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116" name="Group 115"/>
          <p:cNvGrpSpPr/>
          <p:nvPr/>
        </p:nvGrpSpPr>
        <p:grpSpPr>
          <a:xfrm>
            <a:off x="223936" y="1263739"/>
            <a:ext cx="3543036" cy="5090569"/>
            <a:chOff x="4539868" y="476470"/>
            <a:chExt cx="3983784" cy="5723828"/>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868" y="476470"/>
              <a:ext cx="3983784" cy="5723828"/>
            </a:xfrm>
            <a:prstGeom prst="rect">
              <a:avLst/>
            </a:prstGeom>
          </p:spPr>
        </p:pic>
        <p:sp>
          <p:nvSpPr>
            <p:cNvPr id="20" name="Rectangle 19"/>
            <p:cNvSpPr/>
            <p:nvPr/>
          </p:nvSpPr>
          <p:spPr bwMode="auto">
            <a:xfrm>
              <a:off x="5706190" y="843984"/>
              <a:ext cx="993131" cy="4967188"/>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FPGAs</a:t>
              </a:r>
              <a:endParaRPr lang="en-US" sz="2000" dirty="0">
                <a:gradFill>
                  <a:gsLst>
                    <a:gs pos="0">
                      <a:srgbClr val="FFFFFF"/>
                    </a:gs>
                    <a:gs pos="100000">
                      <a:srgbClr val="FFFFFF"/>
                    </a:gs>
                  </a:gsLst>
                  <a:lin ang="5400000" scaled="0"/>
                </a:gradFill>
              </a:endParaRPr>
            </a:p>
          </p:txBody>
        </p:sp>
      </p:grpSp>
      <p:grpSp>
        <p:nvGrpSpPr>
          <p:cNvPr id="117" name="Group 116"/>
          <p:cNvGrpSpPr/>
          <p:nvPr/>
        </p:nvGrpSpPr>
        <p:grpSpPr>
          <a:xfrm>
            <a:off x="8601152" y="1256080"/>
            <a:ext cx="3543036" cy="5090569"/>
            <a:chOff x="8697090" y="476470"/>
            <a:chExt cx="3983784" cy="5723828"/>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7090" y="476470"/>
              <a:ext cx="3983784" cy="5723828"/>
            </a:xfrm>
            <a:prstGeom prst="rect">
              <a:avLst/>
            </a:prstGeom>
          </p:spPr>
        </p:pic>
        <p:grpSp>
          <p:nvGrpSpPr>
            <p:cNvPr id="82" name="Group 81"/>
            <p:cNvGrpSpPr/>
            <p:nvPr/>
          </p:nvGrpSpPr>
          <p:grpSpPr>
            <a:xfrm>
              <a:off x="10261066" y="3624423"/>
              <a:ext cx="45719" cy="2281077"/>
              <a:chOff x="10203916" y="3462498"/>
              <a:chExt cx="41275" cy="2503290"/>
            </a:xfrm>
          </p:grpSpPr>
          <p:cxnSp>
            <p:nvCxnSpPr>
              <p:cNvPr id="60" name="Straight Connector 59"/>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10756366" y="3632524"/>
              <a:ext cx="45719" cy="2281077"/>
              <a:chOff x="10203916" y="3462498"/>
              <a:chExt cx="41275" cy="2503290"/>
            </a:xfrm>
          </p:grpSpPr>
          <p:cxnSp>
            <p:nvCxnSpPr>
              <p:cNvPr id="84" name="Straight Connector 83"/>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11565991" y="3616322"/>
              <a:ext cx="45719" cy="2281077"/>
              <a:chOff x="10203916" y="3462498"/>
              <a:chExt cx="41275" cy="2503290"/>
            </a:xfrm>
          </p:grpSpPr>
          <p:cxnSp>
            <p:nvCxnSpPr>
              <p:cNvPr id="87" name="Straight Connector 86"/>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12061291" y="3624423"/>
              <a:ext cx="45719" cy="2281077"/>
              <a:chOff x="10203916" y="3462498"/>
              <a:chExt cx="41275" cy="2503290"/>
            </a:xfrm>
          </p:grpSpPr>
          <p:cxnSp>
            <p:nvCxnSpPr>
              <p:cNvPr id="90" name="Straight Connector 89"/>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8865654" y="3616322"/>
              <a:ext cx="45719" cy="2281077"/>
              <a:chOff x="10203916" y="3462498"/>
              <a:chExt cx="41275" cy="2503290"/>
            </a:xfrm>
          </p:grpSpPr>
          <p:cxnSp>
            <p:nvCxnSpPr>
              <p:cNvPr id="93" name="Straight Connector 92"/>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9360954" y="3624423"/>
              <a:ext cx="45719" cy="2281077"/>
              <a:chOff x="10203916" y="3462498"/>
              <a:chExt cx="41275" cy="2503290"/>
            </a:xfrm>
          </p:grpSpPr>
          <p:cxnSp>
            <p:nvCxnSpPr>
              <p:cNvPr id="96" name="Straight Connector 95"/>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10261066" y="843985"/>
              <a:ext cx="45719" cy="2477540"/>
              <a:chOff x="10203916" y="3462498"/>
              <a:chExt cx="41275" cy="2503290"/>
            </a:xfrm>
          </p:grpSpPr>
          <p:cxnSp>
            <p:nvCxnSpPr>
              <p:cNvPr id="99" name="Straight Connector 98"/>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10756366" y="852086"/>
              <a:ext cx="45719" cy="2477540"/>
              <a:chOff x="10203916" y="3462498"/>
              <a:chExt cx="41275" cy="2503290"/>
            </a:xfrm>
          </p:grpSpPr>
          <p:cxnSp>
            <p:nvCxnSpPr>
              <p:cNvPr id="102" name="Straight Connector 101"/>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11565991" y="870154"/>
              <a:ext cx="45719" cy="2477540"/>
              <a:chOff x="10203916" y="3462498"/>
              <a:chExt cx="41275" cy="2503290"/>
            </a:xfrm>
          </p:grpSpPr>
          <p:cxnSp>
            <p:nvCxnSpPr>
              <p:cNvPr id="105" name="Straight Connector 104"/>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12061291" y="878255"/>
              <a:ext cx="45719" cy="2477540"/>
              <a:chOff x="10203916" y="3462498"/>
              <a:chExt cx="41275" cy="2503290"/>
            </a:xfrm>
          </p:grpSpPr>
          <p:cxnSp>
            <p:nvCxnSpPr>
              <p:cNvPr id="108" name="Straight Connector 107"/>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8865654" y="887054"/>
              <a:ext cx="45719" cy="2477540"/>
              <a:chOff x="10203916" y="3462498"/>
              <a:chExt cx="41275" cy="2503290"/>
            </a:xfrm>
          </p:grpSpPr>
          <p:cxnSp>
            <p:nvCxnSpPr>
              <p:cNvPr id="111" name="Straight Connector 110"/>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9360954" y="895155"/>
              <a:ext cx="45719" cy="2477540"/>
              <a:chOff x="10203916" y="3462498"/>
              <a:chExt cx="41275" cy="2503290"/>
            </a:xfrm>
          </p:grpSpPr>
          <p:cxnSp>
            <p:nvCxnSpPr>
              <p:cNvPr id="114" name="Straight Connector 113"/>
              <p:cNvCxnSpPr/>
              <p:nvPr/>
            </p:nvCxnSpPr>
            <p:spPr>
              <a:xfrm>
                <a:off x="10203916" y="347138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10245191" y="3462498"/>
                <a:ext cx="0" cy="2494400"/>
              </a:xfrm>
              <a:prstGeom prst="line">
                <a:avLst/>
              </a:prstGeom>
              <a:ln w="50800">
                <a:solidFill>
                  <a:schemeClr val="accent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8" name="Title 117"/>
          <p:cNvSpPr>
            <a:spLocks noGrp="1"/>
          </p:cNvSpPr>
          <p:nvPr>
            <p:ph type="title"/>
          </p:nvPr>
        </p:nvSpPr>
        <p:spPr/>
        <p:txBody>
          <a:bodyPr/>
          <a:lstStyle/>
          <a:p>
            <a:r>
              <a:rPr lang="en-US" dirty="0"/>
              <a:t>Integrating FPGAs into the Datacenter</a:t>
            </a:r>
          </a:p>
        </p:txBody>
      </p:sp>
      <p:grpSp>
        <p:nvGrpSpPr>
          <p:cNvPr id="123" name="Group 122"/>
          <p:cNvGrpSpPr/>
          <p:nvPr/>
        </p:nvGrpSpPr>
        <p:grpSpPr>
          <a:xfrm>
            <a:off x="253112" y="6367230"/>
            <a:ext cx="11990716" cy="683264"/>
            <a:chOff x="253112" y="6367230"/>
            <a:chExt cx="11990716" cy="683264"/>
          </a:xfrm>
        </p:grpSpPr>
        <p:sp>
          <p:nvSpPr>
            <p:cNvPr id="121" name="Rectangle 120"/>
            <p:cNvSpPr/>
            <p:nvPr/>
          </p:nvSpPr>
          <p:spPr bwMode="auto">
            <a:xfrm>
              <a:off x="274320" y="6513095"/>
              <a:ext cx="11869868" cy="369605"/>
            </a:xfrm>
            <a:prstGeom prst="rect">
              <a:avLst/>
            </a:prstGeom>
            <a:gradFill>
              <a:gsLst>
                <a:gs pos="0">
                  <a:schemeClr val="accent5"/>
                </a:gs>
                <a:gs pos="100000">
                  <a:schemeClr val="accent5">
                    <a:lumMod val="20000"/>
                    <a:lumOff val="80000"/>
                  </a:schemeClr>
                </a:gs>
              </a:gsLst>
              <a:lin ang="0" scaled="0"/>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9" name="TextBox 118"/>
            <p:cNvSpPr txBox="1"/>
            <p:nvPr/>
          </p:nvSpPr>
          <p:spPr>
            <a:xfrm>
              <a:off x="253112" y="6367230"/>
              <a:ext cx="2374689"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smtClean="0">
                  <a:gradFill>
                    <a:gsLst>
                      <a:gs pos="2917">
                        <a:schemeClr val="tx1"/>
                      </a:gs>
                      <a:gs pos="30000">
                        <a:schemeClr val="tx1"/>
                      </a:gs>
                    </a:gsLst>
                    <a:lin ang="5400000" scaled="0"/>
                  </a:gradFill>
                </a:rPr>
                <a:t>Centralized </a:t>
              </a:r>
            </a:p>
          </p:txBody>
        </p:sp>
        <p:sp>
          <p:nvSpPr>
            <p:cNvPr id="120" name="TextBox 119"/>
            <p:cNvSpPr txBox="1"/>
            <p:nvPr/>
          </p:nvSpPr>
          <p:spPr>
            <a:xfrm>
              <a:off x="9966923" y="6367230"/>
              <a:ext cx="2276905"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smtClean="0">
                  <a:gradFill>
                    <a:gsLst>
                      <a:gs pos="2917">
                        <a:schemeClr val="tx1"/>
                      </a:gs>
                      <a:gs pos="30000">
                        <a:schemeClr val="tx1"/>
                      </a:gs>
                    </a:gsLst>
                    <a:lin ang="5400000" scaled="0"/>
                  </a:gradFill>
                </a:rPr>
                <a:t>Distributed</a:t>
              </a:r>
            </a:p>
          </p:txBody>
        </p:sp>
      </p:grpSp>
      <p:sp>
        <p:nvSpPr>
          <p:cNvPr id="124" name="Rounded Rectangle 123"/>
          <p:cNvSpPr/>
          <p:nvPr/>
        </p:nvSpPr>
        <p:spPr bwMode="auto">
          <a:xfrm>
            <a:off x="352191" y="5343428"/>
            <a:ext cx="7311590" cy="904366"/>
          </a:xfrm>
          <a:prstGeom prst="roundRect">
            <a:avLst/>
          </a:prstGeom>
          <a:solidFill>
            <a:srgbClr val="00B05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b="1" dirty="0" smtClean="0">
                <a:gradFill>
                  <a:gsLst>
                    <a:gs pos="0">
                      <a:srgbClr val="FFFFFF"/>
                    </a:gs>
                    <a:gs pos="100000">
                      <a:srgbClr val="FFFFFF"/>
                    </a:gs>
                  </a:gsLst>
                  <a:lin ang="5400000" scaled="0"/>
                </a:gradFill>
              </a:rPr>
              <a:t>This looks easy – Plug into the network and go!</a:t>
            </a:r>
            <a:endParaRPr lang="en-US" sz="2400" b="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93059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Prototype #1: BFB Board</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34" y="1407345"/>
            <a:ext cx="11906250" cy="5314950"/>
          </a:xfrm>
          <a:prstGeom prst="rect">
            <a:avLst/>
          </a:prstGeom>
        </p:spPr>
      </p:pic>
    </p:spTree>
    <p:extLst>
      <p:ext uri="{BB962C8B-B14F-4D97-AF65-F5344CB8AC3E}">
        <p14:creationId xmlns:p14="http://schemas.microsoft.com/office/powerpoint/2010/main" val="274989896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2.xml><?xml version="1.0" encoding="utf-8"?>
<a:theme xmlns:a="http://schemas.openxmlformats.org/drawingml/2006/main" name="3-30367_MSR Dark Blue Template 16x9">
  <a:themeElements>
    <a:clrScheme name="Custom 129">
      <a:dk1>
        <a:srgbClr val="002050"/>
      </a:dk1>
      <a:lt1>
        <a:srgbClr val="FFFFFF"/>
      </a:lt1>
      <a:dk2>
        <a:srgbClr val="525051"/>
      </a:dk2>
      <a:lt2>
        <a:srgbClr val="00BCF2"/>
      </a:lt2>
      <a:accent1>
        <a:srgbClr val="00B294"/>
      </a:accent1>
      <a:accent2>
        <a:srgbClr val="009E49"/>
      </a:accent2>
      <a:accent3>
        <a:srgbClr val="BAD80A"/>
      </a:accent3>
      <a:accent4>
        <a:srgbClr val="FFF100"/>
      </a:accent4>
      <a:accent5>
        <a:srgbClr val="FF8C00"/>
      </a:accent5>
      <a:accent6>
        <a:srgbClr val="EC008C"/>
      </a:accent6>
      <a:hlink>
        <a:srgbClr val="00BCF2"/>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25CC0F95-AC32-45F4-82DE-46A3C8B387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FTemplate16X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121902612BC449BDE2377D7B4C2377" ma:contentTypeVersion="2" ma:contentTypeDescription="Create a new document." ma:contentTypeScope="" ma:versionID="5443e09ad0602d745ade3cd4de783af4">
  <xsd:schema xmlns:xsd="http://www.w3.org/2001/XMLSchema" xmlns:xs="http://www.w3.org/2001/XMLSchema" xmlns:p="http://schemas.microsoft.com/office/2006/metadata/properties" xmlns:ns2="514f1569-2f64-4830-a063-3faf6e2c62dc" xmlns:ns3="964a7cc8-5454-475c-9c92-a466dc1350c0" targetNamespace="http://schemas.microsoft.com/office/2006/metadata/properties" ma:root="true" ma:fieldsID="a291166eafad51cdd71f0262d7c4d456" ns2:_="" ns3:_="">
    <xsd:import namespace="514f1569-2f64-4830-a063-3faf6e2c62dc"/>
    <xsd:import namespace="964a7cc8-5454-475c-9c92-a466dc1350c0"/>
    <xsd:element name="properties">
      <xsd:complexType>
        <xsd:sequence>
          <xsd:element name="documentManagement">
            <xsd:complexType>
              <xsd:all>
                <xsd:element ref="ns2:Show_x0020_on_x0020_Hom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4f1569-2f64-4830-a063-3faf6e2c62dc" elementFormDefault="qualified">
    <xsd:import namespace="http://schemas.microsoft.com/office/2006/documentManagement/types"/>
    <xsd:import namespace="http://schemas.microsoft.com/office/infopath/2007/PartnerControls"/>
    <xsd:element name="Show_x0020_on_x0020_Home" ma:index="8" nillable="true" ma:displayName="Show on Home" ma:default="0" ma:internalName="Show_x0020_on_x0020_Hom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64a7cc8-5454-475c-9c92-a466dc1350c0"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ow_x0020_on_x0020_Home xmlns="514f1569-2f64-4830-a063-3faf6e2c62dc">false</Show_x0020_on_x0020_Home>
    <SharedWithUsers xmlns="964a7cc8-5454-475c-9c92-a466dc1350c0">
      <UserInfo>
        <DisplayName>MSR FTE</DisplayName>
        <AccountId>3636</AccountId>
        <AccountType/>
      </UserInfo>
      <UserInfo>
        <DisplayName>Everyone except external users</DisplayName>
        <AccountId>3627</AccountId>
        <AccountType/>
      </UserInfo>
    </SharedWithUsers>
  </documentManagement>
</p:properties>
</file>

<file path=customXml/itemProps1.xml><?xml version="1.0" encoding="utf-8"?>
<ds:datastoreItem xmlns:ds="http://schemas.openxmlformats.org/officeDocument/2006/customXml" ds:itemID="{FEE545DE-E26F-4C0F-BA8A-23DF474D5B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4f1569-2f64-4830-a063-3faf6e2c62dc"/>
    <ds:schemaRef ds:uri="964a7cc8-5454-475c-9c92-a466dc1350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terms/"/>
    <ds:schemaRef ds:uri="http://schemas.microsoft.com/office/2006/documentManagement/types"/>
    <ds:schemaRef ds:uri="http://purl.org/dc/dcmitype/"/>
    <ds:schemaRef ds:uri="http://schemas.microsoft.com/office/infopath/2007/PartnerControls"/>
    <ds:schemaRef ds:uri="964a7cc8-5454-475c-9c92-a466dc1350c0"/>
    <ds:schemaRef ds:uri="http://purl.org/dc/elements/1.1/"/>
    <ds:schemaRef ds:uri="http://schemas.microsoft.com/office/2006/metadata/properties"/>
    <ds:schemaRef ds:uri="514f1569-2f64-4830-a063-3faf6e2c62dc"/>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TFTemplate16X9.potx</Template>
  <TotalTime>34138</TotalTime>
  <Words>3580</Words>
  <Application>Microsoft Office PowerPoint</Application>
  <PresentationFormat>Custom</PresentationFormat>
  <Paragraphs>547</Paragraphs>
  <Slides>38</Slides>
  <Notes>22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38</vt:i4>
      </vt:variant>
    </vt:vector>
  </HeadingPairs>
  <TitlesOfParts>
    <vt:vector size="52" baseType="lpstr">
      <vt:lpstr>Arial</vt:lpstr>
      <vt:lpstr>Calibri</vt:lpstr>
      <vt:lpstr>Calibri Light</vt:lpstr>
      <vt:lpstr>Cambria Math</vt:lpstr>
      <vt:lpstr>Consolas</vt:lpstr>
      <vt:lpstr>Franklin Gothic Book</vt:lpstr>
      <vt:lpstr>Segoe</vt:lpstr>
      <vt:lpstr>Segoe UI</vt:lpstr>
      <vt:lpstr>Segoe UI Light</vt:lpstr>
      <vt:lpstr>Wingdings</vt:lpstr>
      <vt:lpstr>TFTemplate16X9</vt:lpstr>
      <vt:lpstr>3-30367_MSR Dark Blue Template 16x9</vt:lpstr>
      <vt:lpstr>Office Theme</vt:lpstr>
      <vt:lpstr>1_TFTemplate16X9</vt:lpstr>
      <vt:lpstr>PowerPoint Presentation</vt:lpstr>
      <vt:lpstr>Microsoft Cloud Services</vt:lpstr>
      <vt:lpstr>PowerPoint Presentation</vt:lpstr>
      <vt:lpstr>Datacenter Environment</vt:lpstr>
      <vt:lpstr>Efficiency via Specialization</vt:lpstr>
      <vt:lpstr>One Application’s Accelerator</vt:lpstr>
      <vt:lpstr>One Application’s Accelerator</vt:lpstr>
      <vt:lpstr>Integrating FPGAs into the Datacenter</vt:lpstr>
      <vt:lpstr>Prototype #1: BFB Board</vt:lpstr>
      <vt:lpstr>Prototype #1: BFB board</vt:lpstr>
      <vt:lpstr>Centralized Model Unsuitable for Datacenter</vt:lpstr>
      <vt:lpstr>Our Design Requirements</vt:lpstr>
      <vt:lpstr>Datacenter Servers</vt:lpstr>
      <vt:lpstr>Microsoft Open Compute Server</vt:lpstr>
      <vt:lpstr>Catapult FPGA Accelerator Card</vt:lpstr>
      <vt:lpstr>Board Details</vt:lpstr>
      <vt:lpstr>Scalable Reconfigurable Fabric</vt:lpstr>
      <vt:lpstr>Board / Server Integration</vt:lpstr>
      <vt:lpstr>6x8 Torus in a 2x24 Server Layout</vt:lpstr>
      <vt:lpstr>An Elastic Reconfigurable Fabric</vt:lpstr>
      <vt:lpstr>An Elastic Reconfigurable Fabric</vt:lpstr>
      <vt:lpstr>Shell &amp; Role</vt:lpstr>
      <vt:lpstr>Bing Document Ranking Flow</vt:lpstr>
      <vt:lpstr>FE:  Feature Extraction</vt:lpstr>
      <vt:lpstr>FFE:  Free Form Expressions</vt:lpstr>
      <vt:lpstr>Feature Extraction Accelerator</vt:lpstr>
      <vt:lpstr>FFE Soft Cores</vt:lpstr>
      <vt:lpstr>Putting it all together</vt:lpstr>
      <vt:lpstr>1,632 Server Pilot Deployed in a Production Datacenter</vt:lpstr>
      <vt:lpstr>Accelerating Large-Scale Services – Bing Search</vt:lpstr>
      <vt:lpstr>FPGAs for Application Acceleration</vt:lpstr>
      <vt:lpstr>Ensuring Maintainability &amp; Sustainability</vt:lpstr>
      <vt:lpstr>Key Needs for FPGA Computing</vt:lpstr>
      <vt:lpstr>Conclusions</vt:lpstr>
      <vt:lpstr>PowerPoint Presentation</vt:lpstr>
      <vt:lpstr>PowerPoint Presentation</vt:lpstr>
      <vt:lpstr>PowerPoint Presentation</vt:lpstr>
      <vt:lpstr>PowerPoint Presentation</vt:lpstr>
    </vt:vector>
  </TitlesOfParts>
  <Manager>&lt;Comms manager/speech writer&gt;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Large-Scale Reconfigurable Computing in a Microsoft Datacenter</dc:title>
  <dc:subject>Microsoft Research 2014</dc:subject>
  <dc:creator>Andrew Putnam</dc:creator>
  <cp:keywords>FPGA; catapult</cp:keywords>
  <cp:lastModifiedBy>Andrew Putnam</cp:lastModifiedBy>
  <cp:revision>1373</cp:revision>
  <dcterms:created xsi:type="dcterms:W3CDTF">2012-05-22T07:38:31Z</dcterms:created>
  <dcterms:modified xsi:type="dcterms:W3CDTF">2014-08-12T15:10:17Z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0x01010014121902612BC449BDE2377D7B4C2377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