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handoutMasterIdLst>
    <p:handoutMasterId r:id="rId14"/>
  </p:handoutMasterIdLst>
  <p:sldIdLst>
    <p:sldId id="558" r:id="rId2"/>
    <p:sldId id="561" r:id="rId3"/>
    <p:sldId id="562" r:id="rId4"/>
    <p:sldId id="573" r:id="rId5"/>
    <p:sldId id="566" r:id="rId6"/>
    <p:sldId id="575" r:id="rId7"/>
    <p:sldId id="574" r:id="rId8"/>
    <p:sldId id="570" r:id="rId9"/>
    <p:sldId id="571" r:id="rId10"/>
    <p:sldId id="568" r:id="rId11"/>
    <p:sldId id="569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21A5"/>
    <a:srgbClr val="FFFF00"/>
    <a:srgbClr val="FF4A00"/>
    <a:srgbClr val="FF0000"/>
    <a:srgbClr val="800000"/>
    <a:srgbClr val="D1FFE8"/>
    <a:srgbClr val="FFF2CD"/>
    <a:srgbClr val="FFFF8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5" autoAdjust="0"/>
    <p:restoredTop sz="94342" autoAdjust="0"/>
  </p:normalViewPr>
  <p:slideViewPr>
    <p:cSldViewPr snapToGrid="0">
      <p:cViewPr varScale="1">
        <p:scale>
          <a:sx n="71" d="100"/>
          <a:sy n="71" d="100"/>
        </p:scale>
        <p:origin x="-107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6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5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0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en-US"/>
            </a:pPr>
            <a:fld id="{F260073C-106B-4BD0-B97F-2884F49FDE7B}" type="slidenum">
              <a:rPr lang="en-US" altLang="x-none" smtClean="0"/>
              <a:pPr>
                <a:defRPr lang="en-US"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0762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8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3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24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2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>
                <a:solidFill>
                  <a:schemeClr val="bg1"/>
                </a:solidFill>
                <a:latin typeface="Arial Narrow" pitchFamily="34" charset="0"/>
              </a:rPr>
              <a:t>CHREC Annual Workshop (CAW16)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524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December </a:t>
            </a:r>
            <a:r>
              <a:rPr lang="ru-RU" dirty="0"/>
              <a:t>6-7</a:t>
            </a:r>
            <a:r>
              <a:rPr lang="en-US" dirty="0"/>
              <a:t>, </a:t>
            </a:r>
            <a:r>
              <a:rPr lang="is-IS" dirty="0"/>
              <a:t>2016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8600" y="4984331"/>
            <a:ext cx="2667000" cy="1175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2482"/>
            <a:ext cx="1828800" cy="26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274242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47498" y="6248400"/>
            <a:ext cx="1295400" cy="5707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00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1A3A1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December </a:t>
            </a:r>
            <a:r>
              <a:rPr lang="ru-RU" dirty="0"/>
              <a:t>6-7</a:t>
            </a:r>
            <a:r>
              <a:rPr lang="en-US" dirty="0"/>
              <a:t>, </a:t>
            </a:r>
            <a:r>
              <a:rPr lang="is-IS" dirty="0"/>
              <a:t>2016</a:t>
            </a:r>
            <a:endParaRPr lang="en-US" altLang="en-US" dirty="0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65048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800" dirty="0"/>
              <a:t>F1</a:t>
            </a:r>
            <a:r>
              <a:rPr lang="ru-RU" sz="3800" dirty="0"/>
              <a:t>-17</a:t>
            </a:r>
            <a:r>
              <a:rPr lang="en-US" sz="3800" dirty="0"/>
              <a:t>: Architecture Studies for </a:t>
            </a:r>
            <a:r>
              <a:rPr lang="en-US" sz="3800" dirty="0">
                <a:solidFill>
                  <a:schemeClr val="tx1"/>
                </a:solidFill>
              </a:rPr>
              <a:t/>
            </a:r>
            <a:br>
              <a:rPr lang="en-US" sz="3800" dirty="0">
                <a:solidFill>
                  <a:schemeClr val="tx1"/>
                </a:solidFill>
              </a:rPr>
            </a:br>
            <a:r>
              <a:rPr lang="en-US" sz="3800" dirty="0"/>
              <a:t>New-Gen </a:t>
            </a:r>
            <a:r>
              <a:rPr lang="en-US" sz="3800"/>
              <a:t>HPC </a:t>
            </a:r>
            <a:r>
              <a:rPr lang="en-US" sz="3800" smtClean="0"/>
              <a:t>Systems</a:t>
            </a:r>
            <a:endParaRPr lang="en-US" sz="38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594100" y="6324600"/>
            <a:ext cx="4953000" cy="400110"/>
          </a:xfrm>
          <a:prstGeom prst="rect">
            <a:avLst/>
          </a:prstGeom>
          <a:solidFill>
            <a:srgbClr val="FFF2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Number of requested memberships:  ≥ 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89020" y="4023360"/>
            <a:ext cx="2514600" cy="226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en-US" altLang="zh-CN" b="1" u="sng" dirty="0">
                <a:solidFill>
                  <a:srgbClr val="000000"/>
                </a:solidFill>
                <a:ea typeface="宋体" pitchFamily="2" charset="-122"/>
              </a:rPr>
              <a:t>Dr. Herman Lam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CC9900"/>
              </a:buClr>
              <a:buSzPct val="65000"/>
            </a:pPr>
            <a:r>
              <a:rPr lang="en-US" altLang="zh-CN" sz="900" dirty="0">
                <a:solidFill>
                  <a:srgbClr val="FF4A00"/>
                </a:solidFill>
                <a:ea typeface="宋体" pitchFamily="2" charset="-122"/>
              </a:rPr>
              <a:t> </a:t>
            </a:r>
            <a:r>
              <a:rPr lang="en-US" altLang="zh-CN" sz="1200" dirty="0">
                <a:solidFill>
                  <a:srgbClr val="FF4A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Assoc. Professor of ECE</a:t>
            </a:r>
          </a:p>
          <a:p>
            <a:pPr algn="ctr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en-US" altLang="zh-CN" sz="1200" dirty="0">
                <a:solidFill>
                  <a:srgbClr val="FF4A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University of Florida</a:t>
            </a:r>
          </a:p>
          <a:p>
            <a:pPr algn="ctr">
              <a:spcBef>
                <a:spcPts val="600"/>
              </a:spcBef>
              <a:buClr>
                <a:srgbClr val="CC9900"/>
              </a:buClr>
              <a:buSzPct val="65000"/>
            </a:pPr>
            <a:r>
              <a:rPr lang="en-US" altLang="zh-CN" b="1" u="sng" dirty="0">
                <a:solidFill>
                  <a:srgbClr val="000000"/>
                </a:solidFill>
                <a:ea typeface="宋体" pitchFamily="2" charset="-122"/>
              </a:rPr>
              <a:t>Dr. Janise McNair</a:t>
            </a:r>
            <a:endParaRPr lang="en-US" altLang="zh-CN" sz="1400" b="1" u="sng" dirty="0">
              <a:solidFill>
                <a:srgbClr val="000000"/>
              </a:solidFill>
              <a:ea typeface="宋体" pitchFamily="2" charset="-122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CC9900"/>
              </a:buClr>
              <a:buSzPct val="65000"/>
            </a:pPr>
            <a:r>
              <a:rPr lang="en-US" altLang="zh-CN" sz="900" dirty="0">
                <a:solidFill>
                  <a:srgbClr val="FF4A00"/>
                </a:solidFill>
                <a:ea typeface="宋体" pitchFamily="2" charset="-122"/>
              </a:rPr>
              <a:t> </a:t>
            </a:r>
            <a:r>
              <a:rPr lang="en-US" altLang="zh-CN" sz="1200" dirty="0">
                <a:solidFill>
                  <a:srgbClr val="FF4A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Assoc. Professor of ECE</a:t>
            </a:r>
          </a:p>
          <a:p>
            <a:pPr algn="ctr">
              <a:spcBef>
                <a:spcPts val="0"/>
              </a:spcBef>
              <a:buClr>
                <a:srgbClr val="CC9900"/>
              </a:buClr>
              <a:buSzPct val="65000"/>
            </a:pPr>
            <a:r>
              <a:rPr lang="en-US" altLang="zh-CN" sz="1200" dirty="0">
                <a:solidFill>
                  <a:srgbClr val="FF4A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University of Florida</a:t>
            </a:r>
          </a:p>
          <a:p>
            <a:pPr algn="ctr">
              <a:spcBef>
                <a:spcPts val="600"/>
              </a:spcBef>
              <a:buClr>
                <a:srgbClr val="CC9900"/>
              </a:buClr>
              <a:buSzPct val="65000"/>
            </a:pP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Dr. Abhijeet Lawande</a:t>
            </a:r>
          </a:p>
          <a:p>
            <a:pPr algn="ctr">
              <a:spcBef>
                <a:spcPts val="200"/>
              </a:spcBef>
              <a:buClr>
                <a:srgbClr val="CC9900"/>
              </a:buClr>
              <a:buSzPct val="65000"/>
            </a:pPr>
            <a:r>
              <a:rPr lang="en-US" altLang="zh-CN" sz="900" dirty="0">
                <a:solidFill>
                  <a:srgbClr val="FF4A00"/>
                </a:solidFill>
                <a:ea typeface="宋体" pitchFamily="2" charset="-122"/>
              </a:rPr>
              <a:t> </a:t>
            </a:r>
            <a:r>
              <a:rPr lang="en-US" altLang="zh-CN" sz="1200" dirty="0">
                <a:solidFill>
                  <a:srgbClr val="FF4A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Postdoc Researcher</a:t>
            </a:r>
          </a:p>
          <a:p>
            <a:pPr algn="ctr">
              <a:spcBef>
                <a:spcPts val="200"/>
              </a:spcBef>
              <a:buClr>
                <a:srgbClr val="CC9900"/>
              </a:buClr>
              <a:buSzPct val="65000"/>
            </a:pPr>
            <a:r>
              <a:rPr lang="en-US" altLang="zh-CN" sz="1200" dirty="0">
                <a:solidFill>
                  <a:srgbClr val="FF4A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University of Florida</a:t>
            </a:r>
          </a:p>
          <a:p>
            <a:pPr algn="r">
              <a:spcBef>
                <a:spcPts val="0"/>
              </a:spcBef>
              <a:buClr>
                <a:srgbClr val="CC9900"/>
              </a:buClr>
              <a:buSzPct val="65000"/>
            </a:pPr>
            <a:endParaRPr lang="en-US" altLang="zh-CN" sz="1200" dirty="0">
              <a:solidFill>
                <a:srgbClr val="FF4A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r">
              <a:spcBef>
                <a:spcPts val="0"/>
              </a:spcBef>
              <a:buClr>
                <a:srgbClr val="CC9900"/>
              </a:buClr>
              <a:buSzPct val="65000"/>
            </a:pPr>
            <a:endParaRPr lang="en-US" altLang="zh-CN" sz="1400" dirty="0">
              <a:solidFill>
                <a:srgbClr val="FF4A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800" dirty="0">
              <a:solidFill>
                <a:srgbClr val="FF4A00"/>
              </a:solidFill>
              <a:ea typeface="宋体" pitchFamily="2" charset="-122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500" dirty="0">
              <a:solidFill>
                <a:srgbClr val="FF4A00"/>
              </a:solidFill>
              <a:ea typeface="宋体" pitchFamily="2" charset="-122"/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800" dirty="0">
                <a:solidFill>
                  <a:srgbClr val="FF4A00"/>
                </a:solidFill>
                <a:ea typeface="宋体" pitchFamily="2" charset="-122"/>
              </a:rPr>
              <a:t>	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70600" y="4202348"/>
            <a:ext cx="2667000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ts val="300"/>
              </a:spcBef>
              <a:buClr>
                <a:srgbClr val="CC9900"/>
              </a:buClr>
              <a:buSzPct val="65000"/>
            </a:pPr>
            <a:r>
              <a:rPr lang="en-US" b="1" dirty="0">
                <a:solidFill>
                  <a:srgbClr val="000000"/>
                </a:solidFill>
                <a:ea typeface="宋体" pitchFamily="2" charset="-122"/>
              </a:rPr>
              <a:t>Kenneth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宋体" pitchFamily="2" charset="-122"/>
                <a:cs typeface="Arial" charset="0"/>
              </a:rPr>
              <a:t>Hill</a:t>
            </a:r>
          </a:p>
          <a:p>
            <a:pPr algn="ctr">
              <a:spcBef>
                <a:spcPts val="300"/>
              </a:spcBef>
              <a:buClr>
                <a:srgbClr val="CC9900"/>
              </a:buClr>
              <a:buSzPct val="65000"/>
            </a:pPr>
            <a:r>
              <a:rPr lang="en-US" b="1" dirty="0">
                <a:solidFill>
                  <a:srgbClr val="000000"/>
                </a:solidFill>
                <a:ea typeface="宋体" pitchFamily="2" charset="-122"/>
              </a:rPr>
              <a:t>Vinayak Deshpande</a:t>
            </a:r>
          </a:p>
          <a:p>
            <a:pPr algn="ctr">
              <a:spcBef>
                <a:spcPts val="300"/>
              </a:spcBef>
              <a:buClr>
                <a:srgbClr val="CC9900"/>
              </a:buClr>
              <a:buSzPct val="65000"/>
            </a:pPr>
            <a:r>
              <a:rPr lang="en-US" b="1" dirty="0">
                <a:solidFill>
                  <a:srgbClr val="000000"/>
                </a:solidFill>
                <a:ea typeface="宋体" pitchFamily="2" charset="-122"/>
              </a:rPr>
              <a:t>Allen Starke </a:t>
            </a:r>
          </a:p>
          <a:p>
            <a:pPr algn="ctr" eaLnBrk="1" hangingPunct="1">
              <a:spcBef>
                <a:spcPts val="300"/>
              </a:spcBef>
              <a:buClr>
                <a:srgbClr val="CC9900"/>
              </a:buClr>
              <a:buSzPct val="65000"/>
            </a:pPr>
            <a:r>
              <a:rPr lang="en-US" b="1" dirty="0">
                <a:solidFill>
                  <a:srgbClr val="000000"/>
                </a:solidFill>
                <a:ea typeface="宋体" pitchFamily="2" charset="-122"/>
              </a:rPr>
              <a:t>Yu </a:t>
            </a:r>
            <a:r>
              <a:rPr lang="en-US" b="1" dirty="0">
                <a:solidFill>
                  <a:srgbClr val="000000"/>
                </a:solidFill>
                <a:latin typeface="Arial" charset="0"/>
                <a:ea typeface="宋体" pitchFamily="2" charset="-122"/>
                <a:cs typeface="Arial" charset="0"/>
              </a:rPr>
              <a:t>Zou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zh-CN" sz="1200" dirty="0">
                <a:solidFill>
                  <a:srgbClr val="FF4A00"/>
                </a:solidFill>
                <a:ea typeface="宋体" pitchFamily="2" charset="-122"/>
              </a:rPr>
              <a:t>Research Students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zh-CN" sz="1200" spc="-20" dirty="0">
                <a:solidFill>
                  <a:srgbClr val="FF4A00"/>
                </a:solidFill>
                <a:ea typeface="宋体" pitchFamily="2" charset="-122"/>
              </a:rPr>
              <a:t>University of Florida</a:t>
            </a:r>
            <a:endParaRPr lang="en-US" altLang="zh-CN" sz="600" spc="-20" dirty="0">
              <a:solidFill>
                <a:srgbClr val="FF4A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02635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"/>
          <a:stretch/>
        </p:blipFill>
        <p:spPr bwMode="auto">
          <a:xfrm>
            <a:off x="6458170" y="2670015"/>
            <a:ext cx="2413000" cy="25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1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Milestones, Deliverables &amp; Budget</a:t>
            </a:r>
          </a:p>
        </p:txBody>
      </p:sp>
      <p:sp>
        <p:nvSpPr>
          <p:cNvPr id="21514" name="Content Placeholder 2"/>
          <p:cNvSpPr>
            <a:spLocks noGrp="1"/>
          </p:cNvSpPr>
          <p:nvPr>
            <p:ph idx="1"/>
          </p:nvPr>
        </p:nvSpPr>
        <p:spPr>
          <a:xfrm>
            <a:off x="723967" y="4903137"/>
            <a:ext cx="6807238" cy="701612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900"/>
              </a:spcBef>
              <a:buClr>
                <a:srgbClr val="CC9900"/>
              </a:buClr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Requesting </a:t>
            </a:r>
            <a:r>
              <a:rPr lang="en-US" sz="2000" dirty="0"/>
              <a:t>≥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4 memberships  </a:t>
            </a:r>
          </a:p>
        </p:txBody>
      </p:sp>
      <p:sp>
        <p:nvSpPr>
          <p:cNvPr id="21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8D6265-7E3C-4B43-8A22-E633B77A6DB8}" type="slidenum">
              <a:rPr lang="en-US" altLang="en-US" smtClean="0">
                <a:latin typeface="Garamond" pitchFamily="18" charset="0"/>
              </a:rPr>
              <a:pPr eaLnBrk="1" hangingPunct="1"/>
              <a:t>10</a:t>
            </a:fld>
            <a:endParaRPr lang="en-US" altLang="en-US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133" y="1372035"/>
            <a:ext cx="795621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ts val="9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</a:rPr>
              <a:t>CMW (06/17):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Showcase midway progress on framework, platform, and interconnect exploration</a:t>
            </a:r>
            <a:endParaRPr lang="en-US" sz="2000" kern="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28600" indent="-228600" eaLnBrk="0" hangingPunct="0">
              <a:spcBef>
                <a:spcPts val="9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FF0000"/>
                </a:solidFill>
                <a:latin typeface="Arial"/>
                <a:cs typeface="Arial"/>
              </a:rPr>
              <a:t>CAW (12/17): </a:t>
            </a: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Present completed project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133" y="3020764"/>
            <a:ext cx="680723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80000"/>
              </a:lnSpc>
              <a:spcBef>
                <a:spcPts val="9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Application source code and tech. transfer support</a:t>
            </a:r>
          </a:p>
          <a:p>
            <a:pPr marL="228600" indent="-228600" eaLnBrk="0" hangingPunct="0">
              <a:lnSpc>
                <a:spcPct val="90000"/>
              </a:lnSpc>
              <a:spcBef>
                <a:spcPts val="9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Progress reports documenting research methods, progress, results, and analysis</a:t>
            </a:r>
          </a:p>
          <a:p>
            <a:pPr marL="228600" indent="-228600" eaLnBrk="0" hangingPunct="0">
              <a:lnSpc>
                <a:spcPct val="80000"/>
              </a:lnSpc>
              <a:spcBef>
                <a:spcPts val="9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Several conference and/or journal publications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198" y="924577"/>
            <a:ext cx="1774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Milestones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0198" y="2537086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Deliverables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0198" y="4412596"/>
            <a:ext cx="3142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Membership Budget</a:t>
            </a:r>
          </a:p>
        </p:txBody>
      </p:sp>
      <p:sp>
        <p:nvSpPr>
          <p:cNvPr id="11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/>
      <p:bldP spid="3" grpId="0"/>
      <p:bldP spid="5" grpId="0"/>
      <p:bldP spid="17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 &amp; Member Benefits</a:t>
            </a:r>
          </a:p>
        </p:txBody>
      </p:sp>
      <p:sp>
        <p:nvSpPr>
          <p:cNvPr id="225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69C19C-FD3F-439C-BC9D-0936879F7CB2}" type="slidenum">
              <a:rPr lang="en-US" altLang="en-US" smtClean="0">
                <a:latin typeface="Garamond" pitchFamily="18" charset="0"/>
              </a:rPr>
              <a:pPr eaLnBrk="1" hangingPunct="1"/>
              <a:t>11</a:t>
            </a:fld>
            <a:endParaRPr lang="en-US" altLang="en-US">
              <a:latin typeface="Garamond" pitchFamily="18" charset="0"/>
            </a:endParaRPr>
          </a:p>
        </p:txBody>
      </p:sp>
      <p:sp>
        <p:nvSpPr>
          <p:cNvPr id="9228" name="Content Placeholder 2"/>
          <p:cNvSpPr>
            <a:spLocks/>
          </p:cNvSpPr>
          <p:nvPr/>
        </p:nvSpPr>
        <p:spPr bwMode="auto">
          <a:xfrm>
            <a:off x="2768087" y="4172223"/>
            <a:ext cx="6028784" cy="22002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dirty="0">
                <a:solidFill>
                  <a:srgbClr val="FF4A00"/>
                </a:solidFill>
                <a:latin typeface="+mn-lt"/>
                <a:cs typeface="+mn-cs"/>
              </a:rPr>
              <a:t>Direct influence and technology transfer </a:t>
            </a:r>
            <a:br>
              <a:rPr lang="en-US" altLang="zh-CN" sz="2000" dirty="0">
                <a:solidFill>
                  <a:srgbClr val="FF4A00"/>
                </a:solidFill>
                <a:latin typeface="+mn-lt"/>
                <a:cs typeface="+mn-cs"/>
              </a:rPr>
            </a:br>
            <a:r>
              <a:rPr lang="en-US" altLang="zh-CN" sz="2000" kern="0" dirty="0">
                <a:solidFill>
                  <a:srgbClr val="000000"/>
                </a:solidFill>
                <a:latin typeface="Arial"/>
                <a:cs typeface="Arial"/>
              </a:rPr>
              <a:t>of accelerated apps of interest to members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dirty="0">
                <a:solidFill>
                  <a:srgbClr val="FF4A00"/>
                </a:solidFill>
                <a:latin typeface="+mn-lt"/>
                <a:cs typeface="+mn-cs"/>
              </a:rPr>
              <a:t>Direct influence </a:t>
            </a:r>
            <a:r>
              <a:rPr lang="en-US" altLang="zh-CN" sz="2000" kern="0" dirty="0">
                <a:solidFill>
                  <a:srgbClr val="000000"/>
                </a:solidFill>
                <a:latin typeface="Arial"/>
                <a:cs typeface="Arial"/>
              </a:rPr>
              <a:t>over selected device, inter-connect, and app studies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altLang="zh-CN" sz="2000" dirty="0">
                <a:solidFill>
                  <a:srgbClr val="FF4A00"/>
                </a:solidFill>
                <a:latin typeface="+mn-lt"/>
                <a:cs typeface="+mn-cs"/>
              </a:rPr>
              <a:t>Key insights, tradeoff analyses, </a:t>
            </a:r>
            <a:r>
              <a:rPr lang="en-US" altLang="zh-CN" sz="2000" kern="0" dirty="0">
                <a:latin typeface="Arial"/>
                <a:cs typeface="Arial"/>
              </a:rPr>
              <a:t>and</a:t>
            </a:r>
            <a:r>
              <a:rPr lang="en-US" altLang="zh-CN" sz="2000" kern="0" dirty="0">
                <a:solidFill>
                  <a:srgbClr val="0021A5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FF4A00"/>
                </a:solidFill>
                <a:latin typeface="+mn-lt"/>
                <a:cs typeface="+mn-cs"/>
              </a:rPr>
              <a:t>lessons learned </a:t>
            </a:r>
            <a:r>
              <a:rPr lang="en-US" altLang="zh-CN" sz="2000" kern="0" dirty="0">
                <a:solidFill>
                  <a:srgbClr val="000000"/>
                </a:solidFill>
                <a:latin typeface="Arial"/>
                <a:cs typeface="Arial"/>
              </a:rPr>
              <a:t>from app, tool, and architectural studies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altLang="zh-CN" sz="2000" dirty="0">
              <a:ea typeface="宋体" pitchFamily="2" charset="-122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endParaRPr lang="zh-CN" altLang="en-US" sz="2000" dirty="0">
              <a:solidFill>
                <a:srgbClr val="FF4A00"/>
              </a:solidFill>
              <a:ea typeface="宋体" pitchFamily="2" charset="-122"/>
            </a:endParaRPr>
          </a:p>
        </p:txBody>
      </p:sp>
      <p:sp>
        <p:nvSpPr>
          <p:cNvPr id="9229" name="Rectangle 1"/>
          <p:cNvSpPr>
            <a:spLocks noChangeArrowheads="1"/>
          </p:cNvSpPr>
          <p:nvPr/>
        </p:nvSpPr>
        <p:spPr bwMode="auto">
          <a:xfrm>
            <a:off x="685800" y="1415127"/>
            <a:ext cx="8001000" cy="23237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i="1" dirty="0">
                <a:solidFill>
                  <a:srgbClr val="0021A5"/>
                </a:solidFill>
              </a:rPr>
              <a:t>New generations </a:t>
            </a:r>
            <a:r>
              <a:rPr lang="en-US" sz="2000" dirty="0"/>
              <a:t>of HPC systems increasingly </a:t>
            </a:r>
            <a:r>
              <a:rPr lang="en-US" sz="2000" i="1" dirty="0">
                <a:solidFill>
                  <a:srgbClr val="0021A5"/>
                </a:solidFill>
              </a:rPr>
              <a:t>heterogeneous</a:t>
            </a:r>
          </a:p>
          <a:p>
            <a:pPr marL="573088" lvl="1" indent="-225425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With </a:t>
            </a:r>
            <a:r>
              <a:rPr lang="en-US" sz="2000" dirty="0">
                <a:solidFill>
                  <a:srgbClr val="0021A5"/>
                </a:solidFill>
              </a:rPr>
              <a:t>accelerators, memory-centric </a:t>
            </a:r>
            <a:r>
              <a:rPr lang="en-US" sz="2000" dirty="0"/>
              <a:t>computing, &amp; specialized </a:t>
            </a:r>
            <a:r>
              <a:rPr lang="en-US" sz="2000" dirty="0">
                <a:solidFill>
                  <a:srgbClr val="0021A5"/>
                </a:solidFill>
              </a:rPr>
              <a:t>interconnects</a:t>
            </a:r>
          </a:p>
          <a:p>
            <a:pPr marL="285750" indent="-285750">
              <a:spcBef>
                <a:spcPts val="3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Arial"/>
                <a:cs typeface="Arial"/>
              </a:rPr>
              <a:t>Great opportunities to explore &amp; advance key technologies </a:t>
            </a:r>
            <a:r>
              <a:rPr lang="en-US" sz="2000" dirty="0"/>
              <a:t>for new-gen HPC</a:t>
            </a:r>
          </a:p>
          <a:p>
            <a:pPr marL="573088" lvl="1" indent="-225425">
              <a:lnSpc>
                <a:spcPct val="95000"/>
              </a:lnSpc>
              <a:spcBef>
                <a:spcPts val="4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21A5"/>
                </a:solidFill>
              </a:rPr>
              <a:t>Scalable framework, custom memory cube, advanced interconnect technologies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1991" y="943448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Conclusions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3070" y="3740921"/>
            <a:ext cx="2666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Member Benefits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8" y="3743281"/>
            <a:ext cx="1936213" cy="1936213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1170641"/>
            <a:ext cx="7646469" cy="1107996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7438" indent="455613" eaLnBrk="1" hangingPunct="1">
              <a:lnSpc>
                <a:spcPct val="110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sz="2000" b="1" i="1" dirty="0">
                <a:solidFill>
                  <a:srgbClr val="0021A5"/>
                </a:solidFill>
                <a:latin typeface="Arial" charset="0"/>
                <a:cs typeface="Arial" charset="0"/>
              </a:rPr>
              <a:t>New generations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of HPC systems are increasingly </a:t>
            </a:r>
            <a:r>
              <a:rPr lang="en-US" sz="2000" b="1" i="1" dirty="0">
                <a:solidFill>
                  <a:srgbClr val="0021A5"/>
                </a:solidFill>
                <a:latin typeface="Arial" charset="0"/>
                <a:cs typeface="Arial" charset="0"/>
              </a:rPr>
              <a:t>heterogeneous,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with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a</a:t>
            </a:r>
            <a:r>
              <a:rPr lang="en-US" sz="2000" dirty="0">
                <a:solidFill>
                  <a:srgbClr val="FF4A00"/>
                </a:solidFill>
              </a:rPr>
              <a:t>ccelerators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2000" dirty="0">
                <a:solidFill>
                  <a:srgbClr val="FF4A00"/>
                </a:solidFill>
                <a:latin typeface="Arial" charset="0"/>
                <a:cs typeface="Arial" charset="0"/>
              </a:rPr>
              <a:t>memory-centric </a:t>
            </a: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computing, &amp; specialized </a:t>
            </a:r>
            <a:r>
              <a:rPr lang="en-US" sz="2000" dirty="0">
                <a:solidFill>
                  <a:srgbClr val="FF4A00"/>
                </a:solidFill>
                <a:latin typeface="Arial" charset="0"/>
                <a:cs typeface="Arial" charset="0"/>
              </a:rPr>
              <a:t>interconnects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7"/>
          <a:stretch/>
        </p:blipFill>
        <p:spPr bwMode="auto">
          <a:xfrm>
            <a:off x="486222" y="4541859"/>
            <a:ext cx="1430517" cy="1249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>
            <a:spLocks noGrp="1"/>
          </p:cNvSpPr>
          <p:nvPr>
            <p:ph type="title"/>
          </p:nvPr>
        </p:nvSpPr>
        <p:spPr>
          <a:xfrm>
            <a:off x="486222" y="283277"/>
            <a:ext cx="8530777" cy="64633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Motivations, Goals, &amp; Challenges</a:t>
            </a:r>
          </a:p>
        </p:txBody>
      </p:sp>
      <p:sp>
        <p:nvSpPr>
          <p:cNvPr id="174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428601"/>
            <a:ext cx="182880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E0EE9B-DD9B-4071-8E04-EF7D423C8F77}" type="slidenum">
              <a:rPr lang="en-US" altLang="en-US" smtClean="0">
                <a:latin typeface="Garamond" pitchFamily="18" charset="0"/>
              </a:rPr>
              <a:pPr eaLnBrk="1" hangingPunct="1"/>
              <a:t>2</a:t>
            </a:fld>
            <a:endParaRPr lang="en-US" altLang="en-US" dirty="0">
              <a:latin typeface="Garamond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52832"/>
            <a:ext cx="7315200" cy="1692771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796925" indent="0" eaLnBrk="1" hangingPunct="1">
              <a:spcBef>
                <a:spcPts val="600"/>
              </a:spcBef>
              <a:buNone/>
            </a:pPr>
            <a:r>
              <a:rPr lang="en-US" sz="2000" b="1" i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Explore</a:t>
            </a:r>
            <a:r>
              <a:rPr lang="en-US" sz="2000" i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&amp;</a:t>
            </a:r>
            <a:r>
              <a:rPr lang="en-US" sz="2000" i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advance</a:t>
            </a:r>
            <a:r>
              <a:rPr lang="en-US" sz="2000" i="1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key technologies for new-gen HPC</a:t>
            </a:r>
            <a:endParaRPr lang="en-US" sz="2000" dirty="0">
              <a:solidFill>
                <a:schemeClr val="tx1"/>
              </a:solidFill>
            </a:endParaRPr>
          </a:p>
          <a:p>
            <a:pPr marL="515938" indent="-284163" eaLnBrk="1" hangingPunct="1">
              <a:spcBef>
                <a:spcPts val="600"/>
              </a:spcBef>
              <a:buClr>
                <a:schemeClr val="tx1"/>
              </a:buClr>
            </a:pPr>
            <a:r>
              <a:rPr lang="en-US" sz="1800" dirty="0">
                <a:solidFill>
                  <a:srgbClr val="FF4A00"/>
                </a:solidFill>
              </a:rPr>
              <a:t>Scalable framework </a:t>
            </a:r>
            <a:r>
              <a:rPr lang="en-US" sz="2000" kern="1200" dirty="0">
                <a:solidFill>
                  <a:schemeClr val="tx1"/>
                </a:solidFill>
                <a:latin typeface="Arial" charset="0"/>
                <a:cs typeface="Arial" charset="0"/>
              </a:rPr>
              <a:t>for reconfigurable supercomputing </a:t>
            </a:r>
          </a:p>
          <a:p>
            <a:pPr marL="515938" indent="-284163" eaLnBrk="1" hangingPunct="1">
              <a:spcBef>
                <a:spcPts val="300"/>
              </a:spcBef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Role of  </a:t>
            </a:r>
            <a:r>
              <a:rPr lang="en-US" sz="1800" dirty="0">
                <a:solidFill>
                  <a:srgbClr val="FF4A00"/>
                </a:solidFill>
              </a:rPr>
              <a:t>Custom Memory Cube </a:t>
            </a:r>
            <a:r>
              <a:rPr lang="en-US" sz="1800" dirty="0">
                <a:solidFill>
                  <a:schemeClr val="tx1"/>
                </a:solidFill>
              </a:rPr>
              <a:t>(CMC) for new-gen HPC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(CMC </a:t>
            </a:r>
            <a:r>
              <a:rPr lang="en-US" sz="1800" dirty="0">
                <a:solidFill>
                  <a:srgbClr val="0021A5"/>
                </a:solidFill>
              </a:rPr>
              <a:t>architectures </a:t>
            </a:r>
            <a:r>
              <a:rPr lang="en-US" sz="1800" dirty="0">
                <a:solidFill>
                  <a:schemeClr val="tx1"/>
                </a:solidFill>
              </a:rPr>
              <a:t>&amp; </a:t>
            </a:r>
            <a:r>
              <a:rPr lang="en-US" sz="1800" dirty="0">
                <a:solidFill>
                  <a:srgbClr val="0021A5"/>
                </a:solidFill>
              </a:rPr>
              <a:t>apps)</a:t>
            </a:r>
          </a:p>
          <a:p>
            <a:pPr marL="515938" indent="-284163" eaLnBrk="1" hangingPunct="1">
              <a:spcBef>
                <a:spcPts val="300"/>
              </a:spcBef>
              <a:buClr>
                <a:schemeClr val="tx1"/>
              </a:buClr>
            </a:pPr>
            <a:r>
              <a:rPr lang="en-US" sz="1800" dirty="0">
                <a:solidFill>
                  <a:srgbClr val="FF4A00"/>
                </a:solidFill>
              </a:rPr>
              <a:t>Advanced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rgbClr val="FF4A00"/>
                </a:solidFill>
              </a:rPr>
              <a:t>interconnect </a:t>
            </a:r>
            <a:r>
              <a:rPr lang="en-US" sz="1800" dirty="0">
                <a:solidFill>
                  <a:schemeClr val="tx1"/>
                </a:solidFill>
              </a:rPr>
              <a:t>technologies for new-gen HPC</a:t>
            </a:r>
          </a:p>
        </p:txBody>
      </p:sp>
      <p:sp>
        <p:nvSpPr>
          <p:cNvPr id="2" name="Rectangle 1"/>
          <p:cNvSpPr/>
          <p:nvPr/>
        </p:nvSpPr>
        <p:spPr>
          <a:xfrm>
            <a:off x="2133600" y="4775746"/>
            <a:ext cx="6672766" cy="12772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15938" indent="-284163">
              <a:spcBef>
                <a:spcPts val="6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latin typeface="+mn-lt"/>
                <a:cs typeface="+mn-cs"/>
              </a:rPr>
              <a:t>Achieve </a:t>
            </a:r>
            <a:r>
              <a:rPr lang="en-US" dirty="0">
                <a:solidFill>
                  <a:srgbClr val="FF4A00"/>
                </a:solidFill>
                <a:latin typeface="+mn-lt"/>
                <a:cs typeface="+mn-cs"/>
              </a:rPr>
              <a:t>performance</a:t>
            </a:r>
            <a:r>
              <a:rPr lang="en-US" dirty="0">
                <a:latin typeface="+mn-lt"/>
                <a:cs typeface="+mn-cs"/>
              </a:rPr>
              <a:t> gain while maintaining </a:t>
            </a:r>
            <a:r>
              <a:rPr lang="en-US" dirty="0">
                <a:solidFill>
                  <a:srgbClr val="FF4A00"/>
                </a:solidFill>
                <a:latin typeface="+mn-lt"/>
                <a:cs typeface="+mn-cs"/>
              </a:rPr>
              <a:t>productivity</a:t>
            </a:r>
          </a:p>
          <a:p>
            <a:pPr marL="515938" indent="-284163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latin typeface="+mn-lt"/>
                <a:cs typeface="+mn-cs"/>
              </a:rPr>
              <a:t>Study CMC </a:t>
            </a:r>
            <a:r>
              <a:rPr lang="en-US" dirty="0">
                <a:solidFill>
                  <a:srgbClr val="FF4A00"/>
                </a:solidFill>
                <a:latin typeface="+mn-lt"/>
                <a:cs typeface="+mn-cs"/>
              </a:rPr>
              <a:t>before existence </a:t>
            </a:r>
            <a:r>
              <a:rPr lang="en-US" dirty="0">
                <a:latin typeface="+mn-lt"/>
                <a:cs typeface="+mn-cs"/>
              </a:rPr>
              <a:t>of CMC</a:t>
            </a:r>
          </a:p>
          <a:p>
            <a:pPr marL="515938" indent="-284163">
              <a:spcBef>
                <a:spcPts val="3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en-US" dirty="0"/>
              <a:t>Achieve</a:t>
            </a:r>
            <a:r>
              <a:rPr lang="en-US" b="1" dirty="0"/>
              <a:t> </a:t>
            </a:r>
            <a:r>
              <a:rPr lang="en-US" dirty="0">
                <a:solidFill>
                  <a:srgbClr val="FF4A00"/>
                </a:solidFill>
              </a:rPr>
              <a:t>high-performance interconnections </a:t>
            </a:r>
            <a:r>
              <a:rPr lang="en-US" dirty="0">
                <a:solidFill>
                  <a:srgbClr val="000000"/>
                </a:solidFill>
              </a:rPr>
              <a:t>for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distributed systems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3422" r="9779" b="7585"/>
          <a:stretch/>
        </p:blipFill>
        <p:spPr bwMode="auto">
          <a:xfrm>
            <a:off x="7338097" y="2967242"/>
            <a:ext cx="1468269" cy="1073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/>
          <p:nvPr/>
        </p:nvSpPr>
        <p:spPr>
          <a:xfrm>
            <a:off x="4953000" y="6380187"/>
            <a:ext cx="2442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*BOF: Birds-of-a-Feature event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2452832"/>
            <a:ext cx="760482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124394"/>
            <a:ext cx="1524000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1363" y="4301485"/>
            <a:ext cx="1649448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60984" y="1562590"/>
            <a:ext cx="1177582" cy="721714"/>
            <a:chOff x="7419783" y="1406624"/>
            <a:chExt cx="1177582" cy="721714"/>
          </a:xfrm>
        </p:grpSpPr>
        <p:sp>
          <p:nvSpPr>
            <p:cNvPr id="25" name="TextBox 24"/>
            <p:cNvSpPr txBox="1"/>
            <p:nvPr/>
          </p:nvSpPr>
          <p:spPr>
            <a:xfrm>
              <a:off x="7849953" y="1406624"/>
              <a:ext cx="747412" cy="3394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BOF*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419783" y="1698894"/>
              <a:ext cx="1021399" cy="429444"/>
              <a:chOff x="3540635" y="2901473"/>
              <a:chExt cx="2214459" cy="921465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3543016" y="2907792"/>
                <a:ext cx="2212078" cy="914400"/>
              </a:xfrm>
              <a:prstGeom prst="rect">
                <a:avLst/>
              </a:prstGeom>
              <a:solidFill>
                <a:srgbClr val="0021A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24" name="Picture 15" descr="SC1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0635" y="2901473"/>
                <a:ext cx="2210940" cy="921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9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/>
      <p:bldP spid="2" grpId="0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244246" y="2336990"/>
            <a:ext cx="6795165" cy="1403016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4029" y="1034939"/>
            <a:ext cx="7584989" cy="1394357"/>
          </a:xfrm>
          <a:prstGeom prst="rect">
            <a:avLst/>
          </a:prstGeom>
          <a:gradFill>
            <a:gsLst>
              <a:gs pos="0">
                <a:schemeClr val="bg1"/>
              </a:gs>
              <a:gs pos="63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28" y="333859"/>
            <a:ext cx="8334237" cy="704326"/>
          </a:xfrm>
        </p:spPr>
        <p:txBody>
          <a:bodyPr/>
          <a:lstStyle/>
          <a:p>
            <a:r>
              <a:rPr lang="en-US" sz="3200" dirty="0"/>
              <a:t>F1-17: Architecture Studies for HPC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93688" y="1033750"/>
            <a:ext cx="847077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i="1" dirty="0">
                <a:latin typeface="Arial" charset="0"/>
                <a:cs typeface="Arial" charset="0"/>
              </a:rPr>
              <a:t>T1:</a:t>
            </a:r>
            <a:r>
              <a:rPr lang="en-US" sz="2200" b="1" i="1" dirty="0"/>
              <a:t> </a:t>
            </a:r>
            <a:r>
              <a:rPr lang="en-US" sz="2200" b="1" i="1" dirty="0">
                <a:latin typeface="Arial" charset="0"/>
                <a:cs typeface="Arial" charset="0"/>
              </a:rPr>
              <a:t>Scalable Framework for RSC* on Power Arch.</a:t>
            </a:r>
            <a:endParaRPr lang="en-US" sz="2000" dirty="0">
              <a:solidFill>
                <a:srgbClr val="0021A5"/>
              </a:solidFill>
            </a:endParaRPr>
          </a:p>
          <a:p>
            <a:pPr marL="517525" lvl="1" indent="-228600" eaLnBrk="1" hangingPunct="1">
              <a:spcBef>
                <a:spcPts val="3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2062163" algn="l"/>
              </a:tabLst>
            </a:pPr>
            <a:r>
              <a:rPr lang="en-US" sz="2000" dirty="0">
                <a:solidFill>
                  <a:srgbClr val="0021A5"/>
                </a:solidFill>
              </a:rPr>
              <a:t>Framework = Architecture + Tools </a:t>
            </a:r>
            <a:r>
              <a:rPr lang="en-US" sz="2000" dirty="0">
                <a:solidFill>
                  <a:schemeClr val="tx1"/>
                </a:solidFill>
              </a:rPr>
              <a:t>for </a:t>
            </a:r>
            <a:r>
              <a:rPr lang="en-US" sz="2000" dirty="0"/>
              <a:t>FPGA accelerators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that is </a:t>
            </a:r>
            <a:r>
              <a:rPr lang="en-US" sz="2000" dirty="0"/>
              <a:t>scalable</a:t>
            </a:r>
            <a:r>
              <a:rPr lang="en-US" sz="2000" dirty="0">
                <a:solidFill>
                  <a:schemeClr val="tx1"/>
                </a:solidFill>
              </a:rPr>
              <a:t> &amp; </a:t>
            </a:r>
            <a:r>
              <a:rPr lang="en-US" sz="2000" dirty="0"/>
              <a:t>productive</a:t>
            </a:r>
          </a:p>
          <a:p>
            <a:pPr marL="0" indent="0">
              <a:spcBef>
                <a:spcPts val="2400"/>
              </a:spcBef>
              <a:buClr>
                <a:srgbClr val="CC9900"/>
              </a:buClr>
              <a:buNone/>
            </a:pPr>
            <a:r>
              <a:rPr lang="en-US" sz="2000" dirty="0">
                <a:solidFill>
                  <a:srgbClr val="0021A5"/>
                </a:solidFill>
              </a:rPr>
              <a:t> </a:t>
            </a:r>
            <a:r>
              <a:rPr lang="en-US" sz="22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T2: Custom Memory Cube (CMC) Research Platform</a:t>
            </a:r>
          </a:p>
          <a:p>
            <a:pPr marL="517525" lvl="1" indent="-228600" eaLnBrk="1" hangingPunct="1">
              <a:spcBef>
                <a:spcPts val="3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solidFill>
                  <a:srgbClr val="0021A5"/>
                </a:solidFill>
              </a:rPr>
              <a:t>To explore CMC apps &amp; archs </a:t>
            </a:r>
            <a:r>
              <a:rPr lang="en-US" sz="2000" dirty="0"/>
              <a:t>before existence of CMC</a:t>
            </a:r>
          </a:p>
          <a:p>
            <a:pPr marL="0" indent="0">
              <a:spcBef>
                <a:spcPts val="2400"/>
              </a:spcBef>
              <a:buClr>
                <a:srgbClr val="CC9900"/>
              </a:buClr>
              <a:buNone/>
            </a:pPr>
            <a:r>
              <a:rPr lang="en-US" sz="2000" dirty="0">
                <a:solidFill>
                  <a:srgbClr val="0070C0"/>
                </a:solidFill>
              </a:rPr>
              <a:t> </a:t>
            </a:r>
            <a:r>
              <a:rPr lang="en-US" sz="2200" b="1" i="1" dirty="0">
                <a:solidFill>
                  <a:srgbClr val="000000"/>
                </a:solidFill>
              </a:rPr>
              <a:t>T3: Reconfigurable </a:t>
            </a:r>
            <a:r>
              <a:rPr lang="en-US" sz="22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Intra-node Networks for RSC</a:t>
            </a:r>
            <a:endParaRPr lang="en-US" sz="2200" b="1" i="1" dirty="0">
              <a:latin typeface="Arial" charset="0"/>
              <a:cs typeface="Arial" charset="0"/>
            </a:endParaRPr>
          </a:p>
          <a:p>
            <a:pPr marL="517525" lvl="1" indent="-228600" eaLnBrk="1" hangingPunct="1">
              <a:spcBef>
                <a:spcPts val="3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/>
                </a:solidFill>
              </a:rPr>
              <a:t>Single-node, </a:t>
            </a:r>
            <a:r>
              <a:rPr lang="en-US" sz="2000" dirty="0">
                <a:solidFill>
                  <a:srgbClr val="0021A5"/>
                </a:solidFill>
              </a:rPr>
              <a:t>highly-connected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/>
              <a:t>Stratix-10 system </a:t>
            </a:r>
            <a:r>
              <a:rPr lang="en-US" sz="2000" dirty="0">
                <a:solidFill>
                  <a:schemeClr val="tx1"/>
                </a:solidFill>
              </a:rPr>
              <a:t>to explore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large-scale multi-FPGA app acceleration through </a:t>
            </a:r>
            <a:r>
              <a:rPr lang="en-US" sz="2000" dirty="0">
                <a:solidFill>
                  <a:srgbClr val="0021A5"/>
                </a:solidFill>
              </a:rPr>
              <a:t>OpenCL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Clr>
                <a:srgbClr val="CC9900"/>
              </a:buClr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T4: Network Architecture Analysis for New-Gen</a:t>
            </a:r>
            <a:r>
              <a:rPr lang="en-US" sz="2200" b="1" i="1" dirty="0">
                <a:latin typeface="Arial" charset="0"/>
                <a:cs typeface="Arial" charset="0"/>
              </a:rPr>
              <a:t> Interconnects</a:t>
            </a:r>
          </a:p>
          <a:p>
            <a:pPr marL="517525" lvl="1" indent="-228600" eaLnBrk="1" hangingPunct="1">
              <a:spcBef>
                <a:spcPts val="3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dirty="0">
                <a:solidFill>
                  <a:srgbClr val="0021A5"/>
                </a:solidFill>
              </a:rPr>
              <a:t>To explore new switching and routing structures</a:t>
            </a:r>
            <a:r>
              <a:rPr lang="en-US" sz="2000" dirty="0">
                <a:solidFill>
                  <a:srgbClr val="000000"/>
                </a:solidFill>
              </a:rPr>
              <a:t> in aerospace systems, specifically </a:t>
            </a:r>
            <a:r>
              <a:rPr lang="en-US" sz="2000" dirty="0"/>
              <a:t>optical networks</a:t>
            </a:r>
            <a:r>
              <a:rPr lang="en-US" sz="2000" dirty="0">
                <a:solidFill>
                  <a:srgbClr val="000000"/>
                </a:solidFill>
              </a:rPr>
              <a:t> and </a:t>
            </a:r>
            <a:r>
              <a:rPr lang="en-US" sz="2000" dirty="0"/>
              <a:t>wireless networks</a:t>
            </a:r>
          </a:p>
          <a:p>
            <a:pPr marL="0" indent="-212725" eaLnBrk="1" hangingPunct="1">
              <a:spcBef>
                <a:spcPts val="300"/>
              </a:spcBef>
              <a:buNone/>
            </a:pPr>
            <a:endParaRPr lang="en-US" sz="2400" dirty="0">
              <a:solidFill>
                <a:srgbClr val="0021A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728456" y="2473733"/>
            <a:ext cx="556682" cy="653905"/>
            <a:chOff x="7413148" y="5024952"/>
            <a:chExt cx="851451" cy="849209"/>
          </a:xfrm>
        </p:grpSpPr>
        <p:pic>
          <p:nvPicPr>
            <p:cNvPr id="58" name="Picture 57" descr="high_res_hmc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44"/>
            <a:stretch/>
          </p:blipFill>
          <p:spPr>
            <a:xfrm>
              <a:off x="7413148" y="5024952"/>
              <a:ext cx="851451" cy="495446"/>
            </a:xfrm>
            <a:prstGeom prst="rect">
              <a:avLst/>
            </a:prstGeom>
          </p:spPr>
        </p:pic>
        <p:pic>
          <p:nvPicPr>
            <p:cNvPr id="1026" name="Picture 2" descr="http://www.micron.com/~/media/track-3-images/image-gallery/micron-logos/high_res_micron_logo_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208" y="5445538"/>
              <a:ext cx="685795" cy="428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2955533" y="6192340"/>
            <a:ext cx="3332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RSC: Reconfigurable Supercomputing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138" y="2063334"/>
            <a:ext cx="753209" cy="1468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588" y="965543"/>
            <a:ext cx="1279089" cy="10816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605317" y="3855705"/>
            <a:ext cx="1359641" cy="746725"/>
            <a:chOff x="6448847" y="2332908"/>
            <a:chExt cx="2382009" cy="1135738"/>
          </a:xfrm>
        </p:grpSpPr>
        <p:pic>
          <p:nvPicPr>
            <p:cNvPr id="14" name="Picture 4" descr="Image result for stratix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847" y="2332908"/>
              <a:ext cx="1486850" cy="113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96588" y="2355080"/>
              <a:ext cx="1034268" cy="1025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0559" y="5630270"/>
            <a:ext cx="1673565" cy="43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8765"/>
            <a:ext cx="8636013" cy="941387"/>
          </a:xfrm>
        </p:spPr>
        <p:txBody>
          <a:bodyPr/>
          <a:lstStyle/>
          <a:p>
            <a:r>
              <a:rPr lang="en-US" sz="2800" dirty="0"/>
              <a:t>T1: Scalable Framework for RSC on Power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DB180-F93F-440A-8193-8CC661418732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11937" y="1027458"/>
            <a:ext cx="3891780" cy="1200329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1" algn="ctr"/>
            <a:r>
              <a:rPr lang="en-US" kern="0" dirty="0">
                <a:latin typeface="Arial"/>
                <a:cs typeface="Arial"/>
              </a:rPr>
              <a:t>Develop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</a:p>
          <a:p>
            <a:pPr marL="0" lvl="1" algn="ctr"/>
            <a:r>
              <a:rPr lang="en-US" kern="0" dirty="0">
                <a:solidFill>
                  <a:srgbClr val="0000FF"/>
                </a:solidFill>
                <a:latin typeface="Arial"/>
                <a:cs typeface="Arial"/>
              </a:rPr>
              <a:t>Framework = Architecture + Tools</a:t>
            </a:r>
          </a:p>
          <a:p>
            <a:pPr marL="0" lvl="1" algn="ctr"/>
            <a:r>
              <a:rPr lang="en-US" kern="0" dirty="0">
                <a:latin typeface="Arial"/>
                <a:cs typeface="Arial"/>
              </a:rPr>
              <a:t>for 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FPGA accelerators </a:t>
            </a:r>
            <a:endParaRPr lang="en-US" kern="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0" lvl="1" algn="ctr"/>
            <a:r>
              <a:rPr lang="en-US" kern="0" dirty="0">
                <a:latin typeface="Arial"/>
                <a:cs typeface="Arial"/>
              </a:rPr>
              <a:t>that is 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scalable</a:t>
            </a:r>
            <a:r>
              <a:rPr lang="en-US" kern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latin typeface="Arial"/>
                <a:cs typeface="Arial"/>
              </a:rPr>
              <a:t>and</a:t>
            </a:r>
            <a:r>
              <a:rPr lang="en-US" kern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kern="0" dirty="0">
                <a:solidFill>
                  <a:srgbClr val="FF0000"/>
                </a:solidFill>
                <a:latin typeface="Arial"/>
                <a:cs typeface="Arial"/>
              </a:rPr>
              <a:t>productive</a:t>
            </a:r>
            <a:endParaRPr lang="en-US" kern="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7551" y="1032458"/>
            <a:ext cx="4684508" cy="1194173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rtlCol="0" anchor="b">
            <a:spAutoFit/>
          </a:bodyPr>
          <a:lstStyle/>
          <a:p>
            <a:pPr indent="0"/>
            <a:r>
              <a:rPr lang="en-US" dirty="0">
                <a:solidFill>
                  <a:srgbClr val="FF0000"/>
                </a:solidFill>
              </a:rPr>
              <a:t>   </a:t>
            </a:r>
          </a:p>
          <a:p>
            <a:pPr indent="0" algn="ctr"/>
            <a:r>
              <a:rPr lang="en-US" dirty="0">
                <a:solidFill>
                  <a:srgbClr val="FF0000"/>
                </a:solidFill>
              </a:rPr>
              <a:t>Large-scale, heterogeneous </a:t>
            </a:r>
            <a:r>
              <a:rPr lang="en-US" dirty="0"/>
              <a:t>systems,</a:t>
            </a:r>
          </a:p>
          <a:p>
            <a:pPr algn="ctr"/>
            <a:r>
              <a:rPr lang="en-US" dirty="0"/>
              <a:t>Becoming a necessity for </a:t>
            </a:r>
            <a:r>
              <a:rPr lang="en-US" dirty="0">
                <a:solidFill>
                  <a:srgbClr val="FF0000"/>
                </a:solidFill>
              </a:rPr>
              <a:t>big data &amp; extreme-scale </a:t>
            </a:r>
            <a:r>
              <a:rPr lang="en-US" dirty="0"/>
              <a:t>computing (toward </a:t>
            </a:r>
            <a:r>
              <a:rPr lang="en-US" dirty="0" err="1">
                <a:solidFill>
                  <a:srgbClr val="0000FF"/>
                </a:solidFill>
              </a:rPr>
              <a:t>Exascale</a:t>
            </a:r>
            <a:r>
              <a:rPr lang="en-US" dirty="0"/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46100" y="924738"/>
            <a:ext cx="1041991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25023" y="881050"/>
            <a:ext cx="1517888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42" name="TextBox 25"/>
          <p:cNvSpPr txBox="1"/>
          <p:nvPr/>
        </p:nvSpPr>
        <p:spPr>
          <a:xfrm>
            <a:off x="4774402" y="6180892"/>
            <a:ext cx="3089370" cy="67710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100" b="1" dirty="0">
                <a:solidFill>
                  <a:srgbClr val="0000FF"/>
                </a:solidFill>
              </a:rPr>
              <a:t>CAPP: </a:t>
            </a:r>
            <a:r>
              <a:rPr lang="en-US" sz="1100" dirty="0"/>
              <a:t>Coherent Accelerator Processor Proxy</a:t>
            </a:r>
          </a:p>
          <a:p>
            <a:pPr>
              <a:spcBef>
                <a:spcPts val="300"/>
              </a:spcBef>
            </a:pPr>
            <a:r>
              <a:rPr lang="en-US" sz="1100" b="1" dirty="0">
                <a:solidFill>
                  <a:srgbClr val="0000FF"/>
                </a:solidFill>
              </a:rPr>
              <a:t>PSL: </a:t>
            </a:r>
            <a:r>
              <a:rPr lang="en-US" sz="1100" dirty="0"/>
              <a:t>POWER Service Layer</a:t>
            </a:r>
          </a:p>
          <a:p>
            <a:pPr>
              <a:spcBef>
                <a:spcPts val="300"/>
              </a:spcBef>
            </a:pPr>
            <a:r>
              <a:rPr lang="en-US" sz="1100" b="1" dirty="0">
                <a:solidFill>
                  <a:srgbClr val="0000FF"/>
                </a:solidFill>
              </a:rPr>
              <a:t>DSE: </a:t>
            </a:r>
            <a:r>
              <a:rPr lang="en-US" sz="1100" dirty="0"/>
              <a:t>design space exploration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25562" y="2796072"/>
            <a:ext cx="4200976" cy="165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938" lvl="1" indent="0">
              <a:spcBef>
                <a:spcPts val="0"/>
              </a:spcBef>
              <a:buClr>
                <a:srgbClr val="CC9900"/>
              </a:buClr>
              <a:buSzPct val="65000"/>
              <a:buNone/>
            </a:pPr>
            <a:r>
              <a:rPr lang="en-US" sz="1600" b="1" kern="0" dirty="0">
                <a:solidFill>
                  <a:srgbClr val="0000FF"/>
                </a:solidFill>
              </a:rPr>
              <a:t>Architecture + Tool Achievements  </a:t>
            </a:r>
            <a:endParaRPr lang="en-US" sz="1600" b="1" dirty="0">
              <a:solidFill>
                <a:srgbClr val="0000FF"/>
              </a:solidFill>
            </a:endParaRPr>
          </a:p>
          <a:p>
            <a:pPr marL="404813" lvl="0" indent="-396875">
              <a:spcBef>
                <a:spcPts val="0"/>
              </a:spcBef>
              <a:buClr>
                <a:srgbClr val="CC9900"/>
              </a:buClr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Memory coherency w/ CAPI</a:t>
            </a:r>
            <a:endParaRPr lang="en-US" sz="1600" b="1" kern="0" dirty="0">
              <a:solidFill>
                <a:srgbClr val="0000FF"/>
              </a:solidFill>
            </a:endParaRPr>
          </a:p>
          <a:p>
            <a:pPr marL="404813" lvl="2" indent="-396875">
              <a:spcBef>
                <a:spcPts val="0"/>
              </a:spcBef>
              <a:buClr>
                <a:srgbClr val="CC9900"/>
              </a:buClr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OpenCL+ RTL programming model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04813" lvl="2" indent="-396875">
              <a:spcBef>
                <a:spcPts val="0"/>
              </a:spcBef>
              <a:buClr>
                <a:srgbClr val="CC9900"/>
              </a:buClr>
            </a:pPr>
            <a:r>
              <a:rPr lang="en-US" sz="1600" dirty="0" err="1">
                <a:solidFill>
                  <a:srgbClr val="FF0000"/>
                </a:solidFill>
                <a:latin typeface="Arial" charset="0"/>
              </a:rPr>
              <a:t>OpenCL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integration w/ </a:t>
            </a:r>
            <a:br>
              <a:rPr lang="en-US" sz="1600" dirty="0">
                <a:solidFill>
                  <a:srgbClr val="FF0000"/>
                </a:solidFill>
                <a:latin typeface="Arial" charset="0"/>
              </a:rPr>
            </a:br>
            <a:r>
              <a:rPr lang="en-US" sz="1600" dirty="0">
                <a:solidFill>
                  <a:srgbClr val="FF0000"/>
                </a:solidFill>
                <a:latin typeface="Arial" charset="0"/>
              </a:rPr>
              <a:t>PSL Simulation Engine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5239" y="2379114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F3-16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590" y="4187403"/>
            <a:ext cx="2348528" cy="1986078"/>
          </a:xfrm>
          <a:prstGeom prst="rect">
            <a:avLst/>
          </a:prstGeom>
        </p:spPr>
      </p:pic>
      <p:sp>
        <p:nvSpPr>
          <p:cNvPr id="13" name="TextBox 25"/>
          <p:cNvSpPr txBox="1"/>
          <p:nvPr/>
        </p:nvSpPr>
        <p:spPr>
          <a:xfrm>
            <a:off x="1934019" y="6219364"/>
            <a:ext cx="3089370" cy="63863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r>
              <a:rPr lang="en-US" sz="1100" b="1" dirty="0">
                <a:solidFill>
                  <a:srgbClr val="0000FF"/>
                </a:solidFill>
              </a:rPr>
              <a:t>AFU: </a:t>
            </a:r>
            <a:r>
              <a:rPr lang="en-US" sz="1100" dirty="0"/>
              <a:t>Accelerator Functional Unit</a:t>
            </a:r>
          </a:p>
          <a:p>
            <a:pPr marL="638175" indent="-638175">
              <a:spcBef>
                <a:spcPts val="300"/>
              </a:spcBef>
            </a:pPr>
            <a:r>
              <a:rPr lang="en-US" sz="1100" b="1" dirty="0">
                <a:solidFill>
                  <a:srgbClr val="0000FF"/>
                </a:solidFill>
              </a:rPr>
              <a:t>CAPI: </a:t>
            </a:r>
            <a:r>
              <a:rPr lang="en-US" sz="1100" dirty="0"/>
              <a:t>Coherent Accelerator Processor </a:t>
            </a:r>
            <a:br>
              <a:rPr lang="en-US" sz="1100" dirty="0"/>
            </a:br>
            <a:r>
              <a:rPr lang="en-US" sz="1100" dirty="0"/>
              <a:t>Interface from IBM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0358" y="2372751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F1-17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799447" y="2778354"/>
            <a:ext cx="4200976" cy="339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938" lvl="1" indent="0">
              <a:spcBef>
                <a:spcPts val="0"/>
              </a:spcBef>
              <a:buClr>
                <a:srgbClr val="CC9900"/>
              </a:buClr>
              <a:buSzPct val="65000"/>
              <a:buNone/>
            </a:pPr>
            <a:r>
              <a:rPr lang="en-US" sz="1600" b="1" kern="0" dirty="0">
                <a:solidFill>
                  <a:srgbClr val="0000FF"/>
                </a:solidFill>
              </a:rPr>
              <a:t>Architecture</a:t>
            </a:r>
            <a:endParaRPr lang="en-US" sz="1600" b="1" dirty="0">
              <a:solidFill>
                <a:srgbClr val="0000FF"/>
              </a:solidFill>
            </a:endParaRPr>
          </a:p>
          <a:p>
            <a:pPr marL="404813" lvl="0" indent="-396875">
              <a:spcBef>
                <a:spcPts val="0"/>
              </a:spcBef>
              <a:buClr>
                <a:srgbClr val="CC9900"/>
              </a:buClr>
            </a:pPr>
            <a:r>
              <a:rPr lang="en-US" sz="1600" dirty="0" err="1">
                <a:solidFill>
                  <a:srgbClr val="FF0000"/>
                </a:solidFill>
                <a:latin typeface="Arial" charset="0"/>
              </a:rPr>
              <a:t>OpenPOWER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CAPI SNAP*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Leverage SNAP framework to access accelerator resources (CAPI, DDR, I/O)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Add multi-device routing capability </a:t>
            </a:r>
            <a:b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to CAPI SNAP</a:t>
            </a:r>
          </a:p>
          <a:p>
            <a:pPr marL="1260475" lvl="1" indent="-917575">
              <a:lnSpc>
                <a:spcPct val="90000"/>
              </a:lnSpc>
              <a:spcBef>
                <a:spcPts val="300"/>
              </a:spcBef>
              <a:buClr>
                <a:srgbClr val="333399"/>
              </a:buClr>
              <a:buNone/>
            </a:pPr>
            <a:r>
              <a:rPr lang="en-US" sz="1100" dirty="0">
                <a:solidFill>
                  <a:schemeClr val="tx1"/>
                </a:solidFill>
                <a:latin typeface="Arial"/>
                <a:cs typeface="Arial"/>
              </a:rPr>
              <a:t>* CAPI SNAP: Storage, Network, and Analytics Programming Framework</a:t>
            </a:r>
          </a:p>
          <a:p>
            <a:pPr marL="7938" lvl="1" indent="0">
              <a:spcBef>
                <a:spcPts val="0"/>
              </a:spcBef>
              <a:buClr>
                <a:srgbClr val="CC9900"/>
              </a:buClr>
              <a:buSzPct val="65000"/>
              <a:buNone/>
            </a:pPr>
            <a:r>
              <a:rPr lang="en-US" sz="1600" b="1" kern="0" dirty="0">
                <a:solidFill>
                  <a:srgbClr val="0000FF"/>
                </a:solidFill>
              </a:rPr>
              <a:t>Tools</a:t>
            </a:r>
          </a:p>
          <a:p>
            <a:pPr marL="404813" lvl="2" indent="-396875">
              <a:spcBef>
                <a:spcPts val="0"/>
              </a:spcBef>
              <a:buClr>
                <a:srgbClr val="CC9900"/>
              </a:buClr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Hybrid programming model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Provide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OpenCL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library for </a:t>
            </a:r>
            <a:b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CAPI SNAP framework</a:t>
            </a:r>
          </a:p>
          <a:p>
            <a:pPr marL="404813" lvl="2" indent="-396875">
              <a:spcBef>
                <a:spcPts val="0"/>
              </a:spcBef>
              <a:buClr>
                <a:srgbClr val="CC9900"/>
              </a:buClr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DSE of large-scale systems</a:t>
            </a:r>
          </a:p>
          <a:p>
            <a:pPr lvl="1">
              <a:spcBef>
                <a:spcPts val="0"/>
              </a:spcBef>
              <a:buClr>
                <a:srgbClr val="333399"/>
              </a:buClr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Develop system simulation tools </a:t>
            </a:r>
            <a:b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for network and data flow modeling </a:t>
            </a:r>
          </a:p>
          <a:p>
            <a:pPr marL="344487" lvl="1" indent="0">
              <a:spcBef>
                <a:spcPts val="0"/>
              </a:spcBef>
              <a:buClr>
                <a:srgbClr val="333399"/>
              </a:buClr>
              <a:buNone/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Clr>
                <a:srgbClr val="333399"/>
              </a:buClr>
              <a:buNone/>
            </a:pP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spcBef>
                <a:spcPts val="0"/>
              </a:spcBef>
              <a:buClr>
                <a:srgbClr val="333399"/>
              </a:buClr>
            </a:pP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25635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21" grpId="0"/>
      <p:bldP spid="22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28" y="277813"/>
            <a:ext cx="8743072" cy="799341"/>
          </a:xfrm>
        </p:spPr>
        <p:txBody>
          <a:bodyPr>
            <a:noAutofit/>
          </a:bodyPr>
          <a:lstStyle/>
          <a:p>
            <a:pPr marL="1430338" indent="-1430338"/>
            <a:r>
              <a:rPr lang="en-US" sz="3000" dirty="0"/>
              <a:t>T2: Custom Memory Cube Research Platform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03371" y="2155522"/>
            <a:ext cx="6542271" cy="82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1201738">
              <a:lnSpc>
                <a:spcPct val="110000"/>
              </a:lnSpc>
              <a:spcBef>
                <a:spcPts val="0"/>
              </a:spcBef>
              <a:buClr>
                <a:srgbClr val="CC9900"/>
              </a:buClr>
              <a:buNone/>
            </a:pPr>
            <a:r>
              <a:rPr lang="en-US" sz="1800" kern="0" dirty="0">
                <a:solidFill>
                  <a:srgbClr val="000000"/>
                </a:solidFill>
              </a:rPr>
              <a:t>Create </a:t>
            </a:r>
            <a:r>
              <a:rPr lang="en-US" sz="1800" kern="0" dirty="0">
                <a:solidFill>
                  <a:srgbClr val="0021A5"/>
                </a:solidFill>
              </a:rPr>
              <a:t>flexible</a:t>
            </a:r>
            <a:r>
              <a:rPr lang="en-US" sz="1800" kern="0" dirty="0">
                <a:solidFill>
                  <a:srgbClr val="000000"/>
                </a:solidFill>
              </a:rPr>
              <a:t> </a:t>
            </a:r>
            <a:r>
              <a:rPr lang="en-US" sz="1800" kern="0" dirty="0">
                <a:solidFill>
                  <a:srgbClr val="FF4A00"/>
                </a:solidFill>
              </a:rPr>
              <a:t>research platform </a:t>
            </a:r>
            <a:r>
              <a:rPr lang="en-US" sz="1800" kern="0" dirty="0"/>
              <a:t>for d</a:t>
            </a:r>
            <a:r>
              <a:rPr lang="en-US" sz="1800" kern="0" dirty="0">
                <a:solidFill>
                  <a:srgbClr val="000000"/>
                </a:solidFill>
              </a:rPr>
              <a:t>esign space  exploration of </a:t>
            </a:r>
            <a:r>
              <a:rPr lang="en-US" sz="1800" kern="0" dirty="0">
                <a:solidFill>
                  <a:srgbClr val="FF4A00"/>
                </a:solidFill>
              </a:rPr>
              <a:t>CMC</a:t>
            </a:r>
            <a:r>
              <a:rPr lang="en-US" sz="1800" i="1" kern="0" dirty="0">
                <a:solidFill>
                  <a:srgbClr val="FF4A00"/>
                </a:solidFill>
              </a:rPr>
              <a:t> </a:t>
            </a:r>
            <a:r>
              <a:rPr lang="en-US" sz="1800" kern="0" dirty="0">
                <a:solidFill>
                  <a:srgbClr val="000000"/>
                </a:solidFill>
              </a:rPr>
              <a:t>apps &amp; arch </a:t>
            </a:r>
            <a:r>
              <a:rPr lang="en-US" sz="1800" kern="0" dirty="0">
                <a:solidFill>
                  <a:srgbClr val="0021A5"/>
                </a:solidFill>
              </a:rPr>
              <a:t>before existence of CMC</a:t>
            </a:r>
            <a:endParaRPr lang="en-US" sz="1800" i="1" kern="0" dirty="0">
              <a:solidFill>
                <a:srgbClr val="0021A5"/>
              </a:solidFill>
            </a:endParaRPr>
          </a:p>
          <a:p>
            <a:pPr marL="0" lvl="0" indent="0">
              <a:buClr>
                <a:srgbClr val="CC9900"/>
              </a:buClr>
              <a:buNone/>
            </a:pPr>
            <a:endParaRPr lang="en-US" sz="2000" kern="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9721" y="2121048"/>
            <a:ext cx="1072681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034934" y="6294757"/>
            <a:ext cx="2401887" cy="5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1100" dirty="0">
                <a:solidFill>
                  <a:srgbClr val="000000"/>
                </a:solidFill>
                <a:cs typeface="DejaVu Sans" charset="0"/>
              </a:rPr>
              <a:t>*C-RAM: Computational RAM</a:t>
            </a:r>
          </a:p>
          <a:p>
            <a:pPr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1100" dirty="0">
                <a:solidFill>
                  <a:srgbClr val="000000"/>
                </a:solidFill>
                <a:cs typeface="DejaVu Sans" charset="0"/>
              </a:rPr>
              <a:t>**PIM: Processor In Memory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3584" y="937997"/>
            <a:ext cx="1727792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528524" y="1346702"/>
            <a:ext cx="7006132" cy="7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33CC"/>
                </a:solidFill>
              </a:rPr>
              <a:t>Memory bottleneck - </a:t>
            </a:r>
            <a:r>
              <a:rPr lang="en-US" sz="1800" kern="0" dirty="0"/>
              <a:t>critical for </a:t>
            </a:r>
            <a:r>
              <a:rPr lang="en-US" sz="1800" i="1" kern="0" dirty="0"/>
              <a:t>memory-intensive</a:t>
            </a:r>
            <a:r>
              <a:rPr lang="en-US" sz="1800" dirty="0"/>
              <a:t> Big Data apps</a:t>
            </a:r>
            <a:endParaRPr lang="en-US" sz="1800" i="1" kern="0" dirty="0">
              <a:solidFill>
                <a:srgbClr val="FF4A00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Promise of </a:t>
            </a:r>
            <a:r>
              <a:rPr lang="en-US" sz="1800" dirty="0">
                <a:solidFill>
                  <a:srgbClr val="FF4A00"/>
                </a:solidFill>
              </a:rPr>
              <a:t>CMC</a:t>
            </a:r>
            <a:r>
              <a:rPr lang="en-US" sz="1800" dirty="0"/>
              <a:t> for </a:t>
            </a:r>
            <a:r>
              <a:rPr lang="en-US" sz="1600" dirty="0">
                <a:solidFill>
                  <a:srgbClr val="0021A5"/>
                </a:solidFill>
              </a:rPr>
              <a:t>C-RAM*</a:t>
            </a:r>
            <a:r>
              <a:rPr lang="en-US" sz="1600" dirty="0"/>
              <a:t> &amp; </a:t>
            </a:r>
            <a:r>
              <a:rPr lang="en-US" sz="1600" dirty="0">
                <a:solidFill>
                  <a:srgbClr val="0021A5"/>
                </a:solidFill>
              </a:rPr>
              <a:t>PIM** </a:t>
            </a:r>
            <a:r>
              <a:rPr lang="en-US" sz="1600" dirty="0"/>
              <a:t>processing</a:t>
            </a:r>
            <a:endParaRPr lang="en-US" sz="1800" i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93" y="673239"/>
            <a:ext cx="1371546" cy="3136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91" y="3137116"/>
            <a:ext cx="3408920" cy="2890343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009406" y="3371363"/>
            <a:ext cx="3969934" cy="125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Prototype platform:</a:t>
            </a:r>
          </a:p>
          <a:p>
            <a:pPr marL="228600" indent="-2286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FF4A00"/>
                </a:solidFill>
              </a:rPr>
              <a:t>FPGA + HMC</a:t>
            </a:r>
            <a:r>
              <a:rPr lang="en-US" sz="1800" dirty="0"/>
              <a:t>: Implemented &amp; instrumented for observability on </a:t>
            </a:r>
            <a:r>
              <a:rPr lang="en-US" sz="1800" dirty="0">
                <a:solidFill>
                  <a:srgbClr val="0000FF"/>
                </a:solidFill>
              </a:rPr>
              <a:t>Convey Merlin board </a:t>
            </a:r>
            <a:r>
              <a:rPr lang="en-US" sz="1800" dirty="0"/>
              <a:t>from Micron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3657600" y="4562796"/>
            <a:ext cx="4860758" cy="161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Case study:</a:t>
            </a:r>
          </a:p>
          <a:p>
            <a:pPr marL="228600" indent="-2286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/>
              <a:t>Initial model of </a:t>
            </a:r>
            <a:r>
              <a:rPr lang="en-US" sz="1800" dirty="0">
                <a:solidFill>
                  <a:srgbClr val="FF6E33"/>
                </a:solidFill>
              </a:rPr>
              <a:t>notional CMC</a:t>
            </a:r>
            <a:r>
              <a:rPr lang="en-US" sz="1800" baseline="30000" dirty="0">
                <a:solidFill>
                  <a:srgbClr val="FF6E33"/>
                </a:solidFill>
              </a:rPr>
              <a:t>+</a:t>
            </a:r>
            <a:r>
              <a:rPr lang="en-US" sz="1800" dirty="0">
                <a:solidFill>
                  <a:srgbClr val="0021A5"/>
                </a:solidFill>
              </a:rPr>
              <a:t>:</a:t>
            </a:r>
            <a:endParaRPr lang="en-US" sz="1800" dirty="0">
              <a:solidFill>
                <a:srgbClr val="FF6E33"/>
              </a:solidFill>
            </a:endParaRPr>
          </a:p>
          <a:p>
            <a:pPr marL="228600" indent="-2286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/>
              <a:t>Initial </a:t>
            </a:r>
            <a:r>
              <a:rPr lang="en-US" sz="1800" dirty="0">
                <a:solidFill>
                  <a:srgbClr val="FF6E33"/>
                </a:solidFill>
              </a:rPr>
              <a:t>case-study app</a:t>
            </a:r>
          </a:p>
          <a:p>
            <a:pPr marL="555625" lvl="1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0021A5"/>
                </a:solidFill>
              </a:rPr>
              <a:t>DRE</a:t>
            </a:r>
            <a:r>
              <a:rPr lang="en-US" sz="1600" dirty="0">
                <a:solidFill>
                  <a:schemeClr val="tx1"/>
                </a:solidFill>
              </a:rPr>
              <a:t>: Data Reordering/Rearrangement Engine (LLNL)</a:t>
            </a:r>
            <a:endParaRPr lang="en-US" sz="1800" dirty="0">
              <a:solidFill>
                <a:schemeClr val="tx1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800" dirty="0">
              <a:solidFill>
                <a:srgbClr val="0033CC"/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81CDB180-F93F-440A-8193-8CC66141873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775909" y="6157085"/>
            <a:ext cx="3087931" cy="64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4300" indent="-114300"/>
            <a:r>
              <a:rPr lang="en-US" sz="1050" baseline="30000" dirty="0">
                <a:solidFill>
                  <a:srgbClr val="000000"/>
                </a:solidFill>
                <a:cs typeface="DejaVu Sans" charset="0"/>
              </a:rPr>
              <a:t>+</a:t>
            </a:r>
            <a:r>
              <a:rPr lang="en-US" sz="1050" dirty="0">
                <a:solidFill>
                  <a:srgbClr val="000000"/>
                </a:solidFill>
                <a:cs typeface="DejaVu Sans" charset="0"/>
              </a:rPr>
              <a:t> </a:t>
            </a:r>
            <a:r>
              <a:rPr lang="en-US" sz="1050" dirty="0"/>
              <a:t>Nair, R., et al. "Active Memory Cube: A processing-in-memory architecture for </a:t>
            </a:r>
            <a:r>
              <a:rPr lang="en-US" sz="1050" dirty="0" err="1"/>
              <a:t>exascale</a:t>
            </a:r>
            <a:r>
              <a:rPr lang="en-US" sz="1050" dirty="0"/>
              <a:t> systems.“ IBM Journal of Research and Development 59.2/3 (2015): 17-1.</a:t>
            </a:r>
          </a:p>
          <a:p>
            <a:pPr marL="114300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1050" dirty="0">
              <a:solidFill>
                <a:srgbClr val="000000"/>
              </a:solidFill>
              <a:cs typeface="DejaVu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2671" y="2952069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F3-16</a:t>
            </a:r>
          </a:p>
        </p:txBody>
      </p:sp>
      <p:sp>
        <p:nvSpPr>
          <p:cNvPr id="16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/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28" y="277813"/>
            <a:ext cx="8743072" cy="799341"/>
          </a:xfrm>
        </p:spPr>
        <p:txBody>
          <a:bodyPr>
            <a:noAutofit/>
          </a:bodyPr>
          <a:lstStyle/>
          <a:p>
            <a:pPr marL="1430338" indent="-1430338"/>
            <a:r>
              <a:rPr lang="en-US" sz="3000" dirty="0"/>
              <a:t>T2: Custom Memory Cube Research Platform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60" y="3394896"/>
            <a:ext cx="894391" cy="2045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28" y="1983113"/>
            <a:ext cx="3378123" cy="3344779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134800" y="821167"/>
            <a:ext cx="4633816" cy="529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/>
              <a:t>Platform development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21A5"/>
                </a:solidFill>
              </a:rPr>
              <a:t>Complete development &amp; instrumentation </a:t>
            </a:r>
            <a:r>
              <a:rPr lang="en-US" sz="1800" dirty="0"/>
              <a:t>of CMC platform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21A5"/>
                </a:solidFill>
              </a:rPr>
              <a:t>Develop library for customization </a:t>
            </a:r>
            <a:r>
              <a:rPr lang="en-US" sz="1800" dirty="0"/>
              <a:t>of notional CMC architecture under study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33CC"/>
                </a:solidFill>
              </a:rPr>
              <a:t>Explore CMC apps using HT, </a:t>
            </a:r>
            <a:r>
              <a:rPr lang="en-US" sz="1800" dirty="0"/>
              <a:t>a high-level synthesis language/tool from Micron/Convey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b="1" dirty="0"/>
              <a:t>Case studies to explore: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33CC"/>
                </a:solidFill>
              </a:rPr>
              <a:t>Notional CMC architectures</a:t>
            </a:r>
          </a:p>
          <a:p>
            <a:pPr marL="228600" indent="-2286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33CC"/>
                </a:solidFill>
              </a:rPr>
              <a:t>CMC apps, including:</a:t>
            </a:r>
          </a:p>
          <a:p>
            <a:pPr marL="555625" lvl="1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Data Reordering/Rearrangement Engine</a:t>
            </a:r>
          </a:p>
          <a:p>
            <a:pPr marL="555625" lvl="1" indent="-22860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Sorting algorithms</a:t>
            </a:r>
          </a:p>
          <a:p>
            <a:pPr marL="555625" lvl="1" indent="-22860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Bloom filter</a:t>
            </a:r>
          </a:p>
          <a:p>
            <a:pPr marL="228600" indent="-228600"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33CC"/>
                </a:solidFill>
              </a:rPr>
              <a:t>Lessons learned, including:</a:t>
            </a:r>
          </a:p>
          <a:p>
            <a:pPr marL="555625" lvl="1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Characteristics of </a:t>
            </a:r>
            <a:r>
              <a:rPr lang="en-US" sz="1600" dirty="0">
                <a:solidFill>
                  <a:srgbClr val="000000"/>
                </a:solidFill>
              </a:rPr>
              <a:t>CMC-amenable</a:t>
            </a:r>
            <a:r>
              <a:rPr lang="en-US" sz="1600" dirty="0">
                <a:solidFill>
                  <a:schemeClr val="tx1"/>
                </a:solidFill>
              </a:rPr>
              <a:t> apps</a:t>
            </a:r>
          </a:p>
          <a:p>
            <a:pPr marL="555625" lvl="1" indent="-228600"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600" dirty="0">
                <a:solidFill>
                  <a:schemeClr val="tx1"/>
                </a:solidFill>
              </a:rPr>
              <a:t>How to re-factor algorithms to become CMC-amenable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657600" y="6248400"/>
            <a:ext cx="1828800" cy="457200"/>
          </a:xfrm>
        </p:spPr>
        <p:txBody>
          <a:bodyPr/>
          <a:lstStyle/>
          <a:p>
            <a:fld id="{81CDB180-F93F-440A-8193-8CC66141873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29049" y="1218519"/>
            <a:ext cx="1429657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F1-17</a:t>
            </a:r>
          </a:p>
        </p:txBody>
      </p:sp>
      <p:sp>
        <p:nvSpPr>
          <p:cNvPr id="9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323139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329243" y="3133296"/>
            <a:ext cx="4471055" cy="2962703"/>
            <a:chOff x="4291143" y="3133296"/>
            <a:chExt cx="4716266" cy="2962703"/>
          </a:xfrm>
          <a:solidFill>
            <a:srgbClr val="E7FFFF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4291143" y="3133296"/>
              <a:ext cx="1481003" cy="40048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291143" y="3485720"/>
              <a:ext cx="4716266" cy="261027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43398" y="3104885"/>
            <a:ext cx="4611757" cy="33393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>
              <a:buClr>
                <a:schemeClr val="accent1"/>
              </a:buClr>
            </a:pPr>
            <a:r>
              <a:rPr lang="en-US" sz="2200" b="1" dirty="0"/>
              <a:t>Approach</a:t>
            </a:r>
          </a:p>
          <a:p>
            <a:pPr marL="285750" lvl="1" indent="-231775" eaLnBrk="0" hangingPunct="0">
              <a:spcBef>
                <a:spcPts val="3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b="1" i="1" dirty="0">
                <a:solidFill>
                  <a:srgbClr val="0021A5"/>
                </a:solidFill>
                <a:latin typeface="+mn-lt"/>
                <a:cs typeface="+mn-cs"/>
              </a:rPr>
              <a:t>Design</a:t>
            </a:r>
            <a:r>
              <a:rPr lang="en-US" dirty="0">
                <a:solidFill>
                  <a:srgbClr val="0021A5"/>
                </a:solidFill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a high-density </a:t>
            </a:r>
            <a:r>
              <a:rPr lang="en-US" i="1" dirty="0">
                <a:solidFill>
                  <a:srgbClr val="FF4A00"/>
                </a:solidFill>
                <a:latin typeface="+mn-lt"/>
                <a:cs typeface="+mn-cs"/>
              </a:rPr>
              <a:t>Stratix 10-based </a:t>
            </a:r>
            <a:r>
              <a:rPr lang="en-US" dirty="0">
                <a:latin typeface="+mn-lt"/>
                <a:cs typeface="+mn-cs"/>
              </a:rPr>
              <a:t>system for app acceleration</a:t>
            </a:r>
          </a:p>
          <a:p>
            <a:pPr marL="285750" lvl="1" indent="-231775" eaLnBrk="0" hangingPunct="0">
              <a:spcBef>
                <a:spcPts val="3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b="1" i="1" dirty="0">
                <a:solidFill>
                  <a:srgbClr val="0021A5"/>
                </a:solidFill>
                <a:latin typeface="+mn-lt"/>
                <a:cs typeface="+mn-cs"/>
              </a:rPr>
              <a:t>Leverage</a:t>
            </a:r>
            <a:r>
              <a:rPr lang="en-US" dirty="0">
                <a:latin typeface="+mn-lt"/>
                <a:cs typeface="+mn-cs"/>
              </a:rPr>
              <a:t> multi-FPGA OpenCL framework to support </a:t>
            </a:r>
            <a:r>
              <a:rPr lang="en-US" dirty="0">
                <a:solidFill>
                  <a:srgbClr val="0021A5"/>
                </a:solidFill>
                <a:latin typeface="+mn-lt"/>
                <a:cs typeface="+mn-cs"/>
              </a:rPr>
              <a:t>multi-FPGA apps</a:t>
            </a:r>
          </a:p>
          <a:p>
            <a:pPr marL="285750" lvl="1" indent="-231775" eaLnBrk="0" hangingPunct="0">
              <a:spcBef>
                <a:spcPts val="3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b="1" i="1" dirty="0">
                <a:solidFill>
                  <a:srgbClr val="0021A5"/>
                </a:solidFill>
                <a:latin typeface="+mn-lt"/>
                <a:cs typeface="+mn-cs"/>
              </a:rPr>
              <a:t>Explore</a:t>
            </a:r>
            <a:r>
              <a:rPr lang="en-US" dirty="0">
                <a:latin typeface="+mn-lt"/>
                <a:cs typeface="+mn-cs"/>
              </a:rPr>
              <a:t> large-scale RC apps from various scientific domains</a:t>
            </a:r>
          </a:p>
          <a:p>
            <a:pPr lvl="2" indent="-231775" eaLnBrk="0" hangingPunct="0">
              <a:spcBef>
                <a:spcPts val="3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00" dirty="0">
                <a:solidFill>
                  <a:srgbClr val="0021A5"/>
                </a:solidFill>
              </a:rPr>
              <a:t>Computational fluid dynamics</a:t>
            </a:r>
          </a:p>
          <a:p>
            <a:pPr lvl="2" indent="-231775" eaLnBrk="0" hangingPunct="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00" dirty="0">
                <a:solidFill>
                  <a:srgbClr val="0021A5"/>
                </a:solidFill>
              </a:rPr>
              <a:t>Monte Carlo options pricing</a:t>
            </a:r>
          </a:p>
          <a:p>
            <a:pPr lvl="2" indent="-231775" eaLnBrk="0" hangingPunct="0">
              <a:spcBef>
                <a:spcPts val="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1600" dirty="0">
                <a:solidFill>
                  <a:srgbClr val="0021A5"/>
                </a:solidFill>
              </a:rPr>
              <a:t>Seismic data processing</a:t>
            </a:r>
          </a:p>
          <a:p>
            <a:pPr lvl="2" indent="-231775" eaLnBrk="0" hangingPunct="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en-US" dirty="0">
              <a:solidFill>
                <a:srgbClr val="FF4A00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296864"/>
            <a:ext cx="8686799" cy="595812"/>
          </a:xfrm>
        </p:spPr>
        <p:txBody>
          <a:bodyPr/>
          <a:lstStyle/>
          <a:p>
            <a:r>
              <a:rPr lang="en-US" sz="3000" dirty="0"/>
              <a:t>T3: Reconfigurable Intra-node Networks for RSC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5975" y="1909040"/>
            <a:ext cx="1072681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250" y="1108584"/>
            <a:ext cx="1727792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55" y="3301055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F3-16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351" y="3906838"/>
            <a:ext cx="4011538" cy="18004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lvl="1">
              <a:buClr>
                <a:schemeClr val="accent1"/>
              </a:buClr>
            </a:pPr>
            <a:r>
              <a:rPr lang="en-US" sz="2200" b="1" dirty="0"/>
              <a:t>Leveraged achievements</a:t>
            </a:r>
          </a:p>
          <a:p>
            <a:pPr marL="285750" lvl="1" indent="-231775" eaLnBrk="0" hangingPunct="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+mn-lt"/>
                <a:cs typeface="+mn-cs"/>
              </a:rPr>
              <a:t>Inter-FPGA network protocols </a:t>
            </a:r>
            <a:r>
              <a:rPr lang="en-US" i="1" dirty="0">
                <a:solidFill>
                  <a:srgbClr val="0021A5"/>
                </a:solidFill>
                <a:latin typeface="+mn-lt"/>
                <a:cs typeface="+mn-cs"/>
              </a:rPr>
              <a:t>(Novo-G - </a:t>
            </a:r>
            <a:r>
              <a:rPr lang="en-US" i="1" dirty="0">
                <a:solidFill>
                  <a:srgbClr val="FF4A00"/>
                </a:solidFill>
                <a:latin typeface="+mn-lt"/>
                <a:cs typeface="+mn-cs"/>
              </a:rPr>
              <a:t>Stratix V</a:t>
            </a:r>
            <a:r>
              <a:rPr lang="en-US" i="1" dirty="0">
                <a:solidFill>
                  <a:srgbClr val="0021A5"/>
                </a:solidFill>
                <a:latin typeface="+mn-lt"/>
                <a:cs typeface="+mn-cs"/>
              </a:rPr>
              <a:t>)</a:t>
            </a:r>
          </a:p>
          <a:p>
            <a:pPr marL="285750" lvl="1" indent="-231775" eaLnBrk="0" hangingPunct="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dirty="0">
                <a:latin typeface="+mn-lt"/>
                <a:cs typeface="+mn-cs"/>
              </a:rPr>
              <a:t>Multi-FPGA </a:t>
            </a:r>
            <a:r>
              <a:rPr lang="en-US" i="1" dirty="0">
                <a:solidFill>
                  <a:srgbClr val="FF4A00"/>
                </a:solidFill>
                <a:latin typeface="+mn-lt"/>
                <a:cs typeface="+mn-cs"/>
              </a:rPr>
              <a:t>OpenCL</a:t>
            </a:r>
            <a:r>
              <a:rPr lang="en-US" i="1" dirty="0">
                <a:solidFill>
                  <a:srgbClr val="0021A5"/>
                </a:solidFill>
                <a:latin typeface="+mn-lt"/>
                <a:cs typeface="+mn-cs"/>
              </a:rPr>
              <a:t> framework</a:t>
            </a:r>
          </a:p>
          <a:p>
            <a:pPr marL="285750" lvl="1" indent="-231775" eaLnBrk="0" hangingPunct="0">
              <a:spcBef>
                <a:spcPts val="6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i="1" dirty="0">
                <a:solidFill>
                  <a:srgbClr val="FF4A00"/>
                </a:solidFill>
                <a:latin typeface="+mn-lt"/>
                <a:cs typeface="+mn-cs"/>
              </a:rPr>
              <a:t>Reconfigurable</a:t>
            </a:r>
            <a:r>
              <a:rPr lang="en-US" dirty="0">
                <a:latin typeface="+mn-lt"/>
                <a:cs typeface="+mn-cs"/>
              </a:rPr>
              <a:t> topology studies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05086" y="1766295"/>
            <a:ext cx="745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accent1"/>
              </a:buClr>
            </a:pPr>
            <a:r>
              <a:rPr lang="en-US" dirty="0"/>
              <a:t>Create a </a:t>
            </a:r>
            <a:r>
              <a:rPr lang="en-US" dirty="0">
                <a:solidFill>
                  <a:srgbClr val="FF4A00"/>
                </a:solidFill>
              </a:rPr>
              <a:t>single-node</a:t>
            </a:r>
            <a:r>
              <a:rPr lang="en-US" dirty="0"/>
              <a:t>, </a:t>
            </a:r>
            <a:r>
              <a:rPr lang="en-US" dirty="0">
                <a:solidFill>
                  <a:srgbClr val="FF4A00"/>
                </a:solidFill>
              </a:rPr>
              <a:t>highly connected</a:t>
            </a:r>
            <a:r>
              <a:rPr lang="en-US" dirty="0"/>
              <a:t> </a:t>
            </a:r>
            <a:r>
              <a:rPr lang="en-US" dirty="0">
                <a:solidFill>
                  <a:srgbClr val="0021A5"/>
                </a:solidFill>
              </a:rPr>
              <a:t>RC system </a:t>
            </a:r>
            <a:r>
              <a:rPr lang="en-US" dirty="0"/>
              <a:t>to explore</a:t>
            </a:r>
            <a:br>
              <a:rPr lang="en-US" dirty="0"/>
            </a:br>
            <a:r>
              <a:rPr lang="en-US" dirty="0"/>
              <a:t>large-scale multi-FPGA app acceleration through OpenCL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7244" y="891682"/>
            <a:ext cx="6723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0021A5"/>
                </a:solidFill>
              </a:rPr>
              <a:t>Interconnected</a:t>
            </a:r>
            <a:r>
              <a:rPr lang="en-US" dirty="0"/>
              <a:t>, </a:t>
            </a:r>
            <a:r>
              <a:rPr lang="en-US" dirty="0">
                <a:solidFill>
                  <a:srgbClr val="FF4A00"/>
                </a:solidFill>
              </a:rPr>
              <a:t>high-performance FPGAs </a:t>
            </a:r>
            <a:r>
              <a:rPr lang="en-US" dirty="0"/>
              <a:t>hold promised for acceleration of key apps in science</a:t>
            </a:r>
          </a:p>
          <a:p>
            <a:pPr marL="285750" lvl="1" indent="-285750"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i="1" dirty="0">
                <a:solidFill>
                  <a:srgbClr val="0021A5"/>
                </a:solidFill>
              </a:rPr>
              <a:t>Performance</a:t>
            </a:r>
            <a:r>
              <a:rPr lang="en-US" dirty="0"/>
              <a:t> &amp; </a:t>
            </a:r>
            <a:r>
              <a:rPr lang="en-US" i="1" dirty="0">
                <a:solidFill>
                  <a:srgbClr val="0021A5"/>
                </a:solidFill>
              </a:rPr>
              <a:t>usability</a:t>
            </a:r>
            <a:r>
              <a:rPr lang="en-US" dirty="0"/>
              <a:t> a must!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2489" y="2680908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F1-17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76" y="2667298"/>
            <a:ext cx="1809085" cy="12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45947" y="2410130"/>
            <a:ext cx="2254959" cy="1075591"/>
            <a:chOff x="6448847" y="2332908"/>
            <a:chExt cx="2382009" cy="1135738"/>
          </a:xfrm>
        </p:grpSpPr>
        <p:pic>
          <p:nvPicPr>
            <p:cNvPr id="16" name="Picture 4" descr="Image result for stratix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847" y="2332908"/>
              <a:ext cx="1486850" cy="113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6588" y="2355080"/>
              <a:ext cx="1034268" cy="1025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TextBox 25"/>
          <p:cNvSpPr txBox="1"/>
          <p:nvPr/>
        </p:nvSpPr>
        <p:spPr>
          <a:xfrm>
            <a:off x="2955533" y="6192340"/>
            <a:ext cx="3332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RSC: Reconfigurable Supercomputing</a:t>
            </a:r>
          </a:p>
        </p:txBody>
      </p:sp>
      <p:sp>
        <p:nvSpPr>
          <p:cNvPr id="21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3263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  <p:bldP spid="9" grpId="0"/>
      <p:bldP spid="10" grpId="0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34" y="295275"/>
            <a:ext cx="8869449" cy="614363"/>
          </a:xfrm>
        </p:spPr>
        <p:txBody>
          <a:bodyPr/>
          <a:lstStyle/>
          <a:p>
            <a:r>
              <a:rPr lang="en-US" sz="2800" dirty="0"/>
              <a:t>T4: </a:t>
            </a:r>
            <a:r>
              <a:rPr lang="en-US" sz="2400" dirty="0">
                <a:solidFill>
                  <a:srgbClr val="000000"/>
                </a:solidFill>
              </a:rPr>
              <a:t>Network Architecture</a:t>
            </a:r>
            <a:r>
              <a:rPr lang="en-US" sz="2400" dirty="0">
                <a:solidFill>
                  <a:schemeClr val="tx1"/>
                </a:solidFill>
                <a:latin typeface="Garamond"/>
              </a:rPr>
              <a:t> Analysis for New-Gen Interconnects</a:t>
            </a:r>
            <a:endParaRPr lang="en-US" sz="2800" dirty="0">
              <a:latin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9472" y="1026364"/>
            <a:ext cx="1072681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25" y="1026364"/>
            <a:ext cx="1727792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425" y="3228975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F7-16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25" y="1400175"/>
            <a:ext cx="4166997" cy="147732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Links require </a:t>
            </a:r>
            <a:r>
              <a:rPr lang="en-US" dirty="0">
                <a:solidFill>
                  <a:srgbClr val="0033CC"/>
                </a:solidFill>
              </a:rPr>
              <a:t>high bandwidth</a:t>
            </a:r>
            <a:r>
              <a:rPr lang="en-US" dirty="0"/>
              <a:t>, </a:t>
            </a:r>
            <a:r>
              <a:rPr lang="en-US" dirty="0">
                <a:solidFill>
                  <a:srgbClr val="0033CC"/>
                </a:solidFill>
              </a:rPr>
              <a:t>fault tolerance </a:t>
            </a:r>
            <a:r>
              <a:rPr lang="en-US" dirty="0"/>
              <a:t>and </a:t>
            </a:r>
            <a:r>
              <a:rPr lang="en-US" dirty="0">
                <a:solidFill>
                  <a:srgbClr val="0033CC"/>
                </a:solidFill>
              </a:rPr>
              <a:t>EMP resilience*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CC"/>
                </a:solidFill>
              </a:rPr>
              <a:t>New-gen technology</a:t>
            </a:r>
            <a:r>
              <a:rPr lang="en-US" dirty="0"/>
              <a:t>, e.g., fiber optic networks and/or wireless networks may improve performance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9650" y="1437163"/>
            <a:ext cx="4019550" cy="144655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 topology design and simulation for aerospace networks </a:t>
            </a:r>
            <a:r>
              <a:rPr lang="en-US" dirty="0">
                <a:solidFill>
                  <a:srgbClr val="0033CC"/>
                </a:solidFill>
              </a:rPr>
              <a:t>with new-gen interconnects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Simulation and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Proof of 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50" y="3638550"/>
            <a:ext cx="4270113" cy="17541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wired analysis of leading-edge</a:t>
            </a:r>
            <a:r>
              <a:rPr lang="en-US" b="1" dirty="0"/>
              <a:t> </a:t>
            </a:r>
            <a:r>
              <a:rPr lang="en-US" dirty="0">
                <a:solidFill>
                  <a:srgbClr val="0033CC"/>
                </a:solidFill>
              </a:rPr>
              <a:t>switch, bus, &amp; P2P</a:t>
            </a:r>
            <a:r>
              <a:rPr lang="en-US" b="1" dirty="0">
                <a:solidFill>
                  <a:srgbClr val="35742A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network technologies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</a:t>
            </a:r>
            <a:r>
              <a:rPr lang="en-US" dirty="0">
                <a:solidFill>
                  <a:srgbClr val="0033CC"/>
                </a:solidFill>
              </a:rPr>
              <a:t>library of network simulation models </a:t>
            </a:r>
            <a:r>
              <a:rPr lang="en-US" dirty="0"/>
              <a:t>for experimenting with scaled network topologies</a:t>
            </a:r>
          </a:p>
        </p:txBody>
      </p:sp>
      <p:pic>
        <p:nvPicPr>
          <p:cNvPr id="9" name="Picture 8" descr="protocol_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3" y="2973388"/>
            <a:ext cx="4249737" cy="2761667"/>
          </a:xfrm>
          <a:prstGeom prst="rect">
            <a:avLst/>
          </a:prstGeom>
        </p:spPr>
      </p:pic>
      <p:sp>
        <p:nvSpPr>
          <p:cNvPr id="11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5184" y="6172073"/>
            <a:ext cx="39102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* EMP resilience: Electromagnetic Pulse resilience</a:t>
            </a:r>
          </a:p>
        </p:txBody>
      </p:sp>
    </p:spTree>
    <p:extLst>
      <p:ext uri="{BB962C8B-B14F-4D97-AF65-F5344CB8AC3E}">
        <p14:creationId xmlns:p14="http://schemas.microsoft.com/office/powerpoint/2010/main" val="145503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625" y="1143000"/>
            <a:ext cx="1429657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F1-17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05" y="4261485"/>
            <a:ext cx="5910399" cy="153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9575" y="1692256"/>
            <a:ext cx="4134993" cy="278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Simulation</a:t>
            </a:r>
          </a:p>
          <a:p>
            <a:pPr marL="228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21A5"/>
                </a:solidFill>
              </a:rPr>
              <a:t>Development </a:t>
            </a:r>
            <a:r>
              <a:rPr lang="en-US" sz="1800" dirty="0"/>
              <a:t>of simulation tools for network and data-flow modeling 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21A5"/>
                </a:solidFill>
              </a:rPr>
              <a:t>Fault-tolerance </a:t>
            </a:r>
            <a:r>
              <a:rPr lang="en-US" sz="1800" dirty="0">
                <a:solidFill>
                  <a:srgbClr val="000000"/>
                </a:solidFill>
              </a:rPr>
              <a:t>analysis of links, switches, and nodes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21A5"/>
                </a:solidFill>
              </a:rPr>
              <a:t>Link budget analysis</a:t>
            </a:r>
            <a:r>
              <a:rPr lang="en-US" sz="1800" dirty="0"/>
              <a:t> of various types of  links, switches, and nodes (optical, wireless)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1645" y="1323231"/>
            <a:ext cx="4077555" cy="261610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b="1" dirty="0"/>
              <a:t>Hardware</a:t>
            </a:r>
            <a:r>
              <a:rPr lang="en-US" sz="2000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1A5"/>
                </a:solidFill>
              </a:rPr>
              <a:t>Develop new proof-of-concept </a:t>
            </a:r>
            <a:r>
              <a:rPr lang="en-US" dirty="0">
                <a:solidFill>
                  <a:srgbClr val="000000"/>
                </a:solidFill>
              </a:rPr>
              <a:t>switching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1A5"/>
                </a:solidFill>
              </a:rPr>
              <a:t>Optimize</a:t>
            </a:r>
            <a:r>
              <a:rPr lang="en-US" dirty="0"/>
              <a:t> use of WDM LAN or wireless LAN approaches for aerospace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1A5"/>
                </a:solidFill>
              </a:rPr>
              <a:t>Develop network management techniques </a:t>
            </a:r>
            <a:r>
              <a:rPr lang="en-US" dirty="0">
                <a:solidFill>
                  <a:srgbClr val="000000"/>
                </a:solidFill>
              </a:rPr>
              <a:t>using built-in</a:t>
            </a:r>
            <a:r>
              <a:rPr lang="en-US" dirty="0"/>
              <a:t> fault tolerance mechanisms 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478" y="295275"/>
            <a:ext cx="8869449" cy="614363"/>
          </a:xfrm>
        </p:spPr>
        <p:txBody>
          <a:bodyPr/>
          <a:lstStyle/>
          <a:p>
            <a:r>
              <a:rPr lang="en-US" sz="2800" dirty="0"/>
              <a:t>T4: </a:t>
            </a:r>
            <a:r>
              <a:rPr lang="en-US" sz="2400" dirty="0">
                <a:solidFill>
                  <a:srgbClr val="000000"/>
                </a:solidFill>
              </a:rPr>
              <a:t>Network Architecture</a:t>
            </a:r>
            <a:r>
              <a:rPr lang="en-US" sz="2400" dirty="0">
                <a:solidFill>
                  <a:schemeClr val="tx1"/>
                </a:solidFill>
                <a:latin typeface="Garamond"/>
              </a:rPr>
              <a:t> Analysis for New-Gen Interconnects</a:t>
            </a:r>
            <a:endParaRPr lang="en-US" sz="2800" dirty="0">
              <a:latin typeface="Garamond"/>
            </a:endParaRPr>
          </a:p>
        </p:txBody>
      </p:sp>
      <p:sp>
        <p:nvSpPr>
          <p:cNvPr id="12" name="Rectangle 3"/>
          <p:cNvSpPr/>
          <p:nvPr/>
        </p:nvSpPr>
        <p:spPr bwMode="auto">
          <a:xfrm>
            <a:off x="8610600" y="59564"/>
            <a:ext cx="457200" cy="334136"/>
          </a:xfrm>
          <a:prstGeom prst="rect">
            <a:avLst/>
          </a:prstGeom>
          <a:solidFill>
            <a:srgbClr val="0021A5"/>
          </a:solidFill>
          <a:ln w="9525" cap="flat" cmpd="sng" algn="ctr">
            <a:solidFill>
              <a:srgbClr val="FF4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4A00"/>
                </a:solidFill>
                <a:effectLst/>
                <a:latin typeface="Arial" charset="0"/>
                <a:cs typeface="Arial" charset="0"/>
              </a:rPr>
              <a:t>F1</a:t>
            </a:r>
          </a:p>
        </p:txBody>
      </p:sp>
    </p:spTree>
    <p:extLst>
      <p:ext uri="{BB962C8B-B14F-4D97-AF65-F5344CB8AC3E}">
        <p14:creationId xmlns:p14="http://schemas.microsoft.com/office/powerpoint/2010/main" val="322942643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10501</TotalTime>
  <Words>774</Words>
  <Application>Microsoft Office PowerPoint</Application>
  <PresentationFormat>On-screen Show (4:3)</PresentationFormat>
  <Paragraphs>200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Edge</vt:lpstr>
      <vt:lpstr>F1-17: Architecture Studies for  New-Gen HPC Systems</vt:lpstr>
      <vt:lpstr>Project Motivations, Goals, &amp; Challenges</vt:lpstr>
      <vt:lpstr>F1-17: Architecture Studies for HPC Systems</vt:lpstr>
      <vt:lpstr>T1: Scalable Framework for RSC on Power Architecture</vt:lpstr>
      <vt:lpstr>T2: Custom Memory Cube Research Platform</vt:lpstr>
      <vt:lpstr>T2: Custom Memory Cube Research Platform</vt:lpstr>
      <vt:lpstr>T3: Reconfigurable Intra-node Networks for RSC</vt:lpstr>
      <vt:lpstr>T4: Network Architecture Analysis for New-Gen Interconnects</vt:lpstr>
      <vt:lpstr>T4: Network Architecture Analysis for New-Gen Interconnects</vt:lpstr>
      <vt:lpstr>Milestones, Deliverables &amp; Budget</vt:lpstr>
      <vt:lpstr>Conclusions &amp; Member Benefits</vt:lpstr>
    </vt:vector>
  </TitlesOfParts>
  <Company>CHREC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CAW16</dc:title>
  <dc:creator>Dr. Alan D. George</dc:creator>
  <cp:lastModifiedBy>hlam</cp:lastModifiedBy>
  <cp:revision>1328</cp:revision>
  <dcterms:created xsi:type="dcterms:W3CDTF">2003-07-12T15:21:27Z</dcterms:created>
  <dcterms:modified xsi:type="dcterms:W3CDTF">2016-11-30T20:07:25Z</dcterms:modified>
</cp:coreProperties>
</file>