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303" r:id="rId2"/>
    <p:sldId id="308" r:id="rId3"/>
    <p:sldId id="331" r:id="rId4"/>
    <p:sldId id="345" r:id="rId5"/>
    <p:sldId id="330" r:id="rId6"/>
    <p:sldId id="306" r:id="rId7"/>
    <p:sldId id="301" r:id="rId8"/>
    <p:sldId id="337" r:id="rId9"/>
    <p:sldId id="334" r:id="rId10"/>
    <p:sldId id="335" r:id="rId11"/>
    <p:sldId id="336" r:id="rId12"/>
    <p:sldId id="338" r:id="rId13"/>
    <p:sldId id="339" r:id="rId14"/>
    <p:sldId id="340" r:id="rId15"/>
    <p:sldId id="341" r:id="rId16"/>
    <p:sldId id="342" r:id="rId17"/>
    <p:sldId id="343" r:id="rId18"/>
    <p:sldId id="344" r:id="rId19"/>
    <p:sldId id="346" r:id="rId20"/>
    <p:sldId id="348" r:id="rId21"/>
    <p:sldId id="347" r:id="rId22"/>
    <p:sldId id="349" r:id="rId23"/>
    <p:sldId id="357" r:id="rId24"/>
    <p:sldId id="350" r:id="rId25"/>
    <p:sldId id="355" r:id="rId26"/>
    <p:sldId id="356" r:id="rId27"/>
    <p:sldId id="352" r:id="rId28"/>
    <p:sldId id="354" r:id="rId29"/>
    <p:sldId id="353" r:id="rId30"/>
    <p:sldId id="256" r:id="rId31"/>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p:defaultTextStyle>
  <p:extLst>
    <p:ext uri="{521415D9-36F7-43E2-AB2F-B90AF26B5E84}">
      <p14:sectionLst xmlns:p14="http://schemas.microsoft.com/office/powerpoint/2010/main">
        <p14:section name="Default Section" id="{A85DB48C-3AA3-4CB5-92B6-62E934940C14}">
          <p14:sldIdLst>
            <p14:sldId id="303"/>
            <p14:sldId id="308"/>
            <p14:sldId id="331"/>
            <p14:sldId id="345"/>
            <p14:sldId id="330"/>
            <p14:sldId id="306"/>
            <p14:sldId id="301"/>
            <p14:sldId id="337"/>
            <p14:sldId id="334"/>
            <p14:sldId id="335"/>
            <p14:sldId id="336"/>
            <p14:sldId id="338"/>
            <p14:sldId id="339"/>
            <p14:sldId id="340"/>
            <p14:sldId id="341"/>
            <p14:sldId id="342"/>
            <p14:sldId id="343"/>
            <p14:sldId id="344"/>
            <p14:sldId id="346"/>
            <p14:sldId id="348"/>
            <p14:sldId id="347"/>
            <p14:sldId id="349"/>
            <p14:sldId id="357"/>
            <p14:sldId id="350"/>
            <p14:sldId id="355"/>
            <p14:sldId id="356"/>
            <p14:sldId id="352"/>
            <p14:sldId id="354"/>
            <p14:sldId id="353"/>
            <p14:sldId id="25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2C"/>
    <a:srgbClr val="FF4A21"/>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7" autoAdjust="0"/>
    <p:restoredTop sz="85087" autoAdjust="0"/>
  </p:normalViewPr>
  <p:slideViewPr>
    <p:cSldViewPr snapToGrid="0" snapToObjects="1">
      <p:cViewPr varScale="1">
        <p:scale>
          <a:sx n="128" d="100"/>
          <a:sy n="128" d="100"/>
        </p:scale>
        <p:origin x="204" y="10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AC6E28A-33A3-DB4F-9F93-D3B0C6596826}" type="datetimeFigureOut">
              <a:rPr lang="en-US"/>
              <a:pPr>
                <a:defRPr/>
              </a:pPr>
              <a:t>12/10/2020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Rockwel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965ECB-F284-854D-818F-5BC971CC7BF3}" type="slidenum">
              <a:rPr lang="en-US"/>
              <a:pPr>
                <a:defRPr/>
              </a:pPr>
              <a:t>‹#›</a:t>
            </a:fld>
            <a:endParaRPr lang="en-US"/>
          </a:p>
        </p:txBody>
      </p:sp>
    </p:spTree>
    <p:extLst>
      <p:ext uri="{BB962C8B-B14F-4D97-AF65-F5344CB8AC3E}">
        <p14:creationId xmlns:p14="http://schemas.microsoft.com/office/powerpoint/2010/main" val="2633449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Quadon Medium"/>
                <a:ea typeface="+mn-ea"/>
                <a:cs typeface="+mn-cs"/>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Quadon Medium"/>
              </a:defRPr>
            </a:lvl1pPr>
          </a:lstStyle>
          <a:p>
            <a:pPr>
              <a:defRPr/>
            </a:pPr>
            <a:fld id="{0F85DB7A-A5FF-C04A-A4AA-98B39292EA77}" type="datetimeFigureOut">
              <a:rPr lang="en-US" smtClean="0"/>
              <a:pPr>
                <a:defRPr/>
              </a:pPr>
              <a:t>12/10/2020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Quadon Medium"/>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Quadon Medium"/>
              </a:defRPr>
            </a:lvl1pPr>
          </a:lstStyle>
          <a:p>
            <a:pPr>
              <a:defRPr/>
            </a:pPr>
            <a:fld id="{1A60B8F3-4DE0-044E-A0D2-83BDE6C791D5}" type="slidenum">
              <a:rPr lang="en-US" smtClean="0"/>
              <a:pPr>
                <a:defRPr/>
              </a:pPr>
              <a:t>‹#›</a:t>
            </a:fld>
            <a:endParaRPr lang="en-US" dirty="0"/>
          </a:p>
        </p:txBody>
      </p:sp>
    </p:spTree>
    <p:extLst>
      <p:ext uri="{BB962C8B-B14F-4D97-AF65-F5344CB8AC3E}">
        <p14:creationId xmlns:p14="http://schemas.microsoft.com/office/powerpoint/2010/main" val="2455649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Quadon Medium"/>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a:t>
            </a:fld>
            <a:endParaRPr lang="en-US" dirty="0"/>
          </a:p>
        </p:txBody>
      </p:sp>
    </p:spTree>
    <p:extLst>
      <p:ext uri="{BB962C8B-B14F-4D97-AF65-F5344CB8AC3E}">
        <p14:creationId xmlns:p14="http://schemas.microsoft.com/office/powerpoint/2010/main" val="241001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12</a:t>
            </a:fld>
            <a:endParaRPr lang="en-US" dirty="0"/>
          </a:p>
        </p:txBody>
      </p:sp>
    </p:spTree>
    <p:extLst>
      <p:ext uri="{BB962C8B-B14F-4D97-AF65-F5344CB8AC3E}">
        <p14:creationId xmlns:p14="http://schemas.microsoft.com/office/powerpoint/2010/main" val="21379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Offset DDoS attack</a:t>
            </a:r>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13</a:t>
            </a:fld>
            <a:endParaRPr lang="en-US" dirty="0"/>
          </a:p>
        </p:txBody>
      </p:sp>
    </p:spTree>
    <p:extLst>
      <p:ext uri="{BB962C8B-B14F-4D97-AF65-F5344CB8AC3E}">
        <p14:creationId xmlns:p14="http://schemas.microsoft.com/office/powerpoint/2010/main" val="178131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14</a:t>
            </a:fld>
            <a:endParaRPr lang="en-US" dirty="0"/>
          </a:p>
        </p:txBody>
      </p:sp>
    </p:spTree>
    <p:extLst>
      <p:ext uri="{BB962C8B-B14F-4D97-AF65-F5344CB8AC3E}">
        <p14:creationId xmlns:p14="http://schemas.microsoft.com/office/powerpoint/2010/main" val="88787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15</a:t>
            </a:fld>
            <a:endParaRPr lang="en-US" dirty="0"/>
          </a:p>
        </p:txBody>
      </p:sp>
    </p:spTree>
    <p:extLst>
      <p:ext uri="{BB962C8B-B14F-4D97-AF65-F5344CB8AC3E}">
        <p14:creationId xmlns:p14="http://schemas.microsoft.com/office/powerpoint/2010/main" val="340777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16</a:t>
            </a:fld>
            <a:endParaRPr lang="en-US" dirty="0"/>
          </a:p>
        </p:txBody>
      </p:sp>
    </p:spTree>
    <p:extLst>
      <p:ext uri="{BB962C8B-B14F-4D97-AF65-F5344CB8AC3E}">
        <p14:creationId xmlns:p14="http://schemas.microsoft.com/office/powerpoint/2010/main" val="41127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17</a:t>
            </a:fld>
            <a:endParaRPr lang="en-US" dirty="0"/>
          </a:p>
        </p:txBody>
      </p:sp>
    </p:spTree>
    <p:extLst>
      <p:ext uri="{BB962C8B-B14F-4D97-AF65-F5344CB8AC3E}">
        <p14:creationId xmlns:p14="http://schemas.microsoft.com/office/powerpoint/2010/main" val="57131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18</a:t>
            </a:fld>
            <a:endParaRPr lang="en-US" dirty="0"/>
          </a:p>
        </p:txBody>
      </p:sp>
    </p:spTree>
    <p:extLst>
      <p:ext uri="{BB962C8B-B14F-4D97-AF65-F5344CB8AC3E}">
        <p14:creationId xmlns:p14="http://schemas.microsoft.com/office/powerpoint/2010/main" val="259733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19</a:t>
            </a:fld>
            <a:endParaRPr lang="en-US" dirty="0"/>
          </a:p>
        </p:txBody>
      </p:sp>
    </p:spTree>
    <p:extLst>
      <p:ext uri="{BB962C8B-B14F-4D97-AF65-F5344CB8AC3E}">
        <p14:creationId xmlns:p14="http://schemas.microsoft.com/office/powerpoint/2010/main" val="298127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20</a:t>
            </a:fld>
            <a:endParaRPr lang="en-US" dirty="0"/>
          </a:p>
        </p:txBody>
      </p:sp>
    </p:spTree>
    <p:extLst>
      <p:ext uri="{BB962C8B-B14F-4D97-AF65-F5344CB8AC3E}">
        <p14:creationId xmlns:p14="http://schemas.microsoft.com/office/powerpoint/2010/main" val="56447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21</a:t>
            </a:fld>
            <a:endParaRPr lang="en-US" dirty="0"/>
          </a:p>
        </p:txBody>
      </p:sp>
    </p:spTree>
    <p:extLst>
      <p:ext uri="{BB962C8B-B14F-4D97-AF65-F5344CB8AC3E}">
        <p14:creationId xmlns:p14="http://schemas.microsoft.com/office/powerpoint/2010/main" val="364421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3</a:t>
            </a:fld>
            <a:endParaRPr lang="en-US" dirty="0"/>
          </a:p>
        </p:txBody>
      </p:sp>
    </p:spTree>
    <p:extLst>
      <p:ext uri="{BB962C8B-B14F-4D97-AF65-F5344CB8AC3E}">
        <p14:creationId xmlns:p14="http://schemas.microsoft.com/office/powerpoint/2010/main" val="390713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Architecture – Implementing custom architectures like RISC V (Why you would use RISC V)</a:t>
            </a:r>
          </a:p>
          <a:p>
            <a:r>
              <a:rPr lang="en-US" dirty="0" err="1"/>
              <a:t>PoCSD</a:t>
            </a:r>
            <a:r>
              <a:rPr lang="en-US" dirty="0"/>
              <a:t> – The ECE OS equivalent class but also has assignments involving dealing with the Linux file system and implementing in a distributed like system</a:t>
            </a:r>
          </a:p>
          <a:p>
            <a:r>
              <a:rPr lang="en-US" dirty="0"/>
              <a:t>ASP – Kernel Drivers</a:t>
            </a:r>
          </a:p>
          <a:p>
            <a:r>
              <a:rPr lang="en-US" dirty="0"/>
              <a:t>Hardware Security – Hardware Trojans, IDs, counterfeiting, detection, side channel attacks</a:t>
            </a:r>
          </a:p>
          <a:p>
            <a:r>
              <a:rPr lang="en-US" dirty="0"/>
              <a:t>Cross Layered Computer Security – Software side of security, buffer overflow, database attacks, stack manipulation</a:t>
            </a:r>
          </a:p>
          <a:p>
            <a:r>
              <a:rPr lang="en-US" dirty="0"/>
              <a:t>Computer Communications – Networking class</a:t>
            </a:r>
          </a:p>
          <a:p>
            <a:r>
              <a:rPr lang="en-US" dirty="0"/>
              <a:t>Foundations of DSP – </a:t>
            </a:r>
          </a:p>
          <a:p>
            <a:r>
              <a:rPr lang="en-US" dirty="0"/>
              <a:t>Approximate Computing – Helpful for research</a:t>
            </a:r>
          </a:p>
          <a:p>
            <a:r>
              <a:rPr lang="en-US" dirty="0"/>
              <a:t>Machine Learning- Linear Algebra, Statistics, Calculus, </a:t>
            </a:r>
            <a:r>
              <a:rPr lang="en-US" dirty="0" err="1"/>
              <a:t>etc</a:t>
            </a:r>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22</a:t>
            </a:fld>
            <a:endParaRPr lang="en-US" dirty="0"/>
          </a:p>
        </p:txBody>
      </p:sp>
    </p:spTree>
    <p:extLst>
      <p:ext uri="{BB962C8B-B14F-4D97-AF65-F5344CB8AC3E}">
        <p14:creationId xmlns:p14="http://schemas.microsoft.com/office/powerpoint/2010/main" val="127754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23</a:t>
            </a:fld>
            <a:endParaRPr lang="en-US" dirty="0"/>
          </a:p>
        </p:txBody>
      </p:sp>
    </p:spTree>
    <p:extLst>
      <p:ext uri="{BB962C8B-B14F-4D97-AF65-F5344CB8AC3E}">
        <p14:creationId xmlns:p14="http://schemas.microsoft.com/office/powerpoint/2010/main" val="253099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24</a:t>
            </a:fld>
            <a:endParaRPr lang="en-US" dirty="0"/>
          </a:p>
        </p:txBody>
      </p:sp>
    </p:spTree>
    <p:extLst>
      <p:ext uri="{BB962C8B-B14F-4D97-AF65-F5344CB8AC3E}">
        <p14:creationId xmlns:p14="http://schemas.microsoft.com/office/powerpoint/2010/main" val="281139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25</a:t>
            </a:fld>
            <a:endParaRPr lang="en-US" dirty="0"/>
          </a:p>
        </p:txBody>
      </p:sp>
    </p:spTree>
    <p:extLst>
      <p:ext uri="{BB962C8B-B14F-4D97-AF65-F5344CB8AC3E}">
        <p14:creationId xmlns:p14="http://schemas.microsoft.com/office/powerpoint/2010/main" val="728053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26</a:t>
            </a:fld>
            <a:endParaRPr lang="en-US" dirty="0"/>
          </a:p>
        </p:txBody>
      </p:sp>
    </p:spTree>
    <p:extLst>
      <p:ext uri="{BB962C8B-B14F-4D97-AF65-F5344CB8AC3E}">
        <p14:creationId xmlns:p14="http://schemas.microsoft.com/office/powerpoint/2010/main" val="96509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27</a:t>
            </a:fld>
            <a:endParaRPr lang="en-US" dirty="0"/>
          </a:p>
        </p:txBody>
      </p:sp>
    </p:spTree>
    <p:extLst>
      <p:ext uri="{BB962C8B-B14F-4D97-AF65-F5344CB8AC3E}">
        <p14:creationId xmlns:p14="http://schemas.microsoft.com/office/powerpoint/2010/main" val="378823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28</a:t>
            </a:fld>
            <a:endParaRPr lang="en-US" dirty="0"/>
          </a:p>
        </p:txBody>
      </p:sp>
    </p:spTree>
    <p:extLst>
      <p:ext uri="{BB962C8B-B14F-4D97-AF65-F5344CB8AC3E}">
        <p14:creationId xmlns:p14="http://schemas.microsoft.com/office/powerpoint/2010/main" val="157588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someone in the department, place of work, somewhere</a:t>
            </a:r>
          </a:p>
          <a:p>
            <a:r>
              <a:rPr lang="en-US" dirty="0"/>
              <a:t>-Ask educated questions</a:t>
            </a:r>
          </a:p>
          <a:p>
            <a:r>
              <a:rPr lang="en-US" dirty="0"/>
              <a:t>-You don’t know what you don’t know</a:t>
            </a:r>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29</a:t>
            </a:fld>
            <a:endParaRPr lang="en-US" dirty="0"/>
          </a:p>
        </p:txBody>
      </p:sp>
    </p:spTree>
    <p:extLst>
      <p:ext uri="{BB962C8B-B14F-4D97-AF65-F5344CB8AC3E}">
        <p14:creationId xmlns:p14="http://schemas.microsoft.com/office/powerpoint/2010/main" val="386408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4</a:t>
            </a:fld>
            <a:endParaRPr lang="en-US" dirty="0"/>
          </a:p>
        </p:txBody>
      </p:sp>
    </p:spTree>
    <p:extLst>
      <p:ext uri="{BB962C8B-B14F-4D97-AF65-F5344CB8AC3E}">
        <p14:creationId xmlns:p14="http://schemas.microsoft.com/office/powerpoint/2010/main" val="364697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5</a:t>
            </a:fld>
            <a:endParaRPr lang="en-US" dirty="0"/>
          </a:p>
        </p:txBody>
      </p:sp>
    </p:spTree>
    <p:extLst>
      <p:ext uri="{BB962C8B-B14F-4D97-AF65-F5344CB8AC3E}">
        <p14:creationId xmlns:p14="http://schemas.microsoft.com/office/powerpoint/2010/main" val="70859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7</a:t>
            </a:fld>
            <a:endParaRPr lang="en-US" dirty="0"/>
          </a:p>
        </p:txBody>
      </p:sp>
    </p:spTree>
    <p:extLst>
      <p:ext uri="{BB962C8B-B14F-4D97-AF65-F5344CB8AC3E}">
        <p14:creationId xmlns:p14="http://schemas.microsoft.com/office/powerpoint/2010/main" val="356796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8</a:t>
            </a:fld>
            <a:endParaRPr lang="en-US" dirty="0"/>
          </a:p>
        </p:txBody>
      </p:sp>
    </p:spTree>
    <p:extLst>
      <p:ext uri="{BB962C8B-B14F-4D97-AF65-F5344CB8AC3E}">
        <p14:creationId xmlns:p14="http://schemas.microsoft.com/office/powerpoint/2010/main" val="269975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9</a:t>
            </a:fld>
            <a:endParaRPr lang="en-US" dirty="0"/>
          </a:p>
        </p:txBody>
      </p:sp>
    </p:spTree>
    <p:extLst>
      <p:ext uri="{BB962C8B-B14F-4D97-AF65-F5344CB8AC3E}">
        <p14:creationId xmlns:p14="http://schemas.microsoft.com/office/powerpoint/2010/main" val="27261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10</a:t>
            </a:fld>
            <a:endParaRPr lang="en-US" dirty="0"/>
          </a:p>
        </p:txBody>
      </p:sp>
    </p:spTree>
    <p:extLst>
      <p:ext uri="{BB962C8B-B14F-4D97-AF65-F5344CB8AC3E}">
        <p14:creationId xmlns:p14="http://schemas.microsoft.com/office/powerpoint/2010/main" val="142152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60B8F3-4DE0-044E-A0D2-83BDE6C791D5}" type="slidenum">
              <a:rPr lang="en-US" smtClean="0"/>
              <a:pPr>
                <a:defRPr/>
              </a:pPr>
              <a:t>11</a:t>
            </a:fld>
            <a:endParaRPr lang="en-US" dirty="0"/>
          </a:p>
        </p:txBody>
      </p:sp>
    </p:spTree>
    <p:extLst>
      <p:ext uri="{BB962C8B-B14F-4D97-AF65-F5344CB8AC3E}">
        <p14:creationId xmlns:p14="http://schemas.microsoft.com/office/powerpoint/2010/main" val="3156468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709" y="1524"/>
            <a:ext cx="9141291" cy="5141976"/>
          </a:xfrm>
          <a:prstGeom prst="rect">
            <a:avLst/>
          </a:prstGeom>
        </p:spPr>
      </p:pic>
      <p:sp>
        <p:nvSpPr>
          <p:cNvPr id="6" name="Title 1"/>
          <p:cNvSpPr>
            <a:spLocks noGrp="1"/>
          </p:cNvSpPr>
          <p:nvPr>
            <p:ph type="title" hasCustomPrompt="1"/>
          </p:nvPr>
        </p:nvSpPr>
        <p:spPr>
          <a:xfrm>
            <a:off x="871298" y="1676188"/>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7" name="Text Placeholder 3"/>
          <p:cNvSpPr>
            <a:spLocks noGrp="1"/>
          </p:cNvSpPr>
          <p:nvPr>
            <p:ph type="body" sz="half" idx="2" hasCustomPrompt="1"/>
          </p:nvPr>
        </p:nvSpPr>
        <p:spPr>
          <a:xfrm>
            <a:off x="871299" y="3095756"/>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127672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0" y="762"/>
            <a:ext cx="9141291" cy="5141976"/>
          </a:xfrm>
          <a:prstGeom prst="rect">
            <a:avLst/>
          </a:prstGeom>
        </p:spPr>
      </p:pic>
      <p:sp>
        <p:nvSpPr>
          <p:cNvPr id="5" name="TextBox 4"/>
          <p:cNvSpPr txBox="1"/>
          <p:nvPr userDrawn="1"/>
        </p:nvSpPr>
        <p:spPr>
          <a:xfrm>
            <a:off x="786685" y="1136854"/>
            <a:ext cx="2170484" cy="553998"/>
          </a:xfrm>
          <a:prstGeom prst="rect">
            <a:avLst/>
          </a:prstGeom>
          <a:noFill/>
        </p:spPr>
        <p:txBody>
          <a:bodyPr wrap="square" rtlCol="0">
            <a:spAutoFit/>
          </a:bodyPr>
          <a:lstStyle/>
          <a:p>
            <a:r>
              <a:rPr lang="en-US" sz="1000" b="0" i="0" dirty="0">
                <a:solidFill>
                  <a:schemeClr val="bg1"/>
                </a:solidFill>
                <a:latin typeface="Quadon Medium"/>
                <a:cs typeface="Quadon Medium"/>
              </a:rPr>
              <a:t>DEPARTMENT OR UNIT NAME.</a:t>
            </a:r>
            <a:r>
              <a:rPr lang="en-US" sz="1000" b="0" i="0" baseline="0" dirty="0">
                <a:solidFill>
                  <a:schemeClr val="bg1"/>
                </a:solidFill>
                <a:latin typeface="Quadon Medium"/>
                <a:cs typeface="Quadon Medium"/>
              </a:rPr>
              <a:t> DELETE FROM MASTER SLIDE IF N/A</a:t>
            </a:r>
            <a:endParaRPr lang="en-US" sz="1000" b="0" i="0" dirty="0">
              <a:solidFill>
                <a:schemeClr val="bg1"/>
              </a:solidFill>
              <a:latin typeface="Quadon Medium"/>
              <a:cs typeface="Quadon Medium"/>
            </a:endParaRPr>
          </a:p>
        </p:txBody>
      </p:sp>
      <p:sp>
        <p:nvSpPr>
          <p:cNvPr id="8" name="Title 1"/>
          <p:cNvSpPr>
            <a:spLocks noGrp="1"/>
          </p:cNvSpPr>
          <p:nvPr>
            <p:ph type="title" hasCustomPrompt="1"/>
          </p:nvPr>
        </p:nvSpPr>
        <p:spPr>
          <a:xfrm>
            <a:off x="871298" y="2140561"/>
            <a:ext cx="8272702" cy="1334281"/>
          </a:xfrm>
        </p:spPr>
        <p:txBody>
          <a:bodyPr/>
          <a:lstStyle>
            <a:lvl1pPr algn="l">
              <a:lnSpc>
                <a:spcPct val="80000"/>
              </a:lnSpc>
              <a:defRPr sz="4800">
                <a:solidFill>
                  <a:schemeClr val="bg1"/>
                </a:solidFill>
              </a:defRPr>
            </a:lvl1pPr>
          </a:lstStyle>
          <a:p>
            <a:r>
              <a:rPr lang="en-US" dirty="0"/>
              <a:t>Presentation Title</a:t>
            </a:r>
            <a:br>
              <a:rPr lang="en-US" dirty="0"/>
            </a:br>
            <a:r>
              <a:rPr lang="en-US" dirty="0"/>
              <a:t>With Two Lines</a:t>
            </a:r>
          </a:p>
        </p:txBody>
      </p:sp>
      <p:sp>
        <p:nvSpPr>
          <p:cNvPr id="9" name="Text Placeholder 3"/>
          <p:cNvSpPr>
            <a:spLocks noGrp="1"/>
          </p:cNvSpPr>
          <p:nvPr>
            <p:ph type="body" sz="half" idx="2" hasCustomPrompt="1"/>
          </p:nvPr>
        </p:nvSpPr>
        <p:spPr>
          <a:xfrm>
            <a:off x="871299" y="3560129"/>
            <a:ext cx="8681355" cy="581025"/>
          </a:xfrm>
        </p:spPr>
        <p:txBody>
          <a:bodyPr rtlCol="0">
            <a:noAutofit/>
          </a:bodyPr>
          <a:lstStyle>
            <a:lvl1pPr marL="0" indent="0" algn="l">
              <a:buNone/>
              <a:defRPr kumimoji="0" sz="2400" b="0" i="0" u="none" strike="noStrike" kern="1200" cap="none" spc="0" normalizeH="0" baseline="0">
                <a:ln>
                  <a:noFill/>
                </a:ln>
                <a:solidFill>
                  <a:schemeClr val="bg1"/>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Presentation Subtitle</a:t>
            </a:r>
          </a:p>
        </p:txBody>
      </p:sp>
    </p:spTree>
    <p:extLst>
      <p:ext uri="{BB962C8B-B14F-4D97-AF65-F5344CB8AC3E}">
        <p14:creationId xmlns:p14="http://schemas.microsoft.com/office/powerpoint/2010/main" val="284942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251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289956" y="1722826"/>
            <a:ext cx="7556500" cy="310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7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21" y="2142597"/>
            <a:ext cx="7763657" cy="2611257"/>
          </a:xfrm>
        </p:spPr>
        <p:txBody>
          <a:bodyPr>
            <a:normAutofit/>
          </a:bodyPr>
          <a:lstStyle>
            <a:lvl1pPr>
              <a:defRPr sz="180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57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3821" y="2583842"/>
            <a:ext cx="3657600" cy="2268251"/>
          </a:xfrm>
        </p:spPr>
        <p:txBody>
          <a:bodyPr>
            <a:normAutofit/>
          </a:bodyPr>
          <a:lstStyle>
            <a:lvl1pPr>
              <a:defRPr sz="180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196158" y="2583842"/>
            <a:ext cx="3657600" cy="2268251"/>
          </a:xfrm>
        </p:spPr>
        <p:txBody>
          <a:bodyPr>
            <a:normAutofit/>
          </a:bodyPr>
          <a:lstStyle>
            <a:lvl1pPr>
              <a:defRPr sz="1800" b="0" i="0">
                <a:latin typeface="Quadon Medium"/>
                <a:cs typeface="Quadon Medium"/>
              </a:defRPr>
            </a:lvl1pPr>
            <a:lvl2pPr>
              <a:defRPr sz="1800">
                <a:latin typeface="Quadon Medium"/>
                <a:cs typeface="Quadon Medium"/>
              </a:defRPr>
            </a:lvl2pPr>
            <a:lvl3pPr>
              <a:defRPr sz="1800">
                <a:latin typeface="Quadon Medium"/>
                <a:cs typeface="Quadon Medium"/>
              </a:defRPr>
            </a:lvl3pPr>
            <a:lvl4pPr>
              <a:defRPr sz="1800">
                <a:latin typeface="Quadon Medium"/>
                <a:cs typeface="Quadon Medium"/>
              </a:defRPr>
            </a:lvl4pPr>
            <a:lvl5pPr>
              <a:defRPr sz="1800">
                <a:latin typeface="Quadon Medium"/>
                <a:cs typeface="Quadon Medium"/>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p:nvPr>
        </p:nvSpPr>
        <p:spPr>
          <a:xfrm>
            <a:off x="293821"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Gentona Book"/>
                <a:cs typeface="Gentona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196158" y="2301454"/>
            <a:ext cx="3657600" cy="242047"/>
          </a:xfrm>
          <a:prstGeom prst="rect">
            <a:avLst/>
          </a:prstGeom>
          <a:solidFill>
            <a:schemeClr val="accent3"/>
          </a:solidFill>
        </p:spPr>
        <p:txBody>
          <a:bodyPr tIns="0" bIns="0" anchor="ctr">
            <a:noAutofit/>
          </a:bodyPr>
          <a:lstStyle>
            <a:lvl1pPr marL="0" indent="0" algn="ctr">
              <a:spcBef>
                <a:spcPts val="0"/>
              </a:spcBef>
              <a:buNone/>
              <a:defRPr sz="1600" b="0">
                <a:solidFill>
                  <a:schemeClr val="bg1"/>
                </a:solidFill>
                <a:latin typeface="Gentona Book"/>
                <a:cs typeface="Gentona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p:cNvSpPr>
            <a:spLocks noGrp="1"/>
          </p:cNvSpPr>
          <p:nvPr>
            <p:ph type="body" sz="half" idx="10"/>
          </p:nvPr>
        </p:nvSpPr>
        <p:spPr>
          <a:xfrm>
            <a:off x="293821" y="1500290"/>
            <a:ext cx="7763657" cy="581025"/>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Gentona Book"/>
                <a:ea typeface="+mj-ea"/>
                <a:cs typeface="Gentona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381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0" y="762"/>
            <a:ext cx="9141291" cy="5141976"/>
          </a:xfrm>
          <a:prstGeom prst="rect">
            <a:avLst/>
          </a:prstGeom>
        </p:spPr>
      </p:pic>
      <p:pic>
        <p:nvPicPr>
          <p:cNvPr id="7" name="Picture 6">
            <a:extLst>
              <a:ext uri="{FF2B5EF4-FFF2-40B4-BE49-F238E27FC236}">
                <a16:creationId xmlns:a16="http://schemas.microsoft.com/office/drawing/2014/main" id="{553AE0F5-5504-3846-951C-F929F716AB2B}"/>
              </a:ext>
            </a:extLst>
          </p:cNvPr>
          <p:cNvPicPr>
            <a:picLocks noChangeAspect="1"/>
          </p:cNvPicPr>
          <p:nvPr userDrawn="1"/>
        </p:nvPicPr>
        <p:blipFill>
          <a:blip r:embed="rId3"/>
          <a:stretch>
            <a:fillRect/>
          </a:stretch>
        </p:blipFill>
        <p:spPr>
          <a:xfrm>
            <a:off x="2709" y="1524"/>
            <a:ext cx="9141290" cy="5141976"/>
          </a:xfrm>
          <a:prstGeom prst="rect">
            <a:avLst/>
          </a:prstGeom>
        </p:spPr>
      </p:pic>
    </p:spTree>
    <p:extLst>
      <p:ext uri="{BB962C8B-B14F-4D97-AF65-F5344CB8AC3E}">
        <p14:creationId xmlns:p14="http://schemas.microsoft.com/office/powerpoint/2010/main" val="16367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90C5E0-FA08-504F-A519-20D7EB6C10A0}"/>
              </a:ext>
            </a:extLst>
          </p:cNvPr>
          <p:cNvPicPr>
            <a:picLocks noChangeAspect="1"/>
          </p:cNvPicPr>
          <p:nvPr userDrawn="1"/>
        </p:nvPicPr>
        <p:blipFill rotWithShape="1">
          <a:blip r:embed="rId10"/>
          <a:srcRect b="90037"/>
          <a:stretch/>
        </p:blipFill>
        <p:spPr>
          <a:xfrm>
            <a:off x="0" y="2205"/>
            <a:ext cx="9144000" cy="512410"/>
          </a:xfrm>
          <a:prstGeom prst="rect">
            <a:avLst/>
          </a:prstGeom>
        </p:spPr>
      </p:pic>
      <p:sp>
        <p:nvSpPr>
          <p:cNvPr id="1026" name="Title Placeholder 1"/>
          <p:cNvSpPr>
            <a:spLocks noGrp="1"/>
          </p:cNvSpPr>
          <p:nvPr>
            <p:ph type="title"/>
          </p:nvPr>
        </p:nvSpPr>
        <p:spPr bwMode="auto">
          <a:xfrm>
            <a:off x="289956" y="893853"/>
            <a:ext cx="7556500" cy="83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89956" y="1722826"/>
            <a:ext cx="7556500" cy="310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289" r:id="rId2"/>
    <p:sldLayoutId id="2147484286" r:id="rId3"/>
    <p:sldLayoutId id="2147484285" r:id="rId4"/>
    <p:sldLayoutId id="2147484267" r:id="rId5"/>
    <p:sldLayoutId id="2147484269" r:id="rId6"/>
    <p:sldLayoutId id="2147484270" r:id="rId7"/>
    <p:sldLayoutId id="2147484265" r:id="rId8"/>
  </p:sldLayoutIdLst>
  <p:hf sldNum="0" hdr="0" ftr="0" dt="0"/>
  <p:txStyles>
    <p:titleStyle>
      <a:lvl1pPr algn="l" rtl="0" eaLnBrk="0" fontAlgn="base" hangingPunct="0">
        <a:spcBef>
          <a:spcPct val="0"/>
        </a:spcBef>
        <a:spcAft>
          <a:spcPct val="0"/>
        </a:spcAft>
        <a:defRPr sz="3600" b="0" kern="1200">
          <a:solidFill>
            <a:schemeClr val="accent1"/>
          </a:solidFill>
          <a:latin typeface="Gentona Book"/>
          <a:ea typeface="MS PGothic" panose="020B0600070205080204" pitchFamily="34" charset="-128"/>
          <a:cs typeface="Gentona Book"/>
        </a:defRPr>
      </a:lvl1pPr>
      <a:lvl2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bg1"/>
          </a:solidFill>
          <a:latin typeface="Rockwell" charset="0"/>
          <a:ea typeface="MS PGothic" panose="020B0600070205080204" pitchFamily="34" charset="-128"/>
          <a:cs typeface="MS PGothic" charset="0"/>
        </a:defRPr>
      </a:lvl5pPr>
      <a:lvl6pPr marL="457200" algn="l" rtl="0" fontAlgn="base">
        <a:spcBef>
          <a:spcPct val="0"/>
        </a:spcBef>
        <a:spcAft>
          <a:spcPct val="0"/>
        </a:spcAft>
        <a:defRPr sz="3600">
          <a:solidFill>
            <a:schemeClr val="accent2"/>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2"/>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2"/>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2"/>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Quadon Medium"/>
          <a:ea typeface="MS PGothic" panose="020B0600070205080204" pitchFamily="34" charset="-128"/>
          <a:cs typeface="Quadon Medium"/>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itu.int/rec/T-REC-G/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298" y="1676188"/>
            <a:ext cx="8211742" cy="1419568"/>
          </a:xfrm>
        </p:spPr>
        <p:txBody>
          <a:bodyPr/>
          <a:lstStyle/>
          <a:p>
            <a:r>
              <a:rPr lang="en-US" sz="4400" dirty="0"/>
              <a:t>FPGAs in Networking Applications &amp; Graduate Studies</a:t>
            </a:r>
          </a:p>
        </p:txBody>
      </p:sp>
      <p:sp>
        <p:nvSpPr>
          <p:cNvPr id="5" name="Text Placeholder 4"/>
          <p:cNvSpPr>
            <a:spLocks noGrp="1"/>
          </p:cNvSpPr>
          <p:nvPr>
            <p:ph type="body" sz="half" idx="2"/>
          </p:nvPr>
        </p:nvSpPr>
        <p:spPr>
          <a:xfrm>
            <a:off x="871299" y="2805243"/>
            <a:ext cx="6691239" cy="522573"/>
          </a:xfrm>
        </p:spPr>
        <p:txBody>
          <a:bodyPr/>
          <a:lstStyle/>
          <a:p>
            <a:r>
              <a:rPr lang="en-US" dirty="0"/>
              <a:t>By: Alexis Rodriguez</a:t>
            </a:r>
          </a:p>
        </p:txBody>
      </p:sp>
    </p:spTree>
    <p:extLst>
      <p:ext uri="{BB962C8B-B14F-4D97-AF65-F5344CB8AC3E}">
        <p14:creationId xmlns:p14="http://schemas.microsoft.com/office/powerpoint/2010/main" val="1344156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168272"/>
            <a:ext cx="7556500" cy="3394884"/>
          </a:xfrm>
        </p:spPr>
        <p:txBody>
          <a:bodyPr/>
          <a:lstStyle/>
          <a:p>
            <a:pPr>
              <a:spcBef>
                <a:spcPts val="0"/>
              </a:spcBef>
              <a:spcAft>
                <a:spcPts val="600"/>
              </a:spcAft>
            </a:pPr>
            <a:r>
              <a:rPr lang="en-US" dirty="0"/>
              <a:t>High Frequency Trading</a:t>
            </a:r>
          </a:p>
          <a:p>
            <a:pPr>
              <a:spcBef>
                <a:spcPts val="0"/>
              </a:spcBef>
              <a:spcAft>
                <a:spcPts val="600"/>
              </a:spcAft>
            </a:pPr>
            <a:r>
              <a:rPr lang="en-US" dirty="0"/>
              <a:t>Video Streaming</a:t>
            </a:r>
          </a:p>
          <a:p>
            <a:pPr lvl="1">
              <a:spcBef>
                <a:spcPts val="0"/>
              </a:spcBef>
              <a:spcAft>
                <a:spcPts val="600"/>
              </a:spcAft>
            </a:pPr>
            <a:r>
              <a:rPr lang="en-US" dirty="0"/>
              <a:t>Twitch (https://www.xilinx.com/publications/powered-by-xilinx/Twitch-Case-Study.pdf)</a:t>
            </a:r>
          </a:p>
          <a:p>
            <a:pPr>
              <a:spcBef>
                <a:spcPts val="0"/>
              </a:spcBef>
              <a:spcAft>
                <a:spcPts val="600"/>
              </a:spcAft>
            </a:pPr>
            <a:r>
              <a:rPr lang="en-US" dirty="0"/>
              <a:t>Software Defined Networking (SDN)</a:t>
            </a:r>
          </a:p>
          <a:p>
            <a:pPr lvl="1">
              <a:spcBef>
                <a:spcPts val="0"/>
              </a:spcBef>
              <a:spcAft>
                <a:spcPts val="600"/>
              </a:spcAft>
            </a:pPr>
            <a:r>
              <a:rPr lang="en-US" dirty="0"/>
              <a:t>Microsoft Catapult (https://www.microsoft.com/en-us/research/project/project-catapult/)</a:t>
            </a:r>
          </a:p>
        </p:txBody>
      </p:sp>
      <p:sp>
        <p:nvSpPr>
          <p:cNvPr id="4" name="Title 3"/>
          <p:cNvSpPr>
            <a:spLocks noGrp="1"/>
          </p:cNvSpPr>
          <p:nvPr>
            <p:ph type="title"/>
          </p:nvPr>
        </p:nvSpPr>
        <p:spPr>
          <a:xfrm>
            <a:off x="289956" y="580344"/>
            <a:ext cx="7556500" cy="837009"/>
          </a:xfrm>
        </p:spPr>
        <p:txBody>
          <a:bodyPr/>
          <a:lstStyle/>
          <a:p>
            <a:r>
              <a:rPr lang="en-US" dirty="0"/>
              <a:t>Four Key Trends</a:t>
            </a:r>
          </a:p>
        </p:txBody>
      </p:sp>
      <p:sp>
        <p:nvSpPr>
          <p:cNvPr id="6" name="TextBox 5">
            <a:extLst>
              <a:ext uri="{FF2B5EF4-FFF2-40B4-BE49-F238E27FC236}">
                <a16:creationId xmlns:a16="http://schemas.microsoft.com/office/drawing/2014/main" id="{539C0032-2F04-4312-907E-E0FBF68E1D60}"/>
              </a:ext>
            </a:extLst>
          </p:cNvPr>
          <p:cNvSpPr txBox="1"/>
          <p:nvPr/>
        </p:nvSpPr>
        <p:spPr>
          <a:xfrm>
            <a:off x="174617" y="4736892"/>
            <a:ext cx="8130174" cy="338554"/>
          </a:xfrm>
          <a:prstGeom prst="rect">
            <a:avLst/>
          </a:prstGeom>
          <a:noFill/>
        </p:spPr>
        <p:txBody>
          <a:bodyPr wrap="none" rtlCol="0">
            <a:spAutoFit/>
          </a:bodyPr>
          <a:lstStyle/>
          <a:p>
            <a:r>
              <a:rPr lang="en-US" sz="1600" i="1" dirty="0"/>
              <a:t>Source: https://www.arista.com/assets/data/pdf/Whitepapers/Trends-in-FPGA-WP.pdf</a:t>
            </a:r>
          </a:p>
        </p:txBody>
      </p:sp>
      <p:pic>
        <p:nvPicPr>
          <p:cNvPr id="7" name="Picture 6">
            <a:extLst>
              <a:ext uri="{FF2B5EF4-FFF2-40B4-BE49-F238E27FC236}">
                <a16:creationId xmlns:a16="http://schemas.microsoft.com/office/drawing/2014/main" id="{4D938C47-6540-4B5B-9F01-E8F0C58C504D}"/>
              </a:ext>
            </a:extLst>
          </p:cNvPr>
          <p:cNvPicPr>
            <a:picLocks noChangeAspect="1"/>
          </p:cNvPicPr>
          <p:nvPr/>
        </p:nvPicPr>
        <p:blipFill>
          <a:blip r:embed="rId3"/>
          <a:stretch>
            <a:fillRect/>
          </a:stretch>
        </p:blipFill>
        <p:spPr>
          <a:xfrm>
            <a:off x="6318078" y="2571750"/>
            <a:ext cx="2533979" cy="1344670"/>
          </a:xfrm>
          <a:prstGeom prst="rect">
            <a:avLst/>
          </a:prstGeom>
        </p:spPr>
      </p:pic>
      <p:cxnSp>
        <p:nvCxnSpPr>
          <p:cNvPr id="8" name="Straight Arrow Connector 7">
            <a:extLst>
              <a:ext uri="{FF2B5EF4-FFF2-40B4-BE49-F238E27FC236}">
                <a16:creationId xmlns:a16="http://schemas.microsoft.com/office/drawing/2014/main" id="{77CE9E9C-C04E-4917-961D-644252E38695}"/>
              </a:ext>
            </a:extLst>
          </p:cNvPr>
          <p:cNvCxnSpPr/>
          <p:nvPr/>
        </p:nvCxnSpPr>
        <p:spPr>
          <a:xfrm>
            <a:off x="5728138" y="2317919"/>
            <a:ext cx="515007" cy="462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10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168272"/>
            <a:ext cx="7556500" cy="3394884"/>
          </a:xfrm>
        </p:spPr>
        <p:txBody>
          <a:bodyPr/>
          <a:lstStyle/>
          <a:p>
            <a:pPr>
              <a:spcBef>
                <a:spcPts val="0"/>
              </a:spcBef>
              <a:spcAft>
                <a:spcPts val="600"/>
              </a:spcAft>
            </a:pPr>
            <a:r>
              <a:rPr lang="en-US" dirty="0"/>
              <a:t>High Frequency Trading</a:t>
            </a:r>
          </a:p>
          <a:p>
            <a:pPr>
              <a:spcBef>
                <a:spcPts val="0"/>
              </a:spcBef>
              <a:spcAft>
                <a:spcPts val="600"/>
              </a:spcAft>
            </a:pPr>
            <a:r>
              <a:rPr lang="en-US" dirty="0"/>
              <a:t>Video Streaming</a:t>
            </a:r>
          </a:p>
          <a:p>
            <a:pPr lvl="1">
              <a:spcBef>
                <a:spcPts val="0"/>
              </a:spcBef>
              <a:spcAft>
                <a:spcPts val="600"/>
              </a:spcAft>
            </a:pPr>
            <a:r>
              <a:rPr lang="en-US" dirty="0"/>
              <a:t>Twitch (https://www.xilinx.com/publications/powered-by-xilinx/Twitch-Case-Study.pdf)</a:t>
            </a:r>
          </a:p>
          <a:p>
            <a:pPr>
              <a:spcBef>
                <a:spcPts val="0"/>
              </a:spcBef>
              <a:spcAft>
                <a:spcPts val="600"/>
              </a:spcAft>
            </a:pPr>
            <a:r>
              <a:rPr lang="en-US" dirty="0"/>
              <a:t>Software Defined Networking (SDN)</a:t>
            </a:r>
          </a:p>
          <a:p>
            <a:pPr lvl="1">
              <a:spcBef>
                <a:spcPts val="0"/>
              </a:spcBef>
              <a:spcAft>
                <a:spcPts val="600"/>
              </a:spcAft>
            </a:pPr>
            <a:r>
              <a:rPr lang="en-US" dirty="0"/>
              <a:t>Microsoft Catapult (https://www.microsoft.com/en-us/research/project/project-catapult/)</a:t>
            </a:r>
          </a:p>
          <a:p>
            <a:pPr>
              <a:spcBef>
                <a:spcPts val="0"/>
              </a:spcBef>
              <a:spcAft>
                <a:spcPts val="600"/>
              </a:spcAft>
            </a:pPr>
            <a:r>
              <a:rPr lang="en-US" dirty="0"/>
              <a:t>Network Capture &amp; Timestamping</a:t>
            </a:r>
          </a:p>
          <a:p>
            <a:pPr lvl="1">
              <a:spcBef>
                <a:spcPts val="0"/>
              </a:spcBef>
              <a:spcAft>
                <a:spcPts val="600"/>
              </a:spcAft>
            </a:pPr>
            <a:r>
              <a:rPr lang="en-US" dirty="0"/>
              <a:t>O-RAN/IEEE 1588 </a:t>
            </a:r>
            <a:r>
              <a:rPr lang="en-US" sz="1400" dirty="0"/>
              <a:t>(https://www.intel.com/content/www/us/en/programmable/documentation/ycv1586051310815.html)</a:t>
            </a:r>
          </a:p>
        </p:txBody>
      </p:sp>
      <p:sp>
        <p:nvSpPr>
          <p:cNvPr id="4" name="Title 3"/>
          <p:cNvSpPr>
            <a:spLocks noGrp="1"/>
          </p:cNvSpPr>
          <p:nvPr>
            <p:ph type="title"/>
          </p:nvPr>
        </p:nvSpPr>
        <p:spPr>
          <a:xfrm>
            <a:off x="289956" y="580344"/>
            <a:ext cx="7556500" cy="837009"/>
          </a:xfrm>
        </p:spPr>
        <p:txBody>
          <a:bodyPr/>
          <a:lstStyle/>
          <a:p>
            <a:r>
              <a:rPr lang="en-US" dirty="0"/>
              <a:t>Four Key Trends</a:t>
            </a:r>
          </a:p>
        </p:txBody>
      </p:sp>
      <p:sp>
        <p:nvSpPr>
          <p:cNvPr id="6" name="TextBox 5">
            <a:extLst>
              <a:ext uri="{FF2B5EF4-FFF2-40B4-BE49-F238E27FC236}">
                <a16:creationId xmlns:a16="http://schemas.microsoft.com/office/drawing/2014/main" id="{539C0032-2F04-4312-907E-E0FBF68E1D60}"/>
              </a:ext>
            </a:extLst>
          </p:cNvPr>
          <p:cNvSpPr txBox="1"/>
          <p:nvPr/>
        </p:nvSpPr>
        <p:spPr>
          <a:xfrm>
            <a:off x="174617" y="4736892"/>
            <a:ext cx="8130174" cy="338554"/>
          </a:xfrm>
          <a:prstGeom prst="rect">
            <a:avLst/>
          </a:prstGeom>
          <a:noFill/>
        </p:spPr>
        <p:txBody>
          <a:bodyPr wrap="none" rtlCol="0">
            <a:spAutoFit/>
          </a:bodyPr>
          <a:lstStyle/>
          <a:p>
            <a:r>
              <a:rPr lang="en-US" sz="1600" i="1" dirty="0"/>
              <a:t>Source: https://www.arista.com/assets/data/pdf/Whitepapers/Trends-in-FPGA-WP.pdf</a:t>
            </a:r>
          </a:p>
        </p:txBody>
      </p:sp>
      <p:pic>
        <p:nvPicPr>
          <p:cNvPr id="3" name="Picture 2">
            <a:extLst>
              <a:ext uri="{FF2B5EF4-FFF2-40B4-BE49-F238E27FC236}">
                <a16:creationId xmlns:a16="http://schemas.microsoft.com/office/drawing/2014/main" id="{204B861B-A9CF-4F33-B76E-2AE094D5F76C}"/>
              </a:ext>
            </a:extLst>
          </p:cNvPr>
          <p:cNvPicPr>
            <a:picLocks noChangeAspect="1"/>
          </p:cNvPicPr>
          <p:nvPr/>
        </p:nvPicPr>
        <p:blipFill>
          <a:blip r:embed="rId3"/>
          <a:stretch>
            <a:fillRect/>
          </a:stretch>
        </p:blipFill>
        <p:spPr>
          <a:xfrm>
            <a:off x="6318078" y="2571750"/>
            <a:ext cx="2533979" cy="1344670"/>
          </a:xfrm>
          <a:prstGeom prst="rect">
            <a:avLst/>
          </a:prstGeom>
        </p:spPr>
      </p:pic>
      <p:cxnSp>
        <p:nvCxnSpPr>
          <p:cNvPr id="8" name="Straight Arrow Connector 7">
            <a:extLst>
              <a:ext uri="{FF2B5EF4-FFF2-40B4-BE49-F238E27FC236}">
                <a16:creationId xmlns:a16="http://schemas.microsoft.com/office/drawing/2014/main" id="{B2265FD0-80B0-4E90-A7DD-42C3271A99CD}"/>
              </a:ext>
            </a:extLst>
          </p:cNvPr>
          <p:cNvCxnSpPr/>
          <p:nvPr/>
        </p:nvCxnSpPr>
        <p:spPr>
          <a:xfrm>
            <a:off x="5728138" y="2317919"/>
            <a:ext cx="515007" cy="462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31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1401"/>
            <a:ext cx="7556500" cy="3402947"/>
          </a:xfrm>
        </p:spPr>
        <p:txBody>
          <a:bodyPr/>
          <a:lstStyle/>
          <a:p>
            <a:pPr>
              <a:spcBef>
                <a:spcPts val="0"/>
              </a:spcBef>
              <a:spcAft>
                <a:spcPts val="600"/>
              </a:spcAft>
            </a:pPr>
            <a:r>
              <a:rPr lang="en-US" sz="1400" i="1" dirty="0"/>
              <a:t>Software-Defined Networking (SDN) is an emerging architecture that is dynamic, manageable, cost-effective, and adaptable, making it ideal for the high-bandwidth, dynamic nature of today’s applications. This architecture decouples the network control and forwarding functions enabling the network control to become directly programmable and the underlying infrastructure to be abstracted for applications and network services. - </a:t>
            </a:r>
            <a:r>
              <a:rPr lang="en-US" sz="1400" dirty="0"/>
              <a:t>https://opennetworking.org/sdn-definition/</a:t>
            </a:r>
          </a:p>
        </p:txBody>
      </p:sp>
      <p:sp>
        <p:nvSpPr>
          <p:cNvPr id="4" name="Title 3"/>
          <p:cNvSpPr>
            <a:spLocks noGrp="1"/>
          </p:cNvSpPr>
          <p:nvPr>
            <p:ph type="title"/>
          </p:nvPr>
        </p:nvSpPr>
        <p:spPr>
          <a:xfrm>
            <a:off x="289956" y="580344"/>
            <a:ext cx="8564088" cy="837009"/>
          </a:xfrm>
        </p:spPr>
        <p:txBody>
          <a:bodyPr/>
          <a:lstStyle/>
          <a:p>
            <a:r>
              <a:rPr lang="en-US" dirty="0"/>
              <a:t>What is Software Defined Networking (SDN)?</a:t>
            </a:r>
          </a:p>
        </p:txBody>
      </p:sp>
      <p:sp>
        <p:nvSpPr>
          <p:cNvPr id="6" name="TextBox 5">
            <a:extLst>
              <a:ext uri="{FF2B5EF4-FFF2-40B4-BE49-F238E27FC236}">
                <a16:creationId xmlns:a16="http://schemas.microsoft.com/office/drawing/2014/main" id="{EFAB1FCE-84FD-4F09-AA78-E08E0AAD246D}"/>
              </a:ext>
            </a:extLst>
          </p:cNvPr>
          <p:cNvSpPr txBox="1"/>
          <p:nvPr/>
        </p:nvSpPr>
        <p:spPr>
          <a:xfrm>
            <a:off x="2350710" y="4673543"/>
            <a:ext cx="3434992" cy="261610"/>
          </a:xfrm>
          <a:prstGeom prst="rect">
            <a:avLst/>
          </a:prstGeom>
          <a:noFill/>
        </p:spPr>
        <p:txBody>
          <a:bodyPr wrap="square" rtlCol="0">
            <a:spAutoFit/>
          </a:bodyPr>
          <a:lstStyle/>
          <a:p>
            <a:r>
              <a:rPr lang="en-US" sz="1100" i="1" dirty="0"/>
              <a:t>Source: https://techterms.com/definition/network</a:t>
            </a:r>
          </a:p>
        </p:txBody>
      </p:sp>
      <p:pic>
        <p:nvPicPr>
          <p:cNvPr id="7" name="Picture 6">
            <a:extLst>
              <a:ext uri="{FF2B5EF4-FFF2-40B4-BE49-F238E27FC236}">
                <a16:creationId xmlns:a16="http://schemas.microsoft.com/office/drawing/2014/main" id="{687753BA-B3C5-4CD3-AF63-CF1D17FF9EE6}"/>
              </a:ext>
            </a:extLst>
          </p:cNvPr>
          <p:cNvPicPr>
            <a:picLocks noChangeAspect="1"/>
          </p:cNvPicPr>
          <p:nvPr/>
        </p:nvPicPr>
        <p:blipFill>
          <a:blip r:embed="rId3"/>
          <a:stretch>
            <a:fillRect/>
          </a:stretch>
        </p:blipFill>
        <p:spPr>
          <a:xfrm>
            <a:off x="2765195" y="2722243"/>
            <a:ext cx="2617003" cy="1792783"/>
          </a:xfrm>
          <a:prstGeom prst="rect">
            <a:avLst/>
          </a:prstGeom>
        </p:spPr>
      </p:pic>
    </p:spTree>
    <p:extLst>
      <p:ext uri="{BB962C8B-B14F-4D97-AF65-F5344CB8AC3E}">
        <p14:creationId xmlns:p14="http://schemas.microsoft.com/office/powerpoint/2010/main" val="94090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9810"/>
            <a:ext cx="7556500" cy="3402034"/>
          </a:xfrm>
        </p:spPr>
        <p:txBody>
          <a:bodyPr/>
          <a:lstStyle/>
          <a:p>
            <a:pPr>
              <a:spcBef>
                <a:spcPts val="0"/>
              </a:spcBef>
              <a:spcAft>
                <a:spcPts val="600"/>
              </a:spcAft>
            </a:pPr>
            <a:r>
              <a:rPr lang="en-US" sz="1400" i="1" dirty="0"/>
              <a:t>A DPU based </a:t>
            </a:r>
            <a:r>
              <a:rPr lang="en-US" sz="1400" i="1" dirty="0" err="1"/>
              <a:t>SmartNIC</a:t>
            </a:r>
            <a:r>
              <a:rPr lang="en-US" sz="1400" i="1" dirty="0"/>
              <a:t> is a network adapter that accelerates functionality and offloads it from the server (or storage) CPU. - </a:t>
            </a:r>
            <a:r>
              <a:rPr lang="en-US" sz="1400" dirty="0"/>
              <a:t>https://blog.mellanox.com/2018/08/defining-smartnic/</a:t>
            </a:r>
          </a:p>
        </p:txBody>
      </p:sp>
      <p:sp>
        <p:nvSpPr>
          <p:cNvPr id="4" name="Title 3"/>
          <p:cNvSpPr>
            <a:spLocks noGrp="1"/>
          </p:cNvSpPr>
          <p:nvPr>
            <p:ph type="title"/>
          </p:nvPr>
        </p:nvSpPr>
        <p:spPr>
          <a:xfrm>
            <a:off x="289956" y="580344"/>
            <a:ext cx="6298221" cy="837009"/>
          </a:xfrm>
        </p:spPr>
        <p:txBody>
          <a:bodyPr/>
          <a:lstStyle/>
          <a:p>
            <a:r>
              <a:rPr lang="en-US" dirty="0"/>
              <a:t>What is a </a:t>
            </a:r>
            <a:r>
              <a:rPr lang="en-US" dirty="0" err="1"/>
              <a:t>SmartNIC</a:t>
            </a:r>
            <a:r>
              <a:rPr lang="en-US" dirty="0"/>
              <a:t>?</a:t>
            </a:r>
          </a:p>
        </p:txBody>
      </p:sp>
      <p:pic>
        <p:nvPicPr>
          <p:cNvPr id="3" name="Picture 2">
            <a:extLst>
              <a:ext uri="{FF2B5EF4-FFF2-40B4-BE49-F238E27FC236}">
                <a16:creationId xmlns:a16="http://schemas.microsoft.com/office/drawing/2014/main" id="{62689F89-D1EA-45C6-BF29-8484FF6F9003}"/>
              </a:ext>
            </a:extLst>
          </p:cNvPr>
          <p:cNvPicPr>
            <a:picLocks noChangeAspect="1"/>
          </p:cNvPicPr>
          <p:nvPr/>
        </p:nvPicPr>
        <p:blipFill>
          <a:blip r:embed="rId3"/>
          <a:stretch>
            <a:fillRect/>
          </a:stretch>
        </p:blipFill>
        <p:spPr>
          <a:xfrm>
            <a:off x="876483" y="2067258"/>
            <a:ext cx="2562583" cy="2495898"/>
          </a:xfrm>
          <a:prstGeom prst="rect">
            <a:avLst/>
          </a:prstGeom>
        </p:spPr>
      </p:pic>
      <p:pic>
        <p:nvPicPr>
          <p:cNvPr id="1028" name="Picture 4">
            <a:extLst>
              <a:ext uri="{FF2B5EF4-FFF2-40B4-BE49-F238E27FC236}">
                <a16:creationId xmlns:a16="http://schemas.microsoft.com/office/drawing/2014/main" id="{EF18D6AF-F7DF-4657-8AF7-5020348B7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206" y="2542459"/>
            <a:ext cx="4816530" cy="20206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788AD9-8D35-4A64-9487-8EC6F479BC68}"/>
              </a:ext>
            </a:extLst>
          </p:cNvPr>
          <p:cNvSpPr txBox="1"/>
          <p:nvPr/>
        </p:nvSpPr>
        <p:spPr>
          <a:xfrm>
            <a:off x="2350710" y="4673543"/>
            <a:ext cx="3119924" cy="261610"/>
          </a:xfrm>
          <a:prstGeom prst="rect">
            <a:avLst/>
          </a:prstGeom>
          <a:noFill/>
        </p:spPr>
        <p:txBody>
          <a:bodyPr wrap="square" rtlCol="0">
            <a:spAutoFit/>
          </a:bodyPr>
          <a:lstStyle/>
          <a:p>
            <a:r>
              <a:rPr lang="en-US" sz="1100" i="1" dirty="0"/>
              <a:t>Source: https://www.bittware.com/fpga/385a/</a:t>
            </a:r>
          </a:p>
        </p:txBody>
      </p:sp>
    </p:spTree>
    <p:extLst>
      <p:ext uri="{BB962C8B-B14F-4D97-AF65-F5344CB8AC3E}">
        <p14:creationId xmlns:p14="http://schemas.microsoft.com/office/powerpoint/2010/main" val="174359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9810"/>
            <a:ext cx="7556500" cy="3402034"/>
          </a:xfrm>
        </p:spPr>
        <p:txBody>
          <a:bodyPr/>
          <a:lstStyle/>
          <a:p>
            <a:pPr>
              <a:spcBef>
                <a:spcPts val="0"/>
              </a:spcBef>
              <a:spcAft>
                <a:spcPts val="600"/>
              </a:spcAft>
            </a:pPr>
            <a:r>
              <a:rPr lang="en-US" dirty="0"/>
              <a:t>Intel</a:t>
            </a:r>
          </a:p>
          <a:p>
            <a:pPr lvl="1">
              <a:spcBef>
                <a:spcPts val="0"/>
              </a:spcBef>
              <a:spcAft>
                <a:spcPts val="600"/>
              </a:spcAft>
            </a:pPr>
            <a:r>
              <a:rPr lang="en-US" dirty="0"/>
              <a:t>Bought Altera</a:t>
            </a:r>
          </a:p>
          <a:p>
            <a:pPr lvl="2">
              <a:spcBef>
                <a:spcPts val="0"/>
              </a:spcBef>
              <a:spcAft>
                <a:spcPts val="600"/>
              </a:spcAft>
            </a:pPr>
            <a:r>
              <a:rPr lang="en-US" dirty="0"/>
              <a:t>FPGA (</a:t>
            </a:r>
            <a:r>
              <a:rPr lang="en-US" dirty="0" err="1"/>
              <a:t>Terasic</a:t>
            </a:r>
            <a:r>
              <a:rPr lang="en-US" dirty="0"/>
              <a:t> DE Board)</a:t>
            </a:r>
          </a:p>
          <a:p>
            <a:pPr lvl="1">
              <a:spcBef>
                <a:spcPts val="0"/>
              </a:spcBef>
              <a:spcAft>
                <a:spcPts val="600"/>
              </a:spcAft>
            </a:pPr>
            <a:r>
              <a:rPr lang="en-US" dirty="0"/>
              <a:t>Bought Barefoot Networks</a:t>
            </a:r>
          </a:p>
          <a:p>
            <a:pPr lvl="2">
              <a:spcBef>
                <a:spcPts val="0"/>
              </a:spcBef>
              <a:spcAft>
                <a:spcPts val="600"/>
              </a:spcAft>
            </a:pPr>
            <a:r>
              <a:rPr lang="en-US" dirty="0"/>
              <a:t>Network SoCs</a:t>
            </a:r>
          </a:p>
          <a:p>
            <a:pPr lvl="1">
              <a:spcBef>
                <a:spcPts val="0"/>
              </a:spcBef>
              <a:spcAft>
                <a:spcPts val="600"/>
              </a:spcAft>
            </a:pPr>
            <a:r>
              <a:rPr lang="en-US" dirty="0"/>
              <a:t>Started DPDK which is now open source</a:t>
            </a:r>
          </a:p>
          <a:p>
            <a:pPr>
              <a:spcBef>
                <a:spcPts val="0"/>
              </a:spcBef>
              <a:spcAft>
                <a:spcPts val="600"/>
              </a:spcAft>
            </a:pPr>
            <a:r>
              <a:rPr lang="en-US" dirty="0"/>
              <a:t>Xilinx</a:t>
            </a:r>
          </a:p>
          <a:p>
            <a:pPr lvl="1">
              <a:spcBef>
                <a:spcPts val="0"/>
              </a:spcBef>
              <a:spcAft>
                <a:spcPts val="600"/>
              </a:spcAft>
            </a:pPr>
            <a:r>
              <a:rPr lang="en-US" dirty="0"/>
              <a:t>FPGA Company</a:t>
            </a:r>
          </a:p>
          <a:p>
            <a:pPr lvl="2">
              <a:spcBef>
                <a:spcPts val="0"/>
              </a:spcBef>
              <a:spcAft>
                <a:spcPts val="600"/>
              </a:spcAft>
            </a:pPr>
            <a:r>
              <a:rPr lang="en-US" dirty="0" err="1"/>
              <a:t>Zedboard</a:t>
            </a:r>
            <a:endParaRPr lang="en-US" dirty="0"/>
          </a:p>
          <a:p>
            <a:pPr lvl="1">
              <a:spcBef>
                <a:spcPts val="0"/>
              </a:spcBef>
              <a:spcAft>
                <a:spcPts val="600"/>
              </a:spcAft>
            </a:pPr>
            <a:r>
              <a:rPr lang="en-US" dirty="0"/>
              <a:t>Partnered with AMD and now bought by AMD</a:t>
            </a:r>
          </a:p>
        </p:txBody>
      </p:sp>
      <p:sp>
        <p:nvSpPr>
          <p:cNvPr id="4" name="Title 3"/>
          <p:cNvSpPr>
            <a:spLocks noGrp="1"/>
          </p:cNvSpPr>
          <p:nvPr>
            <p:ph type="title"/>
          </p:nvPr>
        </p:nvSpPr>
        <p:spPr>
          <a:xfrm>
            <a:off x="289956" y="580344"/>
            <a:ext cx="6298221" cy="837009"/>
          </a:xfrm>
        </p:spPr>
        <p:txBody>
          <a:bodyPr/>
          <a:lstStyle/>
          <a:p>
            <a:r>
              <a:rPr lang="en-US" dirty="0"/>
              <a:t>Who is involved?</a:t>
            </a:r>
          </a:p>
        </p:txBody>
      </p:sp>
    </p:spTree>
    <p:extLst>
      <p:ext uri="{BB962C8B-B14F-4D97-AF65-F5344CB8AC3E}">
        <p14:creationId xmlns:p14="http://schemas.microsoft.com/office/powerpoint/2010/main" val="160323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9810"/>
            <a:ext cx="7556500" cy="3402034"/>
          </a:xfrm>
        </p:spPr>
        <p:txBody>
          <a:bodyPr/>
          <a:lstStyle/>
          <a:p>
            <a:pPr>
              <a:spcBef>
                <a:spcPts val="0"/>
              </a:spcBef>
              <a:spcAft>
                <a:spcPts val="600"/>
              </a:spcAft>
            </a:pPr>
            <a:r>
              <a:rPr lang="en-US" dirty="0"/>
              <a:t>ARM</a:t>
            </a:r>
          </a:p>
          <a:p>
            <a:pPr>
              <a:spcBef>
                <a:spcPts val="0"/>
              </a:spcBef>
              <a:spcAft>
                <a:spcPts val="600"/>
              </a:spcAft>
            </a:pPr>
            <a:r>
              <a:rPr lang="en-US" dirty="0"/>
              <a:t>Microsoft</a:t>
            </a:r>
          </a:p>
          <a:p>
            <a:pPr>
              <a:spcBef>
                <a:spcPts val="0"/>
              </a:spcBef>
              <a:spcAft>
                <a:spcPts val="600"/>
              </a:spcAft>
            </a:pPr>
            <a:r>
              <a:rPr lang="en-US" dirty="0"/>
              <a:t>Arista Networks</a:t>
            </a:r>
          </a:p>
          <a:p>
            <a:pPr>
              <a:spcBef>
                <a:spcPts val="0"/>
              </a:spcBef>
              <a:spcAft>
                <a:spcPts val="600"/>
              </a:spcAft>
            </a:pPr>
            <a:r>
              <a:rPr lang="en-US" dirty="0"/>
              <a:t>Juniper Networks</a:t>
            </a:r>
          </a:p>
          <a:p>
            <a:pPr>
              <a:spcBef>
                <a:spcPts val="0"/>
              </a:spcBef>
              <a:spcAft>
                <a:spcPts val="600"/>
              </a:spcAft>
            </a:pPr>
            <a:r>
              <a:rPr lang="en-US" dirty="0"/>
              <a:t>Cisco</a:t>
            </a:r>
          </a:p>
          <a:p>
            <a:pPr>
              <a:spcBef>
                <a:spcPts val="0"/>
              </a:spcBef>
              <a:spcAft>
                <a:spcPts val="600"/>
              </a:spcAft>
            </a:pPr>
            <a:r>
              <a:rPr lang="en-US" dirty="0" err="1"/>
              <a:t>Ciena</a:t>
            </a:r>
            <a:endParaRPr lang="en-US" dirty="0"/>
          </a:p>
          <a:p>
            <a:pPr>
              <a:spcBef>
                <a:spcPts val="0"/>
              </a:spcBef>
              <a:spcAft>
                <a:spcPts val="600"/>
              </a:spcAft>
            </a:pPr>
            <a:r>
              <a:rPr lang="en-US" dirty="0"/>
              <a:t>Mellanox</a:t>
            </a:r>
          </a:p>
          <a:p>
            <a:pPr>
              <a:spcBef>
                <a:spcPts val="0"/>
              </a:spcBef>
              <a:spcAft>
                <a:spcPts val="600"/>
              </a:spcAft>
            </a:pPr>
            <a:r>
              <a:rPr lang="en-US" dirty="0"/>
              <a:t>And more…</a:t>
            </a:r>
          </a:p>
        </p:txBody>
      </p:sp>
      <p:sp>
        <p:nvSpPr>
          <p:cNvPr id="4" name="Title 3"/>
          <p:cNvSpPr>
            <a:spLocks noGrp="1"/>
          </p:cNvSpPr>
          <p:nvPr>
            <p:ph type="title"/>
          </p:nvPr>
        </p:nvSpPr>
        <p:spPr>
          <a:xfrm>
            <a:off x="289956" y="580344"/>
            <a:ext cx="6298221" cy="837009"/>
          </a:xfrm>
        </p:spPr>
        <p:txBody>
          <a:bodyPr/>
          <a:lstStyle/>
          <a:p>
            <a:r>
              <a:rPr lang="en-US" dirty="0"/>
              <a:t>Who is involved?</a:t>
            </a:r>
          </a:p>
        </p:txBody>
      </p:sp>
    </p:spTree>
    <p:extLst>
      <p:ext uri="{BB962C8B-B14F-4D97-AF65-F5344CB8AC3E}">
        <p14:creationId xmlns:p14="http://schemas.microsoft.com/office/powerpoint/2010/main" val="74840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9810"/>
            <a:ext cx="7556500" cy="3402034"/>
          </a:xfrm>
        </p:spPr>
        <p:txBody>
          <a:bodyPr/>
          <a:lstStyle/>
          <a:p>
            <a:pPr>
              <a:spcBef>
                <a:spcPts val="0"/>
              </a:spcBef>
              <a:spcAft>
                <a:spcPts val="600"/>
              </a:spcAft>
            </a:pPr>
            <a:r>
              <a:rPr lang="en-US" dirty="0"/>
              <a:t>https://www.microsoft.com/en-us/research/publication/configurable-cloud-acceleration/</a:t>
            </a:r>
          </a:p>
        </p:txBody>
      </p:sp>
      <p:sp>
        <p:nvSpPr>
          <p:cNvPr id="4" name="Title 3"/>
          <p:cNvSpPr>
            <a:spLocks noGrp="1"/>
          </p:cNvSpPr>
          <p:nvPr>
            <p:ph type="title"/>
          </p:nvPr>
        </p:nvSpPr>
        <p:spPr>
          <a:xfrm>
            <a:off x="289956" y="580344"/>
            <a:ext cx="6298221" cy="837009"/>
          </a:xfrm>
        </p:spPr>
        <p:txBody>
          <a:bodyPr/>
          <a:lstStyle/>
          <a:p>
            <a:r>
              <a:rPr lang="en-US" dirty="0"/>
              <a:t>Microsoft Catapult</a:t>
            </a:r>
          </a:p>
        </p:txBody>
      </p:sp>
      <p:pic>
        <p:nvPicPr>
          <p:cNvPr id="3" name="Picture 2" descr="Diagram&#10;&#10;Description automatically generated">
            <a:extLst>
              <a:ext uri="{FF2B5EF4-FFF2-40B4-BE49-F238E27FC236}">
                <a16:creationId xmlns:a16="http://schemas.microsoft.com/office/drawing/2014/main" id="{168A0432-A842-4403-A027-E7A3C4A7FA96}"/>
              </a:ext>
            </a:extLst>
          </p:cNvPr>
          <p:cNvPicPr>
            <a:picLocks noChangeAspect="1"/>
          </p:cNvPicPr>
          <p:nvPr/>
        </p:nvPicPr>
        <p:blipFill>
          <a:blip r:embed="rId3"/>
          <a:stretch>
            <a:fillRect/>
          </a:stretch>
        </p:blipFill>
        <p:spPr>
          <a:xfrm>
            <a:off x="767255" y="2246819"/>
            <a:ext cx="7315200" cy="2409825"/>
          </a:xfrm>
          <a:prstGeom prst="rect">
            <a:avLst/>
          </a:prstGeom>
        </p:spPr>
      </p:pic>
    </p:spTree>
    <p:extLst>
      <p:ext uri="{BB962C8B-B14F-4D97-AF65-F5344CB8AC3E}">
        <p14:creationId xmlns:p14="http://schemas.microsoft.com/office/powerpoint/2010/main" val="119910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409810"/>
            <a:ext cx="7556500" cy="3402034"/>
          </a:xfrm>
        </p:spPr>
        <p:txBody>
          <a:bodyPr/>
          <a:lstStyle/>
          <a:p>
            <a:pPr>
              <a:spcBef>
                <a:spcPts val="0"/>
              </a:spcBef>
              <a:spcAft>
                <a:spcPts val="600"/>
              </a:spcAft>
            </a:pPr>
            <a:r>
              <a:rPr lang="en-US" dirty="0"/>
              <a:t>Intel: https://newsroom.intel.com/news/intel-tech-power-rakutens-revolutionary-fully-virtualized-end-cloud-native-mobile-network/</a:t>
            </a:r>
          </a:p>
        </p:txBody>
      </p:sp>
      <p:sp>
        <p:nvSpPr>
          <p:cNvPr id="4" name="Title 3"/>
          <p:cNvSpPr>
            <a:spLocks noGrp="1"/>
          </p:cNvSpPr>
          <p:nvPr>
            <p:ph type="title"/>
          </p:nvPr>
        </p:nvSpPr>
        <p:spPr>
          <a:xfrm>
            <a:off x="289956" y="580344"/>
            <a:ext cx="7220116" cy="837009"/>
          </a:xfrm>
        </p:spPr>
        <p:txBody>
          <a:bodyPr/>
          <a:lstStyle/>
          <a:p>
            <a:r>
              <a:rPr lang="en-US" dirty="0"/>
              <a:t>O-RAN &amp; IEEE-1588 [Wireless 5G]</a:t>
            </a:r>
          </a:p>
        </p:txBody>
      </p:sp>
      <p:pic>
        <p:nvPicPr>
          <p:cNvPr id="3" name="Picture 2">
            <a:extLst>
              <a:ext uri="{FF2B5EF4-FFF2-40B4-BE49-F238E27FC236}">
                <a16:creationId xmlns:a16="http://schemas.microsoft.com/office/drawing/2014/main" id="{BE643C32-5431-4C5F-892F-A4D20779A874}"/>
              </a:ext>
            </a:extLst>
          </p:cNvPr>
          <p:cNvPicPr>
            <a:picLocks noChangeAspect="1"/>
          </p:cNvPicPr>
          <p:nvPr/>
        </p:nvPicPr>
        <p:blipFill>
          <a:blip r:embed="rId3"/>
          <a:stretch>
            <a:fillRect/>
          </a:stretch>
        </p:blipFill>
        <p:spPr>
          <a:xfrm>
            <a:off x="1287517" y="2176284"/>
            <a:ext cx="6568966" cy="2265510"/>
          </a:xfrm>
          <a:prstGeom prst="rect">
            <a:avLst/>
          </a:prstGeom>
        </p:spPr>
      </p:pic>
    </p:spTree>
    <p:extLst>
      <p:ext uri="{BB962C8B-B14F-4D97-AF65-F5344CB8AC3E}">
        <p14:creationId xmlns:p14="http://schemas.microsoft.com/office/powerpoint/2010/main" val="302346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79722-1AE5-41B8-B0E3-A19E6D5E5E1E}"/>
              </a:ext>
            </a:extLst>
          </p:cNvPr>
          <p:cNvPicPr>
            <a:picLocks noChangeAspect="1"/>
          </p:cNvPicPr>
          <p:nvPr/>
        </p:nvPicPr>
        <p:blipFill>
          <a:blip r:embed="rId3"/>
          <a:stretch>
            <a:fillRect/>
          </a:stretch>
        </p:blipFill>
        <p:spPr>
          <a:xfrm>
            <a:off x="293821" y="2284934"/>
            <a:ext cx="3657600" cy="1709928"/>
          </a:xfrm>
          <a:prstGeom prst="rect">
            <a:avLst/>
          </a:prstGeom>
          <a:noFill/>
        </p:spPr>
      </p:pic>
      <p:sp>
        <p:nvSpPr>
          <p:cNvPr id="5" name="Content Placeholder 4"/>
          <p:cNvSpPr>
            <a:spLocks noGrp="1"/>
          </p:cNvSpPr>
          <p:nvPr>
            <p:ph sz="quarter" idx="4"/>
          </p:nvPr>
        </p:nvSpPr>
        <p:spPr>
          <a:xfrm>
            <a:off x="4196158" y="2005773"/>
            <a:ext cx="3657600" cy="2268251"/>
          </a:xfrm>
        </p:spPr>
        <p:txBody>
          <a:bodyPr wrap="square" anchor="t">
            <a:normAutofit lnSpcReduction="10000"/>
          </a:bodyPr>
          <a:lstStyle/>
          <a:p>
            <a:pPr>
              <a:spcBef>
                <a:spcPts val="0"/>
              </a:spcBef>
              <a:spcAft>
                <a:spcPts val="600"/>
              </a:spcAft>
            </a:pPr>
            <a:r>
              <a:rPr lang="en-US" dirty="0"/>
              <a:t>Intel PAC N3000 (</a:t>
            </a:r>
            <a:r>
              <a:rPr lang="en-US" dirty="0" err="1"/>
              <a:t>Arria</a:t>
            </a:r>
            <a:r>
              <a:rPr lang="en-US" dirty="0"/>
              <a:t> 10): https://www.intel.com/content/www/us/en/programmable/documentation/ycv1586051310815.html</a:t>
            </a:r>
          </a:p>
          <a:p>
            <a:pPr>
              <a:spcBef>
                <a:spcPts val="0"/>
              </a:spcBef>
              <a:spcAft>
                <a:spcPts val="600"/>
              </a:spcAft>
            </a:pPr>
            <a:r>
              <a:rPr lang="en-US" dirty="0"/>
              <a:t>International Telecommunications Union (ITU) Specifications: </a:t>
            </a:r>
            <a:r>
              <a:rPr lang="en-US" dirty="0">
                <a:hlinkClick r:id="rId4"/>
              </a:rPr>
              <a:t>https://www.itu.int/rec/T-REC-G/en</a:t>
            </a:r>
            <a:endParaRPr lang="en-US" dirty="0"/>
          </a:p>
          <a:p>
            <a:pPr>
              <a:spcBef>
                <a:spcPts val="0"/>
              </a:spcBef>
              <a:spcAft>
                <a:spcPts val="600"/>
              </a:spcAft>
            </a:pPr>
            <a:endParaRPr lang="en-US" dirty="0"/>
          </a:p>
        </p:txBody>
      </p:sp>
      <p:sp>
        <p:nvSpPr>
          <p:cNvPr id="10" name="Text Placeholder 3">
            <a:extLst>
              <a:ext uri="{FF2B5EF4-FFF2-40B4-BE49-F238E27FC236}">
                <a16:creationId xmlns:a16="http://schemas.microsoft.com/office/drawing/2014/main" id="{B0A95C07-63A5-413E-A8D4-A0B8F8FD39E0}"/>
              </a:ext>
            </a:extLst>
          </p:cNvPr>
          <p:cNvSpPr>
            <a:spLocks noGrp="1"/>
          </p:cNvSpPr>
          <p:nvPr>
            <p:ph type="body" idx="1"/>
          </p:nvPr>
        </p:nvSpPr>
        <p:spPr>
          <a:xfrm>
            <a:off x="293821" y="1723385"/>
            <a:ext cx="3657600" cy="242047"/>
          </a:xfrm>
        </p:spPr>
        <p:txBody>
          <a:bodyPr/>
          <a:lstStyle/>
          <a:p>
            <a:r>
              <a:rPr lang="en-US" dirty="0"/>
              <a:t>Schematic</a:t>
            </a:r>
          </a:p>
        </p:txBody>
      </p:sp>
      <p:sp>
        <p:nvSpPr>
          <p:cNvPr id="12" name="Text Placeholder 4">
            <a:extLst>
              <a:ext uri="{FF2B5EF4-FFF2-40B4-BE49-F238E27FC236}">
                <a16:creationId xmlns:a16="http://schemas.microsoft.com/office/drawing/2014/main" id="{673FCB14-3273-4B1B-BD57-391C4760EDD4}"/>
              </a:ext>
            </a:extLst>
          </p:cNvPr>
          <p:cNvSpPr>
            <a:spLocks noGrp="1"/>
          </p:cNvSpPr>
          <p:nvPr>
            <p:ph type="body" sz="quarter" idx="3"/>
          </p:nvPr>
        </p:nvSpPr>
        <p:spPr>
          <a:xfrm>
            <a:off x="4196158" y="1723385"/>
            <a:ext cx="3657600" cy="242047"/>
          </a:xfrm>
        </p:spPr>
        <p:txBody>
          <a:bodyPr/>
          <a:lstStyle/>
          <a:p>
            <a:r>
              <a:rPr lang="en-US" dirty="0"/>
              <a:t>Specifications</a:t>
            </a:r>
          </a:p>
        </p:txBody>
      </p:sp>
      <p:sp>
        <p:nvSpPr>
          <p:cNvPr id="4" name="Title 3"/>
          <p:cNvSpPr>
            <a:spLocks noGrp="1"/>
          </p:cNvSpPr>
          <p:nvPr>
            <p:ph type="title"/>
          </p:nvPr>
        </p:nvSpPr>
        <p:spPr>
          <a:xfrm>
            <a:off x="289956" y="568570"/>
            <a:ext cx="7556500" cy="837009"/>
          </a:xfrm>
        </p:spPr>
        <p:txBody>
          <a:bodyPr wrap="square" anchor="t">
            <a:normAutofit/>
          </a:bodyPr>
          <a:lstStyle/>
          <a:p>
            <a:r>
              <a:rPr lang="en-US" dirty="0"/>
              <a:t>O-RAN &amp; IEEE-1588 [Wireless 5G]</a:t>
            </a:r>
          </a:p>
        </p:txBody>
      </p:sp>
    </p:spTree>
    <p:extLst>
      <p:ext uri="{BB962C8B-B14F-4D97-AF65-F5344CB8AC3E}">
        <p14:creationId xmlns:p14="http://schemas.microsoft.com/office/powerpoint/2010/main" val="204251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Part 2: Graduate Studies</a:t>
            </a:r>
          </a:p>
        </p:txBody>
      </p:sp>
    </p:spTree>
    <p:extLst>
      <p:ext uri="{BB962C8B-B14F-4D97-AF65-F5344CB8AC3E}">
        <p14:creationId xmlns:p14="http://schemas.microsoft.com/office/powerpoint/2010/main" val="405408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Outline</a:t>
            </a:r>
          </a:p>
        </p:txBody>
      </p:sp>
      <p:sp>
        <p:nvSpPr>
          <p:cNvPr id="5" name="Content Placeholder 4">
            <a:extLst>
              <a:ext uri="{FF2B5EF4-FFF2-40B4-BE49-F238E27FC236}">
                <a16:creationId xmlns:a16="http://schemas.microsoft.com/office/drawing/2014/main" id="{9CDFB9EB-5778-48CD-BD30-9F3057499731}"/>
              </a:ext>
            </a:extLst>
          </p:cNvPr>
          <p:cNvSpPr>
            <a:spLocks noGrp="1"/>
          </p:cNvSpPr>
          <p:nvPr>
            <p:ph idx="1"/>
          </p:nvPr>
        </p:nvSpPr>
        <p:spPr>
          <a:xfrm>
            <a:off x="289956" y="1222086"/>
            <a:ext cx="7556500" cy="3108722"/>
          </a:xfrm>
        </p:spPr>
        <p:txBody>
          <a:bodyPr/>
          <a:lstStyle/>
          <a:p>
            <a:r>
              <a:rPr lang="en-US" dirty="0"/>
              <a:t>Part 1: Networking Applications (35 Min)</a:t>
            </a:r>
          </a:p>
          <a:p>
            <a:pPr lvl="1"/>
            <a:r>
              <a:rPr lang="en-US" dirty="0"/>
              <a:t>Networking 101</a:t>
            </a:r>
          </a:p>
          <a:p>
            <a:pPr lvl="1"/>
            <a:r>
              <a:rPr lang="en-US" dirty="0"/>
              <a:t>Four Key Trends</a:t>
            </a:r>
          </a:p>
          <a:p>
            <a:pPr lvl="1"/>
            <a:r>
              <a:rPr lang="en-US" dirty="0"/>
              <a:t>What is Software Defined Networking (SDN)?</a:t>
            </a:r>
          </a:p>
          <a:p>
            <a:pPr lvl="1"/>
            <a:r>
              <a:rPr lang="en-US" dirty="0"/>
              <a:t>What is a </a:t>
            </a:r>
            <a:r>
              <a:rPr lang="en-US" dirty="0" err="1"/>
              <a:t>SmartNIC</a:t>
            </a:r>
            <a:r>
              <a:rPr lang="en-US" dirty="0"/>
              <a:t>?</a:t>
            </a:r>
          </a:p>
          <a:p>
            <a:pPr lvl="1"/>
            <a:r>
              <a:rPr lang="en-US" dirty="0"/>
              <a:t>Who is involved?</a:t>
            </a:r>
          </a:p>
          <a:p>
            <a:pPr lvl="1"/>
            <a:r>
              <a:rPr lang="en-US" dirty="0"/>
              <a:t>Microsoft Catapult</a:t>
            </a:r>
          </a:p>
          <a:p>
            <a:pPr lvl="1"/>
            <a:r>
              <a:rPr lang="en-US" dirty="0"/>
              <a:t>O-RAN &amp; IEEE-1588 [Wireless 5G]</a:t>
            </a:r>
          </a:p>
        </p:txBody>
      </p:sp>
    </p:spTree>
    <p:extLst>
      <p:ext uri="{BB962C8B-B14F-4D97-AF65-F5344CB8AC3E}">
        <p14:creationId xmlns:p14="http://schemas.microsoft.com/office/powerpoint/2010/main" val="67072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Why?</a:t>
            </a:r>
          </a:p>
        </p:txBody>
      </p:sp>
      <p:sp>
        <p:nvSpPr>
          <p:cNvPr id="3" name="Content Placeholder 4">
            <a:extLst>
              <a:ext uri="{FF2B5EF4-FFF2-40B4-BE49-F238E27FC236}">
                <a16:creationId xmlns:a16="http://schemas.microsoft.com/office/drawing/2014/main" id="{75E0CBB8-0EF2-4099-B7C5-D2F295C94CD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Why am I discussing this?</a:t>
            </a:r>
          </a:p>
          <a:p>
            <a:pPr>
              <a:spcBef>
                <a:spcPts val="0"/>
              </a:spcBef>
              <a:spcAft>
                <a:spcPts val="600"/>
              </a:spcAft>
            </a:pPr>
            <a:r>
              <a:rPr lang="en-US" dirty="0"/>
              <a:t>Why am I discussing my background?</a:t>
            </a:r>
          </a:p>
          <a:p>
            <a:pPr>
              <a:spcBef>
                <a:spcPts val="0"/>
              </a:spcBef>
              <a:spcAft>
                <a:spcPts val="600"/>
              </a:spcAft>
            </a:pPr>
            <a:r>
              <a:rPr lang="en-US" dirty="0"/>
              <a:t>Why is this important?</a:t>
            </a:r>
          </a:p>
        </p:txBody>
      </p:sp>
    </p:spTree>
    <p:extLst>
      <p:ext uri="{BB962C8B-B14F-4D97-AF65-F5344CB8AC3E}">
        <p14:creationId xmlns:p14="http://schemas.microsoft.com/office/powerpoint/2010/main" val="9105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My Background</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4640184" cy="3402034"/>
          </a:xfrm>
        </p:spPr>
        <p:txBody>
          <a:bodyPr/>
          <a:lstStyle/>
          <a:p>
            <a:pPr>
              <a:spcBef>
                <a:spcPts val="0"/>
              </a:spcBef>
              <a:spcAft>
                <a:spcPts val="600"/>
              </a:spcAft>
            </a:pPr>
            <a:r>
              <a:rPr lang="en-US" b="1" dirty="0"/>
              <a:t>Education</a:t>
            </a:r>
          </a:p>
          <a:p>
            <a:pPr lvl="1">
              <a:spcBef>
                <a:spcPts val="0"/>
              </a:spcBef>
              <a:spcAft>
                <a:spcPts val="600"/>
              </a:spcAft>
            </a:pPr>
            <a:r>
              <a:rPr lang="en-US" dirty="0"/>
              <a:t>Started MDC in 2007</a:t>
            </a:r>
          </a:p>
          <a:p>
            <a:pPr lvl="1">
              <a:spcBef>
                <a:spcPts val="0"/>
              </a:spcBef>
              <a:spcAft>
                <a:spcPts val="600"/>
              </a:spcAft>
            </a:pPr>
            <a:r>
              <a:rPr lang="en-US" dirty="0"/>
              <a:t>MCSE/CCNA Completed in 2008</a:t>
            </a:r>
          </a:p>
          <a:p>
            <a:pPr lvl="1">
              <a:spcBef>
                <a:spcPts val="0"/>
              </a:spcBef>
              <a:spcAft>
                <a:spcPts val="600"/>
              </a:spcAft>
            </a:pPr>
            <a:r>
              <a:rPr lang="en-US" dirty="0"/>
              <a:t>Graduated with AA in 2011</a:t>
            </a:r>
          </a:p>
          <a:p>
            <a:pPr lvl="1">
              <a:spcBef>
                <a:spcPts val="0"/>
              </a:spcBef>
              <a:spcAft>
                <a:spcPts val="600"/>
              </a:spcAft>
            </a:pPr>
            <a:r>
              <a:rPr lang="en-US" dirty="0"/>
              <a:t>Finished pre-</a:t>
            </a:r>
            <a:r>
              <a:rPr lang="en-US" dirty="0" err="1"/>
              <a:t>reqs</a:t>
            </a:r>
            <a:r>
              <a:rPr lang="en-US" dirty="0"/>
              <a:t> for UF: Spring 2014</a:t>
            </a:r>
          </a:p>
          <a:p>
            <a:pPr lvl="1">
              <a:spcBef>
                <a:spcPts val="0"/>
              </a:spcBef>
              <a:spcAft>
                <a:spcPts val="600"/>
              </a:spcAft>
            </a:pPr>
            <a:r>
              <a:rPr lang="en-US" dirty="0"/>
              <a:t>Started UF BS EE: Fall 2014</a:t>
            </a:r>
          </a:p>
          <a:p>
            <a:pPr lvl="1">
              <a:spcBef>
                <a:spcPts val="0"/>
              </a:spcBef>
              <a:spcAft>
                <a:spcPts val="600"/>
              </a:spcAft>
            </a:pPr>
            <a:r>
              <a:rPr lang="en-US" dirty="0"/>
              <a:t>Graduated with BS EE in Summer 2018</a:t>
            </a:r>
          </a:p>
          <a:p>
            <a:pPr lvl="1">
              <a:spcBef>
                <a:spcPts val="0"/>
              </a:spcBef>
              <a:spcAft>
                <a:spcPts val="600"/>
              </a:spcAft>
            </a:pPr>
            <a:r>
              <a:rPr lang="en-US" dirty="0"/>
              <a:t>Started UF Grad in 2018 but took a year off</a:t>
            </a:r>
          </a:p>
          <a:p>
            <a:pPr lvl="1">
              <a:spcBef>
                <a:spcPts val="0"/>
              </a:spcBef>
              <a:spcAft>
                <a:spcPts val="600"/>
              </a:spcAft>
            </a:pPr>
            <a:r>
              <a:rPr lang="en-US" dirty="0"/>
              <a:t>Graduating with MS ECE Spring 2021</a:t>
            </a:r>
          </a:p>
        </p:txBody>
      </p:sp>
      <p:sp>
        <p:nvSpPr>
          <p:cNvPr id="5" name="Content Placeholder 4">
            <a:extLst>
              <a:ext uri="{FF2B5EF4-FFF2-40B4-BE49-F238E27FC236}">
                <a16:creationId xmlns:a16="http://schemas.microsoft.com/office/drawing/2014/main" id="{2682969F-C11C-4FB2-9939-8EF3E42C4179}"/>
              </a:ext>
            </a:extLst>
          </p:cNvPr>
          <p:cNvSpPr txBox="1">
            <a:spLocks/>
          </p:cNvSpPr>
          <p:nvPr/>
        </p:nvSpPr>
        <p:spPr bwMode="auto">
          <a:xfrm>
            <a:off x="4930140" y="1409810"/>
            <a:ext cx="4015740" cy="3402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3">
                  <a:lumMod val="60000"/>
                  <a:lumOff val="40000"/>
                </a:schemeClr>
              </a:buClr>
              <a:buSzPct val="75000"/>
              <a:buFont typeface="Wingdings" charset="2"/>
              <a:buChar char="n"/>
              <a:defRPr sz="2000" kern="1200">
                <a:solidFill>
                  <a:schemeClr val="accent1"/>
                </a:solidFill>
                <a:latin typeface="Quadon Medium"/>
                <a:ea typeface="MS PGothic" panose="020B0600070205080204" pitchFamily="34" charset="-128"/>
                <a:cs typeface="Quadon Medium"/>
              </a:defRPr>
            </a:lvl1pPr>
            <a:lvl2pPr marL="4572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2pPr>
            <a:lvl3pPr marL="6858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3pPr>
            <a:lvl4pPr marL="914400" indent="-228600" algn="l" rtl="0" eaLnBrk="0" fontAlgn="base" hangingPunct="0">
              <a:spcBef>
                <a:spcPts val="600"/>
              </a:spcBef>
              <a:spcAft>
                <a:spcPct val="0"/>
              </a:spcAft>
              <a:buClr>
                <a:schemeClr val="accent3"/>
              </a:buClr>
              <a:buSzPct val="75000"/>
              <a:buFont typeface="Wingdings" charset="2"/>
              <a:buChar char="n"/>
              <a:defRPr kern="1200">
                <a:solidFill>
                  <a:schemeClr val="accent1"/>
                </a:solidFill>
                <a:latin typeface="Quadon Medium"/>
                <a:ea typeface="MS PGothic" panose="020B0600070205080204" pitchFamily="34" charset="-128"/>
                <a:cs typeface="Quadon Medium"/>
              </a:defRPr>
            </a:lvl4pPr>
            <a:lvl5pPr marL="1143000" indent="-228600" algn="l" rtl="0" eaLnBrk="0" fontAlgn="base" hangingPunct="0">
              <a:spcBef>
                <a:spcPts val="600"/>
              </a:spcBef>
              <a:spcAft>
                <a:spcPct val="0"/>
              </a:spcAft>
              <a:buClr>
                <a:schemeClr val="accent3">
                  <a:lumMod val="60000"/>
                  <a:lumOff val="40000"/>
                </a:schemeClr>
              </a:buClr>
              <a:buSzPct val="75000"/>
              <a:buFont typeface="Wingdings" charset="2"/>
              <a:buChar char="n"/>
              <a:defRPr kern="1200">
                <a:solidFill>
                  <a:schemeClr val="accent1"/>
                </a:solidFill>
                <a:latin typeface="Quadon Medium"/>
                <a:ea typeface="MS PGothic" panose="020B0600070205080204" pitchFamily="34" charset="-128"/>
                <a:cs typeface="Quadon Medium"/>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defTabSz="914400">
              <a:spcBef>
                <a:spcPts val="0"/>
              </a:spcBef>
              <a:spcAft>
                <a:spcPts val="600"/>
              </a:spcAft>
            </a:pPr>
            <a:r>
              <a:rPr lang="en-US" b="1" dirty="0"/>
              <a:t>Work</a:t>
            </a:r>
          </a:p>
          <a:p>
            <a:pPr lvl="1" defTabSz="914400">
              <a:spcBef>
                <a:spcPts val="0"/>
              </a:spcBef>
              <a:spcAft>
                <a:spcPts val="600"/>
              </a:spcAft>
            </a:pPr>
            <a:r>
              <a:rPr lang="en-US" dirty="0"/>
              <a:t>Property Management: 2005-2008</a:t>
            </a:r>
          </a:p>
          <a:p>
            <a:pPr lvl="1" defTabSz="914400">
              <a:spcBef>
                <a:spcPts val="0"/>
              </a:spcBef>
              <a:spcAft>
                <a:spcPts val="600"/>
              </a:spcAft>
            </a:pPr>
            <a:r>
              <a:rPr lang="en-US" dirty="0"/>
              <a:t>GPS Tracking: 2009-2014</a:t>
            </a:r>
          </a:p>
          <a:p>
            <a:pPr lvl="1" defTabSz="914400">
              <a:spcBef>
                <a:spcPts val="0"/>
              </a:spcBef>
              <a:spcAft>
                <a:spcPts val="600"/>
              </a:spcAft>
            </a:pPr>
            <a:r>
              <a:rPr lang="en-US" dirty="0"/>
              <a:t>RA: 2018-Current</a:t>
            </a:r>
          </a:p>
          <a:p>
            <a:pPr lvl="1" defTabSz="914400">
              <a:spcBef>
                <a:spcPts val="0"/>
              </a:spcBef>
              <a:spcAft>
                <a:spcPts val="600"/>
              </a:spcAft>
            </a:pPr>
            <a:endParaRPr lang="en-US" dirty="0"/>
          </a:p>
        </p:txBody>
      </p:sp>
    </p:spTree>
    <p:extLst>
      <p:ext uri="{BB962C8B-B14F-4D97-AF65-F5344CB8AC3E}">
        <p14:creationId xmlns:p14="http://schemas.microsoft.com/office/powerpoint/2010/main" val="171356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Related UF ECE Courses</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Computer Architecture (EEL5764)</a:t>
            </a:r>
          </a:p>
          <a:p>
            <a:pPr>
              <a:spcBef>
                <a:spcPts val="0"/>
              </a:spcBef>
              <a:spcAft>
                <a:spcPts val="600"/>
              </a:spcAft>
            </a:pPr>
            <a:r>
              <a:rPr lang="en-US" dirty="0"/>
              <a:t>Principles of Computer System Design (EEL5737)</a:t>
            </a:r>
          </a:p>
          <a:p>
            <a:pPr>
              <a:spcBef>
                <a:spcPts val="0"/>
              </a:spcBef>
              <a:spcAft>
                <a:spcPts val="600"/>
              </a:spcAft>
            </a:pPr>
            <a:r>
              <a:rPr lang="en-US" dirty="0"/>
              <a:t>Advanced Systems Programming (EEL5934)</a:t>
            </a:r>
          </a:p>
          <a:p>
            <a:pPr>
              <a:spcBef>
                <a:spcPts val="0"/>
              </a:spcBef>
              <a:spcAft>
                <a:spcPts val="600"/>
              </a:spcAft>
            </a:pPr>
            <a:r>
              <a:rPr lang="en-US" dirty="0"/>
              <a:t>Hardware Security (EEE5716)</a:t>
            </a:r>
          </a:p>
          <a:p>
            <a:pPr>
              <a:spcBef>
                <a:spcPts val="0"/>
              </a:spcBef>
              <a:spcAft>
                <a:spcPts val="600"/>
              </a:spcAft>
            </a:pPr>
            <a:r>
              <a:rPr lang="en-US" dirty="0"/>
              <a:t>Cross Layered Computer Security (EEL5855)</a:t>
            </a:r>
          </a:p>
          <a:p>
            <a:pPr>
              <a:spcBef>
                <a:spcPts val="0"/>
              </a:spcBef>
              <a:spcAft>
                <a:spcPts val="600"/>
              </a:spcAft>
            </a:pPr>
            <a:r>
              <a:rPr lang="en-US" dirty="0"/>
              <a:t>Computer Communications (EEL5718)</a:t>
            </a:r>
          </a:p>
          <a:p>
            <a:pPr>
              <a:spcBef>
                <a:spcPts val="0"/>
              </a:spcBef>
              <a:spcAft>
                <a:spcPts val="600"/>
              </a:spcAft>
            </a:pPr>
            <a:r>
              <a:rPr lang="en-US" dirty="0"/>
              <a:t>Foundations of DSP (EEE5502)</a:t>
            </a:r>
          </a:p>
          <a:p>
            <a:pPr>
              <a:spcBef>
                <a:spcPts val="0"/>
              </a:spcBef>
              <a:spcAft>
                <a:spcPts val="600"/>
              </a:spcAft>
            </a:pPr>
            <a:r>
              <a:rPr lang="en-US" dirty="0"/>
              <a:t>Approximate Computing</a:t>
            </a:r>
          </a:p>
          <a:p>
            <a:pPr>
              <a:spcBef>
                <a:spcPts val="0"/>
              </a:spcBef>
              <a:spcAft>
                <a:spcPts val="600"/>
              </a:spcAft>
            </a:pPr>
            <a:r>
              <a:rPr lang="en-US" dirty="0"/>
              <a:t>Fundamentals of Machine Learning (EEL5840)</a:t>
            </a:r>
          </a:p>
          <a:p>
            <a:pPr>
              <a:spcBef>
                <a:spcPts val="0"/>
              </a:spcBef>
              <a:spcAft>
                <a:spcPts val="600"/>
              </a:spcAft>
            </a:pPr>
            <a:endParaRPr lang="en-US" dirty="0"/>
          </a:p>
        </p:txBody>
      </p:sp>
    </p:spTree>
    <p:extLst>
      <p:ext uri="{BB962C8B-B14F-4D97-AF65-F5344CB8AC3E}">
        <p14:creationId xmlns:p14="http://schemas.microsoft.com/office/powerpoint/2010/main" val="233848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Other Courses</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Machine Learning by Andrew Ng (Coursera)</a:t>
            </a:r>
          </a:p>
          <a:p>
            <a:pPr>
              <a:spcBef>
                <a:spcPts val="0"/>
              </a:spcBef>
              <a:spcAft>
                <a:spcPts val="600"/>
              </a:spcAft>
            </a:pPr>
            <a:r>
              <a:rPr lang="en-US" dirty="0"/>
              <a:t>Cisco Certified Network Associate [CCNA] (Cisco)</a:t>
            </a:r>
          </a:p>
          <a:p>
            <a:pPr>
              <a:spcBef>
                <a:spcPts val="0"/>
              </a:spcBef>
              <a:spcAft>
                <a:spcPts val="600"/>
              </a:spcAft>
            </a:pPr>
            <a:endParaRPr lang="en-US" dirty="0"/>
          </a:p>
        </p:txBody>
      </p:sp>
    </p:spTree>
    <p:extLst>
      <p:ext uri="{BB962C8B-B14F-4D97-AF65-F5344CB8AC3E}">
        <p14:creationId xmlns:p14="http://schemas.microsoft.com/office/powerpoint/2010/main" val="196281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Job Differences</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Undergrad</a:t>
            </a:r>
          </a:p>
          <a:p>
            <a:pPr lvl="1">
              <a:spcBef>
                <a:spcPts val="0"/>
              </a:spcBef>
              <a:spcAft>
                <a:spcPts val="600"/>
              </a:spcAft>
            </a:pPr>
            <a:r>
              <a:rPr lang="en-US" dirty="0"/>
              <a:t>Entry-level</a:t>
            </a:r>
          </a:p>
          <a:p>
            <a:pPr>
              <a:spcBef>
                <a:spcPts val="0"/>
              </a:spcBef>
              <a:spcAft>
                <a:spcPts val="600"/>
              </a:spcAft>
            </a:pPr>
            <a:r>
              <a:rPr lang="en-US" dirty="0"/>
              <a:t>Masters</a:t>
            </a:r>
          </a:p>
          <a:p>
            <a:pPr lvl="1">
              <a:spcBef>
                <a:spcPts val="0"/>
              </a:spcBef>
              <a:spcAft>
                <a:spcPts val="600"/>
              </a:spcAft>
            </a:pPr>
            <a:r>
              <a:rPr lang="en-US" dirty="0"/>
              <a:t>Above entry-level</a:t>
            </a:r>
          </a:p>
          <a:p>
            <a:pPr>
              <a:spcBef>
                <a:spcPts val="0"/>
              </a:spcBef>
              <a:spcAft>
                <a:spcPts val="600"/>
              </a:spcAft>
            </a:pPr>
            <a:r>
              <a:rPr lang="en-US" dirty="0"/>
              <a:t>PhD</a:t>
            </a:r>
          </a:p>
          <a:p>
            <a:pPr lvl="1">
              <a:spcBef>
                <a:spcPts val="0"/>
              </a:spcBef>
              <a:spcAft>
                <a:spcPts val="600"/>
              </a:spcAft>
            </a:pPr>
            <a:r>
              <a:rPr lang="en-US" dirty="0"/>
              <a:t>Academia</a:t>
            </a:r>
          </a:p>
          <a:p>
            <a:pPr lvl="1">
              <a:spcBef>
                <a:spcPts val="0"/>
              </a:spcBef>
              <a:spcAft>
                <a:spcPts val="600"/>
              </a:spcAft>
            </a:pPr>
            <a:r>
              <a:rPr lang="en-US" dirty="0"/>
              <a:t>Research</a:t>
            </a:r>
          </a:p>
          <a:p>
            <a:pPr lvl="2">
              <a:spcBef>
                <a:spcPts val="0"/>
              </a:spcBef>
              <a:spcAft>
                <a:spcPts val="600"/>
              </a:spcAft>
            </a:pPr>
            <a:r>
              <a:rPr lang="en-US" dirty="0"/>
              <a:t>Intel Labs</a:t>
            </a:r>
          </a:p>
          <a:p>
            <a:pPr lvl="2">
              <a:spcBef>
                <a:spcPts val="0"/>
              </a:spcBef>
              <a:spcAft>
                <a:spcPts val="600"/>
              </a:spcAft>
            </a:pPr>
            <a:r>
              <a:rPr lang="en-US" dirty="0"/>
              <a:t>AMD Research</a:t>
            </a:r>
          </a:p>
          <a:p>
            <a:pPr lvl="2">
              <a:spcBef>
                <a:spcPts val="0"/>
              </a:spcBef>
              <a:spcAft>
                <a:spcPts val="600"/>
              </a:spcAft>
            </a:pPr>
            <a:r>
              <a:rPr lang="en-US" dirty="0"/>
              <a:t>Microsoft Research</a:t>
            </a:r>
          </a:p>
        </p:txBody>
      </p:sp>
    </p:spTree>
    <p:extLst>
      <p:ext uri="{BB962C8B-B14F-4D97-AF65-F5344CB8AC3E}">
        <p14:creationId xmlns:p14="http://schemas.microsoft.com/office/powerpoint/2010/main" val="252451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Masters vs PhD</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Masters (2 Years)</a:t>
            </a:r>
          </a:p>
          <a:p>
            <a:pPr lvl="1">
              <a:spcBef>
                <a:spcPts val="0"/>
              </a:spcBef>
              <a:spcAft>
                <a:spcPts val="600"/>
              </a:spcAft>
            </a:pPr>
            <a:r>
              <a:rPr lang="en-US" dirty="0"/>
              <a:t>Non-thesis</a:t>
            </a:r>
          </a:p>
          <a:p>
            <a:pPr lvl="2">
              <a:spcBef>
                <a:spcPts val="0"/>
              </a:spcBef>
              <a:spcAft>
                <a:spcPts val="600"/>
              </a:spcAft>
            </a:pPr>
            <a:r>
              <a:rPr lang="en-US" dirty="0"/>
              <a:t>30 graduate level credit hours (~10 Courses)</a:t>
            </a:r>
          </a:p>
          <a:p>
            <a:pPr lvl="1">
              <a:spcBef>
                <a:spcPts val="0"/>
              </a:spcBef>
              <a:spcAft>
                <a:spcPts val="600"/>
              </a:spcAft>
            </a:pPr>
            <a:r>
              <a:rPr lang="en-US" dirty="0"/>
              <a:t>Thesis</a:t>
            </a:r>
          </a:p>
          <a:p>
            <a:pPr lvl="2">
              <a:spcBef>
                <a:spcPts val="0"/>
              </a:spcBef>
              <a:spcAft>
                <a:spcPts val="600"/>
              </a:spcAft>
            </a:pPr>
            <a:r>
              <a:rPr lang="en-US" dirty="0"/>
              <a:t>Thesis + 24 graduate level credit hours (~8 Courses)</a:t>
            </a:r>
          </a:p>
          <a:p>
            <a:pPr lvl="2">
              <a:spcBef>
                <a:spcPts val="0"/>
              </a:spcBef>
              <a:spcAft>
                <a:spcPts val="600"/>
              </a:spcAft>
            </a:pPr>
            <a:endParaRPr lang="en-US" dirty="0"/>
          </a:p>
          <a:p>
            <a:pPr lvl="2">
              <a:spcBef>
                <a:spcPts val="0"/>
              </a:spcBef>
              <a:spcAft>
                <a:spcPts val="600"/>
              </a:spcAft>
            </a:pPr>
            <a:endParaRPr lang="en-US" dirty="0"/>
          </a:p>
          <a:p>
            <a:pPr>
              <a:spcBef>
                <a:spcPts val="0"/>
              </a:spcBef>
              <a:spcAft>
                <a:spcPts val="600"/>
              </a:spcAft>
            </a:pPr>
            <a:r>
              <a:rPr lang="en-US" dirty="0"/>
              <a:t>Source: Graduate Guidelines https://www.ece.ufl.edu/academics/graduate/graduate-advising/graduate-guidelines/</a:t>
            </a:r>
          </a:p>
        </p:txBody>
      </p:sp>
    </p:spTree>
    <p:extLst>
      <p:ext uri="{BB962C8B-B14F-4D97-AF65-F5344CB8AC3E}">
        <p14:creationId xmlns:p14="http://schemas.microsoft.com/office/powerpoint/2010/main" val="149267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Masters vs PhD</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PhD (4+ Years)</a:t>
            </a:r>
          </a:p>
          <a:p>
            <a:pPr lvl="1">
              <a:spcBef>
                <a:spcPts val="0"/>
              </a:spcBef>
              <a:spcAft>
                <a:spcPts val="600"/>
              </a:spcAft>
            </a:pPr>
            <a:r>
              <a:rPr lang="en-US" dirty="0"/>
              <a:t>24 graduate level credit hours (~8 Courses)</a:t>
            </a:r>
          </a:p>
          <a:p>
            <a:pPr lvl="1">
              <a:spcBef>
                <a:spcPts val="0"/>
              </a:spcBef>
              <a:spcAft>
                <a:spcPts val="600"/>
              </a:spcAft>
            </a:pPr>
            <a:r>
              <a:rPr lang="en-US" dirty="0"/>
              <a:t>6 professional development credit hours</a:t>
            </a:r>
          </a:p>
          <a:p>
            <a:pPr lvl="1">
              <a:spcBef>
                <a:spcPts val="0"/>
              </a:spcBef>
              <a:spcAft>
                <a:spcPts val="600"/>
              </a:spcAft>
            </a:pPr>
            <a:r>
              <a:rPr lang="en-US" dirty="0"/>
              <a:t>Survey Paper (Written Exam)</a:t>
            </a:r>
          </a:p>
          <a:p>
            <a:pPr lvl="1">
              <a:spcBef>
                <a:spcPts val="0"/>
              </a:spcBef>
              <a:spcAft>
                <a:spcPts val="600"/>
              </a:spcAft>
            </a:pPr>
            <a:r>
              <a:rPr lang="en-US" dirty="0"/>
              <a:t>Dissertation</a:t>
            </a:r>
          </a:p>
          <a:p>
            <a:pPr lvl="1">
              <a:spcBef>
                <a:spcPts val="0"/>
              </a:spcBef>
              <a:spcAft>
                <a:spcPts val="600"/>
              </a:spcAft>
            </a:pPr>
            <a:r>
              <a:rPr lang="en-US" dirty="0"/>
              <a:t>Oral Defense</a:t>
            </a:r>
          </a:p>
          <a:p>
            <a:pPr lvl="1">
              <a:spcBef>
                <a:spcPts val="0"/>
              </a:spcBef>
              <a:spcAft>
                <a:spcPts val="600"/>
              </a:spcAft>
            </a:pPr>
            <a:endParaRPr lang="en-US" dirty="0"/>
          </a:p>
          <a:p>
            <a:pPr>
              <a:spcBef>
                <a:spcPts val="0"/>
              </a:spcBef>
              <a:spcAft>
                <a:spcPts val="600"/>
              </a:spcAft>
            </a:pPr>
            <a:r>
              <a:rPr lang="en-US" dirty="0"/>
              <a:t>Source: Graduate Guidelines https://www.ece.ufl.edu/academics/graduate/graduate-advising/graduate-guidelines/</a:t>
            </a:r>
          </a:p>
        </p:txBody>
      </p:sp>
    </p:spTree>
    <p:extLst>
      <p:ext uri="{BB962C8B-B14F-4D97-AF65-F5344CB8AC3E}">
        <p14:creationId xmlns:p14="http://schemas.microsoft.com/office/powerpoint/2010/main" val="61478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Job Reimbursement vs RA</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Job Reimbursement</a:t>
            </a:r>
          </a:p>
          <a:p>
            <a:pPr lvl="1">
              <a:spcBef>
                <a:spcPts val="0"/>
              </a:spcBef>
              <a:spcAft>
                <a:spcPts val="600"/>
              </a:spcAft>
            </a:pPr>
            <a:r>
              <a:rPr lang="en-US" dirty="0"/>
              <a:t>Most companies offer this</a:t>
            </a:r>
          </a:p>
          <a:p>
            <a:pPr lvl="1">
              <a:spcBef>
                <a:spcPts val="0"/>
              </a:spcBef>
              <a:spcAft>
                <a:spcPts val="600"/>
              </a:spcAft>
            </a:pPr>
            <a:r>
              <a:rPr lang="en-US" dirty="0"/>
              <a:t>Requires you to work there</a:t>
            </a:r>
          </a:p>
          <a:p>
            <a:pPr lvl="1">
              <a:spcBef>
                <a:spcPts val="0"/>
              </a:spcBef>
              <a:spcAft>
                <a:spcPts val="600"/>
              </a:spcAft>
            </a:pPr>
            <a:r>
              <a:rPr lang="en-US" dirty="0"/>
              <a:t>Some require courses to be in-line with company interest</a:t>
            </a:r>
          </a:p>
          <a:p>
            <a:pPr lvl="1">
              <a:spcBef>
                <a:spcPts val="0"/>
              </a:spcBef>
              <a:spcAft>
                <a:spcPts val="600"/>
              </a:spcAft>
            </a:pPr>
            <a:r>
              <a:rPr lang="en-US" dirty="0"/>
              <a:t>No minimum credits</a:t>
            </a:r>
          </a:p>
        </p:txBody>
      </p:sp>
    </p:spTree>
    <p:extLst>
      <p:ext uri="{BB962C8B-B14F-4D97-AF65-F5344CB8AC3E}">
        <p14:creationId xmlns:p14="http://schemas.microsoft.com/office/powerpoint/2010/main" val="211030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Job Reimbursement vs RA</a:t>
            </a:r>
          </a:p>
        </p:txBody>
      </p:sp>
      <p:sp>
        <p:nvSpPr>
          <p:cNvPr id="3" name="Content Placeholder 4">
            <a:extLst>
              <a:ext uri="{FF2B5EF4-FFF2-40B4-BE49-F238E27FC236}">
                <a16:creationId xmlns:a16="http://schemas.microsoft.com/office/drawing/2014/main" id="{54BC4A7A-A511-4549-BC42-33645158ED71}"/>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Research Assistant (RA)</a:t>
            </a:r>
          </a:p>
          <a:p>
            <a:pPr lvl="1">
              <a:spcBef>
                <a:spcPts val="0"/>
              </a:spcBef>
              <a:spcAft>
                <a:spcPts val="600"/>
              </a:spcAft>
            </a:pPr>
            <a:r>
              <a:rPr lang="en-US" dirty="0"/>
              <a:t>Work under a professor in the department</a:t>
            </a:r>
          </a:p>
          <a:p>
            <a:pPr lvl="2">
              <a:spcBef>
                <a:spcPts val="0"/>
              </a:spcBef>
              <a:spcAft>
                <a:spcPts val="600"/>
              </a:spcAft>
            </a:pPr>
            <a:r>
              <a:rPr lang="en-US" dirty="0"/>
              <a:t>Usually PhD Advisor</a:t>
            </a:r>
          </a:p>
          <a:p>
            <a:pPr lvl="1">
              <a:spcBef>
                <a:spcPts val="0"/>
              </a:spcBef>
              <a:spcAft>
                <a:spcPts val="600"/>
              </a:spcAft>
            </a:pPr>
            <a:r>
              <a:rPr lang="en-US" dirty="0"/>
              <a:t>20 hours/week</a:t>
            </a:r>
          </a:p>
          <a:p>
            <a:pPr lvl="1">
              <a:spcBef>
                <a:spcPts val="0"/>
              </a:spcBef>
              <a:spcAft>
                <a:spcPts val="600"/>
              </a:spcAft>
            </a:pPr>
            <a:r>
              <a:rPr lang="en-US" dirty="0" err="1"/>
              <a:t>GatorGradCare</a:t>
            </a:r>
            <a:r>
              <a:rPr lang="en-US" dirty="0"/>
              <a:t> (Insurance)</a:t>
            </a:r>
          </a:p>
          <a:p>
            <a:pPr lvl="1">
              <a:spcBef>
                <a:spcPts val="0"/>
              </a:spcBef>
              <a:spcAft>
                <a:spcPts val="600"/>
              </a:spcAft>
            </a:pPr>
            <a:r>
              <a:rPr lang="en-US" dirty="0"/>
              <a:t>Minimum 9 credits/semester</a:t>
            </a:r>
          </a:p>
          <a:p>
            <a:pPr lvl="1">
              <a:spcBef>
                <a:spcPts val="0"/>
              </a:spcBef>
              <a:spcAft>
                <a:spcPts val="600"/>
              </a:spcAft>
            </a:pPr>
            <a:r>
              <a:rPr lang="en-US" dirty="0"/>
              <a:t>Offered to Masters/PhD students</a:t>
            </a:r>
          </a:p>
          <a:p>
            <a:pPr lvl="1">
              <a:spcBef>
                <a:spcPts val="0"/>
              </a:spcBef>
              <a:spcAft>
                <a:spcPts val="600"/>
              </a:spcAft>
            </a:pPr>
            <a:r>
              <a:rPr lang="en-US" dirty="0"/>
              <a:t>Get to work on and learn what you want to work on and learn</a:t>
            </a:r>
          </a:p>
        </p:txBody>
      </p:sp>
    </p:spTree>
    <p:extLst>
      <p:ext uri="{BB962C8B-B14F-4D97-AF65-F5344CB8AC3E}">
        <p14:creationId xmlns:p14="http://schemas.microsoft.com/office/powerpoint/2010/main" val="291336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Mentoring</a:t>
            </a:r>
          </a:p>
        </p:txBody>
      </p:sp>
      <p:sp>
        <p:nvSpPr>
          <p:cNvPr id="5" name="Content Placeholder 4">
            <a:extLst>
              <a:ext uri="{FF2B5EF4-FFF2-40B4-BE49-F238E27FC236}">
                <a16:creationId xmlns:a16="http://schemas.microsoft.com/office/drawing/2014/main" id="{C5145F06-BDB7-434E-8B9B-DC08868AF65C}"/>
              </a:ext>
            </a:extLst>
          </p:cNvPr>
          <p:cNvSpPr>
            <a:spLocks noGrp="1"/>
          </p:cNvSpPr>
          <p:nvPr>
            <p:ph idx="1"/>
          </p:nvPr>
        </p:nvSpPr>
        <p:spPr>
          <a:xfrm>
            <a:off x="289956" y="1409810"/>
            <a:ext cx="7556500" cy="3402034"/>
          </a:xfrm>
        </p:spPr>
        <p:txBody>
          <a:bodyPr/>
          <a:lstStyle/>
          <a:p>
            <a:pPr>
              <a:spcBef>
                <a:spcPts val="0"/>
              </a:spcBef>
              <a:spcAft>
                <a:spcPts val="600"/>
              </a:spcAft>
            </a:pPr>
            <a:r>
              <a:rPr lang="en-US" dirty="0"/>
              <a:t>Network! (The social kind)</a:t>
            </a:r>
          </a:p>
          <a:p>
            <a:pPr>
              <a:spcBef>
                <a:spcPts val="0"/>
              </a:spcBef>
              <a:spcAft>
                <a:spcPts val="600"/>
              </a:spcAft>
            </a:pPr>
            <a:r>
              <a:rPr lang="en-US" dirty="0"/>
              <a:t>Find people that align with your goals</a:t>
            </a:r>
          </a:p>
          <a:p>
            <a:pPr>
              <a:spcBef>
                <a:spcPts val="0"/>
              </a:spcBef>
              <a:spcAft>
                <a:spcPts val="600"/>
              </a:spcAft>
            </a:pPr>
            <a:r>
              <a:rPr lang="en-US" dirty="0"/>
              <a:t>Don’t be afraid to ask questions</a:t>
            </a:r>
          </a:p>
        </p:txBody>
      </p:sp>
    </p:spTree>
    <p:extLst>
      <p:ext uri="{BB962C8B-B14F-4D97-AF65-F5344CB8AC3E}">
        <p14:creationId xmlns:p14="http://schemas.microsoft.com/office/powerpoint/2010/main" val="428832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Outline</a:t>
            </a:r>
          </a:p>
        </p:txBody>
      </p:sp>
      <p:sp>
        <p:nvSpPr>
          <p:cNvPr id="5" name="Content Placeholder 4">
            <a:extLst>
              <a:ext uri="{FF2B5EF4-FFF2-40B4-BE49-F238E27FC236}">
                <a16:creationId xmlns:a16="http://schemas.microsoft.com/office/drawing/2014/main" id="{9CDFB9EB-5778-48CD-BD30-9F3057499731}"/>
              </a:ext>
            </a:extLst>
          </p:cNvPr>
          <p:cNvSpPr>
            <a:spLocks noGrp="1"/>
          </p:cNvSpPr>
          <p:nvPr>
            <p:ph idx="1"/>
          </p:nvPr>
        </p:nvSpPr>
        <p:spPr>
          <a:xfrm>
            <a:off x="289956" y="1222086"/>
            <a:ext cx="7556500" cy="3108722"/>
          </a:xfrm>
        </p:spPr>
        <p:txBody>
          <a:bodyPr/>
          <a:lstStyle/>
          <a:p>
            <a:pPr>
              <a:spcBef>
                <a:spcPts val="0"/>
              </a:spcBef>
              <a:spcAft>
                <a:spcPts val="600"/>
              </a:spcAft>
            </a:pPr>
            <a:r>
              <a:rPr lang="en-US" dirty="0"/>
              <a:t>Part 2: Graduate Studies (15 Min)</a:t>
            </a:r>
          </a:p>
          <a:p>
            <a:pPr lvl="1">
              <a:spcBef>
                <a:spcPts val="0"/>
              </a:spcBef>
              <a:spcAft>
                <a:spcPts val="600"/>
              </a:spcAft>
            </a:pPr>
            <a:r>
              <a:rPr lang="en-US" dirty="0"/>
              <a:t>Why?</a:t>
            </a:r>
          </a:p>
          <a:p>
            <a:pPr lvl="1">
              <a:spcBef>
                <a:spcPts val="0"/>
              </a:spcBef>
              <a:spcAft>
                <a:spcPts val="600"/>
              </a:spcAft>
            </a:pPr>
            <a:r>
              <a:rPr lang="en-US" dirty="0"/>
              <a:t>My Background</a:t>
            </a:r>
          </a:p>
          <a:p>
            <a:pPr lvl="1">
              <a:spcBef>
                <a:spcPts val="0"/>
              </a:spcBef>
              <a:spcAft>
                <a:spcPts val="600"/>
              </a:spcAft>
            </a:pPr>
            <a:r>
              <a:rPr lang="en-US" dirty="0"/>
              <a:t>Courses</a:t>
            </a:r>
          </a:p>
          <a:p>
            <a:pPr lvl="1">
              <a:spcBef>
                <a:spcPts val="0"/>
              </a:spcBef>
              <a:spcAft>
                <a:spcPts val="600"/>
              </a:spcAft>
            </a:pPr>
            <a:r>
              <a:rPr lang="en-US" dirty="0"/>
              <a:t>Job Differences (Undergrad vs Masters vs PhD)</a:t>
            </a:r>
          </a:p>
          <a:p>
            <a:pPr lvl="1">
              <a:spcBef>
                <a:spcPts val="0"/>
              </a:spcBef>
              <a:spcAft>
                <a:spcPts val="600"/>
              </a:spcAft>
            </a:pPr>
            <a:r>
              <a:rPr lang="en-US" dirty="0"/>
              <a:t>Masters vs PhD</a:t>
            </a:r>
          </a:p>
          <a:p>
            <a:pPr lvl="1">
              <a:spcBef>
                <a:spcPts val="0"/>
              </a:spcBef>
              <a:spcAft>
                <a:spcPts val="600"/>
              </a:spcAft>
            </a:pPr>
            <a:r>
              <a:rPr lang="en-US" dirty="0"/>
              <a:t>Job Reimbursement vs Research Assistant</a:t>
            </a:r>
          </a:p>
          <a:p>
            <a:pPr lvl="1">
              <a:spcBef>
                <a:spcPts val="0"/>
              </a:spcBef>
              <a:spcAft>
                <a:spcPts val="600"/>
              </a:spcAft>
            </a:pPr>
            <a:r>
              <a:rPr lang="en-US" dirty="0"/>
              <a:t>Mentoring</a:t>
            </a:r>
          </a:p>
        </p:txBody>
      </p:sp>
    </p:spTree>
    <p:extLst>
      <p:ext uri="{BB962C8B-B14F-4D97-AF65-F5344CB8AC3E}">
        <p14:creationId xmlns:p14="http://schemas.microsoft.com/office/powerpoint/2010/main" val="6046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Part 1: Network Applications</a:t>
            </a:r>
          </a:p>
        </p:txBody>
      </p:sp>
    </p:spTree>
    <p:extLst>
      <p:ext uri="{BB962C8B-B14F-4D97-AF65-F5344CB8AC3E}">
        <p14:creationId xmlns:p14="http://schemas.microsoft.com/office/powerpoint/2010/main" val="158567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Networking 101</a:t>
            </a:r>
          </a:p>
        </p:txBody>
      </p:sp>
      <p:sp>
        <p:nvSpPr>
          <p:cNvPr id="2" name="TextBox 1">
            <a:extLst>
              <a:ext uri="{FF2B5EF4-FFF2-40B4-BE49-F238E27FC236}">
                <a16:creationId xmlns:a16="http://schemas.microsoft.com/office/drawing/2014/main" id="{7221937A-353D-4299-B7EF-20060FB70432}"/>
              </a:ext>
            </a:extLst>
          </p:cNvPr>
          <p:cNvSpPr txBox="1"/>
          <p:nvPr/>
        </p:nvSpPr>
        <p:spPr>
          <a:xfrm>
            <a:off x="1607926" y="4550740"/>
            <a:ext cx="5286319" cy="369332"/>
          </a:xfrm>
          <a:prstGeom prst="rect">
            <a:avLst/>
          </a:prstGeom>
          <a:noFill/>
        </p:spPr>
        <p:txBody>
          <a:bodyPr wrap="none" rtlCol="0">
            <a:spAutoFit/>
          </a:bodyPr>
          <a:lstStyle/>
          <a:p>
            <a:r>
              <a:rPr lang="en-US" i="1" dirty="0"/>
              <a:t>Source: https://techterms.com/definition/network</a:t>
            </a:r>
          </a:p>
        </p:txBody>
      </p:sp>
      <p:pic>
        <p:nvPicPr>
          <p:cNvPr id="6" name="Picture 5">
            <a:extLst>
              <a:ext uri="{FF2B5EF4-FFF2-40B4-BE49-F238E27FC236}">
                <a16:creationId xmlns:a16="http://schemas.microsoft.com/office/drawing/2014/main" id="{98DFEC52-BDAA-4787-8265-A4B1399ED56F}"/>
              </a:ext>
            </a:extLst>
          </p:cNvPr>
          <p:cNvPicPr>
            <a:picLocks noChangeAspect="1"/>
          </p:cNvPicPr>
          <p:nvPr/>
        </p:nvPicPr>
        <p:blipFill>
          <a:blip r:embed="rId3"/>
          <a:stretch>
            <a:fillRect/>
          </a:stretch>
        </p:blipFill>
        <p:spPr>
          <a:xfrm>
            <a:off x="2083427" y="1530767"/>
            <a:ext cx="3969557" cy="2719353"/>
          </a:xfrm>
          <a:prstGeom prst="rect">
            <a:avLst/>
          </a:prstGeom>
        </p:spPr>
      </p:pic>
    </p:spTree>
    <p:extLst>
      <p:ext uri="{BB962C8B-B14F-4D97-AF65-F5344CB8AC3E}">
        <p14:creationId xmlns:p14="http://schemas.microsoft.com/office/powerpoint/2010/main" val="122281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634844" cy="837009"/>
          </a:xfrm>
        </p:spPr>
        <p:txBody>
          <a:bodyPr/>
          <a:lstStyle/>
          <a:p>
            <a:r>
              <a:rPr lang="en-US" dirty="0"/>
              <a:t>OSI (Open Systems Interconnect) Model</a:t>
            </a:r>
          </a:p>
        </p:txBody>
      </p:sp>
      <p:pic>
        <p:nvPicPr>
          <p:cNvPr id="7" name="Picture 6">
            <a:extLst>
              <a:ext uri="{FF2B5EF4-FFF2-40B4-BE49-F238E27FC236}">
                <a16:creationId xmlns:a16="http://schemas.microsoft.com/office/drawing/2014/main" id="{1202D4BB-FBB5-4F9D-9357-74F244C1A31D}"/>
              </a:ext>
            </a:extLst>
          </p:cNvPr>
          <p:cNvPicPr>
            <a:picLocks noChangeAspect="1"/>
          </p:cNvPicPr>
          <p:nvPr/>
        </p:nvPicPr>
        <p:blipFill>
          <a:blip r:embed="rId2"/>
          <a:stretch>
            <a:fillRect/>
          </a:stretch>
        </p:blipFill>
        <p:spPr>
          <a:xfrm>
            <a:off x="289956" y="1239273"/>
            <a:ext cx="2671771" cy="3402055"/>
          </a:xfrm>
          <a:prstGeom prst="rect">
            <a:avLst/>
          </a:prstGeom>
        </p:spPr>
      </p:pic>
      <p:sp>
        <p:nvSpPr>
          <p:cNvPr id="8" name="TextBox 7">
            <a:extLst>
              <a:ext uri="{FF2B5EF4-FFF2-40B4-BE49-F238E27FC236}">
                <a16:creationId xmlns:a16="http://schemas.microsoft.com/office/drawing/2014/main" id="{135C5C25-F1B7-431B-A978-0F19F10FF8F9}"/>
              </a:ext>
            </a:extLst>
          </p:cNvPr>
          <p:cNvSpPr txBox="1"/>
          <p:nvPr/>
        </p:nvSpPr>
        <p:spPr>
          <a:xfrm>
            <a:off x="171100" y="4766672"/>
            <a:ext cx="3553956" cy="246221"/>
          </a:xfrm>
          <a:prstGeom prst="rect">
            <a:avLst/>
          </a:prstGeom>
          <a:noFill/>
        </p:spPr>
        <p:txBody>
          <a:bodyPr wrap="square" rtlCol="0">
            <a:spAutoFit/>
          </a:bodyPr>
          <a:lstStyle/>
          <a:p>
            <a:r>
              <a:rPr lang="en-US" sz="1000" i="1" dirty="0"/>
              <a:t>Source: https://www.bmc.com/blogs/osi-model-7-layers/</a:t>
            </a:r>
          </a:p>
        </p:txBody>
      </p:sp>
      <p:pic>
        <p:nvPicPr>
          <p:cNvPr id="10" name="Graphic 9">
            <a:extLst>
              <a:ext uri="{FF2B5EF4-FFF2-40B4-BE49-F238E27FC236}">
                <a16:creationId xmlns:a16="http://schemas.microsoft.com/office/drawing/2014/main" id="{1F9D2061-B09E-4252-9630-F709D7A24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6341" y="1853762"/>
            <a:ext cx="4133850" cy="2476500"/>
          </a:xfrm>
          <a:prstGeom prst="rect">
            <a:avLst/>
          </a:prstGeom>
        </p:spPr>
      </p:pic>
      <p:sp>
        <p:nvSpPr>
          <p:cNvPr id="11" name="TextBox 10">
            <a:extLst>
              <a:ext uri="{FF2B5EF4-FFF2-40B4-BE49-F238E27FC236}">
                <a16:creationId xmlns:a16="http://schemas.microsoft.com/office/drawing/2014/main" id="{2FF41800-4E54-45D6-97A7-C8CEDAC7289A}"/>
              </a:ext>
            </a:extLst>
          </p:cNvPr>
          <p:cNvSpPr txBox="1"/>
          <p:nvPr/>
        </p:nvSpPr>
        <p:spPr>
          <a:xfrm>
            <a:off x="4676288" y="4660849"/>
            <a:ext cx="3553956" cy="246221"/>
          </a:xfrm>
          <a:prstGeom prst="rect">
            <a:avLst/>
          </a:prstGeom>
          <a:noFill/>
        </p:spPr>
        <p:txBody>
          <a:bodyPr wrap="square" rtlCol="0">
            <a:spAutoFit/>
          </a:bodyPr>
          <a:lstStyle/>
          <a:p>
            <a:r>
              <a:rPr lang="en-US" sz="1000" i="1" dirty="0"/>
              <a:t>Source: https://en.wikipedia.org/wiki/OSI_model</a:t>
            </a:r>
          </a:p>
        </p:txBody>
      </p:sp>
    </p:spTree>
    <p:extLst>
      <p:ext uri="{BB962C8B-B14F-4D97-AF65-F5344CB8AC3E}">
        <p14:creationId xmlns:p14="http://schemas.microsoft.com/office/powerpoint/2010/main" val="399751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956" y="580344"/>
            <a:ext cx="7556500" cy="837009"/>
          </a:xfrm>
        </p:spPr>
        <p:txBody>
          <a:bodyPr/>
          <a:lstStyle/>
          <a:p>
            <a:r>
              <a:rPr lang="en-US" dirty="0"/>
              <a:t>Four Key Trends</a:t>
            </a:r>
          </a:p>
        </p:txBody>
      </p:sp>
      <p:sp>
        <p:nvSpPr>
          <p:cNvPr id="6" name="TextBox 5">
            <a:extLst>
              <a:ext uri="{FF2B5EF4-FFF2-40B4-BE49-F238E27FC236}">
                <a16:creationId xmlns:a16="http://schemas.microsoft.com/office/drawing/2014/main" id="{539C0032-2F04-4312-907E-E0FBF68E1D60}"/>
              </a:ext>
            </a:extLst>
          </p:cNvPr>
          <p:cNvSpPr txBox="1"/>
          <p:nvPr/>
        </p:nvSpPr>
        <p:spPr>
          <a:xfrm>
            <a:off x="174617" y="4736892"/>
            <a:ext cx="8130174" cy="338554"/>
          </a:xfrm>
          <a:prstGeom prst="rect">
            <a:avLst/>
          </a:prstGeom>
          <a:noFill/>
        </p:spPr>
        <p:txBody>
          <a:bodyPr wrap="none" rtlCol="0">
            <a:spAutoFit/>
          </a:bodyPr>
          <a:lstStyle/>
          <a:p>
            <a:r>
              <a:rPr lang="en-US" sz="1600" i="1" dirty="0"/>
              <a:t>Source: https://www.arista.com/assets/data/pdf/Whitepapers/Trends-in-FPGA-WP.pdf</a:t>
            </a:r>
          </a:p>
        </p:txBody>
      </p:sp>
    </p:spTree>
    <p:extLst>
      <p:ext uri="{BB962C8B-B14F-4D97-AF65-F5344CB8AC3E}">
        <p14:creationId xmlns:p14="http://schemas.microsoft.com/office/powerpoint/2010/main" val="264779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168272"/>
            <a:ext cx="7556500" cy="3394884"/>
          </a:xfrm>
        </p:spPr>
        <p:txBody>
          <a:bodyPr/>
          <a:lstStyle/>
          <a:p>
            <a:pPr>
              <a:spcBef>
                <a:spcPts val="0"/>
              </a:spcBef>
              <a:spcAft>
                <a:spcPts val="600"/>
              </a:spcAft>
            </a:pPr>
            <a:r>
              <a:rPr lang="en-US" dirty="0"/>
              <a:t>High Frequency Trading</a:t>
            </a:r>
          </a:p>
        </p:txBody>
      </p:sp>
      <p:sp>
        <p:nvSpPr>
          <p:cNvPr id="4" name="Title 3"/>
          <p:cNvSpPr>
            <a:spLocks noGrp="1"/>
          </p:cNvSpPr>
          <p:nvPr>
            <p:ph type="title"/>
          </p:nvPr>
        </p:nvSpPr>
        <p:spPr>
          <a:xfrm>
            <a:off x="289956" y="580344"/>
            <a:ext cx="7556500" cy="837009"/>
          </a:xfrm>
        </p:spPr>
        <p:txBody>
          <a:bodyPr/>
          <a:lstStyle/>
          <a:p>
            <a:r>
              <a:rPr lang="en-US" dirty="0"/>
              <a:t>Four Key Trends</a:t>
            </a:r>
          </a:p>
        </p:txBody>
      </p:sp>
      <p:sp>
        <p:nvSpPr>
          <p:cNvPr id="6" name="TextBox 5">
            <a:extLst>
              <a:ext uri="{FF2B5EF4-FFF2-40B4-BE49-F238E27FC236}">
                <a16:creationId xmlns:a16="http://schemas.microsoft.com/office/drawing/2014/main" id="{539C0032-2F04-4312-907E-E0FBF68E1D60}"/>
              </a:ext>
            </a:extLst>
          </p:cNvPr>
          <p:cNvSpPr txBox="1"/>
          <p:nvPr/>
        </p:nvSpPr>
        <p:spPr>
          <a:xfrm>
            <a:off x="174617" y="4736892"/>
            <a:ext cx="8130174" cy="338554"/>
          </a:xfrm>
          <a:prstGeom prst="rect">
            <a:avLst/>
          </a:prstGeom>
          <a:noFill/>
        </p:spPr>
        <p:txBody>
          <a:bodyPr wrap="none" rtlCol="0">
            <a:spAutoFit/>
          </a:bodyPr>
          <a:lstStyle/>
          <a:p>
            <a:r>
              <a:rPr lang="en-US" sz="1600" i="1" dirty="0"/>
              <a:t>Source: https://www.arista.com/assets/data/pdf/Whitepapers/Trends-in-FPGA-WP.pdf</a:t>
            </a:r>
          </a:p>
        </p:txBody>
      </p:sp>
    </p:spTree>
    <p:extLst>
      <p:ext uri="{BB962C8B-B14F-4D97-AF65-F5344CB8AC3E}">
        <p14:creationId xmlns:p14="http://schemas.microsoft.com/office/powerpoint/2010/main" val="385933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956" y="1168272"/>
            <a:ext cx="7556500" cy="3394884"/>
          </a:xfrm>
        </p:spPr>
        <p:txBody>
          <a:bodyPr/>
          <a:lstStyle/>
          <a:p>
            <a:pPr>
              <a:spcBef>
                <a:spcPts val="0"/>
              </a:spcBef>
              <a:spcAft>
                <a:spcPts val="600"/>
              </a:spcAft>
            </a:pPr>
            <a:r>
              <a:rPr lang="en-US" dirty="0"/>
              <a:t>High Frequency Trading</a:t>
            </a:r>
          </a:p>
          <a:p>
            <a:pPr>
              <a:spcBef>
                <a:spcPts val="0"/>
              </a:spcBef>
              <a:spcAft>
                <a:spcPts val="600"/>
              </a:spcAft>
            </a:pPr>
            <a:r>
              <a:rPr lang="en-US" dirty="0"/>
              <a:t>Video Streaming</a:t>
            </a:r>
          </a:p>
          <a:p>
            <a:pPr lvl="1">
              <a:spcBef>
                <a:spcPts val="0"/>
              </a:spcBef>
              <a:spcAft>
                <a:spcPts val="600"/>
              </a:spcAft>
            </a:pPr>
            <a:r>
              <a:rPr lang="en-US" dirty="0"/>
              <a:t>Twitch (https://www.xilinx.com/publications/powered-by-xilinx/Twitch-Case-Study.pdf)</a:t>
            </a:r>
          </a:p>
        </p:txBody>
      </p:sp>
      <p:sp>
        <p:nvSpPr>
          <p:cNvPr id="4" name="Title 3"/>
          <p:cNvSpPr>
            <a:spLocks noGrp="1"/>
          </p:cNvSpPr>
          <p:nvPr>
            <p:ph type="title"/>
          </p:nvPr>
        </p:nvSpPr>
        <p:spPr>
          <a:xfrm>
            <a:off x="289956" y="580344"/>
            <a:ext cx="7556500" cy="837009"/>
          </a:xfrm>
        </p:spPr>
        <p:txBody>
          <a:bodyPr/>
          <a:lstStyle/>
          <a:p>
            <a:r>
              <a:rPr lang="en-US" dirty="0"/>
              <a:t>Four Key Trends</a:t>
            </a:r>
          </a:p>
        </p:txBody>
      </p:sp>
      <p:sp>
        <p:nvSpPr>
          <p:cNvPr id="6" name="TextBox 5">
            <a:extLst>
              <a:ext uri="{FF2B5EF4-FFF2-40B4-BE49-F238E27FC236}">
                <a16:creationId xmlns:a16="http://schemas.microsoft.com/office/drawing/2014/main" id="{539C0032-2F04-4312-907E-E0FBF68E1D60}"/>
              </a:ext>
            </a:extLst>
          </p:cNvPr>
          <p:cNvSpPr txBox="1"/>
          <p:nvPr/>
        </p:nvSpPr>
        <p:spPr>
          <a:xfrm>
            <a:off x="174617" y="4736892"/>
            <a:ext cx="8130174" cy="338554"/>
          </a:xfrm>
          <a:prstGeom prst="rect">
            <a:avLst/>
          </a:prstGeom>
          <a:noFill/>
        </p:spPr>
        <p:txBody>
          <a:bodyPr wrap="none" rtlCol="0">
            <a:spAutoFit/>
          </a:bodyPr>
          <a:lstStyle/>
          <a:p>
            <a:r>
              <a:rPr lang="en-US" sz="1600" i="1" dirty="0"/>
              <a:t>Source: https://www.arista.com/assets/data/pdf/Whitepapers/Trends-in-FPGA-WP.pdf</a:t>
            </a:r>
          </a:p>
        </p:txBody>
      </p:sp>
      <p:pic>
        <p:nvPicPr>
          <p:cNvPr id="7" name="Picture 6">
            <a:extLst>
              <a:ext uri="{FF2B5EF4-FFF2-40B4-BE49-F238E27FC236}">
                <a16:creationId xmlns:a16="http://schemas.microsoft.com/office/drawing/2014/main" id="{DF608888-D46F-4FD0-B840-9301A507A934}"/>
              </a:ext>
            </a:extLst>
          </p:cNvPr>
          <p:cNvPicPr>
            <a:picLocks noChangeAspect="1"/>
          </p:cNvPicPr>
          <p:nvPr/>
        </p:nvPicPr>
        <p:blipFill>
          <a:blip r:embed="rId3"/>
          <a:stretch>
            <a:fillRect/>
          </a:stretch>
        </p:blipFill>
        <p:spPr>
          <a:xfrm>
            <a:off x="6318078" y="2571750"/>
            <a:ext cx="2533979" cy="1344670"/>
          </a:xfrm>
          <a:prstGeom prst="rect">
            <a:avLst/>
          </a:prstGeom>
        </p:spPr>
      </p:pic>
      <p:cxnSp>
        <p:nvCxnSpPr>
          <p:cNvPr id="8" name="Straight Arrow Connector 7">
            <a:extLst>
              <a:ext uri="{FF2B5EF4-FFF2-40B4-BE49-F238E27FC236}">
                <a16:creationId xmlns:a16="http://schemas.microsoft.com/office/drawing/2014/main" id="{8E123FF7-953D-480B-81BB-C795189E4CE8}"/>
              </a:ext>
            </a:extLst>
          </p:cNvPr>
          <p:cNvCxnSpPr/>
          <p:nvPr/>
        </p:nvCxnSpPr>
        <p:spPr>
          <a:xfrm>
            <a:off x="5728138" y="2317919"/>
            <a:ext cx="515007" cy="462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271722"/>
      </p:ext>
    </p:extLst>
  </p:cSld>
  <p:clrMapOvr>
    <a:masterClrMapping/>
  </p:clrMapOvr>
</p:sld>
</file>

<file path=ppt/theme/theme1.xml><?xml version="1.0" encoding="utf-8"?>
<a:theme xmlns:a="http://schemas.openxmlformats.org/drawingml/2006/main" name="PNE Theme Slide Deck">
  <a:themeElements>
    <a:clrScheme name="Custom 7">
      <a:dk1>
        <a:sysClr val="windowText" lastClr="000000"/>
      </a:dk1>
      <a:lt1>
        <a:sysClr val="window" lastClr="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1259</Words>
  <Application>Microsoft Office PowerPoint</Application>
  <PresentationFormat>On-screen Show (16:9)</PresentationFormat>
  <Paragraphs>207</Paragraphs>
  <Slides>30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Gentona Book</vt:lpstr>
      <vt:lpstr>Quadon Medium</vt:lpstr>
      <vt:lpstr>Rockwell</vt:lpstr>
      <vt:lpstr>Wingdings</vt:lpstr>
      <vt:lpstr>PNE Theme Slide Deck</vt:lpstr>
      <vt:lpstr>FPGAs in Networking Applications &amp; Graduate Studies</vt:lpstr>
      <vt:lpstr>Outline</vt:lpstr>
      <vt:lpstr>Outline</vt:lpstr>
      <vt:lpstr>Part 1: Network Applications</vt:lpstr>
      <vt:lpstr>Networking 101</vt:lpstr>
      <vt:lpstr>OSI (Open Systems Interconnect) Model</vt:lpstr>
      <vt:lpstr>Four Key Trends</vt:lpstr>
      <vt:lpstr>Four Key Trends</vt:lpstr>
      <vt:lpstr>Four Key Trends</vt:lpstr>
      <vt:lpstr>Four Key Trends</vt:lpstr>
      <vt:lpstr>Four Key Trends</vt:lpstr>
      <vt:lpstr>What is Software Defined Networking (SDN)?</vt:lpstr>
      <vt:lpstr>What is a SmartNIC?</vt:lpstr>
      <vt:lpstr>Who is involved?</vt:lpstr>
      <vt:lpstr>Who is involved?</vt:lpstr>
      <vt:lpstr>Microsoft Catapult</vt:lpstr>
      <vt:lpstr>O-RAN &amp; IEEE-1588 [Wireless 5G]</vt:lpstr>
      <vt:lpstr>O-RAN &amp; IEEE-1588 [Wireless 5G]</vt:lpstr>
      <vt:lpstr>Part 2: Graduate Studies</vt:lpstr>
      <vt:lpstr>Why?</vt:lpstr>
      <vt:lpstr>My Background</vt:lpstr>
      <vt:lpstr>Related UF ECE Courses</vt:lpstr>
      <vt:lpstr>Other Courses</vt:lpstr>
      <vt:lpstr>Job Differences</vt:lpstr>
      <vt:lpstr>Masters vs PhD</vt:lpstr>
      <vt:lpstr>Masters vs PhD</vt:lpstr>
      <vt:lpstr>Job Reimbursement vs RA</vt:lpstr>
      <vt:lpstr>Job Reimbursement vs RA</vt:lpstr>
      <vt:lpstr>Mentoring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FPGAs in Networking Applications &amp; Graduate Studies</dc:title>
  <dc:creator>Alexis Rodriguez</dc:creator>
  <cp:lastModifiedBy>Alexis Rodriguez</cp:lastModifiedBy>
  <cp:revision>10</cp:revision>
  <dcterms:created xsi:type="dcterms:W3CDTF">2020-12-10T09:37:52Z</dcterms:created>
  <dcterms:modified xsi:type="dcterms:W3CDTF">2020-12-10T12:54:13Z</dcterms:modified>
</cp:coreProperties>
</file>