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3" r:id="rId6"/>
    <p:sldId id="294" r:id="rId7"/>
    <p:sldId id="296" r:id="rId8"/>
    <p:sldId id="279" r:id="rId9"/>
    <p:sldId id="288" r:id="rId10"/>
    <p:sldId id="305" r:id="rId11"/>
    <p:sldId id="306" r:id="rId12"/>
    <p:sldId id="307" r:id="rId13"/>
    <p:sldId id="308" r:id="rId14"/>
    <p:sldId id="299" r:id="rId15"/>
    <p:sldId id="290" r:id="rId16"/>
    <p:sldId id="309" r:id="rId17"/>
    <p:sldId id="287" r:id="rId18"/>
    <p:sldId id="310" r:id="rId19"/>
    <p:sldId id="311" r:id="rId20"/>
    <p:sldId id="302" r:id="rId21"/>
    <p:sldId id="281" r:id="rId22"/>
    <p:sldId id="282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Coole" initials="J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D0ECCB"/>
    <a:srgbClr val="73C764"/>
    <a:srgbClr val="FF4A00"/>
    <a:srgbClr val="0000CC"/>
    <a:srgbClr val="0070C0"/>
    <a:srgbClr val="CCECFF"/>
    <a:srgbClr val="0020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9765" autoAdjust="0"/>
  </p:normalViewPr>
  <p:slideViewPr>
    <p:cSldViewPr snapToGrid="0"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6156A9-CAB3-446F-B66A-A1D097C0013A}" type="datetimeFigureOut">
              <a:rPr lang="en-US"/>
              <a:pPr>
                <a:defRPr/>
              </a:pPr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D7FE5-3B85-4A8C-95D4-A1F84BA2C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1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E733C-E728-4E44-86A9-DEA91327727F}" type="datetimeFigureOut">
              <a:rPr lang="en-US"/>
              <a:pPr>
                <a:defRPr/>
              </a:pPr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EF703-C56F-467C-A04A-06EBEF4E4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C6422-551A-4099-9C58-17970A3D7E1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3200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5006-D205-4854-9482-0AAF57F5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16D0-6161-4806-A601-1B8096C06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5344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751263"/>
            <a:ext cx="8534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C267-7BFF-49FA-97D7-2D27D8DC5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F6C1-7803-4C35-A462-652B7A65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C78E-6D4B-438F-B221-15CFDBF2C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751263"/>
            <a:ext cx="8534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402B-233D-4993-AC32-FA8F4B03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53F5B-C6A6-41ED-B79A-FD2D379D4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9E2E-4489-4EA8-ABDA-008EE2474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ï"/>
              <a:defRPr/>
            </a:pPr>
            <a:endParaRPr lang="en-US" sz="1000"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76900"/>
            <a:ext cx="9144000" cy="1181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Picture 20" descr="DARPA50t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152400"/>
            <a:ext cx="1117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239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CC7B-1F93-40CB-B04D-37CD6E6C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060450"/>
            <a:ext cx="397192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060450"/>
            <a:ext cx="397351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184150"/>
            <a:ext cx="2138362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963" y="184150"/>
            <a:ext cx="6264275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D142-36B1-4E80-9436-C8F2187D6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259B-0641-400D-BA29-82E4A902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60C4-7A75-4E7E-AC7F-114283DBE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508D-6972-4B5B-A555-35F09C86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014F-F531-4C2E-98AE-47D1A9DBD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9A5B-B868-4367-BCB7-ACCB574B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D921-1C99-4D06-9337-971B7C3F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93BC-9402-4D14-97C0-3B0CDBF8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4BBB-64F3-48B2-9FFD-27C0283B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11ED-4A7F-4CD6-B88F-71D9EA83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9A34-B750-43D1-8C72-4A26C0064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2F64-E8B2-43D3-9BF1-E7650EF53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23D4-C432-46FC-B1F6-067FB868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Script MT Bold" pitchFamily="66" charset="0"/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 b="1" dirty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86283"/>
          </a:xfrm>
        </p:spPr>
        <p:txBody>
          <a:bodyPr/>
          <a:lstStyle>
            <a:lvl1pPr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1044713"/>
            <a:ext cx="7966563" cy="500780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6D45-FC88-4EF3-BBF3-C3E9EDC4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65E8-D78F-4548-A046-DB1889AAE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9A3B-C72A-48EA-8B02-D5171444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CF9B-6805-4C07-83CA-26043FC4D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898F-BD92-445B-A2EB-BABEB00B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CB7E-C779-49E0-8CE1-53FC817F8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284-0404-45F2-B2B3-2ED1E9A40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66FD-8DB4-4D1C-8DD3-7A8663F8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A836-2EAD-4A6A-8ADA-DF6281FA5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82F-46E1-459E-ADBB-81846D34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FFBF-9834-43AC-AC00-5D9C17D3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88D0-57B0-4983-8F2C-94189F04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F8B8-DCC7-44F7-9F04-EE97CA698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EBC7-4DE4-4273-97B9-A57B6BA9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520C-7553-46BB-80B9-2BB8A706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344C-4541-47B7-B8A4-0659C5B6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8EC5-F967-4F3C-B145-5E64B9FB6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F938-D8B0-41F7-8A17-E477324A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485B0971-78A8-4A40-B0FB-78A1F5833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" y="624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0" descr="DARPA50t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6257925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9" descr="afr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82000" y="62579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  <p:sldLayoutId id="2147485581" r:id="rId15"/>
    <p:sldLayoutId id="2147485582" r:id="rId16"/>
    <p:sldLayoutId id="21474855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ï"/>
              <a:defRPr/>
            </a:pPr>
            <a:endParaRPr lang="en-US" sz="1000">
              <a:latin typeface="+mn-lt"/>
              <a:cs typeface="+mn-cs"/>
            </a:endParaRP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0" y="5802313"/>
            <a:ext cx="9144000" cy="10556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184150"/>
            <a:ext cx="8269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963" y="1060450"/>
            <a:ext cx="80978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5977" name="Line 9"/>
          <p:cNvSpPr>
            <a:spLocks noChangeShapeType="1"/>
          </p:cNvSpPr>
          <p:nvPr/>
        </p:nvSpPr>
        <p:spPr bwMode="auto">
          <a:xfrm>
            <a:off x="9525" y="774700"/>
            <a:ext cx="9124950" cy="0"/>
          </a:xfrm>
          <a:prstGeom prst="line">
            <a:avLst/>
          </a:prstGeom>
          <a:noFill/>
          <a:ln w="28575">
            <a:solidFill>
              <a:srgbClr val="0C285B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95978" name="Line 10"/>
          <p:cNvSpPr>
            <a:spLocks noChangeShapeType="1"/>
          </p:cNvSpPr>
          <p:nvPr/>
        </p:nvSpPr>
        <p:spPr bwMode="auto">
          <a:xfrm>
            <a:off x="9525" y="812800"/>
            <a:ext cx="9124950" cy="0"/>
          </a:xfrm>
          <a:prstGeom prst="line">
            <a:avLst/>
          </a:prstGeom>
          <a:noFill/>
          <a:ln w="9525">
            <a:solidFill>
              <a:srgbClr val="396BB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4" name="Picture 20" descr="DARPA50t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" y="171450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2E32B-4D64-4C79-9CEF-F06C7B99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9458A80F-E9DD-4657-B122-9CD770BE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2"/>
          <p:cNvPicPr>
            <a:picLocks noChangeAspect="1" noChangeArrowheads="1"/>
          </p:cNvPicPr>
          <p:nvPr/>
        </p:nvPicPr>
        <p:blipFill>
          <a:blip r:embed="rId17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  <p:sldLayoutId id="2147485616" r:id="rId13"/>
    <p:sldLayoutId id="214748561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1443731"/>
            <a:ext cx="8303360" cy="1668463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 err="1" smtClean="0"/>
              <a:t>OpenCL</a:t>
            </a:r>
            <a:r>
              <a:rPr lang="en-US" altLang="en-US" sz="3600" dirty="0" smtClean="0"/>
              <a:t> High-Level Synthesis for Mainstream FPGA Acceleration</a:t>
            </a:r>
            <a:endParaRPr sz="3200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932238" y="3997325"/>
            <a:ext cx="457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James </a:t>
            </a:r>
            <a:r>
              <a:rPr lang="en-US" sz="2000" dirty="0"/>
              <a:t>Coole</a:t>
            </a:r>
          </a:p>
          <a:p>
            <a:pPr algn="r"/>
            <a:r>
              <a:rPr lang="en-US" sz="1400" dirty="0">
                <a:solidFill>
                  <a:srgbClr val="FF4A00"/>
                </a:solidFill>
              </a:rPr>
              <a:t>PhD student, University of </a:t>
            </a:r>
            <a:r>
              <a:rPr lang="en-US" sz="1400" dirty="0" smtClean="0">
                <a:solidFill>
                  <a:srgbClr val="FF4A00"/>
                </a:solidFill>
              </a:rPr>
              <a:t>Florida</a:t>
            </a:r>
          </a:p>
          <a:p>
            <a:pPr algn="r"/>
            <a:r>
              <a:rPr lang="en-US" sz="2000" dirty="0" smtClean="0"/>
              <a:t>Dr</a:t>
            </a:r>
            <a:r>
              <a:rPr lang="en-US" sz="2000" dirty="0"/>
              <a:t>. Greg </a:t>
            </a:r>
            <a:r>
              <a:rPr lang="en-US" sz="2000" dirty="0" err="1"/>
              <a:t>Stitt</a:t>
            </a:r>
            <a:endParaRPr lang="en-US" sz="2000" dirty="0"/>
          </a:p>
          <a:p>
            <a:pPr algn="r"/>
            <a:r>
              <a:rPr lang="en-US" sz="1400" dirty="0" smtClean="0">
                <a:solidFill>
                  <a:srgbClr val="FF4A00"/>
                </a:solidFill>
              </a:rPr>
              <a:t>Associate </a:t>
            </a:r>
            <a:r>
              <a:rPr lang="en-US" sz="1400" dirty="0">
                <a:solidFill>
                  <a:srgbClr val="FF4A00"/>
                </a:solidFill>
              </a:rPr>
              <a:t>Professor of ECE, University of Florida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491229"/>
            <a:ext cx="320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SHAW Workshop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503" y="6050604"/>
            <a:ext cx="5359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This work is supported by National Science Foundation grant CNS-1149285 and the I/UCRC Program of the National Science Foundation under Grant No. EEC-0642422.</a:t>
            </a:r>
            <a:endParaRPr lang="en-US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4"/>
    </mc:Choice>
    <mc:Fallback xmlns="">
      <p:transition spd="slow" advTm="137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OpenCL</a:t>
            </a:r>
            <a:r>
              <a:rPr lang="en-US" sz="3200" dirty="0" smtClean="0"/>
              <a:t>-IF Overview: Repeated Misses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4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5" y="853663"/>
            <a:ext cx="2934981" cy="1909506"/>
          </a:xfrm>
          <a:prstGeom prst="rect">
            <a:avLst/>
          </a:prstGeom>
        </p:spPr>
      </p:pic>
      <p:pic>
        <p:nvPicPr>
          <p:cNvPr id="13" name="Picture 12" descr="4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5" y="2135438"/>
            <a:ext cx="4022338" cy="3376997"/>
          </a:xfrm>
          <a:prstGeom prst="rect">
            <a:avLst/>
          </a:prstGeom>
        </p:spPr>
      </p:pic>
      <p:pic>
        <p:nvPicPr>
          <p:cNvPr id="14" name="Picture 13" descr="4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44" y="2130328"/>
            <a:ext cx="2112833" cy="38985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1"/>
            <a:ext cx="4343400" cy="329525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1" y="990600"/>
            <a:ext cx="4571999" cy="47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Use clustering heuristic based on k-means to sort by 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functional similarity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We can ignore connections between functional units due to IF routing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flexibilty</a:t>
            </a:r>
            <a:endParaRPr lang="en-US" sz="1400" dirty="0" smtClean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Encourages op sharing within each group and merges ops used between kernels in group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Merges ops of same type if “generics” can be configured (e.g. ALU) or promoted (e.g. width)</a:t>
            </a:r>
          </a:p>
          <a:p>
            <a:pPr marL="692150" lvl="2" indent="-339725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500" dirty="0">
              <a:solidFill>
                <a:srgbClr val="FF4A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i="1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# contexts provides a tuning parameter for </a:t>
            </a:r>
            <a:r>
              <a:rPr lang="en-US" sz="1600" dirty="0">
                <a:solidFill>
                  <a:srgbClr val="000000"/>
                </a:solidFill>
                <a:cs typeface="Arial" charset="0"/>
                <a:sym typeface="Wingdings" charset="0"/>
              </a:rPr>
              <a:t>tradeoffs based on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designer intent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sym typeface="Wingdings" charset="0"/>
              </a:rPr>
              <a:t>Larger </a:t>
            </a:r>
            <a:r>
              <a:rPr lang="en-US" sz="1500" i="1" dirty="0" smtClean="0">
                <a:solidFill>
                  <a:srgbClr val="FF4A00"/>
                </a:solidFill>
                <a:sym typeface="Wingdings" charset="0"/>
              </a:rPr>
              <a:t>k </a:t>
            </a: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 smaller, specialized contexts</a:t>
            </a:r>
            <a:endParaRPr lang="en-US" sz="1500" dirty="0" smtClean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cs typeface="Arial" charset="0"/>
                <a:sym typeface="Wingdings" charset="0"/>
              </a:rPr>
              <a:t>Can help fit: </a:t>
            </a:r>
            <a:r>
              <a:rPr lang="en-US" sz="15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60% decrease </a:t>
            </a:r>
            <a:r>
              <a:rPr lang="en-US" sz="1500" dirty="0" smtClean="0">
                <a:solidFill>
                  <a:srgbClr val="FF4A00"/>
                </a:solidFill>
                <a:cs typeface="Arial" charset="0"/>
                <a:sym typeface="Wingdings" charset="0"/>
              </a:rPr>
              <a:t>in context size going single </a:t>
            </a:r>
            <a:r>
              <a:rPr lang="en-US" sz="1500" dirty="0" smtClean="0">
                <a:solidFill>
                  <a:srgbClr val="FF4A00"/>
                </a:solidFill>
                <a:cs typeface="Arial" charset="0"/>
                <a:sym typeface="Wingdings"/>
              </a:rPr>
              <a:t> 5 contexts in case study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Can use savings to </a:t>
            </a:r>
            <a:r>
              <a:rPr lang="en-US" sz="1500" b="1" dirty="0" smtClean="0">
                <a:solidFill>
                  <a:srgbClr val="FF4A00"/>
                </a:solidFill>
                <a:sym typeface="Wingdings"/>
              </a:rPr>
              <a:t>preemptively increase flexibility </a:t>
            </a: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by growing each context</a:t>
            </a:r>
            <a:endParaRPr lang="en-US" sz="1500" dirty="0">
              <a:solidFill>
                <a:srgbClr val="FF4A00"/>
              </a:solidFill>
              <a:cs typeface="Arial" charset="0"/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144x faster reconfiguration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vs. device (and </a:t>
            </a: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KB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vs. </a:t>
            </a: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MB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bitfiles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)</a:t>
            </a:r>
            <a:endParaRPr lang="en-US" sz="1200" dirty="0" smtClean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Context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Design Heuristic for IFs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1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1066800"/>
            <a:ext cx="3352800" cy="1752600"/>
            <a:chOff x="5562600" y="990600"/>
            <a:chExt cx="3352800" cy="1752600"/>
          </a:xfrm>
        </p:grpSpPr>
        <p:sp>
          <p:nvSpPr>
            <p:cNvPr id="22" name="Right Arrow 21"/>
            <p:cNvSpPr/>
            <p:nvPr/>
          </p:nvSpPr>
          <p:spPr bwMode="auto">
            <a:xfrm rot="5400000">
              <a:off x="7467600" y="2133600"/>
              <a:ext cx="609600" cy="609600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990600"/>
              <a:ext cx="3352800" cy="1320381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419600"/>
            <a:ext cx="4240886" cy="11303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3200" kern="0" dirty="0" smtClean="0"/>
              <a:t>OpenCL-IF Case Study</a:t>
            </a:r>
            <a:endParaRPr lang="en-US" sz="3200" kern="0" dirty="0"/>
          </a:p>
        </p:txBody>
      </p:sp>
      <p:sp>
        <p:nvSpPr>
          <p:cNvPr id="6" name="Rectangle 5"/>
          <p:cNvSpPr/>
          <p:nvPr/>
        </p:nvSpPr>
        <p:spPr>
          <a:xfrm>
            <a:off x="2362200" y="62739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Xilinx ISE 14.4 using </a:t>
            </a:r>
            <a:r>
              <a:rPr lang="en-US" sz="900" dirty="0" smtClean="0"/>
              <a:t>reduced effort for </a:t>
            </a:r>
            <a:r>
              <a:rPr lang="en-US" sz="900" dirty="0"/>
              <a:t>faster compilation at </a:t>
            </a:r>
            <a:r>
              <a:rPr lang="en-US" sz="900" dirty="0" smtClean="0"/>
              <a:t>expense </a:t>
            </a:r>
            <a:r>
              <a:rPr lang="en-US" sz="900" dirty="0"/>
              <a:t>of circuit quality for XC6VCX130T</a:t>
            </a:r>
            <a:r>
              <a:rPr lang="en-US" sz="900" dirty="0" smtClean="0"/>
              <a:t>-1FF1154. </a:t>
            </a:r>
            <a:r>
              <a:rPr lang="en-US" sz="900" dirty="0"/>
              <a:t>Times </a:t>
            </a:r>
            <a:r>
              <a:rPr lang="en-US" sz="900" dirty="0" smtClean="0"/>
              <a:t>on quad</a:t>
            </a:r>
            <a:r>
              <a:rPr lang="en-US" sz="900" dirty="0"/>
              <a:t>-core 2.66 GHz Intel Xeon W3520 workstation with 12GB RAM running CentOS 6.4 x86 64.</a:t>
            </a:r>
          </a:p>
        </p:txBody>
      </p:sp>
      <p:pic>
        <p:nvPicPr>
          <p:cNvPr id="10" name="Picture 9" descr="works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30" y="839046"/>
            <a:ext cx="6423131" cy="310047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4004569"/>
            <a:ext cx="4343400" cy="23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Evaluated computer vision system with 10 fixed-/floating-point 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  <a:sym typeface="Wingdings" charset="0"/>
              </a:rPr>
              <a:t>OpenCL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kernels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Compared OpenCL-IF compile times and area/performance against VHDL</a:t>
            </a:r>
            <a:endParaRPr lang="en-US" sz="1050" dirty="0" smtClean="0">
              <a:solidFill>
                <a:srgbClr val="0000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On workstation, system compiles in </a:t>
            </a: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~3s </a:t>
            </a:r>
            <a:r>
              <a:rPr lang="en-US" sz="1600" dirty="0">
                <a:solidFill>
                  <a:srgbClr val="008000"/>
                </a:solidFill>
                <a:cs typeface="Arial" charset="0"/>
                <a:sym typeface="Wingdings" charset="0"/>
              </a:rPr>
              <a:t>total vs. 7.4h </a:t>
            </a: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direct: 8700x speedup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4x faster for FLT</a:t>
            </a:r>
            <a:r>
              <a:rPr lang="en-US" sz="1400" dirty="0">
                <a:solidFill>
                  <a:srgbClr val="FF4A00"/>
                </a:solidFill>
                <a:sym typeface="Wingdings" charset="0"/>
              </a:rPr>
              <a:t>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vs. FXD due to more device resources being hidden by IF cores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0" y="4004569"/>
            <a:ext cx="4343400" cy="23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~0.15s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per-kernel compile times show that runtime compilation is possible</a:t>
            </a:r>
            <a:endParaRPr lang="en-US" sz="1050" dirty="0" smtClean="0">
              <a:solidFill>
                <a:srgbClr val="000000"/>
              </a:solidFill>
              <a:cs typeface="Arial" charset="0"/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chemeClr val="accent6"/>
                </a:solidFill>
                <a:cs typeface="Arial" charset="0"/>
                <a:sym typeface="Wingdings" charset="0"/>
              </a:rPr>
              <a:t>1.8x system area overhead, </a:t>
            </a:r>
            <a:r>
              <a:rPr lang="en-US" sz="1600" dirty="0" smtClean="0">
                <a:solidFill>
                  <a:srgbClr val="35742A"/>
                </a:solidFill>
                <a:cs typeface="Arial" charset="0"/>
                <a:sym typeface="Wingdings" charset="0"/>
              </a:rPr>
              <a:t>1.3x-15x per context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  <a:sym typeface="Wingdings" charset="0"/>
              </a:rPr>
              <a:t> vs. separate accelerators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Overhead amortized over multiple kernels by using the IF’s rapid configurability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Overhead decreases w/ new kernels!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>
                <a:solidFill>
                  <a:srgbClr val="FF4A00"/>
                </a:solidFill>
                <a:sym typeface="Wingdings" charset="0"/>
              </a:rPr>
              <a:t>Lower for FLT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vs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FXD because of larger ops</a:t>
            </a:r>
            <a:endParaRPr lang="en-US" sz="1400" dirty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300" dirty="0" smtClean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51426" y="353067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415022" y="3591521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94503" y="355889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3200" kern="0" dirty="0" smtClean="0"/>
              <a:t>OpenCL-IF Case Study</a:t>
            </a:r>
            <a:endParaRPr lang="en-US" sz="3200" kern="0" dirty="0"/>
          </a:p>
        </p:txBody>
      </p:sp>
      <p:sp>
        <p:nvSpPr>
          <p:cNvPr id="6" name="Rectangle 5"/>
          <p:cNvSpPr/>
          <p:nvPr/>
        </p:nvSpPr>
        <p:spPr>
          <a:xfrm>
            <a:off x="2362200" y="62739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Xilinx ISE 14.4 using </a:t>
            </a:r>
            <a:r>
              <a:rPr lang="en-US" sz="900" dirty="0" smtClean="0"/>
              <a:t>reduced effort for </a:t>
            </a:r>
            <a:r>
              <a:rPr lang="en-US" sz="900" dirty="0"/>
              <a:t>faster compilation at </a:t>
            </a:r>
            <a:r>
              <a:rPr lang="en-US" sz="900" dirty="0" smtClean="0"/>
              <a:t>expense </a:t>
            </a:r>
            <a:r>
              <a:rPr lang="en-US" sz="900" dirty="0"/>
              <a:t>of circuit quality for XC6VCX130T</a:t>
            </a:r>
            <a:r>
              <a:rPr lang="en-US" sz="900" dirty="0" smtClean="0"/>
              <a:t>-1FF1154. </a:t>
            </a:r>
            <a:r>
              <a:rPr lang="en-US" sz="900" dirty="0"/>
              <a:t>Times </a:t>
            </a:r>
            <a:r>
              <a:rPr lang="en-US" sz="900" dirty="0" smtClean="0"/>
              <a:t>on quad</a:t>
            </a:r>
            <a:r>
              <a:rPr lang="en-US" sz="900" dirty="0"/>
              <a:t>-core 2.66 GHz Intel Xeon W3520 workstation with 12GB RAM running CentOS 6.4 x86 64.</a:t>
            </a:r>
          </a:p>
        </p:txBody>
      </p:sp>
      <p:pic>
        <p:nvPicPr>
          <p:cNvPr id="16" name="Picture 15" descr="embedd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8" y="783524"/>
            <a:ext cx="6487864" cy="3131719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" y="4004569"/>
            <a:ext cx="4343400" cy="23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Same system evaluated using 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  <a:sym typeface="Wingdings" charset="0"/>
              </a:rPr>
              <a:t>OpenCL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-IF on an ARM embedded platform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Single-core 1GHz Cortex A8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Same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Virtex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6 FPGA (using same contexts)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Same program source and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toolchain</a:t>
            </a:r>
            <a:endParaRPr lang="en-US" sz="1050" dirty="0" smtClean="0">
              <a:solidFill>
                <a:srgbClr val="0000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System compiles in </a:t>
            </a: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20.7s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total, still achieving</a:t>
            </a: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 1470x speedup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  <a:sym typeface="Wingdings" charset="0"/>
              </a:rPr>
              <a:t>over workstation vendor synthesis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0" y="4004569"/>
            <a:ext cx="4343400" cy="23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8000"/>
                </a:solidFill>
                <a:cs typeface="Arial" charset="0"/>
                <a:sym typeface="Wingdings" charset="0"/>
              </a:rPr>
              <a:t>~1s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per-kernel compile times show that runtime compilation is also possible on embedded devices</a:t>
            </a:r>
          </a:p>
          <a:p>
            <a:pPr marL="692150" lvl="2" indent="-339725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Enables FPGA acceleration of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OpenCL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programs portable across devices and with dynamic workloads in embedded devices</a:t>
            </a:r>
          </a:p>
          <a:p>
            <a:pPr marL="692150" lvl="2" indent="-339725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Embedded devices can’t generate new contexts themselves, but can request them from </a:t>
            </a:r>
            <a:r>
              <a:rPr lang="en-US" sz="1400" i="1" dirty="0" smtClean="0">
                <a:solidFill>
                  <a:srgbClr val="FF4A00"/>
                </a:solidFill>
                <a:sym typeface="Wingdings" charset="0"/>
              </a:rPr>
              <a:t>context servers</a:t>
            </a:r>
            <a:endParaRPr lang="en-US" sz="1400" dirty="0" smtClean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413862" y="353067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905491" y="3526522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1044713"/>
            <a:ext cx="7966563" cy="5203687"/>
          </a:xfrm>
        </p:spPr>
        <p:txBody>
          <a:bodyPr/>
          <a:lstStyle/>
          <a:p>
            <a:r>
              <a:rPr lang="en-US" sz="2000" dirty="0" err="1" smtClean="0"/>
              <a:t>OpenCL</a:t>
            </a:r>
            <a:r>
              <a:rPr lang="en-US" sz="2000" dirty="0" smtClean="0"/>
              <a:t>-IF provides FPGA tool flow that is nearly identical to GPUs and multicores</a:t>
            </a:r>
          </a:p>
          <a:p>
            <a:pPr lvl="1"/>
            <a:r>
              <a:rPr lang="en-US" sz="1800" dirty="0" smtClean="0"/>
              <a:t>Enables near-instant (&lt; 1s) FPGA compilation</a:t>
            </a:r>
          </a:p>
          <a:p>
            <a:pPr lvl="1"/>
            <a:r>
              <a:rPr lang="en-US" sz="1800" dirty="0" smtClean="0"/>
              <a:t>&gt; 1000x faster than device-vendor tools</a:t>
            </a:r>
          </a:p>
          <a:p>
            <a:pPr lvl="1"/>
            <a:endParaRPr lang="en-US" sz="1800" dirty="0" smtClean="0"/>
          </a:p>
          <a:p>
            <a:r>
              <a:rPr lang="en-US" sz="2000" dirty="0"/>
              <a:t>Performance overhead is </a:t>
            </a:r>
            <a:r>
              <a:rPr lang="en-US" sz="2000" dirty="0" smtClean="0"/>
              <a:t>modest</a:t>
            </a:r>
          </a:p>
          <a:p>
            <a:endParaRPr lang="en-US" sz="2000" dirty="0" smtClean="0"/>
          </a:p>
          <a:p>
            <a:r>
              <a:rPr lang="en-US" sz="2000" dirty="0" smtClean="0"/>
              <a:t>Area overhead can be significant for some use cases</a:t>
            </a:r>
          </a:p>
          <a:p>
            <a:pPr lvl="1"/>
            <a:r>
              <a:rPr lang="en-US" sz="1800" dirty="0" smtClean="0"/>
              <a:t>Significant focus of ongoing work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Future work</a:t>
            </a:r>
          </a:p>
          <a:p>
            <a:pPr lvl="1"/>
            <a:r>
              <a:rPr lang="en-US" sz="1800" dirty="0" smtClean="0"/>
              <a:t>Novel interconnect architectures to reduce area overhead</a:t>
            </a:r>
          </a:p>
          <a:p>
            <a:pPr lvl="1"/>
            <a:r>
              <a:rPr lang="en-US" sz="1800" dirty="0" smtClean="0"/>
              <a:t>High-level synthesis optimizations enabled by fast compilation</a:t>
            </a:r>
          </a:p>
          <a:p>
            <a:pPr lvl="1"/>
            <a:r>
              <a:rPr lang="en-US" sz="1800" dirty="0" smtClean="0"/>
              <a:t>Partial reconfiguration of fabric resources</a:t>
            </a:r>
          </a:p>
          <a:p>
            <a:endParaRPr lang="en-US" dirty="0" smtClean="0"/>
          </a:p>
          <a:p>
            <a:endParaRPr lang="en-US" sz="1000" dirty="0" smtClean="0"/>
          </a:p>
          <a:p>
            <a:pPr lvl="1"/>
            <a:endParaRPr lang="en-US" sz="1050" dirty="0" smtClean="0"/>
          </a:p>
          <a:p>
            <a:pPr lvl="2"/>
            <a:endParaRPr lang="en-US" sz="1000" dirty="0" smtClean="0"/>
          </a:p>
          <a:p>
            <a:pPr lvl="1"/>
            <a:endParaRPr lang="en-US" sz="105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72"/>
    </mc:Choice>
    <mc:Fallback xmlns="">
      <p:transition spd="slow" advTm="1860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1044713"/>
            <a:ext cx="7966563" cy="5203687"/>
          </a:xfrm>
        </p:spPr>
        <p:txBody>
          <a:bodyPr/>
          <a:lstStyle/>
          <a:p>
            <a:r>
              <a:rPr lang="en-US" sz="1600" dirty="0" err="1" smtClean="0"/>
              <a:t>Coole</a:t>
            </a:r>
            <a:r>
              <a:rPr lang="en-US" sz="1600" dirty="0"/>
              <a:t>, J., and </a:t>
            </a:r>
            <a:r>
              <a:rPr lang="en-US" sz="1600" dirty="0" err="1"/>
              <a:t>Stitt</a:t>
            </a:r>
            <a:r>
              <a:rPr lang="en-US" sz="1600" dirty="0"/>
              <a:t>, G. </a:t>
            </a:r>
            <a:r>
              <a:rPr lang="en-US" sz="1600" dirty="0" smtClean="0"/>
              <a:t>Fast </a:t>
            </a:r>
            <a:r>
              <a:rPr lang="en-US" sz="1600" dirty="0"/>
              <a:t>and </a:t>
            </a:r>
            <a:r>
              <a:rPr lang="en-US" sz="1600" dirty="0" smtClean="0"/>
              <a:t>flexible high-level synthesis </a:t>
            </a:r>
            <a:r>
              <a:rPr lang="en-US" sz="1600" dirty="0"/>
              <a:t>from </a:t>
            </a:r>
            <a:r>
              <a:rPr lang="en-US" sz="1600" dirty="0" err="1"/>
              <a:t>OpenCL</a:t>
            </a:r>
            <a:r>
              <a:rPr lang="en-US" sz="1600" dirty="0"/>
              <a:t> using </a:t>
            </a:r>
            <a:r>
              <a:rPr lang="en-US" sz="1600" dirty="0" smtClean="0"/>
              <a:t>reconfiguration contexts. IEEE Micro: Special Issue on Reconfigurable Computing (to appear).</a:t>
            </a:r>
            <a:endParaRPr lang="en-US" sz="1600" dirty="0"/>
          </a:p>
          <a:p>
            <a:r>
              <a:rPr lang="en-US" sz="1600" dirty="0" err="1"/>
              <a:t>Coole</a:t>
            </a:r>
            <a:r>
              <a:rPr lang="en-US" sz="1600" dirty="0"/>
              <a:t>, J., and </a:t>
            </a:r>
            <a:r>
              <a:rPr lang="en-US" sz="1600" dirty="0" err="1"/>
              <a:t>Stitt</a:t>
            </a:r>
            <a:r>
              <a:rPr lang="en-US" sz="1600" dirty="0"/>
              <a:t>, G. Intermediate fabrics: Virtual architectures for circuit portability and fast placement and routing. CODES/ISSS ’10, pp. 13–22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Landy</a:t>
            </a:r>
            <a:r>
              <a:rPr lang="en-US" sz="1600" dirty="0"/>
              <a:t>, A., and </a:t>
            </a:r>
            <a:r>
              <a:rPr lang="en-US" sz="1600" dirty="0" err="1"/>
              <a:t>Stitt</a:t>
            </a:r>
            <a:r>
              <a:rPr lang="en-US" sz="1600" dirty="0"/>
              <a:t>, G. A low-overhead interconnect architecture for virtual reconfigurable fabrics. </a:t>
            </a:r>
            <a:r>
              <a:rPr lang="en-US" sz="1600" dirty="0" smtClean="0"/>
              <a:t>CASES </a:t>
            </a:r>
            <a:r>
              <a:rPr lang="en-US" sz="1600" dirty="0"/>
              <a:t>’12, </a:t>
            </a:r>
            <a:r>
              <a:rPr lang="en-US" sz="1600" dirty="0" smtClean="0"/>
              <a:t>pp</a:t>
            </a:r>
            <a:r>
              <a:rPr lang="en-US" sz="1600" dirty="0"/>
              <a:t>. 111–120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Stitt</a:t>
            </a:r>
            <a:r>
              <a:rPr lang="en-US" sz="1600" dirty="0"/>
              <a:t>, G., and </a:t>
            </a:r>
            <a:r>
              <a:rPr lang="en-US" sz="1600" dirty="0" err="1"/>
              <a:t>Coole</a:t>
            </a:r>
            <a:r>
              <a:rPr lang="en-US" sz="1600" dirty="0"/>
              <a:t>, J. Intermediate fabrics: Virtual architectures for near-instant FPGA compilation. Embedded Systems Letters, IEEE 3, 3 (</a:t>
            </a:r>
            <a:r>
              <a:rPr lang="en-US" sz="1600" dirty="0" err="1"/>
              <a:t>sept.</a:t>
            </a:r>
            <a:r>
              <a:rPr lang="en-US" sz="1600" dirty="0"/>
              <a:t> 2011), </a:t>
            </a:r>
            <a:r>
              <a:rPr lang="en-US" sz="1600" dirty="0" smtClean="0"/>
              <a:t>81–84.</a:t>
            </a:r>
          </a:p>
          <a:p>
            <a:r>
              <a:rPr lang="en-US" sz="1600" dirty="0" err="1" smtClean="0"/>
              <a:t>Hao</a:t>
            </a:r>
            <a:r>
              <a:rPr lang="en-US" sz="1600" dirty="0" smtClean="0"/>
              <a:t>, L. and </a:t>
            </a:r>
            <a:r>
              <a:rPr lang="en-US" sz="1600" dirty="0" err="1" smtClean="0"/>
              <a:t>Stitt</a:t>
            </a:r>
            <a:r>
              <a:rPr lang="en-US" sz="1600" dirty="0" smtClean="0"/>
              <a:t>, G. Virtual </a:t>
            </a:r>
            <a:r>
              <a:rPr lang="en-US" sz="1600" dirty="0"/>
              <a:t>Finite-State-Machine Architectures </a:t>
            </a:r>
            <a:r>
              <a:rPr lang="en-US" sz="1600" dirty="0" smtClean="0"/>
              <a:t>for Fast </a:t>
            </a:r>
            <a:r>
              <a:rPr lang="en-US" sz="1600" dirty="0"/>
              <a:t>Compilation and </a:t>
            </a:r>
            <a:r>
              <a:rPr lang="en-US" sz="1600" dirty="0" smtClean="0"/>
              <a:t>Portability. ASAP’13, pp. 91-94.</a:t>
            </a:r>
            <a:endParaRPr lang="en-US" sz="1600" dirty="0"/>
          </a:p>
          <a:p>
            <a:endParaRPr lang="en-US" sz="2000" dirty="0" smtClean="0"/>
          </a:p>
          <a:p>
            <a:endParaRPr lang="en-US" sz="1050" dirty="0" smtClean="0"/>
          </a:p>
          <a:p>
            <a:pPr lvl="1"/>
            <a:endParaRPr lang="en-US" sz="1100" dirty="0" smtClean="0"/>
          </a:p>
          <a:p>
            <a:pPr lvl="2"/>
            <a:endParaRPr lang="en-US" sz="1050" dirty="0" smtClean="0"/>
          </a:p>
          <a:p>
            <a:pPr lvl="1"/>
            <a:endParaRPr lang="en-US" sz="11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72"/>
    </mc:Choice>
    <mc:Fallback xmlns="">
      <p:transition spd="slow" advTm="1860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83" y="3298091"/>
            <a:ext cx="3637594" cy="2592753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1" y="990600"/>
            <a:ext cx="527147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Improve developer productivity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Typically involves multiple edits and in-board testing, requiring lengthy compilation for even minor changes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Makes development more similar to GPUs and CPUs – difference is occasional creation of new contexts</a:t>
            </a:r>
          </a:p>
          <a:p>
            <a:pPr lvl="2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Large changes or accumulation of small changes results in temporary misses for affected kernels</a:t>
            </a:r>
          </a:p>
          <a:p>
            <a:pPr lvl="2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Reduces total compilation time across development</a:t>
            </a:r>
            <a:endParaRPr lang="en-US" sz="1400" dirty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800" dirty="0">
              <a:solidFill>
                <a:srgbClr val="FF4A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Increased portability and dynamic optimizations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Runtime compilation allows application source to be portable between FPGAs and technologies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Portable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toolchain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insulated from FPGA details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Optimizations based on values known only at runtime</a:t>
            </a:r>
          </a:p>
          <a:p>
            <a:pPr marL="341312" lvl="1" indent="0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</a:pPr>
            <a:endParaRPr lang="en-US" sz="1300" dirty="0">
              <a:solidFill>
                <a:srgbClr val="0000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Context servers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Because need for new contexts is likely to be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bursty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, makes sense to share context generation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Lets systems incapable of FPGA PAR to handle misses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Caching @ server might help decrease global miss rate</a:t>
            </a:r>
            <a:endParaRPr lang="en-US" sz="1400" dirty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Envisioned Use Cases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1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62" y="1037492"/>
            <a:ext cx="3639038" cy="17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Memory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Optimizations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1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81400"/>
            <a:ext cx="2882900" cy="2517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997517"/>
            <a:ext cx="2959100" cy="2583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671175"/>
            <a:ext cx="1330316" cy="1014792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3701" y="967128"/>
            <a:ext cx="49529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Memory bandwidth often bottleneck in FPGA applications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>
                <a:solidFill>
                  <a:srgbClr val="FF4A00"/>
                </a:solidFill>
                <a:sym typeface="Wingdings" charset="0"/>
              </a:rPr>
              <a:t>Specialized buffers can improve parallelism by &gt;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10x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e.g. sliding-window buffers [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Fowers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FPGA 2012]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400" dirty="0">
              <a:solidFill>
                <a:srgbClr val="FF4A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Tool </a:t>
            </a:r>
            <a:r>
              <a:rPr lang="en-US" sz="1600" dirty="0">
                <a:solidFill>
                  <a:srgbClr val="000000"/>
                </a:solidFill>
                <a:cs typeface="Arial" charset="0"/>
                <a:sym typeface="Wingdings" charset="0"/>
              </a:rPr>
              <a:t>implements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efficient buffer streaming by inferring </a:t>
            </a:r>
            <a:r>
              <a:rPr lang="en-US" sz="1600" dirty="0">
                <a:solidFill>
                  <a:srgbClr val="000000"/>
                </a:solidFill>
                <a:cs typeface="Arial" charset="0"/>
                <a:sym typeface="Wingdings" charset="0"/>
              </a:rPr>
              <a:t>1/2D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sliding-window </a:t>
            </a:r>
            <a:r>
              <a:rPr lang="en-US" sz="1600" dirty="0">
                <a:solidFill>
                  <a:srgbClr val="000000"/>
                </a:solidFill>
                <a:cs typeface="Arial" charset="0"/>
                <a:sym typeface="Wingdings" charset="0"/>
              </a:rPr>
              <a:t>buffers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based on kernel’s use of memory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Many kernels </a:t>
            </a:r>
            <a:r>
              <a:rPr lang="en-US" sz="1400" dirty="0">
                <a:solidFill>
                  <a:srgbClr val="FF4A00"/>
                </a:solidFill>
                <a:sym typeface="Wingdings" charset="0"/>
              </a:rPr>
              <a:t>keep their memory accesses to some set of constant offsets relative to their workgroup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id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Easier to identify access patterns</a:t>
            </a:r>
            <a:endParaRPr lang="en-US" sz="1600" dirty="0" smtClean="0">
              <a:solidFill>
                <a:srgbClr val="000000"/>
              </a:solidFill>
              <a:cs typeface="Arial" charset="0"/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Schedules work items in sequence to ensure pattern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Creates pipelined implementations in this case, with all control/memory interfacing external to IF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800" dirty="0">
              <a:solidFill>
                <a:srgbClr val="FF4A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Similar analysis used to convert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indexed 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  <a:sym typeface="Wingdings" charset="0"/>
              </a:rPr>
              <a:t>__</a:t>
            </a:r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  <a:sym typeface="Wingdings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 memory to runtime-loaded constants</a:t>
            </a: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600" dirty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Intermediate Fabric (IF)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738" y="1170295"/>
            <a:ext cx="3559645" cy="20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47" y="3700588"/>
            <a:ext cx="3567922" cy="25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310" y="1235213"/>
            <a:ext cx="5420215" cy="20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 can implement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architecture</a:t>
            </a: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</a:rPr>
              <a:t>Current focus on island-style layout</a:t>
            </a:r>
            <a:endParaRPr lang="en-US" sz="1600" kern="0" dirty="0" smtClean="0">
              <a:solidFill>
                <a:srgbClr val="0021A5"/>
              </a:solidFill>
            </a:endParaRPr>
          </a:p>
          <a:p>
            <a:pPr marL="1022350" lvl="2" indent="-350838" eaLnBrk="0" hangingPunct="0">
              <a:spcBef>
                <a:spcPts val="2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400" kern="0" dirty="0" smtClean="0">
                <a:solidFill>
                  <a:srgbClr val="0021A5"/>
                </a:solidFill>
              </a:rPr>
              <a:t>Switch boxes, connection boxes, tracks</a:t>
            </a:r>
            <a:endParaRPr lang="en-US" sz="1600" kern="0" dirty="0" smtClean="0">
              <a:solidFill>
                <a:srgbClr val="FF4A00"/>
              </a:solidFill>
              <a:latin typeface="+mn-lt"/>
              <a:cs typeface="+mn-cs"/>
            </a:endParaRP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</a:rPr>
              <a:t>App-specialized computational units (CUs)</a:t>
            </a:r>
          </a:p>
          <a:p>
            <a:pPr marL="1022350" lvl="2" indent="-350838" eaLnBrk="0" hangingPunct="0">
              <a:spcBef>
                <a:spcPts val="2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400" kern="0" dirty="0" smtClean="0">
                <a:solidFill>
                  <a:srgbClr val="0021A5"/>
                </a:solidFill>
              </a:rPr>
              <a:t>FFTs, floating-point resources, filters, etc.</a:t>
            </a: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FF4A00"/>
                </a:solidFill>
              </a:rPr>
              <a:t>Specialized track widths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066" y="3326869"/>
            <a:ext cx="225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Virtual Track</a:t>
            </a:r>
            <a:endParaRPr lang="en-US" sz="1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053370" y="3323626"/>
            <a:ext cx="311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“Soft” RTL Track Implementation </a:t>
            </a:r>
            <a:endParaRPr lang="en-US" sz="1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441670" y="3978612"/>
            <a:ext cx="1595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a </a:t>
            </a:r>
            <a:r>
              <a:rPr lang="en-US" sz="1400" i="1" dirty="0" smtClean="0"/>
              <a:t>n</a:t>
            </a:r>
            <a:r>
              <a:rPr lang="en-US" sz="1400" dirty="0" smtClean="0"/>
              <a:t>-bit track with </a:t>
            </a:r>
            <a:r>
              <a:rPr lang="en-US" sz="1400" i="1" dirty="0" smtClean="0"/>
              <a:t>m</a:t>
            </a:r>
            <a:r>
              <a:rPr lang="en-US" sz="1400" dirty="0" smtClean="0"/>
              <a:t> sources, circuit uses a </a:t>
            </a:r>
            <a:r>
              <a:rPr lang="en-US" sz="1400" i="1" dirty="0" smtClean="0"/>
              <a:t>m</a:t>
            </a:r>
            <a:r>
              <a:rPr lang="en-US" sz="1400" dirty="0" smtClean="0"/>
              <a:t>:1, </a:t>
            </a:r>
            <a:r>
              <a:rPr lang="en-US" sz="1400" i="1" dirty="0" smtClean="0"/>
              <a:t>n</a:t>
            </a:r>
            <a:r>
              <a:rPr lang="en-US" sz="1400" dirty="0" smtClean="0"/>
              <a:t>-bit </a:t>
            </a:r>
            <a:r>
              <a:rPr lang="en-US" sz="1400" dirty="0" err="1" smtClean="0"/>
              <a:t>mux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31928" y="5239965"/>
            <a:ext cx="1595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tracks in IF,</a:t>
            </a:r>
          </a:p>
          <a:p>
            <a:r>
              <a:rPr lang="en-US" sz="1400" b="1" dirty="0" smtClean="0"/>
              <a:t>largest source of overhead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52919" y="3316326"/>
            <a:ext cx="8531158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65726" y="843073"/>
            <a:ext cx="225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Island-Style Layout</a:t>
            </a:r>
            <a:endParaRPr lang="en-US" sz="16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794874" y="2447928"/>
            <a:ext cx="225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tracks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638799" y="2559845"/>
            <a:ext cx="228601" cy="309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079331" y="2674144"/>
            <a:ext cx="7145" cy="1690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3651249"/>
            <a:ext cx="3505200" cy="28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75"/>
    </mc:Choice>
    <mc:Fallback xmlns="">
      <p:transition spd="slow" advTm="220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Intermediate Fabric (IF) Architecture,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87" y="1111388"/>
            <a:ext cx="5277337" cy="3108187"/>
          </a:xfrm>
        </p:spPr>
        <p:txBody>
          <a:bodyPr/>
          <a:lstStyle/>
          <a:p>
            <a:r>
              <a:rPr lang="en-US" sz="1800" dirty="0" smtClean="0"/>
              <a:t>Switch boxes implemented similarly</a:t>
            </a:r>
          </a:p>
          <a:p>
            <a:pPr lvl="1"/>
            <a:r>
              <a:rPr lang="en-US" sz="1600" dirty="0" err="1" smtClean="0"/>
              <a:t>Mux</a:t>
            </a:r>
            <a:r>
              <a:rPr lang="en-US" sz="1600" dirty="0" smtClean="0"/>
              <a:t> defines every connection</a:t>
            </a:r>
          </a:p>
          <a:p>
            <a:pPr lvl="1"/>
            <a:r>
              <a:rPr lang="en-US" sz="1600" dirty="0" smtClean="0"/>
              <a:t>Supports any topology</a:t>
            </a:r>
          </a:p>
          <a:p>
            <a:pPr lvl="1"/>
            <a:r>
              <a:rPr lang="en-US" sz="1600" dirty="0" smtClean="0"/>
              <a:t>Specialized to application requirements</a:t>
            </a:r>
          </a:p>
          <a:p>
            <a:r>
              <a:rPr lang="en-US" sz="1800" dirty="0" smtClean="0"/>
              <a:t>Optional registers on outputs</a:t>
            </a:r>
          </a:p>
          <a:p>
            <a:pPr lvl="1"/>
            <a:r>
              <a:rPr lang="en-US" sz="1600" dirty="0" smtClean="0"/>
              <a:t>Eliminates combinational loops</a:t>
            </a:r>
          </a:p>
          <a:p>
            <a:pPr lvl="1"/>
            <a:r>
              <a:rPr lang="en-US" sz="1600" dirty="0" smtClean="0"/>
              <a:t>Minimizes delays across </a:t>
            </a:r>
            <a:r>
              <a:rPr lang="en-US" sz="1600" dirty="0" err="1" smtClean="0"/>
              <a:t>muxes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6" y="856233"/>
            <a:ext cx="3505200" cy="35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99837" y="4524375"/>
            <a:ext cx="64203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dirty="0" smtClean="0">
                <a:latin typeface="+mn-lt"/>
                <a:cs typeface="+mn-cs"/>
              </a:rPr>
              <a:t>Pipelined interconnect can require complicated routing</a:t>
            </a: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4A00"/>
                </a:solidFill>
                <a:latin typeface="+mn-lt"/>
                <a:cs typeface="+mn-cs"/>
              </a:rPr>
              <a:t>Ensures routing paths have same # of hops</a:t>
            </a:r>
          </a:p>
          <a:p>
            <a:pPr marL="342900" marR="0" lvl="0" indent="-342900" defTabSz="914400" eaLnBrk="0" latinLnBrk="0" hangingPunc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dirty="0" smtClean="0">
                <a:latin typeface="+mn-lt"/>
                <a:cs typeface="+mn-cs"/>
              </a:rPr>
              <a:t>For pipelined circuits, avoid by using realignment registers</a:t>
            </a: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4A00"/>
                </a:solidFill>
                <a:latin typeface="+mn-lt"/>
                <a:cs typeface="+mn-cs"/>
              </a:rPr>
              <a:t>Lengthens shorter path, adds pipeline stages</a:t>
            </a:r>
          </a:p>
          <a:p>
            <a:pPr marL="669925" lvl="1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4A00"/>
                </a:solidFill>
                <a:latin typeface="+mn-lt"/>
                <a:cs typeface="+mn-cs"/>
              </a:rPr>
              <a:t>Enables use of traditional place &amp; route algorithms</a:t>
            </a:r>
          </a:p>
          <a:p>
            <a:pPr marL="212725" indent="-325438" eaLnBrk="0" hangingPunct="0">
              <a:spcBef>
                <a:spcPts val="2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dirty="0" smtClean="0">
              <a:latin typeface="+mn-lt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2875" y="3571867"/>
            <a:ext cx="4079875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210050" y="4441032"/>
            <a:ext cx="4557705" cy="714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14812" y="3571875"/>
            <a:ext cx="0" cy="87391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76775" y="907519"/>
            <a:ext cx="21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“Soft” RTL Switch Box</a:t>
            </a:r>
            <a:endParaRPr lang="en-US" sz="1400" u="sng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3730625"/>
            <a:ext cx="2478087" cy="240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27"/>
    </mc:Choice>
    <mc:Fallback xmlns="">
      <p:transition spd="slow" advTm="1814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27" y="903305"/>
            <a:ext cx="2776846" cy="51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025663"/>
            <a:ext cx="5253810" cy="5007803"/>
          </a:xfrm>
        </p:spPr>
        <p:txBody>
          <a:bodyPr/>
          <a:lstStyle/>
          <a:p>
            <a:r>
              <a:rPr lang="en-US" sz="1800" dirty="0" smtClean="0"/>
              <a:t>Numerous studies have shown performance, energy, and power advantages of FPGAs</a:t>
            </a:r>
          </a:p>
          <a:p>
            <a:pPr lvl="1"/>
            <a:r>
              <a:rPr lang="en-US" sz="1600" dirty="0" smtClean="0"/>
              <a:t>But, FPGA usage still limited to niche areas</a:t>
            </a:r>
          </a:p>
          <a:p>
            <a:pPr lvl="1"/>
            <a:r>
              <a:rPr lang="en-US" sz="1600" dirty="0" smtClean="0"/>
              <a:t>Goal: enable FPGA usage by designers currently targeting GPUs and multi-cores</a:t>
            </a:r>
          </a:p>
          <a:p>
            <a:r>
              <a:rPr lang="en-US" sz="1800" dirty="0" smtClean="0"/>
              <a:t>Problem: 10x worse productivity</a:t>
            </a:r>
          </a:p>
          <a:p>
            <a:pPr lvl="1"/>
            <a:r>
              <a:rPr lang="en-US" sz="1600" dirty="0" smtClean="0"/>
              <a:t>Higher NRE costs than processor or GPU</a:t>
            </a:r>
          </a:p>
          <a:p>
            <a:pPr lvl="1"/>
            <a:r>
              <a:rPr lang="en-US" sz="1600" dirty="0" smtClean="0"/>
              <a:t>Increased time-to-market</a:t>
            </a:r>
          </a:p>
          <a:p>
            <a:pPr lvl="1"/>
            <a:r>
              <a:rPr lang="en-US" sz="1600" dirty="0" smtClean="0"/>
              <a:t>Niche usage, higher device costs</a:t>
            </a:r>
          </a:p>
          <a:p>
            <a:r>
              <a:rPr lang="en-US" sz="1800" dirty="0" smtClean="0"/>
              <a:t>Productivity bottlenecks</a:t>
            </a:r>
          </a:p>
          <a:p>
            <a:pPr lvl="1"/>
            <a:r>
              <a:rPr lang="en-US" sz="1600" dirty="0"/>
              <a:t>Register-transfer-level (RTL) </a:t>
            </a:r>
            <a:r>
              <a:rPr lang="en-US" sz="1600" dirty="0" smtClean="0"/>
              <a:t>design</a:t>
            </a:r>
          </a:p>
          <a:p>
            <a:pPr lvl="2"/>
            <a:r>
              <a:rPr lang="en-US" sz="1400" dirty="0" smtClean="0"/>
              <a:t>Requires specialized languages</a:t>
            </a:r>
          </a:p>
          <a:p>
            <a:pPr lvl="2"/>
            <a:r>
              <a:rPr lang="en-US" sz="1400" dirty="0" smtClean="0"/>
              <a:t>Requires cycle-by-cycle behavior</a:t>
            </a:r>
          </a:p>
          <a:p>
            <a:pPr lvl="2"/>
            <a:r>
              <a:rPr lang="en-US" sz="1400" dirty="0" smtClean="0"/>
              <a:t>Digital design expertise</a:t>
            </a:r>
          </a:p>
          <a:p>
            <a:pPr lvl="1"/>
            <a:r>
              <a:rPr lang="en-US" sz="1600" dirty="0" smtClean="0"/>
              <a:t>Low-level debugging</a:t>
            </a:r>
          </a:p>
          <a:p>
            <a:pPr lvl="2"/>
            <a:r>
              <a:rPr lang="en-US" sz="1400" dirty="0" smtClean="0"/>
              <a:t>Analyze cycle-by-cycle analysis of waveforms with 100s of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6824652" y="1903006"/>
            <a:ext cx="207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Specialized languages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018860" y="3463676"/>
            <a:ext cx="18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Low-level debugging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2101" y="1364410"/>
            <a:ext cx="245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400" b="1" i="1" u="sng" dirty="0" smtClean="0">
                <a:solidFill>
                  <a:srgbClr val="FF0000"/>
                </a:solidFill>
              </a:rPr>
              <a:t>Productivity Bottlenecks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6801" y="2541166"/>
            <a:ext cx="221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i="1" dirty="0" smtClean="0">
                <a:solidFill>
                  <a:srgbClr val="FF0000"/>
                </a:solidFill>
              </a:rPr>
              <a:t>Time consuming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Error prone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7"/>
    </mc:Choice>
    <mc:Fallback xmlns="">
      <p:transition spd="slow" advTm="3276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Fabric (IF)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2437" y="4253225"/>
            <a:ext cx="7966563" cy="20424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799" y="1662425"/>
            <a:ext cx="301409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074" y="3473234"/>
            <a:ext cx="2560637" cy="26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3162300" y="3091175"/>
            <a:ext cx="4762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467210" y="3272150"/>
            <a:ext cx="0" cy="2143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197847" y="1533146"/>
            <a:ext cx="2847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Choose appropriate fabric:</a:t>
            </a:r>
          </a:p>
          <a:p>
            <a:pPr marL="342900" indent="-342900"/>
            <a:r>
              <a:rPr lang="en-US" sz="1400" i="1" dirty="0" smtClean="0"/>
              <a:t>1) Synthesize custom fabric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i="1" dirty="0" smtClean="0"/>
              <a:t>+ Low area overhead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i="1" dirty="0" smtClean="0"/>
              <a:t>- Requires one FPGA PAR </a:t>
            </a:r>
          </a:p>
          <a:p>
            <a:pPr marL="342900" indent="-342900"/>
            <a:r>
              <a:rPr lang="en-US" sz="1400" i="1" dirty="0" smtClean="0"/>
              <a:t>    		or</a:t>
            </a:r>
          </a:p>
          <a:p>
            <a:pPr indent="-342900"/>
            <a:r>
              <a:rPr lang="en-US" sz="1400" i="1" dirty="0" smtClean="0"/>
              <a:t>2) Select fabric from library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+ Fabric instantly available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- Possibly no appropriate IF</a:t>
            </a:r>
            <a:endParaRPr lang="en-US" sz="1400" i="1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086453" y="1673166"/>
            <a:ext cx="14071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230139" y="1673166"/>
            <a:ext cx="0" cy="166343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072166" y="3354667"/>
            <a:ext cx="1661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775938" y="3456246"/>
            <a:ext cx="14071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919624" y="3456246"/>
            <a:ext cx="0" cy="252481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775938" y="5970846"/>
            <a:ext cx="14071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963532" y="3670556"/>
            <a:ext cx="2847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Implement IF on FPGA:</a:t>
            </a:r>
          </a:p>
          <a:p>
            <a:pPr indent="-342900">
              <a:buAutoNum type="arabicParenR"/>
            </a:pPr>
            <a:r>
              <a:rPr lang="en-US" sz="1400" i="1" dirty="0" smtClean="0"/>
              <a:t>Soft resources implement virtual fabric as RTL code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+ Portable, flexible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- More overhead</a:t>
            </a:r>
          </a:p>
          <a:p>
            <a:pPr indent="-342900"/>
            <a:r>
              <a:rPr lang="en-US" sz="1400" i="1" dirty="0" smtClean="0"/>
              <a:t>2) Hard resources directly use physical routing resources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+ Less overhead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1400" i="1" dirty="0" smtClean="0"/>
              <a:t>- Less portable, flexible</a:t>
            </a:r>
            <a:endParaRPr lang="en-US" sz="1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00805" y="1031136"/>
            <a:ext cx="25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IF Creation Flow</a:t>
            </a:r>
            <a:endParaRPr lang="en-US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1593111" y="1047349"/>
            <a:ext cx="196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App Design Flow</a:t>
            </a:r>
            <a:endParaRPr lang="en-US" u="sng" dirty="0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3414414" y="1449430"/>
            <a:ext cx="0" cy="4756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154680" y="2468240"/>
            <a:ext cx="92964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 smtClean="0"/>
              <a:t>1 time only</a:t>
            </a:r>
            <a:endParaRPr lang="en-US" sz="1200" i="1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2633663" y="1826419"/>
            <a:ext cx="0" cy="30741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614" y="1389642"/>
            <a:ext cx="1091476" cy="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825" y="2119313"/>
            <a:ext cx="1181100" cy="42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7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82"/>
    </mc:Choice>
    <mc:Fallback xmlns="">
      <p:transition spd="slow" advTm="28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025663"/>
            <a:ext cx="5537030" cy="5007803"/>
          </a:xfrm>
        </p:spPr>
        <p:txBody>
          <a:bodyPr/>
          <a:lstStyle/>
          <a:p>
            <a:r>
              <a:rPr lang="en-US" sz="2000" dirty="0" smtClean="0"/>
              <a:t>Potential Solution: high-level synthesis (HLS)</a:t>
            </a:r>
          </a:p>
          <a:p>
            <a:pPr lvl="1"/>
            <a:r>
              <a:rPr lang="en-US" sz="1600" dirty="0" smtClean="0"/>
              <a:t>Compile FPGA app from high-level code</a:t>
            </a:r>
          </a:p>
          <a:p>
            <a:pPr lvl="1"/>
            <a:r>
              <a:rPr lang="en-US" sz="1600" dirty="0" smtClean="0"/>
              <a:t>Significant recent achievements for </a:t>
            </a:r>
            <a:r>
              <a:rPr lang="en-US" sz="1600" dirty="0" err="1" smtClean="0"/>
              <a:t>OpenCL</a:t>
            </a:r>
            <a:r>
              <a:rPr lang="en-US" sz="1600" dirty="0" smtClean="0"/>
              <a:t> HLS</a:t>
            </a:r>
          </a:p>
          <a:p>
            <a:pPr lvl="1"/>
            <a:r>
              <a:rPr lang="en-US" sz="1600" dirty="0" smtClean="0"/>
              <a:t>But, still not appropriate for mainstream usage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Main problem: Long compile times </a:t>
            </a:r>
          </a:p>
          <a:p>
            <a:pPr lvl="1"/>
            <a:r>
              <a:rPr lang="en-US" sz="1600" dirty="0" smtClean="0"/>
              <a:t>Hours, days, even weeks</a:t>
            </a:r>
          </a:p>
          <a:p>
            <a:pPr lvl="1"/>
            <a:r>
              <a:rPr lang="en-US" sz="1600" dirty="0" smtClean="0"/>
              <a:t>Huge productivity bottleneck</a:t>
            </a:r>
          </a:p>
          <a:p>
            <a:pPr lvl="1"/>
            <a:r>
              <a:rPr lang="en-US" sz="1600" dirty="0" smtClean="0"/>
              <a:t>Prevents mainstream methodologies</a:t>
            </a:r>
          </a:p>
          <a:p>
            <a:pPr lvl="1"/>
            <a:r>
              <a:rPr lang="en-US" sz="1600" dirty="0" smtClean="0"/>
              <a:t>Prevents </a:t>
            </a:r>
            <a:r>
              <a:rPr lang="en-US" sz="1600" dirty="0" err="1" smtClean="0"/>
              <a:t>OpenCL’s</a:t>
            </a:r>
            <a:r>
              <a:rPr lang="en-US" sz="1600" dirty="0" smtClean="0"/>
              <a:t> runtime compilation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Need high-level synthesis that takes similar amount of time as software compilation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306" y="889233"/>
            <a:ext cx="3384873" cy="472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/>
          <p:nvPr/>
        </p:nvSpPr>
        <p:spPr>
          <a:xfrm>
            <a:off x="5052636" y="581596"/>
            <a:ext cx="369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i="1" dirty="0" smtClean="0"/>
              <a:t>Mainstream High-level Code (e.g. </a:t>
            </a:r>
            <a:r>
              <a:rPr lang="en-US" sz="1400" i="1" dirty="0" err="1" smtClean="0"/>
              <a:t>OpenCL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60088" y="3510528"/>
            <a:ext cx="1802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b="1" i="1" dirty="0" smtClean="0">
                <a:solidFill>
                  <a:srgbClr val="FF0000"/>
                </a:solidFill>
              </a:rPr>
              <a:t>Problem: 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Takes hours or days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257355" y="1502741"/>
            <a:ext cx="178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i="1" dirty="0" smtClean="0"/>
              <a:t>Automatically creates RTL circuit</a:t>
            </a:r>
            <a:endParaRPr lang="en-US" sz="1400" i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7"/>
    </mc:Choice>
    <mc:Fallback xmlns="">
      <p:transition spd="slow" advTm="3276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025663"/>
            <a:ext cx="5415650" cy="5007803"/>
          </a:xfrm>
        </p:spPr>
        <p:txBody>
          <a:bodyPr/>
          <a:lstStyle/>
          <a:p>
            <a:r>
              <a:rPr lang="en-US" sz="2000" dirty="0" smtClean="0"/>
              <a:t>Solution: Intermediate Fabrics (IFs)</a:t>
            </a:r>
            <a:endParaRPr lang="en-US" sz="1600" dirty="0" smtClean="0"/>
          </a:p>
          <a:p>
            <a:pPr lvl="1"/>
            <a:r>
              <a:rPr lang="en-US" sz="1600" dirty="0" smtClean="0"/>
              <a:t>Virtual, reconfigurable architectures between application and FPGA</a:t>
            </a:r>
          </a:p>
          <a:p>
            <a:pPr lvl="2"/>
            <a:r>
              <a:rPr lang="en-US" sz="1400" dirty="0" smtClean="0"/>
              <a:t>Hides low-level FPGA details </a:t>
            </a:r>
          </a:p>
          <a:p>
            <a:pPr lvl="1"/>
            <a:r>
              <a:rPr lang="en-US" sz="1600" dirty="0" smtClean="0"/>
              <a:t>Similar to coarse-grained reconfigurable arrays (CGRAs), but implemented on COTS FPGAs</a:t>
            </a:r>
          </a:p>
          <a:p>
            <a:pPr lvl="2"/>
            <a:r>
              <a:rPr lang="en-US" sz="1400" dirty="0" smtClean="0"/>
              <a:t>Cost and flexibility advantages</a:t>
            </a:r>
          </a:p>
          <a:p>
            <a:pPr lvl="1"/>
            <a:r>
              <a:rPr lang="en-US" sz="1600" dirty="0" smtClean="0"/>
              <a:t>Provides near-instant FPGA compilation via abstraction</a:t>
            </a:r>
          </a:p>
          <a:p>
            <a:pPr lvl="2"/>
            <a:r>
              <a:rPr lang="en-US" sz="1400" dirty="0" smtClean="0"/>
              <a:t>&gt; 1000x faster than commercial tools</a:t>
            </a:r>
            <a:endParaRPr lang="en-US" sz="1600" dirty="0" smtClean="0"/>
          </a:p>
          <a:p>
            <a:r>
              <a:rPr lang="en-US" sz="2000" dirty="0" smtClean="0"/>
              <a:t>Integrates with </a:t>
            </a:r>
            <a:r>
              <a:rPr lang="en-US" sz="2000" dirty="0" err="1" smtClean="0"/>
              <a:t>OpenCL</a:t>
            </a:r>
            <a:r>
              <a:rPr lang="en-US" sz="2000" dirty="0" smtClean="0"/>
              <a:t> HLS to enable  transparent FPGA usage</a:t>
            </a:r>
          </a:p>
          <a:p>
            <a:endParaRPr lang="en-US" sz="2000" dirty="0" smtClean="0"/>
          </a:p>
          <a:p>
            <a:r>
              <a:rPr lang="en-US" b="1" dirty="0" smtClean="0"/>
              <a:t>Main Contribution: </a:t>
            </a:r>
          </a:p>
          <a:p>
            <a:pPr lvl="1"/>
            <a:r>
              <a:rPr lang="en-US" dirty="0" smtClean="0"/>
              <a:t>Enables mainstream FPGA usage with near-identical tool flow</a:t>
            </a:r>
            <a:endParaRPr lang="en-US" sz="20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120" y="665775"/>
            <a:ext cx="3117837" cy="48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095" y="3987364"/>
            <a:ext cx="1597868" cy="19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78187" y="3105103"/>
            <a:ext cx="178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b="1" i="1" dirty="0" smtClean="0">
                <a:solidFill>
                  <a:srgbClr val="FF0000"/>
                </a:solidFill>
              </a:rPr>
              <a:t>&gt; 1000x faster than FPGA vendor tools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7"/>
    </mc:Choice>
    <mc:Fallback xmlns="">
      <p:transition spd="slow" advTm="3276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26" y="3931920"/>
            <a:ext cx="2316533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4256089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5" y="4170364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Fabric (IF) Overview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809626" y="2667001"/>
            <a:ext cx="1419224" cy="3047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Synthesis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8196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olded Corner 17"/>
          <p:cNvSpPr/>
          <p:nvPr/>
        </p:nvSpPr>
        <p:spPr bwMode="auto">
          <a:xfrm>
            <a:off x="1104899" y="4267201"/>
            <a:ext cx="762001" cy="31432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Bitfile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" y="3171825"/>
            <a:ext cx="2371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&gt; 10k lookup-tables (LUTS)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4050" y="418147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FPGA specific: Not portable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3475" y="48768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93658" y="3590925"/>
            <a:ext cx="108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Lengthy compilation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283" y="3686176"/>
            <a:ext cx="1856326" cy="3047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Place &amp; Route (PAR)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495675" y="1152525"/>
            <a:ext cx="0" cy="49149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85775" y="981075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Traditional FPGA Tool Flow</a:t>
            </a:r>
            <a:endParaRPr lang="en-US" sz="16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4714875" y="1000125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Intermediate Fabric Tool Flow</a:t>
            </a:r>
            <a:endParaRPr lang="en-US" sz="1600" u="sng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2538" y="2773363"/>
            <a:ext cx="636587" cy="7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926" y="3931920"/>
            <a:ext cx="2311400" cy="21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25" y="4084639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4388" y="3486150"/>
            <a:ext cx="225647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7775" y="2251317"/>
            <a:ext cx="631825" cy="5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568" y="244221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4838701" y="2714626"/>
            <a:ext cx="1419224" cy="5333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Synthesis, Place &amp; Route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5088" y="1395413"/>
            <a:ext cx="846137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 bwMode="auto">
          <a:xfrm>
            <a:off x="4136231" y="3367088"/>
            <a:ext cx="458629" cy="253079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293394" y="3364706"/>
            <a:ext cx="507206" cy="1633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07054" y="3981926"/>
            <a:ext cx="499586" cy="63579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6941820" y="5494020"/>
            <a:ext cx="480060" cy="37338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6162" y="4431030"/>
            <a:ext cx="1171733" cy="2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568" y="329565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484504" y="2855781"/>
            <a:ext cx="292838" cy="32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302323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346138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403288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462343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6488" y="1395413"/>
            <a:ext cx="846137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242316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67" name="AutoShape 15" descr="imap://gstitt@imap.ece.ufl.edu:993/fetch%3EUID%3E.INBOX%3E52436?part=1.2.2&amp;filename=image4.png"/>
          <p:cNvSpPr>
            <a:spLocks noChangeAspect="1" noChangeArrowheads="1"/>
          </p:cNvSpPr>
          <p:nvPr/>
        </p:nvSpPr>
        <p:spPr bwMode="auto">
          <a:xfrm>
            <a:off x="155575" y="-1897063"/>
            <a:ext cx="6096000" cy="3952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9" name="AutoShape 17" descr="imap://gstitt@imap.ece.ufl.edu:993/fetch%3EUID%3E.INBOX%3E52436?part=1.2.2&amp;filename=image4.png"/>
          <p:cNvSpPr>
            <a:spLocks noChangeAspect="1" noChangeArrowheads="1"/>
          </p:cNvSpPr>
          <p:nvPr/>
        </p:nvSpPr>
        <p:spPr bwMode="auto">
          <a:xfrm>
            <a:off x="155575" y="-1897063"/>
            <a:ext cx="6096000" cy="3952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" name="Picture 52" descr="image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2975" y="5191125"/>
            <a:ext cx="1123720" cy="72866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362699" y="2714625"/>
            <a:ext cx="237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Fast Compilation</a:t>
            </a:r>
            <a:r>
              <a:rPr lang="en-US" sz="1400" i="1" dirty="0" smtClean="0">
                <a:solidFill>
                  <a:srgbClr val="FF0000"/>
                </a:solidFill>
              </a:rPr>
              <a:t>: several coarse-grained resources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72500" y="57435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 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991100" y="5876925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 Device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29474" y="5857875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Device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077074" y="5857875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Device(s)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181725" y="2038350"/>
            <a:ext cx="283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Fast Partial Reconfiguration</a:t>
            </a:r>
            <a:r>
              <a:rPr lang="en-US" sz="1400" i="1" dirty="0" smtClean="0">
                <a:solidFill>
                  <a:srgbClr val="FF0000"/>
                </a:solidFill>
              </a:rPr>
              <a:t>: even on devices without support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47850" y="1838684"/>
            <a:ext cx="157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FPGA specific: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Limited portability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0299" y="1423988"/>
            <a:ext cx="283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App Portability</a:t>
            </a:r>
            <a:r>
              <a:rPr lang="en-US" sz="1400" i="1" dirty="0" smtClean="0">
                <a:solidFill>
                  <a:srgbClr val="FF0000"/>
                </a:solidFill>
              </a:rPr>
              <a:t>: always targets IF regardless of underlying FPGA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268984" y="6165652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b="1" i="1" u="sng" dirty="0" smtClean="0">
                <a:solidFill>
                  <a:srgbClr val="FF0000"/>
                </a:solidFill>
              </a:rPr>
              <a:t>Main Research Challenge: Minimizing Overhead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27"/>
    </mc:Choice>
    <mc:Fallback xmlns="">
      <p:transition spd="slow" advTm="254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3" grpId="0"/>
      <p:bldP spid="27" grpId="0" animBg="1"/>
      <p:bldP spid="32" grpId="0"/>
      <p:bldP spid="25" grpId="0" animBg="1"/>
      <p:bldP spid="54" grpId="0"/>
      <p:bldP spid="57" grpId="0"/>
      <p:bldP spid="59" grpId="0"/>
      <p:bldP spid="60" grpId="1"/>
      <p:bldP spid="60" grpId="2"/>
      <p:bldP spid="61" grpId="1"/>
      <p:bldP spid="62" grpId="0"/>
      <p:bldP spid="52" grpId="0"/>
      <p:bldP spid="6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91" y="4280686"/>
            <a:ext cx="1537448" cy="19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3600" kern="0" dirty="0" err="1" smtClean="0"/>
              <a:t>OpenCL</a:t>
            </a:r>
            <a:r>
              <a:rPr lang="en-US" sz="3600" kern="0" dirty="0" smtClean="0"/>
              <a:t>-IF High-Level Synthesis</a:t>
            </a:r>
            <a:endParaRPr lang="en-US" sz="36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628" y="973271"/>
            <a:ext cx="3117837" cy="48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7187" y="1111388"/>
            <a:ext cx="5277337" cy="5025114"/>
          </a:xfrm>
        </p:spPr>
        <p:txBody>
          <a:bodyPr/>
          <a:lstStyle/>
          <a:p>
            <a:r>
              <a:rPr lang="en-US" sz="2000" dirty="0" smtClean="0"/>
              <a:t>Intermediate fabrics could be integrated with any HLS tool</a:t>
            </a:r>
          </a:p>
          <a:p>
            <a:pPr lvl="1"/>
            <a:r>
              <a:rPr lang="en-US" sz="1800" dirty="0" smtClean="0"/>
              <a:t>We created our own tool: </a:t>
            </a:r>
            <a:r>
              <a:rPr lang="en-US" sz="1800" dirty="0" err="1" smtClean="0"/>
              <a:t>OpenCL</a:t>
            </a:r>
            <a:r>
              <a:rPr lang="en-US" sz="1800" dirty="0" smtClean="0"/>
              <a:t>-IF</a:t>
            </a:r>
          </a:p>
          <a:p>
            <a:r>
              <a:rPr lang="en-US" sz="2000" dirty="0" err="1" smtClean="0"/>
              <a:t>OpenCL</a:t>
            </a:r>
            <a:r>
              <a:rPr lang="en-US" sz="2000" dirty="0" smtClean="0"/>
              <a:t>-IF compiles code onto </a:t>
            </a:r>
            <a:r>
              <a:rPr lang="en-US" sz="2000" i="1" dirty="0" smtClean="0"/>
              <a:t>reconfiguration contexts</a:t>
            </a:r>
          </a:p>
          <a:p>
            <a:pPr lvl="1"/>
            <a:r>
              <a:rPr lang="en-US" sz="1800" dirty="0" smtClean="0"/>
              <a:t>Definition: virtual architecture implemented atop FPGA</a:t>
            </a:r>
          </a:p>
          <a:p>
            <a:pPr lvl="1"/>
            <a:r>
              <a:rPr lang="en-US" sz="1800" dirty="0" smtClean="0"/>
              <a:t>Implemented using intermediate fabrics</a:t>
            </a:r>
          </a:p>
          <a:p>
            <a:pPr lvl="2"/>
            <a:r>
              <a:rPr lang="en-US" sz="1600" dirty="0" smtClean="0"/>
              <a:t>Other possibilities exist</a:t>
            </a:r>
          </a:p>
          <a:p>
            <a:pPr lvl="2"/>
            <a:endParaRPr lang="en-US" sz="1600" dirty="0" smtClean="0"/>
          </a:p>
          <a:p>
            <a:r>
              <a:rPr lang="en-US" sz="2000" i="1" dirty="0" smtClean="0"/>
              <a:t>Main research challenge</a:t>
            </a:r>
            <a:r>
              <a:rPr lang="en-US" sz="2000" dirty="0" smtClean="0"/>
              <a:t>: how to create intermediate fabrics/contexts for a given application or domain?</a:t>
            </a:r>
          </a:p>
          <a:p>
            <a:pPr lvl="1"/>
            <a:r>
              <a:rPr lang="en-US" sz="1600" dirty="0" smtClean="0"/>
              <a:t>Fast compilation assumes context already exists</a:t>
            </a:r>
          </a:p>
          <a:p>
            <a:pPr lvl="1"/>
            <a:r>
              <a:rPr lang="en-US" sz="1600" dirty="0" smtClean="0"/>
              <a:t>Without appropriate context, must use slow FPGA compilation</a:t>
            </a:r>
            <a:endParaRPr lang="en-US" sz="1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-IF Overview: Context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1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50" y="1052241"/>
            <a:ext cx="2783916" cy="1179479"/>
          </a:xfrm>
          <a:prstGeom prst="rect">
            <a:avLst/>
          </a:prstGeom>
        </p:spPr>
      </p:pic>
      <p:pic>
        <p:nvPicPr>
          <p:cNvPr id="6" name="Picture 5" descr="1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15" y="2191452"/>
            <a:ext cx="2463028" cy="1673818"/>
          </a:xfrm>
          <a:prstGeom prst="rect">
            <a:avLst/>
          </a:prstGeom>
        </p:spPr>
      </p:pic>
      <p:pic>
        <p:nvPicPr>
          <p:cNvPr id="7" name="Picture 6" descr="1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79" y="2030325"/>
            <a:ext cx="1526384" cy="3581798"/>
          </a:xfrm>
          <a:prstGeom prst="rect">
            <a:avLst/>
          </a:prstGeom>
        </p:spPr>
      </p:pic>
      <p:pic>
        <p:nvPicPr>
          <p:cNvPr id="8" name="Picture 7" descr="1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52" y="2428384"/>
            <a:ext cx="1743199" cy="1326913"/>
          </a:xfrm>
          <a:prstGeom prst="rect">
            <a:avLst/>
          </a:prstGeom>
        </p:spPr>
      </p:pic>
      <p:pic>
        <p:nvPicPr>
          <p:cNvPr id="9" name="Picture 8" descr="1-6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78" y="2293651"/>
            <a:ext cx="1925324" cy="38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-IF Overview: Context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 descr="2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7" y="1198212"/>
            <a:ext cx="2974822" cy="2713107"/>
          </a:xfrm>
          <a:prstGeom prst="rect">
            <a:avLst/>
          </a:prstGeom>
        </p:spPr>
      </p:pic>
      <p:pic>
        <p:nvPicPr>
          <p:cNvPr id="11" name="Picture 10" descr="2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60" y="2647549"/>
            <a:ext cx="1718593" cy="933449"/>
          </a:xfrm>
          <a:prstGeom prst="rect">
            <a:avLst/>
          </a:prstGeom>
        </p:spPr>
      </p:pic>
      <p:pic>
        <p:nvPicPr>
          <p:cNvPr id="12" name="Picture 11" descr="2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09" y="1421006"/>
            <a:ext cx="1561564" cy="1073030"/>
          </a:xfrm>
          <a:prstGeom prst="rect">
            <a:avLst/>
          </a:prstGeom>
        </p:spPr>
      </p:pic>
      <p:pic>
        <p:nvPicPr>
          <p:cNvPr id="13" name="Picture 12" descr="2-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9" y="3911319"/>
            <a:ext cx="2538632" cy="1046858"/>
          </a:xfrm>
          <a:prstGeom prst="rect">
            <a:avLst/>
          </a:prstGeom>
        </p:spPr>
      </p:pic>
      <p:pic>
        <p:nvPicPr>
          <p:cNvPr id="14" name="Picture 13" descr="2-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2449990"/>
            <a:ext cx="2617146" cy="30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OpenCL</a:t>
            </a:r>
            <a:r>
              <a:rPr lang="en-US" sz="3200" dirty="0" smtClean="0"/>
              <a:t>-IF Overview: Context Generation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" name="Picture 14" descr="3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2" y="1029200"/>
            <a:ext cx="2792158" cy="1916873"/>
          </a:xfrm>
          <a:prstGeom prst="rect">
            <a:avLst/>
          </a:prstGeom>
        </p:spPr>
      </p:pic>
      <p:pic>
        <p:nvPicPr>
          <p:cNvPr id="16" name="Picture 15" descr="3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8" y="2940924"/>
            <a:ext cx="2678371" cy="1269163"/>
          </a:xfrm>
          <a:prstGeom prst="rect">
            <a:avLst/>
          </a:prstGeom>
        </p:spPr>
      </p:pic>
      <p:pic>
        <p:nvPicPr>
          <p:cNvPr id="17" name="Picture 16" descr="3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0" y="4162762"/>
            <a:ext cx="1137870" cy="507665"/>
          </a:xfrm>
          <a:prstGeom prst="rect">
            <a:avLst/>
          </a:prstGeom>
        </p:spPr>
      </p:pic>
      <p:pic>
        <p:nvPicPr>
          <p:cNvPr id="18" name="Picture 17" descr="3-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25" y="4635894"/>
            <a:ext cx="1137870" cy="271338"/>
          </a:xfrm>
          <a:prstGeom prst="rect">
            <a:avLst/>
          </a:prstGeom>
        </p:spPr>
      </p:pic>
      <p:pic>
        <p:nvPicPr>
          <p:cNvPr id="19" name="Picture 18" descr="3-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1" y="4871189"/>
            <a:ext cx="1575512" cy="1820592"/>
          </a:xfrm>
          <a:prstGeom prst="rect">
            <a:avLst/>
          </a:prstGeom>
        </p:spPr>
      </p:pic>
      <p:pic>
        <p:nvPicPr>
          <p:cNvPr id="20" name="Picture 19" descr="3-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32" y="5679534"/>
            <a:ext cx="805262" cy="761498"/>
          </a:xfrm>
          <a:prstGeom prst="rect">
            <a:avLst/>
          </a:prstGeom>
        </p:spPr>
      </p:pic>
      <p:pic>
        <p:nvPicPr>
          <p:cNvPr id="21" name="Picture 20" descr="3-7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58" y="4162762"/>
            <a:ext cx="1759322" cy="2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22.5|37.2|93.8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22.5|37.2|93.8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22.5|37.2|93.8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9.6|12.5|21.2|15.5|28.5|22|30.3|14.2|28.9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41.4|5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37.7|34.6|49.9|8.3|47.5"/>
</p:tagLst>
</file>

<file path=ppt/theme/theme1.xml><?xml version="1.0" encoding="utf-8"?>
<a:theme xmlns:a="http://schemas.openxmlformats.org/drawingml/2006/main" name="DARPAstud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icrosoft Office 98">
  <a:themeElements>
    <a:clrScheme name="2_Microsoft Office 9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CMW08 Session VI (29MAY08 draft)WithNotes</Template>
  <TotalTime>16286</TotalTime>
  <Words>1557</Words>
  <Application>Microsoft Office PowerPoint</Application>
  <PresentationFormat>On-screen Show (4:3)</PresentationFormat>
  <Paragraphs>245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DARPAstudy</vt:lpstr>
      <vt:lpstr>2_Microsoft Office 98</vt:lpstr>
      <vt:lpstr>Office Theme</vt:lpstr>
      <vt:lpstr>Edge</vt:lpstr>
      <vt:lpstr>OpenCL High-Level Synthesis for Mainstream FPGA Acceleration</vt:lpstr>
      <vt:lpstr>Introduction</vt:lpstr>
      <vt:lpstr>Introduction</vt:lpstr>
      <vt:lpstr>Introduction</vt:lpstr>
      <vt:lpstr>Intermediate Fabric (IF) Overview</vt:lpstr>
      <vt:lpstr>PowerPoint Presentation</vt:lpstr>
      <vt:lpstr>OpenCL-IF Overview: Context Hit</vt:lpstr>
      <vt:lpstr>OpenCL-IF Overview: Context Miss</vt:lpstr>
      <vt:lpstr>OpenCL-IF Overview: Context Generation</vt:lpstr>
      <vt:lpstr>OpenCL-IF Overview: Repeated Misses</vt:lpstr>
      <vt:lpstr>PowerPoint Presentation</vt:lpstr>
      <vt:lpstr>PowerPoint Presentation</vt:lpstr>
      <vt:lpstr>PowerPoint Presentation</vt:lpstr>
      <vt:lpstr>Conclusions and Future Work</vt:lpstr>
      <vt:lpstr>References</vt:lpstr>
      <vt:lpstr>PowerPoint Presentation</vt:lpstr>
      <vt:lpstr>PowerPoint Presentation</vt:lpstr>
      <vt:lpstr>Intermediate Fabric (IF) Architecture</vt:lpstr>
      <vt:lpstr>Intermediate Fabric (IF) Architecture, Cont.</vt:lpstr>
      <vt:lpstr>Intermediate Fabric (IF) Tool 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hlam</dc:creator>
  <cp:lastModifiedBy>gstitt</cp:lastModifiedBy>
  <cp:revision>1290</cp:revision>
  <dcterms:created xsi:type="dcterms:W3CDTF">2008-08-16T01:59:11Z</dcterms:created>
  <dcterms:modified xsi:type="dcterms:W3CDTF">2014-02-15T15:07:26Z</dcterms:modified>
</cp:coreProperties>
</file>