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6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260" r:id="rId11"/>
    <p:sldId id="329" r:id="rId12"/>
    <p:sldId id="325" r:id="rId13"/>
    <p:sldId id="326" r:id="rId14"/>
    <p:sldId id="327" r:id="rId15"/>
    <p:sldId id="328" r:id="rId16"/>
    <p:sldId id="309" r:id="rId17"/>
    <p:sldId id="324" r:id="rId18"/>
    <p:sldId id="337" r:id="rId19"/>
    <p:sldId id="338" r:id="rId20"/>
    <p:sldId id="339" r:id="rId21"/>
    <p:sldId id="340" r:id="rId22"/>
    <p:sldId id="341" r:id="rId23"/>
    <p:sldId id="344" r:id="rId24"/>
    <p:sldId id="345" r:id="rId25"/>
    <p:sldId id="297" r:id="rId26"/>
    <p:sldId id="343" r:id="rId27"/>
    <p:sldId id="298" r:id="rId28"/>
    <p:sldId id="342" r:id="rId29"/>
    <p:sldId id="299" r:id="rId30"/>
  </p:sldIdLst>
  <p:sldSz cx="9144000" cy="6858000" type="screen4x3"/>
  <p:notesSz cx="9144000" cy="6858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76FC6C"/>
    <a:srgbClr val="008000"/>
    <a:srgbClr val="238D3F"/>
    <a:srgbClr val="B8FDAD"/>
    <a:srgbClr val="684500"/>
    <a:srgbClr val="FFCC66"/>
    <a:srgbClr val="1736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129" autoAdjust="0"/>
    <p:restoredTop sz="86797" autoAdjust="0"/>
  </p:normalViewPr>
  <p:slideViewPr>
    <p:cSldViewPr>
      <p:cViewPr>
        <p:scale>
          <a:sx n="100" d="100"/>
          <a:sy n="100" d="100"/>
        </p:scale>
        <p:origin x="-1932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6" d="100"/>
          <a:sy n="106" d="100"/>
        </p:scale>
        <p:origin x="-1848" y="-9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B92AF-E2B3-4A97-8F23-D0103C86A432}" type="datetimeFigureOut">
              <a:rPr lang="en-US" smtClean="0"/>
              <a:pPr/>
              <a:t>11/30/2011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6F13D-EFDA-47D5-BB10-DF01AD4D1A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2959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11/30/2011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137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953000"/>
            <a:ext cx="9144000" cy="1905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5105400"/>
            <a:ext cx="2249424" cy="16611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5105400"/>
            <a:ext cx="6784848" cy="1652016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1242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5105400"/>
            <a:ext cx="6705600" cy="1630437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A4991581-6D82-46B6-9F2B-EB33DC0F7BDF}" type="datetime8">
              <a:rPr lang="en-US" smtClean="0"/>
              <a:pPr algn="ctr"/>
              <a:t>11/30/2011 8:13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5DA77D68-2395-4DD6-978A-8B45E9D76003}" type="datetime8">
              <a:rPr lang="en-US" smtClean="0">
                <a:solidFill>
                  <a:schemeClr val="tx2"/>
                </a:solidFill>
              </a:rPr>
              <a:pPr/>
              <a:t>11/30/2011 8:13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fld id="{9394A254-C69C-4960-AF97-B1E2CBAB7759}" type="datetime8">
              <a:rPr lang="en-US" smtClean="0">
                <a:solidFill>
                  <a:schemeClr val="tx2"/>
                </a:solidFill>
              </a:rPr>
              <a:pPr/>
              <a:t>11/30/2011 8:13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7C24720D-7FD2-4EF3-B827-918A66EE617C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DE05001-9FB9-4F03-B440-0681982B6609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F0CFE0BE-5A6B-48D4-9B07-7B2C2A50ADF2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43F4B561-FA2A-4343-80D5-F7B9FCE79EB3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D553B73-349C-48C7-8E42-AB6926F53B56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F33D5B0-900E-429E-B1D5-C37312C3AFEF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031D5738-B46B-4B60-9DA7-367F86402513}" type="datetime8">
              <a:rPr lang="en-US" smtClean="0"/>
              <a:pPr/>
              <a:t>11/30/2011 8:13 AM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502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Microsoft Sans Serif" pitchFamily="34" charset="0"/>
          <a:ea typeface="+mj-ea"/>
          <a:cs typeface="Microsoft Sans Serif" pitchFamily="34" charset="0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Microsoft Sans Serif" pitchFamily="34" charset="0"/>
          <a:ea typeface="+mn-ea"/>
          <a:cs typeface="Microsoft Sans Serif" pitchFamily="34" charset="0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accent2">
              <a:lumMod val="75000"/>
            </a:schemeClr>
          </a:solidFill>
          <a:latin typeface="Microsoft Sans Serif" pitchFamily="34" charset="0"/>
          <a:ea typeface="+mn-ea"/>
          <a:cs typeface="Microsoft Sans Serif" pitchFamily="34" charset="0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rgbClr val="0070C0"/>
          </a:solidFill>
          <a:latin typeface="Microsoft Sans Serif" pitchFamily="34" charset="0"/>
          <a:ea typeface="+mn-ea"/>
          <a:cs typeface="Microsoft Sans Serif" pitchFamily="34" charset="0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Microsoft Sans Serif" pitchFamily="34" charset="0"/>
          <a:ea typeface="+mn-ea"/>
          <a:cs typeface="Microsoft Sans Serif" pitchFamily="34" charset="0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Microsoft Sans Serif" pitchFamily="34" charset="0"/>
          <a:ea typeface="+mn-ea"/>
          <a:cs typeface="Microsoft Sans Serif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emf"/><Relationship Id="rId5" Type="http://schemas.openxmlformats.org/officeDocument/2006/relationships/image" Target="../media/image5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emf"/><Relationship Id="rId5" Type="http://schemas.openxmlformats.org/officeDocument/2006/relationships/image" Target="../media/image5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emf"/><Relationship Id="rId5" Type="http://schemas.openxmlformats.org/officeDocument/2006/relationships/image" Target="../media/image3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6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emf"/><Relationship Id="rId5" Type="http://schemas.openxmlformats.org/officeDocument/2006/relationships/image" Target="../media/image5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emf"/><Relationship Id="rId5" Type="http://schemas.openxmlformats.org/officeDocument/2006/relationships/image" Target="../media/image5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362200" y="1981200"/>
            <a:ext cx="6477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Elastic Computing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27432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A Framework for Effective</a:t>
            </a:r>
          </a:p>
          <a:p>
            <a:r>
              <a:rPr lang="en-US" sz="2000" dirty="0" smtClean="0">
                <a:latin typeface="Microsoft Sans Serif" pitchFamily="34" charset="0"/>
                <a:cs typeface="Microsoft Sans Serif" pitchFamily="34" charset="0"/>
              </a:rPr>
              <a:t>Multi-core Heterogeneous Computing</a:t>
            </a:r>
            <a:endParaRPr lang="en-US" sz="2000" dirty="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6448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Parallel cross-compiling programming languages: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CUDA, OpenCL, DirectX, ImpulseC</a:t>
            </a:r>
          </a:p>
          <a:p>
            <a:pPr lvl="2"/>
            <a:r>
              <a:rPr lang="en-US" dirty="0" smtClean="0"/>
              <a:t>Allows a single code file to describe parallel computation that can compile to numerous devices</a:t>
            </a:r>
          </a:p>
          <a:p>
            <a:r>
              <a:rPr lang="en-US" dirty="0" smtClean="0"/>
              <a:t>Single-domain adaptable software libraries: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FFTW (for FFT) [Frigo 98], ATLAS (for linear algebra) [Whaley 98]</a:t>
            </a:r>
          </a:p>
          <a:p>
            <a:pPr lvl="2"/>
            <a:r>
              <a:rPr lang="en-US" dirty="0" smtClean="0"/>
              <a:t>Measures performances of execution alternatives and determines the best way to execute the function for the specific function call and system</a:t>
            </a:r>
          </a:p>
          <a:p>
            <a:r>
              <a:rPr lang="en-US" dirty="0" smtClean="0"/>
              <a:t>General-purpose adaptable software libraries: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PetaBricks [Ansel 09], SPIRAL [Püschel 05]</a:t>
            </a:r>
          </a:p>
          <a:p>
            <a:pPr lvl="2"/>
            <a:r>
              <a:rPr lang="en-US" dirty="0" smtClean="0"/>
              <a:t>Uses custom languages to expose algorithmic/implementation choices to the compiler, and relies on measured performance and learning techniques to determine the best</a:t>
            </a:r>
          </a:p>
          <a:p>
            <a:pPr lvl="1"/>
            <a:r>
              <a:rPr lang="en-US" dirty="0" smtClean="0"/>
              <a:t>Examples: </a:t>
            </a:r>
            <a:r>
              <a:rPr lang="en-US" i="1" dirty="0" smtClean="0"/>
              <a:t>Qilin [Luk 09]</a:t>
            </a:r>
          </a:p>
          <a:p>
            <a:pPr lvl="2"/>
            <a:r>
              <a:rPr lang="en-US" dirty="0" smtClean="0"/>
              <a:t>Uses dynamic compilation to determine a data graph, and relies on measured performance to determine an efficient partitioning of work across heterogeneous resources</a:t>
            </a:r>
          </a:p>
          <a:p>
            <a:endParaRPr lang="en-US" dirty="0" smtClean="0"/>
          </a:p>
          <a:p>
            <a:r>
              <a:rPr lang="en-US" dirty="0" smtClean="0"/>
              <a:t>Differentiating features of Elastic Computing:</a:t>
            </a:r>
          </a:p>
          <a:p>
            <a:pPr lvl="1"/>
            <a:r>
              <a:rPr lang="en-US" dirty="0" smtClean="0"/>
              <a:t>Allows specification of multiple algorithms for different devices</a:t>
            </a:r>
          </a:p>
          <a:p>
            <a:pPr lvl="1"/>
            <a:r>
              <a:rPr lang="en-US" dirty="0" smtClean="0"/>
              <a:t>Automatically determines efficient partitionings of work between heterogeneous devices</a:t>
            </a:r>
          </a:p>
          <a:p>
            <a:pPr lvl="1"/>
            <a:r>
              <a:rPr lang="en-US" dirty="0" smtClean="0"/>
              <a:t>Supports both multi-core and heterogeneous devices and are not specific to any domain</a:t>
            </a:r>
          </a:p>
          <a:p>
            <a:pPr lvl="1"/>
            <a:r>
              <a:rPr lang="en-US" dirty="0" smtClean="0"/>
              <a:t>Does not require custom programming languages or non-standard compilation</a:t>
            </a:r>
          </a:p>
          <a:p>
            <a:pPr lvl="1"/>
            <a:r>
              <a:rPr lang="en-US" dirty="0" smtClean="0"/>
              <a:t>In most cases, previous work can be used in conjunction with Elastic Computing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Content Placeholder 3"/>
          <p:cNvSpPr>
            <a:spLocks noGrp="1"/>
          </p:cNvSpPr>
          <p:nvPr>
            <p:ph sz="quarter" idx="1"/>
          </p:nvPr>
        </p:nvSpPr>
        <p:spPr>
          <a:xfrm>
            <a:off x="2095499" y="1600199"/>
            <a:ext cx="6670549" cy="361755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Elastic Computing Framework performs two optimization steps to determine how to execute an Elastic Function efficiently</a:t>
            </a:r>
          </a:p>
          <a:p>
            <a:pPr lvl="1"/>
            <a:r>
              <a:rPr lang="en-US" i="1" dirty="0" smtClean="0"/>
              <a:t>Implementation Assessment</a:t>
            </a:r>
            <a:r>
              <a:rPr lang="en-US" dirty="0" smtClean="0"/>
              <a:t> collects performance information about different implementation options for an Elastic Function</a:t>
            </a:r>
          </a:p>
          <a:p>
            <a:pPr lvl="1"/>
            <a:r>
              <a:rPr lang="en-US" i="1" dirty="0" smtClean="0"/>
              <a:t>Optimization Planning</a:t>
            </a:r>
            <a:r>
              <a:rPr lang="en-US" dirty="0" smtClean="0"/>
              <a:t> then analyzes the predicted performance to determine efficient execution decisions</a:t>
            </a:r>
          </a:p>
          <a:p>
            <a:endParaRPr lang="en-US" dirty="0" smtClean="0"/>
          </a:p>
          <a:p>
            <a:r>
              <a:rPr lang="en-US" dirty="0" smtClean="0"/>
              <a:t>To reduce run-time overhead, both optimization steps execute at installation-time and save their results to a file</a:t>
            </a:r>
          </a:p>
          <a:p>
            <a:pPr lvl="1"/>
            <a:r>
              <a:rPr lang="en-US" dirty="0" smtClean="0"/>
              <a:t>May require several minutes to an hour to complete</a:t>
            </a:r>
          </a:p>
          <a:p>
            <a:pPr lvl="1"/>
            <a:r>
              <a:rPr lang="en-US" dirty="0" smtClean="0"/>
              <a:t>Only needs to occur once per Elastic Function per system</a:t>
            </a:r>
          </a:p>
          <a:p>
            <a:endParaRPr lang="en-US" dirty="0" smtClean="0"/>
          </a:p>
          <a:p>
            <a:r>
              <a:rPr lang="en-US" dirty="0" smtClean="0"/>
              <a:t>At run-time, the </a:t>
            </a:r>
            <a:r>
              <a:rPr lang="en-US" i="1" dirty="0" smtClean="0"/>
              <a:t>Elastic Function Execution</a:t>
            </a:r>
            <a:r>
              <a:rPr lang="en-US" dirty="0" smtClean="0"/>
              <a:t> step looks-up the optimization decisions to execute the Elastic Function on behalf of an application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-9524" y="1523999"/>
            <a:ext cx="2395118" cy="5290244"/>
            <a:chOff x="-9524" y="1523999"/>
            <a:chExt cx="2395118" cy="5290244"/>
          </a:xfrm>
        </p:grpSpPr>
        <p:sp>
          <p:nvSpPr>
            <p:cNvPr id="50" name="Rectangle 49"/>
            <p:cNvSpPr/>
            <p:nvPr/>
          </p:nvSpPr>
          <p:spPr>
            <a:xfrm>
              <a:off x="-9524" y="4687339"/>
              <a:ext cx="2105024" cy="2126904"/>
            </a:xfrm>
            <a:prstGeom prst="rect">
              <a:avLst/>
            </a:prstGeom>
            <a:gradFill flip="none" rotWithShape="1">
              <a:gsLst>
                <a:gs pos="0">
                  <a:srgbClr val="76FC6C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0" y="1532807"/>
              <a:ext cx="2095500" cy="3154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23394" y="4687336"/>
              <a:ext cx="2362200" cy="2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53" name="Picture 52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299" y="1797485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54" name="TextBox 53"/>
            <p:cNvSpPr txBox="1"/>
            <p:nvPr/>
          </p:nvSpPr>
          <p:spPr>
            <a:xfrm>
              <a:off x="876299" y="1876602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Elastic Function</a:t>
              </a:r>
            </a:p>
          </p:txBody>
        </p:sp>
        <p:sp>
          <p:nvSpPr>
            <p:cNvPr id="55" name="Can 54"/>
            <p:cNvSpPr/>
            <p:nvPr/>
          </p:nvSpPr>
          <p:spPr>
            <a:xfrm>
              <a:off x="571499" y="4373734"/>
              <a:ext cx="1447800" cy="609600"/>
            </a:xfrm>
            <a:prstGeom prst="can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Decisions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Up Arrow 55"/>
            <p:cNvSpPr/>
            <p:nvPr/>
          </p:nvSpPr>
          <p:spPr>
            <a:xfrm flipV="1">
              <a:off x="1181100" y="2087536"/>
              <a:ext cx="228599" cy="439754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95299" y="252729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95299" y="3450512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95298" y="5449356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Elastic Function Execution</a:t>
              </a:r>
            </a:p>
          </p:txBody>
        </p:sp>
        <p:sp>
          <p:nvSpPr>
            <p:cNvPr id="60" name="Up Arrow 59"/>
            <p:cNvSpPr/>
            <p:nvPr/>
          </p:nvSpPr>
          <p:spPr>
            <a:xfrm rot="10800000" flipV="1">
              <a:off x="952498" y="2994594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1" name="Up Arrow 60"/>
            <p:cNvSpPr/>
            <p:nvPr/>
          </p:nvSpPr>
          <p:spPr>
            <a:xfrm flipV="1">
              <a:off x="1409699" y="2984490"/>
              <a:ext cx="228600" cy="446057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Up Arrow 66"/>
            <p:cNvSpPr/>
            <p:nvPr/>
          </p:nvSpPr>
          <p:spPr>
            <a:xfrm flipV="1">
              <a:off x="1181097" y="3907712"/>
              <a:ext cx="228601" cy="51188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Up Arrow 85"/>
            <p:cNvSpPr/>
            <p:nvPr/>
          </p:nvSpPr>
          <p:spPr>
            <a:xfrm flipV="1">
              <a:off x="1181099" y="4983334"/>
              <a:ext cx="228599" cy="468845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-1389000" y="2936393"/>
              <a:ext cx="3163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chemeClr val="accent1">
                      <a:lumMod val="50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Installation-time</a:t>
              </a:r>
              <a:endParaRPr lang="en-US" sz="1600" b="1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rot="16200000">
              <a:off x="-870780" y="5581515"/>
              <a:ext cx="2126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8000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Run-time</a:t>
              </a:r>
              <a:endParaRPr lang="en-US" sz="1600" b="1" i="1" dirty="0"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pic>
          <p:nvPicPr>
            <p:cNvPr id="89" name="Picture 88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5299" y="6293461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90" name="TextBox 89"/>
            <p:cNvSpPr txBox="1"/>
            <p:nvPr/>
          </p:nvSpPr>
          <p:spPr>
            <a:xfrm>
              <a:off x="876299" y="6372578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Application</a:t>
              </a:r>
            </a:p>
          </p:txBody>
        </p:sp>
        <p:sp>
          <p:nvSpPr>
            <p:cNvPr id="91" name="Up Arrow 90"/>
            <p:cNvSpPr/>
            <p:nvPr/>
          </p:nvSpPr>
          <p:spPr>
            <a:xfrm rot="10800000" flipV="1">
              <a:off x="1181097" y="5904149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06132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Content Placeholder 3"/>
          <p:cNvSpPr>
            <a:spLocks noGrp="1"/>
          </p:cNvSpPr>
          <p:nvPr>
            <p:ph sz="quarter" idx="1"/>
          </p:nvPr>
        </p:nvSpPr>
        <p:spPr>
          <a:xfrm>
            <a:off x="2095499" y="1600197"/>
            <a:ext cx="6670549" cy="3048003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Elastic Functions</a:t>
            </a:r>
            <a:r>
              <a:rPr lang="en-US" dirty="0" smtClean="0"/>
              <a:t> inform the Elastic Computing Framework of how to execute and optimize a function</a:t>
            </a:r>
          </a:p>
          <a:p>
            <a:pPr lvl="1"/>
            <a:r>
              <a:rPr lang="en-US" dirty="0" smtClean="0"/>
              <a:t>May be created for nearly any function </a:t>
            </a:r>
            <a:r>
              <a:rPr lang="en-US" i="1" dirty="0" smtClean="0"/>
              <a:t>(e.g., sort, FFT, matrix multiply)</a:t>
            </a:r>
          </a:p>
          <a:p>
            <a:r>
              <a:rPr lang="en-US" dirty="0" smtClean="0"/>
              <a:t>Elastic Functions contain numerous alternate </a:t>
            </a:r>
            <a:r>
              <a:rPr lang="en-US" i="1" dirty="0" smtClean="0"/>
              <a:t>implementations</a:t>
            </a:r>
            <a:r>
              <a:rPr lang="en-US" dirty="0" smtClean="0"/>
              <a:t> for executing the function</a:t>
            </a:r>
          </a:p>
          <a:p>
            <a:pPr lvl="1"/>
            <a:r>
              <a:rPr lang="en-US" dirty="0" smtClean="0"/>
              <a:t>Implementations may be single-core, multi-core, and/or heterogeneous</a:t>
            </a:r>
          </a:p>
          <a:p>
            <a:pPr lvl="1"/>
            <a:r>
              <a:rPr lang="en-US" dirty="0" smtClean="0"/>
              <a:t>All implementations adhere to the same input/output parameters making them interchangeable</a:t>
            </a:r>
          </a:p>
          <a:p>
            <a:r>
              <a:rPr lang="en-US" dirty="0" smtClean="0"/>
              <a:t>Elastic Functions also contain:</a:t>
            </a:r>
          </a:p>
          <a:p>
            <a:pPr lvl="1"/>
            <a:r>
              <a:rPr lang="en-US" i="1" dirty="0" smtClean="0"/>
              <a:t>Dependent Implementations</a:t>
            </a:r>
            <a:r>
              <a:rPr lang="en-US" dirty="0" smtClean="0"/>
              <a:t> that specify how to parallelize the function</a:t>
            </a:r>
          </a:p>
          <a:p>
            <a:pPr lvl="1"/>
            <a:r>
              <a:rPr lang="en-US" i="1" dirty="0" smtClean="0"/>
              <a:t>Adapter</a:t>
            </a:r>
            <a:r>
              <a:rPr lang="en-US" dirty="0" smtClean="0"/>
              <a:t> to abstract function-specific details from the analyses steps</a:t>
            </a:r>
          </a:p>
          <a:p>
            <a:pPr lvl="1"/>
            <a:r>
              <a:rPr lang="en-US" b="1" i="1" dirty="0" smtClean="0"/>
              <a:t>Details discussed later!</a:t>
            </a:r>
            <a:endParaRPr lang="en-US" b="1" i="1" dirty="0"/>
          </a:p>
        </p:txBody>
      </p:sp>
      <p:pic>
        <p:nvPicPr>
          <p:cNvPr id="29" name="Picture 6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95599" y="5077903"/>
            <a:ext cx="685800" cy="685800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2643186" y="5763703"/>
            <a:ext cx="119062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Sort</a:t>
            </a:r>
          </a:p>
          <a:p>
            <a:pPr algn="ctr"/>
            <a:r>
              <a:rPr lang="en-US" sz="1200" b="1" dirty="0" smtClean="0"/>
              <a:t>Elastic Function</a:t>
            </a:r>
            <a:endParaRPr lang="en-US" sz="1200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3581399" y="4859944"/>
            <a:ext cx="5116478" cy="1273091"/>
            <a:chOff x="3581399" y="4859944"/>
            <a:chExt cx="5116478" cy="1273091"/>
          </a:xfrm>
        </p:grpSpPr>
        <p:pic>
          <p:nvPicPr>
            <p:cNvPr id="32" name="Picture 31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73513" y="5077903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/>
          </p:nvSpPr>
          <p:spPr>
            <a:xfrm>
              <a:off x="4821113" y="5763703"/>
              <a:ext cx="990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Quick Sort</a:t>
              </a:r>
            </a:p>
            <a:p>
              <a:pPr algn="ctr"/>
              <a:r>
                <a:rPr lang="en-US" sz="1200" dirty="0" smtClean="0"/>
                <a:t>C code</a:t>
              </a:r>
              <a:endParaRPr lang="en-US" sz="1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31918" y="4859944"/>
              <a:ext cx="142398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Implementations:</a:t>
              </a:r>
              <a:endParaRPr lang="en-US" sz="1200" b="1" dirty="0"/>
            </a:p>
          </p:txBody>
        </p:sp>
        <p:pic>
          <p:nvPicPr>
            <p:cNvPr id="35" name="Picture 34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101012" y="5077903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/>
          </p:nvSpPr>
          <p:spPr>
            <a:xfrm>
              <a:off x="5948612" y="5763703"/>
              <a:ext cx="990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Bitonic Sort</a:t>
              </a:r>
            </a:p>
            <a:p>
              <a:pPr algn="ctr"/>
              <a:r>
                <a:rPr lang="en-US" sz="1200" dirty="0" smtClean="0"/>
                <a:t>VHDL code</a:t>
              </a:r>
              <a:endParaRPr lang="en-US" sz="1200" dirty="0"/>
            </a:p>
          </p:txBody>
        </p:sp>
        <p:pic>
          <p:nvPicPr>
            <p:cNvPr id="37" name="Picture 3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7318656" y="5077903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7166256" y="5763703"/>
              <a:ext cx="99060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Merge Sort</a:t>
              </a:r>
            </a:p>
            <a:p>
              <a:pPr algn="ctr"/>
              <a:r>
                <a:rPr lang="en-US" sz="1200" dirty="0" smtClean="0"/>
                <a:t>CUDA code</a:t>
              </a:r>
              <a:endParaRPr lang="en-US" sz="12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83473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84997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86521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V="1">
              <a:off x="3581399" y="4859944"/>
              <a:ext cx="1392114" cy="47715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581399" y="5561876"/>
              <a:ext cx="1392114" cy="571159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-9525" y="1523999"/>
            <a:ext cx="2395119" cy="5290244"/>
            <a:chOff x="-9525" y="1523999"/>
            <a:chExt cx="2395119" cy="5290244"/>
          </a:xfrm>
        </p:grpSpPr>
        <p:sp>
          <p:nvSpPr>
            <p:cNvPr id="25" name="Rectangle 24"/>
            <p:cNvSpPr/>
            <p:nvPr/>
          </p:nvSpPr>
          <p:spPr>
            <a:xfrm>
              <a:off x="-9524" y="4687339"/>
              <a:ext cx="2105022" cy="2126904"/>
            </a:xfrm>
            <a:prstGeom prst="rect">
              <a:avLst/>
            </a:prstGeom>
            <a:gradFill flip="none" rotWithShape="1">
              <a:gsLst>
                <a:gs pos="0">
                  <a:srgbClr val="76FC6C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-9525" y="1524001"/>
              <a:ext cx="2105024" cy="3154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23394" y="4687336"/>
              <a:ext cx="2362200" cy="2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5" name="Picture 4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299" y="1797485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876299" y="1876602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Elastic Function</a:t>
              </a:r>
            </a:p>
          </p:txBody>
        </p:sp>
        <p:sp>
          <p:nvSpPr>
            <p:cNvPr id="7" name="Can 6"/>
            <p:cNvSpPr/>
            <p:nvPr/>
          </p:nvSpPr>
          <p:spPr>
            <a:xfrm>
              <a:off x="571499" y="4373734"/>
              <a:ext cx="1447800" cy="609600"/>
            </a:xfrm>
            <a:prstGeom prst="can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Decisions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 flipV="1">
              <a:off x="1181100" y="2087536"/>
              <a:ext cx="228599" cy="439754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95299" y="252729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95299" y="3450512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95298" y="5449356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Elastic Function Execution</a:t>
              </a:r>
            </a:p>
          </p:txBody>
        </p:sp>
        <p:sp>
          <p:nvSpPr>
            <p:cNvPr id="14" name="Up Arrow 13"/>
            <p:cNvSpPr/>
            <p:nvPr/>
          </p:nvSpPr>
          <p:spPr>
            <a:xfrm rot="10800000" flipV="1">
              <a:off x="952498" y="2994594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Up Arrow 14"/>
            <p:cNvSpPr/>
            <p:nvPr/>
          </p:nvSpPr>
          <p:spPr>
            <a:xfrm flipV="1">
              <a:off x="1409699" y="2984490"/>
              <a:ext cx="228600" cy="446057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Up Arrow 15"/>
            <p:cNvSpPr/>
            <p:nvPr/>
          </p:nvSpPr>
          <p:spPr>
            <a:xfrm flipV="1">
              <a:off x="1181097" y="3907712"/>
              <a:ext cx="228601" cy="51188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Up Arrow 16"/>
            <p:cNvSpPr/>
            <p:nvPr/>
          </p:nvSpPr>
          <p:spPr>
            <a:xfrm flipV="1">
              <a:off x="1181099" y="4983334"/>
              <a:ext cx="228599" cy="468845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-1389000" y="2936393"/>
              <a:ext cx="3163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chemeClr val="accent1">
                      <a:lumMod val="50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Installation-time</a:t>
              </a:r>
              <a:endParaRPr lang="en-US" sz="1600" b="1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-870780" y="5581515"/>
              <a:ext cx="2126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8000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Run-time</a:t>
              </a:r>
              <a:endParaRPr lang="en-US" sz="1600" b="1" i="1" dirty="0"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pic>
          <p:nvPicPr>
            <p:cNvPr id="56" name="Picture 55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5299" y="6293461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57" name="TextBox 56"/>
            <p:cNvSpPr txBox="1"/>
            <p:nvPr/>
          </p:nvSpPr>
          <p:spPr>
            <a:xfrm>
              <a:off x="876299" y="6372578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Application</a:t>
              </a:r>
            </a:p>
          </p:txBody>
        </p:sp>
        <p:sp>
          <p:nvSpPr>
            <p:cNvPr id="58" name="Up Arrow 57"/>
            <p:cNvSpPr/>
            <p:nvPr/>
          </p:nvSpPr>
          <p:spPr>
            <a:xfrm rot="10800000" flipV="1">
              <a:off x="1181097" y="5904149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495297" y="1752600"/>
            <a:ext cx="1600200" cy="457201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3048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Content Placeholder 3"/>
          <p:cNvSpPr>
            <a:spLocks noGrp="1"/>
          </p:cNvSpPr>
          <p:nvPr>
            <p:ph sz="quarter" idx="1"/>
          </p:nvPr>
        </p:nvSpPr>
        <p:spPr>
          <a:xfrm>
            <a:off x="2095499" y="1600198"/>
            <a:ext cx="6670549" cy="1981201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Implementation Assessment</a:t>
            </a:r>
            <a:r>
              <a:rPr lang="en-US" dirty="0" smtClean="0"/>
              <a:t> creates performance predictors for the implementations of the Elastic Function</a:t>
            </a:r>
          </a:p>
          <a:p>
            <a:r>
              <a:rPr lang="en-US" dirty="0" smtClean="0"/>
              <a:t>Performance predictors are called </a:t>
            </a:r>
            <a:r>
              <a:rPr lang="en-US" i="1" dirty="0" smtClean="0"/>
              <a:t>Implementation Performance Graphs</a:t>
            </a:r>
            <a:r>
              <a:rPr lang="en-US" dirty="0" smtClean="0"/>
              <a:t> (IPGs), which are:</a:t>
            </a:r>
          </a:p>
          <a:p>
            <a:pPr lvl="1"/>
            <a:r>
              <a:rPr lang="en-US" dirty="0" smtClean="0"/>
              <a:t>Created for each implementation individually</a:t>
            </a:r>
          </a:p>
          <a:p>
            <a:pPr lvl="1"/>
            <a:r>
              <a:rPr lang="en-US" dirty="0" smtClean="0"/>
              <a:t>Returns the estimated execution time of the implementation when given the implementation’s invocation parameters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a quick sort implementation</a:t>
            </a:r>
            <a:endParaRPr lang="en-US" i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2600321" y="3859108"/>
            <a:ext cx="1190626" cy="1055132"/>
            <a:chOff x="2600321" y="3859108"/>
            <a:chExt cx="1190626" cy="1055132"/>
          </a:xfrm>
        </p:grpSpPr>
        <p:pic>
          <p:nvPicPr>
            <p:cNvPr id="29" name="Picture 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852734" y="3859108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30" name="TextBox 29"/>
            <p:cNvSpPr txBox="1"/>
            <p:nvPr/>
          </p:nvSpPr>
          <p:spPr>
            <a:xfrm>
              <a:off x="2600321" y="4544908"/>
              <a:ext cx="119062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Quick Sort</a:t>
              </a:r>
              <a:br>
                <a:rPr lang="en-US" sz="1200" dirty="0" smtClean="0"/>
              </a:br>
              <a:r>
                <a:rPr lang="en-US" sz="1200" dirty="0" smtClean="0"/>
                <a:t>C code</a:t>
              </a:r>
              <a:endParaRPr lang="en-US" sz="12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171950" y="4883806"/>
            <a:ext cx="1447800" cy="1260733"/>
            <a:chOff x="1143000" y="5225534"/>
            <a:chExt cx="1447800" cy="126073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590800" y="5410200"/>
              <a:ext cx="0" cy="107606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1143000" y="5410200"/>
              <a:ext cx="14478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1261533" y="5225534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1.3 sec</a:t>
              </a:r>
              <a:endParaRPr lang="en-US" sz="1200" i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733550" y="6292334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10,000</a:t>
              </a:r>
              <a:endParaRPr lang="en-US" sz="1200" i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987283" y="4296028"/>
            <a:ext cx="2089667" cy="2033177"/>
            <a:chOff x="3987283" y="4296028"/>
            <a:chExt cx="2089667" cy="2033177"/>
          </a:xfrm>
        </p:grpSpPr>
        <p:cxnSp>
          <p:nvCxnSpPr>
            <p:cNvPr id="68" name="Straight Connector 67"/>
            <p:cNvCxnSpPr/>
            <p:nvPr/>
          </p:nvCxnSpPr>
          <p:spPr>
            <a:xfrm flipH="1">
              <a:off x="4171950" y="4498804"/>
              <a:ext cx="1" cy="1636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171950" y="6135272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4171950" y="6144539"/>
              <a:ext cx="1905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Input Parameters</a:t>
              </a:r>
              <a:endParaRPr lang="en-US" sz="1200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3312983" y="5285571"/>
              <a:ext cx="1533268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72" name="Straight Connector 71"/>
            <p:cNvCxnSpPr/>
            <p:nvPr/>
          </p:nvCxnSpPr>
          <p:spPr>
            <a:xfrm flipV="1">
              <a:off x="4324350" y="5906672"/>
              <a:ext cx="381000" cy="76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4705350" y="5601872"/>
              <a:ext cx="419100" cy="3048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124450" y="5144672"/>
              <a:ext cx="342900" cy="457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5467350" y="4992272"/>
              <a:ext cx="304800" cy="1524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5772150" y="4611272"/>
              <a:ext cx="152400" cy="3810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114800" y="4296028"/>
              <a:ext cx="18372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Quick Sort</a:t>
              </a:r>
              <a:endParaRPr lang="en-US" sz="1200" b="1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543675" y="4435673"/>
            <a:ext cx="2247900" cy="1242283"/>
            <a:chOff x="4076700" y="4605062"/>
            <a:chExt cx="2247900" cy="1242283"/>
          </a:xfrm>
        </p:grpSpPr>
        <p:sp>
          <p:nvSpPr>
            <p:cNvPr id="79" name="Rectangle 78"/>
            <p:cNvSpPr/>
            <p:nvPr/>
          </p:nvSpPr>
          <p:spPr>
            <a:xfrm>
              <a:off x="4076700" y="4848997"/>
              <a:ext cx="2247900" cy="9983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Other code...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array[10000];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QuickSort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(array);</a:t>
              </a:r>
            </a:p>
            <a:p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// Other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code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076700" y="4605062"/>
              <a:ext cx="2247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Sample Invocation</a:t>
              </a:r>
              <a:endParaRPr lang="en-US" sz="1200" b="1" dirty="0"/>
            </a:p>
          </p:txBody>
        </p:sp>
      </p:grpSp>
      <p:cxnSp>
        <p:nvCxnSpPr>
          <p:cNvPr id="81" name="Straight Arrow Connector 80"/>
          <p:cNvCxnSpPr/>
          <p:nvPr/>
        </p:nvCxnSpPr>
        <p:spPr>
          <a:xfrm flipH="1" flipV="1">
            <a:off x="5772150" y="5106572"/>
            <a:ext cx="971550" cy="15437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5638800" y="5144672"/>
            <a:ext cx="2971800" cy="857069"/>
            <a:chOff x="3009900" y="5373932"/>
            <a:chExt cx="2971800" cy="857069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3009900" y="5373932"/>
              <a:ext cx="838200" cy="765197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3924300" y="6015557"/>
              <a:ext cx="20574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execution time =</a:t>
              </a:r>
              <a: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 1.3 sec</a:t>
              </a:r>
              <a:endParaRPr lang="en-US" sz="14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85" name="Bent Arrow 84"/>
          <p:cNvSpPr/>
          <p:nvPr/>
        </p:nvSpPr>
        <p:spPr>
          <a:xfrm rot="10800000" flipH="1">
            <a:off x="3137958" y="4960007"/>
            <a:ext cx="849325" cy="601870"/>
          </a:xfrm>
          <a:prstGeom prst="bentArrow">
            <a:avLst>
              <a:gd name="adj1" fmla="val 19166"/>
              <a:gd name="adj2" fmla="val 29748"/>
              <a:gd name="adj3" fmla="val 25000"/>
              <a:gd name="adj4" fmla="val 4375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-9524" y="1523999"/>
            <a:ext cx="2395118" cy="5290244"/>
            <a:chOff x="-9524" y="1523999"/>
            <a:chExt cx="2395118" cy="5290244"/>
          </a:xfrm>
        </p:grpSpPr>
        <p:sp>
          <p:nvSpPr>
            <p:cNvPr id="87" name="Rectangle 86"/>
            <p:cNvSpPr/>
            <p:nvPr/>
          </p:nvSpPr>
          <p:spPr>
            <a:xfrm>
              <a:off x="-9524" y="4687339"/>
              <a:ext cx="2105024" cy="2126904"/>
            </a:xfrm>
            <a:prstGeom prst="rect">
              <a:avLst/>
            </a:prstGeom>
            <a:gradFill flip="none" rotWithShape="1">
              <a:gsLst>
                <a:gs pos="0">
                  <a:srgbClr val="76FC6C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-9524" y="1524001"/>
              <a:ext cx="2105024" cy="3154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flipV="1">
              <a:off x="23394" y="4687336"/>
              <a:ext cx="2362200" cy="2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90" name="Picture 89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299" y="1797485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91" name="TextBox 90"/>
            <p:cNvSpPr txBox="1"/>
            <p:nvPr/>
          </p:nvSpPr>
          <p:spPr>
            <a:xfrm>
              <a:off x="876299" y="1876602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Elastic Function</a:t>
              </a:r>
            </a:p>
          </p:txBody>
        </p:sp>
        <p:sp>
          <p:nvSpPr>
            <p:cNvPr id="92" name="Can 91"/>
            <p:cNvSpPr/>
            <p:nvPr/>
          </p:nvSpPr>
          <p:spPr>
            <a:xfrm>
              <a:off x="571499" y="4373734"/>
              <a:ext cx="1447800" cy="609600"/>
            </a:xfrm>
            <a:prstGeom prst="can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Decisions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Up Arrow 92"/>
            <p:cNvSpPr/>
            <p:nvPr/>
          </p:nvSpPr>
          <p:spPr>
            <a:xfrm flipV="1">
              <a:off x="1181100" y="2087536"/>
              <a:ext cx="228599" cy="439754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495299" y="252729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95299" y="3450512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5298" y="5449356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Elastic Function Execution</a:t>
              </a:r>
            </a:p>
          </p:txBody>
        </p:sp>
        <p:sp>
          <p:nvSpPr>
            <p:cNvPr id="97" name="Up Arrow 96"/>
            <p:cNvSpPr/>
            <p:nvPr/>
          </p:nvSpPr>
          <p:spPr>
            <a:xfrm rot="10800000" flipV="1">
              <a:off x="952498" y="2994594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8" name="Up Arrow 97"/>
            <p:cNvSpPr/>
            <p:nvPr/>
          </p:nvSpPr>
          <p:spPr>
            <a:xfrm flipV="1">
              <a:off x="1409699" y="2984490"/>
              <a:ext cx="228600" cy="446057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99" name="Up Arrow 98"/>
            <p:cNvSpPr/>
            <p:nvPr/>
          </p:nvSpPr>
          <p:spPr>
            <a:xfrm flipV="1">
              <a:off x="1181097" y="3907712"/>
              <a:ext cx="228601" cy="51188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Up Arrow 99"/>
            <p:cNvSpPr/>
            <p:nvPr/>
          </p:nvSpPr>
          <p:spPr>
            <a:xfrm flipV="1">
              <a:off x="1181099" y="4983334"/>
              <a:ext cx="228599" cy="468845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 rot="16200000">
              <a:off x="-1389000" y="2936393"/>
              <a:ext cx="3163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chemeClr val="accent1">
                      <a:lumMod val="50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Installation-time</a:t>
              </a:r>
              <a:endParaRPr lang="en-US" sz="1600" b="1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-870780" y="5581515"/>
              <a:ext cx="2126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8000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Run-time</a:t>
              </a:r>
              <a:endParaRPr lang="en-US" sz="1600" b="1" i="1" dirty="0"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pic>
          <p:nvPicPr>
            <p:cNvPr id="103" name="Picture 102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5299" y="6293461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104" name="TextBox 103"/>
            <p:cNvSpPr txBox="1"/>
            <p:nvPr/>
          </p:nvSpPr>
          <p:spPr>
            <a:xfrm>
              <a:off x="876299" y="6372578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Application</a:t>
              </a:r>
            </a:p>
          </p:txBody>
        </p:sp>
        <p:sp>
          <p:nvSpPr>
            <p:cNvPr id="105" name="Up Arrow 104"/>
            <p:cNvSpPr/>
            <p:nvPr/>
          </p:nvSpPr>
          <p:spPr>
            <a:xfrm rot="10800000" flipV="1">
              <a:off x="1181097" y="5904149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Oval 105"/>
          <p:cNvSpPr/>
          <p:nvPr/>
        </p:nvSpPr>
        <p:spPr>
          <a:xfrm>
            <a:off x="495297" y="2438400"/>
            <a:ext cx="1600200" cy="662867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8812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Content Placeholder 3"/>
          <p:cNvSpPr>
            <a:spLocks noGrp="1"/>
          </p:cNvSpPr>
          <p:nvPr>
            <p:ph sz="quarter" idx="1"/>
          </p:nvPr>
        </p:nvSpPr>
        <p:spPr>
          <a:xfrm>
            <a:off x="2095499" y="1600198"/>
            <a:ext cx="6670549" cy="1830349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Optimization Planning</a:t>
            </a:r>
            <a:r>
              <a:rPr lang="en-US" dirty="0" smtClean="0"/>
              <a:t> then analyzes the IPGs to predetermine efficient Elastic Function execution decisions</a:t>
            </a:r>
          </a:p>
          <a:p>
            <a:pPr lvl="1"/>
            <a:r>
              <a:rPr lang="en-US" dirty="0" smtClean="0"/>
              <a:t>Goal is to make decisions that minimize the estimated execution time</a:t>
            </a:r>
          </a:p>
          <a:p>
            <a:r>
              <a:rPr lang="en-US" dirty="0" smtClean="0"/>
              <a:t>Answers two main execution questions:</a:t>
            </a:r>
          </a:p>
          <a:p>
            <a:pPr lvl="1"/>
            <a:r>
              <a:rPr lang="en-US" i="1" dirty="0" smtClean="0"/>
              <a:t>Which implementation is the most efficient for an invocation?</a:t>
            </a:r>
          </a:p>
          <a:p>
            <a:pPr lvl="1"/>
            <a:r>
              <a:rPr lang="en-US" i="1" dirty="0" smtClean="0"/>
              <a:t>How to efficiently partition computation across multiple resources?</a:t>
            </a:r>
          </a:p>
          <a:p>
            <a:pPr lvl="1"/>
            <a:r>
              <a:rPr lang="en-US" b="1" i="1" dirty="0" smtClean="0"/>
              <a:t>Details discussed later!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-9524" y="1523999"/>
            <a:ext cx="2395118" cy="5290244"/>
            <a:chOff x="-9524" y="1523999"/>
            <a:chExt cx="2395118" cy="5290244"/>
          </a:xfrm>
        </p:grpSpPr>
        <p:sp>
          <p:nvSpPr>
            <p:cNvPr id="50" name="Rectangle 49"/>
            <p:cNvSpPr/>
            <p:nvPr/>
          </p:nvSpPr>
          <p:spPr>
            <a:xfrm>
              <a:off x="-9524" y="4687339"/>
              <a:ext cx="2105024" cy="2126904"/>
            </a:xfrm>
            <a:prstGeom prst="rect">
              <a:avLst/>
            </a:prstGeom>
            <a:gradFill flip="none" rotWithShape="1">
              <a:gsLst>
                <a:gs pos="0">
                  <a:srgbClr val="76FC6C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-9524" y="1524001"/>
              <a:ext cx="2105024" cy="3154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23394" y="4687336"/>
              <a:ext cx="2362200" cy="2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53" name="Picture 52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299" y="1797485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54" name="TextBox 53"/>
            <p:cNvSpPr txBox="1"/>
            <p:nvPr/>
          </p:nvSpPr>
          <p:spPr>
            <a:xfrm>
              <a:off x="876299" y="1876602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Elastic Function</a:t>
              </a:r>
            </a:p>
          </p:txBody>
        </p:sp>
        <p:sp>
          <p:nvSpPr>
            <p:cNvPr id="55" name="Can 54"/>
            <p:cNvSpPr/>
            <p:nvPr/>
          </p:nvSpPr>
          <p:spPr>
            <a:xfrm>
              <a:off x="571499" y="4373734"/>
              <a:ext cx="1447800" cy="609600"/>
            </a:xfrm>
            <a:prstGeom prst="can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Decisions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Up Arrow 55"/>
            <p:cNvSpPr/>
            <p:nvPr/>
          </p:nvSpPr>
          <p:spPr>
            <a:xfrm flipV="1">
              <a:off x="1181100" y="2087536"/>
              <a:ext cx="228599" cy="439754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95299" y="252729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95299" y="3450512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95298" y="5449356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Elastic Function Execution</a:t>
              </a:r>
            </a:p>
          </p:txBody>
        </p:sp>
        <p:sp>
          <p:nvSpPr>
            <p:cNvPr id="60" name="Up Arrow 59"/>
            <p:cNvSpPr/>
            <p:nvPr/>
          </p:nvSpPr>
          <p:spPr>
            <a:xfrm rot="10800000" flipV="1">
              <a:off x="952498" y="2994594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1" name="Up Arrow 60"/>
            <p:cNvSpPr/>
            <p:nvPr/>
          </p:nvSpPr>
          <p:spPr>
            <a:xfrm flipV="1">
              <a:off x="1409699" y="2984490"/>
              <a:ext cx="228600" cy="446057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Up Arrow 66"/>
            <p:cNvSpPr/>
            <p:nvPr/>
          </p:nvSpPr>
          <p:spPr>
            <a:xfrm flipV="1">
              <a:off x="1181097" y="3907712"/>
              <a:ext cx="228601" cy="51188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Up Arrow 85"/>
            <p:cNvSpPr/>
            <p:nvPr/>
          </p:nvSpPr>
          <p:spPr>
            <a:xfrm flipV="1">
              <a:off x="1181099" y="4983334"/>
              <a:ext cx="228599" cy="468845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-1389000" y="2936393"/>
              <a:ext cx="3163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chemeClr val="accent1">
                      <a:lumMod val="50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Installation-time</a:t>
              </a:r>
              <a:endParaRPr lang="en-US" sz="1600" b="1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rot="16200000">
              <a:off x="-870780" y="5581515"/>
              <a:ext cx="2126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8000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Run-time</a:t>
              </a:r>
              <a:endParaRPr lang="en-US" sz="1600" b="1" i="1" dirty="0"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pic>
          <p:nvPicPr>
            <p:cNvPr id="89" name="Picture 88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5299" y="6293461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90" name="TextBox 89"/>
            <p:cNvSpPr txBox="1"/>
            <p:nvPr/>
          </p:nvSpPr>
          <p:spPr>
            <a:xfrm>
              <a:off x="876299" y="6372578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Application</a:t>
              </a:r>
            </a:p>
          </p:txBody>
        </p:sp>
        <p:sp>
          <p:nvSpPr>
            <p:cNvPr id="91" name="Up Arrow 90"/>
            <p:cNvSpPr/>
            <p:nvPr/>
          </p:nvSpPr>
          <p:spPr>
            <a:xfrm rot="10800000" flipV="1">
              <a:off x="1181097" y="5904149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92" name="Oval 91"/>
          <p:cNvSpPr/>
          <p:nvPr/>
        </p:nvSpPr>
        <p:spPr>
          <a:xfrm>
            <a:off x="495297" y="3347678"/>
            <a:ext cx="1600200" cy="662867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2727581" y="4857363"/>
            <a:ext cx="1447800" cy="1260733"/>
            <a:chOff x="1143000" y="5225534"/>
            <a:chExt cx="1447800" cy="1260733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2590800" y="5410200"/>
              <a:ext cx="0" cy="107606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1143000" y="5410200"/>
              <a:ext cx="14478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1261533" y="5225534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1.3 sec</a:t>
              </a:r>
              <a:endParaRPr lang="en-US" sz="1200" i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733550" y="6292334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10,000</a:t>
              </a:r>
              <a:endParaRPr lang="en-US" sz="1200" i="1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542914" y="4269585"/>
            <a:ext cx="2089667" cy="2033177"/>
            <a:chOff x="3987283" y="4296028"/>
            <a:chExt cx="2089667" cy="2033177"/>
          </a:xfrm>
        </p:grpSpPr>
        <p:cxnSp>
          <p:nvCxnSpPr>
            <p:cNvPr id="102" name="Straight Connector 101"/>
            <p:cNvCxnSpPr/>
            <p:nvPr/>
          </p:nvCxnSpPr>
          <p:spPr>
            <a:xfrm flipH="1">
              <a:off x="4171950" y="4498804"/>
              <a:ext cx="1" cy="1636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4171950" y="6135272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4171950" y="6144539"/>
              <a:ext cx="1905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Input Parameters</a:t>
              </a:r>
              <a:endParaRPr lang="en-US" sz="1200" dirty="0"/>
            </a:p>
          </p:txBody>
        </p:sp>
        <p:sp>
          <p:nvSpPr>
            <p:cNvPr id="105" name="TextBox 104"/>
            <p:cNvSpPr txBox="1"/>
            <p:nvPr/>
          </p:nvSpPr>
          <p:spPr>
            <a:xfrm rot="16200000">
              <a:off x="3312983" y="5285571"/>
              <a:ext cx="1533268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106" name="Straight Connector 105"/>
            <p:cNvCxnSpPr/>
            <p:nvPr/>
          </p:nvCxnSpPr>
          <p:spPr>
            <a:xfrm flipV="1">
              <a:off x="4324350" y="5906672"/>
              <a:ext cx="381000" cy="76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4705350" y="5601872"/>
              <a:ext cx="419100" cy="3048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V="1">
              <a:off x="5124450" y="5144672"/>
              <a:ext cx="342900" cy="457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5467350" y="4992272"/>
              <a:ext cx="304800" cy="1524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5772150" y="4611272"/>
              <a:ext cx="152400" cy="3810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4114800" y="4296028"/>
              <a:ext cx="18372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Quick Sort</a:t>
              </a:r>
              <a:endParaRPr lang="en-US" sz="1200" b="1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205390" y="3812847"/>
            <a:ext cx="1821908" cy="1234901"/>
            <a:chOff x="4250219" y="4605062"/>
            <a:chExt cx="2074381" cy="1234901"/>
          </a:xfrm>
        </p:grpSpPr>
        <p:sp>
          <p:nvSpPr>
            <p:cNvPr id="113" name="Rectangle 112"/>
            <p:cNvSpPr/>
            <p:nvPr/>
          </p:nvSpPr>
          <p:spPr>
            <a:xfrm>
              <a:off x="4250219" y="4848997"/>
              <a:ext cx="2074381" cy="9909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Other code...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array[10000];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Sort(array);</a:t>
              </a:r>
            </a:p>
            <a:p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// Other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code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50219" y="4605062"/>
              <a:ext cx="207438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Sample Invocation</a:t>
              </a:r>
              <a:endParaRPr lang="en-US" sz="12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850288" y="4955415"/>
            <a:ext cx="1454692" cy="1170406"/>
            <a:chOff x="4796341" y="5334858"/>
            <a:chExt cx="1454692" cy="1170406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6244141" y="5520967"/>
              <a:ext cx="6892" cy="98429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>
              <a:off x="4796341" y="5520967"/>
              <a:ext cx="14478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4921766" y="5334858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1.1 sec</a:t>
              </a:r>
              <a:endParaRPr lang="en-US" sz="1200" i="1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393783" y="6311331"/>
              <a:ext cx="723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10,000</a:t>
              </a:r>
              <a:endParaRPr lang="en-US" sz="1200" i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643422" y="4274006"/>
            <a:ext cx="2089667" cy="2033177"/>
            <a:chOff x="4618566" y="4656753"/>
            <a:chExt cx="2089667" cy="2033177"/>
          </a:xfrm>
        </p:grpSpPr>
        <p:cxnSp>
          <p:nvCxnSpPr>
            <p:cNvPr id="126" name="Straight Connector 125"/>
            <p:cNvCxnSpPr/>
            <p:nvPr/>
          </p:nvCxnSpPr>
          <p:spPr>
            <a:xfrm flipH="1">
              <a:off x="4803233" y="4859529"/>
              <a:ext cx="1" cy="1636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4803233" y="6495997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803233" y="6505264"/>
              <a:ext cx="1905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Input Parameters</a:t>
              </a:r>
              <a:endParaRPr lang="en-US" sz="1200" dirty="0"/>
            </a:p>
          </p:txBody>
        </p:sp>
        <p:sp>
          <p:nvSpPr>
            <p:cNvPr id="129" name="TextBox 128"/>
            <p:cNvSpPr txBox="1"/>
            <p:nvPr/>
          </p:nvSpPr>
          <p:spPr>
            <a:xfrm rot="16200000">
              <a:off x="3944266" y="5646296"/>
              <a:ext cx="1533268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130" name="Straight Connector 129"/>
            <p:cNvCxnSpPr/>
            <p:nvPr/>
          </p:nvCxnSpPr>
          <p:spPr>
            <a:xfrm flipV="1">
              <a:off x="4955633" y="5750792"/>
              <a:ext cx="571500" cy="211805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V="1">
              <a:off x="5527133" y="5628095"/>
              <a:ext cx="492667" cy="1227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6019800" y="5392783"/>
              <a:ext cx="563550" cy="235312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4746083" y="4656753"/>
              <a:ext cx="18372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Bitonic Sort</a:t>
              </a:r>
              <a:endParaRPr lang="en-US" sz="12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827848" y="5171846"/>
            <a:ext cx="350519" cy="62752"/>
            <a:chOff x="8347358" y="5389427"/>
            <a:chExt cx="350519" cy="62752"/>
          </a:xfrm>
        </p:grpSpPr>
        <p:sp>
          <p:nvSpPr>
            <p:cNvPr id="136" name="Oval 135"/>
            <p:cNvSpPr/>
            <p:nvPr/>
          </p:nvSpPr>
          <p:spPr>
            <a:xfrm>
              <a:off x="83473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84997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8652158" y="5389427"/>
              <a:ext cx="45719" cy="62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344165" y="5234598"/>
            <a:ext cx="2760908" cy="861074"/>
            <a:chOff x="6301575" y="5585352"/>
            <a:chExt cx="2760908" cy="861074"/>
          </a:xfrm>
        </p:grpSpPr>
        <p:sp>
          <p:nvSpPr>
            <p:cNvPr id="139" name="TextBox 138"/>
            <p:cNvSpPr txBox="1"/>
            <p:nvPr/>
          </p:nvSpPr>
          <p:spPr>
            <a:xfrm>
              <a:off x="6554775" y="6015539"/>
              <a:ext cx="250770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i="1" dirty="0">
                  <a:solidFill>
                    <a:schemeClr val="accent1">
                      <a:lumMod val="50000"/>
                    </a:schemeClr>
                  </a:solidFill>
                </a:rPr>
                <a:t>Bitonic Sort estimated to be most efficient at 1.1 sec!</a:t>
              </a:r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>
              <a:off x="6301575" y="5585352"/>
              <a:ext cx="1166025" cy="427763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85397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Content Placeholder 3"/>
          <p:cNvSpPr>
            <a:spLocks noGrp="1"/>
          </p:cNvSpPr>
          <p:nvPr>
            <p:ph sz="quarter" idx="1"/>
          </p:nvPr>
        </p:nvSpPr>
        <p:spPr>
          <a:xfrm>
            <a:off x="2095499" y="1600199"/>
            <a:ext cx="6670549" cy="256345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Output of </a:t>
            </a:r>
            <a:r>
              <a:rPr lang="en-US" i="1" dirty="0" smtClean="0"/>
              <a:t>Implementation Assessment</a:t>
            </a:r>
            <a:r>
              <a:rPr lang="en-US" dirty="0" smtClean="0"/>
              <a:t> and </a:t>
            </a:r>
            <a:r>
              <a:rPr lang="en-US" i="1" dirty="0" smtClean="0"/>
              <a:t>Optimization Planning</a:t>
            </a:r>
            <a:r>
              <a:rPr lang="en-US" dirty="0" smtClean="0"/>
              <a:t> is saved to a file for lookup at run-time</a:t>
            </a:r>
          </a:p>
          <a:p>
            <a:endParaRPr lang="en-US" dirty="0" smtClean="0"/>
          </a:p>
          <a:p>
            <a:r>
              <a:rPr lang="en-US" dirty="0" smtClean="0"/>
              <a:t>Applications execute normally until they invoke an Elastic Function</a:t>
            </a:r>
          </a:p>
          <a:p>
            <a:r>
              <a:rPr lang="en-US" dirty="0" smtClean="0"/>
              <a:t>When an Elastic Function is invoked, the </a:t>
            </a:r>
            <a:r>
              <a:rPr lang="en-US" i="1" dirty="0" smtClean="0"/>
              <a:t>Elastic Function Execution</a:t>
            </a:r>
            <a:r>
              <a:rPr lang="en-US" dirty="0" smtClean="0"/>
              <a:t> step starts which then:</a:t>
            </a:r>
          </a:p>
          <a:p>
            <a:pPr lvl="1"/>
            <a:r>
              <a:rPr lang="en-US" dirty="0" smtClean="0"/>
              <a:t>Looks-up predetermined execution decisions based on the invocation parameters and availability of system resources</a:t>
            </a:r>
          </a:p>
          <a:p>
            <a:pPr lvl="1"/>
            <a:r>
              <a:rPr lang="en-US" dirty="0" smtClean="0"/>
              <a:t>Executes the Elastic Function using the predetermined decisions</a:t>
            </a:r>
          </a:p>
          <a:p>
            <a:pPr lvl="1"/>
            <a:r>
              <a:rPr lang="en-US" dirty="0" smtClean="0"/>
              <a:t>Returns control to the application once the Elastic Function completes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-9524" y="1523999"/>
            <a:ext cx="2395118" cy="5290244"/>
            <a:chOff x="-9524" y="1523999"/>
            <a:chExt cx="2395118" cy="5290244"/>
          </a:xfrm>
        </p:grpSpPr>
        <p:sp>
          <p:nvSpPr>
            <p:cNvPr id="50" name="Rectangle 49"/>
            <p:cNvSpPr/>
            <p:nvPr/>
          </p:nvSpPr>
          <p:spPr>
            <a:xfrm>
              <a:off x="-9524" y="4687339"/>
              <a:ext cx="2105024" cy="2126904"/>
            </a:xfrm>
            <a:prstGeom prst="rect">
              <a:avLst/>
            </a:prstGeom>
            <a:gradFill flip="none" rotWithShape="1">
              <a:gsLst>
                <a:gs pos="0">
                  <a:srgbClr val="76FC6C"/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0" y="1532807"/>
              <a:ext cx="2095500" cy="3154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V="1">
              <a:off x="23394" y="4687336"/>
              <a:ext cx="2362200" cy="2"/>
            </a:xfrm>
            <a:prstGeom prst="lin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pic>
          <p:nvPicPr>
            <p:cNvPr id="53" name="Picture 52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299" y="1797485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54" name="TextBox 53"/>
            <p:cNvSpPr txBox="1"/>
            <p:nvPr/>
          </p:nvSpPr>
          <p:spPr>
            <a:xfrm>
              <a:off x="876299" y="1876602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Elastic Function</a:t>
              </a:r>
            </a:p>
          </p:txBody>
        </p:sp>
        <p:sp>
          <p:nvSpPr>
            <p:cNvPr id="55" name="Can 54"/>
            <p:cNvSpPr/>
            <p:nvPr/>
          </p:nvSpPr>
          <p:spPr>
            <a:xfrm>
              <a:off x="571499" y="4373734"/>
              <a:ext cx="1447800" cy="609600"/>
            </a:xfrm>
            <a:prstGeom prst="can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Decisions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Up Arrow 55"/>
            <p:cNvSpPr/>
            <p:nvPr/>
          </p:nvSpPr>
          <p:spPr>
            <a:xfrm flipV="1">
              <a:off x="1181100" y="2087536"/>
              <a:ext cx="228599" cy="439754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95299" y="252729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95299" y="3450512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95298" y="5449356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Elastic Function Execution</a:t>
              </a:r>
            </a:p>
          </p:txBody>
        </p:sp>
        <p:sp>
          <p:nvSpPr>
            <p:cNvPr id="60" name="Up Arrow 59"/>
            <p:cNvSpPr/>
            <p:nvPr/>
          </p:nvSpPr>
          <p:spPr>
            <a:xfrm rot="10800000" flipV="1">
              <a:off x="952498" y="2994594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1" name="Up Arrow 60"/>
            <p:cNvSpPr/>
            <p:nvPr/>
          </p:nvSpPr>
          <p:spPr>
            <a:xfrm flipV="1">
              <a:off x="1409699" y="2984490"/>
              <a:ext cx="228600" cy="446057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Up Arrow 66"/>
            <p:cNvSpPr/>
            <p:nvPr/>
          </p:nvSpPr>
          <p:spPr>
            <a:xfrm flipV="1">
              <a:off x="1181097" y="3907712"/>
              <a:ext cx="228601" cy="51188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Up Arrow 85"/>
            <p:cNvSpPr/>
            <p:nvPr/>
          </p:nvSpPr>
          <p:spPr>
            <a:xfrm flipV="1">
              <a:off x="1181099" y="4983334"/>
              <a:ext cx="228599" cy="468845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 rot="16200000">
              <a:off x="-1389000" y="2936393"/>
              <a:ext cx="3163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chemeClr val="accent1">
                      <a:lumMod val="50000"/>
                    </a:scheme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Installation-time</a:t>
              </a:r>
              <a:endParaRPr lang="en-US" sz="1600" b="1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rot="16200000">
              <a:off x="-870780" y="5581515"/>
              <a:ext cx="21269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8000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</a:rPr>
                <a:t>Run-time</a:t>
              </a:r>
              <a:endParaRPr lang="en-US" sz="1600" b="1" i="1" dirty="0">
                <a:solidFill>
                  <a:srgbClr val="008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pic>
          <p:nvPicPr>
            <p:cNvPr id="89" name="Picture 88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95299" y="6293461"/>
              <a:ext cx="342900" cy="342900"/>
            </a:xfrm>
            <a:prstGeom prst="rect">
              <a:avLst/>
            </a:prstGeom>
            <a:noFill/>
          </p:spPr>
        </p:pic>
        <p:sp>
          <p:nvSpPr>
            <p:cNvPr id="90" name="TextBox 89"/>
            <p:cNvSpPr txBox="1"/>
            <p:nvPr/>
          </p:nvSpPr>
          <p:spPr>
            <a:xfrm>
              <a:off x="876299" y="6372578"/>
              <a:ext cx="1295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b="1" dirty="0" smtClean="0"/>
                <a:t>Application</a:t>
              </a:r>
            </a:p>
          </p:txBody>
        </p:sp>
        <p:sp>
          <p:nvSpPr>
            <p:cNvPr id="91" name="Up Arrow 90"/>
            <p:cNvSpPr/>
            <p:nvPr/>
          </p:nvSpPr>
          <p:spPr>
            <a:xfrm rot="10800000" flipV="1">
              <a:off x="1181097" y="5904149"/>
              <a:ext cx="228600" cy="455918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92" name="Oval 91"/>
          <p:cNvSpPr/>
          <p:nvPr/>
        </p:nvSpPr>
        <p:spPr>
          <a:xfrm>
            <a:off x="495297" y="4373734"/>
            <a:ext cx="1600200" cy="2331866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596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52400" y="3505200"/>
            <a:ext cx="8839200" cy="3200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057400" y="3581400"/>
            <a:ext cx="5029200" cy="2286000"/>
          </a:xfrm>
          <a:prstGeom prst="rect">
            <a:avLst/>
          </a:prstGeom>
          <a:solidFill>
            <a:srgbClr val="B8FDAD"/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648200" y="1600200"/>
            <a:ext cx="4343400" cy="1828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52400" y="1600200"/>
            <a:ext cx="43434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4" name="Picture 7" descr="C:\Users\wernsing.WERNSING-BEN318\AppData\Local\Microsoft\Windows\Temporary Internet Files\Content.IE5\7C1JSHGV\MC90043156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581400"/>
            <a:ext cx="1513908" cy="1524000"/>
          </a:xfrm>
          <a:prstGeom prst="rect">
            <a:avLst/>
          </a:prstGeom>
          <a:noFill/>
        </p:spPr>
      </p:pic>
      <p:pic>
        <p:nvPicPr>
          <p:cNvPr id="16" name="Picture 15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96200" y="2133600"/>
            <a:ext cx="685800" cy="685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7543800" y="2819400"/>
            <a:ext cx="990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Application</a:t>
            </a:r>
          </a:p>
          <a:p>
            <a:pPr algn="ctr"/>
            <a:r>
              <a:rPr lang="en-US" sz="1200" b="1" dirty="0" smtClean="0"/>
              <a:t>Code</a:t>
            </a:r>
            <a:endParaRPr lang="en-US" sz="1200" b="1" dirty="0"/>
          </a:p>
        </p:txBody>
      </p:sp>
      <p:pic>
        <p:nvPicPr>
          <p:cNvPr id="18" name="Picture 17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2286000"/>
            <a:ext cx="685800" cy="6858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66725" y="2971800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Elastic Function</a:t>
            </a:r>
          </a:p>
        </p:txBody>
      </p:sp>
      <p:pic>
        <p:nvPicPr>
          <p:cNvPr id="20" name="Picture 19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96200" y="5486400"/>
            <a:ext cx="685800" cy="6858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543800" y="6172200"/>
            <a:ext cx="990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Application</a:t>
            </a:r>
          </a:p>
          <a:p>
            <a:pPr algn="ctr"/>
            <a:r>
              <a:rPr lang="en-US" sz="1200" b="1" dirty="0" smtClean="0"/>
              <a:t>Executable</a:t>
            </a:r>
            <a:endParaRPr lang="en-US" sz="1200" b="1" dirty="0"/>
          </a:p>
        </p:txBody>
      </p:sp>
      <p:pic>
        <p:nvPicPr>
          <p:cNvPr id="1032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209800"/>
            <a:ext cx="304800" cy="3048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667000" y="2286000"/>
            <a:ext cx="1371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Hardware Vendors</a:t>
            </a:r>
          </a:p>
        </p:txBody>
      </p:sp>
      <p:pic>
        <p:nvPicPr>
          <p:cNvPr id="28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514600"/>
            <a:ext cx="304800" cy="30480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2667000" y="2590800"/>
            <a:ext cx="1371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Library Designers</a:t>
            </a:r>
          </a:p>
        </p:txBody>
      </p:sp>
      <p:pic>
        <p:nvPicPr>
          <p:cNvPr id="30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819400"/>
            <a:ext cx="304800" cy="30480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2667000" y="2895600"/>
            <a:ext cx="16002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Open-source Efforts</a:t>
            </a:r>
          </a:p>
        </p:txBody>
      </p:sp>
      <p:pic>
        <p:nvPicPr>
          <p:cNvPr id="32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514600"/>
            <a:ext cx="304800" cy="30480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5181600" y="2590800"/>
            <a:ext cx="1752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Application Developer</a:t>
            </a:r>
          </a:p>
        </p:txBody>
      </p:sp>
      <p:sp>
        <p:nvSpPr>
          <p:cNvPr id="35" name="Can 34"/>
          <p:cNvSpPr/>
          <p:nvPr/>
        </p:nvSpPr>
        <p:spPr>
          <a:xfrm>
            <a:off x="2362200" y="6019800"/>
            <a:ext cx="1447800" cy="609600"/>
          </a:xfrm>
          <a:prstGeom prst="can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Installed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5" name="Bent Arrow 74"/>
          <p:cNvSpPr/>
          <p:nvPr/>
        </p:nvSpPr>
        <p:spPr>
          <a:xfrm rot="16200000" flipH="1">
            <a:off x="3048000" y="1676400"/>
            <a:ext cx="381000" cy="685800"/>
          </a:xfrm>
          <a:prstGeom prst="bentArrow">
            <a:avLst>
              <a:gd name="adj1" fmla="val 23750"/>
              <a:gd name="adj2" fmla="val 40000"/>
              <a:gd name="adj3" fmla="val 32500"/>
              <a:gd name="adj4" fmla="val 4375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6" name="Bent Arrow 75"/>
          <p:cNvSpPr/>
          <p:nvPr/>
        </p:nvSpPr>
        <p:spPr>
          <a:xfrm rot="16200000" flipH="1" flipV="1">
            <a:off x="5524500" y="1866900"/>
            <a:ext cx="762000" cy="685800"/>
          </a:xfrm>
          <a:prstGeom prst="bentArrow">
            <a:avLst>
              <a:gd name="adj1" fmla="val 12916"/>
              <a:gd name="adj2" fmla="val 25695"/>
              <a:gd name="adj3" fmla="val 20834"/>
              <a:gd name="adj4" fmla="val 4375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flipH="1">
            <a:off x="1676400" y="2590800"/>
            <a:ext cx="6096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9" name="Right Arrow 78"/>
          <p:cNvSpPr/>
          <p:nvPr/>
        </p:nvSpPr>
        <p:spPr>
          <a:xfrm>
            <a:off x="6934200" y="2590800"/>
            <a:ext cx="685800" cy="152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1" name="Up Arrow 80"/>
          <p:cNvSpPr/>
          <p:nvPr/>
        </p:nvSpPr>
        <p:spPr>
          <a:xfrm flipV="1">
            <a:off x="990600" y="3188732"/>
            <a:ext cx="228600" cy="1383268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1000" y="3886200"/>
            <a:ext cx="14478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Installation</a:t>
            </a:r>
          </a:p>
        </p:txBody>
      </p:sp>
      <p:sp>
        <p:nvSpPr>
          <p:cNvPr id="82" name="Up Arrow 81"/>
          <p:cNvSpPr/>
          <p:nvPr/>
        </p:nvSpPr>
        <p:spPr>
          <a:xfrm flipV="1">
            <a:off x="7924800" y="3200400"/>
            <a:ext cx="228600" cy="1371600"/>
          </a:xfrm>
          <a:prstGeom prst="upArrow">
            <a:avLst>
              <a:gd name="adj1" fmla="val 3125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3" name="Up Arrow 82"/>
          <p:cNvSpPr/>
          <p:nvPr/>
        </p:nvSpPr>
        <p:spPr>
          <a:xfrm flipV="1">
            <a:off x="990600" y="5029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5" name="Up Arrow 84"/>
          <p:cNvSpPr/>
          <p:nvPr/>
        </p:nvSpPr>
        <p:spPr>
          <a:xfrm flipV="1">
            <a:off x="7924800" y="5029200"/>
            <a:ext cx="228600" cy="381000"/>
          </a:xfrm>
          <a:prstGeom prst="upArrow">
            <a:avLst>
              <a:gd name="adj1" fmla="val 3125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315200" y="3886200"/>
            <a:ext cx="14478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Installation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04800" y="5334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Implementation Assessment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6096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Optimization Planning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4800" y="4572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Compilation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239000" y="4572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Compilation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81400" y="1676400"/>
            <a:ext cx="1981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 Interface Specification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038600" y="5410200"/>
            <a:ext cx="12192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Invocation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1905000" y="6248400"/>
            <a:ext cx="4572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4" name="Bent Arrow 93"/>
          <p:cNvSpPr/>
          <p:nvPr/>
        </p:nvSpPr>
        <p:spPr>
          <a:xfrm rot="16200000">
            <a:off x="6324600" y="5181600"/>
            <a:ext cx="838200" cy="1600200"/>
          </a:xfrm>
          <a:prstGeom prst="bentArrow">
            <a:avLst>
              <a:gd name="adj1" fmla="val 10876"/>
              <a:gd name="adj2" fmla="val 22205"/>
              <a:gd name="adj3" fmla="val 14731"/>
              <a:gd name="adj4" fmla="val 22018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52400" y="16002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 Design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248400" y="16002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 Design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2400" y="3505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System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57400" y="35814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Run-time</a:t>
            </a:r>
            <a:endParaRPr lang="en-US" sz="1600" b="1" dirty="0">
              <a:solidFill>
                <a:schemeClr val="accent5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172200" y="5943600"/>
            <a:ext cx="13716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Launched</a:t>
            </a:r>
          </a:p>
        </p:txBody>
      </p:sp>
      <p:sp>
        <p:nvSpPr>
          <p:cNvPr id="104" name="Up Arrow 103"/>
          <p:cNvSpPr/>
          <p:nvPr/>
        </p:nvSpPr>
        <p:spPr>
          <a:xfrm>
            <a:off x="2971800" y="5562600"/>
            <a:ext cx="228600" cy="5334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05" name="Right Arrow 104"/>
          <p:cNvSpPr/>
          <p:nvPr/>
        </p:nvSpPr>
        <p:spPr>
          <a:xfrm flipH="1">
            <a:off x="3886200" y="5257800"/>
            <a:ext cx="15240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25" name="Bent Arrow 124"/>
          <p:cNvSpPr/>
          <p:nvPr/>
        </p:nvSpPr>
        <p:spPr>
          <a:xfrm>
            <a:off x="2971800" y="3962400"/>
            <a:ext cx="1143000" cy="1143000"/>
          </a:xfrm>
          <a:prstGeom prst="bentArrow">
            <a:avLst>
              <a:gd name="adj1" fmla="val 19167"/>
              <a:gd name="adj2" fmla="val 25000"/>
              <a:gd name="adj3" fmla="val 25000"/>
              <a:gd name="adj4" fmla="val 4375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Bent Arrow 126"/>
          <p:cNvSpPr/>
          <p:nvPr/>
        </p:nvSpPr>
        <p:spPr>
          <a:xfrm flipH="1">
            <a:off x="5105400" y="3962400"/>
            <a:ext cx="1143000" cy="1143000"/>
          </a:xfrm>
          <a:prstGeom prst="bentArrow">
            <a:avLst>
              <a:gd name="adj1" fmla="val 19166"/>
              <a:gd name="adj2" fmla="val 25000"/>
              <a:gd name="adj3" fmla="val 25000"/>
              <a:gd name="adj4" fmla="val 4375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0" y="51054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 Execution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5410200" y="5105400"/>
            <a:ext cx="14478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Application</a:t>
            </a:r>
          </a:p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Execution</a:t>
            </a:r>
          </a:p>
        </p:txBody>
      </p:sp>
      <p:sp>
        <p:nvSpPr>
          <p:cNvPr id="54" name="Up Arrow 53"/>
          <p:cNvSpPr/>
          <p:nvPr/>
        </p:nvSpPr>
        <p:spPr>
          <a:xfrm rot="10800000" flipV="1">
            <a:off x="762000" y="5791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Up Arrow 54"/>
          <p:cNvSpPr/>
          <p:nvPr/>
        </p:nvSpPr>
        <p:spPr>
          <a:xfrm flipV="1">
            <a:off x="1219200" y="5791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195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52400" y="3505200"/>
            <a:ext cx="8839200" cy="3200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057400" y="3581400"/>
            <a:ext cx="5029200" cy="2286000"/>
          </a:xfrm>
          <a:prstGeom prst="rect">
            <a:avLst/>
          </a:prstGeom>
          <a:solidFill>
            <a:srgbClr val="B8FDAD"/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648200" y="1600200"/>
            <a:ext cx="4343400" cy="1828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52400" y="1600200"/>
            <a:ext cx="4343400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4" name="Picture 7" descr="C:\Users\wernsing.WERNSING-BEN318\AppData\Local\Microsoft\Windows\Temporary Internet Files\Content.IE5\7C1JSHGV\MC90043156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581400"/>
            <a:ext cx="1513908" cy="1524000"/>
          </a:xfrm>
          <a:prstGeom prst="rect">
            <a:avLst/>
          </a:prstGeom>
          <a:noFill/>
        </p:spPr>
      </p:pic>
      <p:pic>
        <p:nvPicPr>
          <p:cNvPr id="16" name="Picture 15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96200" y="2133600"/>
            <a:ext cx="685800" cy="685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7543800" y="2819400"/>
            <a:ext cx="990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Application</a:t>
            </a:r>
          </a:p>
          <a:p>
            <a:pPr algn="ctr"/>
            <a:r>
              <a:rPr lang="en-US" sz="1200" b="1" dirty="0" smtClean="0"/>
              <a:t>Code</a:t>
            </a:r>
            <a:endParaRPr lang="en-US" sz="1200" b="1" dirty="0"/>
          </a:p>
        </p:txBody>
      </p:sp>
      <p:pic>
        <p:nvPicPr>
          <p:cNvPr id="20" name="Picture 19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96200" y="5486400"/>
            <a:ext cx="685800" cy="6858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543800" y="6172200"/>
            <a:ext cx="990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Application</a:t>
            </a:r>
          </a:p>
          <a:p>
            <a:pPr algn="ctr"/>
            <a:r>
              <a:rPr lang="en-US" sz="1200" b="1" dirty="0" smtClean="0"/>
              <a:t>Executable</a:t>
            </a:r>
            <a:endParaRPr lang="en-US" sz="1200" b="1" dirty="0"/>
          </a:p>
        </p:txBody>
      </p:sp>
      <p:pic>
        <p:nvPicPr>
          <p:cNvPr id="1032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209800"/>
            <a:ext cx="304800" cy="304800"/>
          </a:xfrm>
          <a:prstGeom prst="rect">
            <a:avLst/>
          </a:prstGeom>
          <a:noFill/>
        </p:spPr>
      </p:pic>
      <p:pic>
        <p:nvPicPr>
          <p:cNvPr id="28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514600"/>
            <a:ext cx="304800" cy="304800"/>
          </a:xfrm>
          <a:prstGeom prst="rect">
            <a:avLst/>
          </a:prstGeom>
          <a:noFill/>
        </p:spPr>
      </p:pic>
      <p:pic>
        <p:nvPicPr>
          <p:cNvPr id="30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819400"/>
            <a:ext cx="304800" cy="304800"/>
          </a:xfrm>
          <a:prstGeom prst="rect">
            <a:avLst/>
          </a:prstGeom>
          <a:noFill/>
        </p:spPr>
      </p:pic>
      <p:pic>
        <p:nvPicPr>
          <p:cNvPr id="32" name="Picture 8" descr="C:\Users\wernsing.WERNSING-BEN318\AppData\Local\Microsoft\Windows\Temporary Internet Files\Content.IE5\IUZJZ929\MC90043395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514600"/>
            <a:ext cx="304800" cy="30480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5181600" y="2590800"/>
            <a:ext cx="1752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Application Developer</a:t>
            </a:r>
          </a:p>
        </p:txBody>
      </p:sp>
      <p:sp>
        <p:nvSpPr>
          <p:cNvPr id="35" name="Can 34"/>
          <p:cNvSpPr/>
          <p:nvPr/>
        </p:nvSpPr>
        <p:spPr>
          <a:xfrm>
            <a:off x="2362200" y="6019800"/>
            <a:ext cx="1447800" cy="609600"/>
          </a:xfrm>
          <a:prstGeom prst="can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Installed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5" name="Bent Arrow 74"/>
          <p:cNvSpPr/>
          <p:nvPr/>
        </p:nvSpPr>
        <p:spPr>
          <a:xfrm rot="16200000" flipH="1">
            <a:off x="3048000" y="1676400"/>
            <a:ext cx="381000" cy="685800"/>
          </a:xfrm>
          <a:prstGeom prst="bentArrow">
            <a:avLst>
              <a:gd name="adj1" fmla="val 23750"/>
              <a:gd name="adj2" fmla="val 40000"/>
              <a:gd name="adj3" fmla="val 32500"/>
              <a:gd name="adj4" fmla="val 4375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6" name="Bent Arrow 75"/>
          <p:cNvSpPr/>
          <p:nvPr/>
        </p:nvSpPr>
        <p:spPr>
          <a:xfrm rot="16200000" flipH="1" flipV="1">
            <a:off x="5524500" y="1866900"/>
            <a:ext cx="762000" cy="685800"/>
          </a:xfrm>
          <a:prstGeom prst="bentArrow">
            <a:avLst>
              <a:gd name="adj1" fmla="val 12916"/>
              <a:gd name="adj2" fmla="val 25695"/>
              <a:gd name="adj3" fmla="val 20834"/>
              <a:gd name="adj4" fmla="val 4375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flipH="1">
            <a:off x="1676400" y="2590800"/>
            <a:ext cx="6096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9" name="Right Arrow 78"/>
          <p:cNvSpPr/>
          <p:nvPr/>
        </p:nvSpPr>
        <p:spPr>
          <a:xfrm>
            <a:off x="6934200" y="2590800"/>
            <a:ext cx="685800" cy="152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2" name="Up Arrow 81"/>
          <p:cNvSpPr/>
          <p:nvPr/>
        </p:nvSpPr>
        <p:spPr>
          <a:xfrm flipV="1">
            <a:off x="7924800" y="3200400"/>
            <a:ext cx="228600" cy="1371600"/>
          </a:xfrm>
          <a:prstGeom prst="upArrow">
            <a:avLst>
              <a:gd name="adj1" fmla="val 3125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3" name="Up Arrow 82"/>
          <p:cNvSpPr/>
          <p:nvPr/>
        </p:nvSpPr>
        <p:spPr>
          <a:xfrm flipV="1">
            <a:off x="990600" y="5029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5" name="Up Arrow 84"/>
          <p:cNvSpPr/>
          <p:nvPr/>
        </p:nvSpPr>
        <p:spPr>
          <a:xfrm flipV="1">
            <a:off x="7924800" y="5029200"/>
            <a:ext cx="228600" cy="381000"/>
          </a:xfrm>
          <a:prstGeom prst="upArrow">
            <a:avLst>
              <a:gd name="adj1" fmla="val 3125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315200" y="3886200"/>
            <a:ext cx="14478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Installation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04800" y="5334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Implementation Assessment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6096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Optimization Planning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239000" y="4572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Compilation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81400" y="1676400"/>
            <a:ext cx="1981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 Interface Specification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038600" y="5410200"/>
            <a:ext cx="12192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Invocation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1905000" y="6248400"/>
            <a:ext cx="4572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4" name="Bent Arrow 93"/>
          <p:cNvSpPr/>
          <p:nvPr/>
        </p:nvSpPr>
        <p:spPr>
          <a:xfrm rot="16200000">
            <a:off x="6324600" y="5181600"/>
            <a:ext cx="838200" cy="1600200"/>
          </a:xfrm>
          <a:prstGeom prst="bentArrow">
            <a:avLst>
              <a:gd name="adj1" fmla="val 10876"/>
              <a:gd name="adj2" fmla="val 22205"/>
              <a:gd name="adj3" fmla="val 14731"/>
              <a:gd name="adj4" fmla="val 22018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52400" y="16002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 Design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248400" y="16002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 Design</a:t>
            </a:r>
            <a:endParaRPr lang="en-US" sz="1600" b="1" dirty="0">
              <a:solidFill>
                <a:schemeClr val="accent3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2400" y="3505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System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57400" y="35814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Run-time</a:t>
            </a:r>
            <a:endParaRPr lang="en-US" sz="1600" b="1" dirty="0">
              <a:solidFill>
                <a:schemeClr val="accent5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172200" y="5943600"/>
            <a:ext cx="13716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Application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Launched</a:t>
            </a:r>
          </a:p>
        </p:txBody>
      </p:sp>
      <p:sp>
        <p:nvSpPr>
          <p:cNvPr id="104" name="Up Arrow 103"/>
          <p:cNvSpPr/>
          <p:nvPr/>
        </p:nvSpPr>
        <p:spPr>
          <a:xfrm>
            <a:off x="2971800" y="5562600"/>
            <a:ext cx="228600" cy="5334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05" name="Right Arrow 104"/>
          <p:cNvSpPr/>
          <p:nvPr/>
        </p:nvSpPr>
        <p:spPr>
          <a:xfrm flipH="1">
            <a:off x="3886200" y="5257800"/>
            <a:ext cx="1524000" cy="152400"/>
          </a:xfrm>
          <a:prstGeom prst="rightArrow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25" name="Bent Arrow 124"/>
          <p:cNvSpPr/>
          <p:nvPr/>
        </p:nvSpPr>
        <p:spPr>
          <a:xfrm>
            <a:off x="2971800" y="3962400"/>
            <a:ext cx="1143000" cy="1143000"/>
          </a:xfrm>
          <a:prstGeom prst="bentArrow">
            <a:avLst>
              <a:gd name="adj1" fmla="val 19167"/>
              <a:gd name="adj2" fmla="val 25000"/>
              <a:gd name="adj3" fmla="val 25000"/>
              <a:gd name="adj4" fmla="val 4375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Bent Arrow 126"/>
          <p:cNvSpPr/>
          <p:nvPr/>
        </p:nvSpPr>
        <p:spPr>
          <a:xfrm flipH="1">
            <a:off x="5105400" y="3962400"/>
            <a:ext cx="1143000" cy="1143000"/>
          </a:xfrm>
          <a:prstGeom prst="bentArrow">
            <a:avLst>
              <a:gd name="adj1" fmla="val 19166"/>
              <a:gd name="adj2" fmla="val 25000"/>
              <a:gd name="adj3" fmla="val 25000"/>
              <a:gd name="adj4" fmla="val 4375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0" y="51054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Elastic Function Execution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5410200" y="5105400"/>
            <a:ext cx="14478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Application</a:t>
            </a:r>
          </a:p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Execution</a:t>
            </a:r>
          </a:p>
        </p:txBody>
      </p:sp>
      <p:sp>
        <p:nvSpPr>
          <p:cNvPr id="54" name="Up Arrow 53"/>
          <p:cNvSpPr/>
          <p:nvPr/>
        </p:nvSpPr>
        <p:spPr>
          <a:xfrm rot="10800000" flipV="1">
            <a:off x="762000" y="5791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Up Arrow 54"/>
          <p:cNvSpPr/>
          <p:nvPr/>
        </p:nvSpPr>
        <p:spPr>
          <a:xfrm flipV="1">
            <a:off x="1219200" y="5791200"/>
            <a:ext cx="228600" cy="304800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pic>
        <p:nvPicPr>
          <p:cNvPr id="65" name="Picture 64" descr="C:\Users\wernsing.WERNSING-BEN318\AppData\Local\Microsoft\Windows\Temporary Internet Files\Content.IE5\6Z1V0NW3\MC9004325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2286000"/>
            <a:ext cx="685800" cy="685800"/>
          </a:xfrm>
          <a:prstGeom prst="rect">
            <a:avLst/>
          </a:prstGeom>
          <a:noFill/>
        </p:spPr>
      </p:pic>
      <p:sp>
        <p:nvSpPr>
          <p:cNvPr id="67" name="TextBox 66"/>
          <p:cNvSpPr txBox="1"/>
          <p:nvPr/>
        </p:nvSpPr>
        <p:spPr>
          <a:xfrm>
            <a:off x="466725" y="2971800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Elastic Function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667000" y="2286000"/>
            <a:ext cx="1371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Hardware Vendors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667000" y="2590800"/>
            <a:ext cx="1371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Library Designers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667000" y="2895600"/>
            <a:ext cx="16002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/>
              <a:t>Open-source Efforts</a:t>
            </a:r>
          </a:p>
        </p:txBody>
      </p:sp>
      <p:sp>
        <p:nvSpPr>
          <p:cNvPr id="71" name="Up Arrow 70"/>
          <p:cNvSpPr/>
          <p:nvPr/>
        </p:nvSpPr>
        <p:spPr>
          <a:xfrm flipV="1">
            <a:off x="990600" y="3188732"/>
            <a:ext cx="228600" cy="1383268"/>
          </a:xfrm>
          <a:prstGeom prst="upArrow">
            <a:avLst>
              <a:gd name="adj1" fmla="val 31250"/>
              <a:gd name="adj2" fmla="val 50000"/>
            </a:avLst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1000" y="3886200"/>
            <a:ext cx="144780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Elastic Function</a:t>
            </a:r>
          </a:p>
          <a:p>
            <a:pPr algn="ctr"/>
            <a:r>
              <a:rPr lang="en-US" sz="12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Installation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4800" y="4572000"/>
            <a:ext cx="1600200" cy="4572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Compilation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-19050" y="1524000"/>
            <a:ext cx="9144000" cy="5334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4800" y="5334000"/>
            <a:ext cx="1600200" cy="1219200"/>
            <a:chOff x="304800" y="5334000"/>
            <a:chExt cx="1600200" cy="1219200"/>
          </a:xfrm>
        </p:grpSpPr>
        <p:sp>
          <p:nvSpPr>
            <p:cNvPr id="61" name="Rounded Rectangle 60"/>
            <p:cNvSpPr/>
            <p:nvPr/>
          </p:nvSpPr>
          <p:spPr>
            <a:xfrm>
              <a:off x="304800" y="533400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Implementation Assessment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04800" y="6096000"/>
              <a:ext cx="1600200" cy="457200"/>
            </a:xfrm>
            <a:prstGeom prst="roundRect">
              <a:avLst/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Optimization Planning</a:t>
              </a:r>
            </a:p>
          </p:txBody>
        </p:sp>
        <p:sp>
          <p:nvSpPr>
            <p:cNvPr id="63" name="Up Arrow 62"/>
            <p:cNvSpPr/>
            <p:nvPr/>
          </p:nvSpPr>
          <p:spPr>
            <a:xfrm rot="10800000" flipV="1">
              <a:off x="762000" y="5791200"/>
              <a:ext cx="228600" cy="304800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Up Arrow 63"/>
            <p:cNvSpPr/>
            <p:nvPr/>
          </p:nvSpPr>
          <p:spPr>
            <a:xfrm flipV="1">
              <a:off x="1219200" y="5791200"/>
              <a:ext cx="228600" cy="304800"/>
            </a:xfrm>
            <a:prstGeom prst="upArrow">
              <a:avLst>
                <a:gd name="adj1" fmla="val 31250"/>
                <a:gd name="adj2" fmla="val 50000"/>
              </a:avLst>
            </a:prstGeom>
            <a:gradFill flip="none" rotWithShape="1">
              <a:gsLst>
                <a:gs pos="0">
                  <a:srgbClr val="FFCC66">
                    <a:tint val="66000"/>
                    <a:satMod val="160000"/>
                  </a:srgbClr>
                </a:gs>
                <a:gs pos="50000">
                  <a:srgbClr val="FFCC66">
                    <a:tint val="44500"/>
                    <a:satMod val="160000"/>
                  </a:srgbClr>
                </a:gs>
                <a:gs pos="100000">
                  <a:srgbClr val="FFCC66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56" name="Oval 55"/>
          <p:cNvSpPr/>
          <p:nvPr/>
        </p:nvSpPr>
        <p:spPr>
          <a:xfrm>
            <a:off x="38100" y="5105400"/>
            <a:ext cx="2095500" cy="1676400"/>
          </a:xfrm>
          <a:prstGeom prst="ellipse">
            <a:avLst/>
          </a:prstGeom>
          <a:noFill/>
          <a:ln w="5715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2310825"/>
            <a:ext cx="5619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How does it work?</a:t>
            </a:r>
            <a:endParaRPr lang="en-US" sz="4400" b="1" i="1" dirty="0">
              <a:solidFill>
                <a:schemeClr val="accent2">
                  <a:lumMod val="75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43100" y="3002667"/>
            <a:ext cx="5257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Implementation Assessment and Optimization Planning are the main research challenges and the focus of on-going research</a:t>
            </a:r>
          </a:p>
          <a:p>
            <a:pPr algn="ctr"/>
            <a:endParaRPr lang="en-US" sz="2800" b="1" i="1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pPr algn="ctr"/>
            <a:r>
              <a:rPr lang="en-US" sz="2800" b="1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Time for details!</a:t>
            </a:r>
            <a:endParaRPr lang="en-US" sz="2800" b="1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7468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954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Implementation Assessment</a:t>
            </a:r>
            <a:r>
              <a:rPr lang="en-US" dirty="0" smtClean="0"/>
              <a:t> creates </a:t>
            </a:r>
            <a:r>
              <a:rPr lang="en-US" i="1" dirty="0" smtClean="0"/>
              <a:t>Implementation Performance Graphs</a:t>
            </a:r>
            <a:r>
              <a:rPr lang="en-US" dirty="0" smtClean="0"/>
              <a:t> (IPGs) for each implementation to predict the execution time from the input parameters</a:t>
            </a:r>
          </a:p>
          <a:p>
            <a:pPr lvl="1"/>
            <a:r>
              <a:rPr lang="en-US" dirty="0" smtClean="0"/>
              <a:t>IPG is a piece-wise linear graph mapping the input parameters to estimated execution time</a:t>
            </a:r>
          </a:p>
          <a:p>
            <a:pPr lvl="1"/>
            <a:r>
              <a:rPr lang="en-US" dirty="0" smtClean="0"/>
              <a:t>Question: </a:t>
            </a:r>
            <a:r>
              <a:rPr lang="en-US" i="1" dirty="0" smtClean="0"/>
              <a:t>how do we map input parameters to the x-axis for every Elastic Function?</a:t>
            </a:r>
          </a:p>
          <a:p>
            <a:pPr lvl="1"/>
            <a:r>
              <a:rPr lang="en-US" b="1" dirty="0" smtClean="0"/>
              <a:t>Answer:</a:t>
            </a:r>
            <a:r>
              <a:rPr lang="en-US" b="1" i="1" dirty="0" smtClean="0"/>
              <a:t> the adapter</a:t>
            </a:r>
            <a:endParaRPr lang="en-US" b="1" i="1" dirty="0"/>
          </a:p>
        </p:txBody>
      </p:sp>
      <p:grpSp>
        <p:nvGrpSpPr>
          <p:cNvPr id="5" name="Group 4"/>
          <p:cNvGrpSpPr/>
          <p:nvPr/>
        </p:nvGrpSpPr>
        <p:grpSpPr>
          <a:xfrm>
            <a:off x="814382" y="3338459"/>
            <a:ext cx="1190626" cy="1055132"/>
            <a:chOff x="2600321" y="3859108"/>
            <a:chExt cx="1190626" cy="1055132"/>
          </a:xfrm>
        </p:grpSpPr>
        <p:pic>
          <p:nvPicPr>
            <p:cNvPr id="6" name="Picture 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852734" y="3859108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2600321" y="4544908"/>
              <a:ext cx="119062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Quick Sort</a:t>
              </a:r>
              <a:br>
                <a:rPr lang="en-US" sz="1200" dirty="0" smtClean="0"/>
              </a:br>
              <a:r>
                <a:rPr lang="en-US" sz="1200" dirty="0" smtClean="0"/>
                <a:t>C code</a:t>
              </a:r>
              <a:endParaRPr lang="en-US" sz="1200" dirty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01895" y="3309663"/>
            <a:ext cx="1252882" cy="1094845"/>
            <a:chOff x="3401895" y="3309663"/>
            <a:chExt cx="1252882" cy="10948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654777" y="3517610"/>
              <a:ext cx="0" cy="88689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401895" y="3517610"/>
              <a:ext cx="125288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01895" y="3309663"/>
              <a:ext cx="72105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1.3 sec</a:t>
              </a:r>
              <a:endParaRPr lang="en-US" sz="1200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23150" y="4205881"/>
              <a:ext cx="75924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10,000</a:t>
              </a:r>
              <a:endParaRPr lang="en-US" sz="1200" i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08009" y="2883334"/>
            <a:ext cx="1827577" cy="1669501"/>
            <a:chOff x="3987283" y="4296028"/>
            <a:chExt cx="2089667" cy="2033177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4171950" y="4498804"/>
              <a:ext cx="1" cy="1636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71950" y="6135272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171950" y="6144539"/>
              <a:ext cx="1905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Input Parameters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3312983" y="5285571"/>
              <a:ext cx="1533268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4324350" y="5906672"/>
              <a:ext cx="381000" cy="76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4705350" y="5601872"/>
              <a:ext cx="419100" cy="3048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124450" y="5144672"/>
              <a:ext cx="342900" cy="457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467350" y="4992272"/>
              <a:ext cx="304800" cy="1524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772150" y="4611272"/>
              <a:ext cx="152400" cy="3810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14800" y="4296028"/>
              <a:ext cx="183726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Quick Sort</a:t>
              </a:r>
              <a:endParaRPr lang="en-US" sz="1200" b="1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6257924" y="3075830"/>
            <a:ext cx="2247900" cy="1004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0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r>
              <a:rPr lang="en-US" sz="10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// Other code...</a:t>
            </a:r>
          </a:p>
          <a:p>
            <a:r>
              <a: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array[10000];</a:t>
            </a:r>
          </a:p>
          <a:p>
            <a:r>
              <a: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QuickSort</a:t>
            </a:r>
            <a:r>
              <a: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(array);</a:t>
            </a:r>
          </a:p>
          <a:p>
            <a:r>
              <a:rPr lang="en-US" sz="1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// Other </a:t>
            </a:r>
            <a:r>
              <a:rPr lang="en-US" sz="10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sz="10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57924" y="2850303"/>
            <a:ext cx="22479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Sample Invocation</a:t>
            </a:r>
            <a:endParaRPr lang="en-US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43649" y="4185756"/>
            <a:ext cx="2057400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execution time =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1.3 sec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Right Arrow 71"/>
          <p:cNvSpPr/>
          <p:nvPr/>
        </p:nvSpPr>
        <p:spPr>
          <a:xfrm>
            <a:off x="2026437" y="3562446"/>
            <a:ext cx="1042992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814382" y="4814516"/>
            <a:ext cx="4222355" cy="1669501"/>
            <a:chOff x="814382" y="4814516"/>
            <a:chExt cx="4222355" cy="1669501"/>
          </a:xfrm>
        </p:grpSpPr>
        <p:grpSp>
          <p:nvGrpSpPr>
            <p:cNvPr id="54" name="Group 53"/>
            <p:cNvGrpSpPr/>
            <p:nvPr/>
          </p:nvGrpSpPr>
          <p:grpSpPr>
            <a:xfrm>
              <a:off x="3209160" y="4814516"/>
              <a:ext cx="1827577" cy="1669501"/>
              <a:chOff x="3987283" y="4296028"/>
              <a:chExt cx="2089667" cy="2033177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flipH="1">
                <a:off x="4171950" y="4498804"/>
                <a:ext cx="1" cy="163646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171950" y="6135272"/>
                <a:ext cx="1905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4171950" y="6144539"/>
                <a:ext cx="1905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 smtClean="0"/>
                  <a:t>Input Parameters</a:t>
                </a:r>
                <a:endParaRPr lang="en-US" sz="12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 rot="16200000">
                <a:off x="3312983" y="5285571"/>
                <a:ext cx="1533268" cy="1846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 smtClean="0"/>
                  <a:t>Execution Time</a:t>
                </a:r>
                <a:endParaRPr lang="en-US" sz="1200" dirty="0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flipV="1">
                <a:off x="4324350" y="5601872"/>
                <a:ext cx="591867" cy="152400"/>
              </a:xfrm>
              <a:prstGeom prst="line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V="1">
                <a:off x="4916217" y="5215209"/>
                <a:ext cx="703532" cy="386663"/>
              </a:xfrm>
              <a:prstGeom prst="line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5619749" y="4773914"/>
                <a:ext cx="339985" cy="441295"/>
              </a:xfrm>
              <a:prstGeom prst="line">
                <a:avLst/>
              </a:prstGeom>
              <a:ln w="25400">
                <a:solidFill>
                  <a:schemeClr val="accent2">
                    <a:lumMod val="75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4114800" y="4296028"/>
                <a:ext cx="1962150" cy="2248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b="1" dirty="0" smtClean="0"/>
                  <a:t>IPG for Convolution</a:t>
                </a:r>
                <a:endParaRPr lang="en-US" sz="1200" b="1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814382" y="5268996"/>
              <a:ext cx="1190626" cy="1055132"/>
              <a:chOff x="2600321" y="3859108"/>
              <a:chExt cx="1190626" cy="1055132"/>
            </a:xfrm>
          </p:grpSpPr>
          <p:pic>
            <p:nvPicPr>
              <p:cNvPr id="74" name="Picture 6" descr="C:\Users\wernsing.WERNSING-BEN318\AppData\Local\Microsoft\Windows\Temporary Internet Files\Content.IE5\6Z1V0NW3\MC900432599[1]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852734" y="3859108"/>
                <a:ext cx="685800" cy="685800"/>
              </a:xfrm>
              <a:prstGeom prst="rect">
                <a:avLst/>
              </a:prstGeom>
              <a:noFill/>
            </p:spPr>
          </p:pic>
          <p:sp>
            <p:nvSpPr>
              <p:cNvPr id="75" name="TextBox 74"/>
              <p:cNvSpPr txBox="1"/>
              <p:nvPr/>
            </p:nvSpPr>
            <p:spPr>
              <a:xfrm>
                <a:off x="2600321" y="4544908"/>
                <a:ext cx="119062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 smtClean="0"/>
                  <a:t>Convolution</a:t>
                </a:r>
                <a:br>
                  <a:rPr lang="en-US" sz="1200" dirty="0" smtClean="0"/>
                </a:br>
                <a:r>
                  <a:rPr lang="en-US" sz="1200" dirty="0" smtClean="0"/>
                  <a:t>C code</a:t>
                </a:r>
                <a:endParaRPr lang="en-US" sz="1200" dirty="0"/>
              </a:p>
            </p:txBody>
          </p:sp>
        </p:grpSp>
        <p:sp>
          <p:nvSpPr>
            <p:cNvPr id="76" name="Right Arrow 75"/>
            <p:cNvSpPr/>
            <p:nvPr/>
          </p:nvSpPr>
          <p:spPr>
            <a:xfrm>
              <a:off x="2026437" y="5492983"/>
              <a:ext cx="1042992" cy="418498"/>
            </a:xfrm>
            <a:prstGeom prst="rightArrow">
              <a:avLst>
                <a:gd name="adj1" fmla="val 31792"/>
                <a:gd name="adj2" fmla="val 50000"/>
              </a:avLst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6257924" y="4806261"/>
            <a:ext cx="2247900" cy="1458039"/>
            <a:chOff x="6257924" y="4806261"/>
            <a:chExt cx="2247900" cy="1458039"/>
          </a:xfrm>
        </p:grpSpPr>
        <p:sp>
          <p:nvSpPr>
            <p:cNvPr id="83" name="Rectangle 82"/>
            <p:cNvSpPr/>
            <p:nvPr/>
          </p:nvSpPr>
          <p:spPr>
            <a:xfrm>
              <a:off x="6257924" y="5026974"/>
              <a:ext cx="2247900" cy="1237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Other code...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float a[100];</a:t>
              </a: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float b[10000];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Convolve(a, b);</a:t>
              </a:r>
            </a:p>
            <a:p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// Other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code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257924" y="4806261"/>
              <a:ext cx="2247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Sample Invocation</a:t>
              </a:r>
              <a:endParaRPr lang="en-US" sz="1200" b="1" dirty="0"/>
            </a:p>
          </p:txBody>
        </p:sp>
      </p:grpSp>
      <p:cxnSp>
        <p:nvCxnSpPr>
          <p:cNvPr id="85" name="Straight Arrow Connector 84"/>
          <p:cNvCxnSpPr/>
          <p:nvPr/>
        </p:nvCxnSpPr>
        <p:spPr>
          <a:xfrm flipH="1" flipV="1">
            <a:off x="4769014" y="3517610"/>
            <a:ext cx="1707986" cy="16374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769014" y="3580180"/>
            <a:ext cx="1488910" cy="71329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 flipV="1">
            <a:off x="4785550" y="5611896"/>
            <a:ext cx="1691450" cy="14759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258274" y="5241212"/>
            <a:ext cx="729465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?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841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Adapter</a:t>
            </a:r>
            <a:r>
              <a:rPr lang="en-US" dirty="0" smtClean="0"/>
              <a:t> maps the input/output parameters to a numeric value, called the </a:t>
            </a:r>
            <a:r>
              <a:rPr lang="en-US" i="1" dirty="0" smtClean="0"/>
              <a:t>work metric</a:t>
            </a:r>
          </a:p>
          <a:p>
            <a:pPr lvl="1"/>
            <a:r>
              <a:rPr lang="en-US" dirty="0" smtClean="0"/>
              <a:t>Essentially provides an abstraction layer to allow Elastic Computing to analyze and, thereby, optimize any type of Elastic Function</a:t>
            </a:r>
          </a:p>
          <a:p>
            <a:pPr lvl="1"/>
            <a:r>
              <a:rPr lang="en-US" dirty="0" smtClean="0"/>
              <a:t>Developer creates the adapter as part of the Elastic Function</a:t>
            </a:r>
          </a:p>
          <a:p>
            <a:r>
              <a:rPr lang="en-US" dirty="0"/>
              <a:t>Rules for </a:t>
            </a:r>
            <a:r>
              <a:rPr lang="en-US" dirty="0" smtClean="0"/>
              <a:t>the Adapter’s </a:t>
            </a:r>
            <a:r>
              <a:rPr lang="en-US" dirty="0"/>
              <a:t>Mapping:</a:t>
            </a:r>
          </a:p>
          <a:p>
            <a:pPr lvl="1"/>
            <a:r>
              <a:rPr lang="en-US" dirty="0"/>
              <a:t>1. Parameters that map to the same Work Metric value should require equal execution times</a:t>
            </a:r>
          </a:p>
          <a:p>
            <a:pPr lvl="1"/>
            <a:r>
              <a:rPr lang="en-US" dirty="0"/>
              <a:t>2. As the Work Metric value increases, execution time should also </a:t>
            </a:r>
            <a:r>
              <a:rPr lang="en-US" dirty="0" smtClean="0"/>
              <a:t>increase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sorting Elastic Function</a:t>
            </a:r>
          </a:p>
          <a:p>
            <a:pPr lvl="1"/>
            <a:r>
              <a:rPr lang="en-US" dirty="0" smtClean="0"/>
              <a:t>Adapter: </a:t>
            </a:r>
            <a:r>
              <a:rPr lang="en-US" i="1" dirty="0" smtClean="0"/>
              <a:t>set work metric equal to number of elements to sort</a:t>
            </a:r>
          </a:p>
          <a:p>
            <a:pPr lvl="1"/>
            <a:r>
              <a:rPr lang="en-US" dirty="0" smtClean="0"/>
              <a:t>Adheres to Rule 1: </a:t>
            </a:r>
            <a:r>
              <a:rPr lang="en-US" i="1" dirty="0" smtClean="0"/>
              <a:t>sorting the same number of elements generally takes the same time</a:t>
            </a:r>
          </a:p>
          <a:p>
            <a:pPr lvl="1"/>
            <a:r>
              <a:rPr lang="en-US" dirty="0" smtClean="0"/>
              <a:t>Adheres to Rule 2: </a:t>
            </a:r>
            <a:r>
              <a:rPr lang="en-US" i="1" dirty="0" smtClean="0"/>
              <a:t>sorting more elements generally takes longer</a:t>
            </a:r>
            <a:endParaRPr lang="en-US" i="1" dirty="0"/>
          </a:p>
        </p:txBody>
      </p:sp>
      <p:grpSp>
        <p:nvGrpSpPr>
          <p:cNvPr id="5" name="Group 4"/>
          <p:cNvGrpSpPr/>
          <p:nvPr/>
        </p:nvGrpSpPr>
        <p:grpSpPr>
          <a:xfrm>
            <a:off x="561969" y="5105400"/>
            <a:ext cx="1190626" cy="1055132"/>
            <a:chOff x="2600321" y="3859108"/>
            <a:chExt cx="1190626" cy="1055132"/>
          </a:xfrm>
        </p:grpSpPr>
        <p:pic>
          <p:nvPicPr>
            <p:cNvPr id="6" name="Picture 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852734" y="3859108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2600321" y="4544908"/>
              <a:ext cx="119062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Quick Sort</a:t>
              </a:r>
              <a:br>
                <a:rPr lang="en-US" sz="1200" dirty="0" smtClean="0"/>
              </a:br>
              <a:r>
                <a:rPr lang="en-US" sz="1200" dirty="0" smtClean="0"/>
                <a:t>C code</a:t>
              </a:r>
              <a:endParaRPr lang="en-US" sz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49482" y="5076604"/>
            <a:ext cx="1252882" cy="1094845"/>
            <a:chOff x="3401895" y="3309663"/>
            <a:chExt cx="1252882" cy="109484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654777" y="3517610"/>
              <a:ext cx="0" cy="88689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401895" y="3517610"/>
              <a:ext cx="125288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401895" y="3309663"/>
              <a:ext cx="72105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1.3 sec</a:t>
              </a:r>
              <a:endParaRPr lang="en-US" sz="1200" i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23150" y="4205881"/>
              <a:ext cx="75924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10,000</a:t>
              </a:r>
              <a:endParaRPr lang="en-US" sz="1200" i="1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944017" y="4641640"/>
            <a:ext cx="1839156" cy="1895833"/>
            <a:chOff x="2944017" y="4641640"/>
            <a:chExt cx="1839156" cy="1895833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3117102" y="4816780"/>
              <a:ext cx="1" cy="13437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17102" y="6160532"/>
              <a:ext cx="16660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117102" y="6168141"/>
              <a:ext cx="1556851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Work Metric</a:t>
              </a:r>
            </a:p>
            <a:p>
              <a:pPr algn="ctr"/>
              <a:r>
                <a:rPr lang="en-US" sz="1200" strike="sngStrike" dirty="0" smtClean="0"/>
                <a:t>Input Parameters</a:t>
              </a:r>
              <a:endParaRPr lang="en-US" sz="1200" strike="sngStrike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2353234" y="5392693"/>
              <a:ext cx="136623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3250387" y="5972822"/>
              <a:ext cx="333214" cy="6257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583602" y="5722542"/>
              <a:ext cx="366536" cy="25028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950137" y="5347121"/>
              <a:ext cx="299893" cy="37542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250030" y="5221981"/>
              <a:ext cx="266571" cy="12514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516602" y="4909131"/>
              <a:ext cx="133286" cy="31285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117102" y="4641640"/>
              <a:ext cx="166607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Quick Sort</a:t>
              </a:r>
              <a:endParaRPr lang="en-US" sz="12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05511" y="5130284"/>
            <a:ext cx="2247900" cy="1062524"/>
            <a:chOff x="6005511" y="5263634"/>
            <a:chExt cx="2247900" cy="1062524"/>
          </a:xfrm>
        </p:grpSpPr>
        <p:sp>
          <p:nvSpPr>
            <p:cNvPr id="24" name="Rectangle 23"/>
            <p:cNvSpPr/>
            <p:nvPr/>
          </p:nvSpPr>
          <p:spPr>
            <a:xfrm>
              <a:off x="6005511" y="5489161"/>
              <a:ext cx="2247900" cy="836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Other code...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array[10000];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QuickSort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(array);</a:t>
              </a:r>
            </a:p>
            <a:p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// Other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code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05511" y="5263634"/>
              <a:ext cx="2247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Sample Invocation</a:t>
              </a:r>
              <a:endParaRPr lang="en-US" sz="1200" b="1" dirty="0"/>
            </a:p>
          </p:txBody>
        </p:sp>
      </p:grpSp>
      <p:sp>
        <p:nvSpPr>
          <p:cNvPr id="27" name="Right Arrow 26"/>
          <p:cNvSpPr/>
          <p:nvPr/>
        </p:nvSpPr>
        <p:spPr>
          <a:xfrm>
            <a:off x="1774024" y="5329387"/>
            <a:ext cx="816776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562601" y="4690432"/>
            <a:ext cx="2057400" cy="1251865"/>
            <a:chOff x="5562601" y="4690432"/>
            <a:chExt cx="2057400" cy="1251865"/>
          </a:xfrm>
        </p:grpSpPr>
        <p:cxnSp>
          <p:nvCxnSpPr>
            <p:cNvPr id="28" name="Straight Arrow Connector 27"/>
            <p:cNvCxnSpPr/>
            <p:nvPr/>
          </p:nvCxnSpPr>
          <p:spPr>
            <a:xfrm flipH="1" flipV="1">
              <a:off x="7129462" y="4909132"/>
              <a:ext cx="490539" cy="1033165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562601" y="4690432"/>
              <a:ext cx="20574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work metric = 10,000</a:t>
              </a:r>
              <a:endParaRPr lang="en-US" sz="14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100761" y="6429751"/>
            <a:ext cx="2057400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execution time =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1.3 sec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516601" y="5347121"/>
            <a:ext cx="1488910" cy="1190352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583245" y="4909131"/>
            <a:ext cx="1517516" cy="37542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67996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95600"/>
          </a:xfrm>
        </p:spPr>
        <p:txBody>
          <a:bodyPr>
            <a:normAutofit fontScale="55000" lnSpcReduction="20000"/>
          </a:bodyPr>
          <a:lstStyle/>
          <a:p>
            <a:r>
              <a:rPr lang="en-US" sz="3400" dirty="0" smtClean="0"/>
              <a:t>Clear trend towards multi-core heterogeneous systems</a:t>
            </a:r>
          </a:p>
          <a:p>
            <a:r>
              <a:rPr lang="en-US" sz="3400" dirty="0" smtClean="0"/>
              <a:t>Problem: increased application-design complexity </a:t>
            </a:r>
          </a:p>
          <a:p>
            <a:pPr lvl="1"/>
            <a:r>
              <a:rPr lang="en-US" sz="2900" dirty="0" smtClean="0"/>
              <a:t>Different resources require different algorithms to execute efficiently</a:t>
            </a:r>
          </a:p>
          <a:p>
            <a:r>
              <a:rPr lang="en-US" sz="3400" dirty="0" smtClean="0"/>
              <a:t>Compiler research attempts to compile code for different resources</a:t>
            </a:r>
          </a:p>
          <a:p>
            <a:pPr lvl="1"/>
            <a:r>
              <a:rPr lang="en-US" sz="2900" dirty="0" smtClean="0"/>
              <a:t>Fundamentally limited as compilers can’t infer one algorithm from another</a:t>
            </a:r>
          </a:p>
          <a:p>
            <a:pPr lvl="1"/>
            <a:endParaRPr lang="en-US" sz="2900" dirty="0" smtClean="0"/>
          </a:p>
          <a:p>
            <a:r>
              <a:rPr lang="en-US" sz="3400" dirty="0" smtClean="0"/>
              <a:t>Elastic Computing: optimization framework with knowledge base of implementations for different </a:t>
            </a:r>
            <a:r>
              <a:rPr lang="en-US" sz="3400" i="1" dirty="0" smtClean="0"/>
              <a:t>elastic</a:t>
            </a:r>
            <a:r>
              <a:rPr lang="en-US" sz="3400" dirty="0" smtClean="0"/>
              <a:t> functions</a:t>
            </a:r>
          </a:p>
          <a:p>
            <a:pPr lvl="1"/>
            <a:r>
              <a:rPr lang="en-US" sz="2900" dirty="0" smtClean="0"/>
              <a:t>Designers call functions that automatically optimize for any system</a:t>
            </a:r>
          </a:p>
          <a:p>
            <a:pPr lvl="1"/>
            <a:r>
              <a:rPr lang="en-US" sz="2900" dirty="0" smtClean="0"/>
              <a:t>i.e., designers specify “what” without specifying “how”</a:t>
            </a:r>
          </a:p>
          <a:p>
            <a:pPr lvl="1"/>
            <a:endParaRPr lang="en-US" sz="2900" i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5105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5791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19600" y="45720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ea typeface="Tahoma" pitchFamily="34" charset="0"/>
                <a:cs typeface="Microsoft Sans Serif" pitchFamily="34" charset="0"/>
              </a:rPr>
              <a:t>System</a:t>
            </a:r>
          </a:p>
          <a:p>
            <a:pPr algn="ctr"/>
            <a:r>
              <a:rPr lang="en-US" sz="1600" dirty="0" smtClean="0">
                <a:latin typeface="Microsoft Sans Serif" pitchFamily="34" charset="0"/>
                <a:ea typeface="Tahoma" pitchFamily="34" charset="0"/>
                <a:cs typeface="Microsoft Sans Serif" pitchFamily="34" charset="0"/>
              </a:rPr>
              <a:t>Resources</a:t>
            </a:r>
            <a:endParaRPr lang="en-US" sz="1600" dirty="0">
              <a:latin typeface="Microsoft Sans Serif" pitchFamily="34" charset="0"/>
              <a:ea typeface="Tahoma" pitchFamily="34" charset="0"/>
              <a:cs typeface="Microsoft Sans Serif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5175766" y="514201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Performance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372100" y="5295900"/>
            <a:ext cx="16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24600" y="5029200"/>
            <a:ext cx="304800" cy="1066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05600" y="4800600"/>
            <a:ext cx="304800" cy="12954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0" y="6096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Optimal Algorithm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6096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Single</a:t>
            </a:r>
          </a:p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Algorithm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15200" y="5029200"/>
            <a:ext cx="152400" cy="1066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43800" y="5638800"/>
            <a:ext cx="152400" cy="457200"/>
          </a:xfrm>
          <a:prstGeom prst="rect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001000" y="5486400"/>
            <a:ext cx="152400" cy="609600"/>
          </a:xfrm>
          <a:prstGeom prst="rect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229600" y="4800600"/>
            <a:ext cx="152400" cy="12954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6362700" y="5295900"/>
            <a:ext cx="16002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7048500" y="5295899"/>
            <a:ext cx="1590675" cy="95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72200" y="6096000"/>
            <a:ext cx="2362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2400" y="45720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Sorting Implementations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48000" y="5562600"/>
            <a:ext cx="1219200" cy="457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Compiler</a:t>
            </a:r>
            <a:endParaRPr lang="en-US" sz="1600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2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4495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72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181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4495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 53"/>
          <p:cNvGrpSpPr/>
          <p:nvPr/>
        </p:nvGrpSpPr>
        <p:grpSpPr>
          <a:xfrm>
            <a:off x="228600" y="4876800"/>
            <a:ext cx="2286000" cy="914400"/>
            <a:chOff x="5334000" y="3505200"/>
            <a:chExt cx="2286000" cy="914400"/>
          </a:xfrm>
        </p:grpSpPr>
        <p:pic>
          <p:nvPicPr>
            <p:cNvPr id="55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TextBox 55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28600" y="5105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grpSp>
        <p:nvGrpSpPr>
          <p:cNvPr id="11" name="Group 57"/>
          <p:cNvGrpSpPr/>
          <p:nvPr/>
        </p:nvGrpSpPr>
        <p:grpSpPr>
          <a:xfrm>
            <a:off x="228600" y="5791200"/>
            <a:ext cx="2286000" cy="914400"/>
            <a:chOff x="5334000" y="3505200"/>
            <a:chExt cx="2286000" cy="914400"/>
          </a:xfrm>
        </p:grpSpPr>
        <p:pic>
          <p:nvPicPr>
            <p:cNvPr id="59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0" name="TextBox 59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28600" y="6019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bitonic_sort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28600" y="5105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28600" y="5105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8600" y="6019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bitonic_sort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28600" y="60198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bitonic_sort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76800" y="5224046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latin typeface="Microsoft Sans Serif" pitchFamily="34" charset="0"/>
                <a:ea typeface="Tahoma" pitchFamily="34" charset="0"/>
                <a:cs typeface="Microsoft Sans Serif" pitchFamily="34" charset="0"/>
              </a:rPr>
              <a:t>uP</a:t>
            </a:r>
            <a:endParaRPr lang="en-US" sz="1600" dirty="0">
              <a:latin typeface="Microsoft Sans Serif" pitchFamily="34" charset="0"/>
              <a:ea typeface="Tahoma" pitchFamily="34" charset="0"/>
              <a:cs typeface="Microsoft Sans Serif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8656" y="5927678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ea typeface="Tahoma" pitchFamily="34" charset="0"/>
                <a:cs typeface="Microsoft Sans Serif" pitchFamily="34" charset="0"/>
              </a:rPr>
              <a:t>FPGA</a:t>
            </a:r>
            <a:endParaRPr lang="en-US" sz="1600" dirty="0">
              <a:latin typeface="Microsoft Sans Serif" pitchFamily="34" charset="0"/>
              <a:ea typeface="Tahoma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322 0.08559 L 0.44357 0.02105 " pathEditMode="relative" ptsTypes="AAA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316 -0.05136 L 0.4375 -0.00926 " pathEditMode="relative" ptsTypes="AAA">
                                      <p:cBhvr>
                                        <p:cTn id="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322 0.08559 L 0.44357 0.02105 " pathEditMode="relative" ptsTypes="AAA">
                                      <p:cBhvr>
                                        <p:cTn id="5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409 0.08328 L 0.44548 0.12284 " pathEditMode="relative" ptsTypes="AAA">
                                      <p:cBhvr>
                                        <p:cTn id="5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524 -0.04997 L 0.43663 -0.1122 " pathEditMode="relative" ptsTypes="AAA">
                                      <p:cBhvr>
                                        <p:cTn id="8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316 -0.05136 L 0.4375 -0.00926 " pathEditMode="relative" ptsTypes="AAA">
                                      <p:cBhvr>
                                        <p:cTn id="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  <p:bldP spid="21" grpId="0" animBg="1"/>
      <p:bldP spid="22" grpId="0" animBg="1"/>
      <p:bldP spid="23" grpId="0" animBg="1"/>
      <p:bldP spid="57" grpId="0"/>
      <p:bldP spid="57" grpId="1"/>
      <p:bldP spid="57" grpId="2"/>
      <p:bldP spid="61" grpId="0"/>
      <p:bldP spid="61" grpId="1"/>
      <p:bldP spid="61" grpId="2"/>
      <p:bldP spid="62" grpId="0"/>
      <p:bldP spid="62" grpId="1"/>
      <p:bldP spid="62" grpId="2"/>
      <p:bldP spid="63" grpId="0"/>
      <p:bldP spid="63" grpId="1"/>
      <p:bldP spid="63" grpId="2"/>
      <p:bldP spid="64" grpId="0"/>
      <p:bldP spid="64" grpId="1"/>
      <p:bldP spid="64" grpId="2"/>
      <p:bldP spid="65" grpId="0"/>
      <p:bldP spid="65" grpId="1"/>
      <p:bldP spid="65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57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Any work metric mapping that (mostly) adheres to Rules 1 &amp; 2 is a valid adapter</a:t>
            </a:r>
          </a:p>
          <a:p>
            <a:r>
              <a:rPr lang="en-US" dirty="0" smtClean="0"/>
              <a:t>One technique is to set the mapping equal to the result of an asymptotic analysis on the performance of a function</a:t>
            </a:r>
          </a:p>
          <a:p>
            <a:pPr lvl="1"/>
            <a:r>
              <a:rPr lang="en-US" dirty="0" smtClean="0"/>
              <a:t>Asymptotic analysis creates an equation that is approximately proportional to execution time</a:t>
            </a:r>
          </a:p>
          <a:p>
            <a:pPr lvl="1"/>
            <a:r>
              <a:rPr lang="en-US" dirty="0" smtClean="0"/>
              <a:t>Use that equation as the work metric mapping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convolution Elastic Function</a:t>
            </a:r>
          </a:p>
          <a:p>
            <a:pPr lvl="1"/>
            <a:r>
              <a:rPr lang="en-US" dirty="0" smtClean="0"/>
              <a:t>Time-domain convolution has asymptotic performance equal to </a:t>
            </a:r>
            <a:r>
              <a:rPr lang="el-GR" dirty="0" smtClean="0"/>
              <a:t>Θ</a:t>
            </a:r>
            <a:r>
              <a:rPr lang="en-US" dirty="0" smtClean="0"/>
              <a:t>(|a|*|b|)</a:t>
            </a:r>
          </a:p>
          <a:p>
            <a:pPr lvl="1"/>
            <a:r>
              <a:rPr lang="en-US" dirty="0" smtClean="0"/>
              <a:t>Therefore, set work metric equal to product of the lengths of the two input vectors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84117" y="4514857"/>
            <a:ext cx="2247900" cy="1458039"/>
            <a:chOff x="6257924" y="4806261"/>
            <a:chExt cx="2247900" cy="1458039"/>
          </a:xfrm>
        </p:grpSpPr>
        <p:sp>
          <p:nvSpPr>
            <p:cNvPr id="20" name="Rectangle 19"/>
            <p:cNvSpPr/>
            <p:nvPr/>
          </p:nvSpPr>
          <p:spPr>
            <a:xfrm>
              <a:off x="6257924" y="5026974"/>
              <a:ext cx="2247900" cy="1237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Other code...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float a[100];</a:t>
              </a: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float b[10000];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Convolve(a, b);</a:t>
              </a:r>
            </a:p>
            <a:p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// Other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code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...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57924" y="4806261"/>
              <a:ext cx="22479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Sample Invocation</a:t>
              </a:r>
              <a:endParaRPr lang="en-US" sz="1200" b="1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95305" y="4643586"/>
            <a:ext cx="1190626" cy="1055132"/>
            <a:chOff x="2600321" y="3859108"/>
            <a:chExt cx="1190626" cy="1055132"/>
          </a:xfrm>
        </p:grpSpPr>
        <p:pic>
          <p:nvPicPr>
            <p:cNvPr id="36" name="Picture 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852734" y="3859108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37" name="TextBox 36"/>
            <p:cNvSpPr txBox="1"/>
            <p:nvPr/>
          </p:nvSpPr>
          <p:spPr>
            <a:xfrm>
              <a:off x="2600321" y="4544908"/>
              <a:ext cx="119062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Convolution</a:t>
              </a:r>
              <a:br>
                <a:rPr lang="en-US" sz="1200" dirty="0" smtClean="0"/>
              </a:br>
              <a:r>
                <a:rPr lang="en-US" sz="1200" dirty="0" smtClean="0"/>
                <a:t>C code</a:t>
              </a:r>
              <a:endParaRPr lang="en-US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182818" y="4614790"/>
            <a:ext cx="1252882" cy="1094845"/>
            <a:chOff x="3401895" y="3309663"/>
            <a:chExt cx="1252882" cy="10948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4654777" y="3517610"/>
              <a:ext cx="0" cy="88689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401895" y="3517610"/>
              <a:ext cx="1252882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401895" y="3309663"/>
              <a:ext cx="72105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i="1" dirty="0" smtClean="0"/>
                <a:t>1.7 sec</a:t>
              </a:r>
              <a:endParaRPr lang="en-US" sz="1200" i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23150" y="4205881"/>
              <a:ext cx="75924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i="1" dirty="0" smtClean="0"/>
                <a:t>1,000,000</a:t>
              </a:r>
              <a:endParaRPr lang="en-US" sz="1200" i="1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977353" y="4179826"/>
            <a:ext cx="1839156" cy="1895833"/>
            <a:chOff x="2944017" y="4641640"/>
            <a:chExt cx="1839156" cy="1895833"/>
          </a:xfrm>
        </p:grpSpPr>
        <p:cxnSp>
          <p:nvCxnSpPr>
            <p:cNvPr id="44" name="Straight Connector 43"/>
            <p:cNvCxnSpPr/>
            <p:nvPr/>
          </p:nvCxnSpPr>
          <p:spPr>
            <a:xfrm flipH="1">
              <a:off x="3117102" y="4816780"/>
              <a:ext cx="1" cy="13437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117102" y="6160532"/>
              <a:ext cx="16660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117102" y="6168141"/>
              <a:ext cx="1556851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00000"/>
                  </a:solidFill>
                </a:rPr>
                <a:t>Work Metric</a:t>
              </a:r>
            </a:p>
            <a:p>
              <a:pPr algn="ctr"/>
              <a:r>
                <a:rPr lang="en-US" sz="1200" strike="sngStrike" dirty="0" smtClean="0"/>
                <a:t>Input Parameters</a:t>
              </a:r>
              <a:endParaRPr lang="en-US" sz="1200" strike="sngStrike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2353234" y="5392693"/>
              <a:ext cx="136623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V="1">
              <a:off x="3250387" y="5972822"/>
              <a:ext cx="333214" cy="6257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3583602" y="5722542"/>
              <a:ext cx="366536" cy="25028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950137" y="5347121"/>
              <a:ext cx="299893" cy="37542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4250030" y="5221981"/>
              <a:ext cx="266571" cy="12514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516602" y="4909131"/>
              <a:ext cx="133286" cy="31285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117102" y="4641640"/>
              <a:ext cx="166607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IPG for Convolution</a:t>
              </a:r>
              <a:endParaRPr lang="en-US" sz="1200" b="1" dirty="0"/>
            </a:p>
          </p:txBody>
        </p:sp>
      </p:grpSp>
      <p:sp>
        <p:nvSpPr>
          <p:cNvPr id="54" name="Right Arrow 53"/>
          <p:cNvSpPr/>
          <p:nvPr/>
        </p:nvSpPr>
        <p:spPr>
          <a:xfrm>
            <a:off x="1807360" y="4867573"/>
            <a:ext cx="816776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738809" y="3964382"/>
            <a:ext cx="2481263" cy="1421487"/>
            <a:chOff x="5738809" y="3964382"/>
            <a:chExt cx="2481263" cy="1421487"/>
          </a:xfrm>
        </p:grpSpPr>
        <p:cxnSp>
          <p:nvCxnSpPr>
            <p:cNvPr id="56" name="Straight Arrow Connector 55"/>
            <p:cNvCxnSpPr/>
            <p:nvPr/>
          </p:nvCxnSpPr>
          <p:spPr>
            <a:xfrm flipV="1">
              <a:off x="7653338" y="4364492"/>
              <a:ext cx="195262" cy="1021377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738809" y="3964382"/>
              <a:ext cx="2481263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work metric = 100 * 10,000 </a:t>
              </a:r>
              <a:b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en-US" sz="14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= 1,000,000</a:t>
              </a:r>
              <a:endParaRPr lang="en-US" sz="1400" b="1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6293642" y="6183381"/>
            <a:ext cx="2057400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execution time =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1.7 sec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549937" y="4885307"/>
            <a:ext cx="1584160" cy="140579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616581" y="4447317"/>
            <a:ext cx="1517516" cy="37542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37527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3460426" y="4124125"/>
            <a:ext cx="2375358" cy="1474271"/>
            <a:chOff x="3460426" y="4463495"/>
            <a:chExt cx="2375358" cy="1474271"/>
          </a:xfrm>
        </p:grpSpPr>
        <p:sp>
          <p:nvSpPr>
            <p:cNvPr id="46" name="Oval 45"/>
            <p:cNvSpPr/>
            <p:nvPr/>
          </p:nvSpPr>
          <p:spPr>
            <a:xfrm rot="21009176">
              <a:off x="4157803" y="4463495"/>
              <a:ext cx="784859" cy="20110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 rot="18499086">
              <a:off x="3168550" y="5022778"/>
              <a:ext cx="784859" cy="20110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710576" y="5568434"/>
              <a:ext cx="2125208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i="1" dirty="0" smtClean="0">
                  <a:solidFill>
                    <a:srgbClr val="002060"/>
                  </a:solidFill>
                </a:rPr>
                <a:t>Heuristic collected fewer samples in linear regions</a:t>
              </a:r>
              <a:endParaRPr lang="en-US" sz="1200" i="1" dirty="0">
                <a:solidFill>
                  <a:srgbClr val="002060"/>
                </a:solidFill>
              </a:endParaRPr>
            </a:p>
          </p:txBody>
        </p:sp>
        <p:cxnSp>
          <p:nvCxnSpPr>
            <p:cNvPr id="48" name="Straight Arrow Connector 47"/>
            <p:cNvCxnSpPr>
              <a:stCxn id="47" idx="0"/>
              <a:endCxn id="46" idx="4"/>
            </p:cNvCxnSpPr>
            <p:nvPr/>
          </p:nvCxnSpPr>
          <p:spPr>
            <a:xfrm flipH="1" flipV="1">
              <a:off x="4567430" y="4663121"/>
              <a:ext cx="205750" cy="905313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endCxn id="45" idx="4"/>
            </p:cNvCxnSpPr>
            <p:nvPr/>
          </p:nvCxnSpPr>
          <p:spPr>
            <a:xfrm flipH="1" flipV="1">
              <a:off x="3639872" y="5185677"/>
              <a:ext cx="456342" cy="382757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Assessment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18288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 smtClean="0"/>
              <a:t>Implementation Assessment </a:t>
            </a:r>
            <a:r>
              <a:rPr lang="en-US" dirty="0" smtClean="0"/>
              <a:t>relies on a</a:t>
            </a:r>
            <a:r>
              <a:rPr lang="en-US" i="1" dirty="0" smtClean="0"/>
              <a:t> </a:t>
            </a:r>
            <a:r>
              <a:rPr lang="en-US" dirty="0" smtClean="0"/>
              <a:t>heuristic to create IPGs, which:</a:t>
            </a:r>
          </a:p>
          <a:p>
            <a:pPr lvl="1"/>
            <a:r>
              <a:rPr lang="en-US" dirty="0" smtClean="0"/>
              <a:t>Samples execution time of the implementation at several work metrics to determine performance</a:t>
            </a:r>
          </a:p>
          <a:p>
            <a:pPr lvl="1"/>
            <a:r>
              <a:rPr lang="en-US" dirty="0" smtClean="0"/>
              <a:t>Performs statistical analyses on sets of samples to find work metric intervals with linear trends</a:t>
            </a:r>
          </a:p>
          <a:p>
            <a:pPr lvl="1"/>
            <a:r>
              <a:rPr lang="en-US" dirty="0" smtClean="0"/>
              <a:t>Adapts the sampling process to collect fewer samples in regions of linear </a:t>
            </a:r>
            <a:r>
              <a:rPr lang="en-US" dirty="0" smtClean="0"/>
              <a:t>trends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92348" y="4009864"/>
            <a:ext cx="0" cy="17526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692347" y="5762465"/>
            <a:ext cx="2394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92346" y="5771732"/>
            <a:ext cx="239446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Work Metric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719081" y="4798464"/>
            <a:ext cx="1761868" cy="1846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Execution Time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2953214" y="54576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17043" y="53814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58014" y="52290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10414" y="5005097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15214" y="45432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67614" y="43908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096214" y="43146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324814" y="4246082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782014" y="4162264"/>
            <a:ext cx="45719" cy="4571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163014" y="4712143"/>
            <a:ext cx="816776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382216" y="4009864"/>
            <a:ext cx="0" cy="17526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82215" y="5762465"/>
            <a:ext cx="2394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82214" y="5771732"/>
            <a:ext cx="239446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Work Metric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5408949" y="4798464"/>
            <a:ext cx="1761868" cy="1846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Execution Time</a:t>
            </a:r>
            <a:endParaRPr lang="en-US" sz="12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6656997" y="5367546"/>
            <a:ext cx="327660" cy="11151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984657" y="4453146"/>
            <a:ext cx="563881" cy="90607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539594" y="4178827"/>
            <a:ext cx="969063" cy="274319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692349" y="3822637"/>
            <a:ext cx="23944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Collected Samples</a:t>
            </a:r>
            <a:endParaRPr lang="en-US" sz="1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382214" y="3825198"/>
            <a:ext cx="23944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Resulting IPG</a:t>
            </a:r>
            <a:endParaRPr lang="en-US" sz="1200" b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342892" y="4477531"/>
            <a:ext cx="1190626" cy="870466"/>
            <a:chOff x="2600321" y="3859108"/>
            <a:chExt cx="1190626" cy="870466"/>
          </a:xfrm>
        </p:grpSpPr>
        <p:pic>
          <p:nvPicPr>
            <p:cNvPr id="55" name="Picture 6" descr="C:\Users\wernsing.WERNSING-BEN318\AppData\Local\Microsoft\Windows\Temporary Internet Files\Content.IE5\6Z1V0NW3\MC900432599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852734" y="3859108"/>
              <a:ext cx="685800" cy="685800"/>
            </a:xfrm>
            <a:prstGeom prst="rect">
              <a:avLst/>
            </a:prstGeom>
            <a:noFill/>
          </p:spPr>
        </p:pic>
        <p:sp>
          <p:nvSpPr>
            <p:cNvPr id="56" name="TextBox 55"/>
            <p:cNvSpPr txBox="1"/>
            <p:nvPr/>
          </p:nvSpPr>
          <p:spPr>
            <a:xfrm>
              <a:off x="2600321" y="4544908"/>
              <a:ext cx="119062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Implementation</a:t>
              </a:r>
              <a:endParaRPr lang="en-US" sz="1200" dirty="0"/>
            </a:p>
          </p:txBody>
        </p:sp>
      </p:grpSp>
      <p:sp>
        <p:nvSpPr>
          <p:cNvPr id="57" name="Right Arrow 56"/>
          <p:cNvSpPr/>
          <p:nvPr/>
        </p:nvSpPr>
        <p:spPr>
          <a:xfrm>
            <a:off x="1554947" y="4701518"/>
            <a:ext cx="816776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496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/>
          <p:nvPr/>
        </p:nvSpPr>
        <p:spPr>
          <a:xfrm>
            <a:off x="4281645" y="5113706"/>
            <a:ext cx="1932808" cy="1144084"/>
          </a:xfrm>
          <a:custGeom>
            <a:avLst/>
            <a:gdLst>
              <a:gd name="connsiteX0" fmla="*/ 99674 w 1932808"/>
              <a:gd name="connsiteY0" fmla="*/ 1135416 h 1144084"/>
              <a:gd name="connsiteX1" fmla="*/ 99674 w 1932808"/>
              <a:gd name="connsiteY1" fmla="*/ 1135416 h 1144084"/>
              <a:gd name="connsiteX2" fmla="*/ 134344 w 1932808"/>
              <a:gd name="connsiteY2" fmla="*/ 1118082 h 1144084"/>
              <a:gd name="connsiteX3" fmla="*/ 208016 w 1932808"/>
              <a:gd name="connsiteY3" fmla="*/ 1105081 h 1144084"/>
              <a:gd name="connsiteX4" fmla="*/ 221017 w 1932808"/>
              <a:gd name="connsiteY4" fmla="*/ 1100747 h 1144084"/>
              <a:gd name="connsiteX5" fmla="*/ 342359 w 1932808"/>
              <a:gd name="connsiteY5" fmla="*/ 1087746 h 1144084"/>
              <a:gd name="connsiteX6" fmla="*/ 364027 w 1932808"/>
              <a:gd name="connsiteY6" fmla="*/ 1083412 h 1144084"/>
              <a:gd name="connsiteX7" fmla="*/ 424698 w 1932808"/>
              <a:gd name="connsiteY7" fmla="*/ 1074745 h 1144084"/>
              <a:gd name="connsiteX8" fmla="*/ 450700 w 1932808"/>
              <a:gd name="connsiteY8" fmla="*/ 1066078 h 1144084"/>
              <a:gd name="connsiteX9" fmla="*/ 476702 w 1932808"/>
              <a:gd name="connsiteY9" fmla="*/ 1057411 h 1144084"/>
              <a:gd name="connsiteX10" fmla="*/ 489703 w 1932808"/>
              <a:gd name="connsiteY10" fmla="*/ 1053077 h 1144084"/>
              <a:gd name="connsiteX11" fmla="*/ 502704 w 1932808"/>
              <a:gd name="connsiteY11" fmla="*/ 1048743 h 1144084"/>
              <a:gd name="connsiteX12" fmla="*/ 533039 w 1932808"/>
              <a:gd name="connsiteY12" fmla="*/ 1044410 h 1144084"/>
              <a:gd name="connsiteX13" fmla="*/ 559041 w 1932808"/>
              <a:gd name="connsiteY13" fmla="*/ 1035742 h 1144084"/>
              <a:gd name="connsiteX14" fmla="*/ 593710 w 1932808"/>
              <a:gd name="connsiteY14" fmla="*/ 1009740 h 1144084"/>
              <a:gd name="connsiteX15" fmla="*/ 619712 w 1932808"/>
              <a:gd name="connsiteY15" fmla="*/ 996739 h 1144084"/>
              <a:gd name="connsiteX16" fmla="*/ 645714 w 1932808"/>
              <a:gd name="connsiteY16" fmla="*/ 979405 h 1144084"/>
              <a:gd name="connsiteX17" fmla="*/ 671716 w 1932808"/>
              <a:gd name="connsiteY17" fmla="*/ 970738 h 1144084"/>
              <a:gd name="connsiteX18" fmla="*/ 693384 w 1932808"/>
              <a:gd name="connsiteY18" fmla="*/ 953403 h 1144084"/>
              <a:gd name="connsiteX19" fmla="*/ 702052 w 1932808"/>
              <a:gd name="connsiteY19" fmla="*/ 944736 h 1144084"/>
              <a:gd name="connsiteX20" fmla="*/ 715053 w 1932808"/>
              <a:gd name="connsiteY20" fmla="*/ 940402 h 1144084"/>
              <a:gd name="connsiteX21" fmla="*/ 754055 w 1932808"/>
              <a:gd name="connsiteY21" fmla="*/ 918734 h 1144084"/>
              <a:gd name="connsiteX22" fmla="*/ 767056 w 1932808"/>
              <a:gd name="connsiteY22" fmla="*/ 914400 h 1144084"/>
              <a:gd name="connsiteX23" fmla="*/ 788725 w 1932808"/>
              <a:gd name="connsiteY23" fmla="*/ 897066 h 1144084"/>
              <a:gd name="connsiteX24" fmla="*/ 810393 w 1932808"/>
              <a:gd name="connsiteY24" fmla="*/ 875397 h 1144084"/>
              <a:gd name="connsiteX25" fmla="*/ 823394 w 1932808"/>
              <a:gd name="connsiteY25" fmla="*/ 862396 h 1144084"/>
              <a:gd name="connsiteX26" fmla="*/ 836395 w 1932808"/>
              <a:gd name="connsiteY26" fmla="*/ 858063 h 1144084"/>
              <a:gd name="connsiteX27" fmla="*/ 849396 w 1932808"/>
              <a:gd name="connsiteY27" fmla="*/ 849395 h 1144084"/>
              <a:gd name="connsiteX28" fmla="*/ 862397 w 1932808"/>
              <a:gd name="connsiteY28" fmla="*/ 845062 h 1144084"/>
              <a:gd name="connsiteX29" fmla="*/ 892732 w 1932808"/>
              <a:gd name="connsiteY29" fmla="*/ 814726 h 1144084"/>
              <a:gd name="connsiteX30" fmla="*/ 905733 w 1932808"/>
              <a:gd name="connsiteY30" fmla="*/ 806059 h 1144084"/>
              <a:gd name="connsiteX31" fmla="*/ 923068 w 1932808"/>
              <a:gd name="connsiteY31" fmla="*/ 801725 h 1144084"/>
              <a:gd name="connsiteX32" fmla="*/ 949070 w 1932808"/>
              <a:gd name="connsiteY32" fmla="*/ 793058 h 1144084"/>
              <a:gd name="connsiteX33" fmla="*/ 953403 w 1932808"/>
              <a:gd name="connsiteY33" fmla="*/ 780057 h 1144084"/>
              <a:gd name="connsiteX34" fmla="*/ 996740 w 1932808"/>
              <a:gd name="connsiteY34" fmla="*/ 754055 h 1144084"/>
              <a:gd name="connsiteX35" fmla="*/ 1009741 w 1932808"/>
              <a:gd name="connsiteY35" fmla="*/ 745388 h 1144084"/>
              <a:gd name="connsiteX36" fmla="*/ 1035743 w 1932808"/>
              <a:gd name="connsiteY36" fmla="*/ 732387 h 1144084"/>
              <a:gd name="connsiteX37" fmla="*/ 1061745 w 1932808"/>
              <a:gd name="connsiteY37" fmla="*/ 693384 h 1144084"/>
              <a:gd name="connsiteX38" fmla="*/ 1070412 w 1932808"/>
              <a:gd name="connsiteY38" fmla="*/ 680383 h 1144084"/>
              <a:gd name="connsiteX39" fmla="*/ 1083413 w 1932808"/>
              <a:gd name="connsiteY39" fmla="*/ 641380 h 1144084"/>
              <a:gd name="connsiteX40" fmla="*/ 1087746 w 1932808"/>
              <a:gd name="connsiteY40" fmla="*/ 628379 h 1144084"/>
              <a:gd name="connsiteX41" fmla="*/ 1109415 w 1932808"/>
              <a:gd name="connsiteY41" fmla="*/ 602377 h 1144084"/>
              <a:gd name="connsiteX42" fmla="*/ 1113748 w 1932808"/>
              <a:gd name="connsiteY42" fmla="*/ 589376 h 1144084"/>
              <a:gd name="connsiteX43" fmla="*/ 1122416 w 1932808"/>
              <a:gd name="connsiteY43" fmla="*/ 580709 h 1144084"/>
              <a:gd name="connsiteX44" fmla="*/ 1131083 w 1932808"/>
              <a:gd name="connsiteY44" fmla="*/ 567708 h 1144084"/>
              <a:gd name="connsiteX45" fmla="*/ 1144084 w 1932808"/>
              <a:gd name="connsiteY45" fmla="*/ 554707 h 1144084"/>
              <a:gd name="connsiteX46" fmla="*/ 1152751 w 1932808"/>
              <a:gd name="connsiteY46" fmla="*/ 541706 h 1144084"/>
              <a:gd name="connsiteX47" fmla="*/ 1174419 w 1932808"/>
              <a:gd name="connsiteY47" fmla="*/ 520038 h 1144084"/>
              <a:gd name="connsiteX48" fmla="*/ 1200421 w 1932808"/>
              <a:gd name="connsiteY48" fmla="*/ 507037 h 1144084"/>
              <a:gd name="connsiteX49" fmla="*/ 1213422 w 1932808"/>
              <a:gd name="connsiteY49" fmla="*/ 463701 h 1144084"/>
              <a:gd name="connsiteX50" fmla="*/ 1230757 w 1932808"/>
              <a:gd name="connsiteY50" fmla="*/ 437699 h 1144084"/>
              <a:gd name="connsiteX51" fmla="*/ 1239424 w 1932808"/>
              <a:gd name="connsiteY51" fmla="*/ 424698 h 1144084"/>
              <a:gd name="connsiteX52" fmla="*/ 1261092 w 1932808"/>
              <a:gd name="connsiteY52" fmla="*/ 385695 h 1144084"/>
              <a:gd name="connsiteX53" fmla="*/ 1282761 w 1932808"/>
              <a:gd name="connsiteY53" fmla="*/ 368360 h 1144084"/>
              <a:gd name="connsiteX54" fmla="*/ 1308763 w 1932808"/>
              <a:gd name="connsiteY54" fmla="*/ 359693 h 1144084"/>
              <a:gd name="connsiteX55" fmla="*/ 1321764 w 1932808"/>
              <a:gd name="connsiteY55" fmla="*/ 346692 h 1144084"/>
              <a:gd name="connsiteX56" fmla="*/ 1360766 w 1932808"/>
              <a:gd name="connsiteY56" fmla="*/ 342358 h 1144084"/>
              <a:gd name="connsiteX57" fmla="*/ 1395436 w 1932808"/>
              <a:gd name="connsiteY57" fmla="*/ 338025 h 1144084"/>
              <a:gd name="connsiteX58" fmla="*/ 1460440 w 1932808"/>
              <a:gd name="connsiteY58" fmla="*/ 329358 h 1144084"/>
              <a:gd name="connsiteX59" fmla="*/ 1486442 w 1932808"/>
              <a:gd name="connsiteY59" fmla="*/ 325024 h 1144084"/>
              <a:gd name="connsiteX60" fmla="*/ 1525445 w 1932808"/>
              <a:gd name="connsiteY60" fmla="*/ 316357 h 1144084"/>
              <a:gd name="connsiteX61" fmla="*/ 1534112 w 1932808"/>
              <a:gd name="connsiteY61" fmla="*/ 307689 h 1144084"/>
              <a:gd name="connsiteX62" fmla="*/ 1573115 w 1932808"/>
              <a:gd name="connsiteY62" fmla="*/ 299022 h 1144084"/>
              <a:gd name="connsiteX63" fmla="*/ 1599117 w 1932808"/>
              <a:gd name="connsiteY63" fmla="*/ 290355 h 1144084"/>
              <a:gd name="connsiteX64" fmla="*/ 1607784 w 1932808"/>
              <a:gd name="connsiteY64" fmla="*/ 281687 h 1144084"/>
              <a:gd name="connsiteX65" fmla="*/ 1633786 w 1932808"/>
              <a:gd name="connsiteY65" fmla="*/ 273020 h 1144084"/>
              <a:gd name="connsiteX66" fmla="*/ 1646787 w 1932808"/>
              <a:gd name="connsiteY66" fmla="*/ 268686 h 1144084"/>
              <a:gd name="connsiteX67" fmla="*/ 1685790 w 1932808"/>
              <a:gd name="connsiteY67" fmla="*/ 255685 h 1144084"/>
              <a:gd name="connsiteX68" fmla="*/ 1698791 w 1932808"/>
              <a:gd name="connsiteY68" fmla="*/ 251352 h 1144084"/>
              <a:gd name="connsiteX69" fmla="*/ 1729127 w 1932808"/>
              <a:gd name="connsiteY69" fmla="*/ 247018 h 1144084"/>
              <a:gd name="connsiteX70" fmla="*/ 1772463 w 1932808"/>
              <a:gd name="connsiteY70" fmla="*/ 242685 h 1144084"/>
              <a:gd name="connsiteX71" fmla="*/ 1820133 w 1932808"/>
              <a:gd name="connsiteY71" fmla="*/ 234017 h 1144084"/>
              <a:gd name="connsiteX72" fmla="*/ 1833134 w 1932808"/>
              <a:gd name="connsiteY72" fmla="*/ 229684 h 1144084"/>
              <a:gd name="connsiteX73" fmla="*/ 1872137 w 1932808"/>
              <a:gd name="connsiteY73" fmla="*/ 221016 h 1144084"/>
              <a:gd name="connsiteX74" fmla="*/ 1889472 w 1932808"/>
              <a:gd name="connsiteY74" fmla="*/ 212349 h 1144084"/>
              <a:gd name="connsiteX75" fmla="*/ 1915473 w 1932808"/>
              <a:gd name="connsiteY75" fmla="*/ 203682 h 1144084"/>
              <a:gd name="connsiteX76" fmla="*/ 1928474 w 1932808"/>
              <a:gd name="connsiteY76" fmla="*/ 182013 h 1144084"/>
              <a:gd name="connsiteX77" fmla="*/ 1932808 w 1932808"/>
              <a:gd name="connsiteY77" fmla="*/ 169012 h 1144084"/>
              <a:gd name="connsiteX78" fmla="*/ 1928474 w 1932808"/>
              <a:gd name="connsiteY78" fmla="*/ 104008 h 1144084"/>
              <a:gd name="connsiteX79" fmla="*/ 1902473 w 1932808"/>
              <a:gd name="connsiteY79" fmla="*/ 60671 h 1144084"/>
              <a:gd name="connsiteX80" fmla="*/ 1854802 w 1932808"/>
              <a:gd name="connsiteY80" fmla="*/ 21668 h 1144084"/>
              <a:gd name="connsiteX81" fmla="*/ 1841801 w 1932808"/>
              <a:gd name="connsiteY81" fmla="*/ 13001 h 1144084"/>
              <a:gd name="connsiteX82" fmla="*/ 1820133 w 1932808"/>
              <a:gd name="connsiteY82" fmla="*/ 8667 h 1144084"/>
              <a:gd name="connsiteX83" fmla="*/ 1807132 w 1932808"/>
              <a:gd name="connsiteY83" fmla="*/ 4334 h 1144084"/>
              <a:gd name="connsiteX84" fmla="*/ 1785464 w 1932808"/>
              <a:gd name="connsiteY84" fmla="*/ 0 h 1144084"/>
              <a:gd name="connsiteX85" fmla="*/ 1724793 w 1932808"/>
              <a:gd name="connsiteY85" fmla="*/ 8667 h 1144084"/>
              <a:gd name="connsiteX86" fmla="*/ 1698791 w 1932808"/>
              <a:gd name="connsiteY86" fmla="*/ 13001 h 1144084"/>
              <a:gd name="connsiteX87" fmla="*/ 1659788 w 1932808"/>
              <a:gd name="connsiteY87" fmla="*/ 26002 h 1144084"/>
              <a:gd name="connsiteX88" fmla="*/ 1646787 w 1932808"/>
              <a:gd name="connsiteY88" fmla="*/ 30336 h 1144084"/>
              <a:gd name="connsiteX89" fmla="*/ 1633786 w 1932808"/>
              <a:gd name="connsiteY89" fmla="*/ 39003 h 1144084"/>
              <a:gd name="connsiteX90" fmla="*/ 1599117 w 1932808"/>
              <a:gd name="connsiteY90" fmla="*/ 47670 h 1144084"/>
              <a:gd name="connsiteX91" fmla="*/ 1586116 w 1932808"/>
              <a:gd name="connsiteY91" fmla="*/ 52004 h 1144084"/>
              <a:gd name="connsiteX92" fmla="*/ 1490776 w 1932808"/>
              <a:gd name="connsiteY92" fmla="*/ 60671 h 1144084"/>
              <a:gd name="connsiteX93" fmla="*/ 1460440 w 1932808"/>
              <a:gd name="connsiteY93" fmla="*/ 69339 h 1144084"/>
              <a:gd name="connsiteX94" fmla="*/ 1421437 w 1932808"/>
              <a:gd name="connsiteY94" fmla="*/ 82339 h 1144084"/>
              <a:gd name="connsiteX95" fmla="*/ 1408437 w 1932808"/>
              <a:gd name="connsiteY95" fmla="*/ 86673 h 1144084"/>
              <a:gd name="connsiteX96" fmla="*/ 1395436 w 1932808"/>
              <a:gd name="connsiteY96" fmla="*/ 91007 h 1144084"/>
              <a:gd name="connsiteX97" fmla="*/ 1382435 w 1932808"/>
              <a:gd name="connsiteY97" fmla="*/ 99674 h 1144084"/>
              <a:gd name="connsiteX98" fmla="*/ 1339098 w 1932808"/>
              <a:gd name="connsiteY98" fmla="*/ 112675 h 1144084"/>
              <a:gd name="connsiteX99" fmla="*/ 1317430 w 1932808"/>
              <a:gd name="connsiteY99" fmla="*/ 117009 h 1144084"/>
              <a:gd name="connsiteX100" fmla="*/ 1300095 w 1932808"/>
              <a:gd name="connsiteY100" fmla="*/ 121342 h 1144084"/>
              <a:gd name="connsiteX101" fmla="*/ 1261092 w 1932808"/>
              <a:gd name="connsiteY101" fmla="*/ 134343 h 1144084"/>
              <a:gd name="connsiteX102" fmla="*/ 1248091 w 1932808"/>
              <a:gd name="connsiteY102" fmla="*/ 138677 h 1144084"/>
              <a:gd name="connsiteX103" fmla="*/ 1235091 w 1932808"/>
              <a:gd name="connsiteY103" fmla="*/ 143011 h 1144084"/>
              <a:gd name="connsiteX104" fmla="*/ 1226423 w 1932808"/>
              <a:gd name="connsiteY104" fmla="*/ 151678 h 1144084"/>
              <a:gd name="connsiteX105" fmla="*/ 1200421 w 1932808"/>
              <a:gd name="connsiteY105" fmla="*/ 169012 h 1144084"/>
              <a:gd name="connsiteX106" fmla="*/ 1178753 w 1932808"/>
              <a:gd name="connsiteY106" fmla="*/ 190681 h 1144084"/>
              <a:gd name="connsiteX107" fmla="*/ 1144084 w 1932808"/>
              <a:gd name="connsiteY107" fmla="*/ 216683 h 1144084"/>
              <a:gd name="connsiteX108" fmla="*/ 1126749 w 1932808"/>
              <a:gd name="connsiteY108" fmla="*/ 242685 h 1144084"/>
              <a:gd name="connsiteX109" fmla="*/ 1118082 w 1932808"/>
              <a:gd name="connsiteY109" fmla="*/ 268686 h 1144084"/>
              <a:gd name="connsiteX110" fmla="*/ 1100747 w 1932808"/>
              <a:gd name="connsiteY110" fmla="*/ 286021 h 1144084"/>
              <a:gd name="connsiteX111" fmla="*/ 1083413 w 1932808"/>
              <a:gd name="connsiteY111" fmla="*/ 316357 h 1144084"/>
              <a:gd name="connsiteX112" fmla="*/ 1079079 w 1932808"/>
              <a:gd name="connsiteY112" fmla="*/ 329358 h 1144084"/>
              <a:gd name="connsiteX113" fmla="*/ 1061745 w 1932808"/>
              <a:gd name="connsiteY113" fmla="*/ 351026 h 1144084"/>
              <a:gd name="connsiteX114" fmla="*/ 1044410 w 1932808"/>
              <a:gd name="connsiteY114" fmla="*/ 377028 h 1144084"/>
              <a:gd name="connsiteX115" fmla="*/ 1035743 w 1932808"/>
              <a:gd name="connsiteY115" fmla="*/ 390029 h 1144084"/>
              <a:gd name="connsiteX116" fmla="*/ 1027075 w 1932808"/>
              <a:gd name="connsiteY116" fmla="*/ 398696 h 1144084"/>
              <a:gd name="connsiteX117" fmla="*/ 1009741 w 1932808"/>
              <a:gd name="connsiteY117" fmla="*/ 424698 h 1144084"/>
              <a:gd name="connsiteX118" fmla="*/ 992406 w 1932808"/>
              <a:gd name="connsiteY118" fmla="*/ 450700 h 1144084"/>
              <a:gd name="connsiteX119" fmla="*/ 983739 w 1932808"/>
              <a:gd name="connsiteY119" fmla="*/ 463701 h 1144084"/>
              <a:gd name="connsiteX120" fmla="*/ 975072 w 1932808"/>
              <a:gd name="connsiteY120" fmla="*/ 476702 h 1144084"/>
              <a:gd name="connsiteX121" fmla="*/ 966404 w 1932808"/>
              <a:gd name="connsiteY121" fmla="*/ 502703 h 1144084"/>
              <a:gd name="connsiteX122" fmla="*/ 949070 w 1932808"/>
              <a:gd name="connsiteY122" fmla="*/ 524372 h 1144084"/>
              <a:gd name="connsiteX123" fmla="*/ 940402 w 1932808"/>
              <a:gd name="connsiteY123" fmla="*/ 533039 h 1144084"/>
              <a:gd name="connsiteX124" fmla="*/ 923068 w 1932808"/>
              <a:gd name="connsiteY124" fmla="*/ 559041 h 1144084"/>
              <a:gd name="connsiteX125" fmla="*/ 914400 w 1932808"/>
              <a:gd name="connsiteY125" fmla="*/ 567708 h 1144084"/>
              <a:gd name="connsiteX126" fmla="*/ 892732 w 1932808"/>
              <a:gd name="connsiteY126" fmla="*/ 598044 h 1144084"/>
              <a:gd name="connsiteX127" fmla="*/ 866730 w 1932808"/>
              <a:gd name="connsiteY127" fmla="*/ 615378 h 1144084"/>
              <a:gd name="connsiteX128" fmla="*/ 853729 w 1932808"/>
              <a:gd name="connsiteY128" fmla="*/ 624046 h 1144084"/>
              <a:gd name="connsiteX129" fmla="*/ 827728 w 1932808"/>
              <a:gd name="connsiteY129" fmla="*/ 632713 h 1144084"/>
              <a:gd name="connsiteX130" fmla="*/ 801726 w 1932808"/>
              <a:gd name="connsiteY130" fmla="*/ 645714 h 1144084"/>
              <a:gd name="connsiteX131" fmla="*/ 780057 w 1932808"/>
              <a:gd name="connsiteY131" fmla="*/ 658715 h 1144084"/>
              <a:gd name="connsiteX132" fmla="*/ 754055 w 1932808"/>
              <a:gd name="connsiteY132" fmla="*/ 676049 h 1144084"/>
              <a:gd name="connsiteX133" fmla="*/ 723720 w 1932808"/>
              <a:gd name="connsiteY133" fmla="*/ 689050 h 1144084"/>
              <a:gd name="connsiteX134" fmla="*/ 702052 w 1932808"/>
              <a:gd name="connsiteY134" fmla="*/ 702051 h 1144084"/>
              <a:gd name="connsiteX135" fmla="*/ 693384 w 1932808"/>
              <a:gd name="connsiteY135" fmla="*/ 710719 h 1144084"/>
              <a:gd name="connsiteX136" fmla="*/ 667382 w 1932808"/>
              <a:gd name="connsiteY136" fmla="*/ 728053 h 1144084"/>
              <a:gd name="connsiteX137" fmla="*/ 645714 w 1932808"/>
              <a:gd name="connsiteY137" fmla="*/ 745388 h 1144084"/>
              <a:gd name="connsiteX138" fmla="*/ 632713 w 1932808"/>
              <a:gd name="connsiteY138" fmla="*/ 749721 h 1144084"/>
              <a:gd name="connsiteX139" fmla="*/ 611045 w 1932808"/>
              <a:gd name="connsiteY139" fmla="*/ 767056 h 1144084"/>
              <a:gd name="connsiteX140" fmla="*/ 598044 w 1932808"/>
              <a:gd name="connsiteY140" fmla="*/ 780057 h 1144084"/>
              <a:gd name="connsiteX141" fmla="*/ 585043 w 1932808"/>
              <a:gd name="connsiteY141" fmla="*/ 788724 h 1144084"/>
              <a:gd name="connsiteX142" fmla="*/ 563375 w 1932808"/>
              <a:gd name="connsiteY142" fmla="*/ 810393 h 1144084"/>
              <a:gd name="connsiteX143" fmla="*/ 533039 w 1932808"/>
              <a:gd name="connsiteY143" fmla="*/ 823394 h 1144084"/>
              <a:gd name="connsiteX144" fmla="*/ 507037 w 1932808"/>
              <a:gd name="connsiteY144" fmla="*/ 832061 h 1144084"/>
              <a:gd name="connsiteX145" fmla="*/ 481036 w 1932808"/>
              <a:gd name="connsiteY145" fmla="*/ 845062 h 1144084"/>
              <a:gd name="connsiteX146" fmla="*/ 455034 w 1932808"/>
              <a:gd name="connsiteY146" fmla="*/ 858063 h 1144084"/>
              <a:gd name="connsiteX147" fmla="*/ 433365 w 1932808"/>
              <a:gd name="connsiteY147" fmla="*/ 875397 h 1144084"/>
              <a:gd name="connsiteX148" fmla="*/ 420364 w 1932808"/>
              <a:gd name="connsiteY148" fmla="*/ 879731 h 1144084"/>
              <a:gd name="connsiteX149" fmla="*/ 407364 w 1932808"/>
              <a:gd name="connsiteY149" fmla="*/ 888398 h 1144084"/>
              <a:gd name="connsiteX150" fmla="*/ 359693 w 1932808"/>
              <a:gd name="connsiteY150" fmla="*/ 901399 h 1144084"/>
              <a:gd name="connsiteX151" fmla="*/ 303356 w 1932808"/>
              <a:gd name="connsiteY151" fmla="*/ 905733 h 1144084"/>
              <a:gd name="connsiteX152" fmla="*/ 268687 w 1932808"/>
              <a:gd name="connsiteY152" fmla="*/ 914400 h 1144084"/>
              <a:gd name="connsiteX153" fmla="*/ 255686 w 1932808"/>
              <a:gd name="connsiteY153" fmla="*/ 918734 h 1144084"/>
              <a:gd name="connsiteX154" fmla="*/ 221017 w 1932808"/>
              <a:gd name="connsiteY154" fmla="*/ 927401 h 1144084"/>
              <a:gd name="connsiteX155" fmla="*/ 208016 w 1932808"/>
              <a:gd name="connsiteY155" fmla="*/ 931735 h 1144084"/>
              <a:gd name="connsiteX156" fmla="*/ 195015 w 1932808"/>
              <a:gd name="connsiteY156" fmla="*/ 940402 h 1144084"/>
              <a:gd name="connsiteX157" fmla="*/ 112675 w 1932808"/>
              <a:gd name="connsiteY157" fmla="*/ 949069 h 1144084"/>
              <a:gd name="connsiteX158" fmla="*/ 52004 w 1932808"/>
              <a:gd name="connsiteY158" fmla="*/ 962070 h 1144084"/>
              <a:gd name="connsiteX159" fmla="*/ 26002 w 1932808"/>
              <a:gd name="connsiteY159" fmla="*/ 970738 h 1144084"/>
              <a:gd name="connsiteX160" fmla="*/ 8668 w 1932808"/>
              <a:gd name="connsiteY160" fmla="*/ 996739 h 1144084"/>
              <a:gd name="connsiteX161" fmla="*/ 4334 w 1932808"/>
              <a:gd name="connsiteY161" fmla="*/ 1022741 h 1144084"/>
              <a:gd name="connsiteX162" fmla="*/ 0 w 1932808"/>
              <a:gd name="connsiteY162" fmla="*/ 1044410 h 1144084"/>
              <a:gd name="connsiteX163" fmla="*/ 13001 w 1932808"/>
              <a:gd name="connsiteY163" fmla="*/ 1100747 h 1144084"/>
              <a:gd name="connsiteX164" fmla="*/ 17335 w 1932808"/>
              <a:gd name="connsiteY164" fmla="*/ 1113748 h 1144084"/>
              <a:gd name="connsiteX165" fmla="*/ 21669 w 1932808"/>
              <a:gd name="connsiteY165" fmla="*/ 1126749 h 1144084"/>
              <a:gd name="connsiteX166" fmla="*/ 47671 w 1932808"/>
              <a:gd name="connsiteY166" fmla="*/ 1144084 h 1144084"/>
              <a:gd name="connsiteX167" fmla="*/ 99674 w 1932808"/>
              <a:gd name="connsiteY167" fmla="*/ 1135416 h 1144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932808" h="1144084">
                <a:moveTo>
                  <a:pt x="99674" y="1135416"/>
                </a:moveTo>
                <a:lnTo>
                  <a:pt x="99674" y="1135416"/>
                </a:lnTo>
                <a:cubicBezTo>
                  <a:pt x="111231" y="1129638"/>
                  <a:pt x="122468" y="1123172"/>
                  <a:pt x="134344" y="1118082"/>
                </a:cubicBezTo>
                <a:cubicBezTo>
                  <a:pt x="163883" y="1105422"/>
                  <a:pt x="171504" y="1108400"/>
                  <a:pt x="208016" y="1105081"/>
                </a:cubicBezTo>
                <a:cubicBezTo>
                  <a:pt x="212350" y="1103636"/>
                  <a:pt x="216585" y="1101855"/>
                  <a:pt x="221017" y="1100747"/>
                </a:cubicBezTo>
                <a:cubicBezTo>
                  <a:pt x="259903" y="1091025"/>
                  <a:pt x="302968" y="1090372"/>
                  <a:pt x="342359" y="1087746"/>
                </a:cubicBezTo>
                <a:cubicBezTo>
                  <a:pt x="349582" y="1086301"/>
                  <a:pt x="356735" y="1084454"/>
                  <a:pt x="364027" y="1083412"/>
                </a:cubicBezTo>
                <a:cubicBezTo>
                  <a:pt x="387382" y="1080076"/>
                  <a:pt x="403137" y="1080625"/>
                  <a:pt x="424698" y="1074745"/>
                </a:cubicBezTo>
                <a:cubicBezTo>
                  <a:pt x="433512" y="1072341"/>
                  <a:pt x="442033" y="1068967"/>
                  <a:pt x="450700" y="1066078"/>
                </a:cubicBezTo>
                <a:lnTo>
                  <a:pt x="476702" y="1057411"/>
                </a:lnTo>
                <a:lnTo>
                  <a:pt x="489703" y="1053077"/>
                </a:lnTo>
                <a:cubicBezTo>
                  <a:pt x="494037" y="1051632"/>
                  <a:pt x="498182" y="1049389"/>
                  <a:pt x="502704" y="1048743"/>
                </a:cubicBezTo>
                <a:lnTo>
                  <a:pt x="533039" y="1044410"/>
                </a:lnTo>
                <a:cubicBezTo>
                  <a:pt x="541706" y="1041521"/>
                  <a:pt x="552581" y="1042202"/>
                  <a:pt x="559041" y="1035742"/>
                </a:cubicBezTo>
                <a:cubicBezTo>
                  <a:pt x="583940" y="1010844"/>
                  <a:pt x="571020" y="1017305"/>
                  <a:pt x="593710" y="1009740"/>
                </a:cubicBezTo>
                <a:cubicBezTo>
                  <a:pt x="613896" y="989556"/>
                  <a:pt x="587764" y="1012713"/>
                  <a:pt x="619712" y="996739"/>
                </a:cubicBezTo>
                <a:cubicBezTo>
                  <a:pt x="629029" y="992081"/>
                  <a:pt x="635832" y="982699"/>
                  <a:pt x="645714" y="979405"/>
                </a:cubicBezTo>
                <a:lnTo>
                  <a:pt x="671716" y="970738"/>
                </a:lnTo>
                <a:cubicBezTo>
                  <a:pt x="692634" y="949818"/>
                  <a:pt x="666061" y="975260"/>
                  <a:pt x="693384" y="953403"/>
                </a:cubicBezTo>
                <a:cubicBezTo>
                  <a:pt x="696575" y="950851"/>
                  <a:pt x="698548" y="946838"/>
                  <a:pt x="702052" y="944736"/>
                </a:cubicBezTo>
                <a:cubicBezTo>
                  <a:pt x="705969" y="942386"/>
                  <a:pt x="710719" y="941847"/>
                  <a:pt x="715053" y="940402"/>
                </a:cubicBezTo>
                <a:cubicBezTo>
                  <a:pt x="734514" y="920941"/>
                  <a:pt x="722239" y="929339"/>
                  <a:pt x="754055" y="918734"/>
                </a:cubicBezTo>
                <a:lnTo>
                  <a:pt x="767056" y="914400"/>
                </a:lnTo>
                <a:cubicBezTo>
                  <a:pt x="800878" y="880582"/>
                  <a:pt x="744955" y="935366"/>
                  <a:pt x="788725" y="897066"/>
                </a:cubicBezTo>
                <a:cubicBezTo>
                  <a:pt x="796412" y="890340"/>
                  <a:pt x="803170" y="882620"/>
                  <a:pt x="810393" y="875397"/>
                </a:cubicBezTo>
                <a:cubicBezTo>
                  <a:pt x="814727" y="871063"/>
                  <a:pt x="817580" y="864334"/>
                  <a:pt x="823394" y="862396"/>
                </a:cubicBezTo>
                <a:lnTo>
                  <a:pt x="836395" y="858063"/>
                </a:lnTo>
                <a:cubicBezTo>
                  <a:pt x="840729" y="855174"/>
                  <a:pt x="844737" y="851724"/>
                  <a:pt x="849396" y="849395"/>
                </a:cubicBezTo>
                <a:cubicBezTo>
                  <a:pt x="853482" y="847352"/>
                  <a:pt x="859167" y="848292"/>
                  <a:pt x="862397" y="845062"/>
                </a:cubicBezTo>
                <a:cubicBezTo>
                  <a:pt x="919526" y="787933"/>
                  <a:pt x="853509" y="834338"/>
                  <a:pt x="892732" y="814726"/>
                </a:cubicBezTo>
                <a:cubicBezTo>
                  <a:pt x="897390" y="812397"/>
                  <a:pt x="900946" y="808111"/>
                  <a:pt x="905733" y="806059"/>
                </a:cubicBezTo>
                <a:cubicBezTo>
                  <a:pt x="911208" y="803713"/>
                  <a:pt x="917363" y="803436"/>
                  <a:pt x="923068" y="801725"/>
                </a:cubicBezTo>
                <a:cubicBezTo>
                  <a:pt x="931819" y="799100"/>
                  <a:pt x="949070" y="793058"/>
                  <a:pt x="949070" y="793058"/>
                </a:cubicBezTo>
                <a:cubicBezTo>
                  <a:pt x="950514" y="788724"/>
                  <a:pt x="950748" y="783774"/>
                  <a:pt x="953403" y="780057"/>
                </a:cubicBezTo>
                <a:cubicBezTo>
                  <a:pt x="977941" y="745703"/>
                  <a:pt x="962155" y="777110"/>
                  <a:pt x="996740" y="754055"/>
                </a:cubicBezTo>
                <a:cubicBezTo>
                  <a:pt x="1001074" y="751166"/>
                  <a:pt x="1005083" y="747717"/>
                  <a:pt x="1009741" y="745388"/>
                </a:cubicBezTo>
                <a:cubicBezTo>
                  <a:pt x="1045625" y="727446"/>
                  <a:pt x="998484" y="757225"/>
                  <a:pt x="1035743" y="732387"/>
                </a:cubicBezTo>
                <a:lnTo>
                  <a:pt x="1061745" y="693384"/>
                </a:lnTo>
                <a:cubicBezTo>
                  <a:pt x="1064634" y="689050"/>
                  <a:pt x="1068765" y="685324"/>
                  <a:pt x="1070412" y="680383"/>
                </a:cubicBezTo>
                <a:lnTo>
                  <a:pt x="1083413" y="641380"/>
                </a:lnTo>
                <a:cubicBezTo>
                  <a:pt x="1084857" y="637046"/>
                  <a:pt x="1085212" y="632180"/>
                  <a:pt x="1087746" y="628379"/>
                </a:cubicBezTo>
                <a:cubicBezTo>
                  <a:pt x="1099814" y="610279"/>
                  <a:pt x="1092731" y="619061"/>
                  <a:pt x="1109415" y="602377"/>
                </a:cubicBezTo>
                <a:cubicBezTo>
                  <a:pt x="1110859" y="598043"/>
                  <a:pt x="1111398" y="593293"/>
                  <a:pt x="1113748" y="589376"/>
                </a:cubicBezTo>
                <a:cubicBezTo>
                  <a:pt x="1115850" y="585872"/>
                  <a:pt x="1119864" y="583900"/>
                  <a:pt x="1122416" y="580709"/>
                </a:cubicBezTo>
                <a:cubicBezTo>
                  <a:pt x="1125670" y="576642"/>
                  <a:pt x="1127749" y="571709"/>
                  <a:pt x="1131083" y="567708"/>
                </a:cubicBezTo>
                <a:cubicBezTo>
                  <a:pt x="1135006" y="563000"/>
                  <a:pt x="1140161" y="559415"/>
                  <a:pt x="1144084" y="554707"/>
                </a:cubicBezTo>
                <a:cubicBezTo>
                  <a:pt x="1147418" y="550706"/>
                  <a:pt x="1149321" y="545626"/>
                  <a:pt x="1152751" y="541706"/>
                </a:cubicBezTo>
                <a:cubicBezTo>
                  <a:pt x="1159477" y="534019"/>
                  <a:pt x="1164729" y="523268"/>
                  <a:pt x="1174419" y="520038"/>
                </a:cubicBezTo>
                <a:cubicBezTo>
                  <a:pt x="1192361" y="514057"/>
                  <a:pt x="1183619" y="518238"/>
                  <a:pt x="1200421" y="507037"/>
                </a:cubicBezTo>
                <a:cubicBezTo>
                  <a:pt x="1202385" y="499182"/>
                  <a:pt x="1209907" y="467216"/>
                  <a:pt x="1213422" y="463701"/>
                </a:cubicBezTo>
                <a:cubicBezTo>
                  <a:pt x="1228870" y="448253"/>
                  <a:pt x="1216765" y="462185"/>
                  <a:pt x="1230757" y="437699"/>
                </a:cubicBezTo>
                <a:cubicBezTo>
                  <a:pt x="1233341" y="433177"/>
                  <a:pt x="1237095" y="429356"/>
                  <a:pt x="1239424" y="424698"/>
                </a:cubicBezTo>
                <a:cubicBezTo>
                  <a:pt x="1250321" y="402905"/>
                  <a:pt x="1233772" y="413012"/>
                  <a:pt x="1261092" y="385695"/>
                </a:cubicBezTo>
                <a:cubicBezTo>
                  <a:pt x="1268295" y="378493"/>
                  <a:pt x="1272923" y="372732"/>
                  <a:pt x="1282761" y="368360"/>
                </a:cubicBezTo>
                <a:cubicBezTo>
                  <a:pt x="1291110" y="364649"/>
                  <a:pt x="1308763" y="359693"/>
                  <a:pt x="1308763" y="359693"/>
                </a:cubicBezTo>
                <a:cubicBezTo>
                  <a:pt x="1313097" y="355359"/>
                  <a:pt x="1315950" y="348630"/>
                  <a:pt x="1321764" y="346692"/>
                </a:cubicBezTo>
                <a:cubicBezTo>
                  <a:pt x="1334173" y="342555"/>
                  <a:pt x="1347775" y="343886"/>
                  <a:pt x="1360766" y="342358"/>
                </a:cubicBezTo>
                <a:lnTo>
                  <a:pt x="1395436" y="338025"/>
                </a:lnTo>
                <a:cubicBezTo>
                  <a:pt x="1432292" y="328810"/>
                  <a:pt x="1396009" y="336938"/>
                  <a:pt x="1460440" y="329358"/>
                </a:cubicBezTo>
                <a:cubicBezTo>
                  <a:pt x="1469167" y="328331"/>
                  <a:pt x="1477797" y="326596"/>
                  <a:pt x="1486442" y="325024"/>
                </a:cubicBezTo>
                <a:cubicBezTo>
                  <a:pt x="1506607" y="321357"/>
                  <a:pt x="1506902" y="320992"/>
                  <a:pt x="1525445" y="316357"/>
                </a:cubicBezTo>
                <a:cubicBezTo>
                  <a:pt x="1528334" y="313468"/>
                  <a:pt x="1530457" y="309516"/>
                  <a:pt x="1534112" y="307689"/>
                </a:cubicBezTo>
                <a:cubicBezTo>
                  <a:pt x="1538776" y="305357"/>
                  <a:pt x="1570114" y="299840"/>
                  <a:pt x="1573115" y="299022"/>
                </a:cubicBezTo>
                <a:cubicBezTo>
                  <a:pt x="1581929" y="296618"/>
                  <a:pt x="1599117" y="290355"/>
                  <a:pt x="1599117" y="290355"/>
                </a:cubicBezTo>
                <a:cubicBezTo>
                  <a:pt x="1602006" y="287466"/>
                  <a:pt x="1604129" y="283514"/>
                  <a:pt x="1607784" y="281687"/>
                </a:cubicBezTo>
                <a:cubicBezTo>
                  <a:pt x="1615956" y="277601"/>
                  <a:pt x="1625119" y="275909"/>
                  <a:pt x="1633786" y="273020"/>
                </a:cubicBezTo>
                <a:lnTo>
                  <a:pt x="1646787" y="268686"/>
                </a:lnTo>
                <a:lnTo>
                  <a:pt x="1685790" y="255685"/>
                </a:lnTo>
                <a:cubicBezTo>
                  <a:pt x="1690124" y="254241"/>
                  <a:pt x="1694269" y="251998"/>
                  <a:pt x="1698791" y="251352"/>
                </a:cubicBezTo>
                <a:cubicBezTo>
                  <a:pt x="1708903" y="249907"/>
                  <a:pt x="1718982" y="248211"/>
                  <a:pt x="1729127" y="247018"/>
                </a:cubicBezTo>
                <a:cubicBezTo>
                  <a:pt x="1743545" y="245322"/>
                  <a:pt x="1758058" y="244486"/>
                  <a:pt x="1772463" y="242685"/>
                </a:cubicBezTo>
                <a:cubicBezTo>
                  <a:pt x="1780193" y="241719"/>
                  <a:pt x="1811256" y="236236"/>
                  <a:pt x="1820133" y="234017"/>
                </a:cubicBezTo>
                <a:cubicBezTo>
                  <a:pt x="1824565" y="232909"/>
                  <a:pt x="1828702" y="230792"/>
                  <a:pt x="1833134" y="229684"/>
                </a:cubicBezTo>
                <a:cubicBezTo>
                  <a:pt x="1841371" y="227625"/>
                  <a:pt x="1863240" y="224352"/>
                  <a:pt x="1872137" y="221016"/>
                </a:cubicBezTo>
                <a:cubicBezTo>
                  <a:pt x="1878186" y="218748"/>
                  <a:pt x="1883474" y="214748"/>
                  <a:pt x="1889472" y="212349"/>
                </a:cubicBezTo>
                <a:cubicBezTo>
                  <a:pt x="1897954" y="208956"/>
                  <a:pt x="1915473" y="203682"/>
                  <a:pt x="1915473" y="203682"/>
                </a:cubicBezTo>
                <a:cubicBezTo>
                  <a:pt x="1927750" y="166852"/>
                  <a:pt x="1910628" y="211757"/>
                  <a:pt x="1928474" y="182013"/>
                </a:cubicBezTo>
                <a:cubicBezTo>
                  <a:pt x="1930824" y="178096"/>
                  <a:pt x="1931363" y="173346"/>
                  <a:pt x="1932808" y="169012"/>
                </a:cubicBezTo>
                <a:cubicBezTo>
                  <a:pt x="1931363" y="147344"/>
                  <a:pt x="1931861" y="125458"/>
                  <a:pt x="1928474" y="104008"/>
                </a:cubicBezTo>
                <a:cubicBezTo>
                  <a:pt x="1927192" y="95886"/>
                  <a:pt x="1903972" y="62170"/>
                  <a:pt x="1902473" y="60671"/>
                </a:cubicBezTo>
                <a:cubicBezTo>
                  <a:pt x="1873439" y="31639"/>
                  <a:pt x="1889302" y="44668"/>
                  <a:pt x="1854802" y="21668"/>
                </a:cubicBezTo>
                <a:cubicBezTo>
                  <a:pt x="1850468" y="18779"/>
                  <a:pt x="1846908" y="14023"/>
                  <a:pt x="1841801" y="13001"/>
                </a:cubicBezTo>
                <a:cubicBezTo>
                  <a:pt x="1834578" y="11556"/>
                  <a:pt x="1827279" y="10453"/>
                  <a:pt x="1820133" y="8667"/>
                </a:cubicBezTo>
                <a:cubicBezTo>
                  <a:pt x="1815701" y="7559"/>
                  <a:pt x="1811564" y="5442"/>
                  <a:pt x="1807132" y="4334"/>
                </a:cubicBezTo>
                <a:cubicBezTo>
                  <a:pt x="1799986" y="2548"/>
                  <a:pt x="1792687" y="1445"/>
                  <a:pt x="1785464" y="0"/>
                </a:cubicBezTo>
                <a:cubicBezTo>
                  <a:pt x="1697930" y="8754"/>
                  <a:pt x="1771914" y="-757"/>
                  <a:pt x="1724793" y="8667"/>
                </a:cubicBezTo>
                <a:cubicBezTo>
                  <a:pt x="1716177" y="10390"/>
                  <a:pt x="1707316" y="10870"/>
                  <a:pt x="1698791" y="13001"/>
                </a:cubicBezTo>
                <a:cubicBezTo>
                  <a:pt x="1698777" y="13004"/>
                  <a:pt x="1666295" y="23833"/>
                  <a:pt x="1659788" y="26002"/>
                </a:cubicBezTo>
                <a:cubicBezTo>
                  <a:pt x="1655454" y="27447"/>
                  <a:pt x="1650588" y="27802"/>
                  <a:pt x="1646787" y="30336"/>
                </a:cubicBezTo>
                <a:cubicBezTo>
                  <a:pt x="1642453" y="33225"/>
                  <a:pt x="1638681" y="37223"/>
                  <a:pt x="1633786" y="39003"/>
                </a:cubicBezTo>
                <a:cubicBezTo>
                  <a:pt x="1622591" y="43074"/>
                  <a:pt x="1610418" y="43903"/>
                  <a:pt x="1599117" y="47670"/>
                </a:cubicBezTo>
                <a:cubicBezTo>
                  <a:pt x="1594783" y="49115"/>
                  <a:pt x="1590575" y="51013"/>
                  <a:pt x="1586116" y="52004"/>
                </a:cubicBezTo>
                <a:cubicBezTo>
                  <a:pt x="1554259" y="59084"/>
                  <a:pt x="1524112" y="58588"/>
                  <a:pt x="1490776" y="60671"/>
                </a:cubicBezTo>
                <a:cubicBezTo>
                  <a:pt x="1447113" y="75227"/>
                  <a:pt x="1514819" y="53026"/>
                  <a:pt x="1460440" y="69339"/>
                </a:cubicBezTo>
                <a:cubicBezTo>
                  <a:pt x="1447314" y="73277"/>
                  <a:pt x="1434438" y="78005"/>
                  <a:pt x="1421437" y="82339"/>
                </a:cubicBezTo>
                <a:lnTo>
                  <a:pt x="1408437" y="86673"/>
                </a:lnTo>
                <a:cubicBezTo>
                  <a:pt x="1404103" y="88118"/>
                  <a:pt x="1399237" y="88473"/>
                  <a:pt x="1395436" y="91007"/>
                </a:cubicBezTo>
                <a:cubicBezTo>
                  <a:pt x="1391102" y="93896"/>
                  <a:pt x="1387194" y="97559"/>
                  <a:pt x="1382435" y="99674"/>
                </a:cubicBezTo>
                <a:cubicBezTo>
                  <a:pt x="1371634" y="104474"/>
                  <a:pt x="1351702" y="109874"/>
                  <a:pt x="1339098" y="112675"/>
                </a:cubicBezTo>
                <a:cubicBezTo>
                  <a:pt x="1331908" y="114273"/>
                  <a:pt x="1324620" y="115411"/>
                  <a:pt x="1317430" y="117009"/>
                </a:cubicBezTo>
                <a:cubicBezTo>
                  <a:pt x="1311616" y="118301"/>
                  <a:pt x="1305800" y="119631"/>
                  <a:pt x="1300095" y="121342"/>
                </a:cubicBezTo>
                <a:cubicBezTo>
                  <a:pt x="1286969" y="125280"/>
                  <a:pt x="1274093" y="130009"/>
                  <a:pt x="1261092" y="134343"/>
                </a:cubicBezTo>
                <a:lnTo>
                  <a:pt x="1248091" y="138677"/>
                </a:lnTo>
                <a:lnTo>
                  <a:pt x="1235091" y="143011"/>
                </a:lnTo>
                <a:cubicBezTo>
                  <a:pt x="1232202" y="145900"/>
                  <a:pt x="1229692" y="149227"/>
                  <a:pt x="1226423" y="151678"/>
                </a:cubicBezTo>
                <a:cubicBezTo>
                  <a:pt x="1218089" y="157928"/>
                  <a:pt x="1207787" y="161646"/>
                  <a:pt x="1200421" y="169012"/>
                </a:cubicBezTo>
                <a:cubicBezTo>
                  <a:pt x="1193198" y="176235"/>
                  <a:pt x="1187252" y="185015"/>
                  <a:pt x="1178753" y="190681"/>
                </a:cubicBezTo>
                <a:cubicBezTo>
                  <a:pt x="1149351" y="210281"/>
                  <a:pt x="1160116" y="200649"/>
                  <a:pt x="1144084" y="216683"/>
                </a:cubicBezTo>
                <a:cubicBezTo>
                  <a:pt x="1129745" y="259696"/>
                  <a:pt x="1153803" y="193989"/>
                  <a:pt x="1126749" y="242685"/>
                </a:cubicBezTo>
                <a:cubicBezTo>
                  <a:pt x="1122312" y="250671"/>
                  <a:pt x="1124542" y="262226"/>
                  <a:pt x="1118082" y="268686"/>
                </a:cubicBezTo>
                <a:cubicBezTo>
                  <a:pt x="1112304" y="274464"/>
                  <a:pt x="1105280" y="279222"/>
                  <a:pt x="1100747" y="286021"/>
                </a:cubicBezTo>
                <a:cubicBezTo>
                  <a:pt x="1092042" y="299079"/>
                  <a:pt x="1090012" y="300960"/>
                  <a:pt x="1083413" y="316357"/>
                </a:cubicBezTo>
                <a:cubicBezTo>
                  <a:pt x="1081614" y="320556"/>
                  <a:pt x="1081122" y="325272"/>
                  <a:pt x="1079079" y="329358"/>
                </a:cubicBezTo>
                <a:cubicBezTo>
                  <a:pt x="1068477" y="350561"/>
                  <a:pt x="1073834" y="334906"/>
                  <a:pt x="1061745" y="351026"/>
                </a:cubicBezTo>
                <a:cubicBezTo>
                  <a:pt x="1055495" y="359360"/>
                  <a:pt x="1050188" y="368361"/>
                  <a:pt x="1044410" y="377028"/>
                </a:cubicBezTo>
                <a:cubicBezTo>
                  <a:pt x="1041521" y="381362"/>
                  <a:pt x="1039426" y="386346"/>
                  <a:pt x="1035743" y="390029"/>
                </a:cubicBezTo>
                <a:cubicBezTo>
                  <a:pt x="1032854" y="392918"/>
                  <a:pt x="1029527" y="395427"/>
                  <a:pt x="1027075" y="398696"/>
                </a:cubicBezTo>
                <a:cubicBezTo>
                  <a:pt x="1020825" y="407029"/>
                  <a:pt x="1015519" y="416031"/>
                  <a:pt x="1009741" y="424698"/>
                </a:cubicBezTo>
                <a:lnTo>
                  <a:pt x="992406" y="450700"/>
                </a:lnTo>
                <a:lnTo>
                  <a:pt x="983739" y="463701"/>
                </a:lnTo>
                <a:cubicBezTo>
                  <a:pt x="980850" y="468035"/>
                  <a:pt x="976719" y="471761"/>
                  <a:pt x="975072" y="476702"/>
                </a:cubicBezTo>
                <a:cubicBezTo>
                  <a:pt x="972183" y="485369"/>
                  <a:pt x="972864" y="496243"/>
                  <a:pt x="966404" y="502703"/>
                </a:cubicBezTo>
                <a:cubicBezTo>
                  <a:pt x="945468" y="523641"/>
                  <a:pt x="970948" y="497025"/>
                  <a:pt x="949070" y="524372"/>
                </a:cubicBezTo>
                <a:cubicBezTo>
                  <a:pt x="946518" y="527563"/>
                  <a:pt x="942854" y="529770"/>
                  <a:pt x="940402" y="533039"/>
                </a:cubicBezTo>
                <a:cubicBezTo>
                  <a:pt x="934152" y="541372"/>
                  <a:pt x="930434" y="551676"/>
                  <a:pt x="923068" y="559041"/>
                </a:cubicBezTo>
                <a:cubicBezTo>
                  <a:pt x="920179" y="561930"/>
                  <a:pt x="916952" y="564517"/>
                  <a:pt x="914400" y="567708"/>
                </a:cubicBezTo>
                <a:cubicBezTo>
                  <a:pt x="907263" y="576630"/>
                  <a:pt x="901181" y="590534"/>
                  <a:pt x="892732" y="598044"/>
                </a:cubicBezTo>
                <a:cubicBezTo>
                  <a:pt x="884946" y="604964"/>
                  <a:pt x="875397" y="609600"/>
                  <a:pt x="866730" y="615378"/>
                </a:cubicBezTo>
                <a:cubicBezTo>
                  <a:pt x="862396" y="618267"/>
                  <a:pt x="858670" y="622399"/>
                  <a:pt x="853729" y="624046"/>
                </a:cubicBezTo>
                <a:cubicBezTo>
                  <a:pt x="845062" y="626935"/>
                  <a:pt x="835330" y="627645"/>
                  <a:pt x="827728" y="632713"/>
                </a:cubicBezTo>
                <a:cubicBezTo>
                  <a:pt x="810926" y="643914"/>
                  <a:pt x="819668" y="639733"/>
                  <a:pt x="801726" y="645714"/>
                </a:cubicBezTo>
                <a:cubicBezTo>
                  <a:pt x="782279" y="665159"/>
                  <a:pt x="805374" y="644650"/>
                  <a:pt x="780057" y="658715"/>
                </a:cubicBezTo>
                <a:cubicBezTo>
                  <a:pt x="770951" y="663774"/>
                  <a:pt x="763937" y="672754"/>
                  <a:pt x="754055" y="676049"/>
                </a:cubicBezTo>
                <a:cubicBezTo>
                  <a:pt x="734926" y="682426"/>
                  <a:pt x="745141" y="678340"/>
                  <a:pt x="723720" y="689050"/>
                </a:cubicBezTo>
                <a:cubicBezTo>
                  <a:pt x="701761" y="711011"/>
                  <a:pt x="730178" y="685176"/>
                  <a:pt x="702052" y="702051"/>
                </a:cubicBezTo>
                <a:cubicBezTo>
                  <a:pt x="698548" y="704153"/>
                  <a:pt x="696653" y="708267"/>
                  <a:pt x="693384" y="710719"/>
                </a:cubicBezTo>
                <a:cubicBezTo>
                  <a:pt x="685051" y="716969"/>
                  <a:pt x="674747" y="720687"/>
                  <a:pt x="667382" y="728053"/>
                </a:cubicBezTo>
                <a:cubicBezTo>
                  <a:pt x="659320" y="736116"/>
                  <a:pt x="656649" y="739921"/>
                  <a:pt x="645714" y="745388"/>
                </a:cubicBezTo>
                <a:cubicBezTo>
                  <a:pt x="641628" y="747431"/>
                  <a:pt x="637047" y="748277"/>
                  <a:pt x="632713" y="749721"/>
                </a:cubicBezTo>
                <a:cubicBezTo>
                  <a:pt x="607506" y="774931"/>
                  <a:pt x="643835" y="739731"/>
                  <a:pt x="611045" y="767056"/>
                </a:cubicBezTo>
                <a:cubicBezTo>
                  <a:pt x="606337" y="770979"/>
                  <a:pt x="602752" y="776134"/>
                  <a:pt x="598044" y="780057"/>
                </a:cubicBezTo>
                <a:cubicBezTo>
                  <a:pt x="594043" y="783391"/>
                  <a:pt x="588963" y="785294"/>
                  <a:pt x="585043" y="788724"/>
                </a:cubicBezTo>
                <a:cubicBezTo>
                  <a:pt x="577356" y="795450"/>
                  <a:pt x="573066" y="807163"/>
                  <a:pt x="563375" y="810393"/>
                </a:cubicBezTo>
                <a:cubicBezTo>
                  <a:pt x="521539" y="824336"/>
                  <a:pt x="586572" y="801981"/>
                  <a:pt x="533039" y="823394"/>
                </a:cubicBezTo>
                <a:cubicBezTo>
                  <a:pt x="524556" y="826787"/>
                  <a:pt x="514639" y="826993"/>
                  <a:pt x="507037" y="832061"/>
                </a:cubicBezTo>
                <a:cubicBezTo>
                  <a:pt x="469787" y="856895"/>
                  <a:pt x="516914" y="827123"/>
                  <a:pt x="481036" y="845062"/>
                </a:cubicBezTo>
                <a:cubicBezTo>
                  <a:pt x="447432" y="861864"/>
                  <a:pt x="487713" y="847169"/>
                  <a:pt x="455034" y="858063"/>
                </a:cubicBezTo>
                <a:cubicBezTo>
                  <a:pt x="446972" y="866124"/>
                  <a:pt x="444298" y="869930"/>
                  <a:pt x="433365" y="875397"/>
                </a:cubicBezTo>
                <a:cubicBezTo>
                  <a:pt x="429279" y="877440"/>
                  <a:pt x="424450" y="877688"/>
                  <a:pt x="420364" y="879731"/>
                </a:cubicBezTo>
                <a:cubicBezTo>
                  <a:pt x="415706" y="882060"/>
                  <a:pt x="412123" y="886283"/>
                  <a:pt x="407364" y="888398"/>
                </a:cubicBezTo>
                <a:cubicBezTo>
                  <a:pt x="395495" y="893673"/>
                  <a:pt x="373292" y="899888"/>
                  <a:pt x="359693" y="901399"/>
                </a:cubicBezTo>
                <a:cubicBezTo>
                  <a:pt x="340974" y="903479"/>
                  <a:pt x="322135" y="904288"/>
                  <a:pt x="303356" y="905733"/>
                </a:cubicBezTo>
                <a:cubicBezTo>
                  <a:pt x="291800" y="908622"/>
                  <a:pt x="279988" y="910633"/>
                  <a:pt x="268687" y="914400"/>
                </a:cubicBezTo>
                <a:cubicBezTo>
                  <a:pt x="264353" y="915845"/>
                  <a:pt x="260093" y="917532"/>
                  <a:pt x="255686" y="918734"/>
                </a:cubicBezTo>
                <a:cubicBezTo>
                  <a:pt x="244194" y="921868"/>
                  <a:pt x="232318" y="923634"/>
                  <a:pt x="221017" y="927401"/>
                </a:cubicBezTo>
                <a:cubicBezTo>
                  <a:pt x="216683" y="928846"/>
                  <a:pt x="212102" y="929692"/>
                  <a:pt x="208016" y="931735"/>
                </a:cubicBezTo>
                <a:cubicBezTo>
                  <a:pt x="203358" y="934064"/>
                  <a:pt x="199956" y="938755"/>
                  <a:pt x="195015" y="940402"/>
                </a:cubicBezTo>
                <a:cubicBezTo>
                  <a:pt x="179408" y="945604"/>
                  <a:pt x="115669" y="948839"/>
                  <a:pt x="112675" y="949069"/>
                </a:cubicBezTo>
                <a:cubicBezTo>
                  <a:pt x="75624" y="961420"/>
                  <a:pt x="95739" y="956604"/>
                  <a:pt x="52004" y="962070"/>
                </a:cubicBezTo>
                <a:cubicBezTo>
                  <a:pt x="43337" y="964959"/>
                  <a:pt x="31070" y="963136"/>
                  <a:pt x="26002" y="970738"/>
                </a:cubicBezTo>
                <a:lnTo>
                  <a:pt x="8668" y="996739"/>
                </a:lnTo>
                <a:cubicBezTo>
                  <a:pt x="7223" y="1005406"/>
                  <a:pt x="5906" y="1014096"/>
                  <a:pt x="4334" y="1022741"/>
                </a:cubicBezTo>
                <a:cubicBezTo>
                  <a:pt x="3016" y="1029988"/>
                  <a:pt x="0" y="1037044"/>
                  <a:pt x="0" y="1044410"/>
                </a:cubicBezTo>
                <a:cubicBezTo>
                  <a:pt x="0" y="1066909"/>
                  <a:pt x="6136" y="1080153"/>
                  <a:pt x="13001" y="1100747"/>
                </a:cubicBezTo>
                <a:lnTo>
                  <a:pt x="17335" y="1113748"/>
                </a:lnTo>
                <a:cubicBezTo>
                  <a:pt x="18780" y="1118082"/>
                  <a:pt x="17868" y="1124215"/>
                  <a:pt x="21669" y="1126749"/>
                </a:cubicBezTo>
                <a:lnTo>
                  <a:pt x="47671" y="1144084"/>
                </a:lnTo>
                <a:lnTo>
                  <a:pt x="99674" y="113541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Planning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622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Optimization Planning</a:t>
            </a:r>
            <a:r>
              <a:rPr lang="en-US" dirty="0" smtClean="0"/>
              <a:t> analyzes the IPGs to predetermine efficient execution decisions, and performs two main optimizations:</a:t>
            </a:r>
          </a:p>
          <a:p>
            <a:pPr lvl="1"/>
            <a:r>
              <a:rPr lang="en-US" i="1" dirty="0" smtClean="0"/>
              <a:t>Fastest Implementation Planning</a:t>
            </a:r>
            <a:r>
              <a:rPr lang="en-US" dirty="0" smtClean="0"/>
              <a:t> predetermines the most efficient implementation for different invocation situations</a:t>
            </a:r>
          </a:p>
          <a:p>
            <a:pPr lvl="1"/>
            <a:r>
              <a:rPr lang="en-US" i="1" dirty="0" smtClean="0"/>
              <a:t>Work Parallelization Planning</a:t>
            </a:r>
            <a:r>
              <a:rPr lang="en-US" dirty="0" smtClean="0"/>
              <a:t> predetermines how to efficiently parallelize computation</a:t>
            </a:r>
          </a:p>
          <a:p>
            <a:r>
              <a:rPr lang="en-US" i="1" dirty="0" smtClean="0"/>
              <a:t>Fastest Implementation Planning</a:t>
            </a:r>
            <a:r>
              <a:rPr lang="en-US" dirty="0" smtClean="0"/>
              <a:t> (FIP) creates </a:t>
            </a:r>
            <a:r>
              <a:rPr lang="en-US" i="1" dirty="0" smtClean="0"/>
              <a:t>Function Performance Graphs</a:t>
            </a:r>
            <a:r>
              <a:rPr lang="en-US" dirty="0" smtClean="0"/>
              <a:t> (FPGs) that allow a single lookup to return the best implementation for an invocation</a:t>
            </a:r>
          </a:p>
          <a:p>
            <a:pPr lvl="1"/>
            <a:r>
              <a:rPr lang="en-US" dirty="0" smtClean="0"/>
              <a:t>FIP creates an FPG by overlaying IPGs corresponding to the possible implementation alternatives and saving only the </a:t>
            </a:r>
            <a:r>
              <a:rPr lang="en-US" dirty="0" smtClean="0"/>
              <a:t>lowest-envelope</a:t>
            </a:r>
            <a:endParaRPr lang="en-US" dirty="0" smtClean="0"/>
          </a:p>
        </p:txBody>
      </p:sp>
      <p:grpSp>
        <p:nvGrpSpPr>
          <p:cNvPr id="81" name="Group 80"/>
          <p:cNvGrpSpPr/>
          <p:nvPr/>
        </p:nvGrpSpPr>
        <p:grpSpPr>
          <a:xfrm>
            <a:off x="-18710" y="3998218"/>
            <a:ext cx="3367269" cy="2752074"/>
            <a:chOff x="-18710" y="3998218"/>
            <a:chExt cx="3367269" cy="2752074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1924281" y="4498060"/>
              <a:ext cx="1" cy="9637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24281" y="5461831"/>
              <a:ext cx="11800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018685" y="5327201"/>
              <a:ext cx="236009" cy="44877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254693" y="5147694"/>
              <a:ext cx="259609" cy="179507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514303" y="4878433"/>
              <a:ext cx="212408" cy="269261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2726711" y="4564296"/>
              <a:ext cx="283209" cy="314137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4284" y="3998218"/>
              <a:ext cx="143351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Candidate Implementations</a:t>
              </a:r>
              <a:endParaRPr lang="en-US" sz="1200" b="1" dirty="0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-18710" y="4461186"/>
              <a:ext cx="1190626" cy="1055132"/>
              <a:chOff x="2600321" y="3859108"/>
              <a:chExt cx="1190626" cy="1055132"/>
            </a:xfrm>
          </p:grpSpPr>
          <p:pic>
            <p:nvPicPr>
              <p:cNvPr id="39" name="Picture 6" descr="C:\Users\wernsing.WERNSING-BEN318\AppData\Local\Microsoft\Windows\Temporary Internet Files\Content.IE5\6Z1V0NW3\MC900432599[1]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852734" y="3859108"/>
                <a:ext cx="685800" cy="685800"/>
              </a:xfrm>
              <a:prstGeom prst="rect">
                <a:avLst/>
              </a:prstGeom>
              <a:noFill/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2600321" y="4544908"/>
                <a:ext cx="119062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 smtClean="0"/>
                  <a:t>Quick Sort</a:t>
                </a:r>
                <a:br>
                  <a:rPr lang="en-US" sz="1200" dirty="0" smtClean="0"/>
                </a:br>
                <a:r>
                  <a:rPr lang="en-US" sz="1200" dirty="0" smtClean="0"/>
                  <a:t>C code</a:t>
                </a:r>
                <a:endParaRPr lang="en-US" sz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-18710" y="5503431"/>
              <a:ext cx="1190626" cy="1055132"/>
              <a:chOff x="2600321" y="3859108"/>
              <a:chExt cx="1190626" cy="1055132"/>
            </a:xfrm>
          </p:grpSpPr>
          <p:pic>
            <p:nvPicPr>
              <p:cNvPr id="42" name="Picture 6" descr="C:\Users\wernsing.WERNSING-BEN318\AppData\Local\Microsoft\Windows\Temporary Internet Files\Content.IE5\6Z1V0NW3\MC900432599[1]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852734" y="3859108"/>
                <a:ext cx="685800" cy="685800"/>
              </a:xfrm>
              <a:prstGeom prst="rect">
                <a:avLst/>
              </a:prstGeom>
              <a:noFill/>
            </p:spPr>
          </p:pic>
          <p:sp>
            <p:nvSpPr>
              <p:cNvPr id="43" name="TextBox 42"/>
              <p:cNvSpPr txBox="1"/>
              <p:nvPr/>
            </p:nvSpPr>
            <p:spPr>
              <a:xfrm>
                <a:off x="2600321" y="4544908"/>
                <a:ext cx="119062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 smtClean="0"/>
                  <a:t>Bitonic Sort</a:t>
                </a:r>
                <a:br>
                  <a:rPr lang="en-US" sz="1200" dirty="0" smtClean="0"/>
                </a:br>
                <a:r>
                  <a:rPr lang="en-US" sz="1200" dirty="0" smtClean="0"/>
                  <a:t>VHDL code</a:t>
                </a:r>
                <a:endParaRPr lang="en-US" sz="1200" dirty="0"/>
              </a:p>
            </p:txBody>
          </p:sp>
        </p:grpSp>
        <p:sp>
          <p:nvSpPr>
            <p:cNvPr id="44" name="Right Arrow 43"/>
            <p:cNvSpPr/>
            <p:nvPr/>
          </p:nvSpPr>
          <p:spPr>
            <a:xfrm>
              <a:off x="1124290" y="4739976"/>
              <a:ext cx="609600" cy="418498"/>
            </a:xfrm>
            <a:prstGeom prst="rightArrow">
              <a:avLst>
                <a:gd name="adj1" fmla="val 31792"/>
                <a:gd name="adj2" fmla="val 50000"/>
              </a:avLst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1124290" y="5737639"/>
              <a:ext cx="609600" cy="418498"/>
            </a:xfrm>
            <a:prstGeom prst="rightArrow">
              <a:avLst>
                <a:gd name="adj1" fmla="val 31792"/>
                <a:gd name="adj2" fmla="val 50000"/>
              </a:avLst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1924280" y="5618772"/>
              <a:ext cx="1" cy="9637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24280" y="6582543"/>
              <a:ext cx="11800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2018684" y="6189231"/>
              <a:ext cx="365813" cy="122047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384497" y="5999146"/>
              <a:ext cx="342213" cy="19008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2726709" y="5927303"/>
              <a:ext cx="283211" cy="71843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/>
            <p:cNvGrpSpPr/>
            <p:nvPr/>
          </p:nvGrpSpPr>
          <p:grpSpPr>
            <a:xfrm rot="5400000">
              <a:off x="1291463" y="6543657"/>
              <a:ext cx="350519" cy="62752"/>
              <a:chOff x="8347358" y="5389427"/>
              <a:chExt cx="350519" cy="62752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8347358" y="5389427"/>
                <a:ext cx="45719" cy="627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8499758" y="5389427"/>
                <a:ext cx="45719" cy="627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8652158" y="5389427"/>
                <a:ext cx="45719" cy="627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1762647" y="3998218"/>
              <a:ext cx="158591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Corresponding Candidate IPGs</a:t>
              </a:r>
              <a:endParaRPr lang="en-US" sz="1200" b="1" dirty="0"/>
            </a:p>
          </p:txBody>
        </p:sp>
      </p:grpSp>
      <p:sp>
        <p:nvSpPr>
          <p:cNvPr id="61" name="Right Arrow 60"/>
          <p:cNvSpPr/>
          <p:nvPr/>
        </p:nvSpPr>
        <p:spPr>
          <a:xfrm rot="1720551">
            <a:off x="3310455" y="5002514"/>
            <a:ext cx="609600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Right Arrow 61"/>
          <p:cNvSpPr/>
          <p:nvPr/>
        </p:nvSpPr>
        <p:spPr>
          <a:xfrm rot="19874545">
            <a:off x="3310455" y="5503857"/>
            <a:ext cx="609600" cy="418498"/>
          </a:xfrm>
          <a:prstGeom prst="rightArrow">
            <a:avLst>
              <a:gd name="adj1" fmla="val 31792"/>
              <a:gd name="adj2" fmla="val 50000"/>
            </a:avLst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225306" y="4267200"/>
            <a:ext cx="203182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Overlay of IPGs</a:t>
            </a:r>
            <a:endParaRPr lang="en-US" sz="1200" b="1" dirty="0"/>
          </a:p>
        </p:txBody>
      </p:sp>
      <p:grpSp>
        <p:nvGrpSpPr>
          <p:cNvPr id="70" name="Group 69"/>
          <p:cNvGrpSpPr/>
          <p:nvPr/>
        </p:nvGrpSpPr>
        <p:grpSpPr>
          <a:xfrm>
            <a:off x="4029329" y="4624239"/>
            <a:ext cx="2227799" cy="1878272"/>
            <a:chOff x="4325401" y="4742826"/>
            <a:chExt cx="1827576" cy="1502996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4486906" y="4742826"/>
              <a:ext cx="1" cy="13437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486906" y="6086578"/>
              <a:ext cx="16660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486906" y="6094187"/>
              <a:ext cx="1666071" cy="1516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Work Metric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776648" y="5383929"/>
              <a:ext cx="1259011" cy="1615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620191" y="5898868"/>
              <a:ext cx="333214" cy="6257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953406" y="5648588"/>
              <a:ext cx="366536" cy="25028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319941" y="5273167"/>
              <a:ext cx="299893" cy="37542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19834" y="4835177"/>
              <a:ext cx="399858" cy="43799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4620191" y="5233844"/>
              <a:ext cx="1399501" cy="553914"/>
              <a:chOff x="4621290" y="5328412"/>
              <a:chExt cx="991236" cy="383975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V="1">
                <a:off x="4621290" y="5590340"/>
                <a:ext cx="365813" cy="122047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4987103" y="5400255"/>
                <a:ext cx="342213" cy="190085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5329315" y="5328412"/>
                <a:ext cx="283211" cy="71843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6403014" y="4515699"/>
            <a:ext cx="2489391" cy="1702532"/>
            <a:chOff x="6403014" y="4515699"/>
            <a:chExt cx="2489391" cy="1702532"/>
          </a:xfrm>
        </p:grpSpPr>
        <p:cxnSp>
          <p:nvCxnSpPr>
            <p:cNvPr id="28" name="Straight Connector 27"/>
            <p:cNvCxnSpPr/>
            <p:nvPr/>
          </p:nvCxnSpPr>
          <p:spPr>
            <a:xfrm flipH="1">
              <a:off x="7226334" y="4682204"/>
              <a:ext cx="1" cy="134375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226334" y="6025956"/>
              <a:ext cx="16660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226334" y="6033565"/>
              <a:ext cx="166607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Work Metric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6516076" y="5323307"/>
              <a:ext cx="1259011" cy="1615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7359619" y="5838246"/>
              <a:ext cx="333214" cy="6257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7692834" y="5587966"/>
              <a:ext cx="366536" cy="25028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8059369" y="5327201"/>
              <a:ext cx="227725" cy="260764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8287094" y="5254623"/>
              <a:ext cx="169369" cy="72578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8456463" y="5147694"/>
              <a:ext cx="326722" cy="106929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176352" y="4515699"/>
              <a:ext cx="160683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Resulting FPG</a:t>
              </a:r>
              <a:endParaRPr lang="en-US" sz="1200" b="1" dirty="0"/>
            </a:p>
          </p:txBody>
        </p:sp>
        <p:sp>
          <p:nvSpPr>
            <p:cNvPr id="71" name="Right Arrow 70"/>
            <p:cNvSpPr/>
            <p:nvPr/>
          </p:nvSpPr>
          <p:spPr>
            <a:xfrm>
              <a:off x="6403014" y="5254623"/>
              <a:ext cx="609600" cy="418498"/>
            </a:xfrm>
            <a:prstGeom prst="rightArrow">
              <a:avLst>
                <a:gd name="adj1" fmla="val 31792"/>
                <a:gd name="adj2" fmla="val 50000"/>
              </a:avLst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21315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61" grpId="0" animBg="1"/>
      <p:bldP spid="62" grpId="0" animBg="1"/>
      <p:bldP spid="6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Planning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146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/>
              <a:t>Work Parallelization Planning</a:t>
            </a:r>
            <a:r>
              <a:rPr lang="en-US" dirty="0" smtClean="0"/>
              <a:t> (WPP) analyzes FPGs to determine partitionings of computation that minimize estimated execution time</a:t>
            </a:r>
          </a:p>
          <a:p>
            <a:r>
              <a:rPr lang="en-US" i="1" dirty="0" smtClean="0"/>
              <a:t>Dependent implementations</a:t>
            </a:r>
            <a:r>
              <a:rPr lang="en-US" dirty="0" smtClean="0"/>
              <a:t> are a type of implementation that uses WPP results to determine how to efficiently parallelize computation</a:t>
            </a:r>
          </a:p>
          <a:p>
            <a:pPr lvl="1"/>
            <a:r>
              <a:rPr lang="en-US" dirty="0" smtClean="0"/>
              <a:t>Developers create dependent implementations based on divide-and-conquer algorithms</a:t>
            </a:r>
          </a:p>
          <a:p>
            <a:pPr lvl="1"/>
            <a:r>
              <a:rPr lang="en-US" dirty="0" smtClean="0"/>
              <a:t>Divide-and-conquer algorithms divide a big-instance of a problem into multiple smaller instances, and are common for many types of functions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merge sort algorithm (divide-and-conquer algorithm that performs sort)</a:t>
            </a:r>
          </a:p>
          <a:p>
            <a:r>
              <a:rPr lang="en-US" dirty="0" smtClean="0"/>
              <a:t>Question: </a:t>
            </a:r>
            <a:r>
              <a:rPr lang="en-US" i="1" dirty="0" smtClean="0"/>
              <a:t>How to parallelize computation and resources to maximize performance?</a:t>
            </a:r>
          </a:p>
          <a:p>
            <a:pPr lvl="1"/>
            <a:r>
              <a:rPr lang="en-US" b="1" dirty="0" smtClean="0"/>
              <a:t>Answer: </a:t>
            </a:r>
            <a:r>
              <a:rPr lang="en-US" b="1" i="1" dirty="0" smtClean="0"/>
              <a:t>Determine partitionings that minimize the estimated execution time!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57200" y="4222670"/>
            <a:ext cx="4953000" cy="549533"/>
            <a:chOff x="457200" y="4343400"/>
            <a:chExt cx="4953000" cy="549533"/>
          </a:xfrm>
        </p:grpSpPr>
        <p:sp>
          <p:nvSpPr>
            <p:cNvPr id="6" name="TextBox 5"/>
            <p:cNvSpPr txBox="1"/>
            <p:nvPr/>
          </p:nvSpPr>
          <p:spPr>
            <a:xfrm>
              <a:off x="2209800" y="4343400"/>
              <a:ext cx="3200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Merge Sort Algorithm</a:t>
              </a:r>
              <a:endParaRPr lang="en-US" sz="1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4708267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Initial Call: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09800" y="4708267"/>
              <a:ext cx="32004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Sort</a:t>
              </a:r>
              <a:r>
                <a:rPr lang="en-US" sz="1200" dirty="0" smtClean="0"/>
                <a:t>( [ 3, 5, 7, 1, 2, 8, 5, 2 ] )</a:t>
              </a:r>
              <a:endParaRPr lang="en-US" sz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7200" y="4772203"/>
            <a:ext cx="5867400" cy="669667"/>
            <a:chOff x="457200" y="4892933"/>
            <a:chExt cx="5867400" cy="669667"/>
          </a:xfrm>
        </p:grpSpPr>
        <p:sp>
          <p:nvSpPr>
            <p:cNvPr id="10" name="TextBox 9"/>
            <p:cNvSpPr txBox="1"/>
            <p:nvPr/>
          </p:nvSpPr>
          <p:spPr>
            <a:xfrm>
              <a:off x="457200" y="5045333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Partition: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" y="5377934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Nested Calls: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5377934"/>
              <a:ext cx="2133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Sort</a:t>
              </a:r>
              <a:r>
                <a:rPr lang="en-US" sz="1200" dirty="0" smtClean="0"/>
                <a:t>( [ 3, 5, 7, 1, 2 ] )</a:t>
              </a:r>
              <a:endParaRPr lang="en-US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91000" y="5371068"/>
              <a:ext cx="2133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Sort</a:t>
              </a:r>
              <a:r>
                <a:rPr lang="en-US" sz="1200" dirty="0" smtClean="0"/>
                <a:t>( [ 8, 5, 2 ] )</a:t>
              </a:r>
              <a:endParaRPr lang="en-US" sz="1200" dirty="0"/>
            </a:p>
          </p:txBody>
        </p:sp>
        <p:cxnSp>
          <p:nvCxnSpPr>
            <p:cNvPr id="14" name="Straight Arrow Connector 13"/>
            <p:cNvCxnSpPr>
              <a:endCxn id="12" idx="0"/>
            </p:cNvCxnSpPr>
            <p:nvPr/>
          </p:nvCxnSpPr>
          <p:spPr>
            <a:xfrm flipH="1">
              <a:off x="2895600" y="4892933"/>
              <a:ext cx="914400" cy="485001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3" idx="0"/>
            </p:cNvCxnSpPr>
            <p:nvPr/>
          </p:nvCxnSpPr>
          <p:spPr>
            <a:xfrm>
              <a:off x="4114800" y="4892933"/>
              <a:ext cx="1143000" cy="478135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57200" y="5577337"/>
            <a:ext cx="5867400" cy="824594"/>
            <a:chOff x="457200" y="5698067"/>
            <a:chExt cx="5867400" cy="824594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6021064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Merge: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200" y="5698867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Nested Output: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" y="6337995"/>
              <a:ext cx="14478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2">
                      <a:lumMod val="75000"/>
                    </a:schemeClr>
                  </a:solidFill>
                </a:rPr>
                <a:t>Output:</a:t>
              </a:r>
              <a:endParaRPr lang="en-US" sz="1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28800" y="5698067"/>
              <a:ext cx="2133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r</a:t>
              </a:r>
              <a:r>
                <a:rPr lang="en-US" sz="1200" b="1" dirty="0" smtClean="0"/>
                <a:t>eturn </a:t>
              </a:r>
              <a:r>
                <a:rPr lang="en-US" sz="1200" dirty="0" smtClean="0"/>
                <a:t>[ 1, 2, 3, 5, 7 ]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91000" y="5698867"/>
              <a:ext cx="2133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return </a:t>
              </a:r>
              <a:r>
                <a:rPr lang="en-US" sz="1200" dirty="0" smtClean="0"/>
                <a:t>[ 2, 5, 8 ]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200" y="6337995"/>
              <a:ext cx="2133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r</a:t>
              </a:r>
              <a:r>
                <a:rPr lang="en-US" sz="1200" b="1" dirty="0" smtClean="0"/>
                <a:t>eturn </a:t>
              </a:r>
              <a:r>
                <a:rPr lang="en-US" sz="1200" dirty="0" smtClean="0"/>
                <a:t>[ 1, 2, 2, 3, 5, 5, 7, 8 ]</a:t>
              </a:r>
              <a:endParaRPr lang="en-US" sz="1200" dirty="0"/>
            </a:p>
          </p:txBody>
        </p:sp>
        <p:cxnSp>
          <p:nvCxnSpPr>
            <p:cNvPr id="23" name="Straight Arrow Connector 22"/>
            <p:cNvCxnSpPr>
              <a:stCxn id="20" idx="2"/>
              <a:endCxn id="22" idx="0"/>
            </p:cNvCxnSpPr>
            <p:nvPr/>
          </p:nvCxnSpPr>
          <p:spPr>
            <a:xfrm>
              <a:off x="2895600" y="5882733"/>
              <a:ext cx="914400" cy="455262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1" idx="2"/>
            </p:cNvCxnSpPr>
            <p:nvPr/>
          </p:nvCxnSpPr>
          <p:spPr>
            <a:xfrm flipH="1">
              <a:off x="4191000" y="5883533"/>
              <a:ext cx="1066800" cy="454462"/>
            </a:xfrm>
            <a:prstGeom prst="straightConnector1">
              <a:avLst/>
            </a:prstGeom>
            <a:ln w="38100">
              <a:solidFill>
                <a:srgbClr val="0070C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019800" y="4218204"/>
            <a:ext cx="2895600" cy="2366666"/>
            <a:chOff x="6019800" y="4338934"/>
            <a:chExt cx="2895600" cy="2366666"/>
          </a:xfrm>
        </p:grpSpPr>
        <p:sp>
          <p:nvSpPr>
            <p:cNvPr id="25" name="TextBox 24"/>
            <p:cNvSpPr txBox="1"/>
            <p:nvPr/>
          </p:nvSpPr>
          <p:spPr>
            <a:xfrm>
              <a:off x="6019800" y="4338934"/>
              <a:ext cx="28956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 smtClean="0"/>
                <a:t>Merge Sort Dependent Implementation</a:t>
              </a:r>
              <a:endParaRPr lang="en-US" sz="1200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19800" y="4572000"/>
              <a:ext cx="2895600" cy="2133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MergeSortDepImp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(input) {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// Partition input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[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A_in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B_in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] = Partition(input);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Perform recursive sorts</a:t>
              </a:r>
              <a:endPara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 Parallel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A_out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sort(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A_in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B_out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= sort(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B_in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}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Merge recursive outputs</a:t>
              </a:r>
              <a:endPara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output = Merge(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A_out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B_out</a:t>
              </a:r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000" b="1" dirty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000" b="1" dirty="0" smtClean="0">
                  <a:solidFill>
                    <a:srgbClr val="008000"/>
                  </a:solidFill>
                  <a:latin typeface="Courier New" pitchFamily="49" charset="0"/>
                  <a:cs typeface="Courier New" pitchFamily="49" charset="0"/>
                </a:rPr>
                <a:t>Return output</a:t>
              </a:r>
              <a:endParaRPr lang="en-US" sz="1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 return output;</a:t>
              </a:r>
            </a:p>
            <a:p>
              <a:r>
                <a:rPr lang="en-US" sz="1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92400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Planning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71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WPP uses a sweep-line algorithm to analyze pairs of FPGs and determine efficient partitioning of computation between them</a:t>
            </a:r>
          </a:p>
          <a:p>
            <a:pPr lvl="1"/>
            <a:r>
              <a:rPr lang="en-US" dirty="0" smtClean="0"/>
              <a:t>Example: </a:t>
            </a:r>
            <a:r>
              <a:rPr lang="en-US" i="1" dirty="0" smtClean="0"/>
              <a:t>partitioning sort between two resources</a:t>
            </a:r>
          </a:p>
          <a:p>
            <a:pPr lvl="1"/>
            <a:r>
              <a:rPr lang="en-US" dirty="0" smtClean="0"/>
              <a:t>Algorithm analyzes all pairs of FPGs to consider all possible resource partitionings</a:t>
            </a:r>
          </a:p>
          <a:p>
            <a:pPr lvl="1"/>
            <a:r>
              <a:rPr lang="en-US" dirty="0"/>
              <a:t>Result of algorithm is optimal, assuming estimated FPG performance is accurate</a:t>
            </a:r>
          </a:p>
          <a:p>
            <a:r>
              <a:rPr lang="en-US" i="1" dirty="0" smtClean="0"/>
              <a:t>Implementation Assessment</a:t>
            </a:r>
            <a:r>
              <a:rPr lang="en-US" dirty="0" smtClean="0"/>
              <a:t> and </a:t>
            </a:r>
            <a:r>
              <a:rPr lang="en-US" i="1" dirty="0" smtClean="0"/>
              <a:t>Optimization Planning</a:t>
            </a:r>
            <a:r>
              <a:rPr lang="en-US" dirty="0" smtClean="0"/>
              <a:t> iterate to consider repeated nesting of dependent implementations</a:t>
            </a:r>
          </a:p>
          <a:p>
            <a:pPr lvl="1"/>
            <a:r>
              <a:rPr lang="en-US" dirty="0" smtClean="0"/>
              <a:t>Repeated nesting of dependent implementations allow for arbitrarily many partitions</a:t>
            </a:r>
          </a:p>
          <a:p>
            <a:r>
              <a:rPr lang="en-US" b="1" i="1" dirty="0"/>
              <a:t>Proposed improvements to WPP consider more parallelization options to allow more efficient parallelization </a:t>
            </a:r>
            <a:r>
              <a:rPr lang="en-US" b="1" i="1" dirty="0" smtClean="0"/>
              <a:t>decisions</a:t>
            </a:r>
            <a:endParaRPr lang="en-US" b="1" i="1" dirty="0"/>
          </a:p>
          <a:p>
            <a:pPr lvl="1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4572000"/>
            <a:ext cx="2362200" cy="2193758"/>
            <a:chOff x="3987283" y="4296028"/>
            <a:chExt cx="2089667" cy="2018417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171950" y="4498804"/>
              <a:ext cx="1" cy="16364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171950" y="6135272"/>
              <a:ext cx="1905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171950" y="6144539"/>
              <a:ext cx="1905000" cy="169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Work Metric</a:t>
              </a:r>
              <a:endParaRPr lang="en-US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3312983" y="5285571"/>
              <a:ext cx="1533268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4324350" y="5906672"/>
              <a:ext cx="381000" cy="76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705350" y="5601872"/>
              <a:ext cx="419100" cy="3048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124450" y="5144672"/>
              <a:ext cx="342900" cy="4572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5467350" y="4992272"/>
              <a:ext cx="304800" cy="1524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772150" y="4611272"/>
              <a:ext cx="152400" cy="381000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114800" y="4296028"/>
              <a:ext cx="1837267" cy="169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F</a:t>
              </a:r>
              <a:r>
                <a:rPr lang="en-US" sz="1200" b="1" dirty="0" smtClean="0"/>
                <a:t>PG for Sort using a CPU</a:t>
              </a:r>
              <a:endParaRPr lang="en-US" sz="12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419600" y="4529662"/>
            <a:ext cx="2362200" cy="2193758"/>
            <a:chOff x="3810000" y="4529662"/>
            <a:chExt cx="2362200" cy="2193758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4018751" y="4750053"/>
              <a:ext cx="1" cy="17786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018751" y="6528682"/>
              <a:ext cx="215344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018751" y="6538754"/>
              <a:ext cx="215344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Work Metric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3081144" y="5601146"/>
              <a:ext cx="1666464" cy="20875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Execution Time</a:t>
              </a:r>
              <a:endParaRPr lang="en-US" sz="1200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191027" y="5747859"/>
              <a:ext cx="685773" cy="19283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4876800" y="5494366"/>
              <a:ext cx="762000" cy="25349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38800" y="5121678"/>
              <a:ext cx="392230" cy="372689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954148" y="4529662"/>
              <a:ext cx="20768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F</a:t>
              </a:r>
              <a:r>
                <a:rPr lang="en-US" sz="1200" b="1" dirty="0" smtClean="0"/>
                <a:t>PG for Sort using a FPGA</a:t>
              </a:r>
              <a:endParaRPr lang="en-US" sz="1200" b="1" dirty="0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H="1">
            <a:off x="836004" y="5621112"/>
            <a:ext cx="633347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45529" y="5418552"/>
            <a:ext cx="72105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 smtClean="0"/>
              <a:t>1.2 sec</a:t>
            </a:r>
            <a:endParaRPr lang="en-US" sz="12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441031" y="6363972"/>
            <a:ext cx="64785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200" i="1" dirty="0" smtClean="0"/>
              <a:t>1,000</a:t>
            </a:r>
            <a:endParaRPr lang="en-US" sz="1200" i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2209800" y="5603218"/>
            <a:ext cx="0" cy="97787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43600" y="5621112"/>
            <a:ext cx="0" cy="91764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727273" y="5412904"/>
            <a:ext cx="72105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i="1" dirty="0" smtClean="0"/>
              <a:t>1.2 sec</a:t>
            </a:r>
            <a:endParaRPr lang="en-US" sz="120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5219545" y="6313049"/>
            <a:ext cx="64785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200" i="1" dirty="0" smtClean="0"/>
              <a:t>5,000</a:t>
            </a:r>
            <a:endParaRPr lang="en-US" sz="12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2969668" y="5402033"/>
            <a:ext cx="113845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sweep line</a:t>
            </a:r>
            <a:endParaRPr lang="en-US" sz="1200" b="1" dirty="0"/>
          </a:p>
        </p:txBody>
      </p:sp>
      <p:grpSp>
        <p:nvGrpSpPr>
          <p:cNvPr id="51" name="Group 50"/>
          <p:cNvGrpSpPr/>
          <p:nvPr/>
        </p:nvGrpSpPr>
        <p:grpSpPr>
          <a:xfrm>
            <a:off x="6329144" y="5494367"/>
            <a:ext cx="2734107" cy="911015"/>
            <a:chOff x="6329144" y="5494367"/>
            <a:chExt cx="2734107" cy="911015"/>
          </a:xfrm>
        </p:grpSpPr>
        <p:sp>
          <p:nvSpPr>
            <p:cNvPr id="46" name="TextBox 45"/>
            <p:cNvSpPr txBox="1"/>
            <p:nvPr/>
          </p:nvSpPr>
          <p:spPr>
            <a:xfrm>
              <a:off x="6329144" y="6036050"/>
              <a:ext cx="273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1" i="1">
                  <a:solidFill>
                    <a:schemeClr val="accent1">
                      <a:lumMod val="50000"/>
                    </a:schemeClr>
                  </a:solidFill>
                </a:defRPr>
              </a:lvl1pPr>
            </a:lstStyle>
            <a:p>
              <a:r>
                <a:rPr lang="en-US" sz="1200" dirty="0"/>
                <a:t>when sorting 6,000 </a:t>
              </a:r>
              <a:r>
                <a:rPr lang="en-US" sz="1200" dirty="0" smtClean="0"/>
                <a:t>elements partition </a:t>
              </a:r>
              <a:r>
                <a:rPr lang="en-US" sz="1200" dirty="0"/>
                <a:t>1,000 to CPU and 5,000 to FPGA</a:t>
              </a:r>
            </a:p>
          </p:txBody>
        </p:sp>
        <p:sp>
          <p:nvSpPr>
            <p:cNvPr id="49" name="Bent Arrow 48"/>
            <p:cNvSpPr/>
            <p:nvPr/>
          </p:nvSpPr>
          <p:spPr>
            <a:xfrm flipH="1">
              <a:off x="7271536" y="5494367"/>
              <a:ext cx="849325" cy="503343"/>
            </a:xfrm>
            <a:prstGeom prst="bentArrow">
              <a:avLst>
                <a:gd name="adj1" fmla="val 19166"/>
                <a:gd name="adj2" fmla="val 29748"/>
                <a:gd name="adj3" fmla="val 25000"/>
                <a:gd name="adj4" fmla="val 43750"/>
              </a:avLst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0" name="Down Arrow 49"/>
          <p:cNvSpPr/>
          <p:nvPr/>
        </p:nvSpPr>
        <p:spPr>
          <a:xfrm rot="10800000">
            <a:off x="3386494" y="4953000"/>
            <a:ext cx="304800" cy="449033"/>
          </a:xfrm>
          <a:prstGeom prst="downArrow">
            <a:avLst>
              <a:gd name="adj1" fmla="val 18750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378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4" grpId="0"/>
      <p:bldP spid="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Elastic Computing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Elastic Computing Framework is working!</a:t>
            </a:r>
          </a:p>
          <a:p>
            <a:pPr lvl="1"/>
            <a:r>
              <a:rPr lang="en-US" dirty="0" smtClean="0"/>
              <a:t>Consists of over 200 files and 25k lines of code</a:t>
            </a:r>
          </a:p>
          <a:p>
            <a:pPr lvl="1"/>
            <a:r>
              <a:rPr lang="en-US" dirty="0" smtClean="0"/>
              <a:t>13 Elastic Functions (and 35 implementations) created:</a:t>
            </a:r>
          </a:p>
          <a:p>
            <a:pPr lvl="2"/>
            <a:r>
              <a:rPr lang="en-US" i="1" dirty="0" smtClean="0"/>
              <a:t>Convolution:</a:t>
            </a:r>
            <a:r>
              <a:rPr lang="en-US" dirty="0" smtClean="0"/>
              <a:t> Circular Convolution, Convolution, 2D Convolution</a:t>
            </a:r>
          </a:p>
          <a:p>
            <a:pPr lvl="2"/>
            <a:r>
              <a:rPr lang="en-US" i="1" dirty="0" smtClean="0"/>
              <a:t>Linear Algebra:</a:t>
            </a:r>
            <a:r>
              <a:rPr lang="en-US" dirty="0" smtClean="0"/>
              <a:t> </a:t>
            </a:r>
            <a:r>
              <a:rPr lang="en-US" dirty="0"/>
              <a:t>Inner Product, Matrix </a:t>
            </a:r>
            <a:r>
              <a:rPr lang="en-US" dirty="0" smtClean="0"/>
              <a:t>Multiply</a:t>
            </a:r>
          </a:p>
          <a:p>
            <a:pPr lvl="2"/>
            <a:r>
              <a:rPr lang="en-US" i="1" dirty="0" smtClean="0"/>
              <a:t>Image Processing:</a:t>
            </a:r>
            <a:r>
              <a:rPr lang="en-US" dirty="0" smtClean="0"/>
              <a:t> </a:t>
            </a:r>
            <a:r>
              <a:rPr lang="en-US" dirty="0"/>
              <a:t>Mean Filter, Optical Flow, Prewitt Filter, </a:t>
            </a:r>
            <a:r>
              <a:rPr lang="en-US" dirty="0" smtClean="0"/>
              <a:t>Sum-of-Absolute-Differences</a:t>
            </a:r>
          </a:p>
          <a:p>
            <a:pPr lvl="2"/>
            <a:r>
              <a:rPr lang="en-US" i="1" dirty="0" smtClean="0"/>
              <a:t>Others:</a:t>
            </a:r>
            <a:r>
              <a:rPr lang="en-US" dirty="0" smtClean="0"/>
              <a:t> Floyd-Warshall, Lattice-Boltzmann, Longest Common Subsequence, and Sort</a:t>
            </a:r>
          </a:p>
          <a:p>
            <a:pPr lvl="2"/>
            <a:r>
              <a:rPr lang="en-US" i="1" dirty="0" smtClean="0"/>
              <a:t>Easy to add new Elastic Functions and Implementations</a:t>
            </a:r>
            <a:endParaRPr lang="en-US" i="1" dirty="0"/>
          </a:p>
          <a:p>
            <a:pPr lvl="1"/>
            <a:r>
              <a:rPr lang="en-US" dirty="0" smtClean="0"/>
              <a:t>5 processing resources supported:</a:t>
            </a:r>
          </a:p>
          <a:p>
            <a:pPr lvl="2"/>
            <a:r>
              <a:rPr lang="en-US" dirty="0" smtClean="0"/>
              <a:t>Multi-threaded implementations support MPI communication/synchronization features</a:t>
            </a:r>
          </a:p>
          <a:p>
            <a:pPr lvl="2"/>
            <a:r>
              <a:rPr lang="en-US" i="1" dirty="0" smtClean="0"/>
              <a:t>GPU support:</a:t>
            </a:r>
            <a:r>
              <a:rPr lang="en-US" dirty="0" smtClean="0"/>
              <a:t> any CUDA-supported GPUs</a:t>
            </a:r>
          </a:p>
          <a:p>
            <a:pPr lvl="2"/>
            <a:r>
              <a:rPr lang="en-US" i="1" dirty="0" smtClean="0"/>
              <a:t>FPGA support:</a:t>
            </a:r>
            <a:r>
              <a:rPr lang="en-US" dirty="0" smtClean="0"/>
              <a:t> H101PCIXM, PROCeIII, and </a:t>
            </a:r>
            <a:r>
              <a:rPr lang="en-US" dirty="0" err="1" smtClean="0"/>
              <a:t>PROCStarIII</a:t>
            </a:r>
            <a:endParaRPr lang="en-US" dirty="0" smtClean="0"/>
          </a:p>
          <a:p>
            <a:pPr lvl="2"/>
            <a:r>
              <a:rPr lang="en-US" i="1" dirty="0" smtClean="0"/>
              <a:t>Adding support for new resources requires creating a wrapper for the driver’s interface</a:t>
            </a:r>
          </a:p>
          <a:p>
            <a:pPr lvl="1"/>
            <a:r>
              <a:rPr lang="en-US" dirty="0" smtClean="0"/>
              <a:t>Elastic Computing Framework installed on:</a:t>
            </a:r>
          </a:p>
          <a:p>
            <a:pPr lvl="2"/>
            <a:r>
              <a:rPr lang="en-US" dirty="0" smtClean="0"/>
              <a:t>Alpha, Delta, Elastic, Marvel, Novo-G, and Warp</a:t>
            </a:r>
          </a:p>
          <a:p>
            <a:pPr lvl="2"/>
            <a:r>
              <a:rPr lang="en-US" i="1" dirty="0" smtClean="0"/>
              <a:t>Easy to add new platforms</a:t>
            </a:r>
          </a:p>
        </p:txBody>
      </p:sp>
    </p:spTree>
    <p:extLst>
      <p:ext uri="{BB962C8B-B14F-4D97-AF65-F5344CB8AC3E}">
        <p14:creationId xmlns:p14="http://schemas.microsoft.com/office/powerpoint/2010/main" xmlns="" val="453308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26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96690"/>
            <a:ext cx="4059392" cy="202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096690"/>
            <a:ext cx="4742624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2012" y="1727358"/>
            <a:ext cx="4191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Speedup of Convolution Elastic Function</a:t>
            </a:r>
            <a:br>
              <a:rPr lang="en-US" sz="1200" b="1" dirty="0" smtClean="0"/>
            </a:br>
            <a:r>
              <a:rPr lang="en-US" sz="1200" i="1" dirty="0" smtClean="0"/>
              <a:t>(as more resources are made available)</a:t>
            </a:r>
            <a:endParaRPr lang="en-US" sz="1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821392" y="1727358"/>
            <a:ext cx="4191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/>
              <a:t>Parallelization Decisions</a:t>
            </a:r>
            <a:br>
              <a:rPr lang="en-US" sz="1200" b="1" dirty="0" smtClean="0"/>
            </a:br>
            <a:r>
              <a:rPr lang="en-US" sz="1200" i="1" dirty="0" smtClean="0"/>
              <a:t>(for a invocation with work metric = 1,024,000)</a:t>
            </a:r>
            <a:endParaRPr lang="en-US" sz="12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4876800"/>
            <a:ext cx="8153400" cy="1905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Results collected on Elastic system</a:t>
            </a:r>
          </a:p>
          <a:p>
            <a:r>
              <a:rPr lang="en-US" dirty="0" smtClean="0"/>
              <a:t>Convolution Elastic Function contains 5 implementations:</a:t>
            </a:r>
          </a:p>
          <a:p>
            <a:pPr lvl="1"/>
            <a:r>
              <a:rPr lang="en-US" dirty="0" smtClean="0"/>
              <a:t>Single-threaded CPU implementation using time-domain algorithm</a:t>
            </a:r>
          </a:p>
          <a:p>
            <a:pPr lvl="1"/>
            <a:r>
              <a:rPr lang="en-US" dirty="0" smtClean="0"/>
              <a:t>Multi-threaded </a:t>
            </a:r>
            <a:r>
              <a:rPr lang="en-US" dirty="0"/>
              <a:t>CPU implementation using time-domain algorithm</a:t>
            </a:r>
          </a:p>
          <a:p>
            <a:pPr lvl="1"/>
            <a:r>
              <a:rPr lang="en-US" dirty="0" smtClean="0"/>
              <a:t>GPU implementation using time-domain algorithm</a:t>
            </a:r>
          </a:p>
          <a:p>
            <a:pPr lvl="1"/>
            <a:r>
              <a:rPr lang="en-US" dirty="0" smtClean="0"/>
              <a:t>FPGA implementation using frequency-domain algorithm</a:t>
            </a:r>
          </a:p>
          <a:p>
            <a:pPr lvl="1"/>
            <a:r>
              <a:rPr lang="en-US" dirty="0" smtClean="0"/>
              <a:t>Dependent implementation using overlap-add partitioning</a:t>
            </a:r>
          </a:p>
        </p:txBody>
      </p:sp>
    </p:spTree>
    <p:extLst>
      <p:ext uri="{BB962C8B-B14F-4D97-AF65-F5344CB8AC3E}">
        <p14:creationId xmlns:p14="http://schemas.microsoft.com/office/powerpoint/2010/main" xmlns="" val="2923658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27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5791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5943600" y="1600200"/>
            <a:ext cx="30480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Results collected on Delta, Elastic, Marvel, and Novo-G for 11 Elastic Functions:</a:t>
            </a:r>
          </a:p>
          <a:p>
            <a:pPr lvl="1"/>
            <a:r>
              <a:rPr lang="en-US" dirty="0" smtClean="0"/>
              <a:t>2DConv = 2D convolution</a:t>
            </a:r>
          </a:p>
          <a:p>
            <a:pPr lvl="1"/>
            <a:r>
              <a:rPr lang="en-US" dirty="0" err="1" smtClean="0"/>
              <a:t>Cconv</a:t>
            </a:r>
            <a:r>
              <a:rPr lang="en-US" dirty="0" smtClean="0"/>
              <a:t> = circular convolution</a:t>
            </a:r>
          </a:p>
          <a:p>
            <a:pPr lvl="1"/>
            <a:r>
              <a:rPr lang="en-US" dirty="0" err="1" smtClean="0"/>
              <a:t>Conv</a:t>
            </a:r>
            <a:r>
              <a:rPr lang="en-US" dirty="0" smtClean="0"/>
              <a:t> = 1D convolution</a:t>
            </a:r>
          </a:p>
          <a:p>
            <a:pPr lvl="1"/>
            <a:r>
              <a:rPr lang="en-US" dirty="0" smtClean="0"/>
              <a:t>FW = Floyd-</a:t>
            </a:r>
            <a:r>
              <a:rPr lang="en-US" dirty="0" err="1" smtClean="0"/>
              <a:t>Warshall</a:t>
            </a:r>
            <a:endParaRPr lang="en-US" dirty="0" smtClean="0"/>
          </a:p>
          <a:p>
            <a:pPr lvl="1"/>
            <a:r>
              <a:rPr lang="en-US" dirty="0" smtClean="0"/>
              <a:t>Inner = inner-product</a:t>
            </a:r>
          </a:p>
          <a:p>
            <a:pPr lvl="1"/>
            <a:r>
              <a:rPr lang="en-US" dirty="0" smtClean="0"/>
              <a:t>Mean = mean image filter</a:t>
            </a:r>
          </a:p>
          <a:p>
            <a:pPr lvl="1"/>
            <a:r>
              <a:rPr lang="en-US" dirty="0" smtClean="0"/>
              <a:t>MM = matrix multiply</a:t>
            </a:r>
          </a:p>
          <a:p>
            <a:pPr lvl="1"/>
            <a:r>
              <a:rPr lang="en-US" dirty="0" smtClean="0"/>
              <a:t>Optical = optical flow</a:t>
            </a:r>
          </a:p>
          <a:p>
            <a:pPr lvl="1"/>
            <a:r>
              <a:rPr lang="en-US" dirty="0" smtClean="0"/>
              <a:t>Prewitt = Prewitt edge detection</a:t>
            </a:r>
          </a:p>
          <a:p>
            <a:pPr lvl="1"/>
            <a:r>
              <a:rPr lang="en-US" dirty="0" smtClean="0"/>
              <a:t>SAD = sum of absolute differences</a:t>
            </a:r>
          </a:p>
          <a:p>
            <a:pPr lvl="1"/>
            <a:r>
              <a:rPr lang="en-US" dirty="0" smtClean="0"/>
              <a:t>Sort = sort</a:t>
            </a:r>
          </a:p>
        </p:txBody>
      </p:sp>
    </p:spTree>
    <p:extLst>
      <p:ext uri="{BB962C8B-B14F-4D97-AF65-F5344CB8AC3E}">
        <p14:creationId xmlns:p14="http://schemas.microsoft.com/office/powerpoint/2010/main" xmlns="" val="3661744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List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Elastic Computing Publications:</a:t>
            </a:r>
          </a:p>
          <a:p>
            <a:pPr lvl="1"/>
            <a:r>
              <a:rPr lang="en-US" u="sng" dirty="0"/>
              <a:t>J. Wernsing</a:t>
            </a:r>
            <a:r>
              <a:rPr lang="en-US" dirty="0"/>
              <a:t> and G. Stitt, </a:t>
            </a:r>
            <a:r>
              <a:rPr lang="en-US" i="1" dirty="0"/>
              <a:t>“Elastic computing: a framework for transparent, portable, and adaptive multi-core heterogeneous computing,”</a:t>
            </a:r>
            <a:r>
              <a:rPr lang="en-US" dirty="0"/>
              <a:t> in LCTES’10: Proceedings of the ACM SIGPLAN/SIGBED 2010 conference on Languages, compilers, and tools for embedded systems, pp. 115–124, 2010.</a:t>
            </a:r>
          </a:p>
          <a:p>
            <a:pPr lvl="1"/>
            <a:r>
              <a:rPr lang="en-US" u="sng" dirty="0"/>
              <a:t>J. Wernsing</a:t>
            </a:r>
            <a:r>
              <a:rPr lang="en-US" dirty="0"/>
              <a:t> and G. Stitt, </a:t>
            </a:r>
            <a:r>
              <a:rPr lang="en-US" i="1" dirty="0"/>
              <a:t>“A scalable performance prediction heuristic for implementation planning on heterogeneous systems,”</a:t>
            </a:r>
            <a:r>
              <a:rPr lang="en-US" dirty="0"/>
              <a:t> in ESTIMedia’10: 8th IEEE Workshop on Embedded Systems for Real-Time Multimedia, pp. 71 –80, 2010.</a:t>
            </a:r>
          </a:p>
          <a:p>
            <a:pPr lvl="1"/>
            <a:r>
              <a:rPr lang="en-US" u="sng" dirty="0"/>
              <a:t>J. Wernsing</a:t>
            </a:r>
            <a:r>
              <a:rPr lang="en-US" dirty="0"/>
              <a:t> and G. Stitt, </a:t>
            </a:r>
            <a:r>
              <a:rPr lang="en-US" i="1" dirty="0"/>
              <a:t>"RACECAR: A Heuristic for Automatic Function Specialization on Multi-core Heterogeneous Systems,"</a:t>
            </a:r>
            <a:r>
              <a:rPr lang="en-US" dirty="0"/>
              <a:t> under review in PPoPP'12: 17th ACM SIGPLAN Symposium on Principles and Practice of Parallel Programming, 2012.</a:t>
            </a:r>
          </a:p>
          <a:p>
            <a:pPr lvl="1"/>
            <a:r>
              <a:rPr lang="en-US" u="sng" dirty="0"/>
              <a:t>J. Wernsing</a:t>
            </a:r>
            <a:r>
              <a:rPr lang="en-US" dirty="0"/>
              <a:t> and G. Stitt, </a:t>
            </a:r>
            <a:r>
              <a:rPr lang="en-US" i="1" dirty="0" smtClean="0"/>
              <a:t>Elastic </a:t>
            </a:r>
            <a:r>
              <a:rPr lang="en-US" i="1" dirty="0"/>
              <a:t>Computing: A Portable Optimization Framework for Hybrid Computers</a:t>
            </a:r>
            <a:r>
              <a:rPr lang="en-US" dirty="0" smtClean="0"/>
              <a:t>, </a:t>
            </a:r>
            <a:r>
              <a:rPr lang="en-US" dirty="0"/>
              <a:t>under review </a:t>
            </a:r>
            <a:r>
              <a:rPr lang="en-US" dirty="0" smtClean="0"/>
              <a:t>in Parallel </a:t>
            </a:r>
            <a:r>
              <a:rPr lang="en-US" dirty="0"/>
              <a:t>Computing Journal (</a:t>
            </a:r>
            <a:r>
              <a:rPr lang="en-US" dirty="0" err="1"/>
              <a:t>ParCo</a:t>
            </a:r>
            <a:r>
              <a:rPr lang="en-US" dirty="0"/>
              <a:t>) Special Issue on Application Accelerators in HPC.</a:t>
            </a:r>
          </a:p>
          <a:p>
            <a:endParaRPr lang="en-US" dirty="0" smtClean="0"/>
          </a:p>
          <a:p>
            <a:r>
              <a:rPr lang="en-US" dirty="0" smtClean="0"/>
              <a:t>Other Publications:</a:t>
            </a:r>
          </a:p>
          <a:p>
            <a:pPr lvl="1"/>
            <a:r>
              <a:rPr lang="en-US" u="sng" dirty="0" smtClean="0"/>
              <a:t>J</a:t>
            </a:r>
            <a:r>
              <a:rPr lang="en-US" u="sng" dirty="0"/>
              <a:t>. Wernsing</a:t>
            </a:r>
            <a:r>
              <a:rPr lang="en-US" dirty="0"/>
              <a:t>, J. Ling, G. </a:t>
            </a:r>
            <a:r>
              <a:rPr lang="en-US" dirty="0" err="1"/>
              <a:t>Cieslewski</a:t>
            </a:r>
            <a:r>
              <a:rPr lang="en-US" dirty="0"/>
              <a:t>, and A. George, </a:t>
            </a:r>
            <a:r>
              <a:rPr lang="en-US" i="1" dirty="0"/>
              <a:t>"Lightweight Reliable Communications Library for High-Performance Embedded Space Applications,"</a:t>
            </a:r>
            <a:r>
              <a:rPr lang="en-US" dirty="0"/>
              <a:t> in DSN'07: 37th Annual IEEE/IFIP International Conference on Dependable Systems and Networks, Edinburgh, UK, June 25-28, 2007 (student forum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J</a:t>
            </a:r>
            <a:r>
              <a:rPr lang="en-US" dirty="0"/>
              <a:t>. Coole, </a:t>
            </a:r>
            <a:r>
              <a:rPr lang="en-US" u="sng" dirty="0"/>
              <a:t>J. Wernsing</a:t>
            </a:r>
            <a:r>
              <a:rPr lang="en-US" dirty="0"/>
              <a:t>, and G. Stitt, </a:t>
            </a:r>
            <a:r>
              <a:rPr lang="en-US" i="1" dirty="0"/>
              <a:t>"A Traversal Cache Framework for FPGA Acceleration of Pointer Data Structures: A Case Study on Barnes-Hut N-body Simulation,"</a:t>
            </a:r>
            <a:r>
              <a:rPr lang="en-US" dirty="0"/>
              <a:t> in ReConFig'09: International Conference on Reconfigurable Computing and FPGAs, pp. 143-148, 2009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J</a:t>
            </a:r>
            <a:r>
              <a:rPr lang="en-US" dirty="0"/>
              <a:t>. Fowers, G. Brown, </a:t>
            </a:r>
            <a:r>
              <a:rPr lang="en-US" u="sng" dirty="0"/>
              <a:t>J. Wernsing</a:t>
            </a:r>
            <a:r>
              <a:rPr lang="en-US" dirty="0"/>
              <a:t>, and G. Stitt, </a:t>
            </a:r>
            <a:r>
              <a:rPr lang="en-US" i="1" dirty="0" smtClean="0"/>
              <a:t>A Performance </a:t>
            </a:r>
            <a:r>
              <a:rPr lang="en-US" i="1" dirty="0"/>
              <a:t>and </a:t>
            </a:r>
            <a:r>
              <a:rPr lang="en-US" i="1" dirty="0" smtClean="0"/>
              <a:t>Energy Comparison </a:t>
            </a:r>
            <a:r>
              <a:rPr lang="en-US" i="1" dirty="0"/>
              <a:t>of </a:t>
            </a:r>
            <a:r>
              <a:rPr lang="en-US" i="1" dirty="0" smtClean="0"/>
              <a:t>Convolution </a:t>
            </a:r>
            <a:r>
              <a:rPr lang="en-US" i="1" dirty="0"/>
              <a:t>on GPUs, FPGAs, and </a:t>
            </a:r>
            <a:r>
              <a:rPr lang="en-US" i="1" dirty="0" smtClean="0"/>
              <a:t>Multicore Processors</a:t>
            </a:r>
            <a:r>
              <a:rPr lang="en-US" dirty="0" smtClean="0"/>
              <a:t>, </a:t>
            </a:r>
            <a:r>
              <a:rPr lang="en-US" dirty="0"/>
              <a:t>under review in </a:t>
            </a:r>
            <a:r>
              <a:rPr lang="en-US" dirty="0" smtClean="0"/>
              <a:t>ACM Transactions on Architecture and Code Optimization (TACO) Special Issue on High-Performance and Embedded Architectures and Compilers.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3201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Elastic Computing enables effective multi-core heterogeneous computing by:</a:t>
            </a:r>
          </a:p>
          <a:p>
            <a:pPr lvl="1"/>
            <a:r>
              <a:rPr lang="en-US" dirty="0"/>
              <a:t>Providing a framework for designing, reusing, and automatically optimizing </a:t>
            </a:r>
            <a:r>
              <a:rPr lang="en-US" dirty="0" smtClean="0"/>
              <a:t>computation </a:t>
            </a:r>
            <a:r>
              <a:rPr lang="en-US" dirty="0"/>
              <a:t>on multi-core heterogeneous systems</a:t>
            </a:r>
          </a:p>
          <a:p>
            <a:pPr lvl="1"/>
            <a:r>
              <a:rPr lang="en-US" dirty="0" smtClean="0"/>
              <a:t>Adapting execution decisions to execute efficiently based on the invocation’s input </a:t>
            </a:r>
            <a:r>
              <a:rPr lang="en-US" dirty="0"/>
              <a:t>parameters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>availability of system resources</a:t>
            </a:r>
            <a:endParaRPr lang="en-US" dirty="0"/>
          </a:p>
          <a:p>
            <a:pPr lvl="1"/>
            <a:r>
              <a:rPr lang="en-US" dirty="0" smtClean="0"/>
              <a:t>Abstracting application developers from computation and optimization details</a:t>
            </a:r>
          </a:p>
          <a:p>
            <a:pPr lvl="1"/>
            <a:r>
              <a:rPr lang="en-US" dirty="0" smtClean="0"/>
              <a:t>Enabling applications to be portable yet efficient across different systems</a:t>
            </a:r>
          </a:p>
          <a:p>
            <a:endParaRPr lang="en-US" dirty="0" smtClean="0"/>
          </a:p>
          <a:p>
            <a:r>
              <a:rPr lang="en-US" dirty="0" smtClean="0"/>
              <a:t>Main research challenges:</a:t>
            </a:r>
          </a:p>
          <a:p>
            <a:pPr lvl="1"/>
            <a:r>
              <a:rPr lang="en-US" i="1" dirty="0" smtClean="0"/>
              <a:t>Implementation Planning</a:t>
            </a:r>
            <a:r>
              <a:rPr lang="en-US" dirty="0" smtClean="0"/>
              <a:t> ,which creates performance predictors for implementations</a:t>
            </a:r>
          </a:p>
          <a:p>
            <a:pPr lvl="1"/>
            <a:r>
              <a:rPr lang="en-US" i="1" dirty="0" smtClean="0"/>
              <a:t>Optimization Planning,</a:t>
            </a:r>
            <a:r>
              <a:rPr lang="en-US" dirty="0" smtClean="0"/>
              <a:t> which predetermines efficient execution decisions by analyzing the performance predictors</a:t>
            </a:r>
          </a:p>
          <a:p>
            <a:endParaRPr lang="en-US" dirty="0" smtClean="0"/>
          </a:p>
          <a:p>
            <a:r>
              <a:rPr lang="en-US" dirty="0" smtClean="0"/>
              <a:t>Proposed improvements:</a:t>
            </a:r>
          </a:p>
          <a:p>
            <a:pPr lvl="1"/>
            <a:r>
              <a:rPr lang="en-US" dirty="0" smtClean="0"/>
              <a:t>Improve </a:t>
            </a:r>
            <a:r>
              <a:rPr lang="en-US" i="1" dirty="0" smtClean="0"/>
              <a:t>Implementation Planning</a:t>
            </a:r>
            <a:r>
              <a:rPr lang="en-US" dirty="0" smtClean="0"/>
              <a:t> to more intelligently sample an implementation when creating an IPG, resulting in a reduced installation-time overhead without reducing accuracy</a:t>
            </a:r>
          </a:p>
          <a:p>
            <a:pPr lvl="1"/>
            <a:r>
              <a:rPr lang="en-US" dirty="0" smtClean="0"/>
              <a:t>Improve </a:t>
            </a:r>
            <a:r>
              <a:rPr lang="en-US" i="1" dirty="0" smtClean="0"/>
              <a:t>Optimization Planning</a:t>
            </a:r>
            <a:r>
              <a:rPr lang="en-US" dirty="0" smtClean="0"/>
              <a:t> to consider more partitioning options, resulting in improved efficiency when parallelizing computation</a:t>
            </a:r>
          </a:p>
          <a:p>
            <a:endParaRPr lang="en-US" dirty="0" smtClean="0"/>
          </a:p>
          <a:p>
            <a:r>
              <a:rPr lang="en-US" b="1" i="1" dirty="0" smtClean="0"/>
              <a:t>Questions?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xmlns="" val="3526726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>
            <a:off x="5257800" y="4800600"/>
            <a:ext cx="1143000" cy="70267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5334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048000" y="3048000"/>
            <a:ext cx="2286000" cy="1066800"/>
            <a:chOff x="5334000" y="2438400"/>
            <a:chExt cx="2286000" cy="10668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100);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6248400" y="2819400"/>
            <a:ext cx="2209800" cy="2560262"/>
            <a:chOff x="6248400" y="2819400"/>
            <a:chExt cx="2209800" cy="2560262"/>
          </a:xfrm>
        </p:grpSpPr>
        <p:sp>
          <p:nvSpPr>
            <p:cNvPr id="169" name="Rectangular Callout 168"/>
            <p:cNvSpPr/>
            <p:nvPr/>
          </p:nvSpPr>
          <p:spPr>
            <a:xfrm>
              <a:off x="6248400" y="2819400"/>
              <a:ext cx="2209800" cy="2362200"/>
            </a:xfrm>
            <a:prstGeom prst="wedgeRectCallout">
              <a:avLst>
                <a:gd name="adj1" fmla="val -93922"/>
                <a:gd name="adj2" fmla="val 267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5894209" y="338941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Performance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 rot="16200000" flipH="1">
              <a:off x="6045118" y="3543299"/>
              <a:ext cx="1295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18898726">
              <a:off x="6275191" y="4457875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18898726">
              <a:off x="6555524" y="4516912"/>
              <a:ext cx="1233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 smtClean="0"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 rot="18898726">
              <a:off x="6920728" y="4555029"/>
              <a:ext cx="1341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Insertion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921419" y="3047999"/>
              <a:ext cx="304800" cy="1143001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378619" y="3733801"/>
              <a:ext cx="304800" cy="4572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35819" y="3962401"/>
              <a:ext cx="304800" cy="2286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6692819" y="4191001"/>
              <a:ext cx="160020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Oval 78"/>
          <p:cNvSpPr/>
          <p:nvPr/>
        </p:nvSpPr>
        <p:spPr>
          <a:xfrm rot="2700000">
            <a:off x="6627987" y="3978592"/>
            <a:ext cx="431053" cy="1190227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TextBox 34"/>
          <p:cNvSpPr txBox="1"/>
          <p:nvPr/>
        </p:nvSpPr>
        <p:spPr>
          <a:xfrm>
            <a:off x="152400" y="3657599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48000" y="3048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sort(A, 100);</a:t>
            </a:r>
          </a:p>
        </p:txBody>
      </p:sp>
      <p:sp>
        <p:nvSpPr>
          <p:cNvPr id="48" name="Content Placeholder 110"/>
          <p:cNvSpPr txBox="1">
            <a:spLocks/>
          </p:cNvSpPr>
          <p:nvPr/>
        </p:nvSpPr>
        <p:spPr>
          <a:xfrm>
            <a:off x="612648" y="1600200"/>
            <a:ext cx="8153400" cy="11430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Instead of specifying a specific implementation, applications use </a:t>
            </a:r>
            <a:r>
              <a:rPr kumimoji="0" lang="en-US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Elastic Functions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1500" b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Elastic Functions contain</a:t>
            </a:r>
            <a:r>
              <a:rPr kumimoji="0" lang="en-US" sz="1500" b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 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knowledge-base of implementation and parallelization options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 run-time, </a:t>
            </a:r>
            <a:r>
              <a:rPr kumimoji="0" lang="en-US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Elastic Computing Framework 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determines the best execution decisions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Decision based on available system resources as well as function parameters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06259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14758E-6 L 5.55112E-17 0.1973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6676E-6 L 0.70416 0.3129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5" grpId="0"/>
      <p:bldP spid="35" grpId="1"/>
      <p:bldP spid="35" grpId="2"/>
      <p:bldP spid="23" grpId="0"/>
      <p:bldP spid="23" grpId="1"/>
      <p:bldP spid="23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>
            <a:off x="5257800" y="4800600"/>
            <a:ext cx="1143000" cy="70267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5334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8" name="Group 29"/>
          <p:cNvGrpSpPr/>
          <p:nvPr/>
        </p:nvGrpSpPr>
        <p:grpSpPr>
          <a:xfrm>
            <a:off x="3048000" y="3048000"/>
            <a:ext cx="2286000" cy="1066800"/>
            <a:chOff x="5334000" y="2438400"/>
            <a:chExt cx="2286000" cy="10668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100);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248400" y="2819400"/>
            <a:ext cx="2209800" cy="2560262"/>
            <a:chOff x="6248400" y="2819400"/>
            <a:chExt cx="2209800" cy="2560262"/>
          </a:xfrm>
        </p:grpSpPr>
        <p:sp>
          <p:nvSpPr>
            <p:cNvPr id="169" name="Rectangular Callout 168"/>
            <p:cNvSpPr/>
            <p:nvPr/>
          </p:nvSpPr>
          <p:spPr>
            <a:xfrm>
              <a:off x="6248400" y="2819400"/>
              <a:ext cx="2209800" cy="2362200"/>
            </a:xfrm>
            <a:prstGeom prst="wedgeRectCallout">
              <a:avLst>
                <a:gd name="adj1" fmla="val -93922"/>
                <a:gd name="adj2" fmla="val 267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5894209" y="338941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Performance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 rot="16200000" flipH="1">
              <a:off x="6045118" y="3543299"/>
              <a:ext cx="1295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18898726">
              <a:off x="6275191" y="4457875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18898726">
              <a:off x="6555524" y="4516912"/>
              <a:ext cx="1233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 smtClean="0"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 rot="18898726">
              <a:off x="6920728" y="4555029"/>
              <a:ext cx="1341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Insertion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921419" y="3581400"/>
              <a:ext cx="304800" cy="6096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378619" y="3048000"/>
              <a:ext cx="304800" cy="1143001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35819" y="3810000"/>
              <a:ext cx="304800" cy="381001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6692819" y="4191001"/>
              <a:ext cx="160020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Oval 78"/>
          <p:cNvSpPr/>
          <p:nvPr/>
        </p:nvSpPr>
        <p:spPr>
          <a:xfrm rot="2700000">
            <a:off x="7031012" y="4034890"/>
            <a:ext cx="379588" cy="1190227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>
            <a:normAutofit fontScale="92500" lnSpcReduction="20000"/>
          </a:bodyPr>
          <a:lstStyle/>
          <a:p>
            <a:pPr lvl="0">
              <a:defRPr/>
            </a:pPr>
            <a:r>
              <a:rPr lang="en-US" sz="1700" dirty="0"/>
              <a:t>Instead of specifying a specific implementation, applications use </a:t>
            </a:r>
            <a:r>
              <a:rPr lang="en-US" sz="1700" i="1" dirty="0"/>
              <a:t>Elastic Functions </a:t>
            </a:r>
          </a:p>
          <a:p>
            <a:pPr lvl="1">
              <a:defRPr/>
            </a:pPr>
            <a:r>
              <a:rPr lang="en-US" sz="1500" dirty="0"/>
              <a:t>Elastic Functions contain a knowledge-base of implementation and parallelization options</a:t>
            </a:r>
          </a:p>
          <a:p>
            <a:pPr lvl="0">
              <a:defRPr/>
            </a:pPr>
            <a:r>
              <a:rPr lang="en-US" sz="1700" dirty="0"/>
              <a:t>At run-time, </a:t>
            </a:r>
            <a:r>
              <a:rPr lang="en-US" sz="1700" i="1" dirty="0"/>
              <a:t>Elastic Computing Framework </a:t>
            </a:r>
            <a:r>
              <a:rPr lang="en-US" sz="1700" dirty="0"/>
              <a:t>determines the best execution decisions</a:t>
            </a:r>
          </a:p>
          <a:p>
            <a:pPr lvl="1">
              <a:defRPr/>
            </a:pPr>
            <a:r>
              <a:rPr lang="en-US" sz="1500" dirty="0"/>
              <a:t>Decision based on available system resources as well as function parameters</a:t>
            </a:r>
          </a:p>
        </p:txBody>
      </p:sp>
      <p:pic>
        <p:nvPicPr>
          <p:cNvPr id="4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152400" y="45720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bitonic_sort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24814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06176E-6 L 0.69583 0.1797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47" grpId="0"/>
      <p:bldP spid="47" grpId="1"/>
      <p:bldP spid="4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>
            <a:off x="5257800" y="4800600"/>
            <a:ext cx="1143000" cy="70267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5334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048000" y="3048000"/>
            <a:ext cx="228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3048000" y="3048000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solidFill>
                  <a:srgbClr val="1736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main(...) {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sort(A, 100);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If multiple resources </a:t>
            </a:r>
            <a:r>
              <a:rPr lang="en-US" sz="1600" dirty="0" smtClean="0"/>
              <a:t>are available</a:t>
            </a:r>
            <a:r>
              <a:rPr lang="en-US" sz="1600" dirty="0"/>
              <a:t>, </a:t>
            </a:r>
            <a:r>
              <a:rPr lang="en-US" sz="1600" dirty="0" smtClean="0"/>
              <a:t>the Elastic </a:t>
            </a:r>
            <a:r>
              <a:rPr lang="en-US" sz="1600" dirty="0"/>
              <a:t>Computing Framework will </a:t>
            </a:r>
            <a:r>
              <a:rPr lang="en-US" sz="1600" i="1" dirty="0"/>
              <a:t>dynamically parallelize</a:t>
            </a:r>
            <a:r>
              <a:rPr lang="en-US" sz="1600" dirty="0"/>
              <a:t> work across different resources</a:t>
            </a:r>
          </a:p>
          <a:p>
            <a:pPr lvl="1"/>
            <a:r>
              <a:rPr lang="en-US" sz="1400" dirty="0"/>
              <a:t>Automatically determines efficient </a:t>
            </a:r>
            <a:r>
              <a:rPr lang="en-US" sz="1400" dirty="0" smtClean="0"/>
              <a:t>partitioning of </a:t>
            </a:r>
            <a:r>
              <a:rPr lang="en-US" sz="1400" dirty="0"/>
              <a:t>work </a:t>
            </a:r>
            <a:r>
              <a:rPr lang="en-US" sz="1400" dirty="0" smtClean="0"/>
              <a:t>to </a:t>
            </a:r>
            <a:r>
              <a:rPr lang="en-US" sz="1400" dirty="0"/>
              <a:t>resources</a:t>
            </a:r>
          </a:p>
          <a:p>
            <a:pPr lvl="1"/>
            <a:r>
              <a:rPr lang="en-US" sz="1400" dirty="0"/>
              <a:t>Also, determines most efficient implementation for each resource individually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" y="45720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bitonic_sort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grpSp>
        <p:nvGrpSpPr>
          <p:cNvPr id="133" name="Group 132"/>
          <p:cNvGrpSpPr/>
          <p:nvPr/>
        </p:nvGrpSpPr>
        <p:grpSpPr>
          <a:xfrm>
            <a:off x="6248400" y="3352800"/>
            <a:ext cx="2209800" cy="1981200"/>
            <a:chOff x="6248400" y="3352800"/>
            <a:chExt cx="2209800" cy="1981200"/>
          </a:xfrm>
        </p:grpSpPr>
        <p:sp>
          <p:nvSpPr>
            <p:cNvPr id="124" name="Rectangle 123"/>
            <p:cNvSpPr/>
            <p:nvPr/>
          </p:nvSpPr>
          <p:spPr>
            <a:xfrm>
              <a:off x="6248400" y="3352800"/>
              <a:ext cx="2209800" cy="1600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858000" y="3733800"/>
              <a:ext cx="990600" cy="3048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partition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24600" y="4343400"/>
              <a:ext cx="914400" cy="457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7467600" y="4343400"/>
              <a:ext cx="914400" cy="457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75" name="Straight Arrow Connector 74"/>
            <p:cNvCxnSpPr>
              <a:stCxn id="63" idx="2"/>
              <a:endCxn id="70" idx="0"/>
            </p:cNvCxnSpPr>
            <p:nvPr/>
          </p:nvCxnSpPr>
          <p:spPr>
            <a:xfrm rot="5400000">
              <a:off x="6915150" y="3905250"/>
              <a:ext cx="304800" cy="5715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3" idx="2"/>
              <a:endCxn id="71" idx="0"/>
            </p:cNvCxnSpPr>
            <p:nvPr/>
          </p:nvCxnSpPr>
          <p:spPr>
            <a:xfrm rot="16200000" flipH="1">
              <a:off x="7486650" y="3905250"/>
              <a:ext cx="304800" cy="5715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70" idx="2"/>
            </p:cNvCxnSpPr>
            <p:nvPr/>
          </p:nvCxnSpPr>
          <p:spPr>
            <a:xfrm rot="16200000" flipH="1">
              <a:off x="6629400" y="4953000"/>
              <a:ext cx="533400" cy="22860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71" idx="2"/>
            </p:cNvCxnSpPr>
            <p:nvPr/>
          </p:nvCxnSpPr>
          <p:spPr>
            <a:xfrm rot="5400000">
              <a:off x="7581900" y="4991100"/>
              <a:ext cx="533400" cy="15240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6400800" y="3352800"/>
              <a:ext cx="1905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Microsoft Sans Serif" pitchFamily="34" charset="0"/>
                  <a:cs typeface="Microsoft Sans Serif" pitchFamily="34" charset="0"/>
                </a:rPr>
                <a:t>Logical Execution</a:t>
              </a:r>
              <a:endParaRPr lang="en-US" sz="16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152400" y="3657599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11934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6676E-6 L 0.67083 0.312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00" y="15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06176E-6 L 0.7375 0.1797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132" grpId="0"/>
      <p:bldP spid="132" grpId="1"/>
      <p:bldP spid="13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>
            <a:off x="5257800" y="4800600"/>
            <a:ext cx="1143000" cy="70267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5334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048000" y="3048000"/>
            <a:ext cx="228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3048000" y="3048000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solidFill>
                  <a:srgbClr val="1736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main(...) {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sort(A, 100);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If multiple resources are available, the Elastic Computing Framework will </a:t>
            </a:r>
            <a:r>
              <a:rPr lang="en-US" sz="1600" i="1" dirty="0"/>
              <a:t>dynamically parallelize</a:t>
            </a:r>
            <a:r>
              <a:rPr lang="en-US" sz="1600" dirty="0"/>
              <a:t> work across different resources</a:t>
            </a:r>
          </a:p>
          <a:p>
            <a:pPr lvl="1"/>
            <a:r>
              <a:rPr lang="en-US" sz="1400" dirty="0"/>
              <a:t>Automatically determines efficient partitioning of work to resources</a:t>
            </a:r>
          </a:p>
          <a:p>
            <a:pPr lvl="1"/>
            <a:r>
              <a:rPr lang="en-US" sz="1400" dirty="0"/>
              <a:t>Also, determines most efficient implementation for each resource individually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5410200" y="2819400"/>
            <a:ext cx="3581400" cy="2590800"/>
            <a:chOff x="5410200" y="2819400"/>
            <a:chExt cx="3581400" cy="2590800"/>
          </a:xfrm>
        </p:grpSpPr>
        <p:sp>
          <p:nvSpPr>
            <p:cNvPr id="124" name="Rectangle 123"/>
            <p:cNvSpPr/>
            <p:nvPr/>
          </p:nvSpPr>
          <p:spPr>
            <a:xfrm>
              <a:off x="5410200" y="2819400"/>
              <a:ext cx="35814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705600" y="3200400"/>
              <a:ext cx="990600" cy="3048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partition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5486400" y="4495800"/>
              <a:ext cx="914400" cy="457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6477000" y="4495800"/>
              <a:ext cx="914400" cy="457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48400" y="2819400"/>
              <a:ext cx="1905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Microsoft Sans Serif" pitchFamily="34" charset="0"/>
                  <a:cs typeface="Microsoft Sans Serif" pitchFamily="34" charset="0"/>
                </a:rPr>
                <a:t>Logical Execution</a:t>
              </a:r>
              <a:endParaRPr lang="en-US" sz="16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7467600" y="4495800"/>
              <a:ext cx="914400" cy="4572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5943600" y="3810000"/>
              <a:ext cx="990600" cy="3048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partition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620000" y="3810000"/>
              <a:ext cx="990600" cy="3048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Microsoft Sans Serif" pitchFamily="34" charset="0"/>
                  <a:cs typeface="Microsoft Sans Serif" pitchFamily="34" charset="0"/>
                </a:rPr>
                <a:t>partition</a:t>
              </a:r>
              <a:endParaRPr lang="en-US" sz="1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382000" y="44196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…</a:t>
              </a:r>
              <a:endParaRPr lang="en-US" sz="3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Straight Arrow Connector 68"/>
            <p:cNvCxnSpPr>
              <a:stCxn id="63" idx="2"/>
              <a:endCxn id="66" idx="0"/>
            </p:cNvCxnSpPr>
            <p:nvPr/>
          </p:nvCxnSpPr>
          <p:spPr>
            <a:xfrm rot="5400000">
              <a:off x="6667500" y="3276600"/>
              <a:ext cx="304800" cy="7620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3" idx="2"/>
              <a:endCxn id="67" idx="0"/>
            </p:cNvCxnSpPr>
            <p:nvPr/>
          </p:nvCxnSpPr>
          <p:spPr>
            <a:xfrm rot="16200000" flipH="1">
              <a:off x="7505700" y="3200400"/>
              <a:ext cx="304800" cy="9144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66" idx="2"/>
              <a:endCxn id="70" idx="0"/>
            </p:cNvCxnSpPr>
            <p:nvPr/>
          </p:nvCxnSpPr>
          <p:spPr>
            <a:xfrm rot="5400000">
              <a:off x="6000750" y="4057650"/>
              <a:ext cx="381000" cy="4953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66" idx="2"/>
              <a:endCxn id="71" idx="0"/>
            </p:cNvCxnSpPr>
            <p:nvPr/>
          </p:nvCxnSpPr>
          <p:spPr>
            <a:xfrm rot="16200000" flipH="1">
              <a:off x="6496050" y="4057650"/>
              <a:ext cx="381000" cy="4953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67" idx="2"/>
              <a:endCxn id="65" idx="0"/>
            </p:cNvCxnSpPr>
            <p:nvPr/>
          </p:nvCxnSpPr>
          <p:spPr>
            <a:xfrm rot="5400000">
              <a:off x="7829550" y="4210050"/>
              <a:ext cx="381000" cy="1905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67" idx="2"/>
            </p:cNvCxnSpPr>
            <p:nvPr/>
          </p:nvCxnSpPr>
          <p:spPr>
            <a:xfrm rot="16200000" flipH="1">
              <a:off x="8286750" y="3943350"/>
              <a:ext cx="381000" cy="723900"/>
            </a:xfrm>
            <a:prstGeom prst="straightConnector1">
              <a:avLst/>
            </a:prstGeom>
            <a:ln w="28575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70" idx="2"/>
            </p:cNvCxnSpPr>
            <p:nvPr/>
          </p:nvCxnSpPr>
          <p:spPr>
            <a:xfrm rot="16200000" flipH="1">
              <a:off x="5867400" y="5029200"/>
              <a:ext cx="381000" cy="22860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71" idx="2"/>
            </p:cNvCxnSpPr>
            <p:nvPr/>
          </p:nvCxnSpPr>
          <p:spPr>
            <a:xfrm rot="16200000" flipH="1">
              <a:off x="6743700" y="5143500"/>
              <a:ext cx="457200" cy="7620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65" idx="2"/>
            </p:cNvCxnSpPr>
            <p:nvPr/>
          </p:nvCxnSpPr>
          <p:spPr>
            <a:xfrm rot="5400000">
              <a:off x="7581900" y="5067300"/>
              <a:ext cx="457200" cy="228600"/>
            </a:xfrm>
            <a:prstGeom prst="straightConnector1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229107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 flipV="1">
            <a:off x="5257800" y="4436477"/>
            <a:ext cx="1143000" cy="36412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4267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8" name="Group 29"/>
          <p:cNvGrpSpPr/>
          <p:nvPr/>
        </p:nvGrpSpPr>
        <p:grpSpPr>
          <a:xfrm>
            <a:off x="3048000" y="3048000"/>
            <a:ext cx="2286000" cy="1066800"/>
            <a:chOff x="5334000" y="2438400"/>
            <a:chExt cx="2286000" cy="10668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100);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1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Elastic Computing is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transparent</a:t>
            </a:r>
          </a:p>
          <a:p>
            <a:pPr lvl="1"/>
            <a:endParaRPr lang="en-US" sz="1800" dirty="0" smtClean="0"/>
          </a:p>
          <a:p>
            <a:endParaRPr lang="en-US" sz="1800" dirty="0"/>
          </a:p>
        </p:txBody>
      </p:sp>
      <p:pic>
        <p:nvPicPr>
          <p:cNvPr id="12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Rounded Rectangular Callout 34"/>
          <p:cNvSpPr/>
          <p:nvPr/>
        </p:nvSpPr>
        <p:spPr>
          <a:xfrm>
            <a:off x="5715000" y="3048000"/>
            <a:ext cx="3276600" cy="910053"/>
          </a:xfrm>
          <a:prstGeom prst="wedgeRoundRectCallout">
            <a:avLst>
              <a:gd name="adj1" fmla="val -91465"/>
              <a:gd name="adj2" fmla="val 66043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Applications treat Elastic Computing as a high-performance auto-tuning library of functions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Rounded Rectangular Callout 35"/>
          <p:cNvSpPr/>
          <p:nvPr/>
        </p:nvSpPr>
        <p:spPr>
          <a:xfrm>
            <a:off x="5486400" y="5446700"/>
            <a:ext cx="3525572" cy="910053"/>
          </a:xfrm>
          <a:prstGeom prst="wedgeRoundRectCallout">
            <a:avLst>
              <a:gd name="adj1" fmla="val -39833"/>
              <a:gd name="adj2" fmla="val -116305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Elastic Computing determines how to efficiently execute the Elastic Functions on behalf of the application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67322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51" name="Straight Arrow Connector 50"/>
          <p:cNvCxnSpPr>
            <a:stCxn id="10" idx="3"/>
            <a:endCxn id="54" idx="1"/>
          </p:cNvCxnSpPr>
          <p:nvPr/>
        </p:nvCxnSpPr>
        <p:spPr>
          <a:xfrm flipV="1">
            <a:off x="5257800" y="4436477"/>
            <a:ext cx="1143000" cy="36412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00800" y="4267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8" name="Group 29"/>
          <p:cNvGrpSpPr/>
          <p:nvPr/>
        </p:nvGrpSpPr>
        <p:grpSpPr>
          <a:xfrm>
            <a:off x="3048000" y="3048000"/>
            <a:ext cx="2286000" cy="1066800"/>
            <a:chOff x="5334000" y="2438400"/>
            <a:chExt cx="2286000" cy="10668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100);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1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Elastic Computing is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transparent</a:t>
            </a:r>
            <a:r>
              <a:rPr lang="en-US" sz="1800" dirty="0" smtClean="0"/>
              <a:t>,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portable</a:t>
            </a:r>
          </a:p>
          <a:p>
            <a:pPr lvl="1"/>
            <a:endParaRPr lang="en-US" sz="1800" dirty="0" smtClean="0"/>
          </a:p>
          <a:p>
            <a:endParaRPr lang="en-US" sz="1800" dirty="0"/>
          </a:p>
        </p:txBody>
      </p:sp>
      <p:pic>
        <p:nvPicPr>
          <p:cNvPr id="12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1" name="Group 70"/>
          <p:cNvGrpSpPr/>
          <p:nvPr/>
        </p:nvGrpSpPr>
        <p:grpSpPr>
          <a:xfrm>
            <a:off x="5257800" y="2743200"/>
            <a:ext cx="3505200" cy="4013775"/>
            <a:chOff x="5257800" y="2743200"/>
            <a:chExt cx="3505200" cy="4013775"/>
          </a:xfrm>
        </p:grpSpPr>
        <p:pic>
          <p:nvPicPr>
            <p:cNvPr id="35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198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056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9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914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0772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05600" y="35814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91400" y="35814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TextBox 42"/>
            <p:cNvSpPr txBox="1"/>
            <p:nvPr/>
          </p:nvSpPr>
          <p:spPr>
            <a:xfrm>
              <a:off x="6400800" y="2743200"/>
              <a:ext cx="1905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Microsoft Sans Serif" pitchFamily="34" charset="0"/>
                  <a:cs typeface="Microsoft Sans Serif" pitchFamily="34" charset="0"/>
                </a:rPr>
                <a:t>System Resources</a:t>
              </a:r>
              <a:endParaRPr lang="en-US" sz="16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00800" y="5334000"/>
              <a:ext cx="1905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Microsoft Sans Serif" pitchFamily="34" charset="0"/>
                  <a:cs typeface="Microsoft Sans Serif" pitchFamily="34" charset="0"/>
                </a:rPr>
                <a:t>System Resources</a:t>
              </a:r>
              <a:endParaRPr lang="en-US" sz="16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391400" y="56388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05600" y="56388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47" name="Straight Arrow Connector 50"/>
            <p:cNvCxnSpPr>
              <a:stCxn id="10" idx="3"/>
              <a:endCxn id="44" idx="1"/>
            </p:cNvCxnSpPr>
            <p:nvPr/>
          </p:nvCxnSpPr>
          <p:spPr>
            <a:xfrm>
              <a:off x="5257800" y="4800600"/>
              <a:ext cx="1143000" cy="702677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50"/>
            <p:cNvCxnSpPr>
              <a:stCxn id="10" idx="3"/>
              <a:endCxn id="43" idx="1"/>
            </p:cNvCxnSpPr>
            <p:nvPr/>
          </p:nvCxnSpPr>
          <p:spPr>
            <a:xfrm flipV="1">
              <a:off x="5257800" y="2912477"/>
              <a:ext cx="1143000" cy="1888123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6400800" y="61722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…</a:t>
              </a:r>
              <a:endParaRPr lang="en-US" sz="3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6" name="Straight Arrow Connector 50"/>
            <p:cNvCxnSpPr>
              <a:stCxn id="10" idx="3"/>
              <a:endCxn id="65" idx="1"/>
            </p:cNvCxnSpPr>
            <p:nvPr/>
          </p:nvCxnSpPr>
          <p:spPr>
            <a:xfrm>
              <a:off x="5257800" y="4800600"/>
              <a:ext cx="1143000" cy="1663988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ounded Rectangular Callout 48"/>
          <p:cNvSpPr/>
          <p:nvPr/>
        </p:nvSpPr>
        <p:spPr>
          <a:xfrm>
            <a:off x="1828800" y="1968559"/>
            <a:ext cx="6705600" cy="622242"/>
          </a:xfrm>
          <a:prstGeom prst="wedgeRoundRectCallout">
            <a:avLst>
              <a:gd name="adj1" fmla="val 30489"/>
              <a:gd name="adj2" fmla="val 74189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Elastic Computing automatically optimizes the Elastic Function execution to the available system resources, even if the application is moved to a different system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481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4102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TextBox 86"/>
          <p:cNvSpPr txBox="1"/>
          <p:nvPr/>
        </p:nvSpPr>
        <p:spPr>
          <a:xfrm>
            <a:off x="3429000" y="5867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icrosoft Sans Serif" pitchFamily="34" charset="0"/>
                <a:cs typeface="Microsoft Sans Serif" pitchFamily="34" charset="0"/>
              </a:rPr>
              <a:t>Elastic Function Library</a:t>
            </a:r>
            <a:endParaRPr lang="en-US" sz="1400" dirty="0"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8" name="Straight Arrow Connector 87"/>
          <p:cNvCxnSpPr>
            <a:endCxn id="10" idx="2"/>
          </p:cNvCxnSpPr>
          <p:nvPr/>
        </p:nvCxnSpPr>
        <p:spPr>
          <a:xfrm rot="5400000" flipH="1" flipV="1">
            <a:off x="3923506" y="5448300"/>
            <a:ext cx="534194" cy="794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8956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Implementations for Sorting Elastic Function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152400" y="5257799"/>
            <a:ext cx="2286000" cy="914400"/>
            <a:chOff x="5334000" y="3505200"/>
            <a:chExt cx="2286000" cy="914400"/>
          </a:xfrm>
        </p:grpSpPr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TextBox 26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insertion_sort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152400" y="3428999"/>
            <a:ext cx="2286000" cy="914400"/>
            <a:chOff x="5334000" y="3505200"/>
            <a:chExt cx="2286000" cy="914400"/>
          </a:xfrm>
        </p:grpSpPr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quick_sort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152400" y="4343399"/>
            <a:ext cx="2286000" cy="914400"/>
            <a:chOff x="5334000" y="3505200"/>
            <a:chExt cx="2286000" cy="914400"/>
          </a:xfrm>
        </p:grpSpPr>
        <p:pic>
          <p:nvPicPr>
            <p:cNvPr id="37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3505200"/>
              <a:ext cx="22860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334000" y="3733800"/>
              <a:ext cx="2209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latin typeface="Courier New" pitchFamily="49" charset="0"/>
                  <a:cs typeface="Courier New" pitchFamily="49" charset="0"/>
                </a:rPr>
                <a:t>bitonic_sort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124200" y="4419600"/>
            <a:ext cx="2133600" cy="762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Elastic Computing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Framework</a:t>
            </a:r>
            <a:endParaRPr lang="en-US" sz="16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rot="10800000">
            <a:off x="2362200" y="6172200"/>
            <a:ext cx="990600" cy="762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56" idx="0"/>
          </p:cNvCxnSpPr>
          <p:nvPr/>
        </p:nvCxnSpPr>
        <p:spPr>
          <a:xfrm rot="16200000" flipV="1">
            <a:off x="1809752" y="4286252"/>
            <a:ext cx="2285998" cy="102869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2743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Application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8" name="Group 29"/>
          <p:cNvGrpSpPr/>
          <p:nvPr/>
        </p:nvGrpSpPr>
        <p:grpSpPr>
          <a:xfrm>
            <a:off x="3048000" y="3048000"/>
            <a:ext cx="2286000" cy="1066800"/>
            <a:chOff x="5334000" y="2438400"/>
            <a:chExt cx="2286000" cy="10668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100);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048000" y="57912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00400" y="58674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352800" y="5943600"/>
            <a:ext cx="22859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" name="TextBox 56"/>
          <p:cNvSpPr txBox="1"/>
          <p:nvPr/>
        </p:nvSpPr>
        <p:spPr>
          <a:xfrm>
            <a:off x="990600" y="601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endCxn id="10" idx="0"/>
          </p:cNvCxnSpPr>
          <p:nvPr/>
        </p:nvCxnSpPr>
        <p:spPr>
          <a:xfrm rot="5400000">
            <a:off x="3810000" y="4038600"/>
            <a:ext cx="7620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ontent Placeholder 1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1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Elastic Computing is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transparent</a:t>
            </a:r>
            <a:r>
              <a:rPr lang="en-US" sz="1800" dirty="0" smtClean="0"/>
              <a:t>,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portable</a:t>
            </a:r>
            <a:r>
              <a:rPr lang="en-US" sz="1800" dirty="0" smtClean="0"/>
              <a:t>, and </a:t>
            </a:r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adaptive</a:t>
            </a:r>
            <a:endParaRPr lang="en-US" sz="1800" dirty="0"/>
          </a:p>
        </p:txBody>
      </p:sp>
      <p:cxnSp>
        <p:nvCxnSpPr>
          <p:cNvPr id="36" name="Straight Arrow Connector 50"/>
          <p:cNvCxnSpPr>
            <a:stCxn id="10" idx="3"/>
            <a:endCxn id="39" idx="1"/>
          </p:cNvCxnSpPr>
          <p:nvPr/>
        </p:nvCxnSpPr>
        <p:spPr>
          <a:xfrm>
            <a:off x="5257800" y="4800600"/>
            <a:ext cx="1143000" cy="70267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400800" y="53340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Microsoft Sans Serif" pitchFamily="34" charset="0"/>
                <a:cs typeface="Microsoft Sans Serif" pitchFamily="34" charset="0"/>
              </a:rPr>
              <a:t>System Resources</a:t>
            </a:r>
            <a:endParaRPr lang="en-US" sz="1600" dirty="0"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248400" y="2819400"/>
            <a:ext cx="2209800" cy="2560262"/>
            <a:chOff x="6248400" y="2819400"/>
            <a:chExt cx="2209800" cy="2560262"/>
          </a:xfrm>
        </p:grpSpPr>
        <p:sp>
          <p:nvSpPr>
            <p:cNvPr id="41" name="Rectangular Callout 40"/>
            <p:cNvSpPr/>
            <p:nvPr/>
          </p:nvSpPr>
          <p:spPr>
            <a:xfrm>
              <a:off x="6248400" y="2819400"/>
              <a:ext cx="2209800" cy="2362200"/>
            </a:xfrm>
            <a:prstGeom prst="wedgeRectCallout">
              <a:avLst>
                <a:gd name="adj1" fmla="val -93922"/>
                <a:gd name="adj2" fmla="val 267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5894209" y="338941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Performance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 rot="16200000" flipH="1">
              <a:off x="6045118" y="3543299"/>
              <a:ext cx="1295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 rot="18898726">
              <a:off x="6275191" y="4457875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18898726">
              <a:off x="6555524" y="4516912"/>
              <a:ext cx="1233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 smtClean="0"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 rot="18898726">
              <a:off x="6920728" y="4555029"/>
              <a:ext cx="1341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Insertion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921419" y="3047999"/>
              <a:ext cx="304800" cy="1143001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78619" y="3733801"/>
              <a:ext cx="304800" cy="4572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835819" y="3962401"/>
              <a:ext cx="304800" cy="2286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6692819" y="4191001"/>
              <a:ext cx="160020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val 54"/>
          <p:cNvSpPr/>
          <p:nvPr/>
        </p:nvSpPr>
        <p:spPr>
          <a:xfrm rot="2700000">
            <a:off x="6627987" y="3978592"/>
            <a:ext cx="431053" cy="1190227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5638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TextBox 61"/>
          <p:cNvSpPr txBox="1"/>
          <p:nvPr/>
        </p:nvSpPr>
        <p:spPr>
          <a:xfrm>
            <a:off x="152400" y="3657599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quick_sort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52400" y="54864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7013" algn="l"/>
                <a:tab pos="461963" algn="l"/>
                <a:tab pos="687388" algn="l"/>
              </a:tabLst>
            </a:pP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insertion_sort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(...)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6324600" y="2743200"/>
            <a:ext cx="2209800" cy="2560262"/>
            <a:chOff x="6248400" y="2819400"/>
            <a:chExt cx="2209800" cy="2560262"/>
          </a:xfrm>
        </p:grpSpPr>
        <p:sp>
          <p:nvSpPr>
            <p:cNvPr id="68" name="Rectangular Callout 67"/>
            <p:cNvSpPr/>
            <p:nvPr/>
          </p:nvSpPr>
          <p:spPr>
            <a:xfrm>
              <a:off x="6248400" y="2819400"/>
              <a:ext cx="2209800" cy="2362200"/>
            </a:xfrm>
            <a:prstGeom prst="wedgeRectCallout">
              <a:avLst>
                <a:gd name="adj1" fmla="val -97200"/>
                <a:gd name="adj2" fmla="val 290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 rot="16200000">
              <a:off x="5894209" y="3389411"/>
              <a:ext cx="1295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Performance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 rot="16200000" flipH="1">
              <a:off x="6045118" y="3543299"/>
              <a:ext cx="1295400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 rot="18898726">
              <a:off x="6275191" y="4457875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Quick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8898726">
              <a:off x="6555524" y="4516912"/>
              <a:ext cx="1233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 smtClean="0">
                  <a:latin typeface="Microsoft Sans Serif" pitchFamily="34" charset="0"/>
                  <a:cs typeface="Microsoft Sans Serif" pitchFamily="34" charset="0"/>
                </a:rPr>
                <a:t>Bitonic</a:t>
              </a:r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 rot="18898726">
              <a:off x="6920728" y="4555029"/>
              <a:ext cx="13414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latin typeface="Microsoft Sans Serif" pitchFamily="34" charset="0"/>
                  <a:cs typeface="Microsoft Sans Serif" pitchFamily="34" charset="0"/>
                </a:rPr>
                <a:t>Insertion Sort</a:t>
              </a:r>
              <a:endParaRPr lang="en-US" sz="1400" dirty="0">
                <a:latin typeface="Microsoft Sans Serif" pitchFamily="34" charset="0"/>
                <a:cs typeface="Microsoft Sans Serif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921419" y="3505200"/>
              <a:ext cx="304800" cy="6858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78619" y="3429000"/>
              <a:ext cx="304800" cy="762001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35819" y="3124200"/>
              <a:ext cx="304800" cy="1066801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6692819" y="4191001"/>
              <a:ext cx="160020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Oval 77"/>
          <p:cNvSpPr/>
          <p:nvPr/>
        </p:nvSpPr>
        <p:spPr>
          <a:xfrm rot="2700000">
            <a:off x="7529582" y="3889381"/>
            <a:ext cx="374754" cy="1403337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5400000">
            <a:off x="4106837" y="3268637"/>
            <a:ext cx="244526" cy="53340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29"/>
          <p:cNvGrpSpPr/>
          <p:nvPr/>
        </p:nvGrpSpPr>
        <p:grpSpPr>
          <a:xfrm>
            <a:off x="3124200" y="2971800"/>
            <a:ext cx="2286000" cy="1066800"/>
            <a:chOff x="5334000" y="2438400"/>
            <a:chExt cx="2286000" cy="1066800"/>
          </a:xfrm>
        </p:grpSpPr>
        <p:pic>
          <p:nvPicPr>
            <p:cNvPr id="65" name="Picture 7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334000" y="2438400"/>
              <a:ext cx="22860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TextBox 65"/>
            <p:cNvSpPr txBox="1"/>
            <p:nvPr/>
          </p:nvSpPr>
          <p:spPr>
            <a:xfrm>
              <a:off x="5334000" y="2438400"/>
              <a:ext cx="1981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err="1" smtClean="0">
                  <a:solidFill>
                    <a:srgbClr val="17366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 main(...) {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sort(A, 5);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	...</a:t>
              </a:r>
            </a:p>
            <a:p>
              <a:pPr>
                <a:tabLst>
                  <a:tab pos="227013" algn="l"/>
                  <a:tab pos="461963" algn="l"/>
                  <a:tab pos="687388" algn="l"/>
                </a:tabLst>
              </a:pPr>
              <a:r>
                <a:rPr lang="en-US" sz="12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0" name="Oval 79"/>
          <p:cNvSpPr/>
          <p:nvPr/>
        </p:nvSpPr>
        <p:spPr>
          <a:xfrm rot="5400000">
            <a:off x="4106837" y="3284563"/>
            <a:ext cx="244526" cy="381000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ular Callout 83"/>
          <p:cNvSpPr/>
          <p:nvPr/>
        </p:nvSpPr>
        <p:spPr>
          <a:xfrm>
            <a:off x="990600" y="1968559"/>
            <a:ext cx="6600872" cy="622242"/>
          </a:xfrm>
          <a:prstGeom prst="wedgeRoundRectCallout">
            <a:avLst>
              <a:gd name="adj1" fmla="val 2621"/>
              <a:gd name="adj2" fmla="val 188144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Elastic Computing also automatically adapts the Elastic Function execution to the application’s input parameters </a:t>
            </a:r>
            <a:r>
              <a:rPr lang="en-US" sz="1400" i="1" dirty="0" smtClean="0">
                <a:solidFill>
                  <a:schemeClr val="tx1"/>
                </a:solidFill>
              </a:rPr>
              <a:t>(e.g., sorting 5 elements as opposed to 100)</a:t>
            </a:r>
            <a:endParaRPr lang="en-US" sz="1400" i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879145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78" grpId="0" animBg="1"/>
      <p:bldP spid="79" grpId="0" animBg="1"/>
      <p:bldP spid="80" grpId="0" animBg="1"/>
      <p:bldP spid="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9.5|8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presentation</Template>
  <TotalTime>0</TotalTime>
  <Words>3331</Words>
  <Application>Microsoft Office PowerPoint</Application>
  <PresentationFormat>On-screen Show (4:3)</PresentationFormat>
  <Paragraphs>744</Paragraphs>
  <Slides>29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Student presentation</vt:lpstr>
      <vt:lpstr>Elastic Computing</vt:lpstr>
      <vt:lpstr>Introduction</vt:lpstr>
      <vt:lpstr>Overview</vt:lpstr>
      <vt:lpstr>Overview</vt:lpstr>
      <vt:lpstr>Overview</vt:lpstr>
      <vt:lpstr>Overview</vt:lpstr>
      <vt:lpstr>Overview</vt:lpstr>
      <vt:lpstr>Overview</vt:lpstr>
      <vt:lpstr>Overview</vt:lpstr>
      <vt:lpstr>Related Work</vt:lpstr>
      <vt:lpstr>Optimization Steps</vt:lpstr>
      <vt:lpstr>Optimization Steps</vt:lpstr>
      <vt:lpstr>Optimization Steps</vt:lpstr>
      <vt:lpstr>Optimization Steps</vt:lpstr>
      <vt:lpstr>Optimization Steps</vt:lpstr>
      <vt:lpstr>Design Flow</vt:lpstr>
      <vt:lpstr>Design Flow</vt:lpstr>
      <vt:lpstr>Adapter</vt:lpstr>
      <vt:lpstr>Adapter</vt:lpstr>
      <vt:lpstr>Adapter</vt:lpstr>
      <vt:lpstr>Implementation Assessment</vt:lpstr>
      <vt:lpstr>Optimization Planning</vt:lpstr>
      <vt:lpstr>Optimization Planning</vt:lpstr>
      <vt:lpstr>Optimization Planning</vt:lpstr>
      <vt:lpstr>Status of Elastic Computing</vt:lpstr>
      <vt:lpstr>Experimental Results</vt:lpstr>
      <vt:lpstr>Experimental Results</vt:lpstr>
      <vt:lpstr>Publication List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2009-11-30T20:22:07Z</dcterms:created>
  <dcterms:modified xsi:type="dcterms:W3CDTF">2011-11-30T13:24:27Z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