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648" r:id="rId5"/>
    <p:sldMasterId id="2147483676" r:id="rId6"/>
  </p:sldMasterIdLst>
  <p:notesMasterIdLst>
    <p:notesMasterId r:id="rId32"/>
  </p:notesMasterIdLst>
  <p:sldIdLst>
    <p:sldId id="321" r:id="rId7"/>
    <p:sldId id="275" r:id="rId8"/>
    <p:sldId id="277" r:id="rId9"/>
    <p:sldId id="295" r:id="rId10"/>
    <p:sldId id="279" r:id="rId11"/>
    <p:sldId id="273" r:id="rId12"/>
    <p:sldId id="280" r:id="rId13"/>
    <p:sldId id="293" r:id="rId14"/>
    <p:sldId id="292" r:id="rId15"/>
    <p:sldId id="294" r:id="rId16"/>
    <p:sldId id="291" r:id="rId17"/>
    <p:sldId id="274" r:id="rId18"/>
    <p:sldId id="420" r:id="rId19"/>
    <p:sldId id="397" r:id="rId20"/>
    <p:sldId id="422" r:id="rId21"/>
    <p:sldId id="421" r:id="rId22"/>
    <p:sldId id="419" r:id="rId23"/>
    <p:sldId id="282" r:id="rId24"/>
    <p:sldId id="423" r:id="rId25"/>
    <p:sldId id="267" r:id="rId26"/>
    <p:sldId id="296" r:id="rId27"/>
    <p:sldId id="286" r:id="rId28"/>
    <p:sldId id="268" r:id="rId29"/>
    <p:sldId id="271" r:id="rId30"/>
    <p:sldId id="284" r:id="rId31"/>
  </p:sldIdLst>
  <p:sldSz cx="12192000" cy="6858000"/>
  <p:notesSz cx="6858000" cy="9144000"/>
  <p:defaultTextStyle>
    <a:lvl1pPr defTabSz="321457">
      <a:defRPr sz="844">
        <a:latin typeface="Helvetica"/>
        <a:ea typeface="Helvetica"/>
        <a:cs typeface="Helvetica"/>
        <a:sym typeface="Helvetica"/>
      </a:defRPr>
    </a:lvl1pPr>
    <a:lvl2pPr indent="160729" defTabSz="321457">
      <a:defRPr sz="844">
        <a:latin typeface="Helvetica"/>
        <a:ea typeface="Helvetica"/>
        <a:cs typeface="Helvetica"/>
        <a:sym typeface="Helvetica"/>
      </a:defRPr>
    </a:lvl2pPr>
    <a:lvl3pPr indent="321457" defTabSz="321457">
      <a:defRPr sz="844">
        <a:latin typeface="Helvetica"/>
        <a:ea typeface="Helvetica"/>
        <a:cs typeface="Helvetica"/>
        <a:sym typeface="Helvetica"/>
      </a:defRPr>
    </a:lvl3pPr>
    <a:lvl4pPr indent="482186" defTabSz="321457">
      <a:defRPr sz="844">
        <a:latin typeface="Helvetica"/>
        <a:ea typeface="Helvetica"/>
        <a:cs typeface="Helvetica"/>
        <a:sym typeface="Helvetica"/>
      </a:defRPr>
    </a:lvl4pPr>
    <a:lvl5pPr indent="642915" defTabSz="321457">
      <a:defRPr sz="844">
        <a:latin typeface="Helvetica"/>
        <a:ea typeface="Helvetica"/>
        <a:cs typeface="Helvetica"/>
        <a:sym typeface="Helvetica"/>
      </a:defRPr>
    </a:lvl5pPr>
    <a:lvl6pPr indent="803643" defTabSz="321457">
      <a:defRPr sz="844">
        <a:latin typeface="Helvetica"/>
        <a:ea typeface="Helvetica"/>
        <a:cs typeface="Helvetica"/>
        <a:sym typeface="Helvetica"/>
      </a:defRPr>
    </a:lvl6pPr>
    <a:lvl7pPr indent="964372" defTabSz="321457">
      <a:defRPr sz="844">
        <a:latin typeface="Helvetica"/>
        <a:ea typeface="Helvetica"/>
        <a:cs typeface="Helvetica"/>
        <a:sym typeface="Helvetica"/>
      </a:defRPr>
    </a:lvl7pPr>
    <a:lvl8pPr indent="1125101" defTabSz="321457">
      <a:defRPr sz="844">
        <a:latin typeface="Helvetica"/>
        <a:ea typeface="Helvetica"/>
        <a:cs typeface="Helvetica"/>
        <a:sym typeface="Helvetica"/>
      </a:defRPr>
    </a:lvl8pPr>
    <a:lvl9pPr indent="1285829" defTabSz="321457">
      <a:defRPr sz="844">
        <a:latin typeface="Helvetica"/>
        <a:ea typeface="Helvetica"/>
        <a:cs typeface="Helvetica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Default Section" id="{5C7B5D19-E944-4FD9-9D02-AEA7E8882AB7}">
          <p14:sldIdLst>
            <p14:sldId id="321"/>
            <p14:sldId id="275"/>
            <p14:sldId id="277"/>
            <p14:sldId id="295"/>
            <p14:sldId id="279"/>
            <p14:sldId id="273"/>
            <p14:sldId id="280"/>
            <p14:sldId id="293"/>
            <p14:sldId id="292"/>
            <p14:sldId id="294"/>
            <p14:sldId id="291"/>
            <p14:sldId id="274"/>
            <p14:sldId id="420"/>
            <p14:sldId id="397"/>
            <p14:sldId id="422"/>
            <p14:sldId id="421"/>
            <p14:sldId id="419"/>
            <p14:sldId id="282"/>
            <p14:sldId id="423"/>
            <p14:sldId id="267"/>
            <p14:sldId id="296"/>
            <p14:sldId id="286"/>
            <p14:sldId id="268"/>
            <p14:sldId id="271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51CF"/>
    <a:srgbClr val="191EA2"/>
    <a:srgbClr val="FF4B01"/>
    <a:srgbClr val="D14C64"/>
    <a:srgbClr val="BDA4E6"/>
    <a:srgbClr val="5A2DA3"/>
    <a:srgbClr val="FFFFFF"/>
    <a:srgbClr val="F37021"/>
    <a:srgbClr val="45A4FC"/>
    <a:srgbClr val="1E2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659" autoAdjust="0"/>
  </p:normalViewPr>
  <p:slideViewPr>
    <p:cSldViewPr snapToGrid="0">
      <p:cViewPr varScale="1">
        <p:scale>
          <a:sx n="102" d="100"/>
          <a:sy n="102" d="100"/>
        </p:scale>
        <p:origin x="42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2" d="100"/>
          <a:sy n="122" d="100"/>
        </p:scale>
        <p:origin x="4076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853148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21457">
      <a:defRPr sz="1547">
        <a:latin typeface="Lucida Grande"/>
        <a:ea typeface="Lucida Grande"/>
        <a:cs typeface="Lucida Grande"/>
        <a:sym typeface="Lucida Grande"/>
      </a:defRPr>
    </a:lvl1pPr>
    <a:lvl2pPr indent="160729" defTabSz="321457">
      <a:defRPr sz="1547">
        <a:latin typeface="Lucida Grande"/>
        <a:ea typeface="Lucida Grande"/>
        <a:cs typeface="Lucida Grande"/>
        <a:sym typeface="Lucida Grande"/>
      </a:defRPr>
    </a:lvl2pPr>
    <a:lvl3pPr indent="321457" defTabSz="321457">
      <a:defRPr sz="1547">
        <a:latin typeface="Lucida Grande"/>
        <a:ea typeface="Lucida Grande"/>
        <a:cs typeface="Lucida Grande"/>
        <a:sym typeface="Lucida Grande"/>
      </a:defRPr>
    </a:lvl3pPr>
    <a:lvl4pPr indent="482186" defTabSz="321457">
      <a:defRPr sz="1547">
        <a:latin typeface="Lucida Grande"/>
        <a:ea typeface="Lucida Grande"/>
        <a:cs typeface="Lucida Grande"/>
        <a:sym typeface="Lucida Grande"/>
      </a:defRPr>
    </a:lvl4pPr>
    <a:lvl5pPr indent="642915" defTabSz="321457">
      <a:defRPr sz="1547">
        <a:latin typeface="Lucida Grande"/>
        <a:ea typeface="Lucida Grande"/>
        <a:cs typeface="Lucida Grande"/>
        <a:sym typeface="Lucida Grande"/>
      </a:defRPr>
    </a:lvl5pPr>
    <a:lvl6pPr indent="803643" defTabSz="321457">
      <a:defRPr sz="1547">
        <a:latin typeface="Lucida Grande"/>
        <a:ea typeface="Lucida Grande"/>
        <a:cs typeface="Lucida Grande"/>
        <a:sym typeface="Lucida Grande"/>
      </a:defRPr>
    </a:lvl6pPr>
    <a:lvl7pPr indent="964372" defTabSz="321457">
      <a:defRPr sz="1547">
        <a:latin typeface="Lucida Grande"/>
        <a:ea typeface="Lucida Grande"/>
        <a:cs typeface="Lucida Grande"/>
        <a:sym typeface="Lucida Grande"/>
      </a:defRPr>
    </a:lvl7pPr>
    <a:lvl8pPr indent="1125101" defTabSz="321457">
      <a:defRPr sz="1547">
        <a:latin typeface="Lucida Grande"/>
        <a:ea typeface="Lucida Grande"/>
        <a:cs typeface="Lucida Grande"/>
        <a:sym typeface="Lucida Grande"/>
      </a:defRPr>
    </a:lvl8pPr>
    <a:lvl9pPr indent="1285829" defTabSz="321457">
      <a:defRPr sz="1547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4B461C6-AB08-521F-214F-4D5852A415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5FF1B59-822F-4A24-B227-3981BC11F2D6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A9BDF1C-27DF-2125-E32F-DD1E4E56C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60D11C1A-B2F4-CAE9-1D70-CDA6852E9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A044EDD-4AA3-8465-077A-2D639E6EA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16AF29-0F49-4EFA-AC9C-9169C4768471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8F965BF-5DDE-8D6F-9049-C34261C5EA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A1CA86F-AEF8-95CC-5981-FFCC303C7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0619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5716AC-329E-C81D-964A-94C62A66D5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62CBBE5-47ED-460D-92BE-B2427A6C67B4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CE7CF26-F75D-9BCF-1C47-C0B5E61AA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F08008AD-2F82-5AEF-0A64-06D5ADE7B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F33D6362-DBE6-BEC9-507B-35C490754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244B3B-982C-4851-94C9-DAE852950393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4EF47509-BB41-92C8-C3A1-16C2E0A543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D562E0DB-A192-711A-C930-9BEF2F486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3149A80-761E-A18E-24F9-08D6873C35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27805C-7933-487E-894A-DDB1B360E235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986DD85-A062-0EC5-2194-E17760408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4B2633E-FB63-E331-BF7A-487D80E9B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257915F-1EC9-2D48-D3DA-4237C4AC82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C511596-D05C-4203-8911-BF829510A14E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555707F-2167-B3A1-4384-363FB9C216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940ED5EF-32D3-0FC9-C47E-DFB9068EE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1F6B915E-66BD-0438-461B-1FE3509B14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5488C3-C9C4-4B74-A6DD-F83364E764A4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45F6636-9183-EBB4-FF93-5B287CB44B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754712AE-F51D-2F30-A5BB-F39593489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D4C77006-61E8-C55C-AA50-95D50902C3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8969729-874D-4AA7-9295-D17608513F72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73F50776-5541-AB7D-3862-928B0506A8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F9D2CAF-1EC6-D476-79F8-C3E34F3F8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5C49341-071B-62DE-D285-A552903136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6E79AAF-D115-4E3A-936E-00B02FEF039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51D3943-23AB-6CDC-7767-54608DEE79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DC66899-AC14-D9F9-23B9-46D56A7E25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9AF432A-59EB-77E0-C244-3E157C4F0E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7AD59D3-C759-40B5-86A0-E5C15CD5476F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1271AE8-945A-A50D-1A4F-22FFE3D308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5F1F55C9-2A1E-E713-AB67-372A5F8E4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91E414A-F47C-8C49-4BC0-97A233CBDC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7A1AC57-D510-4467-967C-5861D591F6D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CCC08B7-00F0-D820-B710-7E4568A946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0607BD77-95B3-EBAE-5C4F-CCB3BB68B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2AC7764-7796-6D4D-5190-BCDE96A3D1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5825A17-968F-4B29-808A-C14FE8D1210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DB7D18F-EF6E-9AC7-7E85-97A5CBFAB4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25E998F-8119-A9CF-6AEC-CFA6F7E1B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6D1C038-44A1-E6B7-1B31-1AEA3B5E4D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C80F74-CBFE-471F-A6BF-782C56504604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E007F69-CA1C-DF6B-61F5-6FFC1EA71D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D71BA9CA-417C-C6B0-80C3-D3F28BBAA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58C33B78-A6AD-4EB8-40C6-E2BF284FB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106FB9B-1230-44B6-8F53-82428DFC600E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EFEC8A3-5FDB-BB09-60A0-1CF99177BD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0A5EBD1-2D16-E308-874C-6F59AF277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E3B69D28-87E7-F56D-5DE5-E11998616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7B707EC-454C-4888-83FE-8E7A102A9A68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15B1D88-A46D-E640-7433-BBB4008709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D58FDE1-D8D0-79F6-F6A8-D5D0EB463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A044EDD-4AA3-8465-077A-2D639E6EA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16AF29-0F49-4EFA-AC9C-9169C4768471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8F965BF-5DDE-8D6F-9049-C34261C5EA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A1CA86F-AEF8-95CC-5981-FFCC303C7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53908" y="7201277"/>
            <a:ext cx="64" cy="194797"/>
          </a:xfrm>
          <a:prstGeom prst="rect">
            <a:avLst/>
          </a:prstGeom>
        </p:spPr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034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414997" cy="8661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120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70A18FB-3C0E-11E4-24E8-5B7424C0E1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98978DE-441B-8E9E-62C0-A8A7919169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1F07211-4C18-C838-676D-4F573A23BC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01428" y="6510169"/>
            <a:ext cx="189154" cy="194669"/>
          </a:xfrm>
          <a:ln/>
        </p:spPr>
        <p:txBody>
          <a:bodyPr/>
          <a:lstStyle>
            <a:lvl1pPr>
              <a:defRPr/>
            </a:lvl1pPr>
          </a:lstStyle>
          <a:p>
            <a:fld id="{EA2BD3EF-8037-4A8C-BA0C-38C21306AB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30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260759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0686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/>
            </a:lvl1pPr>
          </a:lstStyle>
          <a:p>
            <a:pPr lvl="0"/>
            <a:r>
              <a:rPr lang="en-US"/>
              <a:t>Title Text</a:t>
            </a:r>
          </a:p>
          <a:p>
            <a:pPr lvl="0"/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/>
            </a:lvl1pPr>
          </a:lstStyle>
          <a:p>
            <a:pPr lvl="0"/>
            <a:r>
              <a:rPr lang="en-US"/>
              <a:t>Presenter Text</a:t>
            </a:r>
          </a:p>
          <a:p>
            <a:pPr lvl="0"/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/>
            </a:lvl1pPr>
          </a:lstStyle>
          <a:p>
            <a:pPr lvl="0"/>
            <a:r>
              <a:rPr lang="en-US"/>
              <a:t>Author Text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695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 Text</a:t>
            </a:r>
          </a:p>
          <a:p>
            <a:pPr lvl="0"/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4796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 with fanc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" y="0"/>
            <a:ext cx="10941844" cy="8661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502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1608138"/>
            <a:ext cx="9132888" cy="901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F5DD7-E1EF-4A89-A504-F55F801AD2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8765" y="2509838"/>
            <a:ext cx="9134475" cy="3205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83487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910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3750172" y="153052"/>
            <a:ext cx="4654297" cy="2666431"/>
            <a:chOff x="3750165" y="153042"/>
            <a:chExt cx="4654297" cy="2666431"/>
          </a:xfrm>
        </p:grpSpPr>
        <p:grpSp>
          <p:nvGrpSpPr>
            <p:cNvPr id="3" name="Group 2"/>
            <p:cNvGrpSpPr/>
            <p:nvPr userDrawn="1"/>
          </p:nvGrpSpPr>
          <p:grpSpPr>
            <a:xfrm>
              <a:off x="3830765" y="153042"/>
              <a:ext cx="4510325" cy="1869138"/>
              <a:chOff x="3830765" y="153042"/>
              <a:chExt cx="4510325" cy="1869138"/>
            </a:xfrm>
          </p:grpSpPr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id="{EEA5F129-B69D-46D3-B598-FE7AC117CFFB}"/>
                  </a:ext>
                </a:extLst>
              </p:cNvPr>
              <p:cNvSpPr/>
              <p:nvPr/>
            </p:nvSpPr>
            <p:spPr>
              <a:xfrm rot="5400000">
                <a:off x="4449351" y="17959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17DE2F6E-8409-4871-A50A-2704ABA2B16A}"/>
                  </a:ext>
                </a:extLst>
              </p:cNvPr>
              <p:cNvSpPr/>
              <p:nvPr/>
            </p:nvSpPr>
            <p:spPr>
              <a:xfrm rot="16200000">
                <a:off x="4127186" y="17959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8242403B-CCA9-4687-BD33-1ABA8F626759}"/>
                  </a:ext>
                </a:extLst>
              </p:cNvPr>
              <p:cNvSpPr/>
              <p:nvPr/>
            </p:nvSpPr>
            <p:spPr>
              <a:xfrm rot="16200000">
                <a:off x="4449351" y="366447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453C691D-24CB-462B-A7AE-4023DACD2EEE}"/>
                  </a:ext>
                </a:extLst>
              </p:cNvPr>
              <p:cNvSpPr/>
              <p:nvPr/>
            </p:nvSpPr>
            <p:spPr>
              <a:xfrm rot="5400000">
                <a:off x="4771516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F62773CB-CA35-4CA9-99D4-EF3966B5F45A}"/>
                  </a:ext>
                </a:extLst>
              </p:cNvPr>
              <p:cNvSpPr/>
              <p:nvPr/>
            </p:nvSpPr>
            <p:spPr>
              <a:xfrm rot="16200000">
                <a:off x="4771516" y="5533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3" name="Isosceles Triangle 32">
                <a:extLst>
                  <a:ext uri="{FF2B5EF4-FFF2-40B4-BE49-F238E27FC236}">
                    <a16:creationId xmlns:a16="http://schemas.microsoft.com/office/drawing/2014/main" id="{E961C749-C850-460E-9FE3-59518A7C962B}"/>
                  </a:ext>
                </a:extLst>
              </p:cNvPr>
              <p:cNvSpPr/>
              <p:nvPr/>
            </p:nvSpPr>
            <p:spPr>
              <a:xfrm rot="5400000">
                <a:off x="4771516" y="74015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00563AD1-1BBF-4BA8-9EB1-C741432A4BAA}"/>
                  </a:ext>
                </a:extLst>
              </p:cNvPr>
              <p:cNvSpPr/>
              <p:nvPr/>
            </p:nvSpPr>
            <p:spPr>
              <a:xfrm rot="16200000">
                <a:off x="4771515" y="927009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FF4990E1-D8D0-498B-B173-79708114774C}"/>
                  </a:ext>
                </a:extLst>
              </p:cNvPr>
              <p:cNvSpPr/>
              <p:nvPr/>
            </p:nvSpPr>
            <p:spPr>
              <a:xfrm rot="5400000">
                <a:off x="4771514" y="111386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6C4776AE-2783-4B83-B7D9-7AEE13333594}"/>
                  </a:ext>
                </a:extLst>
              </p:cNvPr>
              <p:cNvSpPr/>
              <p:nvPr/>
            </p:nvSpPr>
            <p:spPr>
              <a:xfrm rot="5400000">
                <a:off x="4127185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7" name="Isosceles Triangle 36">
                <a:extLst>
                  <a:ext uri="{FF2B5EF4-FFF2-40B4-BE49-F238E27FC236}">
                    <a16:creationId xmlns:a16="http://schemas.microsoft.com/office/drawing/2014/main" id="{96D9A147-54ED-49B2-BABE-632974A10AC0}"/>
                  </a:ext>
                </a:extLst>
              </p:cNvPr>
              <p:cNvSpPr/>
              <p:nvPr/>
            </p:nvSpPr>
            <p:spPr>
              <a:xfrm rot="16200000">
                <a:off x="3805019" y="36644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9EEB982E-EC34-4520-9700-DB394DD5B9DE}"/>
                  </a:ext>
                </a:extLst>
              </p:cNvPr>
              <p:cNvSpPr/>
              <p:nvPr/>
            </p:nvSpPr>
            <p:spPr>
              <a:xfrm rot="5400000">
                <a:off x="3802388" y="5559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9" name="Isosceles Triangle 38">
                <a:extLst>
                  <a:ext uri="{FF2B5EF4-FFF2-40B4-BE49-F238E27FC236}">
                    <a16:creationId xmlns:a16="http://schemas.microsoft.com/office/drawing/2014/main" id="{A72467F0-1D54-423E-AB87-2D25FA0F7DF8}"/>
                  </a:ext>
                </a:extLst>
              </p:cNvPr>
              <p:cNvSpPr/>
              <p:nvPr/>
            </p:nvSpPr>
            <p:spPr>
              <a:xfrm rot="16200000">
                <a:off x="3802389" y="742773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03A59A7C-1802-42EA-AF09-7F6A1E886251}"/>
                  </a:ext>
                </a:extLst>
              </p:cNvPr>
              <p:cNvSpPr/>
              <p:nvPr/>
            </p:nvSpPr>
            <p:spPr>
              <a:xfrm rot="16200000">
                <a:off x="3802388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04CE007B-6CDC-4351-8EA0-D53F02F1A706}"/>
                  </a:ext>
                </a:extLst>
              </p:cNvPr>
              <p:cNvSpPr/>
              <p:nvPr/>
            </p:nvSpPr>
            <p:spPr>
              <a:xfrm rot="5400000">
                <a:off x="3802388" y="9296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2" name="Isosceles Triangle 41">
                <a:extLst>
                  <a:ext uri="{FF2B5EF4-FFF2-40B4-BE49-F238E27FC236}">
                    <a16:creationId xmlns:a16="http://schemas.microsoft.com/office/drawing/2014/main" id="{D8C60621-C544-41EE-9B24-56E6C112AE20}"/>
                  </a:ext>
                </a:extLst>
              </p:cNvPr>
              <p:cNvSpPr/>
              <p:nvPr/>
            </p:nvSpPr>
            <p:spPr>
              <a:xfrm rot="5400000">
                <a:off x="4124552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3" name="Isosceles Triangle 42">
                <a:extLst>
                  <a:ext uri="{FF2B5EF4-FFF2-40B4-BE49-F238E27FC236}">
                    <a16:creationId xmlns:a16="http://schemas.microsoft.com/office/drawing/2014/main" id="{B5509CCE-7EB4-4B00-AE2D-E4490499C98C}"/>
                  </a:ext>
                </a:extLst>
              </p:cNvPr>
              <p:cNvSpPr/>
              <p:nvPr/>
            </p:nvSpPr>
            <p:spPr>
              <a:xfrm rot="16200000">
                <a:off x="4446718" y="1116458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CC363E33-CF04-4B65-98EB-023E7DB1DFFB}"/>
                  </a:ext>
                </a:extLst>
              </p:cNvPr>
              <p:cNvSpPr/>
              <p:nvPr/>
            </p:nvSpPr>
            <p:spPr>
              <a:xfrm rot="5400000">
                <a:off x="4446905" y="939257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0102B108-B666-4939-951F-68DEB69E0047}"/>
                  </a:ext>
                </a:extLst>
              </p:cNvPr>
              <p:cNvSpPr/>
              <p:nvPr/>
            </p:nvSpPr>
            <p:spPr>
              <a:xfrm rot="16200000">
                <a:off x="4124548" y="92958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FE17111-1279-4843-83EB-A8CB05BD2461}"/>
                  </a:ext>
                </a:extLst>
              </p:cNvPr>
              <p:cNvSpPr/>
              <p:nvPr/>
            </p:nvSpPr>
            <p:spPr>
              <a:xfrm rot="16200000">
                <a:off x="4771513" y="1300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4A4F31E0-0525-4F5C-8A99-0E8DA5D16080}"/>
                  </a:ext>
                </a:extLst>
              </p:cNvPr>
              <p:cNvSpPr/>
              <p:nvPr/>
            </p:nvSpPr>
            <p:spPr>
              <a:xfrm rot="5400000">
                <a:off x="4771512" y="148748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8" name="Isosceles Triangle 47">
                <a:extLst>
                  <a:ext uri="{FF2B5EF4-FFF2-40B4-BE49-F238E27FC236}">
                    <a16:creationId xmlns:a16="http://schemas.microsoft.com/office/drawing/2014/main" id="{53365DB6-24C8-48BF-888A-1BA65BC384BA}"/>
                  </a:ext>
                </a:extLst>
              </p:cNvPr>
              <p:cNvSpPr/>
              <p:nvPr/>
            </p:nvSpPr>
            <p:spPr>
              <a:xfrm rot="16200000">
                <a:off x="4771512" y="167424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id="{38696BEF-52F1-4559-8DF1-0B2BB3734278}"/>
                  </a:ext>
                </a:extLst>
              </p:cNvPr>
              <p:cNvSpPr/>
              <p:nvPr/>
            </p:nvSpPr>
            <p:spPr>
              <a:xfrm rot="5400000">
                <a:off x="3805005" y="1300652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0" name="Isosceles Triangle 49">
                <a:extLst>
                  <a:ext uri="{FF2B5EF4-FFF2-40B4-BE49-F238E27FC236}">
                    <a16:creationId xmlns:a16="http://schemas.microsoft.com/office/drawing/2014/main" id="{641E2135-60EA-4983-8C07-D6C9B9D8C649}"/>
                  </a:ext>
                </a:extLst>
              </p:cNvPr>
              <p:cNvSpPr/>
              <p:nvPr/>
            </p:nvSpPr>
            <p:spPr>
              <a:xfrm rot="16200000">
                <a:off x="3804992" y="1487464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1" name="Isosceles Triangle 50">
                <a:extLst>
                  <a:ext uri="{FF2B5EF4-FFF2-40B4-BE49-F238E27FC236}">
                    <a16:creationId xmlns:a16="http://schemas.microsoft.com/office/drawing/2014/main" id="{AE120624-07DE-4657-8F5C-06E1BFD8AF27}"/>
                  </a:ext>
                </a:extLst>
              </p:cNvPr>
              <p:cNvSpPr/>
              <p:nvPr/>
            </p:nvSpPr>
            <p:spPr>
              <a:xfrm rot="5400000">
                <a:off x="3804992" y="167422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C564AAC8-884D-4DAA-8792-E29259851823}"/>
                  </a:ext>
                </a:extLst>
              </p:cNvPr>
              <p:cNvSpPr/>
              <p:nvPr/>
            </p:nvSpPr>
            <p:spPr>
              <a:xfrm rot="5400000">
                <a:off x="5415838" y="552556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536FA4BC-1EE2-4801-B57A-9717D25EEFC2}"/>
                  </a:ext>
                </a:extLst>
              </p:cNvPr>
              <p:cNvSpPr/>
              <p:nvPr/>
            </p:nvSpPr>
            <p:spPr>
              <a:xfrm rot="5400000">
                <a:off x="6060169" y="1788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BCD0475C-303E-4298-850D-5EBD7BD901DA}"/>
                  </a:ext>
                </a:extLst>
              </p:cNvPr>
              <p:cNvSpPr/>
              <p:nvPr/>
            </p:nvSpPr>
            <p:spPr>
              <a:xfrm rot="16200000">
                <a:off x="5738004" y="17884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B2E404C2-5393-41E7-8989-2AB1E1A40BCF}"/>
                  </a:ext>
                </a:extLst>
              </p:cNvPr>
              <p:cNvSpPr/>
              <p:nvPr/>
            </p:nvSpPr>
            <p:spPr>
              <a:xfrm rot="16200000">
                <a:off x="6060169" y="36570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6" name="Isosceles Triangle 55">
                <a:extLst>
                  <a:ext uri="{FF2B5EF4-FFF2-40B4-BE49-F238E27FC236}">
                    <a16:creationId xmlns:a16="http://schemas.microsoft.com/office/drawing/2014/main" id="{AC678C4C-F2C2-4686-9FFC-D7A3982F3916}"/>
                  </a:ext>
                </a:extLst>
              </p:cNvPr>
              <p:cNvSpPr/>
              <p:nvPr/>
            </p:nvSpPr>
            <p:spPr>
              <a:xfrm rot="5400000">
                <a:off x="6382334" y="3657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7" name="Isosceles Triangle 56">
                <a:extLst>
                  <a:ext uri="{FF2B5EF4-FFF2-40B4-BE49-F238E27FC236}">
                    <a16:creationId xmlns:a16="http://schemas.microsoft.com/office/drawing/2014/main" id="{B59AA72B-1AFB-4D52-9C48-658BF1FD0A54}"/>
                  </a:ext>
                </a:extLst>
              </p:cNvPr>
              <p:cNvSpPr/>
              <p:nvPr/>
            </p:nvSpPr>
            <p:spPr>
              <a:xfrm rot="5400000">
                <a:off x="5738003" y="365700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139235AE-FF4B-4115-963A-1E59882800E2}"/>
                  </a:ext>
                </a:extLst>
              </p:cNvPr>
              <p:cNvSpPr/>
              <p:nvPr/>
            </p:nvSpPr>
            <p:spPr>
              <a:xfrm rot="16200000">
                <a:off x="5415837" y="36569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26AE8C7A-A2B3-4518-A691-CAD8DADB84DD}"/>
                  </a:ext>
                </a:extLst>
              </p:cNvPr>
              <p:cNvSpPr/>
              <p:nvPr/>
            </p:nvSpPr>
            <p:spPr>
              <a:xfrm rot="16200000">
                <a:off x="6382333" y="5525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6652A8C-4804-474D-AFD5-96CCBCCC6AD5}"/>
                  </a:ext>
                </a:extLst>
              </p:cNvPr>
              <p:cNvSpPr/>
              <p:nvPr/>
            </p:nvSpPr>
            <p:spPr>
              <a:xfrm rot="5400000">
                <a:off x="6382333" y="73940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6272B7D7-9957-4DB9-AC5E-045FB0457883}"/>
                  </a:ext>
                </a:extLst>
              </p:cNvPr>
              <p:cNvSpPr/>
              <p:nvPr/>
            </p:nvSpPr>
            <p:spPr>
              <a:xfrm rot="16200000">
                <a:off x="6382333" y="92625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FE8076F4-712D-46B5-A683-34012BDAD034}"/>
                  </a:ext>
                </a:extLst>
              </p:cNvPr>
              <p:cNvSpPr/>
              <p:nvPr/>
            </p:nvSpPr>
            <p:spPr>
              <a:xfrm rot="5400000">
                <a:off x="6383879" y="111310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C5E2CE46-D1DF-4154-BB42-F4DBB23840CE}"/>
                  </a:ext>
                </a:extLst>
              </p:cNvPr>
              <p:cNvSpPr/>
              <p:nvPr/>
            </p:nvSpPr>
            <p:spPr>
              <a:xfrm rot="16200000">
                <a:off x="6060164" y="1113098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4" name="Isosceles Triangle 63">
                <a:extLst>
                  <a:ext uri="{FF2B5EF4-FFF2-40B4-BE49-F238E27FC236}">
                    <a16:creationId xmlns:a16="http://schemas.microsoft.com/office/drawing/2014/main" id="{02FEFC13-B25A-4129-9048-FFCDEFF7965C}"/>
                  </a:ext>
                </a:extLst>
              </p:cNvPr>
              <p:cNvSpPr/>
              <p:nvPr/>
            </p:nvSpPr>
            <p:spPr>
              <a:xfrm rot="5400000">
                <a:off x="6059393" y="129993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FD9C1DBD-AAA7-4BEE-B579-6A4675275736}"/>
                  </a:ext>
                </a:extLst>
              </p:cNvPr>
              <p:cNvSpPr/>
              <p:nvPr/>
            </p:nvSpPr>
            <p:spPr>
              <a:xfrm rot="16200000">
                <a:off x="6059393" y="148678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A40C5956-5BB0-45E9-8396-A6BB0BE54E97}"/>
                  </a:ext>
                </a:extLst>
              </p:cNvPr>
              <p:cNvSpPr/>
              <p:nvPr/>
            </p:nvSpPr>
            <p:spPr>
              <a:xfrm rot="5400000">
                <a:off x="6382333" y="148678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73ABA9FF-6F1C-4E92-BE95-56221B3A0407}"/>
                  </a:ext>
                </a:extLst>
              </p:cNvPr>
              <p:cNvSpPr/>
              <p:nvPr/>
            </p:nvSpPr>
            <p:spPr>
              <a:xfrm rot="16200000">
                <a:off x="6382333" y="167359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8" name="Isosceles Triangle 67">
                <a:extLst>
                  <a:ext uri="{FF2B5EF4-FFF2-40B4-BE49-F238E27FC236}">
                    <a16:creationId xmlns:a16="http://schemas.microsoft.com/office/drawing/2014/main" id="{33F45D4A-D5A2-4D41-90D1-253D6106AC13}"/>
                  </a:ext>
                </a:extLst>
              </p:cNvPr>
              <p:cNvSpPr/>
              <p:nvPr/>
            </p:nvSpPr>
            <p:spPr>
              <a:xfrm rot="16200000">
                <a:off x="5415063" y="73938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8415ADA4-C29E-48BC-9DCA-FFA00C949B47}"/>
                  </a:ext>
                </a:extLst>
              </p:cNvPr>
              <p:cNvSpPr/>
              <p:nvPr/>
            </p:nvSpPr>
            <p:spPr>
              <a:xfrm rot="5400000">
                <a:off x="5414678" y="92623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8351412A-CB55-4917-8F10-C71E2963328C}"/>
                  </a:ext>
                </a:extLst>
              </p:cNvPr>
              <p:cNvSpPr/>
              <p:nvPr/>
            </p:nvSpPr>
            <p:spPr>
              <a:xfrm rot="16200000">
                <a:off x="5414485" y="111308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1" name="Isosceles Triangle 70">
                <a:extLst>
                  <a:ext uri="{FF2B5EF4-FFF2-40B4-BE49-F238E27FC236}">
                    <a16:creationId xmlns:a16="http://schemas.microsoft.com/office/drawing/2014/main" id="{049AD1B7-7A10-4EA7-9FEB-4F0169CA934C}"/>
                  </a:ext>
                </a:extLst>
              </p:cNvPr>
              <p:cNvSpPr/>
              <p:nvPr/>
            </p:nvSpPr>
            <p:spPr>
              <a:xfrm rot="5400000">
                <a:off x="5736650" y="11130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63C31B12-6B0F-4325-9726-2195A13A248D}"/>
                  </a:ext>
                </a:extLst>
              </p:cNvPr>
              <p:cNvSpPr/>
              <p:nvPr/>
            </p:nvSpPr>
            <p:spPr>
              <a:xfrm rot="16200000">
                <a:off x="5736453" y="129987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9BE1C940-41D8-49E1-956F-1E3B84807CA1}"/>
                  </a:ext>
                </a:extLst>
              </p:cNvPr>
              <p:cNvSpPr/>
              <p:nvPr/>
            </p:nvSpPr>
            <p:spPr>
              <a:xfrm rot="5400000">
                <a:off x="5413512" y="129986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98F83143-A1B0-4C97-805A-115AD67202C3}"/>
                  </a:ext>
                </a:extLst>
              </p:cNvPr>
              <p:cNvSpPr/>
              <p:nvPr/>
            </p:nvSpPr>
            <p:spPr>
              <a:xfrm rot="16200000">
                <a:off x="5411962" y="148663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5" name="Isosceles Triangle 74">
                <a:extLst>
                  <a:ext uri="{FF2B5EF4-FFF2-40B4-BE49-F238E27FC236}">
                    <a16:creationId xmlns:a16="http://schemas.microsoft.com/office/drawing/2014/main" id="{9EBEEEA2-9483-4DAA-9440-5CF1E5B7BBE6}"/>
                  </a:ext>
                </a:extLst>
              </p:cNvPr>
              <p:cNvSpPr/>
              <p:nvPr/>
            </p:nvSpPr>
            <p:spPr>
              <a:xfrm rot="5400000">
                <a:off x="5411184" y="1671183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6" name="Isosceles Triangle 75">
                <a:extLst>
                  <a:ext uri="{FF2B5EF4-FFF2-40B4-BE49-F238E27FC236}">
                    <a16:creationId xmlns:a16="http://schemas.microsoft.com/office/drawing/2014/main" id="{6FFAB2C3-D5B6-47A3-9F8B-30FB06EAE3AD}"/>
                  </a:ext>
                </a:extLst>
              </p:cNvPr>
              <p:cNvSpPr/>
              <p:nvPr/>
            </p:nvSpPr>
            <p:spPr>
              <a:xfrm rot="5400000">
                <a:off x="7670987" y="178816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7" name="Isosceles Triangle 76">
                <a:extLst>
                  <a:ext uri="{FF2B5EF4-FFF2-40B4-BE49-F238E27FC236}">
                    <a16:creationId xmlns:a16="http://schemas.microsoft.com/office/drawing/2014/main" id="{9B5036F5-4303-4E3D-A996-4BA948D3AF57}"/>
                  </a:ext>
                </a:extLst>
              </p:cNvPr>
              <p:cNvSpPr/>
              <p:nvPr/>
            </p:nvSpPr>
            <p:spPr>
              <a:xfrm rot="16200000">
                <a:off x="7348822" y="178815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8" name="Isosceles Triangle 77">
                <a:extLst>
                  <a:ext uri="{FF2B5EF4-FFF2-40B4-BE49-F238E27FC236}">
                    <a16:creationId xmlns:a16="http://schemas.microsoft.com/office/drawing/2014/main" id="{87E6F76D-D64B-465D-B513-43831F706608}"/>
                  </a:ext>
                </a:extLst>
              </p:cNvPr>
              <p:cNvSpPr/>
              <p:nvPr/>
            </p:nvSpPr>
            <p:spPr>
              <a:xfrm rot="16200000">
                <a:off x="7670987" y="36567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9" name="Isosceles Triangle 78">
                <a:extLst>
                  <a:ext uri="{FF2B5EF4-FFF2-40B4-BE49-F238E27FC236}">
                    <a16:creationId xmlns:a16="http://schemas.microsoft.com/office/drawing/2014/main" id="{E9011ED1-EBB7-4965-80D2-773D83F72A64}"/>
                  </a:ext>
                </a:extLst>
              </p:cNvPr>
              <p:cNvSpPr/>
              <p:nvPr/>
            </p:nvSpPr>
            <p:spPr>
              <a:xfrm rot="5400000">
                <a:off x="7993152" y="365670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0" name="Isosceles Triangle 79">
                <a:extLst>
                  <a:ext uri="{FF2B5EF4-FFF2-40B4-BE49-F238E27FC236}">
                    <a16:creationId xmlns:a16="http://schemas.microsoft.com/office/drawing/2014/main" id="{0AFFA867-F36A-461C-A5EB-2D1C3AC0406D}"/>
                  </a:ext>
                </a:extLst>
              </p:cNvPr>
              <p:cNvSpPr/>
              <p:nvPr/>
            </p:nvSpPr>
            <p:spPr>
              <a:xfrm rot="5400000">
                <a:off x="7348821" y="365670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56920B9-99D3-498E-82B2-6016258F0AA4}"/>
                  </a:ext>
                </a:extLst>
              </p:cNvPr>
              <p:cNvSpPr/>
              <p:nvPr/>
            </p:nvSpPr>
            <p:spPr>
              <a:xfrm rot="16200000">
                <a:off x="7026655" y="365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3F77B3D7-214F-4C0E-8589-BA6741B3C217}"/>
                  </a:ext>
                </a:extLst>
              </p:cNvPr>
              <p:cNvSpPr/>
              <p:nvPr/>
            </p:nvSpPr>
            <p:spPr>
              <a:xfrm rot="5400000">
                <a:off x="7029764" y="55252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3" name="Isosceles Triangle 82">
                <a:extLst>
                  <a:ext uri="{FF2B5EF4-FFF2-40B4-BE49-F238E27FC236}">
                    <a16:creationId xmlns:a16="http://schemas.microsoft.com/office/drawing/2014/main" id="{6A1F22BA-1563-4E1C-B895-09092B032CE4}"/>
                  </a:ext>
                </a:extLst>
              </p:cNvPr>
              <p:cNvSpPr/>
              <p:nvPr/>
            </p:nvSpPr>
            <p:spPr>
              <a:xfrm rot="16200000">
                <a:off x="7028989" y="7393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4" name="Isosceles Triangle 83">
                <a:extLst>
                  <a:ext uri="{FF2B5EF4-FFF2-40B4-BE49-F238E27FC236}">
                    <a16:creationId xmlns:a16="http://schemas.microsoft.com/office/drawing/2014/main" id="{1B03B5B3-7D5C-4849-8946-7453D23836CE}"/>
                  </a:ext>
                </a:extLst>
              </p:cNvPr>
              <p:cNvSpPr/>
              <p:nvPr/>
            </p:nvSpPr>
            <p:spPr>
              <a:xfrm rot="5400000">
                <a:off x="7028604" y="92620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5" name="Isosceles Triangle 84">
                <a:extLst>
                  <a:ext uri="{FF2B5EF4-FFF2-40B4-BE49-F238E27FC236}">
                    <a16:creationId xmlns:a16="http://schemas.microsoft.com/office/drawing/2014/main" id="{82D324C5-C2BF-4740-B189-69D06CE8345F}"/>
                  </a:ext>
                </a:extLst>
              </p:cNvPr>
              <p:cNvSpPr/>
              <p:nvPr/>
            </p:nvSpPr>
            <p:spPr>
              <a:xfrm rot="16200000">
                <a:off x="7026654" y="111061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5B204B05-53A8-40A8-8385-DF9C65019327}"/>
                  </a:ext>
                </a:extLst>
              </p:cNvPr>
              <p:cNvSpPr/>
              <p:nvPr/>
            </p:nvSpPr>
            <p:spPr>
              <a:xfrm rot="5400000">
                <a:off x="7027438" y="129983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E8A0F616-6C51-4594-BBE9-FE2363F4FADD}"/>
                  </a:ext>
                </a:extLst>
              </p:cNvPr>
              <p:cNvSpPr/>
              <p:nvPr/>
            </p:nvSpPr>
            <p:spPr>
              <a:xfrm rot="16200000">
                <a:off x="7029764" y="14865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6FC84557-5A1E-4F50-BA9D-2FEB2B19996F}"/>
                  </a:ext>
                </a:extLst>
              </p:cNvPr>
              <p:cNvSpPr/>
              <p:nvPr/>
            </p:nvSpPr>
            <p:spPr>
              <a:xfrm rot="5400000">
                <a:off x="7346112" y="148432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0A7D9225-30D6-4C44-B7B6-8E16118AA127}"/>
                  </a:ext>
                </a:extLst>
              </p:cNvPr>
              <p:cNvSpPr/>
              <p:nvPr/>
            </p:nvSpPr>
            <p:spPr>
              <a:xfrm rot="16200000">
                <a:off x="7346112" y="167118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D442C836-D240-4BC4-A7F0-D85996DD3924}"/>
                  </a:ext>
                </a:extLst>
              </p:cNvPr>
              <p:cNvSpPr/>
              <p:nvPr/>
            </p:nvSpPr>
            <p:spPr>
              <a:xfrm rot="5400000">
                <a:off x="7672543" y="16711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055EDEDE-56BF-482C-AA13-16413F0E590E}"/>
                  </a:ext>
                </a:extLst>
              </p:cNvPr>
              <p:cNvSpPr/>
              <p:nvPr/>
            </p:nvSpPr>
            <p:spPr>
              <a:xfrm rot="16200000">
                <a:off x="7677970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2FDA096F-C8A8-4DE6-B4A2-CAB5D303C71B}"/>
                  </a:ext>
                </a:extLst>
              </p:cNvPr>
              <p:cNvSpPr/>
              <p:nvPr/>
            </p:nvSpPr>
            <p:spPr>
              <a:xfrm rot="5400000">
                <a:off x="7993152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</p:grpSp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BB1F2820-850B-4CDA-B417-DDF60BF1D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0165" y="2126059"/>
              <a:ext cx="4654297" cy="693414"/>
            </a:xfrm>
            <a:prstGeom prst="rect">
              <a:avLst/>
            </a:prstGeom>
          </p:spPr>
        </p:pic>
      </p:grpSp>
      <p:sp>
        <p:nvSpPr>
          <p:cNvPr id="2" name="Oval 1"/>
          <p:cNvSpPr/>
          <p:nvPr userDrawn="1"/>
        </p:nvSpPr>
        <p:spPr>
          <a:xfrm>
            <a:off x="5966619" y="2123224"/>
            <a:ext cx="73047" cy="1009848"/>
          </a:xfrm>
          <a:prstGeom prst="ellipse">
            <a:avLst/>
          </a:prstGeom>
          <a:solidFill>
            <a:schemeClr val="bg1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171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650311" y="2875158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80086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762299" y="0"/>
            <a:ext cx="9179548" cy="866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781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9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191EA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5A61919A-E88E-41BD-A444-D5D1392CB1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424712" y="-424712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1285416" y="885613"/>
            <a:ext cx="10303505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5" r:id="rId2"/>
  </p:sldLayoutIdLst>
  <p:transition spd="med"/>
  <p:hf hdr="0" ftr="0" dt="0"/>
  <p:txStyles>
    <p:titleStyle>
      <a:lvl1pPr defTabSz="410730" eaLnBrk="1" hangingPunct="1">
        <a:defRPr sz="4400" b="1" baseline="0">
          <a:solidFill>
            <a:srgbClr val="191EA2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57200" indent="-401803" defTabSz="410730" eaLnBrk="1" hangingPunct="1">
        <a:spcBef>
          <a:spcPts val="600"/>
        </a:spcBef>
        <a:buSzPct val="100000"/>
        <a:buFont typeface="Wingdings" panose="05000000000000000000" pitchFamily="2" charset="2"/>
        <a:buChar char="§"/>
        <a:defRPr sz="2800" b="0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742950" indent="-280988" defTabSz="410730" eaLnBrk="1" hangingPunct="1">
        <a:spcBef>
          <a:spcPts val="300"/>
        </a:spcBef>
        <a:buSzPct val="50000"/>
        <a:buFont typeface="Wingdings" panose="05000000000000000000" pitchFamily="2" charset="2"/>
        <a:buChar char="q"/>
        <a:defRPr sz="2400" b="0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085850" indent="-282575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427163" indent="-266700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600" b="0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657350" indent="-230188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400" b="0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5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5A2DA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1069935-43E3-47A0-B76A-BFEFFB6097FD}"/>
              </a:ext>
            </a:extLst>
          </p:cNvPr>
          <p:cNvGrpSpPr/>
          <p:nvPr userDrawn="1"/>
        </p:nvGrpSpPr>
        <p:grpSpPr>
          <a:xfrm rot="16200000" flipV="1">
            <a:off x="11360666" y="-439005"/>
            <a:ext cx="918649" cy="1768081"/>
            <a:chOff x="10208215" y="409493"/>
            <a:chExt cx="644333" cy="752676"/>
          </a:xfrm>
        </p:grpSpPr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861465EC-7A57-45F5-BAE1-BFD471B68CDF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25AB880-31B1-4635-A502-38A40DC89A3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0F630910-3C43-4B4F-9D27-8506DC44431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28B9B50-71F5-42E2-B3E3-F7D86974217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14368A5-115F-4DDF-BE32-B8B38925F392}"/>
              </a:ext>
            </a:extLst>
          </p:cNvPr>
          <p:cNvGrpSpPr/>
          <p:nvPr userDrawn="1"/>
        </p:nvGrpSpPr>
        <p:grpSpPr>
          <a:xfrm rot="16200000" flipV="1">
            <a:off x="12217911" y="-426163"/>
            <a:ext cx="892973" cy="1768081"/>
            <a:chOff x="10208215" y="409493"/>
            <a:chExt cx="644333" cy="752676"/>
          </a:xfrm>
        </p:grpSpPr>
        <p:sp>
          <p:nvSpPr>
            <p:cNvPr id="174" name="Isosceles Triangle 173">
              <a:extLst>
                <a:ext uri="{FF2B5EF4-FFF2-40B4-BE49-F238E27FC236}">
                  <a16:creationId xmlns:a16="http://schemas.microsoft.com/office/drawing/2014/main" id="{3B4A4583-563E-4F0D-A9F9-C025D4D15F8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5BBA86F6-6F4E-4D9D-80DE-EEAB7975A59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9072CBF9-F84A-492F-8CB3-2F9AF2155CC4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7" name="Isosceles Triangle 176">
              <a:extLst>
                <a:ext uri="{FF2B5EF4-FFF2-40B4-BE49-F238E27FC236}">
                  <a16:creationId xmlns:a16="http://schemas.microsoft.com/office/drawing/2014/main" id="{EFC1103F-6C8E-4E08-8E72-3EEA1FE41B4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10476623" y="-438995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26" name="Shape 6"/>
          <p:cNvSpPr/>
          <p:nvPr userDrawn="1"/>
        </p:nvSpPr>
        <p:spPr>
          <a:xfrm>
            <a:off x="12192001" y="-52386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83" name="Shape 12">
            <a:extLst>
              <a:ext uri="{FF2B5EF4-FFF2-40B4-BE49-F238E27FC236}">
                <a16:creationId xmlns:a16="http://schemas.microsoft.com/office/drawing/2014/main" id="{1E97763E-6C98-4574-99B6-3A10AE085C3B}"/>
              </a:ext>
            </a:extLst>
          </p:cNvPr>
          <p:cNvSpPr txBox="1">
            <a:spLocks/>
          </p:cNvSpPr>
          <p:nvPr userDrawn="1"/>
        </p:nvSpPr>
        <p:spPr>
          <a:xfrm>
            <a:off x="7717766" y="5807814"/>
            <a:ext cx="3867844" cy="14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>
            <a:lvl1pPr defTabSz="410751" eaLnBrk="1" hangingPunct="1">
              <a:defRPr sz="4400" b="1">
                <a:solidFill>
                  <a:srgbClr val="FFFFFF"/>
                </a:solidFill>
                <a:latin typeface="Arial"/>
                <a:ea typeface="+mn-ea"/>
                <a:cs typeface="Arial"/>
                <a:sym typeface="Gill Sans Light"/>
              </a:defRPr>
            </a:lvl1pPr>
            <a:lvl2pPr indent="1607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321457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482186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642915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803643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964372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125101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2858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800" b="1">
                <a:solidFill>
                  <a:schemeClr val="tx1"/>
                </a:solidFill>
              </a:rPr>
              <a:t>All-Hands Spring 2020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400" b="1">
                <a:solidFill>
                  <a:srgbClr val="BDA4E6"/>
                </a:solidFill>
              </a:rPr>
              <a:t>January 21</a:t>
            </a:r>
            <a:r>
              <a:rPr lang="en-US" sz="1400" b="1" baseline="30000">
                <a:solidFill>
                  <a:srgbClr val="BDA4E6"/>
                </a:solidFill>
              </a:rPr>
              <a:t>st</a:t>
            </a:r>
            <a:r>
              <a:rPr lang="en-US" sz="1400" b="1">
                <a:solidFill>
                  <a:srgbClr val="BDA4E6"/>
                </a:solidFill>
              </a:rPr>
              <a:t>, 2020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A706DB5-958A-451B-A00B-B31AAC73DD40}"/>
              </a:ext>
            </a:extLst>
          </p:cNvPr>
          <p:cNvGrpSpPr/>
          <p:nvPr userDrawn="1"/>
        </p:nvGrpSpPr>
        <p:grpSpPr>
          <a:xfrm rot="16200000" flipV="1">
            <a:off x="9598774" y="-439022"/>
            <a:ext cx="918649" cy="1768081"/>
            <a:chOff x="10208215" y="409493"/>
            <a:chExt cx="644333" cy="752676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9FC4AA5-0DAD-4094-9AB8-E181D9E1DB63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5375AC5D-BE51-4768-8DCF-1607B14FA6BA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6FD25F83-D058-4016-8B29-C48CF67B628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D4396AA-49CE-47E4-B904-4A9F636A025A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F2A933-698A-4AF4-9EA9-2C44A3B08EB7}"/>
              </a:ext>
            </a:extLst>
          </p:cNvPr>
          <p:cNvGrpSpPr/>
          <p:nvPr userDrawn="1"/>
        </p:nvGrpSpPr>
        <p:grpSpPr>
          <a:xfrm rot="16200000" flipV="1">
            <a:off x="8714730" y="-439012"/>
            <a:ext cx="918658" cy="1768081"/>
            <a:chOff x="10208215" y="409493"/>
            <a:chExt cx="644341" cy="752676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7C586271-D0F3-4667-8B90-CD907CBC57C0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460A2B0D-49E5-4137-B3DB-C56CBBB72426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545A3713-EAA2-40AA-84D5-46602BAE113B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19BCCF99-56FE-4E32-BE15-0DE627427515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B34BA4B-2097-4F50-B090-EFB10B9151EE}"/>
              </a:ext>
            </a:extLst>
          </p:cNvPr>
          <p:cNvGrpSpPr/>
          <p:nvPr userDrawn="1"/>
        </p:nvGrpSpPr>
        <p:grpSpPr>
          <a:xfrm rot="16200000" flipV="1">
            <a:off x="7848820" y="-445426"/>
            <a:ext cx="918649" cy="1768081"/>
            <a:chOff x="10208215" y="409493"/>
            <a:chExt cx="644333" cy="752676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A08233F7-D738-45E1-86BE-723DD44872D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DCEED5E-208F-4062-997E-6E8831891809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B70D8917-ACB2-402F-BA84-79A47D4266A6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D5E6BDE4-4782-4048-8830-3CAFDB506AF8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5123C6-2A86-4650-8DE2-976ADD49A813}"/>
              </a:ext>
            </a:extLst>
          </p:cNvPr>
          <p:cNvGrpSpPr/>
          <p:nvPr userDrawn="1"/>
        </p:nvGrpSpPr>
        <p:grpSpPr>
          <a:xfrm rot="16200000" flipV="1">
            <a:off x="6964776" y="-445417"/>
            <a:ext cx="918658" cy="1768081"/>
            <a:chOff x="10208215" y="409493"/>
            <a:chExt cx="644341" cy="752676"/>
          </a:xfrm>
        </p:grpSpPr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6E88AFB-6B21-452E-AE1A-11B6237C17B7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BDB67139-BE8D-4290-A401-85FA1766369C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A2A729C3-A409-42BC-A6F3-A6E15123613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29462C8-D1C3-45D4-BAE5-63B138BC4BB0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DA27570-F6C8-4B65-BE63-AF86B4ABC4B3}"/>
              </a:ext>
            </a:extLst>
          </p:cNvPr>
          <p:cNvGrpSpPr/>
          <p:nvPr userDrawn="1"/>
        </p:nvGrpSpPr>
        <p:grpSpPr>
          <a:xfrm rot="16200000" flipV="1">
            <a:off x="6102274" y="-445440"/>
            <a:ext cx="918649" cy="1768081"/>
            <a:chOff x="10208215" y="409493"/>
            <a:chExt cx="644333" cy="752676"/>
          </a:xfrm>
        </p:grpSpPr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A1ACB21F-93E7-4EC6-BD5C-EB6C41416E2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E13F6C5-F7ED-4C52-A098-31A7BBDB7AF5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B58E0AC3-9438-4200-81A8-A4C742992DB8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5A69F8B3-0F5B-45F6-AB47-5BA35DDCBACC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1900918-ED23-4AC5-B6A7-B8FBF31E383C}"/>
              </a:ext>
            </a:extLst>
          </p:cNvPr>
          <p:cNvGrpSpPr/>
          <p:nvPr userDrawn="1"/>
        </p:nvGrpSpPr>
        <p:grpSpPr>
          <a:xfrm rot="16200000" flipV="1">
            <a:off x="5218230" y="-445430"/>
            <a:ext cx="918658" cy="1768081"/>
            <a:chOff x="10208215" y="409493"/>
            <a:chExt cx="644341" cy="752676"/>
          </a:xfrm>
        </p:grpSpPr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C033270F-D683-4298-B7D4-E09120E4F6A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749A5D6-3607-423A-8F0B-83A2A560ABB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23935803-8EB5-415B-8863-21C1B68CA52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2DD1FE69-CCB7-4CD9-9EC8-1F71091F896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BD22A0-CBBD-437D-90AE-3C3185F0A83A}"/>
              </a:ext>
            </a:extLst>
          </p:cNvPr>
          <p:cNvGrpSpPr/>
          <p:nvPr userDrawn="1"/>
        </p:nvGrpSpPr>
        <p:grpSpPr>
          <a:xfrm rot="16200000" flipV="1">
            <a:off x="4334202" y="-445442"/>
            <a:ext cx="918649" cy="1768081"/>
            <a:chOff x="10208215" y="409493"/>
            <a:chExt cx="644333" cy="752676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05EC9E9E-AC37-459B-8105-C06C0D543E7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A1066AFE-4A23-438E-8840-CEF0BCA9795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FBEC449D-0295-4276-80F4-6E989215B47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F862ABB4-57D4-46E5-843F-5217CF2964E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6DDE311-7A9C-40E3-8352-396719D3B95A}"/>
              </a:ext>
            </a:extLst>
          </p:cNvPr>
          <p:cNvGrpSpPr/>
          <p:nvPr userDrawn="1"/>
        </p:nvGrpSpPr>
        <p:grpSpPr>
          <a:xfrm rot="16200000" flipV="1">
            <a:off x="3450158" y="-445431"/>
            <a:ext cx="918658" cy="1768081"/>
            <a:chOff x="10208215" y="409493"/>
            <a:chExt cx="644341" cy="752676"/>
          </a:xfrm>
        </p:grpSpPr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30301232-B630-408A-9A45-3D48D88F3886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7BF786C-D1DB-47F3-A0A8-B06BBC69880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FF89AEB-0336-4931-A6DF-F08A05CD7A2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CD921BB7-6040-40A8-B9A3-100A65CDB8B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077248-779D-4A96-AA8F-4C675A2BAE35}"/>
              </a:ext>
            </a:extLst>
          </p:cNvPr>
          <p:cNvGrpSpPr/>
          <p:nvPr userDrawn="1"/>
        </p:nvGrpSpPr>
        <p:grpSpPr>
          <a:xfrm rot="16200000" flipV="1">
            <a:off x="2570996" y="-445467"/>
            <a:ext cx="918649" cy="1768081"/>
            <a:chOff x="10208215" y="409493"/>
            <a:chExt cx="644333" cy="752676"/>
          </a:xfrm>
        </p:grpSpPr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116E6E1C-0F30-4D6F-82EF-6FA1DE256241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EAB739F2-7BB0-4F24-BF0D-5D92E6F52B3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58A6A12B-B857-4AD5-A7F6-2DC11C7B565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E2B8EFA8-7FCC-4788-BCA3-58B668E1148F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D51E86-6E46-4541-9BAC-69E8B4538E2E}"/>
              </a:ext>
            </a:extLst>
          </p:cNvPr>
          <p:cNvGrpSpPr/>
          <p:nvPr userDrawn="1"/>
        </p:nvGrpSpPr>
        <p:grpSpPr>
          <a:xfrm rot="16200000" flipV="1">
            <a:off x="1686952" y="-445457"/>
            <a:ext cx="918658" cy="1768081"/>
            <a:chOff x="10208215" y="409493"/>
            <a:chExt cx="644341" cy="752676"/>
          </a:xfrm>
        </p:grpSpPr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37C7094-3FDD-429F-835A-76E90C8CE3D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95F22837-A7FB-490F-96F2-03FAF6647F67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3A084D3B-27C1-4E71-A014-105256CBE1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7C5C06DB-1909-43EC-9204-018D7917645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C72D7FA-0FC4-4E4D-99C9-912B0D118EF3}"/>
              </a:ext>
            </a:extLst>
          </p:cNvPr>
          <p:cNvGrpSpPr/>
          <p:nvPr userDrawn="1"/>
        </p:nvGrpSpPr>
        <p:grpSpPr>
          <a:xfrm rot="16200000" flipV="1">
            <a:off x="811538" y="-439025"/>
            <a:ext cx="918649" cy="1768081"/>
            <a:chOff x="10208215" y="409493"/>
            <a:chExt cx="644333" cy="752676"/>
          </a:xfrm>
        </p:grpSpPr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FA360DCF-D8CC-416A-8E5F-EC50E9C7463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64429EA3-ADB9-499F-87AC-EDE1DDAEE4D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1F817801-53C7-47AC-AA33-FB746D43D17D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C868F042-7E5B-40E5-9370-F97230F8A689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35AC64F-AF01-4120-B7C8-F2C10679639F}"/>
              </a:ext>
            </a:extLst>
          </p:cNvPr>
          <p:cNvGrpSpPr/>
          <p:nvPr userDrawn="1"/>
        </p:nvGrpSpPr>
        <p:grpSpPr>
          <a:xfrm rot="16200000" flipV="1">
            <a:off x="-72505" y="-439015"/>
            <a:ext cx="918658" cy="1768081"/>
            <a:chOff x="10208215" y="409493"/>
            <a:chExt cx="644341" cy="752676"/>
          </a:xfrm>
        </p:grpSpPr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DFDDFEB8-5715-4C4C-A455-A4C0FE9452D5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C5A112C7-8104-4E78-8F4B-9B21D7DA7C79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65E9C00E-0508-4CB4-BE59-BA2B64722C0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C0792DD9-8B47-4EE0-A415-AFD29B0ED1A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91A8C2C-48E7-4762-BEA7-DDCE2E1B4849}"/>
              </a:ext>
            </a:extLst>
          </p:cNvPr>
          <p:cNvGrpSpPr/>
          <p:nvPr userDrawn="1"/>
        </p:nvGrpSpPr>
        <p:grpSpPr>
          <a:xfrm rot="16200000" flipV="1">
            <a:off x="-941349" y="-439038"/>
            <a:ext cx="918649" cy="1768081"/>
            <a:chOff x="10208215" y="409493"/>
            <a:chExt cx="644333" cy="752676"/>
          </a:xfrm>
        </p:grpSpPr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221DB37C-C04E-4766-A227-2F1801B739E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8D27102B-D75D-415B-9D9B-A599C678250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B6BB37B2-15FA-4352-83B1-DB7A05533DF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3CA67A55-CFE5-4B54-BF3B-716C01A5558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82E92B1-BB65-4949-AAEE-459BE7C01710}"/>
              </a:ext>
            </a:extLst>
          </p:cNvPr>
          <p:cNvGrpSpPr/>
          <p:nvPr userDrawn="1"/>
        </p:nvGrpSpPr>
        <p:grpSpPr>
          <a:xfrm rot="16200000" flipV="1">
            <a:off x="-1825388" y="-439028"/>
            <a:ext cx="918658" cy="1768081"/>
            <a:chOff x="10208215" y="409493"/>
            <a:chExt cx="644341" cy="752676"/>
          </a:xfrm>
        </p:grpSpPr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D80964BA-645A-4E2A-ABE4-CF4E2E07549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3293C24B-FCF7-4BF1-B1DE-8513FBCAE7BE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7" name="Isosceles Triangle 106">
              <a:extLst>
                <a:ext uri="{FF2B5EF4-FFF2-40B4-BE49-F238E27FC236}">
                  <a16:creationId xmlns:a16="http://schemas.microsoft.com/office/drawing/2014/main" id="{D7A9A175-D52A-4A9D-9EE7-F54A027050F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A1296B77-10AF-41C7-B018-43EB9ED2C4B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109" name="Shape 6">
            <a:extLst>
              <a:ext uri="{FF2B5EF4-FFF2-40B4-BE49-F238E27FC236}">
                <a16:creationId xmlns:a16="http://schemas.microsoft.com/office/drawing/2014/main" id="{112E3E8F-2179-45C8-84F1-3AF8667A86AE}"/>
              </a:ext>
            </a:extLst>
          </p:cNvPr>
          <p:cNvSpPr/>
          <p:nvPr userDrawn="1"/>
        </p:nvSpPr>
        <p:spPr>
          <a:xfrm>
            <a:off x="-1621986" y="-42937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32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7" r:id="rId2"/>
    <p:sldLayoutId id="2147483681" r:id="rId3"/>
    <p:sldLayoutId id="2147483678" r:id="rId4"/>
    <p:sldLayoutId id="2147483683" r:id="rId5"/>
    <p:sldLayoutId id="2147483684" r:id="rId6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ensor_processing_uni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/>
          </p:cNvSpPr>
          <p:nvPr/>
        </p:nvSpPr>
        <p:spPr>
          <a:xfrm>
            <a:off x="991895" y="3052407"/>
            <a:ext cx="10208209" cy="1239631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buNone/>
            </a:pPr>
            <a:r>
              <a:rPr lang="en-US" u="sng" dirty="0" smtClean="0"/>
              <a:t>How </a:t>
            </a:r>
            <a:r>
              <a:rPr lang="en-US" u="sng" dirty="0"/>
              <a:t>to Choose the Best </a:t>
            </a:r>
            <a:r>
              <a:rPr lang="en-US" u="sng" dirty="0" smtClean="0"/>
              <a:t>Device </a:t>
            </a:r>
            <a:r>
              <a:rPr lang="en-US" u="sng" dirty="0"/>
              <a:t>for your Application</a:t>
            </a:r>
          </a:p>
          <a:p>
            <a:pPr marL="223221" indent="0" algn="ctr">
              <a:buNone/>
            </a:pPr>
            <a:endParaRPr lang="en-US" u="sng" dirty="0"/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2001642" y="4946872"/>
            <a:ext cx="8205788" cy="1831647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Greg Stitt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 smtClean="0"/>
              <a:t>Professor</a:t>
            </a:r>
            <a:endParaRPr lang="en-US" sz="2000" dirty="0"/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Department of Electrical and Computer Engineering</a:t>
            </a:r>
            <a:endParaRPr lang="en-US" sz="2000" b="0" dirty="0"/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University of Florida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64" y="6256539"/>
            <a:ext cx="2606040" cy="5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04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16ADFA0-925E-40CC-020C-286984140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Another Example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14E1E35E-1521-0954-664D-5C623D78C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150" y="1118384"/>
            <a:ext cx="8516938" cy="4684712"/>
          </a:xfrm>
        </p:spPr>
        <p:txBody>
          <a:bodyPr/>
          <a:lstStyle/>
          <a:p>
            <a:pPr eaLnBrk="1" hangingPunct="1"/>
            <a:r>
              <a:rPr lang="en-US" altLang="en-US" sz="2000"/>
              <a:t>FPGA</a:t>
            </a:r>
          </a:p>
          <a:p>
            <a:pPr lvl="1" eaLnBrk="1" hangingPunct="1"/>
            <a:r>
              <a:rPr lang="en-US" altLang="en-US" sz="1800"/>
              <a:t>Unit cost: 7, NRE cost: 300,000</a:t>
            </a:r>
          </a:p>
          <a:p>
            <a:pPr eaLnBrk="1" hangingPunct="1"/>
            <a:r>
              <a:rPr lang="en-US" altLang="en-US" sz="2000"/>
              <a:t>ASIC</a:t>
            </a:r>
          </a:p>
          <a:p>
            <a:pPr lvl="1" eaLnBrk="1" hangingPunct="1"/>
            <a:r>
              <a:rPr lang="en-US" altLang="en-US" sz="1800"/>
              <a:t>Unit cost: 4, NRE cost: 3,000,000</a:t>
            </a:r>
          </a:p>
          <a:p>
            <a:pPr eaLnBrk="1" hangingPunct="1"/>
            <a:r>
              <a:rPr lang="en-US" altLang="en-US" sz="2000"/>
              <a:t>Microprocessor (µP)</a:t>
            </a:r>
          </a:p>
          <a:p>
            <a:pPr lvl="1" eaLnBrk="1" hangingPunct="1"/>
            <a:r>
              <a:rPr lang="en-US" altLang="en-US" sz="1800"/>
              <a:t>Unit cost: 1, NRE cost: 100,000</a:t>
            </a:r>
            <a:endParaRPr lang="en-US" alt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05D7949-632A-B103-4644-7185DF382EE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856582" y="4676766"/>
            <a:ext cx="189865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078D35E-DE2A-E41A-D7CE-23FB07446E0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05114" y="5625296"/>
            <a:ext cx="363537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86C6F4E-F5BB-7AF9-E71E-FC878F5B0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1514" y="5641171"/>
            <a:ext cx="1235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Volume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5D5E36-BA82-76C2-2A88-D869D70AD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914" y="3644096"/>
            <a:ext cx="1844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Cost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D07C97-4162-FE1F-DB64-40625789527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05113" y="4868059"/>
            <a:ext cx="3783012" cy="22701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E0BCFD-964B-32A7-B91F-51DD78F9A78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28926" y="3742521"/>
            <a:ext cx="1673225" cy="12509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D307F66-18AB-4C3F-1E48-2C8B62394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9" y="3410734"/>
            <a:ext cx="1844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FPGA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06C9FE-672F-C789-D442-986002D6E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1" y="4648985"/>
            <a:ext cx="620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µP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FF195D3-846B-1526-A21A-50A472039ED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13051" y="3686959"/>
            <a:ext cx="3852863" cy="7667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1C81339-8DFD-E662-D5F8-E51400E59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75" y="3328185"/>
            <a:ext cx="1200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ASIC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49289F-295E-949A-10F8-FC94176F7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451" y="3780622"/>
            <a:ext cx="31972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/>
              <a:t>Answer: µP cheapest solution at any volume – not uncommon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28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954CE663-D6D4-6C94-AA8C-50287AEE5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369077"/>
            <a:ext cx="5410200" cy="19050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1A3CB38-FAD7-0352-EBF5-0FA97B689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Other Economic Considerations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D263E5FE-BF6D-B5F0-F477-16645DB9F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Time to market</a:t>
            </a:r>
          </a:p>
          <a:p>
            <a:pPr lvl="1" eaLnBrk="1" hangingPunct="1"/>
            <a:r>
              <a:rPr lang="en-US" altLang="en-US" dirty="0"/>
              <a:t>Huge effect on total revenue</a:t>
            </a:r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59496D75-29DC-E424-2245-67F7DAE36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274077"/>
            <a:ext cx="5562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4CC1897-D105-707D-C6D1-56242C75E2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3064277"/>
            <a:ext cx="0" cy="2209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CD5D4B6E-85EB-16BD-BE0F-A494DD0F4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5274078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Time</a:t>
            </a: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6AA3ED47-B8DC-0C86-21BF-B6A7E5A58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988078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Revenue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B2F3E080-F6ED-68D0-48A2-D294ACB9A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3900" y="2927752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E4F00B46-1EDD-263C-4624-36874B1B38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8975" y="2927752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3B001305-9110-BBA1-6B89-64F2A287F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4213" y="3119840"/>
            <a:ext cx="25781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22B0E66B-F9BD-288D-6926-B5FA88EF5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8447088" y="2932515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A0831ACE-CF10-480F-D841-D82B8B5D6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2163" y="2932515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48147993-F132-4386-07CC-704655717E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124602"/>
            <a:ext cx="25781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DC4CAA79-46E7-1C9D-29CB-589AFBECF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7488" y="2699153"/>
            <a:ext cx="127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Growth</a:t>
            </a:r>
            <a:endParaRPr lang="en-US" altLang="en-US" sz="2400"/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C0124BCE-B3A8-F4D2-13FC-BF52A6ED1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763" y="2703915"/>
            <a:ext cx="1270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Decline</a:t>
            </a:r>
            <a:endParaRPr lang="en-US" altLang="en-US" sz="2400"/>
          </a:p>
        </p:txBody>
      </p:sp>
      <p:sp>
        <p:nvSpPr>
          <p:cNvPr id="86033" name="AutoShape 17">
            <a:extLst>
              <a:ext uri="{FF2B5EF4-FFF2-40B4-BE49-F238E27FC236}">
                <a16:creationId xmlns:a16="http://schemas.microsoft.com/office/drawing/2014/main" id="{99DB6F3F-7F46-24C7-D2B2-B1AE1DF27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4469216"/>
            <a:ext cx="3168650" cy="7889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DDCEF69A-2113-51F4-1309-F32DC1A83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6139" y="3716741"/>
            <a:ext cx="2009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i="1"/>
              <a:t>Total revenue = area of triangle</a:t>
            </a:r>
          </a:p>
        </p:txBody>
      </p:sp>
      <p:sp>
        <p:nvSpPr>
          <p:cNvPr id="86035" name="Line 19">
            <a:extLst>
              <a:ext uri="{FF2B5EF4-FFF2-40B4-BE49-F238E27FC236}">
                <a16:creationId xmlns:a16="http://schemas.microsoft.com/office/drawing/2014/main" id="{829AE4EF-0014-3272-C326-6D038FDD2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8488" y="5394728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6" name="Line 20">
            <a:extLst>
              <a:ext uri="{FF2B5EF4-FFF2-40B4-BE49-F238E27FC236}">
                <a16:creationId xmlns:a16="http://schemas.microsoft.com/office/drawing/2014/main" id="{3FB984CE-7A3A-C40F-2964-60801C404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9875" y="5399490"/>
            <a:ext cx="0" cy="233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7" name="Line 21">
            <a:extLst>
              <a:ext uri="{FF2B5EF4-FFF2-40B4-BE49-F238E27FC236}">
                <a16:creationId xmlns:a16="http://schemas.microsoft.com/office/drawing/2014/main" id="{3EDB1EC1-EF07-536F-4A80-637B4FB6C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8488" y="5516965"/>
            <a:ext cx="2208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8" name="Text Box 22">
            <a:extLst>
              <a:ext uri="{FF2B5EF4-FFF2-40B4-BE49-F238E27FC236}">
                <a16:creationId xmlns:a16="http://schemas.microsoft.com/office/drawing/2014/main" id="{6E3F6545-BBB4-5227-3CE3-A0287E14A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3438" y="5531253"/>
            <a:ext cx="2749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Time to market</a:t>
            </a:r>
          </a:p>
        </p:txBody>
      </p:sp>
      <p:sp>
        <p:nvSpPr>
          <p:cNvPr id="86039" name="Text Box 23">
            <a:extLst>
              <a:ext uri="{FF2B5EF4-FFF2-40B4-BE49-F238E27FC236}">
                <a16:creationId xmlns:a16="http://schemas.microsoft.com/office/drawing/2014/main" id="{9A7CD9B5-374B-38E1-D606-1BB8EA399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0" y="5547128"/>
            <a:ext cx="4972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i="1">
                <a:solidFill>
                  <a:schemeClr val="hlink"/>
                </a:solidFill>
              </a:rPr>
              <a:t>Delayed time to market = less revenue</a:t>
            </a:r>
          </a:p>
        </p:txBody>
      </p:sp>
      <p:sp>
        <p:nvSpPr>
          <p:cNvPr id="86040" name="Text Box 24">
            <a:extLst>
              <a:ext uri="{FF2B5EF4-FFF2-40B4-BE49-F238E27FC236}">
                <a16:creationId xmlns:a16="http://schemas.microsoft.com/office/drawing/2014/main" id="{024CB0B6-AF36-35DE-50FA-AF9442A47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8363" y="2051453"/>
            <a:ext cx="57001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i="1" dirty="0">
                <a:solidFill>
                  <a:schemeClr val="hlink"/>
                </a:solidFill>
              </a:rPr>
              <a:t>FPGAs have faster time to market than ASIC (but still much slower than software)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3" grpId="0" animBg="1"/>
      <p:bldP spid="86038" grpId="0"/>
      <p:bldP spid="86039" grpId="0"/>
      <p:bldP spid="860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CB7C589-35F2-92CD-4989-B565D1904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Misc</a:t>
            </a:r>
            <a:r>
              <a:rPr lang="en-US" altLang="en-US" dirty="0"/>
              <a:t> Considerations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524478D-D98D-5B2A-84EA-93C83F33A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Will application have to change or adapt after deployment?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Can’t change ASIC (actual hardware)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Can change circuit implemented in FPGA (virtual hardware)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Uses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When standards change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e.g., codec changes after device fabricated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Allows addition of new features to existing devices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Allows bug and security fixes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Fault tolerance/recovery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“Partial reconfiguration” allows virtual device with arbitrary size - analogous to virtual memory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Without FPGA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Anything that may have to be reconfigured is implemented in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Performance loss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/>
              <a:t>Goals and constraints have huge impact on device choice</a:t>
            </a:r>
          </a:p>
          <a:p>
            <a:r>
              <a:rPr lang="en-US" sz="2400" dirty="0"/>
              <a:t>High-performance computing</a:t>
            </a:r>
          </a:p>
          <a:p>
            <a:pPr lvl="1"/>
            <a:r>
              <a:rPr lang="en-US" sz="2000" dirty="0"/>
              <a:t>Common goal: maximize performance given a power and cost constraint</a:t>
            </a:r>
          </a:p>
          <a:p>
            <a:pPr lvl="1"/>
            <a:r>
              <a:rPr lang="en-US" sz="2000" dirty="0"/>
              <a:t>GPU attractive if power constraints met</a:t>
            </a:r>
          </a:p>
          <a:p>
            <a:pPr lvl="1"/>
            <a:r>
              <a:rPr lang="en-US" sz="2000" dirty="0"/>
              <a:t>FPGA attractive if GPU consumes too much power, or if goal is to minimize energy costs</a:t>
            </a:r>
          </a:p>
          <a:p>
            <a:r>
              <a:rPr lang="en-US" sz="2400" dirty="0"/>
              <a:t>Embedded systems</a:t>
            </a:r>
          </a:p>
          <a:p>
            <a:pPr lvl="1"/>
            <a:r>
              <a:rPr lang="en-US" sz="2000" dirty="0"/>
              <a:t>Common goal: minimize power given a performance constraint</a:t>
            </a:r>
            <a:endParaRPr lang="en-US" sz="2400" dirty="0"/>
          </a:p>
          <a:p>
            <a:pPr lvl="1"/>
            <a:r>
              <a:rPr lang="en-US" sz="2000" dirty="0"/>
              <a:t>High-end GPU might violate power constraints, low-power GPU might be slower than FPGA</a:t>
            </a:r>
          </a:p>
          <a:p>
            <a:pPr lvl="1"/>
            <a:r>
              <a:rPr lang="en-US" sz="2000" dirty="0"/>
              <a:t>FPGA often attractive because of low energy and power</a:t>
            </a:r>
          </a:p>
          <a:p>
            <a:r>
              <a:rPr lang="en-US" sz="2400" dirty="0"/>
              <a:t>Data center</a:t>
            </a:r>
          </a:p>
          <a:p>
            <a:pPr lvl="1"/>
            <a:r>
              <a:rPr lang="en-US" sz="2000" dirty="0"/>
              <a:t>Common goal: meet throughput constraints while minimizing energy &amp; cooling costs</a:t>
            </a:r>
          </a:p>
          <a:p>
            <a:pPr lvl="1"/>
            <a:r>
              <a:rPr lang="en-US" sz="2000" dirty="0"/>
              <a:t>FPGA attractive even if GPU faster due to lower power, energy, cooling costs</a:t>
            </a:r>
          </a:p>
          <a:p>
            <a:pPr lvl="2"/>
            <a:r>
              <a:rPr lang="en-US" sz="1600" dirty="0"/>
              <a:t>Examples: Microsoft Catapult, Amazon EC2 F1</a:t>
            </a:r>
          </a:p>
          <a:p>
            <a:endParaRPr lang="en-US" sz="2000" dirty="0"/>
          </a:p>
          <a:p>
            <a:pPr lvl="2"/>
            <a:endParaRPr lang="en-US" sz="16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774424" cy="866180"/>
          </a:xfrm>
        </p:spPr>
        <p:txBody>
          <a:bodyPr/>
          <a:lstStyle/>
          <a:p>
            <a:r>
              <a:rPr lang="en-US" dirty="0"/>
              <a:t>Optimization Goals and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29AFA-7C8F-4170-AEA5-77C3BB597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024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Many characteristics can affect best choice of device</a:t>
            </a:r>
          </a:p>
          <a:p>
            <a:r>
              <a:rPr lang="en-US" dirty="0"/>
              <a:t>Common characteristics:</a:t>
            </a:r>
          </a:p>
          <a:p>
            <a:pPr lvl="1"/>
            <a:r>
              <a:rPr lang="en-US" dirty="0"/>
              <a:t>Parallelism (types and amounts) and dependencies</a:t>
            </a:r>
          </a:p>
          <a:p>
            <a:pPr lvl="1"/>
            <a:r>
              <a:rPr lang="en-US" dirty="0"/>
              <a:t>Arithmetic type (floating point, fixed point, integer, bitwise logic)</a:t>
            </a:r>
          </a:p>
          <a:p>
            <a:pPr lvl="1"/>
            <a:r>
              <a:rPr lang="en-US" dirty="0"/>
              <a:t>Branching</a:t>
            </a:r>
          </a:p>
          <a:p>
            <a:pPr lvl="1"/>
            <a:r>
              <a:rPr lang="en-US" dirty="0"/>
              <a:t>Memory requirements</a:t>
            </a:r>
          </a:p>
          <a:p>
            <a:pPr lvl="1"/>
            <a:r>
              <a:rPr lang="en-US" dirty="0"/>
              <a:t>Sensitivity to memory and I/O bandwidth</a:t>
            </a:r>
          </a:p>
          <a:p>
            <a:pPr lvl="1"/>
            <a:r>
              <a:rPr lang="en-US" dirty="0"/>
              <a:t>Data structures and memory access patterns</a:t>
            </a:r>
          </a:p>
          <a:p>
            <a:r>
              <a:rPr lang="en-US" dirty="0"/>
              <a:t>No known equation to automatically determine best device</a:t>
            </a:r>
          </a:p>
          <a:p>
            <a:r>
              <a:rPr lang="en-US" dirty="0"/>
              <a:t>Understanding these characteristics is first step in exploration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Characteristics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29AFA-7C8F-4170-AEA5-77C3BB597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7157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/>
              <a:t>Device architecture considerations</a:t>
            </a:r>
          </a:p>
          <a:p>
            <a:pPr lvl="1"/>
            <a:r>
              <a:rPr lang="en-US" sz="2000" dirty="0"/>
              <a:t>Peak computational throughput</a:t>
            </a:r>
          </a:p>
          <a:p>
            <a:pPr lvl="1"/>
            <a:r>
              <a:rPr lang="en-US" sz="2000" dirty="0"/>
              <a:t>GPU: number of cores, clock frequency, on-chip memory, etc.</a:t>
            </a:r>
          </a:p>
          <a:p>
            <a:pPr lvl="1"/>
            <a:r>
              <a:rPr lang="en-US" sz="2000" dirty="0"/>
              <a:t>FPGA: # of look-up tables (LUTs), DSPs, embedded RAM, clock frequency, etc.</a:t>
            </a:r>
            <a:endParaRPr lang="en-US" sz="1600" dirty="0"/>
          </a:p>
          <a:p>
            <a:r>
              <a:rPr lang="en-US" sz="2400" dirty="0"/>
              <a:t>Board architecture often just as important</a:t>
            </a:r>
            <a:endParaRPr lang="en-US" sz="2000" dirty="0"/>
          </a:p>
          <a:p>
            <a:r>
              <a:rPr lang="en-US" sz="2400" dirty="0"/>
              <a:t>Different boards provide different tradeoffs</a:t>
            </a:r>
          </a:p>
          <a:p>
            <a:pPr lvl="1"/>
            <a:r>
              <a:rPr lang="en-US" sz="2000" dirty="0"/>
              <a:t>PCIe accelerators</a:t>
            </a:r>
          </a:p>
          <a:p>
            <a:pPr lvl="2"/>
            <a:r>
              <a:rPr lang="en-US" sz="1600" dirty="0"/>
              <a:t>High peak computational throughput</a:t>
            </a:r>
          </a:p>
          <a:p>
            <a:pPr lvl="2"/>
            <a:r>
              <a:rPr lang="en-US" sz="1600" dirty="0"/>
              <a:t>But, data must be transferred from CPU into board/device memory</a:t>
            </a:r>
          </a:p>
          <a:p>
            <a:pPr lvl="2"/>
            <a:r>
              <a:rPr lang="en-US" sz="1600" dirty="0"/>
              <a:t>Different boards with same accelerator may provide different memory sizes and bandwidths</a:t>
            </a:r>
          </a:p>
          <a:p>
            <a:pPr lvl="1"/>
            <a:r>
              <a:rPr lang="en-US" sz="2000" dirty="0"/>
              <a:t>System-on-Chip (SoC)</a:t>
            </a:r>
          </a:p>
          <a:p>
            <a:pPr lvl="2"/>
            <a:r>
              <a:rPr lang="en-US" sz="1600" dirty="0"/>
              <a:t>Eliminates PCIe overhead, external memory bandwidth overhead</a:t>
            </a:r>
          </a:p>
          <a:p>
            <a:pPr lvl="2"/>
            <a:r>
              <a:rPr lang="en-US" sz="1600" dirty="0"/>
              <a:t>But, limited peak computation throughput</a:t>
            </a:r>
          </a:p>
          <a:p>
            <a:pPr lvl="1"/>
            <a:r>
              <a:rPr lang="en-US" sz="2000" dirty="0"/>
              <a:t>Custom boards</a:t>
            </a:r>
            <a:endParaRPr lang="en-US" sz="1600" dirty="0"/>
          </a:p>
          <a:p>
            <a:pPr lvl="2"/>
            <a:r>
              <a:rPr lang="en-US" sz="1600" dirty="0"/>
              <a:t>Example: FPGA on a network-interface card (e.g., Microsoft Catapult) for ultra-low latency network processing</a:t>
            </a:r>
          </a:p>
          <a:p>
            <a:pPr lvl="2"/>
            <a:endParaRPr lang="en-US" sz="16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774424" cy="866180"/>
          </a:xfrm>
        </p:spPr>
        <p:txBody>
          <a:bodyPr/>
          <a:lstStyle/>
          <a:p>
            <a:r>
              <a:rPr lang="en-US" dirty="0"/>
              <a:t>Architecture Characteristics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29AFA-7C8F-4170-AEA5-77C3BB597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155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72E37057-205C-48B2-B8E4-AF9067B14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380" y="2656641"/>
            <a:ext cx="2705272" cy="2735669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2312987"/>
          </a:xfrm>
        </p:spPr>
        <p:txBody>
          <a:bodyPr/>
          <a:lstStyle/>
          <a:p>
            <a:r>
              <a:rPr lang="en-US" sz="2400" dirty="0"/>
              <a:t>Input can have significant effect on performance and/or energy</a:t>
            </a:r>
          </a:p>
          <a:p>
            <a:pPr lvl="1"/>
            <a:r>
              <a:rPr lang="en-US" sz="2000" dirty="0"/>
              <a:t>Small inputs might not use all GPU cores, or amortize PCIe overheads</a:t>
            </a:r>
          </a:p>
          <a:p>
            <a:pPr lvl="1"/>
            <a:r>
              <a:rPr lang="en-US" sz="2000" dirty="0"/>
              <a:t>Large inputs might not fit in on-board memory on one accelerator</a:t>
            </a:r>
          </a:p>
          <a:p>
            <a:pPr lvl="1"/>
            <a:endParaRPr lang="en-US" sz="2000" dirty="0"/>
          </a:p>
          <a:p>
            <a:r>
              <a:rPr lang="en-US" sz="2400" dirty="0"/>
              <a:t>Example convolution study*</a:t>
            </a:r>
          </a:p>
          <a:p>
            <a:pPr lvl="1"/>
            <a:r>
              <a:rPr lang="en-US" sz="2000" dirty="0"/>
              <a:t>Different devices:</a:t>
            </a:r>
          </a:p>
          <a:p>
            <a:pPr lvl="2"/>
            <a:r>
              <a:rPr lang="en-US" sz="1400" dirty="0"/>
              <a:t>GPU, FPGA, multi-core CPU</a:t>
            </a:r>
          </a:p>
          <a:p>
            <a:pPr lvl="1"/>
            <a:r>
              <a:rPr lang="en-US" sz="2000" dirty="0"/>
              <a:t>Different algorithms:</a:t>
            </a:r>
          </a:p>
          <a:p>
            <a:pPr lvl="2"/>
            <a:r>
              <a:rPr lang="en-US" sz="1400" dirty="0"/>
              <a:t>Time-domain convolution (</a:t>
            </a:r>
            <a:r>
              <a:rPr lang="en-US" sz="1400" i="1" dirty="0"/>
              <a:t>Time</a:t>
            </a:r>
            <a:r>
              <a:rPr lang="en-US" sz="1400" dirty="0"/>
              <a:t>)</a:t>
            </a:r>
          </a:p>
          <a:p>
            <a:pPr lvl="2"/>
            <a:r>
              <a:rPr lang="en-US" sz="1400" dirty="0"/>
              <a:t>Frequency-domain convolution (</a:t>
            </a:r>
            <a:r>
              <a:rPr lang="en-US" sz="1400" i="1" dirty="0"/>
              <a:t>FFT</a:t>
            </a:r>
            <a:r>
              <a:rPr lang="en-US" sz="1400" dirty="0"/>
              <a:t>)</a:t>
            </a:r>
          </a:p>
          <a:p>
            <a:pPr lvl="2"/>
            <a:endParaRPr lang="en-US" sz="1600" b="1" dirty="0"/>
          </a:p>
          <a:p>
            <a:pPr lvl="2"/>
            <a:endParaRPr lang="en-US" sz="1600" b="1" dirty="0"/>
          </a:p>
          <a:p>
            <a:pPr lvl="2"/>
            <a:endParaRPr lang="en-US" sz="1600" b="1" dirty="0"/>
          </a:p>
          <a:p>
            <a:r>
              <a:rPr lang="en-US" sz="2400" dirty="0"/>
              <a:t>Some apps have data-dependent performance</a:t>
            </a:r>
          </a:p>
          <a:p>
            <a:pPr lvl="1"/>
            <a:r>
              <a:rPr lang="en-US" sz="2000" dirty="0"/>
              <a:t>e.g., different amounts of thread divergence in GPU</a:t>
            </a:r>
          </a:p>
          <a:p>
            <a:pPr lvl="1"/>
            <a:endParaRPr lang="en-US" sz="2000" dirty="0"/>
          </a:p>
          <a:p>
            <a:pPr lvl="2"/>
            <a:endParaRPr lang="en-US" sz="16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774424" cy="866180"/>
          </a:xfrm>
        </p:spPr>
        <p:txBody>
          <a:bodyPr/>
          <a:lstStyle/>
          <a:p>
            <a:r>
              <a:rPr lang="en-US" dirty="0"/>
              <a:t>Input Size and Characteristics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29AFA-7C8F-4170-AEA5-77C3BB597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875E7B45-563C-4957-BDD7-BBC292CA6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278" y="2717741"/>
            <a:ext cx="2638918" cy="264506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3030D71-D2AE-4733-A386-B82681B97B89}"/>
              </a:ext>
            </a:extLst>
          </p:cNvPr>
          <p:cNvSpPr txBox="1"/>
          <p:nvPr/>
        </p:nvSpPr>
        <p:spPr>
          <a:xfrm>
            <a:off x="4984047" y="2183160"/>
            <a:ext cx="29006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Fastest convolution </a:t>
            </a:r>
            <a:br>
              <a:rPr kumimoji="0" lang="en-US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</a:br>
            <a:r>
              <a:rPr kumimoji="0" lang="en-US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accelerator and algorithm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E7B6FA-A221-430E-B76C-C5CBF1B37C6E}"/>
              </a:ext>
            </a:extLst>
          </p:cNvPr>
          <p:cNvSpPr txBox="1"/>
          <p:nvPr/>
        </p:nvSpPr>
        <p:spPr>
          <a:xfrm>
            <a:off x="8147576" y="2183160"/>
            <a:ext cx="29006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Lowest-energy convolution accelerator and algorithm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C069FD-4352-4AD9-8329-190DADFC6B32}"/>
              </a:ext>
            </a:extLst>
          </p:cNvPr>
          <p:cNvSpPr txBox="1"/>
          <p:nvPr/>
        </p:nvSpPr>
        <p:spPr>
          <a:xfrm>
            <a:off x="6867747" y="6186432"/>
            <a:ext cx="519146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*J.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Fowers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G. Brown, J.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Wernsing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and </a:t>
            </a:r>
            <a:r>
              <a:rPr lang="en-US" sz="100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G. Stitt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“A performance and energy comparison of convolution on GPUs, FPGAs, and multicore processors,” </a:t>
            </a:r>
            <a:r>
              <a:rPr lang="en-US" sz="1000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ACM Transactions on Architecture and Code Optimization (TACO) - Special Issue on High-Performance Embedded Architectures and Compilers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vol. 9, pp. 25:1–25:21, January 2013.</a:t>
            </a:r>
          </a:p>
        </p:txBody>
      </p:sp>
    </p:spTree>
    <p:extLst>
      <p:ext uri="{BB962C8B-B14F-4D97-AF65-F5344CB8AC3E}">
        <p14:creationId xmlns:p14="http://schemas.microsoft.com/office/powerpoint/2010/main" val="22903510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dirty="0"/>
              <a:t>GPUs </a:t>
            </a:r>
            <a:r>
              <a:rPr lang="en-US" sz="2000" i="1" dirty="0"/>
              <a:t>usually </a:t>
            </a:r>
            <a:r>
              <a:rPr lang="en-US" sz="2000" dirty="0"/>
              <a:t>provide fastest performance when application:</a:t>
            </a:r>
          </a:p>
          <a:p>
            <a:pPr lvl="1"/>
            <a:r>
              <a:rPr lang="en-US" sz="1800" dirty="0"/>
              <a:t>Has large amounts of SIMT floating-point parallelism (loops with fine-grained, independent iterations)</a:t>
            </a:r>
          </a:p>
          <a:p>
            <a:pPr lvl="1"/>
            <a:r>
              <a:rPr lang="en-US" sz="1800" dirty="0"/>
              <a:t>Control flow does not diverge (i.e. all threads follow the same path through a function)</a:t>
            </a:r>
          </a:p>
          <a:p>
            <a:r>
              <a:rPr lang="en-US" sz="2000" dirty="0"/>
              <a:t>FPGAs </a:t>
            </a:r>
            <a:r>
              <a:rPr lang="en-US" sz="2000" i="1" dirty="0"/>
              <a:t>can</a:t>
            </a:r>
            <a:r>
              <a:rPr lang="en-US" sz="2000" dirty="0"/>
              <a:t> provide fastest performance when:</a:t>
            </a:r>
          </a:p>
          <a:p>
            <a:pPr lvl="1"/>
            <a:r>
              <a:rPr lang="en-US" sz="1800" dirty="0"/>
              <a:t>GPU can’t realize peak performance due to SIMT bottlenecks</a:t>
            </a:r>
          </a:p>
          <a:p>
            <a:pPr lvl="2"/>
            <a:r>
              <a:rPr lang="en-US" sz="1400" dirty="0"/>
              <a:t>Divergence, stalls, communication overhead, insufficient SIMT parallelism</a:t>
            </a:r>
          </a:p>
          <a:p>
            <a:pPr lvl="1"/>
            <a:r>
              <a:rPr lang="en-US" sz="1800" dirty="0"/>
              <a:t>Custom fixed-point precision or bit operations</a:t>
            </a:r>
          </a:p>
          <a:p>
            <a:r>
              <a:rPr lang="en-US" sz="2000" dirty="0"/>
              <a:t>FPGAs </a:t>
            </a:r>
            <a:r>
              <a:rPr lang="en-US" sz="2000" i="1" dirty="0"/>
              <a:t>usually </a:t>
            </a:r>
            <a:r>
              <a:rPr lang="en-US" sz="2000" dirty="0"/>
              <a:t>consume less power than GPU</a:t>
            </a:r>
          </a:p>
          <a:p>
            <a:pPr lvl="1"/>
            <a:r>
              <a:rPr lang="en-US" sz="1800" dirty="0"/>
              <a:t>10s of Watts vs. 100+ Watts</a:t>
            </a:r>
          </a:p>
          <a:p>
            <a:r>
              <a:rPr lang="en-US" sz="2000" dirty="0"/>
              <a:t>FPGAs </a:t>
            </a:r>
            <a:r>
              <a:rPr lang="en-US" sz="2000" i="1" dirty="0"/>
              <a:t>can </a:t>
            </a:r>
            <a:r>
              <a:rPr lang="en-US" sz="2000" dirty="0"/>
              <a:t>use less energy</a:t>
            </a:r>
          </a:p>
          <a:p>
            <a:pPr lvl="1"/>
            <a:r>
              <a:rPr lang="en-US" sz="1800" dirty="0"/>
              <a:t>Depends on performance difference</a:t>
            </a:r>
          </a:p>
          <a:p>
            <a:r>
              <a:rPr lang="en-US" sz="2000" dirty="0"/>
              <a:t>GPUs </a:t>
            </a:r>
            <a:r>
              <a:rPr lang="en-US" sz="2000" i="1" dirty="0"/>
              <a:t>usually </a:t>
            </a:r>
            <a:r>
              <a:rPr lang="en-US" sz="2000" dirty="0"/>
              <a:t>much easier to program compared to FPGA</a:t>
            </a:r>
          </a:p>
          <a:p>
            <a:pPr lvl="1"/>
            <a:r>
              <a:rPr lang="en-US" sz="1800" dirty="0"/>
              <a:t>Intel </a:t>
            </a:r>
            <a:r>
              <a:rPr lang="en-US" sz="1800" dirty="0" err="1"/>
              <a:t>OneAPI</a:t>
            </a:r>
            <a:r>
              <a:rPr lang="en-US" sz="1800" dirty="0"/>
              <a:t> and DPC++ trying to hide many of the programming differences</a:t>
            </a:r>
          </a:p>
          <a:p>
            <a:endParaRPr lang="en-US" sz="1800" dirty="0"/>
          </a:p>
          <a:p>
            <a:pPr lvl="2"/>
            <a:endParaRPr lang="en-US" sz="14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GPU/FPGA Trends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44F10-D06D-411C-981D-5EC2EFE3EF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9144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50D097A-9168-BCB0-7F41-EE80B4498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choose a device?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EB04E0B-05EE-CCAE-4AFA-687357A21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Bare minimum approach: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Determine architectures that meet all constraints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Not trivial, requires performance analysis/estimation - important problem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altLang="en-US" sz="2000" dirty="0"/>
              <a:t>Will study later in semester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Estimate volume of application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Require understanding of market 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Determine cheapest solution</a:t>
            </a:r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  <a:p>
            <a:pPr marL="609600" indent="-609600">
              <a:lnSpc>
                <a:spcPct val="90000"/>
              </a:lnSpc>
            </a:pPr>
            <a:r>
              <a:rPr lang="en-US" altLang="en-US" dirty="0"/>
              <a:t>The best device for an application is typically the cheapest one that meets all design constraints</a:t>
            </a:r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50D097A-9168-BCB0-7F41-EE80B4498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choose a device?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EB04E0B-05EE-CCAE-4AFA-687357A21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More complicated approach: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Determine devices that meet all constraints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Analyze Pareto-optimal tradeoffs of those devices</a:t>
            </a:r>
          </a:p>
          <a:p>
            <a:pPr marL="1238250" lvl="2" indent="-609600">
              <a:lnSpc>
                <a:spcPct val="90000"/>
              </a:lnSpc>
            </a:pPr>
            <a:r>
              <a:rPr lang="en-US" altLang="en-US" sz="2400" dirty="0"/>
              <a:t>Includes cost and optimization goals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Choose solution that is most attractive for application and use case</a:t>
            </a:r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46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8F157C5-80E3-A371-1DE0-329B9403D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8C4B1EF9-4115-7919-0D6F-300B01DFA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973261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Microprocessor</a:t>
            </a:r>
          </a:p>
        </p:txBody>
      </p:sp>
      <p:sp>
        <p:nvSpPr>
          <p:cNvPr id="4100" name="Text Box 5">
            <a:extLst>
              <a:ext uri="{FF2B5EF4-FFF2-40B4-BE49-F238E27FC236}">
                <a16:creationId xmlns:a16="http://schemas.microsoft.com/office/drawing/2014/main" id="{F2220687-0C79-4576-1B74-C50BCA196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973261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ASIC</a:t>
            </a:r>
          </a:p>
        </p:txBody>
      </p:sp>
      <p:sp>
        <p:nvSpPr>
          <p:cNvPr id="4101" name="Text Box 6">
            <a:extLst>
              <a:ext uri="{FF2B5EF4-FFF2-40B4-BE49-F238E27FC236}">
                <a16:creationId xmlns:a16="http://schemas.microsoft.com/office/drawing/2014/main" id="{9F3D6FB8-07D7-A071-8748-E36D71538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442" y="3964861"/>
            <a:ext cx="1987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/>
              <a:t>FPGA/GPU</a:t>
            </a:r>
          </a:p>
        </p:txBody>
      </p:sp>
      <p:sp>
        <p:nvSpPr>
          <p:cNvPr id="4102" name="Line 7">
            <a:extLst>
              <a:ext uri="{FF2B5EF4-FFF2-40B4-BE49-F238E27FC236}">
                <a16:creationId xmlns:a16="http://schemas.microsoft.com/office/drawing/2014/main" id="{3943D1C6-D2E3-FF43-3F25-24D99C8E2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582861"/>
            <a:ext cx="800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8">
            <a:extLst>
              <a:ext uri="{FF2B5EF4-FFF2-40B4-BE49-F238E27FC236}">
                <a16:creationId xmlns:a16="http://schemas.microsoft.com/office/drawing/2014/main" id="{B2923A77-BEA2-C81C-6A2B-C982F9999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659061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i="1"/>
              <a:t>Performance</a:t>
            </a:r>
          </a:p>
        </p:txBody>
      </p:sp>
      <p:sp>
        <p:nvSpPr>
          <p:cNvPr id="8200" name="Text Box 9">
            <a:extLst>
              <a:ext uri="{FF2B5EF4-FFF2-40B4-BE49-F238E27FC236}">
                <a16:creationId xmlns:a16="http://schemas.microsoft.com/office/drawing/2014/main" id="{8B185E8E-4CD5-1685-0201-CAD58326E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113" y="5370262"/>
            <a:ext cx="6934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/>
              <a:t>Why not use an ASIC for everything?</a:t>
            </a:r>
          </a:p>
        </p:txBody>
      </p:sp>
      <p:sp>
        <p:nvSpPr>
          <p:cNvPr id="4105" name="Text Box 10">
            <a:extLst>
              <a:ext uri="{FF2B5EF4-FFF2-40B4-BE49-F238E27FC236}">
                <a16:creationId xmlns:a16="http://schemas.microsoft.com/office/drawing/2014/main" id="{613D2B65-3F4D-CEEB-3670-19D6B929A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3" y="3292223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Implementation Possibilities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F28C0CE-3BDD-B248-ADE5-87C365D1CDED}"/>
              </a:ext>
            </a:extLst>
          </p:cNvPr>
          <p:cNvSpPr txBox="1">
            <a:spLocks noChangeArrowheads="1"/>
          </p:cNvSpPr>
          <p:nvPr/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r>
              <a:rPr lang="en-US" sz="2000" dirty="0"/>
              <a:t>How do you identify the best technology for an application?</a:t>
            </a:r>
          </a:p>
          <a:p>
            <a:r>
              <a:rPr lang="en-US" sz="2000" dirty="0"/>
              <a:t>FPGAs and reconfigurable hardware enable design of digital circuits without fabricating a device</a:t>
            </a:r>
          </a:p>
          <a:p>
            <a:pPr lvl="1"/>
            <a:r>
              <a:rPr lang="en-US" sz="1600" dirty="0"/>
              <a:t>Can be used anytime a digital circuit is needed</a:t>
            </a:r>
          </a:p>
          <a:p>
            <a:pPr lvl="1"/>
            <a:r>
              <a:rPr lang="en-US" sz="1600" dirty="0"/>
              <a:t>e.g., ASIC prototyping, ASIC replacement</a:t>
            </a:r>
          </a:p>
          <a:p>
            <a:r>
              <a:rPr lang="en-US" sz="2000" dirty="0"/>
              <a:t>When should FPGAs (or any device) be used instead of other technologies?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CD0C136-DC06-5000-FB1D-4C142CEEE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 are FPGAs used?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D3B6554-10F8-98A5-DCC3-E15BC0B4C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ASIC prototyping (first main market for FPGAs)</a:t>
            </a:r>
          </a:p>
          <a:p>
            <a:pPr lvl="1" eaLnBrk="1" hangingPunct="1"/>
            <a:r>
              <a:rPr lang="en-US" altLang="en-US" sz="2000" dirty="0"/>
              <a:t>Validate ASIC on many FPGAs before fabricating</a:t>
            </a:r>
          </a:p>
          <a:p>
            <a:r>
              <a:rPr lang="en-US" altLang="en-US" sz="2400" dirty="0"/>
              <a:t>ASIC replacement</a:t>
            </a:r>
          </a:p>
          <a:p>
            <a:pPr lvl="1"/>
            <a:r>
              <a:rPr lang="en-US" altLang="en-US" sz="2000" dirty="0"/>
              <a:t>If ASIC is prototyped in FPGA, and FPGA has attractive tradeoffs, just deploy the FPGA</a:t>
            </a:r>
          </a:p>
          <a:p>
            <a:pPr eaLnBrk="1" hangingPunct="1"/>
            <a:r>
              <a:rPr lang="en-US" altLang="en-US" sz="2400" dirty="0"/>
              <a:t>IoT, embedded systems, cyber-physical systems</a:t>
            </a:r>
          </a:p>
          <a:p>
            <a:pPr lvl="1" eaLnBrk="1" hangingPunct="1"/>
            <a:r>
              <a:rPr lang="en-US" altLang="en-US" sz="2000" dirty="0"/>
              <a:t>e.g., networking, signal-processing, automotive, </a:t>
            </a:r>
          </a:p>
          <a:p>
            <a:pPr lvl="1" eaLnBrk="1" hangingPunct="1"/>
            <a:r>
              <a:rPr lang="en-US" altLang="en-US" sz="2000" dirty="0"/>
              <a:t>Advantages</a:t>
            </a:r>
          </a:p>
          <a:p>
            <a:pPr lvl="2" eaLnBrk="1" hangingPunct="1"/>
            <a:r>
              <a:rPr lang="en-US" altLang="en-US" dirty="0"/>
              <a:t>FPGAs achieve performance close to ASIC, sometimes at much lower cost (ASIC replacement)</a:t>
            </a:r>
          </a:p>
          <a:p>
            <a:pPr lvl="3" eaLnBrk="1" hangingPunct="1"/>
            <a:r>
              <a:rPr lang="en-US" altLang="en-US" dirty="0"/>
              <a:t>High-volume systems still use ASICs (e.g. cell phones)</a:t>
            </a:r>
          </a:p>
          <a:p>
            <a:pPr lvl="4" eaLnBrk="1" hangingPunct="1"/>
            <a:r>
              <a:rPr lang="en-US" altLang="en-US" sz="1600" dirty="0"/>
              <a:t>But, ASICs becoming less common due to increasing costs</a:t>
            </a:r>
          </a:p>
          <a:p>
            <a:pPr lvl="2" eaLnBrk="1" hangingPunct="1"/>
            <a:r>
              <a:rPr lang="en-US" altLang="en-US" dirty="0"/>
              <a:t>Reconfigurable!</a:t>
            </a:r>
          </a:p>
          <a:p>
            <a:pPr lvl="3" eaLnBrk="1" hangingPunct="1"/>
            <a:r>
              <a:rPr lang="en-US" altLang="en-US" dirty="0"/>
              <a:t>If standards change, architecture is not fixed</a:t>
            </a:r>
          </a:p>
          <a:p>
            <a:pPr lvl="3" eaLnBrk="1" hangingPunct="1"/>
            <a:r>
              <a:rPr lang="en-US" altLang="en-US" dirty="0"/>
              <a:t>Can add new features (or fix bugs) after production</a:t>
            </a:r>
          </a:p>
          <a:p>
            <a:pPr lvl="1" eaLnBrk="1" hangingPunct="1"/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2F037A7-5FEF-0209-E8E5-CD3C51D56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 are FPGAs used?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C17D59A-59B2-7E12-DCB8-082CEF9F6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8681" y="1241425"/>
            <a:ext cx="10203166" cy="43751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Data centers, cloud computing (most recent trend)</a:t>
            </a:r>
          </a:p>
          <a:p>
            <a:pPr lvl="1"/>
            <a:r>
              <a:rPr lang="en-US" altLang="en-US" sz="2000" dirty="0"/>
              <a:t>Intel </a:t>
            </a:r>
            <a:r>
              <a:rPr lang="en-US" altLang="en-US" sz="2000" dirty="0" err="1"/>
              <a:t>Xeon+FPGA</a:t>
            </a:r>
            <a:r>
              <a:rPr lang="en-US" altLang="en-US" sz="2000" dirty="0"/>
              <a:t> processor</a:t>
            </a:r>
          </a:p>
          <a:p>
            <a:pPr lvl="1"/>
            <a:r>
              <a:rPr lang="en-US" altLang="en-US" sz="2000" dirty="0"/>
              <a:t>IBM Power9</a:t>
            </a:r>
          </a:p>
          <a:p>
            <a:pPr lvl="1" eaLnBrk="1" hangingPunct="1"/>
            <a:r>
              <a:rPr lang="en-US" altLang="en-US" sz="2000" dirty="0"/>
              <a:t>Microsoft Catapult</a:t>
            </a:r>
          </a:p>
          <a:p>
            <a:pPr lvl="2" eaLnBrk="1" hangingPunct="1"/>
            <a:r>
              <a:rPr lang="en-US" altLang="en-US" sz="1600" dirty="0"/>
              <a:t>Originally used FPGA to accelerate Bing searches</a:t>
            </a:r>
          </a:p>
          <a:p>
            <a:pPr lvl="2" eaLnBrk="1" hangingPunct="1"/>
            <a:r>
              <a:rPr lang="en-US" altLang="en-US" sz="1600" dirty="0"/>
              <a:t>Used for a variety of machine-learning applications</a:t>
            </a:r>
          </a:p>
          <a:p>
            <a:pPr lvl="2" eaLnBrk="1" hangingPunct="1"/>
            <a:r>
              <a:rPr lang="en-US" altLang="en-US" sz="1600" dirty="0"/>
              <a:t>https://www.microsoft.com/en-us/research/project/project-catapult/</a:t>
            </a:r>
          </a:p>
          <a:p>
            <a:pPr lvl="1" eaLnBrk="1" hangingPunct="1"/>
            <a:r>
              <a:rPr lang="en-US" altLang="en-US" sz="2000" dirty="0"/>
              <a:t>Amazon F1</a:t>
            </a:r>
          </a:p>
          <a:p>
            <a:pPr lvl="2" eaLnBrk="1" hangingPunct="1"/>
            <a:r>
              <a:rPr lang="en-US" altLang="en-US" sz="1600" dirty="0"/>
              <a:t>FPGAs integrates into EC2 compute cloud</a:t>
            </a:r>
          </a:p>
          <a:p>
            <a:pPr lvl="2" eaLnBrk="1" hangingPunct="1"/>
            <a:r>
              <a:rPr lang="en-US" altLang="en-US" sz="1600" dirty="0"/>
              <a:t>https://aws.amazon.com/ec2/instance-types/f1/</a:t>
            </a:r>
          </a:p>
          <a:p>
            <a:pPr lvl="1" eaLnBrk="1" hangingPunct="1"/>
            <a:r>
              <a:rPr lang="en-US" altLang="en-US" sz="2000" dirty="0"/>
              <a:t>Baidu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Uses FPGAs for machine learning</a:t>
            </a:r>
          </a:p>
          <a:p>
            <a:pPr eaLnBrk="1" hangingPunct="1"/>
            <a:r>
              <a:rPr lang="en-US" altLang="en-US" sz="2000" dirty="0"/>
              <a:t>Advantages:</a:t>
            </a:r>
          </a:p>
          <a:p>
            <a:pPr lvl="1" eaLnBrk="1" hangingPunct="1"/>
            <a:r>
              <a:rPr lang="en-US" altLang="en-US" sz="2000" dirty="0"/>
              <a:t>Low power, ASIC rarely feasible, microprocessor too slow</a:t>
            </a:r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>
            <a:extLst>
              <a:ext uri="{FF2B5EF4-FFF2-40B4-BE49-F238E27FC236}">
                <a16:creationId xmlns:a16="http://schemas.microsoft.com/office/drawing/2014/main" id="{6F5AA5AA-D198-4F70-9124-A58D7D966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 are FPGAs used?</a:t>
            </a:r>
          </a:p>
        </p:txBody>
      </p:sp>
      <p:sp>
        <p:nvSpPr>
          <p:cNvPr id="18435" name="Rectangle 1027">
            <a:extLst>
              <a:ext uri="{FF2B5EF4-FFF2-40B4-BE49-F238E27FC236}">
                <a16:creationId xmlns:a16="http://schemas.microsoft.com/office/drawing/2014/main" id="{FA48A7B7-C30D-3BE4-88B3-6BE4344DE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High-performance embedded computing (HPEC)</a:t>
            </a:r>
          </a:p>
          <a:p>
            <a:pPr lvl="1" eaLnBrk="1" hangingPunct="1"/>
            <a:r>
              <a:rPr lang="en-US" altLang="en-US" sz="2000" dirty="0"/>
              <a:t>High-performance/super computing with special needs (low power, low size/weight, etc.)</a:t>
            </a:r>
          </a:p>
          <a:p>
            <a:pPr lvl="2" eaLnBrk="1" hangingPunct="1"/>
            <a:r>
              <a:rPr lang="en-US" altLang="en-US" dirty="0"/>
              <a:t>Satellite image processing</a:t>
            </a:r>
          </a:p>
          <a:p>
            <a:pPr lvl="2" eaLnBrk="1" hangingPunct="1"/>
            <a:r>
              <a:rPr lang="en-US" altLang="en-US" dirty="0"/>
              <a:t>Defense applications</a:t>
            </a:r>
          </a:p>
          <a:p>
            <a:pPr lvl="1" eaLnBrk="1" hangingPunct="1"/>
            <a:r>
              <a:rPr lang="en-US" altLang="en-US" sz="2000" dirty="0"/>
              <a:t>FPGA advantages</a:t>
            </a:r>
          </a:p>
          <a:p>
            <a:pPr lvl="2" eaLnBrk="1" hangingPunct="1"/>
            <a:r>
              <a:rPr lang="en-US" altLang="en-US" dirty="0"/>
              <a:t>Much smaller and lower power than a supercomputer</a:t>
            </a:r>
          </a:p>
          <a:p>
            <a:pPr lvl="2" eaLnBrk="1" hangingPunct="1"/>
            <a:r>
              <a:rPr lang="en-US" altLang="en-US" dirty="0"/>
              <a:t>Provide fault tolerance mechanisms</a:t>
            </a:r>
          </a:p>
          <a:p>
            <a:pPr lvl="2" eaLnBrk="1" hangingPunct="1"/>
            <a:endParaRPr lang="en-US" altLang="en-US" dirty="0"/>
          </a:p>
        </p:txBody>
      </p:sp>
      <p:pic>
        <p:nvPicPr>
          <p:cNvPr id="18436" name="Picture 1028" descr="satellite">
            <a:extLst>
              <a:ext uri="{FF2B5EF4-FFF2-40B4-BE49-F238E27FC236}">
                <a16:creationId xmlns:a16="http://schemas.microsoft.com/office/drawing/2014/main" id="{A0E97B60-0B25-7E4A-1501-097924566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0" r="43201" b="17473"/>
          <a:stretch>
            <a:fillRect/>
          </a:stretch>
        </p:blipFill>
        <p:spPr bwMode="auto">
          <a:xfrm>
            <a:off x="3505201" y="4074849"/>
            <a:ext cx="1439863" cy="1752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7" name="Picture 1029" descr="alsm">
            <a:extLst>
              <a:ext uri="{FF2B5EF4-FFF2-40B4-BE49-F238E27FC236}">
                <a16:creationId xmlns:a16="http://schemas.microsoft.com/office/drawing/2014/main" id="{26BD0C83-0AF4-77A3-9591-72CC81ACC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65"/>
          <a:stretch>
            <a:fillRect/>
          </a:stretch>
        </p:blipFill>
        <p:spPr bwMode="auto">
          <a:xfrm>
            <a:off x="6400801" y="4151049"/>
            <a:ext cx="13684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66EDA71-CC69-F2A8-6C44-81DF56E56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Potential Future FPGA Trends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944D163-85D8-5AEA-09EF-30E5050E51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8781" y="1021672"/>
            <a:ext cx="10615859" cy="43751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Energy efficient high-performance computing (HPC)</a:t>
            </a:r>
          </a:p>
          <a:p>
            <a:pPr lvl="1" eaLnBrk="1" hangingPunct="1"/>
            <a:r>
              <a:rPr lang="en-US" altLang="en-US" sz="2000" dirty="0"/>
              <a:t>Mid 2000s: first appearance of high-end processors with FPGA accelerator boards</a:t>
            </a:r>
          </a:p>
          <a:p>
            <a:pPr lvl="2" eaLnBrk="1" hangingPunct="1"/>
            <a:r>
              <a:rPr lang="en-US" altLang="en-US" dirty="0"/>
              <a:t>Cray, SGI, DRC, </a:t>
            </a:r>
            <a:r>
              <a:rPr lang="en-US" altLang="en-US" dirty="0" err="1"/>
              <a:t>GiDEL</a:t>
            </a:r>
            <a:r>
              <a:rPr lang="en-US" altLang="en-US" dirty="0"/>
              <a:t>, </a:t>
            </a:r>
            <a:r>
              <a:rPr lang="en-US" altLang="en-US" dirty="0" err="1"/>
              <a:t>Nallatech</a:t>
            </a:r>
            <a:r>
              <a:rPr lang="en-US" altLang="en-US" dirty="0"/>
              <a:t>, </a:t>
            </a:r>
            <a:r>
              <a:rPr lang="en-US" altLang="en-US" dirty="0" err="1"/>
              <a:t>XtremeData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Combine high-performance microprocessors with FPGA accelerators</a:t>
            </a:r>
          </a:p>
          <a:p>
            <a:pPr lvl="2" eaLnBrk="1" hangingPunct="1"/>
            <a:r>
              <a:rPr lang="en-US" altLang="en-US" dirty="0"/>
              <a:t>Novo-G</a:t>
            </a:r>
          </a:p>
          <a:p>
            <a:pPr lvl="3" eaLnBrk="1" hangingPunct="1"/>
            <a:r>
              <a:rPr lang="en-US" altLang="en-US" dirty="0"/>
              <a:t>192 Altera Stratix III FPGAs integrated with 24 quad-core microprocessors</a:t>
            </a:r>
          </a:p>
          <a:p>
            <a:pPr lvl="1" eaLnBrk="1" hangingPunct="1"/>
            <a:r>
              <a:rPr lang="en-US" altLang="en-US" sz="2000" dirty="0"/>
              <a:t>~2016: shared-memory “coherent” systems</a:t>
            </a:r>
          </a:p>
          <a:p>
            <a:pPr lvl="2" eaLnBrk="1" hangingPunct="1"/>
            <a:r>
              <a:rPr lang="en-US" altLang="en-US" dirty="0"/>
              <a:t>Intel </a:t>
            </a:r>
            <a:r>
              <a:rPr lang="en-US" altLang="en-US" dirty="0" err="1"/>
              <a:t>Xeon+FPGA</a:t>
            </a:r>
            <a:r>
              <a:rPr lang="en-US" altLang="en-US" dirty="0"/>
              <a:t> processor</a:t>
            </a:r>
          </a:p>
          <a:p>
            <a:pPr lvl="2" eaLnBrk="1" hangingPunct="1"/>
            <a:r>
              <a:rPr lang="en-US" altLang="en-US" dirty="0"/>
              <a:t>IBM Power9</a:t>
            </a:r>
          </a:p>
          <a:p>
            <a:pPr eaLnBrk="1" hangingPunct="1"/>
            <a:r>
              <a:rPr lang="en-US" altLang="en-US" sz="2400" dirty="0"/>
              <a:t>FPGA advantages</a:t>
            </a:r>
          </a:p>
          <a:p>
            <a:pPr lvl="1" eaLnBrk="1" hangingPunct="1"/>
            <a:r>
              <a:rPr lang="en-US" altLang="en-US" sz="2000" dirty="0"/>
              <a:t>HPC used for many scientific apps</a:t>
            </a:r>
          </a:p>
          <a:p>
            <a:pPr lvl="2" eaLnBrk="1" hangingPunct="1"/>
            <a:r>
              <a:rPr lang="en-US" altLang="en-US" dirty="0"/>
              <a:t>Low volume, ASIC rarely feasible, microprocessor too slow</a:t>
            </a:r>
          </a:p>
          <a:p>
            <a:pPr lvl="1" eaLnBrk="1" hangingPunct="1"/>
            <a:r>
              <a:rPr lang="en-US" altLang="en-US" sz="2000" dirty="0"/>
              <a:t>Lower power consumption</a:t>
            </a:r>
          </a:p>
          <a:p>
            <a:pPr lvl="2" eaLnBrk="1" hangingPunct="1"/>
            <a:r>
              <a:rPr lang="en-US" altLang="en-US" dirty="0"/>
              <a:t>Increasingly important</a:t>
            </a:r>
          </a:p>
          <a:p>
            <a:pPr lvl="2" eaLnBrk="1" hangingPunct="1"/>
            <a:r>
              <a:rPr lang="en-US" altLang="en-US" dirty="0"/>
              <a:t>Cooling and energy costs are dominant factor in total cost of ownership</a:t>
            </a:r>
          </a:p>
          <a:p>
            <a:pPr lvl="1" eaLnBrk="1" hangingPunct="1"/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FD57A4C-00AB-473F-C02C-3357BC0E49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 are FPGAs </a:t>
            </a:r>
            <a:r>
              <a:rPr lang="en-US" altLang="en-US" b="1" i="1"/>
              <a:t>not</a:t>
            </a:r>
            <a:r>
              <a:rPr lang="en-US" altLang="en-US"/>
              <a:t> used?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F95EFB7-6FBE-A5C5-6701-3FE1E253F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General-purpose computing (most applications)</a:t>
            </a: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Problems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FPGAs can be very fast, but not for all applications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Generally requires parallel algorithms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Common coding constructs are not appropriate for hardware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Subject of tremendous amount of past and ongoing research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High-volume applications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Cell phones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Machine learning (FPGAs are a competitor, but ASICs increasingly common)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Google’s Tensor Processing Unit (TPU)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400" dirty="0">
                <a:hlinkClick r:id="rId3"/>
              </a:rPr>
              <a:t>https://en.wikipedia.org/wiki/Tensor_processing_unit</a:t>
            </a:r>
            <a:endParaRPr lang="en-US" altLang="en-US" sz="14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FPGA vs GPU competition has no clear winner yet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400" dirty="0"/>
              <a:t>GPUs are usually faster, but consume more power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400" dirty="0"/>
              <a:t>FPGAs are usually slower and harder to program, but use much less power and can adapt to exotic new models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Gaming, 3D graphics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err="1"/>
              <a:t>nVidia’s</a:t>
            </a:r>
            <a:r>
              <a:rPr lang="en-US" altLang="en-US" dirty="0"/>
              <a:t> GPUs are specialized ASICs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702EFB3-92CD-2FDD-17CA-932634089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Limitations of FPGAs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2580721-B5BE-6529-5B6B-95C7B608E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7150" y="1216982"/>
            <a:ext cx="10546671" cy="4684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Peak throughput far below high-end GPUs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any application that maps well onto GPU, FPGA will be at least an order of magnitude slower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Programming FPGAs considerably more difficult than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FPGA productivity at least 10x worse than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Generally requires low-level digital-design expertise to perform well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Device costs can be prohibitive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Largest FPGAs cost ~$10k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Symptom of productivity limitations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Making FPGAs more usable would lower unit costs via economy of scale</a:t>
            </a:r>
          </a:p>
          <a:p>
            <a:pPr>
              <a:lnSpc>
                <a:spcPct val="90000"/>
              </a:lnSpc>
            </a:pPr>
            <a:endParaRPr lang="en-US" altLang="en-US" sz="3000" dirty="0"/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028467D-34C6-2B68-9FF1-DB147ACF3A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Moore’s Law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B27A50-BE36-33EA-731C-1C560D747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Moore's Law is the empirical observation made in 1965 that the number of transistors on an integrated circuit doubles every ~2 years [Wikipedia]</a:t>
            </a:r>
          </a:p>
          <a:p>
            <a:pPr eaLnBrk="1" hangingPunct="1"/>
            <a:endParaRPr lang="en-US" altLang="en-US" sz="2000" dirty="0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C5E41B0D-5528-92E4-A893-C02CDFA9B8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21223" y="2142478"/>
            <a:ext cx="3733800" cy="3487738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A2AF0CDC-4373-E591-A54B-6C8FE989076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254623" y="2447278"/>
            <a:ext cx="3048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1993: 1 million transistors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DBADC163-098A-1CBE-4CA1-352780CF4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07023" y="2523479"/>
            <a:ext cx="127000" cy="117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32617574-9DF8-A623-57EF-609CF81AAEB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168898" y="3691878"/>
            <a:ext cx="30480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2007:  &gt; 1 billion transistors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9222" grpId="0"/>
      <p:bldP spid="9223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94822BD-FA98-8BF6-3774-C12AC86F9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Moore’s Law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D7FE853-D7ED-33FF-F132-A611C21A6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Moore's Law is the empirical observation made in 1965 that the number of transistors on an integrated circuit doubles every ~2 years [Wikipedia]</a:t>
            </a:r>
          </a:p>
          <a:p>
            <a:pPr eaLnBrk="1" hangingPunct="1"/>
            <a:endParaRPr lang="en-US" altLang="en-US" sz="2000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36DE64BD-7B7B-B5EC-E407-EAA1EE08D9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2243279"/>
            <a:ext cx="3733800" cy="34877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5301" name="Text Box 5">
            <a:extLst>
              <a:ext uri="{FF2B5EF4-FFF2-40B4-BE49-F238E27FC236}">
                <a16:creationId xmlns:a16="http://schemas.microsoft.com/office/drawing/2014/main" id="{68843D2D-D9E7-858A-277E-68E968800E0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343275" y="3792679"/>
            <a:ext cx="30480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2017:  &gt; 20 billion transistors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6D0DB075-1A93-C57C-CA30-F67A72DAA34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429000" y="2548079"/>
            <a:ext cx="3048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2007: &gt; 1 billion transistors</a:t>
            </a: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5DDA577-3DD1-3CAD-E1A9-B90C7D41F9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36888" y="2370279"/>
            <a:ext cx="754062" cy="6985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5304" name="Rectangle 8">
            <a:extLst>
              <a:ext uri="{FF2B5EF4-FFF2-40B4-BE49-F238E27FC236}">
                <a16:creationId xmlns:a16="http://schemas.microsoft.com/office/drawing/2014/main" id="{198942A7-DDFD-7FEC-B606-08161397F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068780"/>
            <a:ext cx="28956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Becoming extremely difficult to design this - ASICs are expensive!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$10s of millions</a:t>
            </a:r>
          </a:p>
        </p:txBody>
      </p:sp>
      <p:sp>
        <p:nvSpPr>
          <p:cNvPr id="55305" name="Line 9">
            <a:extLst>
              <a:ext uri="{FF2B5EF4-FFF2-40B4-BE49-F238E27FC236}">
                <a16:creationId xmlns:a16="http://schemas.microsoft.com/office/drawing/2014/main" id="{581EAE7F-7E77-D650-3CFF-298DF4E24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243279"/>
            <a:ext cx="8382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Line 10">
            <a:extLst>
              <a:ext uri="{FF2B5EF4-FFF2-40B4-BE49-F238E27FC236}">
                <a16:creationId xmlns:a16="http://schemas.microsoft.com/office/drawing/2014/main" id="{B376B269-815D-245A-AFCE-8C193BA7A3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4376879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7">
            <a:extLst>
              <a:ext uri="{FF2B5EF4-FFF2-40B4-BE49-F238E27FC236}">
                <a16:creationId xmlns:a16="http://schemas.microsoft.com/office/drawing/2014/main" id="{D3BCB6DA-0224-580A-441B-5899A3861F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84513" y="2417904"/>
            <a:ext cx="49212" cy="444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6" name="TextBox 1">
            <a:extLst>
              <a:ext uri="{FF2B5EF4-FFF2-40B4-BE49-F238E27FC236}">
                <a16:creationId xmlns:a16="http://schemas.microsoft.com/office/drawing/2014/main" id="{F6E4EE5B-96D1-36D8-3537-39B7F7F3E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6248400"/>
            <a:ext cx="73834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/>
              <a:t>https://www.eetimes.com/author.asp?section_id=36&amp;doc_id=1266014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/>
      <p:bldP spid="553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E356D88-C3B1-04D5-60A2-4E97D27FC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Moore’s Law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48EFD0-C050-A1EB-E4B6-50B6CF9509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0214" y="1114150"/>
            <a:ext cx="7830104" cy="4684713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Solution: Make billions of transistors into a reconfigurable device - fabricate 1 big chip and use it for many things</a:t>
            </a:r>
          </a:p>
          <a:p>
            <a:pPr lvl="1" eaLnBrk="1" hangingPunct="1"/>
            <a:r>
              <a:rPr lang="en-US" altLang="en-US" sz="1800" dirty="0"/>
              <a:t>Area overhead: circuit in FPGA can require 20x more transistors</a:t>
            </a:r>
          </a:p>
          <a:p>
            <a:pPr lvl="2" eaLnBrk="1" hangingPunct="1"/>
            <a:r>
              <a:rPr lang="en-US" altLang="en-US" sz="1600" dirty="0"/>
              <a:t>But, that’s still equivalent to a 1 billion transistor ASIC</a:t>
            </a:r>
          </a:p>
          <a:p>
            <a:pPr lvl="3" eaLnBrk="1" hangingPunct="1"/>
            <a:r>
              <a:rPr lang="en-US" altLang="en-US" sz="1400" dirty="0"/>
              <a:t>Six-core Core i7 (</a:t>
            </a:r>
            <a:r>
              <a:rPr lang="en-US" altLang="en-US" sz="1400" dirty="0" err="1"/>
              <a:t>Gulftown</a:t>
            </a:r>
            <a:r>
              <a:rPr lang="en-US" altLang="en-US" sz="1400" dirty="0"/>
              <a:t>) 2010:  ~1.2 billion transistors</a:t>
            </a:r>
          </a:p>
          <a:p>
            <a:pPr lvl="1" eaLnBrk="1" hangingPunct="1"/>
            <a:endParaRPr lang="en-US" altLang="en-US" sz="1800" dirty="0"/>
          </a:p>
          <a:p>
            <a:pPr eaLnBrk="1" hangingPunct="1"/>
            <a:endParaRPr lang="en-US" altLang="en-US" sz="2000" dirty="0"/>
          </a:p>
        </p:txBody>
      </p:sp>
      <p:sp>
        <p:nvSpPr>
          <p:cNvPr id="7172" name="Rectangle 8">
            <a:extLst>
              <a:ext uri="{FF2B5EF4-FFF2-40B4-BE49-F238E27FC236}">
                <a16:creationId xmlns:a16="http://schemas.microsoft.com/office/drawing/2014/main" id="{3046907A-2995-749E-A91D-1DF43D6C2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5550" y="4095475"/>
            <a:ext cx="289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Solution: Make this reconfigurable</a:t>
            </a:r>
          </a:p>
        </p:txBody>
      </p:sp>
      <p:sp>
        <p:nvSpPr>
          <p:cNvPr id="7173" name="Line 9">
            <a:extLst>
              <a:ext uri="{FF2B5EF4-FFF2-40B4-BE49-F238E27FC236}">
                <a16:creationId xmlns:a16="http://schemas.microsoft.com/office/drawing/2014/main" id="{FDEB921B-7198-6CAD-D4B0-3362E6619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9750" y="2876274"/>
            <a:ext cx="8382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10">
            <a:extLst>
              <a:ext uri="{FF2B5EF4-FFF2-40B4-BE49-F238E27FC236}">
                <a16:creationId xmlns:a16="http://schemas.microsoft.com/office/drawing/2014/main" id="{D8B3C59D-4AF3-484D-3402-2D57450F7D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59750" y="5009874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FA0B930-FD51-FC32-B9E8-0F069DE347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7688" y="2876274"/>
            <a:ext cx="3733800" cy="34877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7176" name="Text Box 5">
            <a:extLst>
              <a:ext uri="{FF2B5EF4-FFF2-40B4-BE49-F238E27FC236}">
                <a16:creationId xmlns:a16="http://schemas.microsoft.com/office/drawing/2014/main" id="{462E7A50-F917-8513-ECA0-76D440F03DB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2705363" y="4425674"/>
            <a:ext cx="30480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2017:  &gt; 20 billion transistors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7F531CE-B7C2-73AC-EA71-4091493BD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Economic Considerations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D2CF55E-A52E-17A1-3C86-A3E6DC704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When should a device be used?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Situation 1: when it provides the cheapest 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Depends on: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NRE Cost - Non-recurring engineering cost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dirty="0"/>
              <a:t>Cost involved with designing application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Unit cost - cost of a manufacturing/purchasing a single system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Volume - # of units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Total cost = NRE + unit cost * volume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FPGAs are typically more cost effective than ASICs for low/mid volume applications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Typical trends: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FPGA: lower NRE, high unit cost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ASIC: </a:t>
            </a:r>
            <a:r>
              <a:rPr lang="en-US" altLang="en-US" i="1" dirty="0"/>
              <a:t>very</a:t>
            </a:r>
            <a:r>
              <a:rPr lang="en-US" altLang="en-US" dirty="0"/>
              <a:t> high NRE, low unit cost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9C5AEF6-83FA-F05B-071B-8D1E7EF7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Application Requirements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76389F0-BC52-18D5-B39E-53462DC597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Microprocessors (µP) have similar cost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General trend: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 dirty="0"/>
              <a:t>Very low NRE cost (coding is cheap)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 dirty="0"/>
              <a:t>Unit cost varies from several dollars to several thousand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Wouldn’t cheapest microprocessor always be the cheapest solution?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Yes, but …</a:t>
            </a:r>
          </a:p>
          <a:p>
            <a:pPr eaLnBrk="1" hangingPunct="1"/>
            <a:r>
              <a:rPr lang="en-US" altLang="en-US" sz="2400" dirty="0"/>
              <a:t>Often, microprocessors cannot meet performance constraints</a:t>
            </a:r>
          </a:p>
          <a:p>
            <a:pPr lvl="1" eaLnBrk="1" hangingPunct="1"/>
            <a:r>
              <a:rPr lang="en-US" altLang="en-US" sz="2000" dirty="0"/>
              <a:t>e.g., video decoder must achieve minimum frame rate</a:t>
            </a:r>
          </a:p>
          <a:p>
            <a:pPr lvl="1" eaLnBrk="1" hangingPunct="1"/>
            <a:r>
              <a:rPr lang="en-US" altLang="en-US" sz="2000" dirty="0"/>
              <a:t>Common reason for using custom circuit implementation</a:t>
            </a:r>
          </a:p>
          <a:p>
            <a:r>
              <a:rPr lang="en-US" altLang="en-US" sz="2400" dirty="0"/>
              <a:t>Different applications and use cases have different </a:t>
            </a:r>
            <a:r>
              <a:rPr lang="en-US" altLang="en-US" sz="2400" i="1" dirty="0"/>
              <a:t>constraints</a:t>
            </a:r>
          </a:p>
          <a:p>
            <a:pPr lvl="1"/>
            <a:r>
              <a:rPr lang="en-US" altLang="en-US" sz="2000" dirty="0"/>
              <a:t>Performance, energy, power, cost, size, weight, etc.</a:t>
            </a:r>
          </a:p>
          <a:p>
            <a:r>
              <a:rPr lang="en-US" altLang="en-US" sz="2400" dirty="0"/>
              <a:t>Device must meet constraints to be considered</a:t>
            </a:r>
          </a:p>
          <a:p>
            <a:pPr lvl="1"/>
            <a:r>
              <a:rPr lang="en-US" altLang="en-US" sz="2000" dirty="0"/>
              <a:t>Must also consider optimization goals (will revisit)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C68496B-1528-384E-891E-4D9F09B9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18B618A2-D1DE-A948-643B-D94588E2D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213" y="1439863"/>
            <a:ext cx="8501062" cy="4684712"/>
          </a:xfrm>
        </p:spPr>
        <p:txBody>
          <a:bodyPr/>
          <a:lstStyle/>
          <a:p>
            <a:pPr eaLnBrk="1" hangingPunct="1"/>
            <a:r>
              <a:rPr lang="en-US" altLang="en-US" sz="2400"/>
              <a:t>FPGA: </a:t>
            </a:r>
            <a:r>
              <a:rPr lang="en-US" altLang="en-US" sz="2000"/>
              <a:t>Unit cost = 5, NRE cost = 200,000</a:t>
            </a:r>
          </a:p>
          <a:p>
            <a:pPr eaLnBrk="1" hangingPunct="1"/>
            <a:r>
              <a:rPr lang="en-US" altLang="en-US" sz="2400"/>
              <a:t>Microprocessor (µP): </a:t>
            </a:r>
            <a:r>
              <a:rPr lang="en-US" altLang="en-US" sz="2000"/>
              <a:t>Unit cost = 8, NRE cost = 100,000</a:t>
            </a:r>
          </a:p>
          <a:p>
            <a:pPr eaLnBrk="1" hangingPunct="1"/>
            <a:r>
              <a:rPr lang="en-US" altLang="en-US" sz="2400"/>
              <a:t>Problem: Find cheapest implementation for all possible volumes (assume both implementations meet constraints)</a:t>
            </a:r>
          </a:p>
        </p:txBody>
      </p:sp>
      <p:cxnSp>
        <p:nvCxnSpPr>
          <p:cNvPr id="11268" name="Straight Connector 4">
            <a:extLst>
              <a:ext uri="{FF2B5EF4-FFF2-40B4-BE49-F238E27FC236}">
                <a16:creationId xmlns:a16="http://schemas.microsoft.com/office/drawing/2014/main" id="{95309802-B377-FF97-9352-28A907B30D0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934369" y="4607719"/>
            <a:ext cx="18986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9" name="Straight Connector 6">
            <a:extLst>
              <a:ext uri="{FF2B5EF4-FFF2-40B4-BE49-F238E27FC236}">
                <a16:creationId xmlns:a16="http://schemas.microsoft.com/office/drawing/2014/main" id="{1C132565-CF9D-2EE8-2856-90EDFE48D74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84489" y="5556250"/>
            <a:ext cx="363378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0" name="TextBox 7">
            <a:extLst>
              <a:ext uri="{FF2B5EF4-FFF2-40B4-BE49-F238E27FC236}">
                <a16:creationId xmlns:a16="http://schemas.microsoft.com/office/drawing/2014/main" id="{5EDF4D30-6CC8-B580-9FF7-AB8074781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9" y="5572125"/>
            <a:ext cx="1233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Volume</a:t>
            </a:r>
          </a:p>
        </p:txBody>
      </p:sp>
      <p:sp>
        <p:nvSpPr>
          <p:cNvPr id="11271" name="TextBox 8">
            <a:extLst>
              <a:ext uri="{FF2B5EF4-FFF2-40B4-BE49-F238E27FC236}">
                <a16:creationId xmlns:a16="http://schemas.microsoft.com/office/drawing/2014/main" id="{CC6CA57B-41CD-F34E-17C9-73304936C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289" y="3575050"/>
            <a:ext cx="1843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Cost</a:t>
            </a:r>
          </a:p>
        </p:txBody>
      </p:sp>
      <p:cxnSp>
        <p:nvCxnSpPr>
          <p:cNvPr id="11272" name="Straight Connector 10">
            <a:extLst>
              <a:ext uri="{FF2B5EF4-FFF2-40B4-BE49-F238E27FC236}">
                <a16:creationId xmlns:a16="http://schemas.microsoft.com/office/drawing/2014/main" id="{DB2E5C85-FFEA-2C5F-10E1-D7441BD9478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76551" y="3556000"/>
            <a:ext cx="1960563" cy="16256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Straight Connector 12">
            <a:extLst>
              <a:ext uri="{FF2B5EF4-FFF2-40B4-BE49-F238E27FC236}">
                <a16:creationId xmlns:a16="http://schemas.microsoft.com/office/drawing/2014/main" id="{527CD135-1947-CC57-FB55-1321F355F8E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76550" y="3844926"/>
            <a:ext cx="2954338" cy="82867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4" name="TextBox 16">
            <a:extLst>
              <a:ext uri="{FF2B5EF4-FFF2-40B4-BE49-F238E27FC236}">
                <a16:creationId xmlns:a16="http://schemas.microsoft.com/office/drawing/2014/main" id="{1784BB96-9288-F2C6-C738-A7DCB3B0C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539" y="3457575"/>
            <a:ext cx="1844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FPGA</a:t>
            </a:r>
          </a:p>
        </p:txBody>
      </p:sp>
      <p:sp>
        <p:nvSpPr>
          <p:cNvPr id="11275" name="TextBox 17">
            <a:extLst>
              <a:ext uri="{FF2B5EF4-FFF2-40B4-BE49-F238E27FC236}">
                <a16:creationId xmlns:a16="http://schemas.microsoft.com/office/drawing/2014/main" id="{C718DFFD-F301-CE84-2591-A2CFFFC43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801" y="3227389"/>
            <a:ext cx="620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µP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D80CC2-F889-0106-3DD5-13DAF9BA259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107532" y="5107782"/>
            <a:ext cx="139858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7" name="TextBox 29">
            <a:extLst>
              <a:ext uri="{FF2B5EF4-FFF2-40B4-BE49-F238E27FC236}">
                <a16:creationId xmlns:a16="http://schemas.microsoft.com/office/drawing/2014/main" id="{EF9D4082-9EEA-6028-D746-16EE0AF6F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26" y="4978401"/>
            <a:ext cx="581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100k</a:t>
            </a:r>
          </a:p>
        </p:txBody>
      </p:sp>
      <p:sp>
        <p:nvSpPr>
          <p:cNvPr id="11278" name="TextBox 30">
            <a:extLst>
              <a:ext uri="{FF2B5EF4-FFF2-40B4-BE49-F238E27FC236}">
                <a16:creationId xmlns:a16="http://schemas.microsoft.com/office/drawing/2014/main" id="{CE6E17A0-2166-C37E-5F7E-527738F4F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1" y="4497389"/>
            <a:ext cx="5826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200k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83DD44-F9EC-4D59-7889-FCF7B3EC41C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14651" y="4416425"/>
            <a:ext cx="892175" cy="7239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1BEBB34-4D95-E7E5-F86D-072C4D6650D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798888" y="3844926"/>
            <a:ext cx="2024062" cy="563563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B4F7AA4-9E25-582C-5495-0977067F7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225" y="4060826"/>
            <a:ext cx="2387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5v+200k = 8v+100k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 = 33k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F015B2E-EEB9-95F4-5E2A-A4F8FDE97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834064"/>
            <a:ext cx="566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33k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42C614D-3A1B-57F9-37AD-76DAC9233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139" y="5087938"/>
            <a:ext cx="427997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 dirty="0"/>
              <a:t>Answer: For volumes less than 33k, µP is cheapest solution. For all other volumes, FPGA is cheapest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249F160-21FF-BC28-005B-FA3E76A8F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Your Turn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A6EAEBCB-48C8-0A23-A0D8-7E5301F50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488" y="1549401"/>
            <a:ext cx="8570912" cy="4684713"/>
          </a:xfrm>
        </p:spPr>
        <p:txBody>
          <a:bodyPr/>
          <a:lstStyle/>
          <a:p>
            <a:pPr eaLnBrk="1" hangingPunct="1"/>
            <a:r>
              <a:rPr lang="en-US" altLang="en-US" sz="2400"/>
              <a:t>FPGA</a:t>
            </a:r>
          </a:p>
          <a:p>
            <a:pPr lvl="1" eaLnBrk="1" hangingPunct="1"/>
            <a:r>
              <a:rPr lang="en-US" altLang="en-US" sz="2000"/>
              <a:t>Unit cost: 6, NRE cost: 300,000</a:t>
            </a:r>
          </a:p>
          <a:p>
            <a:pPr eaLnBrk="1" hangingPunct="1"/>
            <a:r>
              <a:rPr lang="en-US" altLang="en-US" sz="2400"/>
              <a:t>ASIC</a:t>
            </a:r>
          </a:p>
          <a:p>
            <a:pPr lvl="1" eaLnBrk="1" hangingPunct="1"/>
            <a:r>
              <a:rPr lang="en-US" altLang="en-US" sz="2000"/>
              <a:t>Unit cost: 2, NRE cost: 3,000,000</a:t>
            </a:r>
          </a:p>
          <a:p>
            <a:pPr eaLnBrk="1" hangingPunct="1"/>
            <a:r>
              <a:rPr lang="en-US" altLang="en-US" sz="2400"/>
              <a:t>Microprocessor (µP)</a:t>
            </a:r>
          </a:p>
          <a:p>
            <a:pPr lvl="1" eaLnBrk="1" hangingPunct="1"/>
            <a:r>
              <a:rPr lang="en-US" altLang="en-US" sz="2000"/>
              <a:t>Unit cost: 10, NRE cost: 100,000</a:t>
            </a:r>
          </a:p>
          <a:p>
            <a:pPr eaLnBrk="1" hangingPunct="1"/>
            <a:r>
              <a:rPr lang="en-US" altLang="en-US" sz="2400"/>
              <a:t>Problem: Find cheapest implementation for all possible volumes (assume that all possibilities meet performance constraints)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g Logo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2.xml><?xml version="1.0" encoding="utf-8"?>
<a:theme xmlns:a="http://schemas.openxmlformats.org/drawingml/2006/main" name="Text with normal heading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3.xml><?xml version="1.0" encoding="utf-8"?>
<a:theme xmlns:a="http://schemas.openxmlformats.org/drawingml/2006/main" name="Fancy Header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5A10438976445A4F2A564A9063629" ma:contentTypeVersion="6" ma:contentTypeDescription="Create a new document." ma:contentTypeScope="" ma:versionID="45806b5510493321e140864de03fb7ad">
  <xsd:schema xmlns:xsd="http://www.w3.org/2001/XMLSchema" xmlns:xs="http://www.w3.org/2001/XMLSchema" xmlns:p="http://schemas.microsoft.com/office/2006/metadata/properties" xmlns:ns2="63fc63a6-18cf-4814-8dee-b8d6616a2bda" targetNamespace="http://schemas.microsoft.com/office/2006/metadata/properties" ma:root="true" ma:fieldsID="3db532ccb85098a64b7e52bb711c9525" ns2:_="">
    <xsd:import namespace="63fc63a6-18cf-4814-8dee-b8d6616a2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c63a6-18cf-4814-8dee-b8d6616a2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D54C70-8A1F-433D-B3DF-B7287D9E16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6C1367-8D37-49A1-BF4B-2E9150DA2B52}">
  <ds:schemaRefs>
    <ds:schemaRef ds:uri="http://purl.org/dc/dcmitype/"/>
    <ds:schemaRef ds:uri="63fc63a6-18cf-4814-8dee-b8d6616a2bda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5EF2080-A3D2-46D5-AF20-1C2055474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fc63a6-18cf-4814-8dee-b8d6616a2b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FICS template wide</Template>
  <TotalTime>7756</TotalTime>
  <Words>1987</Words>
  <Application>Microsoft Office PowerPoint</Application>
  <PresentationFormat>Widescreen</PresentationFormat>
  <Paragraphs>315</Paragraphs>
  <Slides>25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Gill Sans</vt:lpstr>
      <vt:lpstr>Gill Sans Light</vt:lpstr>
      <vt:lpstr>Helvetica</vt:lpstr>
      <vt:lpstr>Lucida Grande</vt:lpstr>
      <vt:lpstr>Tahoma</vt:lpstr>
      <vt:lpstr>Times New Roman</vt:lpstr>
      <vt:lpstr>Wingdings</vt:lpstr>
      <vt:lpstr>Big Logo</vt:lpstr>
      <vt:lpstr>Text with normal heading</vt:lpstr>
      <vt:lpstr>Fancy Header</vt:lpstr>
      <vt:lpstr>PowerPoint Presentation</vt:lpstr>
      <vt:lpstr>Introduction</vt:lpstr>
      <vt:lpstr>Moore’s Law</vt:lpstr>
      <vt:lpstr>Moore’s Law</vt:lpstr>
      <vt:lpstr>Moore’s Law</vt:lpstr>
      <vt:lpstr>Economic Considerations</vt:lpstr>
      <vt:lpstr>Application Requirements</vt:lpstr>
      <vt:lpstr>Example</vt:lpstr>
      <vt:lpstr>Example: Your Turn</vt:lpstr>
      <vt:lpstr>Another Example</vt:lpstr>
      <vt:lpstr>Other Economic Considerations</vt:lpstr>
      <vt:lpstr>Misc Considerations</vt:lpstr>
      <vt:lpstr>Optimization Goals and Constraints</vt:lpstr>
      <vt:lpstr>Application Characteristics</vt:lpstr>
      <vt:lpstr>Architecture Characteristics</vt:lpstr>
      <vt:lpstr>Input Size and Characteristics</vt:lpstr>
      <vt:lpstr>Common GPU/FPGA Trends</vt:lpstr>
      <vt:lpstr>How to choose a device?</vt:lpstr>
      <vt:lpstr>How to choose a device?</vt:lpstr>
      <vt:lpstr>Where are FPGAs used?</vt:lpstr>
      <vt:lpstr>Where are FPGAs used?</vt:lpstr>
      <vt:lpstr>Where are FPGAs used?</vt:lpstr>
      <vt:lpstr>Potential Future FPGA Trends</vt:lpstr>
      <vt:lpstr>Where are FPGAs not used?</vt:lpstr>
      <vt:lpstr>Limitations of FPGAs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PAC Training</dc:title>
  <dc:creator>Greg Stitt</dc:creator>
  <cp:lastModifiedBy>Stitt,Gregory</cp:lastModifiedBy>
  <cp:revision>523</cp:revision>
  <dcterms:created xsi:type="dcterms:W3CDTF">2017-01-16T21:37:43Z</dcterms:created>
  <dcterms:modified xsi:type="dcterms:W3CDTF">2022-09-12T12:16:14Z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0x010100DD15A10438976445A4F2A564A9063629</vt:lpwstr>
  </property>
</Properties>
</file>