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03" r:id="rId2"/>
    <p:sldId id="352" r:id="rId3"/>
    <p:sldId id="314" r:id="rId4"/>
    <p:sldId id="315" r:id="rId5"/>
    <p:sldId id="316" r:id="rId6"/>
    <p:sldId id="317" r:id="rId7"/>
    <p:sldId id="323" r:id="rId8"/>
    <p:sldId id="318" r:id="rId9"/>
    <p:sldId id="320" r:id="rId10"/>
    <p:sldId id="321" r:id="rId11"/>
    <p:sldId id="322" r:id="rId12"/>
    <p:sldId id="319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6" r:id="rId34"/>
    <p:sldId id="347" r:id="rId35"/>
    <p:sldId id="348" r:id="rId36"/>
    <p:sldId id="349" r:id="rId37"/>
    <p:sldId id="350" r:id="rId38"/>
    <p:sldId id="351" r:id="rId39"/>
    <p:sldId id="256" r:id="rId40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0" autoAdjust="0"/>
    <p:restoredTop sz="85026" autoAdjust="0"/>
  </p:normalViewPr>
  <p:slideViewPr>
    <p:cSldViewPr snapToGrid="0" snapToObjects="1">
      <p:cViewPr varScale="1">
        <p:scale>
          <a:sx n="101" d="100"/>
          <a:sy n="101" d="100"/>
        </p:scale>
        <p:origin x="135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12/2/2018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HWCOE-PPT---title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WCOE-PPT---title-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6685" y="1042513"/>
            <a:ext cx="21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Cambria"/>
                <a:cs typeface="Cambria"/>
              </a:rPr>
              <a:t>DEPARTMENT OR UNIT NAME.</a:t>
            </a:r>
            <a:r>
              <a:rPr lang="en-US" sz="1200" b="0" i="0" baseline="0" dirty="0">
                <a:solidFill>
                  <a:schemeClr val="bg1"/>
                </a:solidFill>
                <a:latin typeface="Cambria"/>
                <a:cs typeface="Cambria"/>
              </a:rPr>
              <a:t> DELETE FROM MASTER SLIDE IF N/A</a:t>
            </a:r>
            <a:endParaRPr lang="en-US" sz="1200" b="0" i="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HWCOE-PPT---splash-p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30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86684" y="347147"/>
            <a:ext cx="52508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accent1"/>
                </a:solidFill>
                <a:latin typeface="Cambria"/>
                <a:cs typeface="Cambria"/>
              </a:rPr>
              <a:t>Department of</a:t>
            </a:r>
            <a:r>
              <a:rPr lang="en-US" sz="900" b="0" i="0" baseline="0" dirty="0">
                <a:solidFill>
                  <a:schemeClr val="accent1"/>
                </a:solidFill>
                <a:latin typeface="Cambria"/>
                <a:cs typeface="Cambria"/>
              </a:rPr>
              <a:t> Electrical and Computer Engineering</a:t>
            </a:r>
            <a:endParaRPr lang="en-US" sz="900" b="0" i="0" dirty="0">
              <a:solidFill>
                <a:schemeClr val="accent1"/>
              </a:solidFill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73C4-ECC3-4777-8082-BACE76ABC9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ificationguide.com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SystemVerilog and Verification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/>
              <a:t>Cody Rigby </a:t>
            </a:r>
          </a:p>
        </p:txBody>
      </p:sp>
    </p:spTree>
    <p:extLst>
      <p:ext uri="{BB962C8B-B14F-4D97-AF65-F5344CB8AC3E}">
        <p14:creationId xmlns:p14="http://schemas.microsoft.com/office/powerpoint/2010/main" val="134415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51CA-311E-4C20-80CF-A7CEA7DE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2386569" cy="848924"/>
          </a:xfrm>
        </p:spPr>
        <p:txBody>
          <a:bodyPr/>
          <a:lstStyle/>
          <a:p>
            <a:r>
              <a:rPr lang="en-US" sz="1100" dirty="0"/>
              <a:t>Fork-join :  will start all the processes inside it in parallel and wait for the completion of all processes</a:t>
            </a:r>
          </a:p>
          <a:p>
            <a:endParaRPr lang="en-US" sz="1100" dirty="0"/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6" y="712878"/>
            <a:ext cx="7556500" cy="837009"/>
          </a:xfrm>
        </p:spPr>
        <p:txBody>
          <a:bodyPr/>
          <a:lstStyle/>
          <a:p>
            <a:pPr algn="ctr"/>
            <a:r>
              <a:rPr lang="en-US" dirty="0"/>
              <a:t>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D760-25AA-40D5-8730-4F740AA2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2567871"/>
            <a:ext cx="2243137" cy="247649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04164F-423D-476B-B24B-05181626E984}"/>
              </a:ext>
            </a:extLst>
          </p:cNvPr>
          <p:cNvSpPr txBox="1">
            <a:spLocks/>
          </p:cNvSpPr>
          <p:nvPr/>
        </p:nvSpPr>
        <p:spPr bwMode="auto">
          <a:xfrm>
            <a:off x="2676525" y="1712500"/>
            <a:ext cx="2386569" cy="7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0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Fork-Join_any will be un-blocked after the completion of any of the Process</a:t>
            </a:r>
          </a:p>
          <a:p>
            <a:pPr defTabSz="914400"/>
            <a:endParaRPr lang="en-US" sz="1100" dirty="0"/>
          </a:p>
          <a:p>
            <a:pPr defTabSz="914400"/>
            <a:endParaRPr lang="en-US" sz="1100" dirty="0"/>
          </a:p>
          <a:p>
            <a:pPr marL="0" indent="0" defTabSz="914400">
              <a:buFont typeface="Wingdings" charset="2"/>
              <a:buNone/>
            </a:pPr>
            <a:endParaRPr lang="en-US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718CB5-8895-458D-A7B1-7F96E1B5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2499764"/>
            <a:ext cx="2055812" cy="24532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BC62BC-2317-4373-BF4F-9D279A0430CA}"/>
              </a:ext>
            </a:extLst>
          </p:cNvPr>
          <p:cNvSpPr txBox="1">
            <a:spLocks/>
          </p:cNvSpPr>
          <p:nvPr/>
        </p:nvSpPr>
        <p:spPr bwMode="auto">
          <a:xfrm>
            <a:off x="5063094" y="1691450"/>
            <a:ext cx="2386569" cy="7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0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Fork-Join_none does not wait for the completion of Process inside the fork-join_none before following processes are executed</a:t>
            </a:r>
          </a:p>
          <a:p>
            <a:pPr defTabSz="914400"/>
            <a:endParaRPr lang="en-US" sz="1100" dirty="0"/>
          </a:p>
          <a:p>
            <a:pPr defTabSz="914400"/>
            <a:endParaRPr lang="en-US" sz="1100" dirty="0"/>
          </a:p>
          <a:p>
            <a:pPr marL="0" indent="0" defTabSz="914400">
              <a:buFont typeface="Wingdings" charset="2"/>
              <a:buNone/>
            </a:pPr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62E06-4CB3-4C1C-9F8E-5F820B9D4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90" y="2557229"/>
            <a:ext cx="2054176" cy="24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7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526C18-F4AE-4E64-970F-6DB52EAC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: must execute in one simulation time unit, cannot enable a Task, must have at least one input argument, returns a single value</a:t>
            </a:r>
          </a:p>
          <a:p>
            <a:r>
              <a:rPr lang="en-US" dirty="0"/>
              <a:t>Task : can contain time-controlling statements, can enable tasks or functions, can have zero or more arguments, does not return a value (used for performing actions during simulation time)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E8DB46-9BA3-484B-ABD2-7C3C43B9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303263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17AE-69F0-41F4-9D15-4141A11F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2948544" cy="3108722"/>
          </a:xfrm>
        </p:spPr>
        <p:txBody>
          <a:bodyPr/>
          <a:lstStyle/>
          <a:p>
            <a:r>
              <a:rPr lang="en-US" dirty="0"/>
              <a:t>User defined data type that includes data, functions, and tasks that operate on data.  Classes allow objects to be dynamically created, deleted assig and accessed via object handles.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F43E3-CFB9-4BED-9109-F75B9770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15" y="1730862"/>
            <a:ext cx="5235380" cy="26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17AE-69F0-41F4-9D15-4141A11F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8111094" cy="3108722"/>
          </a:xfrm>
        </p:spPr>
        <p:txBody>
          <a:bodyPr/>
          <a:lstStyle/>
          <a:p>
            <a:r>
              <a:rPr lang="en-US" dirty="0"/>
              <a:t>Basic building block that can be used in design or verification.  </a:t>
            </a:r>
          </a:p>
          <a:p>
            <a:r>
              <a:rPr lang="en-US" dirty="0"/>
              <a:t>RTL Design: contains synthesizable constructs which represents physical hardware, can be low level (logic gates) or complex (state machines) and can instantiate other design elements.</a:t>
            </a:r>
          </a:p>
          <a:p>
            <a:r>
              <a:rPr lang="en-US" dirty="0"/>
              <a:t>RTL Testbench :contains top-level RTL DUT instance, interfaces, assertions and other components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123208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6FB7A1-42DB-4229-9F03-4A703EF9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893853"/>
            <a:ext cx="8015844" cy="3535272"/>
          </a:xfrm>
        </p:spPr>
        <p:txBody>
          <a:bodyPr/>
          <a:lstStyle/>
          <a:p>
            <a:r>
              <a:rPr lang="en-US" sz="6600" dirty="0"/>
              <a:t>Constructing a Basic Testbench Topology in SystemVerilog</a:t>
            </a:r>
          </a:p>
        </p:txBody>
      </p:sp>
    </p:spTree>
    <p:extLst>
      <p:ext uri="{BB962C8B-B14F-4D97-AF65-F5344CB8AC3E}">
        <p14:creationId xmlns:p14="http://schemas.microsoft.com/office/powerpoint/2010/main" val="88743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8FCAE-1137-4DB2-BA1E-F772CB9D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6" y="861899"/>
            <a:ext cx="3941749" cy="3929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B580E-015F-41F9-800A-AB11CA12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61899"/>
            <a:ext cx="3866720" cy="31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9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1FCF7-2DB4-40C2-9122-E46BE2AB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62" y="1710613"/>
            <a:ext cx="2986644" cy="3108722"/>
          </a:xfrm>
        </p:spPr>
        <p:txBody>
          <a:bodyPr/>
          <a:lstStyle/>
          <a:p>
            <a:r>
              <a:rPr lang="en-US" sz="1200" dirty="0"/>
              <a:t>Field required to generate stimulus are declared in transaction class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Transaction class can also be used as placeholder for the activity monitored by monitor on DUT signals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Generator sends transactions to be interpreted by the driver to provide stimulus to the DUT through the interface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Monitor interprets outputs of the DUT into transactions then pushes them to the scoreboard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305F3-C624-453C-9884-E6F0398F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56" y="893853"/>
            <a:ext cx="7556500" cy="837009"/>
          </a:xfrm>
        </p:spPr>
        <p:txBody>
          <a:bodyPr/>
          <a:lstStyle/>
          <a:p>
            <a:r>
              <a:rPr lang="en-US" dirty="0"/>
              <a:t>Transaction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4B5706-0F06-424F-B44D-73AEDD1D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906" y="1682037"/>
            <a:ext cx="4327431" cy="25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15EEF6-9F4F-4593-962E-6BE2A6ED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3596244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Systemverilog construct to encapsulate communication between modules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Can contain modports which provides direction information for module interface ports and controls the uses of tasks and functions within certain modules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Shared by multiple entities (driver, monitor, etc.)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32D3D-D5EA-4C41-BF56-29BCD354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52FDA-8794-4D8B-93F9-AD185DBD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81" y="609599"/>
            <a:ext cx="3484044" cy="43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B56FE-9401-402B-8BBE-03877BC7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3158094" cy="3108722"/>
          </a:xfrm>
        </p:spPr>
        <p:txBody>
          <a:bodyPr/>
          <a:lstStyle/>
          <a:p>
            <a:r>
              <a:rPr lang="en-US" dirty="0"/>
              <a:t>Driver Class receives the stimulus from a generator in the form of a transaction through a shared mailbox</a:t>
            </a:r>
          </a:p>
          <a:p>
            <a:r>
              <a:rPr lang="en-US" dirty="0"/>
              <a:t>Driver converts transaction level data to signal level activity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C10652-5966-49D7-BDC3-86E7A37C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6DDC5-5C54-4067-B13F-08DDB3A9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1158420"/>
            <a:ext cx="5418956" cy="36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3B9D6-42A6-48AD-8647-D89753BAA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2758044" cy="3108722"/>
          </a:xfrm>
        </p:spPr>
        <p:txBody>
          <a:bodyPr/>
          <a:lstStyle/>
          <a:p>
            <a:r>
              <a:rPr lang="en-US" dirty="0"/>
              <a:t>Samples the Interface signals and convert signal level activity to transaction level</a:t>
            </a:r>
          </a:p>
          <a:p>
            <a:r>
              <a:rPr lang="en-US" dirty="0"/>
              <a:t>Sends transaction to scoreboard via mailbox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DD83B-3C19-4FA6-A5F4-88CB012A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0FF01-DDA0-4747-8328-13411C83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90" y="1316525"/>
            <a:ext cx="5886710" cy="32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372F9-2528-406F-B5FA-B326E4B6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637101"/>
            <a:ext cx="7556500" cy="3108722"/>
          </a:xfrm>
        </p:spPr>
        <p:txBody>
          <a:bodyPr/>
          <a:lstStyle/>
          <a:p>
            <a:r>
              <a:rPr lang="en-US" sz="1800" dirty="0"/>
              <a:t>What is SystemVerilog</a:t>
            </a:r>
          </a:p>
          <a:p>
            <a:pPr lvl="1"/>
            <a:r>
              <a:rPr lang="en-US" sz="1600" dirty="0"/>
              <a:t>Differences from VHDL</a:t>
            </a:r>
          </a:p>
          <a:p>
            <a:pPr lvl="1"/>
            <a:r>
              <a:rPr lang="en-US" sz="1600" dirty="0"/>
              <a:t>Features</a:t>
            </a:r>
          </a:p>
          <a:p>
            <a:r>
              <a:rPr lang="en-US" sz="1800" dirty="0"/>
              <a:t>Constructing a Basic Testbench Topology in SystemVerilog</a:t>
            </a:r>
          </a:p>
          <a:p>
            <a:pPr lvl="1"/>
            <a:r>
              <a:rPr lang="en-US" sz="1600" dirty="0"/>
              <a:t>Modules</a:t>
            </a:r>
          </a:p>
          <a:p>
            <a:pPr lvl="1"/>
            <a:r>
              <a:rPr lang="en-US" sz="1600" dirty="0"/>
              <a:t>UVM SystemVerilog</a:t>
            </a:r>
          </a:p>
          <a:p>
            <a:r>
              <a:rPr lang="en-US" sz="1800" dirty="0"/>
              <a:t>Verification Concepts</a:t>
            </a:r>
          </a:p>
          <a:p>
            <a:pPr lvl="1"/>
            <a:r>
              <a:rPr lang="en-US" sz="1600" dirty="0"/>
              <a:t>Assertions</a:t>
            </a:r>
          </a:p>
          <a:p>
            <a:pPr lvl="1"/>
            <a:r>
              <a:rPr lang="en-US" sz="1600" dirty="0"/>
              <a:t>Coverage</a:t>
            </a:r>
          </a:p>
          <a:p>
            <a:pPr marL="228600" lvl="1" indent="0">
              <a:buNone/>
            </a:pPr>
            <a:endParaRPr lang="en-US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A31849-1228-4D7C-A787-92295124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130588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BE1D27-916F-4853-B0BF-308CC446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589476"/>
            <a:ext cx="8282544" cy="1287074"/>
          </a:xfrm>
        </p:spPr>
        <p:txBody>
          <a:bodyPr/>
          <a:lstStyle/>
          <a:p>
            <a:r>
              <a:rPr lang="en-US" dirty="0"/>
              <a:t>Scoreboard receives the sampled transaction from the monitor</a:t>
            </a:r>
          </a:p>
          <a:p>
            <a:r>
              <a:rPr lang="en-US" dirty="0"/>
              <a:t>Used to perform the actual verification, is the output correct?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D3DFE2-5F83-438E-806E-D8EFA255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8D7B4-41FB-4796-A32C-245EC299D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6"/>
          <a:stretch/>
        </p:blipFill>
        <p:spPr>
          <a:xfrm>
            <a:off x="104775" y="2571750"/>
            <a:ext cx="774494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89BC1-61E7-4746-945F-45A8AF89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599001"/>
            <a:ext cx="8253969" cy="1048949"/>
          </a:xfrm>
        </p:spPr>
        <p:txBody>
          <a:bodyPr/>
          <a:lstStyle/>
          <a:p>
            <a:r>
              <a:rPr lang="en-US" dirty="0"/>
              <a:t>Generates transactions that will be translated into stimulus for the DUT</a:t>
            </a:r>
          </a:p>
          <a:p>
            <a:r>
              <a:rPr lang="en-US" dirty="0"/>
              <a:t>Sends generated transactions to driver over mailbox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753538-4159-4CF7-A3A6-BFD0299B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807D2-0273-4EA9-8633-288DE9B3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5124"/>
            <a:ext cx="9144000" cy="14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4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C12447-6A37-48EE-AC45-792F4E66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4053444" cy="3108722"/>
          </a:xfrm>
        </p:spPr>
        <p:txBody>
          <a:bodyPr/>
          <a:lstStyle/>
          <a:p>
            <a:r>
              <a:rPr lang="en-US" dirty="0"/>
              <a:t>Contains instances of the generator, driver, monitor, and scoreboard, connects generators to drivers and monitors to scoreboard with mailboxes, and provides instance of the interface to all</a:t>
            </a:r>
          </a:p>
          <a:p>
            <a:r>
              <a:rPr lang="en-US" dirty="0"/>
              <a:t>Main task which runs a test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59ED8-CB56-483B-9D83-3DFF2FBA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A2E40-ED49-4C81-835D-CBD4AEF0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14" y="1006961"/>
            <a:ext cx="4598930" cy="36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4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5AA9C-0214-44DB-ACD3-960B9675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722826"/>
            <a:ext cx="3034269" cy="3108722"/>
          </a:xfrm>
        </p:spPr>
        <p:txBody>
          <a:bodyPr/>
          <a:lstStyle/>
          <a:p>
            <a:r>
              <a:rPr lang="en-US" dirty="0"/>
              <a:t>Test Bench is the top level entity and a module.  Instantiates the DUT, interface and the test</a:t>
            </a:r>
          </a:p>
          <a:p>
            <a:r>
              <a:rPr lang="en-US" dirty="0"/>
              <a:t>The test is a module that instantiates the environment and calls its run() procedure.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55C23-C51B-46E2-8837-6A2EEB13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Testbench and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967A6-EBEE-4250-9FB8-0D8462C85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4350"/>
            <a:ext cx="3838575" cy="1734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44A7A-78F7-4632-BF7F-1C1D9C91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54" y="2352675"/>
            <a:ext cx="3285846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7BE376-6AA5-4392-84DD-586EB4932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563201"/>
            <a:ext cx="8053387" cy="42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7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06ADF-7CEE-474A-996D-537C7931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521312"/>
            <a:ext cx="7556500" cy="3309037"/>
          </a:xfrm>
        </p:spPr>
        <p:txBody>
          <a:bodyPr/>
          <a:lstStyle/>
          <a:p>
            <a:r>
              <a:rPr lang="en-US" dirty="0"/>
              <a:t>Universal Verification Methodology</a:t>
            </a:r>
          </a:p>
          <a:p>
            <a:pPr lvl="1"/>
            <a:r>
              <a:rPr lang="en-US" dirty="0"/>
              <a:t>Provides framework for modular and layered verification components</a:t>
            </a:r>
          </a:p>
          <a:p>
            <a:pPr lvl="1"/>
            <a:r>
              <a:rPr lang="en-US" dirty="0"/>
              <a:t>Developed and maintained by Accellera</a:t>
            </a:r>
          </a:p>
          <a:p>
            <a:pPr lvl="1"/>
            <a:r>
              <a:rPr lang="en-US" dirty="0"/>
              <a:t>Consists of class libraries that allow for robust, reusable verification environments</a:t>
            </a:r>
          </a:p>
          <a:p>
            <a:pPr lvl="1"/>
            <a:r>
              <a:rPr lang="en-US" dirty="0"/>
              <a:t>Used widely in industry for RTL verification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DCF5B-4566-4EF5-882B-DB863128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684303"/>
            <a:ext cx="7556500" cy="837009"/>
          </a:xfrm>
        </p:spPr>
        <p:txBody>
          <a:bodyPr/>
          <a:lstStyle/>
          <a:p>
            <a:r>
              <a:rPr lang="en-US" dirty="0"/>
              <a:t>UVM SystemVerilog</a:t>
            </a:r>
          </a:p>
        </p:txBody>
      </p:sp>
    </p:spTree>
    <p:extLst>
      <p:ext uri="{BB962C8B-B14F-4D97-AF65-F5344CB8AC3E}">
        <p14:creationId xmlns:p14="http://schemas.microsoft.com/office/powerpoint/2010/main" val="10495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D7005D-88C2-41A0-89C2-728CAB2F3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976" y="952500"/>
            <a:ext cx="749771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3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836390-C21E-4F8D-957A-A02F70AA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Sequences : UVM gives comprehensive control on stimulus, can be developed by randomization, layered sequences, virtual sequences etc. (sequences of transactions)</a:t>
            </a:r>
          </a:p>
          <a:p>
            <a:r>
              <a:rPr lang="en-US" sz="1400" dirty="0"/>
              <a:t>Stimulus/sequences are kept separate from actual testbench hierarchy.</a:t>
            </a:r>
          </a:p>
          <a:p>
            <a:r>
              <a:rPr lang="en-US" sz="1400" dirty="0"/>
              <a:t>Uses TLM instead of mailbox</a:t>
            </a:r>
          </a:p>
          <a:p>
            <a:r>
              <a:rPr lang="en-US" sz="1400" dirty="0"/>
              <a:t>Uses modular components, Driver, Sequencers, Agents, Env etc.</a:t>
            </a:r>
          </a:p>
          <a:p>
            <a:r>
              <a:rPr lang="en-US" sz="1400" dirty="0"/>
              <a:t>Configuration class : database where all the parameters for the testbench hierarchy are located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FDCE99-5C08-4F77-B436-46221D5E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UVM Features</a:t>
            </a:r>
          </a:p>
        </p:txBody>
      </p:sp>
    </p:spTree>
    <p:extLst>
      <p:ext uri="{BB962C8B-B14F-4D97-AF65-F5344CB8AC3E}">
        <p14:creationId xmlns:p14="http://schemas.microsoft.com/office/powerpoint/2010/main" val="192520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E6B02-16FC-4907-A7BA-F559EA252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Verification : Verify that design meets spec for a given input stimuli</a:t>
            </a:r>
          </a:p>
          <a:p>
            <a:r>
              <a:rPr lang="en-US" dirty="0"/>
              <a:t>Formal Verification : Verify that design meets spec for any valid input stimuli</a:t>
            </a:r>
          </a:p>
          <a:p>
            <a:pPr lvl="1"/>
            <a:r>
              <a:rPr lang="en-US" dirty="0"/>
              <a:t>Equivalence Checking</a:t>
            </a:r>
          </a:p>
          <a:p>
            <a:pPr lvl="1"/>
            <a:r>
              <a:rPr lang="en-US" dirty="0"/>
              <a:t>Model Checking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D2300A-3926-40EE-BC49-18ECBDAF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Concepts</a:t>
            </a:r>
          </a:p>
        </p:txBody>
      </p:sp>
    </p:spTree>
    <p:extLst>
      <p:ext uri="{BB962C8B-B14F-4D97-AF65-F5344CB8AC3E}">
        <p14:creationId xmlns:p14="http://schemas.microsoft.com/office/powerpoint/2010/main" val="179364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EFC91-4238-4394-9DCD-152BEB0A9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model of a system, exhaustively and automatically check whether this model meets a given specification as described by assertions</a:t>
            </a:r>
          </a:p>
          <a:p>
            <a:pPr lvl="1"/>
            <a:r>
              <a:rPr lang="en-US" dirty="0"/>
              <a:t>Assertions are provided by the user that describe legal or illegal behavior</a:t>
            </a:r>
          </a:p>
          <a:p>
            <a:pPr lvl="1"/>
            <a:r>
              <a:rPr lang="en-US" dirty="0"/>
              <a:t>Assertions include coverage properties that help ensure thoroughness of verification</a:t>
            </a:r>
          </a:p>
          <a:p>
            <a:pPr lvl="1"/>
            <a:r>
              <a:rPr lang="en-US" dirty="0"/>
              <a:t>How to do this ? SystemVerilog Assertions (SVA)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3395C-B25C-4AC6-87F8-87538E89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 </a:t>
            </a:r>
          </a:p>
        </p:txBody>
      </p:sp>
    </p:spTree>
    <p:extLst>
      <p:ext uri="{BB962C8B-B14F-4D97-AF65-F5344CB8AC3E}">
        <p14:creationId xmlns:p14="http://schemas.microsoft.com/office/powerpoint/2010/main" val="1275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5D86FB-550F-47AB-9698-8D3CD69F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722825"/>
            <a:ext cx="8791575" cy="3239699"/>
          </a:xfrm>
        </p:spPr>
        <p:txBody>
          <a:bodyPr/>
          <a:lstStyle/>
          <a:p>
            <a:r>
              <a:rPr lang="en-US" sz="1200" dirty="0"/>
              <a:t>Hardware Description and Verification Language (HDVL) combines features of HDL’s with features from C and C++</a:t>
            </a:r>
          </a:p>
          <a:p>
            <a:pPr lvl="1"/>
            <a:r>
              <a:rPr lang="en-US" sz="1200" dirty="0"/>
              <a:t>Borrows features from Verilog Superlog,  VHDL, PSL, C, Vera,</a:t>
            </a:r>
          </a:p>
          <a:p>
            <a:pPr lvl="1"/>
            <a:r>
              <a:rPr lang="en-US" sz="1200" dirty="0"/>
              <a:t>Most of the verification functionality is based on the OpenVera language by Synopsys</a:t>
            </a:r>
          </a:p>
          <a:p>
            <a:pPr lvl="1"/>
            <a:r>
              <a:rPr lang="en-US" sz="1200" dirty="0"/>
              <a:t>Adopted as IEEE standard in 2005, most current version is IEEE standard 1800-2017</a:t>
            </a:r>
          </a:p>
          <a:p>
            <a:pPr lvl="1"/>
            <a:r>
              <a:rPr lang="en-US" sz="1200" dirty="0"/>
              <a:t>Can be used to describe hardware behavior but typically used for verification</a:t>
            </a:r>
          </a:p>
          <a:p>
            <a:pPr lvl="1"/>
            <a:r>
              <a:rPr lang="en-US" sz="1200" dirty="0"/>
              <a:t>SystemVerilog is an Object Oriented language that supports a single-inheritance model</a:t>
            </a:r>
          </a:p>
          <a:p>
            <a:pPr lvl="1"/>
            <a:r>
              <a:rPr lang="en-US" sz="1200" dirty="0"/>
              <a:t>Verification features allow for complex testbenching and random stimuli in simulation</a:t>
            </a:r>
          </a:p>
          <a:p>
            <a:pPr lvl="1"/>
            <a:endParaRPr lang="en-US" sz="1200" dirty="0"/>
          </a:p>
          <a:p>
            <a:pPr lvl="1"/>
            <a:endParaRPr lang="en-US" sz="1400" dirty="0"/>
          </a:p>
          <a:p>
            <a:pPr lvl="1"/>
            <a:endParaRPr lang="en-US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32B7B1-1AB8-40DA-883C-2D4B5641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5" y="893853"/>
            <a:ext cx="8463519" cy="837009"/>
          </a:xfrm>
        </p:spPr>
        <p:txBody>
          <a:bodyPr/>
          <a:lstStyle/>
          <a:p>
            <a:r>
              <a:rPr lang="en-US" dirty="0"/>
              <a:t>SystemVerilog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26126-3D2F-47C1-8980-638606CB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838" y="2390774"/>
            <a:ext cx="2123636" cy="1590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5DF92-8A83-477B-A759-37D61BF13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076" y="3822467"/>
            <a:ext cx="2857061" cy="11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4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D2945-F88F-42E1-8411-777C23AE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Reducing verification time</a:t>
            </a:r>
          </a:p>
          <a:p>
            <a:r>
              <a:rPr lang="en-US" dirty="0"/>
              <a:t>Catch errors earlier</a:t>
            </a:r>
          </a:p>
          <a:p>
            <a:r>
              <a:rPr lang="en-US" dirty="0"/>
              <a:t>Pinpointing sources of error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7B36B8-787C-42AB-AFDC-07721474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Assertions ?</a:t>
            </a:r>
          </a:p>
        </p:txBody>
      </p:sp>
    </p:spTree>
    <p:extLst>
      <p:ext uri="{BB962C8B-B14F-4D97-AF65-F5344CB8AC3E}">
        <p14:creationId xmlns:p14="http://schemas.microsoft.com/office/powerpoint/2010/main" val="399388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369DC8-E191-497B-AFE7-30AE4FE68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Concurrent assertions must </a:t>
            </a:r>
            <a:r>
              <a:rPr lang="en-US" dirty="0"/>
              <a:t>always be satisfied by a design.</a:t>
            </a:r>
          </a:p>
          <a:p>
            <a:r>
              <a:rPr lang="en-US" i="1" dirty="0"/>
              <a:t>Temporal assertions must </a:t>
            </a:r>
            <a:r>
              <a:rPr lang="en-US" dirty="0"/>
              <a:t>by satisfied by the design under certain defined (often clock-based) conditions. These conditions can either contain an individual set or a sequence of sets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CA6D15-B22F-4CCA-9C3F-AF9BE0C2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Assertions</a:t>
            </a:r>
          </a:p>
        </p:txBody>
      </p:sp>
    </p:spTree>
    <p:extLst>
      <p:ext uri="{BB962C8B-B14F-4D97-AF65-F5344CB8AC3E}">
        <p14:creationId xmlns:p14="http://schemas.microsoft.com/office/powerpoint/2010/main" val="9817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5694A3-A753-4960-80A5-62CE9E4C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SVA Immediate Assertion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A5ECF-DAAC-44BF-A09A-E48E6110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" y="1575299"/>
            <a:ext cx="6392917" cy="33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A41108-41C1-4F9C-8494-6570EC4D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SVA allows for concurrent assertions which detect behaviors over a period of time</a:t>
            </a:r>
          </a:p>
          <a:p>
            <a:r>
              <a:rPr lang="en-US" sz="1400" dirty="0"/>
              <a:t>Evaluation of concurrent assertions are associated with clock edges</a:t>
            </a:r>
          </a:p>
          <a:p>
            <a:r>
              <a:rPr lang="en-US" sz="1400" dirty="0"/>
              <a:t>4 Layers:</a:t>
            </a:r>
          </a:p>
          <a:p>
            <a:pPr lvl="1"/>
            <a:r>
              <a:rPr lang="en-US" sz="1400" dirty="0"/>
              <a:t>Boolean Expression Layer : evaluates a single expression to be true or false</a:t>
            </a:r>
          </a:p>
          <a:p>
            <a:pPr lvl="1"/>
            <a:r>
              <a:rPr lang="en-US" sz="1400" dirty="0"/>
              <a:t>Sequence Layer : sequence of Boolean expressions over time</a:t>
            </a:r>
          </a:p>
          <a:p>
            <a:pPr lvl="1"/>
            <a:r>
              <a:rPr lang="en-US" sz="1400" dirty="0"/>
              <a:t>Property Layer : defines a behavior of the design defined elsewhere</a:t>
            </a:r>
          </a:p>
          <a:p>
            <a:pPr lvl="1"/>
            <a:r>
              <a:rPr lang="en-US" sz="1400" dirty="0"/>
              <a:t>Assertion Layer : asserts the property</a:t>
            </a:r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6D039-B022-43C3-8483-31469B29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SVA Concurrent Assertions</a:t>
            </a:r>
          </a:p>
        </p:txBody>
      </p:sp>
    </p:spTree>
    <p:extLst>
      <p:ext uri="{BB962C8B-B14F-4D97-AF65-F5344CB8AC3E}">
        <p14:creationId xmlns:p14="http://schemas.microsoft.com/office/powerpoint/2010/main" val="3361508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CB40A0-E158-4306-8027-ECA1D9E5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688560"/>
            <a:ext cx="7556500" cy="837009"/>
          </a:xfrm>
        </p:spPr>
        <p:txBody>
          <a:bodyPr/>
          <a:lstStyle/>
          <a:p>
            <a:r>
              <a:rPr lang="en-US" dirty="0"/>
              <a:t>Example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CE996-7E39-4811-B75A-3F334E88428B}"/>
              </a:ext>
            </a:extLst>
          </p:cNvPr>
          <p:cNvSpPr/>
          <p:nvPr/>
        </p:nvSpPr>
        <p:spPr>
          <a:xfrm>
            <a:off x="6279593" y="2146616"/>
            <a:ext cx="3133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sequence seq;</a:t>
            </a:r>
          </a:p>
          <a:p>
            <a:r>
              <a:rPr lang="en-US" dirty="0"/>
              <a:t>  a ##2 b;</a:t>
            </a:r>
          </a:p>
          <a:p>
            <a:r>
              <a:rPr lang="en-US" dirty="0"/>
              <a:t>endsequence</a:t>
            </a:r>
          </a:p>
          <a:p>
            <a:endParaRPr lang="en-US" dirty="0"/>
          </a:p>
          <a:p>
            <a:r>
              <a:rPr lang="en-US" dirty="0"/>
              <a:t>property p;</a:t>
            </a:r>
          </a:p>
          <a:p>
            <a:r>
              <a:rPr lang="en-US" dirty="0"/>
              <a:t>  @(posedge clk) seq;</a:t>
            </a:r>
          </a:p>
          <a:p>
            <a:r>
              <a:rPr lang="en-US" dirty="0"/>
              <a:t>endproperty</a:t>
            </a:r>
          </a:p>
          <a:p>
            <a:r>
              <a:rPr lang="en-US" dirty="0"/>
              <a:t>a_1 : assert property(p);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B9BA7-DBE6-44DD-A184-8DA34AAE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1810090"/>
            <a:ext cx="5495925" cy="26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11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274E8B-F480-46C3-ABFB-21E8D053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Coverage is used to measure tested and untested portions of the design.  Defined by the percentage of objective that have been met</a:t>
            </a:r>
          </a:p>
          <a:p>
            <a:r>
              <a:rPr lang="en-US" sz="1400" dirty="0"/>
              <a:t>Two Types :</a:t>
            </a:r>
          </a:p>
          <a:p>
            <a:pPr lvl="1"/>
            <a:r>
              <a:rPr lang="en-US" sz="1400" dirty="0"/>
              <a:t>Code Coverage:</a:t>
            </a:r>
          </a:p>
          <a:p>
            <a:pPr lvl="2"/>
            <a:r>
              <a:rPr lang="en-US" sz="1400" dirty="0"/>
              <a:t>How much of the design code is exercised, Number of lines, conditions, States in FSM, paths taken etc.</a:t>
            </a:r>
          </a:p>
          <a:p>
            <a:pPr lvl="1"/>
            <a:r>
              <a:rPr lang="en-US" sz="1400" dirty="0"/>
              <a:t>Functional Coverage:</a:t>
            </a:r>
          </a:p>
          <a:p>
            <a:pPr lvl="2"/>
            <a:r>
              <a:rPr lang="en-US" sz="1400" dirty="0"/>
              <a:t>User defined metric:</a:t>
            </a:r>
          </a:p>
          <a:p>
            <a:pPr lvl="3"/>
            <a:r>
              <a:rPr lang="en-US" sz="1400" dirty="0"/>
              <a:t>Data-oriented : values of inputs and outputs</a:t>
            </a:r>
          </a:p>
          <a:p>
            <a:pPr lvl="3"/>
            <a:r>
              <a:rPr lang="en-US" sz="1400" dirty="0"/>
              <a:t>Control-oriented Coverage : checks for sequences of behaviors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A628C2-D93E-4A6E-A5A4-21283221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Coverage:</a:t>
            </a:r>
          </a:p>
        </p:txBody>
      </p:sp>
    </p:spTree>
    <p:extLst>
      <p:ext uri="{BB962C8B-B14F-4D97-AF65-F5344CB8AC3E}">
        <p14:creationId xmlns:p14="http://schemas.microsoft.com/office/powerpoint/2010/main" val="3000468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C52D72-0062-42E9-B394-54158A36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Defined by creating coverage points using the covergroup construct</a:t>
            </a:r>
          </a:p>
          <a:p>
            <a:r>
              <a:rPr lang="en-US" sz="1800" dirty="0"/>
              <a:t>Cover point is an expression or a variable, each associated with a bin</a:t>
            </a:r>
          </a:p>
          <a:p>
            <a:r>
              <a:rPr lang="en-US" sz="1800" dirty="0"/>
              <a:t>Bins increment if the condition given to that cover point is satisfied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7CFCE5-290F-4416-AE58-69CDC0A5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SVA Coverage</a:t>
            </a:r>
          </a:p>
        </p:txBody>
      </p:sp>
    </p:spTree>
    <p:extLst>
      <p:ext uri="{BB962C8B-B14F-4D97-AF65-F5344CB8AC3E}">
        <p14:creationId xmlns:p14="http://schemas.microsoft.com/office/powerpoint/2010/main" val="55446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C52ED-B8F5-450B-B690-494E8FFB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22356"/>
            <a:ext cx="6891337" cy="42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49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E7DB96-4FF2-4AA3-A253-7307CBB4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https://www.verificationguide.com/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39AF03-5685-40E0-BDF2-87ACBEB5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85645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26FDCB5-C752-4D06-BB2E-5FCB0DDC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5" y="770029"/>
            <a:ext cx="8463519" cy="563472"/>
          </a:xfrm>
        </p:spPr>
        <p:txBody>
          <a:bodyPr/>
          <a:lstStyle/>
          <a:p>
            <a:r>
              <a:rPr lang="en-US" dirty="0"/>
              <a:t>             SystemVerilog                 VHDL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E7BBB9E-6809-46D3-B804-81B1C5127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524000"/>
            <a:ext cx="6457949" cy="33432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200" dirty="0"/>
              <a:t>C-style data types 7 control –enum, struct, typedef, ++ break return		Yes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Packages						Yes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Synthesis –friendly “concise” RTL notation		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Interfaces					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Systemverilog Assertions				Yes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Clocking Blocks				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Object Oriented Programming –Classes		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Constrained random stimulus generation		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Function Coverage				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Dynamic Processes, Dynamic arrays, queues, mailboxes, semaphores	No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Direct Programming Interface(DPI) –calling C from Systemverilog		Yes</a:t>
            </a:r>
          </a:p>
          <a:p>
            <a:endParaRPr lang="en-US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D5F0EA6-2B0A-4E31-B013-399A533A1ECF}"/>
              </a:ext>
            </a:extLst>
          </p:cNvPr>
          <p:cNvSpPr/>
          <p:nvPr/>
        </p:nvSpPr>
        <p:spPr>
          <a:xfrm>
            <a:off x="1498724" y="1524000"/>
            <a:ext cx="314135" cy="10176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CA4DBE-E5E7-40AA-B665-1FCF20ED33A3}"/>
              </a:ext>
            </a:extLst>
          </p:cNvPr>
          <p:cNvSpPr txBox="1"/>
          <p:nvPr/>
        </p:nvSpPr>
        <p:spPr>
          <a:xfrm>
            <a:off x="985455" y="183308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RTL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00CC2417-0A73-42CA-8F3A-86A549614300}"/>
              </a:ext>
            </a:extLst>
          </p:cNvPr>
          <p:cNvSpPr/>
          <p:nvPr/>
        </p:nvSpPr>
        <p:spPr>
          <a:xfrm>
            <a:off x="1498723" y="2584510"/>
            <a:ext cx="314135" cy="2571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4E929F-4332-4E47-9483-48123A73BECC}"/>
              </a:ext>
            </a:extLst>
          </p:cNvPr>
          <p:cNvSpPr txBox="1"/>
          <p:nvPr/>
        </p:nvSpPr>
        <p:spPr>
          <a:xfrm>
            <a:off x="337753" y="251150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Assertions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6679108-C55B-493C-AEAA-377AF8C32825}"/>
              </a:ext>
            </a:extLst>
          </p:cNvPr>
          <p:cNvSpPr/>
          <p:nvPr/>
        </p:nvSpPr>
        <p:spPr>
          <a:xfrm>
            <a:off x="1504708" y="2880836"/>
            <a:ext cx="314135" cy="11592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011904-FE12-4BA2-81C0-B0F244E6ECE1}"/>
              </a:ext>
            </a:extLst>
          </p:cNvPr>
          <p:cNvSpPr txBox="1"/>
          <p:nvPr/>
        </p:nvSpPr>
        <p:spPr>
          <a:xfrm>
            <a:off x="313195" y="3275800"/>
            <a:ext cx="12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 Bench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C741888-9BDC-4462-A67D-D21482BDCE76}"/>
              </a:ext>
            </a:extLst>
          </p:cNvPr>
          <p:cNvSpPr/>
          <p:nvPr/>
        </p:nvSpPr>
        <p:spPr>
          <a:xfrm>
            <a:off x="1504708" y="4096483"/>
            <a:ext cx="314135" cy="3556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1888B3-B387-467A-BCE5-4C7932911B45}"/>
              </a:ext>
            </a:extLst>
          </p:cNvPr>
          <p:cNvSpPr txBox="1"/>
          <p:nvPr/>
        </p:nvSpPr>
        <p:spPr>
          <a:xfrm>
            <a:off x="1012947" y="407847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DPI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375F53-3976-4D94-B1EB-57B5B65149FC}"/>
              </a:ext>
            </a:extLst>
          </p:cNvPr>
          <p:cNvCxnSpPr>
            <a:cxnSpLocks/>
          </p:cNvCxnSpPr>
          <p:nvPr/>
        </p:nvCxnSpPr>
        <p:spPr>
          <a:xfrm>
            <a:off x="0" y="133350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3137A3-A088-4BCB-B6D5-4EF1AE15D7AB}"/>
              </a:ext>
            </a:extLst>
          </p:cNvPr>
          <p:cNvCxnSpPr>
            <a:cxnSpLocks/>
          </p:cNvCxnSpPr>
          <p:nvPr/>
        </p:nvCxnSpPr>
        <p:spPr>
          <a:xfrm>
            <a:off x="6829425" y="381000"/>
            <a:ext cx="0" cy="476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7A3A23-F8FE-4FA2-9C08-B241FEC5FBA8}"/>
              </a:ext>
            </a:extLst>
          </p:cNvPr>
          <p:cNvCxnSpPr/>
          <p:nvPr/>
        </p:nvCxnSpPr>
        <p:spPr>
          <a:xfrm>
            <a:off x="1981200" y="546161"/>
            <a:ext cx="0" cy="4591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8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D75265-F44B-4134-9448-0E924067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SystemVerilog Types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8966FC-8CAD-4896-8D24-8BCA24C0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i="1" dirty="0"/>
              <a:t>wire</a:t>
            </a:r>
            <a:r>
              <a:rPr lang="en-US" sz="1400" dirty="0"/>
              <a:t> : acts like real write in circuits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reg </a:t>
            </a:r>
            <a:r>
              <a:rPr lang="en-US" sz="1400" dirty="0"/>
              <a:t>: holds values until another value is assigned, like register in hardware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real, shortreal </a:t>
            </a:r>
            <a:r>
              <a:rPr lang="en-US" sz="1400" dirty="0"/>
              <a:t>: single and double precision floating point numbers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 Time </a:t>
            </a:r>
            <a:r>
              <a:rPr lang="en-US" sz="1400" dirty="0"/>
              <a:t>: 64 bit quantity used to hold simulation time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Logic</a:t>
            </a:r>
            <a:r>
              <a:rPr lang="en-US" sz="1400" dirty="0"/>
              <a:t> : improved version of reg from Verilog to SystemVerilog, can be driven by continuous assignments, gates and modules in addition to being a variable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Two State Types : byte, bit, int, shortint, longint : </a:t>
            </a:r>
            <a:r>
              <a:rPr lang="en-US" sz="1400" dirty="0"/>
              <a:t>improved performance and memory usage</a:t>
            </a:r>
          </a:p>
          <a:p>
            <a:pPr>
              <a:spcBef>
                <a:spcPts val="600"/>
              </a:spcBef>
            </a:pPr>
            <a:r>
              <a:rPr lang="en-US" sz="1400" i="1" dirty="0"/>
              <a:t>event : </a:t>
            </a:r>
            <a:r>
              <a:rPr lang="en-US" sz="1400" dirty="0"/>
              <a:t>event is a handle to a synchronization object that can be passed around to routines, SystemVerilog introduces triggered function that lets you check whether an </a:t>
            </a:r>
            <a:r>
              <a:rPr lang="en-US" sz="1400" i="1" dirty="0"/>
              <a:t>event</a:t>
            </a:r>
            <a:r>
              <a:rPr lang="en-US" sz="1400" dirty="0"/>
              <a:t> has been triggered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3437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66DE8-13A1-4412-B710-61B5944B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893854"/>
            <a:ext cx="7556500" cy="715872"/>
          </a:xfrm>
        </p:spPr>
        <p:txBody>
          <a:bodyPr/>
          <a:lstStyle/>
          <a:p>
            <a:r>
              <a:rPr lang="en-US" dirty="0"/>
              <a:t>SystemVerilog Data Structures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9DFADC34-E393-4D3B-BCA4-9782B283B44E}"/>
              </a:ext>
            </a:extLst>
          </p:cNvPr>
          <p:cNvSpPr txBox="1">
            <a:spLocks/>
          </p:cNvSpPr>
          <p:nvPr/>
        </p:nvSpPr>
        <p:spPr>
          <a:xfrm>
            <a:off x="289956" y="1722826"/>
            <a:ext cx="7556500" cy="310872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0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1100" i="1" dirty="0"/>
              <a:t>Fixed Arrays : </a:t>
            </a:r>
            <a:r>
              <a:rPr lang="en-US" sz="1100" dirty="0"/>
              <a:t>collection of variables all the same type </a:t>
            </a:r>
          </a:p>
          <a:p>
            <a:pPr lvl="1" defTabSz="914400">
              <a:spcBef>
                <a:spcPts val="0"/>
              </a:spcBef>
            </a:pPr>
            <a:r>
              <a:rPr lang="en-US" sz="1100" b="1" dirty="0">
                <a:solidFill>
                  <a:srgbClr val="990000"/>
                </a:solidFill>
                <a:latin typeface="helvetica neue"/>
              </a:rPr>
              <a:t>bit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[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7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: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0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]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array4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 [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2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: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0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];  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    </a:t>
            </a:r>
            <a:r>
              <a:rPr lang="en-US" sz="1100" dirty="0">
                <a:solidFill>
                  <a:srgbClr val="0000FF"/>
                </a:solidFill>
                <a:latin typeface="helvetica neue"/>
              </a:rPr>
              <a:t> //unpacked array declaration</a:t>
            </a:r>
          </a:p>
          <a:p>
            <a:pPr lvl="1" defTabSz="914400">
              <a:spcBef>
                <a:spcPts val="0"/>
              </a:spcBef>
            </a:pPr>
            <a:r>
              <a:rPr lang="en-US" sz="1100" b="1" dirty="0">
                <a:solidFill>
                  <a:srgbClr val="990000"/>
                </a:solidFill>
                <a:latin typeface="helvetica neue"/>
              </a:rPr>
              <a:t>bit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[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2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: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0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][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7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:</a:t>
            </a:r>
            <a:r>
              <a:rPr lang="en-US" sz="1100" dirty="0">
                <a:solidFill>
                  <a:srgbClr val="FF00FF"/>
                </a:solidFill>
                <a:latin typeface="helvetica neue"/>
              </a:rPr>
              <a:t>0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]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array5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; 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       </a:t>
            </a:r>
            <a:r>
              <a:rPr lang="en-US" sz="1100" dirty="0">
                <a:solidFill>
                  <a:srgbClr val="0000FF"/>
                </a:solidFill>
                <a:latin typeface="helvetica neue"/>
              </a:rPr>
              <a:t>//packed array declaration</a:t>
            </a:r>
          </a:p>
          <a:p>
            <a:pPr lvl="1" defTabSz="914400">
              <a:spcBef>
                <a:spcPts val="0"/>
              </a:spcBef>
            </a:pPr>
            <a:endParaRPr lang="en-US" sz="1100" dirty="0">
              <a:solidFill>
                <a:srgbClr val="0000FF"/>
              </a:solidFill>
              <a:latin typeface="helvetica neue"/>
            </a:endParaRPr>
          </a:p>
          <a:p>
            <a:pPr defTabSz="914400">
              <a:spcBef>
                <a:spcPts val="0"/>
              </a:spcBef>
            </a:pPr>
            <a:r>
              <a:rPr lang="en-US" sz="1100" dirty="0"/>
              <a:t>Vector width/dimensions declared before the object name referenced as packed array, array size/dimensions declared after object name is refereed as unpacked array</a:t>
            </a:r>
          </a:p>
          <a:p>
            <a:pPr defTabSz="914400">
              <a:spcBef>
                <a:spcPts val="0"/>
              </a:spcBef>
            </a:pPr>
            <a:endParaRPr lang="en-US" sz="1100" dirty="0"/>
          </a:p>
          <a:p>
            <a:pPr defTabSz="914400">
              <a:spcBef>
                <a:spcPts val="0"/>
              </a:spcBef>
            </a:pPr>
            <a:r>
              <a:rPr lang="en-US" sz="1100" i="1" dirty="0"/>
              <a:t>Dynamic Arrays :</a:t>
            </a:r>
            <a:r>
              <a:rPr lang="en-US" sz="1100" dirty="0"/>
              <a:t> one dimension of an unpacked array whose size can be set or changed at run-time</a:t>
            </a:r>
          </a:p>
          <a:p>
            <a:pPr defTabSz="914400">
              <a:spcBef>
                <a:spcPts val="0"/>
              </a:spcBef>
            </a:pPr>
            <a:r>
              <a:rPr lang="en-US" sz="1100" b="1" dirty="0">
                <a:solidFill>
                  <a:srgbClr val="990000"/>
                </a:solidFill>
                <a:latin typeface="helvetica neue"/>
              </a:rPr>
              <a:t>data_type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 array_name 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[ ];</a:t>
            </a:r>
            <a:endParaRPr lang="en-US" sz="11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ts val="0"/>
              </a:spcBef>
            </a:pPr>
            <a:r>
              <a:rPr lang="en-US" sz="1100" b="1" dirty="0">
                <a:solidFill>
                  <a:srgbClr val="990000"/>
                </a:solidFill>
                <a:latin typeface="helvetica neue"/>
              </a:rPr>
              <a:t>data_type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is the data type of the array elements.</a:t>
            </a:r>
          </a:p>
          <a:p>
            <a:pPr defTabSz="914400">
              <a:spcBef>
                <a:spcPts val="0"/>
              </a:spcBef>
            </a:pPr>
            <a:r>
              <a:rPr lang="en-US" sz="1100" i="1" dirty="0"/>
              <a:t>Methods for Dynamic Arrays</a:t>
            </a:r>
            <a:endParaRPr lang="en-US" sz="1100" dirty="0"/>
          </a:p>
          <a:p>
            <a:pPr defTabSz="914400">
              <a:spcBef>
                <a:spcPts val="0"/>
              </a:spcBef>
            </a:pPr>
            <a:r>
              <a:rPr lang="en-US" sz="1100" b="1" dirty="0">
                <a:solidFill>
                  <a:srgbClr val="990000"/>
                </a:solidFill>
                <a:latin typeface="helvetica neue"/>
              </a:rPr>
              <a:t>new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[ ]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      --&gt;  allocates the storage.</a:t>
            </a:r>
          </a:p>
          <a:p>
            <a:pPr defTabSz="914400">
              <a:spcBef>
                <a:spcPts val="0"/>
              </a:spcBef>
            </a:pPr>
            <a:r>
              <a:rPr lang="en-US" sz="11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1100" dirty="0">
                <a:solidFill>
                  <a:srgbClr val="3D85C6"/>
                </a:solidFill>
                <a:latin typeface="helvetica neue"/>
              </a:rPr>
              <a:t>size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( )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      --&gt;  returns the current size of a dynamic array.</a:t>
            </a:r>
            <a:endParaRPr lang="en-US" sz="11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ts val="0"/>
              </a:spcBef>
            </a:pPr>
            <a:r>
              <a:rPr lang="en-US" sz="1100" dirty="0">
                <a:solidFill>
                  <a:srgbClr val="3D85C6"/>
                </a:solidFill>
                <a:latin typeface="helvetica neue"/>
              </a:rPr>
              <a:t>delete</a:t>
            </a:r>
            <a:r>
              <a:rPr lang="en-US" sz="1100" dirty="0">
                <a:solidFill>
                  <a:srgbClr val="674EA7"/>
                </a:solidFill>
                <a:latin typeface="helvetica neue"/>
              </a:rPr>
              <a:t>( )</a:t>
            </a:r>
            <a:r>
              <a:rPr lang="en-US" sz="1100" dirty="0">
                <a:solidFill>
                  <a:srgbClr val="222222"/>
                </a:solidFill>
                <a:latin typeface="helvetica neue"/>
              </a:rPr>
              <a:t>    --&gt;  empties the array, resulting in a zero-sized array.</a:t>
            </a:r>
            <a:endParaRPr lang="en-US" sz="11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sz="11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defTabSz="914400">
              <a:spcBef>
                <a:spcPts val="0"/>
              </a:spcBef>
            </a:pPr>
            <a:endParaRPr lang="en-US" sz="11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ts val="0"/>
              </a:spcBef>
            </a:pPr>
            <a:endParaRPr lang="en-US" sz="1400" dirty="0"/>
          </a:p>
          <a:p>
            <a:pPr marL="0" indent="0" defTabSz="914400">
              <a:buNone/>
            </a:pPr>
            <a:endParaRPr lang="en-US" sz="1400" dirty="0"/>
          </a:p>
          <a:p>
            <a:pPr lvl="1" defTabSz="91440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541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66DE8-13A1-4412-B710-61B5944B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6" y="893854"/>
            <a:ext cx="7556500" cy="715872"/>
          </a:xfrm>
        </p:spPr>
        <p:txBody>
          <a:bodyPr/>
          <a:lstStyle/>
          <a:p>
            <a:r>
              <a:rPr lang="en-US" dirty="0"/>
              <a:t>SystemVerilog Data Structures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9DFADC34-E393-4D3B-BCA4-9782B283B44E}"/>
              </a:ext>
            </a:extLst>
          </p:cNvPr>
          <p:cNvSpPr txBox="1">
            <a:spLocks/>
          </p:cNvSpPr>
          <p:nvPr/>
        </p:nvSpPr>
        <p:spPr>
          <a:xfrm>
            <a:off x="289956" y="1722826"/>
            <a:ext cx="7556500" cy="310872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000"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Cambria"/>
                <a:ea typeface="MS PGothic" panose="020B0600070205080204" pitchFamily="34" charset="-128"/>
                <a:cs typeface="Cambri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1400" i="1" dirty="0"/>
              <a:t>Queues: </a:t>
            </a:r>
            <a:r>
              <a:rPr lang="en-US" sz="1100" dirty="0"/>
              <a:t>variable size, ordered collection of homogeneous elements. Queues can grow and shrink, supports adding and removing elements anywhere</a:t>
            </a:r>
          </a:p>
          <a:p>
            <a:pPr defTabSz="914400">
              <a:spcBef>
                <a:spcPts val="0"/>
              </a:spcBef>
            </a:pPr>
            <a:r>
              <a:rPr lang="en-US" sz="1100" dirty="0"/>
              <a:t>Queues are declared using the same syntax as unpacked arrays, but specifying $ as the array size, In queue 0 represents the first and $ represents the last entree</a:t>
            </a:r>
          </a:p>
          <a:p>
            <a:pPr lvl="1" defTabSz="914400">
              <a:spcBef>
                <a:spcPts val="0"/>
              </a:spcBef>
            </a:pPr>
            <a:r>
              <a:rPr lang="en-US" sz="1000" u="sng" dirty="0">
                <a:solidFill>
                  <a:srgbClr val="B45F06"/>
                </a:solidFill>
                <a:latin typeface="helvetica neue"/>
              </a:rPr>
              <a:t>Queue Declaration</a:t>
            </a:r>
          </a:p>
          <a:p>
            <a:pPr lvl="1" defTabSz="914400">
              <a:spcBef>
                <a:spcPts val="0"/>
              </a:spcBef>
            </a:pPr>
            <a:r>
              <a:rPr lang="en-US" sz="10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1000" b="1" dirty="0">
                <a:solidFill>
                  <a:srgbClr val="990000"/>
                </a:solidFill>
                <a:latin typeface="helvetica neue"/>
              </a:rPr>
              <a:t>data_type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 queue_name</a:t>
            </a:r>
            <a:r>
              <a:rPr lang="en-US" sz="1000" dirty="0">
                <a:solidFill>
                  <a:srgbClr val="674EA7"/>
                </a:solidFill>
                <a:latin typeface="helvetica neue"/>
              </a:rPr>
              <a:t>[$];</a:t>
            </a:r>
            <a:endParaRPr lang="en-US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 defTabSz="914400">
              <a:spcBef>
                <a:spcPts val="0"/>
              </a:spcBef>
            </a:pPr>
            <a:r>
              <a:rPr lang="en-US" sz="10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1000" dirty="0">
                <a:solidFill>
                  <a:srgbClr val="E69138"/>
                </a:solidFill>
                <a:latin typeface="helvetica neue"/>
              </a:rPr>
              <a:t>where: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       </a:t>
            </a:r>
          </a:p>
          <a:p>
            <a:pPr lvl="1" defTabSz="914400">
              <a:spcBef>
                <a:spcPts val="0"/>
              </a:spcBef>
            </a:pPr>
            <a:r>
              <a:rPr lang="en-US" sz="1000" dirty="0">
                <a:solidFill>
                  <a:srgbClr val="222222"/>
                </a:solidFill>
                <a:latin typeface="helvetica neue"/>
              </a:rPr>
              <a:t> </a:t>
            </a:r>
            <a:r>
              <a:rPr lang="en-US" sz="1000" b="1" dirty="0">
                <a:solidFill>
                  <a:srgbClr val="990000"/>
                </a:solidFill>
                <a:latin typeface="helvetica neue"/>
              </a:rPr>
              <a:t>data_type</a:t>
            </a:r>
            <a:r>
              <a:rPr lang="en-US" sz="1000" dirty="0">
                <a:solidFill>
                  <a:srgbClr val="222222"/>
                </a:solidFill>
                <a:latin typeface="helvetica neue"/>
              </a:rPr>
              <a:t>        -  data type of the queue elements.        </a:t>
            </a:r>
            <a:endParaRPr lang="en-US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 defTabSz="914400">
              <a:spcBef>
                <a:spcPts val="0"/>
              </a:spcBef>
            </a:pPr>
            <a:r>
              <a:rPr lang="en-US" sz="1000" dirty="0">
                <a:solidFill>
                  <a:srgbClr val="222222"/>
                </a:solidFill>
                <a:latin typeface="helvetica neue"/>
              </a:rPr>
              <a:t> queue_name    -  name of the queue.</a:t>
            </a:r>
            <a:endParaRPr lang="en-US" sz="1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ts val="0"/>
              </a:spcBef>
            </a:pPr>
            <a:endParaRPr lang="en-US" sz="1000" dirty="0">
              <a:solidFill>
                <a:srgbClr val="0000FF"/>
              </a:solidFill>
              <a:latin typeface="helvetica neue"/>
            </a:endParaRPr>
          </a:p>
          <a:p>
            <a:pPr defTabSz="914400">
              <a:spcBef>
                <a:spcPts val="0"/>
              </a:spcBef>
            </a:pPr>
            <a:r>
              <a:rPr lang="en-US" sz="1400" i="1" dirty="0"/>
              <a:t>Mailboxes: </a:t>
            </a:r>
            <a:r>
              <a:rPr lang="en-US" sz="1100" dirty="0"/>
              <a:t>mechanism to exchange messages between processes, data can be sent to a mailbox by one process and retrieved by another.  Very effective in testbenches to transfer packets of data between modules</a:t>
            </a:r>
            <a:endParaRPr lang="en-US" sz="1100" dirty="0">
              <a:solidFill>
                <a:srgbClr val="0000FF"/>
              </a:solidFill>
              <a:latin typeface="helvetica neue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sz="11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endParaRPr lang="en-US" sz="11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defTabSz="914400">
              <a:spcBef>
                <a:spcPts val="0"/>
              </a:spcBef>
            </a:pPr>
            <a:endParaRPr lang="en-US" sz="11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defTabSz="914400">
              <a:spcBef>
                <a:spcPts val="0"/>
              </a:spcBef>
            </a:pPr>
            <a:endParaRPr lang="en-US" sz="1400" dirty="0"/>
          </a:p>
          <a:p>
            <a:pPr marL="0" indent="0" defTabSz="914400">
              <a:buNone/>
            </a:pPr>
            <a:endParaRPr lang="en-US" sz="1400" dirty="0"/>
          </a:p>
          <a:p>
            <a:pPr lvl="1" defTabSz="91440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118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18FA0D-392B-464A-A64A-C93D61444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821" y="2047876"/>
            <a:ext cx="3657600" cy="2804218"/>
          </a:xfrm>
        </p:spPr>
        <p:txBody>
          <a:bodyPr/>
          <a:lstStyle/>
          <a:p>
            <a:r>
              <a:rPr lang="en-US" dirty="0"/>
              <a:t>Executes in series order, uses ‘=’, blocks execution of next statement until completion of current assignment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</a:t>
            </a:r>
            <a:r>
              <a:rPr lang="en-US" altLang="en-US" sz="1000" b="1" dirty="0">
                <a:solidFill>
                  <a:srgbClr val="990000"/>
                </a:solidFill>
                <a:latin typeface="Arial Unicode MS"/>
                <a:cs typeface="Arial" panose="020B0604020202020204" pitchFamily="34" charset="0"/>
              </a:rPr>
              <a:t>initial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b="1" dirty="0">
                <a:solidFill>
                  <a:srgbClr val="990000"/>
                </a:solidFill>
                <a:latin typeface="Arial Unicode MS"/>
                <a:cs typeface="Arial" panose="020B0604020202020204" pitchFamily="34" charset="0"/>
              </a:rPr>
              <a:t>begin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FF"/>
                </a:solidFill>
                <a:latin typeface="Arial Unicode MS"/>
                <a:cs typeface="Arial" panose="020B0604020202020204" pitchFamily="34" charset="0"/>
              </a:rPr>
              <a:t>//initializing a and b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a 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10;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b 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15;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x 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a + b;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y 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a + b + x;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E62ED7-DC87-4102-B2CD-D1F5A9E08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6158" y="2047876"/>
            <a:ext cx="3657600" cy="2804217"/>
          </a:xfrm>
        </p:spPr>
        <p:txBody>
          <a:bodyPr/>
          <a:lstStyle/>
          <a:p>
            <a:r>
              <a:rPr lang="en-US" dirty="0"/>
              <a:t>Executes in parallel, uses ‘&lt;=’, assignments occur at the same time (during the end of the simulation time stamp)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</a:t>
            </a:r>
            <a:r>
              <a:rPr lang="en-US" altLang="en-US" sz="1000" b="1" dirty="0">
                <a:solidFill>
                  <a:srgbClr val="990000"/>
                </a:solidFill>
                <a:latin typeface="Arial Unicode MS"/>
                <a:cs typeface="Arial" panose="020B0604020202020204" pitchFamily="34" charset="0"/>
              </a:rPr>
              <a:t>initial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b="1" dirty="0">
                <a:solidFill>
                  <a:srgbClr val="990000"/>
                </a:solidFill>
                <a:latin typeface="Arial Unicode MS"/>
                <a:cs typeface="Arial" panose="020B0604020202020204" pitchFamily="34" charset="0"/>
              </a:rPr>
              <a:t>begin</a:t>
            </a:r>
            <a:endParaRPr lang="en-US" altLang="en-US" sz="6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FF"/>
                </a:solidFill>
                <a:latin typeface="Arial Unicode MS"/>
                <a:cs typeface="Arial" panose="020B0604020202020204" pitchFamily="34" charset="0"/>
              </a:rPr>
              <a:t>//initializing a and b</a:t>
            </a:r>
            <a:endParaRPr lang="en-US" altLang="en-US" sz="6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a 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10;</a:t>
            </a:r>
            <a:endParaRPr lang="en-US" altLang="en-US" sz="6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b 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15;</a:t>
            </a:r>
            <a:endParaRPr lang="en-US" altLang="en-US" sz="6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6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x &lt;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a + b;</a:t>
            </a:r>
            <a:endParaRPr lang="en-US" altLang="en-US" sz="600" dirty="0">
              <a:solidFill>
                <a:schemeClr val="tx1"/>
              </a:solidFill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1000" dirty="0">
                <a:solidFill>
                  <a:srgbClr val="222222"/>
                </a:solidFill>
                <a:latin typeface="Arial Unicode MS"/>
                <a:cs typeface="Arial" panose="020B0604020202020204" pitchFamily="34" charset="0"/>
              </a:rPr>
              <a:t>   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y &lt;</a:t>
            </a:r>
            <a:r>
              <a:rPr lang="en-US" altLang="en-US" sz="1000" dirty="0">
                <a:solidFill>
                  <a:srgbClr val="00007C"/>
                </a:solidFill>
                <a:latin typeface="Arial Unicode MS"/>
                <a:cs typeface="Arial" panose="020B0604020202020204" pitchFamily="34" charset="0"/>
              </a:rPr>
              <a:t>=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0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a + b + x;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9F6FF-CEE4-45BE-9F96-1285CAD4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21" y="1736791"/>
            <a:ext cx="3657600" cy="242047"/>
          </a:xfrm>
        </p:spPr>
        <p:txBody>
          <a:bodyPr/>
          <a:lstStyle/>
          <a:p>
            <a:r>
              <a:rPr lang="en-US" dirty="0"/>
              <a:t>Blocking Assignment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55105B-A079-4220-9C5F-D638636D5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68206" y="1730862"/>
            <a:ext cx="3657600" cy="242047"/>
          </a:xfrm>
        </p:spPr>
        <p:txBody>
          <a:bodyPr/>
          <a:lstStyle/>
          <a:p>
            <a:r>
              <a:rPr lang="en-US" dirty="0"/>
              <a:t>Non-Blocking Assignments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Blocking and Non-Blocking Assignments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B3B723-DDD2-4E66-AA9F-86129A85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66063"/>
            <a:ext cx="184731" cy="32507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7610" rIns="9144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6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0C2AA-6019-41EE-8FBD-52BC54194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/>
              <a:t>Unique if : evaluates all the conditions in parallel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Priority if : evaluates all the conditions in sequential order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Loops: While/Do While, For Loop/For each break/continue etc.,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Repeat: executes statements for loop variable number of times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 Event Control : any change in a variable or net can be detected using the @ event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6E78C7-81F9-445C-A494-96181496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SystemVerilog Control Flow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499DA5-889E-46B7-A55B-399DD4468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64876"/>
              </p:ext>
            </p:extLst>
          </p:nvPr>
        </p:nvGraphicFramePr>
        <p:xfrm>
          <a:off x="700088" y="3277187"/>
          <a:ext cx="7556500" cy="1371600"/>
        </p:xfrm>
        <a:graphic>
          <a:graphicData uri="http://schemas.openxmlformats.org/drawingml/2006/table">
            <a:tbl>
              <a:tblPr/>
              <a:tblGrid>
                <a:gridCol w="7556500">
                  <a:extLst>
                    <a:ext uri="{9D8B030D-6E8A-4147-A177-3AD203B41FA5}">
                      <a16:colId xmlns:a16="http://schemas.microsoft.com/office/drawing/2014/main" val="93169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module event_ctrl;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bit clk;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always #2 clk = ~clk;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//always block will be executed at every posedge of clk signal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always @(posedge clk)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begin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  $display($time,"\tInside always block");</a:t>
                      </a:r>
                    </a:p>
                    <a:p>
                      <a:r>
                        <a:rPr lang="en-US" sz="1000" dirty="0">
                          <a:effectLst/>
                        </a:rPr>
                        <a:t>  end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44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10796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7731</TotalTime>
  <Words>1424</Words>
  <Application>Microsoft Office PowerPoint</Application>
  <PresentationFormat>On-screen Show (16:9)</PresentationFormat>
  <Paragraphs>220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Arial</vt:lpstr>
      <vt:lpstr>Arial Unicode MS</vt:lpstr>
      <vt:lpstr>Calibri</vt:lpstr>
      <vt:lpstr>Cambria</vt:lpstr>
      <vt:lpstr>helvetica neue</vt:lpstr>
      <vt:lpstr>Rockwell</vt:lpstr>
      <vt:lpstr>Wingdings</vt:lpstr>
      <vt:lpstr>PNE Theme Slide Deck</vt:lpstr>
      <vt:lpstr>SystemVerilog and Verification</vt:lpstr>
      <vt:lpstr>Topics</vt:lpstr>
      <vt:lpstr>SystemVerilog</vt:lpstr>
      <vt:lpstr>             SystemVerilog                 VHDL</vt:lpstr>
      <vt:lpstr>SystemVerilog Types</vt:lpstr>
      <vt:lpstr>SystemVerilog Data Structures</vt:lpstr>
      <vt:lpstr>SystemVerilog Data Structures</vt:lpstr>
      <vt:lpstr>Blocking and Non-Blocking Assignments</vt:lpstr>
      <vt:lpstr>SystemVerilog Control Flow</vt:lpstr>
      <vt:lpstr>Processes</vt:lpstr>
      <vt:lpstr>Tasks and Functions</vt:lpstr>
      <vt:lpstr>Classes</vt:lpstr>
      <vt:lpstr>Modules</vt:lpstr>
      <vt:lpstr>Constructing a Basic Testbench Topology in SystemVerilog</vt:lpstr>
      <vt:lpstr>PowerPoint Presentation</vt:lpstr>
      <vt:lpstr>Transaction Class</vt:lpstr>
      <vt:lpstr>Interface</vt:lpstr>
      <vt:lpstr>Driver</vt:lpstr>
      <vt:lpstr>Monitor</vt:lpstr>
      <vt:lpstr>Score Board</vt:lpstr>
      <vt:lpstr>Generator</vt:lpstr>
      <vt:lpstr>Environment</vt:lpstr>
      <vt:lpstr>Testbench and Test</vt:lpstr>
      <vt:lpstr>PowerPoint Presentation</vt:lpstr>
      <vt:lpstr>UVM SystemVerilog</vt:lpstr>
      <vt:lpstr>PowerPoint Presentation</vt:lpstr>
      <vt:lpstr>UVM Features</vt:lpstr>
      <vt:lpstr>Verification Concepts</vt:lpstr>
      <vt:lpstr>Model Checking </vt:lpstr>
      <vt:lpstr>Why use Assertions ?</vt:lpstr>
      <vt:lpstr>Types of Assertions</vt:lpstr>
      <vt:lpstr>SVA Immediate Assertion Example</vt:lpstr>
      <vt:lpstr>SVA Concurrent Assertions</vt:lpstr>
      <vt:lpstr>Example :</vt:lpstr>
      <vt:lpstr>Coverage:</vt:lpstr>
      <vt:lpstr>SVA Coverage</vt:lpstr>
      <vt:lpstr>PowerPoint Presentation</vt:lpstr>
      <vt:lpstr>References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Rigby,Cody A</cp:lastModifiedBy>
  <cp:revision>367</cp:revision>
  <cp:lastPrinted>2014-01-31T19:29:42Z</cp:lastPrinted>
  <dcterms:created xsi:type="dcterms:W3CDTF">2013-09-18T13:46:37Z</dcterms:created>
  <dcterms:modified xsi:type="dcterms:W3CDTF">2018-12-02T20:22:14Z</dcterms:modified>
</cp:coreProperties>
</file>