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03" r:id="rId2"/>
    <p:sldId id="299" r:id="rId3"/>
    <p:sldId id="301" r:id="rId4"/>
    <p:sldId id="307" r:id="rId5"/>
    <p:sldId id="306" r:id="rId6"/>
    <p:sldId id="308" r:id="rId7"/>
    <p:sldId id="302" r:id="rId8"/>
    <p:sldId id="305" r:id="rId9"/>
    <p:sldId id="309" r:id="rId10"/>
    <p:sldId id="310" r:id="rId11"/>
    <p:sldId id="313" r:id="rId12"/>
    <p:sldId id="314" r:id="rId13"/>
    <p:sldId id="315" r:id="rId14"/>
    <p:sldId id="311" r:id="rId15"/>
    <p:sldId id="312" r:id="rId16"/>
    <p:sldId id="256" r:id="rId17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2C"/>
    <a:srgbClr val="00529B"/>
    <a:srgbClr val="FF4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8" autoAdjust="0"/>
    <p:restoredTop sz="85087" autoAdjust="0"/>
  </p:normalViewPr>
  <p:slideViewPr>
    <p:cSldViewPr snapToGrid="0" snapToObjects="1">
      <p:cViewPr varScale="1">
        <p:scale>
          <a:sx n="75" d="100"/>
          <a:sy n="75" d="100"/>
        </p:scale>
        <p:origin x="122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Quadon Medium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Quadon Medium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 smtClean="0"/>
              <a:pPr>
                <a:defRPr/>
              </a:pPr>
              <a:t>10/19/2020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Quadon Medium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Quadon Medium"/>
              </a:defRPr>
            </a:lvl1pPr>
          </a:lstStyle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" y="1524"/>
            <a:ext cx="9141291" cy="5141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6685" y="1136854"/>
            <a:ext cx="2170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10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10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AE0F5-5504-3846-951C-F929F716A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" y="1524"/>
            <a:ext cx="914129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90C5E0-FA08-504F-A519-20D7EB6C1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90037"/>
          <a:stretch/>
        </p:blipFill>
        <p:spPr>
          <a:xfrm>
            <a:off x="0" y="2205"/>
            <a:ext cx="9144000" cy="5124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86684" y="347147"/>
            <a:ext cx="5250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chemeClr val="accent1"/>
                </a:solidFill>
                <a:latin typeface="Quadon Medium"/>
                <a:cs typeface="Quadon Medium"/>
              </a:rPr>
              <a:t>DEPARTMENT OR UNIT NAME</a:t>
            </a:r>
            <a:r>
              <a:rPr lang="en-US" sz="800" b="0" i="0" baseline="0" dirty="0">
                <a:solidFill>
                  <a:schemeClr val="accent1"/>
                </a:solidFill>
                <a:latin typeface="Quadon Medium"/>
                <a:cs typeface="Quadon Medium"/>
              </a:rPr>
              <a:t>. DELETE FROM MASTER SLIDE IF N/A</a:t>
            </a:r>
            <a:endParaRPr lang="en-US" sz="800" b="0" i="0" dirty="0">
              <a:solidFill>
                <a:schemeClr val="accent1"/>
              </a:solidFill>
              <a:latin typeface="Quadon Medium"/>
              <a:cs typeface="Quadon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Gentona Book"/>
          <a:ea typeface="MS PGothic" panose="020B0600070205080204" pitchFamily="34" charset="-128"/>
          <a:cs typeface="Gentona 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1299" y="1084077"/>
            <a:ext cx="8272702" cy="1334281"/>
          </a:xfrm>
        </p:spPr>
        <p:txBody>
          <a:bodyPr/>
          <a:lstStyle/>
          <a:p>
            <a:r>
              <a:rPr lang="en-US" dirty="0"/>
              <a:t>Modeling and Synthesis of Quality-Energy optimal Approximate Adders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Jin</a:t>
            </a:r>
            <a:r>
              <a:rPr lang="en-US" dirty="0"/>
              <a:t> Miao, Ku He, Andreas </a:t>
            </a:r>
            <a:r>
              <a:rPr lang="en-US" dirty="0" err="1"/>
              <a:t>Gerstlauer</a:t>
            </a:r>
            <a:r>
              <a:rPr lang="en-US" dirty="0"/>
              <a:t> and Michael </a:t>
            </a:r>
            <a:r>
              <a:rPr lang="en-US" dirty="0" err="1"/>
              <a:t>Orshansky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5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3821" y="2081316"/>
            <a:ext cx="3657600" cy="462186"/>
          </a:xfrm>
        </p:spPr>
        <p:txBody>
          <a:bodyPr/>
          <a:lstStyle/>
          <a:p>
            <a:r>
              <a:rPr lang="en-US" dirty="0"/>
              <a:t>Approximate Adders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081316"/>
            <a:ext cx="3657600" cy="462185"/>
          </a:xfrm>
        </p:spPr>
        <p:txBody>
          <a:bodyPr/>
          <a:lstStyle/>
          <a:p>
            <a:r>
              <a:rPr lang="en-US" dirty="0"/>
              <a:t>Truncated adders with different dithering schemes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Image Processing Comparisons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Experiments</a:t>
            </a:r>
          </a:p>
        </p:txBody>
      </p:sp>
      <p:pic>
        <p:nvPicPr>
          <p:cNvPr id="10" name="Content Placeholder 9" descr="A person wearing a hat&#10;&#10;Description automatically generated">
            <a:extLst>
              <a:ext uri="{FF2B5EF4-FFF2-40B4-BE49-F238E27FC236}">
                <a16:creationId xmlns:a16="http://schemas.microsoft.com/office/drawing/2014/main" id="{0EBACBBE-E5C7-4669-8BB3-ECDB58B64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688" y="2617597"/>
            <a:ext cx="3657600" cy="2200656"/>
          </a:xfrm>
        </p:spPr>
      </p:pic>
      <p:pic>
        <p:nvPicPr>
          <p:cNvPr id="15" name="Content Placeholder 14" descr="Text&#10;&#10;Description automatically generated">
            <a:extLst>
              <a:ext uri="{FF2B5EF4-FFF2-40B4-BE49-F238E27FC236}">
                <a16:creationId xmlns:a16="http://schemas.microsoft.com/office/drawing/2014/main" id="{7AE6636C-4A5D-4743-9FF8-23FD9ED6F68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51421" y="2571750"/>
            <a:ext cx="4654549" cy="2120171"/>
          </a:xfrm>
        </p:spPr>
      </p:pic>
    </p:spTree>
    <p:extLst>
      <p:ext uri="{BB962C8B-B14F-4D97-AF65-F5344CB8AC3E}">
        <p14:creationId xmlns:p14="http://schemas.microsoft.com/office/powerpoint/2010/main" val="131258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mentioned earlier it is important to note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Quality-energy tradeoffs can actually be synthesized</a:t>
            </a:r>
          </a:p>
          <a:p>
            <a:pPr lvl="1"/>
            <a:r>
              <a:rPr lang="en-US" dirty="0"/>
              <a:t>Various combinations of priorities in the LSB design could yield various results.</a:t>
            </a:r>
          </a:p>
          <a:p>
            <a:pPr lvl="1"/>
            <a:r>
              <a:rPr lang="en-US" dirty="0"/>
              <a:t>Energy savings were achieved within the space of AFIC adders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This is the end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64849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type of Approximation is it?</a:t>
            </a:r>
          </a:p>
          <a:p>
            <a:pPr lvl="1"/>
            <a:r>
              <a:rPr lang="en-US" dirty="0"/>
              <a:t>I would say it is hardware approximation</a:t>
            </a:r>
          </a:p>
          <a:p>
            <a:r>
              <a:rPr lang="en-US" dirty="0"/>
              <a:t>What is the approximation Strategy?</a:t>
            </a:r>
          </a:p>
          <a:p>
            <a:pPr lvl="1"/>
            <a:r>
              <a:rPr lang="en-US" dirty="0"/>
              <a:t>Closer to Digital-Signal Processing</a:t>
            </a:r>
          </a:p>
          <a:p>
            <a:r>
              <a:rPr lang="en-US" dirty="0"/>
              <a:t>What is being approximated?</a:t>
            </a:r>
          </a:p>
          <a:p>
            <a:pPr lvl="1"/>
            <a:r>
              <a:rPr lang="en-US" dirty="0"/>
              <a:t>Hardware used in a system to decrease the required energy.</a:t>
            </a:r>
          </a:p>
          <a:p>
            <a:pPr marL="0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Questions for Approximate Computing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Housekeeping</a:t>
            </a:r>
          </a:p>
        </p:txBody>
      </p:sp>
    </p:spTree>
    <p:extLst>
      <p:ext uri="{BB962C8B-B14F-4D97-AF65-F5344CB8AC3E}">
        <p14:creationId xmlns:p14="http://schemas.microsoft.com/office/powerpoint/2010/main" val="160543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the Approximation Done?</a:t>
            </a:r>
          </a:p>
          <a:p>
            <a:pPr lvl="1"/>
            <a:r>
              <a:rPr lang="en-US" dirty="0"/>
              <a:t>Manually adding adders into circuit</a:t>
            </a:r>
          </a:p>
          <a:p>
            <a:pPr lvl="1"/>
            <a:r>
              <a:rPr lang="en-US" dirty="0"/>
              <a:t>Changing the output and bits</a:t>
            </a:r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Questions for Approximate Computing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Housekeeping cont’d</a:t>
            </a:r>
          </a:p>
        </p:txBody>
      </p:sp>
    </p:spTree>
    <p:extLst>
      <p:ext uri="{BB962C8B-B14F-4D97-AF65-F5344CB8AC3E}">
        <p14:creationId xmlns:p14="http://schemas.microsoft.com/office/powerpoint/2010/main" val="92586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93821" y="1558977"/>
            <a:ext cx="7763657" cy="319487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What does AFIC stand for?.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Aircraft Finance Insurance Consortium 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Aligned Fixed Internal-Carry 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American Finance &amp; Investment Company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Adders For Intelligent Chips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What is a Timing-Starved Adder?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An adder that needs more time to operate correctly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effectLst/>
              </a:rPr>
              <a:t>array of overlapping and translated sub-adders that each sum bit is constructed using exactly the same amount of preceding carry stages, except the first ones.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>
                <a:solidFill>
                  <a:srgbClr val="00529B"/>
                </a:solidFill>
              </a:rPr>
              <a:t>An adder that irrespective of the circuit constraints will </a:t>
            </a:r>
            <a:r>
              <a:rPr lang="en-US" sz="1400" dirty="0" err="1">
                <a:solidFill>
                  <a:srgbClr val="00529B"/>
                </a:solidFill>
              </a:rPr>
              <a:t>lways</a:t>
            </a:r>
            <a:r>
              <a:rPr lang="en-US" sz="1400" dirty="0">
                <a:solidFill>
                  <a:srgbClr val="00529B"/>
                </a:solidFill>
              </a:rPr>
              <a:t> operate outside the designated clock.</a:t>
            </a:r>
          </a:p>
          <a:p>
            <a:pPr marL="571500" lvl="1" indent="-342900">
              <a:buFont typeface="+mj-lt"/>
              <a:buAutoNum type="alphaLcParenR"/>
            </a:pPr>
            <a:endParaRPr lang="en-US" dirty="0">
              <a:solidFill>
                <a:srgbClr val="00529B"/>
              </a:solidFill>
            </a:endParaRPr>
          </a:p>
          <a:p>
            <a:pPr marL="571500" lvl="1" indent="-342900">
              <a:buFont typeface="+mj-lt"/>
              <a:buAutoNum type="alphaLcParenR"/>
            </a:pPr>
            <a:endParaRPr lang="en-US" dirty="0">
              <a:solidFill>
                <a:srgbClr val="00529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Class</a:t>
            </a:r>
          </a:p>
        </p:txBody>
      </p:sp>
    </p:spTree>
    <p:extLst>
      <p:ext uri="{BB962C8B-B14F-4D97-AF65-F5344CB8AC3E}">
        <p14:creationId xmlns:p14="http://schemas.microsoft.com/office/powerpoint/2010/main" val="23638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93821" y="1558977"/>
            <a:ext cx="7763657" cy="319487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What does the word dithering mean in context to Approximate Computing?.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Hesitating or indecisiveness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To purposely apply noise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This is was a made up term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An arbitrary group</a:t>
            </a:r>
          </a:p>
          <a:p>
            <a:pPr marL="571500" lvl="1" indent="-342900">
              <a:buFont typeface="+mj-lt"/>
              <a:buAutoNum type="alphaLcParenR"/>
            </a:pPr>
            <a:endParaRPr lang="en-US" dirty="0">
              <a:solidFill>
                <a:srgbClr val="00529B"/>
              </a:solidFill>
            </a:endParaRPr>
          </a:p>
          <a:p>
            <a:pPr marL="571500" lvl="1" indent="-342900">
              <a:buFont typeface="+mj-lt"/>
              <a:buAutoNum type="alphaLcParenR"/>
            </a:pPr>
            <a:endParaRPr lang="en-US" dirty="0">
              <a:solidFill>
                <a:srgbClr val="00529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Class</a:t>
            </a:r>
          </a:p>
        </p:txBody>
      </p:sp>
    </p:spTree>
    <p:extLst>
      <p:ext uri="{BB962C8B-B14F-4D97-AF65-F5344CB8AC3E}">
        <p14:creationId xmlns:p14="http://schemas.microsoft.com/office/powerpoint/2010/main" val="154342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B2CDE66-A1CA-4917-B649-6B31E533BA85}"/>
              </a:ext>
            </a:extLst>
          </p:cNvPr>
          <p:cNvSpPr txBox="1">
            <a:spLocks/>
          </p:cNvSpPr>
          <p:nvPr/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accent1"/>
                </a:solidFill>
                <a:latin typeface="Gentona Book"/>
                <a:ea typeface="MS PGothic" panose="020B0600070205080204" pitchFamily="34" charset="-128"/>
                <a:cs typeface="Gentona Book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9pPr>
          </a:lstStyle>
          <a:p>
            <a:pPr marL="365760" indent="-228600" defTabSz="914400">
              <a:spcAft>
                <a:spcPts val="600"/>
              </a:spcAft>
              <a:buSzPct val="75000"/>
              <a:buFont typeface="Wingdings" charset="2"/>
              <a:buChar char="n"/>
            </a:pPr>
            <a:r>
              <a:rPr lang="en-US" sz="2000">
                <a:latin typeface="Quadon Medium"/>
              </a:rPr>
              <a:t>Finding a way to reduce energy required for Approximate Computing.</a:t>
            </a:r>
          </a:p>
          <a:p>
            <a:pPr marL="365760" indent="-228600" defTabSz="914400">
              <a:spcAft>
                <a:spcPts val="600"/>
              </a:spcAft>
              <a:buSzPct val="75000"/>
              <a:buFont typeface="Wingdings" charset="2"/>
              <a:buChar char="n"/>
            </a:pPr>
            <a:endParaRPr lang="en-US" sz="2000">
              <a:latin typeface="Quadon Medium"/>
            </a:endParaRPr>
          </a:p>
          <a:p>
            <a:pPr marL="365760" indent="-228600" defTabSz="914400">
              <a:spcAft>
                <a:spcPts val="600"/>
              </a:spcAft>
              <a:buSzPct val="75000"/>
              <a:buFont typeface="Wingdings" charset="2"/>
              <a:buChar char="n"/>
            </a:pPr>
            <a:r>
              <a:rPr lang="en-US" sz="2000">
                <a:latin typeface="Quadon Medium"/>
              </a:rPr>
              <a:t>Paper focuses on voltage over-scaling at the cost of errors due to timing starvation in addition.</a:t>
            </a:r>
          </a:p>
          <a:p>
            <a:pPr marL="365760" indent="-228600" defTabSz="914400">
              <a:spcAft>
                <a:spcPts val="600"/>
              </a:spcAft>
              <a:buSzPct val="75000"/>
              <a:buFont typeface="Wingdings" charset="2"/>
              <a:buChar char="n"/>
            </a:pPr>
            <a:endParaRPr lang="en-US" sz="2000">
              <a:latin typeface="Quadon Medium"/>
            </a:endParaRPr>
          </a:p>
          <a:p>
            <a:pPr marL="365760" indent="-228600" defTabSz="914400">
              <a:spcAft>
                <a:spcPts val="600"/>
              </a:spcAft>
              <a:buSzPct val="75000"/>
              <a:buFont typeface="Wingdings" charset="2"/>
              <a:buChar char="n"/>
            </a:pPr>
            <a:endParaRPr lang="en-US" sz="2000">
              <a:latin typeface="Quadon Medium"/>
            </a:endParaRPr>
          </a:p>
          <a:p>
            <a:pPr marL="571500" indent="-228600" defTabSz="914400">
              <a:spcAft>
                <a:spcPts val="600"/>
              </a:spcAft>
              <a:buSzPct val="75000"/>
              <a:buFont typeface="Wingdings" charset="2"/>
              <a:buChar char="n"/>
            </a:pPr>
            <a:endParaRPr lang="en-US" sz="2000">
              <a:latin typeface="Quadon Medium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893853"/>
            <a:ext cx="7556500" cy="83700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kern="1200">
                <a:latin typeface="Gentona Book"/>
                <a:ea typeface="MS PGothic" panose="020B0600070205080204" pitchFamily="34" charset="-128"/>
                <a:cs typeface="Gentona Book"/>
              </a:rPr>
              <a:t>General Idea</a:t>
            </a:r>
          </a:p>
        </p:txBody>
      </p:sp>
    </p:spTree>
    <p:extLst>
      <p:ext uri="{BB962C8B-B14F-4D97-AF65-F5344CB8AC3E}">
        <p14:creationId xmlns:p14="http://schemas.microsoft.com/office/powerpoint/2010/main" val="132908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26675"/>
            <a:ext cx="7556500" cy="3108722"/>
          </a:xfrm>
        </p:spPr>
        <p:txBody>
          <a:bodyPr/>
          <a:lstStyle/>
          <a:p>
            <a:r>
              <a:rPr lang="en-US" dirty="0"/>
              <a:t>Introduced time-starved adder</a:t>
            </a:r>
          </a:p>
          <a:p>
            <a:pPr lvl="1"/>
            <a:r>
              <a:rPr lang="en-US" dirty="0"/>
              <a:t>Study error frequency and magnitude patterns in approximate additions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608103"/>
            <a:ext cx="7556500" cy="837009"/>
          </a:xfrm>
        </p:spPr>
        <p:txBody>
          <a:bodyPr/>
          <a:lstStyle/>
          <a:p>
            <a:r>
              <a:rPr lang="en-US" dirty="0"/>
              <a:t>Experimental methods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293C65-29F3-4CF5-B0CF-F21702115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92" y="2357099"/>
            <a:ext cx="4920148" cy="25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9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26675"/>
            <a:ext cx="7556500" cy="3108722"/>
          </a:xfrm>
        </p:spPr>
        <p:txBody>
          <a:bodyPr/>
          <a:lstStyle/>
          <a:p>
            <a:r>
              <a:rPr lang="en-US" dirty="0"/>
              <a:t>Introduced time-starved adder </a:t>
            </a:r>
            <a:r>
              <a:rPr lang="en-US" dirty="0" err="1"/>
              <a:t>cnt’d</a:t>
            </a:r>
            <a:endParaRPr lang="en-US" dirty="0"/>
          </a:p>
          <a:p>
            <a:pPr lvl="1"/>
            <a:r>
              <a:rPr lang="en-US" dirty="0"/>
              <a:t>Study error frequency and magnitude patterns in approximate additions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608103"/>
            <a:ext cx="7556500" cy="837009"/>
          </a:xfrm>
        </p:spPr>
        <p:txBody>
          <a:bodyPr/>
          <a:lstStyle/>
          <a:p>
            <a:r>
              <a:rPr lang="en-US" dirty="0"/>
              <a:t>Experimental methods </a:t>
            </a:r>
            <a:r>
              <a:rPr lang="en-US" dirty="0" err="1"/>
              <a:t>cnt’d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BA32F7B-2FA3-4305-B7B8-1A50F7A5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3" y="2224202"/>
            <a:ext cx="3747384" cy="25781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649A795-7B67-4CEE-88E1-656E5DCA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77" y="2435902"/>
            <a:ext cx="4568197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5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89956" y="1231801"/>
                <a:ext cx="8479290" cy="3716825"/>
              </a:xfrm>
            </p:spPr>
            <p:txBody>
              <a:bodyPr/>
              <a:lstStyle/>
              <a:p>
                <a:r>
                  <a:rPr lang="en-US" dirty="0"/>
                  <a:t>Synthesizing Conditional Bounding Logic</a:t>
                </a:r>
              </a:p>
              <a:p>
                <a:pPr lvl="1"/>
                <a:r>
                  <a:rPr lang="en-US" dirty="0"/>
                  <a:t>After maximum error is minimized, reduction of the average error is next</a:t>
                </a:r>
              </a:p>
              <a:p>
                <a:pPr lvl="1"/>
                <a:r>
                  <a:rPr lang="en-US" dirty="0"/>
                  <a:t>Introduce logic that generates LSB bits that bound its correct output when an error is generated in the MSB, i.e. conditionally.</a:t>
                </a:r>
              </a:p>
              <a:p>
                <a:pPr marL="2286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 ∆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𝑡𝑎𝑟𝑔𝑒𝑡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Synthesizing Conditional Bounding Logic cont’d</a:t>
                </a:r>
              </a:p>
              <a:p>
                <a:pPr lvl="1"/>
                <a:r>
                  <a:rPr lang="en-US" dirty="0"/>
                  <a:t>The equation further introduces a proxy distance metric measuring decimal distance and total distance of Peak Signal-Noise Ratio(PSNR)</a:t>
                </a:r>
              </a:p>
              <a:p>
                <a:pPr lvl="1"/>
                <a:r>
                  <a:rPr lang="en-US" dirty="0"/>
                  <a:t>Total Distance(TD) was found with the following equation:</a:t>
                </a:r>
              </a:p>
              <a:p>
                <a:pPr lvl="8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956" y="1231801"/>
                <a:ext cx="8479290" cy="3716825"/>
              </a:xfrm>
              <a:blipFill>
                <a:blip r:embed="rId2"/>
                <a:stretch>
                  <a:fillRect l="-216" t="-820" r="-935" b="-1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608103"/>
            <a:ext cx="7556500" cy="837009"/>
          </a:xfrm>
        </p:spPr>
        <p:txBody>
          <a:bodyPr/>
          <a:lstStyle/>
          <a:p>
            <a:r>
              <a:rPr lang="en-US" dirty="0"/>
              <a:t>Experimental methods cont’d</a:t>
            </a:r>
          </a:p>
        </p:txBody>
      </p:sp>
    </p:spTree>
    <p:extLst>
      <p:ext uri="{BB962C8B-B14F-4D97-AF65-F5344CB8AC3E}">
        <p14:creationId xmlns:p14="http://schemas.microsoft.com/office/powerpoint/2010/main" val="26916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AE7B80F0-6006-4349-A79D-69D4612A47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49079" y="2671463"/>
            <a:ext cx="4337987" cy="2264604"/>
          </a:xfr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3820" y="1962477"/>
            <a:ext cx="7763657" cy="581025"/>
          </a:xfrm>
        </p:spPr>
        <p:txBody>
          <a:bodyPr/>
          <a:lstStyle/>
          <a:p>
            <a:r>
              <a:rPr lang="en-US" dirty="0"/>
              <a:t>Comparison made for Pareto-optimal Solutions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Synthesis of Conditional Bounding Logic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methods cont’d</a:t>
            </a:r>
          </a:p>
        </p:txBody>
      </p:sp>
    </p:spTree>
    <p:extLst>
      <p:ext uri="{BB962C8B-B14F-4D97-AF65-F5344CB8AC3E}">
        <p14:creationId xmlns:p14="http://schemas.microsoft.com/office/powerpoint/2010/main" val="217032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93821" y="2876285"/>
            <a:ext cx="7763657" cy="2611257"/>
          </a:xfrm>
        </p:spPr>
        <p:txBody>
          <a:bodyPr/>
          <a:lstStyle/>
          <a:p>
            <a:r>
              <a:rPr lang="en-US" dirty="0"/>
              <a:t>Observations showed a wide range of trade-offs.</a:t>
            </a:r>
          </a:p>
          <a:p>
            <a:pPr lvl="1"/>
            <a:r>
              <a:rPr lang="en-US" dirty="0"/>
              <a:t>Some solutions with 1/5</a:t>
            </a:r>
            <a:r>
              <a:rPr lang="en-US" baseline="30000" dirty="0"/>
              <a:t>th</a:t>
            </a:r>
            <a:r>
              <a:rPr lang="en-US" dirty="0"/>
              <a:t> of the area at moderate quality loss</a:t>
            </a:r>
          </a:p>
          <a:p>
            <a:pPr lvl="1"/>
            <a:r>
              <a:rPr lang="en-US" dirty="0"/>
              <a:t>Energy savings are possible at the individual level up to 60%</a:t>
            </a:r>
          </a:p>
          <a:p>
            <a:pPr lvl="1"/>
            <a:r>
              <a:rPr lang="en-US" dirty="0"/>
              <a:t>Developed approximate adders utilized in image processing range up to 40% Energy savings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8"/>
              <p:cNvSpPr>
                <a:spLocks noGrp="1"/>
              </p:cNvSpPr>
              <p:nvPr>
                <p:ph type="body" sz="half" idx="10"/>
              </p:nvPr>
            </p:nvSpPr>
            <p:spPr/>
            <p:txBody>
              <a:bodyPr/>
              <a:lstStyle/>
              <a:p>
                <a:r>
                  <a:rPr lang="en-US" dirty="0"/>
                  <a:t>Sometimes you must add to subtract! -  </a:t>
                </a:r>
                <a:r>
                  <a:rPr lang="en-US" sz="800" dirty="0"/>
                  <a:t>=)… I’m sorry that was pretty bad……</a:t>
                </a:r>
              </a:p>
              <a:p>
                <a:r>
                  <a:rPr lang="en-US" sz="1800" dirty="0"/>
                  <a:t>After introduce Timing-starved adders and messing around with toggling bits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1800" dirty="0"/>
                  <a:t>s(changing of distances). </a:t>
                </a:r>
              </a:p>
            </p:txBody>
          </p:sp>
        </mc:Choice>
        <mc:Fallback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0"/>
              </p:nvPr>
            </p:nvSpPr>
            <p:spPr>
              <a:blipFill>
                <a:blip r:embed="rId2"/>
                <a:stretch>
                  <a:fillRect l="-1177" t="-8421" r="-628" b="-1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317395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17B1839B-097E-4D76-9071-5E450C0B10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5019" y="2584450"/>
            <a:ext cx="3634937" cy="2266950"/>
          </a:xfrm>
        </p:spPr>
      </p:pic>
      <p:pic>
        <p:nvPicPr>
          <p:cNvPr id="11" name="Content Placeholder 10" descr="Chart, diagram&#10;&#10;Description automatically generated">
            <a:extLst>
              <a:ext uri="{FF2B5EF4-FFF2-40B4-BE49-F238E27FC236}">
                <a16:creationId xmlns:a16="http://schemas.microsoft.com/office/drawing/2014/main" id="{130597EF-01A7-4E06-B88F-24F0A3B138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95763" y="2644850"/>
            <a:ext cx="3657600" cy="2146150"/>
          </a:xfr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3821" y="2081316"/>
            <a:ext cx="3657600" cy="462186"/>
          </a:xfrm>
        </p:spPr>
        <p:txBody>
          <a:bodyPr/>
          <a:lstStyle/>
          <a:p>
            <a:r>
              <a:rPr lang="en-US" dirty="0"/>
              <a:t>16-bit Carry look ahead adders (CLAs)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081316"/>
            <a:ext cx="3657600" cy="462185"/>
          </a:xfrm>
        </p:spPr>
        <p:txBody>
          <a:bodyPr/>
          <a:lstStyle/>
          <a:p>
            <a:r>
              <a:rPr lang="en-US" dirty="0"/>
              <a:t>16-bit Aligned Fixed Internal-carry (AFIC) adders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Normalized Energy comparison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158296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3820" y="2081316"/>
            <a:ext cx="7763657" cy="462186"/>
          </a:xfrm>
        </p:spPr>
        <p:txBody>
          <a:bodyPr/>
          <a:lstStyle/>
          <a:p>
            <a:r>
              <a:rPr lang="en-US" dirty="0"/>
              <a:t>Table ultimately showing yielded Energy for different LSB types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Normalized Energy comparison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Experiments</a:t>
            </a:r>
          </a:p>
        </p:txBody>
      </p:sp>
      <p:pic>
        <p:nvPicPr>
          <p:cNvPr id="15" name="Content Placeholder 14" descr="Table&#10;&#10;Description automatically generated">
            <a:extLst>
              <a:ext uri="{FF2B5EF4-FFF2-40B4-BE49-F238E27FC236}">
                <a16:creationId xmlns:a16="http://schemas.microsoft.com/office/drawing/2014/main" id="{E67D3DC0-D7AE-46B6-92BE-7F35648AE8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22488" y="2687752"/>
            <a:ext cx="3657600" cy="1869258"/>
          </a:xfrm>
        </p:spPr>
      </p:pic>
    </p:spTree>
    <p:extLst>
      <p:ext uri="{BB962C8B-B14F-4D97-AF65-F5344CB8AC3E}">
        <p14:creationId xmlns:p14="http://schemas.microsoft.com/office/powerpoint/2010/main" val="755071629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541</Words>
  <Application>Microsoft Office PowerPoint</Application>
  <PresentationFormat>On-screen Show (16:9)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Cambria Math</vt:lpstr>
      <vt:lpstr>Gentona Book</vt:lpstr>
      <vt:lpstr>Quadon Medium</vt:lpstr>
      <vt:lpstr>Rockwell</vt:lpstr>
      <vt:lpstr>Wingdings</vt:lpstr>
      <vt:lpstr>PNE Theme Slide Deck</vt:lpstr>
      <vt:lpstr>Modeling and Synthesis of Quality-Energy optimal Approximate Adders</vt:lpstr>
      <vt:lpstr>General Idea</vt:lpstr>
      <vt:lpstr>Experimental methods</vt:lpstr>
      <vt:lpstr>Experimental methods cnt’d</vt:lpstr>
      <vt:lpstr>Experimental methods cont’d</vt:lpstr>
      <vt:lpstr>Experimental methods cont’d</vt:lpstr>
      <vt:lpstr>Results of Experiments</vt:lpstr>
      <vt:lpstr>Results of Experiments</vt:lpstr>
      <vt:lpstr>Results of Experiments</vt:lpstr>
      <vt:lpstr>Results of Experiments</vt:lpstr>
      <vt:lpstr>Conclusions</vt:lpstr>
      <vt:lpstr>General Housekeeping</vt:lpstr>
      <vt:lpstr>General Housekeeping cont’d</vt:lpstr>
      <vt:lpstr>Questions for Class</vt:lpstr>
      <vt:lpstr>Questions for Class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and Synthesis of Quality-Energy optimal Approximate Adders</dc:title>
  <dc:creator>Tevin thames</dc:creator>
  <cp:lastModifiedBy>Tevin thames</cp:lastModifiedBy>
  <cp:revision>20</cp:revision>
  <dcterms:created xsi:type="dcterms:W3CDTF">2020-10-20T20:45:48Z</dcterms:created>
  <dcterms:modified xsi:type="dcterms:W3CDTF">2020-10-21T17:04:58Z</dcterms:modified>
</cp:coreProperties>
</file>