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03" r:id="rId2"/>
    <p:sldId id="307" r:id="rId3"/>
    <p:sldId id="306" r:id="rId4"/>
    <p:sldId id="309" r:id="rId5"/>
    <p:sldId id="310" r:id="rId6"/>
    <p:sldId id="311" r:id="rId7"/>
    <p:sldId id="312" r:id="rId8"/>
    <p:sldId id="313" r:id="rId9"/>
    <p:sldId id="314" r:id="rId10"/>
    <p:sldId id="315" r:id="rId11"/>
    <p:sldId id="316" r:id="rId12"/>
    <p:sldId id="317" r:id="rId13"/>
    <p:sldId id="318" r:id="rId14"/>
    <p:sldId id="319" r:id="rId15"/>
    <p:sldId id="322" r:id="rId16"/>
    <p:sldId id="324" r:id="rId17"/>
    <p:sldId id="325" r:id="rId18"/>
    <p:sldId id="326" r:id="rId19"/>
    <p:sldId id="327" r:id="rId20"/>
    <p:sldId id="329" r:id="rId21"/>
    <p:sldId id="328" r:id="rId22"/>
    <p:sldId id="331" r:id="rId23"/>
    <p:sldId id="330" r:id="rId24"/>
    <p:sldId id="320" r:id="rId25"/>
    <p:sldId id="321" r:id="rId26"/>
    <p:sldId id="323" r:id="rId27"/>
    <p:sldId id="256" r:id="rId28"/>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2C"/>
    <a:srgbClr val="FF4A21"/>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1197" autoAdjust="0"/>
  </p:normalViewPr>
  <p:slideViewPr>
    <p:cSldViewPr snapToGrid="0" snapToObjects="1">
      <p:cViewPr varScale="1">
        <p:scale>
          <a:sx n="137" d="100"/>
          <a:sy n="137" d="100"/>
        </p:scale>
        <p:origin x="116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AC6E28A-33A3-DB4F-9F93-D3B0C6596826}" type="datetimeFigureOut">
              <a:rPr lang="en-US"/>
              <a:pPr>
                <a:defRPr/>
              </a:pPr>
              <a:t>10/19/2020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965ECB-F284-854D-818F-5BC971CC7BF3}" type="slidenum">
              <a:rPr lang="en-US"/>
              <a:pPr>
                <a:defRPr/>
              </a:pPr>
              <a:t>‹#›</a:t>
            </a:fld>
            <a:endParaRPr lang="en-US"/>
          </a:p>
        </p:txBody>
      </p:sp>
    </p:spTree>
    <p:extLst>
      <p:ext uri="{BB962C8B-B14F-4D97-AF65-F5344CB8AC3E}">
        <p14:creationId xmlns:p14="http://schemas.microsoft.com/office/powerpoint/2010/main" val="263344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Quadon Medium"/>
                <a:ea typeface="+mn-ea"/>
                <a:cs typeface="+mn-cs"/>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Quadon Medium"/>
              </a:defRPr>
            </a:lvl1pPr>
          </a:lstStyle>
          <a:p>
            <a:pPr>
              <a:defRPr/>
            </a:pPr>
            <a:fld id="{0F85DB7A-A5FF-C04A-A4AA-98B39292EA77}" type="datetimeFigureOut">
              <a:rPr lang="en-US" smtClean="0"/>
              <a:pPr>
                <a:defRPr/>
              </a:pPr>
              <a:t>10/19/2020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Quadon Medium"/>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Quadon Medium"/>
              </a:defRPr>
            </a:lvl1pPr>
          </a:lstStyle>
          <a:p>
            <a:pPr>
              <a:defRPr/>
            </a:pPr>
            <a:fld id="{1A60B8F3-4DE0-044E-A0D2-83BDE6C791D5}" type="slidenum">
              <a:rPr lang="en-US" smtClean="0"/>
              <a:pPr>
                <a:defRPr/>
              </a:pPr>
              <a:t>‹#›</a:t>
            </a:fld>
            <a:endParaRPr lang="en-US" dirty="0"/>
          </a:p>
        </p:txBody>
      </p:sp>
    </p:spTree>
    <p:extLst>
      <p:ext uri="{BB962C8B-B14F-4D97-AF65-F5344CB8AC3E}">
        <p14:creationId xmlns:p14="http://schemas.microsoft.com/office/powerpoint/2010/main" val="2455649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a:t>
            </a:fld>
            <a:endParaRPr lang="en-US" dirty="0"/>
          </a:p>
        </p:txBody>
      </p:sp>
    </p:spTree>
    <p:extLst>
      <p:ext uri="{BB962C8B-B14F-4D97-AF65-F5344CB8AC3E}">
        <p14:creationId xmlns:p14="http://schemas.microsoft.com/office/powerpoint/2010/main" val="2122934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709" y="1524"/>
            <a:ext cx="9141291" cy="5141976"/>
          </a:xfrm>
          <a:prstGeom prst="rect">
            <a:avLst/>
          </a:prstGeom>
        </p:spPr>
      </p:pic>
      <p:sp>
        <p:nvSpPr>
          <p:cNvPr id="6" name="Title 1"/>
          <p:cNvSpPr>
            <a:spLocks noGrp="1"/>
          </p:cNvSpPr>
          <p:nvPr>
            <p:ph type="title" hasCustomPrompt="1"/>
          </p:nvPr>
        </p:nvSpPr>
        <p:spPr>
          <a:xfrm>
            <a:off x="871298" y="1676188"/>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7" name="Text Placeholder 3"/>
          <p:cNvSpPr>
            <a:spLocks noGrp="1"/>
          </p:cNvSpPr>
          <p:nvPr>
            <p:ph type="body" sz="half" idx="2" hasCustomPrompt="1"/>
          </p:nvPr>
        </p:nvSpPr>
        <p:spPr>
          <a:xfrm>
            <a:off x="871299" y="3095756"/>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127672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0" y="762"/>
            <a:ext cx="9141291" cy="5141976"/>
          </a:xfrm>
          <a:prstGeom prst="rect">
            <a:avLst/>
          </a:prstGeom>
        </p:spPr>
      </p:pic>
      <p:sp>
        <p:nvSpPr>
          <p:cNvPr id="5" name="TextBox 4"/>
          <p:cNvSpPr txBox="1"/>
          <p:nvPr userDrawn="1"/>
        </p:nvSpPr>
        <p:spPr>
          <a:xfrm>
            <a:off x="786685" y="1136854"/>
            <a:ext cx="2170484" cy="553998"/>
          </a:xfrm>
          <a:prstGeom prst="rect">
            <a:avLst/>
          </a:prstGeom>
          <a:noFill/>
        </p:spPr>
        <p:txBody>
          <a:bodyPr wrap="square" rtlCol="0">
            <a:spAutoFit/>
          </a:bodyPr>
          <a:lstStyle/>
          <a:p>
            <a:r>
              <a:rPr lang="en-US" sz="1000" b="0" i="0" dirty="0">
                <a:solidFill>
                  <a:schemeClr val="bg1"/>
                </a:solidFill>
                <a:latin typeface="Quadon Medium"/>
                <a:cs typeface="Quadon Medium"/>
              </a:rPr>
              <a:t>DEPARTMENT OR UNIT NAME.</a:t>
            </a:r>
            <a:r>
              <a:rPr lang="en-US" sz="1000" b="0" i="0" baseline="0" dirty="0">
                <a:solidFill>
                  <a:schemeClr val="bg1"/>
                </a:solidFill>
                <a:latin typeface="Quadon Medium"/>
                <a:cs typeface="Quadon Medium"/>
              </a:rPr>
              <a:t> DELETE FROM MASTER SLIDE IF N/A</a:t>
            </a:r>
            <a:endParaRPr lang="en-US" sz="1000" b="0" i="0" dirty="0">
              <a:solidFill>
                <a:schemeClr val="bg1"/>
              </a:solidFill>
              <a:latin typeface="Quadon Medium"/>
              <a:cs typeface="Quadon Medium"/>
            </a:endParaRPr>
          </a:p>
        </p:txBody>
      </p:sp>
      <p:sp>
        <p:nvSpPr>
          <p:cNvPr id="8" name="Title 1"/>
          <p:cNvSpPr>
            <a:spLocks noGrp="1"/>
          </p:cNvSpPr>
          <p:nvPr>
            <p:ph type="title" hasCustomPrompt="1"/>
          </p:nvPr>
        </p:nvSpPr>
        <p:spPr>
          <a:xfrm>
            <a:off x="871298" y="2140561"/>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9" name="Text Placeholder 3"/>
          <p:cNvSpPr>
            <a:spLocks noGrp="1"/>
          </p:cNvSpPr>
          <p:nvPr>
            <p:ph type="body" sz="half" idx="2" hasCustomPrompt="1"/>
          </p:nvPr>
        </p:nvSpPr>
        <p:spPr>
          <a:xfrm>
            <a:off x="871299" y="3560129"/>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28494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251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289956" y="1722826"/>
            <a:ext cx="7556500" cy="310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7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21" y="2142597"/>
            <a:ext cx="7763657" cy="2611257"/>
          </a:xfrm>
        </p:spPr>
        <p:txBody>
          <a:bodyPr>
            <a:normAutofit/>
          </a:bodyPr>
          <a:lstStyle>
            <a:lvl1pPr>
              <a:defRPr sz="180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57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3821" y="2583842"/>
            <a:ext cx="3657600" cy="2268251"/>
          </a:xfrm>
        </p:spPr>
        <p:txBody>
          <a:bodyPr>
            <a:normAutofit/>
          </a:bodyPr>
          <a:lstStyle>
            <a:lvl1pPr>
              <a:defRPr sz="180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196158" y="2583842"/>
            <a:ext cx="3657600" cy="2268251"/>
          </a:xfrm>
        </p:spPr>
        <p:txBody>
          <a:bodyPr>
            <a:normAutofit/>
          </a:bodyPr>
          <a:lstStyle>
            <a:lvl1pPr>
              <a:defRPr sz="1800" b="0" i="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p:nvPr>
        </p:nvSpPr>
        <p:spPr>
          <a:xfrm>
            <a:off x="293821"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Gentona Book"/>
                <a:cs typeface="Gentona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196158"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Gentona Book"/>
                <a:cs typeface="Gentona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381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pic>
        <p:nvPicPr>
          <p:cNvPr id="7" name="Picture 6">
            <a:extLst>
              <a:ext uri="{FF2B5EF4-FFF2-40B4-BE49-F238E27FC236}">
                <a16:creationId xmlns:a16="http://schemas.microsoft.com/office/drawing/2014/main" id="{553AE0F5-5504-3846-951C-F929F716AB2B}"/>
              </a:ext>
            </a:extLst>
          </p:cNvPr>
          <p:cNvPicPr>
            <a:picLocks noChangeAspect="1"/>
          </p:cNvPicPr>
          <p:nvPr userDrawn="1"/>
        </p:nvPicPr>
        <p:blipFill>
          <a:blip r:embed="rId3"/>
          <a:stretch>
            <a:fillRect/>
          </a:stretch>
        </p:blipFill>
        <p:spPr>
          <a:xfrm>
            <a:off x="2709" y="1524"/>
            <a:ext cx="9141290" cy="5141976"/>
          </a:xfrm>
          <a:prstGeom prst="rect">
            <a:avLst/>
          </a:prstGeom>
        </p:spPr>
      </p:pic>
    </p:spTree>
    <p:extLst>
      <p:ext uri="{BB962C8B-B14F-4D97-AF65-F5344CB8AC3E}">
        <p14:creationId xmlns:p14="http://schemas.microsoft.com/office/powerpoint/2010/main" val="16367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90C5E0-FA08-504F-A519-20D7EB6C10A0}"/>
              </a:ext>
            </a:extLst>
          </p:cNvPr>
          <p:cNvPicPr>
            <a:picLocks noChangeAspect="1"/>
          </p:cNvPicPr>
          <p:nvPr userDrawn="1"/>
        </p:nvPicPr>
        <p:blipFill rotWithShape="1">
          <a:blip r:embed="rId10"/>
          <a:srcRect b="90037"/>
          <a:stretch/>
        </p:blipFill>
        <p:spPr>
          <a:xfrm>
            <a:off x="0" y="2205"/>
            <a:ext cx="9144000" cy="512410"/>
          </a:xfrm>
          <a:prstGeom prst="rect">
            <a:avLst/>
          </a:prstGeom>
        </p:spPr>
      </p:pic>
      <p:sp>
        <p:nvSpPr>
          <p:cNvPr id="1026"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89956" y="1722826"/>
            <a:ext cx="7556500" cy="310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786684" y="347147"/>
            <a:ext cx="5250869" cy="215444"/>
          </a:xfrm>
          <a:prstGeom prst="rect">
            <a:avLst/>
          </a:prstGeom>
          <a:noFill/>
        </p:spPr>
        <p:txBody>
          <a:bodyPr wrap="square" rtlCol="0">
            <a:spAutoFit/>
          </a:bodyPr>
          <a:lstStyle/>
          <a:p>
            <a:r>
              <a:rPr lang="en-US" sz="800" b="0" i="0" dirty="0">
                <a:solidFill>
                  <a:schemeClr val="accent1"/>
                </a:solidFill>
                <a:latin typeface="Quadon Medium"/>
                <a:cs typeface="Quadon Medium"/>
              </a:rPr>
              <a:t>DEPARTMENT OR UNIT NAME</a:t>
            </a:r>
            <a:r>
              <a:rPr lang="en-US" sz="800" b="0" i="0" baseline="0" dirty="0">
                <a:solidFill>
                  <a:schemeClr val="accent1"/>
                </a:solidFill>
                <a:latin typeface="Quadon Medium"/>
                <a:cs typeface="Quadon Medium"/>
              </a:rPr>
              <a:t>. DELETE FROM MASTER SLIDE IF N/A</a:t>
            </a:r>
            <a:endParaRPr lang="en-US" sz="800" b="0" i="0" dirty="0">
              <a:solidFill>
                <a:schemeClr val="accent1"/>
              </a:solidFill>
              <a:latin typeface="Quadon Medium"/>
              <a:cs typeface="Quadon Medium"/>
            </a:endParaRPr>
          </a:p>
        </p:txBody>
      </p:sp>
    </p:spTree>
  </p:cSld>
  <p:clrMap bg1="lt1" tx1="dk1" bg2="lt2" tx2="dk2" accent1="accent1" accent2="accent2" accent3="accent3" accent4="accent4" accent5="accent5" accent6="accent6" hlink="hlink" folHlink="folHlink"/>
  <p:sldLayoutIdLst>
    <p:sldLayoutId id="2147484287" r:id="rId1"/>
    <p:sldLayoutId id="2147484289" r:id="rId2"/>
    <p:sldLayoutId id="2147484286" r:id="rId3"/>
    <p:sldLayoutId id="2147484285" r:id="rId4"/>
    <p:sldLayoutId id="2147484267" r:id="rId5"/>
    <p:sldLayoutId id="2147484269" r:id="rId6"/>
    <p:sldLayoutId id="2147484270" r:id="rId7"/>
    <p:sldLayoutId id="2147484265" r:id="rId8"/>
  </p:sldLayoutIdLst>
  <p:txStyles>
    <p:titleStyle>
      <a:lvl1pPr algn="l" rtl="0" eaLnBrk="0" fontAlgn="base" hangingPunct="0">
        <a:spcBef>
          <a:spcPct val="0"/>
        </a:spcBef>
        <a:spcAft>
          <a:spcPct val="0"/>
        </a:spcAft>
        <a:defRPr sz="3600" b="0" kern="1200">
          <a:solidFill>
            <a:schemeClr val="accent1"/>
          </a:solidFill>
          <a:latin typeface="Gentona Book"/>
          <a:ea typeface="MS PGothic" panose="020B0600070205080204" pitchFamily="34" charset="-128"/>
          <a:cs typeface="Gentona Book"/>
        </a:defRPr>
      </a:lvl1pPr>
      <a:lvl2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2"/>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2"/>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2"/>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2"/>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Quadon Medium"/>
          <a:ea typeface="MS PGothic" panose="020B0600070205080204" pitchFamily="34" charset="-128"/>
          <a:cs typeface="Quadon Medium"/>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Approximate Storage in Solid-State Memories</a:t>
            </a:r>
          </a:p>
        </p:txBody>
      </p:sp>
      <p:sp>
        <p:nvSpPr>
          <p:cNvPr id="5" name="Text Placeholder 4"/>
          <p:cNvSpPr>
            <a:spLocks noGrp="1"/>
          </p:cNvSpPr>
          <p:nvPr>
            <p:ph type="body" sz="half" idx="2"/>
          </p:nvPr>
        </p:nvSpPr>
        <p:spPr>
          <a:xfrm>
            <a:off x="871299" y="3095756"/>
            <a:ext cx="7990479" cy="1334281"/>
          </a:xfrm>
        </p:spPr>
        <p:txBody>
          <a:bodyPr/>
          <a:lstStyle/>
          <a:p>
            <a:r>
              <a:rPr lang="en-US" dirty="0"/>
              <a:t>Paper by: Adrian Sampson, Jacob Nelson, Karin Strauss, Luis </a:t>
            </a:r>
            <a:r>
              <a:rPr lang="en-US" dirty="0" err="1"/>
              <a:t>Ceze</a:t>
            </a:r>
            <a:endParaRPr lang="en-US" dirty="0"/>
          </a:p>
          <a:p>
            <a:r>
              <a:rPr lang="en-US" dirty="0"/>
              <a:t>Presentation by: Sean Minchin</a:t>
            </a:r>
          </a:p>
        </p:txBody>
      </p:sp>
    </p:spTree>
    <p:extLst>
      <p:ext uri="{BB962C8B-B14F-4D97-AF65-F5344CB8AC3E}">
        <p14:creationId xmlns:p14="http://schemas.microsoft.com/office/powerpoint/2010/main" val="1344156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600" dirty="0"/>
              <a:t>Write pulses adjust a cell value according to a probability distribution rather than a precise amount, but a single pulse has poor precision. To account for this, MLCs in Flash and PCM use program and verify mechanisms to iteratively adjust and read back a cell value until an “acceptable” value has been set. </a:t>
            </a:r>
          </a:p>
          <a:p>
            <a:r>
              <a:rPr lang="en-US" sz="1600" dirty="0"/>
              <a:t>T, the threshold distance from the target, determines the error rate. P is the proportional constant that controls the effect of each pulse. Together, these determine the number of iterations to write to a cell.</a:t>
            </a:r>
          </a:p>
        </p:txBody>
      </p:sp>
      <p:sp>
        <p:nvSpPr>
          <p:cNvPr id="4" name="Title 3"/>
          <p:cNvSpPr>
            <a:spLocks noGrp="1"/>
          </p:cNvSpPr>
          <p:nvPr>
            <p:ph type="title"/>
          </p:nvPr>
        </p:nvSpPr>
        <p:spPr/>
        <p:txBody>
          <a:bodyPr/>
          <a:lstStyle/>
          <a:p>
            <a:r>
              <a:rPr lang="en-US" dirty="0"/>
              <a:t>Writes</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3F894E-1DE5-4144-9691-C4402B034F8C}"/>
              </a:ext>
            </a:extLst>
          </p:cNvPr>
          <p:cNvPicPr>
            <a:picLocks noChangeAspect="1"/>
          </p:cNvPicPr>
          <p:nvPr/>
        </p:nvPicPr>
        <p:blipFill>
          <a:blip r:embed="rId2"/>
          <a:stretch>
            <a:fillRect/>
          </a:stretch>
        </p:blipFill>
        <p:spPr>
          <a:xfrm>
            <a:off x="1297544" y="3874391"/>
            <a:ext cx="2190142" cy="1164969"/>
          </a:xfrm>
          <a:prstGeom prst="rect">
            <a:avLst/>
          </a:prstGeom>
        </p:spPr>
      </p:pic>
      <p:pic>
        <p:nvPicPr>
          <p:cNvPr id="8" name="Picture 7">
            <a:extLst>
              <a:ext uri="{FF2B5EF4-FFF2-40B4-BE49-F238E27FC236}">
                <a16:creationId xmlns:a16="http://schemas.microsoft.com/office/drawing/2014/main" id="{9772E978-6598-4408-AB87-1869652134BD}"/>
              </a:ext>
            </a:extLst>
          </p:cNvPr>
          <p:cNvPicPr>
            <a:picLocks noChangeAspect="1"/>
          </p:cNvPicPr>
          <p:nvPr/>
        </p:nvPicPr>
        <p:blipFill>
          <a:blip r:embed="rId3"/>
          <a:stretch>
            <a:fillRect/>
          </a:stretch>
        </p:blipFill>
        <p:spPr>
          <a:xfrm>
            <a:off x="5078507" y="3590990"/>
            <a:ext cx="1648747" cy="1110211"/>
          </a:xfrm>
          <a:prstGeom prst="rect">
            <a:avLst/>
          </a:prstGeom>
        </p:spPr>
      </p:pic>
    </p:spTree>
    <p:extLst>
      <p:ext uri="{BB962C8B-B14F-4D97-AF65-F5344CB8AC3E}">
        <p14:creationId xmlns:p14="http://schemas.microsoft.com/office/powerpoint/2010/main" val="30206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800" dirty="0"/>
              <a:t>Read operations are identical for approximate and precise memory, so the programming language’s precision flag goes unused.</a:t>
            </a:r>
          </a:p>
          <a:p>
            <a:r>
              <a:rPr lang="en-US" sz="1800" dirty="0"/>
              <a:t>The authors suggest a different approximate MLC design could use this flag to control the resolution of the ADC circuitry that digitizes the cell value.</a:t>
            </a:r>
            <a:endParaRPr lang="en-US" sz="1600" dirty="0"/>
          </a:p>
        </p:txBody>
      </p:sp>
      <p:sp>
        <p:nvSpPr>
          <p:cNvPr id="4" name="Title 3"/>
          <p:cNvSpPr>
            <a:spLocks noGrp="1"/>
          </p:cNvSpPr>
          <p:nvPr>
            <p:ph type="title"/>
          </p:nvPr>
        </p:nvSpPr>
        <p:spPr/>
        <p:txBody>
          <a:bodyPr/>
          <a:lstStyle/>
          <a:p>
            <a:r>
              <a:rPr lang="en-US" dirty="0"/>
              <a:t>Reads</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64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600" dirty="0"/>
              <a:t>When combining multiple MLCs to store larger data types, two approaches are:</a:t>
            </a:r>
          </a:p>
          <a:p>
            <a:pPr lvl="1"/>
            <a:r>
              <a:rPr lang="en-US" sz="1400" dirty="0"/>
              <a:t>concatenation, which appends bits from the cells to form a larger word</a:t>
            </a:r>
          </a:p>
          <a:p>
            <a:pPr lvl="1"/>
            <a:r>
              <a:rPr lang="en-US" sz="1400" dirty="0"/>
              <a:t>striping interleaves the cells such that the MSBs of each cell collectively map to the higher-order bits of a word.</a:t>
            </a:r>
          </a:p>
          <a:p>
            <a:r>
              <a:rPr lang="en-US" sz="1600" dirty="0"/>
              <a:t>Ideally, error correction codes allow errors in low bits while making errors in high bits rare.</a:t>
            </a:r>
          </a:p>
          <a:p>
            <a:r>
              <a:rPr lang="en-US" sz="1600" dirty="0"/>
              <a:t>What if the MLC with the most-significant bits is off by one digital value?</a:t>
            </a:r>
          </a:p>
          <a:p>
            <a:r>
              <a:rPr lang="en-US" sz="1600" dirty="0"/>
              <a:t>With concatenation, a single-level error can cause a bit flip of high significance, while a striping code may mitigate high-bit errors.</a:t>
            </a:r>
          </a:p>
        </p:txBody>
      </p:sp>
      <p:sp>
        <p:nvSpPr>
          <p:cNvPr id="4" name="Title 3"/>
          <p:cNvSpPr>
            <a:spLocks noGrp="1"/>
          </p:cNvSpPr>
          <p:nvPr>
            <p:ph type="title"/>
          </p:nvPr>
        </p:nvSpPr>
        <p:spPr/>
        <p:txBody>
          <a:bodyPr/>
          <a:lstStyle/>
          <a:p>
            <a:r>
              <a:rPr lang="en-US" dirty="0"/>
              <a:t>Encoding values</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88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2121966"/>
            <a:ext cx="7556500" cy="2917394"/>
          </a:xfrm>
        </p:spPr>
        <p:txBody>
          <a:bodyPr/>
          <a:lstStyle/>
          <a:p>
            <a:r>
              <a:rPr lang="en-US" sz="1800" dirty="0"/>
              <a:t>PCM and Flash cells wear out over time. Typically, techniques involve abandoning memory regions containing uncorrectable failures and only use failure-free blocks.</a:t>
            </a:r>
          </a:p>
          <a:p>
            <a:r>
              <a:rPr lang="en-US" sz="1800" dirty="0"/>
              <a:t>By instead using failed blocks to store approximate data, memory lifetime can be extended so long as enough precise memory remains.</a:t>
            </a:r>
          </a:p>
          <a:p>
            <a:r>
              <a:rPr lang="en-US" sz="1800" dirty="0"/>
              <a:t>Since we know which memory blocks contain failures, and therefore approximate data, we can more effectively implement error correction using bit priorities.</a:t>
            </a:r>
          </a:p>
        </p:txBody>
      </p:sp>
      <p:sp>
        <p:nvSpPr>
          <p:cNvPr id="4" name="Title 3"/>
          <p:cNvSpPr>
            <a:spLocks noGrp="1"/>
          </p:cNvSpPr>
          <p:nvPr>
            <p:ph type="title"/>
          </p:nvPr>
        </p:nvSpPr>
        <p:spPr>
          <a:xfrm>
            <a:off x="289956" y="893853"/>
            <a:ext cx="7556500" cy="1137371"/>
          </a:xfrm>
        </p:spPr>
        <p:txBody>
          <a:bodyPr/>
          <a:lstStyle/>
          <a:p>
            <a:r>
              <a:rPr lang="en-US" dirty="0"/>
              <a:t>Using Failed Memory Cells</a:t>
            </a:r>
            <a:br>
              <a:rPr lang="en-US" dirty="0"/>
            </a:br>
            <a:r>
              <a:rPr lang="en-US" dirty="0"/>
              <a:t>(mechanism 2)</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47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800" dirty="0"/>
              <a:t>Correction schemes like error-correcting pointers (ECP) mark failed bits in a memory block.</a:t>
            </a:r>
          </a:p>
          <a:p>
            <a:r>
              <a:rPr lang="en-US" sz="1800" dirty="0"/>
              <a:t>Blocks have limited correction resources (pointers), so a block is considered unusable for precise storage once these resources have been exhausted.</a:t>
            </a:r>
          </a:p>
          <a:p>
            <a:r>
              <a:rPr lang="en-US" sz="1800" dirty="0"/>
              <a:t>For approximate storage, we can keep using exhausted resources and only correct high-position bits within words.</a:t>
            </a:r>
          </a:p>
        </p:txBody>
      </p:sp>
      <p:sp>
        <p:nvSpPr>
          <p:cNvPr id="4" name="Title 3"/>
          <p:cNvSpPr>
            <a:spLocks noGrp="1"/>
          </p:cNvSpPr>
          <p:nvPr>
            <p:ph type="title"/>
          </p:nvPr>
        </p:nvSpPr>
        <p:spPr/>
        <p:txBody>
          <a:bodyPr/>
          <a:lstStyle/>
          <a:p>
            <a:r>
              <a:rPr lang="en-US" dirty="0"/>
              <a:t>Prioritized Bit Correction</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7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800" dirty="0"/>
              <a:t>When the memory module is new, all block are considered precise. When the first uncorrectable failure occurs, the memory triggers a failed-block interrupt. The OS then adds this block to the collection of approximate blocks.</a:t>
            </a:r>
          </a:p>
          <a:p>
            <a:r>
              <a:rPr lang="en-US" sz="1800" dirty="0"/>
              <a:t>The memory allocators consult this collection, as precise data must be stored in memory without any failures.</a:t>
            </a:r>
          </a:p>
          <a:p>
            <a:r>
              <a:rPr lang="en-US" sz="1800" dirty="0"/>
              <a:t>Once too many blocks are approximate to properly store precise data, the memory allocator will determine that the memory module needs to be replaced.</a:t>
            </a:r>
          </a:p>
        </p:txBody>
      </p:sp>
      <p:sp>
        <p:nvSpPr>
          <p:cNvPr id="4" name="Title 3"/>
          <p:cNvSpPr>
            <a:spLocks noGrp="1"/>
          </p:cNvSpPr>
          <p:nvPr>
            <p:ph type="title"/>
          </p:nvPr>
        </p:nvSpPr>
        <p:spPr/>
        <p:txBody>
          <a:bodyPr/>
          <a:lstStyle/>
          <a:p>
            <a:r>
              <a:rPr lang="en-US" dirty="0"/>
              <a:t>OS-memory Interface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97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600" dirty="0"/>
              <a:t>The memory system needs to be able to detect every write failure. The write operation’s precision level determines the next action taken:</a:t>
            </a:r>
          </a:p>
          <a:p>
            <a:pPr lvl="1"/>
            <a:r>
              <a:rPr lang="en-US" sz="1400" dirty="0"/>
              <a:t>For a precise write, the memory module attempts to construct ECPs for all failed bits, and if not possible, triggers an interrupt.</a:t>
            </a:r>
          </a:p>
          <a:p>
            <a:pPr lvl="1"/>
            <a:r>
              <a:rPr lang="en-US" sz="1400" dirty="0"/>
              <a:t>For an approximate write, however, no interrupt is triggered. The memory attempts to silently correct errors but will leave certain bits uncorrected.</a:t>
            </a:r>
          </a:p>
          <a:p>
            <a:r>
              <a:rPr lang="en-US" sz="1600" dirty="0"/>
              <a:t>To implement bit prioritization, memory needs information from software indicating which bits are important. Software specifies this with a value size indicating the byte-width of approximate values stored within a block.</a:t>
            </a:r>
          </a:p>
          <a:p>
            <a:pPr lvl="1"/>
            <a:r>
              <a:rPr lang="en-US" sz="1400" dirty="0"/>
              <a:t>For an array of shorts, for example, the value size is 2 bytes, or 16 bits. This indicates that memory increases in importance for its mod(index, 16) value, e.g., 0 mod 16 = 16 mod 16 = 0 = most important, 15 mod 16 = 31 mod 16 = 15 = least important.</a:t>
            </a:r>
          </a:p>
        </p:txBody>
      </p:sp>
      <p:sp>
        <p:nvSpPr>
          <p:cNvPr id="4" name="Title 3"/>
          <p:cNvSpPr>
            <a:spLocks noGrp="1"/>
          </p:cNvSpPr>
          <p:nvPr>
            <p:ph type="title"/>
          </p:nvPr>
        </p:nvSpPr>
        <p:spPr/>
        <p:txBody>
          <a:bodyPr/>
          <a:lstStyle/>
          <a:p>
            <a:r>
              <a:rPr lang="en-US" dirty="0"/>
              <a:t>OS-memory Interface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90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600" dirty="0"/>
              <a:t>When a block has a new failure, the memory module masks the bit index of each failure to obtain the modulo result, from which it corrects the bits with the lowest offsets and leaves the remaining failures uncorrected.</a:t>
            </a:r>
          </a:p>
          <a:p>
            <a:r>
              <a:rPr lang="en-US" sz="1600" dirty="0"/>
              <a:t>This interface requires blocks to contain the same-sized values, which the authors found was common, particularly for arrays of floats and doubles.</a:t>
            </a:r>
          </a:p>
        </p:txBody>
      </p:sp>
      <p:sp>
        <p:nvSpPr>
          <p:cNvPr id="4" name="Title 3"/>
          <p:cNvSpPr>
            <a:spLocks noGrp="1"/>
          </p:cNvSpPr>
          <p:nvPr>
            <p:ph type="title"/>
          </p:nvPr>
        </p:nvSpPr>
        <p:spPr/>
        <p:txBody>
          <a:bodyPr/>
          <a:lstStyle/>
          <a:p>
            <a:r>
              <a:rPr lang="en-US" dirty="0"/>
              <a:t>OS-memory Interface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4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6A657-86C2-4895-8AC6-0F72F0C7EBA7}"/>
              </a:ext>
            </a:extLst>
          </p:cNvPr>
          <p:cNvSpPr>
            <a:spLocks noGrp="1"/>
          </p:cNvSpPr>
          <p:nvPr>
            <p:ph idx="1"/>
          </p:nvPr>
        </p:nvSpPr>
        <p:spPr/>
        <p:txBody>
          <a:bodyPr/>
          <a:lstStyle/>
          <a:p>
            <a:r>
              <a:rPr lang="en-US" dirty="0"/>
              <a:t>Tested using two different applications: main-memory and persistent storage</a:t>
            </a:r>
          </a:p>
          <a:p>
            <a:r>
              <a:rPr lang="en-US" dirty="0"/>
              <a:t>The authors evaluated main-memory applications as Java programs using </a:t>
            </a:r>
            <a:r>
              <a:rPr lang="en-US" dirty="0" err="1"/>
              <a:t>EnerJ</a:t>
            </a:r>
            <a:endParaRPr lang="en-US" dirty="0"/>
          </a:p>
          <a:p>
            <a:r>
              <a:rPr lang="en-US" dirty="0"/>
              <a:t>For persistent storage, the authors tested using four sets of approximate DSP data</a:t>
            </a:r>
          </a:p>
        </p:txBody>
      </p:sp>
      <p:sp>
        <p:nvSpPr>
          <p:cNvPr id="3" name="Title 2">
            <a:extLst>
              <a:ext uri="{FF2B5EF4-FFF2-40B4-BE49-F238E27FC236}">
                <a16:creationId xmlns:a16="http://schemas.microsoft.com/office/drawing/2014/main" id="{4E854491-1CFC-462F-B6CF-D741B7A37C4E}"/>
              </a:ext>
            </a:extLst>
          </p:cNvPr>
          <p:cNvSpPr>
            <a:spLocks noGrp="1"/>
          </p:cNvSpPr>
          <p:nvPr>
            <p:ph type="title"/>
          </p:nvPr>
        </p:nvSpPr>
        <p:spPr/>
        <p:txBody>
          <a:bodyPr/>
          <a:lstStyle/>
          <a:p>
            <a:r>
              <a:rPr lang="en-US" dirty="0"/>
              <a:t>Evaluation</a:t>
            </a:r>
          </a:p>
        </p:txBody>
      </p:sp>
      <p:sp>
        <p:nvSpPr>
          <p:cNvPr id="5" name="Rectangle 4">
            <a:extLst>
              <a:ext uri="{FF2B5EF4-FFF2-40B4-BE49-F238E27FC236}">
                <a16:creationId xmlns:a16="http://schemas.microsoft.com/office/drawing/2014/main" id="{BC3719CE-B776-464F-9698-1410E78F042B}"/>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08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FE5B-B013-4419-8E38-D7945E158562}"/>
              </a:ext>
            </a:extLst>
          </p:cNvPr>
          <p:cNvSpPr>
            <a:spLocks noGrp="1"/>
          </p:cNvSpPr>
          <p:nvPr>
            <p:ph idx="1"/>
          </p:nvPr>
        </p:nvSpPr>
        <p:spPr/>
        <p:txBody>
          <a:bodyPr/>
          <a:lstStyle/>
          <a:p>
            <a:r>
              <a:rPr lang="en-US" sz="1600" dirty="0"/>
              <a:t>For MLCs, map all approximate data to arrays of 2-bit PCM cells. Benchmarks were run multiple times with differing threshold (T) parameters.</a:t>
            </a:r>
          </a:p>
        </p:txBody>
      </p:sp>
      <p:sp>
        <p:nvSpPr>
          <p:cNvPr id="3" name="Title 2">
            <a:extLst>
              <a:ext uri="{FF2B5EF4-FFF2-40B4-BE49-F238E27FC236}">
                <a16:creationId xmlns:a16="http://schemas.microsoft.com/office/drawing/2014/main" id="{0D1F7009-5C8C-4154-BFEF-6927E22EBB09}"/>
              </a:ext>
            </a:extLst>
          </p:cNvPr>
          <p:cNvSpPr>
            <a:spLocks noGrp="1"/>
          </p:cNvSpPr>
          <p:nvPr>
            <p:ph type="title"/>
          </p:nvPr>
        </p:nvSpPr>
        <p:spPr/>
        <p:txBody>
          <a:bodyPr/>
          <a:lstStyle/>
          <a:p>
            <a:r>
              <a:rPr lang="en-US" dirty="0"/>
              <a:t>Results (1)</a:t>
            </a:r>
          </a:p>
        </p:txBody>
      </p:sp>
      <p:pic>
        <p:nvPicPr>
          <p:cNvPr id="5" name="Picture 4">
            <a:extLst>
              <a:ext uri="{FF2B5EF4-FFF2-40B4-BE49-F238E27FC236}">
                <a16:creationId xmlns:a16="http://schemas.microsoft.com/office/drawing/2014/main" id="{E39219CB-8E7B-4E18-ADAD-E33DCDEC7253}"/>
              </a:ext>
            </a:extLst>
          </p:cNvPr>
          <p:cNvPicPr>
            <a:picLocks noChangeAspect="1"/>
          </p:cNvPicPr>
          <p:nvPr/>
        </p:nvPicPr>
        <p:blipFill>
          <a:blip r:embed="rId2"/>
          <a:stretch>
            <a:fillRect/>
          </a:stretch>
        </p:blipFill>
        <p:spPr>
          <a:xfrm>
            <a:off x="839802" y="2391063"/>
            <a:ext cx="2706116" cy="2440485"/>
          </a:xfrm>
          <a:prstGeom prst="rect">
            <a:avLst/>
          </a:prstGeom>
        </p:spPr>
      </p:pic>
      <p:pic>
        <p:nvPicPr>
          <p:cNvPr id="7" name="Picture 6">
            <a:extLst>
              <a:ext uri="{FF2B5EF4-FFF2-40B4-BE49-F238E27FC236}">
                <a16:creationId xmlns:a16="http://schemas.microsoft.com/office/drawing/2014/main" id="{A1FF02C6-5343-4BAA-8625-AB7FC96C8C01}"/>
              </a:ext>
            </a:extLst>
          </p:cNvPr>
          <p:cNvPicPr>
            <a:picLocks noChangeAspect="1"/>
          </p:cNvPicPr>
          <p:nvPr/>
        </p:nvPicPr>
        <p:blipFill>
          <a:blip r:embed="rId3"/>
          <a:stretch>
            <a:fillRect/>
          </a:stretch>
        </p:blipFill>
        <p:spPr>
          <a:xfrm>
            <a:off x="4796233" y="2559835"/>
            <a:ext cx="2944757" cy="2168893"/>
          </a:xfrm>
          <a:prstGeom prst="rect">
            <a:avLst/>
          </a:prstGeom>
        </p:spPr>
      </p:pic>
      <p:sp>
        <p:nvSpPr>
          <p:cNvPr id="4" name="Rectangle 3">
            <a:extLst>
              <a:ext uri="{FF2B5EF4-FFF2-40B4-BE49-F238E27FC236}">
                <a16:creationId xmlns:a16="http://schemas.microsoft.com/office/drawing/2014/main" id="{CAB59D79-6AF4-4BE6-B913-DDD5D042A606}"/>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37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99306"/>
            <a:ext cx="7556500" cy="3438454"/>
          </a:xfrm>
        </p:spPr>
        <p:txBody>
          <a:bodyPr/>
          <a:lstStyle/>
          <a:p>
            <a:r>
              <a:rPr lang="en-US" sz="1400" dirty="0"/>
              <a:t>Many applications, such as computer vision, media processing, machine learning, and sensor data analysis, are already inherently approximate and can sacrifice accuracy for efficiency.</a:t>
            </a:r>
          </a:p>
          <a:p>
            <a:r>
              <a:rPr lang="en-US" sz="1400" dirty="0"/>
              <a:t>We’re hitting limits to further scaling of most common memory technologies. Thus, new technologies like multi-level cells (MLC) are emerging, which store &gt;1 bit of data in a single memory cell (we’ve discussed something similar with serial communication protocols using &gt;2 voltage levels).</a:t>
            </a:r>
          </a:p>
          <a:p>
            <a:r>
              <a:rPr lang="en-US" sz="1400" dirty="0"/>
              <a:t>Phase-change memory (PCM) is being introduced, which utilizes special alloys for storage that can literally change “phase” with heat (crystalline or amorphous), where the phase state stores the binary data. Compared to flash, PCM is faster and uses less power.</a:t>
            </a:r>
          </a:p>
          <a:p>
            <a:r>
              <a:rPr lang="en-US" sz="1400" dirty="0"/>
              <a:t>However, MLC memories have slower write speeds (because more complex programming) and PCM degrades over time, so they’re not perfect solutions. Therefore, there is still room for approximation in storage.</a:t>
            </a:r>
          </a:p>
        </p:txBody>
      </p:sp>
      <p:sp>
        <p:nvSpPr>
          <p:cNvPr id="4" name="Title 3"/>
          <p:cNvSpPr>
            <a:spLocks noGrp="1"/>
          </p:cNvSpPr>
          <p:nvPr>
            <p:ph type="title"/>
          </p:nvPr>
        </p:nvSpPr>
        <p:spPr>
          <a:xfrm>
            <a:off x="289956" y="893853"/>
            <a:ext cx="7556500" cy="605453"/>
          </a:xfrm>
        </p:spPr>
        <p:txBody>
          <a:bodyPr/>
          <a:lstStyle/>
          <a:p>
            <a:r>
              <a:rPr lang="en-US" dirty="0"/>
              <a:t>Context</a:t>
            </a:r>
          </a:p>
        </p:txBody>
      </p:sp>
      <p:sp>
        <p:nvSpPr>
          <p:cNvPr id="2" name="Rectangle 1">
            <a:extLst>
              <a:ext uri="{FF2B5EF4-FFF2-40B4-BE49-F238E27FC236}">
                <a16:creationId xmlns:a16="http://schemas.microsoft.com/office/drawing/2014/main" id="{4CA4D634-FA4B-46CA-A1CB-D7AA01446B82}"/>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89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FE5B-B013-4419-8E38-D7945E158562}"/>
              </a:ext>
            </a:extLst>
          </p:cNvPr>
          <p:cNvSpPr>
            <a:spLocks noGrp="1"/>
          </p:cNvSpPr>
          <p:nvPr>
            <p:ph idx="1"/>
          </p:nvPr>
        </p:nvSpPr>
        <p:spPr>
          <a:xfrm>
            <a:off x="289956" y="1722826"/>
            <a:ext cx="7556500" cy="3219122"/>
          </a:xfrm>
        </p:spPr>
        <p:txBody>
          <a:bodyPr/>
          <a:lstStyle/>
          <a:p>
            <a:r>
              <a:rPr lang="en-US" sz="1600" dirty="0"/>
              <a:t>Main memory</a:t>
            </a:r>
          </a:p>
          <a:p>
            <a:pPr lvl="1"/>
            <a:r>
              <a:rPr lang="en-US" sz="1400" dirty="0"/>
              <a:t>Decreasing number of iterations by 2x increases write speeds by 2x</a:t>
            </a:r>
          </a:p>
          <a:p>
            <a:pPr lvl="1"/>
            <a:r>
              <a:rPr lang="en-US" sz="1400" dirty="0"/>
              <a:t>Error stays low and then sharply increases once hardware errors become too frequent</a:t>
            </a:r>
          </a:p>
          <a:p>
            <a:r>
              <a:rPr lang="en-US" sz="1600" dirty="0"/>
              <a:t>Persistent storage</a:t>
            </a:r>
          </a:p>
          <a:p>
            <a:pPr lvl="1"/>
            <a:r>
              <a:rPr lang="en-US" sz="1400" dirty="0"/>
              <a:t>More tolerant than main memory benchmarks</a:t>
            </a:r>
          </a:p>
          <a:p>
            <a:pPr lvl="1"/>
            <a:r>
              <a:rPr lang="en-US" sz="1400" dirty="0"/>
              <a:t>In configurations with &lt;10% quality loss, benchmarks observe 1.7x faster writes to approximate MLCs</a:t>
            </a:r>
          </a:p>
          <a:p>
            <a:r>
              <a:rPr lang="en-US" sz="1600" dirty="0"/>
              <a:t>Encoding</a:t>
            </a:r>
          </a:p>
          <a:p>
            <a:pPr lvl="1"/>
            <a:r>
              <a:rPr lang="en-US" sz="1400" dirty="0"/>
              <a:t>Striped code had a statistically significant more positive impact on quality than negative impact for almost all applications (except Monte Carlo) </a:t>
            </a:r>
          </a:p>
        </p:txBody>
      </p:sp>
      <p:sp>
        <p:nvSpPr>
          <p:cNvPr id="3" name="Title 2">
            <a:extLst>
              <a:ext uri="{FF2B5EF4-FFF2-40B4-BE49-F238E27FC236}">
                <a16:creationId xmlns:a16="http://schemas.microsoft.com/office/drawing/2014/main" id="{0D1F7009-5C8C-4154-BFEF-6927E22EBB09}"/>
              </a:ext>
            </a:extLst>
          </p:cNvPr>
          <p:cNvSpPr>
            <a:spLocks noGrp="1"/>
          </p:cNvSpPr>
          <p:nvPr>
            <p:ph type="title"/>
          </p:nvPr>
        </p:nvSpPr>
        <p:spPr/>
        <p:txBody>
          <a:bodyPr/>
          <a:lstStyle/>
          <a:p>
            <a:r>
              <a:rPr lang="en-US" dirty="0"/>
              <a:t>Results (1)</a:t>
            </a:r>
          </a:p>
        </p:txBody>
      </p:sp>
      <p:sp>
        <p:nvSpPr>
          <p:cNvPr id="5" name="Rectangle 4">
            <a:extLst>
              <a:ext uri="{FF2B5EF4-FFF2-40B4-BE49-F238E27FC236}">
                <a16:creationId xmlns:a16="http://schemas.microsoft.com/office/drawing/2014/main" id="{AD84853B-86E0-4396-BDB0-85B03F4A0F7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99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FE5B-B013-4419-8E38-D7945E158562}"/>
              </a:ext>
            </a:extLst>
          </p:cNvPr>
          <p:cNvSpPr>
            <a:spLocks noGrp="1"/>
          </p:cNvSpPr>
          <p:nvPr>
            <p:ph idx="1"/>
          </p:nvPr>
        </p:nvSpPr>
        <p:spPr/>
        <p:txBody>
          <a:bodyPr/>
          <a:lstStyle/>
          <a:p>
            <a:r>
              <a:rPr lang="en-US" sz="1600" dirty="0"/>
              <a:t>For failed-block recycling, authors simulated the benchmarks on PCM cells at different wear out stages.</a:t>
            </a:r>
          </a:p>
        </p:txBody>
      </p:sp>
      <p:sp>
        <p:nvSpPr>
          <p:cNvPr id="3" name="Title 2">
            <a:extLst>
              <a:ext uri="{FF2B5EF4-FFF2-40B4-BE49-F238E27FC236}">
                <a16:creationId xmlns:a16="http://schemas.microsoft.com/office/drawing/2014/main" id="{0D1F7009-5C8C-4154-BFEF-6927E22EBB09}"/>
              </a:ext>
            </a:extLst>
          </p:cNvPr>
          <p:cNvSpPr>
            <a:spLocks noGrp="1"/>
          </p:cNvSpPr>
          <p:nvPr>
            <p:ph type="title"/>
          </p:nvPr>
        </p:nvSpPr>
        <p:spPr/>
        <p:txBody>
          <a:bodyPr/>
          <a:lstStyle/>
          <a:p>
            <a:r>
              <a:rPr lang="en-US" dirty="0"/>
              <a:t>Results (2)</a:t>
            </a:r>
          </a:p>
        </p:txBody>
      </p:sp>
      <p:pic>
        <p:nvPicPr>
          <p:cNvPr id="6" name="Picture 5">
            <a:extLst>
              <a:ext uri="{FF2B5EF4-FFF2-40B4-BE49-F238E27FC236}">
                <a16:creationId xmlns:a16="http://schemas.microsoft.com/office/drawing/2014/main" id="{78409259-040F-4318-BCFB-68AD743096B3}"/>
              </a:ext>
            </a:extLst>
          </p:cNvPr>
          <p:cNvPicPr>
            <a:picLocks noChangeAspect="1"/>
          </p:cNvPicPr>
          <p:nvPr/>
        </p:nvPicPr>
        <p:blipFill>
          <a:blip r:embed="rId2"/>
          <a:stretch>
            <a:fillRect/>
          </a:stretch>
        </p:blipFill>
        <p:spPr>
          <a:xfrm>
            <a:off x="764491" y="2468783"/>
            <a:ext cx="3025732" cy="2447455"/>
          </a:xfrm>
          <a:prstGeom prst="rect">
            <a:avLst/>
          </a:prstGeom>
        </p:spPr>
      </p:pic>
      <p:pic>
        <p:nvPicPr>
          <p:cNvPr id="9" name="Picture 8">
            <a:extLst>
              <a:ext uri="{FF2B5EF4-FFF2-40B4-BE49-F238E27FC236}">
                <a16:creationId xmlns:a16="http://schemas.microsoft.com/office/drawing/2014/main" id="{B666F676-30E5-46B3-A462-6D76EE8C89A3}"/>
              </a:ext>
            </a:extLst>
          </p:cNvPr>
          <p:cNvPicPr>
            <a:picLocks noChangeAspect="1"/>
          </p:cNvPicPr>
          <p:nvPr/>
        </p:nvPicPr>
        <p:blipFill>
          <a:blip r:embed="rId3"/>
          <a:stretch>
            <a:fillRect/>
          </a:stretch>
        </p:blipFill>
        <p:spPr>
          <a:xfrm>
            <a:off x="4480035" y="2468783"/>
            <a:ext cx="3082312" cy="2324366"/>
          </a:xfrm>
          <a:prstGeom prst="rect">
            <a:avLst/>
          </a:prstGeom>
        </p:spPr>
      </p:pic>
      <p:sp>
        <p:nvSpPr>
          <p:cNvPr id="4" name="Rectangle 3">
            <a:extLst>
              <a:ext uri="{FF2B5EF4-FFF2-40B4-BE49-F238E27FC236}">
                <a16:creationId xmlns:a16="http://schemas.microsoft.com/office/drawing/2014/main" id="{96B686AD-2CA3-4078-B3A7-E5C7C4DEDFFB}"/>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03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FE5B-B013-4419-8E38-D7945E158562}"/>
              </a:ext>
            </a:extLst>
          </p:cNvPr>
          <p:cNvSpPr>
            <a:spLocks noGrp="1"/>
          </p:cNvSpPr>
          <p:nvPr>
            <p:ph idx="1"/>
          </p:nvPr>
        </p:nvSpPr>
        <p:spPr>
          <a:xfrm>
            <a:off x="289956" y="1722826"/>
            <a:ext cx="7556500" cy="3219122"/>
          </a:xfrm>
        </p:spPr>
        <p:txBody>
          <a:bodyPr/>
          <a:lstStyle/>
          <a:p>
            <a:r>
              <a:rPr lang="en-US" sz="1600" dirty="0"/>
              <a:t>Main memory</a:t>
            </a:r>
          </a:p>
          <a:p>
            <a:pPr lvl="1"/>
            <a:r>
              <a:rPr lang="en-US" sz="1400" dirty="0"/>
              <a:t>Wide range of lifetime extensions</a:t>
            </a:r>
          </a:p>
          <a:p>
            <a:pPr lvl="1"/>
            <a:r>
              <a:rPr lang="en-US" sz="1400" dirty="0"/>
              <a:t>With quality unconstrained, the mean lifetime extension is 34%</a:t>
            </a:r>
          </a:p>
          <a:p>
            <a:r>
              <a:rPr lang="en-US" sz="1800" dirty="0"/>
              <a:t>Persistent storage</a:t>
            </a:r>
          </a:p>
          <a:p>
            <a:pPr lvl="1"/>
            <a:r>
              <a:rPr lang="en-US" sz="1400" dirty="0"/>
              <a:t>Also more tolerant than main memory benchmarks</a:t>
            </a:r>
          </a:p>
          <a:p>
            <a:r>
              <a:rPr lang="en-US" sz="1600" dirty="0"/>
              <a:t>Bit priority</a:t>
            </a:r>
          </a:p>
          <a:p>
            <a:pPr lvl="1"/>
            <a:r>
              <a:rPr lang="en-US" sz="1400" dirty="0"/>
              <a:t>Bit prioritization had a statistically significant positive impact on quality for almost all applications (except Monte Carlo) (again)</a:t>
            </a:r>
          </a:p>
        </p:txBody>
      </p:sp>
      <p:sp>
        <p:nvSpPr>
          <p:cNvPr id="3" name="Title 2">
            <a:extLst>
              <a:ext uri="{FF2B5EF4-FFF2-40B4-BE49-F238E27FC236}">
                <a16:creationId xmlns:a16="http://schemas.microsoft.com/office/drawing/2014/main" id="{0D1F7009-5C8C-4154-BFEF-6927E22EBB09}"/>
              </a:ext>
            </a:extLst>
          </p:cNvPr>
          <p:cNvSpPr>
            <a:spLocks noGrp="1"/>
          </p:cNvSpPr>
          <p:nvPr>
            <p:ph type="title"/>
          </p:nvPr>
        </p:nvSpPr>
        <p:spPr/>
        <p:txBody>
          <a:bodyPr/>
          <a:lstStyle/>
          <a:p>
            <a:r>
              <a:rPr lang="en-US" dirty="0"/>
              <a:t>Results (2)</a:t>
            </a:r>
          </a:p>
        </p:txBody>
      </p:sp>
      <p:sp>
        <p:nvSpPr>
          <p:cNvPr id="5" name="Rectangle 4">
            <a:extLst>
              <a:ext uri="{FF2B5EF4-FFF2-40B4-BE49-F238E27FC236}">
                <a16:creationId xmlns:a16="http://schemas.microsoft.com/office/drawing/2014/main" id="{8AB82F24-E07E-4A13-9151-C8996746D9EF}"/>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55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FE5B-B013-4419-8E38-D7945E158562}"/>
              </a:ext>
            </a:extLst>
          </p:cNvPr>
          <p:cNvSpPr>
            <a:spLocks noGrp="1"/>
          </p:cNvSpPr>
          <p:nvPr>
            <p:ph idx="1"/>
          </p:nvPr>
        </p:nvSpPr>
        <p:spPr>
          <a:xfrm>
            <a:off x="289956" y="1722826"/>
            <a:ext cx="7556500" cy="3219122"/>
          </a:xfrm>
        </p:spPr>
        <p:txBody>
          <a:bodyPr/>
          <a:lstStyle/>
          <a:p>
            <a:r>
              <a:rPr lang="en-US" sz="1800" dirty="0"/>
              <a:t>Approximate solid-state storage can be implemented with approximate MLCs and failed-block recycling.</a:t>
            </a:r>
          </a:p>
          <a:p>
            <a:r>
              <a:rPr lang="en-US" sz="1800" dirty="0"/>
              <a:t>Results for write acceleration and lifetime extension suggest that approximate storage can help mitigate the drawbacks of solid-state, non-volatile memories such as PCM and Flash while compromising only a small amount of storage quality.</a:t>
            </a:r>
          </a:p>
        </p:txBody>
      </p:sp>
      <p:sp>
        <p:nvSpPr>
          <p:cNvPr id="3" name="Title 2">
            <a:extLst>
              <a:ext uri="{FF2B5EF4-FFF2-40B4-BE49-F238E27FC236}">
                <a16:creationId xmlns:a16="http://schemas.microsoft.com/office/drawing/2014/main" id="{0D1F7009-5C8C-4154-BFEF-6927E22EBB09}"/>
              </a:ext>
            </a:extLst>
          </p:cNvPr>
          <p:cNvSpPr>
            <a:spLocks noGrp="1"/>
          </p:cNvSpPr>
          <p:nvPr>
            <p:ph type="title"/>
          </p:nvPr>
        </p:nvSpPr>
        <p:spPr/>
        <p:txBody>
          <a:bodyPr/>
          <a:lstStyle/>
          <a:p>
            <a:r>
              <a:rPr lang="en-US" dirty="0"/>
              <a:t>Conclusion</a:t>
            </a:r>
          </a:p>
        </p:txBody>
      </p:sp>
      <p:sp>
        <p:nvSpPr>
          <p:cNvPr id="5" name="Rectangle 4">
            <a:extLst>
              <a:ext uri="{FF2B5EF4-FFF2-40B4-BE49-F238E27FC236}">
                <a16:creationId xmlns:a16="http://schemas.microsoft.com/office/drawing/2014/main" id="{9510D702-A102-422C-80CF-E0D9C10B8AD4}"/>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05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600" dirty="0"/>
              <a:t>Which techniques were used to approximate sold-state memory?</a:t>
            </a:r>
          </a:p>
          <a:p>
            <a:pPr lvl="1"/>
            <a:r>
              <a:rPr lang="en-US" sz="1400" dirty="0"/>
              <a:t>A) Applying machine learning predictions to automatically determine which memory cells can function with lower source current</a:t>
            </a:r>
          </a:p>
          <a:p>
            <a:pPr lvl="1"/>
            <a:r>
              <a:rPr lang="en-US" sz="1400" b="1" dirty="0"/>
              <a:t>B) Mapping approximate data onto memory blocks that have exhausted error-correction resources</a:t>
            </a:r>
          </a:p>
          <a:p>
            <a:pPr lvl="1"/>
            <a:r>
              <a:rPr lang="en-US" sz="1400" dirty="0"/>
              <a:t>C) Shorting the anode and cathode in approximate solid-state cells </a:t>
            </a:r>
            <a:r>
              <a:rPr lang="en-US" sz="1400"/>
              <a:t>with special metal</a:t>
            </a:r>
            <a:endParaRPr lang="en-US" sz="1400" dirty="0"/>
          </a:p>
          <a:p>
            <a:pPr lvl="1"/>
            <a:r>
              <a:rPr lang="en-US" sz="1400" b="1" dirty="0"/>
              <a:t>D) Reducing programming pulses used to write to multi-level cells</a:t>
            </a:r>
          </a:p>
        </p:txBody>
      </p:sp>
      <p:sp>
        <p:nvSpPr>
          <p:cNvPr id="4" name="Title 3"/>
          <p:cNvSpPr>
            <a:spLocks noGrp="1"/>
          </p:cNvSpPr>
          <p:nvPr>
            <p:ph type="title"/>
          </p:nvPr>
        </p:nvSpPr>
        <p:spPr/>
        <p:txBody>
          <a:bodyPr/>
          <a:lstStyle/>
          <a:p>
            <a:r>
              <a:rPr lang="en-US" dirty="0"/>
              <a:t>Question 1</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16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2932936"/>
          </a:xfrm>
        </p:spPr>
        <p:txBody>
          <a:bodyPr/>
          <a:lstStyle/>
          <a:p>
            <a:r>
              <a:rPr lang="en-US" sz="1600" dirty="0"/>
              <a:t>Which techniques were implemented to support storing mixed-precision objects in solid-state memory? </a:t>
            </a:r>
          </a:p>
          <a:p>
            <a:pPr lvl="1"/>
            <a:r>
              <a:rPr lang="en-US" sz="1400" dirty="0"/>
              <a:t>A) Instruction pipelining</a:t>
            </a:r>
          </a:p>
          <a:p>
            <a:pPr lvl="1"/>
            <a:r>
              <a:rPr lang="en-US" sz="1400" b="1" dirty="0"/>
              <a:t>B) Forwarding pointers</a:t>
            </a:r>
          </a:p>
          <a:p>
            <a:pPr lvl="1"/>
            <a:r>
              <a:rPr lang="en-US" sz="1400" b="1" dirty="0"/>
              <a:t>C) Ordered layouts</a:t>
            </a:r>
          </a:p>
          <a:p>
            <a:pPr lvl="1"/>
            <a:r>
              <a:rPr lang="en-US" sz="1400" dirty="0"/>
              <a:t>D) Watchdog timers</a:t>
            </a:r>
          </a:p>
        </p:txBody>
      </p:sp>
      <p:sp>
        <p:nvSpPr>
          <p:cNvPr id="4" name="Title 3"/>
          <p:cNvSpPr>
            <a:spLocks noGrp="1"/>
          </p:cNvSpPr>
          <p:nvPr>
            <p:ph type="title"/>
          </p:nvPr>
        </p:nvSpPr>
        <p:spPr/>
        <p:txBody>
          <a:bodyPr/>
          <a:lstStyle/>
          <a:p>
            <a:r>
              <a:rPr lang="en-US" dirty="0"/>
              <a:t>Question 2</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69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2932936"/>
          </a:xfrm>
        </p:spPr>
        <p:txBody>
          <a:bodyPr/>
          <a:lstStyle/>
          <a:p>
            <a:r>
              <a:rPr lang="en-US" sz="1600" dirty="0"/>
              <a:t>How does an approximate solid-state memory module communicate to the OS that a memory block is approximate?</a:t>
            </a:r>
          </a:p>
          <a:p>
            <a:pPr lvl="1"/>
            <a:r>
              <a:rPr lang="en-US" sz="1400" dirty="0"/>
              <a:t>A) I2C transmissions</a:t>
            </a:r>
          </a:p>
          <a:p>
            <a:pPr lvl="1"/>
            <a:r>
              <a:rPr lang="en-US" sz="1400" dirty="0"/>
              <a:t>B) </a:t>
            </a:r>
            <a:r>
              <a:rPr lang="en-US" sz="1400" dirty="0" err="1"/>
              <a:t>WiFi</a:t>
            </a:r>
            <a:endParaRPr lang="en-US" sz="1400" dirty="0"/>
          </a:p>
          <a:p>
            <a:pPr lvl="1"/>
            <a:r>
              <a:rPr lang="en-US" sz="1400" b="1" dirty="0"/>
              <a:t>C) CPU interrupts</a:t>
            </a:r>
          </a:p>
          <a:p>
            <a:pPr lvl="1"/>
            <a:r>
              <a:rPr lang="en-US" sz="1400" dirty="0"/>
              <a:t>D) Neural net neurons</a:t>
            </a:r>
          </a:p>
        </p:txBody>
      </p:sp>
      <p:sp>
        <p:nvSpPr>
          <p:cNvPr id="4" name="Title 3"/>
          <p:cNvSpPr>
            <a:spLocks noGrp="1"/>
          </p:cNvSpPr>
          <p:nvPr>
            <p:ph type="title"/>
          </p:nvPr>
        </p:nvSpPr>
        <p:spPr/>
        <p:txBody>
          <a:bodyPr/>
          <a:lstStyle/>
          <a:p>
            <a:r>
              <a:rPr lang="en-US" dirty="0"/>
              <a:t>Question 3</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67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Approximation strategy =&gt; approximate storage (hardware)</a:t>
            </a:r>
          </a:p>
          <a:p>
            <a:r>
              <a:rPr lang="en-US" dirty="0"/>
              <a:t>How to approximate =&gt; reduce number of programming pulses when writing to MLCs, map approximate data to blocks without hardware error correction</a:t>
            </a:r>
          </a:p>
          <a:p>
            <a:r>
              <a:rPr lang="en-US" dirty="0"/>
              <a:t>What to approximate =&gt; persistent storage </a:t>
            </a:r>
            <a:r>
              <a:rPr lang="en-US" i="1" dirty="0"/>
              <a:t>and</a:t>
            </a:r>
            <a:r>
              <a:rPr lang="en-US" dirty="0"/>
              <a:t> data memory</a:t>
            </a:r>
          </a:p>
        </p:txBody>
      </p:sp>
      <p:sp>
        <p:nvSpPr>
          <p:cNvPr id="4" name="Title 3"/>
          <p:cNvSpPr>
            <a:spLocks noGrp="1"/>
          </p:cNvSpPr>
          <p:nvPr>
            <p:ph type="title"/>
          </p:nvPr>
        </p:nvSpPr>
        <p:spPr/>
        <p:txBody>
          <a:bodyPr/>
          <a:lstStyle/>
          <a:p>
            <a:r>
              <a:rPr lang="en-US" dirty="0"/>
              <a:t>Outline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57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2835214"/>
          </a:xfrm>
        </p:spPr>
        <p:txBody>
          <a:bodyPr/>
          <a:lstStyle/>
          <a:p>
            <a:r>
              <a:rPr lang="en-US" sz="1800" dirty="0"/>
              <a:t>SRAM and DRAM are volatile and therefore limited to transient storage; Flash and PCM can be used for persistent storage</a:t>
            </a:r>
          </a:p>
          <a:p>
            <a:r>
              <a:rPr lang="en-US" sz="1800" dirty="0"/>
              <a:t>Most common interfaces to persistent memories include file systems, and database managements systems</a:t>
            </a:r>
          </a:p>
          <a:p>
            <a:r>
              <a:rPr lang="en-US" sz="1800" dirty="0"/>
              <a:t>For </a:t>
            </a:r>
            <a:r>
              <a:rPr lang="en-US" sz="1800" i="1" dirty="0"/>
              <a:t>approximate</a:t>
            </a:r>
            <a:r>
              <a:rPr lang="en-US" sz="1800" dirty="0"/>
              <a:t> mass storage, use cases include server, mobile, and embedded applications</a:t>
            </a:r>
            <a:endParaRPr lang="en-US" sz="1400" dirty="0"/>
          </a:p>
          <a:p>
            <a:endParaRPr lang="en-US" dirty="0"/>
          </a:p>
        </p:txBody>
      </p:sp>
      <p:sp>
        <p:nvSpPr>
          <p:cNvPr id="4" name="Title 3"/>
          <p:cNvSpPr>
            <a:spLocks noGrp="1"/>
          </p:cNvSpPr>
          <p:nvPr>
            <p:ph type="title"/>
          </p:nvPr>
        </p:nvSpPr>
        <p:spPr/>
        <p:txBody>
          <a:bodyPr/>
          <a:lstStyle/>
          <a:p>
            <a:r>
              <a:rPr lang="en-US" dirty="0"/>
              <a:t>Approximate Persistent Storage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77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800" dirty="0"/>
              <a:t>This paper assumes each object in a store is either approximate or precise. This precision level is set by the load/store instruction and when the object’s memory is allocated.</a:t>
            </a:r>
          </a:p>
          <a:p>
            <a:pPr lvl="1"/>
            <a:r>
              <a:rPr lang="en-US" sz="1400" dirty="0"/>
              <a:t>Therefore the nature of every read or write must be determined at compile-time.</a:t>
            </a:r>
          </a:p>
          <a:p>
            <a:r>
              <a:rPr lang="en-US" sz="1800" dirty="0"/>
              <a:t>The compiler and memory allocator ensure that precise data is always stored in precise blocks.</a:t>
            </a:r>
          </a:p>
          <a:p>
            <a:endParaRPr lang="en-US" dirty="0"/>
          </a:p>
        </p:txBody>
      </p:sp>
      <p:sp>
        <p:nvSpPr>
          <p:cNvPr id="4" name="Title 3"/>
          <p:cNvSpPr>
            <a:spLocks noGrp="1"/>
          </p:cNvSpPr>
          <p:nvPr>
            <p:ph type="title"/>
          </p:nvPr>
        </p:nvSpPr>
        <p:spPr/>
        <p:txBody>
          <a:bodyPr/>
          <a:lstStyle/>
          <a:p>
            <a:r>
              <a:rPr lang="en-US" dirty="0"/>
              <a:t>Approximate Persistent Storage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7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722826"/>
            <a:ext cx="7556500" cy="3316534"/>
          </a:xfrm>
        </p:spPr>
        <p:txBody>
          <a:bodyPr/>
          <a:lstStyle/>
          <a:p>
            <a:r>
              <a:rPr lang="en-US" sz="1800" dirty="0"/>
              <a:t>The interface to approximate memory is simply read and write operations, and for persistent memory, these requests are </a:t>
            </a:r>
            <a:r>
              <a:rPr lang="en-US" sz="1800" dirty="0" err="1"/>
              <a:t>blockwise</a:t>
            </a:r>
            <a:r>
              <a:rPr lang="en-US" sz="1800" dirty="0"/>
              <a:t>.</a:t>
            </a:r>
          </a:p>
          <a:p>
            <a:r>
              <a:rPr lang="en-US" sz="1800" dirty="0"/>
              <a:t>The hardware allocator uses one of two mechanisms depending on whether the memory supports software control of approximation</a:t>
            </a:r>
          </a:p>
          <a:p>
            <a:pPr lvl="1"/>
            <a:r>
              <a:rPr lang="en-US" sz="1600" dirty="0"/>
              <a:t>With software control, the memory gets instructed by the program when it sets the precision state of each memory block via the flag on the write instruction. Reads do not affect the precision state, as this state is set only during allocation (see mechanism 1).</a:t>
            </a:r>
          </a:p>
          <a:p>
            <a:pPr lvl="1"/>
            <a:r>
              <a:rPr lang="en-US" sz="1600" dirty="0"/>
              <a:t>With hardware control, the memory reports a list of approximate blocks to the operating system (see mechanism 2).</a:t>
            </a:r>
          </a:p>
        </p:txBody>
      </p:sp>
      <p:sp>
        <p:nvSpPr>
          <p:cNvPr id="4" name="Title 3"/>
          <p:cNvSpPr>
            <a:spLocks noGrp="1"/>
          </p:cNvSpPr>
          <p:nvPr>
            <p:ph type="title"/>
          </p:nvPr>
        </p:nvSpPr>
        <p:spPr/>
        <p:txBody>
          <a:bodyPr/>
          <a:lstStyle/>
          <a:p>
            <a:r>
              <a:rPr lang="en-US" dirty="0"/>
              <a:t>Hardware Interface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6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521674"/>
            <a:ext cx="7556500" cy="3504036"/>
          </a:xfrm>
        </p:spPr>
        <p:txBody>
          <a:bodyPr/>
          <a:lstStyle/>
          <a:p>
            <a:r>
              <a:rPr lang="en-US" sz="1800" dirty="0"/>
              <a:t>To support “mixed-precision” objects, i.e. objects with a combination of approximate and precise fields, the allocator can either use ordered layout or forwarding pointers.</a:t>
            </a:r>
          </a:p>
          <a:p>
            <a:pPr lvl="1"/>
            <a:r>
              <a:rPr lang="en-US" sz="1600" dirty="0"/>
              <a:t>Ordered layout: mixed objects lay out their object header and precise data first, then the approximate data</a:t>
            </a:r>
          </a:p>
          <a:p>
            <a:pPr lvl="2"/>
            <a:r>
              <a:rPr lang="en-US" sz="1400" dirty="0"/>
              <a:t>Extra fragmentation</a:t>
            </a:r>
          </a:p>
          <a:p>
            <a:pPr lvl="1"/>
            <a:r>
              <a:rPr lang="en-US" sz="1600" dirty="0"/>
              <a:t>Forwarding pointers: all object are in precise memory, but mixed objects contain a pointer to approximate memory where its approximate data is stored</a:t>
            </a:r>
          </a:p>
          <a:p>
            <a:pPr lvl="2"/>
            <a:r>
              <a:rPr lang="en-US" sz="1400" dirty="0"/>
              <a:t>Extra memory overhead</a:t>
            </a:r>
          </a:p>
          <a:p>
            <a:r>
              <a:rPr lang="en-US" sz="1800" dirty="0"/>
              <a:t>Can also specify data element size in a memory access to specify the relative importance of bits within a block.</a:t>
            </a:r>
          </a:p>
        </p:txBody>
      </p:sp>
      <p:sp>
        <p:nvSpPr>
          <p:cNvPr id="4" name="Title 3"/>
          <p:cNvSpPr>
            <a:spLocks noGrp="1"/>
          </p:cNvSpPr>
          <p:nvPr>
            <p:ph type="title"/>
          </p:nvPr>
        </p:nvSpPr>
        <p:spPr>
          <a:xfrm>
            <a:off x="289956" y="893854"/>
            <a:ext cx="7556500" cy="627820"/>
          </a:xfrm>
        </p:spPr>
        <p:txBody>
          <a:bodyPr/>
          <a:lstStyle/>
          <a:p>
            <a:r>
              <a:rPr lang="en-US" dirty="0"/>
              <a:t>Hardware Interface</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08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2096395"/>
            <a:ext cx="7556500" cy="3316534"/>
          </a:xfrm>
        </p:spPr>
        <p:txBody>
          <a:bodyPr/>
          <a:lstStyle/>
          <a:p>
            <a:r>
              <a:rPr lang="en-US" sz="1600" dirty="0"/>
              <a:t>Solid-state memories store an analog value that can be quantized as a digital value. MLCs take advantage of this by storing multiple bits. Precise MLC storage requires error-correction overhead and a tradeoff between size and cost, access time, and energy.</a:t>
            </a:r>
          </a:p>
          <a:p>
            <a:r>
              <a:rPr lang="en-US" sz="1600" dirty="0"/>
              <a:t>Approximate MLCs relax precision restraints to reduce power consumption, increase performance, and utilize denser cells. The authors’ approach is to reduce or eliminate “guard bands” that separate the analog ranges for writes that represent digital values.</a:t>
            </a:r>
          </a:p>
          <a:p>
            <a:r>
              <a:rPr lang="en-US" sz="1600" dirty="0"/>
              <a:t>These guard bands lead to higher tolerance, limiting write performance. By removing or eliminating them, writes can be sped up at the cost of more errors.</a:t>
            </a:r>
          </a:p>
        </p:txBody>
      </p:sp>
      <p:sp>
        <p:nvSpPr>
          <p:cNvPr id="4" name="Title 3"/>
          <p:cNvSpPr>
            <a:spLocks noGrp="1"/>
          </p:cNvSpPr>
          <p:nvPr>
            <p:ph type="title"/>
          </p:nvPr>
        </p:nvSpPr>
        <p:spPr>
          <a:xfrm>
            <a:off x="289956" y="893853"/>
            <a:ext cx="7556500" cy="1202542"/>
          </a:xfrm>
        </p:spPr>
        <p:txBody>
          <a:bodyPr/>
          <a:lstStyle/>
          <a:p>
            <a:r>
              <a:rPr lang="en-US" dirty="0"/>
              <a:t>Approximate multi-level cells (mechanism 1)</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18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Approximate multi-level cells</a:t>
            </a:r>
          </a:p>
        </p:txBody>
      </p:sp>
      <p:sp>
        <p:nvSpPr>
          <p:cNvPr id="2" name="Rectangle 1">
            <a:extLst>
              <a:ext uri="{FF2B5EF4-FFF2-40B4-BE49-F238E27FC236}">
                <a16:creationId xmlns:a16="http://schemas.microsoft.com/office/drawing/2014/main" id="{F9FF3C46-B89A-4BEF-A395-A24740FE455D}"/>
              </a:ext>
            </a:extLst>
          </p:cNvPr>
          <p:cNvSpPr/>
          <p:nvPr/>
        </p:nvSpPr>
        <p:spPr>
          <a:xfrm>
            <a:off x="863600" y="386080"/>
            <a:ext cx="2814320" cy="142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BCAD155-4B8F-4499-8D31-8CC6BAAF028D}"/>
              </a:ext>
            </a:extLst>
          </p:cNvPr>
          <p:cNvPicPr>
            <a:picLocks noChangeAspect="1"/>
          </p:cNvPicPr>
          <p:nvPr/>
        </p:nvPicPr>
        <p:blipFill>
          <a:blip r:embed="rId2"/>
          <a:stretch>
            <a:fillRect/>
          </a:stretch>
        </p:blipFill>
        <p:spPr>
          <a:xfrm>
            <a:off x="2777156" y="1730862"/>
            <a:ext cx="3365378" cy="2658567"/>
          </a:xfrm>
          <a:prstGeom prst="rect">
            <a:avLst/>
          </a:prstGeom>
        </p:spPr>
      </p:pic>
    </p:spTree>
    <p:extLst>
      <p:ext uri="{BB962C8B-B14F-4D97-AF65-F5344CB8AC3E}">
        <p14:creationId xmlns:p14="http://schemas.microsoft.com/office/powerpoint/2010/main" val="3818339858"/>
      </p:ext>
    </p:extLst>
  </p:cSld>
  <p:clrMapOvr>
    <a:masterClrMapping/>
  </p:clrMapOvr>
</p:sld>
</file>

<file path=ppt/theme/theme1.xml><?xml version="1.0" encoding="utf-8"?>
<a:theme xmlns:a="http://schemas.openxmlformats.org/drawingml/2006/main" name="PNE Theme Slide Deck">
  <a:themeElements>
    <a:clrScheme name="Custom 7">
      <a:dk1>
        <a:sysClr val="windowText" lastClr="000000"/>
      </a:dk1>
      <a:lt1>
        <a:sysClr val="window" lastClr="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7402</TotalTime>
  <Words>1836</Words>
  <Application>Microsoft Office PowerPoint</Application>
  <PresentationFormat>On-screen Show (16:9)</PresentationFormat>
  <Paragraphs>118</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Gentona Book</vt:lpstr>
      <vt:lpstr>Quadon Medium</vt:lpstr>
      <vt:lpstr>Rockwell</vt:lpstr>
      <vt:lpstr>Wingdings</vt:lpstr>
      <vt:lpstr>PNE Theme Slide Deck</vt:lpstr>
      <vt:lpstr>Approximate Storage in Solid-State Memories</vt:lpstr>
      <vt:lpstr>Context</vt:lpstr>
      <vt:lpstr>Outline</vt:lpstr>
      <vt:lpstr>Approximate Persistent Storage</vt:lpstr>
      <vt:lpstr>Approximate Persistent Storage</vt:lpstr>
      <vt:lpstr>Hardware Interface</vt:lpstr>
      <vt:lpstr>Hardware Interface</vt:lpstr>
      <vt:lpstr>Approximate multi-level cells (mechanism 1)</vt:lpstr>
      <vt:lpstr>Approximate multi-level cells</vt:lpstr>
      <vt:lpstr>Writes</vt:lpstr>
      <vt:lpstr>Reads</vt:lpstr>
      <vt:lpstr>Encoding values</vt:lpstr>
      <vt:lpstr>Using Failed Memory Cells (mechanism 2)</vt:lpstr>
      <vt:lpstr>Prioritized Bit Correction</vt:lpstr>
      <vt:lpstr>OS-memory Interface</vt:lpstr>
      <vt:lpstr>OS-memory Interface</vt:lpstr>
      <vt:lpstr>OS-memory Interface</vt:lpstr>
      <vt:lpstr>Evaluation</vt:lpstr>
      <vt:lpstr>Results (1)</vt:lpstr>
      <vt:lpstr>Results (1)</vt:lpstr>
      <vt:lpstr>Results (2)</vt:lpstr>
      <vt:lpstr>Results (2)</vt:lpstr>
      <vt:lpstr>Conclusion</vt:lpstr>
      <vt:lpstr>Question 1</vt:lpstr>
      <vt:lpstr>Question 2</vt:lpstr>
      <vt:lpstr>Question 3</vt:lpstr>
      <vt:lpstr>PowerPoint Presentation</vt:lpstr>
    </vt:vector>
  </TitlesOfParts>
  <Company>UF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Performance Data</dc:title>
  <dc:creator>Cocherell,Teresa D</dc:creator>
  <cp:lastModifiedBy>Minchin,Sean J</cp:lastModifiedBy>
  <cp:revision>454</cp:revision>
  <cp:lastPrinted>2014-01-31T19:29:42Z</cp:lastPrinted>
  <dcterms:created xsi:type="dcterms:W3CDTF">2013-09-18T13:46:37Z</dcterms:created>
  <dcterms:modified xsi:type="dcterms:W3CDTF">2020-10-19T16:41:06Z</dcterms:modified>
</cp:coreProperties>
</file>