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7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" userId="2473b780-7ba3-4568-bd57-f60978ab2106" providerId="ADAL" clId="{214211A3-CB84-47F1-BDF2-78E6E3196B29}"/>
    <pc:docChg chg="undo custSel modSld">
      <pc:chgData name="Marco" userId="2473b780-7ba3-4568-bd57-f60978ab2106" providerId="ADAL" clId="{214211A3-CB84-47F1-BDF2-78E6E3196B29}" dt="2020-09-23T15:57:32.709" v="16" actId="1076"/>
      <pc:docMkLst>
        <pc:docMk/>
      </pc:docMkLst>
      <pc:sldChg chg="delSp modSp mod">
        <pc:chgData name="Marco" userId="2473b780-7ba3-4568-bd57-f60978ab2106" providerId="ADAL" clId="{214211A3-CB84-47F1-BDF2-78E6E3196B29}" dt="2020-09-23T15:57:32.709" v="16" actId="1076"/>
        <pc:sldMkLst>
          <pc:docMk/>
          <pc:sldMk cId="2507269901" sldId="265"/>
        </pc:sldMkLst>
        <pc:spChg chg="del mod">
          <ac:chgData name="Marco" userId="2473b780-7ba3-4568-bd57-f60978ab2106" providerId="ADAL" clId="{214211A3-CB84-47F1-BDF2-78E6E3196B29}" dt="2020-09-23T15:57:21.557" v="13" actId="478"/>
          <ac:spMkLst>
            <pc:docMk/>
            <pc:sldMk cId="2507269901" sldId="265"/>
            <ac:spMk id="9" creationId="{E89538F5-2E05-4300-AF48-DC9D7735C29D}"/>
          </ac:spMkLst>
        </pc:spChg>
        <pc:spChg chg="mod">
          <ac:chgData name="Marco" userId="2473b780-7ba3-4568-bd57-f60978ab2106" providerId="ADAL" clId="{214211A3-CB84-47F1-BDF2-78E6E3196B29}" dt="2020-09-23T15:57:32.709" v="16" actId="1076"/>
          <ac:spMkLst>
            <pc:docMk/>
            <pc:sldMk cId="2507269901" sldId="265"/>
            <ac:spMk id="11" creationId="{B95A178F-7C6D-45A4-B3AB-C2C144C698D1}"/>
          </ac:spMkLst>
        </pc:spChg>
        <pc:picChg chg="mod">
          <ac:chgData name="Marco" userId="2473b780-7ba3-4568-bd57-f60978ab2106" providerId="ADAL" clId="{214211A3-CB84-47F1-BDF2-78E6E3196B29}" dt="2020-09-23T15:57:32.709" v="16" actId="1076"/>
          <ac:picMkLst>
            <pc:docMk/>
            <pc:sldMk cId="2507269901" sldId="265"/>
            <ac:picMk id="3" creationId="{DBBE7DA3-2E96-4012-819D-D3F9C26989AD}"/>
          </ac:picMkLst>
        </pc:picChg>
        <pc:picChg chg="del">
          <ac:chgData name="Marco" userId="2473b780-7ba3-4568-bd57-f60978ab2106" providerId="ADAL" clId="{214211A3-CB84-47F1-BDF2-78E6E3196B29}" dt="2020-09-23T15:57:18.648" v="11" actId="478"/>
          <ac:picMkLst>
            <pc:docMk/>
            <pc:sldMk cId="2507269901" sldId="265"/>
            <ac:picMk id="4" creationId="{2D556363-8EF6-44DE-9CE1-163F3D92E9B3}"/>
          </ac:picMkLst>
        </pc:picChg>
      </pc:sldChg>
      <pc:sldChg chg="modSp mod">
        <pc:chgData name="Marco" userId="2473b780-7ba3-4568-bd57-f60978ab2106" providerId="ADAL" clId="{214211A3-CB84-47F1-BDF2-78E6E3196B29}" dt="2020-09-23T11:34:25.631" v="8" actId="13926"/>
        <pc:sldMkLst>
          <pc:docMk/>
          <pc:sldMk cId="3686179541" sldId="273"/>
        </pc:sldMkLst>
        <pc:spChg chg="mod">
          <ac:chgData name="Marco" userId="2473b780-7ba3-4568-bd57-f60978ab2106" providerId="ADAL" clId="{214211A3-CB84-47F1-BDF2-78E6E3196B29}" dt="2020-09-23T11:34:25.631" v="8" actId="13926"/>
          <ac:spMkLst>
            <pc:docMk/>
            <pc:sldMk cId="3686179541" sldId="273"/>
            <ac:spMk id="4" creationId="{CCF2E45F-6094-492A-96D1-0CF26D11E261}"/>
          </ac:spMkLst>
        </pc:spChg>
      </pc:sldChg>
      <pc:sldChg chg="modSp mod">
        <pc:chgData name="Marco" userId="2473b780-7ba3-4568-bd57-f60978ab2106" providerId="ADAL" clId="{214211A3-CB84-47F1-BDF2-78E6E3196B29}" dt="2020-09-23T11:34:29.459" v="10" actId="13926"/>
        <pc:sldMkLst>
          <pc:docMk/>
          <pc:sldMk cId="4226472190" sldId="275"/>
        </pc:sldMkLst>
        <pc:spChg chg="mod">
          <ac:chgData name="Marco" userId="2473b780-7ba3-4568-bd57-f60978ab2106" providerId="ADAL" clId="{214211A3-CB84-47F1-BDF2-78E6E3196B29}" dt="2020-09-23T11:34:29.459" v="10" actId="13926"/>
          <ac:spMkLst>
            <pc:docMk/>
            <pc:sldMk cId="4226472190" sldId="275"/>
            <ac:spMk id="4" creationId="{CCF2E45F-6094-492A-96D1-0CF26D11E2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27C6-1C9F-46ED-82D7-205D32F1B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cap="none" dirty="0">
                <a:effectLst/>
                <a:latin typeface="Arial" panose="020B0604020202020204" pitchFamily="34" charset="0"/>
              </a:rPr>
              <a:t>Verifying Quantitative Reliability for Programs That Execute on Unreliable Hardware</a:t>
            </a:r>
            <a:endParaRPr lang="en-US" sz="3200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2C84F1-5AF7-44BB-AD01-6DDFA75F3B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n-US" cap="none" dirty="0"/>
              <a:t>Michael </a:t>
            </a:r>
            <a:r>
              <a:rPr lang="en-US" cap="none" dirty="0" err="1"/>
              <a:t>Carbin</a:t>
            </a:r>
            <a:r>
              <a:rPr lang="en-US" cap="none" dirty="0"/>
              <a:t>, </a:t>
            </a:r>
            <a:r>
              <a:rPr lang="en-US" cap="none" dirty="0" err="1"/>
              <a:t>Sasa</a:t>
            </a:r>
            <a:r>
              <a:rPr lang="en-US" cap="none" dirty="0"/>
              <a:t> </a:t>
            </a:r>
            <a:r>
              <a:rPr lang="en-US" cap="none" dirty="0" err="1"/>
              <a:t>Misailovic</a:t>
            </a:r>
            <a:r>
              <a:rPr lang="en-US" cap="none" dirty="0"/>
              <a:t>, Martin C. </a:t>
            </a:r>
            <a:r>
              <a:rPr lang="en-US" cap="none" dirty="0" err="1"/>
              <a:t>Rinard</a:t>
            </a:r>
            <a:endParaRPr lang="en-US" cap="none" dirty="0"/>
          </a:p>
          <a:p>
            <a:pPr algn="r"/>
            <a:endParaRPr lang="en-US" cap="none" dirty="0"/>
          </a:p>
          <a:p>
            <a:pPr algn="r"/>
            <a:endParaRPr lang="en-US" cap="none" dirty="0"/>
          </a:p>
          <a:p>
            <a:pPr algn="r"/>
            <a:r>
              <a:rPr lang="en-US" cap="none" dirty="0"/>
              <a:t>Presentation by Marco Menendez</a:t>
            </a:r>
          </a:p>
        </p:txBody>
      </p:sp>
    </p:spTree>
    <p:extLst>
      <p:ext uri="{BB962C8B-B14F-4D97-AF65-F5344CB8AC3E}">
        <p14:creationId xmlns:p14="http://schemas.microsoft.com/office/powerpoint/2010/main" val="136795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Reliability Analysis</a:t>
            </a:r>
            <a:br>
              <a:rPr lang="en-US" cap="none" dirty="0"/>
            </a:br>
            <a:r>
              <a:rPr lang="en-US" sz="2000" cap="none" dirty="0"/>
              <a:t>Special Cases</a:t>
            </a:r>
            <a:endParaRPr lang="en-US" cap="none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72A7C0C7-4695-4589-99ED-95B8E7BDD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0788" y="5360974"/>
            <a:ext cx="7210424" cy="1016380"/>
          </a:xfrm>
        </p:spPr>
        <p:txBody>
          <a:bodyPr>
            <a:normAutofit/>
          </a:bodyPr>
          <a:lstStyle/>
          <a:p>
            <a:r>
              <a:rPr lang="en-US" dirty="0"/>
              <a:t>While loops come in bounded and unbounded varieties in Rely.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3F060C-8971-43E8-ADFA-94228197A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136" y="1746702"/>
            <a:ext cx="6760552" cy="336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86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Applications</a:t>
            </a:r>
            <a:br>
              <a:rPr lang="en-US" cap="none" dirty="0"/>
            </a:br>
            <a:r>
              <a:rPr lang="en-US" sz="2200" cap="none" dirty="0"/>
              <a:t>Checkable Computations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05DA743-3A06-4C66-BB46-17506A7F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1491"/>
            <a:ext cx="9905999" cy="3784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Checkable Computations:</a:t>
            </a:r>
          </a:p>
          <a:p>
            <a:r>
              <a:rPr lang="en-US" dirty="0"/>
              <a:t>Benefit sourced solely from running on unreliable hardware perfectly.</a:t>
            </a:r>
          </a:p>
          <a:p>
            <a:r>
              <a:rPr lang="en-US" dirty="0"/>
              <a:t>Feasible calculations include only those with a quick way to check for correctness. i.e. Newton’s method for finding function roots.</a:t>
            </a:r>
          </a:p>
          <a:p>
            <a:r>
              <a:rPr lang="en-US" dirty="0"/>
              <a:t>Paper highlights an implementation where upon a verified failure the result is rerun on reliable hardware. Depending on the reliable vs. unreliable benefit and the probability of error, a net positive can be gained.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11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Applications</a:t>
            </a:r>
            <a:br>
              <a:rPr lang="en-US" cap="none" dirty="0"/>
            </a:br>
            <a:r>
              <a:rPr lang="en-US" sz="2200" cap="none" dirty="0"/>
              <a:t>Approximate Computations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05DA743-3A06-4C66-BB46-17506A7F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1491"/>
            <a:ext cx="9905999" cy="3822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200" dirty="0" err="1"/>
              <a:t>search_ref</a:t>
            </a:r>
            <a:r>
              <a:rPr lang="en-US" sz="2200" dirty="0"/>
              <a:t>: x264 pixel block search algorithm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83F2A6-0940-4A26-AEF4-F761BE326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188" y="3106615"/>
            <a:ext cx="4486813" cy="24321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056CEF-D858-42EF-A004-20195BB87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9148" y="1685925"/>
            <a:ext cx="2965115" cy="393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1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Applications</a:t>
            </a:r>
            <a:br>
              <a:rPr lang="en-US" cap="none" dirty="0"/>
            </a:br>
            <a:r>
              <a:rPr lang="en-US" sz="2200" cap="none" dirty="0"/>
              <a:t>Approximate Computations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05DA743-3A06-4C66-BB46-17506A7F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1491"/>
            <a:ext cx="9905999" cy="3822559"/>
          </a:xfrm>
        </p:spPr>
        <p:txBody>
          <a:bodyPr>
            <a:normAutofit/>
          </a:bodyPr>
          <a:lstStyle/>
          <a:p>
            <a:r>
              <a:rPr lang="en-US" dirty="0"/>
              <a:t>Paper detailed finding a reasonable reliability value using experiments.</a:t>
            </a:r>
          </a:p>
          <a:p>
            <a:r>
              <a:rPr lang="en-US" dirty="0"/>
              <a:t>In a custom reliable search-ref, a percentage of the time the worst-case block was chosen, then the quality of the output was compared using the Quality Loss Metric (QLM) used in a previous paper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79630-F0CD-4D4A-A0A4-517D86B6A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623" y="4419600"/>
            <a:ext cx="65055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10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Applications</a:t>
            </a:r>
            <a:br>
              <a:rPr lang="en-US" cap="none" dirty="0"/>
            </a:br>
            <a:r>
              <a:rPr lang="en-US" sz="2200" cap="none" dirty="0"/>
              <a:t>Approximate Computations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05DA743-3A06-4C66-BB46-17506A7F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1491"/>
            <a:ext cx="9905999" cy="3822559"/>
          </a:xfrm>
        </p:spPr>
        <p:txBody>
          <a:bodyPr>
            <a:normAutofit/>
          </a:bodyPr>
          <a:lstStyle/>
          <a:p>
            <a:r>
              <a:rPr lang="en-US" dirty="0"/>
              <a:t>With Rely, the implementation on the unreliable hardware could be verified to be within the reliability specification needed to be within the acceptable quality loss. </a:t>
            </a:r>
          </a:p>
          <a:p>
            <a:r>
              <a:rPr lang="en-US" dirty="0"/>
              <a:t>Depending on unreliable hardware speedup/efficiency a net positive can be achieved.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79630-F0CD-4D4A-A0A4-517D86B6A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623" y="4925032"/>
            <a:ext cx="65055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23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Final Thoughts</a:t>
            </a:r>
            <a:br>
              <a:rPr lang="en-US" cap="none" dirty="0"/>
            </a:br>
            <a:endParaRPr lang="en-US" sz="2200" cap="none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05DA743-3A06-4C66-BB46-17506A7F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1491"/>
            <a:ext cx="9905999" cy="382255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Very specific use case due to targeted special reliable/unreliable architecture.</a:t>
            </a:r>
          </a:p>
          <a:p>
            <a:r>
              <a:rPr lang="en-US" dirty="0"/>
              <a:t>Entire language and analysis structured on unreliable hardware meaning generating quantitative probabilities with approximate computing software algorithms incompatible by design.</a:t>
            </a:r>
          </a:p>
          <a:p>
            <a:r>
              <a:rPr lang="en-US" dirty="0"/>
              <a:t>Depends on fixed reliability specifications for hardware.</a:t>
            </a:r>
          </a:p>
          <a:p>
            <a:r>
              <a:rPr lang="en-US" dirty="0"/>
              <a:t>Actual implementation work of approximate computing completely manual.</a:t>
            </a:r>
          </a:p>
          <a:p>
            <a:r>
              <a:rPr lang="en-US" dirty="0"/>
              <a:t>This paper’s spiritual successor is Chisel - a system for reliability- and accuracy-aware optimization of approximate computational kernels that run on approximate hardware platforms.</a:t>
            </a:r>
          </a:p>
        </p:txBody>
      </p:sp>
    </p:spTree>
    <p:extLst>
      <p:ext uri="{BB962C8B-B14F-4D97-AF65-F5344CB8AC3E}">
        <p14:creationId xmlns:p14="http://schemas.microsoft.com/office/powerpoint/2010/main" val="1086966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Multiple Choice Questions</a:t>
            </a:r>
            <a:br>
              <a:rPr lang="en-US" cap="none" dirty="0"/>
            </a:br>
            <a:endParaRPr lang="en-US" sz="2200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2E45F-6094-492A-96D1-0CF26D11E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382712"/>
            <a:ext cx="9905999" cy="454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What is a “soft error” in memory?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a) An error that still allows a program to continue.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highlight>
                  <a:srgbClr val="808080"/>
                </a:highlight>
              </a:rPr>
              <a:t>b) A corruption in/of a piece of data.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c) An error caused specifically by physical damage.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d) An error that comforts you when things break.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What is “unreliable” hardware in the context of the Rely programming language?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a) Hardware that is generally slower than conventional hardware.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b) Hardware that</a:t>
            </a:r>
            <a:r>
              <a:rPr lang="en-US" b="1" dirty="0"/>
              <a:t> </a:t>
            </a:r>
            <a:r>
              <a:rPr lang="en-US" dirty="0"/>
              <a:t>has been damaged by external forces.</a:t>
            </a:r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c) Hardware that may be tampered with by foreign adversaries.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highlight>
                  <a:srgbClr val="808080"/>
                </a:highlight>
              </a:rPr>
              <a:t>d) Hardware that has a probability of failure with each operation.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7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Multiple Choice Questions</a:t>
            </a:r>
            <a:br>
              <a:rPr lang="en-US" cap="none" dirty="0"/>
            </a:br>
            <a:endParaRPr lang="en-US" sz="2200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2E45F-6094-492A-96D1-0CF26D11E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382712"/>
            <a:ext cx="10763250" cy="2884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What is a checkable computation in the context of the Rely programming language?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/>
              <a:t>A computation that can be evaluated continuously while being calculated.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en-US" b="1" dirty="0">
                <a:highlight>
                  <a:srgbClr val="808080"/>
                </a:highlight>
              </a:rPr>
              <a:t>A computation that can be quickly evaluated for correctness afterwards.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/>
              <a:t>A computation that will generate an error if the computation fails.</a:t>
            </a:r>
          </a:p>
          <a:p>
            <a:pPr marL="457200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/>
              <a:t>A computation that will generate a status alongside an answer upon completion.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72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67407"/>
          </a:xfrm>
        </p:spPr>
        <p:txBody>
          <a:bodyPr>
            <a:normAutofit/>
          </a:bodyPr>
          <a:lstStyle/>
          <a:p>
            <a:r>
              <a:rPr lang="en-US" cap="none" dirty="0"/>
              <a:t>Questions?</a:t>
            </a:r>
            <a:endParaRPr lang="en-US" sz="2200" cap="none" dirty="0"/>
          </a:p>
        </p:txBody>
      </p:sp>
    </p:spTree>
    <p:extLst>
      <p:ext uri="{BB962C8B-B14F-4D97-AF65-F5344CB8AC3E}">
        <p14:creationId xmlns:p14="http://schemas.microsoft.com/office/powerpoint/2010/main" val="372396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/>
              <a:t>Overview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108B9-C0A9-41D3-8E94-ABE550AD9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paper introduces the </a:t>
            </a:r>
            <a:r>
              <a:rPr lang="en-US" i="1" dirty="0"/>
              <a:t>Rely</a:t>
            </a:r>
            <a:r>
              <a:rPr lang="en-US" dirty="0"/>
              <a:t> programming language.</a:t>
            </a:r>
          </a:p>
          <a:p>
            <a:r>
              <a:rPr lang="en-US" dirty="0"/>
              <a:t>Rely will generate a quantitative reliability measure for an application depending on inputted reliability specifications.</a:t>
            </a:r>
          </a:p>
          <a:p>
            <a:r>
              <a:rPr lang="en-US" dirty="0"/>
              <a:t>This language allows a developer to determine if a program running on unreliable hardware produces a correct response enough of the time according to a preset threshold. </a:t>
            </a:r>
          </a:p>
        </p:txBody>
      </p:sp>
    </p:spTree>
    <p:extLst>
      <p:ext uri="{BB962C8B-B14F-4D97-AF65-F5344CB8AC3E}">
        <p14:creationId xmlns:p14="http://schemas.microsoft.com/office/powerpoint/2010/main" val="265380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78A47D-4F17-40FE-AB70-7AF78A957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00" y="-1428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BE3A7E-6A3F-401E-A025-BBB8FDB8D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tx1"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1EE9036-817C-476C-BD59-B5184F9A3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098087A-B4E4-4300-A841-44988BD88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BD5F4B-A39C-4DF9-84E4-A4D33F30E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FA9858-BFA0-4D5B-AF72-B1B65EB06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508A5F3-AFE0-4750-A9C2-B51A514FF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2B4AAEB-ABF4-42A7-BE52-0B442190D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767C370-4A42-4376-8CAE-606C4BC8F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6205F53-9C95-4954-B97C-1625BB8A3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C80B58E-3469-43E9-96FC-D747B6983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7A4ED2-DDD7-4B4D-A39C-9B0121C88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2C14A85-E7A9-4E1D-809F-20F5CFA78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3D51E32-9399-4B7F-8D91-BF9A068B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69F9D2-502D-4C1D-ABA5-02B1BF2A0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AE555C6-5623-478A-BF35-63E9929A3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3D3AED4-A69E-4301-9BB4-436DC5F0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3B8082C-2D81-48D7-8B45-85B7C8929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AD35461-BA86-408B-8A29-244EB2F2F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38E495-B6C6-4857-899B-CDD584831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20A751E-054C-4EC2-8DA3-0EC923A65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6E8E701-3D21-4E5C-AB6E-9A7404697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31BDA41-D09D-4984-B888-756F5F81B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DC943D2-20E4-4C00-82D2-D405A7C00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BC34A74-80A2-4DE1-8ADC-BBD170903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6C3CA25-431F-4E26-952D-4AA9C4C72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776D1836-82AE-40EF-9829-C6B8D2CF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A8E397E-ADF9-45C1-98F4-3F5A86378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E07CFD9-357F-40BC-A792-CE874BFE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082673"/>
            <a:ext cx="2869416" cy="4708528"/>
          </a:xfrm>
        </p:spPr>
        <p:txBody>
          <a:bodyPr>
            <a:normAutofit/>
          </a:bodyPr>
          <a:lstStyle/>
          <a:p>
            <a:pPr algn="r"/>
            <a:r>
              <a:rPr lang="en-US" sz="4000" cap="none"/>
              <a:t>Background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5ECEC0-FF5D-4348-92C7-1EA7C61E7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108B9-C0A9-41D3-8E94-ABE550AD9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1082673"/>
            <a:ext cx="5751237" cy="4708528"/>
          </a:xfrm>
        </p:spPr>
        <p:txBody>
          <a:bodyPr anchor="ctr">
            <a:normAutofit/>
          </a:bodyPr>
          <a:lstStyle/>
          <a:p>
            <a:r>
              <a:rPr lang="en-US" sz="1800"/>
              <a:t>Soft Errors – A type of error where a signal or datum is wrong.</a:t>
            </a:r>
          </a:p>
          <a:p>
            <a:r>
              <a:rPr lang="en-US" sz="1800"/>
              <a:t>Critical Regions – Pieces of code that need to be performed without soft errors.</a:t>
            </a:r>
          </a:p>
          <a:p>
            <a:r>
              <a:rPr lang="en-US" sz="1800"/>
              <a:t>Approximate Regions – Pieces of code that can tolerate a percentage of soft errors.</a:t>
            </a:r>
          </a:p>
          <a:p>
            <a:r>
              <a:rPr lang="en-US" sz="1800"/>
              <a:t>Paper differentiates Rely from existing tools that binarily define critical versus approximate regions. </a:t>
            </a:r>
          </a:p>
          <a:p>
            <a:r>
              <a:rPr lang="en-US" sz="1800"/>
              <a:t>Rely’s purpose is to show that approximate regions meet a minimum level of correct execution.</a:t>
            </a:r>
          </a:p>
          <a:p>
            <a:pPr marL="0" indent="0">
              <a:buNone/>
            </a:pPr>
            <a:endParaRPr lang="en-US" sz="180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4E035BE-9FF4-43D3-BC25-CF582D7FF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alpha val="60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F98BCEB2-EC20-4E84-A994-0AC37292C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A2E1821-AEDF-417E-9F17-83379E9C0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CB3734E2-8292-4B47-B6AB-0E5A058DE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A0B09C51-29AB-45C0-B707-CCFB9DF28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510C0CED-AE1B-45AE-B5E1-57521E589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591F2327-4B45-41AA-B41C-7404B6A1E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A63224C-41A0-42C0-96F6-0B2BE99A1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7C00B9F-C253-4776-9935-EC02254A4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5062D4AA-13F3-4064-8440-FFE8562D8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3E143B27-CB82-440B-879B-D25C1891C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29548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Quantitative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108B9-C0A9-41D3-8E94-ABE550AD9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Rely computes the </a:t>
            </a:r>
            <a:r>
              <a:rPr lang="en-US" cap="none" dirty="0"/>
              <a:t>Quantitative Reliability of a computation.</a:t>
            </a:r>
            <a:endParaRPr lang="en-US" dirty="0"/>
          </a:p>
          <a:p>
            <a:r>
              <a:rPr lang="en-US" dirty="0"/>
              <a:t>The probability with which the computation produces a correct result when its approximate regions execute on unreliable hardware.</a:t>
            </a:r>
          </a:p>
          <a:p>
            <a:r>
              <a:rPr lang="en-US" dirty="0"/>
              <a:t>Simply, given a hardware reliability specification and a program written in Rely, an analysis produces, for each resulting computation, a conservative probability that the value is correctly generated despite the presence of soft errors.</a:t>
            </a:r>
          </a:p>
        </p:txBody>
      </p:sp>
    </p:spTree>
    <p:extLst>
      <p:ext uri="{BB962C8B-B14F-4D97-AF65-F5344CB8AC3E}">
        <p14:creationId xmlns:p14="http://schemas.microsoft.com/office/powerpoint/2010/main" val="217520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Machine Model</a:t>
            </a:r>
            <a:br>
              <a:rPr lang="en-US" cap="none" dirty="0"/>
            </a:br>
            <a:r>
              <a:rPr lang="en-US" sz="2000" cap="none" dirty="0"/>
              <a:t>Defining “Unreliable Hardware”</a:t>
            </a:r>
            <a:endParaRPr lang="en-US" cap="non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BD93B5-9B35-4C5F-8780-620C23796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1" y="2097088"/>
            <a:ext cx="4689234" cy="1833962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261A02-FCC6-4CAB-8BC8-01613A781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27" y="2249487"/>
            <a:ext cx="4710683" cy="3541714"/>
          </a:xfrm>
        </p:spPr>
        <p:txBody>
          <a:bodyPr>
            <a:normAutofit fontScale="92500"/>
          </a:bodyPr>
          <a:lstStyle/>
          <a:p>
            <a:r>
              <a:rPr lang="en-US" dirty="0"/>
              <a:t>Rely assumes an architecture with reliable/unreliable ALUs and reliable and unreliable memory.</a:t>
            </a:r>
          </a:p>
          <a:p>
            <a:r>
              <a:rPr lang="en-US" dirty="0"/>
              <a:t>Unreliable components have a probability of incorrect result.</a:t>
            </a:r>
          </a:p>
          <a:p>
            <a:r>
              <a:rPr lang="en-US" dirty="0"/>
              <a:t>Unreliable components in real life would be faster or more energy efficient than reliable ones.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4D884A-2EF0-486C-9D7C-5CA4F8FD3F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412" y="4224569"/>
            <a:ext cx="4689233" cy="2086595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986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Unreliable Syntax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261A02-FCC6-4CAB-8BC8-01613A781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2690" y="3264160"/>
            <a:ext cx="2819400" cy="58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Unreliable Operators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F9376048-A8B1-40E0-AF5D-9D61616E15FD}"/>
              </a:ext>
            </a:extLst>
          </p:cNvPr>
          <p:cNvSpPr txBox="1">
            <a:spLocks/>
          </p:cNvSpPr>
          <p:nvPr/>
        </p:nvSpPr>
        <p:spPr>
          <a:xfrm>
            <a:off x="7238513" y="3251121"/>
            <a:ext cx="2819400" cy="58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Unreliable Memory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B3E066-B97D-4622-B76E-8B0233581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414" y="2097088"/>
            <a:ext cx="4212249" cy="11678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A8513F-6969-48DB-82E5-7F930B0E8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413" y="2096278"/>
            <a:ext cx="4661955" cy="1167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7AD0FD-5DB4-48DF-B34F-B58C7B557C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694" y="4011007"/>
            <a:ext cx="4061436" cy="1499811"/>
          </a:xfrm>
          <a:prstGeom prst="rect">
            <a:avLst/>
          </a:prstGeom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DF50E33-0A2A-4C79-BF0C-0871C09D1450}"/>
              </a:ext>
            </a:extLst>
          </p:cNvPr>
          <p:cNvSpPr txBox="1">
            <a:spLocks/>
          </p:cNvSpPr>
          <p:nvPr/>
        </p:nvSpPr>
        <p:spPr>
          <a:xfrm>
            <a:off x="4657239" y="5547509"/>
            <a:ext cx="2883695" cy="588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Unreliable Comparisons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7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Output Reliability Specifications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DD9F8D2-DF3A-4A1E-889F-D27EDAD1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4045091"/>
            <a:ext cx="9905999" cy="188053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search_ref’s</a:t>
            </a:r>
            <a:r>
              <a:rPr lang="en-US" dirty="0"/>
              <a:t> outputs must have a joint reliability that is at least 99% correct given the </a:t>
            </a:r>
            <a:r>
              <a:rPr lang="en-US" u="sng" dirty="0"/>
              <a:t>inputs being reliable.</a:t>
            </a:r>
          </a:p>
          <a:p>
            <a:r>
              <a:rPr lang="en-US" dirty="0"/>
              <a:t>Parameters of this function are </a:t>
            </a:r>
            <a:r>
              <a:rPr lang="en-US" dirty="0" err="1"/>
              <a:t>pblocks</a:t>
            </a:r>
            <a:r>
              <a:rPr lang="en-US" dirty="0"/>
              <a:t>(3), a three-dimensional array of pixels, and </a:t>
            </a:r>
            <a:r>
              <a:rPr lang="en-US" dirty="0" err="1"/>
              <a:t>cblocks</a:t>
            </a:r>
            <a:r>
              <a:rPr lang="en-US" dirty="0"/>
              <a:t>(2), a two dimensional array of pixels.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AA576D-787D-4719-8B72-BE5E6187D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937" y="2097088"/>
            <a:ext cx="76009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83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Reliability Analysis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DD9F8D2-DF3A-4A1E-889F-D27EDAD1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9" cy="1880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Probabilities based solely on whether no faults occur. Pathways that lead to a correct result are not considered.</a:t>
            </a:r>
          </a:p>
          <a:p>
            <a:r>
              <a:rPr lang="en-US" dirty="0"/>
              <a:t>Probabilities calculated with preconditions that start from the return statement and work up through the program flow until the start of the function.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BE7DA3-2E96-4012-819D-D3F9C2698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636" y="4502355"/>
            <a:ext cx="4635719" cy="58450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5A178F-7C6D-45A4-B3AB-C2C144C698D1}"/>
              </a:ext>
            </a:extLst>
          </p:cNvPr>
          <p:cNvSpPr txBox="1"/>
          <p:nvPr/>
        </p:nvSpPr>
        <p:spPr>
          <a:xfrm>
            <a:off x="4880305" y="5086859"/>
            <a:ext cx="1730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 Precondition</a:t>
            </a:r>
          </a:p>
        </p:txBody>
      </p:sp>
    </p:spTree>
    <p:extLst>
      <p:ext uri="{BB962C8B-B14F-4D97-AF65-F5344CB8AC3E}">
        <p14:creationId xmlns:p14="http://schemas.microsoft.com/office/powerpoint/2010/main" val="250726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7E7E-BEFB-4C99-938F-D91DCA2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cap="none" dirty="0"/>
              <a:t>Reliability Analysis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5C2E8C-3AA3-4534-837A-FF808CB54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100" y="4063898"/>
            <a:ext cx="5376619" cy="1373043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53CD0E-5C2F-4F81-B34C-2FF48BD65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087463"/>
            <a:ext cx="9905999" cy="1880533"/>
          </a:xfrm>
        </p:spPr>
        <p:txBody>
          <a:bodyPr>
            <a:normAutofit/>
          </a:bodyPr>
          <a:lstStyle/>
          <a:p>
            <a:r>
              <a:rPr lang="en-US" dirty="0"/>
              <a:t>After generating preconditions, the results are checked against the specifications in order to validate the calculations to the required reliability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1449188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878</Words>
  <Application>Microsoft Office PowerPoint</Application>
  <PresentationFormat>Widescreen</PresentationFormat>
  <Paragraphs>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Tw Cen MT</vt:lpstr>
      <vt:lpstr>Circuit</vt:lpstr>
      <vt:lpstr>Verifying Quantitative Reliability for Programs That Execute on Unreliable Hardware</vt:lpstr>
      <vt:lpstr>Overview</vt:lpstr>
      <vt:lpstr>Background</vt:lpstr>
      <vt:lpstr>Quantitative Reliability</vt:lpstr>
      <vt:lpstr>Machine Model Defining “Unreliable Hardware”</vt:lpstr>
      <vt:lpstr>Unreliable Syntax</vt:lpstr>
      <vt:lpstr>Output Reliability Specifications</vt:lpstr>
      <vt:lpstr>Reliability Analysis</vt:lpstr>
      <vt:lpstr>Reliability Analysis</vt:lpstr>
      <vt:lpstr>Reliability Analysis Special Cases</vt:lpstr>
      <vt:lpstr>Applications Checkable Computations</vt:lpstr>
      <vt:lpstr>Applications Approximate Computations</vt:lpstr>
      <vt:lpstr>Applications Approximate Computations</vt:lpstr>
      <vt:lpstr>Applications Approximate Computations</vt:lpstr>
      <vt:lpstr>Final Thoughts </vt:lpstr>
      <vt:lpstr>Multiple Choice Questions </vt:lpstr>
      <vt:lpstr>Multiple Choice Questions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Verifying Quantitative Reliability for Programs That Execute on Unreliable Hardware</dc:title>
  <dc:creator>Menendez,Marco</dc:creator>
  <cp:lastModifiedBy>Menendez,Marco</cp:lastModifiedBy>
  <cp:revision>20</cp:revision>
  <dcterms:created xsi:type="dcterms:W3CDTF">2020-09-23T03:30:14Z</dcterms:created>
  <dcterms:modified xsi:type="dcterms:W3CDTF">2020-09-23T15:57:45Z</dcterms:modified>
</cp:coreProperties>
</file>