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03" r:id="rId2"/>
    <p:sldId id="331" r:id="rId3"/>
    <p:sldId id="332" r:id="rId4"/>
    <p:sldId id="309" r:id="rId5"/>
    <p:sldId id="310" r:id="rId6"/>
    <p:sldId id="311" r:id="rId7"/>
    <p:sldId id="333" r:id="rId8"/>
    <p:sldId id="330" r:id="rId9"/>
    <p:sldId id="334" r:id="rId10"/>
    <p:sldId id="335" r:id="rId11"/>
    <p:sldId id="308" r:id="rId12"/>
    <p:sldId id="337" r:id="rId13"/>
    <p:sldId id="338" r:id="rId14"/>
    <p:sldId id="339" r:id="rId15"/>
    <p:sldId id="340" r:id="rId16"/>
    <p:sldId id="341" r:id="rId17"/>
    <p:sldId id="342" r:id="rId18"/>
    <p:sldId id="344" r:id="rId19"/>
    <p:sldId id="345" r:id="rId20"/>
    <p:sldId id="349" r:id="rId21"/>
    <p:sldId id="350" r:id="rId22"/>
    <p:sldId id="351" r:id="rId23"/>
    <p:sldId id="352" r:id="rId24"/>
    <p:sldId id="348" r:id="rId25"/>
    <p:sldId id="346" r:id="rId26"/>
    <p:sldId id="347" r:id="rId27"/>
    <p:sldId id="343" r:id="rId28"/>
    <p:sldId id="319" r:id="rId29"/>
    <p:sldId id="328" r:id="rId30"/>
    <p:sldId id="329" r:id="rId31"/>
    <p:sldId id="256" r:id="rId32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85DB48C-3AA3-4CB5-92B6-62E934940C14}">
          <p14:sldIdLst>
            <p14:sldId id="303"/>
            <p14:sldId id="331"/>
            <p14:sldId id="332"/>
            <p14:sldId id="309"/>
            <p14:sldId id="310"/>
            <p14:sldId id="311"/>
            <p14:sldId id="333"/>
            <p14:sldId id="330"/>
            <p14:sldId id="334"/>
            <p14:sldId id="335"/>
            <p14:sldId id="308"/>
            <p14:sldId id="337"/>
            <p14:sldId id="338"/>
            <p14:sldId id="339"/>
            <p14:sldId id="340"/>
            <p14:sldId id="341"/>
            <p14:sldId id="342"/>
            <p14:sldId id="344"/>
            <p14:sldId id="345"/>
            <p14:sldId id="349"/>
            <p14:sldId id="350"/>
            <p14:sldId id="351"/>
            <p14:sldId id="352"/>
            <p14:sldId id="348"/>
            <p14:sldId id="346"/>
            <p14:sldId id="347"/>
            <p14:sldId id="343"/>
            <p14:sldId id="319"/>
            <p14:sldId id="328"/>
            <p14:sldId id="329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85087" autoAdjust="0"/>
  </p:normalViewPr>
  <p:slideViewPr>
    <p:cSldViewPr snapToGrid="0" snapToObjects="1">
      <p:cViewPr varScale="1">
        <p:scale>
          <a:sx n="182" d="100"/>
          <a:sy n="182" d="100"/>
        </p:scale>
        <p:origin x="4050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 smtClean="0"/>
              <a:pPr>
                <a:defRPr/>
              </a:pPr>
              <a:t>11/23/2020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6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7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1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0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6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0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increasing the number of packets sent makes multicast behave worse and worse and that MOM and Network Serialization performs significantly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Sidenote: 8% difference from simulation vs real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7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3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3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30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is not you but a host application requesting something, maybe a database.  Checking stock for the latest AMD CPUs, can’t have only one database.  Client doesn’t know about speculation, only committed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6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Leader is determined by round robin and the view number.  All replicas make an assumption on what the view number is.  Leader is only for sync and reconciliation</a:t>
            </a:r>
          </a:p>
          <a:p>
            <a:endParaRPr lang="en-US" dirty="0"/>
          </a:p>
          <a:p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Speculative processing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commits requests efficiently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in the normal case where messages are ordered and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1" dirty="0">
                <a:solidFill>
                  <a:srgbClr val="242021"/>
                </a:solidFill>
                <a:effectLst/>
                <a:latin typeface="CMMI10"/>
              </a:rPr>
              <a:t>&lt;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f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CMMI10"/>
              </a:rPr>
              <a:t>/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2 replicas have failed (</a:t>
            </a:r>
            <a:r>
              <a:rPr lang="en-US" sz="1800" b="0" i="0" dirty="0">
                <a:solidFill>
                  <a:srgbClr val="0000CC"/>
                </a:solidFill>
                <a:effectLst/>
                <a:latin typeface="NimbusRomNo9L-Regu"/>
              </a:rPr>
              <a:t>Section 4.2.2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)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1" dirty="0">
                <a:solidFill>
                  <a:srgbClr val="242021"/>
                </a:solidFill>
                <a:effectLst/>
                <a:latin typeface="CMSY10"/>
              </a:rPr>
              <a:t>•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Synchronization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periodically verifies that replicas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have speculatively executed the same requests in the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same order (</a:t>
            </a:r>
            <a:r>
              <a:rPr lang="en-US" sz="1800" b="0" i="0" dirty="0">
                <a:solidFill>
                  <a:srgbClr val="0000CC"/>
                </a:solidFill>
                <a:effectLst/>
                <a:latin typeface="NimbusRomNo9L-Regu"/>
              </a:rPr>
              <a:t>Section 4.2.3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)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1" dirty="0">
                <a:solidFill>
                  <a:srgbClr val="242021"/>
                </a:solidFill>
                <a:effectLst/>
                <a:latin typeface="CMSY10"/>
              </a:rPr>
              <a:t>•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Reconciliation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ensures progress when requests are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delivered out of order or when between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f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CMMI10"/>
              </a:rPr>
              <a:t>/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2 and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  <a:t>f</a:t>
            </a:r>
            <a:br>
              <a:rPr lang="en-US" sz="1800" b="0" i="1" dirty="0">
                <a:solidFill>
                  <a:srgbClr val="242021"/>
                </a:solidFill>
                <a:effectLst/>
                <a:latin typeface="NimbusRomNo9L-ReguItal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nodes have failed (</a:t>
            </a:r>
            <a:r>
              <a:rPr lang="en-US" sz="1800" b="0" i="0" dirty="0">
                <a:solidFill>
                  <a:srgbClr val="0000CC"/>
                </a:solidFill>
                <a:effectLst/>
                <a:latin typeface="NimbusRomNo9L-Regu"/>
              </a:rPr>
              <a:t>Section 4.2.4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NimbusRomNo9L-Regu"/>
              </a:rPr>
              <a:t>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Each state has it’s own type of messages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27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Recovery – Failed and recovered</a:t>
            </a:r>
          </a:p>
          <a:p>
            <a:r>
              <a:rPr lang="en-US" dirty="0"/>
              <a:t>Reconfiguration – Failed and replaced</a:t>
            </a:r>
          </a:p>
          <a:p>
            <a:endParaRPr lang="en-US" dirty="0"/>
          </a:p>
          <a:p>
            <a:r>
              <a:rPr lang="en-US" dirty="0"/>
              <a:t>Committed – only clients see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25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9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figure does not take into account the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88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46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98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9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74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1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IS BEING APPROXIMATED: Rollback </a:t>
            </a:r>
            <a:r>
              <a:rPr lang="en-US" dirty="0" err="1"/>
              <a:t>netcode</a:t>
            </a:r>
            <a:r>
              <a:rPr lang="en-US" dirty="0"/>
              <a:t>, branch prediction, like ML already exploiting an already “approximate” type of environment due to message resends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whole point of networking is to go fast but also be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paper proposes is MOM and Speculative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Broadcast: Printer services</a:t>
            </a:r>
          </a:p>
          <a:p>
            <a:r>
              <a:rPr lang="en-US" dirty="0"/>
              <a:t>Multicast: Services 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0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1524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6685" y="1136854"/>
            <a:ext cx="2170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0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0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AE0F5-5504-3846-951C-F929F716A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0C5E0-FA08-504F-A519-20D7EB6C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2205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Gentona Book"/>
          <a:ea typeface="MS PGothic" panose="020B0600070205080204" pitchFamily="34" charset="-128"/>
          <a:cs typeface="Gentona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298" y="1063867"/>
            <a:ext cx="8211742" cy="1419568"/>
          </a:xfrm>
        </p:spPr>
        <p:txBody>
          <a:bodyPr/>
          <a:lstStyle/>
          <a:p>
            <a:r>
              <a:rPr lang="en-US" sz="4400" dirty="0"/>
              <a:t>Designing Distributed Systems Using Approximate Synchrony in Data Center Networks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299" y="2805243"/>
            <a:ext cx="8681355" cy="581025"/>
          </a:xfrm>
        </p:spPr>
        <p:txBody>
          <a:bodyPr/>
          <a:lstStyle/>
          <a:p>
            <a:r>
              <a:rPr lang="en-US" dirty="0"/>
              <a:t>By: Ports, Li, Liu, Sharma, Krishnamurthy @ UW</a:t>
            </a:r>
          </a:p>
          <a:p>
            <a:r>
              <a:rPr lang="en-US" dirty="0"/>
              <a:t>Presented By: Alexis Rodriguez</a:t>
            </a:r>
          </a:p>
          <a:p>
            <a:r>
              <a:rPr lang="en-US" dirty="0"/>
              <a:t>Group: De’Andre Miles, Tevin Thames, Alexis Rodriguez</a:t>
            </a:r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5345127" cy="3108722"/>
          </a:xfrm>
        </p:spPr>
        <p:txBody>
          <a:bodyPr/>
          <a:lstStyle/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One to many (e.g. machine A to machine B &amp; C)</a:t>
            </a:r>
          </a:p>
          <a:p>
            <a:r>
              <a:rPr lang="en-US" dirty="0"/>
              <a:t>Mostly-Ordered Multicast (MOM)</a:t>
            </a:r>
          </a:p>
          <a:p>
            <a:pPr lvl="1"/>
            <a:r>
              <a:rPr lang="en-US" dirty="0"/>
              <a:t>Same as multicast but better.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FA2A1-C491-4A18-896C-A3F64D6E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49" y="1827495"/>
            <a:ext cx="2676899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29255-C387-42EA-988C-278E2EF1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81" y="1535785"/>
            <a:ext cx="4391638" cy="2562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A649E5-DFFF-420E-84BE-5C3A7BD354AF}"/>
              </a:ext>
            </a:extLst>
          </p:cNvPr>
          <p:cNvSpPr/>
          <p:nvPr/>
        </p:nvSpPr>
        <p:spPr>
          <a:xfrm>
            <a:off x="2455569" y="410108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4CBA9-34E6-496D-A2F8-156B26D160D9}"/>
              </a:ext>
            </a:extLst>
          </p:cNvPr>
          <p:cNvSpPr txBox="1"/>
          <p:nvPr/>
        </p:nvSpPr>
        <p:spPr>
          <a:xfrm>
            <a:off x="7482114" y="408586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@ t = 0</a:t>
            </a:r>
          </a:p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@ t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29255-C387-42EA-988C-278E2EF1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81" y="1535785"/>
            <a:ext cx="4391638" cy="2562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A649E5-DFFF-420E-84BE-5C3A7BD354AF}"/>
              </a:ext>
            </a:extLst>
          </p:cNvPr>
          <p:cNvSpPr/>
          <p:nvPr/>
        </p:nvSpPr>
        <p:spPr>
          <a:xfrm>
            <a:off x="3414574" y="2889323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4CBA9-34E6-496D-A2F8-156B26D160D9}"/>
              </a:ext>
            </a:extLst>
          </p:cNvPr>
          <p:cNvSpPr txBox="1"/>
          <p:nvPr/>
        </p:nvSpPr>
        <p:spPr>
          <a:xfrm>
            <a:off x="7482114" y="408586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@ t = 0</a:t>
            </a:r>
          </a:p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@ t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B933D-D554-4423-AB64-9A5F2A097D2D}"/>
              </a:ext>
            </a:extLst>
          </p:cNvPr>
          <p:cNvSpPr/>
          <p:nvPr/>
        </p:nvSpPr>
        <p:spPr>
          <a:xfrm>
            <a:off x="5522154" y="410108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596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29255-C387-42EA-988C-278E2EF1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81" y="1535785"/>
            <a:ext cx="4391638" cy="2562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A649E5-DFFF-420E-84BE-5C3A7BD354AF}"/>
              </a:ext>
            </a:extLst>
          </p:cNvPr>
          <p:cNvSpPr/>
          <p:nvPr/>
        </p:nvSpPr>
        <p:spPr>
          <a:xfrm>
            <a:off x="3087256" y="405917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4CBA9-34E6-496D-A2F8-156B26D160D9}"/>
              </a:ext>
            </a:extLst>
          </p:cNvPr>
          <p:cNvSpPr txBox="1"/>
          <p:nvPr/>
        </p:nvSpPr>
        <p:spPr>
          <a:xfrm>
            <a:off x="7482114" y="408586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@ t = 0</a:t>
            </a:r>
          </a:p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@ t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09321-2112-458F-8A64-AC1A0F6A94FE}"/>
              </a:ext>
            </a:extLst>
          </p:cNvPr>
          <p:cNvSpPr/>
          <p:nvPr/>
        </p:nvSpPr>
        <p:spPr>
          <a:xfrm>
            <a:off x="5666905" y="165036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59EE8-52B8-4E91-BB41-9F940FC710C0}"/>
              </a:ext>
            </a:extLst>
          </p:cNvPr>
          <p:cNvSpPr/>
          <p:nvPr/>
        </p:nvSpPr>
        <p:spPr>
          <a:xfrm>
            <a:off x="6321433" y="2799647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857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29255-C387-42EA-988C-278E2EF1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81" y="1535785"/>
            <a:ext cx="4391638" cy="2562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A649E5-DFFF-420E-84BE-5C3A7BD354AF}"/>
              </a:ext>
            </a:extLst>
          </p:cNvPr>
          <p:cNvSpPr/>
          <p:nvPr/>
        </p:nvSpPr>
        <p:spPr>
          <a:xfrm>
            <a:off x="3087256" y="405917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4CBA9-34E6-496D-A2F8-156B26D160D9}"/>
              </a:ext>
            </a:extLst>
          </p:cNvPr>
          <p:cNvSpPr txBox="1"/>
          <p:nvPr/>
        </p:nvSpPr>
        <p:spPr>
          <a:xfrm>
            <a:off x="7482114" y="408586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@ t = 0</a:t>
            </a:r>
          </a:p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@ t =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09321-2112-458F-8A64-AC1A0F6A94FE}"/>
              </a:ext>
            </a:extLst>
          </p:cNvPr>
          <p:cNvSpPr/>
          <p:nvPr/>
        </p:nvSpPr>
        <p:spPr>
          <a:xfrm>
            <a:off x="6232130" y="4442593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E39DE-5780-45C5-8AB6-80E080B15DBF}"/>
              </a:ext>
            </a:extLst>
          </p:cNvPr>
          <p:cNvSpPr/>
          <p:nvPr/>
        </p:nvSpPr>
        <p:spPr>
          <a:xfrm>
            <a:off x="6232130" y="4068778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D69F9-D3B8-4E90-84E1-8A823AFE28DB}"/>
              </a:ext>
            </a:extLst>
          </p:cNvPr>
          <p:cNvSpPr/>
          <p:nvPr/>
        </p:nvSpPr>
        <p:spPr>
          <a:xfrm>
            <a:off x="3087255" y="4442593"/>
            <a:ext cx="535689" cy="307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062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4282044" cy="3108722"/>
          </a:xfrm>
        </p:spPr>
        <p:txBody>
          <a:bodyPr/>
          <a:lstStyle/>
          <a:p>
            <a:r>
              <a:rPr lang="en-US" dirty="0"/>
              <a:t>Topology-aware multicast</a:t>
            </a:r>
          </a:p>
          <a:p>
            <a:pPr lvl="1"/>
            <a:r>
              <a:rPr lang="en-US" dirty="0"/>
              <a:t>All same link counts</a:t>
            </a:r>
          </a:p>
          <a:p>
            <a:r>
              <a:rPr lang="en-US" dirty="0"/>
              <a:t>High-priority multicast (QoS)</a:t>
            </a:r>
          </a:p>
          <a:p>
            <a:pPr lvl="1"/>
            <a:r>
              <a:rPr lang="en-US" dirty="0"/>
              <a:t>Messages stay in order regardless of congestion</a:t>
            </a:r>
          </a:p>
          <a:p>
            <a:r>
              <a:rPr lang="en-US" dirty="0"/>
              <a:t>In-network Serialization</a:t>
            </a:r>
          </a:p>
          <a:p>
            <a:pPr lvl="1"/>
            <a:r>
              <a:rPr lang="en-US" dirty="0"/>
              <a:t>Send to the top then distribute</a:t>
            </a:r>
          </a:p>
          <a:p>
            <a:r>
              <a:rPr lang="en-US" dirty="0"/>
              <a:t>All of this done via SDN (OpenFlow)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Mostly-Ordered Multicast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2625E-D648-4E0C-8BD1-4925C47B9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854" y="1625601"/>
            <a:ext cx="4332291" cy="21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E1A5A-1E19-41CA-9B4C-CC9A46F2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79" y="1525102"/>
            <a:ext cx="5784841" cy="28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D63DD-6D7F-42D1-8980-BCD7BD96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1553996"/>
            <a:ext cx="8451542" cy="23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2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Part 2 – Speculative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0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pPr lvl="1"/>
            <a:r>
              <a:rPr lang="en-US" i="1" dirty="0" err="1"/>
              <a:t>Paxos</a:t>
            </a:r>
            <a:r>
              <a:rPr lang="en-US" i="1" dirty="0"/>
              <a:t> is a family of protocols for solving consensus in a network of unreliable or fallible processors. Consensus is the process of agreeing on one result among a group of participants. - Wikipedia</a:t>
            </a:r>
          </a:p>
          <a:p>
            <a:pPr lvl="1"/>
            <a:r>
              <a:rPr lang="en-US" dirty="0"/>
              <a:t>See references for more details</a:t>
            </a:r>
          </a:p>
          <a:p>
            <a:r>
              <a:rPr lang="en-US" dirty="0"/>
              <a:t>Why is it important?</a:t>
            </a:r>
          </a:p>
          <a:p>
            <a:pPr lvl="1"/>
            <a:r>
              <a:rPr lang="en-US" dirty="0"/>
              <a:t>Need to ensure replication is consistent across all services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26508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298316"/>
            <a:ext cx="7556500" cy="3108722"/>
          </a:xfrm>
        </p:spPr>
        <p:txBody>
          <a:bodyPr/>
          <a:lstStyle/>
          <a:p>
            <a:r>
              <a:rPr lang="en-US" dirty="0"/>
              <a:t>How it relates to us?</a:t>
            </a:r>
          </a:p>
          <a:p>
            <a:r>
              <a:rPr lang="en-US" dirty="0"/>
              <a:t>Part 1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Mostly-Ordered Multicast (MOM)</a:t>
            </a:r>
          </a:p>
          <a:p>
            <a:pPr lvl="1"/>
            <a:r>
              <a:rPr lang="en-US" dirty="0"/>
              <a:t>Results</a:t>
            </a:r>
          </a:p>
          <a:p>
            <a:r>
              <a:rPr lang="en-US" dirty="0"/>
              <a:t>Part 2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  <a:p>
            <a:pPr lvl="1"/>
            <a:r>
              <a:rPr lang="en-US" dirty="0"/>
              <a:t>Results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301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What is Speculative </a:t>
            </a:r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An improved </a:t>
            </a:r>
            <a:r>
              <a:rPr lang="en-US" dirty="0" err="1"/>
              <a:t>Paxos</a:t>
            </a:r>
            <a:r>
              <a:rPr lang="en-US" dirty="0"/>
              <a:t> protocol proposed in this paper</a:t>
            </a:r>
          </a:p>
          <a:p>
            <a:pPr lvl="1"/>
            <a:r>
              <a:rPr lang="en-US" dirty="0"/>
              <a:t>Relies on MOM for efficiency and is a network primitive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6B024-3693-49D4-B805-F64B0BC1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9" y="2737614"/>
            <a:ext cx="3601745" cy="1825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D0030-0E00-48A1-96A6-CA8C96972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5" y="2834376"/>
            <a:ext cx="3601745" cy="1797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9A321-E759-4B9D-82A0-9891DCD7D7E4}"/>
              </a:ext>
            </a:extLst>
          </p:cNvPr>
          <p:cNvSpPr txBox="1"/>
          <p:nvPr/>
        </p:nvSpPr>
        <p:spPr>
          <a:xfrm>
            <a:off x="1833871" y="4563156"/>
            <a:ext cx="80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2A9D3-A31B-4B47-B328-6B27E8ED0CDA}"/>
              </a:ext>
            </a:extLst>
          </p:cNvPr>
          <p:cNvSpPr txBox="1"/>
          <p:nvPr/>
        </p:nvSpPr>
        <p:spPr>
          <a:xfrm>
            <a:off x="5659942" y="4563156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8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Sub-Protocols</a:t>
            </a:r>
          </a:p>
          <a:p>
            <a:pPr lvl="1"/>
            <a:r>
              <a:rPr lang="en-US" dirty="0"/>
              <a:t>Speculative processing</a:t>
            </a:r>
          </a:p>
          <a:p>
            <a:pPr lvl="2"/>
            <a:r>
              <a:rPr lang="en-US" dirty="0"/>
              <a:t>Can still continue when &lt; f/2 replicas have failed</a:t>
            </a:r>
          </a:p>
          <a:p>
            <a:pPr lvl="1"/>
            <a:r>
              <a:rPr lang="en-US" dirty="0"/>
              <a:t>Synchronization</a:t>
            </a:r>
          </a:p>
          <a:p>
            <a:pPr lvl="1"/>
            <a:r>
              <a:rPr lang="en-US" dirty="0"/>
              <a:t>Reconciliation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6B024-3693-49D4-B805-F64B0BC1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9" y="2737614"/>
            <a:ext cx="3601745" cy="1825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2A9D3-A31B-4B47-B328-6B27E8ED0CDA}"/>
              </a:ext>
            </a:extLst>
          </p:cNvPr>
          <p:cNvSpPr txBox="1"/>
          <p:nvPr/>
        </p:nvSpPr>
        <p:spPr>
          <a:xfrm>
            <a:off x="5659942" y="4563156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2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Replica States</a:t>
            </a:r>
          </a:p>
          <a:p>
            <a:pPr lvl="1"/>
            <a:r>
              <a:rPr lang="en-US" dirty="0"/>
              <a:t>Normal</a:t>
            </a:r>
          </a:p>
          <a:p>
            <a:pPr lvl="1"/>
            <a:r>
              <a:rPr lang="en-US" dirty="0"/>
              <a:t>Reconciliation</a:t>
            </a:r>
          </a:p>
          <a:p>
            <a:pPr lvl="1"/>
            <a:r>
              <a:rPr lang="en-US" dirty="0"/>
              <a:t>Recovery</a:t>
            </a:r>
          </a:p>
          <a:p>
            <a:pPr lvl="1"/>
            <a:r>
              <a:rPr lang="en-US" dirty="0"/>
              <a:t>Reconfiguration</a:t>
            </a:r>
          </a:p>
          <a:p>
            <a:r>
              <a:rPr lang="en-US" dirty="0"/>
              <a:t>Log States</a:t>
            </a:r>
          </a:p>
          <a:p>
            <a:pPr lvl="1"/>
            <a:r>
              <a:rPr lang="en-US" dirty="0"/>
              <a:t>Committed</a:t>
            </a:r>
          </a:p>
          <a:p>
            <a:pPr lvl="1"/>
            <a:r>
              <a:rPr lang="en-US" dirty="0"/>
              <a:t>Speculative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6B024-3693-49D4-B805-F64B0BC1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9" y="2737614"/>
            <a:ext cx="3601745" cy="1825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2A9D3-A31B-4B47-B328-6B27E8ED0CDA}"/>
              </a:ext>
            </a:extLst>
          </p:cNvPr>
          <p:cNvSpPr txBox="1"/>
          <p:nvPr/>
        </p:nvSpPr>
        <p:spPr>
          <a:xfrm>
            <a:off x="5659942" y="4563156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0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4376387" cy="310872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superquorum</a:t>
            </a:r>
            <a:r>
              <a:rPr lang="en-US" dirty="0"/>
              <a:t> of f + [f/2] + 1 is required, not majority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6B024-3693-49D4-B805-F64B0BC1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9" y="2737614"/>
            <a:ext cx="3601745" cy="1825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2A9D3-A31B-4B47-B328-6B27E8ED0CDA}"/>
              </a:ext>
            </a:extLst>
          </p:cNvPr>
          <p:cNvSpPr txBox="1"/>
          <p:nvPr/>
        </p:nvSpPr>
        <p:spPr>
          <a:xfrm>
            <a:off x="5659942" y="4563156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4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126B8-C5F4-4E5B-81F8-B12751D0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7" y="2093926"/>
            <a:ext cx="7220857" cy="13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6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1E381-91A0-4839-98C0-7A91DE40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5" y="1727199"/>
            <a:ext cx="3822263" cy="2371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F5DCA-5EDA-4B86-A179-75F2D3353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1727199"/>
            <a:ext cx="4001562" cy="24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992E7-9C41-4B34-B023-27F82DE1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" y="1559643"/>
            <a:ext cx="4005099" cy="14284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0E4AA1-874C-4BAE-A004-D226884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720" y="1559643"/>
            <a:ext cx="3258787" cy="2003322"/>
          </a:xfrm>
        </p:spPr>
        <p:txBody>
          <a:bodyPr/>
          <a:lstStyle/>
          <a:p>
            <a:r>
              <a:rPr lang="en-US" dirty="0"/>
              <a:t>Library LoC: 10k</a:t>
            </a:r>
          </a:p>
          <a:p>
            <a:r>
              <a:rPr lang="en-US" dirty="0"/>
              <a:t>Key-value Store</a:t>
            </a:r>
          </a:p>
          <a:p>
            <a:pPr lvl="1"/>
            <a:r>
              <a:rPr lang="en-US" dirty="0"/>
              <a:t>Speculative </a:t>
            </a:r>
            <a:r>
              <a:rPr lang="en-US" dirty="0" err="1"/>
              <a:t>Paxos</a:t>
            </a:r>
            <a:r>
              <a:rPr lang="en-US" dirty="0"/>
              <a:t>: 1.01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Fast </a:t>
            </a:r>
            <a:r>
              <a:rPr lang="en-US" dirty="0" err="1"/>
              <a:t>Paxos</a:t>
            </a:r>
            <a:r>
              <a:rPr lang="en-US" dirty="0"/>
              <a:t>: 1.12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 err="1"/>
              <a:t>Paxos</a:t>
            </a:r>
            <a:r>
              <a:rPr lang="en-US" dirty="0"/>
              <a:t>: 1.44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726FEC-DE1F-46A1-B9F7-38CECEA9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20" y="3628572"/>
            <a:ext cx="3279339" cy="12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44662-860D-493E-AB92-80B0CB01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Explanation of </a:t>
            </a:r>
            <a:r>
              <a:rPr lang="en-US" dirty="0" err="1"/>
              <a:t>Paxos</a:t>
            </a:r>
            <a:endParaRPr lang="en-US" dirty="0"/>
          </a:p>
          <a:p>
            <a:pPr lvl="1"/>
            <a:r>
              <a:rPr lang="en-US" dirty="0"/>
              <a:t>https://en.wikipedia.org/wiki/Paxos_(computer_science)</a:t>
            </a:r>
          </a:p>
          <a:p>
            <a:pPr lvl="1"/>
            <a:r>
              <a:rPr lang="en-US" dirty="0"/>
              <a:t>http://www.read.seas.harvard.edu/~kohler/class/08w-dsi/mazieres07paxos.pdf</a:t>
            </a:r>
          </a:p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https://en.wikipedia.org/wiki/Multicast</a:t>
            </a:r>
          </a:p>
        </p:txBody>
      </p:sp>
    </p:spTree>
    <p:extLst>
      <p:ext uri="{BB962C8B-B14F-4D97-AF65-F5344CB8AC3E}">
        <p14:creationId xmlns:p14="http://schemas.microsoft.com/office/powerpoint/2010/main" val="96260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4" y="1400039"/>
            <a:ext cx="7287639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1</a:t>
            </a:r>
          </a:p>
          <a:p>
            <a:pPr lvl="1"/>
            <a:r>
              <a:rPr lang="en-US" dirty="0"/>
              <a:t>Which methods were used to improve multicast via MOM?</a:t>
            </a:r>
          </a:p>
          <a:p>
            <a:pPr lvl="2"/>
            <a:r>
              <a:rPr lang="en-US" dirty="0"/>
              <a:t>A) Topology-aware multicast</a:t>
            </a:r>
          </a:p>
          <a:p>
            <a:pPr lvl="2"/>
            <a:r>
              <a:rPr lang="en-US" dirty="0"/>
              <a:t>B) High-priority multicast</a:t>
            </a:r>
          </a:p>
          <a:p>
            <a:pPr lvl="2"/>
            <a:r>
              <a:rPr lang="en-US" dirty="0"/>
              <a:t>C) In-network serialization</a:t>
            </a:r>
          </a:p>
          <a:p>
            <a:pPr lvl="2"/>
            <a:r>
              <a:rPr lang="en-US" dirty="0"/>
              <a:t>D) Link redundancy</a:t>
            </a:r>
          </a:p>
          <a:p>
            <a:pPr lvl="2"/>
            <a:r>
              <a:rPr lang="en-US" dirty="0"/>
              <a:t>E) Shortest path first</a:t>
            </a:r>
          </a:p>
          <a:p>
            <a:pPr lvl="2"/>
            <a:endParaRPr lang="en-US" dirty="0"/>
          </a:p>
          <a:p>
            <a:r>
              <a:rPr lang="en-US" dirty="0"/>
              <a:t>Answer: A, B, and C</a:t>
            </a:r>
          </a:p>
        </p:txBody>
      </p:sp>
    </p:spTree>
    <p:extLst>
      <p:ext uri="{BB962C8B-B14F-4D97-AF65-F5344CB8AC3E}">
        <p14:creationId xmlns:p14="http://schemas.microsoft.com/office/powerpoint/2010/main" val="320178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4" y="1400039"/>
            <a:ext cx="7786881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2</a:t>
            </a:r>
          </a:p>
          <a:p>
            <a:pPr lvl="1"/>
            <a:r>
              <a:rPr lang="en-US" dirty="0"/>
              <a:t>How much latency did Speculative </a:t>
            </a:r>
            <a:r>
              <a:rPr lang="en-US" dirty="0" err="1"/>
              <a:t>Paxos</a:t>
            </a:r>
            <a:r>
              <a:rPr lang="en-US" dirty="0"/>
              <a:t> achieve?</a:t>
            </a:r>
          </a:p>
          <a:p>
            <a:pPr lvl="2"/>
            <a:r>
              <a:rPr lang="en-US" dirty="0"/>
              <a:t>A) 1</a:t>
            </a:r>
          </a:p>
          <a:p>
            <a:pPr lvl="2"/>
            <a:r>
              <a:rPr lang="en-US" dirty="0"/>
              <a:t>B) 2</a:t>
            </a:r>
          </a:p>
          <a:p>
            <a:pPr lvl="2"/>
            <a:r>
              <a:rPr lang="en-US" dirty="0"/>
              <a:t>C) 3</a:t>
            </a:r>
          </a:p>
          <a:p>
            <a:pPr lvl="2"/>
            <a:r>
              <a:rPr lang="en-US" dirty="0"/>
              <a:t>D) 4</a:t>
            </a:r>
          </a:p>
          <a:p>
            <a:r>
              <a:rPr lang="en-US" dirty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05589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How it relates to us?</a:t>
            </a:r>
          </a:p>
        </p:txBody>
      </p:sp>
    </p:spTree>
    <p:extLst>
      <p:ext uri="{BB962C8B-B14F-4D97-AF65-F5344CB8AC3E}">
        <p14:creationId xmlns:p14="http://schemas.microsoft.com/office/powerpoint/2010/main" val="2041174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5" y="1400039"/>
            <a:ext cx="8018108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3</a:t>
            </a:r>
          </a:p>
          <a:p>
            <a:pPr lvl="1"/>
            <a:r>
              <a:rPr lang="en-US" dirty="0"/>
              <a:t>What is </a:t>
            </a:r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A) A rival convention of PAX</a:t>
            </a:r>
          </a:p>
          <a:p>
            <a:pPr lvl="2"/>
            <a:r>
              <a:rPr lang="en-US" dirty="0"/>
              <a:t>B) An operating system for network devices</a:t>
            </a:r>
          </a:p>
          <a:p>
            <a:pPr lvl="2"/>
            <a:r>
              <a:rPr lang="en-US" dirty="0"/>
              <a:t>C) A protocol for determining a majority of disagreement</a:t>
            </a:r>
          </a:p>
          <a:p>
            <a:pPr lvl="2"/>
            <a:r>
              <a:rPr lang="en-US" dirty="0"/>
              <a:t>D) A family of protocols for solving consensus in a network of unreliable or fallible processors</a:t>
            </a:r>
          </a:p>
          <a:p>
            <a:r>
              <a:rPr lang="en-US" dirty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83167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17392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Type of approximation? </a:t>
            </a:r>
            <a:r>
              <a:rPr lang="en-US" b="1" dirty="0"/>
              <a:t>Software, communication, algorithmic</a:t>
            </a:r>
          </a:p>
          <a:p>
            <a:pPr>
              <a:spcBef>
                <a:spcPts val="600"/>
              </a:spcBef>
            </a:pPr>
            <a:r>
              <a:rPr lang="en-US" dirty="0"/>
              <a:t>Approximation strategy? </a:t>
            </a:r>
            <a:r>
              <a:rPr lang="en-US" b="1" dirty="0"/>
              <a:t>Exploits assumptions and network behavior</a:t>
            </a:r>
          </a:p>
          <a:p>
            <a:pPr>
              <a:spcBef>
                <a:spcPts val="600"/>
              </a:spcBef>
            </a:pPr>
            <a:r>
              <a:rPr lang="en-US" dirty="0"/>
              <a:t>How is it done?  </a:t>
            </a:r>
            <a:r>
              <a:rPr lang="en-US" b="1" dirty="0" err="1"/>
              <a:t>Superquorum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en-US" dirty="0"/>
              <a:t>What is being approximated?  </a:t>
            </a:r>
            <a:r>
              <a:rPr lang="en-US" b="1" dirty="0"/>
              <a:t>Synchronization in an asynchronous environment (packet ordering)</a:t>
            </a:r>
          </a:p>
          <a:p>
            <a:pPr>
              <a:spcBef>
                <a:spcPts val="600"/>
              </a:spcBef>
            </a:pPr>
            <a:r>
              <a:rPr lang="en-US" dirty="0"/>
              <a:t>How to determine what to approximate? </a:t>
            </a:r>
            <a:r>
              <a:rPr lang="en-US" b="1" dirty="0"/>
              <a:t>N/A</a:t>
            </a:r>
          </a:p>
          <a:p>
            <a:pPr>
              <a:spcBef>
                <a:spcPts val="600"/>
              </a:spcBef>
            </a:pPr>
            <a:r>
              <a:rPr lang="en-US" dirty="0"/>
              <a:t>How much approximation is acceptable? </a:t>
            </a:r>
            <a:r>
              <a:rPr lang="en-US" b="1" dirty="0"/>
              <a:t>None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What applications are being targeted? </a:t>
            </a:r>
            <a:r>
              <a:rPr lang="en-US" b="1" dirty="0"/>
              <a:t>Timestamping, databases, lock managing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Answers To What We Are Looking For</a:t>
            </a:r>
          </a:p>
        </p:txBody>
      </p:sp>
    </p:spTree>
    <p:extLst>
      <p:ext uri="{BB962C8B-B14F-4D97-AF65-F5344CB8AC3E}">
        <p14:creationId xmlns:p14="http://schemas.microsoft.com/office/powerpoint/2010/main" val="48580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Latency and congestion reduction and throughput improvement in distributed networks/systems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What is Being Solved?</a:t>
            </a:r>
          </a:p>
        </p:txBody>
      </p:sp>
    </p:spTree>
    <p:extLst>
      <p:ext uri="{BB962C8B-B14F-4D97-AF65-F5344CB8AC3E}">
        <p14:creationId xmlns:p14="http://schemas.microsoft.com/office/powerpoint/2010/main" val="23061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Mostly-Ordered Multicast</a:t>
            </a:r>
          </a:p>
          <a:p>
            <a:pPr>
              <a:spcBef>
                <a:spcPts val="600"/>
              </a:spcBef>
            </a:pPr>
            <a:r>
              <a:rPr lang="en-US" dirty="0"/>
              <a:t>Speculative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How is it Solved?</a:t>
            </a:r>
          </a:p>
        </p:txBody>
      </p:sp>
    </p:spTree>
    <p:extLst>
      <p:ext uri="{BB962C8B-B14F-4D97-AF65-F5344CB8AC3E}">
        <p14:creationId xmlns:p14="http://schemas.microsoft.com/office/powerpoint/2010/main" val="36214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Part 1 - MOM</a:t>
            </a:r>
          </a:p>
        </p:txBody>
      </p:sp>
    </p:spTree>
    <p:extLst>
      <p:ext uri="{BB962C8B-B14F-4D97-AF65-F5344CB8AC3E}">
        <p14:creationId xmlns:p14="http://schemas.microsoft.com/office/powerpoint/2010/main" val="340867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Unicast</a:t>
            </a:r>
          </a:p>
          <a:p>
            <a:pPr lvl="1"/>
            <a:r>
              <a:rPr lang="en-US" dirty="0"/>
              <a:t>One to one (e.g. machine A to machine B)</a:t>
            </a:r>
          </a:p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One to all (e.g. machine A to all machines)</a:t>
            </a:r>
          </a:p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One to many (e.g. machine A to machine B &amp; C)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D1C93-7F8E-4598-973F-B841DABD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356" y="580344"/>
            <a:ext cx="950816" cy="44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Unicast</a:t>
            </a:r>
          </a:p>
          <a:p>
            <a:pPr lvl="1"/>
            <a:r>
              <a:rPr lang="en-US" dirty="0"/>
              <a:t>One to one (e.g. machine A to machine B)</a:t>
            </a:r>
          </a:p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One to all (e.g. machine A to all machines)</a:t>
            </a:r>
          </a:p>
          <a:p>
            <a:r>
              <a:rPr lang="en-US" b="1" dirty="0"/>
              <a:t>Multicast</a:t>
            </a:r>
          </a:p>
          <a:p>
            <a:pPr lvl="1"/>
            <a:r>
              <a:rPr lang="en-US" b="1" dirty="0"/>
              <a:t>One to many (e.g. machine A to machine B &amp; C)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D1C93-7F8E-4598-973F-B841DABD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356" y="580344"/>
            <a:ext cx="950816" cy="44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483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7552</TotalTime>
  <Words>1042</Words>
  <Application>Microsoft Office PowerPoint</Application>
  <PresentationFormat>On-screen Show (16:9)</PresentationFormat>
  <Paragraphs>204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CMMI10</vt:lpstr>
      <vt:lpstr>CMSY10</vt:lpstr>
      <vt:lpstr>Gentona Book</vt:lpstr>
      <vt:lpstr>NimbusRomNo9L-Regu</vt:lpstr>
      <vt:lpstr>NimbusRomNo9L-ReguItal</vt:lpstr>
      <vt:lpstr>Quadon Medium</vt:lpstr>
      <vt:lpstr>Rockwell</vt:lpstr>
      <vt:lpstr>Wingdings</vt:lpstr>
      <vt:lpstr>PNE Theme Slide Deck</vt:lpstr>
      <vt:lpstr>Designing Distributed Systems Using Approximate Synchrony in Data Center Networks</vt:lpstr>
      <vt:lpstr>Outline</vt:lpstr>
      <vt:lpstr>How it relates to us?</vt:lpstr>
      <vt:lpstr>Answers To What We Are Looking For</vt:lpstr>
      <vt:lpstr>What is Being Solved?</vt:lpstr>
      <vt:lpstr>How is it Solved?</vt:lpstr>
      <vt:lpstr>Part 1 - MOM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Mostly-Ordered Multicast</vt:lpstr>
      <vt:lpstr>Results</vt:lpstr>
      <vt:lpstr>Results</vt:lpstr>
      <vt:lpstr>Part 2 – Speculative Paxos</vt:lpstr>
      <vt:lpstr>Background Information</vt:lpstr>
      <vt:lpstr>Speculative Paxos</vt:lpstr>
      <vt:lpstr>Speculative Paxos</vt:lpstr>
      <vt:lpstr>Speculative Paxos</vt:lpstr>
      <vt:lpstr>Speculative Paxos</vt:lpstr>
      <vt:lpstr>Results</vt:lpstr>
      <vt:lpstr>Results</vt:lpstr>
      <vt:lpstr>Results</vt:lpstr>
      <vt:lpstr>References</vt:lpstr>
      <vt:lpstr>Questions</vt:lpstr>
      <vt:lpstr>Questions</vt:lpstr>
      <vt:lpstr>Questions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Alexis Rodriguez</cp:lastModifiedBy>
  <cp:revision>324</cp:revision>
  <cp:lastPrinted>2014-01-31T19:29:42Z</cp:lastPrinted>
  <dcterms:created xsi:type="dcterms:W3CDTF">2013-09-18T13:46:37Z</dcterms:created>
  <dcterms:modified xsi:type="dcterms:W3CDTF">2020-11-23T16:36:11Z</dcterms:modified>
</cp:coreProperties>
</file>