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92C55D-D5D7-4E65-A162-A915CDD6DB19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5DCD19-ED96-4B77-A7EA-66CE4001FB5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1-Stand to benefits from new abstractions(concept) for approximation they already use </a:t>
          </a:r>
        </a:p>
      </dgm:t>
    </dgm:pt>
    <dgm:pt modelId="{0A7C9938-C81C-467A-BA10-17134421FD18}" type="parTrans" cxnId="{5E8395EF-6D94-4220-9361-D70DF3F440A5}">
      <dgm:prSet/>
      <dgm:spPr/>
      <dgm:t>
        <a:bodyPr/>
        <a:lstStyle/>
        <a:p>
          <a:endParaRPr lang="en-US"/>
        </a:p>
      </dgm:t>
    </dgm:pt>
    <dgm:pt modelId="{570ADBC0-014D-4924-BDD4-26B230787C15}" type="sibTrans" cxnId="{5E8395EF-6D94-4220-9361-D70DF3F440A5}">
      <dgm:prSet/>
      <dgm:spPr/>
      <dgm:t>
        <a:bodyPr/>
        <a:lstStyle/>
        <a:p>
          <a:endParaRPr lang="en-US"/>
        </a:p>
      </dgm:t>
    </dgm:pt>
    <dgm:pt modelId="{3B8D1C2D-3C1F-4713-AD77-1FE76FBD494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2-Have long been used and already dealt with problem approximate computing have seen</a:t>
          </a:r>
        </a:p>
      </dgm:t>
    </dgm:pt>
    <dgm:pt modelId="{0126FD0B-C7FB-4F94-BC7C-6FB15D36D583}" type="parTrans" cxnId="{4FD6EA4E-CDDF-4755-A3AC-A3813EBC08AB}">
      <dgm:prSet/>
      <dgm:spPr/>
      <dgm:t>
        <a:bodyPr/>
        <a:lstStyle/>
        <a:p>
          <a:endParaRPr lang="en-US"/>
        </a:p>
      </dgm:t>
    </dgm:pt>
    <dgm:pt modelId="{CDF26166-B73F-44F9-B988-F3A180D2896A}" type="sibTrans" cxnId="{4FD6EA4E-CDDF-4755-A3AC-A3813EBC08AB}">
      <dgm:prSet/>
      <dgm:spPr/>
      <dgm:t>
        <a:bodyPr/>
        <a:lstStyle/>
        <a:p>
          <a:endParaRPr lang="en-US"/>
        </a:p>
      </dgm:t>
    </dgm:pt>
    <dgm:pt modelId="{72523879-E53C-47F8-973D-DB8116A4FF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paper list example of domains with compulsory approximation and list way the community can engage with them</a:t>
          </a:r>
        </a:p>
      </dgm:t>
    </dgm:pt>
    <dgm:pt modelId="{FB4E5E31-F8AF-4A8B-A4B6-043E39F7EBDE}" type="parTrans" cxnId="{9806EDF8-C463-4076-A871-0F573696137C}">
      <dgm:prSet/>
      <dgm:spPr/>
      <dgm:t>
        <a:bodyPr/>
        <a:lstStyle/>
        <a:p>
          <a:endParaRPr lang="en-US"/>
        </a:p>
      </dgm:t>
    </dgm:pt>
    <dgm:pt modelId="{185B12C7-2AB8-45F2-A12D-1FC982DC9258}" type="sibTrans" cxnId="{9806EDF8-C463-4076-A871-0F573696137C}">
      <dgm:prSet/>
      <dgm:spPr/>
      <dgm:t>
        <a:bodyPr/>
        <a:lstStyle/>
        <a:p>
          <a:endParaRPr lang="en-US"/>
        </a:p>
      </dgm:t>
    </dgm:pt>
    <dgm:pt modelId="{A6F279C1-0921-4F00-8363-66BBB99AFD1E}" type="pres">
      <dgm:prSet presAssocID="{DC92C55D-D5D7-4E65-A162-A915CDD6DB19}" presName="root" presStyleCnt="0">
        <dgm:presLayoutVars>
          <dgm:dir/>
          <dgm:resizeHandles val="exact"/>
        </dgm:presLayoutVars>
      </dgm:prSet>
      <dgm:spPr/>
    </dgm:pt>
    <dgm:pt modelId="{1411C02D-8785-4EFF-B6F2-63F70D9AC0A9}" type="pres">
      <dgm:prSet presAssocID="{725DCD19-ED96-4B77-A7EA-66CE4001FB5D}" presName="compNode" presStyleCnt="0"/>
      <dgm:spPr/>
    </dgm:pt>
    <dgm:pt modelId="{431126FF-7E54-45C0-816C-55B6566A7CDA}" type="pres">
      <dgm:prSet presAssocID="{725DCD19-ED96-4B77-A7EA-66CE4001FB5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A480432A-B459-4FE8-91B9-7043D1F05B6A}" type="pres">
      <dgm:prSet presAssocID="{725DCD19-ED96-4B77-A7EA-66CE4001FB5D}" presName="spaceRect" presStyleCnt="0"/>
      <dgm:spPr/>
    </dgm:pt>
    <dgm:pt modelId="{EDE1E799-9978-48C8-8920-8CC3B04A048C}" type="pres">
      <dgm:prSet presAssocID="{725DCD19-ED96-4B77-A7EA-66CE4001FB5D}" presName="textRect" presStyleLbl="revTx" presStyleIdx="0" presStyleCnt="3">
        <dgm:presLayoutVars>
          <dgm:chMax val="1"/>
          <dgm:chPref val="1"/>
        </dgm:presLayoutVars>
      </dgm:prSet>
      <dgm:spPr/>
    </dgm:pt>
    <dgm:pt modelId="{1B7D7428-BD3C-4A9A-AD51-2D4AB657C9BA}" type="pres">
      <dgm:prSet presAssocID="{570ADBC0-014D-4924-BDD4-26B230787C15}" presName="sibTrans" presStyleCnt="0"/>
      <dgm:spPr/>
    </dgm:pt>
    <dgm:pt modelId="{C1FD4F8C-DBC7-4217-9985-BDB69E94A203}" type="pres">
      <dgm:prSet presAssocID="{3B8D1C2D-3C1F-4713-AD77-1FE76FBD494B}" presName="compNode" presStyleCnt="0"/>
      <dgm:spPr/>
    </dgm:pt>
    <dgm:pt modelId="{18A6CD37-B226-480A-A07D-E65B0E7223F8}" type="pres">
      <dgm:prSet presAssocID="{3B8D1C2D-3C1F-4713-AD77-1FE76FBD494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4D460919-CF0C-4D7F-B2D0-D36BD3303A41}" type="pres">
      <dgm:prSet presAssocID="{3B8D1C2D-3C1F-4713-AD77-1FE76FBD494B}" presName="spaceRect" presStyleCnt="0"/>
      <dgm:spPr/>
    </dgm:pt>
    <dgm:pt modelId="{268CCC73-B645-42F7-BAC1-B62C8AD01633}" type="pres">
      <dgm:prSet presAssocID="{3B8D1C2D-3C1F-4713-AD77-1FE76FBD494B}" presName="textRect" presStyleLbl="revTx" presStyleIdx="1" presStyleCnt="3">
        <dgm:presLayoutVars>
          <dgm:chMax val="1"/>
          <dgm:chPref val="1"/>
        </dgm:presLayoutVars>
      </dgm:prSet>
      <dgm:spPr/>
    </dgm:pt>
    <dgm:pt modelId="{AD08BC8B-1D19-44FF-8071-43B06E926EEA}" type="pres">
      <dgm:prSet presAssocID="{CDF26166-B73F-44F9-B988-F3A180D2896A}" presName="sibTrans" presStyleCnt="0"/>
      <dgm:spPr/>
    </dgm:pt>
    <dgm:pt modelId="{BBA40E17-B665-4868-BAB5-C1D619F88493}" type="pres">
      <dgm:prSet presAssocID="{72523879-E53C-47F8-973D-DB8116A4FFEC}" presName="compNode" presStyleCnt="0"/>
      <dgm:spPr/>
    </dgm:pt>
    <dgm:pt modelId="{AD78DA77-64B0-4828-9665-93CEAEF518E0}" type="pres">
      <dgm:prSet presAssocID="{72523879-E53C-47F8-973D-DB8116A4FFE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21979220-23F8-4A86-ADB6-73BFA37459E5}" type="pres">
      <dgm:prSet presAssocID="{72523879-E53C-47F8-973D-DB8116A4FFEC}" presName="spaceRect" presStyleCnt="0"/>
      <dgm:spPr/>
    </dgm:pt>
    <dgm:pt modelId="{0E705F5D-3D71-4E5C-A5E3-9D803F753C14}" type="pres">
      <dgm:prSet presAssocID="{72523879-E53C-47F8-973D-DB8116A4FFE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C9B220B-AA8A-4547-B76B-80610AF5CD6D}" type="presOf" srcId="{3B8D1C2D-3C1F-4713-AD77-1FE76FBD494B}" destId="{268CCC73-B645-42F7-BAC1-B62C8AD01633}" srcOrd="0" destOrd="0" presId="urn:microsoft.com/office/officeart/2018/2/layout/IconLabelList"/>
    <dgm:cxn modelId="{F926D535-5FD3-4DA3-B0F9-B000C451C3DC}" type="presOf" srcId="{DC92C55D-D5D7-4E65-A162-A915CDD6DB19}" destId="{A6F279C1-0921-4F00-8363-66BBB99AFD1E}" srcOrd="0" destOrd="0" presId="urn:microsoft.com/office/officeart/2018/2/layout/IconLabelList"/>
    <dgm:cxn modelId="{4FD6EA4E-CDDF-4755-A3AC-A3813EBC08AB}" srcId="{DC92C55D-D5D7-4E65-A162-A915CDD6DB19}" destId="{3B8D1C2D-3C1F-4713-AD77-1FE76FBD494B}" srcOrd="1" destOrd="0" parTransId="{0126FD0B-C7FB-4F94-BC7C-6FB15D36D583}" sibTransId="{CDF26166-B73F-44F9-B988-F3A180D2896A}"/>
    <dgm:cxn modelId="{04BD6C90-FE3A-43D3-9DEC-B54D2C001900}" type="presOf" srcId="{725DCD19-ED96-4B77-A7EA-66CE4001FB5D}" destId="{EDE1E799-9978-48C8-8920-8CC3B04A048C}" srcOrd="0" destOrd="0" presId="urn:microsoft.com/office/officeart/2018/2/layout/IconLabelList"/>
    <dgm:cxn modelId="{49E2B5E0-B88C-498C-A462-9A117F49DA43}" type="presOf" srcId="{72523879-E53C-47F8-973D-DB8116A4FFEC}" destId="{0E705F5D-3D71-4E5C-A5E3-9D803F753C14}" srcOrd="0" destOrd="0" presId="urn:microsoft.com/office/officeart/2018/2/layout/IconLabelList"/>
    <dgm:cxn modelId="{5E8395EF-6D94-4220-9361-D70DF3F440A5}" srcId="{DC92C55D-D5D7-4E65-A162-A915CDD6DB19}" destId="{725DCD19-ED96-4B77-A7EA-66CE4001FB5D}" srcOrd="0" destOrd="0" parTransId="{0A7C9938-C81C-467A-BA10-17134421FD18}" sibTransId="{570ADBC0-014D-4924-BDD4-26B230787C15}"/>
    <dgm:cxn modelId="{9806EDF8-C463-4076-A871-0F573696137C}" srcId="{DC92C55D-D5D7-4E65-A162-A915CDD6DB19}" destId="{72523879-E53C-47F8-973D-DB8116A4FFEC}" srcOrd="2" destOrd="0" parTransId="{FB4E5E31-F8AF-4A8B-A4B6-043E39F7EBDE}" sibTransId="{185B12C7-2AB8-45F2-A12D-1FC982DC9258}"/>
    <dgm:cxn modelId="{146BE6E1-B267-4F5D-8AB1-631E207FB62F}" type="presParOf" srcId="{A6F279C1-0921-4F00-8363-66BBB99AFD1E}" destId="{1411C02D-8785-4EFF-B6F2-63F70D9AC0A9}" srcOrd="0" destOrd="0" presId="urn:microsoft.com/office/officeart/2018/2/layout/IconLabelList"/>
    <dgm:cxn modelId="{F8C9C84B-2495-4DE6-B075-D38DB347CCD9}" type="presParOf" srcId="{1411C02D-8785-4EFF-B6F2-63F70D9AC0A9}" destId="{431126FF-7E54-45C0-816C-55B6566A7CDA}" srcOrd="0" destOrd="0" presId="urn:microsoft.com/office/officeart/2018/2/layout/IconLabelList"/>
    <dgm:cxn modelId="{8ED0450B-8A4F-4157-A548-AA7054FFBE49}" type="presParOf" srcId="{1411C02D-8785-4EFF-B6F2-63F70D9AC0A9}" destId="{A480432A-B459-4FE8-91B9-7043D1F05B6A}" srcOrd="1" destOrd="0" presId="urn:microsoft.com/office/officeart/2018/2/layout/IconLabelList"/>
    <dgm:cxn modelId="{AC112A95-6982-43A9-B2B4-989DAE83F364}" type="presParOf" srcId="{1411C02D-8785-4EFF-B6F2-63F70D9AC0A9}" destId="{EDE1E799-9978-48C8-8920-8CC3B04A048C}" srcOrd="2" destOrd="0" presId="urn:microsoft.com/office/officeart/2018/2/layout/IconLabelList"/>
    <dgm:cxn modelId="{BD75D638-9BC6-47F0-A629-FAE7ED51DD20}" type="presParOf" srcId="{A6F279C1-0921-4F00-8363-66BBB99AFD1E}" destId="{1B7D7428-BD3C-4A9A-AD51-2D4AB657C9BA}" srcOrd="1" destOrd="0" presId="urn:microsoft.com/office/officeart/2018/2/layout/IconLabelList"/>
    <dgm:cxn modelId="{6CA97602-BE49-4C20-8827-A760889488B8}" type="presParOf" srcId="{A6F279C1-0921-4F00-8363-66BBB99AFD1E}" destId="{C1FD4F8C-DBC7-4217-9985-BDB69E94A203}" srcOrd="2" destOrd="0" presId="urn:microsoft.com/office/officeart/2018/2/layout/IconLabelList"/>
    <dgm:cxn modelId="{6AD972E9-D569-4B8F-B1AE-724CE6E6E617}" type="presParOf" srcId="{C1FD4F8C-DBC7-4217-9985-BDB69E94A203}" destId="{18A6CD37-B226-480A-A07D-E65B0E7223F8}" srcOrd="0" destOrd="0" presId="urn:microsoft.com/office/officeart/2018/2/layout/IconLabelList"/>
    <dgm:cxn modelId="{000EF2B2-B562-4D3D-AB94-90D7E7AA7FE7}" type="presParOf" srcId="{C1FD4F8C-DBC7-4217-9985-BDB69E94A203}" destId="{4D460919-CF0C-4D7F-B2D0-D36BD3303A41}" srcOrd="1" destOrd="0" presId="urn:microsoft.com/office/officeart/2018/2/layout/IconLabelList"/>
    <dgm:cxn modelId="{83072AC5-9BB1-44B3-A7AB-106047705ED4}" type="presParOf" srcId="{C1FD4F8C-DBC7-4217-9985-BDB69E94A203}" destId="{268CCC73-B645-42F7-BAC1-B62C8AD01633}" srcOrd="2" destOrd="0" presId="urn:microsoft.com/office/officeart/2018/2/layout/IconLabelList"/>
    <dgm:cxn modelId="{121176D8-2AA2-4E7B-8CC0-E8790862A454}" type="presParOf" srcId="{A6F279C1-0921-4F00-8363-66BBB99AFD1E}" destId="{AD08BC8B-1D19-44FF-8071-43B06E926EEA}" srcOrd="3" destOrd="0" presId="urn:microsoft.com/office/officeart/2018/2/layout/IconLabelList"/>
    <dgm:cxn modelId="{17CDFD9D-8856-4312-8E1B-718E219B7540}" type="presParOf" srcId="{A6F279C1-0921-4F00-8363-66BBB99AFD1E}" destId="{BBA40E17-B665-4868-BAB5-C1D619F88493}" srcOrd="4" destOrd="0" presId="urn:microsoft.com/office/officeart/2018/2/layout/IconLabelList"/>
    <dgm:cxn modelId="{0BF92C8D-1759-4A0B-B2DC-50481ED662BB}" type="presParOf" srcId="{BBA40E17-B665-4868-BAB5-C1D619F88493}" destId="{AD78DA77-64B0-4828-9665-93CEAEF518E0}" srcOrd="0" destOrd="0" presId="urn:microsoft.com/office/officeart/2018/2/layout/IconLabelList"/>
    <dgm:cxn modelId="{00A5CF30-13BF-46D2-90C6-5E02AF67463E}" type="presParOf" srcId="{BBA40E17-B665-4868-BAB5-C1D619F88493}" destId="{21979220-23F8-4A86-ADB6-73BFA37459E5}" srcOrd="1" destOrd="0" presId="urn:microsoft.com/office/officeart/2018/2/layout/IconLabelList"/>
    <dgm:cxn modelId="{A50EBDBF-1CB7-4B75-B7DD-D6A444ABBEDE}" type="presParOf" srcId="{BBA40E17-B665-4868-BAB5-C1D619F88493}" destId="{0E705F5D-3D71-4E5C-A5E3-9D803F753C1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A68FB3-A0B6-470A-919F-364C64A5029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796FFD6-E3FB-4CCF-A3DE-77B493C43CA2}">
      <dgm:prSet/>
      <dgm:spPr/>
      <dgm:t>
        <a:bodyPr/>
        <a:lstStyle/>
        <a:p>
          <a:r>
            <a:rPr lang="en-US" b="0" i="0"/>
            <a:t>Communication is fundamental for transmitting data from one model and an other. We have seen many types of communication such as network, hardware or software. However error can occur.</a:t>
          </a:r>
          <a:endParaRPr lang="en-US"/>
        </a:p>
      </dgm:t>
    </dgm:pt>
    <dgm:pt modelId="{9F100293-AFE2-4986-B4C9-4CA124247E78}" type="parTrans" cxnId="{1864DE3B-F948-4B79-B0A3-4A3BBD5BB2FB}">
      <dgm:prSet/>
      <dgm:spPr/>
      <dgm:t>
        <a:bodyPr/>
        <a:lstStyle/>
        <a:p>
          <a:endParaRPr lang="en-US"/>
        </a:p>
      </dgm:t>
    </dgm:pt>
    <dgm:pt modelId="{928F4D55-BA3A-477E-861D-4B7ED8E8EBBF}" type="sibTrans" cxnId="{1864DE3B-F948-4B79-B0A3-4A3BBD5BB2FB}">
      <dgm:prSet/>
      <dgm:spPr/>
      <dgm:t>
        <a:bodyPr/>
        <a:lstStyle/>
        <a:p>
          <a:endParaRPr lang="en-US"/>
        </a:p>
      </dgm:t>
    </dgm:pt>
    <dgm:pt modelId="{EF09693F-31EF-4AED-96C8-51EA86AD7047}">
      <dgm:prSet/>
      <dgm:spPr/>
      <dgm:t>
        <a:bodyPr/>
        <a:lstStyle/>
        <a:p>
          <a:r>
            <a:rPr lang="en-US" dirty="0"/>
            <a:t>For instance in wireless communication channels are noisy, so protocols and circuits for communication are forced to contend with random errors.</a:t>
          </a:r>
        </a:p>
      </dgm:t>
    </dgm:pt>
    <dgm:pt modelId="{B3DD348C-F0C1-4BED-9CA5-47AC3C7D6AAF}" type="parTrans" cxnId="{42C89D24-455C-43AC-A7E2-8484867176EA}">
      <dgm:prSet/>
      <dgm:spPr/>
      <dgm:t>
        <a:bodyPr/>
        <a:lstStyle/>
        <a:p>
          <a:endParaRPr lang="en-US"/>
        </a:p>
      </dgm:t>
    </dgm:pt>
    <dgm:pt modelId="{035D24CD-CBC9-40E6-AFB8-7E1128D37A0C}" type="sibTrans" cxnId="{42C89D24-455C-43AC-A7E2-8484867176EA}">
      <dgm:prSet/>
      <dgm:spPr/>
      <dgm:t>
        <a:bodyPr/>
        <a:lstStyle/>
        <a:p>
          <a:endParaRPr lang="en-US"/>
        </a:p>
      </dgm:t>
    </dgm:pt>
    <dgm:pt modelId="{63D4221D-FE7D-4C82-8F9D-DEBD6162596F}" type="pres">
      <dgm:prSet presAssocID="{4EA68FB3-A0B6-470A-919F-364C64A5029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B1473C8-F5DA-4541-9631-447AF9552549}" type="pres">
      <dgm:prSet presAssocID="{9796FFD6-E3FB-4CCF-A3DE-77B493C43CA2}" presName="root" presStyleCnt="0"/>
      <dgm:spPr/>
    </dgm:pt>
    <dgm:pt modelId="{2CE28236-1FBF-4537-BE3C-9B222ABE8A71}" type="pres">
      <dgm:prSet presAssocID="{9796FFD6-E3FB-4CCF-A3DE-77B493C43CA2}" presName="rootComposite" presStyleCnt="0"/>
      <dgm:spPr/>
    </dgm:pt>
    <dgm:pt modelId="{E2191B6D-E4E2-4D21-B85A-63C6FEE7DA8A}" type="pres">
      <dgm:prSet presAssocID="{9796FFD6-E3FB-4CCF-A3DE-77B493C43CA2}" presName="rootText" presStyleLbl="node1" presStyleIdx="0" presStyleCnt="2"/>
      <dgm:spPr/>
    </dgm:pt>
    <dgm:pt modelId="{23D7F49B-6C63-4365-B359-D1F1E97E0A58}" type="pres">
      <dgm:prSet presAssocID="{9796FFD6-E3FB-4CCF-A3DE-77B493C43CA2}" presName="rootConnector" presStyleLbl="node1" presStyleIdx="0" presStyleCnt="2"/>
      <dgm:spPr/>
    </dgm:pt>
    <dgm:pt modelId="{1064BBAC-FF65-403F-B4B2-3C29A2D5684E}" type="pres">
      <dgm:prSet presAssocID="{9796FFD6-E3FB-4CCF-A3DE-77B493C43CA2}" presName="childShape" presStyleCnt="0"/>
      <dgm:spPr/>
    </dgm:pt>
    <dgm:pt modelId="{F23361AA-1522-44D5-8533-F2C7E6CDB610}" type="pres">
      <dgm:prSet presAssocID="{EF09693F-31EF-4AED-96C8-51EA86AD7047}" presName="root" presStyleCnt="0"/>
      <dgm:spPr/>
    </dgm:pt>
    <dgm:pt modelId="{83CFEADA-B14A-40E2-969A-B3EBDF3A11B5}" type="pres">
      <dgm:prSet presAssocID="{EF09693F-31EF-4AED-96C8-51EA86AD7047}" presName="rootComposite" presStyleCnt="0"/>
      <dgm:spPr/>
    </dgm:pt>
    <dgm:pt modelId="{2EFC86F7-2F1B-4D23-B13F-D6F3AAA120BE}" type="pres">
      <dgm:prSet presAssocID="{EF09693F-31EF-4AED-96C8-51EA86AD7047}" presName="rootText" presStyleLbl="node1" presStyleIdx="1" presStyleCnt="2"/>
      <dgm:spPr/>
    </dgm:pt>
    <dgm:pt modelId="{5382BEC9-2AFE-4A76-9DB3-5C4342E24A31}" type="pres">
      <dgm:prSet presAssocID="{EF09693F-31EF-4AED-96C8-51EA86AD7047}" presName="rootConnector" presStyleLbl="node1" presStyleIdx="1" presStyleCnt="2"/>
      <dgm:spPr/>
    </dgm:pt>
    <dgm:pt modelId="{576A98FE-C8C6-4264-897B-E37B8F595E6B}" type="pres">
      <dgm:prSet presAssocID="{EF09693F-31EF-4AED-96C8-51EA86AD7047}" presName="childShape" presStyleCnt="0"/>
      <dgm:spPr/>
    </dgm:pt>
  </dgm:ptLst>
  <dgm:cxnLst>
    <dgm:cxn modelId="{1AE61E14-909E-4F4B-B0AC-AB66E6CDB337}" type="presOf" srcId="{4EA68FB3-A0B6-470A-919F-364C64A50291}" destId="{63D4221D-FE7D-4C82-8F9D-DEBD6162596F}" srcOrd="0" destOrd="0" presId="urn:microsoft.com/office/officeart/2005/8/layout/hierarchy3"/>
    <dgm:cxn modelId="{88166A1A-2557-4340-A4F9-0E1F49BD5D17}" type="presOf" srcId="{9796FFD6-E3FB-4CCF-A3DE-77B493C43CA2}" destId="{23D7F49B-6C63-4365-B359-D1F1E97E0A58}" srcOrd="1" destOrd="0" presId="urn:microsoft.com/office/officeart/2005/8/layout/hierarchy3"/>
    <dgm:cxn modelId="{42C89D24-455C-43AC-A7E2-8484867176EA}" srcId="{4EA68FB3-A0B6-470A-919F-364C64A50291}" destId="{EF09693F-31EF-4AED-96C8-51EA86AD7047}" srcOrd="1" destOrd="0" parTransId="{B3DD348C-F0C1-4BED-9CA5-47AC3C7D6AAF}" sibTransId="{035D24CD-CBC9-40E6-AFB8-7E1128D37A0C}"/>
    <dgm:cxn modelId="{29838534-51BC-4742-89BF-281FAD1ED902}" type="presOf" srcId="{9796FFD6-E3FB-4CCF-A3DE-77B493C43CA2}" destId="{E2191B6D-E4E2-4D21-B85A-63C6FEE7DA8A}" srcOrd="0" destOrd="0" presId="urn:microsoft.com/office/officeart/2005/8/layout/hierarchy3"/>
    <dgm:cxn modelId="{1864DE3B-F948-4B79-B0A3-4A3BBD5BB2FB}" srcId="{4EA68FB3-A0B6-470A-919F-364C64A50291}" destId="{9796FFD6-E3FB-4CCF-A3DE-77B493C43CA2}" srcOrd="0" destOrd="0" parTransId="{9F100293-AFE2-4986-B4C9-4CA124247E78}" sibTransId="{928F4D55-BA3A-477E-861D-4B7ED8E8EBBF}"/>
    <dgm:cxn modelId="{961DF7E2-17BE-4F09-9E69-9322FCBC40AC}" type="presOf" srcId="{EF09693F-31EF-4AED-96C8-51EA86AD7047}" destId="{5382BEC9-2AFE-4A76-9DB3-5C4342E24A31}" srcOrd="1" destOrd="0" presId="urn:microsoft.com/office/officeart/2005/8/layout/hierarchy3"/>
    <dgm:cxn modelId="{6DE720EA-A1E9-494B-B137-CFF8F9CA73E2}" type="presOf" srcId="{EF09693F-31EF-4AED-96C8-51EA86AD7047}" destId="{2EFC86F7-2F1B-4D23-B13F-D6F3AAA120BE}" srcOrd="0" destOrd="0" presId="urn:microsoft.com/office/officeart/2005/8/layout/hierarchy3"/>
    <dgm:cxn modelId="{96DADF86-5BE7-48FA-9227-CB63C163929D}" type="presParOf" srcId="{63D4221D-FE7D-4C82-8F9D-DEBD6162596F}" destId="{BB1473C8-F5DA-4541-9631-447AF9552549}" srcOrd="0" destOrd="0" presId="urn:microsoft.com/office/officeart/2005/8/layout/hierarchy3"/>
    <dgm:cxn modelId="{07B95EF2-EEFA-4A3D-9FDA-C17EC7E5170A}" type="presParOf" srcId="{BB1473C8-F5DA-4541-9631-447AF9552549}" destId="{2CE28236-1FBF-4537-BE3C-9B222ABE8A71}" srcOrd="0" destOrd="0" presId="urn:microsoft.com/office/officeart/2005/8/layout/hierarchy3"/>
    <dgm:cxn modelId="{D8044703-2436-4641-AC2C-93CEDD63E03D}" type="presParOf" srcId="{2CE28236-1FBF-4537-BE3C-9B222ABE8A71}" destId="{E2191B6D-E4E2-4D21-B85A-63C6FEE7DA8A}" srcOrd="0" destOrd="0" presId="urn:microsoft.com/office/officeart/2005/8/layout/hierarchy3"/>
    <dgm:cxn modelId="{37B6D3C1-AD10-451A-9409-41DBB995F18C}" type="presParOf" srcId="{2CE28236-1FBF-4537-BE3C-9B222ABE8A71}" destId="{23D7F49B-6C63-4365-B359-D1F1E97E0A58}" srcOrd="1" destOrd="0" presId="urn:microsoft.com/office/officeart/2005/8/layout/hierarchy3"/>
    <dgm:cxn modelId="{801B8FD7-4AED-4CA0-BC91-F804995E2043}" type="presParOf" srcId="{BB1473C8-F5DA-4541-9631-447AF9552549}" destId="{1064BBAC-FF65-403F-B4B2-3C29A2D5684E}" srcOrd="1" destOrd="0" presId="urn:microsoft.com/office/officeart/2005/8/layout/hierarchy3"/>
    <dgm:cxn modelId="{5802C4E5-6541-4F42-8792-60900ABB4DC7}" type="presParOf" srcId="{63D4221D-FE7D-4C82-8F9D-DEBD6162596F}" destId="{F23361AA-1522-44D5-8533-F2C7E6CDB610}" srcOrd="1" destOrd="0" presId="urn:microsoft.com/office/officeart/2005/8/layout/hierarchy3"/>
    <dgm:cxn modelId="{2C36CB36-D017-4667-B6EF-38316D3CBABD}" type="presParOf" srcId="{F23361AA-1522-44D5-8533-F2C7E6CDB610}" destId="{83CFEADA-B14A-40E2-969A-B3EBDF3A11B5}" srcOrd="0" destOrd="0" presId="urn:microsoft.com/office/officeart/2005/8/layout/hierarchy3"/>
    <dgm:cxn modelId="{73F23CB4-4C11-4BD2-AEA1-353241CF2645}" type="presParOf" srcId="{83CFEADA-B14A-40E2-969A-B3EBDF3A11B5}" destId="{2EFC86F7-2F1B-4D23-B13F-D6F3AAA120BE}" srcOrd="0" destOrd="0" presId="urn:microsoft.com/office/officeart/2005/8/layout/hierarchy3"/>
    <dgm:cxn modelId="{CE71E5F1-BBAC-42CE-92E0-91F0A9526480}" type="presParOf" srcId="{83CFEADA-B14A-40E2-969A-B3EBDF3A11B5}" destId="{5382BEC9-2AFE-4A76-9DB3-5C4342E24A31}" srcOrd="1" destOrd="0" presId="urn:microsoft.com/office/officeart/2005/8/layout/hierarchy3"/>
    <dgm:cxn modelId="{30762F96-A351-488C-B5F1-A2767BAFF0AD}" type="presParOf" srcId="{F23361AA-1522-44D5-8533-F2C7E6CDB610}" destId="{576A98FE-C8C6-4264-897B-E37B8F595E6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0293A0-F442-4F48-8356-34EA04C259E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B97ABB6-5B9D-4421-B441-CCBE887EBD89}">
      <dgm:prSet/>
      <dgm:spPr/>
      <dgm:t>
        <a:bodyPr/>
        <a:lstStyle/>
        <a:p>
          <a:r>
            <a:rPr lang="en-US"/>
            <a:t>Approximate communication framework for network chip </a:t>
          </a:r>
        </a:p>
      </dgm:t>
    </dgm:pt>
    <dgm:pt modelId="{B85EDFC2-F33B-41F5-9130-D48DC7C6C647}" type="parTrans" cxnId="{28E57F06-33FA-491A-997B-095E0CA0B86E}">
      <dgm:prSet/>
      <dgm:spPr/>
      <dgm:t>
        <a:bodyPr/>
        <a:lstStyle/>
        <a:p>
          <a:endParaRPr lang="en-US"/>
        </a:p>
      </dgm:t>
    </dgm:pt>
    <dgm:pt modelId="{368CA6EF-6547-45F7-A7F3-75F421647A20}" type="sibTrans" cxnId="{28E57F06-33FA-491A-997B-095E0CA0B86E}">
      <dgm:prSet/>
      <dgm:spPr/>
      <dgm:t>
        <a:bodyPr/>
        <a:lstStyle/>
        <a:p>
          <a:endParaRPr lang="en-US"/>
        </a:p>
      </dgm:t>
    </dgm:pt>
    <dgm:pt modelId="{CC176E2F-D3B0-4439-821F-884E5B9A8A00}" type="pres">
      <dgm:prSet presAssocID="{A50293A0-F442-4F48-8356-34EA04C259EE}" presName="linear" presStyleCnt="0">
        <dgm:presLayoutVars>
          <dgm:animLvl val="lvl"/>
          <dgm:resizeHandles val="exact"/>
        </dgm:presLayoutVars>
      </dgm:prSet>
      <dgm:spPr/>
    </dgm:pt>
    <dgm:pt modelId="{A32724CF-070D-42E4-A2EB-F97111D58CE6}" type="pres">
      <dgm:prSet presAssocID="{FB97ABB6-5B9D-4421-B441-CCBE887EBD8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8E57F06-33FA-491A-997B-095E0CA0B86E}" srcId="{A50293A0-F442-4F48-8356-34EA04C259EE}" destId="{FB97ABB6-5B9D-4421-B441-CCBE887EBD89}" srcOrd="0" destOrd="0" parTransId="{B85EDFC2-F33B-41F5-9130-D48DC7C6C647}" sibTransId="{368CA6EF-6547-45F7-A7F3-75F421647A20}"/>
    <dgm:cxn modelId="{326D8335-7B2A-4DD3-AC87-CAC15DD5A9AB}" type="presOf" srcId="{FB97ABB6-5B9D-4421-B441-CCBE887EBD89}" destId="{A32724CF-070D-42E4-A2EB-F97111D58CE6}" srcOrd="0" destOrd="0" presId="urn:microsoft.com/office/officeart/2005/8/layout/vList2"/>
    <dgm:cxn modelId="{C2FEDA47-F44E-40ED-9A86-0520A6DD5981}" type="presOf" srcId="{A50293A0-F442-4F48-8356-34EA04C259EE}" destId="{CC176E2F-D3B0-4439-821F-884E5B9A8A00}" srcOrd="0" destOrd="0" presId="urn:microsoft.com/office/officeart/2005/8/layout/vList2"/>
    <dgm:cxn modelId="{2287A091-019B-41B2-9677-FA710DA0B38E}" type="presParOf" srcId="{CC176E2F-D3B0-4439-821F-884E5B9A8A00}" destId="{A32724CF-070D-42E4-A2EB-F97111D58CE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600785-0034-4193-AC23-0C3344C950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F0F37BE-61FF-42B4-907D-1215366DFA4B}">
      <dgm:prSet/>
      <dgm:spPr/>
      <dgm:t>
        <a:bodyPr/>
        <a:lstStyle/>
        <a:p>
          <a:r>
            <a:rPr lang="en-US"/>
            <a:t>Approximate communication technique for reducing memory bottlenecks</a:t>
          </a:r>
        </a:p>
      </dgm:t>
    </dgm:pt>
    <dgm:pt modelId="{005CCBC2-102F-4682-8815-A44E821C839C}" type="parTrans" cxnId="{F3133E2F-1BC5-4D19-B03A-869D5BF41FF2}">
      <dgm:prSet/>
      <dgm:spPr/>
      <dgm:t>
        <a:bodyPr/>
        <a:lstStyle/>
        <a:p>
          <a:endParaRPr lang="en-US"/>
        </a:p>
      </dgm:t>
    </dgm:pt>
    <dgm:pt modelId="{FE2CA08E-44FA-483E-9CF2-9A33A435F778}" type="sibTrans" cxnId="{F3133E2F-1BC5-4D19-B03A-869D5BF41FF2}">
      <dgm:prSet/>
      <dgm:spPr/>
      <dgm:t>
        <a:bodyPr/>
        <a:lstStyle/>
        <a:p>
          <a:endParaRPr lang="en-US"/>
        </a:p>
      </dgm:t>
    </dgm:pt>
    <dgm:pt modelId="{ED8306A1-8B9E-4CCD-BC66-2738ADF10A45}" type="pres">
      <dgm:prSet presAssocID="{15600785-0034-4193-AC23-0C3344C950CB}" presName="linear" presStyleCnt="0">
        <dgm:presLayoutVars>
          <dgm:animLvl val="lvl"/>
          <dgm:resizeHandles val="exact"/>
        </dgm:presLayoutVars>
      </dgm:prSet>
      <dgm:spPr/>
    </dgm:pt>
    <dgm:pt modelId="{72E36DE7-9B89-4BF7-912D-64192E9578BC}" type="pres">
      <dgm:prSet presAssocID="{CF0F37BE-61FF-42B4-907D-1215366DFA4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828BC1E-E582-4969-A954-965304772F21}" type="presOf" srcId="{CF0F37BE-61FF-42B4-907D-1215366DFA4B}" destId="{72E36DE7-9B89-4BF7-912D-64192E9578BC}" srcOrd="0" destOrd="0" presId="urn:microsoft.com/office/officeart/2005/8/layout/vList2"/>
    <dgm:cxn modelId="{F3133E2F-1BC5-4D19-B03A-869D5BF41FF2}" srcId="{15600785-0034-4193-AC23-0C3344C950CB}" destId="{CF0F37BE-61FF-42B4-907D-1215366DFA4B}" srcOrd="0" destOrd="0" parTransId="{005CCBC2-102F-4682-8815-A44E821C839C}" sibTransId="{FE2CA08E-44FA-483E-9CF2-9A33A435F778}"/>
    <dgm:cxn modelId="{0B03896C-CB7C-4A5A-8B04-5884AC07DC45}" type="presOf" srcId="{15600785-0034-4193-AC23-0C3344C950CB}" destId="{ED8306A1-8B9E-4CCD-BC66-2738ADF10A45}" srcOrd="0" destOrd="0" presId="urn:microsoft.com/office/officeart/2005/8/layout/vList2"/>
    <dgm:cxn modelId="{663535FD-57A5-4702-9512-92C38650C81A}" type="presParOf" srcId="{ED8306A1-8B9E-4CCD-BC66-2738ADF10A45}" destId="{72E36DE7-9B89-4BF7-912D-64192E9578B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126FF-7E54-45C0-816C-55B6566A7CDA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1E799-9978-48C8-8920-8CC3B04A048C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1-Stand to benefits from new abstractions(concept) for approximation they already use </a:t>
          </a:r>
        </a:p>
      </dsp:txBody>
      <dsp:txXfrm>
        <a:off x="417971" y="2644140"/>
        <a:ext cx="2889450" cy="720000"/>
      </dsp:txXfrm>
    </dsp:sp>
    <dsp:sp modelId="{18A6CD37-B226-480A-A07D-E65B0E7223F8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CCC73-B645-42F7-BAC1-B62C8AD01633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2-Have long been used and already dealt with problem approximate computing have seen</a:t>
          </a:r>
        </a:p>
      </dsp:txBody>
      <dsp:txXfrm>
        <a:off x="3813075" y="2644140"/>
        <a:ext cx="2889450" cy="720000"/>
      </dsp:txXfrm>
    </dsp:sp>
    <dsp:sp modelId="{AD78DA77-64B0-4828-9665-93CEAEF518E0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05F5D-3D71-4E5C-A5E3-9D803F753C14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paper list example of domains with compulsory approximation and list way the community can engage with them</a:t>
          </a:r>
        </a:p>
      </dsp:txBody>
      <dsp:txXfrm>
        <a:off x="7208178" y="2644140"/>
        <a:ext cx="28894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191B6D-E4E2-4D21-B85A-63C6FEE7DA8A}">
      <dsp:nvSpPr>
        <dsp:cNvPr id="0" name=""/>
        <dsp:cNvSpPr/>
      </dsp:nvSpPr>
      <dsp:spPr>
        <a:xfrm>
          <a:off x="1235" y="441583"/>
          <a:ext cx="4496395" cy="22481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Communication is fundamental for transmitting data from one model and an other. We have seen many types of communication such as network, hardware or software. However error can occur.</a:t>
          </a:r>
          <a:endParaRPr lang="en-US" sz="2300" kern="1200"/>
        </a:p>
      </dsp:txBody>
      <dsp:txXfrm>
        <a:off x="67082" y="507430"/>
        <a:ext cx="4364701" cy="2116503"/>
      </dsp:txXfrm>
    </dsp:sp>
    <dsp:sp modelId="{2EFC86F7-2F1B-4D23-B13F-D6F3AAA120BE}">
      <dsp:nvSpPr>
        <dsp:cNvPr id="0" name=""/>
        <dsp:cNvSpPr/>
      </dsp:nvSpPr>
      <dsp:spPr>
        <a:xfrm>
          <a:off x="5621729" y="441583"/>
          <a:ext cx="4496395" cy="2248197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For instance in wireless communication channels are noisy, so protocols and circuits for communication are forced to contend with random errors.</a:t>
          </a:r>
        </a:p>
      </dsp:txBody>
      <dsp:txXfrm>
        <a:off x="5687576" y="507430"/>
        <a:ext cx="4364701" cy="21165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724CF-070D-42E4-A2EB-F97111D58CE6}">
      <dsp:nvSpPr>
        <dsp:cNvPr id="0" name=""/>
        <dsp:cNvSpPr/>
      </dsp:nvSpPr>
      <dsp:spPr>
        <a:xfrm>
          <a:off x="0" y="4925"/>
          <a:ext cx="3037398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Approximate communication framework for network chip </a:t>
          </a:r>
        </a:p>
      </dsp:txBody>
      <dsp:txXfrm>
        <a:off x="31070" y="35995"/>
        <a:ext cx="2975258" cy="5743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36DE7-9B89-4BF7-912D-64192E9578BC}">
      <dsp:nvSpPr>
        <dsp:cNvPr id="0" name=""/>
        <dsp:cNvSpPr/>
      </dsp:nvSpPr>
      <dsp:spPr>
        <a:xfrm>
          <a:off x="0" y="21744"/>
          <a:ext cx="3037398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Approximate communication technique for reducing memory bottlenecks</a:t>
          </a:r>
        </a:p>
      </dsp:txBody>
      <dsp:txXfrm>
        <a:off x="42950" y="64694"/>
        <a:ext cx="2951498" cy="793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0E2DB-F5CF-4D58-AC46-EC247599B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D033B-5AB9-4B11-BF24-84840F876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A64D1-BCBB-4FF6-B0AC-FF647CFD5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B4924-F162-4EB2-8552-A4B666D6B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CD8A6-AED1-470B-B4AF-E34B6E243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5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7720-3A23-4B0A-A4AF-93A0A16D4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3C48B-171B-4705-9CBD-BF28331A08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4276F-5F4D-4A10-884C-96725540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AE38D-6273-4AFD-B83B-CE848FFCE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45DAB-B342-43AD-ADCD-3939B56F1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3765F0-828C-4983-BDE8-F762D11DE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2518C-5B97-4CDA-AB17-2F37FEE92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42ECF-BC7A-4509-B68A-07AF4F24A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D5E95-4B45-44D8-B5EC-DBA2D4A61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C19CD-3A13-4219-A479-40BF769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1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E94FE-86F4-4E9F-947D-6F791C980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3D488-B08E-44A7-ABD3-D3A88A795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96A22-C041-4EB2-8C98-A39B1F706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274E1-A4CD-43D3-802A-14884AFA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EA758-A0D6-468C-87BD-07CA2508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6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C8877-C85C-4F2C-B0F6-2ABCB512F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817E8-8E18-4C9C-B837-74A8DFBA3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C0797-EF55-4284-8E7D-B036D9DB5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71E6C-7FFB-45C4-9223-D46D7AA8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239E9-2E7F-4DCF-84E3-2516FA1A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6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A088-D799-4933-97B0-13B895F2A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99624-9D72-4AA3-B2F2-D23F1B84A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CD243B-6BE4-454F-A134-1F3D817D4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23032-08F7-49F9-8D1D-E016F31B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7D1A2-681B-4FAB-899E-35BD779E5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17CA1-D030-49D2-85F0-7B32FA94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3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C5F46-2CAF-45BF-8F1A-D35BE913E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29E3F-7076-4CEA-832D-F00A8D3F0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37178-12F6-41A0-B983-D3F38BC94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6D4C5E-56E9-4C53-8494-2868FAE0B8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D5288-66ED-48AB-B94A-C12B2559E9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EB7BB4-7964-4418-9BF6-E92054A5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A9D990-94FA-4AA6-8675-61437B7C6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E8BBF-4E2A-4EDA-9EBC-ADE61564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9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348F7-F090-4A94-8D3D-8A6976A1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01CD4A-4DFD-442D-9F07-4172C7DF1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5518E-70B1-4021-8A70-2A124E8F8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BF7105-E791-4BC0-A306-C714818E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3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176036-0925-43EF-B669-01CB5E550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95609A-60E2-4CDC-B166-D17CAC4E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AB415-1F86-47A5-AD3D-D2A2D8AB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5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56234-FBC8-46DE-B3DF-62AB98F43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7B9B-34AF-4847-A89E-A35E2F26A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EE4CA-1954-473A-953A-BECE818C7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DD0CA-A088-4F37-9265-8B16A9C31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B252E-A20E-4980-BE10-35E8020F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82EB9-C6BE-42AF-B850-28382F31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8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57BB6-E95E-487D-A36D-DE97FD206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5F7FFE-E121-47CA-B78B-01DC62C04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C3908B-E7C2-4761-B63D-039F340A4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4F4AA-3332-420E-AA00-5903ED33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548F5-B53C-408E-9851-4D7DCEAC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F7296B-098B-466D-97D2-E0544A29B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0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1993B1-7370-49AC-9A8C-6DF2EA2F8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3E1AC-41EA-4446-9306-D2FA90EE4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7D96-FA80-4A00-8548-67BF98F1A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0AA4-319E-48B7-A7FF-E8C11999297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B33AF-1F64-4ADC-AE1C-6AB883BD2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0168B-3222-4D0C-ADDE-56AD80B8B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4543F-B0FB-4096-94FC-F06D0C338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3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70BC4C-07EF-4958-BC7A-7D8A013B7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4700">
                <a:solidFill>
                  <a:srgbClr val="FFFFFF"/>
                </a:solidFill>
              </a:rPr>
              <a:t>The Case for Compulsory Approximation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057D1-0695-4B9F-A7B6-5E61DFFC4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By Adrian Sampson</a:t>
            </a:r>
          </a:p>
        </p:txBody>
      </p:sp>
    </p:spTree>
    <p:extLst>
      <p:ext uri="{BB962C8B-B14F-4D97-AF65-F5344CB8AC3E}">
        <p14:creationId xmlns:p14="http://schemas.microsoft.com/office/powerpoint/2010/main" val="3967751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C8B76D-E32B-4127-9D14-31815FFD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100">
                <a:solidFill>
                  <a:srgbClr val="000000"/>
                </a:solidFill>
              </a:rPr>
              <a:t>Compulsory Approximation: Numerical and Scientific computing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Web Design">
            <a:extLst>
              <a:ext uri="{FF2B5EF4-FFF2-40B4-BE49-F238E27FC236}">
                <a16:creationId xmlns:a16="http://schemas.microsoft.com/office/drawing/2014/main" id="{ADF49186-4991-48D2-92FC-CAC267662C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E1157-49B2-4714-BFB5-391567F9C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Floating point highly used have two advantage: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-Speed and efficiency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rgbClr val="000000"/>
                </a:solidFill>
              </a:rPr>
              <a:t>Easier for computer to deal with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rgbClr val="000000"/>
                </a:solidFill>
              </a:rPr>
              <a:t>It can deal with big numbers and small numbers without needing an enormous amount of space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rgbClr val="000000"/>
                </a:solidFill>
              </a:rPr>
              <a:t>The floating-point error problem has spawned an entire field of study, such as numerical analysis</a:t>
            </a:r>
          </a:p>
        </p:txBody>
      </p:sp>
    </p:spTree>
    <p:extLst>
      <p:ext uri="{BB962C8B-B14F-4D97-AF65-F5344CB8AC3E}">
        <p14:creationId xmlns:p14="http://schemas.microsoft.com/office/powerpoint/2010/main" val="696210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74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32F5BAF-61DC-4E27-A575-25B92D63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We can 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CE80B-09A9-4546-BC95-E484FE8D0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can offer: Tools to automate tedious accuracy analyses and transformations that currently require experts. </a:t>
            </a:r>
          </a:p>
        </p:txBody>
      </p:sp>
      <p:pic>
        <p:nvPicPr>
          <p:cNvPr id="1026" name="Picture 2" descr="Ener-J Smart Products Now Available for Click n' Collect Order!">
            <a:extLst>
              <a:ext uri="{FF2B5EF4-FFF2-40B4-BE49-F238E27FC236}">
                <a16:creationId xmlns:a16="http://schemas.microsoft.com/office/drawing/2014/main" id="{F24F97BA-7F30-4DCA-8C60-60775C09C9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0" r="-3" b="-3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2283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829921-8247-44B2-96FD-2BDB15201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Compulsory Approximation in Real time Graphic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9F4CE-D923-40C2-AA49-B1B1C39E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 i="0">
                <a:solidFill>
                  <a:srgbClr val="000000"/>
                </a:solidFill>
                <a:effectLst/>
              </a:rPr>
              <a:t>Real-time computer graphics or real-time rendering is the sub-field of </a:t>
            </a:r>
            <a:r>
              <a:rPr lang="en-US" sz="2000">
                <a:solidFill>
                  <a:srgbClr val="000000"/>
                </a:solidFill>
              </a:rPr>
              <a:t>computer graphics</a:t>
            </a:r>
            <a:r>
              <a:rPr lang="en-US" sz="2000" i="0">
                <a:solidFill>
                  <a:srgbClr val="000000"/>
                </a:solidFill>
                <a:effectLst/>
              </a:rPr>
              <a:t> focused on producing and analyzing images in </a:t>
            </a:r>
            <a:r>
              <a:rPr lang="en-US" sz="2000">
                <a:solidFill>
                  <a:srgbClr val="000000"/>
                </a:solidFill>
              </a:rPr>
              <a:t>real time</a:t>
            </a:r>
          </a:p>
          <a:p>
            <a:r>
              <a:rPr lang="en-US" sz="2000">
                <a:solidFill>
                  <a:srgbClr val="000000"/>
                </a:solidFill>
              </a:rPr>
              <a:t>O</a:t>
            </a:r>
            <a:r>
              <a:rPr lang="en-US" sz="2000" i="0">
                <a:solidFill>
                  <a:srgbClr val="000000"/>
                </a:solidFill>
                <a:effectLst/>
              </a:rPr>
              <a:t>ften used in reference to interactive </a:t>
            </a:r>
            <a:r>
              <a:rPr lang="en-US" sz="2000">
                <a:solidFill>
                  <a:srgbClr val="000000"/>
                </a:solidFill>
              </a:rPr>
              <a:t>3D computer graphics</a:t>
            </a:r>
            <a:r>
              <a:rPr lang="en-US" sz="2000" i="0">
                <a:solidFill>
                  <a:srgbClr val="000000"/>
                </a:solidFill>
                <a:effectLst/>
              </a:rPr>
              <a:t>, typically using a  GPU. One example of this concept is a </a:t>
            </a:r>
            <a:r>
              <a:rPr lang="en-US" sz="2000">
                <a:solidFill>
                  <a:srgbClr val="000000"/>
                </a:solidFill>
              </a:rPr>
              <a:t>video game</a:t>
            </a:r>
            <a:r>
              <a:rPr lang="en-US" sz="2000" i="0">
                <a:solidFill>
                  <a:srgbClr val="000000"/>
                </a:solidFill>
                <a:effectLst/>
              </a:rPr>
              <a:t> </a:t>
            </a:r>
          </a:p>
          <a:p>
            <a:r>
              <a:rPr lang="en-US" sz="2000">
                <a:solidFill>
                  <a:srgbClr val="000000"/>
                </a:solidFill>
              </a:rPr>
              <a:t>Game engines will go to extremes to maintain a smooth frame rate by simplifying scenes wherever possible. Level-of-detail (LOD) techniques simplify objects for quick-and-dirty rendering when they are rendered in the background of a complex scene .</a:t>
            </a:r>
          </a:p>
        </p:txBody>
      </p:sp>
    </p:spTree>
    <p:extLst>
      <p:ext uri="{BB962C8B-B14F-4D97-AF65-F5344CB8AC3E}">
        <p14:creationId xmlns:p14="http://schemas.microsoft.com/office/powerpoint/2010/main" val="4192145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9D96E3F-159B-4733-BE61-1AAB43A59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02B2A-E3B3-4965-8D55-B58E5405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B084FD-B416-495A-A4D2-8FC6FF351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40391"/>
            <a:ext cx="10021446" cy="29444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cost of 60 frames per second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FE9B4-DE2F-4687-A139-2FADF21DD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4123688"/>
            <a:ext cx="9416898" cy="7236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2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https://www.youtube.com/watch?v=-gQMulb6T2o&amp;feature=youtu.be&amp;ab_channel=DigitalFoundry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505F6D-25F2-479B-AEEE-66F34B3FB1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298"/>
            <a:ext cx="2514948" cy="2174333"/>
            <a:chOff x="-305" y="-4155"/>
            <a:chExt cx="2514948" cy="2174333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5C49ED7-EC50-4D2C-A945-D4907F081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9A8266C-3886-4618-B2EB-EA7FE32CE6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B4610CF-D689-4B1B-A7FB-1CE14209E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DA7C44F-B555-41AC-95A7-645015293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C0A542E-DBAB-412E-9F06-247CFE5FB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8304973" y="939510"/>
            <a:ext cx="4826538" cy="2947516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41E2FAC-3A8F-4977-ACC1-92B455FD4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264E774-D8C6-4806-9911-955DD80397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450CBAC-6145-4598-BA48-1EB500923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451637-F91B-479F-8251-660E22819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52603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C7B07A-7A5B-4436-8D19-2A05AC3D1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Compulsory Approximation in Communication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CFA739-C4D7-4418-8BE9-B9CD3175BA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259292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2011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FA9CC5-7AAE-4812-97FF-1496A37A3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We can offer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131F4-DDFD-442B-9162-295F4807F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rgbClr val="000000"/>
                </a:solidFill>
              </a:rPr>
              <a:t>We can offer: New circuit-level approximation strategies that match the error models that communications hardware can already tolerate.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8C464873-2729-4123-84F8-09AB6CFF106C}"/>
              </a:ext>
            </a:extLst>
          </p:cNvPr>
          <p:cNvGraphicFramePr/>
          <p:nvPr/>
        </p:nvGraphicFramePr>
        <p:xfrm>
          <a:off x="974677" y="4482802"/>
          <a:ext cx="303739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B47FFBDA-3495-48DB-8572-0587B3CE8C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8681775"/>
              </p:ext>
            </p:extLst>
          </p:nvPr>
        </p:nvGraphicFramePr>
        <p:xfrm>
          <a:off x="6743519" y="4439958"/>
          <a:ext cx="3037398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002840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4BD762-97A4-411E-A3F6-01A004C4E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985" y="3071021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Conclusion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Gavel">
            <a:extLst>
              <a:ext uri="{FF2B5EF4-FFF2-40B4-BE49-F238E27FC236}">
                <a16:creationId xmlns:a16="http://schemas.microsoft.com/office/drawing/2014/main" id="{88091F86-F640-40BD-8002-EBADDDA44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49308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125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E34346-04C2-43FD-B866-25C8CF7CD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Questions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AE5FF-C8B6-4404-9DDE-E2A07D6C9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809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What is Compulsory approximation</a:t>
            </a:r>
          </a:p>
          <a:p>
            <a:pPr marL="514350" indent="-514350">
              <a:buAutoNum type="alphaLcParenR"/>
            </a:pPr>
            <a:r>
              <a:rPr lang="en-US" sz="2000" dirty="0">
                <a:solidFill>
                  <a:srgbClr val="000000"/>
                </a:solidFill>
              </a:rPr>
              <a:t>Approximation that is already applied into a specific domain.</a:t>
            </a:r>
          </a:p>
          <a:p>
            <a:pPr marL="514350" indent="-514350">
              <a:buAutoNum type="alphaLcParenR"/>
            </a:pPr>
            <a:r>
              <a:rPr lang="en-US" sz="2000" dirty="0">
                <a:solidFill>
                  <a:srgbClr val="000000"/>
                </a:solidFill>
              </a:rPr>
              <a:t>Approximation that focus on Neural acceleration</a:t>
            </a:r>
          </a:p>
          <a:p>
            <a:pPr marL="514350" indent="-514350">
              <a:buAutoNum type="alphaLcParenR"/>
            </a:pPr>
            <a:r>
              <a:rPr lang="en-US" sz="2000" dirty="0">
                <a:solidFill>
                  <a:srgbClr val="000000"/>
                </a:solidFill>
              </a:rPr>
              <a:t>Approximation that focus on Wireless communication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91562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B0DFAA83-7473-4D85-995B-84F018B470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A30978-3255-4484-9803-78137444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FA4A0-2026-4F7E-B7F1-C389839FF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What is the benefit of studying Compulsory Approximation ?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a)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Have long been used and already dealt with problem approximate computing have seen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b) Learn the basic of approximate computing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c)None of the above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34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B043B-FE11-4021-A7FC-74F3238D6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DA815-A526-47BB-9242-C8CEF5FAE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What is a </a:t>
            </a:r>
            <a:r>
              <a:rPr lang="en-US" sz="2000" b="1" i="0" dirty="0">
                <a:effectLst/>
              </a:rPr>
              <a:t>deterministic system ?</a:t>
            </a:r>
          </a:p>
          <a:p>
            <a:pPr marL="342900" indent="-342900">
              <a:buAutoNum type="alphaLcParenR"/>
            </a:pPr>
            <a:r>
              <a:rPr lang="en-US" sz="2000" b="0" i="0" dirty="0">
                <a:effectLst/>
                <a:latin typeface="Roboto"/>
              </a:rPr>
              <a:t> A system in which no randomness is involved in the development of future states of the system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Roboto"/>
              </a:rPr>
              <a:t>A system where the model </a:t>
            </a:r>
            <a:r>
              <a:rPr lang="en-US" sz="2000" b="0" i="0" dirty="0">
                <a:effectLst/>
                <a:latin typeface="Roboto"/>
              </a:rPr>
              <a:t>produce the </a:t>
            </a:r>
            <a:r>
              <a:rPr lang="en-US" sz="2000" dirty="0">
                <a:latin typeface="Roboto"/>
              </a:rPr>
              <a:t>different </a:t>
            </a:r>
            <a:r>
              <a:rPr lang="en-US" sz="2000" b="0" i="0" dirty="0">
                <a:effectLst/>
                <a:latin typeface="Roboto"/>
              </a:rPr>
              <a:t>output from a given starting condition or initial state.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Roboto"/>
              </a:rPr>
              <a:t>A system which allow potential error for a model to have 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EC8DBF-01B9-4E93-B019-996825B72E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791" r="30187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A922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47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8C34C-F082-416C-B41F-A8F8632FD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29C17-C4A4-4220-B80F-7D478CA00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n-US" sz="2200" b="1"/>
              <a:t>What is Compulsory Approximation ?</a:t>
            </a:r>
          </a:p>
          <a:p>
            <a:pPr>
              <a:buFontTx/>
              <a:buChar char="-"/>
            </a:pPr>
            <a:r>
              <a:rPr lang="en-US" sz="2200"/>
              <a:t>Definition of Compulsory:  required and  obligatory</a:t>
            </a:r>
          </a:p>
          <a:p>
            <a:pPr>
              <a:buFontTx/>
              <a:buChar char="-"/>
            </a:pPr>
            <a:r>
              <a:rPr lang="en-US" sz="2200"/>
              <a:t>Meaning: Approximation that is already applied into a specific domain.</a:t>
            </a:r>
          </a:p>
          <a:p>
            <a:r>
              <a:rPr lang="en-US" sz="2200" b="1"/>
              <a:t>What have we seen so far ?</a:t>
            </a:r>
          </a:p>
          <a:p>
            <a:pPr marL="0" indent="0">
              <a:buNone/>
            </a:pPr>
            <a:r>
              <a:rPr lang="en-US" sz="2200"/>
              <a:t>We have talked about many approximate strategies and approximate computing on  specific domain to increase quality and save energy. This time we go back to review Compulsory Approximations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F9AF3671-7609-4EC9-8A52-F9507A532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4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BBFF7D-8AD9-432A-A749-5CB15A75E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Main goal of this Paper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B5F33-8457-45AA-835E-33335C7F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 b="0" i="0" u="none" strike="noStrike" baseline="0" dirty="0">
                <a:solidFill>
                  <a:srgbClr val="000000"/>
                </a:solidFill>
                <a:latin typeface="TeXGyreTermes-Regular-Identity-H"/>
              </a:rPr>
              <a:t>This essay surveys domains with compulsory approximation; and  advocates for research that builds new concept for old approximations.</a:t>
            </a:r>
          </a:p>
          <a:p>
            <a:r>
              <a:rPr lang="en-US" sz="2000" dirty="0">
                <a:solidFill>
                  <a:srgbClr val="000000"/>
                </a:solidFill>
                <a:latin typeface="TeXGyreTermes-Regular-Identity-H"/>
              </a:rPr>
              <a:t>Basically Bring techniques from domains with compulsory approximation into the approximate-computing fold.</a:t>
            </a:r>
          </a:p>
          <a:p>
            <a:r>
              <a:rPr lang="en-US" sz="2000" dirty="0">
                <a:solidFill>
                  <a:srgbClr val="000000"/>
                </a:solidFill>
                <a:latin typeface="TeXGyreTermes-Regular-Identity-H"/>
              </a:rPr>
              <a:t>” Instead of developing new approximation strategies from whole cloth and then working to apply them, the community should go to where approximations are already widespread.”</a:t>
            </a:r>
          </a:p>
        </p:txBody>
      </p:sp>
    </p:spTree>
    <p:extLst>
      <p:ext uri="{BB962C8B-B14F-4D97-AF65-F5344CB8AC3E}">
        <p14:creationId xmlns:p14="http://schemas.microsoft.com/office/powerpoint/2010/main" val="421170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15E09-29D4-454B-A276-9B62231D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0F5BE6-D65D-4238-8D23-FAEAA93EF32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29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125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38D491-D2DF-428A-84DA-6FA3418EF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000000"/>
                </a:solidFill>
              </a:rPr>
              <a:t>Compulsory Approximation: Machine learning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FDDE07C-41A8-418D-A676-99C595594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809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Machine learning tools and technology that you can utilize to answer question (prediction) about with your data(training)</a:t>
            </a:r>
          </a:p>
          <a:p>
            <a:r>
              <a:rPr lang="en-US" sz="1700">
                <a:solidFill>
                  <a:srgbClr val="000000"/>
                </a:solidFill>
              </a:rPr>
              <a:t>While machine learning and AI are progressing still difficult to trust.</a:t>
            </a:r>
          </a:p>
          <a:p>
            <a:r>
              <a:rPr lang="en-US" sz="1700">
                <a:solidFill>
                  <a:srgbClr val="000000"/>
                </a:solidFill>
              </a:rPr>
              <a:t>According to the author for example: deep-learning implementers use a technique called dropout, which randomly deletes neurons from networks during training . Dropout appears to avoid overfitting, leading to a better training result—but it is hard to see exactly why it works or explain when it might go wrong </a:t>
            </a:r>
          </a:p>
          <a:p>
            <a:endParaRPr lang="en-US" sz="1700">
              <a:solidFill>
                <a:srgbClr val="000000"/>
              </a:solidFill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91562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Robot">
            <a:extLst>
              <a:ext uri="{FF2B5EF4-FFF2-40B4-BE49-F238E27FC236}">
                <a16:creationId xmlns:a16="http://schemas.microsoft.com/office/drawing/2014/main" id="{C09E7018-A477-434F-89BF-969BDA269C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216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D33212-BC73-4250-8B54-78BF588D1F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8490" b="1"/>
          <a:stretch/>
        </p:blipFill>
        <p:spPr>
          <a:xfrm>
            <a:off x="643467" y="643467"/>
            <a:ext cx="10905066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5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19400A-8816-4734-90E2-0526E8A24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Hogwild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1350A-8944-4F18-A807-32C082092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Similarly, </a:t>
            </a:r>
            <a:r>
              <a:rPr lang="en-US" sz="2000" dirty="0" err="1">
                <a:solidFill>
                  <a:srgbClr val="000000"/>
                </a:solidFill>
              </a:rPr>
              <a:t>Hogwild</a:t>
            </a:r>
            <a:r>
              <a:rPr lang="en-US" sz="2000" dirty="0">
                <a:solidFill>
                  <a:srgbClr val="000000"/>
                </a:solidFill>
              </a:rPr>
              <a:t>! is a technique for parallel stochastic gradient descent (SDG) that ignores data inconsistency.</a:t>
            </a:r>
          </a:p>
          <a:p>
            <a:r>
              <a:rPr lang="en-US" sz="2000" i="0" dirty="0">
                <a:solidFill>
                  <a:srgbClr val="000000"/>
                </a:solidFill>
                <a:effectLst/>
              </a:rPr>
              <a:t>In HOGWILD!, processors are allowed equal access to shared memory and are able to update individual components of memory at will. </a:t>
            </a:r>
            <a:r>
              <a:rPr lang="en-US" sz="2000" dirty="0">
                <a:solidFill>
                  <a:srgbClr val="000000"/>
                </a:solidFill>
              </a:rPr>
              <a:t>Only,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when the data access is sparse, meaning that individual SGD steps only modify a small part of the decision variable.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13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D7A453D2-15D8-4403-815F-291FA1634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161EA6B-09CA-445B-AB0D-8DF76FA92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352BBB9-69A8-405C-9209-A9FE217AE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BA8247A-9874-4F57-82F4-AEB016E66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30C3CE4-8479-4B6E-9C21-D7B0CD89E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7BCD297-22FC-4ECD-95DC-8581D5E6B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61A25F1-8873-4D98-B8D5-169EA0AC9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B7BCAD9-3EF1-4FCE-AFA0-BD2C545A73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6649524-3638-4334-8ED6-539D10DF4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D4F12-E2B0-4B4E-9E1D-B74402806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223" y="568434"/>
            <a:ext cx="5674107" cy="1951087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800" b="0" i="0" dirty="0">
                <a:solidFill>
                  <a:schemeClr val="bg1"/>
                </a:solidFill>
                <a:effectLst/>
              </a:rPr>
              <a:t> Assume a shared memory model with processors. The decision variable x is accessible to all processors. Each processor can read x and can contribute an update vector . The vector x is stored in shared memory, and we assume that the component wise addition operation is atomic, that is xv = xv + a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8114C98-A349-4111-A123-E8EAB86AB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70FB431-AE18-414D-92F4-1D12D199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24467063-D74E-4D42-8790-B9F6D6958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1D19BAC-1681-47BC-AAF5-92FAFFF6F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4347C2B-E846-452C-97AA-7E254FC1C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0EA2B35-7959-4C2A-84AA-FF5D94FED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E2D3D3F2-ABBB-4453-B1C5-1BEBF7E4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214E4A5-A0D2-42C4-8D14-D2A7E495F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494D7A0-6B21-41E8-A7D3-0033BBB7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E141D7D-32B0-448E-A666-EA8703AFC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D87E268-6345-420F-8B97-B37ED0410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5E1622E-7FA6-4760-A2BF-A8105EBF7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40C3211-0B8B-428C-B283-124C6CC67A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" r="26923" b="-1"/>
          <a:stretch/>
        </p:blipFill>
        <p:spPr>
          <a:xfrm>
            <a:off x="629638" y="2708781"/>
            <a:ext cx="10848063" cy="3496632"/>
          </a:xfrm>
          <a:prstGeom prst="rect">
            <a:avLst/>
          </a:prstGeom>
        </p:spPr>
      </p:pic>
      <p:grpSp>
        <p:nvGrpSpPr>
          <p:cNvPr id="65" name="Group 64">
            <a:extLst>
              <a:ext uri="{FF2B5EF4-FFF2-40B4-BE49-F238E27FC236}">
                <a16:creationId xmlns:a16="http://schemas.microsoft.com/office/drawing/2014/main" id="{AF19A774-30A5-488B-9BAF-629C6440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2852760"/>
            <a:ext cx="304800" cy="429768"/>
            <a:chOff x="215328" y="-46937"/>
            <a:chExt cx="304800" cy="2773841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91EBF88-5B98-4258-A542-14C3AF2E52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FBC2D58-9E3C-490D-BD7A-61EF07EA7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6CF1BB4-1C1D-4EDE-BA26-0243FCF83B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0C83729-E02F-4512-AFE7-F4792228B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0796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8538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7033095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5DEF3A-3EAF-44C5-B3CA-60B04EF4C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60" y="804328"/>
            <a:ext cx="6091312" cy="1205821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EFFFF"/>
                </a:solidFill>
              </a:rPr>
              <a:t>We can 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ACAE0-BC9C-429E-BA2A-7590831F3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189" y="2494450"/>
            <a:ext cx="5773883" cy="3563159"/>
          </a:xfrm>
        </p:spPr>
        <p:txBody>
          <a:bodyPr>
            <a:normAutofit/>
          </a:bodyPr>
          <a:lstStyle/>
          <a:p>
            <a:r>
              <a:rPr lang="en-US" sz="2400" dirty="0"/>
              <a:t>We can offer: Tools for expressing and enforcing quality requirements in the language, especially when composing learning components into larger systems.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2050" name="Picture 2" descr="Accept - Wikipedia">
            <a:extLst>
              <a:ext uri="{FF2B5EF4-FFF2-40B4-BE49-F238E27FC236}">
                <a16:creationId xmlns:a16="http://schemas.microsoft.com/office/drawing/2014/main" id="{40262634-4D0A-4CC8-ACCB-D360C42E4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4706" y="1151316"/>
            <a:ext cx="3343407" cy="167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XNET: Proffering solutions to exchange challenges — Steemit">
            <a:extLst>
              <a:ext uri="{FF2B5EF4-FFF2-40B4-BE49-F238E27FC236}">
                <a16:creationId xmlns:a16="http://schemas.microsoft.com/office/drawing/2014/main" id="{CF13931C-6253-4B79-8BD3-A58758FD2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4706" y="3829882"/>
            <a:ext cx="3340358" cy="212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88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848</Words>
  <Application>Microsoft Office PowerPoint</Application>
  <PresentationFormat>Widescreen</PresentationFormat>
  <Paragraphs>63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Roboto</vt:lpstr>
      <vt:lpstr>TeXGyreTermes-Regular-Identity-H</vt:lpstr>
      <vt:lpstr>Office Theme</vt:lpstr>
      <vt:lpstr>The Case for Compulsory Approximation </vt:lpstr>
      <vt:lpstr>Introduction</vt:lpstr>
      <vt:lpstr>Main goal of this Paper </vt:lpstr>
      <vt:lpstr>Benefits</vt:lpstr>
      <vt:lpstr>Compulsory Approximation: Machine learning </vt:lpstr>
      <vt:lpstr>PowerPoint Presentation</vt:lpstr>
      <vt:lpstr>Hogwild</vt:lpstr>
      <vt:lpstr>PowerPoint Presentation</vt:lpstr>
      <vt:lpstr>We can offer</vt:lpstr>
      <vt:lpstr>Compulsory Approximation: Numerical and Scientific computing</vt:lpstr>
      <vt:lpstr>We can offer</vt:lpstr>
      <vt:lpstr>Compulsory Approximation in Real time Graphic</vt:lpstr>
      <vt:lpstr>The cost of 60 frames per second</vt:lpstr>
      <vt:lpstr>Compulsory Approximation in Communication</vt:lpstr>
      <vt:lpstr>We can offer </vt:lpstr>
      <vt:lpstr>Conclusion</vt:lpstr>
      <vt:lpstr>Questions 1</vt:lpstr>
      <vt:lpstr>Question 2</vt:lpstr>
      <vt:lpstr>Question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for Compulsory Approximation </dc:title>
  <dc:creator>Kareem joudeh</dc:creator>
  <cp:lastModifiedBy>Kareem joudeh</cp:lastModifiedBy>
  <cp:revision>1</cp:revision>
  <dcterms:created xsi:type="dcterms:W3CDTF">2020-11-04T17:55:53Z</dcterms:created>
  <dcterms:modified xsi:type="dcterms:W3CDTF">2020-11-04T17:57:12Z</dcterms:modified>
</cp:coreProperties>
</file>