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081E1-BF81-482D-A15F-AD0A474D4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E25769-4708-47E9-A63E-662C70693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73670-FCCF-4992-A401-5AACA3BF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0D0BD-F8A3-408A-BA62-0ECFF1DEF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3913C-217C-4A6F-AF57-D5372750C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C5E77-42D4-436D-B490-1571E498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CD4B9-4E6D-46D8-93A4-9D337D4C5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9FBDB-8CB5-45A1-9A58-69407368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D9476-B040-49BA-8BAE-ED62C331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1A8F4-F154-4E86-AE8F-B4F3AF33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7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EE9AEF-2252-4BBB-BFE1-4290CAB10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F2C7E-9693-4BDB-96FC-99A2F591A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6BB8D-5BCA-4E4E-B608-8506020C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89443-2725-425B-84EE-04275A3F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47C63-4C42-4139-BDE4-E7FF50A0E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2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C91E-D3B5-4FB4-B7D1-BDEBACBFB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C83A7-38A6-4C31-9665-E636FCEA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82D25-BCF7-412D-869C-C1F2503D4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50DA1-0290-44AF-85BB-F9AD41C0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A8CCE-6A00-4292-97D8-DCDDACBF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52D31-9473-4DD1-B7DF-EE99F8BE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C705E-3C03-4CCA-AC10-D25E1E489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A6AD9-E00C-44A9-A62B-DBC4F2A51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CF109-0104-44A6-85AC-37A59C2A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AE68F-416D-4680-A526-3E642AC0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8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F040-5F35-45CA-94E8-DA77E8A01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0571C-D525-4FA4-8E21-94972308E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9E1BB-C36F-41D8-8288-502C2F8E0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2CA7F-4545-452C-BE26-A2D84B6C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3B5AD-653B-4B5E-87EF-DB1E5497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B0A08-40A6-484A-A493-048A75E4F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3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1CFD1-2EFA-4F0C-9288-EF866CA37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B3286-24A9-4074-A09E-D97F0D301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F9497-6221-4415-A991-7C8E7D4EA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20BEAC-C7CD-4D37-880F-1BF0C1C52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765214-6D2E-45EB-B5F9-31551C978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5EE051-9025-427D-92D9-271A6620A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A85AA-2FD7-45A2-BC15-6AE3119D8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349EDE-2D78-427A-95A2-DC30F166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9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AB3F-4A64-4591-9D64-2074D7D9B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1F509-1D7B-4698-8605-C6B1DA74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F90A8-BB39-429B-BD1D-C0C9C888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3C836-D951-42D9-A5B4-AAA32338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9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F0891-8F4B-4F89-9A0D-76C41BF6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38C62D-5D20-4020-9378-15CE75CD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5F533-ADFF-472B-BCDE-677A5B18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2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95BDB-0E2F-4CF8-A8B4-482C63E52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A5E3D-09C9-48CE-8615-1CA1F9856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03D09-202C-4BF3-835C-94D69330E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72202-FA8D-40AF-AF50-8480211D0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4A34F-FFD8-4E9B-B10E-9DA7621C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6EB32-DA99-4739-B925-C5DEDD3F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2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A0529-0A36-4DD6-84E3-D6BE7625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8EA6E5-21B8-44DC-ACC7-32397F7CA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B1033-F3E5-414C-9904-109309D50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E9E88-0820-4B7F-8DBE-705BCE4E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E607F-9354-4FDA-9427-F434FC3E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5148D-14E2-4040-BE06-487182676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0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74D576-E766-4F9E-9BBD-6DE84B09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853D5-728A-4948-A110-C90353E7B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CD1C7-11EE-4CA9-9487-842DF3A9F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C53E9-3850-461F-9A9F-66EC3103C8E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FFA33-67DC-427F-9CC6-880198B50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A213B-2642-491C-94AA-C26A0ED94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5D6A9-01D5-4C7F-9745-B7E18913C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1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A5F2C-0B91-4EDA-99D2-1A0729C7A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Green: A Framework for Supporting Energy-Conscious Programming using Controlled Approximation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71DB01-3A60-45AF-A9E2-F2464B581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53731"/>
            <a:ext cx="12192000" cy="1655762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+mj-lt"/>
              </a:rPr>
              <a:t>Authors: </a:t>
            </a:r>
            <a:r>
              <a:rPr lang="en-US" sz="5400" dirty="0" err="1">
                <a:latin typeface="+mj-lt"/>
              </a:rPr>
              <a:t>Woongki</a:t>
            </a:r>
            <a:r>
              <a:rPr lang="en-US" sz="5400" dirty="0">
                <a:latin typeface="+mj-lt"/>
              </a:rPr>
              <a:t> </a:t>
            </a:r>
            <a:r>
              <a:rPr lang="en-US" sz="5400" dirty="0" err="1">
                <a:latin typeface="+mj-lt"/>
              </a:rPr>
              <a:t>Baek</a:t>
            </a:r>
            <a:r>
              <a:rPr lang="en-US" sz="5400" dirty="0">
                <a:latin typeface="+mj-lt"/>
              </a:rPr>
              <a:t>, </a:t>
            </a:r>
            <a:r>
              <a:rPr lang="en-US" sz="5400" dirty="0" err="1">
                <a:latin typeface="+mj-lt"/>
              </a:rPr>
              <a:t>Trishul</a:t>
            </a:r>
            <a:r>
              <a:rPr lang="en-US" sz="5400" dirty="0">
                <a:latin typeface="+mj-lt"/>
              </a:rPr>
              <a:t> M. </a:t>
            </a:r>
            <a:r>
              <a:rPr lang="en-US" sz="5400" dirty="0" err="1">
                <a:latin typeface="+mj-lt"/>
              </a:rPr>
              <a:t>Chilimbi</a:t>
            </a:r>
            <a:r>
              <a:rPr lang="en-US" sz="5400" dirty="0">
                <a:latin typeface="+mj-lt"/>
              </a:rPr>
              <a:t>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4D3619A-ED59-495D-86CB-E664E7F5532F}"/>
              </a:ext>
            </a:extLst>
          </p:cNvPr>
          <p:cNvSpPr txBox="1">
            <a:spLocks/>
          </p:cNvSpPr>
          <p:nvPr/>
        </p:nvSpPr>
        <p:spPr>
          <a:xfrm>
            <a:off x="0" y="5295990"/>
            <a:ext cx="12192000" cy="757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atin typeface="+mj-lt"/>
              </a:rPr>
              <a:t>Presented by Jake Freedman</a:t>
            </a:r>
          </a:p>
        </p:txBody>
      </p:sp>
    </p:spTree>
    <p:extLst>
      <p:ext uri="{BB962C8B-B14F-4D97-AF65-F5344CB8AC3E}">
        <p14:creationId xmlns:p14="http://schemas.microsoft.com/office/powerpoint/2010/main" val="61229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 Search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FD4A884C-A4B7-4FBD-BCD3-1377603EF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788" y="1919219"/>
            <a:ext cx="7896423" cy="441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9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Blacksholes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Chart&#10;&#10;Description automatically generated">
            <a:extLst>
              <a:ext uri="{FF2B5EF4-FFF2-40B4-BE49-F238E27FC236}">
                <a16:creationId xmlns:a16="http://schemas.microsoft.com/office/drawing/2014/main" id="{7DD471F9-3FD3-4F65-9C2A-47A3CCED6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850" y="2415134"/>
            <a:ext cx="7157472" cy="2758440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0822FDDF-697B-4CBA-B907-1CF55F5310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78" y="2434184"/>
            <a:ext cx="3832860" cy="272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73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Green was tested on 5 different applications</a:t>
            </a:r>
          </a:p>
          <a:p>
            <a:r>
              <a:rPr lang="en-US" altLang="en-US" sz="2400" dirty="0"/>
              <a:t>Measures of performance, energy consumption, and speed were recorded for each test</a:t>
            </a:r>
          </a:p>
          <a:p>
            <a:r>
              <a:rPr lang="en-US" altLang="en-US" sz="2400" dirty="0"/>
              <a:t>All 5 tests are very different applications which shows the flexibility of the Green framework</a:t>
            </a:r>
          </a:p>
          <a:p>
            <a:r>
              <a:rPr lang="en-US" altLang="en-US" sz="2400" dirty="0"/>
              <a:t>In each case, Green shows significant improvement in speed and power while maintaining reasonable loss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5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Bing takes a series of queries as arguments and searches an index of all available documents and returns the top N documents</a:t>
            </a:r>
          </a:p>
          <a:p>
            <a:r>
              <a:rPr lang="en-US" altLang="en-US" sz="2400" dirty="0"/>
              <a:t>The documents are ranked according to how they match the queries</a:t>
            </a:r>
          </a:p>
          <a:p>
            <a:r>
              <a:rPr lang="en-US" altLang="en-US" sz="2400" dirty="0"/>
              <a:t>The approximated version only searches a subset of the documents up to a maximum M, essentially using early loop termination</a:t>
            </a:r>
          </a:p>
          <a:p>
            <a:r>
              <a:rPr lang="en-US" altLang="en-US" sz="2400" dirty="0"/>
              <a:t>The loss metric was defined by the percentage of queries that either return a different set of N documents or return N documents in a different order</a:t>
            </a:r>
          </a:p>
          <a:p>
            <a:r>
              <a:rPr lang="en-US" altLang="en-US" sz="2400" dirty="0"/>
              <a:t>Because of the definition of the loss metric, custom loss and recalibration functions had to be written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95F2B9F0-EC57-41EE-B53E-8FEF9DAC6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691" y="1833122"/>
            <a:ext cx="5448468" cy="3329046"/>
          </a:xfrm>
          <a:prstGeom prst="rect">
            <a:avLst/>
          </a:prstGeom>
        </p:spPr>
      </p:pic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9D827642-DFC5-480F-AF1B-67E7541B0A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41" y="1837871"/>
            <a:ext cx="5646027" cy="332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915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8C7E2F85-F414-45FE-9872-037871721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53" y="1723158"/>
            <a:ext cx="5673784" cy="3998666"/>
          </a:xfrm>
          <a:prstGeom prst="rect">
            <a:avLst/>
          </a:prstGeom>
        </p:spPr>
      </p:pic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1A20A666-6A4D-492A-BD98-C2A8F3468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203" y="1723158"/>
            <a:ext cx="5529094" cy="399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843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252.eon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252.eon is a ray tracer used to include light in 3D renderings and video games</a:t>
            </a:r>
          </a:p>
          <a:p>
            <a:r>
              <a:rPr lang="en-US" altLang="en-US" sz="2400" dirty="0"/>
              <a:t>The application can be approximated using early loop termination, as QoS improvements decrease over time</a:t>
            </a:r>
          </a:p>
          <a:p>
            <a:r>
              <a:rPr lang="en-US" altLang="en-US" sz="2400" dirty="0"/>
              <a:t>Green was applied to 252 rendering a 3D model </a:t>
            </a:r>
          </a:p>
          <a:p>
            <a:r>
              <a:rPr lang="en-US" altLang="en-US" sz="2400" dirty="0"/>
              <a:t>Performance was measured in terms of execution time</a:t>
            </a:r>
          </a:p>
          <a:p>
            <a:r>
              <a:rPr lang="en-US" altLang="en-US" sz="2400" dirty="0"/>
              <a:t>QoS was calculated by comparing the approximated pixels to the precise pixels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91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27AE7DC5-55AC-43DA-B7A5-41F962B18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7" y="1623519"/>
            <a:ext cx="5680792" cy="3610959"/>
          </a:xfrm>
          <a:prstGeom prst="rect">
            <a:avLst/>
          </a:prstGeom>
        </p:spPr>
      </p:pic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557A5154-8235-4D30-A063-16454FC5C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161" y="1623520"/>
            <a:ext cx="5649046" cy="361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515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843CA1B9-495B-431A-967A-4D377AC5C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272" y="954903"/>
            <a:ext cx="8199456" cy="494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27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 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Machine learning process to parallelize a program</a:t>
            </a:r>
          </a:p>
          <a:p>
            <a:r>
              <a:rPr lang="en-US" altLang="en-US" sz="2400" dirty="0"/>
              <a:t>Runs and refines until it reaches a maximum QoS output</a:t>
            </a:r>
          </a:p>
          <a:p>
            <a:r>
              <a:rPr lang="en-US" altLang="en-US" sz="2400" dirty="0"/>
              <a:t>The later refinements can be marginal improvements, so Green terminates the loop early</a:t>
            </a:r>
          </a:p>
          <a:p>
            <a:r>
              <a:rPr lang="en-US" altLang="en-US" sz="2400" dirty="0"/>
              <a:t>Speed was measured in terms of execution time</a:t>
            </a:r>
          </a:p>
          <a:p>
            <a:r>
              <a:rPr lang="en-US" altLang="en-US" sz="2400" dirty="0"/>
              <a:t>Loss was calculated by comparing the runtime of the output program from the precise CGA to the runtime of the output from the approximated CGA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6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 lnSpcReduction="10000"/>
          </a:bodyPr>
          <a:lstStyle/>
          <a:p>
            <a:r>
              <a:rPr lang="en-US" altLang="en-US" sz="2400" dirty="0"/>
              <a:t>What problem is being solved?</a:t>
            </a:r>
          </a:p>
          <a:p>
            <a:pPr lvl="1"/>
            <a:r>
              <a:rPr lang="en-US" altLang="en-US" sz="2000" dirty="0"/>
              <a:t>Programmers often approximate as-needed and heuristically without quantifying the error or benefits</a:t>
            </a:r>
          </a:p>
          <a:p>
            <a:r>
              <a:rPr lang="en-US" altLang="en-US" sz="2400" dirty="0"/>
              <a:t>Why is that problem important?</a:t>
            </a:r>
          </a:p>
          <a:p>
            <a:pPr lvl="1"/>
            <a:r>
              <a:rPr lang="en-US" altLang="en-US" sz="2000" dirty="0"/>
              <a:t>Programs that are approximated in an ad-hoc manner are hard to maintain as programs evolve, and understanding the effects of approximation is important</a:t>
            </a:r>
          </a:p>
          <a:p>
            <a:r>
              <a:rPr lang="en-US" altLang="en-US" sz="2400" dirty="0"/>
              <a:t>How do the authors solve the problem?</a:t>
            </a:r>
          </a:p>
          <a:p>
            <a:pPr lvl="1"/>
            <a:r>
              <a:rPr lang="en-US" altLang="en-US" sz="2000" dirty="0"/>
              <a:t>The Green framework uses a loss model based on approximations of functions, loops, and an error threshold to determine how and when to approximate a program while quantifying the tradeoffs in performance, energy consumption, and quality of service</a:t>
            </a:r>
          </a:p>
          <a:p>
            <a:r>
              <a:rPr lang="en-US" altLang="en-US" sz="2400" dirty="0"/>
              <a:t>How is the approximation done?</a:t>
            </a:r>
          </a:p>
          <a:p>
            <a:pPr lvl="1"/>
            <a:r>
              <a:rPr lang="en-US" altLang="en-US" sz="2000" dirty="0"/>
              <a:t>The approximated functions and approximation targets are provided and identified by the programmer, and the approximate program is generated at both compile time and runtime</a:t>
            </a:r>
            <a:endParaRPr lang="en-US" alt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02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35A39AB8-70B1-4E37-8ADA-7CD97F6E1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8" y="2133599"/>
            <a:ext cx="3623890" cy="2484118"/>
          </a:xfrm>
          <a:prstGeom prst="rect">
            <a:avLst/>
          </a:prstGeom>
        </p:spPr>
      </p:pic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F2474AE6-704E-44CD-886C-B71285343D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79" y="2133598"/>
            <a:ext cx="3932514" cy="2484119"/>
          </a:xfrm>
          <a:prstGeom prst="rect">
            <a:avLst/>
          </a:prstGeom>
        </p:spPr>
      </p:pic>
      <p:pic>
        <p:nvPicPr>
          <p:cNvPr id="8" name="Picture 7" descr="Chart, bar chart, histogram&#10;&#10;Description automatically generated">
            <a:extLst>
              <a:ext uri="{FF2B5EF4-FFF2-40B4-BE49-F238E27FC236}">
                <a16:creationId xmlns:a16="http://schemas.microsoft.com/office/drawing/2014/main" id="{F127E911-7B87-44FD-9670-FA53DFFEFB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302" y="2133600"/>
            <a:ext cx="3787140" cy="248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32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Fourier Transform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DFT uses sine and cosine functions that can be very expensive</a:t>
            </a:r>
          </a:p>
          <a:p>
            <a:r>
              <a:rPr lang="en-US" altLang="en-US" sz="2400" dirty="0"/>
              <a:t>Sine and cosine can be approximated</a:t>
            </a:r>
          </a:p>
          <a:p>
            <a:r>
              <a:rPr lang="en-US" altLang="en-US" sz="2400" dirty="0"/>
              <a:t>Loss was calculated by comparing the output sample of the precise and approximate program</a:t>
            </a:r>
          </a:p>
          <a:p>
            <a:pPr marL="0" indent="0">
              <a:buNone/>
            </a:pPr>
            <a:endParaRPr lang="en-US" alt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741F7CBE-DC88-4E14-923E-7FA4C1485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52749"/>
            <a:ext cx="3695700" cy="2476500"/>
          </a:xfrm>
          <a:prstGeom prst="rect">
            <a:avLst/>
          </a:prstGeom>
        </p:spPr>
      </p:pic>
      <p:pic>
        <p:nvPicPr>
          <p:cNvPr id="8" name="Picture 7" descr="A picture containing chart&#10;&#10;Description automatically generated">
            <a:extLst>
              <a:ext uri="{FF2B5EF4-FFF2-40B4-BE49-F238E27FC236}">
                <a16:creationId xmlns:a16="http://schemas.microsoft.com/office/drawing/2014/main" id="{8FE6FBB1-635C-40A6-9DDB-70F6E3B368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919" y="3852750"/>
            <a:ext cx="4116881" cy="247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82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Blacksholes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Prices stock options using a partial differential equation</a:t>
            </a:r>
          </a:p>
          <a:p>
            <a:r>
              <a:rPr lang="en-US" altLang="en-US" sz="2400" dirty="0"/>
              <a:t>Approximated by using exponential and logarithmic functions as a part of Taylor Series expansions</a:t>
            </a:r>
          </a:p>
          <a:p>
            <a:r>
              <a:rPr lang="en-US" altLang="en-US" sz="2400" dirty="0"/>
              <a:t>Difference in output price between approximated and precise programs used to determine accuracy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DC32BAE8-6140-4E6C-AFAC-E63DDEDA3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05769"/>
            <a:ext cx="4147539" cy="2523086"/>
          </a:xfrm>
          <a:prstGeom prst="rect">
            <a:avLst/>
          </a:prstGeom>
        </p:spPr>
      </p:pic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2BE807FA-4005-4511-A387-D2EA24216E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151" y="3905769"/>
            <a:ext cx="4185649" cy="252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350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Green is similar to several works including a paper we will read later in the semester: </a:t>
            </a:r>
            <a:r>
              <a:rPr lang="en-US" sz="2400" dirty="0"/>
              <a:t>Probabilistic accuracy bounds for fault-tolerant computations that discard tasks</a:t>
            </a:r>
          </a:p>
          <a:p>
            <a:r>
              <a:rPr lang="en-US" sz="2400" dirty="0"/>
              <a:t>The key takeaways that make this approach different are the…</a:t>
            </a:r>
          </a:p>
          <a:p>
            <a:pPr lvl="1"/>
            <a:r>
              <a:rPr lang="en-US" sz="2000" dirty="0"/>
              <a:t>Flexibility</a:t>
            </a:r>
          </a:p>
          <a:p>
            <a:pPr lvl="1"/>
            <a:r>
              <a:rPr lang="en-US" sz="2000" dirty="0"/>
              <a:t>Less focus on fault tolerance</a:t>
            </a:r>
          </a:p>
          <a:p>
            <a:pPr lvl="1"/>
            <a:r>
              <a:rPr lang="en-US" sz="2000" dirty="0"/>
              <a:t>More granular approximation</a:t>
            </a:r>
          </a:p>
          <a:p>
            <a:pPr lvl="1"/>
            <a:r>
              <a:rPr lang="en-US" sz="2000" dirty="0"/>
              <a:t>Approximation of complex functions</a:t>
            </a:r>
          </a:p>
          <a:p>
            <a:pPr lvl="1"/>
            <a:r>
              <a:rPr lang="en-US" sz="2000" dirty="0"/>
              <a:t>Level of control</a:t>
            </a:r>
          </a:p>
          <a:p>
            <a:pPr lvl="1"/>
            <a:r>
              <a:rPr lang="en-US" sz="2000" dirty="0"/>
              <a:t>Safety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19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Green requires that the programmer provide…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dirty="0"/>
              <a:t>Approximate functions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dirty="0"/>
              <a:t>Approximate loops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dirty="0"/>
              <a:t>An error threshold/QoS target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b="1" dirty="0"/>
              <a:t>A and 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 QoS target is not met Green can…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dirty="0"/>
              <a:t>Replace approximate functions with more precise versions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dirty="0"/>
              <a:t>Increase loop iterations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dirty="0"/>
              <a:t>Nothing can be done, and the program will fail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b="1" dirty="0"/>
              <a:t>A and 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Green requires…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dirty="0"/>
              <a:t>A relatively large number of training inputs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1600" b="1" dirty="0"/>
              <a:t>A relatively small number of training inputs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1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3AAC08D2-C528-4A3B-B6D1-2ECDA85DC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22" y="1994096"/>
            <a:ext cx="10677228" cy="3918857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0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QoS_Compute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Function must be provided by the programmer to calculate loss between approximated functions and precise functions</a:t>
            </a:r>
          </a:p>
          <a:p>
            <a:r>
              <a:rPr lang="en-US" altLang="en-US" sz="2400" dirty="0"/>
              <a:t>Default loss computation is calculated by comparing precise values to approximated values</a:t>
            </a:r>
          </a:p>
          <a:p>
            <a:pPr lvl="1"/>
            <a:r>
              <a:rPr lang="en-US" altLang="en-US" sz="2000" dirty="0"/>
              <a:t>This is used for simple computations and loop approximations</a:t>
            </a:r>
          </a:p>
          <a:p>
            <a:r>
              <a:rPr lang="en-US" altLang="en-US" sz="2400" dirty="0"/>
              <a:t>Can become very complicated depending on the application</a:t>
            </a:r>
          </a:p>
          <a:p>
            <a:r>
              <a:rPr lang="en-US" altLang="en-US" sz="2400" dirty="0"/>
              <a:t>Individual </a:t>
            </a:r>
            <a:r>
              <a:rPr lang="en-US" altLang="en-US" sz="2400" dirty="0" err="1"/>
              <a:t>QoS_Compute</a:t>
            </a:r>
            <a:r>
              <a:rPr lang="en-US" altLang="en-US" sz="2400" dirty="0"/>
              <a:t>() functions are integrated into one global function</a:t>
            </a:r>
          </a:p>
          <a:p>
            <a:r>
              <a:rPr lang="en-US" altLang="en-US" sz="2400" dirty="0"/>
              <a:t>Works with the QoS target and approximations to construct the approximation model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QoS_Approx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Function determines if a loop or function should be approximated</a:t>
            </a:r>
          </a:p>
          <a:p>
            <a:r>
              <a:rPr lang="en-US" altLang="en-US" sz="2400" dirty="0"/>
              <a:t>Loops…</a:t>
            </a:r>
          </a:p>
          <a:p>
            <a:pPr lvl="1"/>
            <a:r>
              <a:rPr lang="en-US" altLang="en-US" sz="2000" dirty="0"/>
              <a:t>Static approximation is determined in the calibration phase</a:t>
            </a:r>
          </a:p>
          <a:p>
            <a:pPr lvl="1"/>
            <a:r>
              <a:rPr lang="en-US" altLang="en-US" sz="2000" dirty="0" err="1"/>
              <a:t>QoS_Approx</a:t>
            </a:r>
            <a:r>
              <a:rPr lang="en-US" altLang="en-US" sz="2000" dirty="0"/>
              <a:t>() checks if breaking the loop at the current iteration would violate the target threshold, and if not, will terminate the loop</a:t>
            </a:r>
          </a:p>
          <a:p>
            <a:pPr lvl="1"/>
            <a:r>
              <a:rPr lang="en-US" altLang="en-US" sz="2000" dirty="0"/>
              <a:t>Adaptive approximation periodically determines what the QoS improvement would be if the loop were to iterate one more time</a:t>
            </a:r>
          </a:p>
          <a:p>
            <a:pPr lvl="1"/>
            <a:r>
              <a:rPr lang="en-US" altLang="en-US" sz="2000" dirty="0"/>
              <a:t>If the QoS improvement is greater than the target QoS improvement (referred to as delta), the loop will continue to iterate until the QoS improvement is less than the target delta</a:t>
            </a:r>
          </a:p>
          <a:p>
            <a:r>
              <a:rPr lang="en-US" altLang="en-US" sz="2400" dirty="0"/>
              <a:t>For functions, </a:t>
            </a:r>
            <a:r>
              <a:rPr lang="en-US" altLang="en-US" sz="2400" dirty="0" err="1"/>
              <a:t>QoS_Approx</a:t>
            </a:r>
            <a:r>
              <a:rPr lang="en-US" altLang="en-US" sz="2400" dirty="0"/>
              <a:t>() determines if the function should be approximated and by which function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7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QoS_ReCalibrate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Implemented because the program behavior may differ from the training inputs, and the approximation can be recalibrated to either increase or decrease the loss</a:t>
            </a:r>
          </a:p>
          <a:p>
            <a:r>
              <a:rPr lang="en-US" altLang="en-US" sz="2400" dirty="0"/>
              <a:t>For static loops, the number of iterations can either be increased to reduce loss or decreased to increase speed and decrease power consumption</a:t>
            </a:r>
          </a:p>
          <a:p>
            <a:r>
              <a:rPr lang="en-US" altLang="en-US" sz="2400" dirty="0"/>
              <a:t>For adaptive loops, the target delta and period that the QoS improvement is measured can be changed</a:t>
            </a:r>
          </a:p>
          <a:p>
            <a:r>
              <a:rPr lang="en-US" altLang="en-US" sz="2400" dirty="0"/>
              <a:t>Functions can be switched to more or less precise versions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ADF0-3D03-4AC9-AEE5-0AD0B67A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Recalibration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BAE9-ACE2-4577-8D3B-E984CB7A0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numCol="1">
            <a:normAutofit/>
          </a:bodyPr>
          <a:lstStyle/>
          <a:p>
            <a:r>
              <a:rPr lang="en-US" altLang="en-US" sz="2400" dirty="0"/>
              <a:t>Because each function has its own </a:t>
            </a:r>
            <a:r>
              <a:rPr lang="en-US" altLang="en-US" sz="2400" dirty="0" err="1"/>
              <a:t>QoS_Compute</a:t>
            </a:r>
            <a:r>
              <a:rPr lang="en-US" altLang="en-US" sz="2400" dirty="0"/>
              <a:t>() function, local approximations can be changed in recalibration</a:t>
            </a:r>
          </a:p>
          <a:p>
            <a:r>
              <a:rPr lang="en-US" altLang="en-US" sz="2400" dirty="0"/>
              <a:t>These changes are treated as independent</a:t>
            </a:r>
          </a:p>
          <a:p>
            <a:r>
              <a:rPr lang="en-US" altLang="en-US" sz="2400" dirty="0"/>
              <a:t>When the loss is too great, the approximations are switched in an order that enables the greatest change in QoS while mitigating changes in performance</a:t>
            </a:r>
          </a:p>
          <a:p>
            <a:r>
              <a:rPr lang="en-US" altLang="en-US" sz="2400" dirty="0"/>
              <a:t> If the effects of approximation are not independent or linear, the number of loop iterations are increased to a random number within a specific range, and functions are replaced with higher precision functions until the non-linear effects disappear</a:t>
            </a:r>
          </a:p>
          <a:p>
            <a:r>
              <a:rPr lang="en-US" altLang="en-US" sz="2400" dirty="0"/>
              <a:t>The paper claims that this method quickly converges on an effective solution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4797A-C7BB-4847-97D0-2EBE257A7C0D}"/>
              </a:ext>
            </a:extLst>
          </p:cNvPr>
          <p:cNvSpPr/>
          <p:nvPr/>
        </p:nvSpPr>
        <p:spPr>
          <a:xfrm flipV="1">
            <a:off x="637309" y="1357745"/>
            <a:ext cx="11443855" cy="45719"/>
          </a:xfrm>
          <a:prstGeom prst="rect">
            <a:avLst/>
          </a:prstGeom>
          <a:gradFill flip="none" rotWithShape="1">
            <a:gsLst>
              <a:gs pos="34040">
                <a:srgbClr val="4F5869">
                  <a:alpha val="90000"/>
                </a:srgbClr>
              </a:gs>
              <a:gs pos="0">
                <a:schemeClr val="tx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2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, letter&#10;&#10;Description automatically generated">
            <a:extLst>
              <a:ext uri="{FF2B5EF4-FFF2-40B4-BE49-F238E27FC236}">
                <a16:creationId xmlns:a16="http://schemas.microsoft.com/office/drawing/2014/main" id="{071CF070-0CF8-4F8E-BA78-B151DA56B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322" y="641306"/>
            <a:ext cx="7889356" cy="557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9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, letter&#10;&#10;Description automatically generated">
            <a:extLst>
              <a:ext uri="{FF2B5EF4-FFF2-40B4-BE49-F238E27FC236}">
                <a16:creationId xmlns:a16="http://schemas.microsoft.com/office/drawing/2014/main" id="{071CF070-0CF8-4F8E-BA78-B151DA56B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322" y="641306"/>
            <a:ext cx="7889356" cy="557538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53B55FE-53DE-4FCC-AEFC-6B6753872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774" y="388356"/>
            <a:ext cx="7986452" cy="60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4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1023</Words>
  <Application>Microsoft Office PowerPoint</Application>
  <PresentationFormat>Widescreen</PresentationFormat>
  <Paragraphs>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Green: A Framework for Supporting Energy-Conscious Programming using Controlled Approximation </vt:lpstr>
      <vt:lpstr>Overview</vt:lpstr>
      <vt:lpstr>Overview</vt:lpstr>
      <vt:lpstr>QoS_Compute()</vt:lpstr>
      <vt:lpstr>QoS_Approx()</vt:lpstr>
      <vt:lpstr>QoS_ReCalibrate()</vt:lpstr>
      <vt:lpstr>Global Recalibration</vt:lpstr>
      <vt:lpstr>PowerPoint Presentation</vt:lpstr>
      <vt:lpstr>PowerPoint Presentation</vt:lpstr>
      <vt:lpstr>Bing Search</vt:lpstr>
      <vt:lpstr>Blacksholes</vt:lpstr>
      <vt:lpstr>Evaluation</vt:lpstr>
      <vt:lpstr>Bing search</vt:lpstr>
      <vt:lpstr>PowerPoint Presentation</vt:lpstr>
      <vt:lpstr>PowerPoint Presentation</vt:lpstr>
      <vt:lpstr>252.eon</vt:lpstr>
      <vt:lpstr>PowerPoint Presentation</vt:lpstr>
      <vt:lpstr>PowerPoint Presentation</vt:lpstr>
      <vt:lpstr>Cluster GA</vt:lpstr>
      <vt:lpstr>PowerPoint Presentation</vt:lpstr>
      <vt:lpstr>Discrete Fourier Transform</vt:lpstr>
      <vt:lpstr>Blacksholes</vt:lpstr>
      <vt:lpstr>Related Work</vt:lpstr>
      <vt:lpstr>Multiple Choice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Green: A Framework for Supporting Energy-Conscious Programming using Controlled Approximation </dc:title>
  <dc:creator>Freedman,Jake William</dc:creator>
  <cp:lastModifiedBy>Freedman,Jake William</cp:lastModifiedBy>
  <cp:revision>32</cp:revision>
  <dcterms:created xsi:type="dcterms:W3CDTF">2020-10-08T06:30:13Z</dcterms:created>
  <dcterms:modified xsi:type="dcterms:W3CDTF">2020-10-09T07:44:12Z</dcterms:modified>
</cp:coreProperties>
</file>