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sldIdLst>
    <p:sldId id="301" r:id="rId2"/>
    <p:sldId id="377" r:id="rId3"/>
    <p:sldId id="423" r:id="rId4"/>
    <p:sldId id="378" r:id="rId5"/>
    <p:sldId id="393" r:id="rId6"/>
    <p:sldId id="381" r:id="rId7"/>
    <p:sldId id="380" r:id="rId8"/>
    <p:sldId id="383" r:id="rId9"/>
    <p:sldId id="384" r:id="rId10"/>
    <p:sldId id="385" r:id="rId11"/>
    <p:sldId id="386" r:id="rId12"/>
    <p:sldId id="387" r:id="rId13"/>
    <p:sldId id="434" r:id="rId14"/>
    <p:sldId id="388" r:id="rId15"/>
    <p:sldId id="389" r:id="rId16"/>
    <p:sldId id="390" r:id="rId17"/>
    <p:sldId id="391" r:id="rId18"/>
    <p:sldId id="392" r:id="rId19"/>
    <p:sldId id="394" r:id="rId20"/>
    <p:sldId id="382" r:id="rId21"/>
    <p:sldId id="396" r:id="rId22"/>
    <p:sldId id="397" r:id="rId23"/>
    <p:sldId id="398" r:id="rId24"/>
    <p:sldId id="399" r:id="rId25"/>
    <p:sldId id="400" r:id="rId26"/>
    <p:sldId id="401" r:id="rId27"/>
    <p:sldId id="402" r:id="rId28"/>
    <p:sldId id="403" r:id="rId29"/>
    <p:sldId id="404" r:id="rId30"/>
    <p:sldId id="406" r:id="rId31"/>
    <p:sldId id="407" r:id="rId32"/>
    <p:sldId id="408" r:id="rId33"/>
    <p:sldId id="409" r:id="rId34"/>
    <p:sldId id="410" r:id="rId35"/>
    <p:sldId id="412" r:id="rId36"/>
    <p:sldId id="413" r:id="rId37"/>
    <p:sldId id="414" r:id="rId38"/>
    <p:sldId id="420" r:id="rId39"/>
    <p:sldId id="415" r:id="rId40"/>
    <p:sldId id="421" r:id="rId41"/>
    <p:sldId id="425" r:id="rId42"/>
    <p:sldId id="429" r:id="rId43"/>
    <p:sldId id="417" r:id="rId44"/>
    <p:sldId id="422" r:id="rId45"/>
    <p:sldId id="418" r:id="rId46"/>
    <p:sldId id="395" r:id="rId47"/>
    <p:sldId id="411" r:id="rId48"/>
    <p:sldId id="416" r:id="rId49"/>
    <p:sldId id="424" r:id="rId50"/>
    <p:sldId id="439" r:id="rId51"/>
    <p:sldId id="427" r:id="rId52"/>
    <p:sldId id="430" r:id="rId53"/>
    <p:sldId id="431" r:id="rId54"/>
    <p:sldId id="433" r:id="rId55"/>
    <p:sldId id="435" r:id="rId56"/>
    <p:sldId id="436" r:id="rId57"/>
    <p:sldId id="438" r:id="rId58"/>
    <p:sldId id="428" r:id="rId59"/>
    <p:sldId id="405" r:id="rId60"/>
    <p:sldId id="37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09EA6047-49F8-8C47-9F68-B93305E61EC8}">
          <p14:sldIdLst>
            <p14:sldId id="301"/>
          </p14:sldIdLst>
        </p14:section>
        <p14:section name="Main Content" id="{D372B9F9-B5F0-2D4E-BD63-F23D20F65B29}">
          <p14:sldIdLst>
            <p14:sldId id="377"/>
            <p14:sldId id="423"/>
            <p14:sldId id="378"/>
            <p14:sldId id="393"/>
            <p14:sldId id="381"/>
            <p14:sldId id="380"/>
            <p14:sldId id="383"/>
            <p14:sldId id="384"/>
            <p14:sldId id="385"/>
            <p14:sldId id="386"/>
            <p14:sldId id="387"/>
            <p14:sldId id="434"/>
            <p14:sldId id="388"/>
            <p14:sldId id="389"/>
            <p14:sldId id="390"/>
            <p14:sldId id="391"/>
            <p14:sldId id="392"/>
            <p14:sldId id="394"/>
            <p14:sldId id="382"/>
            <p14:sldId id="396"/>
            <p14:sldId id="397"/>
            <p14:sldId id="398"/>
            <p14:sldId id="399"/>
            <p14:sldId id="400"/>
            <p14:sldId id="401"/>
            <p14:sldId id="402"/>
            <p14:sldId id="403"/>
            <p14:sldId id="404"/>
            <p14:sldId id="406"/>
            <p14:sldId id="407"/>
            <p14:sldId id="408"/>
            <p14:sldId id="409"/>
            <p14:sldId id="410"/>
            <p14:sldId id="412"/>
            <p14:sldId id="413"/>
            <p14:sldId id="414"/>
            <p14:sldId id="420"/>
            <p14:sldId id="415"/>
            <p14:sldId id="421"/>
            <p14:sldId id="425"/>
            <p14:sldId id="429"/>
            <p14:sldId id="417"/>
            <p14:sldId id="422"/>
            <p14:sldId id="418"/>
            <p14:sldId id="395"/>
            <p14:sldId id="411"/>
            <p14:sldId id="416"/>
            <p14:sldId id="424"/>
            <p14:sldId id="439"/>
            <p14:sldId id="427"/>
            <p14:sldId id="430"/>
            <p14:sldId id="431"/>
            <p14:sldId id="433"/>
            <p14:sldId id="435"/>
            <p14:sldId id="436"/>
            <p14:sldId id="438"/>
            <p14:sldId id="428"/>
            <p14:sldId id="405"/>
          </p14:sldIdLst>
        </p14:section>
        <p14:section name="Back Matter" id="{1378F388-5A25-7747-99BB-DCB979E0F1BC}">
          <p14:sldIdLst>
            <p14:sldId id="3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58"/>
    <a:srgbClr val="EF774B"/>
    <a:srgbClr val="EA9260"/>
    <a:srgbClr val="FBE5D6"/>
    <a:srgbClr val="E77E51"/>
    <a:srgbClr val="F4B18C"/>
    <a:srgbClr val="4B79C1"/>
    <a:srgbClr val="2F52A3"/>
    <a:srgbClr val="2F3FB0"/>
    <a:srgbClr val="2F4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33CE-CBD0-48C7-8276-8EE96324215E}" v="11290" dt="2020-11-30T16:21:32.733"/>
    <p1510:client id="{9A78B743-17FE-9349-9568-C612961130C3}" v="21504" dt="2020-11-30T16:16:30.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autoAdjust="0"/>
    <p:restoredTop sz="77291" autoAdjust="0"/>
  </p:normalViewPr>
  <p:slideViewPr>
    <p:cSldViewPr snapToGrid="0">
      <p:cViewPr>
        <p:scale>
          <a:sx n="100" d="100"/>
          <a:sy n="100" d="100"/>
        </p:scale>
        <p:origin x="1326" y="57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29T12:03:21.207" idx="1">
    <p:pos x="8444" y="1227"/>
    <p:text>Not sure if we should mention this here or not. If we do, should we mention other examples to contrast this one?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11/29/2020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344721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two parents, subtree crossover randomly (and independently) selects a crossover point (a node) in each parent tree. Then, it creates the offspring by replacing the subtree rooted at the crossover point in a </a:t>
            </a:r>
            <a:r>
              <a:rPr lang="en-US" b="1" dirty="0"/>
              <a:t>copy</a:t>
            </a:r>
            <a:r>
              <a:rPr lang="en-US" dirty="0"/>
              <a:t> of the first parent with a </a:t>
            </a:r>
            <a:r>
              <a:rPr lang="en-US" b="1" dirty="0"/>
              <a:t>copy</a:t>
            </a:r>
            <a:r>
              <a:rPr lang="en-US" dirty="0"/>
              <a:t> of the subtree rooted at the crossover point in the second parent. This is shown in </a:t>
            </a:r>
            <a:r>
              <a:rPr lang="en-US"/>
              <a:t>the figure</a:t>
            </a:r>
          </a:p>
          <a:p>
            <a:endParaRPr lang="en-US" dirty="0"/>
          </a:p>
          <a:p>
            <a:r>
              <a:rPr lang="en-US" dirty="0"/>
              <a:t>Often the crossover points are NOT selected with uniform </a:t>
            </a:r>
            <a:r>
              <a:rPr lang="en-US"/>
              <a:t>probability. </a:t>
            </a:r>
          </a:p>
          <a:p>
            <a:r>
              <a:rPr lang="en-US" dirty="0"/>
              <a:t>-&gt; this can lead to crossover operations frequently exchanging only miniscule amounts of genetic material (</a:t>
            </a:r>
            <a:r>
              <a:rPr lang="en-US"/>
              <a:t>small subtrees).</a:t>
            </a:r>
          </a:p>
          <a:p>
            <a:endParaRPr lang="en-US" dirty="0"/>
          </a:p>
          <a:p>
            <a:r>
              <a:rPr lang="en-US" dirty="0"/>
              <a:t>Too many crossovers may in fact reduce to simply swapping leaves</a:t>
            </a:r>
          </a:p>
          <a:p>
            <a:r>
              <a:rPr lang="en-US" dirty="0"/>
              <a:t>-&gt;To </a:t>
            </a:r>
            <a:r>
              <a:rPr lang="en-US"/>
              <a:t>counter this, a </a:t>
            </a:r>
            <a:r>
              <a:rPr lang="en-US" dirty="0"/>
              <a:t>widely used approach is choosing functions 90% of the time and leaves </a:t>
            </a:r>
            <a:r>
              <a:rPr lang="en-US"/>
              <a:t>(terminals) 10% of the time. </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273886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commonly used form of mutation in </a:t>
            </a:r>
            <a:r>
              <a:rPr lang="en-US"/>
              <a:t>GP randomly </a:t>
            </a:r>
            <a:r>
              <a:rPr lang="en-US" dirty="0"/>
              <a:t>selects a mutation point in a tree and substitutes the subtree rooted there with a randomly generated subtree. This is what the figure is showing, where the mutation point is the terminal “3”, which is where the randomly </a:t>
            </a:r>
            <a:r>
              <a:rPr lang="en-US"/>
              <a:t>generated subtree is inserted. </a:t>
            </a:r>
            <a:endParaRPr lang="en-US" dirty="0"/>
          </a:p>
          <a:p>
            <a:endParaRPr lang="en-US" dirty="0"/>
          </a:p>
          <a:p>
            <a:r>
              <a:rPr lang="en-US" dirty="0"/>
              <a:t>Can also use </a:t>
            </a:r>
            <a:r>
              <a:rPr lang="en-US" i="1" dirty="0"/>
              <a:t>point</a:t>
            </a:r>
            <a:r>
              <a:rPr lang="en-US" i="0" dirty="0"/>
              <a:t> mutation, where a random node is selected and the primitive stored there is replaced with a different random primitive of the same arity taken from the </a:t>
            </a:r>
            <a:r>
              <a:rPr lang="en-US" i="0"/>
              <a:t>primitive set. </a:t>
            </a:r>
            <a:r>
              <a:rPr lang="en-US" i="0" dirty="0"/>
              <a:t>Each node is considered for mutation in </a:t>
            </a:r>
            <a:r>
              <a:rPr lang="en-US" i="0"/>
              <a:t>this scheme. </a:t>
            </a:r>
            <a:endParaRPr lang="en-US" i="0" dirty="0"/>
          </a:p>
          <a:p>
            <a:endParaRPr lang="en-US" i="0" dirty="0"/>
          </a:p>
          <a:p>
            <a:r>
              <a:rPr lang="en-US" i="0" dirty="0"/>
              <a:t>Typically crossover is applied with much higher probability than mutation. 90% crossover rate with 1%</a:t>
            </a:r>
            <a:r>
              <a:rPr lang="en-US" i="0"/>
              <a:t> </a:t>
            </a:r>
            <a:r>
              <a:rPr lang="en-US" i="0" dirty="0"/>
              <a:t>mutation rate is usual.</a:t>
            </a:r>
          </a:p>
          <a:p>
            <a:r>
              <a:rPr lang="en-US" dirty="0"/>
              <a:t>-&gt;We apply crossover at a higher rate since it ensures the exchange of genetic material between the parents and thus creates chromosomes (offspring) that are more likely to be </a:t>
            </a:r>
            <a:r>
              <a:rPr lang="en-US"/>
              <a:t> better than the parents</a:t>
            </a:r>
            <a:endParaRPr lang="en-US" dirty="0"/>
          </a:p>
          <a:p>
            <a:endParaRPr lang="en-US" i="0" dirty="0"/>
          </a:p>
          <a:p>
            <a:r>
              <a:rPr lang="en-US" i="0" dirty="0"/>
              <a:t>-&gt;when the crossover rate and mutation rate don’t add up to 100%, an operator called reproduction is introduced, with a rate of 1-p,  where p is the current total </a:t>
            </a:r>
            <a:r>
              <a:rPr lang="en-US" i="0"/>
              <a:t>operator probability. </a:t>
            </a:r>
            <a:r>
              <a:rPr lang="en-US" i="0" dirty="0"/>
              <a:t>Reproduction selects an individual based on fitness and inserts a copy of it in </a:t>
            </a:r>
            <a:r>
              <a:rPr lang="en-US" i="0"/>
              <a:t>the next generation. </a:t>
            </a:r>
            <a:endParaRPr lang="en-US" i="0" dirty="0"/>
          </a:p>
        </p:txBody>
      </p:sp>
      <p:sp>
        <p:nvSpPr>
          <p:cNvPr id="4" name="Slide Number Placeholder 3"/>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63994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the crossover rate and mutation rate don’t add up to 100%, an operator called reproduction is introduced, with a rate of 1-p,  where p is the current total operator probability. Reproduction selects an individual based on fitness and inserts a copy of it in the next generation. </a:t>
            </a:r>
          </a:p>
        </p:txBody>
      </p:sp>
      <p:sp>
        <p:nvSpPr>
          <p:cNvPr id="4" name="Slide Number Placeholder 3"/>
          <p:cNvSpPr>
            <a:spLocks noGrp="1"/>
          </p:cNvSpPr>
          <p:nvPr>
            <p:ph type="sldNum" sz="quarter" idx="5"/>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744571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questions will be discussed shortly. </a:t>
            </a:r>
          </a:p>
        </p:txBody>
      </p:sp>
      <p:sp>
        <p:nvSpPr>
          <p:cNvPr id="4" name="Slide Number Placeholder 3"/>
          <p:cNvSpPr>
            <a:spLocks noGrp="1"/>
          </p:cNvSpPr>
          <p:nvPr>
            <p:ph type="sldNum" sz="quarter" idx="5"/>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261083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we include in the terminal set? A terminal set may consist of:</a:t>
            </a:r>
          </a:p>
          <a:p>
            <a:r>
              <a:rPr lang="en-US" dirty="0"/>
              <a:t>-the programs external inputs. Typically take the form of named variables such as x or y</a:t>
            </a:r>
          </a:p>
          <a:p>
            <a:r>
              <a:rPr lang="en-US" dirty="0"/>
              <a:t>-Functions with no arguments. These may be included because they return different values each time they are used, such as rand() or a function </a:t>
            </a:r>
            <a:r>
              <a:rPr lang="en-US" dirty="0" err="1"/>
              <a:t>distance_to_wall</a:t>
            </a:r>
            <a:r>
              <a:rPr lang="en-US" dirty="0"/>
              <a:t>() that returns the distance to an obstacle from a root that GP is controlling. </a:t>
            </a:r>
          </a:p>
          <a:p>
            <a:r>
              <a:rPr lang="en-US" dirty="0"/>
              <a:t>-&gt; these functions can produce side effects, meaning they do more than return data. Such as updating a global structure, draw something on the screen, control motors of a robot etc. </a:t>
            </a:r>
          </a:p>
          <a:p>
            <a:endParaRPr lang="en-US" dirty="0"/>
          </a:p>
          <a:p>
            <a:r>
              <a:rPr lang="en-US" dirty="0"/>
              <a:t>-Constants. These can be pre-specified, randomly generated as part of the tree creation process, or created by mutation. </a:t>
            </a:r>
          </a:p>
          <a:p>
            <a:endParaRPr lang="en-US" dirty="0"/>
          </a:p>
          <a:p>
            <a:r>
              <a:rPr lang="en-US" dirty="0"/>
              <a:t>Using functions such as rand() can cause the behavior of an individual program to vary each time it is called, even if it is given the same inputs. This could be desirable, but more often we want a set of fixed random constants that are generated during population initialization . </a:t>
            </a:r>
          </a:p>
          <a:p>
            <a:r>
              <a:rPr lang="en-US" dirty="0"/>
              <a:t>-&gt; accomplished by introducing a terminal that represents an ephemeral random constant. Every time this node is chosen in construction of a tree, or new tree during genetic operations, a different random value is generated which is used for that particular terminal. This is fixed for the rest of the run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49E9A-41F7-4779-A581-48A7C374A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36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should we include in the function set? Typically we have mathematical operations such as sin, cos, and Boolean operations.</a:t>
            </a:r>
          </a:p>
          <a:p>
            <a:r>
              <a:rPr lang="en-US" dirty="0"/>
              <a:t>-&gt;Not just mathematical operations, can also include if statements, looping, </a:t>
            </a:r>
            <a:r>
              <a:rPr lang="en-US"/>
              <a:t>even subroutines</a:t>
            </a:r>
            <a:r>
              <a:rPr lang="en-US" dirty="0"/>
              <a:t>. Just needs an input-output mapping to be represented as a function.</a:t>
            </a:r>
          </a:p>
          <a:p>
            <a:r>
              <a:rPr lang="en-US" dirty="0"/>
              <a:t>-&gt;in the robot example, can have a function that controls the robot’s motors via certain sensor inputs</a:t>
            </a:r>
            <a:r>
              <a:rPr lang="en-US"/>
              <a:t> such as an IR sensor </a:t>
            </a:r>
            <a:endParaRPr lang="en-US" dirty="0"/>
          </a:p>
          <a:p>
            <a:r>
              <a:rPr lang="en-US" dirty="0"/>
              <a:t>-&gt;embed a priori knowledge of the application here</a:t>
            </a:r>
          </a:p>
          <a:p>
            <a:endParaRPr lang="en-US" dirty="0"/>
          </a:p>
          <a:p>
            <a:r>
              <a:rPr lang="en-US" dirty="0"/>
              <a:t>Type consistency is required because subtree crossover can mix and join nodes arbitrarily. As a result, it is necessary that any subtree can be used in any of the arguments positions for every function in the function set, because it is always possible that subtree crossover will generate that combination. So all functions need to return the same type. </a:t>
            </a:r>
          </a:p>
          <a:p>
            <a:r>
              <a:rPr lang="en-US" dirty="0"/>
              <a:t>	-&gt;not as limiting as it suggests</a:t>
            </a:r>
          </a:p>
          <a:p>
            <a:endParaRPr lang="en-US" dirty="0"/>
          </a:p>
          <a:p>
            <a:r>
              <a:rPr lang="en-US" dirty="0"/>
              <a:t>Evaluation safety is required because many commonly used functions can fail at run time. An expression could divide by zero and crash the program. Or call </a:t>
            </a:r>
            <a:r>
              <a:rPr lang="en-US" dirty="0" err="1"/>
              <a:t>Move_forward</a:t>
            </a:r>
            <a:r>
              <a:rPr lang="en-US" dirty="0"/>
              <a:t> when facing a wall or cliff. This is usually dealt with by using protected versions of numerical functions such as logs, square roots, division.  In the case of division, a 1 would be returned if the function tries to divide by zero</a:t>
            </a:r>
          </a:p>
          <a:p>
            <a:endParaRPr lang="en-US" dirty="0"/>
          </a:p>
          <a:p>
            <a:r>
              <a:rPr lang="en-US" dirty="0"/>
              <a:t>Primitive set needs to exhibit sufficiency, meaning that it is possible to express a solution to the problem at hand using the elements of the primitive set</a:t>
            </a:r>
          </a:p>
          <a:p>
            <a:r>
              <a:rPr lang="en-US" dirty="0"/>
              <a:t>-&gt;can only be guaranteed for problems where theory or experience tells us that a solution can be obtained by combining elements of </a:t>
            </a:r>
            <a:r>
              <a:rPr lang="en-US"/>
              <a:t>the primitive set</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232320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Fitness can be measured in many ways. For example, in terms of: the amount of error between its output and the desired output; the amount of time (fuel, money, etc.) required to bring a system to a desired target state; the accuracy of the program in recognizing</a:t>
            </a:r>
            <a:r>
              <a:rPr lang="en-US"/>
              <a:t> patterns or classifying objects; the payoff that a game-playing program produces; the compliance of a structure with user-specified design criteria</a:t>
            </a:r>
            <a:r>
              <a:rPr lang="en-US" dirty="0"/>
              <a:t>.</a:t>
            </a:r>
          </a:p>
          <a:p>
            <a:endParaRPr lang="en-US" dirty="0"/>
          </a:p>
          <a:p>
            <a:r>
              <a:rPr lang="en-US" dirty="0"/>
              <a:t>In some applications we are interested in the output of a program, other times we are interested in the actions performed by a program with side effects.</a:t>
            </a:r>
          </a:p>
          <a:p>
            <a:endParaRPr lang="en-US" dirty="0"/>
          </a:p>
          <a:p>
            <a:r>
              <a:rPr lang="en-US" dirty="0"/>
              <a:t>Can also have multi-objective fitness functions that aim to optimize multiple goals that are often in competition with </a:t>
            </a:r>
            <a:r>
              <a:rPr lang="en-US"/>
              <a:t>one another</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17</a:t>
            </a:fld>
            <a:endParaRPr lang="en-US" dirty="0"/>
          </a:p>
        </p:txBody>
      </p:sp>
    </p:spTree>
    <p:extLst>
      <p:ext uri="{BB962C8B-B14F-4D97-AF65-F5344CB8AC3E}">
        <p14:creationId xmlns:p14="http://schemas.microsoft.com/office/powerpoint/2010/main" val="140404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make generalities for good parameter choices. Genetic programming is pretty robust, so testing different configurations Is your best bet for a good solution. </a:t>
            </a:r>
          </a:p>
          <a:p>
            <a:endParaRPr lang="en-US" dirty="0"/>
          </a:p>
          <a:p>
            <a:r>
              <a:rPr lang="en-US" dirty="0"/>
              <a:t>Usually want a large population size, but it takes lots of time to evaluate the fitness of each individual. Use the largest population that your system can handle.</a:t>
            </a:r>
          </a:p>
          <a:p>
            <a:r>
              <a:rPr lang="en-US" dirty="0"/>
              <a:t>-&gt;This should at least be 500 individuals. </a:t>
            </a:r>
          </a:p>
          <a:p>
            <a:endParaRPr lang="en-US" dirty="0"/>
          </a:p>
          <a:p>
            <a:r>
              <a:rPr lang="en-US" dirty="0"/>
              <a:t>Typically use ramped half and half for population initialization with a depth of 2-6. </a:t>
            </a:r>
          </a:p>
          <a:p>
            <a:endParaRPr lang="en-US" dirty="0"/>
          </a:p>
          <a:p>
            <a:r>
              <a:rPr lang="en-US" dirty="0"/>
              <a:t>90% of children created by subtree cross over and 1% of children created with </a:t>
            </a:r>
            <a:r>
              <a:rPr lang="en-US"/>
              <a:t>mutation operations</a:t>
            </a:r>
            <a:r>
              <a:rPr lang="en-US" dirty="0"/>
              <a:t>. However, can also use 50-50 split of </a:t>
            </a:r>
            <a:r>
              <a:rPr lang="en-US"/>
              <a:t>crossover </a:t>
            </a:r>
            <a:r>
              <a:rPr lang="en-US" dirty="0"/>
              <a:t>and other mutations. </a:t>
            </a:r>
          </a:p>
          <a:p>
            <a:endParaRPr lang="en-US"/>
          </a:p>
          <a:p>
            <a:r>
              <a:rPr lang="en-US"/>
              <a:t>The termination criterion may include a maximum number of generations to be run as well as a problem-specific success predicate. Typically, the single best-so-far individual is then harvested and designated as the result of the run</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18</a:t>
            </a:fld>
            <a:endParaRPr lang="en-US" dirty="0"/>
          </a:p>
        </p:txBody>
      </p:sp>
    </p:spTree>
    <p:extLst>
      <p:ext uri="{BB962C8B-B14F-4D97-AF65-F5344CB8AC3E}">
        <p14:creationId xmlns:p14="http://schemas.microsoft.com/office/powerpoint/2010/main" val="118200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266199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247594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 is one type of evolutionary algorithm, but there exist many other types. GP is one of the most general types, however.</a:t>
            </a:r>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693219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41448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22</a:t>
            </a:fld>
            <a:endParaRPr lang="en-US" dirty="0"/>
          </a:p>
        </p:txBody>
      </p:sp>
    </p:spTree>
    <p:extLst>
      <p:ext uri="{BB962C8B-B14F-4D97-AF65-F5344CB8AC3E}">
        <p14:creationId xmlns:p14="http://schemas.microsoft.com/office/powerpoint/2010/main" val="77852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23</a:t>
            </a:fld>
            <a:endParaRPr lang="en-US" dirty="0"/>
          </a:p>
        </p:txBody>
      </p:sp>
    </p:spTree>
    <p:extLst>
      <p:ext uri="{BB962C8B-B14F-4D97-AF65-F5344CB8AC3E}">
        <p14:creationId xmlns:p14="http://schemas.microsoft.com/office/powerpoint/2010/main" val="60943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24</a:t>
            </a:fld>
            <a:endParaRPr lang="en-US" dirty="0"/>
          </a:p>
        </p:txBody>
      </p:sp>
    </p:spTree>
    <p:extLst>
      <p:ext uri="{BB962C8B-B14F-4D97-AF65-F5344CB8AC3E}">
        <p14:creationId xmlns:p14="http://schemas.microsoft.com/office/powerpoint/2010/main" val="235015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20000"/>
                    <a:lumOff val="80000"/>
                  </a:schemeClr>
                </a:solidFill>
                <a:latin typeface="Georgia" panose="02040502050405020303" pitchFamily="18" charset="0"/>
              </a:rPr>
              <a:t>In principle, we might wish to compute the integral of the difference between the evolved function and target function, but this is typically not practical or even possible to compute.</a:t>
            </a:r>
            <a:endParaRPr lang="en-US" dirty="0"/>
          </a:p>
          <a:p>
            <a:endParaRPr lang="en-US" dirty="0"/>
          </a:p>
          <a:p>
            <a:r>
              <a:rPr lang="en-US" dirty="0"/>
              <a:t>For these fitness measures, error for each measurement is approximately proportional to the area between the parabola and the generated function.</a:t>
            </a:r>
          </a:p>
          <a:p>
            <a:endParaRPr lang="en-US" dirty="0"/>
          </a:p>
          <a:p>
            <a:r>
              <a:rPr lang="en-US" dirty="0"/>
              <a:t>There still could exist many different viable fitness functions, depending on the particular application.</a:t>
            </a:r>
          </a:p>
        </p:txBody>
      </p:sp>
      <p:sp>
        <p:nvSpPr>
          <p:cNvPr id="4" name="Slide Number Placeholder 3"/>
          <p:cNvSpPr>
            <a:spLocks noGrp="1"/>
          </p:cNvSpPr>
          <p:nvPr>
            <p:ph type="sldNum" sz="quarter" idx="5"/>
          </p:nvPr>
        </p:nvSpPr>
        <p:spPr/>
        <p:txBody>
          <a:bodyPr/>
          <a:lstStyle/>
          <a:p>
            <a:fld id="{BC849E9A-41F7-4779-A581-48A7C374A227}" type="slidenum">
              <a:rPr lang="en-US" smtClean="0"/>
              <a:t>25</a:t>
            </a:fld>
            <a:endParaRPr lang="en-US" dirty="0"/>
          </a:p>
        </p:txBody>
      </p:sp>
    </p:spTree>
    <p:extLst>
      <p:ext uri="{BB962C8B-B14F-4D97-AF65-F5344CB8AC3E}">
        <p14:creationId xmlns:p14="http://schemas.microsoft.com/office/powerpoint/2010/main" val="2719472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 runs typically can contain thousands of individuals.</a:t>
            </a:r>
          </a:p>
        </p:txBody>
      </p:sp>
      <p:sp>
        <p:nvSpPr>
          <p:cNvPr id="4" name="Slide Number Placeholder 3"/>
          <p:cNvSpPr>
            <a:spLocks noGrp="1"/>
          </p:cNvSpPr>
          <p:nvPr>
            <p:ph type="sldNum" sz="quarter" idx="5"/>
          </p:nvPr>
        </p:nvSpPr>
        <p:spPr/>
        <p:txBody>
          <a:bodyPr/>
          <a:lstStyle/>
          <a:p>
            <a:fld id="{BC849E9A-41F7-4779-A581-48A7C374A227}" type="slidenum">
              <a:rPr lang="en-US" smtClean="0"/>
              <a:t>26</a:t>
            </a:fld>
            <a:endParaRPr lang="en-US" dirty="0"/>
          </a:p>
        </p:txBody>
      </p:sp>
    </p:spTree>
    <p:extLst>
      <p:ext uri="{BB962C8B-B14F-4D97-AF65-F5344CB8AC3E}">
        <p14:creationId xmlns:p14="http://schemas.microsoft.com/office/powerpoint/2010/main" val="147543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27</a:t>
            </a:fld>
            <a:endParaRPr lang="en-US" dirty="0"/>
          </a:p>
        </p:txBody>
      </p:sp>
    </p:spTree>
    <p:extLst>
      <p:ext uri="{BB962C8B-B14F-4D97-AF65-F5344CB8AC3E}">
        <p14:creationId xmlns:p14="http://schemas.microsoft.com/office/powerpoint/2010/main" val="405203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28</a:t>
            </a:fld>
            <a:endParaRPr lang="en-US" dirty="0"/>
          </a:p>
        </p:txBody>
      </p:sp>
    </p:spTree>
    <p:extLst>
      <p:ext uri="{BB962C8B-B14F-4D97-AF65-F5344CB8AC3E}">
        <p14:creationId xmlns:p14="http://schemas.microsoft.com/office/powerpoint/2010/main" val="355592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29</a:t>
            </a:fld>
            <a:endParaRPr lang="en-US" dirty="0"/>
          </a:p>
        </p:txBody>
      </p:sp>
    </p:spTree>
    <p:extLst>
      <p:ext uri="{BB962C8B-B14F-4D97-AF65-F5344CB8AC3E}">
        <p14:creationId xmlns:p14="http://schemas.microsoft.com/office/powerpoint/2010/main" val="374574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30</a:t>
            </a:fld>
            <a:endParaRPr lang="en-US" dirty="0"/>
          </a:p>
        </p:txBody>
      </p:sp>
    </p:spTree>
    <p:extLst>
      <p:ext uri="{BB962C8B-B14F-4D97-AF65-F5344CB8AC3E}">
        <p14:creationId xmlns:p14="http://schemas.microsoft.com/office/powerpoint/2010/main" val="27625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8185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31</a:t>
            </a:fld>
            <a:endParaRPr lang="en-US" dirty="0"/>
          </a:p>
        </p:txBody>
      </p:sp>
    </p:spTree>
    <p:extLst>
      <p:ext uri="{BB962C8B-B14F-4D97-AF65-F5344CB8AC3E}">
        <p14:creationId xmlns:p14="http://schemas.microsoft.com/office/powerpoint/2010/main" val="248204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32</a:t>
            </a:fld>
            <a:endParaRPr lang="en-US" dirty="0"/>
          </a:p>
        </p:txBody>
      </p:sp>
    </p:spTree>
    <p:extLst>
      <p:ext uri="{BB962C8B-B14F-4D97-AF65-F5344CB8AC3E}">
        <p14:creationId xmlns:p14="http://schemas.microsoft.com/office/powerpoint/2010/main" val="121301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33</a:t>
            </a:fld>
            <a:endParaRPr lang="en-US" dirty="0"/>
          </a:p>
        </p:txBody>
      </p:sp>
    </p:spTree>
    <p:extLst>
      <p:ext uri="{BB962C8B-B14F-4D97-AF65-F5344CB8AC3E}">
        <p14:creationId xmlns:p14="http://schemas.microsoft.com/office/powerpoint/2010/main" val="165691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34</a:t>
            </a:fld>
            <a:endParaRPr lang="en-US" dirty="0"/>
          </a:p>
        </p:txBody>
      </p:sp>
    </p:spTree>
    <p:extLst>
      <p:ext uri="{BB962C8B-B14F-4D97-AF65-F5344CB8AC3E}">
        <p14:creationId xmlns:p14="http://schemas.microsoft.com/office/powerpoint/2010/main" val="2030512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35</a:t>
            </a:fld>
            <a:endParaRPr lang="en-US" dirty="0"/>
          </a:p>
        </p:txBody>
      </p:sp>
    </p:spTree>
    <p:extLst>
      <p:ext uri="{BB962C8B-B14F-4D97-AF65-F5344CB8AC3E}">
        <p14:creationId xmlns:p14="http://schemas.microsoft.com/office/powerpoint/2010/main" val="2236096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36</a:t>
            </a:fld>
            <a:endParaRPr lang="en-US" dirty="0"/>
          </a:p>
        </p:txBody>
      </p:sp>
    </p:spTree>
    <p:extLst>
      <p:ext uri="{BB962C8B-B14F-4D97-AF65-F5344CB8AC3E}">
        <p14:creationId xmlns:p14="http://schemas.microsoft.com/office/powerpoint/2010/main" val="122515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37</a:t>
            </a:fld>
            <a:endParaRPr lang="en-US" dirty="0"/>
          </a:p>
        </p:txBody>
      </p:sp>
    </p:spTree>
    <p:extLst>
      <p:ext uri="{BB962C8B-B14F-4D97-AF65-F5344CB8AC3E}">
        <p14:creationId xmlns:p14="http://schemas.microsoft.com/office/powerpoint/2010/main" val="488285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38</a:t>
            </a:fld>
            <a:endParaRPr lang="en-US" dirty="0"/>
          </a:p>
        </p:txBody>
      </p:sp>
    </p:spTree>
    <p:extLst>
      <p:ext uri="{BB962C8B-B14F-4D97-AF65-F5344CB8AC3E}">
        <p14:creationId xmlns:p14="http://schemas.microsoft.com/office/powerpoint/2010/main" val="104638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39</a:t>
            </a:fld>
            <a:endParaRPr lang="en-US" dirty="0"/>
          </a:p>
        </p:txBody>
      </p:sp>
    </p:spTree>
    <p:extLst>
      <p:ext uri="{BB962C8B-B14F-4D97-AF65-F5344CB8AC3E}">
        <p14:creationId xmlns:p14="http://schemas.microsoft.com/office/powerpoint/2010/main" val="1850991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40</a:t>
            </a:fld>
            <a:endParaRPr lang="en-US" dirty="0"/>
          </a:p>
        </p:txBody>
      </p:sp>
    </p:spTree>
    <p:extLst>
      <p:ext uri="{BB962C8B-B14F-4D97-AF65-F5344CB8AC3E}">
        <p14:creationId xmlns:p14="http://schemas.microsoft.com/office/powerpoint/2010/main" val="415370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discuss the typical characteristics and terminology of genetic programming</a:t>
            </a:r>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2115576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41</a:t>
            </a:fld>
            <a:endParaRPr lang="en-US" dirty="0"/>
          </a:p>
        </p:txBody>
      </p:sp>
    </p:spTree>
    <p:extLst>
      <p:ext uri="{BB962C8B-B14F-4D97-AF65-F5344CB8AC3E}">
        <p14:creationId xmlns:p14="http://schemas.microsoft.com/office/powerpoint/2010/main" val="712386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42</a:t>
            </a:fld>
            <a:endParaRPr lang="en-US" dirty="0"/>
          </a:p>
        </p:txBody>
      </p:sp>
    </p:spTree>
    <p:extLst>
      <p:ext uri="{BB962C8B-B14F-4D97-AF65-F5344CB8AC3E}">
        <p14:creationId xmlns:p14="http://schemas.microsoft.com/office/powerpoint/2010/main" val="1834225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43</a:t>
            </a:fld>
            <a:endParaRPr lang="en-US" dirty="0"/>
          </a:p>
        </p:txBody>
      </p:sp>
    </p:spTree>
    <p:extLst>
      <p:ext uri="{BB962C8B-B14F-4D97-AF65-F5344CB8AC3E}">
        <p14:creationId xmlns:p14="http://schemas.microsoft.com/office/powerpoint/2010/main" val="2324063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44</a:t>
            </a:fld>
            <a:endParaRPr lang="en-US" dirty="0"/>
          </a:p>
        </p:txBody>
      </p:sp>
    </p:spTree>
    <p:extLst>
      <p:ext uri="{BB962C8B-B14F-4D97-AF65-F5344CB8AC3E}">
        <p14:creationId xmlns:p14="http://schemas.microsoft.com/office/powerpoint/2010/main" val="387576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45</a:t>
            </a:fld>
            <a:endParaRPr lang="en-US" dirty="0"/>
          </a:p>
        </p:txBody>
      </p:sp>
    </p:spTree>
    <p:extLst>
      <p:ext uri="{BB962C8B-B14F-4D97-AF65-F5344CB8AC3E}">
        <p14:creationId xmlns:p14="http://schemas.microsoft.com/office/powerpoint/2010/main" val="2523124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genetic programming can be used in a ton of applications, it is especially effective in areas </a:t>
            </a:r>
            <a:r>
              <a:rPr lang="en-US"/>
              <a:t>with certain features</a:t>
            </a:r>
            <a:r>
              <a:rPr lang="en-US" dirty="0"/>
              <a:t>: </a:t>
            </a:r>
          </a:p>
          <a:p>
            <a:endParaRPr lang="en-US" dirty="0"/>
          </a:p>
          <a:p>
            <a:pPr marL="171450" indent="-171450">
              <a:buFont typeface="Arial" panose="020B0604020202020204" pitchFamily="34" charset="0"/>
              <a:buChar char="•"/>
            </a:pPr>
            <a:r>
              <a:rPr lang="en-US" dirty="0"/>
              <a:t>The first of which is in applications where the relationships between variables is either unknown or misunderstood. Because of genetic programming’s random or stochastic search process, solutions can be found that a human may not think of immediately or ever. It can also reveal relationships between certain variables that may have been considered independent of each other. </a:t>
            </a:r>
          </a:p>
          <a:p>
            <a:pPr marL="171450" indent="-171450">
              <a:buFont typeface="Arial" panose="020B0604020202020204" pitchFamily="34" charset="0"/>
              <a:buChar char="•"/>
            </a:pPr>
            <a:r>
              <a:rPr lang="en-US" dirty="0"/>
              <a:t>Genetic programming is also useful when a major part of the problem is simply finding the overall size or shape of the solution. </a:t>
            </a:r>
          </a:p>
          <a:p>
            <a:pPr marL="171450" indent="-171450">
              <a:buFont typeface="Arial" panose="020B0604020202020204" pitchFamily="34" charset="0"/>
              <a:buChar char="•"/>
            </a:pPr>
            <a:r>
              <a:rPr lang="en-US" dirty="0"/>
              <a:t>Like machine learning, genetic programming benefits from having a lot of test data to work with. </a:t>
            </a:r>
          </a:p>
          <a:p>
            <a:pPr marL="171450" indent="-171450">
              <a:buFont typeface="Arial" panose="020B0604020202020204" pitchFamily="34" charset="0"/>
              <a:buChar char="•"/>
            </a:pPr>
            <a:endParaRPr lang="en-US" dirty="0"/>
          </a:p>
          <a:p>
            <a:r>
              <a:rPr lang="en-US" dirty="0"/>
              <a:t>0:45</a:t>
            </a:r>
          </a:p>
        </p:txBody>
      </p:sp>
      <p:sp>
        <p:nvSpPr>
          <p:cNvPr id="4" name="Slide Number Placeholder 3"/>
          <p:cNvSpPr>
            <a:spLocks noGrp="1"/>
          </p:cNvSpPr>
          <p:nvPr>
            <p:ph type="sldNum" sz="quarter" idx="5"/>
          </p:nvPr>
        </p:nvSpPr>
        <p:spPr/>
        <p:txBody>
          <a:bodyPr/>
          <a:lstStyle/>
          <a:p>
            <a:fld id="{BC849E9A-41F7-4779-A581-48A7C374A227}" type="slidenum">
              <a:rPr lang="en-US" smtClean="0"/>
              <a:t>46</a:t>
            </a:fld>
            <a:endParaRPr lang="en-US" dirty="0"/>
          </a:p>
        </p:txBody>
      </p:sp>
    </p:spTree>
    <p:extLst>
      <p:ext uri="{BB962C8B-B14F-4D97-AF65-F5344CB8AC3E}">
        <p14:creationId xmlns:p14="http://schemas.microsoft.com/office/powerpoint/2010/main" val="520192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Modern simulation tools in a lot of scientific fields are very complex. They can be taken advantage of to test and refine the results of genetic programming algorithms in problems where finding an analytical solution is either hard or impossible. </a:t>
            </a:r>
          </a:p>
          <a:p>
            <a:pPr marL="628650" lvl="1" indent="-171450">
              <a:buFont typeface="Arial" panose="020B0604020202020204" pitchFamily="34" charset="0"/>
              <a:buChar char="•"/>
            </a:pPr>
            <a:r>
              <a:rPr lang="en-US" dirty="0"/>
              <a:t>Some examples include electronic circuit simulation and vehicle simulation</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Genetic programming is also very useful in applications where it is infeasible to find a perfect analytical solution. If an analytical solution is known, however, then there isn’t always a reason to employ genetic programming which may end up with an approximate solution.</a:t>
            </a:r>
          </a:p>
          <a:p>
            <a:pPr marL="628650" lvl="1" indent="-171450">
              <a:buFont typeface="Arial" panose="020B0604020202020204" pitchFamily="34" charset="0"/>
              <a:buChar char="•"/>
            </a:pPr>
            <a:r>
              <a:rPr lang="en-US" dirty="0"/>
              <a:t>One exception to this, however, would be if the genetic programming solution has some other desirable properties such as lower power consumption, shorter execution times, etc.</a:t>
            </a:r>
          </a:p>
          <a:p>
            <a:pPr marL="171450" lvl="0" indent="-171450">
              <a:buFont typeface="Arial" panose="020B0604020202020204" pitchFamily="34" charset="0"/>
              <a:buChar char="•"/>
            </a:pPr>
            <a:endParaRPr lang="en-US" dirty="0"/>
          </a:p>
          <a:p>
            <a:pPr marL="0" indent="0">
              <a:buFont typeface="Arial" panose="020B0604020202020204" pitchFamily="34" charset="0"/>
              <a:buNone/>
            </a:pPr>
            <a:r>
              <a:rPr lang="en-US" dirty="0"/>
              <a:t>0:50</a:t>
            </a:r>
          </a:p>
        </p:txBody>
      </p:sp>
      <p:sp>
        <p:nvSpPr>
          <p:cNvPr id="4" name="Slide Number Placeholder 3"/>
          <p:cNvSpPr>
            <a:spLocks noGrp="1"/>
          </p:cNvSpPr>
          <p:nvPr>
            <p:ph type="sldNum" sz="quarter" idx="5"/>
          </p:nvPr>
        </p:nvSpPr>
        <p:spPr/>
        <p:txBody>
          <a:bodyPr/>
          <a:lstStyle/>
          <a:p>
            <a:fld id="{BC849E9A-41F7-4779-A581-48A7C374A227}" type="slidenum">
              <a:rPr lang="en-US" smtClean="0"/>
              <a:t>47</a:t>
            </a:fld>
            <a:endParaRPr lang="en-US" dirty="0"/>
          </a:p>
        </p:txBody>
      </p:sp>
    </p:spTree>
    <p:extLst>
      <p:ext uri="{BB962C8B-B14F-4D97-AF65-F5344CB8AC3E}">
        <p14:creationId xmlns:p14="http://schemas.microsoft.com/office/powerpoint/2010/main" val="844137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feature is related to the previous one; the fact that a solution can be approximated is a good excuse to use genetic programming. </a:t>
            </a:r>
          </a:p>
          <a:p>
            <a:pPr marL="628650" lvl="1" indent="-171450">
              <a:buFont typeface="Arial" panose="020B0604020202020204" pitchFamily="34" charset="0"/>
              <a:buChar char="•"/>
            </a:pPr>
            <a:r>
              <a:rPr lang="en-US" dirty="0"/>
              <a:t>In some applications, a perfect solution is either impossible to determine, or infeasible to run due to complexity.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last feature mentioned is when small improvements in an application’s performance are highly desired and easy to measure. </a:t>
            </a:r>
          </a:p>
          <a:p>
            <a:pPr marL="628650" lvl="1" indent="-171450">
              <a:buFont typeface="Arial" panose="020B0604020202020204" pitchFamily="34" charset="0"/>
              <a:buChar char="•"/>
            </a:pPr>
            <a:r>
              <a:rPr lang="en-US" dirty="0"/>
              <a:t>Genetic programming allows for easy, rapid augmentations to a program, and if the results are easily measured, then improvements can potentially be made quickly.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Two examples the book mentioned that satisfied a lot of these features were satellite antenna design and the evolution of new quantum computing algorithms. For both of these examples, no analytic solutions were possible, and there were readily available simulators.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0:45</a:t>
            </a:r>
          </a:p>
        </p:txBody>
      </p:sp>
      <p:sp>
        <p:nvSpPr>
          <p:cNvPr id="4" name="Slide Number Placeholder 3"/>
          <p:cNvSpPr>
            <a:spLocks noGrp="1"/>
          </p:cNvSpPr>
          <p:nvPr>
            <p:ph type="sldNum" sz="quarter" idx="5"/>
          </p:nvPr>
        </p:nvSpPr>
        <p:spPr/>
        <p:txBody>
          <a:bodyPr/>
          <a:lstStyle/>
          <a:p>
            <a:fld id="{BC849E9A-41F7-4779-A581-48A7C374A227}" type="slidenum">
              <a:rPr lang="en-US" smtClean="0"/>
              <a:t>48</a:t>
            </a:fld>
            <a:endParaRPr lang="en-US" dirty="0"/>
          </a:p>
        </p:txBody>
      </p:sp>
    </p:spTree>
    <p:extLst>
      <p:ext uri="{BB962C8B-B14F-4D97-AF65-F5344CB8AC3E}">
        <p14:creationId xmlns:p14="http://schemas.microsoft.com/office/powerpoint/2010/main" val="258373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Symbolic regression is one of the most popular applications for genetic programming, as discussed earlier. </a:t>
            </a:r>
          </a:p>
          <a:p>
            <a:pPr marL="628650" lvl="1" indent="-171450">
              <a:buFont typeface="Arial" panose="020B0604020202020204" pitchFamily="34" charset="0"/>
              <a:buChar char="•"/>
            </a:pPr>
            <a:r>
              <a:rPr lang="en-US" dirty="0"/>
              <a:t>One of its main benefits is that it doesn’t require knowledge about the underlying functions</a:t>
            </a:r>
          </a:p>
          <a:p>
            <a:pPr marL="628650" lvl="1" indent="-171450">
              <a:buFont typeface="Arial" panose="020B0604020202020204" pitchFamily="34" charset="0"/>
              <a:buChar char="•"/>
            </a:pPr>
            <a:r>
              <a:rPr lang="en-US" dirty="0"/>
              <a:t>It was one of the first applications of genetic programming</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0:20</a:t>
            </a:r>
          </a:p>
        </p:txBody>
      </p:sp>
      <p:sp>
        <p:nvSpPr>
          <p:cNvPr id="4" name="Slide Number Placeholder 3"/>
          <p:cNvSpPr>
            <a:spLocks noGrp="1"/>
          </p:cNvSpPr>
          <p:nvPr>
            <p:ph type="sldNum" sz="quarter" idx="5"/>
          </p:nvPr>
        </p:nvSpPr>
        <p:spPr/>
        <p:txBody>
          <a:bodyPr/>
          <a:lstStyle/>
          <a:p>
            <a:fld id="{BC849E9A-41F7-4779-A581-48A7C374A227}" type="slidenum">
              <a:rPr lang="en-US" smtClean="0"/>
              <a:t>49</a:t>
            </a:fld>
            <a:endParaRPr lang="en-US" dirty="0"/>
          </a:p>
        </p:txBody>
      </p:sp>
    </p:spTree>
    <p:extLst>
      <p:ext uri="{BB962C8B-B14F-4D97-AF65-F5344CB8AC3E}">
        <p14:creationId xmlns:p14="http://schemas.microsoft.com/office/powerpoint/2010/main" val="706244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real-world application for genetic programming in this context is the evolution of a “soft sensor”, </a:t>
            </a:r>
          </a:p>
          <a:p>
            <a:pPr marL="628650" lvl="1" indent="-171450">
              <a:buFont typeface="Arial" panose="020B0604020202020204" pitchFamily="34" charset="0"/>
              <a:buChar char="•"/>
            </a:pPr>
            <a:r>
              <a:rPr lang="en-US" dirty="0"/>
              <a:t>which is simply a function that is given input from “hard” or actual sensors and outputs a value that is equal to or approximately equal to what a hard sensor in its place WOULD HAVE returned. </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As a trivial example, lets assume we have a GPU and we would like to measure the temperature of the silicon die (bound in this image by the red rectangle), but for some reason can’t physically attach a temperature sensor (assume we don’t have access to the actual internal GPU temperature via software…)</a:t>
            </a:r>
          </a:p>
          <a:p>
            <a:pPr marL="171450" lvl="0" indent="-171450">
              <a:buFont typeface="Arial" panose="020B0604020202020204" pitchFamily="34" charset="0"/>
              <a:buChar char="•"/>
            </a:pPr>
            <a:r>
              <a:rPr lang="en-US" dirty="0"/>
              <a:t>We may assume that the temperature of the GPU die is somehow correlated to the power stage circuitry (highlighted with yellow rectangles). This should make sense – the more power the GPU is drawing, the hotter it gets (and thus the power circuitry)</a:t>
            </a:r>
          </a:p>
          <a:p>
            <a:pPr marL="171450" lvl="0" indent="-171450">
              <a:buFont typeface="Arial" panose="020B0604020202020204" pitchFamily="34" charset="0"/>
              <a:buChar char="•"/>
            </a:pPr>
            <a:r>
              <a:rPr lang="en-US" dirty="0"/>
              <a:t>If we can attach temperature sensors to the locations labeled T1 and T2, then we may be able to evolve a “soft” sensor that returns a pseudo-GPU temperature using the temperature readouts of these two sensors. </a:t>
            </a:r>
          </a:p>
          <a:p>
            <a:pPr marL="171450" lvl="0" indent="-171450">
              <a:buFont typeface="Arial" panose="020B0604020202020204" pitchFamily="34" charset="0"/>
              <a:buChar char="•"/>
            </a:pPr>
            <a:r>
              <a:rPr lang="en-US" dirty="0"/>
              <a:t>This could also perhaps be expanded by using the GPU clock frequency as another input.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Again, this was a trivial example that isn’t extremely useful, but there are several industrial applications where soft sensors could be applied to save time or other resources.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1:30</a:t>
            </a:r>
          </a:p>
        </p:txBody>
      </p:sp>
      <p:sp>
        <p:nvSpPr>
          <p:cNvPr id="4" name="Slide Number Placeholder 3"/>
          <p:cNvSpPr>
            <a:spLocks noGrp="1"/>
          </p:cNvSpPr>
          <p:nvPr>
            <p:ph type="sldNum" sz="quarter" idx="5"/>
          </p:nvPr>
        </p:nvSpPr>
        <p:spPr/>
        <p:txBody>
          <a:bodyPr/>
          <a:lstStyle/>
          <a:p>
            <a:fld id="{BC849E9A-41F7-4779-A581-48A7C374A227}" type="slidenum">
              <a:rPr lang="en-US" smtClean="0"/>
              <a:t>50</a:t>
            </a:fld>
            <a:endParaRPr lang="en-US" dirty="0"/>
          </a:p>
        </p:txBody>
      </p:sp>
    </p:spTree>
    <p:extLst>
      <p:ext uri="{BB962C8B-B14F-4D97-AF65-F5344CB8AC3E}">
        <p14:creationId xmlns:p14="http://schemas.microsoft.com/office/powerpoint/2010/main" val="192495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off by talking about the basic tools and terminology used in genetic programming.</a:t>
            </a:r>
          </a:p>
          <a:p>
            <a:endParaRPr lang="en-US" dirty="0"/>
          </a:p>
          <a:p>
            <a:r>
              <a:rPr lang="en-US" dirty="0"/>
              <a:t>In GP, programs are usually (but not always) expressed as syntax trees, rather than lines of code.</a:t>
            </a:r>
          </a:p>
          <a:p>
            <a:endParaRPr lang="en-US" dirty="0"/>
          </a:p>
          <a:p>
            <a:r>
              <a:rPr lang="en-US" dirty="0"/>
              <a:t>Figure on the right is showing the tree representation of the program max(X+X, X+3*Y). Direction of computation here is bottom to top, so 3*y computed then that result is used in the above addition computation. </a:t>
            </a:r>
          </a:p>
          <a:p>
            <a:endParaRPr lang="en-US" dirty="0"/>
          </a:p>
          <a:p>
            <a:r>
              <a:rPr lang="en-US" dirty="0"/>
              <a:t>if not familiar with trees, max is the root and the nodes are the other leaves of the tree, such as the  +, 3, y</a:t>
            </a:r>
          </a:p>
          <a:p>
            <a:endParaRPr lang="en-US" dirty="0"/>
          </a:p>
          <a:p>
            <a:r>
              <a:rPr lang="en-US" dirty="0"/>
              <a:t>Syntax trees are created with terminals, which are the variables/constants and make up the terminal set, and functions, which make up the function set.</a:t>
            </a:r>
          </a:p>
          <a:p>
            <a:endParaRPr lang="en-US" dirty="0"/>
          </a:p>
          <a:p>
            <a:r>
              <a:rPr lang="en-US" dirty="0"/>
              <a:t>Functions can be arithmetic operations, or anything that can be represented as a function such as Booleans</a:t>
            </a:r>
            <a:r>
              <a:rPr lang="en-US"/>
              <a:t>, conditionals, or looping</a:t>
            </a:r>
          </a:p>
          <a:p>
            <a:endParaRPr lang="en-US" dirty="0"/>
          </a:p>
          <a:p>
            <a:r>
              <a:rPr lang="en-US" dirty="0"/>
              <a:t>Together, the allowed terminals and functions creates the primitive set of operations. </a:t>
            </a:r>
          </a:p>
          <a:p>
            <a:endParaRPr lang="en-US" dirty="0"/>
          </a:p>
          <a:p>
            <a:r>
              <a:rPr lang="en-US" dirty="0"/>
              <a:t>**The </a:t>
            </a:r>
            <a:r>
              <a:rPr lang="en-US" i="1" dirty="0"/>
              <a:t>architecture</a:t>
            </a:r>
            <a:r>
              <a:rPr lang="en-US" i="0" dirty="0"/>
              <a:t> of the program is the number and type of the branches in a program, together with certain features of their structure (will go into more depth later). ** IF TIME </a:t>
            </a:r>
          </a:p>
          <a:p>
            <a:endParaRPr lang="en-US" i="0" dirty="0"/>
          </a:p>
          <a:p>
            <a:r>
              <a:rPr lang="en-US" i="0" dirty="0"/>
              <a:t>Trees are sometimes represented in prefix notation, which is what the 2</a:t>
            </a:r>
            <a:r>
              <a:rPr lang="en-US" i="0" baseline="30000" dirty="0"/>
              <a:t>nd</a:t>
            </a:r>
            <a:r>
              <a:rPr lang="en-US" i="0" dirty="0"/>
              <a:t> to last bullet point is showing</a:t>
            </a:r>
          </a:p>
          <a:p>
            <a:endParaRPr lang="en-US" i="0" dirty="0"/>
          </a:p>
          <a:p>
            <a:r>
              <a:rPr lang="en-US" i="0" dirty="0"/>
              <a:t>The term “arity” is used to describe the number of arguments a GP primitive accepts, in this case the arity of all functions is 2. </a:t>
            </a:r>
          </a:p>
          <a:p>
            <a:endParaRPr lang="en-US" i="0" dirty="0"/>
          </a:p>
          <a:p>
            <a:r>
              <a:rPr lang="en-US" i="0" dirty="0"/>
              <a:t>Since arity of all functions is the same (very common) can use linear representation, which is the last bullet point</a:t>
            </a:r>
          </a:p>
          <a:p>
            <a:endParaRPr lang="en-US" i="0" dirty="0"/>
          </a:p>
        </p:txBody>
      </p:sp>
      <p:sp>
        <p:nvSpPr>
          <p:cNvPr id="4" name="Slide Number Placeholder 3"/>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65769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 and machine learning only exist because we have the desire for machines to be able to produce human-like results.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Soon after these fields began, the Turing test was developed to determine objectively how “intelligent” a system/machine was.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Turing test was not practical, however, and was later basically replaced by the idea of what is coined “human competitiveness”, which was less objective and applied to more application domains.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0:30</a:t>
            </a:r>
          </a:p>
        </p:txBody>
      </p:sp>
      <p:sp>
        <p:nvSpPr>
          <p:cNvPr id="4" name="Slide Number Placeholder 3"/>
          <p:cNvSpPr>
            <a:spLocks noGrp="1"/>
          </p:cNvSpPr>
          <p:nvPr>
            <p:ph type="sldNum" sz="quarter" idx="5"/>
          </p:nvPr>
        </p:nvSpPr>
        <p:spPr/>
        <p:txBody>
          <a:bodyPr/>
          <a:lstStyle/>
          <a:p>
            <a:fld id="{BC849E9A-41F7-4779-A581-48A7C374A227}" type="slidenum">
              <a:rPr lang="en-US" smtClean="0"/>
              <a:t>51</a:t>
            </a:fld>
            <a:endParaRPr lang="en-US" dirty="0"/>
          </a:p>
        </p:txBody>
      </p:sp>
    </p:spTree>
    <p:extLst>
      <p:ext uri="{BB962C8B-B14F-4D97-AF65-F5344CB8AC3E}">
        <p14:creationId xmlns:p14="http://schemas.microsoft.com/office/powerpoint/2010/main" val="1697645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be considered competitive, a result generated by some “intelligent” system is required to have at least one of the following traits: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It must be an improvement to an existing patent, already patented, or could be a new patent</a:t>
            </a:r>
          </a:p>
          <a:p>
            <a:pPr marL="171450" lvl="0" indent="-171450">
              <a:buFont typeface="Arial" panose="020B0604020202020204" pitchFamily="34" charset="0"/>
              <a:buChar char="•"/>
            </a:pPr>
            <a:r>
              <a:rPr lang="en-US" dirty="0"/>
              <a:t>It must be at least as good as a result published in a peer-reviewed scientific journal</a:t>
            </a:r>
          </a:p>
          <a:p>
            <a:pPr marL="171450" lvl="0" indent="-171450">
              <a:buFont typeface="Arial" panose="020B0604020202020204" pitchFamily="34" charset="0"/>
              <a:buChar char="•"/>
            </a:pPr>
            <a:r>
              <a:rPr lang="en-US" dirty="0"/>
              <a:t>It must be at least as good as a result maintained by a panel of experts</a:t>
            </a:r>
          </a:p>
          <a:p>
            <a:pPr marL="171450" lvl="0" indent="-171450">
              <a:buFont typeface="Arial" panose="020B0604020202020204" pitchFamily="34" charset="0"/>
              <a:buChar char="•"/>
            </a:pPr>
            <a:r>
              <a:rPr lang="en-US" dirty="0"/>
              <a:t>It must be considered a new scientific result, regardless of the fact that it was mechanically created</a:t>
            </a:r>
          </a:p>
          <a:p>
            <a:pPr marL="171450" lvl="0" indent="-171450">
              <a:buFont typeface="Arial" panose="020B0604020202020204" pitchFamily="34" charset="0"/>
              <a:buChar char="•"/>
            </a:pPr>
            <a:r>
              <a:rPr lang="en-US" dirty="0"/>
              <a:t>It must be at least as good as the most recent human-created solution to a problem for which increasingly better human-created solutions have been made </a:t>
            </a:r>
          </a:p>
          <a:p>
            <a:pPr marL="171450" lvl="0" indent="-171450">
              <a:buFont typeface="Arial" panose="020B0604020202020204" pitchFamily="34" charset="0"/>
              <a:buChar char="•"/>
            </a:pPr>
            <a:r>
              <a:rPr lang="en-US" dirty="0"/>
              <a:t>It must be as good as a result that was considered an achievement when it was first discovered</a:t>
            </a:r>
          </a:p>
          <a:p>
            <a:pPr marL="171450" lvl="0" indent="-171450">
              <a:buFont typeface="Arial" panose="020B0604020202020204" pitchFamily="34" charset="0"/>
              <a:buChar char="•"/>
            </a:pPr>
            <a:r>
              <a:rPr lang="en-US" dirty="0"/>
              <a:t>It must solve a problem that is indisputably difficult</a:t>
            </a:r>
          </a:p>
          <a:p>
            <a:pPr marL="171450" lvl="0" indent="-171450">
              <a:buFont typeface="Arial" panose="020B0604020202020204" pitchFamily="34" charset="0"/>
              <a:buChar char="•"/>
            </a:pPr>
            <a:r>
              <a:rPr lang="en-US" dirty="0"/>
              <a:t>And finally, it must be competitive when put up against a human contestant (or human-written program)</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dirty="0"/>
              <a:t>1:00</a:t>
            </a:r>
          </a:p>
        </p:txBody>
      </p:sp>
      <p:sp>
        <p:nvSpPr>
          <p:cNvPr id="4" name="Slide Number Placeholder 3"/>
          <p:cNvSpPr>
            <a:spLocks noGrp="1"/>
          </p:cNvSpPr>
          <p:nvPr>
            <p:ph type="sldNum" sz="quarter" idx="5"/>
          </p:nvPr>
        </p:nvSpPr>
        <p:spPr/>
        <p:txBody>
          <a:bodyPr/>
          <a:lstStyle/>
          <a:p>
            <a:fld id="{BC849E9A-41F7-4779-A581-48A7C374A227}" type="slidenum">
              <a:rPr lang="en-US" smtClean="0"/>
              <a:t>52</a:t>
            </a:fld>
            <a:endParaRPr lang="en-US" dirty="0"/>
          </a:p>
        </p:txBody>
      </p:sp>
    </p:spTree>
    <p:extLst>
      <p:ext uri="{BB962C8B-B14F-4D97-AF65-F5344CB8AC3E}">
        <p14:creationId xmlns:p14="http://schemas.microsoft.com/office/powerpoint/2010/main" val="3725735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example of the idea of human competitiveness is RoboCup, which is an annual competition in which teams develop autonomous soccer-playing robots. Over the years they have progressed from small battle-bot style robots with wheels to larger humanoid robots that walk and kick with their legs. The video linked here highlights the progression since 1997 when the competition started. It is actually pretty funny and interesting to watch and see how things have progressed. They even matched up robots against real human players. </a:t>
            </a:r>
          </a:p>
          <a:p>
            <a:pPr marL="171450" indent="-171450">
              <a:buFont typeface="Arial" panose="020B0604020202020204" pitchFamily="34" charset="0"/>
              <a:buChar char="•"/>
            </a:pPr>
            <a:r>
              <a:rPr lang="en-US" dirty="0"/>
              <a:t>More examples include algorithms for the identification of certain protein traits, </a:t>
            </a:r>
          </a:p>
          <a:p>
            <a:pPr marL="171450" indent="-171450">
              <a:buFont typeface="Arial" panose="020B0604020202020204" pitchFamily="34" charset="0"/>
              <a:buChar char="•"/>
            </a:pPr>
            <a:r>
              <a:rPr lang="en-US" dirty="0"/>
              <a:t>Sorting algorithms, </a:t>
            </a:r>
          </a:p>
          <a:p>
            <a:pPr marL="171450" indent="-171450">
              <a:buFont typeface="Arial" panose="020B0604020202020204" pitchFamily="34" charset="0"/>
              <a:buChar char="•"/>
            </a:pPr>
            <a:r>
              <a:rPr lang="en-US" dirty="0"/>
              <a:t>The synthesis of topologies for PID and non-PID controllers</a:t>
            </a:r>
          </a:p>
          <a:p>
            <a:pPr marL="171450" indent="-171450">
              <a:buFont typeface="Arial" panose="020B0604020202020204" pitchFamily="34" charset="0"/>
              <a:buChar char="•"/>
            </a:pPr>
            <a:r>
              <a:rPr lang="en-US" dirty="0"/>
              <a:t>As well as the synthesis of analog circuits such as amplifiers, robot control, etc.</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0:55</a:t>
            </a:r>
          </a:p>
        </p:txBody>
      </p:sp>
      <p:sp>
        <p:nvSpPr>
          <p:cNvPr id="4" name="Slide Number Placeholder 3"/>
          <p:cNvSpPr>
            <a:spLocks noGrp="1"/>
          </p:cNvSpPr>
          <p:nvPr>
            <p:ph type="sldNum" sz="quarter" idx="5"/>
          </p:nvPr>
        </p:nvSpPr>
        <p:spPr/>
        <p:txBody>
          <a:bodyPr/>
          <a:lstStyle/>
          <a:p>
            <a:fld id="{BC849E9A-41F7-4779-A581-48A7C374A227}" type="slidenum">
              <a:rPr lang="en-US" smtClean="0"/>
              <a:t>53</a:t>
            </a:fld>
            <a:endParaRPr lang="en-US" dirty="0"/>
          </a:p>
        </p:txBody>
      </p:sp>
    </p:spTree>
    <p:extLst>
      <p:ext uri="{BB962C8B-B14F-4D97-AF65-F5344CB8AC3E}">
        <p14:creationId xmlns:p14="http://schemas.microsoft.com/office/powerpoint/2010/main" val="3967297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emphasize the idea of human competitiveness, there is a competition called “the </a:t>
            </a:r>
            <a:r>
              <a:rPr lang="en-US" dirty="0" err="1"/>
              <a:t>humies</a:t>
            </a:r>
            <a:r>
              <a:rPr lang="en-US" dirty="0"/>
              <a:t>” that awards people for coming up with human-competitive projects. </a:t>
            </a:r>
          </a:p>
          <a:p>
            <a:pPr marL="171450" indent="-171450">
              <a:buFont typeface="Arial" panose="020B0604020202020204" pitchFamily="34" charset="0"/>
              <a:buChar char="•"/>
            </a:pPr>
            <a:r>
              <a:rPr lang="en-US" dirty="0"/>
              <a:t>If you are curious, you can find a list of all of the awards given since 2004 at the following link. If you look at the awards given, you will notice that since 2004, the algorithms developed become more and more niche or obscure.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0:30</a:t>
            </a:r>
          </a:p>
        </p:txBody>
      </p:sp>
      <p:sp>
        <p:nvSpPr>
          <p:cNvPr id="4" name="Slide Number Placeholder 3"/>
          <p:cNvSpPr>
            <a:spLocks noGrp="1"/>
          </p:cNvSpPr>
          <p:nvPr>
            <p:ph type="sldNum" sz="quarter" idx="5"/>
          </p:nvPr>
        </p:nvSpPr>
        <p:spPr/>
        <p:txBody>
          <a:bodyPr/>
          <a:lstStyle/>
          <a:p>
            <a:fld id="{BC849E9A-41F7-4779-A581-48A7C374A227}" type="slidenum">
              <a:rPr lang="en-US" smtClean="0"/>
              <a:t>54</a:t>
            </a:fld>
            <a:endParaRPr lang="en-US" dirty="0"/>
          </a:p>
        </p:txBody>
      </p:sp>
    </p:spTree>
    <p:extLst>
      <p:ext uri="{BB962C8B-B14F-4D97-AF65-F5344CB8AC3E}">
        <p14:creationId xmlns:p14="http://schemas.microsoft.com/office/powerpoint/2010/main" val="257587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end with some quick real-world applications of genetic programming. The first of which is the field of image and signal processing. </a:t>
            </a:r>
          </a:p>
          <a:p>
            <a:endParaRPr lang="en-US" dirty="0"/>
          </a:p>
          <a:p>
            <a:pPr marL="171450" indent="-171450">
              <a:buFont typeface="Arial" panose="020B0604020202020204" pitchFamily="34" charset="0"/>
              <a:buChar char="•"/>
            </a:pPr>
            <a:r>
              <a:rPr lang="en-US" dirty="0"/>
              <a:t>Some common applications in this domain for genetic programming are military, </a:t>
            </a:r>
          </a:p>
          <a:p>
            <a:pPr marL="171450" indent="-171450">
              <a:buFont typeface="Arial" panose="020B0604020202020204" pitchFamily="34" charset="0"/>
              <a:buChar char="•"/>
            </a:pPr>
            <a:r>
              <a:rPr lang="en-US" dirty="0"/>
              <a:t>geographical studies, </a:t>
            </a:r>
          </a:p>
          <a:p>
            <a:pPr marL="171450" indent="-171450">
              <a:buFont typeface="Arial" panose="020B0604020202020204" pitchFamily="34" charset="0"/>
              <a:buChar char="•"/>
            </a:pPr>
            <a:r>
              <a:rPr lang="en-US" dirty="0"/>
              <a:t>digital filtering, </a:t>
            </a:r>
          </a:p>
          <a:p>
            <a:pPr marL="171450" indent="-171450">
              <a:buFont typeface="Arial" panose="020B0604020202020204" pitchFamily="34" charset="0"/>
              <a:buChar char="•"/>
            </a:pPr>
            <a:r>
              <a:rPr lang="en-US" dirty="0"/>
              <a:t>point of interest detection within images, </a:t>
            </a:r>
          </a:p>
          <a:p>
            <a:pPr marL="171450" indent="-171450">
              <a:buFont typeface="Arial" panose="020B0604020202020204" pitchFamily="34" charset="0"/>
              <a:buChar char="•"/>
            </a:pPr>
            <a:r>
              <a:rPr lang="en-US" dirty="0"/>
              <a:t>image classification</a:t>
            </a:r>
          </a:p>
          <a:p>
            <a:pPr marL="171450" indent="-171450">
              <a:buFont typeface="Arial" panose="020B0604020202020204" pitchFamily="34" charset="0"/>
              <a:buChar char="•"/>
            </a:pPr>
            <a:r>
              <a:rPr lang="en-US" dirty="0"/>
              <a:t>Text recognition, especially for more difficult written languages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0:30</a:t>
            </a:r>
          </a:p>
        </p:txBody>
      </p:sp>
      <p:sp>
        <p:nvSpPr>
          <p:cNvPr id="4" name="Slide Number Placeholder 3"/>
          <p:cNvSpPr>
            <a:spLocks noGrp="1"/>
          </p:cNvSpPr>
          <p:nvPr>
            <p:ph type="sldNum" sz="quarter" idx="5"/>
          </p:nvPr>
        </p:nvSpPr>
        <p:spPr/>
        <p:txBody>
          <a:bodyPr/>
          <a:lstStyle/>
          <a:p>
            <a:fld id="{BC849E9A-41F7-4779-A581-48A7C374A227}" type="slidenum">
              <a:rPr lang="en-US" smtClean="0"/>
              <a:t>55</a:t>
            </a:fld>
            <a:endParaRPr lang="en-US" dirty="0"/>
          </a:p>
        </p:txBody>
      </p:sp>
    </p:spTree>
    <p:extLst>
      <p:ext uri="{BB962C8B-B14F-4D97-AF65-F5344CB8AC3E}">
        <p14:creationId xmlns:p14="http://schemas.microsoft.com/office/powerpoint/2010/main" val="3357189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big field for genetic programming is the medical industry. </a:t>
            </a:r>
          </a:p>
          <a:p>
            <a:endParaRPr lang="en-US" dirty="0"/>
          </a:p>
          <a:p>
            <a:pPr marL="171450" indent="-171450">
              <a:buFont typeface="Arial" panose="020B0604020202020204" pitchFamily="34" charset="0"/>
              <a:buChar char="•"/>
            </a:pPr>
            <a:r>
              <a:rPr lang="en-US" dirty="0"/>
              <a:t>It can be used to make predictions about certain biological systems, </a:t>
            </a:r>
          </a:p>
          <a:p>
            <a:pPr marL="171450" indent="-171450">
              <a:buFont typeface="Arial" panose="020B0604020202020204" pitchFamily="34" charset="0"/>
              <a:buChar char="•"/>
            </a:pPr>
            <a:r>
              <a:rPr lang="en-US" dirty="0"/>
              <a:t>As well as bioinformatics, </a:t>
            </a:r>
          </a:p>
          <a:p>
            <a:pPr marL="171450" indent="-171450">
              <a:buFont typeface="Arial" panose="020B0604020202020204" pitchFamily="34" charset="0"/>
              <a:buChar char="•"/>
            </a:pPr>
            <a:r>
              <a:rPr lang="en-US" dirty="0"/>
              <a:t>And computational chemistry which can determine properties of molecules and how they may interact. This may have big use cases in the pharmaceutical industry.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Genetic programming has also less publicly been used in industrial applications such as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Control of milling or cutting machinery, </a:t>
            </a:r>
          </a:p>
          <a:p>
            <a:pPr marL="171450" indent="-171450">
              <a:buFont typeface="Arial" panose="020B0604020202020204" pitchFamily="34" charset="0"/>
              <a:buChar char="•"/>
            </a:pPr>
            <a:r>
              <a:rPr lang="en-US" dirty="0"/>
              <a:t>Detecting bomb fragments or explosives</a:t>
            </a:r>
          </a:p>
          <a:p>
            <a:pPr marL="171450" indent="-171450">
              <a:buFont typeface="Arial" panose="020B0604020202020204" pitchFamily="34" charset="0"/>
              <a:buChar char="•"/>
            </a:pPr>
            <a:r>
              <a:rPr lang="en-US" dirty="0"/>
              <a:t>Reducing the cost of running jet engines</a:t>
            </a:r>
          </a:p>
          <a:p>
            <a:pPr marL="171450" indent="-171450">
              <a:buFont typeface="Arial" panose="020B0604020202020204" pitchFamily="34" charset="0"/>
              <a:buChar char="•"/>
            </a:pPr>
            <a:r>
              <a:rPr lang="en-US" dirty="0"/>
              <a:t>As well as the control of an IC fabrication plant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Note that it is less common for results in the industrial field to be published.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0:40</a:t>
            </a:r>
          </a:p>
        </p:txBody>
      </p:sp>
      <p:sp>
        <p:nvSpPr>
          <p:cNvPr id="4" name="Slide Number Placeholder 3"/>
          <p:cNvSpPr>
            <a:spLocks noGrp="1"/>
          </p:cNvSpPr>
          <p:nvPr>
            <p:ph type="sldNum" sz="quarter" idx="5"/>
          </p:nvPr>
        </p:nvSpPr>
        <p:spPr/>
        <p:txBody>
          <a:bodyPr/>
          <a:lstStyle/>
          <a:p>
            <a:fld id="{BC849E9A-41F7-4779-A581-48A7C374A227}" type="slidenum">
              <a:rPr lang="en-US" smtClean="0"/>
              <a:t>56</a:t>
            </a:fld>
            <a:endParaRPr lang="en-US" dirty="0"/>
          </a:p>
        </p:txBody>
      </p:sp>
    </p:spTree>
    <p:extLst>
      <p:ext uri="{BB962C8B-B14F-4D97-AF65-F5344CB8AC3E}">
        <p14:creationId xmlns:p14="http://schemas.microsoft.com/office/powerpoint/2010/main" val="4004034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increasingly common application for genetic programming is for media or entertainment production purposes. </a:t>
            </a:r>
          </a:p>
          <a:p>
            <a:endParaRPr lang="en-US" dirty="0"/>
          </a:p>
          <a:p>
            <a:pPr marL="171450" indent="-171450">
              <a:buFont typeface="Arial" panose="020B0604020202020204" pitchFamily="34" charset="0"/>
              <a:buChar char="•"/>
            </a:pPr>
            <a:r>
              <a:rPr lang="en-US" dirty="0"/>
              <a:t>Video game developers use it for creating AI for humans to practice or compete with. Chess is one common example of this. </a:t>
            </a:r>
          </a:p>
          <a:p>
            <a:pPr marL="171450" indent="-171450">
              <a:buFont typeface="Arial" panose="020B0604020202020204" pitchFamily="34" charset="0"/>
              <a:buChar char="•"/>
            </a:pPr>
            <a:r>
              <a:rPr lang="en-US" dirty="0"/>
              <a:t>Another very useful example is the generation of large quantities of objects in movies such as herds of animals, flocks of birds, hoards of zombies, etc. It is much more cost-effective to create a program that can generate these automatically in a natural-looking way, as opposed to paying human graphic designers by the hour to generate these objects manually.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has also been used for lossy and lossless image compression, </a:t>
            </a:r>
          </a:p>
          <a:p>
            <a:pPr marL="171450" indent="-171450">
              <a:buFont typeface="Arial" panose="020B0604020202020204" pitchFamily="34" charset="0"/>
              <a:buChar char="•"/>
            </a:pPr>
            <a:r>
              <a:rPr lang="en-US" dirty="0"/>
              <a:t>fractal compression, </a:t>
            </a:r>
          </a:p>
          <a:p>
            <a:pPr marL="171450" indent="-171450">
              <a:buFont typeface="Arial" panose="020B0604020202020204" pitchFamily="34" charset="0"/>
              <a:buChar char="•"/>
            </a:pPr>
            <a:r>
              <a:rPr lang="en-US" dirty="0"/>
              <a:t>As well as wavelet compression which is most commonly used for images and signals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0:50</a:t>
            </a:r>
          </a:p>
        </p:txBody>
      </p:sp>
      <p:sp>
        <p:nvSpPr>
          <p:cNvPr id="4" name="Slide Number Placeholder 3"/>
          <p:cNvSpPr>
            <a:spLocks noGrp="1"/>
          </p:cNvSpPr>
          <p:nvPr>
            <p:ph type="sldNum" sz="quarter" idx="5"/>
          </p:nvPr>
        </p:nvSpPr>
        <p:spPr/>
        <p:txBody>
          <a:bodyPr/>
          <a:lstStyle/>
          <a:p>
            <a:fld id="{BC849E9A-41F7-4779-A581-48A7C374A227}" type="slidenum">
              <a:rPr lang="en-US" smtClean="0"/>
              <a:t>57</a:t>
            </a:fld>
            <a:endParaRPr lang="en-US" dirty="0"/>
          </a:p>
        </p:txBody>
      </p:sp>
    </p:spTree>
    <p:extLst>
      <p:ext uri="{BB962C8B-B14F-4D97-AF65-F5344CB8AC3E}">
        <p14:creationId xmlns:p14="http://schemas.microsoft.com/office/powerpoint/2010/main" val="858868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58</a:t>
            </a:fld>
            <a:endParaRPr lang="en-US" dirty="0"/>
          </a:p>
        </p:txBody>
      </p:sp>
    </p:spTree>
    <p:extLst>
      <p:ext uri="{BB962C8B-B14F-4D97-AF65-F5344CB8AC3E}">
        <p14:creationId xmlns:p14="http://schemas.microsoft.com/office/powerpoint/2010/main" val="2099685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things up, I’d like to just reiterate the fact that genetic programming is extremely powerful when used for certain applications. </a:t>
            </a:r>
          </a:p>
          <a:p>
            <a:endParaRPr lang="en-US" dirty="0"/>
          </a:p>
          <a:p>
            <a:pPr marL="171450" indent="-171450">
              <a:buFont typeface="Arial" panose="020B0604020202020204" pitchFamily="34" charset="0"/>
              <a:buChar char="•"/>
            </a:pPr>
            <a:r>
              <a:rPr lang="en-US" dirty="0"/>
              <a:t>It is based on Darwin’s Theory of Evolution, and stochastically evolves programs in a way that mimics natural selection processes. </a:t>
            </a:r>
          </a:p>
          <a:p>
            <a:pPr marL="171450" indent="-171450">
              <a:buFont typeface="Arial" panose="020B0604020202020204" pitchFamily="34" charset="0"/>
              <a:buChar char="•"/>
            </a:pPr>
            <a:r>
              <a:rPr lang="en-US" dirty="0"/>
              <a:t>It can discover computer programs in almost any domain that may have not been discovered by a human. </a:t>
            </a:r>
          </a:p>
          <a:p>
            <a:pPr marL="171450" indent="-171450">
              <a:buFont typeface="Arial" panose="020B0604020202020204" pitchFamily="34" charset="0"/>
              <a:buChar char="•"/>
            </a:pPr>
            <a:r>
              <a:rPr lang="en-US" dirty="0"/>
              <a:t>Over the past few decades genetic programming has proven that it works well across a wide variety of application domains.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Although genetic programming is revolutionary and is producing very impressive results, it could still use improvements in efficiency, effectiveness, and general theory.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0:45</a:t>
            </a:r>
          </a:p>
        </p:txBody>
      </p:sp>
      <p:sp>
        <p:nvSpPr>
          <p:cNvPr id="4" name="Slide Number Placeholder 3"/>
          <p:cNvSpPr>
            <a:spLocks noGrp="1"/>
          </p:cNvSpPr>
          <p:nvPr>
            <p:ph type="sldNum" sz="quarter" idx="5"/>
          </p:nvPr>
        </p:nvSpPr>
        <p:spPr/>
        <p:txBody>
          <a:bodyPr/>
          <a:lstStyle/>
          <a:p>
            <a:fld id="{BC849E9A-41F7-4779-A581-48A7C374A227}" type="slidenum">
              <a:rPr lang="en-US" smtClean="0"/>
              <a:t>59</a:t>
            </a:fld>
            <a:endParaRPr lang="en-US" dirty="0"/>
          </a:p>
        </p:txBody>
      </p:sp>
    </p:spTree>
    <p:extLst>
      <p:ext uri="{BB962C8B-B14F-4D97-AF65-F5344CB8AC3E}">
        <p14:creationId xmlns:p14="http://schemas.microsoft.com/office/powerpoint/2010/main" val="53221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can be composed of multiple components (such as subroutines). In this case the sub trees are referred to as </a:t>
            </a:r>
            <a:r>
              <a:rPr lang="en-US" i="1" dirty="0"/>
              <a:t>branches</a:t>
            </a:r>
            <a:r>
              <a:rPr lang="en-US" i="0" dirty="0"/>
              <a:t> </a:t>
            </a:r>
          </a:p>
          <a:p>
            <a:endParaRPr lang="en-US" i="0" dirty="0"/>
          </a:p>
          <a:p>
            <a:r>
              <a:rPr lang="en-US" i="0" dirty="0"/>
              <a:t>I think we will stick to simple tree representations for now</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137131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other genetic algorithms, individuals in GP are typically randomly generated. -&gt;LOTS of different ways to do this!</a:t>
            </a:r>
          </a:p>
          <a:p>
            <a:endParaRPr lang="en-US" dirty="0"/>
          </a:p>
          <a:p>
            <a:r>
              <a:rPr lang="en-US" dirty="0"/>
              <a:t>In the two methods we will be discussing, full and grow, maximum depth is specified by the user. </a:t>
            </a:r>
          </a:p>
          <a:p>
            <a:endParaRPr lang="en-US" dirty="0"/>
          </a:p>
          <a:p>
            <a:r>
              <a:rPr lang="en-US" dirty="0"/>
              <a:t>The depth of a tree is the depth of its largest node, where the depth of a node is the number of edges traversed </a:t>
            </a:r>
            <a:r>
              <a:rPr lang="en-US"/>
              <a:t>to reach that node</a:t>
            </a:r>
          </a:p>
          <a:p>
            <a:endParaRPr lang="en-US" dirty="0"/>
          </a:p>
          <a:p>
            <a:r>
              <a:rPr lang="en-US" dirty="0"/>
              <a:t>In the full method, nodes are taken at random from the </a:t>
            </a:r>
            <a:r>
              <a:rPr lang="en-US" i="1" dirty="0"/>
              <a:t>function</a:t>
            </a:r>
            <a:r>
              <a:rPr lang="en-US" dirty="0"/>
              <a:t> set until the maximum tree depth is reached. </a:t>
            </a:r>
          </a:p>
          <a:p>
            <a:r>
              <a:rPr lang="en-US" dirty="0"/>
              <a:t>-&gt;called full method because it generates </a:t>
            </a:r>
            <a:r>
              <a:rPr lang="en-US" i="1" dirty="0"/>
              <a:t>full</a:t>
            </a:r>
            <a:r>
              <a:rPr lang="en-US" i="0" dirty="0"/>
              <a:t> trees. </a:t>
            </a:r>
          </a:p>
          <a:p>
            <a:r>
              <a:rPr lang="en-US" i="0" dirty="0"/>
              <a:t>-&gt; doesn’t mean all initial trees will have same number of nodes, this is only the case because the </a:t>
            </a:r>
            <a:r>
              <a:rPr lang="en-US" i="1" dirty="0"/>
              <a:t>arity</a:t>
            </a:r>
            <a:r>
              <a:rPr lang="en-US" i="0" dirty="0"/>
              <a:t> of the functions is equal across the primitive set. </a:t>
            </a:r>
          </a:p>
          <a:p>
            <a:r>
              <a:rPr lang="en-US" i="0" dirty="0"/>
              <a:t>–&gt; even with mixed-arity primitives, range of program sizes and shapes produced by full method is rather limited. </a:t>
            </a:r>
          </a:p>
          <a:p>
            <a:endParaRPr lang="en-US" i="0" dirty="0"/>
          </a:p>
          <a:p>
            <a:r>
              <a:rPr lang="en-US" i="0" dirty="0"/>
              <a:t>Figure on the right showing construction of a single individual using the grow method</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59535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 method allows for creation of trees of more varied shapes and sizes. </a:t>
            </a:r>
          </a:p>
          <a:p>
            <a:endParaRPr lang="en-US" dirty="0"/>
          </a:p>
          <a:p>
            <a:r>
              <a:rPr lang="en-US" dirty="0"/>
              <a:t>Nodes are selected from the whole primitive set (functions and terminals) until the depth limit is reached.</a:t>
            </a:r>
          </a:p>
          <a:p>
            <a:r>
              <a:rPr lang="en-US" dirty="0"/>
              <a:t>-after depth limit reached, can select ONLY terminals, similar to full</a:t>
            </a:r>
          </a:p>
          <a:p>
            <a:endParaRPr lang="en-US" dirty="0"/>
          </a:p>
          <a:p>
            <a:r>
              <a:rPr lang="en-US" dirty="0"/>
              <a:t>At t=2, a terminal is chosen as the left child of the root. This effectively closes off that branch preventing it from growing any more before it reached the depth limit</a:t>
            </a:r>
          </a:p>
          <a:p>
            <a:endParaRPr lang="en-US" dirty="0"/>
          </a:p>
          <a:p>
            <a:r>
              <a:rPr lang="en-US" dirty="0"/>
              <a:t>Neither grow or full method provide a very wide array of sizes or shapes, can use a combination of both called ramped half and half.</a:t>
            </a:r>
          </a:p>
          <a:p>
            <a:r>
              <a:rPr lang="en-US" dirty="0"/>
              <a:t>-&gt; half of the population is constructed using full, other half constructed using grow. Done using a range of depth limits, hence the “ramped” part of the term. </a:t>
            </a:r>
          </a:p>
          <a:p>
            <a:endParaRPr lang="en-US" dirty="0"/>
          </a:p>
          <a:p>
            <a:r>
              <a:rPr lang="en-US" dirty="0"/>
              <a:t>Can be hard to control distributions of properties such as the size and shape of the trees. </a:t>
            </a:r>
          </a:p>
          <a:p>
            <a:r>
              <a:rPr lang="en-US" dirty="0"/>
              <a:t>-&gt; size and shape are highly sensitive in the grow method to sizes of the function and terminal set. Can yield very short trees.</a:t>
            </a:r>
          </a:p>
          <a:p>
            <a:r>
              <a:rPr lang="en-US" dirty="0"/>
              <a:t>-&gt; arities of functions also plays critical role in these methods</a:t>
            </a:r>
          </a:p>
        </p:txBody>
      </p:sp>
      <p:sp>
        <p:nvSpPr>
          <p:cNvPr id="4" name="Slide Number Placeholder 3"/>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416847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tournament selection, a number of individuals are chosen at random from the population. These are compared with each other and the best of them is chosen to be the parent. When doing crossover, two parents are needed, so two selection tournaments are made. Will go over crossover soon</a:t>
            </a:r>
          </a:p>
          <a:p>
            <a:endParaRPr lang="en-US" dirty="0"/>
          </a:p>
          <a:p>
            <a:r>
              <a:rPr lang="en-US" dirty="0"/>
              <a:t>Tournament selection only looks at which program is better than another. It does not look at HOW much better!</a:t>
            </a:r>
          </a:p>
          <a:p>
            <a:r>
              <a:rPr lang="en-US" dirty="0"/>
              <a:t>-&gt;advantageous because a single super-fit program will not immediately swamp the next generation with its children, which would kill program diversity</a:t>
            </a:r>
          </a:p>
          <a:p>
            <a:endParaRPr lang="en-US" dirty="0"/>
          </a:p>
          <a:p>
            <a:r>
              <a:rPr lang="en-US" dirty="0"/>
              <a:t>Tournament selection randomly selects candidates, which allows even average quality programs to have some chance of having children.</a:t>
            </a:r>
          </a:p>
          <a:p>
            <a:r>
              <a:rPr lang="en-US" dirty="0"/>
              <a:t>-&gt; the beautiful candidates don’t hog all of the potential mates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92925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CA626580-CA78-8C40-BE8F-C7137E56DA29}" type="datetime3">
              <a:rPr lang="en-US" smtClean="0"/>
              <a:t>29 November 2020</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B1E0DCEF-9F36-D649-974C-0874F6856C11}" type="datetime3">
              <a:rPr lang="en-US" smtClean="0"/>
              <a:t>29 November 2020</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79E794B8-27DD-D74D-A79D-8A09447E65E6}" type="datetime3">
              <a:rPr lang="en-US" smtClean="0"/>
              <a:t>29 November 2020</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854E8D6D-9E51-CE49-95C9-ABD45CA99C39}" type="datetime3">
              <a:rPr lang="en-US" smtClean="0"/>
              <a:t>29 November 2020</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AE0C4E49-C135-D14A-BA13-173668CE9F93}" type="datetime3">
              <a:rPr lang="en-US" smtClean="0"/>
              <a:t>29 November 2020</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7FB203C0-12DC-B140-94AF-B8403F026A82}" type="datetime3">
              <a:rPr lang="en-US" smtClean="0"/>
              <a:t>29 November 2020</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E07403FD-497E-D242-8090-96516A092D45}" type="datetime3">
              <a:rPr lang="en-US" smtClean="0"/>
              <a:t>29 November 2020</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1B7478E5-CA98-6E43-8D65-97A19FDF9F2A}" type="datetime3">
              <a:rPr lang="en-US" smtClean="0"/>
              <a:t>29 November 2020</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66C560B1-8C61-A94B-BCE0-526FCE1BAF10}" type="datetime3">
              <a:rPr lang="en-US" smtClean="0"/>
              <a:t>29 November 2020</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4F1A08BA-7A7C-0A42-9CA5-52260B32C614}" type="datetime3">
              <a:rPr lang="en-US" smtClean="0"/>
              <a:t>29 November 2020</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3CEC4385-63DF-6442-B87B-7B2302EA7FDB}" type="datetime3">
              <a:rPr lang="en-US" smtClean="0"/>
              <a:t>29 November 2020</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29B3-91B5-3245-BF70-660277AD7AF2}" type="datetime3">
              <a:rPr lang="en-US" smtClean="0"/>
              <a:t>29 November 2020</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omments" Target="../comments/commen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3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35.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hyperlink" Target="https://www.youtube.com/watch?v=4QtBSDSC2pk" TargetMode="Externa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hyperlink" Target="http://www.human-competitive.org/awards" TargetMode="Externa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 name="Group 321">
            <a:extLst>
              <a:ext uri="{FF2B5EF4-FFF2-40B4-BE49-F238E27FC236}">
                <a16:creationId xmlns:a16="http://schemas.microsoft.com/office/drawing/2014/main" id="{081FA638-AD23-394D-B677-D26EC6785BA6}"/>
              </a:ext>
            </a:extLst>
          </p:cNvPr>
          <p:cNvGrpSpPr>
            <a:grpSpLocks noChangeAspect="1"/>
          </p:cNvGrpSpPr>
          <p:nvPr/>
        </p:nvGrpSpPr>
        <p:grpSpPr>
          <a:xfrm>
            <a:off x="-13856" y="0"/>
            <a:ext cx="12205856" cy="6858000"/>
            <a:chOff x="-13856" y="0"/>
            <a:chExt cx="12205856" cy="6858000"/>
          </a:xfrm>
        </p:grpSpPr>
        <p:sp>
          <p:nvSpPr>
            <p:cNvPr id="4" name="Rectangle 3">
              <a:extLst>
                <a:ext uri="{FF2B5EF4-FFF2-40B4-BE49-F238E27FC236}">
                  <a16:creationId xmlns:a16="http://schemas.microsoft.com/office/drawing/2014/main" id="{BADDA4A0-274D-2746-B9FE-126AC5691376}"/>
                </a:ext>
              </a:extLst>
            </p:cNvPr>
            <p:cNvSpPr/>
            <p:nvPr/>
          </p:nvSpPr>
          <p:spPr>
            <a:xfrm>
              <a:off x="-13856" y="0"/>
              <a:ext cx="12205855" cy="5983480"/>
            </a:xfrm>
            <a:prstGeom prst="rect">
              <a:avLst/>
            </a:prstGeom>
            <a:solidFill>
              <a:srgbClr val="2F52A3"/>
            </a:solidFill>
            <a:ln>
              <a:solidFill>
                <a:srgbClr val="2F4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D9B4AAF2-A22E-0C43-B5E6-890DE4FCC09A}"/>
                </a:ext>
              </a:extLst>
            </p:cNvPr>
            <p:cNvSpPr/>
            <p:nvPr/>
          </p:nvSpPr>
          <p:spPr>
            <a:xfrm>
              <a:off x="-13856" y="5983480"/>
              <a:ext cx="12205856" cy="874520"/>
            </a:xfrm>
            <a:prstGeom prst="rect">
              <a:avLst/>
            </a:prstGeom>
            <a:solidFill>
              <a:srgbClr val="E77E51"/>
            </a:solidFill>
            <a:ln>
              <a:solidFill>
                <a:srgbClr val="F4B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latin typeface="Georgia" panose="02040502050405020303" pitchFamily="18" charset="0"/>
              </a:endParaRPr>
            </a:p>
          </p:txBody>
        </p:sp>
        <p:pic>
          <p:nvPicPr>
            <p:cNvPr id="7" name="Picture 6" descr="A close up of a sign&#10;&#10;Description automatically generated">
              <a:extLst>
                <a:ext uri="{FF2B5EF4-FFF2-40B4-BE49-F238E27FC236}">
                  <a16:creationId xmlns:a16="http://schemas.microsoft.com/office/drawing/2014/main" id="{793F793D-406F-7F40-8A7B-CAF86544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6" y="6132538"/>
              <a:ext cx="3032477" cy="568589"/>
            </a:xfrm>
            <a:prstGeom prst="rect">
              <a:avLst/>
            </a:prstGeom>
          </p:spPr>
        </p:pic>
      </p:grpSp>
      <p:sp>
        <p:nvSpPr>
          <p:cNvPr id="323" name="Subtitle 2">
            <a:extLst>
              <a:ext uri="{FF2B5EF4-FFF2-40B4-BE49-F238E27FC236}">
                <a16:creationId xmlns:a16="http://schemas.microsoft.com/office/drawing/2014/main" id="{522939DC-E31E-D841-98DF-7AE7B71EFE4B}"/>
              </a:ext>
            </a:extLst>
          </p:cNvPr>
          <p:cNvSpPr txBox="1">
            <a:spLocks/>
          </p:cNvSpPr>
          <p:nvPr/>
        </p:nvSpPr>
        <p:spPr>
          <a:xfrm>
            <a:off x="262835" y="1431575"/>
            <a:ext cx="7617461" cy="21173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600"/>
              </a:spcAft>
              <a:buNone/>
            </a:pPr>
            <a:r>
              <a:rPr lang="en-US" sz="6600" dirty="0">
                <a:solidFill>
                  <a:schemeClr val="accent2">
                    <a:lumMod val="20000"/>
                    <a:lumOff val="80000"/>
                  </a:schemeClr>
                </a:solidFill>
                <a:latin typeface="Georgia" panose="02040502050405020303" pitchFamily="18" charset="0"/>
              </a:rPr>
              <a:t>Approximate Computing</a:t>
            </a:r>
          </a:p>
        </p:txBody>
      </p:sp>
      <p:sp>
        <p:nvSpPr>
          <p:cNvPr id="324" name="Subtitle 2">
            <a:extLst>
              <a:ext uri="{FF2B5EF4-FFF2-40B4-BE49-F238E27FC236}">
                <a16:creationId xmlns:a16="http://schemas.microsoft.com/office/drawing/2014/main" id="{B8AAE942-625E-5A42-B81F-E62EA5FFB7C4}"/>
              </a:ext>
            </a:extLst>
          </p:cNvPr>
          <p:cNvSpPr txBox="1">
            <a:spLocks/>
          </p:cNvSpPr>
          <p:nvPr/>
        </p:nvSpPr>
        <p:spPr>
          <a:xfrm>
            <a:off x="215053" y="3106575"/>
            <a:ext cx="5880947" cy="211733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5000"/>
              </a:lnSpc>
              <a:spcBef>
                <a:spcPts val="0"/>
              </a:spcBef>
              <a:spcAft>
                <a:spcPts val="1800"/>
              </a:spcAft>
              <a:buNone/>
            </a:pPr>
            <a:r>
              <a:rPr lang="en-US" sz="6600" i="1" dirty="0">
                <a:solidFill>
                  <a:srgbClr val="EA9260"/>
                </a:solidFill>
                <a:latin typeface="Georgia" panose="02040502050405020303" pitchFamily="18" charset="0"/>
              </a:rPr>
              <a:t>Genetic Programming</a:t>
            </a:r>
          </a:p>
        </p:txBody>
      </p:sp>
      <p:sp>
        <p:nvSpPr>
          <p:cNvPr id="325" name="Subtitle 2">
            <a:extLst>
              <a:ext uri="{FF2B5EF4-FFF2-40B4-BE49-F238E27FC236}">
                <a16:creationId xmlns:a16="http://schemas.microsoft.com/office/drawing/2014/main" id="{F974F592-9737-DA4B-9160-83D8AB220353}"/>
              </a:ext>
            </a:extLst>
          </p:cNvPr>
          <p:cNvSpPr txBox="1">
            <a:spLocks/>
          </p:cNvSpPr>
          <p:nvPr/>
        </p:nvSpPr>
        <p:spPr>
          <a:xfrm>
            <a:off x="9947921" y="6132290"/>
            <a:ext cx="2473641" cy="69019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Christopher Crary</a:t>
            </a:r>
          </a:p>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Brit Chesley</a:t>
            </a:r>
          </a:p>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Wesley Piard</a:t>
            </a:r>
          </a:p>
        </p:txBody>
      </p:sp>
      <p:pic>
        <p:nvPicPr>
          <p:cNvPr id="16" name="Picture 15">
            <a:extLst>
              <a:ext uri="{FF2B5EF4-FFF2-40B4-BE49-F238E27FC236}">
                <a16:creationId xmlns:a16="http://schemas.microsoft.com/office/drawing/2014/main" id="{7E7DE426-DC77-6246-AB99-AC17852E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296" y="1201906"/>
            <a:ext cx="3606583" cy="3579668"/>
          </a:xfrm>
          <a:prstGeom prst="rect">
            <a:avLst/>
          </a:prstGeom>
        </p:spPr>
      </p:pic>
    </p:spTree>
    <p:extLst>
      <p:ext uri="{BB962C8B-B14F-4D97-AF65-F5344CB8AC3E}">
        <p14:creationId xmlns:p14="http://schemas.microsoft.com/office/powerpoint/2010/main" val="562547134"/>
      </p:ext>
    </p:extLst>
  </p:cSld>
  <p:clrMapOvr>
    <a:masterClrMapping/>
  </p:clrMapOvr>
  <mc:AlternateContent xmlns:mc="http://schemas.openxmlformats.org/markup-compatibility/2006" xmlns:p14="http://schemas.microsoft.com/office/powerpoint/2010/main">
    <mc:Choice Requires="p14">
      <p:transition spd="slow" p14:dur="2000" advTm="19056"/>
    </mc:Choice>
    <mc:Fallback xmlns="">
      <p:transition spd="slow" advTm="190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Selection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Overall goal is to create fitter individuals</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Individuals that perform better on our fitness function more likely to have child programs</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How to choose fitter individuals?</a:t>
            </a:r>
            <a:br>
              <a:rPr lang="en-US" dirty="0">
                <a:solidFill>
                  <a:schemeClr val="accent2">
                    <a:lumMod val="20000"/>
                    <a:lumOff val="80000"/>
                  </a:schemeClr>
                </a:solidFill>
                <a:latin typeface="Georgia"/>
              </a:rPr>
            </a:b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Tournament selection</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Individuals compared with each other, best is chosen as parent</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Most common, but are many other selection mechanisms</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47438411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Operations</a:t>
            </a:r>
            <a:r>
              <a:rPr lang="en-US" sz="3700">
                <a:solidFill>
                  <a:schemeClr val="accent2">
                    <a:lumMod val="20000"/>
                    <a:lumOff val="80000"/>
                  </a:schemeClr>
                </a:solidFill>
                <a:latin typeface="Georgia" panose="02040502050405020303" pitchFamily="18" charset="0"/>
              </a:rPr>
              <a:t>: Crossover</a:t>
            </a:r>
            <a:endParaRPr lang="en-US" sz="3700" dirty="0">
              <a:solidFill>
                <a:schemeClr val="accent2">
                  <a:lumMod val="20000"/>
                  <a:lumOff val="80000"/>
                </a:schemeClr>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Select crossover point in each parent tree</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Creates offspring by replacing the subtree rooted at crossover point in first parent by subtree rooted at crossover point in second parent</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9B82BA74-5E6E-4BF9-9C95-7BC49887D34E}"/>
              </a:ext>
            </a:extLst>
          </p:cNvPr>
          <p:cNvPicPr>
            <a:picLocks noChangeAspect="1"/>
          </p:cNvPicPr>
          <p:nvPr/>
        </p:nvPicPr>
        <p:blipFill>
          <a:blip r:embed="rId5"/>
          <a:stretch>
            <a:fillRect/>
          </a:stretch>
        </p:blipFill>
        <p:spPr>
          <a:xfrm>
            <a:off x="3341393" y="2781008"/>
            <a:ext cx="5509214" cy="3486844"/>
          </a:xfrm>
          <a:prstGeom prst="rect">
            <a:avLst/>
          </a:prstGeom>
        </p:spPr>
      </p:pic>
    </p:spTree>
    <p:custDataLst>
      <p:tags r:id="rId1"/>
    </p:custDataLst>
    <p:extLst>
      <p:ext uri="{BB962C8B-B14F-4D97-AF65-F5344CB8AC3E}">
        <p14:creationId xmlns:p14="http://schemas.microsoft.com/office/powerpoint/2010/main" val="315323188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Operations: Subtree Mutation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Randomly selects mutation point, substitutes current subtree with random subtree</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3" name="Picture 2">
            <a:extLst>
              <a:ext uri="{FF2B5EF4-FFF2-40B4-BE49-F238E27FC236}">
                <a16:creationId xmlns:a16="http://schemas.microsoft.com/office/drawing/2014/main" id="{AF2E0C75-5A19-4951-BF9E-3FFE0DDBEFF9}"/>
              </a:ext>
            </a:extLst>
          </p:cNvPr>
          <p:cNvPicPr>
            <a:picLocks noChangeAspect="1"/>
          </p:cNvPicPr>
          <p:nvPr/>
        </p:nvPicPr>
        <p:blipFill>
          <a:blip r:embed="rId5"/>
          <a:stretch>
            <a:fillRect/>
          </a:stretch>
        </p:blipFill>
        <p:spPr>
          <a:xfrm>
            <a:off x="2769775" y="2337019"/>
            <a:ext cx="6487710" cy="3911333"/>
          </a:xfrm>
          <a:prstGeom prst="rect">
            <a:avLst/>
          </a:prstGeom>
        </p:spPr>
      </p:pic>
    </p:spTree>
    <p:custDataLst>
      <p:tags r:id="rId1"/>
    </p:custDataLst>
    <p:extLst>
      <p:ext uri="{BB962C8B-B14F-4D97-AF65-F5344CB8AC3E}">
        <p14:creationId xmlns:p14="http://schemas.microsoft.com/office/powerpoint/2010/main" val="224369048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Operations: Reproduction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If the mutation rate and crossover rate don’t add up to 100%, insert copy of an individual in the next generation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07866872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Preliminary Steps of Genetic Programming</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What is the terminal set?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What is the function set?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What is the fitness measure/metric?</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What parameters will control the run?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What is the termination criteria? What is the result of a run?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702758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5000"/>
              </a:lnSpc>
              <a:spcBef>
                <a:spcPts val="0"/>
              </a:spcBef>
              <a:spcAft>
                <a:spcPts val="1800"/>
              </a:spcAft>
              <a:buClrTx/>
              <a:buSzTx/>
              <a:buFont typeface="Arial" panose="020B0604020202020204" pitchFamily="34" charset="0"/>
              <a:buNone/>
              <a:tabLst/>
              <a:defRPr/>
            </a:pPr>
            <a:r>
              <a:rPr lang="en-US" sz="3700" dirty="0">
                <a:solidFill>
                  <a:srgbClr val="ED7D31">
                    <a:lumMod val="20000"/>
                    <a:lumOff val="80000"/>
                  </a:srgbClr>
                </a:solidFill>
                <a:latin typeface="Georgia" panose="02040502050405020303" pitchFamily="18" charset="0"/>
              </a:rPr>
              <a:t>Terminal Set</a:t>
            </a:r>
            <a:endParaRPr kumimoji="0" lang="en-US" sz="3700" b="0" i="0" u="none" strike="noStrike" kern="1200" cap="none" spc="0" normalizeH="0" baseline="0" noProof="0" dirty="0">
              <a:ln>
                <a:noFill/>
              </a:ln>
              <a:solidFill>
                <a:srgbClr val="ED7D31">
                  <a:lumMod val="20000"/>
                  <a:lumOff val="80000"/>
                </a:srgbClr>
              </a:solidFill>
              <a:effectLst/>
              <a:uLnTx/>
              <a:uFillTx/>
              <a:latin typeface="Georgia" panose="02040502050405020303" pitchFamily="18" charset="0"/>
              <a:ea typeface="+mn-ea"/>
              <a:cs typeface="+mn-cs"/>
            </a:endParaRP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600" b="0" i="0" u="none" strike="noStrike" kern="1200" cap="none" spc="0" normalizeH="0" baseline="0" noProof="0" smtClean="0">
                <a:ln>
                  <a:noFill/>
                </a:ln>
                <a:solidFill>
                  <a:srgbClr val="ED7D31">
                    <a:lumMod val="20000"/>
                    <a:lumOff val="80000"/>
                  </a:srgbClr>
                </a:solidFill>
                <a:effectLst/>
                <a:uLnTx/>
                <a:uFillTx/>
                <a:latin typeface="Cambria Math" panose="02040503050406030204" pitchFamily="18" charset="0"/>
                <a:ea typeface="Cambria Math" panose="020405030504060302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ED7D31">
                  <a:lumMod val="20000"/>
                  <a:lumOff val="80000"/>
                </a:srgbClr>
              </a:solidFill>
              <a:effectLst/>
              <a:uLnTx/>
              <a:uFillTx/>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marR="0" lvl="0" indent="-548640" algn="l" defTabSz="914400" rtl="0" eaLnBrk="1" fontAlgn="auto" latinLnBrk="0" hangingPunct="1">
                  <a:lnSpc>
                    <a:spcPct val="100000"/>
                  </a:lnSpc>
                  <a:spcBef>
                    <a:spcPts val="0"/>
                  </a:spcBef>
                  <a:spcAft>
                    <a:spcPts val="1200"/>
                  </a:spcAft>
                  <a:buClrTx/>
                  <a:buSzTx/>
                  <a:buFont typeface="Wingdings" pitchFamily="2" charset="2"/>
                  <a:buChar char="v"/>
                  <a:tabLst/>
                  <a:defRPr/>
                </a:pPr>
                <a:r>
                  <a:rPr lang="en-US" noProof="0" dirty="0">
                    <a:solidFill>
                      <a:srgbClr val="ED7D31">
                        <a:lumMod val="20000"/>
                        <a:lumOff val="80000"/>
                      </a:srgbClr>
                    </a:solidFill>
                    <a:latin typeface="Georgia" panose="02040502050405020303" pitchFamily="18" charset="0"/>
                  </a:rPr>
                  <a:t>Programs external inputs</a:t>
                </a:r>
              </a:p>
              <a:p>
                <a:pPr marL="1036638" lvl="1" indent="-579438">
                  <a:lnSpc>
                    <a:spcPct val="100000"/>
                  </a:lnSpc>
                  <a:spcBef>
                    <a:spcPts val="0"/>
                  </a:spcBef>
                  <a:spcAft>
                    <a:spcPts val="1200"/>
                  </a:spcAft>
                  <a:buFont typeface="Wingdings" panose="05000000000000000000" pitchFamily="2" charset="2"/>
                  <a:buChar char="Ø"/>
                </a:pPr>
                <a:r>
                  <a:rPr lang="en-US" dirty="0">
                    <a:solidFill>
                      <a:srgbClr val="ED7D31">
                        <a:lumMod val="20000"/>
                        <a:lumOff val="80000"/>
                      </a:srgbClr>
                    </a:solidFill>
                    <a:latin typeface="Georgia" panose="02040502050405020303" pitchFamily="18" charset="0"/>
                  </a:rPr>
                  <a:t> x, y</a:t>
                </a:r>
                <a:endParaRPr lang="en-US" noProof="0" dirty="0">
                  <a:solidFill>
                    <a:srgbClr val="ED7D31">
                      <a:lumMod val="20000"/>
                      <a:lumOff val="80000"/>
                    </a:srgbClr>
                  </a:solidFill>
                  <a:latin typeface="Georgia" panose="02040502050405020303" pitchFamily="18" charset="0"/>
                </a:endParaRPr>
              </a:p>
              <a:p>
                <a:pPr marL="548640" marR="0" lvl="0" indent="-548640" algn="l" defTabSz="914400" rtl="0" eaLnBrk="1" fontAlgn="auto" latinLnBrk="0" hangingPunct="1">
                  <a:lnSpc>
                    <a:spcPct val="100000"/>
                  </a:lnSpc>
                  <a:spcBef>
                    <a:spcPts val="0"/>
                  </a:spcBef>
                  <a:spcAft>
                    <a:spcPts val="1200"/>
                  </a:spcAft>
                  <a:buClrTx/>
                  <a:buSzTx/>
                  <a:buFont typeface="Wingdings" pitchFamily="2" charset="2"/>
                  <a:buChar char="v"/>
                  <a:tabLst/>
                  <a:defRPr/>
                </a:pPr>
                <a:r>
                  <a:rPr lang="en-US" dirty="0">
                    <a:solidFill>
                      <a:srgbClr val="ED7D31">
                        <a:lumMod val="20000"/>
                        <a:lumOff val="80000"/>
                      </a:srgbClr>
                    </a:solidFill>
                    <a:latin typeface="Georgia" panose="02040502050405020303" pitchFamily="18" charset="0"/>
                  </a:rPr>
                  <a:t>Functions with no arguments</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     rand(), </a:t>
                </a:r>
                <a:r>
                  <a:rPr lang="en-US" dirty="0" err="1">
                    <a:solidFill>
                      <a:schemeClr val="accent2">
                        <a:lumMod val="20000"/>
                        <a:lumOff val="80000"/>
                      </a:schemeClr>
                    </a:solidFill>
                    <a:latin typeface="Georgia" panose="02040502050405020303" pitchFamily="18" charset="0"/>
                  </a:rPr>
                  <a:t>distance_to_wall</a:t>
                </a:r>
                <a:r>
                  <a:rPr lang="en-US" dirty="0">
                    <a:solidFill>
                      <a:schemeClr val="accent2">
                        <a:lumMod val="20000"/>
                        <a:lumOff val="80000"/>
                      </a:schemeClr>
                    </a:solidFill>
                    <a:latin typeface="Georgia" panose="02040502050405020303" pitchFamily="18" charset="0"/>
                  </a:rPr>
                  <a:t>()</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     Can produce “side effects” or not</a:t>
                </a:r>
              </a:p>
              <a:p>
                <a:pPr marL="548640" marR="0" lvl="0" indent="-548640" algn="l" defTabSz="914400" rtl="0" eaLnBrk="1" fontAlgn="auto" latinLnBrk="0" hangingPunct="1">
                  <a:lnSpc>
                    <a:spcPct val="100000"/>
                  </a:lnSpc>
                  <a:spcBef>
                    <a:spcPts val="0"/>
                  </a:spcBef>
                  <a:spcAft>
                    <a:spcPts val="1200"/>
                  </a:spcAft>
                  <a:buClrTx/>
                  <a:buSzTx/>
                  <a:buFont typeface="Wingdings" pitchFamily="2" charset="2"/>
                  <a:buChar char="v"/>
                  <a:tabLst/>
                  <a:defRPr/>
                </a:pPr>
                <a:r>
                  <a:rPr lang="en-US" dirty="0">
                    <a:solidFill>
                      <a:srgbClr val="ED7D31">
                        <a:lumMod val="20000"/>
                        <a:lumOff val="80000"/>
                      </a:srgbClr>
                    </a:solidFill>
                    <a:latin typeface="Georgia" panose="02040502050405020303" pitchFamily="18" charset="0"/>
                  </a:rPr>
                  <a:t>Constants</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Ephemeral random constant: </a:t>
                </a:r>
                <a14:m>
                  <m:oMath xmlns:m="http://schemas.openxmlformats.org/officeDocument/2006/math">
                    <m:r>
                      <a:rPr lang="en-US" dirty="0">
                        <a:solidFill>
                          <a:schemeClr val="accent2">
                            <a:lumMod val="20000"/>
                            <a:lumOff val="80000"/>
                          </a:schemeClr>
                        </a:solidFill>
                        <a:latin typeface="Cambria Math" panose="02040503050406030204" pitchFamily="18" charset="0"/>
                      </a:rPr>
                      <m:t>𝔑</m:t>
                    </m:r>
                  </m:oMath>
                </a14:m>
                <a:endParaRPr lang="en-US" dirty="0">
                  <a:solidFill>
                    <a:schemeClr val="accent2">
                      <a:lumMod val="20000"/>
                      <a:lumOff val="80000"/>
                    </a:schemeClr>
                  </a:solidFill>
                  <a:latin typeface="Georgia" panose="02040502050405020303" pitchFamily="18" charset="0"/>
                </a:endParaRP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Specific node chosen to be random value, stays this value </a:t>
                </a:r>
              </a:p>
              <a:p>
                <a:pPr marL="914400" lvl="2">
                  <a:lnSpc>
                    <a:spcPct val="107000"/>
                  </a:lnSpc>
                  <a:spcBef>
                    <a:spcPts val="0"/>
                  </a:spcBef>
                  <a:spcAft>
                    <a:spcPts val="800"/>
                  </a:spcAft>
                </a:pPr>
                <a:endPar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a:p>
                <a:pPr marL="1005840" lvl="1" indent="-548640">
                  <a:lnSpc>
                    <a:spcPct val="100000"/>
                  </a:lnSpc>
                  <a:spcBef>
                    <a:spcPts val="0"/>
                  </a:spcBef>
                  <a:spcAft>
                    <a:spcPts val="1200"/>
                  </a:spcAft>
                  <a:buFont typeface="Wingdings" pitchFamily="2" charset="2"/>
                  <a:buChar char="v"/>
                </a:pPr>
                <a:endParaRPr kumimoji="0" lang="en-US" b="0" i="0" u="none" strike="noStrike" kern="1200" cap="none" spc="0" normalizeH="0" baseline="0" dirty="0">
                  <a:ln>
                    <a:noFill/>
                  </a:ln>
                  <a:solidFill>
                    <a:srgbClr val="ED7D31">
                      <a:lumMod val="20000"/>
                      <a:lumOff val="80000"/>
                    </a:srgbClr>
                  </a:solidFill>
                  <a:effectLst/>
                  <a:uLnTx/>
                  <a:uFillTx/>
                  <a:latin typeface="Georgia" panose="02040502050405020303" pitchFamily="18" charset="0"/>
                  <a:ea typeface="+mn-ea"/>
                  <a:cs typeface="+mn-cs"/>
                </a:endParaRPr>
              </a:p>
              <a:p>
                <a:pPr marL="548640" marR="0" lvl="0" indent="-548640" algn="l" defTabSz="914400" rtl="0" eaLnBrk="1" fontAlgn="auto" latinLnBrk="0" hangingPunct="1">
                  <a:lnSpc>
                    <a:spcPct val="100000"/>
                  </a:lnSpc>
                  <a:spcBef>
                    <a:spcPts val="0"/>
                  </a:spcBef>
                  <a:spcAft>
                    <a:spcPts val="1200"/>
                  </a:spcAft>
                  <a:buClrTx/>
                  <a:buSzTx/>
                  <a:buFont typeface="Wingdings" pitchFamily="2" charset="2"/>
                  <a:buChar char="v"/>
                  <a:tabLst/>
                  <a:defRPr/>
                </a:pPr>
                <a:endParaRPr kumimoji="0" lang="en-US" sz="2800" b="0" i="0" u="none" strike="noStrike" kern="1200" cap="none" spc="0" normalizeH="0" baseline="0" noProof="0" dirty="0">
                  <a:ln>
                    <a:noFill/>
                  </a:ln>
                  <a:solidFill>
                    <a:srgbClr val="ED7D31">
                      <a:lumMod val="20000"/>
                      <a:lumOff val="80000"/>
                    </a:srgbClr>
                  </a:solidFill>
                  <a:effectLst/>
                  <a:uLnTx/>
                  <a:uFillTx/>
                  <a:latin typeface="Georgia" panose="02040502050405020303" pitchFamily="18" charset="0"/>
                  <a:ea typeface="+mn-ea"/>
                  <a:cs typeface="+mn-cs"/>
                </a:endParaRPr>
              </a:p>
            </p:txBody>
          </p:sp>
        </mc:Choice>
        <mc:Fallback xmlns="">
          <p:sp>
            <p:nvSpPr>
              <p:cNvPr id="8" name="Subtitle 2">
                <a:extLst>
                  <a:ext uri="{FF2B5EF4-FFF2-40B4-BE49-F238E27FC236}">
                    <a16:creationId xmlns:a16="http://schemas.microsoft.com/office/drawing/2014/main" id="{7848E909-6B07-4AE7-B6AB-B2299E4FC09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917" t="-1244"/>
                </a:stretch>
              </a:blipFill>
            </p:spPr>
            <p:txBody>
              <a:bodyPr/>
              <a:lstStyle/>
              <a:p>
                <a:r>
                  <a:rPr lang="en-US">
                    <a:noFill/>
                  </a:rPr>
                  <a:t> </a:t>
                </a:r>
              </a:p>
            </p:txBody>
          </p:sp>
        </mc:Fallback>
      </mc:AlternateContent>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75000"/>
              </a:lnSpc>
              <a:spcBef>
                <a:spcPts val="0"/>
              </a:spcBef>
              <a:spcAft>
                <a:spcPts val="60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ED7D31">
                    <a:lumMod val="20000"/>
                    <a:lumOff val="80000"/>
                  </a:srgbClr>
                </a:solidFill>
                <a:effectLst/>
                <a:uLnTx/>
                <a:uFillTx/>
                <a:latin typeface="Georgia Pro" panose="02040502050405020303" pitchFamily="18" charset="0"/>
                <a:ea typeface="+mn-ea"/>
                <a:cs typeface="+mn-cs"/>
              </a:rPr>
              <a:t>Christopher Crary  | Brit Chesley |  Wesley Piard</a:t>
            </a:r>
          </a:p>
        </p:txBody>
      </p:sp>
    </p:spTree>
    <p:custDataLst>
      <p:tags r:id="rId1"/>
    </p:custDataLst>
    <p:extLst>
      <p:ext uri="{BB962C8B-B14F-4D97-AF65-F5344CB8AC3E}">
        <p14:creationId xmlns:p14="http://schemas.microsoft.com/office/powerpoint/2010/main" val="372463609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Function Set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Mathematical operations, sin, cos, Boolean</a:t>
            </a:r>
          </a:p>
          <a:p>
            <a:pPr lvl="1">
              <a:lnSpc>
                <a:spcPct val="100000"/>
              </a:lnSpc>
              <a:spcBef>
                <a:spcPts val="0"/>
              </a:spcBef>
              <a:spcAft>
                <a:spcPts val="1200"/>
              </a:spcAft>
              <a:buFont typeface="Wingdings" panose="05000000000000000000" pitchFamily="2" charset="2"/>
              <a:buChar char="Ø"/>
            </a:pPr>
            <a:r>
              <a:rPr lang="en-US">
                <a:solidFill>
                  <a:schemeClr val="accent2">
                    <a:lumMod val="20000"/>
                    <a:lumOff val="80000"/>
                  </a:schemeClr>
                </a:solidFill>
                <a:latin typeface="Georgia" panose="02040502050405020303" pitchFamily="18" charset="0"/>
              </a:rPr>
              <a:t>     Anything </a:t>
            </a:r>
            <a:r>
              <a:rPr lang="en-US" dirty="0">
                <a:solidFill>
                  <a:schemeClr val="accent2">
                    <a:lumMod val="20000"/>
                    <a:lumOff val="80000"/>
                  </a:schemeClr>
                </a:solidFill>
                <a:latin typeface="Georgia" panose="02040502050405020303" pitchFamily="18" charset="0"/>
              </a:rPr>
              <a:t>that can be represented as a function</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Can embed prior knowledge about the application</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Functions need to satisfy:</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Type consistency</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Evaluation safety, ex: protected division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Sufficiency</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Primitive set needs to be able to express true solution</a:t>
            </a: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645DE25A-AB88-48CD-AAC8-08FC83AE9076}"/>
              </a:ext>
            </a:extLst>
          </p:cNvPr>
          <p:cNvPicPr>
            <a:picLocks noChangeAspect="1"/>
          </p:cNvPicPr>
          <p:nvPr/>
        </p:nvPicPr>
        <p:blipFill>
          <a:blip r:embed="rId5"/>
          <a:stretch>
            <a:fillRect/>
          </a:stretch>
        </p:blipFill>
        <p:spPr>
          <a:xfrm>
            <a:off x="8662703" y="2497139"/>
            <a:ext cx="3481723" cy="3583132"/>
          </a:xfrm>
          <a:prstGeom prst="rect">
            <a:avLst/>
          </a:prstGeom>
        </p:spPr>
      </p:pic>
    </p:spTree>
    <p:custDataLst>
      <p:tags r:id="rId1"/>
    </p:custDataLst>
    <p:extLst>
      <p:ext uri="{BB962C8B-B14F-4D97-AF65-F5344CB8AC3E}">
        <p14:creationId xmlns:p14="http://schemas.microsoft.com/office/powerpoint/2010/main" val="333502293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Fitness Function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Need to define how “good” or fit an individual is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Amount of error, time, accuracy, payoff are common desired outputs.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Sometimes interested in the program’s output, other times we are interested in </a:t>
            </a:r>
            <a:r>
              <a:rPr lang="en-US">
                <a:solidFill>
                  <a:schemeClr val="accent2">
                    <a:lumMod val="20000"/>
                    <a:lumOff val="80000"/>
                  </a:schemeClr>
                </a:solidFill>
                <a:latin typeface="Georgia" panose="02040502050405020303" pitchFamily="18" charset="0"/>
              </a:rPr>
              <a:t>the actions performed by a program</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30746730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Parameters, Termination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Population size</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As large as possible, 500 individuals typical</a:t>
            </a:r>
          </a:p>
          <a:p>
            <a:pPr marL="572770" indent="-57277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Probabilities of performing genetic operations</a:t>
            </a:r>
          </a:p>
          <a:p>
            <a:pPr marL="1042670" lvl="1" indent="-58547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90% crossover, 1% mutation, 9% reproduction</a:t>
            </a:r>
          </a:p>
          <a:p>
            <a:pPr marL="572770" indent="-57277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Max size of programs</a:t>
            </a:r>
          </a:p>
          <a:p>
            <a:pPr marL="572770" indent="-57277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a:rPr>
              <a:t>Termination criterion</a:t>
            </a:r>
          </a:p>
          <a:p>
            <a:pPr lvl="1">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     Max number of generations</a:t>
            </a:r>
          </a:p>
          <a:p>
            <a:pPr lvl="1">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     Take best individual </a:t>
            </a:r>
            <a:endParaRPr lang="en-US" dirty="0">
              <a:solidFill>
                <a:schemeClr val="accent2">
                  <a:lumMod val="20000"/>
                  <a:lumOff val="80000"/>
                </a:schemeClr>
              </a:solidFill>
              <a:latin typeface="Georgia" panose="02040502050405020303" pitchFamily="18" charset="0"/>
            </a:endParaRP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1029970" lvl="1" indent="-57277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74056348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19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b="1" dirty="0">
                <a:solidFill>
                  <a:schemeClr val="accent2">
                    <a:lumMod val="20000"/>
                    <a:lumOff val="80000"/>
                  </a:schemeClr>
                </a:solidFill>
                <a:highlight>
                  <a:srgbClr val="EC8858"/>
                </a:highlight>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 very brief look at some theory for GP. (~1 min)</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42789302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Special Thanks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material in </a:t>
            </a:r>
            <a:r>
              <a:rPr lang="en-US">
                <a:solidFill>
                  <a:schemeClr val="accent2">
                    <a:lumMod val="20000"/>
                    <a:lumOff val="80000"/>
                  </a:schemeClr>
                </a:solidFill>
                <a:latin typeface="Georgia" panose="02040502050405020303" pitchFamily="18" charset="0"/>
              </a:rPr>
              <a:t>this presentation is </a:t>
            </a:r>
            <a:r>
              <a:rPr lang="en-US" dirty="0">
                <a:solidFill>
                  <a:schemeClr val="accent2">
                    <a:lumMod val="20000"/>
                    <a:lumOff val="80000"/>
                  </a:schemeClr>
                </a:solidFill>
                <a:latin typeface="Georgia" panose="02040502050405020303" pitchFamily="18" charset="0"/>
              </a:rPr>
              <a:t>adapted from </a:t>
            </a:r>
            <a:r>
              <a:rPr lang="en-US">
                <a:solidFill>
                  <a:schemeClr val="accent2">
                    <a:lumMod val="20000"/>
                    <a:lumOff val="80000"/>
                  </a:schemeClr>
                </a:solidFill>
                <a:latin typeface="Georgia" panose="02040502050405020303" pitchFamily="18" charset="0"/>
              </a:rPr>
              <a:t>the book </a:t>
            </a:r>
            <a:br>
              <a:rPr lang="en-US" dirty="0">
                <a:solidFill>
                  <a:schemeClr val="accent2">
                    <a:lumMod val="20000"/>
                    <a:lumOff val="80000"/>
                  </a:schemeClr>
                </a:solidFill>
                <a:latin typeface="Georgia" panose="02040502050405020303" pitchFamily="18" charset="0"/>
              </a:rPr>
            </a:br>
            <a:r>
              <a:rPr lang="en-US" i="1" dirty="0">
                <a:solidFill>
                  <a:schemeClr val="accent2">
                    <a:lumMod val="20000"/>
                    <a:lumOff val="80000"/>
                  </a:schemeClr>
                </a:solidFill>
                <a:latin typeface="Georgia" panose="02040502050405020303" pitchFamily="18" charset="0"/>
              </a:rPr>
              <a:t>A Field Guide to Genetic Programming</a:t>
            </a:r>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r>
              <a:rPr lang="en-US">
                <a:solidFill>
                  <a:schemeClr val="accent2">
                    <a:lumMod val="20000"/>
                    <a:lumOff val="80000"/>
                  </a:schemeClr>
                </a:solidFill>
                <a:latin typeface="Georgia" panose="02040502050405020303" pitchFamily="18" charset="0"/>
              </a:rPr>
              <a:t>Thank </a:t>
            </a:r>
            <a:r>
              <a:rPr lang="en-US" dirty="0">
                <a:solidFill>
                  <a:schemeClr val="accent2">
                    <a:lumMod val="20000"/>
                    <a:lumOff val="80000"/>
                  </a:schemeClr>
                </a:solidFill>
                <a:latin typeface="Georgia" panose="02040502050405020303" pitchFamily="18" charset="0"/>
              </a:rPr>
              <a:t>you,</a:t>
            </a:r>
            <a:r>
              <a:rPr lang="en-US">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rPr>
              <a:t>Riccardo </a:t>
            </a:r>
            <a:r>
              <a:rPr lang="en-US" dirty="0" err="1">
                <a:solidFill>
                  <a:schemeClr val="accent2">
                    <a:lumMod val="20000"/>
                    <a:lumOff val="80000"/>
                  </a:schemeClr>
                </a:solidFill>
                <a:latin typeface="Georgia" panose="02040502050405020303" pitchFamily="18" charset="0"/>
              </a:rPr>
              <a:t>Poli</a:t>
            </a:r>
            <a:r>
              <a:rPr lang="en-US" dirty="0">
                <a:solidFill>
                  <a:schemeClr val="accent2">
                    <a:lumMod val="20000"/>
                    <a:lumOff val="80000"/>
                  </a:schemeClr>
                </a:solidFill>
                <a:latin typeface="Georgia" panose="02040502050405020303" pitchFamily="18" charset="0"/>
              </a:rPr>
              <a:t>, William B. Langdon, </a:t>
            </a:r>
            <a:r>
              <a:rPr lang="en-US">
                <a:solidFill>
                  <a:schemeClr val="accent2">
                    <a:lumMod val="20000"/>
                    <a:lumOff val="80000"/>
                  </a:schemeClr>
                </a:solidFill>
                <a:latin typeface="Georgia" panose="02040502050405020303" pitchFamily="18" charset="0"/>
              </a:rPr>
              <a:t>and </a:t>
            </a:r>
            <a:r>
              <a:rPr lang="en-US" dirty="0">
                <a:solidFill>
                  <a:schemeClr val="accent2">
                    <a:lumMod val="20000"/>
                    <a:lumOff val="80000"/>
                  </a:schemeClr>
                </a:solidFill>
                <a:latin typeface="Georgia" panose="02040502050405020303" pitchFamily="18" charset="0"/>
              </a:rPr>
              <a:t>Nicholas F. </a:t>
            </a:r>
            <a:r>
              <a:rPr lang="en-US">
                <a:solidFill>
                  <a:schemeClr val="accent2">
                    <a:lumMod val="20000"/>
                    <a:lumOff val="80000"/>
                  </a:schemeClr>
                </a:solidFill>
                <a:latin typeface="Georgia" panose="02040502050405020303" pitchFamily="18" charset="0"/>
              </a:rPr>
              <a:t>McPhee</a:t>
            </a:r>
            <a:r>
              <a:rPr lang="en-US" dirty="0">
                <a:solidFill>
                  <a:schemeClr val="accent2">
                    <a:lumMod val="20000"/>
                    <a:lumOff val="80000"/>
                  </a:schemeClr>
                </a:solidFill>
                <a:latin typeface="Georgia" panose="02040502050405020303" pitchFamily="18" charset="0"/>
              </a:rPr>
              <a:t>!</a:t>
            </a:r>
          </a:p>
          <a:p>
            <a:pPr marL="1005840" lvl="1"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86249772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Applications of GP</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In principle, there are as many possible applications of GP as there are applications for computer programs – in other words, virtually infinite.</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However, for an application to be viable to GP, one must first define a suitable fitness function.</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This is not a trivial task, depending on the application.</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One common, straightforward application of GP is known as </a:t>
            </a:r>
            <a:r>
              <a:rPr lang="en-US" i="1" dirty="0">
                <a:solidFill>
                  <a:schemeClr val="accent2">
                    <a:lumMod val="20000"/>
                    <a:lumOff val="80000"/>
                  </a:schemeClr>
                </a:solidFill>
                <a:latin typeface="Georgia" panose="02040502050405020303" pitchFamily="18" charset="0"/>
              </a:rPr>
              <a:t>symbolic regression</a:t>
            </a:r>
            <a:r>
              <a:rPr lang="en-US" dirty="0">
                <a:solidFill>
                  <a:schemeClr val="accent2">
                    <a:lumMod val="20000"/>
                    <a:lumOff val="80000"/>
                  </a:schemeClr>
                </a:solidFill>
                <a:latin typeface="Georgia" panose="02040502050405020303" pitchFamily="18" charset="0"/>
              </a:rPr>
              <a:t>.</a:t>
            </a: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28102969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Symbolic regression aims to </a:t>
            </a:r>
            <a:r>
              <a:rPr lang="en-US" i="1" dirty="0">
                <a:solidFill>
                  <a:schemeClr val="accent2">
                    <a:lumMod val="20000"/>
                    <a:lumOff val="80000"/>
                  </a:schemeClr>
                </a:solidFill>
                <a:latin typeface="Georgia" panose="02040502050405020303" pitchFamily="18" charset="0"/>
              </a:rPr>
              <a:t>dynamically</a:t>
            </a:r>
            <a:r>
              <a:rPr lang="en-US" dirty="0">
                <a:solidFill>
                  <a:schemeClr val="accent2">
                    <a:lumMod val="20000"/>
                    <a:lumOff val="80000"/>
                  </a:schemeClr>
                </a:solidFill>
                <a:latin typeface="Georgia" panose="02040502050405020303" pitchFamily="18" charset="0"/>
              </a:rPr>
              <a:t> </a:t>
            </a:r>
            <a:r>
              <a:rPr lang="en-US" i="1" dirty="0">
                <a:solidFill>
                  <a:schemeClr val="accent2">
                    <a:lumMod val="20000"/>
                    <a:lumOff val="80000"/>
                  </a:schemeClr>
                </a:solidFill>
                <a:latin typeface="Georgia" panose="02040502050405020303" pitchFamily="18" charset="0"/>
              </a:rPr>
              <a:t>find a function </a:t>
            </a:r>
            <a:r>
              <a:rPr lang="en-US" dirty="0">
                <a:solidFill>
                  <a:schemeClr val="accent2">
                    <a:lumMod val="20000"/>
                    <a:lumOff val="80000"/>
                  </a:schemeClr>
                </a:solidFill>
                <a:latin typeface="Georgia" panose="02040502050405020303" pitchFamily="18" charset="0"/>
              </a:rPr>
              <a:t>whose output has some desired property, e.g., the function matches (or approximately matches) some target values.</a:t>
            </a:r>
            <a:endParaRPr lang="en-US" i="1"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those familiar with </a:t>
            </a:r>
            <a:r>
              <a:rPr lang="en-US" i="1" dirty="0">
                <a:solidFill>
                  <a:schemeClr val="accent2">
                    <a:lumMod val="20000"/>
                    <a:lumOff val="80000"/>
                  </a:schemeClr>
                </a:solidFill>
                <a:latin typeface="Georgia" panose="02040502050405020303" pitchFamily="18" charset="0"/>
              </a:rPr>
              <a:t>(statistical) regression</a:t>
            </a:r>
            <a:r>
              <a:rPr lang="en-US" dirty="0">
                <a:solidFill>
                  <a:schemeClr val="accent2">
                    <a:lumMod val="20000"/>
                    <a:lumOff val="80000"/>
                  </a:schemeClr>
                </a:solidFill>
                <a:latin typeface="Georgia" panose="02040502050405020303" pitchFamily="18" charset="0"/>
              </a:rPr>
              <a:t>, symbolic regression is essentially just regression with no assumptions made about the structure of the underlying function.</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Instead, the structure of this function is determined dynamically.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Symbolic regression need not be implemented via GP, but such implementations are the most common.</a:t>
            </a:r>
          </a:p>
          <a:p>
            <a:pPr marL="1039813" lvl="1"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28022125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8038551"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As a simple example, suppose that we wish to use GP to automatically create a program with an input/output behavior equivalent or approximately equivalent to that of the quadratic polynomial </a:t>
                </a:r>
                <a14:m>
                  <m:oMath xmlns:m="http://schemas.openxmlformats.org/officeDocument/2006/math">
                    <m:sSup>
                      <m:sSupPr>
                        <m:ctrlPr>
                          <a:rPr lang="en-US" i="1" smtClean="0">
                            <a:solidFill>
                              <a:schemeClr val="accent2">
                                <a:lumMod val="20000"/>
                                <a:lumOff val="80000"/>
                              </a:schemeClr>
                            </a:solidFill>
                            <a:latin typeface="Cambria Math" panose="02040503050406030204" pitchFamily="18" charset="0"/>
                          </a:rPr>
                        </m:ctrlPr>
                      </m:sSupPr>
                      <m:e>
                        <m:r>
                          <a:rPr lang="en-US" b="0" i="1" smtClean="0">
                            <a:solidFill>
                              <a:schemeClr val="accent2">
                                <a:lumMod val="20000"/>
                                <a:lumOff val="80000"/>
                              </a:schemeClr>
                            </a:solidFill>
                            <a:latin typeface="Cambria Math" panose="02040503050406030204" pitchFamily="18" charset="0"/>
                          </a:rPr>
                          <m:t>𝑥</m:t>
                        </m:r>
                      </m:e>
                      <m:sup>
                        <m:r>
                          <a:rPr lang="en-US" b="0" i="1" smtClean="0">
                            <a:solidFill>
                              <a:schemeClr val="accent2">
                                <a:lumMod val="20000"/>
                                <a:lumOff val="80000"/>
                              </a:schemeClr>
                            </a:solidFill>
                            <a:latin typeface="Cambria Math" panose="02040503050406030204" pitchFamily="18" charset="0"/>
                          </a:rPr>
                          <m:t>2</m:t>
                        </m:r>
                      </m:sup>
                    </m:sSup>
                    <m:r>
                      <a:rPr lang="en-US" b="0" i="1" smtClean="0">
                        <a:solidFill>
                          <a:schemeClr val="accent2">
                            <a:lumMod val="20000"/>
                            <a:lumOff val="80000"/>
                          </a:schemeClr>
                        </a:solidFill>
                        <a:latin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in the range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[−1.0,+1.0]</m:t>
                    </m:r>
                  </m:oMath>
                </a14:m>
                <a:r>
                  <a:rPr lang="en-US" dirty="0">
                    <a:solidFill>
                      <a:schemeClr val="accent2">
                        <a:lumMod val="20000"/>
                        <a:lumOff val="80000"/>
                      </a:schemeClr>
                    </a:solidFill>
                    <a:latin typeface="Georgia" panose="02040502050405020303" pitchFamily="18" charset="0"/>
                  </a:rPr>
                  <a:t>.</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Suppose that </a:t>
                </a:r>
                <a14:m>
                  <m:oMath xmlns:m="http://schemas.openxmlformats.org/officeDocument/2006/math">
                    <m:r>
                      <a:rPr lang="en-US" i="1">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is an input to the GP tool.</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Let us walk through the five preparatory steps previously established for setting up GP.</a:t>
                </a: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8" name="Subtitle 2">
                <a:extLst>
                  <a:ext uri="{FF2B5EF4-FFF2-40B4-BE49-F238E27FC236}">
                    <a16:creationId xmlns:a16="http://schemas.microsoft.com/office/drawing/2014/main" id="{7848E909-6B07-4AE7-B6AB-B2299E4FC093}"/>
                  </a:ext>
                </a:extLst>
              </p:cNvPr>
              <p:cNvSpPr txBox="1">
                <a:spLocks noRot="1" noChangeAspect="1" noMove="1" noResize="1" noEditPoints="1" noAdjustHandles="1" noChangeArrowheads="1" noChangeShapeType="1" noTextEdit="1"/>
              </p:cNvSpPr>
              <p:nvPr/>
            </p:nvSpPr>
            <p:spPr>
              <a:xfrm>
                <a:off x="212313" y="1324860"/>
                <a:ext cx="8038551" cy="5114878"/>
              </a:xfrm>
              <a:prstGeom prst="rect">
                <a:avLst/>
              </a:prstGeom>
              <a:blipFill>
                <a:blip r:embed="rId5"/>
                <a:stretch>
                  <a:fillRect l="-1264" t="-1244" r="-1896"/>
                </a:stretch>
              </a:blipFill>
            </p:spPr>
            <p:txBody>
              <a:bodyPr/>
              <a:lstStyle/>
              <a:p>
                <a:r>
                  <a:rPr lang="en-US">
                    <a:noFill/>
                  </a:rPr>
                  <a:t> </a:t>
                </a:r>
              </a:p>
            </p:txBody>
          </p:sp>
        </mc:Fallback>
      </mc:AlternateContent>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68B10FF3-9CF5-0144-B75D-A805C868EE2A}"/>
              </a:ext>
            </a:extLst>
          </p:cNvPr>
          <p:cNvPicPr>
            <a:picLocks noChangeAspect="1"/>
          </p:cNvPicPr>
          <p:nvPr/>
        </p:nvPicPr>
        <p:blipFill>
          <a:blip r:embed="rId6"/>
          <a:stretch>
            <a:fillRect/>
          </a:stretch>
        </p:blipFill>
        <p:spPr>
          <a:xfrm>
            <a:off x="8551437" y="1496546"/>
            <a:ext cx="3294769" cy="2046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33741160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What is the terminal set?</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terminal set (i.e., the inputs of the to-be-evolved programs) </a:t>
                </a:r>
                <a:r>
                  <a:rPr lang="en-US">
                    <a:solidFill>
                      <a:schemeClr val="accent2">
                        <a:lumMod val="20000"/>
                        <a:lumOff val="80000"/>
                      </a:schemeClr>
                    </a:solidFill>
                    <a:latin typeface="Georgia" panose="02040502050405020303" pitchFamily="18" charset="0"/>
                  </a:rPr>
                  <a:t>should</a:t>
                </a:r>
                <a:r>
                  <a:rPr lang="en-US" dirty="0">
                    <a:solidFill>
                      <a:schemeClr val="accent2">
                        <a:lumMod val="20000"/>
                        <a:lumOff val="80000"/>
                      </a:schemeClr>
                    </a:solidFill>
                    <a:latin typeface="Georgia" panose="02040502050405020303" pitchFamily="18" charset="0"/>
                  </a:rPr>
                  <a:t> include the relevant independent variable,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and some ephemeral random constants drawn from some reasonable range, say [-5.0, +5.0] for this example.</a:t>
                </a:r>
              </a:p>
              <a:p>
                <a:pPr marL="1036638" lvl="1" indent="-579438">
                  <a:lnSpc>
                    <a:spcPct val="100000"/>
                  </a:lnSpc>
                  <a:spcBef>
                    <a:spcPts val="0"/>
                  </a:spcBef>
                  <a:spcAft>
                    <a:spcPts val="1200"/>
                  </a:spcAft>
                  <a:buFont typeface="Wingdings" pitchFamily="2" charset="2"/>
                  <a:buChar char="Ø"/>
                </a:pP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𝑇</m:t>
                    </m:r>
                    <m:r>
                      <a:rPr lang="en-US" b="0" i="1" smtClean="0">
                        <a:solidFill>
                          <a:schemeClr val="accent2">
                            <a:lumMod val="20000"/>
                            <a:lumOff val="80000"/>
                          </a:schemeClr>
                        </a:solidFill>
                        <a:latin typeface="Cambria Math" panose="02040503050406030204" pitchFamily="18" charset="0"/>
                      </a:rPr>
                      <m:t>= </m:t>
                    </m:r>
                    <m:r>
                      <m:rPr>
                        <m:lit/>
                      </m:rPr>
                      <a:rPr lang="en-US" b="0" i="1" smtClean="0">
                        <a:solidFill>
                          <a:schemeClr val="accent2">
                            <a:lumMod val="20000"/>
                            <a:lumOff val="80000"/>
                          </a:schemeClr>
                        </a:solidFill>
                        <a:latin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ℜ</m:t>
                    </m:r>
                    <m:r>
                      <m:rPr>
                        <m:lit/>
                      </m:rPr>
                      <a:rPr lang="en-US" b="0" i="1" smtClean="0">
                        <a:solidFill>
                          <a:schemeClr val="accent2">
                            <a:lumMod val="20000"/>
                            <a:lumOff val="80000"/>
                          </a:schemeClr>
                        </a:solidFill>
                        <a:latin typeface="Cambria Math" panose="02040503050406030204" pitchFamily="18" charset="0"/>
                      </a:rPr>
                      <m:t>}</m:t>
                    </m:r>
                  </m:oMath>
                </a14:m>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8" name="Subtitle 2">
                <a:extLst>
                  <a:ext uri="{FF2B5EF4-FFF2-40B4-BE49-F238E27FC236}">
                    <a16:creationId xmlns:a16="http://schemas.microsoft.com/office/drawing/2014/main" id="{7848E909-6B07-4AE7-B6AB-B2299E4FC09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r="-1491"/>
                </a:stretch>
              </a:blipFill>
            </p:spPr>
            <p:txBody>
              <a:bodyPr/>
              <a:lstStyle/>
              <a:p>
                <a:r>
                  <a:rPr lang="en-US">
                    <a:noFill/>
                  </a:rPr>
                  <a:t> </a:t>
                </a:r>
              </a:p>
            </p:txBody>
          </p:sp>
        </mc:Fallback>
      </mc:AlternateContent>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92733107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What is the function set?</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function set need not include addition and multiplication, but an exact solution would almost surely not be found without them.</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Let us suppose that we use the simple function set consisting of addition, subtraction, multiplication, and division.</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Division is “protected” so that division by zero equals one.</a:t>
                </a:r>
              </a:p>
              <a:p>
                <a:pPr marL="1036638" lvl="1" indent="-579438">
                  <a:lnSpc>
                    <a:spcPct val="100000"/>
                  </a:lnSpc>
                  <a:spcBef>
                    <a:spcPts val="0"/>
                  </a:spcBef>
                  <a:spcAft>
                    <a:spcPts val="1200"/>
                  </a:spcAft>
                  <a:buFont typeface="Wingdings" pitchFamily="2" charset="2"/>
                  <a:buChar char="Ø"/>
                </a:pP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𝐹</m:t>
                    </m:r>
                    <m:r>
                      <a:rPr lang="en-US" b="0" i="1" smtClean="0">
                        <a:solidFill>
                          <a:schemeClr val="accent2">
                            <a:lumMod val="20000"/>
                            <a:lumOff val="80000"/>
                          </a:schemeClr>
                        </a:solidFill>
                        <a:latin typeface="Cambria Math" panose="02040503050406030204" pitchFamily="18" charset="0"/>
                      </a:rPr>
                      <m:t>= </m:t>
                    </m:r>
                    <m:r>
                      <m:rPr>
                        <m:lit/>
                      </m:rPr>
                      <a:rPr lang="en-US" b="0" i="1" smtClean="0">
                        <a:solidFill>
                          <a:schemeClr val="accent2">
                            <a:lumMod val="20000"/>
                            <a:lumOff val="80000"/>
                          </a:schemeClr>
                        </a:solidFill>
                        <a:latin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rPr>
                      <m:t>+,   − ,  ∗ ,  %}</m:t>
                    </m:r>
                  </m:oMath>
                </a14:m>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8" name="Subtitle 2">
                <a:extLst>
                  <a:ext uri="{FF2B5EF4-FFF2-40B4-BE49-F238E27FC236}">
                    <a16:creationId xmlns:a16="http://schemas.microsoft.com/office/drawing/2014/main" id="{7848E909-6B07-4AE7-B6AB-B2299E4FC09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a:stretch>
              </a:blipFill>
            </p:spPr>
            <p:txBody>
              <a:bodyPr/>
              <a:lstStyle/>
              <a:p>
                <a:r>
                  <a:rPr lang="en-US">
                    <a:noFill/>
                  </a:rPr>
                  <a:t> </a:t>
                </a:r>
              </a:p>
            </p:txBody>
          </p:sp>
        </mc:Fallback>
      </mc:AlternateContent>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10486077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602634"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What is the fitness measure?</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At a high-level, we wish to evaluate how closely the output of a function generated by GP matches the true underlying function.</a:t>
                </a:r>
              </a:p>
              <a:p>
                <a:pPr marL="592138" indent="-59213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We typically measure the </a:t>
                </a:r>
                <a:r>
                  <a:rPr lang="en-US" i="1" dirty="0">
                    <a:solidFill>
                      <a:schemeClr val="accent2">
                        <a:lumMod val="20000"/>
                        <a:lumOff val="80000"/>
                      </a:schemeClr>
                    </a:solidFill>
                    <a:latin typeface="Georgia" panose="02040502050405020303" pitchFamily="18" charset="0"/>
                  </a:rPr>
                  <a:t>sum of squared differences </a:t>
                </a:r>
                <a:r>
                  <a:rPr lang="en-US" dirty="0">
                    <a:solidFill>
                      <a:schemeClr val="accent2">
                        <a:lumMod val="20000"/>
                        <a:lumOff val="80000"/>
                      </a:schemeClr>
                    </a:solidFill>
                    <a:latin typeface="Georgia" panose="02040502050405020303" pitchFamily="18" charset="0"/>
                  </a:rPr>
                  <a:t>or </a:t>
                </a:r>
                <a:r>
                  <a:rPr lang="en-US" i="1" dirty="0">
                    <a:solidFill>
                      <a:schemeClr val="accent2">
                        <a:lumMod val="20000"/>
                        <a:lumOff val="80000"/>
                      </a:schemeClr>
                    </a:solidFill>
                    <a:latin typeface="Georgia" panose="02040502050405020303" pitchFamily="18" charset="0"/>
                  </a:rPr>
                  <a:t>sum of absolute differences </a:t>
                </a:r>
                <a:r>
                  <a:rPr lang="en-US" dirty="0">
                    <a:solidFill>
                      <a:schemeClr val="accent2">
                        <a:lumMod val="20000"/>
                        <a:lumOff val="80000"/>
                      </a:schemeClr>
                    </a:solidFill>
                    <a:latin typeface="Georgia" panose="02040502050405020303" pitchFamily="18" charset="0"/>
                  </a:rPr>
                  <a:t>at different samples of the independent variable(s) within the relevant range, e.g., [-1.0, +1.0].</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With such fitness objectives, fitter individuals have a lower fitness value.</a:t>
                </a:r>
              </a:p>
              <a:p>
                <a:pPr marL="579438"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Suppose that we are to measure sum of absolute </a:t>
                </a:r>
                <a:r>
                  <a:rPr lang="en-US">
                    <a:solidFill>
                      <a:schemeClr val="accent2">
                        <a:lumMod val="20000"/>
                        <a:lumOff val="80000"/>
                      </a:schemeClr>
                    </a:solidFill>
                    <a:latin typeface="Georgia" panose="02040502050405020303" pitchFamily="18" charset="0"/>
                  </a:rPr>
                  <a:t>differences</a:t>
                </a:r>
                <a:r>
                  <a:rPr lang="en-US" dirty="0">
                    <a:solidFill>
                      <a:schemeClr val="accent2">
                        <a:lumMod val="20000"/>
                        <a:lumOff val="80000"/>
                      </a:schemeClr>
                    </a:solidFill>
                    <a:latin typeface="Georgia" panose="02040502050405020303" pitchFamily="18" charset="0"/>
                  </a:rPr>
                  <a:t> for </a:t>
                </a:r>
                <a:br>
                  <a:rPr lang="en-US" b="0" i="1" dirty="0">
                    <a:solidFill>
                      <a:schemeClr val="accent2">
                        <a:lumMod val="20000"/>
                        <a:lumOff val="80000"/>
                      </a:schemeClr>
                    </a:solidFill>
                    <a:latin typeface="Cambria Math" panose="02040503050406030204" pitchFamily="18" charset="0"/>
                  </a:rPr>
                </a:b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m:t>
                    </m:r>
                    <m:r>
                      <m:rPr>
                        <m:lit/>
                      </m:rP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−1.0, −0.9,…,0,…,+0.9,+1.0</m:t>
                    </m:r>
                    <m:r>
                      <m:rPr>
                        <m:lit/>
                      </m:rP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ea typeface="Cambria Math" panose="02040503050406030204" pitchFamily="18" charset="0"/>
                      </a:rPr>
                      <m:t>.</m:t>
                    </m:r>
                  </m:oMath>
                </a14:m>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8" name="Subtitle 2">
                <a:extLst>
                  <a:ext uri="{FF2B5EF4-FFF2-40B4-BE49-F238E27FC236}">
                    <a16:creationId xmlns:a16="http://schemas.microsoft.com/office/drawing/2014/main" id="{7848E909-6B07-4AE7-B6AB-B2299E4FC093}"/>
                  </a:ext>
                </a:extLst>
              </p:cNvPr>
              <p:cNvSpPr txBox="1">
                <a:spLocks noRot="1" noChangeAspect="1" noMove="1" noResize="1" noEditPoints="1" noAdjustHandles="1" noChangeArrowheads="1" noChangeShapeType="1" noTextEdit="1"/>
              </p:cNvSpPr>
              <p:nvPr/>
            </p:nvSpPr>
            <p:spPr>
              <a:xfrm>
                <a:off x="212313" y="1324860"/>
                <a:ext cx="11602634" cy="5114878"/>
              </a:xfrm>
              <a:prstGeom prst="rect">
                <a:avLst/>
              </a:prstGeom>
              <a:blipFill>
                <a:blip r:embed="rId5"/>
                <a:stretch>
                  <a:fillRect l="-1094" t="-1244"/>
                </a:stretch>
              </a:blipFill>
            </p:spPr>
            <p:txBody>
              <a:bodyPr/>
              <a:lstStyle/>
              <a:p>
                <a:r>
                  <a:rPr lang="en-US">
                    <a:noFill/>
                  </a:rPr>
                  <a:t> </a:t>
                </a:r>
              </a:p>
            </p:txBody>
          </p:sp>
        </mc:Fallback>
      </mc:AlternateContent>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13017953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335674"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What parameters will be used for controlling the run?</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Suppose that we have the extremely small population of four individuals, where ramped half-and-half is used for initialization.</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Suppose that an initial tree depth of 1 to 2 is utilized, where 50% </a:t>
            </a:r>
            <a:r>
              <a:rPr lang="en-US">
                <a:solidFill>
                  <a:schemeClr val="accent2">
                    <a:lumMod val="20000"/>
                    <a:lumOff val="80000"/>
                  </a:schemeClr>
                </a:solidFill>
                <a:latin typeface="Georgia" panose="02040502050405020303" pitchFamily="18" charset="0"/>
              </a:rPr>
              <a:t>of </a:t>
            </a:r>
            <a:r>
              <a:rPr lang="en-US" dirty="0">
                <a:solidFill>
                  <a:schemeClr val="accent2">
                    <a:lumMod val="20000"/>
                    <a:lumOff val="80000"/>
                  </a:schemeClr>
                </a:solidFill>
                <a:latin typeface="Georgia" panose="02040502050405020303" pitchFamily="18" charset="0"/>
              </a:rPr>
              <a:t>terminals are to </a:t>
            </a:r>
            <a:r>
              <a:rPr lang="en-US">
                <a:solidFill>
                  <a:schemeClr val="accent2">
                    <a:lumMod val="20000"/>
                    <a:lumOff val="80000"/>
                  </a:schemeClr>
                </a:solidFill>
                <a:latin typeface="Georgia" panose="02040502050405020303" pitchFamily="18" charset="0"/>
              </a:rPr>
              <a:t>be constants</a:t>
            </a:r>
            <a:r>
              <a:rPr lang="en-US" dirty="0">
                <a:solidFill>
                  <a:schemeClr val="accent2">
                    <a:lumMod val="20000"/>
                    <a:lumOff val="80000"/>
                  </a:schemeClr>
                </a:solidFill>
                <a:latin typeface="Georgia" panose="02040502050405020303" pitchFamily="18" charset="0"/>
              </a:rPr>
              <a:t>, and that evolved tree </a:t>
            </a:r>
            <a:r>
              <a:rPr lang="en-US">
                <a:solidFill>
                  <a:schemeClr val="accent2">
                    <a:lumMod val="20000"/>
                    <a:lumOff val="80000"/>
                  </a:schemeClr>
                </a:solidFill>
                <a:latin typeface="Georgia" panose="02040502050405020303" pitchFamily="18" charset="0"/>
              </a:rPr>
              <a:t>size will </a:t>
            </a:r>
            <a:r>
              <a:rPr lang="en-US" dirty="0">
                <a:solidFill>
                  <a:schemeClr val="accent2">
                    <a:lumMod val="20000"/>
                    <a:lumOff val="80000"/>
                  </a:schemeClr>
                </a:solidFill>
                <a:latin typeface="Georgia" panose="02040502050405020303" pitchFamily="18" charset="0"/>
              </a:rPr>
              <a:t>not be limited</a:t>
            </a:r>
            <a:r>
              <a:rPr lang="en-US">
                <a:solidFill>
                  <a:schemeClr val="accent2">
                    <a:lumMod val="20000"/>
                    <a:lumOff val="80000"/>
                  </a:schemeClr>
                </a:solidFill>
                <a:latin typeface="Georgia" panose="02040502050405020303" pitchFamily="18" charset="0"/>
              </a:rPr>
              <a:t>.</a:t>
            </a:r>
            <a:endParaRPr lang="en-US" dirty="0">
              <a:solidFill>
                <a:schemeClr val="accent2">
                  <a:lumMod val="20000"/>
                  <a:lumOff val="80000"/>
                </a:schemeClr>
              </a:solidFill>
              <a:latin typeface="Georgia" panose="02040502050405020303" pitchFamily="18" charset="0"/>
            </a:endParaRPr>
          </a:p>
          <a:p>
            <a:pPr marL="528638" indent="-52863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Suppose that selection rate is proportional to fitness value, but non-elitist (i.e., inferior solutions still can affect </a:t>
            </a:r>
            <a:r>
              <a:rPr lang="en-US">
                <a:solidFill>
                  <a:schemeClr val="accent2">
                    <a:lumMod val="20000"/>
                    <a:lumOff val="80000"/>
                  </a:schemeClr>
                </a:solidFill>
                <a:latin typeface="Georgia" panose="02040502050405020303" pitchFamily="18" charset="0"/>
              </a:rPr>
              <a:t>future generations).</a:t>
            </a:r>
            <a:endParaRPr lang="en-US" dirty="0">
              <a:solidFill>
                <a:schemeClr val="accent2">
                  <a:lumMod val="20000"/>
                  <a:lumOff val="80000"/>
                </a:schemeClr>
              </a:solidFill>
              <a:latin typeface="Georgia" panose="02040502050405020303" pitchFamily="18" charset="0"/>
            </a:endParaRPr>
          </a:p>
          <a:p>
            <a:pPr marL="528638" indent="-52863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To generate new individuals, suppose that crossover will be</a:t>
            </a:r>
            <a:r>
              <a:rPr lang="en-US">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rPr>
              <a:t>used 50% of the time, mutation 25% of the time, and reproduction 25% of the time.</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92870579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What will be the termination criteria and designated result?</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this example, suppose that the GP tool will terminate after fitness values fall below 0.1.</a:t>
            </a:r>
          </a:p>
          <a:p>
            <a:pPr marL="1036638" lvl="1" indent="-5794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Such a threshold, like almost everything else with GP, </a:t>
            </a:r>
            <a:r>
              <a:rPr lang="en-US">
                <a:solidFill>
                  <a:schemeClr val="accent2">
                    <a:lumMod val="20000"/>
                    <a:lumOff val="80000"/>
                  </a:schemeClr>
                </a:solidFill>
                <a:latin typeface="Georgia" panose="02040502050405020303" pitchFamily="18" charset="0"/>
              </a:rPr>
              <a:t>is extremely application-dependent</a:t>
            </a:r>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We will </a:t>
            </a:r>
            <a:r>
              <a:rPr lang="en-US">
                <a:solidFill>
                  <a:schemeClr val="accent2">
                    <a:lumMod val="20000"/>
                    <a:lumOff val="80000"/>
                  </a:schemeClr>
                </a:solidFill>
                <a:latin typeface="Georgia" panose="02040502050405020303" pitchFamily="18" charset="0"/>
              </a:rPr>
              <a:t>see that, in</a:t>
            </a:r>
            <a:r>
              <a:rPr lang="en-US" dirty="0">
                <a:solidFill>
                  <a:schemeClr val="accent2">
                    <a:lumMod val="20000"/>
                    <a:lumOff val="80000"/>
                  </a:schemeClr>
                </a:solidFill>
                <a:latin typeface="Georgia" panose="02040502050405020303" pitchFamily="18" charset="0"/>
              </a:rPr>
              <a:t> this contrived example, our example run will atypically yield a perfect algebraic solution with a fitness of zero after just one generation of programs </a:t>
            </a:r>
            <a:r>
              <a:rPr lang="en-US">
                <a:solidFill>
                  <a:schemeClr val="accent2">
                    <a:lumMod val="20000"/>
                    <a:lumOff val="80000"/>
                  </a:schemeClr>
                </a:solidFill>
                <a:latin typeface="Georgia" panose="02040502050405020303" pitchFamily="18" charset="0"/>
              </a:rPr>
              <a:t>has</a:t>
            </a:r>
            <a:r>
              <a:rPr lang="en-US" dirty="0">
                <a:solidFill>
                  <a:schemeClr val="accent2">
                    <a:lumMod val="20000"/>
                    <a:lumOff val="80000"/>
                  </a:schemeClr>
                </a:solidFill>
                <a:latin typeface="Georgia" panose="02040502050405020303" pitchFamily="18" charset="0"/>
              </a:rPr>
              <a:t> been created.</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33814042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C320E463-4F30-FD41-B97D-7CD171B869E4}"/>
              </a:ext>
            </a:extLst>
          </p:cNvPr>
          <p:cNvPicPr>
            <a:picLocks noChangeAspect="1"/>
          </p:cNvPicPr>
          <p:nvPr/>
        </p:nvPicPr>
        <p:blipFill rotWithShape="1">
          <a:blip r:embed="rId5"/>
          <a:srcRect t="2851" b="2503"/>
          <a:stretch/>
        </p:blipFill>
        <p:spPr>
          <a:xfrm>
            <a:off x="1205452" y="1538514"/>
            <a:ext cx="9781096" cy="3820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92699834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29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Initialization.</a:t>
            </a:r>
          </a:p>
          <a:p>
            <a:pPr marL="576263" indent="-57626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After ramped half-and-half, suppose that the following programs are created.</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pic>
        <p:nvPicPr>
          <p:cNvPr id="3" name="Picture 2">
            <a:extLst>
              <a:ext uri="{FF2B5EF4-FFF2-40B4-BE49-F238E27FC236}">
                <a16:creationId xmlns:a16="http://schemas.microsoft.com/office/drawing/2014/main" id="{28D0DEF3-8B68-7042-85A7-71A20EC1538B}"/>
              </a:ext>
            </a:extLst>
          </p:cNvPr>
          <p:cNvPicPr>
            <a:picLocks noChangeAspect="1"/>
          </p:cNvPicPr>
          <p:nvPr/>
        </p:nvPicPr>
        <p:blipFill>
          <a:blip r:embed="rId5"/>
          <a:stretch>
            <a:fillRect/>
          </a:stretch>
        </p:blipFill>
        <p:spPr>
          <a:xfrm>
            <a:off x="1879780" y="3413051"/>
            <a:ext cx="8267700" cy="234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32978967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Programming in a Nutshell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335674"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With </a:t>
            </a:r>
            <a:r>
              <a:rPr lang="en-US" b="1" i="1" dirty="0">
                <a:solidFill>
                  <a:schemeClr val="accent2">
                    <a:lumMod val="20000"/>
                    <a:lumOff val="80000"/>
                  </a:schemeClr>
                </a:solidFill>
                <a:latin typeface="Georgia" panose="02040502050405020303" pitchFamily="18" charset="0"/>
              </a:rPr>
              <a:t>genetic programming </a:t>
            </a:r>
            <a:r>
              <a:rPr lang="en-US" b="1" dirty="0">
                <a:solidFill>
                  <a:schemeClr val="accent2">
                    <a:lumMod val="20000"/>
                    <a:lumOff val="80000"/>
                  </a:schemeClr>
                </a:solidFill>
                <a:latin typeface="Georgia" panose="02040502050405020303" pitchFamily="18" charset="0"/>
              </a:rPr>
              <a:t>(</a:t>
            </a:r>
            <a:r>
              <a:rPr lang="en-US" b="1" i="1" dirty="0">
                <a:solidFill>
                  <a:schemeClr val="accent2">
                    <a:lumMod val="20000"/>
                    <a:lumOff val="80000"/>
                  </a:schemeClr>
                </a:solidFill>
                <a:latin typeface="Georgia" panose="02040502050405020303" pitchFamily="18" charset="0"/>
              </a:rPr>
              <a:t>GP</a:t>
            </a:r>
            <a:r>
              <a:rPr lang="en-US" b="1" dirty="0">
                <a:solidFill>
                  <a:schemeClr val="accent2">
                    <a:lumMod val="20000"/>
                    <a:lumOff val="80000"/>
                  </a:schemeClr>
                </a:solidFill>
                <a:latin typeface="Georgia" panose="02040502050405020303" pitchFamily="18" charset="0"/>
              </a:rPr>
              <a:t>), a population of </a:t>
            </a:r>
            <a:r>
              <a:rPr lang="en-US" b="1" i="1" dirty="0">
                <a:solidFill>
                  <a:schemeClr val="accent2">
                    <a:lumMod val="20000"/>
                    <a:lumOff val="80000"/>
                  </a:schemeClr>
                </a:solidFill>
                <a:latin typeface="Georgia" panose="02040502050405020303" pitchFamily="18" charset="0"/>
              </a:rPr>
              <a:t>computer programs </a:t>
            </a:r>
            <a:r>
              <a:rPr lang="en-US" b="1" dirty="0">
                <a:solidFill>
                  <a:schemeClr val="accent2">
                    <a:lumMod val="20000"/>
                    <a:lumOff val="80000"/>
                  </a:schemeClr>
                </a:solidFill>
                <a:latin typeface="Georgia" panose="02040502050405020303" pitchFamily="18" charset="0"/>
              </a:rPr>
              <a:t>is </a:t>
            </a:r>
            <a:r>
              <a:rPr lang="en-US" b="1" i="1" dirty="0">
                <a:solidFill>
                  <a:schemeClr val="accent2">
                    <a:lumMod val="20000"/>
                    <a:lumOff val="80000"/>
                  </a:schemeClr>
                </a:solidFill>
                <a:latin typeface="Georgia" panose="02040502050405020303" pitchFamily="18" charset="0"/>
              </a:rPr>
              <a:t>stochastically (i.e., randomly)</a:t>
            </a:r>
            <a:r>
              <a:rPr lang="en-US" b="1" dirty="0">
                <a:solidFill>
                  <a:schemeClr val="accent2">
                    <a:lumMod val="20000"/>
                    <a:lumOff val="80000"/>
                  </a:schemeClr>
                </a:solidFill>
                <a:latin typeface="Georgia" panose="02040502050405020303" pitchFamily="18" charset="0"/>
              </a:rPr>
              <a:t> evolved with techniques inspired by natural selection.</a:t>
            </a:r>
          </a:p>
          <a:p>
            <a:pPr marL="1103313" lvl="1" indent="-646113">
              <a:lnSpc>
                <a:spcPct val="100000"/>
              </a:lnSpc>
              <a:spcBef>
                <a:spcPts val="0"/>
              </a:spcBef>
              <a:spcAft>
                <a:spcPts val="1200"/>
              </a:spcAft>
              <a:buFont typeface="Wingdings" pitchFamily="2" charset="2"/>
              <a:buChar char="Ø"/>
            </a:pPr>
            <a:r>
              <a:rPr lang="en-US" b="1" dirty="0">
                <a:solidFill>
                  <a:schemeClr val="accent2">
                    <a:lumMod val="20000"/>
                    <a:lumOff val="80000"/>
                  </a:schemeClr>
                </a:solidFill>
                <a:latin typeface="Georgia" panose="02040502050405020303" pitchFamily="18" charset="0"/>
              </a:rPr>
              <a:t>Overall goal: Automatically create computer programs</a:t>
            </a:r>
            <a:r>
              <a:rPr lang="en-US" b="1">
                <a:solidFill>
                  <a:schemeClr val="accent2">
                    <a:lumMod val="20000"/>
                    <a:lumOff val="80000"/>
                  </a:schemeClr>
                </a:solidFill>
                <a:latin typeface="Georgia" panose="02040502050405020303" pitchFamily="18" charset="0"/>
              </a:rPr>
              <a:t>.</a:t>
            </a:r>
            <a:endParaRPr lang="en-US" b="1"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Evolution is greatly (but not completely) influenced by some notion of </a:t>
            </a:r>
            <a:r>
              <a:rPr lang="en-US" i="1" dirty="0">
                <a:solidFill>
                  <a:schemeClr val="accent2">
                    <a:lumMod val="20000"/>
                    <a:lumOff val="80000"/>
                  </a:schemeClr>
                </a:solidFill>
                <a:latin typeface="Georgia" panose="02040502050405020303" pitchFamily="18" charset="0"/>
              </a:rPr>
              <a:t>fitness</a:t>
            </a:r>
            <a:r>
              <a:rPr lang="en-US" dirty="0">
                <a:solidFill>
                  <a:schemeClr val="accent2">
                    <a:lumMod val="20000"/>
                    <a:lumOff val="80000"/>
                  </a:schemeClr>
                </a:solidFill>
                <a:latin typeface="Georgia" panose="02040502050405020303" pitchFamily="18" charset="0"/>
              </a:rPr>
              <a:t>.</a:t>
            </a:r>
          </a:p>
          <a:p>
            <a:pPr marL="1038225" lvl="1" indent="-581025">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Ultimately, evolution is </a:t>
            </a:r>
            <a:r>
              <a:rPr lang="en-US" i="1" dirty="0">
                <a:solidFill>
                  <a:schemeClr val="accent2">
                    <a:lumMod val="20000"/>
                    <a:lumOff val="80000"/>
                  </a:schemeClr>
                </a:solidFill>
                <a:latin typeface="Georgia" panose="02040502050405020303" pitchFamily="18" charset="0"/>
              </a:rPr>
              <a:t>random</a:t>
            </a:r>
            <a:r>
              <a:rPr lang="en-US" dirty="0">
                <a:solidFill>
                  <a:schemeClr val="accent2">
                    <a:lumMod val="20000"/>
                    <a:lumOff val="80000"/>
                  </a:schemeClr>
                </a:solidFill>
                <a:latin typeface="Georgia" panose="02040502050405020303" pitchFamily="18" charset="0"/>
              </a:rPr>
              <a:t>, to allow for </a:t>
            </a:r>
            <a:r>
              <a:rPr lang="en-US" i="1" dirty="0">
                <a:solidFill>
                  <a:schemeClr val="accent2">
                    <a:lumMod val="20000"/>
                    <a:lumOff val="80000"/>
                  </a:schemeClr>
                </a:solidFill>
                <a:latin typeface="Georgia" panose="02040502050405020303" pitchFamily="18" charset="0"/>
              </a:rPr>
              <a:t>diversity</a:t>
            </a:r>
            <a:r>
              <a:rPr lang="en-US" dirty="0">
                <a:solidFill>
                  <a:schemeClr val="accent2">
                    <a:lumMod val="20000"/>
                    <a:lumOff val="80000"/>
                  </a:schemeClr>
                </a:solidFill>
                <a:latin typeface="Georgia" panose="02040502050405020303" pitchFamily="18" charset="0"/>
              </a:rPr>
              <a:t> among programs.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GP is enormously</a:t>
            </a:r>
            <a:r>
              <a:rPr lang="en-US" i="1"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rPr>
              <a:t>versatile and mature, yet there is still much potential for future work.</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Computing from GP has produced many </a:t>
            </a:r>
            <a:r>
              <a:rPr lang="en-US" i="1" dirty="0">
                <a:solidFill>
                  <a:schemeClr val="accent2">
                    <a:lumMod val="20000"/>
                    <a:lumOff val="80000"/>
                  </a:schemeClr>
                </a:solidFill>
                <a:latin typeface="Georgia" panose="02040502050405020303" pitchFamily="18" charset="0"/>
              </a:rPr>
              <a:t>human-competitive</a:t>
            </a:r>
            <a:r>
              <a:rPr lang="en-US" dirty="0">
                <a:solidFill>
                  <a:schemeClr val="accent2">
                    <a:lumMod val="20000"/>
                    <a:lumOff val="80000"/>
                  </a:schemeClr>
                </a:solidFill>
                <a:latin typeface="Georgia" panose="02040502050405020303" pitchFamily="18" charset="0"/>
              </a:rPr>
              <a:t> results.</a:t>
            </a:r>
          </a:p>
          <a:p>
            <a:pPr marL="1005840" lvl="1"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54198884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Fitness Evaluation, First Generation.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a:t>
                </a:r>
                <a:r>
                  <a:rPr lang="en-US" dirty="0">
                    <a:solidFill>
                      <a:schemeClr val="accent2">
                        <a:lumMod val="20000"/>
                        <a:lumOff val="80000"/>
                      </a:schemeClr>
                    </a:solidFill>
                    <a:latin typeface="Georgia" panose="02040502050405020303" pitchFamily="18" charset="0"/>
                  </a:rPr>
                  <a:t> Fitness: 7.7o</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 </a:t>
                </a:r>
                <a14:m>
                  <m:oMath xmlns:m="http://schemas.openxmlformats.org/officeDocument/2006/math">
                    <m:sSup>
                      <m:sSupPr>
                        <m:ctrlPr>
                          <a:rPr lang="en-US" i="1" smtClean="0">
                            <a:solidFill>
                              <a:schemeClr val="accent2">
                                <a:lumMod val="20000"/>
                                <a:lumOff val="80000"/>
                              </a:schemeClr>
                            </a:solidFill>
                            <a:latin typeface="Cambria Math" panose="02040503050406030204" pitchFamily="18" charset="0"/>
                          </a:rPr>
                        </m:ctrlPr>
                      </m:sSupPr>
                      <m:e>
                        <m:r>
                          <a:rPr lang="en-US" b="0" i="1" smtClean="0">
                            <a:solidFill>
                              <a:schemeClr val="accent2">
                                <a:lumMod val="20000"/>
                                <a:lumOff val="80000"/>
                              </a:schemeClr>
                            </a:solidFill>
                            <a:latin typeface="Cambria Math" panose="02040503050406030204" pitchFamily="18" charset="0"/>
                          </a:rPr>
                          <m:t>𝑥</m:t>
                        </m:r>
                      </m:e>
                      <m:sup>
                        <m:r>
                          <a:rPr lang="en-US" b="0" i="1" smtClean="0">
                            <a:solidFill>
                              <a:schemeClr val="accent2">
                                <a:lumMod val="20000"/>
                                <a:lumOff val="80000"/>
                              </a:schemeClr>
                            </a:solidFill>
                            <a:latin typeface="Cambria Math" panose="02040503050406030204" pitchFamily="18" charset="0"/>
                          </a:rPr>
                          <m:t>2</m:t>
                        </m:r>
                      </m:sup>
                    </m:sSup>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 Fitness: 11.00</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sym typeface="Wingdings" pitchFamily="2" charset="2"/>
                  </a:rPr>
                  <a:t>(c), </a:t>
                </a:r>
                <a14:m>
                  <m:oMath xmlns:m="http://schemas.openxmlformats.org/officeDocument/2006/math">
                    <m:r>
                      <a:rPr lang="en-US" b="0" i="1" smtClean="0">
                        <a:solidFill>
                          <a:schemeClr val="accent2">
                            <a:lumMod val="20000"/>
                            <a:lumOff val="80000"/>
                          </a:schemeClr>
                        </a:solidFill>
                        <a:latin typeface="Cambria Math" panose="02040503050406030204" pitchFamily="18" charset="0"/>
                        <a:sym typeface="Wingdings" pitchFamily="2" charset="2"/>
                      </a:rPr>
                      <m:t>2</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 Fitness: 17.98</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sym typeface="Wingdings" pitchFamily="2" charset="2"/>
                  </a:rPr>
                  <a:t>(d), </a:t>
                </a:r>
                <a14:m>
                  <m:oMath xmlns:m="http://schemas.openxmlformats.org/officeDocument/2006/math">
                    <m:r>
                      <a:rPr lang="en-US" b="0" i="1" smtClean="0">
                        <a:solidFill>
                          <a:schemeClr val="accent2">
                            <a:lumMod val="20000"/>
                            <a:lumOff val="80000"/>
                          </a:schemeClr>
                        </a:solidFill>
                        <a:latin typeface="Cambria Math" panose="02040503050406030204" pitchFamily="18" charset="0"/>
                        <a:sym typeface="Wingdings" pitchFamily="2" charset="2"/>
                      </a:rPr>
                      <m:t>𝑥</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 </a:t>
                </a:r>
                <a:r>
                  <a:rPr lang="en-US">
                    <a:solidFill>
                      <a:schemeClr val="accent2">
                        <a:lumMod val="20000"/>
                        <a:lumOff val="80000"/>
                      </a:schemeClr>
                    </a:solidFill>
                    <a:latin typeface="Georgia" panose="02040502050405020303" pitchFamily="18" charset="0"/>
                    <a:sym typeface="Wingdings" pitchFamily="2" charset="2"/>
                  </a:rPr>
                  <a:t>Fitness</a:t>
                </a:r>
                <a:r>
                  <a:rPr lang="en-US" dirty="0">
                    <a:solidFill>
                      <a:schemeClr val="accent2">
                        <a:lumMod val="20000"/>
                        <a:lumOff val="80000"/>
                      </a:schemeClr>
                    </a:solidFill>
                    <a:latin typeface="Georgia" panose="02040502050405020303" pitchFamily="18" charset="0"/>
                    <a:sym typeface="Wingdings" pitchFamily="2" charset="2"/>
                  </a:rPr>
                  <a:t>: 28.70</a:t>
                </a: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8D79627-6484-014E-A395-D5E303A0C103}"/>
              </a:ext>
            </a:extLst>
          </p:cNvPr>
          <p:cNvPicPr>
            <a:picLocks noChangeAspect="1"/>
          </p:cNvPicPr>
          <p:nvPr/>
        </p:nvPicPr>
        <p:blipFill>
          <a:blip r:embed="rId6"/>
          <a:stretch>
            <a:fillRect/>
          </a:stretch>
        </p:blipFill>
        <p:spPr>
          <a:xfrm>
            <a:off x="5763111" y="2028223"/>
            <a:ext cx="6051836" cy="406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74015859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4" y="1324860"/>
                <a:ext cx="7829718"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Selection/Reproduction, First Generation.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GP is now to create a new generation of four individuals from the first generation.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the first individual of the new generation, suppose that GP happens to apply the reproduction operator to the most fit individual, i.e., the function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a:t>
                </a: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4" y="1324860"/>
                <a:ext cx="7829718" cy="5114878"/>
              </a:xfrm>
              <a:prstGeom prst="rect">
                <a:avLst/>
              </a:prstGeom>
              <a:blipFill>
                <a:blip r:embed="rId5"/>
                <a:stretch>
                  <a:fillRect l="-1636" t="-1192" r="-31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3F9179F-655F-7A44-A684-40AD6E482682}"/>
              </a:ext>
            </a:extLst>
          </p:cNvPr>
          <p:cNvPicPr>
            <a:picLocks noChangeAspect="1"/>
          </p:cNvPicPr>
          <p:nvPr/>
        </p:nvPicPr>
        <p:blipFill rotWithShape="1">
          <a:blip r:embed="rId6"/>
          <a:srcRect b="7778"/>
          <a:stretch/>
        </p:blipFill>
        <p:spPr>
          <a:xfrm>
            <a:off x="9027097" y="3644589"/>
            <a:ext cx="1917700" cy="2049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468D26F-6279-9443-9C66-7DEF818A9683}"/>
              </a:ext>
            </a:extLst>
          </p:cNvPr>
          <p:cNvPicPr>
            <a:picLocks noChangeAspect="1"/>
          </p:cNvPicPr>
          <p:nvPr/>
        </p:nvPicPr>
        <p:blipFill rotWithShape="1">
          <a:blip r:embed="rId6"/>
          <a:srcRect b="7778"/>
          <a:stretch/>
        </p:blipFill>
        <p:spPr>
          <a:xfrm>
            <a:off x="9027097" y="1372865"/>
            <a:ext cx="1917700" cy="2049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ircular Arrow 8">
            <a:extLst>
              <a:ext uri="{FF2B5EF4-FFF2-40B4-BE49-F238E27FC236}">
                <a16:creationId xmlns:a16="http://schemas.microsoft.com/office/drawing/2014/main" id="{C03BD553-C3E1-AA43-B01E-6A0B8046DB14}"/>
              </a:ext>
            </a:extLst>
          </p:cNvPr>
          <p:cNvSpPr/>
          <p:nvPr/>
        </p:nvSpPr>
        <p:spPr>
          <a:xfrm rot="16357582" flipH="1">
            <a:off x="7495989" y="2299615"/>
            <a:ext cx="2937480" cy="2237414"/>
          </a:xfrm>
          <a:prstGeom prst="circularArrow">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60056692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4" y="1324860"/>
                <a:ext cx="7829718"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Selection/Reproduction, First Generation, cont.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the second individual of the new generation, suppose that GP happens to apply the mutation operator to the third most fit individual, i.e., the function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2+0</m:t>
                    </m:r>
                  </m:oMath>
                </a14:m>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Suppose that GP chooses to mutate the </a:t>
                </a:r>
                <a:r>
                  <a:rPr lang="en-US">
                    <a:solidFill>
                      <a:schemeClr val="accent2">
                        <a:lumMod val="20000"/>
                        <a:lumOff val="80000"/>
                      </a:schemeClr>
                    </a:solidFill>
                    <a:latin typeface="Georgia" panose="02040502050405020303" pitchFamily="18" charset="0"/>
                  </a:rPr>
                  <a:t>terminal</a:t>
                </a:r>
                <a:r>
                  <a:rPr lang="en-US" dirty="0">
                    <a:solidFill>
                      <a:schemeClr val="accent2">
                        <a:lumMod val="20000"/>
                        <a:lumOff val="80000"/>
                      </a:schemeClr>
                    </a:solidFill>
                    <a:latin typeface="Georgia" panose="02040502050405020303" pitchFamily="18" charset="0"/>
                  </a:rPr>
                  <a:t> that is the constant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2</m:t>
                    </m:r>
                  </m:oMath>
                </a14:m>
                <a:r>
                  <a:rPr lang="en-US" dirty="0">
                    <a:solidFill>
                      <a:schemeClr val="accent2">
                        <a:lumMod val="20000"/>
                        <a:lumOff val="80000"/>
                      </a:schemeClr>
                    </a:solidFill>
                    <a:latin typeface="Georgia" panose="02040502050405020303" pitchFamily="18" charset="0"/>
                  </a:rPr>
                  <a:t> into the function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 % </m:t>
                    </m:r>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so that the </a:t>
                </a:r>
                <a:r>
                  <a:rPr lang="en-US">
                    <a:solidFill>
                      <a:schemeClr val="accent2">
                        <a:lumMod val="20000"/>
                        <a:lumOff val="80000"/>
                      </a:schemeClr>
                    </a:solidFill>
                    <a:latin typeface="Georgia" panose="02040502050405020303" pitchFamily="18" charset="0"/>
                  </a:rPr>
                  <a:t>overall function is the constant 1</a:t>
                </a:r>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4" y="1324860"/>
                <a:ext cx="7829718" cy="5114878"/>
              </a:xfrm>
              <a:prstGeom prst="rect">
                <a:avLst/>
              </a:prstGeom>
              <a:blipFill>
                <a:blip r:embed="rId5"/>
                <a:stretch>
                  <a:fillRect l="-1621" t="-1244" r="-162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6EB968B-C76A-0740-BC24-5F5D31B9F297}"/>
              </a:ext>
            </a:extLst>
          </p:cNvPr>
          <p:cNvPicPr>
            <a:picLocks noChangeAspect="1"/>
          </p:cNvPicPr>
          <p:nvPr/>
        </p:nvPicPr>
        <p:blipFill>
          <a:blip r:embed="rId6"/>
          <a:stretch>
            <a:fillRect/>
          </a:stretch>
        </p:blipFill>
        <p:spPr>
          <a:xfrm>
            <a:off x="9242997" y="1572001"/>
            <a:ext cx="1485900" cy="127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C8235EEB-FA9A-874E-A634-7F4D1F46A331}"/>
              </a:ext>
            </a:extLst>
          </p:cNvPr>
          <p:cNvSpPr/>
          <p:nvPr/>
        </p:nvSpPr>
        <p:spPr>
          <a:xfrm>
            <a:off x="9242997" y="2180492"/>
            <a:ext cx="580941" cy="661509"/>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20127C-07CA-A148-A269-5F1D7454E152}"/>
              </a:ext>
            </a:extLst>
          </p:cNvPr>
          <p:cNvPicPr>
            <a:picLocks noChangeAspect="1"/>
          </p:cNvPicPr>
          <p:nvPr/>
        </p:nvPicPr>
        <p:blipFill>
          <a:blip r:embed="rId7"/>
          <a:stretch>
            <a:fillRect/>
          </a:stretch>
        </p:blipFill>
        <p:spPr>
          <a:xfrm>
            <a:off x="9033447" y="3687389"/>
            <a:ext cx="19050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706AEE60-5978-6A45-8C62-E9BB768F2455}"/>
              </a:ext>
            </a:extLst>
          </p:cNvPr>
          <p:cNvSpPr/>
          <p:nvPr/>
        </p:nvSpPr>
        <p:spPr>
          <a:xfrm>
            <a:off x="9033447" y="4290084"/>
            <a:ext cx="1400091" cy="1264205"/>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ular Arrow 10">
            <a:extLst>
              <a:ext uri="{FF2B5EF4-FFF2-40B4-BE49-F238E27FC236}">
                <a16:creationId xmlns:a16="http://schemas.microsoft.com/office/drawing/2014/main" id="{C291AA13-BB90-824F-ACBC-4F749824A7F2}"/>
              </a:ext>
            </a:extLst>
          </p:cNvPr>
          <p:cNvSpPr/>
          <p:nvPr/>
        </p:nvSpPr>
        <p:spPr>
          <a:xfrm rot="16357582" flipH="1">
            <a:off x="7711234" y="2553173"/>
            <a:ext cx="2937480" cy="2237414"/>
          </a:xfrm>
          <a:prstGeom prst="circularArrow">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99901687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BB15B83-2E9E-654F-8317-E152CC859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032" y="1416247"/>
            <a:ext cx="3835400" cy="186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4" y="1324860"/>
                <a:ext cx="7806272"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Selection/Reproduction, First Generation, cont.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the third individual of the new generation, suppose that GP happens to apply the crossover operator to the most and least fit individuals, i.e., the functions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and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respectively.</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Suppose that GP chooses to crossover the subtree rooted at the node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in the least fit individual with the subtree rooted at the node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m:t>
                    </m:r>
                  </m:oMath>
                </a14:m>
                <a:r>
                  <a:rPr lang="en-US" dirty="0">
                    <a:solidFill>
                      <a:schemeClr val="accent2">
                        <a:lumMod val="20000"/>
                        <a:lumOff val="80000"/>
                      </a:schemeClr>
                    </a:solidFill>
                    <a:latin typeface="Georgia" panose="02040502050405020303" pitchFamily="18" charset="0"/>
                  </a:rPr>
                  <a:t> in the most fit individual, resulting in the overall function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4" y="1324860"/>
                <a:ext cx="7806272" cy="5114878"/>
              </a:xfrm>
              <a:prstGeom prst="rect">
                <a:avLst/>
              </a:prstGeom>
              <a:blipFill>
                <a:blip r:embed="rId6"/>
                <a:stretch>
                  <a:fillRect l="-1626" t="-1244" r="-2602" b="-27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8235EEB-FA9A-874E-A634-7F4D1F46A331}"/>
              </a:ext>
            </a:extLst>
          </p:cNvPr>
          <p:cNvSpPr/>
          <p:nvPr/>
        </p:nvSpPr>
        <p:spPr>
          <a:xfrm>
            <a:off x="8070201" y="2039791"/>
            <a:ext cx="1412466" cy="1224903"/>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ular Arrow 10">
            <a:extLst>
              <a:ext uri="{FF2B5EF4-FFF2-40B4-BE49-F238E27FC236}">
                <a16:creationId xmlns:a16="http://schemas.microsoft.com/office/drawing/2014/main" id="{C291AA13-BB90-824F-ACBC-4F749824A7F2}"/>
              </a:ext>
            </a:extLst>
          </p:cNvPr>
          <p:cNvSpPr/>
          <p:nvPr/>
        </p:nvSpPr>
        <p:spPr>
          <a:xfrm flipH="1">
            <a:off x="8645875" y="1257100"/>
            <a:ext cx="1738805" cy="1415680"/>
          </a:xfrm>
          <a:prstGeom prst="circularArrow">
            <a:avLst>
              <a:gd name="adj1" fmla="val 8514"/>
              <a:gd name="adj2" fmla="val 1142319"/>
              <a:gd name="adj3" fmla="val 20697543"/>
              <a:gd name="adj4" fmla="val 10584497"/>
              <a:gd name="adj5" fmla="val 12500"/>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CB8D96C-5CBF-9A49-AE67-48F05AF0590F}"/>
              </a:ext>
            </a:extLst>
          </p:cNvPr>
          <p:cNvSpPr/>
          <p:nvPr/>
        </p:nvSpPr>
        <p:spPr>
          <a:xfrm>
            <a:off x="10040053" y="2039792"/>
            <a:ext cx="398736" cy="402878"/>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ular Arrow 14">
            <a:extLst>
              <a:ext uri="{FF2B5EF4-FFF2-40B4-BE49-F238E27FC236}">
                <a16:creationId xmlns:a16="http://schemas.microsoft.com/office/drawing/2014/main" id="{0FBB220E-6098-B744-AC01-AB2223EAF443}"/>
              </a:ext>
            </a:extLst>
          </p:cNvPr>
          <p:cNvSpPr/>
          <p:nvPr/>
        </p:nvSpPr>
        <p:spPr>
          <a:xfrm rot="15067011" flipH="1">
            <a:off x="7930629" y="2641919"/>
            <a:ext cx="2284154" cy="1991909"/>
          </a:xfrm>
          <a:prstGeom prst="circularArrow">
            <a:avLst>
              <a:gd name="adj1" fmla="val 7926"/>
              <a:gd name="adj2" fmla="val 1142319"/>
              <a:gd name="adj3" fmla="val 19587147"/>
              <a:gd name="adj4" fmla="val 14461848"/>
              <a:gd name="adj5" fmla="val 18348"/>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258AE02F-EBCF-AB47-95E7-3350EC30B25F}"/>
              </a:ext>
            </a:extLst>
          </p:cNvPr>
          <p:cNvPicPr>
            <a:picLocks noChangeAspect="1"/>
          </p:cNvPicPr>
          <p:nvPr/>
        </p:nvPicPr>
        <p:blipFill>
          <a:blip r:embed="rId7"/>
          <a:stretch>
            <a:fillRect/>
          </a:stretch>
        </p:blipFill>
        <p:spPr>
          <a:xfrm>
            <a:off x="9286958" y="3841592"/>
            <a:ext cx="1435100" cy="118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62031836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pic>
        <p:nvPicPr>
          <p:cNvPr id="21" name="Picture 20">
            <a:extLst>
              <a:ext uri="{FF2B5EF4-FFF2-40B4-BE49-F238E27FC236}">
                <a16:creationId xmlns:a16="http://schemas.microsoft.com/office/drawing/2014/main" id="{6C12FF77-616F-4446-B42F-124815BD5B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3649" y="1350992"/>
            <a:ext cx="3848100" cy="193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4" y="1324860"/>
                <a:ext cx="7857886"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Selection/Reproduction, First Generation, cont.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the fourth and final individual of the new generation, suppose that GP happens to apply the crossover operator to the two most fit individuals, i.e., the functions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and </a:t>
                </a:r>
                <a14:m>
                  <m:oMath xmlns:m="http://schemas.openxmlformats.org/officeDocument/2006/math">
                    <m:sSup>
                      <m:sSupPr>
                        <m:ctrlPr>
                          <a:rPr lang="en-US" i="1" smtClean="0">
                            <a:solidFill>
                              <a:schemeClr val="accent2">
                                <a:lumMod val="20000"/>
                                <a:lumOff val="80000"/>
                              </a:schemeClr>
                            </a:solidFill>
                            <a:latin typeface="Cambria Math" panose="02040503050406030204" pitchFamily="18" charset="0"/>
                          </a:rPr>
                        </m:ctrlPr>
                      </m:sSupPr>
                      <m:e>
                        <m:r>
                          <a:rPr lang="en-US" b="0" i="1" smtClean="0">
                            <a:solidFill>
                              <a:schemeClr val="accent2">
                                <a:lumMod val="20000"/>
                                <a:lumOff val="80000"/>
                              </a:schemeClr>
                            </a:solidFill>
                            <a:latin typeface="Cambria Math" panose="02040503050406030204" pitchFamily="18" charset="0"/>
                          </a:rPr>
                          <m:t>𝑥</m:t>
                        </m:r>
                      </m:e>
                      <m:sup>
                        <m:r>
                          <a:rPr lang="en-US" b="0" i="1" smtClean="0">
                            <a:solidFill>
                              <a:schemeClr val="accent2">
                                <a:lumMod val="20000"/>
                                <a:lumOff val="80000"/>
                              </a:schemeClr>
                            </a:solidFill>
                            <a:latin typeface="Cambria Math" panose="02040503050406030204" pitchFamily="18" charset="0"/>
                          </a:rPr>
                          <m:t>2</m:t>
                        </m:r>
                      </m:sup>
                    </m:sSup>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respectively.</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Suppose that GP chooses to crossover the subtree rooted at the node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m:t>
                    </m:r>
                  </m:oMath>
                </a14:m>
                <a:r>
                  <a:rPr lang="en-US" dirty="0">
                    <a:solidFill>
                      <a:schemeClr val="accent2">
                        <a:lumMod val="20000"/>
                        <a:lumOff val="80000"/>
                      </a:schemeClr>
                    </a:solidFill>
                    <a:latin typeface="Georgia" panose="02040502050405020303" pitchFamily="18" charset="0"/>
                  </a:rPr>
                  <a:t> in the second most fit individual with the subtree rooted at the node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oMath>
                </a14:m>
                <a:r>
                  <a:rPr lang="en-US" dirty="0">
                    <a:solidFill>
                      <a:schemeClr val="accent2">
                        <a:lumMod val="20000"/>
                        <a:lumOff val="80000"/>
                      </a:schemeClr>
                    </a:solidFill>
                    <a:latin typeface="Georgia" panose="02040502050405020303" pitchFamily="18" charset="0"/>
                  </a:rPr>
                  <a:t> in the most fit individual, resulting in the overall function </a:t>
                </a:r>
                <a14:m>
                  <m:oMath xmlns:m="http://schemas.openxmlformats.org/officeDocument/2006/math">
                    <m:sSup>
                      <m:sSupPr>
                        <m:ctrlPr>
                          <a:rPr lang="en-US" i="1" smtClean="0">
                            <a:solidFill>
                              <a:schemeClr val="accent2">
                                <a:lumMod val="20000"/>
                                <a:lumOff val="80000"/>
                              </a:schemeClr>
                            </a:solidFill>
                            <a:latin typeface="Cambria Math" panose="02040503050406030204" pitchFamily="18" charset="0"/>
                          </a:rPr>
                        </m:ctrlPr>
                      </m:sSupPr>
                      <m:e>
                        <m:r>
                          <a:rPr lang="en-US" b="0" i="1" smtClean="0">
                            <a:solidFill>
                              <a:schemeClr val="accent2">
                                <a:lumMod val="20000"/>
                                <a:lumOff val="80000"/>
                              </a:schemeClr>
                            </a:solidFill>
                            <a:latin typeface="Cambria Math" panose="02040503050406030204" pitchFamily="18" charset="0"/>
                          </a:rPr>
                          <m:t>𝑥</m:t>
                        </m:r>
                      </m:e>
                      <m:sup>
                        <m:r>
                          <a:rPr lang="en-US" b="0" i="1" smtClean="0">
                            <a:solidFill>
                              <a:schemeClr val="accent2">
                                <a:lumMod val="20000"/>
                                <a:lumOff val="80000"/>
                              </a:schemeClr>
                            </a:solidFill>
                            <a:latin typeface="Cambria Math" panose="02040503050406030204" pitchFamily="18" charset="0"/>
                          </a:rPr>
                          <m:t>2</m:t>
                        </m:r>
                      </m:sup>
                    </m:sSup>
                    <m:r>
                      <a:rPr lang="en-US" b="0" i="1" smtClean="0">
                        <a:solidFill>
                          <a:schemeClr val="accent2">
                            <a:lumMod val="20000"/>
                            <a:lumOff val="80000"/>
                          </a:schemeClr>
                        </a:solidFill>
                        <a:latin typeface="Cambria Math" panose="02040503050406030204" pitchFamily="18" charset="0"/>
                      </a:rPr>
                      <m:t>+</m:t>
                    </m:r>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4" y="1324860"/>
                <a:ext cx="7857886" cy="5114878"/>
              </a:xfrm>
              <a:prstGeom prst="rect">
                <a:avLst/>
              </a:prstGeom>
              <a:blipFill>
                <a:blip r:embed="rId6"/>
                <a:stretch>
                  <a:fillRect l="-1616" t="-1244" r="-2100" b="-273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8235EEB-FA9A-874E-A634-7F4D1F46A331}"/>
              </a:ext>
            </a:extLst>
          </p:cNvPr>
          <p:cNvSpPr/>
          <p:nvPr/>
        </p:nvSpPr>
        <p:spPr>
          <a:xfrm>
            <a:off x="8659091" y="2799194"/>
            <a:ext cx="449528" cy="425784"/>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ircular Arrow 10">
            <a:extLst>
              <a:ext uri="{FF2B5EF4-FFF2-40B4-BE49-F238E27FC236}">
                <a16:creationId xmlns:a16="http://schemas.microsoft.com/office/drawing/2014/main" id="{C291AA13-BB90-824F-ACBC-4F749824A7F2}"/>
              </a:ext>
            </a:extLst>
          </p:cNvPr>
          <p:cNvSpPr/>
          <p:nvPr/>
        </p:nvSpPr>
        <p:spPr>
          <a:xfrm rot="20691696" flipH="1">
            <a:off x="8340637" y="1076589"/>
            <a:ext cx="3076476" cy="2829736"/>
          </a:xfrm>
          <a:prstGeom prst="circularArrow">
            <a:avLst>
              <a:gd name="adj1" fmla="val 8514"/>
              <a:gd name="adj2" fmla="val 703347"/>
              <a:gd name="adj3" fmla="val 20697543"/>
              <a:gd name="adj4" fmla="val 11978479"/>
              <a:gd name="adj5" fmla="val 12500"/>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CB8D96C-5CBF-9A49-AE67-48F05AF0590F}"/>
              </a:ext>
            </a:extLst>
          </p:cNvPr>
          <p:cNvSpPr/>
          <p:nvPr/>
        </p:nvSpPr>
        <p:spPr>
          <a:xfrm>
            <a:off x="10083800" y="1949505"/>
            <a:ext cx="1360055" cy="1311529"/>
          </a:xfrm>
          <a:prstGeom prst="rect">
            <a:avLst/>
          </a:prstGeom>
          <a:noFill/>
          <a:ln w="76200">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ular Arrow 14">
            <a:extLst>
              <a:ext uri="{FF2B5EF4-FFF2-40B4-BE49-F238E27FC236}">
                <a16:creationId xmlns:a16="http://schemas.microsoft.com/office/drawing/2014/main" id="{0FBB220E-6098-B744-AC01-AB2223EAF443}"/>
              </a:ext>
            </a:extLst>
          </p:cNvPr>
          <p:cNvSpPr/>
          <p:nvPr/>
        </p:nvSpPr>
        <p:spPr>
          <a:xfrm rot="15535644" flipH="1">
            <a:off x="7607060" y="2562704"/>
            <a:ext cx="2692073" cy="2320549"/>
          </a:xfrm>
          <a:prstGeom prst="circularArrow">
            <a:avLst>
              <a:gd name="adj1" fmla="val 7926"/>
              <a:gd name="adj2" fmla="val 1142319"/>
              <a:gd name="adj3" fmla="val 19587147"/>
              <a:gd name="adj4" fmla="val 14461848"/>
              <a:gd name="adj5" fmla="val 13423"/>
            </a:avLst>
          </a:prstGeom>
          <a:solidFill>
            <a:srgbClr val="EC8858"/>
          </a:solidFill>
          <a:ln>
            <a:solidFill>
              <a:srgbClr val="EC8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7E492D88-9A8D-6E49-A83C-D2DE9851DDD5}"/>
              </a:ext>
            </a:extLst>
          </p:cNvPr>
          <p:cNvPicPr>
            <a:picLocks noChangeAspect="1"/>
          </p:cNvPicPr>
          <p:nvPr/>
        </p:nvPicPr>
        <p:blipFill>
          <a:blip r:embed="rId7"/>
          <a:stretch>
            <a:fillRect/>
          </a:stretch>
        </p:blipFill>
        <p:spPr>
          <a:xfrm>
            <a:off x="9024654" y="3446180"/>
            <a:ext cx="2006600" cy="260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25692663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indent="-57626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Thus, after selection/reproduction, the following four programs are generated.</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pic>
        <p:nvPicPr>
          <p:cNvPr id="2" name="Picture 1">
            <a:extLst>
              <a:ext uri="{FF2B5EF4-FFF2-40B4-BE49-F238E27FC236}">
                <a16:creationId xmlns:a16="http://schemas.microsoft.com/office/drawing/2014/main" id="{8D36C231-E247-9045-BFEA-997724D544C5}"/>
              </a:ext>
            </a:extLst>
          </p:cNvPr>
          <p:cNvPicPr>
            <a:picLocks noChangeAspect="1"/>
          </p:cNvPicPr>
          <p:nvPr/>
        </p:nvPicPr>
        <p:blipFill>
          <a:blip r:embed="rId5"/>
          <a:stretch>
            <a:fillRect/>
          </a:stretch>
        </p:blipFill>
        <p:spPr>
          <a:xfrm>
            <a:off x="2213713" y="2512754"/>
            <a:ext cx="7764573" cy="349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94383830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Fitness Evaluation, Second Generation.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𝑥</m:t>
                    </m:r>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a:t>
                </a:r>
                <a:r>
                  <a:rPr lang="en-US" dirty="0">
                    <a:solidFill>
                      <a:schemeClr val="accent2">
                        <a:lumMod val="20000"/>
                        <a:lumOff val="80000"/>
                      </a:schemeClr>
                    </a:solidFill>
                    <a:latin typeface="Georgia" panose="02040502050405020303" pitchFamily="18" charset="0"/>
                  </a:rPr>
                  <a:t> Fitness: 7.7o</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 </a:t>
                </a:r>
                <a14:m>
                  <m:oMath xmlns:m="http://schemas.openxmlformats.org/officeDocument/2006/math">
                    <m:r>
                      <a:rPr lang="en-US" b="0" i="1" smtClean="0">
                        <a:solidFill>
                          <a:schemeClr val="accent2">
                            <a:lumMod val="20000"/>
                            <a:lumOff val="80000"/>
                          </a:schemeClr>
                        </a:solidFill>
                        <a:latin typeface="Cambria Math" panose="02040503050406030204" pitchFamily="18" charset="0"/>
                      </a:rPr>
                      <m:t>1</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 Fitness: 11.00</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sym typeface="Wingdings" pitchFamily="2" charset="2"/>
                  </a:rPr>
                  <a:t>(c), </a:t>
                </a:r>
                <a14:m>
                  <m:oMath xmlns:m="http://schemas.openxmlformats.org/officeDocument/2006/math">
                    <m:r>
                      <a:rPr lang="en-US" b="0" i="1" smtClean="0">
                        <a:solidFill>
                          <a:schemeClr val="accent2">
                            <a:lumMod val="20000"/>
                            <a:lumOff val="80000"/>
                          </a:schemeClr>
                        </a:solidFill>
                        <a:latin typeface="Cambria Math" panose="02040503050406030204" pitchFamily="18" charset="0"/>
                        <a:sym typeface="Wingdings" pitchFamily="2" charset="2"/>
                      </a:rPr>
                      <m:t>𝑥</m:t>
                    </m:r>
                  </m:oMath>
                </a14:m>
                <a:r>
                  <a:rPr lang="en-US" dirty="0">
                    <a:solidFill>
                      <a:schemeClr val="accent2">
                        <a:lumMod val="20000"/>
                        <a:lumOff val="80000"/>
                      </a:schemeClr>
                    </a:solidFill>
                    <a:latin typeface="Georgia" panose="02040502050405020303" pitchFamily="18" charset="0"/>
                  </a:rPr>
                  <a:t> </a:t>
                </a:r>
                <a:r>
                  <a:rPr lang="en-US" dirty="0">
                    <a:solidFill>
                      <a:schemeClr val="accent2">
                        <a:lumMod val="20000"/>
                        <a:lumOff val="80000"/>
                      </a:schemeClr>
                    </a:solidFill>
                    <a:latin typeface="Georgia" panose="02040502050405020303" pitchFamily="18" charset="0"/>
                    <a:sym typeface="Wingdings" pitchFamily="2" charset="2"/>
                  </a:rPr>
                  <a:t> Fitness: 28.70</a:t>
                </a:r>
              </a:p>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sym typeface="Wingdings" pitchFamily="2" charset="2"/>
                  </a:rPr>
                  <a:t>(d), </a:t>
                </a:r>
                <a14:m>
                  <m:oMath xmlns:m="http://schemas.openxmlformats.org/officeDocument/2006/math">
                    <m:sSup>
                      <m:sSupPr>
                        <m:ctrlPr>
                          <a:rPr lang="en-US" b="1" i="1" smtClean="0">
                            <a:solidFill>
                              <a:schemeClr val="accent2">
                                <a:lumMod val="20000"/>
                                <a:lumOff val="80000"/>
                              </a:schemeClr>
                            </a:solidFill>
                            <a:latin typeface="Cambria Math" panose="02040503050406030204" pitchFamily="18" charset="0"/>
                            <a:sym typeface="Wingdings" pitchFamily="2" charset="2"/>
                          </a:rPr>
                        </m:ctrlPr>
                      </m:sSupPr>
                      <m:e>
                        <m:r>
                          <a:rPr lang="en-US" b="1" i="1" smtClean="0">
                            <a:solidFill>
                              <a:schemeClr val="accent2">
                                <a:lumMod val="20000"/>
                                <a:lumOff val="80000"/>
                              </a:schemeClr>
                            </a:solidFill>
                            <a:latin typeface="Cambria Math" panose="02040503050406030204" pitchFamily="18" charset="0"/>
                            <a:sym typeface="Wingdings" pitchFamily="2" charset="2"/>
                          </a:rPr>
                          <m:t>𝒙</m:t>
                        </m:r>
                      </m:e>
                      <m:sup>
                        <m:r>
                          <a:rPr lang="en-US" b="1" i="1" smtClean="0">
                            <a:solidFill>
                              <a:schemeClr val="accent2">
                                <a:lumMod val="20000"/>
                                <a:lumOff val="80000"/>
                              </a:schemeClr>
                            </a:solidFill>
                            <a:latin typeface="Cambria Math" panose="02040503050406030204" pitchFamily="18" charset="0"/>
                            <a:sym typeface="Wingdings" pitchFamily="2" charset="2"/>
                          </a:rPr>
                          <m:t>𝟐</m:t>
                        </m:r>
                      </m:sup>
                    </m:sSup>
                    <m:r>
                      <a:rPr lang="en-US" b="1" i="1" smtClean="0">
                        <a:solidFill>
                          <a:schemeClr val="accent2">
                            <a:lumMod val="20000"/>
                            <a:lumOff val="80000"/>
                          </a:schemeClr>
                        </a:solidFill>
                        <a:latin typeface="Cambria Math" panose="02040503050406030204" pitchFamily="18" charset="0"/>
                        <a:sym typeface="Wingdings" pitchFamily="2" charset="2"/>
                      </a:rPr>
                      <m:t>+</m:t>
                    </m:r>
                    <m:r>
                      <a:rPr lang="en-US" b="1" i="1" smtClean="0">
                        <a:solidFill>
                          <a:schemeClr val="accent2">
                            <a:lumMod val="20000"/>
                            <a:lumOff val="80000"/>
                          </a:schemeClr>
                        </a:solidFill>
                        <a:latin typeface="Cambria Math" panose="02040503050406030204" pitchFamily="18" charset="0"/>
                        <a:sym typeface="Wingdings" pitchFamily="2" charset="2"/>
                      </a:rPr>
                      <m:t>𝒙</m:t>
                    </m:r>
                    <m:r>
                      <a:rPr lang="en-US" b="1" i="1" smtClean="0">
                        <a:solidFill>
                          <a:schemeClr val="accent2">
                            <a:lumMod val="20000"/>
                            <a:lumOff val="80000"/>
                          </a:schemeClr>
                        </a:solidFill>
                        <a:latin typeface="Cambria Math" panose="02040503050406030204" pitchFamily="18" charset="0"/>
                        <a:sym typeface="Wingdings" pitchFamily="2" charset="2"/>
                      </a:rPr>
                      <m:t>+</m:t>
                    </m:r>
                    <m:r>
                      <a:rPr lang="en-US" b="1" i="1" smtClean="0">
                        <a:solidFill>
                          <a:schemeClr val="accent2">
                            <a:lumMod val="20000"/>
                            <a:lumOff val="80000"/>
                          </a:schemeClr>
                        </a:solidFill>
                        <a:latin typeface="Cambria Math" panose="02040503050406030204" pitchFamily="18" charset="0"/>
                        <a:sym typeface="Wingdings" pitchFamily="2" charset="2"/>
                      </a:rPr>
                      <m:t>𝟏</m:t>
                    </m:r>
                  </m:oMath>
                </a14:m>
                <a:r>
                  <a:rPr lang="en-US" b="1" dirty="0">
                    <a:solidFill>
                      <a:schemeClr val="accent2">
                        <a:lumMod val="20000"/>
                        <a:lumOff val="80000"/>
                      </a:schemeClr>
                    </a:solidFill>
                    <a:latin typeface="Georgia" panose="02040502050405020303" pitchFamily="18" charset="0"/>
                  </a:rPr>
                  <a:t> </a:t>
                </a:r>
                <a:r>
                  <a:rPr lang="en-US" b="1" dirty="0">
                    <a:solidFill>
                      <a:schemeClr val="accent2">
                        <a:lumMod val="20000"/>
                        <a:lumOff val="80000"/>
                      </a:schemeClr>
                    </a:solidFill>
                    <a:latin typeface="Georgia" panose="02040502050405020303" pitchFamily="18" charset="0"/>
                    <a:sym typeface="Wingdings" pitchFamily="2" charset="2"/>
                  </a:rPr>
                  <a:t> Fitness: 0</a:t>
                </a:r>
              </a:p>
              <a:p>
                <a:pPr marL="0" indent="0">
                  <a:lnSpc>
                    <a:spcPct val="100000"/>
                  </a:lnSpc>
                  <a:spcBef>
                    <a:spcPts val="0"/>
                  </a:spcBef>
                  <a:spcAft>
                    <a:spcPts val="1200"/>
                  </a:spcAft>
                  <a:buNone/>
                </a:pPr>
                <a:endParaRPr lang="en-US" b="1" dirty="0">
                  <a:solidFill>
                    <a:schemeClr val="accent2">
                      <a:lumMod val="20000"/>
                      <a:lumOff val="80000"/>
                    </a:schemeClr>
                  </a:solidFill>
                  <a:latin typeface="Georgia" panose="02040502050405020303" pitchFamily="18" charset="0"/>
                  <a:sym typeface="Wingdings" pitchFamily="2" charset="2"/>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sym typeface="Wingdings" pitchFamily="2" charset="2"/>
                  </a:rPr>
                  <a:t>Because the fitness of at least one of the individuals is less than 0.1, the terminating condition has been met.</a:t>
                </a:r>
                <a:endParaRPr lang="en-US" dirty="0">
                  <a:solidFill>
                    <a:schemeClr val="accent2">
                      <a:lumMod val="20000"/>
                      <a:lumOff val="80000"/>
                    </a:schemeClr>
                  </a:solidFill>
                  <a:latin typeface="Georgia" panose="02040502050405020303" pitchFamily="18" charset="0"/>
                </a:endParaRP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4763911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Termination.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sym typeface="Wingdings" pitchFamily="2" charset="2"/>
                  </a:rPr>
                  <a:t>The most fit individual, i.e., the program equivalent to the function </a:t>
                </a:r>
                <a14:m>
                  <m:oMath xmlns:m="http://schemas.openxmlformats.org/officeDocument/2006/math">
                    <m:sSup>
                      <m:sSupPr>
                        <m:ctrlPr>
                          <a:rPr lang="en-US" i="1">
                            <a:solidFill>
                              <a:schemeClr val="accent2">
                                <a:lumMod val="20000"/>
                                <a:lumOff val="80000"/>
                              </a:schemeClr>
                            </a:solidFill>
                            <a:latin typeface="Cambria Math" panose="02040503050406030204" pitchFamily="18" charset="0"/>
                            <a:sym typeface="Wingdings" pitchFamily="2" charset="2"/>
                          </a:rPr>
                        </m:ctrlPr>
                      </m:sSupPr>
                      <m:e>
                        <m:r>
                          <a:rPr lang="en-US" b="0" i="1">
                            <a:solidFill>
                              <a:schemeClr val="accent2">
                                <a:lumMod val="20000"/>
                                <a:lumOff val="80000"/>
                              </a:schemeClr>
                            </a:solidFill>
                            <a:latin typeface="Cambria Math" panose="02040503050406030204" pitchFamily="18" charset="0"/>
                            <a:sym typeface="Wingdings" pitchFamily="2" charset="2"/>
                          </a:rPr>
                          <m:t>𝑥</m:t>
                        </m:r>
                      </m:e>
                      <m:sup>
                        <m:r>
                          <a:rPr lang="en-US" b="0" i="1">
                            <a:solidFill>
                              <a:schemeClr val="accent2">
                                <a:lumMod val="20000"/>
                                <a:lumOff val="80000"/>
                              </a:schemeClr>
                            </a:solidFill>
                            <a:latin typeface="Cambria Math" panose="02040503050406030204" pitchFamily="18" charset="0"/>
                            <a:sym typeface="Wingdings" pitchFamily="2" charset="2"/>
                          </a:rPr>
                          <m:t>2</m:t>
                        </m:r>
                      </m:sup>
                    </m:sSup>
                    <m:r>
                      <a:rPr lang="en-US" b="0" i="1">
                        <a:solidFill>
                          <a:schemeClr val="accent2">
                            <a:lumMod val="20000"/>
                            <a:lumOff val="80000"/>
                          </a:schemeClr>
                        </a:solidFill>
                        <a:latin typeface="Cambria Math" panose="02040503050406030204" pitchFamily="18" charset="0"/>
                        <a:sym typeface="Wingdings" pitchFamily="2" charset="2"/>
                      </a:rPr>
                      <m:t>+</m:t>
                    </m:r>
                    <m:r>
                      <a:rPr lang="en-US" b="0" i="1">
                        <a:solidFill>
                          <a:schemeClr val="accent2">
                            <a:lumMod val="20000"/>
                            <a:lumOff val="80000"/>
                          </a:schemeClr>
                        </a:solidFill>
                        <a:latin typeface="Cambria Math" panose="02040503050406030204" pitchFamily="18" charset="0"/>
                        <a:sym typeface="Wingdings" pitchFamily="2" charset="2"/>
                      </a:rPr>
                      <m:t>𝑥</m:t>
                    </m:r>
                    <m:r>
                      <a:rPr lang="en-US" b="0" i="1">
                        <a:solidFill>
                          <a:schemeClr val="accent2">
                            <a:lumMod val="20000"/>
                            <a:lumOff val="80000"/>
                          </a:schemeClr>
                        </a:solidFill>
                        <a:latin typeface="Cambria Math" panose="02040503050406030204" pitchFamily="18" charset="0"/>
                        <a:sym typeface="Wingdings" pitchFamily="2" charset="2"/>
                      </a:rPr>
                      <m:t>+1</m:t>
                    </m:r>
                  </m:oMath>
                </a14:m>
                <a:r>
                  <a:rPr lang="en-US" dirty="0">
                    <a:solidFill>
                      <a:schemeClr val="accent2">
                        <a:lumMod val="20000"/>
                        <a:lumOff val="80000"/>
                      </a:schemeClr>
                    </a:solidFill>
                    <a:latin typeface="Georgia" panose="02040502050405020303" pitchFamily="18" charset="0"/>
                    <a:sym typeface="Wingdings" pitchFamily="2" charset="2"/>
                  </a:rPr>
                  <a:t>, is chosen as output of GP run.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exact function was found! (Again, this is not typical.)</a:t>
                </a: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5094237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Symbolic Regression via GP,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F911259F-7D09-8A43-A822-58A7E92FD41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i="1" dirty="0">
                    <a:solidFill>
                      <a:schemeClr val="accent2">
                        <a:lumMod val="20000"/>
                        <a:lumOff val="80000"/>
                      </a:schemeClr>
                    </a:solidFill>
                    <a:latin typeface="Georgia" panose="02040502050405020303" pitchFamily="18" charset="0"/>
                  </a:rPr>
                  <a:t>Concluding Remarks.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Note that the most fit individual incorporated a good trait (the quadratic term </a:t>
                </a:r>
                <a14:m>
                  <m:oMath xmlns:m="http://schemas.openxmlformats.org/officeDocument/2006/math">
                    <m:sSup>
                      <m:sSupPr>
                        <m:ctrlPr>
                          <a:rPr lang="en-US" i="1">
                            <a:solidFill>
                              <a:schemeClr val="accent2">
                                <a:lumMod val="20000"/>
                                <a:lumOff val="80000"/>
                              </a:schemeClr>
                            </a:solidFill>
                            <a:latin typeface="Cambria Math" panose="02040503050406030204" pitchFamily="18" charset="0"/>
                            <a:sym typeface="Wingdings" pitchFamily="2" charset="2"/>
                          </a:rPr>
                        </m:ctrlPr>
                      </m:sSupPr>
                      <m:e>
                        <m:r>
                          <a:rPr lang="en-US" i="1">
                            <a:solidFill>
                              <a:schemeClr val="accent2">
                                <a:lumMod val="20000"/>
                                <a:lumOff val="80000"/>
                              </a:schemeClr>
                            </a:solidFill>
                            <a:latin typeface="Cambria Math" panose="02040503050406030204" pitchFamily="18" charset="0"/>
                            <a:sym typeface="Wingdings" pitchFamily="2" charset="2"/>
                          </a:rPr>
                          <m:t>𝑥</m:t>
                        </m:r>
                      </m:e>
                      <m:sup>
                        <m:r>
                          <a:rPr lang="en-US" i="1">
                            <a:solidFill>
                              <a:schemeClr val="accent2">
                                <a:lumMod val="20000"/>
                                <a:lumOff val="80000"/>
                              </a:schemeClr>
                            </a:solidFill>
                            <a:latin typeface="Cambria Math" panose="02040503050406030204" pitchFamily="18" charset="0"/>
                            <a:sym typeface="Wingdings" pitchFamily="2" charset="2"/>
                          </a:rPr>
                          <m:t>2</m:t>
                        </m:r>
                      </m:sup>
                    </m:sSup>
                  </m:oMath>
                </a14:m>
                <a:r>
                  <a:rPr lang="en-US" dirty="0">
                    <a:solidFill>
                      <a:schemeClr val="accent2">
                        <a:lumMod val="20000"/>
                        <a:lumOff val="80000"/>
                      </a:schemeClr>
                    </a:solidFill>
                    <a:latin typeface="Georgia" panose="02040502050405020303" pitchFamily="18" charset="0"/>
                  </a:rPr>
                  <a:t>) from the first parent with two other good traits (the linear term </a:t>
                </a:r>
                <a14:m>
                  <m:oMath xmlns:m="http://schemas.openxmlformats.org/officeDocument/2006/math">
                    <m:r>
                      <a:rPr lang="en-US" b="0" i="1" smtClean="0">
                        <a:solidFill>
                          <a:schemeClr val="accent2">
                            <a:lumMod val="20000"/>
                            <a:lumOff val="80000"/>
                          </a:schemeClr>
                        </a:solidFill>
                        <a:latin typeface="Cambria Math" panose="02040503050406030204" pitchFamily="18" charset="0"/>
                        <a:sym typeface="Wingdings" pitchFamily="2" charset="2"/>
                      </a:rPr>
                      <m:t>𝑥</m:t>
                    </m:r>
                  </m:oMath>
                </a14:m>
                <a:r>
                  <a:rPr lang="en-US" dirty="0">
                    <a:solidFill>
                      <a:schemeClr val="accent2">
                        <a:lumMod val="20000"/>
                        <a:lumOff val="80000"/>
                      </a:schemeClr>
                    </a:solidFill>
                    <a:latin typeface="Georgia" panose="02040502050405020303" pitchFamily="18" charset="0"/>
                  </a:rPr>
                  <a:t> and the constant term of </a:t>
                </a:r>
                <a14:m>
                  <m:oMath xmlns:m="http://schemas.openxmlformats.org/officeDocument/2006/math">
                    <m:r>
                      <a:rPr lang="en-US" b="0" i="1" smtClean="0">
                        <a:solidFill>
                          <a:schemeClr val="accent2">
                            <a:lumMod val="20000"/>
                            <a:lumOff val="80000"/>
                          </a:schemeClr>
                        </a:solidFill>
                        <a:latin typeface="Cambria Math" panose="02040503050406030204" pitchFamily="18" charset="0"/>
                        <a:sym typeface="Wingdings" pitchFamily="2" charset="2"/>
                      </a:rPr>
                      <m:t>1</m:t>
                    </m:r>
                  </m:oMath>
                </a14:m>
                <a:r>
                  <a:rPr lang="en-US" dirty="0">
                    <a:solidFill>
                      <a:schemeClr val="accent2">
                        <a:lumMod val="20000"/>
                        <a:lumOff val="80000"/>
                      </a:schemeClr>
                    </a:solidFill>
                    <a:latin typeface="Georgia" panose="02040502050405020303" pitchFamily="18" charset="0"/>
                  </a:rPr>
                  <a:t>) from the second parent. </a:t>
                </a:r>
              </a:p>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Thus, the crossover operation used two fit parents to produce fitter offspring. </a:t>
                </a:r>
                <a:r>
                  <a:rPr lang="en-US" dirty="0">
                    <a:solidFill>
                      <a:schemeClr val="accent2">
                        <a:lumMod val="20000"/>
                        <a:lumOff val="80000"/>
                      </a:schemeClr>
                    </a:solidFill>
                    <a:latin typeface="Georgia" panose="02040502050405020303" pitchFamily="18" charset="0"/>
                  </a:rPr>
                  <a:t>(Just as in standard natural selection.)</a:t>
                </a:r>
              </a:p>
              <a:p>
                <a:pPr marL="548640" indent="-548640">
                  <a:lnSpc>
                    <a:spcPct val="100000"/>
                  </a:lnSpc>
                  <a:spcBef>
                    <a:spcPts val="0"/>
                  </a:spcBef>
                  <a:spcAft>
                    <a:spcPts val="1200"/>
                  </a:spcAft>
                  <a:buFont typeface="Wingdings" pitchFamily="2" charset="2"/>
                  <a:buChar char="v"/>
                </a:pPr>
                <a:r>
                  <a:rPr lang="en-US" b="1">
                    <a:solidFill>
                      <a:schemeClr val="accent2">
                        <a:lumMod val="20000"/>
                        <a:lumOff val="80000"/>
                      </a:schemeClr>
                    </a:solidFill>
                    <a:latin typeface="Georgia" panose="02040502050405020303" pitchFamily="18" charset="0"/>
                  </a:rPr>
                  <a:t>Separately, note</a:t>
                </a:r>
                <a:r>
                  <a:rPr lang="en-US" b="1" dirty="0">
                    <a:solidFill>
                      <a:schemeClr val="accent2">
                        <a:lumMod val="20000"/>
                        <a:lumOff val="80000"/>
                      </a:schemeClr>
                    </a:solidFill>
                    <a:latin typeface="Georgia" panose="02040502050405020303" pitchFamily="18" charset="0"/>
                  </a:rPr>
                  <a:t> that there could be other functions that exhibit a fitness of zero for this particular setup.</a:t>
                </a:r>
              </a:p>
              <a:p>
                <a:pPr marL="582613" indent="-582613">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mc:Choice>
        <mc:Fallback xmlns="">
          <p:sp>
            <p:nvSpPr>
              <p:cNvPr id="6" name="Subtitle 2">
                <a:extLst>
                  <a:ext uri="{FF2B5EF4-FFF2-40B4-BE49-F238E27FC236}">
                    <a16:creationId xmlns:a16="http://schemas.microsoft.com/office/drawing/2014/main" id="{F911259F-7D09-8A43-A822-58A7E92FD413}"/>
                  </a:ext>
                </a:extLst>
              </p:cNvPr>
              <p:cNvSpPr txBox="1">
                <a:spLocks noRot="1" noChangeAspect="1" noMove="1" noResize="1" noEditPoints="1" noAdjustHandles="1" noChangeArrowheads="1" noChangeShapeType="1" noTextEdit="1"/>
              </p:cNvSpPr>
              <p:nvPr/>
            </p:nvSpPr>
            <p:spPr>
              <a:xfrm>
                <a:off x="212313" y="1324860"/>
                <a:ext cx="11065287" cy="5114878"/>
              </a:xfrm>
              <a:prstGeom prst="rect">
                <a:avLst/>
              </a:prstGeom>
              <a:blipFill>
                <a:blip r:embed="rId5"/>
                <a:stretch>
                  <a:fillRect l="-1147" t="-1244" r="-91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2814273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39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b="1" dirty="0">
                <a:solidFill>
                  <a:schemeClr val="accent2">
                    <a:lumMod val="20000"/>
                    <a:lumOff val="80000"/>
                  </a:schemeClr>
                </a:solidFill>
                <a:highlight>
                  <a:srgbClr val="EC8858"/>
                </a:highlight>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 very brief look at some theory for GP. (~1 min)</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Second look at applications of GP. (~</a:t>
            </a:r>
            <a:r>
              <a:rPr lang="en-US">
                <a:solidFill>
                  <a:schemeClr val="accent2">
                    <a:lumMod val="20000"/>
                    <a:lumOff val="80000"/>
                  </a:schemeClr>
                </a:solidFill>
                <a:latin typeface="Georgia" panose="02040502050405020303" pitchFamily="18" charset="0"/>
              </a:rPr>
              <a:t>10</a:t>
            </a:r>
            <a:r>
              <a:rPr lang="en-US" dirty="0">
                <a:solidFill>
                  <a:schemeClr val="accent2">
                    <a:lumMod val="20000"/>
                    <a:lumOff val="80000"/>
                  </a:schemeClr>
                </a:solidFill>
                <a:latin typeface="Georgia" panose="02040502050405020303" pitchFamily="18" charset="0"/>
              </a:rPr>
              <a:t>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94271973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 very brief look at some theory for GP. (~1 mins)</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97562283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Is GP Godly?</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Maybe </a:t>
            </a:r>
            <a:r>
              <a:rPr lang="en-US">
                <a:solidFill>
                  <a:schemeClr val="accent2">
                    <a:lumMod val="20000"/>
                    <a:lumOff val="80000"/>
                  </a:schemeClr>
                </a:solidFill>
                <a:latin typeface="Georgia" panose="02040502050405020303" pitchFamily="18" charset="0"/>
              </a:rPr>
              <a:t>a little</a:t>
            </a:r>
            <a:r>
              <a:rPr lang="en-US" dirty="0">
                <a:solidFill>
                  <a:schemeClr val="accent2">
                    <a:lumMod val="20000"/>
                    <a:lumOff val="80000"/>
                  </a:schemeClr>
                </a:solidFill>
                <a:latin typeface="Georgia" panose="02040502050405020303" pitchFamily="18" charset="0"/>
              </a:rPr>
              <a:t>, but it is not (yet) a silver bullet.</a:t>
            </a:r>
          </a:p>
          <a:p>
            <a:pPr marL="1038225" lvl="1" indent="-581025">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GP can derive solutions that are not complex enough.</a:t>
            </a:r>
          </a:p>
          <a:p>
            <a:pPr marL="1038225" lvl="1" indent="-581025">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GP can derive solutions that are too complex. (</a:t>
            </a:r>
            <a:r>
              <a:rPr lang="en-US">
                <a:solidFill>
                  <a:schemeClr val="accent2">
                    <a:lumMod val="20000"/>
                    <a:lumOff val="80000"/>
                  </a:schemeClr>
                </a:solidFill>
                <a:latin typeface="Georgia" panose="02040502050405020303" pitchFamily="18" charset="0"/>
              </a:rPr>
              <a:t>Program bloat</a:t>
            </a:r>
            <a:r>
              <a:rPr lang="en-US" dirty="0">
                <a:solidFill>
                  <a:schemeClr val="accent2">
                    <a:lumMod val="20000"/>
                    <a:lumOff val="80000"/>
                  </a:schemeClr>
                </a:solidFill>
                <a:latin typeface="Georgia" panose="02040502050405020303" pitchFamily="18" charset="0"/>
              </a:rPr>
              <a:t>.)</a:t>
            </a:r>
          </a:p>
          <a:p>
            <a:pPr marL="1038225" lvl="1" indent="-581025">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GP can perform too slowly, in terms of runtime.</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Several decades have been spent </a:t>
            </a:r>
            <a:r>
              <a:rPr lang="en-US">
                <a:solidFill>
                  <a:schemeClr val="accent2">
                    <a:lumMod val="20000"/>
                    <a:lumOff val="80000"/>
                  </a:schemeClr>
                </a:solidFill>
                <a:latin typeface="Georgia" panose="02040502050405020303" pitchFamily="18" charset="0"/>
              </a:rPr>
              <a:t>by researchers </a:t>
            </a:r>
            <a:r>
              <a:rPr lang="en-US" dirty="0">
                <a:solidFill>
                  <a:schemeClr val="accent2">
                    <a:lumMod val="20000"/>
                    <a:lumOff val="80000"/>
                  </a:schemeClr>
                </a:solidFill>
                <a:latin typeface="Georgia" panose="02040502050405020303" pitchFamily="18" charset="0"/>
              </a:rPr>
              <a:t>exploring the above points and more.</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Many different implementations of GP now exist.</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Forms </a:t>
            </a:r>
            <a:r>
              <a:rPr lang="en-US">
                <a:solidFill>
                  <a:schemeClr val="accent2">
                    <a:lumMod val="20000"/>
                    <a:lumOff val="80000"/>
                  </a:schemeClr>
                </a:solidFill>
                <a:latin typeface="Georgia" panose="02040502050405020303" pitchFamily="18" charset="0"/>
              </a:rPr>
              <a:t>of GP have</a:t>
            </a:r>
            <a:r>
              <a:rPr lang="en-US" dirty="0">
                <a:solidFill>
                  <a:schemeClr val="accent2">
                    <a:lumMod val="20000"/>
                    <a:lumOff val="80000"/>
                  </a:schemeClr>
                </a:solidFill>
                <a:latin typeface="Georgia" panose="02040502050405020303" pitchFamily="18" charset="0"/>
              </a:rPr>
              <a:t> also</a:t>
            </a:r>
            <a:r>
              <a:rPr lang="en-US">
                <a:solidFill>
                  <a:schemeClr val="accent2">
                    <a:lumMod val="20000"/>
                    <a:lumOff val="80000"/>
                  </a:schemeClr>
                </a:solidFill>
                <a:latin typeface="Georgia" panose="02040502050405020303" pitchFamily="18" charset="0"/>
              </a:rPr>
              <a:t> been </a:t>
            </a:r>
            <a:r>
              <a:rPr lang="en-US" dirty="0">
                <a:solidFill>
                  <a:schemeClr val="accent2">
                    <a:lumMod val="20000"/>
                    <a:lumOff val="80000"/>
                  </a:schemeClr>
                </a:solidFill>
                <a:latin typeface="Georgia" panose="02040502050405020303" pitchFamily="18" charset="0"/>
              </a:rPr>
              <a:t>hybridized with other techniques</a:t>
            </a:r>
            <a:r>
              <a:rPr lang="en-US">
                <a:solidFill>
                  <a:schemeClr val="accent2">
                    <a:lumMod val="20000"/>
                    <a:lumOff val="80000"/>
                  </a:schemeClr>
                </a:solidFill>
                <a:latin typeface="Georgia" panose="02040502050405020303" pitchFamily="18" charset="0"/>
              </a:rPr>
              <a:t>, e.g., </a:t>
            </a:r>
            <a:r>
              <a:rPr lang="en-US" dirty="0">
                <a:solidFill>
                  <a:schemeClr val="accent2">
                    <a:lumMod val="20000"/>
                    <a:lumOff val="80000"/>
                  </a:schemeClr>
                </a:solidFill>
                <a:latin typeface="Georgia" panose="02040502050405020303" pitchFamily="18" charset="0"/>
              </a:rPr>
              <a:t>hill climbing, </a:t>
            </a:r>
            <a:r>
              <a:rPr lang="en-US">
                <a:solidFill>
                  <a:schemeClr val="accent2">
                    <a:lumMod val="20000"/>
                    <a:lumOff val="80000"/>
                  </a:schemeClr>
                </a:solidFill>
                <a:latin typeface="Georgia" panose="02040502050405020303" pitchFamily="18" charset="0"/>
              </a:rPr>
              <a:t>simulated annealing, </a:t>
            </a:r>
            <a:r>
              <a:rPr lang="en-US" dirty="0">
                <a:solidFill>
                  <a:schemeClr val="accent2">
                    <a:lumMod val="20000"/>
                    <a:lumOff val="80000"/>
                  </a:schemeClr>
                </a:solidFill>
                <a:latin typeface="Georgia" panose="02040502050405020303" pitchFamily="18" charset="0"/>
              </a:rPr>
              <a:t>etc.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58573661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a:solidFill>
                  <a:schemeClr val="accent2">
                    <a:lumMod val="20000"/>
                    <a:lumOff val="80000"/>
                  </a:schemeClr>
                </a:solidFill>
                <a:latin typeface="Georgia" panose="02040502050405020303" pitchFamily="18" charset="0"/>
              </a:rPr>
              <a:t>Variants</a:t>
            </a:r>
            <a:r>
              <a:rPr lang="en-US" sz="3700" dirty="0">
                <a:solidFill>
                  <a:schemeClr val="accent2">
                    <a:lumMod val="20000"/>
                    <a:lumOff val="80000"/>
                  </a:schemeClr>
                </a:solidFill>
                <a:latin typeface="Georgia" panose="02040502050405020303" pitchFamily="18" charset="0"/>
              </a:rPr>
              <a:t> of Tree-based GP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Many different initialization strategies have been proposed, in addition to full, grow, and ramped half-and-half.</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Why? Because the initial shape of the tree affects the search algorithm!</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Biasing the initial population in some way can help the search algorithm start in a meaningful part of the search space.</a:t>
            </a:r>
          </a:p>
          <a:p>
            <a:pPr marL="582613" indent="-582613">
              <a:lnSpc>
                <a:spcPct val="100000"/>
              </a:lnSpc>
              <a:spcBef>
                <a:spcPts val="0"/>
              </a:spcBef>
              <a:spcAft>
                <a:spcPts val="1200"/>
              </a:spcAft>
              <a:buFont typeface="Wingdings" pitchFamily="2" charset="2"/>
              <a:buChar char="v"/>
            </a:pPr>
            <a:r>
              <a:rPr lang="en-US">
                <a:solidFill>
                  <a:schemeClr val="accent2">
                    <a:lumMod val="20000"/>
                    <a:lumOff val="80000"/>
                  </a:schemeClr>
                </a:solidFill>
                <a:latin typeface="Georgia" panose="02040502050405020303" pitchFamily="18" charset="0"/>
              </a:rPr>
              <a:t>Variants</a:t>
            </a:r>
            <a:r>
              <a:rPr lang="en-US" dirty="0">
                <a:solidFill>
                  <a:schemeClr val="accent2">
                    <a:lumMod val="20000"/>
                    <a:lumOff val="80000"/>
                  </a:schemeClr>
                </a:solidFill>
                <a:latin typeface="Georgia" panose="02040502050405020303" pitchFamily="18" charset="0"/>
              </a:rPr>
              <a:t> of the standard genetic operations and additional genetic operations can help.</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Some additional structure (by </a:t>
            </a:r>
            <a:r>
              <a:rPr lang="en-US">
                <a:solidFill>
                  <a:schemeClr val="accent2">
                    <a:lumMod val="20000"/>
                    <a:lumOff val="80000"/>
                  </a:schemeClr>
                </a:solidFill>
                <a:latin typeface="Georgia" panose="02040502050405020303" pitchFamily="18" charset="0"/>
              </a:rPr>
              <a:t>way of software </a:t>
            </a:r>
            <a:r>
              <a:rPr lang="en-US" dirty="0">
                <a:solidFill>
                  <a:schemeClr val="accent2">
                    <a:lumMod val="20000"/>
                    <a:lumOff val="80000"/>
                  </a:schemeClr>
                </a:solidFill>
                <a:latin typeface="Georgia" panose="02040502050405020303" pitchFamily="18" charset="0"/>
              </a:rPr>
              <a:t>libraries, grammars, etc.) can be incorporated to allow for more modularity </a:t>
            </a:r>
            <a:r>
              <a:rPr lang="en-US">
                <a:solidFill>
                  <a:schemeClr val="accent2">
                    <a:lumMod val="20000"/>
                    <a:lumOff val="80000"/>
                  </a:schemeClr>
                </a:solidFill>
                <a:latin typeface="Georgia" panose="02040502050405020303" pitchFamily="18" charset="0"/>
              </a:rPr>
              <a:t>or constraints</a:t>
            </a:r>
            <a:r>
              <a:rPr lang="en-US" dirty="0">
                <a:solidFill>
                  <a:schemeClr val="accent2">
                    <a:lumMod val="20000"/>
                    <a:lumOff val="80000"/>
                  </a:schemeClr>
                </a:solidFill>
                <a:latin typeface="Georgia" panose="02040502050405020303" pitchFamily="18" charset="0"/>
              </a:rPr>
              <a:t>.</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79202929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Additional </a:t>
            </a:r>
            <a:r>
              <a:rPr lang="en-US" sz="3700">
                <a:solidFill>
                  <a:schemeClr val="accent2">
                    <a:lumMod val="20000"/>
                    <a:lumOff val="80000"/>
                  </a:schemeClr>
                </a:solidFill>
                <a:latin typeface="Georgia" panose="02040502050405020303" pitchFamily="18" charset="0"/>
              </a:rPr>
              <a:t>Variants</a:t>
            </a:r>
            <a:r>
              <a:rPr lang="en-US" sz="3700" dirty="0">
                <a:solidFill>
                  <a:schemeClr val="accent2">
                    <a:lumMod val="20000"/>
                    <a:lumOff val="80000"/>
                  </a:schemeClr>
                </a:solidFill>
                <a:latin typeface="Georgia" panose="02040502050405020303" pitchFamily="18" charset="0"/>
              </a:rPr>
              <a:t> of GP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335674"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Linear GP represents programs with sequential series of instructions, to be more like typical computer programs.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Graph-based GP (e.g., Parallel Distributed GP, Cartesian GP, etc.), aims to represent programs with different types of graphs.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Probabilistic GP uses probability distributions to decide how to evolve programs, so that there may be higher fitness values.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Multi-objective GP optimizes multiple fitness objectives simultaneously.</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GP can be hardware-accelerated with </a:t>
            </a:r>
            <a:r>
              <a:rPr lang="en-US">
                <a:solidFill>
                  <a:schemeClr val="accent2">
                    <a:lumMod val="20000"/>
                    <a:lumOff val="80000"/>
                  </a:schemeClr>
                </a:solidFill>
                <a:latin typeface="Georgia" panose="02040502050405020303" pitchFamily="18" charset="0"/>
              </a:rPr>
              <a:t>distributed computing, GPUs, and FPGAs.</a:t>
            </a: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23038755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b="1" dirty="0">
                <a:solidFill>
                  <a:schemeClr val="accent2">
                    <a:lumMod val="20000"/>
                    <a:lumOff val="80000"/>
                  </a:schemeClr>
                </a:solidFill>
                <a:highlight>
                  <a:srgbClr val="EC8858"/>
                </a:highlight>
                <a:latin typeface="Georgia" panose="02040502050405020303" pitchFamily="18" charset="0"/>
              </a:rPr>
              <a:t>A very brief look at some theory for GP. (~1 min)</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32532464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Some</a:t>
            </a:r>
            <a:r>
              <a:rPr lang="en-US" sz="3700">
                <a:solidFill>
                  <a:schemeClr val="accent2">
                    <a:lumMod val="20000"/>
                    <a:lumOff val="80000"/>
                  </a:schemeClr>
                </a:solidFill>
                <a:latin typeface="Georgia" panose="02040502050405020303" pitchFamily="18" charset="0"/>
              </a:rPr>
              <a:t> </a:t>
            </a:r>
            <a:r>
              <a:rPr lang="en-US" sz="3700" dirty="0">
                <a:solidFill>
                  <a:schemeClr val="accent2">
                    <a:lumMod val="20000"/>
                    <a:lumOff val="80000"/>
                  </a:schemeClr>
                </a:solidFill>
                <a:latin typeface="Georgia" panose="02040502050405020303" pitchFamily="18" charset="0"/>
              </a:rPr>
              <a:t>Theory for GP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Ultimately, GP is a search technique that explores the space of computer programs.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Understanding mathematical models of evolutionary search and structures of search spaces is crucial to understanding when and how GP may or may not be successful.</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Much is yet to be understood about such general characteristics of GP.</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GP commonly experiences </a:t>
            </a:r>
            <a:r>
              <a:rPr lang="en-US" i="1" dirty="0">
                <a:solidFill>
                  <a:schemeClr val="accent2">
                    <a:lumMod val="20000"/>
                    <a:lumOff val="80000"/>
                  </a:schemeClr>
                </a:solidFill>
                <a:latin typeface="Georgia" panose="02040502050405020303" pitchFamily="18" charset="0"/>
              </a:rPr>
              <a:t>bloat</a:t>
            </a:r>
            <a:r>
              <a:rPr lang="en-US" dirty="0">
                <a:solidFill>
                  <a:schemeClr val="accent2">
                    <a:lumMod val="20000"/>
                    <a:lumOff val="80000"/>
                  </a:schemeClr>
                </a:solidFill>
                <a:latin typeface="Georgia" panose="02040502050405020303" pitchFamily="18" charset="0"/>
              </a:rPr>
              <a:t>, where programs of enormous size are unintentionally generated. Understanding why bloat happens and how to combat it is another key theoretical research subfield of GP.</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38642303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A very brief look at some theory for GP. (~1 min)</a:t>
            </a:r>
          </a:p>
          <a:p>
            <a:pPr marL="1039813" lvl="1" indent="-582613">
              <a:lnSpc>
                <a:spcPct val="100000"/>
              </a:lnSpc>
              <a:spcBef>
                <a:spcPts val="0"/>
              </a:spcBef>
              <a:spcAft>
                <a:spcPts val="1200"/>
              </a:spcAft>
              <a:buFont typeface="Wingdings" pitchFamily="2" charset="2"/>
              <a:buChar char="Ø"/>
            </a:pPr>
            <a:r>
              <a:rPr lang="en-US" b="1" dirty="0">
                <a:solidFill>
                  <a:schemeClr val="accent2">
                    <a:lumMod val="20000"/>
                    <a:lumOff val="80000"/>
                  </a:schemeClr>
                </a:solidFill>
                <a:highlight>
                  <a:srgbClr val="EC8858"/>
                </a:highlight>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218105175"/>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Where GP has Done Well</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Unknown, untrusted, or misunderstood relationship between variables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Finding the size and shape of the solution is a major part of the problem</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Significant amounts of test data are available</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GP and other machine learning techniques benefit from having a lot of data.</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87908533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Where GP has Done Well,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For problems where finding solutions is hard, but there are readily available simulation tools</a:t>
            </a:r>
          </a:p>
          <a:p>
            <a:pPr marL="1028700" lvl="1" indent="-57150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rPr>
              <a:t>Circuit simulation (e.g., SPICE), vehicle/aircraft simulation, etc.</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When conventional mathematical analysis does not, or cannot, provide analytic solutions</a:t>
            </a:r>
          </a:p>
          <a:p>
            <a:pPr marL="1028700" lvl="1" indent="-57150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rPr>
              <a:t>Unless GP’s solution has other benefits (power consumption, run time, etc.)</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32849243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Where GP has Done Well, cont.</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When an approximate solution is acceptable</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Sometimes an approximate solution is the only possible solution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Small improvements in performance are often measured and highly desired</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Generic examples: satellite antenna design, evolution of new quantum computing algorithms that out-performed all previous approaches. No analytical solutions</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4182615526"/>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Applications – Symbolic Regression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49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One very popular use case for GP is symbolic regression.</a:t>
            </a:r>
          </a:p>
          <a:p>
            <a:pPr marL="1028700" lvl="1" indent="-57150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rPr>
              <a:t>Not reliant on knowledge of the exact underlying function(s)</a:t>
            </a:r>
          </a:p>
          <a:p>
            <a:pPr marL="1028700" lvl="1" indent="-57150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rPr>
              <a:t>One of the earliest applications of GP, and still a very popular one</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620616817"/>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a:t>
            </a:r>
            <a:r>
              <a:rPr lang="en-US" strike="sngStrike">
                <a:solidFill>
                  <a:schemeClr val="accent2">
                    <a:lumMod val="20000"/>
                    <a:lumOff val="80000"/>
                  </a:schemeClr>
                </a:solidFill>
                <a:latin typeface="Georgia" panose="02040502050405020303" pitchFamily="18" charset="0"/>
              </a:rPr>
              <a:t>2 </a:t>
            </a:r>
            <a:r>
              <a:rPr lang="en-US" strike="sngStrike" dirty="0">
                <a:solidFill>
                  <a:schemeClr val="accent2">
                    <a:lumMod val="20000"/>
                    <a:lumOff val="80000"/>
                  </a:schemeClr>
                </a:solidFill>
                <a:latin typeface="Georgia" panose="02040502050405020303" pitchFamily="18" charset="0"/>
              </a:rPr>
              <a:t>mins)</a:t>
            </a:r>
          </a:p>
          <a:p>
            <a:pPr marL="548640" indent="-548640">
              <a:lnSpc>
                <a:spcPct val="100000"/>
              </a:lnSpc>
              <a:spcBef>
                <a:spcPts val="0"/>
              </a:spcBef>
              <a:spcAft>
                <a:spcPts val="1200"/>
              </a:spcAft>
              <a:buFont typeface="Wingdings" pitchFamily="2" charset="2"/>
              <a:buChar char="v"/>
            </a:pPr>
            <a:r>
              <a:rPr lang="en-US" b="1"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b="1" dirty="0">
                <a:solidFill>
                  <a:schemeClr val="accent2">
                    <a:lumMod val="20000"/>
                    <a:lumOff val="80000"/>
                  </a:schemeClr>
                </a:solidFill>
                <a:highlight>
                  <a:srgbClr val="EC8858"/>
                </a:highlight>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 very brief look at some theory for GP. (~1 </a:t>
            </a:r>
            <a:r>
              <a:rPr lang="en-US">
                <a:solidFill>
                  <a:schemeClr val="accent2">
                    <a:lumMod val="20000"/>
                    <a:lumOff val="80000"/>
                  </a:schemeClr>
                </a:solidFill>
                <a:latin typeface="Georgia" panose="02040502050405020303" pitchFamily="18" charset="0"/>
              </a:rPr>
              <a:t>min</a:t>
            </a:r>
            <a:r>
              <a:rPr lang="en-US" dirty="0">
                <a:solidFill>
                  <a:schemeClr val="accent2">
                    <a:lumMod val="20000"/>
                    <a:lumOff val="80000"/>
                  </a:schemeClr>
                </a:solidFill>
                <a:latin typeface="Georgia" panose="02040502050405020303" pitchFamily="18" charset="0"/>
              </a:rPr>
              <a:t>)</a:t>
            </a:r>
          </a:p>
          <a:p>
            <a:pPr marL="1039813" lvl="1" indent="-582613">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50586359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Applications – Symbolic Regression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50</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Real application (soft sensor)</a:t>
            </a:r>
          </a:p>
          <a:p>
            <a:pPr marL="1028700" lvl="1" indent="-57150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rPr>
              <a:t>Generate approximately the same result as a real sensor would, given data from other </a:t>
            </a:r>
            <a:r>
              <a:rPr lang="en-US" i="1" dirty="0">
                <a:solidFill>
                  <a:schemeClr val="accent2">
                    <a:lumMod val="20000"/>
                    <a:lumOff val="80000"/>
                  </a:schemeClr>
                </a:solidFill>
                <a:latin typeface="Georgia" panose="02040502050405020303" pitchFamily="18" charset="0"/>
              </a:rPr>
              <a:t>hard</a:t>
            </a:r>
            <a:r>
              <a:rPr lang="en-US" dirty="0">
                <a:solidFill>
                  <a:schemeClr val="accent2">
                    <a:lumMod val="20000"/>
                    <a:lumOff val="80000"/>
                  </a:schemeClr>
                </a:solidFill>
                <a:latin typeface="Georgia" panose="02040502050405020303" pitchFamily="18" charset="0"/>
              </a:rPr>
              <a:t>, or actual sensors. </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4E9BAAD5-7332-4A83-BFC8-68D0136CFDE5}"/>
              </a:ext>
            </a:extLst>
          </p:cNvPr>
          <p:cNvPicPr>
            <a:picLocks noChangeAspect="1"/>
          </p:cNvPicPr>
          <p:nvPr/>
        </p:nvPicPr>
        <p:blipFill>
          <a:blip r:embed="rId5"/>
          <a:stretch>
            <a:fillRect/>
          </a:stretch>
        </p:blipFill>
        <p:spPr>
          <a:xfrm>
            <a:off x="1794758" y="2793213"/>
            <a:ext cx="8602483" cy="354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Rounded Corners 3">
            <a:extLst>
              <a:ext uri="{FF2B5EF4-FFF2-40B4-BE49-F238E27FC236}">
                <a16:creationId xmlns:a16="http://schemas.microsoft.com/office/drawing/2014/main" id="{4EABCCD2-EC42-4161-B4F6-C53B63D57AB1}"/>
              </a:ext>
            </a:extLst>
          </p:cNvPr>
          <p:cNvSpPr/>
          <p:nvPr/>
        </p:nvSpPr>
        <p:spPr>
          <a:xfrm>
            <a:off x="4912167" y="3882299"/>
            <a:ext cx="459933" cy="4515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a:t>
            </a:r>
            <a:endParaRPr lang="en-US" dirty="0"/>
          </a:p>
        </p:txBody>
      </p:sp>
      <p:sp>
        <p:nvSpPr>
          <p:cNvPr id="9" name="Rectangle: Rounded Corners 8">
            <a:extLst>
              <a:ext uri="{FF2B5EF4-FFF2-40B4-BE49-F238E27FC236}">
                <a16:creationId xmlns:a16="http://schemas.microsoft.com/office/drawing/2014/main" id="{58519A67-40CC-48AE-941D-788B8A1DA52F}"/>
              </a:ext>
            </a:extLst>
          </p:cNvPr>
          <p:cNvSpPr/>
          <p:nvPr/>
        </p:nvSpPr>
        <p:spPr>
          <a:xfrm>
            <a:off x="3242562" y="4333875"/>
            <a:ext cx="459933" cy="4515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T1</a:t>
            </a:r>
            <a:endParaRPr lang="en-US" sz="1100" dirty="0"/>
          </a:p>
        </p:txBody>
      </p:sp>
      <p:sp>
        <p:nvSpPr>
          <p:cNvPr id="10" name="Rectangle: Rounded Corners 9">
            <a:extLst>
              <a:ext uri="{FF2B5EF4-FFF2-40B4-BE49-F238E27FC236}">
                <a16:creationId xmlns:a16="http://schemas.microsoft.com/office/drawing/2014/main" id="{D2F4C656-76F3-4BA1-BB39-F2A5F14A1465}"/>
              </a:ext>
            </a:extLst>
          </p:cNvPr>
          <p:cNvSpPr/>
          <p:nvPr/>
        </p:nvSpPr>
        <p:spPr>
          <a:xfrm>
            <a:off x="6589935" y="4112512"/>
            <a:ext cx="459933" cy="4515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T2</a:t>
            </a:r>
            <a:endParaRPr lang="en-US" sz="1100" dirty="0"/>
          </a:p>
        </p:txBody>
      </p:sp>
    </p:spTree>
    <p:custDataLst>
      <p:tags r:id="rId1"/>
    </p:custDataLst>
    <p:extLst>
      <p:ext uri="{BB962C8B-B14F-4D97-AF65-F5344CB8AC3E}">
        <p14:creationId xmlns:p14="http://schemas.microsoft.com/office/powerpoint/2010/main" val="136494140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Human Competitiveness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51</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One of the main goals of fields such as artificial intelligence and machine learning is to produce human-like results using machines/computers.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Alan Turing developed the </a:t>
            </a:r>
            <a:r>
              <a:rPr lang="en-US" i="1" dirty="0">
                <a:solidFill>
                  <a:schemeClr val="accent2">
                    <a:lumMod val="20000"/>
                    <a:lumOff val="80000"/>
                  </a:schemeClr>
                </a:solidFill>
                <a:latin typeface="Georgia" panose="02040502050405020303" pitchFamily="18" charset="0"/>
              </a:rPr>
              <a:t>Turing test</a:t>
            </a:r>
            <a:r>
              <a:rPr lang="en-US" dirty="0">
                <a:solidFill>
                  <a:schemeClr val="accent2">
                    <a:lumMod val="20000"/>
                    <a:lumOff val="80000"/>
                  </a:schemeClr>
                </a:solidFill>
                <a:latin typeface="Georgia" panose="02040502050405020303" pitchFamily="18" charset="0"/>
              </a:rPr>
              <a:t> to objectively assess machine </a:t>
            </a:r>
            <a:r>
              <a:rPr lang="en-US" i="1" dirty="0">
                <a:solidFill>
                  <a:schemeClr val="accent2">
                    <a:lumMod val="20000"/>
                    <a:lumOff val="80000"/>
                  </a:schemeClr>
                </a:solidFill>
                <a:latin typeface="Georgia" panose="02040502050405020303" pitchFamily="18" charset="0"/>
              </a:rPr>
              <a:t>intelligence</a:t>
            </a:r>
            <a:r>
              <a:rPr lang="en-US" dirty="0">
                <a:solidFill>
                  <a:schemeClr val="accent2">
                    <a:lumMod val="20000"/>
                    <a:lumOff val="80000"/>
                  </a:schemeClr>
                </a:solidFill>
                <a:latin typeface="Georgia" panose="02040502050405020303" pitchFamily="18" charset="0"/>
              </a:rPr>
              <a:t>.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Decades later, the idea of </a:t>
            </a:r>
            <a:r>
              <a:rPr lang="en-US" i="1" dirty="0">
                <a:solidFill>
                  <a:schemeClr val="accent2">
                    <a:lumMod val="20000"/>
                    <a:lumOff val="80000"/>
                  </a:schemeClr>
                </a:solidFill>
                <a:latin typeface="Georgia" panose="02040502050405020303" pitchFamily="18" charset="0"/>
              </a:rPr>
              <a:t>human competitiveness</a:t>
            </a:r>
            <a:r>
              <a:rPr lang="en-US" dirty="0">
                <a:solidFill>
                  <a:schemeClr val="accent2">
                    <a:lumMod val="20000"/>
                    <a:lumOff val="80000"/>
                  </a:schemeClr>
                </a:solidFill>
                <a:latin typeface="Georgia" panose="02040502050405020303" pitchFamily="18" charset="0"/>
              </a:rPr>
              <a:t> was introduced by Koza, Bennett, and Stiffelman, and was a better metric than </a:t>
            </a:r>
            <a:r>
              <a:rPr lang="en-US" i="1" dirty="0">
                <a:solidFill>
                  <a:schemeClr val="accent2">
                    <a:lumMod val="20000"/>
                    <a:lumOff val="80000"/>
                  </a:schemeClr>
                </a:solidFill>
                <a:latin typeface="Georgia" panose="02040502050405020303" pitchFamily="18" charset="0"/>
              </a:rPr>
              <a:t>intelligence</a:t>
            </a:r>
            <a:r>
              <a:rPr lang="en-US" dirty="0">
                <a:solidFill>
                  <a:schemeClr val="accent2">
                    <a:lumMod val="20000"/>
                    <a:lumOff val="80000"/>
                  </a:schemeClr>
                </a:solidFill>
                <a:latin typeface="Georgia" panose="02040502050405020303" pitchFamily="18" charset="0"/>
              </a:rPr>
              <a:t>. </a:t>
            </a: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98211954"/>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Human Competitiveness - Criteria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52</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7840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solidFill>
                  <a:schemeClr val="accent2">
                    <a:lumMod val="20000"/>
                    <a:lumOff val="80000"/>
                  </a:schemeClr>
                </a:solidFill>
                <a:latin typeface="Georgia" panose="02040502050405020303" pitchFamily="18" charset="0"/>
              </a:rPr>
              <a:t>An automatically generated result should only be considered competitive if at least one of the following are true: </a:t>
            </a: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sz="2400"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
        <p:nvSpPr>
          <p:cNvPr id="6" name="Subtitle 2">
            <a:extLst>
              <a:ext uri="{FF2B5EF4-FFF2-40B4-BE49-F238E27FC236}">
                <a16:creationId xmlns:a16="http://schemas.microsoft.com/office/drawing/2014/main" id="{0767A394-C443-4081-A66E-92897144F024}"/>
              </a:ext>
            </a:extLst>
          </p:cNvPr>
          <p:cNvSpPr txBox="1">
            <a:spLocks/>
          </p:cNvSpPr>
          <p:nvPr/>
        </p:nvSpPr>
        <p:spPr>
          <a:xfrm>
            <a:off x="212314" y="2317739"/>
            <a:ext cx="5760120" cy="39677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Already patented, is an improvement over an existing patent, or would qualify today as a patent.</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At least as good as a result published in a peer-reviewed journal.</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At least as good as a result maintained by an internationally recognized panel of experts. </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Publishable as a new scientific result, independent of the fact that it was mechanically created. </a:t>
            </a:r>
          </a:p>
          <a:p>
            <a:pPr marL="548640" indent="-548640">
              <a:lnSpc>
                <a:spcPct val="100000"/>
              </a:lnSpc>
              <a:spcBef>
                <a:spcPts val="0"/>
              </a:spcBef>
              <a:spcAft>
                <a:spcPts val="1200"/>
              </a:spcAft>
              <a:buFont typeface="Wingdings" pitchFamily="2" charset="2"/>
              <a:buChar char="v"/>
            </a:pPr>
            <a:endParaRPr lang="en-US" sz="2000"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sz="2000" dirty="0">
              <a:solidFill>
                <a:schemeClr val="accent2">
                  <a:lumMod val="20000"/>
                  <a:lumOff val="80000"/>
                </a:schemeClr>
              </a:solidFill>
              <a:latin typeface="Georgia" panose="02040502050405020303" pitchFamily="18" charset="0"/>
            </a:endParaRPr>
          </a:p>
        </p:txBody>
      </p:sp>
      <p:sp>
        <p:nvSpPr>
          <p:cNvPr id="9" name="Subtitle 2">
            <a:extLst>
              <a:ext uri="{FF2B5EF4-FFF2-40B4-BE49-F238E27FC236}">
                <a16:creationId xmlns:a16="http://schemas.microsoft.com/office/drawing/2014/main" id="{26A8EB83-06A0-40CE-A2C0-FC99B0C65613}"/>
              </a:ext>
            </a:extLst>
          </p:cNvPr>
          <p:cNvSpPr txBox="1">
            <a:spLocks/>
          </p:cNvSpPr>
          <p:nvPr/>
        </p:nvSpPr>
        <p:spPr>
          <a:xfrm>
            <a:off x="6219566" y="2317740"/>
            <a:ext cx="5760120" cy="39677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At least as good as the most recent human-created solution to a long-standing problem for which there has been increasingly better human-created solutions.</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At least as good as a result considered an achievement when it was first discovered.</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Solves a problem of indisputable difficulty in its field.</a:t>
            </a:r>
          </a:p>
          <a:p>
            <a:pPr marL="548640" indent="-548640">
              <a:lnSpc>
                <a:spcPct val="100000"/>
              </a:lnSpc>
              <a:spcBef>
                <a:spcPts val="0"/>
              </a:spcBef>
              <a:spcAft>
                <a:spcPts val="1200"/>
              </a:spcAft>
              <a:buFont typeface="Wingdings" pitchFamily="2" charset="2"/>
              <a:buChar char="v"/>
            </a:pPr>
            <a:r>
              <a:rPr lang="en-US" sz="2000" dirty="0">
                <a:solidFill>
                  <a:schemeClr val="accent2">
                    <a:lumMod val="20000"/>
                    <a:lumOff val="80000"/>
                  </a:schemeClr>
                </a:solidFill>
                <a:latin typeface="Georgia" panose="02040502050405020303" pitchFamily="18" charset="0"/>
              </a:rPr>
              <a:t>Holds its own or wins a competition involving human contestants (humans or human-written programs)</a:t>
            </a:r>
          </a:p>
          <a:p>
            <a:pPr marL="548640" indent="-548640">
              <a:lnSpc>
                <a:spcPct val="100000"/>
              </a:lnSpc>
              <a:spcBef>
                <a:spcPts val="0"/>
              </a:spcBef>
              <a:spcAft>
                <a:spcPts val="1200"/>
              </a:spcAft>
              <a:buFont typeface="Wingdings" pitchFamily="2" charset="2"/>
              <a:buChar char="v"/>
            </a:pPr>
            <a:endParaRPr lang="en-US" sz="2000" dirty="0">
              <a:solidFill>
                <a:schemeClr val="accent2">
                  <a:lumMod val="20000"/>
                  <a:lumOff val="80000"/>
                </a:schemeClr>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74442745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Human Competitiveness – Examples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53</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Creation of a competitive soccer-playing program (RoboCup 1997 competition) (</a:t>
            </a:r>
            <a:r>
              <a:rPr lang="en-US" dirty="0">
                <a:solidFill>
                  <a:schemeClr val="accent2">
                    <a:lumMod val="20000"/>
                    <a:lumOff val="80000"/>
                  </a:schemeClr>
                </a:solidFill>
                <a:latin typeface="Georgia" panose="02040502050405020303" pitchFamily="18" charset="0"/>
                <a:hlinkClick r:id="rId5">
                  <a:extLst>
                    <a:ext uri="{A12FA001-AC4F-418D-AE19-62706E023703}">
                      <ahyp:hlinkClr xmlns:ahyp="http://schemas.microsoft.com/office/drawing/2018/hyperlinkcolor" val="tx"/>
                    </a:ext>
                  </a:extLst>
                </a:hlinkClick>
              </a:rPr>
              <a:t>https://www.youtube.com/watch?v=4QtBSDSC2pk</a:t>
            </a:r>
            <a:r>
              <a:rPr lang="en-US" dirty="0">
                <a:solidFill>
                  <a:schemeClr val="accent2">
                    <a:lumMod val="20000"/>
                    <a:lumOff val="80000"/>
                  </a:schemeClr>
                </a:solidFill>
                <a:latin typeface="Georgia" panose="02040502050405020303" pitchFamily="18" charset="0"/>
              </a:rPr>
              <a:t>)</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Creation of algorithms for the identification of protein characteristics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Creation of a sorting network for seven items using only 16 steps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Synthesis of topologies for PID and non-PID controllers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Synthesis of analog circuits (amplifiers, circuits computing mathematical equations, robot control, thermometer, etc.)</a:t>
            </a:r>
          </a:p>
          <a:p>
            <a:pPr marL="0"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4289103598"/>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Human Competitiveness – The </a:t>
            </a:r>
            <a:r>
              <a:rPr lang="en-US" sz="3700" i="1" dirty="0">
                <a:solidFill>
                  <a:schemeClr val="accent2">
                    <a:lumMod val="20000"/>
                    <a:lumOff val="80000"/>
                  </a:schemeClr>
                </a:solidFill>
                <a:latin typeface="Georgia" panose="02040502050405020303" pitchFamily="18" charset="0"/>
              </a:rPr>
              <a:t>Humies</a:t>
            </a:r>
            <a:r>
              <a:rPr lang="en-US" sz="3700" dirty="0">
                <a:solidFill>
                  <a:schemeClr val="accent2">
                    <a:lumMod val="20000"/>
                    <a:lumOff val="80000"/>
                  </a:schemeClr>
                </a:solidFill>
                <a:latin typeface="Georgia" panose="02040502050405020303" pitchFamily="18" charset="0"/>
              </a:rPr>
              <a:t>	</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54</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a:t>
            </a:r>
            <a:r>
              <a:rPr lang="en-US" i="1" dirty="0">
                <a:solidFill>
                  <a:schemeClr val="accent2">
                    <a:lumMod val="20000"/>
                    <a:lumOff val="80000"/>
                  </a:schemeClr>
                </a:solidFill>
                <a:latin typeface="Georgia" panose="02040502050405020303" pitchFamily="18" charset="0"/>
              </a:rPr>
              <a:t>Humies</a:t>
            </a:r>
            <a:r>
              <a:rPr lang="en-US" dirty="0">
                <a:solidFill>
                  <a:schemeClr val="accent2">
                    <a:lumMod val="20000"/>
                    <a:lumOff val="80000"/>
                  </a:schemeClr>
                </a:solidFill>
                <a:latin typeface="Georgia" panose="02040502050405020303" pitchFamily="18" charset="0"/>
              </a:rPr>
              <a:t> is a competition held annually at ACM’s </a:t>
            </a:r>
            <a:r>
              <a:rPr lang="en-US" i="1" dirty="0">
                <a:solidFill>
                  <a:schemeClr val="accent2">
                    <a:lumMod val="20000"/>
                    <a:lumOff val="80000"/>
                  </a:schemeClr>
                </a:solidFill>
                <a:latin typeface="Georgia" panose="02040502050405020303" pitchFamily="18" charset="0"/>
              </a:rPr>
              <a:t>Genetic and Evolutionary Computation Conference</a:t>
            </a:r>
            <a:r>
              <a:rPr lang="en-US" dirty="0">
                <a:solidFill>
                  <a:schemeClr val="accent2">
                    <a:lumMod val="20000"/>
                    <a:lumOff val="80000"/>
                  </a:schemeClr>
                </a:solidFill>
                <a:latin typeface="Georgia" panose="02040502050405020303" pitchFamily="18" charset="0"/>
              </a:rPr>
              <a:t>, and a $10,000 prize is awarded to projects that have produced human-competitive results. </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 following web page contains a list of all human-competitive awards given since 2004: </a:t>
            </a:r>
          </a:p>
          <a:p>
            <a:pPr marL="1028700" lvl="1" indent="-514350">
              <a:lnSpc>
                <a:spcPct val="100000"/>
              </a:lnSpc>
              <a:spcBef>
                <a:spcPts val="0"/>
              </a:spcBef>
              <a:spcAft>
                <a:spcPts val="1200"/>
              </a:spcAft>
              <a:buFont typeface="Wingdings" panose="05000000000000000000" pitchFamily="2" charset="2"/>
              <a:buChar char="Ø"/>
            </a:pPr>
            <a:r>
              <a:rPr lang="en-US" dirty="0">
                <a:solidFill>
                  <a:schemeClr val="accent2">
                    <a:lumMod val="20000"/>
                    <a:lumOff val="80000"/>
                  </a:schemeClr>
                </a:solidFill>
                <a:latin typeface="Georgia" panose="02040502050405020303" pitchFamily="18" charset="0"/>
                <a:hlinkClick r:id="rId5">
                  <a:extLst>
                    <a:ext uri="{A12FA001-AC4F-418D-AE19-62706E023703}">
                      <ahyp:hlinkClr xmlns:ahyp="http://schemas.microsoft.com/office/drawing/2018/hyperlinkcolor" val="tx"/>
                    </a:ext>
                  </a:extLst>
                </a:hlinkClick>
              </a:rPr>
              <a:t>http://www.human-competitive.org/awards</a:t>
            </a: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93284933"/>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Applications – Image and Signal Processing</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55</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GP has also seen success in the field of image and signal processing, e.g.:</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Military applications (radar-based ship detection, airborne photo vehicle detection, civilian surveillance, etc.)</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Geographical studies (polar ice feature searching, searching for valuable minerals)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Digital filtering and neural networks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Preprocessing images to find points of interest</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Image classification and speech recognition</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Text recognition in more difficult written languages (Arabic, Chinese, etc.)</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56736737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More Applications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Medicine and biology</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Make predictions about behavior and properties of biological systems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Bioinformatics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Computational chemistry (properties of molecules and their interactions)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Industrial process control</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Control of industrial milling and cutting machinery</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Detecting bomb fragments and unexploded ordnance </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Reduce cost of running jet engines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Control of IC fabrication plant</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66176008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More Applications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Media generation</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Video games (bots, AI for humans to compete with)</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Movie feature generation (herds of animals, flocks of birds, insects, etc.) is more easily generated by evolutionary programs as opposed to manually by human graphic designers</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Compression</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Lossy/lossless image compression</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Fractals</a:t>
            </a:r>
          </a:p>
          <a:p>
            <a:pPr marL="1005840" lvl="1"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Wavelet compression for images/signals</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315131232"/>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Lecture Outline</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GP in a nutshell. (~2 mins)</a:t>
            </a:r>
          </a:p>
          <a:p>
            <a:pPr marL="548640" indent="-548640">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Basic GP. (~25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Typical characteristics and implementations of GP. (~15 mins)</a:t>
            </a:r>
          </a:p>
          <a:p>
            <a:pPr marL="985838" lvl="1" indent="-52863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First look at applications of GP. (~10 mins)</a:t>
            </a:r>
          </a:p>
          <a:p>
            <a:pPr marL="573088" indent="-573088">
              <a:lnSpc>
                <a:spcPct val="100000"/>
              </a:lnSpc>
              <a:spcBef>
                <a:spcPts val="0"/>
              </a:spcBef>
              <a:spcAft>
                <a:spcPts val="1200"/>
              </a:spcAft>
              <a:buFont typeface="Wingdings" pitchFamily="2" charset="2"/>
              <a:buChar char="v"/>
            </a:pPr>
            <a:r>
              <a:rPr lang="en-US" strike="sngStrike" dirty="0">
                <a:solidFill>
                  <a:schemeClr val="accent2">
                    <a:lumMod val="20000"/>
                    <a:lumOff val="80000"/>
                  </a:schemeClr>
                </a:solidFill>
                <a:latin typeface="Georgia" panose="02040502050405020303" pitchFamily="18" charset="0"/>
              </a:rPr>
              <a:t>Advanced GP. (~15 mins)</a:t>
            </a:r>
          </a:p>
          <a:p>
            <a:pPr marL="1042988" lvl="1" indent="-58578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Other implementations of GP. (~4 mins)</a:t>
            </a:r>
          </a:p>
          <a:p>
            <a:pPr marL="1042988" lvl="1" indent="-585788">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A very brief look at some theory for GP. (~1 min)</a:t>
            </a:r>
          </a:p>
          <a:p>
            <a:pPr marL="1039813" lvl="1" indent="-582613">
              <a:lnSpc>
                <a:spcPct val="100000"/>
              </a:lnSpc>
              <a:spcBef>
                <a:spcPts val="0"/>
              </a:spcBef>
              <a:spcAft>
                <a:spcPts val="1200"/>
              </a:spcAft>
              <a:buFont typeface="Wingdings" pitchFamily="2" charset="2"/>
              <a:buChar char="Ø"/>
            </a:pPr>
            <a:r>
              <a:rPr lang="en-US" strike="sngStrike" dirty="0">
                <a:solidFill>
                  <a:schemeClr val="accent2">
                    <a:lumMod val="20000"/>
                    <a:lumOff val="80000"/>
                  </a:schemeClr>
                </a:solidFill>
                <a:latin typeface="Georgia" panose="02040502050405020303" pitchFamily="18" charset="0"/>
              </a:rPr>
              <a:t>Second look at applications of GP. (~10 mins)</a:t>
            </a:r>
          </a:p>
          <a:p>
            <a:pPr marL="519113" indent="-519113">
              <a:lnSpc>
                <a:spcPct val="100000"/>
              </a:lnSpc>
              <a:spcBef>
                <a:spcPts val="0"/>
              </a:spcBef>
              <a:spcAft>
                <a:spcPts val="1200"/>
              </a:spcAft>
              <a:buFont typeface="Wingdings" pitchFamily="2" charset="2"/>
              <a:buChar char="v"/>
            </a:pPr>
            <a:r>
              <a:rPr lang="en-US" b="1" dirty="0">
                <a:solidFill>
                  <a:schemeClr val="accent2">
                    <a:lumMod val="20000"/>
                    <a:lumOff val="80000"/>
                  </a:schemeClr>
                </a:solidFill>
                <a:highlight>
                  <a:srgbClr val="EC8858"/>
                </a:highlight>
                <a:latin typeface="Georgia" panose="02040502050405020303" pitchFamily="18" charset="0"/>
              </a:rPr>
              <a:t>Conclusion. (~1 min)</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1759084060"/>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Conclusion</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59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0951873"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Genetic programming (GP) is a very powerful methodology.</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Based on Darwin’s Theory of Evolution, GP stochastically evolves computer programs in a manner similar to natural selection.</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Ultimately, GP allows for the discovery of computer programs that meet some (pretty much any!) application-specific or domain-specific criteria.</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Much empirical evidence gathered throughout the past few decades shows that GP works well in a lot of application domains.</a:t>
            </a:r>
          </a:p>
          <a:p>
            <a:pPr marL="582613" indent="-582613">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There is still much potential work for developing GP, particularly in developing (1) more efficient/effective architectures and </a:t>
            </a:r>
            <a:br>
              <a:rPr lang="en-US" dirty="0">
                <a:solidFill>
                  <a:schemeClr val="accent2">
                    <a:lumMod val="20000"/>
                    <a:lumOff val="80000"/>
                  </a:schemeClr>
                </a:solidFill>
                <a:latin typeface="Georgia" panose="02040502050405020303" pitchFamily="18" charset="0"/>
              </a:rPr>
            </a:br>
            <a:r>
              <a:rPr lang="en-US" dirty="0">
                <a:solidFill>
                  <a:schemeClr val="accent2">
                    <a:lumMod val="20000"/>
                    <a:lumOff val="80000"/>
                  </a:schemeClr>
                </a:solidFill>
                <a:latin typeface="Georgia" panose="02040502050405020303" pitchFamily="18" charset="0"/>
              </a:rPr>
              <a:t>(2) theory.</a:t>
            </a: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Tree>
    <p:custDataLst>
      <p:tags r:id="rId1"/>
    </p:custDataLst>
    <p:extLst>
      <p:ext uri="{BB962C8B-B14F-4D97-AF65-F5344CB8AC3E}">
        <p14:creationId xmlns:p14="http://schemas.microsoft.com/office/powerpoint/2010/main" val="2613161051"/>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Genetic Representation of Programs</a:t>
            </a:r>
          </a:p>
        </p:txBody>
      </p:sp>
      <p:sp>
        <p:nvSpPr>
          <p:cNvPr id="12" name="Content Placeholder 11">
            <a:extLst>
              <a:ext uri="{FF2B5EF4-FFF2-40B4-BE49-F238E27FC236}">
                <a16:creationId xmlns:a16="http://schemas.microsoft.com/office/drawing/2014/main" id="{85A78FFE-A12A-4D65-A3B3-DA259E8F7533}"/>
              </a:ext>
            </a:extLst>
          </p:cNvPr>
          <p:cNvSpPr>
            <a:spLocks noGrp="1"/>
          </p:cNvSpPr>
          <p:nvPr>
            <p:ph sz="half" idx="1"/>
          </p:nvPr>
        </p:nvSpPr>
        <p:spPr>
          <a:xfrm>
            <a:off x="832030" y="1346398"/>
            <a:ext cx="5263970" cy="5009952"/>
          </a:xfrm>
        </p:spPr>
        <p:txBody>
          <a:bodyPr vert="horz" lIns="91440" tIns="45720" rIns="91440" bIns="45720" rtlCol="0" anchor="t">
            <a:normAutofit fontScale="85000" lnSpcReduction="20000"/>
          </a:body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a:rPr>
              <a:t>Syntax Trees</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Most common representation</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Terminals are variables/constants, terminal set</a:t>
            </a:r>
          </a:p>
          <a:p>
            <a:pPr marL="985520" lvl="1"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a:rPr>
              <a:t>Internal nodes are functions, function set</a:t>
            </a:r>
          </a:p>
          <a:p>
            <a:pPr marL="1442720" lvl="2" indent="-528320">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Arithmetic operations, anything represented as a function</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a:rPr>
              <a:t>Allowed functions + terminals = </a:t>
            </a:r>
            <a:r>
              <a:rPr lang="en-US" i="1" dirty="0">
                <a:solidFill>
                  <a:schemeClr val="accent2">
                    <a:lumMod val="20000"/>
                    <a:lumOff val="80000"/>
                  </a:schemeClr>
                </a:solidFill>
                <a:latin typeface="Georgia"/>
              </a:rPr>
              <a:t>primitive set</a:t>
            </a:r>
          </a:p>
          <a:p>
            <a:pPr marL="548640" indent="-548640">
              <a:lnSpc>
                <a:spcPct val="100000"/>
              </a:lnSpc>
              <a:spcBef>
                <a:spcPts val="0"/>
              </a:spcBef>
              <a:spcAft>
                <a:spcPts val="1200"/>
              </a:spcAft>
              <a:buFont typeface="Wingdings" pitchFamily="2" charset="2"/>
              <a:buChar char="v"/>
            </a:pPr>
            <a:r>
              <a:rPr lang="en-US" i="1" dirty="0">
                <a:solidFill>
                  <a:schemeClr val="accent2">
                    <a:lumMod val="20000"/>
                    <a:lumOff val="80000"/>
                  </a:schemeClr>
                </a:solidFill>
                <a:latin typeface="Georgia"/>
              </a:rPr>
              <a:t>Max(</a:t>
            </a:r>
            <a:r>
              <a:rPr lang="en-US" i="1" dirty="0" err="1">
                <a:solidFill>
                  <a:schemeClr val="accent2">
                    <a:lumMod val="20000"/>
                    <a:lumOff val="80000"/>
                  </a:schemeClr>
                </a:solidFill>
                <a:latin typeface="Georgia"/>
              </a:rPr>
              <a:t>x+x</a:t>
            </a:r>
            <a:r>
              <a:rPr lang="en-US" i="1" dirty="0">
                <a:solidFill>
                  <a:schemeClr val="accent2">
                    <a:lumMod val="20000"/>
                    <a:lumOff val="80000"/>
                  </a:schemeClr>
                </a:solidFill>
                <a:latin typeface="Georgia"/>
              </a:rPr>
              <a:t>, x+3*y)</a:t>
            </a:r>
          </a:p>
          <a:p>
            <a:pPr marL="548640" indent="-548640">
              <a:lnSpc>
                <a:spcPct val="100000"/>
              </a:lnSpc>
              <a:spcBef>
                <a:spcPts val="0"/>
              </a:spcBef>
              <a:spcAft>
                <a:spcPts val="1200"/>
              </a:spcAft>
              <a:buFont typeface="Wingdings" pitchFamily="2" charset="2"/>
              <a:buChar char="v"/>
            </a:pPr>
            <a:r>
              <a:rPr lang="en-US" i="1" dirty="0">
                <a:solidFill>
                  <a:schemeClr val="accent2">
                    <a:lumMod val="20000"/>
                    <a:lumOff val="80000"/>
                  </a:schemeClr>
                </a:solidFill>
                <a:latin typeface="Georgia"/>
              </a:rPr>
              <a:t>(max (+x  x) (+ x (* 3 y)))</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a:rPr>
              <a:t>Max + x </a:t>
            </a:r>
            <a:r>
              <a:rPr lang="en-US" dirty="0" err="1">
                <a:solidFill>
                  <a:schemeClr val="accent2">
                    <a:lumMod val="20000"/>
                    <a:lumOff val="80000"/>
                  </a:schemeClr>
                </a:solidFill>
                <a:latin typeface="Georgia"/>
              </a:rPr>
              <a:t>x</a:t>
            </a:r>
            <a:r>
              <a:rPr lang="en-US" dirty="0">
                <a:solidFill>
                  <a:schemeClr val="accent2">
                    <a:lumMod val="20000"/>
                    <a:lumOff val="80000"/>
                  </a:schemeClr>
                </a:solidFill>
                <a:latin typeface="Georgia"/>
              </a:rPr>
              <a:t> + x * 3 y</a:t>
            </a:r>
          </a:p>
        </p:txBody>
      </p:sp>
      <p:pic>
        <p:nvPicPr>
          <p:cNvPr id="14" name="Content Placeholder 13">
            <a:extLst>
              <a:ext uri="{FF2B5EF4-FFF2-40B4-BE49-F238E27FC236}">
                <a16:creationId xmlns:a16="http://schemas.microsoft.com/office/drawing/2014/main" id="{8C70DBDB-8A70-4395-AED0-49C6F051F1D2}"/>
              </a:ext>
            </a:extLst>
          </p:cNvPr>
          <p:cNvPicPr>
            <a:picLocks noGrp="1" noChangeAspect="1"/>
          </p:cNvPicPr>
          <p:nvPr>
            <p:ph sz="half" idx="2"/>
          </p:nvPr>
        </p:nvPicPr>
        <p:blipFill>
          <a:blip r:embed="rId5"/>
          <a:stretch>
            <a:fillRect/>
          </a:stretch>
        </p:blipFill>
        <p:spPr>
          <a:xfrm>
            <a:off x="6431692" y="1643449"/>
            <a:ext cx="5181600" cy="3999745"/>
          </a:xfrm>
          <a:prstGeom prst="rect">
            <a:avLst/>
          </a:prstGeom>
        </p:spPr>
      </p:pic>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sp>
        <p:nvSpPr>
          <p:cNvPr id="9" name="Slide Number Placeholder 4">
            <a:extLst>
              <a:ext uri="{FF2B5EF4-FFF2-40B4-BE49-F238E27FC236}">
                <a16:creationId xmlns:a16="http://schemas.microsoft.com/office/drawing/2014/main" id="{A5507E8B-BD5C-4046-8BF1-7EA334AB114C}"/>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6</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62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 name="Group 321">
            <a:extLst>
              <a:ext uri="{FF2B5EF4-FFF2-40B4-BE49-F238E27FC236}">
                <a16:creationId xmlns:a16="http://schemas.microsoft.com/office/drawing/2014/main" id="{081FA638-AD23-394D-B677-D26EC6785BA6}"/>
              </a:ext>
            </a:extLst>
          </p:cNvPr>
          <p:cNvGrpSpPr>
            <a:grpSpLocks noChangeAspect="1"/>
          </p:cNvGrpSpPr>
          <p:nvPr/>
        </p:nvGrpSpPr>
        <p:grpSpPr>
          <a:xfrm>
            <a:off x="-13856" y="0"/>
            <a:ext cx="12205856" cy="6858000"/>
            <a:chOff x="-13856" y="0"/>
            <a:chExt cx="12205856" cy="6858000"/>
          </a:xfrm>
        </p:grpSpPr>
        <p:sp>
          <p:nvSpPr>
            <p:cNvPr id="4" name="Rectangle 3">
              <a:extLst>
                <a:ext uri="{FF2B5EF4-FFF2-40B4-BE49-F238E27FC236}">
                  <a16:creationId xmlns:a16="http://schemas.microsoft.com/office/drawing/2014/main" id="{BADDA4A0-274D-2746-B9FE-126AC5691376}"/>
                </a:ext>
              </a:extLst>
            </p:cNvPr>
            <p:cNvSpPr/>
            <p:nvPr/>
          </p:nvSpPr>
          <p:spPr>
            <a:xfrm>
              <a:off x="-13856" y="0"/>
              <a:ext cx="12205855" cy="5983480"/>
            </a:xfrm>
            <a:prstGeom prst="rect">
              <a:avLst/>
            </a:prstGeom>
            <a:solidFill>
              <a:srgbClr val="2F52A3"/>
            </a:solidFill>
            <a:ln>
              <a:solidFill>
                <a:srgbClr val="2F4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D9B4AAF2-A22E-0C43-B5E6-890DE4FCC09A}"/>
                </a:ext>
              </a:extLst>
            </p:cNvPr>
            <p:cNvSpPr/>
            <p:nvPr/>
          </p:nvSpPr>
          <p:spPr>
            <a:xfrm>
              <a:off x="-13856" y="5983480"/>
              <a:ext cx="12205856" cy="874520"/>
            </a:xfrm>
            <a:prstGeom prst="rect">
              <a:avLst/>
            </a:prstGeom>
            <a:solidFill>
              <a:srgbClr val="E77E51"/>
            </a:solidFill>
            <a:ln>
              <a:solidFill>
                <a:srgbClr val="F4B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latin typeface="Georgia" panose="02040502050405020303" pitchFamily="18" charset="0"/>
              </a:endParaRPr>
            </a:p>
          </p:txBody>
        </p:sp>
        <p:pic>
          <p:nvPicPr>
            <p:cNvPr id="7" name="Picture 6" descr="A close up of a sign&#10;&#10;Description automatically generated">
              <a:extLst>
                <a:ext uri="{FF2B5EF4-FFF2-40B4-BE49-F238E27FC236}">
                  <a16:creationId xmlns:a16="http://schemas.microsoft.com/office/drawing/2014/main" id="{793F793D-406F-7F40-8A7B-CAF86544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6" y="6132538"/>
              <a:ext cx="3032477" cy="568589"/>
            </a:xfrm>
            <a:prstGeom prst="rect">
              <a:avLst/>
            </a:prstGeom>
          </p:spPr>
        </p:pic>
      </p:grpSp>
      <p:sp>
        <p:nvSpPr>
          <p:cNvPr id="323" name="Subtitle 2">
            <a:extLst>
              <a:ext uri="{FF2B5EF4-FFF2-40B4-BE49-F238E27FC236}">
                <a16:creationId xmlns:a16="http://schemas.microsoft.com/office/drawing/2014/main" id="{522939DC-E31E-D841-98DF-7AE7B71EFE4B}"/>
              </a:ext>
            </a:extLst>
          </p:cNvPr>
          <p:cNvSpPr txBox="1">
            <a:spLocks/>
          </p:cNvSpPr>
          <p:nvPr/>
        </p:nvSpPr>
        <p:spPr>
          <a:xfrm>
            <a:off x="1336262" y="1311668"/>
            <a:ext cx="7617461" cy="21173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600"/>
              </a:spcAft>
              <a:buNone/>
            </a:pPr>
            <a:r>
              <a:rPr lang="en-US" sz="8800" dirty="0">
                <a:solidFill>
                  <a:schemeClr val="accent2">
                    <a:lumMod val="20000"/>
                    <a:lumOff val="80000"/>
                  </a:schemeClr>
                </a:solidFill>
                <a:latin typeface="Georgia" panose="02040502050405020303" pitchFamily="18" charset="0"/>
              </a:rPr>
              <a:t>Questions?</a:t>
            </a:r>
          </a:p>
        </p:txBody>
      </p:sp>
      <p:sp>
        <p:nvSpPr>
          <p:cNvPr id="9" name="Subtitle 2">
            <a:extLst>
              <a:ext uri="{FF2B5EF4-FFF2-40B4-BE49-F238E27FC236}">
                <a16:creationId xmlns:a16="http://schemas.microsoft.com/office/drawing/2014/main" id="{5B6916CC-8FF8-6240-A63D-5434B7A26CB8}"/>
              </a:ext>
            </a:extLst>
          </p:cNvPr>
          <p:cNvSpPr txBox="1">
            <a:spLocks/>
          </p:cNvSpPr>
          <p:nvPr/>
        </p:nvSpPr>
        <p:spPr>
          <a:xfrm>
            <a:off x="9947921" y="6132290"/>
            <a:ext cx="2473641" cy="69019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Christopher Crary</a:t>
            </a:r>
          </a:p>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Brit Chesley</a:t>
            </a:r>
          </a:p>
          <a:p>
            <a:pPr marL="0" indent="0" algn="ctr">
              <a:lnSpc>
                <a:spcPct val="75000"/>
              </a:lnSpc>
              <a:spcBef>
                <a:spcPts val="0"/>
              </a:spcBef>
              <a:spcAft>
                <a:spcPts val="600"/>
              </a:spcAft>
              <a:buNone/>
            </a:pPr>
            <a:r>
              <a:rPr lang="en-US" sz="1600" i="1" dirty="0">
                <a:solidFill>
                  <a:schemeClr val="accent2">
                    <a:lumMod val="20000"/>
                    <a:lumOff val="80000"/>
                  </a:schemeClr>
                </a:solidFill>
                <a:latin typeface="Georgia" panose="02040502050405020303" pitchFamily="18" charset="0"/>
              </a:rPr>
              <a:t>Wesley Piard</a:t>
            </a:r>
          </a:p>
        </p:txBody>
      </p:sp>
    </p:spTree>
    <p:extLst>
      <p:ext uri="{BB962C8B-B14F-4D97-AF65-F5344CB8AC3E}">
        <p14:creationId xmlns:p14="http://schemas.microsoft.com/office/powerpoint/2010/main" val="882698773"/>
      </p:ext>
    </p:extLst>
  </p:cSld>
  <p:clrMapOvr>
    <a:masterClrMapping/>
  </p:clrMapOvr>
  <mc:AlternateContent xmlns:mc="http://schemas.openxmlformats.org/markup-compatibility/2006" xmlns:p14="http://schemas.microsoft.com/office/powerpoint/2010/main">
    <mc:Choice Requires="p14">
      <p:transition spd="slow" p14:dur="2000" advTm="19056"/>
    </mc:Choice>
    <mc:Fallback xmlns="">
      <p:transition spd="slow" advTm="190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More Generic Representations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7</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3" y="1324860"/>
            <a:ext cx="11065287"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C382EDFC-E6A9-4F1F-9DAC-E8D43EBDFF57}"/>
              </a:ext>
            </a:extLst>
          </p:cNvPr>
          <p:cNvPicPr>
            <a:picLocks noChangeAspect="1"/>
          </p:cNvPicPr>
          <p:nvPr/>
        </p:nvPicPr>
        <p:blipFill>
          <a:blip r:embed="rId5"/>
          <a:stretch>
            <a:fillRect/>
          </a:stretch>
        </p:blipFill>
        <p:spPr>
          <a:xfrm>
            <a:off x="2837873" y="1324860"/>
            <a:ext cx="6516254" cy="4146707"/>
          </a:xfrm>
          <a:prstGeom prst="rect">
            <a:avLst/>
          </a:prstGeom>
        </p:spPr>
      </p:pic>
    </p:spTree>
    <p:custDataLst>
      <p:tags r:id="rId1"/>
    </p:custDataLst>
    <p:extLst>
      <p:ext uri="{BB962C8B-B14F-4D97-AF65-F5344CB8AC3E}">
        <p14:creationId xmlns:p14="http://schemas.microsoft.com/office/powerpoint/2010/main" val="2948893269"/>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Population Initialization : Common Approaches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8</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4" y="1324860"/>
            <a:ext cx="5237016" cy="53107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Depth of a node is # of edges traversed to reach that node</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Depth of tree = depth of largest node</a:t>
            </a: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Full method</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Randomly choose nodes from function set</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Rather limited diversity</a:t>
            </a:r>
          </a:p>
          <a:p>
            <a:pPr marL="985838" lvl="1" indent="-528638">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a:p>
            <a:pPr marL="985838" lvl="1" indent="-528638">
              <a:lnSpc>
                <a:spcPct val="100000"/>
              </a:lnSpc>
              <a:spcBef>
                <a:spcPts val="0"/>
              </a:spcBef>
              <a:spcAft>
                <a:spcPts val="1200"/>
              </a:spcAft>
              <a:buFont typeface="Wingdings" pitchFamily="2" charset="2"/>
              <a:buChar char="Ø"/>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2" name="Picture 1">
            <a:extLst>
              <a:ext uri="{FF2B5EF4-FFF2-40B4-BE49-F238E27FC236}">
                <a16:creationId xmlns:a16="http://schemas.microsoft.com/office/drawing/2014/main" id="{BFDE61CB-6023-4D5C-B385-D35BF1258EE1}"/>
              </a:ext>
            </a:extLst>
          </p:cNvPr>
          <p:cNvPicPr>
            <a:picLocks noChangeAspect="1"/>
          </p:cNvPicPr>
          <p:nvPr/>
        </p:nvPicPr>
        <p:blipFill>
          <a:blip r:embed="rId5"/>
          <a:stretch>
            <a:fillRect/>
          </a:stretch>
        </p:blipFill>
        <p:spPr>
          <a:xfrm>
            <a:off x="5338118" y="1181909"/>
            <a:ext cx="6853881" cy="3629025"/>
          </a:xfrm>
          <a:prstGeom prst="rect">
            <a:avLst/>
          </a:prstGeom>
        </p:spPr>
      </p:pic>
    </p:spTree>
    <p:custDataLst>
      <p:tags r:id="rId1"/>
    </p:custDataLst>
    <p:extLst>
      <p:ext uri="{BB962C8B-B14F-4D97-AF65-F5344CB8AC3E}">
        <p14:creationId xmlns:p14="http://schemas.microsoft.com/office/powerpoint/2010/main" val="2592011402"/>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 name="Subtitle 2">
            <a:extLst>
              <a:ext uri="{FF2B5EF4-FFF2-40B4-BE49-F238E27FC236}">
                <a16:creationId xmlns:a16="http://schemas.microsoft.com/office/drawing/2014/main" id="{ABB57E13-661E-3D43-997A-FFF248993B26}"/>
              </a:ext>
            </a:extLst>
          </p:cNvPr>
          <p:cNvSpPr txBox="1">
            <a:spLocks/>
          </p:cNvSpPr>
          <p:nvPr/>
        </p:nvSpPr>
        <p:spPr>
          <a:xfrm>
            <a:off x="212313" y="418262"/>
            <a:ext cx="11602634" cy="640079"/>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5000"/>
              </a:lnSpc>
              <a:spcBef>
                <a:spcPts val="0"/>
              </a:spcBef>
              <a:spcAft>
                <a:spcPts val="1800"/>
              </a:spcAft>
              <a:buNone/>
            </a:pPr>
            <a:r>
              <a:rPr lang="en-US" sz="3700" dirty="0">
                <a:solidFill>
                  <a:schemeClr val="accent2">
                    <a:lumMod val="20000"/>
                    <a:lumOff val="80000"/>
                  </a:schemeClr>
                </a:solidFill>
                <a:latin typeface="Georgia" panose="02040502050405020303" pitchFamily="18" charset="0"/>
              </a:rPr>
              <a:t>Population Initialization : Common Approaches</a:t>
            </a:r>
          </a:p>
        </p:txBody>
      </p:sp>
      <p:sp>
        <p:nvSpPr>
          <p:cNvPr id="5" name="Slide Number Placeholder 4">
            <a:extLst>
              <a:ext uri="{FF2B5EF4-FFF2-40B4-BE49-F238E27FC236}">
                <a16:creationId xmlns:a16="http://schemas.microsoft.com/office/drawing/2014/main" id="{E5241E40-F094-CB46-83A4-0DA3AAE603D4}"/>
              </a:ext>
            </a:extLst>
          </p:cNvPr>
          <p:cNvSpPr>
            <a:spLocks noGrp="1"/>
          </p:cNvSpPr>
          <p:nvPr>
            <p:ph type="sldNum" sz="quarter" idx="12"/>
          </p:nvPr>
        </p:nvSpPr>
        <p:spPr>
          <a:xfrm>
            <a:off x="11547987" y="53137"/>
            <a:ext cx="596439" cy="365125"/>
          </a:xfrm>
        </p:spPr>
        <p:txBody>
          <a:bodyPr/>
          <a:lstStyle/>
          <a:p>
            <a:fld id="{A6AF1B4E-90EC-4A51-B6E5-B702C054ECB0}" type="slidenum">
              <a:rPr lang="en-US" sz="1600" smtClean="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rPr>
              <a:t>9</a:t>
            </a:fld>
            <a:endParaRPr lang="en-US" sz="1600" dirty="0">
              <a:solidFill>
                <a:schemeClr val="accent2">
                  <a:lumMod val="20000"/>
                  <a:lumOff val="8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7848E909-6B07-4AE7-B6AB-B2299E4FC093}"/>
              </a:ext>
            </a:extLst>
          </p:cNvPr>
          <p:cNvSpPr txBox="1">
            <a:spLocks/>
          </p:cNvSpPr>
          <p:nvPr/>
        </p:nvSpPr>
        <p:spPr>
          <a:xfrm>
            <a:off x="212314" y="1324860"/>
            <a:ext cx="5237016" cy="51148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Grow method</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Randomly choose nodes from entire primitive set</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Rather limited diversity </a:t>
            </a: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548640" indent="-548640">
              <a:lnSpc>
                <a:spcPct val="100000"/>
              </a:lnSpc>
              <a:spcBef>
                <a:spcPts val="0"/>
              </a:spcBef>
              <a:spcAft>
                <a:spcPts val="1200"/>
              </a:spcAft>
              <a:buFont typeface="Wingdings" pitchFamily="2" charset="2"/>
              <a:buChar char="v"/>
            </a:pPr>
            <a:r>
              <a:rPr lang="en-US" dirty="0">
                <a:solidFill>
                  <a:schemeClr val="accent2">
                    <a:lumMod val="20000"/>
                    <a:lumOff val="80000"/>
                  </a:schemeClr>
                </a:solidFill>
                <a:latin typeface="Georgia" panose="02040502050405020303" pitchFamily="18" charset="0"/>
              </a:rPr>
              <a:t>Still not very diverse, maybe a combination of both?</a:t>
            </a:r>
          </a:p>
          <a:p>
            <a:pPr marL="985838" lvl="1" indent="-528638">
              <a:lnSpc>
                <a:spcPct val="100000"/>
              </a:lnSpc>
              <a:spcBef>
                <a:spcPts val="0"/>
              </a:spcBef>
              <a:spcAft>
                <a:spcPts val="1200"/>
              </a:spcAft>
              <a:buFont typeface="Wingdings" pitchFamily="2" charset="2"/>
              <a:buChar char="Ø"/>
            </a:pPr>
            <a:r>
              <a:rPr lang="en-US" dirty="0">
                <a:solidFill>
                  <a:schemeClr val="accent2">
                    <a:lumMod val="20000"/>
                    <a:lumOff val="80000"/>
                  </a:schemeClr>
                </a:solidFill>
                <a:latin typeface="Georgia" panose="02040502050405020303" pitchFamily="18" charset="0"/>
              </a:rPr>
              <a:t>Called ramped half-and-half</a:t>
            </a: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a:p>
            <a:pPr marL="457200" lvl="1" indent="0">
              <a:lnSpc>
                <a:spcPct val="100000"/>
              </a:lnSpc>
              <a:spcBef>
                <a:spcPts val="0"/>
              </a:spcBef>
              <a:spcAft>
                <a:spcPts val="1200"/>
              </a:spcAft>
              <a:buNone/>
            </a:pPr>
            <a:endParaRPr lang="en-US" dirty="0">
              <a:solidFill>
                <a:schemeClr val="accent2">
                  <a:lumMod val="20000"/>
                  <a:lumOff val="80000"/>
                </a:schemeClr>
              </a:solidFill>
              <a:latin typeface="Georgia" panose="02040502050405020303" pitchFamily="18" charset="0"/>
            </a:endParaRPr>
          </a:p>
        </p:txBody>
      </p:sp>
      <p:sp>
        <p:nvSpPr>
          <p:cNvPr id="7" name="Subtitle 2">
            <a:extLst>
              <a:ext uri="{FF2B5EF4-FFF2-40B4-BE49-F238E27FC236}">
                <a16:creationId xmlns:a16="http://schemas.microsoft.com/office/drawing/2014/main" id="{8624BADF-F33C-B84E-876C-D174791A5862}"/>
              </a:ext>
            </a:extLst>
          </p:cNvPr>
          <p:cNvSpPr txBox="1">
            <a:spLocks/>
          </p:cNvSpPr>
          <p:nvPr/>
        </p:nvSpPr>
        <p:spPr>
          <a:xfrm>
            <a:off x="7779895" y="6535739"/>
            <a:ext cx="4412105"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spcAft>
                <a:spcPts val="600"/>
              </a:spcAft>
              <a:buNone/>
            </a:pPr>
            <a:r>
              <a:rPr lang="en-US" sz="1400" i="1" dirty="0">
                <a:solidFill>
                  <a:schemeClr val="accent2">
                    <a:lumMod val="20000"/>
                    <a:lumOff val="80000"/>
                  </a:schemeClr>
                </a:solidFill>
                <a:latin typeface="Georgia Pro" panose="02040502050405020303" pitchFamily="18" charset="0"/>
              </a:rPr>
              <a:t>Christopher Crary  | Brit Chesley |  Wesley Piard</a:t>
            </a:r>
          </a:p>
        </p:txBody>
      </p:sp>
      <p:pic>
        <p:nvPicPr>
          <p:cNvPr id="3" name="Picture 2">
            <a:extLst>
              <a:ext uri="{FF2B5EF4-FFF2-40B4-BE49-F238E27FC236}">
                <a16:creationId xmlns:a16="http://schemas.microsoft.com/office/drawing/2014/main" id="{262859F7-836B-41B3-9918-D2B32AC211C4}"/>
              </a:ext>
            </a:extLst>
          </p:cNvPr>
          <p:cNvPicPr>
            <a:picLocks noChangeAspect="1"/>
          </p:cNvPicPr>
          <p:nvPr/>
        </p:nvPicPr>
        <p:blipFill>
          <a:blip r:embed="rId5"/>
          <a:stretch>
            <a:fillRect/>
          </a:stretch>
        </p:blipFill>
        <p:spPr>
          <a:xfrm>
            <a:off x="6264686" y="1324860"/>
            <a:ext cx="5715000" cy="3514725"/>
          </a:xfrm>
          <a:prstGeom prst="rect">
            <a:avLst/>
          </a:prstGeom>
        </p:spPr>
      </p:pic>
    </p:spTree>
    <p:custDataLst>
      <p:tags r:id="rId1"/>
    </p:custDataLst>
    <p:extLst>
      <p:ext uri="{BB962C8B-B14F-4D97-AF65-F5344CB8AC3E}">
        <p14:creationId xmlns:p14="http://schemas.microsoft.com/office/powerpoint/2010/main" val="2872082852"/>
      </p:ext>
    </p:extLst>
  </p:cSld>
  <p:clrMapOvr>
    <a:masterClrMapping/>
  </p:clrMapOvr>
  <mc:AlternateContent xmlns:mc="http://schemas.openxmlformats.org/markup-compatibility/2006" xmlns:p14="http://schemas.microsoft.com/office/powerpoint/2010/main">
    <mc:Choice Requires="p14">
      <p:transition spd="slow" p14:dur="2000" advTm="191753"/>
    </mc:Choice>
    <mc:Fallback xmlns="">
      <p:transition spd="slow" advTm="1917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9|18.8|6.7|63"/>
</p:tagLst>
</file>

<file path=ppt/tags/tag10.xml><?xml version="1.0" encoding="utf-8"?>
<p:tagLst xmlns:a="http://schemas.openxmlformats.org/drawingml/2006/main" xmlns:r="http://schemas.openxmlformats.org/officeDocument/2006/relationships" xmlns:p="http://schemas.openxmlformats.org/presentationml/2006/main">
  <p:tag name="TIMING" val="|8.9|18.8|6.7|63"/>
</p:tagLst>
</file>

<file path=ppt/tags/tag11.xml><?xml version="1.0" encoding="utf-8"?>
<p:tagLst xmlns:a="http://schemas.openxmlformats.org/drawingml/2006/main" xmlns:r="http://schemas.openxmlformats.org/officeDocument/2006/relationships" xmlns:p="http://schemas.openxmlformats.org/presentationml/2006/main">
  <p:tag name="TIMING" val="|8.9|18.8|6.7|63"/>
</p:tagLst>
</file>

<file path=ppt/tags/tag12.xml><?xml version="1.0" encoding="utf-8"?>
<p:tagLst xmlns:a="http://schemas.openxmlformats.org/drawingml/2006/main" xmlns:r="http://schemas.openxmlformats.org/officeDocument/2006/relationships" xmlns:p="http://schemas.openxmlformats.org/presentationml/2006/main">
  <p:tag name="TIMING" val="|8.9|18.8|6.7|63"/>
</p:tagLst>
</file>

<file path=ppt/tags/tag13.xml><?xml version="1.0" encoding="utf-8"?>
<p:tagLst xmlns:a="http://schemas.openxmlformats.org/drawingml/2006/main" xmlns:r="http://schemas.openxmlformats.org/officeDocument/2006/relationships" xmlns:p="http://schemas.openxmlformats.org/presentationml/2006/main">
  <p:tag name="TIMING" val="|8.9|18.8|6.7|63"/>
</p:tagLst>
</file>

<file path=ppt/tags/tag14.xml><?xml version="1.0" encoding="utf-8"?>
<p:tagLst xmlns:a="http://schemas.openxmlformats.org/drawingml/2006/main" xmlns:r="http://schemas.openxmlformats.org/officeDocument/2006/relationships" xmlns:p="http://schemas.openxmlformats.org/presentationml/2006/main">
  <p:tag name="TIMING" val="|8.9|18.8|6.7|63"/>
</p:tagLst>
</file>

<file path=ppt/tags/tag15.xml><?xml version="1.0" encoding="utf-8"?>
<p:tagLst xmlns:a="http://schemas.openxmlformats.org/drawingml/2006/main" xmlns:r="http://schemas.openxmlformats.org/officeDocument/2006/relationships" xmlns:p="http://schemas.openxmlformats.org/presentationml/2006/main">
  <p:tag name="TIMING" val="|8.9|18.8|6.7|63"/>
</p:tagLst>
</file>

<file path=ppt/tags/tag16.xml><?xml version="1.0" encoding="utf-8"?>
<p:tagLst xmlns:a="http://schemas.openxmlformats.org/drawingml/2006/main" xmlns:r="http://schemas.openxmlformats.org/officeDocument/2006/relationships" xmlns:p="http://schemas.openxmlformats.org/presentationml/2006/main">
  <p:tag name="TIMING" val="|8.9|18.8|6.7|63"/>
</p:tagLst>
</file>

<file path=ppt/tags/tag17.xml><?xml version="1.0" encoding="utf-8"?>
<p:tagLst xmlns:a="http://schemas.openxmlformats.org/drawingml/2006/main" xmlns:r="http://schemas.openxmlformats.org/officeDocument/2006/relationships" xmlns:p="http://schemas.openxmlformats.org/presentationml/2006/main">
  <p:tag name="TIMING" val="|8.9|18.8|6.7|63"/>
</p:tagLst>
</file>

<file path=ppt/tags/tag18.xml><?xml version="1.0" encoding="utf-8"?>
<p:tagLst xmlns:a="http://schemas.openxmlformats.org/drawingml/2006/main" xmlns:r="http://schemas.openxmlformats.org/officeDocument/2006/relationships" xmlns:p="http://schemas.openxmlformats.org/presentationml/2006/main">
  <p:tag name="TIMING" val="|8.9|18.8|6.7|63"/>
</p:tagLst>
</file>

<file path=ppt/tags/tag19.xml><?xml version="1.0" encoding="utf-8"?>
<p:tagLst xmlns:a="http://schemas.openxmlformats.org/drawingml/2006/main" xmlns:r="http://schemas.openxmlformats.org/officeDocument/2006/relationships" xmlns:p="http://schemas.openxmlformats.org/presentationml/2006/main">
  <p:tag name="TIMING" val="|8.9|18.8|6.7|63"/>
</p:tagLst>
</file>

<file path=ppt/tags/tag2.xml><?xml version="1.0" encoding="utf-8"?>
<p:tagLst xmlns:a="http://schemas.openxmlformats.org/drawingml/2006/main" xmlns:r="http://schemas.openxmlformats.org/officeDocument/2006/relationships" xmlns:p="http://schemas.openxmlformats.org/presentationml/2006/main">
  <p:tag name="TIMING" val="|8.9|18.8|6.7|63"/>
</p:tagLst>
</file>

<file path=ppt/tags/tag20.xml><?xml version="1.0" encoding="utf-8"?>
<p:tagLst xmlns:a="http://schemas.openxmlformats.org/drawingml/2006/main" xmlns:r="http://schemas.openxmlformats.org/officeDocument/2006/relationships" xmlns:p="http://schemas.openxmlformats.org/presentationml/2006/main">
  <p:tag name="TIMING" val="|8.9|18.8|6.7|63"/>
</p:tagLst>
</file>

<file path=ppt/tags/tag21.xml><?xml version="1.0" encoding="utf-8"?>
<p:tagLst xmlns:a="http://schemas.openxmlformats.org/drawingml/2006/main" xmlns:r="http://schemas.openxmlformats.org/officeDocument/2006/relationships" xmlns:p="http://schemas.openxmlformats.org/presentationml/2006/main">
  <p:tag name="TIMING" val="|8.9|18.8|6.7|63"/>
</p:tagLst>
</file>

<file path=ppt/tags/tag22.xml><?xml version="1.0" encoding="utf-8"?>
<p:tagLst xmlns:a="http://schemas.openxmlformats.org/drawingml/2006/main" xmlns:r="http://schemas.openxmlformats.org/officeDocument/2006/relationships" xmlns:p="http://schemas.openxmlformats.org/presentationml/2006/main">
  <p:tag name="TIMING" val="|8.9|18.8|6.7|63"/>
</p:tagLst>
</file>

<file path=ppt/tags/tag23.xml><?xml version="1.0" encoding="utf-8"?>
<p:tagLst xmlns:a="http://schemas.openxmlformats.org/drawingml/2006/main" xmlns:r="http://schemas.openxmlformats.org/officeDocument/2006/relationships" xmlns:p="http://schemas.openxmlformats.org/presentationml/2006/main">
  <p:tag name="TIMING" val="|8.9|18.8|6.7|63"/>
</p:tagLst>
</file>

<file path=ppt/tags/tag24.xml><?xml version="1.0" encoding="utf-8"?>
<p:tagLst xmlns:a="http://schemas.openxmlformats.org/drawingml/2006/main" xmlns:r="http://schemas.openxmlformats.org/officeDocument/2006/relationships" xmlns:p="http://schemas.openxmlformats.org/presentationml/2006/main">
  <p:tag name="TIMING" val="|8.9|18.8|6.7|63"/>
</p:tagLst>
</file>

<file path=ppt/tags/tag25.xml><?xml version="1.0" encoding="utf-8"?>
<p:tagLst xmlns:a="http://schemas.openxmlformats.org/drawingml/2006/main" xmlns:r="http://schemas.openxmlformats.org/officeDocument/2006/relationships" xmlns:p="http://schemas.openxmlformats.org/presentationml/2006/main">
  <p:tag name="TIMING" val="|8.9|18.8|6.7|63"/>
</p:tagLst>
</file>

<file path=ppt/tags/tag26.xml><?xml version="1.0" encoding="utf-8"?>
<p:tagLst xmlns:a="http://schemas.openxmlformats.org/drawingml/2006/main" xmlns:r="http://schemas.openxmlformats.org/officeDocument/2006/relationships" xmlns:p="http://schemas.openxmlformats.org/presentationml/2006/main">
  <p:tag name="TIMING" val="|8.9|18.8|6.7|63"/>
</p:tagLst>
</file>

<file path=ppt/tags/tag27.xml><?xml version="1.0" encoding="utf-8"?>
<p:tagLst xmlns:a="http://schemas.openxmlformats.org/drawingml/2006/main" xmlns:r="http://schemas.openxmlformats.org/officeDocument/2006/relationships" xmlns:p="http://schemas.openxmlformats.org/presentationml/2006/main">
  <p:tag name="TIMING" val="|8.9|18.8|6.7|63"/>
</p:tagLst>
</file>

<file path=ppt/tags/tag28.xml><?xml version="1.0" encoding="utf-8"?>
<p:tagLst xmlns:a="http://schemas.openxmlformats.org/drawingml/2006/main" xmlns:r="http://schemas.openxmlformats.org/officeDocument/2006/relationships" xmlns:p="http://schemas.openxmlformats.org/presentationml/2006/main">
  <p:tag name="TIMING" val="|8.9|18.8|6.7|63"/>
</p:tagLst>
</file>

<file path=ppt/tags/tag29.xml><?xml version="1.0" encoding="utf-8"?>
<p:tagLst xmlns:a="http://schemas.openxmlformats.org/drawingml/2006/main" xmlns:r="http://schemas.openxmlformats.org/officeDocument/2006/relationships" xmlns:p="http://schemas.openxmlformats.org/presentationml/2006/main">
  <p:tag name="TIMING" val="|8.9|18.8|6.7|63"/>
</p:tagLst>
</file>

<file path=ppt/tags/tag3.xml><?xml version="1.0" encoding="utf-8"?>
<p:tagLst xmlns:a="http://schemas.openxmlformats.org/drawingml/2006/main" xmlns:r="http://schemas.openxmlformats.org/officeDocument/2006/relationships" xmlns:p="http://schemas.openxmlformats.org/presentationml/2006/main">
  <p:tag name="TIMING" val="|8.9|18.8|6.7|63"/>
</p:tagLst>
</file>

<file path=ppt/tags/tag30.xml><?xml version="1.0" encoding="utf-8"?>
<p:tagLst xmlns:a="http://schemas.openxmlformats.org/drawingml/2006/main" xmlns:r="http://schemas.openxmlformats.org/officeDocument/2006/relationships" xmlns:p="http://schemas.openxmlformats.org/presentationml/2006/main">
  <p:tag name="TIMING" val="|8.9|18.8|6.7|63"/>
</p:tagLst>
</file>

<file path=ppt/tags/tag31.xml><?xml version="1.0" encoding="utf-8"?>
<p:tagLst xmlns:a="http://schemas.openxmlformats.org/drawingml/2006/main" xmlns:r="http://schemas.openxmlformats.org/officeDocument/2006/relationships" xmlns:p="http://schemas.openxmlformats.org/presentationml/2006/main">
  <p:tag name="TIMING" val="|8.9|18.8|6.7|63"/>
</p:tagLst>
</file>

<file path=ppt/tags/tag32.xml><?xml version="1.0" encoding="utf-8"?>
<p:tagLst xmlns:a="http://schemas.openxmlformats.org/drawingml/2006/main" xmlns:r="http://schemas.openxmlformats.org/officeDocument/2006/relationships" xmlns:p="http://schemas.openxmlformats.org/presentationml/2006/main">
  <p:tag name="TIMING" val="|8.9|18.8|6.7|63"/>
</p:tagLst>
</file>

<file path=ppt/tags/tag33.xml><?xml version="1.0" encoding="utf-8"?>
<p:tagLst xmlns:a="http://schemas.openxmlformats.org/drawingml/2006/main" xmlns:r="http://schemas.openxmlformats.org/officeDocument/2006/relationships" xmlns:p="http://schemas.openxmlformats.org/presentationml/2006/main">
  <p:tag name="TIMING" val="|8.9|18.8|6.7|63"/>
</p:tagLst>
</file>

<file path=ppt/tags/tag34.xml><?xml version="1.0" encoding="utf-8"?>
<p:tagLst xmlns:a="http://schemas.openxmlformats.org/drawingml/2006/main" xmlns:r="http://schemas.openxmlformats.org/officeDocument/2006/relationships" xmlns:p="http://schemas.openxmlformats.org/presentationml/2006/main">
  <p:tag name="TIMING" val="|8.9|18.8|6.7|63"/>
</p:tagLst>
</file>

<file path=ppt/tags/tag35.xml><?xml version="1.0" encoding="utf-8"?>
<p:tagLst xmlns:a="http://schemas.openxmlformats.org/drawingml/2006/main" xmlns:r="http://schemas.openxmlformats.org/officeDocument/2006/relationships" xmlns:p="http://schemas.openxmlformats.org/presentationml/2006/main">
  <p:tag name="TIMING" val="|8.9|18.8|6.7|63"/>
</p:tagLst>
</file>

<file path=ppt/tags/tag36.xml><?xml version="1.0" encoding="utf-8"?>
<p:tagLst xmlns:a="http://schemas.openxmlformats.org/drawingml/2006/main" xmlns:r="http://schemas.openxmlformats.org/officeDocument/2006/relationships" xmlns:p="http://schemas.openxmlformats.org/presentationml/2006/main">
  <p:tag name="TIMING" val="|8.9|18.8|6.7|63"/>
</p:tagLst>
</file>

<file path=ppt/tags/tag37.xml><?xml version="1.0" encoding="utf-8"?>
<p:tagLst xmlns:a="http://schemas.openxmlformats.org/drawingml/2006/main" xmlns:r="http://schemas.openxmlformats.org/officeDocument/2006/relationships" xmlns:p="http://schemas.openxmlformats.org/presentationml/2006/main">
  <p:tag name="TIMING" val="|8.9|18.8|6.7|63"/>
</p:tagLst>
</file>

<file path=ppt/tags/tag38.xml><?xml version="1.0" encoding="utf-8"?>
<p:tagLst xmlns:a="http://schemas.openxmlformats.org/drawingml/2006/main" xmlns:r="http://schemas.openxmlformats.org/officeDocument/2006/relationships" xmlns:p="http://schemas.openxmlformats.org/presentationml/2006/main">
  <p:tag name="TIMING" val="|8.9|18.8|6.7|63"/>
</p:tagLst>
</file>

<file path=ppt/tags/tag39.xml><?xml version="1.0" encoding="utf-8"?>
<p:tagLst xmlns:a="http://schemas.openxmlformats.org/drawingml/2006/main" xmlns:r="http://schemas.openxmlformats.org/officeDocument/2006/relationships" xmlns:p="http://schemas.openxmlformats.org/presentationml/2006/main">
  <p:tag name="TIMING" val="|8.9|18.8|6.7|63"/>
</p:tagLst>
</file>

<file path=ppt/tags/tag4.xml><?xml version="1.0" encoding="utf-8"?>
<p:tagLst xmlns:a="http://schemas.openxmlformats.org/drawingml/2006/main" xmlns:r="http://schemas.openxmlformats.org/officeDocument/2006/relationships" xmlns:p="http://schemas.openxmlformats.org/presentationml/2006/main">
  <p:tag name="TIMING" val="|8.9|18.8|6.7|63"/>
</p:tagLst>
</file>

<file path=ppt/tags/tag40.xml><?xml version="1.0" encoding="utf-8"?>
<p:tagLst xmlns:a="http://schemas.openxmlformats.org/drawingml/2006/main" xmlns:r="http://schemas.openxmlformats.org/officeDocument/2006/relationships" xmlns:p="http://schemas.openxmlformats.org/presentationml/2006/main">
  <p:tag name="TIMING" val="|8.9|18.8|6.7|63"/>
</p:tagLst>
</file>

<file path=ppt/tags/tag41.xml><?xml version="1.0" encoding="utf-8"?>
<p:tagLst xmlns:a="http://schemas.openxmlformats.org/drawingml/2006/main" xmlns:r="http://schemas.openxmlformats.org/officeDocument/2006/relationships" xmlns:p="http://schemas.openxmlformats.org/presentationml/2006/main">
  <p:tag name="TIMING" val="|8.9|18.8|6.7|63"/>
</p:tagLst>
</file>

<file path=ppt/tags/tag42.xml><?xml version="1.0" encoding="utf-8"?>
<p:tagLst xmlns:a="http://schemas.openxmlformats.org/drawingml/2006/main" xmlns:r="http://schemas.openxmlformats.org/officeDocument/2006/relationships" xmlns:p="http://schemas.openxmlformats.org/presentationml/2006/main">
  <p:tag name="TIMING" val="|8.9|18.8|6.7|63"/>
</p:tagLst>
</file>

<file path=ppt/tags/tag43.xml><?xml version="1.0" encoding="utf-8"?>
<p:tagLst xmlns:a="http://schemas.openxmlformats.org/drawingml/2006/main" xmlns:r="http://schemas.openxmlformats.org/officeDocument/2006/relationships" xmlns:p="http://schemas.openxmlformats.org/presentationml/2006/main">
  <p:tag name="TIMING" val="|8.9|18.8|6.7|63"/>
</p:tagLst>
</file>

<file path=ppt/tags/tag44.xml><?xml version="1.0" encoding="utf-8"?>
<p:tagLst xmlns:a="http://schemas.openxmlformats.org/drawingml/2006/main" xmlns:r="http://schemas.openxmlformats.org/officeDocument/2006/relationships" xmlns:p="http://schemas.openxmlformats.org/presentationml/2006/main">
  <p:tag name="TIMING" val="|8.9|18.8|6.7|63"/>
</p:tagLst>
</file>

<file path=ppt/tags/tag45.xml><?xml version="1.0" encoding="utf-8"?>
<p:tagLst xmlns:a="http://schemas.openxmlformats.org/drawingml/2006/main" xmlns:r="http://schemas.openxmlformats.org/officeDocument/2006/relationships" xmlns:p="http://schemas.openxmlformats.org/presentationml/2006/main">
  <p:tag name="TIMING" val="|8.9|18.8|6.7|63"/>
</p:tagLst>
</file>

<file path=ppt/tags/tag46.xml><?xml version="1.0" encoding="utf-8"?>
<p:tagLst xmlns:a="http://schemas.openxmlformats.org/drawingml/2006/main" xmlns:r="http://schemas.openxmlformats.org/officeDocument/2006/relationships" xmlns:p="http://schemas.openxmlformats.org/presentationml/2006/main">
  <p:tag name="TIMING" val="|8.9|18.8|6.7|63"/>
</p:tagLst>
</file>

<file path=ppt/tags/tag47.xml><?xml version="1.0" encoding="utf-8"?>
<p:tagLst xmlns:a="http://schemas.openxmlformats.org/drawingml/2006/main" xmlns:r="http://schemas.openxmlformats.org/officeDocument/2006/relationships" xmlns:p="http://schemas.openxmlformats.org/presentationml/2006/main">
  <p:tag name="TIMING" val="|8.9|18.8|6.7|63"/>
</p:tagLst>
</file>

<file path=ppt/tags/tag48.xml><?xml version="1.0" encoding="utf-8"?>
<p:tagLst xmlns:a="http://schemas.openxmlformats.org/drawingml/2006/main" xmlns:r="http://schemas.openxmlformats.org/officeDocument/2006/relationships" xmlns:p="http://schemas.openxmlformats.org/presentationml/2006/main">
  <p:tag name="TIMING" val="|8.9|18.8|6.7|63"/>
</p:tagLst>
</file>

<file path=ppt/tags/tag49.xml><?xml version="1.0" encoding="utf-8"?>
<p:tagLst xmlns:a="http://schemas.openxmlformats.org/drawingml/2006/main" xmlns:r="http://schemas.openxmlformats.org/officeDocument/2006/relationships" xmlns:p="http://schemas.openxmlformats.org/presentationml/2006/main">
  <p:tag name="TIMING" val="|8.9|18.8|6.7|63"/>
</p:tagLst>
</file>

<file path=ppt/tags/tag5.xml><?xml version="1.0" encoding="utf-8"?>
<p:tagLst xmlns:a="http://schemas.openxmlformats.org/drawingml/2006/main" xmlns:r="http://schemas.openxmlformats.org/officeDocument/2006/relationships" xmlns:p="http://schemas.openxmlformats.org/presentationml/2006/main">
  <p:tag name="TIMING" val="|8.9|18.8|6.7|63"/>
</p:tagLst>
</file>

<file path=ppt/tags/tag50.xml><?xml version="1.0" encoding="utf-8"?>
<p:tagLst xmlns:a="http://schemas.openxmlformats.org/drawingml/2006/main" xmlns:r="http://schemas.openxmlformats.org/officeDocument/2006/relationships" xmlns:p="http://schemas.openxmlformats.org/presentationml/2006/main">
  <p:tag name="TIMING" val="|8.9|18.8|6.7|63"/>
</p:tagLst>
</file>

<file path=ppt/tags/tag51.xml><?xml version="1.0" encoding="utf-8"?>
<p:tagLst xmlns:a="http://schemas.openxmlformats.org/drawingml/2006/main" xmlns:r="http://schemas.openxmlformats.org/officeDocument/2006/relationships" xmlns:p="http://schemas.openxmlformats.org/presentationml/2006/main">
  <p:tag name="TIMING" val="|8.9|18.8|6.7|63"/>
</p:tagLst>
</file>

<file path=ppt/tags/tag52.xml><?xml version="1.0" encoding="utf-8"?>
<p:tagLst xmlns:a="http://schemas.openxmlformats.org/drawingml/2006/main" xmlns:r="http://schemas.openxmlformats.org/officeDocument/2006/relationships" xmlns:p="http://schemas.openxmlformats.org/presentationml/2006/main">
  <p:tag name="TIMING" val="|8.9|18.8|6.7|63"/>
</p:tagLst>
</file>

<file path=ppt/tags/tag53.xml><?xml version="1.0" encoding="utf-8"?>
<p:tagLst xmlns:a="http://schemas.openxmlformats.org/drawingml/2006/main" xmlns:r="http://schemas.openxmlformats.org/officeDocument/2006/relationships" xmlns:p="http://schemas.openxmlformats.org/presentationml/2006/main">
  <p:tag name="TIMING" val="|8.9|18.8|6.7|63"/>
</p:tagLst>
</file>

<file path=ppt/tags/tag54.xml><?xml version="1.0" encoding="utf-8"?>
<p:tagLst xmlns:a="http://schemas.openxmlformats.org/drawingml/2006/main" xmlns:r="http://schemas.openxmlformats.org/officeDocument/2006/relationships" xmlns:p="http://schemas.openxmlformats.org/presentationml/2006/main">
  <p:tag name="TIMING" val="|8.9|18.8|6.7|63"/>
</p:tagLst>
</file>

<file path=ppt/tags/tag55.xml><?xml version="1.0" encoding="utf-8"?>
<p:tagLst xmlns:a="http://schemas.openxmlformats.org/drawingml/2006/main" xmlns:r="http://schemas.openxmlformats.org/officeDocument/2006/relationships" xmlns:p="http://schemas.openxmlformats.org/presentationml/2006/main">
  <p:tag name="TIMING" val="|8.9|18.8|6.7|63"/>
</p:tagLst>
</file>

<file path=ppt/tags/tag56.xml><?xml version="1.0" encoding="utf-8"?>
<p:tagLst xmlns:a="http://schemas.openxmlformats.org/drawingml/2006/main" xmlns:r="http://schemas.openxmlformats.org/officeDocument/2006/relationships" xmlns:p="http://schemas.openxmlformats.org/presentationml/2006/main">
  <p:tag name="TIMING" val="|8.9|18.8|6.7|63"/>
</p:tagLst>
</file>

<file path=ppt/tags/tag57.xml><?xml version="1.0" encoding="utf-8"?>
<p:tagLst xmlns:a="http://schemas.openxmlformats.org/drawingml/2006/main" xmlns:r="http://schemas.openxmlformats.org/officeDocument/2006/relationships" xmlns:p="http://schemas.openxmlformats.org/presentationml/2006/main">
  <p:tag name="TIMING" val="|8.9|18.8|6.7|63"/>
</p:tagLst>
</file>

<file path=ppt/tags/tag58.xml><?xml version="1.0" encoding="utf-8"?>
<p:tagLst xmlns:a="http://schemas.openxmlformats.org/drawingml/2006/main" xmlns:r="http://schemas.openxmlformats.org/officeDocument/2006/relationships" xmlns:p="http://schemas.openxmlformats.org/presentationml/2006/main">
  <p:tag name="TIMING" val="|8.9|18.8|6.7|63"/>
</p:tagLst>
</file>

<file path=ppt/tags/tag6.xml><?xml version="1.0" encoding="utf-8"?>
<p:tagLst xmlns:a="http://schemas.openxmlformats.org/drawingml/2006/main" xmlns:r="http://schemas.openxmlformats.org/officeDocument/2006/relationships" xmlns:p="http://schemas.openxmlformats.org/presentationml/2006/main">
  <p:tag name="TIMING" val="|8.9|18.8|6.7|63"/>
</p:tagLst>
</file>

<file path=ppt/tags/tag7.xml><?xml version="1.0" encoding="utf-8"?>
<p:tagLst xmlns:a="http://schemas.openxmlformats.org/drawingml/2006/main" xmlns:r="http://schemas.openxmlformats.org/officeDocument/2006/relationships" xmlns:p="http://schemas.openxmlformats.org/presentationml/2006/main">
  <p:tag name="TIMING" val="|8.9|18.8|6.7|63"/>
</p:tagLst>
</file>

<file path=ppt/tags/tag8.xml><?xml version="1.0" encoding="utf-8"?>
<p:tagLst xmlns:a="http://schemas.openxmlformats.org/drawingml/2006/main" xmlns:r="http://schemas.openxmlformats.org/officeDocument/2006/relationships" xmlns:p="http://schemas.openxmlformats.org/presentationml/2006/main">
  <p:tag name="TIMING" val="|8.9|18.8|6.7|63"/>
</p:tagLst>
</file>

<file path=ppt/tags/tag9.xml><?xml version="1.0" encoding="utf-8"?>
<p:tagLst xmlns:a="http://schemas.openxmlformats.org/drawingml/2006/main" xmlns:r="http://schemas.openxmlformats.org/officeDocument/2006/relationships" xmlns:p="http://schemas.openxmlformats.org/presentationml/2006/main">
  <p:tag name="TIMING" val="|8.9|18.8|6.7|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_template.pptx" id="{872BCD01-1FE1-6446-993C-420F0D46F8F6}" vid="{7DB5C26D-EA35-4747-B349-EFE28AE20B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8263</Words>
  <Application>Microsoft Office PowerPoint</Application>
  <PresentationFormat>Widescreen</PresentationFormat>
  <Paragraphs>771</Paragraphs>
  <Slides>60</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Cambria Math</vt:lpstr>
      <vt:lpstr>Georgia</vt:lpstr>
      <vt:lpstr>Georgia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cp:revision>
  <cp:lastPrinted>2020-07-16T03:22:53Z</cp:lastPrinted>
  <dcterms:created xsi:type="dcterms:W3CDTF">2018-11-12T05:41:16Z</dcterms:created>
  <dcterms:modified xsi:type="dcterms:W3CDTF">2020-11-30T16:21:33Z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2018-08-20T21:31:52.5878850Z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