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4"/>
  </p:notesMasterIdLst>
  <p:sldIdLst>
    <p:sldId id="301" r:id="rId2"/>
    <p:sldId id="322" r:id="rId3"/>
    <p:sldId id="315" r:id="rId4"/>
    <p:sldId id="325" r:id="rId5"/>
    <p:sldId id="324" r:id="rId6"/>
    <p:sldId id="329" r:id="rId7"/>
    <p:sldId id="332" r:id="rId8"/>
    <p:sldId id="333" r:id="rId9"/>
    <p:sldId id="331" r:id="rId10"/>
    <p:sldId id="337" r:id="rId11"/>
    <p:sldId id="335" r:id="rId12"/>
    <p:sldId id="339" r:id="rId13"/>
    <p:sldId id="345" r:id="rId14"/>
    <p:sldId id="347" r:id="rId15"/>
    <p:sldId id="350" r:id="rId16"/>
    <p:sldId id="349" r:id="rId17"/>
    <p:sldId id="318" r:id="rId18"/>
    <p:sldId id="323" r:id="rId19"/>
    <p:sldId id="316" r:id="rId20"/>
    <p:sldId id="328" r:id="rId21"/>
    <p:sldId id="334" r:id="rId22"/>
    <p:sldId id="336" r:id="rId23"/>
    <p:sldId id="338" r:id="rId24"/>
    <p:sldId id="340" r:id="rId25"/>
    <p:sldId id="357" r:id="rId26"/>
    <p:sldId id="341" r:id="rId27"/>
    <p:sldId id="343" r:id="rId28"/>
    <p:sldId id="354" r:id="rId29"/>
    <p:sldId id="344" r:id="rId30"/>
    <p:sldId id="351" r:id="rId31"/>
    <p:sldId id="353" r:id="rId32"/>
    <p:sldId id="355" r:id="rId33"/>
    <p:sldId id="356" r:id="rId34"/>
    <p:sldId id="358" r:id="rId35"/>
    <p:sldId id="359" r:id="rId36"/>
    <p:sldId id="360" r:id="rId37"/>
    <p:sldId id="361" r:id="rId38"/>
    <p:sldId id="362" r:id="rId39"/>
    <p:sldId id="363" r:id="rId40"/>
    <p:sldId id="364" r:id="rId41"/>
    <p:sldId id="365" r:id="rId42"/>
    <p:sldId id="366" r:id="rId43"/>
    <p:sldId id="368" r:id="rId44"/>
    <p:sldId id="370" r:id="rId45"/>
    <p:sldId id="369" r:id="rId46"/>
    <p:sldId id="371" r:id="rId47"/>
    <p:sldId id="373" r:id="rId48"/>
    <p:sldId id="372" r:id="rId49"/>
    <p:sldId id="374" r:id="rId50"/>
    <p:sldId id="330" r:id="rId51"/>
    <p:sldId id="317" r:id="rId52"/>
    <p:sldId id="37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09EA6047-49F8-8C47-9F68-B93305E61EC8}">
          <p14:sldIdLst>
            <p14:sldId id="301"/>
          </p14:sldIdLst>
        </p14:section>
        <p14:section name="Introduction" id="{D372B9F9-B5F0-2D4E-BD63-F23D20F65B29}">
          <p14:sldIdLst>
            <p14:sldId id="322"/>
          </p14:sldIdLst>
        </p14:section>
        <p14:section name="ExpAX" id="{7CC71622-54AA-413A-814B-FC88AD3254F3}">
          <p14:sldIdLst>
            <p14:sldId id="315"/>
            <p14:sldId id="325"/>
            <p14:sldId id="324"/>
            <p14:sldId id="329"/>
            <p14:sldId id="332"/>
            <p14:sldId id="333"/>
            <p14:sldId id="331"/>
            <p14:sldId id="337"/>
            <p14:sldId id="335"/>
            <p14:sldId id="339"/>
            <p14:sldId id="345"/>
            <p14:sldId id="347"/>
            <p14:sldId id="350"/>
            <p14:sldId id="349"/>
            <p14:sldId id="318"/>
            <p14:sldId id="323"/>
          </p14:sldIdLst>
        </p14:section>
        <p14:section name="Chisel" id="{BDA7A365-7446-5345-AFDD-82CBE01A7306}">
          <p14:sldIdLst>
            <p14:sldId id="316"/>
            <p14:sldId id="328"/>
            <p14:sldId id="334"/>
            <p14:sldId id="336"/>
            <p14:sldId id="338"/>
            <p14:sldId id="340"/>
            <p14:sldId id="357"/>
            <p14:sldId id="341"/>
            <p14:sldId id="343"/>
            <p14:sldId id="354"/>
            <p14:sldId id="344"/>
            <p14:sldId id="351"/>
            <p14:sldId id="353"/>
            <p14:sldId id="355"/>
            <p14:sldId id="356"/>
            <p14:sldId id="358"/>
            <p14:sldId id="359"/>
            <p14:sldId id="360"/>
            <p14:sldId id="361"/>
            <p14:sldId id="362"/>
            <p14:sldId id="363"/>
            <p14:sldId id="364"/>
            <p14:sldId id="365"/>
            <p14:sldId id="366"/>
            <p14:sldId id="368"/>
            <p14:sldId id="370"/>
            <p14:sldId id="369"/>
            <p14:sldId id="371"/>
            <p14:sldId id="373"/>
            <p14:sldId id="372"/>
            <p14:sldId id="374"/>
            <p14:sldId id="330"/>
          </p14:sldIdLst>
        </p14:section>
        <p14:section name="Conclusion" id="{0F958324-0509-4612-A3F4-57A959D218E8}">
          <p14:sldIdLst>
            <p14:sldId id="317"/>
          </p14:sldIdLst>
        </p14:section>
        <p14:section name="Back Matter" id="{1378F388-5A25-7747-99BB-DCB979E0F1BC}">
          <p14:sldIdLst>
            <p14:sldId id="37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74B"/>
    <a:srgbClr val="FBE5D6"/>
    <a:srgbClr val="E77E51"/>
    <a:srgbClr val="F4B18C"/>
    <a:srgbClr val="4B79C1"/>
    <a:srgbClr val="2F52A3"/>
    <a:srgbClr val="2F3FB0"/>
    <a:srgbClr val="2F44A3"/>
    <a:srgbClr val="EA9260"/>
    <a:srgbClr val="EC8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8885C-1ADA-4C5D-B547-38B4E4882F36}" v="1006" dt="2020-10-12T15:39:59.210"/>
    <p1510:client id="{5E3FF7B8-AFC6-A243-8749-DF8C6F29EA74}" v="22976" dt="2020-10-12T15:35:55.147"/>
    <p1510:client id="{8E83724E-E536-8A4B-BD7F-221ADD71F23E}" v="15351" dt="2020-10-12T11:49:18.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87" autoAdjust="0"/>
    <p:restoredTop sz="71599" autoAdjust="0"/>
  </p:normalViewPr>
  <p:slideViewPr>
    <p:cSldViewPr snapToGrid="0">
      <p:cViewPr varScale="1">
        <p:scale>
          <a:sx n="48" d="100"/>
          <a:sy n="48" d="100"/>
        </p:scale>
        <p:origin x="330" y="6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10/12/2020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2</a:t>
            </a:fld>
            <a:endParaRPr lang="en-US" dirty="0"/>
          </a:p>
        </p:txBody>
      </p:sp>
    </p:spTree>
    <p:extLst>
      <p:ext uri="{BB962C8B-B14F-4D97-AF65-F5344CB8AC3E}">
        <p14:creationId xmlns:p14="http://schemas.microsoft.com/office/powerpoint/2010/main" val="1883979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the programmer has applied expectations to certain points in the source code</a:t>
            </a:r>
            <a:r>
              <a:rPr lang="en-US"/>
              <a:t>,</a:t>
            </a:r>
            <a:r>
              <a:rPr lang="en-US" dirty="0"/>
              <a:t> the code can be analyzed to find </a:t>
            </a:r>
            <a:r>
              <a:rPr lang="en-US"/>
              <a:t>the largest</a:t>
            </a:r>
            <a:r>
              <a:rPr lang="en-US" dirty="0"/>
              <a:t> set of operations that can safely </a:t>
            </a:r>
            <a:r>
              <a:rPr lang="en-US"/>
              <a:t>be approximated. </a:t>
            </a:r>
          </a:p>
          <a:p>
            <a:endParaRPr lang="en-US" dirty="0"/>
          </a:p>
          <a:p>
            <a:r>
              <a:rPr lang="en-US" dirty="0"/>
              <a:t>The authors refer to this as “approximation safety analysis”. </a:t>
            </a:r>
          </a:p>
        </p:txBody>
      </p:sp>
      <p:sp>
        <p:nvSpPr>
          <p:cNvPr id="4" name="Slide Number Placeholder 3"/>
          <p:cNvSpPr>
            <a:spLocks noGrp="1"/>
          </p:cNvSpPr>
          <p:nvPr>
            <p:ph type="sldNum" sz="quarter" idx="5"/>
          </p:nvPr>
        </p:nvSpPr>
        <p:spPr/>
        <p:txBody>
          <a:bodyPr/>
          <a:lstStyle/>
          <a:p>
            <a:fld id="{BC849E9A-41F7-4779-A581-48A7C374A227}" type="slidenum">
              <a:rPr lang="en-US" smtClean="0"/>
              <a:t>11</a:t>
            </a:fld>
            <a:endParaRPr lang="en-US" dirty="0"/>
          </a:p>
        </p:txBody>
      </p:sp>
    </p:spTree>
    <p:extLst>
      <p:ext uri="{BB962C8B-B14F-4D97-AF65-F5344CB8AC3E}">
        <p14:creationId xmlns:p14="http://schemas.microsoft.com/office/powerpoint/2010/main" val="3595772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12</a:t>
            </a:fld>
            <a:endParaRPr lang="en-US" dirty="0"/>
          </a:p>
        </p:txBody>
      </p:sp>
    </p:spTree>
    <p:extLst>
      <p:ext uri="{BB962C8B-B14F-4D97-AF65-F5344CB8AC3E}">
        <p14:creationId xmlns:p14="http://schemas.microsoft.com/office/powerpoint/2010/main" val="656326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finding </a:t>
            </a:r>
            <a:r>
              <a:rPr lang="en-US"/>
              <a:t>the </a:t>
            </a:r>
            <a:r>
              <a:rPr lang="en-US" dirty="0"/>
              <a:t>full list </a:t>
            </a:r>
            <a:r>
              <a:rPr lang="en-US"/>
              <a:t>of possible safe-to-approximate operations, </a:t>
            </a:r>
            <a:r>
              <a:rPr lang="en-US" dirty="0"/>
              <a:t>the next step is to automatically identify a subset of these operations that meet the programmer’s specified expectations. </a:t>
            </a:r>
          </a:p>
        </p:txBody>
      </p:sp>
      <p:sp>
        <p:nvSpPr>
          <p:cNvPr id="4" name="Slide Number Placeholder 3"/>
          <p:cNvSpPr>
            <a:spLocks noGrp="1"/>
          </p:cNvSpPr>
          <p:nvPr>
            <p:ph type="sldNum" sz="quarter" idx="5"/>
          </p:nvPr>
        </p:nvSpPr>
        <p:spPr/>
        <p:txBody>
          <a:bodyPr/>
          <a:lstStyle/>
          <a:p>
            <a:fld id="{BC849E9A-41F7-4779-A581-48A7C374A227}" type="slidenum">
              <a:rPr lang="en-US" smtClean="0"/>
              <a:t>13</a:t>
            </a:fld>
            <a:endParaRPr lang="en-US" dirty="0"/>
          </a:p>
        </p:txBody>
      </p:sp>
    </p:spTree>
    <p:extLst>
      <p:ext uri="{BB962C8B-B14F-4D97-AF65-F5344CB8AC3E}">
        <p14:creationId xmlns:p14="http://schemas.microsoft.com/office/powerpoint/2010/main" val="771363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14</a:t>
            </a:fld>
            <a:endParaRPr lang="en-US" dirty="0"/>
          </a:p>
        </p:txBody>
      </p:sp>
    </p:spTree>
    <p:extLst>
      <p:ext uri="{BB962C8B-B14F-4D97-AF65-F5344CB8AC3E}">
        <p14:creationId xmlns:p14="http://schemas.microsoft.com/office/powerpoint/2010/main" val="2710960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generation</a:t>
            </a:r>
            <a:r>
              <a:rPr lang="en-US"/>
              <a:t>,</a:t>
            </a:r>
            <a:r>
              <a:rPr lang="en-US" dirty="0"/>
              <a:t> input datasets which come from the hardware system specification (error, energy consumption metrics, etc.) are tested. </a:t>
            </a:r>
          </a:p>
        </p:txBody>
      </p:sp>
      <p:sp>
        <p:nvSpPr>
          <p:cNvPr id="4" name="Slide Number Placeholder 3"/>
          <p:cNvSpPr>
            <a:spLocks noGrp="1"/>
          </p:cNvSpPr>
          <p:nvPr>
            <p:ph type="sldNum" sz="quarter" idx="5"/>
          </p:nvPr>
        </p:nvSpPr>
        <p:spPr/>
        <p:txBody>
          <a:bodyPr/>
          <a:lstStyle/>
          <a:p>
            <a:fld id="{BC849E9A-41F7-4779-A581-48A7C374A227}" type="slidenum">
              <a:rPr lang="en-US" smtClean="0"/>
              <a:t>15</a:t>
            </a:fld>
            <a:endParaRPr lang="en-US" dirty="0"/>
          </a:p>
        </p:txBody>
      </p:sp>
    </p:spTree>
    <p:extLst>
      <p:ext uri="{BB962C8B-B14F-4D97-AF65-F5344CB8AC3E}">
        <p14:creationId xmlns:p14="http://schemas.microsoft.com/office/powerpoint/2010/main" val="3255361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figure, the lower score is better chance for energy benefits</a:t>
            </a:r>
          </a:p>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16</a:t>
            </a:fld>
            <a:endParaRPr lang="en-US" dirty="0"/>
          </a:p>
        </p:txBody>
      </p:sp>
    </p:spTree>
    <p:extLst>
      <p:ext uri="{BB962C8B-B14F-4D97-AF65-F5344CB8AC3E}">
        <p14:creationId xmlns:p14="http://schemas.microsoft.com/office/powerpoint/2010/main" val="1209087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49</a:t>
            </a:fld>
            <a:endParaRPr lang="en-US" dirty="0"/>
          </a:p>
        </p:txBody>
      </p:sp>
    </p:spTree>
    <p:extLst>
      <p:ext uri="{BB962C8B-B14F-4D97-AF65-F5344CB8AC3E}">
        <p14:creationId xmlns:p14="http://schemas.microsoft.com/office/powerpoint/2010/main" val="269028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previous methods such as Rely/EnerJ/ACCEPT, etc., the programmer had to annotate every operation they wished to be approximated. </a:t>
            </a:r>
          </a:p>
        </p:txBody>
      </p:sp>
      <p:sp>
        <p:nvSpPr>
          <p:cNvPr id="4" name="Slide Number Placeholder 3"/>
          <p:cNvSpPr>
            <a:spLocks noGrp="1"/>
          </p:cNvSpPr>
          <p:nvPr>
            <p:ph type="sldNum" sz="quarter" idx="5"/>
          </p:nvPr>
        </p:nvSpPr>
        <p:spPr/>
        <p:txBody>
          <a:bodyPr/>
          <a:lstStyle/>
          <a:p>
            <a:fld id="{BC849E9A-41F7-4779-A581-48A7C374A227}" type="slidenum">
              <a:rPr lang="en-US" smtClean="0"/>
              <a:t>3</a:t>
            </a:fld>
            <a:endParaRPr lang="en-US" dirty="0"/>
          </a:p>
        </p:txBody>
      </p:sp>
    </p:spTree>
    <p:extLst>
      <p:ext uri="{BB962C8B-B14F-4D97-AF65-F5344CB8AC3E}">
        <p14:creationId xmlns:p14="http://schemas.microsoft.com/office/powerpoint/2010/main" val="318315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ExpAX may not achieve </a:t>
            </a:r>
            <a:r>
              <a:rPr lang="en-US"/>
              <a:t>the same </a:t>
            </a:r>
            <a:r>
              <a:rPr lang="en-US" dirty="0"/>
              <a:t>quality of results every time it runs. Other methods such as Chisel generate a mathematically optimal </a:t>
            </a:r>
            <a:r>
              <a:rPr lang="en-US"/>
              <a:t>solution instead. </a:t>
            </a:r>
          </a:p>
        </p:txBody>
      </p:sp>
      <p:sp>
        <p:nvSpPr>
          <p:cNvPr id="4" name="Slide Number Placeholder 3"/>
          <p:cNvSpPr>
            <a:spLocks noGrp="1"/>
          </p:cNvSpPr>
          <p:nvPr>
            <p:ph type="sldNum" sz="quarter" idx="5"/>
          </p:nvPr>
        </p:nvSpPr>
        <p:spPr/>
        <p:txBody>
          <a:bodyPr/>
          <a:lstStyle/>
          <a:p>
            <a:fld id="{BC849E9A-41F7-4779-A581-48A7C374A227}" type="slidenum">
              <a:rPr lang="en-US" smtClean="0"/>
              <a:t>4</a:t>
            </a:fld>
            <a:endParaRPr lang="en-US" dirty="0"/>
          </a:p>
        </p:txBody>
      </p:sp>
    </p:spTree>
    <p:extLst>
      <p:ext uri="{BB962C8B-B14F-4D97-AF65-F5344CB8AC3E}">
        <p14:creationId xmlns:p14="http://schemas.microsoft.com/office/powerpoint/2010/main" val="242551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 the overall process of </a:t>
            </a:r>
            <a:r>
              <a:rPr lang="en-US" dirty="0" err="1"/>
              <a:t>ExpAX</a:t>
            </a:r>
            <a:r>
              <a:rPr lang="en-US" dirty="0"/>
              <a:t>. we start out with some source code provided by the programmer. Expectations that list the reliability and/or accuracy constraints are then inserted into the source code by the programmer. </a:t>
            </a:r>
          </a:p>
        </p:txBody>
      </p:sp>
      <p:sp>
        <p:nvSpPr>
          <p:cNvPr id="4" name="Slide Number Placeholder 3"/>
          <p:cNvSpPr>
            <a:spLocks noGrp="1"/>
          </p:cNvSpPr>
          <p:nvPr>
            <p:ph type="sldNum" sz="quarter" idx="5"/>
          </p:nvPr>
        </p:nvSpPr>
        <p:spPr/>
        <p:txBody>
          <a:bodyPr/>
          <a:lstStyle/>
          <a:p>
            <a:fld id="{BC849E9A-41F7-4779-A581-48A7C374A227}" type="slidenum">
              <a:rPr lang="en-US" smtClean="0"/>
              <a:t>5</a:t>
            </a:fld>
            <a:endParaRPr lang="en-US" dirty="0"/>
          </a:p>
        </p:txBody>
      </p:sp>
    </p:spTree>
    <p:extLst>
      <p:ext uri="{BB962C8B-B14F-4D97-AF65-F5344CB8AC3E}">
        <p14:creationId xmlns:p14="http://schemas.microsoft.com/office/powerpoint/2010/main" val="2513224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is for the programmer to insert “expectations” into the source code. These expectations are essentially reliability goals or constraints. </a:t>
            </a:r>
          </a:p>
          <a:p>
            <a:endParaRPr lang="en-US" dirty="0"/>
          </a:p>
          <a:p>
            <a:r>
              <a:rPr lang="en-US" dirty="0"/>
              <a:t>There are only three kinds of expectations a programmer can specify: error rate, magnitude, and a combination of the two. </a:t>
            </a:r>
          </a:p>
        </p:txBody>
      </p:sp>
      <p:sp>
        <p:nvSpPr>
          <p:cNvPr id="4" name="Slide Number Placeholder 3"/>
          <p:cNvSpPr>
            <a:spLocks noGrp="1"/>
          </p:cNvSpPr>
          <p:nvPr>
            <p:ph type="sldNum" sz="quarter" idx="5"/>
          </p:nvPr>
        </p:nvSpPr>
        <p:spPr/>
        <p:txBody>
          <a:bodyPr/>
          <a:lstStyle/>
          <a:p>
            <a:fld id="{BC849E9A-41F7-4779-A581-48A7C374A227}" type="slidenum">
              <a:rPr lang="en-US" smtClean="0"/>
              <a:t>6</a:t>
            </a:fld>
            <a:endParaRPr lang="en-US" dirty="0"/>
          </a:p>
        </p:txBody>
      </p:sp>
    </p:spTree>
    <p:extLst>
      <p:ext uri="{BB962C8B-B14F-4D97-AF65-F5344CB8AC3E}">
        <p14:creationId xmlns:p14="http://schemas.microsoft.com/office/powerpoint/2010/main" val="1907231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expectations is called ‘rate’. It limits the rate at which a variable can receive an erroneous value.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here is a function called ‘</a:t>
            </a:r>
            <a:r>
              <a:rPr lang="en-US" dirty="0" err="1"/>
              <a:t>sobel</a:t>
            </a:r>
            <a:r>
              <a:rPr lang="en-US" dirty="0"/>
              <a:t>’ that contains a variable named ‘gradient’. The contents of this function are irrelevant, it’s just to illustrate the highlighted line which specifies a rate expectation on the gradient variable.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expectation specifies that the gradient variable should have a perfect result at least 75% of the time, or that it shouldn’t have an ‘incorrect’ value more than 25% of the time. </a:t>
            </a:r>
          </a:p>
        </p:txBody>
      </p:sp>
      <p:sp>
        <p:nvSpPr>
          <p:cNvPr id="4" name="Slide Number Placeholder 3"/>
          <p:cNvSpPr>
            <a:spLocks noGrp="1"/>
          </p:cNvSpPr>
          <p:nvPr>
            <p:ph type="sldNum" sz="quarter" idx="5"/>
          </p:nvPr>
        </p:nvSpPr>
        <p:spPr/>
        <p:txBody>
          <a:bodyPr/>
          <a:lstStyle/>
          <a:p>
            <a:fld id="{BC849E9A-41F7-4779-A581-48A7C374A227}" type="slidenum">
              <a:rPr lang="en-US" smtClean="0"/>
              <a:t>7</a:t>
            </a:fld>
            <a:endParaRPr lang="en-US" dirty="0"/>
          </a:p>
        </p:txBody>
      </p:sp>
    </p:spTree>
    <p:extLst>
      <p:ext uri="{BB962C8B-B14F-4D97-AF65-F5344CB8AC3E}">
        <p14:creationId xmlns:p14="http://schemas.microsoft.com/office/powerpoint/2010/main" val="394577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8</a:t>
            </a:fld>
            <a:endParaRPr lang="en-US" dirty="0"/>
          </a:p>
        </p:txBody>
      </p:sp>
    </p:spTree>
    <p:extLst>
      <p:ext uri="{BB962C8B-B14F-4D97-AF65-F5344CB8AC3E}">
        <p14:creationId xmlns:p14="http://schemas.microsoft.com/office/powerpoint/2010/main" val="404386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complex constraints can be imposed on a variable by combining the rate and magnitude expectations. </a:t>
            </a:r>
          </a:p>
          <a:p>
            <a:endParaRPr lang="en-US" dirty="0"/>
          </a:p>
          <a:p>
            <a:r>
              <a:rPr lang="en-US" dirty="0"/>
              <a:t>In this example, the luminance variable can only have an error greater than 90% </a:t>
            </a:r>
            <a:r>
              <a:rPr lang="en-US"/>
              <a:t>less than </a:t>
            </a:r>
            <a:r>
              <a:rPr lang="en-US" dirty="0"/>
              <a:t>35% of the time. </a:t>
            </a:r>
          </a:p>
          <a:p>
            <a:endParaRPr lang="en-US" dirty="0"/>
          </a:p>
          <a:p>
            <a:r>
              <a:rPr lang="en-US" dirty="0"/>
              <a:t>A more intuitive way to think about this one is that the variable must have an error </a:t>
            </a:r>
            <a:r>
              <a:rPr lang="en-US"/>
              <a:t>less than 10% at </a:t>
            </a:r>
            <a:r>
              <a:rPr lang="en-US" dirty="0"/>
              <a:t>least 75% of the time. </a:t>
            </a:r>
          </a:p>
        </p:txBody>
      </p:sp>
      <p:sp>
        <p:nvSpPr>
          <p:cNvPr id="4" name="Slide Number Placeholder 3"/>
          <p:cNvSpPr>
            <a:spLocks noGrp="1"/>
          </p:cNvSpPr>
          <p:nvPr>
            <p:ph type="sldNum" sz="quarter" idx="5"/>
          </p:nvPr>
        </p:nvSpPr>
        <p:spPr/>
        <p:txBody>
          <a:bodyPr/>
          <a:lstStyle/>
          <a:p>
            <a:fld id="{BC849E9A-41F7-4779-A581-48A7C374A227}" type="slidenum">
              <a:rPr lang="en-US" smtClean="0"/>
              <a:t>9</a:t>
            </a:fld>
            <a:endParaRPr lang="en-US" dirty="0"/>
          </a:p>
        </p:txBody>
      </p:sp>
    </p:spTree>
    <p:extLst>
      <p:ext uri="{BB962C8B-B14F-4D97-AF65-F5344CB8AC3E}">
        <p14:creationId xmlns:p14="http://schemas.microsoft.com/office/powerpoint/2010/main" val="1924348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re-emphasize the benefits of </a:t>
            </a:r>
            <a:r>
              <a:rPr lang="en-US" dirty="0" err="1"/>
              <a:t>ExpAX’s</a:t>
            </a:r>
            <a:r>
              <a:rPr lang="en-US" dirty="0"/>
              <a:t> annotation method. </a:t>
            </a:r>
          </a:p>
          <a:p>
            <a:endParaRPr lang="en-US" dirty="0"/>
          </a:p>
          <a:p>
            <a:r>
              <a:rPr lang="en-US" dirty="0"/>
              <a:t>You simply annotate the variables of interest for </a:t>
            </a:r>
            <a:r>
              <a:rPr lang="en-US"/>
              <a:t>your application, </a:t>
            </a:r>
            <a:r>
              <a:rPr lang="en-US" dirty="0"/>
              <a:t>apply expectations to these variables, and then ExpAX will do the rest. </a:t>
            </a:r>
          </a:p>
          <a:p>
            <a:endParaRPr lang="en-US" dirty="0"/>
          </a:p>
          <a:p>
            <a:r>
              <a:rPr lang="en-US" dirty="0"/>
              <a:t>Note that to determine </a:t>
            </a:r>
            <a:r>
              <a:rPr lang="en-US"/>
              <a:t>these </a:t>
            </a:r>
            <a:r>
              <a:rPr lang="en-US" dirty="0"/>
              <a:t>expectations, you should, as the programmer, have some insight as to the level of approximation that is sufficient for each of these variables.</a:t>
            </a:r>
          </a:p>
        </p:txBody>
      </p:sp>
      <p:sp>
        <p:nvSpPr>
          <p:cNvPr id="4" name="Slide Number Placeholder 3"/>
          <p:cNvSpPr>
            <a:spLocks noGrp="1"/>
          </p:cNvSpPr>
          <p:nvPr>
            <p:ph type="sldNum" sz="quarter" idx="5"/>
          </p:nvPr>
        </p:nvSpPr>
        <p:spPr/>
        <p:txBody>
          <a:bodyPr/>
          <a:lstStyle/>
          <a:p>
            <a:fld id="{BC849E9A-41F7-4779-A581-48A7C374A227}" type="slidenum">
              <a:rPr lang="en-US" smtClean="0"/>
              <a:t>10</a:t>
            </a:fld>
            <a:endParaRPr lang="en-US" dirty="0"/>
          </a:p>
        </p:txBody>
      </p:sp>
    </p:spTree>
    <p:extLst>
      <p:ext uri="{BB962C8B-B14F-4D97-AF65-F5344CB8AC3E}">
        <p14:creationId xmlns:p14="http://schemas.microsoft.com/office/powerpoint/2010/main" val="159478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CA626580-CA78-8C40-BE8F-C7137E56DA29}" type="datetime3">
              <a:rPr lang="en-US" smtClean="0"/>
              <a:t>12 October 2020</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B1E0DCEF-9F36-D649-974C-0874F6856C11}" type="datetime3">
              <a:rPr lang="en-US" smtClean="0"/>
              <a:t>12 October 2020</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79E794B8-27DD-D74D-A79D-8A09447E65E6}" type="datetime3">
              <a:rPr lang="en-US" smtClean="0"/>
              <a:t>12 October 2020</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854E8D6D-9E51-CE49-95C9-ABD45CA99C39}" type="datetime3">
              <a:rPr lang="en-US" smtClean="0"/>
              <a:t>12 October 2020</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AE0C4E49-C135-D14A-BA13-173668CE9F93}" type="datetime3">
              <a:rPr lang="en-US" smtClean="0"/>
              <a:t>12 October 2020</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7FB203C0-12DC-B140-94AF-B8403F026A82}" type="datetime3">
              <a:rPr lang="en-US" smtClean="0"/>
              <a:t>12 October 2020</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E07403FD-497E-D242-8090-96516A092D45}" type="datetime3">
              <a:rPr lang="en-US" smtClean="0"/>
              <a:t>12 October 2020</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1B7478E5-CA98-6E43-8D65-97A19FDF9F2A}" type="datetime3">
              <a:rPr lang="en-US" smtClean="0"/>
              <a:t>12 October 2020</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66C560B1-8C61-A94B-BCE0-526FCE1BAF10}" type="datetime3">
              <a:rPr lang="en-US" smtClean="0"/>
              <a:t>12 October 2020</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4F1A08BA-7A7C-0A42-9CA5-52260B32C614}" type="datetime3">
              <a:rPr lang="en-US" smtClean="0"/>
              <a:t>12 October 2020</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3CEC4385-63DF-6442-B87B-7B2302EA7FDB}" type="datetime3">
              <a:rPr lang="en-US" smtClean="0"/>
              <a:t>12 October 2020</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E29B3-91B5-3245-BF70-660277AD7AF2}" type="datetime3">
              <a:rPr lang="en-US" smtClean="0"/>
              <a:t>12 October 2020</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5.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10.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16.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19.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5.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31.png"/><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2" name="Group 321">
            <a:extLst>
              <a:ext uri="{FF2B5EF4-FFF2-40B4-BE49-F238E27FC236}">
                <a16:creationId xmlns:a16="http://schemas.microsoft.com/office/drawing/2014/main" id="{081FA638-AD23-394D-B677-D26EC6785BA6}"/>
              </a:ext>
            </a:extLst>
          </p:cNvPr>
          <p:cNvGrpSpPr>
            <a:grpSpLocks noChangeAspect="1"/>
          </p:cNvGrpSpPr>
          <p:nvPr/>
        </p:nvGrpSpPr>
        <p:grpSpPr>
          <a:xfrm>
            <a:off x="-13856" y="0"/>
            <a:ext cx="12205856" cy="6858000"/>
            <a:chOff x="-13856" y="0"/>
            <a:chExt cx="12205856" cy="6858000"/>
          </a:xfrm>
        </p:grpSpPr>
        <p:sp>
          <p:nvSpPr>
            <p:cNvPr id="4" name="Rectangle 3">
              <a:extLst>
                <a:ext uri="{FF2B5EF4-FFF2-40B4-BE49-F238E27FC236}">
                  <a16:creationId xmlns:a16="http://schemas.microsoft.com/office/drawing/2014/main" id="{BADDA4A0-274D-2746-B9FE-126AC5691376}"/>
                </a:ext>
              </a:extLst>
            </p:cNvPr>
            <p:cNvSpPr/>
            <p:nvPr/>
          </p:nvSpPr>
          <p:spPr>
            <a:xfrm>
              <a:off x="-13856" y="0"/>
              <a:ext cx="12205855" cy="5983480"/>
            </a:xfrm>
            <a:prstGeom prst="rect">
              <a:avLst/>
            </a:prstGeom>
            <a:solidFill>
              <a:srgbClr val="2F52A3"/>
            </a:solidFill>
            <a:ln>
              <a:solidFill>
                <a:srgbClr val="2F4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5" name="Rectangle 4">
              <a:extLst>
                <a:ext uri="{FF2B5EF4-FFF2-40B4-BE49-F238E27FC236}">
                  <a16:creationId xmlns:a16="http://schemas.microsoft.com/office/drawing/2014/main" id="{D9B4AAF2-A22E-0C43-B5E6-890DE4FCC09A}"/>
                </a:ext>
              </a:extLst>
            </p:cNvPr>
            <p:cNvSpPr/>
            <p:nvPr/>
          </p:nvSpPr>
          <p:spPr>
            <a:xfrm>
              <a:off x="-13856" y="5983480"/>
              <a:ext cx="12205856" cy="874520"/>
            </a:xfrm>
            <a:prstGeom prst="rect">
              <a:avLst/>
            </a:prstGeom>
            <a:solidFill>
              <a:srgbClr val="E77E51"/>
            </a:solidFill>
            <a:ln>
              <a:solidFill>
                <a:srgbClr val="F4B1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20000"/>
                    <a:lumOff val="80000"/>
                  </a:schemeClr>
                </a:solidFill>
                <a:latin typeface="Georgia" panose="02040502050405020303" pitchFamily="18" charset="0"/>
              </a:endParaRPr>
            </a:p>
          </p:txBody>
        </p:sp>
        <p:pic>
          <p:nvPicPr>
            <p:cNvPr id="7" name="Picture 6" descr="A close up of a sign&#10;&#10;Description automatically generated">
              <a:extLst>
                <a:ext uri="{FF2B5EF4-FFF2-40B4-BE49-F238E27FC236}">
                  <a16:creationId xmlns:a16="http://schemas.microsoft.com/office/drawing/2014/main" id="{793F793D-406F-7F40-8A7B-CAF865448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06" y="6132538"/>
              <a:ext cx="3032477" cy="568589"/>
            </a:xfrm>
            <a:prstGeom prst="rect">
              <a:avLst/>
            </a:prstGeom>
          </p:spPr>
        </p:pic>
      </p:grpSp>
      <p:sp>
        <p:nvSpPr>
          <p:cNvPr id="323" name="Subtitle 2">
            <a:extLst>
              <a:ext uri="{FF2B5EF4-FFF2-40B4-BE49-F238E27FC236}">
                <a16:creationId xmlns:a16="http://schemas.microsoft.com/office/drawing/2014/main" id="{522939DC-E31E-D841-98DF-7AE7B71EFE4B}"/>
              </a:ext>
            </a:extLst>
          </p:cNvPr>
          <p:cNvSpPr txBox="1">
            <a:spLocks/>
          </p:cNvSpPr>
          <p:nvPr/>
        </p:nvSpPr>
        <p:spPr>
          <a:xfrm>
            <a:off x="262835" y="1431575"/>
            <a:ext cx="7617461" cy="211733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600"/>
              </a:spcAft>
              <a:buNone/>
            </a:pPr>
            <a:r>
              <a:rPr lang="en-US" sz="6600" dirty="0">
                <a:solidFill>
                  <a:schemeClr val="accent2">
                    <a:lumMod val="20000"/>
                    <a:lumOff val="80000"/>
                  </a:schemeClr>
                </a:solidFill>
                <a:latin typeface="Georgia" panose="02040502050405020303" pitchFamily="18" charset="0"/>
              </a:rPr>
              <a:t>Approximate Computing</a:t>
            </a:r>
          </a:p>
        </p:txBody>
      </p:sp>
      <p:sp>
        <p:nvSpPr>
          <p:cNvPr id="324" name="Subtitle 2">
            <a:extLst>
              <a:ext uri="{FF2B5EF4-FFF2-40B4-BE49-F238E27FC236}">
                <a16:creationId xmlns:a16="http://schemas.microsoft.com/office/drawing/2014/main" id="{B8AAE942-625E-5A42-B81F-E62EA5FFB7C4}"/>
              </a:ext>
            </a:extLst>
          </p:cNvPr>
          <p:cNvSpPr txBox="1">
            <a:spLocks/>
          </p:cNvSpPr>
          <p:nvPr/>
        </p:nvSpPr>
        <p:spPr>
          <a:xfrm>
            <a:off x="215053" y="2948877"/>
            <a:ext cx="6997894" cy="211733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65000"/>
              </a:lnSpc>
              <a:spcBef>
                <a:spcPts val="0"/>
              </a:spcBef>
              <a:spcAft>
                <a:spcPts val="1800"/>
              </a:spcAft>
              <a:buNone/>
            </a:pPr>
            <a:r>
              <a:rPr lang="en-US" sz="6600" i="1" dirty="0">
                <a:solidFill>
                  <a:srgbClr val="EA9260"/>
                </a:solidFill>
                <a:latin typeface="Georgia" panose="02040502050405020303" pitchFamily="18" charset="0"/>
              </a:rPr>
              <a:t>ExpAX and Chisel</a:t>
            </a:r>
          </a:p>
        </p:txBody>
      </p:sp>
      <p:sp>
        <p:nvSpPr>
          <p:cNvPr id="325" name="Subtitle 2">
            <a:extLst>
              <a:ext uri="{FF2B5EF4-FFF2-40B4-BE49-F238E27FC236}">
                <a16:creationId xmlns:a16="http://schemas.microsoft.com/office/drawing/2014/main" id="{F974F592-9737-DA4B-9160-83D8AB220353}"/>
              </a:ext>
            </a:extLst>
          </p:cNvPr>
          <p:cNvSpPr txBox="1">
            <a:spLocks/>
          </p:cNvSpPr>
          <p:nvPr/>
        </p:nvSpPr>
        <p:spPr>
          <a:xfrm>
            <a:off x="9672638" y="6132538"/>
            <a:ext cx="2473641" cy="69019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5000"/>
              </a:lnSpc>
              <a:spcBef>
                <a:spcPts val="0"/>
              </a:spcBef>
              <a:spcAft>
                <a:spcPts val="600"/>
              </a:spcAft>
              <a:buNone/>
            </a:pPr>
            <a:r>
              <a:rPr lang="en-US" sz="2000" i="1" dirty="0">
                <a:solidFill>
                  <a:schemeClr val="accent2">
                    <a:lumMod val="20000"/>
                    <a:lumOff val="80000"/>
                  </a:schemeClr>
                </a:solidFill>
                <a:latin typeface="Georgia" panose="02040502050405020303" pitchFamily="18" charset="0"/>
              </a:rPr>
              <a:t>Christopher Crary</a:t>
            </a:r>
          </a:p>
          <a:p>
            <a:pPr marL="0" indent="0" algn="ctr">
              <a:lnSpc>
                <a:spcPct val="75000"/>
              </a:lnSpc>
              <a:spcBef>
                <a:spcPts val="0"/>
              </a:spcBef>
              <a:spcAft>
                <a:spcPts val="600"/>
              </a:spcAft>
              <a:buNone/>
            </a:pPr>
            <a:r>
              <a:rPr lang="en-US" sz="2000" i="1" dirty="0">
                <a:solidFill>
                  <a:schemeClr val="accent2">
                    <a:lumMod val="20000"/>
                    <a:lumOff val="80000"/>
                  </a:schemeClr>
                </a:solidFill>
                <a:latin typeface="Georgia" panose="02040502050405020303" pitchFamily="18" charset="0"/>
              </a:rPr>
              <a:t>Wesley Piard</a:t>
            </a:r>
          </a:p>
        </p:txBody>
      </p:sp>
      <p:pic>
        <p:nvPicPr>
          <p:cNvPr id="16" name="Picture 15">
            <a:extLst>
              <a:ext uri="{FF2B5EF4-FFF2-40B4-BE49-F238E27FC236}">
                <a16:creationId xmlns:a16="http://schemas.microsoft.com/office/drawing/2014/main" id="{7E7DE426-DC77-6246-AB99-AC17852EE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296" y="1201906"/>
            <a:ext cx="3606583" cy="3579668"/>
          </a:xfrm>
          <a:prstGeom prst="rect">
            <a:avLst/>
          </a:prstGeom>
        </p:spPr>
      </p:pic>
    </p:spTree>
    <p:extLst>
      <p:ext uri="{BB962C8B-B14F-4D97-AF65-F5344CB8AC3E}">
        <p14:creationId xmlns:p14="http://schemas.microsoft.com/office/powerpoint/2010/main" val="562547134"/>
      </p:ext>
    </p:extLst>
  </p:cSld>
  <p:clrMapOvr>
    <a:masterClrMapping/>
  </p:clrMapOvr>
  <mc:AlternateContent xmlns:mc="http://schemas.openxmlformats.org/markup-compatibility/2006" xmlns:p14="http://schemas.microsoft.com/office/powerpoint/2010/main">
    <mc:Choice Requires="p14">
      <p:transition spd="slow" p14:dur="2000" advTm="19056"/>
    </mc:Choice>
    <mc:Fallback xmlns="">
      <p:transition spd="slow" advTm="190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D5FB18-2B3D-4844-9B99-F3B5F963CCFF}"/>
              </a:ext>
            </a:extLst>
          </p:cNvPr>
          <p:cNvPicPr>
            <a:picLocks noChangeAspect="1"/>
          </p:cNvPicPr>
          <p:nvPr/>
        </p:nvPicPr>
        <p:blipFill>
          <a:blip r:embed="rId5"/>
          <a:stretch>
            <a:fillRect/>
          </a:stretch>
        </p:blipFill>
        <p:spPr>
          <a:xfrm>
            <a:off x="7639665" y="1302057"/>
            <a:ext cx="4340024" cy="5044933"/>
          </a:xfrm>
          <a:prstGeom prst="rect">
            <a:avLst/>
          </a:prstGeom>
          <a:ln w="19050">
            <a:solidFill>
              <a:schemeClr val="tx1"/>
            </a:solidFill>
          </a:ln>
          <a:effectLst>
            <a:outerShdw blurRad="190500" algn="tl" rotWithShape="0">
              <a:srgbClr val="000000">
                <a:alpha val="70000"/>
              </a:srgbClr>
            </a:outerShdw>
          </a:effectLst>
        </p:spPr>
      </p:pic>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Expectations – Summary</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10</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0" y="1302057"/>
            <a:ext cx="6778425" cy="49709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The key benefit for this part of ExpAX is that the amount of manual annotation required by the programmer to approximate some function outputs is significantly less than previous work, e.g., Rely. </a:t>
            </a:r>
          </a:p>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Think of all the possible operations in these functions (add, multiply, etc.) that could potentially be individually approximated. </a:t>
            </a:r>
          </a:p>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Now </a:t>
            </a:r>
            <a:r>
              <a:rPr lang="en-US" sz="2400">
                <a:solidFill>
                  <a:schemeClr val="accent2">
                    <a:lumMod val="20000"/>
                    <a:lumOff val="80000"/>
                  </a:schemeClr>
                </a:solidFill>
                <a:latin typeface="Georgia" panose="02040502050405020303" pitchFamily="18" charset="0"/>
              </a:rPr>
              <a:t>imagine trying to </a:t>
            </a:r>
            <a:r>
              <a:rPr lang="en-US" sz="2400" dirty="0">
                <a:solidFill>
                  <a:schemeClr val="accent2">
                    <a:lumMod val="20000"/>
                    <a:lumOff val="80000"/>
                  </a:schemeClr>
                </a:solidFill>
                <a:latin typeface="Georgia" panose="02040502050405020303" pitchFamily="18" charset="0"/>
              </a:rPr>
              <a:t>determine which combination of them should be approximated vs. remaining precise. </a:t>
            </a:r>
            <a:endParaRPr lang="en-US" sz="2000"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sp>
        <p:nvSpPr>
          <p:cNvPr id="12" name="Rounded Rectangle 11">
            <a:extLst>
              <a:ext uri="{FF2B5EF4-FFF2-40B4-BE49-F238E27FC236}">
                <a16:creationId xmlns:a16="http://schemas.microsoft.com/office/drawing/2014/main" id="{2F50AD6F-A57D-2B4F-B4FD-A38ABD486708}"/>
              </a:ext>
            </a:extLst>
          </p:cNvPr>
          <p:cNvSpPr/>
          <p:nvPr/>
        </p:nvSpPr>
        <p:spPr>
          <a:xfrm>
            <a:off x="7767483" y="5830529"/>
            <a:ext cx="2271251" cy="245806"/>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534AE85B-AB84-6A4B-A586-A67DB65EC4C9}"/>
              </a:ext>
            </a:extLst>
          </p:cNvPr>
          <p:cNvSpPr/>
          <p:nvPr/>
        </p:nvSpPr>
        <p:spPr>
          <a:xfrm>
            <a:off x="7751353" y="3541749"/>
            <a:ext cx="2871020" cy="245806"/>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F7138A42-7207-5641-8DFE-AEC1F0A91077}"/>
              </a:ext>
            </a:extLst>
          </p:cNvPr>
          <p:cNvSpPr/>
          <p:nvPr/>
        </p:nvSpPr>
        <p:spPr>
          <a:xfrm>
            <a:off x="7767483" y="4264420"/>
            <a:ext cx="3913239" cy="245806"/>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546608618"/>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ExpAX Overview</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11</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11" name="Picture 10">
            <a:extLst>
              <a:ext uri="{FF2B5EF4-FFF2-40B4-BE49-F238E27FC236}">
                <a16:creationId xmlns:a16="http://schemas.microsoft.com/office/drawing/2014/main" id="{F805D029-BC61-5B46-B8B5-1EA55CE53C78}"/>
              </a:ext>
            </a:extLst>
          </p:cNvPr>
          <p:cNvPicPr>
            <a:picLocks noChangeAspect="1"/>
          </p:cNvPicPr>
          <p:nvPr/>
        </p:nvPicPr>
        <p:blipFill>
          <a:blip r:embed="rId5"/>
          <a:stretch>
            <a:fillRect/>
          </a:stretch>
        </p:blipFill>
        <p:spPr>
          <a:xfrm>
            <a:off x="677196" y="2607300"/>
            <a:ext cx="10672867" cy="2379479"/>
          </a:xfrm>
          <a:prstGeom prst="rect">
            <a:avLst/>
          </a:prstGeom>
          <a:ln w="19050">
            <a:solidFill>
              <a:schemeClr val="tx1"/>
            </a:solidFill>
          </a:ln>
          <a:effectLst>
            <a:outerShdw blurRad="190500" algn="tl" rotWithShape="0">
              <a:srgbClr val="000000">
                <a:alpha val="70000"/>
              </a:srgbClr>
            </a:outerShdw>
          </a:effectLst>
        </p:spPr>
      </p:pic>
      <p:sp>
        <p:nvSpPr>
          <p:cNvPr id="12" name="Rounded Rectangle 11">
            <a:extLst>
              <a:ext uri="{FF2B5EF4-FFF2-40B4-BE49-F238E27FC236}">
                <a16:creationId xmlns:a16="http://schemas.microsoft.com/office/drawing/2014/main" id="{1663A4A1-9CF0-4946-8A4D-869F939BE56E}"/>
              </a:ext>
            </a:extLst>
          </p:cNvPr>
          <p:cNvSpPr/>
          <p:nvPr/>
        </p:nvSpPr>
        <p:spPr>
          <a:xfrm>
            <a:off x="3290093" y="3303638"/>
            <a:ext cx="2284797" cy="766916"/>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173421595"/>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Approximation Safety Analysis</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12</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0" y="1302057"/>
            <a:ext cx="10003406" cy="49709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Approximation safety analysis removes operations that are “unsafe” to approximate such as the following: </a:t>
            </a:r>
          </a:p>
          <a:p>
            <a:pPr marL="1005840" lvl="1"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Memory access violations (null pointers, out of bounds array indexing, etc.)</a:t>
            </a:r>
          </a:p>
          <a:p>
            <a:pPr marL="1005840" lvl="1"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Control flow violations</a:t>
            </a:r>
          </a:p>
          <a:p>
            <a:pPr marL="1005840" lvl="1"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Operations that may influence variables that had no expectations set by the programmer (expectations are only used for variables that are desired to be approximated)</a:t>
            </a:r>
          </a:p>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After all the unsafe operations are removed from the list of possibilities, this step then attempts to find the largest set of approximable instructions possible. </a:t>
            </a:r>
          </a:p>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Typically, as the total number of approximated operations goes up, so does the amount of energy savings. </a:t>
            </a:r>
            <a:endParaRPr lang="en-US" sz="2000"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spTree>
    <p:custDataLst>
      <p:tags r:id="rId1"/>
    </p:custDataLst>
    <p:extLst>
      <p:ext uri="{BB962C8B-B14F-4D97-AF65-F5344CB8AC3E}">
        <p14:creationId xmlns:p14="http://schemas.microsoft.com/office/powerpoint/2010/main" val="2743322508"/>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ExpAX Overview</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13</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11" name="Picture 10">
            <a:extLst>
              <a:ext uri="{FF2B5EF4-FFF2-40B4-BE49-F238E27FC236}">
                <a16:creationId xmlns:a16="http://schemas.microsoft.com/office/drawing/2014/main" id="{F805D029-BC61-5B46-B8B5-1EA55CE53C78}"/>
              </a:ext>
            </a:extLst>
          </p:cNvPr>
          <p:cNvPicPr>
            <a:picLocks noChangeAspect="1"/>
          </p:cNvPicPr>
          <p:nvPr/>
        </p:nvPicPr>
        <p:blipFill>
          <a:blip r:embed="rId5"/>
          <a:stretch>
            <a:fillRect/>
          </a:stretch>
        </p:blipFill>
        <p:spPr>
          <a:xfrm>
            <a:off x="677196" y="2607300"/>
            <a:ext cx="10672867" cy="2379479"/>
          </a:xfrm>
          <a:prstGeom prst="rect">
            <a:avLst/>
          </a:prstGeom>
          <a:ln w="19050">
            <a:solidFill>
              <a:schemeClr val="tx1"/>
            </a:solidFill>
          </a:ln>
          <a:effectLst>
            <a:outerShdw blurRad="190500" algn="tl" rotWithShape="0">
              <a:srgbClr val="000000">
                <a:alpha val="70000"/>
              </a:srgbClr>
            </a:outerShdw>
          </a:effectLst>
        </p:spPr>
      </p:pic>
      <p:sp>
        <p:nvSpPr>
          <p:cNvPr id="12" name="Rounded Rectangle 11">
            <a:extLst>
              <a:ext uri="{FF2B5EF4-FFF2-40B4-BE49-F238E27FC236}">
                <a16:creationId xmlns:a16="http://schemas.microsoft.com/office/drawing/2014/main" id="{1663A4A1-9CF0-4946-8A4D-869F939BE56E}"/>
              </a:ext>
            </a:extLst>
          </p:cNvPr>
          <p:cNvSpPr/>
          <p:nvPr/>
        </p:nvSpPr>
        <p:spPr>
          <a:xfrm>
            <a:off x="5221763" y="3292208"/>
            <a:ext cx="2284797" cy="766916"/>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887794726"/>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Selecting Approximate Operations</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14</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0" y="1302057"/>
            <a:ext cx="10003406" cy="49709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The process of selecting a unique combination of operations to approximate is what separates ExpAX from the previous options such as Rely and EnerJ. </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This process is automated using two phases:</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Genetic filtering</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Greedy refining</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spTree>
    <p:custDataLst>
      <p:tags r:id="rId1"/>
    </p:custDataLst>
    <p:extLst>
      <p:ext uri="{BB962C8B-B14F-4D97-AF65-F5344CB8AC3E}">
        <p14:creationId xmlns:p14="http://schemas.microsoft.com/office/powerpoint/2010/main" val="1609291619"/>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Genetic Filtering</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15</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09" y="1302057"/>
            <a:ext cx="11335677" cy="214834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The genetic filtering phase uses a genetic programming algorithm to filter out the approximated operations that would produce results that don’t meet the programmer’s specified expectations.</a:t>
            </a:r>
          </a:p>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The algorithm iterates a specified number of “generations” and then chooses the best combination of operations to approximate. </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6" name="Picture 5">
            <a:extLst>
              <a:ext uri="{FF2B5EF4-FFF2-40B4-BE49-F238E27FC236}">
                <a16:creationId xmlns:a16="http://schemas.microsoft.com/office/drawing/2014/main" id="{D0B38F80-2319-5A48-B8AC-E828200472A8}"/>
              </a:ext>
            </a:extLst>
          </p:cNvPr>
          <p:cNvPicPr>
            <a:picLocks noChangeAspect="1"/>
          </p:cNvPicPr>
          <p:nvPr/>
        </p:nvPicPr>
        <p:blipFill>
          <a:blip r:embed="rId5"/>
          <a:stretch>
            <a:fillRect/>
          </a:stretch>
        </p:blipFill>
        <p:spPr>
          <a:xfrm>
            <a:off x="759566" y="3694119"/>
            <a:ext cx="10672867" cy="2379479"/>
          </a:xfrm>
          <a:prstGeom prst="rect">
            <a:avLst/>
          </a:prstGeom>
          <a:ln w="19050">
            <a:solidFill>
              <a:schemeClr val="tx1"/>
            </a:solidFill>
          </a:ln>
          <a:effectLst>
            <a:outerShdw blurRad="190500" algn="tl" rotWithShape="0">
              <a:srgbClr val="000000">
                <a:alpha val="70000"/>
              </a:srgbClr>
            </a:outerShdw>
          </a:effectLst>
        </p:spPr>
      </p:pic>
      <p:sp>
        <p:nvSpPr>
          <p:cNvPr id="9" name="Rounded Rectangle 8">
            <a:extLst>
              <a:ext uri="{FF2B5EF4-FFF2-40B4-BE49-F238E27FC236}">
                <a16:creationId xmlns:a16="http://schemas.microsoft.com/office/drawing/2014/main" id="{B46C58DB-9136-804F-AD08-291B5892DE7B}"/>
              </a:ext>
            </a:extLst>
          </p:cNvPr>
          <p:cNvSpPr/>
          <p:nvPr/>
        </p:nvSpPr>
        <p:spPr>
          <a:xfrm>
            <a:off x="6457950" y="3851910"/>
            <a:ext cx="2891791" cy="1851660"/>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64195560"/>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Greedy Refining</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16</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09" y="1302057"/>
            <a:ext cx="10360441" cy="49709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After genetic filtering produces a full list of the operations (which to approximate and which to leave precise), the greedy refining step extracts a list of only the operations to approximate. </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Then, it </a:t>
            </a:r>
            <a:r>
              <a:rPr lang="en-US" i="1" dirty="0">
                <a:solidFill>
                  <a:schemeClr val="accent2">
                    <a:lumMod val="20000"/>
                    <a:lumOff val="80000"/>
                  </a:schemeClr>
                </a:solidFill>
                <a:latin typeface="Georgia" panose="02040502050405020303" pitchFamily="18" charset="0"/>
              </a:rPr>
              <a:t>greedily</a:t>
            </a:r>
            <a:r>
              <a:rPr lang="en-US" dirty="0">
                <a:solidFill>
                  <a:schemeClr val="accent2">
                    <a:lumMod val="20000"/>
                    <a:lumOff val="80000"/>
                  </a:schemeClr>
                </a:solidFill>
                <a:latin typeface="Georgia" panose="02040502050405020303" pitchFamily="18" charset="0"/>
              </a:rPr>
              <a:t> finds the combination of these operations that results in the highest energy savings. </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This relatively optimal set of operations is the final result that is then implemented on the targeted hardware platform. </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spTree>
    <p:custDataLst>
      <p:tags r:id="rId1"/>
    </p:custDataLst>
    <p:extLst>
      <p:ext uri="{BB962C8B-B14F-4D97-AF65-F5344CB8AC3E}">
        <p14:creationId xmlns:p14="http://schemas.microsoft.com/office/powerpoint/2010/main" val="1896615093"/>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Concluding ExpAX</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17</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1" y="1302057"/>
            <a:ext cx="10131224" cy="49709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Less programmer knowledge about the underlying hardware required</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Less manual annotation required by the programmer</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Automatic search using genetic programming</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The results ExpAX can yield are only at least as reliable as the underlying hardware specification it is targeting</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spTree>
    <p:custDataLst>
      <p:tags r:id="rId1"/>
    </p:custDataLst>
    <p:extLst>
      <p:ext uri="{BB962C8B-B14F-4D97-AF65-F5344CB8AC3E}">
        <p14:creationId xmlns:p14="http://schemas.microsoft.com/office/powerpoint/2010/main" val="3175377571"/>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Intermission</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18</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1" y="1302057"/>
            <a:ext cx="10131224" cy="49709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ExpAX-related questions?</a:t>
            </a:r>
          </a:p>
          <a:p>
            <a:pPr marL="548640" indent="-548640">
              <a:lnSpc>
                <a:spcPct val="100000"/>
              </a:lnSpc>
              <a:spcBef>
                <a:spcPts val="0"/>
              </a:spcBef>
              <a:spcAft>
                <a:spcPts val="1200"/>
              </a:spcAft>
              <a:buFont typeface="Wingdings" pitchFamily="2" charset="2"/>
              <a:buChar char="v"/>
            </a:pPr>
            <a:endParaRPr lang="en-US" sz="2400"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spTree>
    <p:custDataLst>
      <p:tags r:id="rId1"/>
    </p:custDataLst>
    <p:extLst>
      <p:ext uri="{BB962C8B-B14F-4D97-AF65-F5344CB8AC3E}">
        <p14:creationId xmlns:p14="http://schemas.microsoft.com/office/powerpoint/2010/main" val="2811595115"/>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Introducing Chisel</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19</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0" y="1302057"/>
            <a:ext cx="11045303" cy="49709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i="1" dirty="0">
                <a:solidFill>
                  <a:schemeClr val="accent2">
                    <a:lumMod val="20000"/>
                    <a:lumOff val="80000"/>
                  </a:schemeClr>
                </a:solidFill>
                <a:latin typeface="Georgia" panose="02040502050405020303" pitchFamily="18" charset="0"/>
              </a:rPr>
              <a:t>Chisel</a:t>
            </a:r>
            <a:r>
              <a:rPr lang="en-US" dirty="0">
                <a:solidFill>
                  <a:schemeClr val="accent2">
                    <a:lumMod val="20000"/>
                    <a:lumOff val="80000"/>
                  </a:schemeClr>
                </a:solidFill>
                <a:latin typeface="Georgia" panose="02040502050405020303" pitchFamily="18" charset="0"/>
              </a:rPr>
              <a:t> is a system that can </a:t>
            </a:r>
            <a:r>
              <a:rPr lang="en-US" i="1" dirty="0">
                <a:solidFill>
                  <a:schemeClr val="accent2">
                    <a:lumMod val="20000"/>
                    <a:lumOff val="80000"/>
                  </a:schemeClr>
                </a:solidFill>
                <a:latin typeface="Georgia" panose="02040502050405020303" pitchFamily="18" charset="0"/>
              </a:rPr>
              <a:t>automatically </a:t>
            </a:r>
            <a:r>
              <a:rPr lang="en-US" dirty="0">
                <a:solidFill>
                  <a:schemeClr val="accent2">
                    <a:lumMod val="20000"/>
                    <a:lumOff val="80000"/>
                  </a:schemeClr>
                </a:solidFill>
                <a:latin typeface="Georgia" panose="02040502050405020303" pitchFamily="18" charset="0"/>
              </a:rPr>
              <a:t>create approximations of an </a:t>
            </a:r>
            <a:r>
              <a:rPr lang="en-US" i="1" dirty="0">
                <a:solidFill>
                  <a:schemeClr val="accent2">
                    <a:lumMod val="20000"/>
                    <a:lumOff val="80000"/>
                  </a:schemeClr>
                </a:solidFill>
                <a:latin typeface="Georgia" panose="02040502050405020303" pitchFamily="18" charset="0"/>
              </a:rPr>
              <a:t>exact </a:t>
            </a:r>
            <a:r>
              <a:rPr lang="en-US" dirty="0">
                <a:solidFill>
                  <a:schemeClr val="accent2">
                    <a:lumMod val="20000"/>
                    <a:lumOff val="80000"/>
                  </a:schemeClr>
                </a:solidFill>
                <a:latin typeface="Georgia" panose="02040502050405020303" pitchFamily="18" charset="0"/>
              </a:rPr>
              <a:t>(i.e., non-approximate) software program by mapping certain portions of the exact program to unreliable hardware.</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Such an approximation, when generated by Chisel, is [1] mathematically guaranteed to be reliable (i.e., produce exact results) with some probability </a:t>
            </a:r>
            <a:r>
              <a:rPr lang="en-US" i="1" dirty="0">
                <a:solidFill>
                  <a:schemeClr val="accent2">
                    <a:lumMod val="20000"/>
                    <a:lumOff val="80000"/>
                  </a:schemeClr>
                </a:solidFill>
                <a:latin typeface="Georgia" panose="02040502050405020303" pitchFamily="18" charset="0"/>
              </a:rPr>
              <a:t>r </a:t>
            </a:r>
            <a:r>
              <a:rPr lang="en-US" dirty="0">
                <a:solidFill>
                  <a:schemeClr val="accent2">
                    <a:lumMod val="20000"/>
                    <a:lumOff val="80000"/>
                  </a:schemeClr>
                </a:solidFill>
                <a:latin typeface="Georgia" panose="02040502050405020303" pitchFamily="18" charset="0"/>
              </a:rPr>
              <a:t>and [2] </a:t>
            </a:r>
            <a:r>
              <a:rPr lang="en-US" b="1" i="1" dirty="0">
                <a:solidFill>
                  <a:schemeClr val="accent2">
                    <a:lumMod val="20000"/>
                    <a:lumOff val="80000"/>
                  </a:schemeClr>
                </a:solidFill>
                <a:latin typeface="Georgia" panose="02040502050405020303" pitchFamily="18" charset="0"/>
              </a:rPr>
              <a:t>mathematically guaranteed to be the most energy-efficient approximation </a:t>
            </a:r>
            <a:r>
              <a:rPr lang="en-US" b="1" dirty="0">
                <a:solidFill>
                  <a:schemeClr val="accent2">
                    <a:lumMod val="20000"/>
                    <a:lumOff val="80000"/>
                  </a:schemeClr>
                </a:solidFill>
                <a:latin typeface="Georgia" panose="02040502050405020303" pitchFamily="18" charset="0"/>
              </a:rPr>
              <a:t>for that particular rate of reliability, </a:t>
            </a:r>
            <a:r>
              <a:rPr lang="en-US" b="1" i="1" dirty="0">
                <a:solidFill>
                  <a:schemeClr val="accent2">
                    <a:lumMod val="20000"/>
                    <a:lumOff val="80000"/>
                  </a:schemeClr>
                </a:solidFill>
                <a:latin typeface="Georgia" panose="02040502050405020303" pitchFamily="18" charset="0"/>
              </a:rPr>
              <a:t>r.</a:t>
            </a:r>
            <a:endParaRPr lang="en-US" b="1" dirty="0">
              <a:solidFill>
                <a:schemeClr val="accent2">
                  <a:lumMod val="20000"/>
                  <a:lumOff val="80000"/>
                </a:schemeClr>
              </a:solidFill>
              <a:latin typeface="Georgia" panose="02040502050405020303" pitchFamily="18" charset="0"/>
            </a:endParaRP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In practice, a developer would decide which reliability rate </a:t>
            </a:r>
            <a:r>
              <a:rPr lang="en-US" i="1" dirty="0">
                <a:solidFill>
                  <a:schemeClr val="accent2">
                    <a:lumMod val="20000"/>
                    <a:lumOff val="80000"/>
                  </a:schemeClr>
                </a:solidFill>
                <a:latin typeface="Georgia" panose="02040502050405020303" pitchFamily="18" charset="0"/>
              </a:rPr>
              <a:t>r </a:t>
            </a:r>
            <a:r>
              <a:rPr lang="en-US" dirty="0">
                <a:solidFill>
                  <a:schemeClr val="accent2">
                    <a:lumMod val="20000"/>
                    <a:lumOff val="80000"/>
                  </a:schemeClr>
                </a:solidFill>
                <a:latin typeface="Georgia" panose="02040502050405020303" pitchFamily="18" charset="0"/>
              </a:rPr>
              <a:t>is reasonable for a given application and then let Chisel mathematically determine how to generate the most energy-efficient approximation for that particular value of </a:t>
            </a:r>
            <a:r>
              <a:rPr lang="en-US" i="1" dirty="0">
                <a:solidFill>
                  <a:schemeClr val="accent2">
                    <a:lumMod val="20000"/>
                    <a:lumOff val="80000"/>
                  </a:schemeClr>
                </a:solidFill>
                <a:latin typeface="Georgia" panose="02040502050405020303" pitchFamily="18" charset="0"/>
              </a:rPr>
              <a:t>r</a:t>
            </a:r>
            <a:r>
              <a:rPr lang="en-US" dirty="0">
                <a:solidFill>
                  <a:schemeClr val="accent2">
                    <a:lumMod val="20000"/>
                    <a:lumOff val="80000"/>
                  </a:schemeClr>
                </a:solidFill>
                <a:latin typeface="Georgia" panose="02040502050405020303" pitchFamily="18" charset="0"/>
              </a:rPr>
              <a:t>. </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spTree>
    <p:custDataLst>
      <p:tags r:id="rId1"/>
    </p:custDataLst>
    <p:extLst>
      <p:ext uri="{BB962C8B-B14F-4D97-AF65-F5344CB8AC3E}">
        <p14:creationId xmlns:p14="http://schemas.microsoft.com/office/powerpoint/2010/main" val="2592569888"/>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Introducing ExpAX and Chisel</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2</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ExpAX and Chisel are frameworks for </a:t>
            </a:r>
            <a:r>
              <a:rPr lang="en-US" i="1" dirty="0">
                <a:solidFill>
                  <a:schemeClr val="accent2">
                    <a:lumMod val="20000"/>
                    <a:lumOff val="80000"/>
                  </a:schemeClr>
                </a:solidFill>
                <a:latin typeface="Georgia" panose="02040502050405020303" pitchFamily="18" charset="0"/>
              </a:rPr>
              <a:t>automating</a:t>
            </a:r>
            <a:r>
              <a:rPr lang="en-US" dirty="0">
                <a:solidFill>
                  <a:schemeClr val="accent2">
                    <a:lumMod val="20000"/>
                    <a:lumOff val="80000"/>
                  </a:schemeClr>
                </a:solidFill>
                <a:latin typeface="Georgia" panose="02040502050405020303" pitchFamily="18" charset="0"/>
              </a:rPr>
              <a:t> approximate programming.</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Overall goal: Decrease both energy consumption and programmer effort.</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Improves upon EnerJ/Rely, using less tedious forms of annotation</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spTree>
    <p:custDataLst>
      <p:tags r:id="rId1"/>
    </p:custDataLst>
    <p:extLst>
      <p:ext uri="{BB962C8B-B14F-4D97-AF65-F5344CB8AC3E}">
        <p14:creationId xmlns:p14="http://schemas.microsoft.com/office/powerpoint/2010/main" val="3495236214"/>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Strengths of Chisel</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20</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1" y="1302057"/>
            <a:ext cx="10131224" cy="49709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The main strengths of Chisel are that:</a:t>
            </a:r>
          </a:p>
          <a:p>
            <a:pPr marL="971550" lvl="1" indent="-514350">
              <a:lnSpc>
                <a:spcPct val="100000"/>
              </a:lnSpc>
              <a:spcBef>
                <a:spcPts val="0"/>
              </a:spcBef>
              <a:spcAft>
                <a:spcPts val="1200"/>
              </a:spcAft>
              <a:buFont typeface="+mj-lt"/>
              <a:buAutoNum type="arabicPeriod"/>
            </a:pPr>
            <a:r>
              <a:rPr lang="en-US" dirty="0">
                <a:solidFill>
                  <a:schemeClr val="accent2">
                    <a:lumMod val="20000"/>
                    <a:lumOff val="80000"/>
                  </a:schemeClr>
                </a:solidFill>
                <a:latin typeface="Georgia" panose="02040502050405020303" pitchFamily="18" charset="0"/>
              </a:rPr>
              <a:t>Software can be </a:t>
            </a:r>
            <a:r>
              <a:rPr lang="en-US" i="1" dirty="0">
                <a:solidFill>
                  <a:schemeClr val="accent2">
                    <a:lumMod val="20000"/>
                    <a:lumOff val="80000"/>
                  </a:schemeClr>
                </a:solidFill>
                <a:latin typeface="Georgia" panose="02040502050405020303" pitchFamily="18" charset="0"/>
              </a:rPr>
              <a:t>automatically* </a:t>
            </a:r>
            <a:r>
              <a:rPr lang="en-US" dirty="0">
                <a:solidFill>
                  <a:schemeClr val="accent2">
                    <a:lumMod val="20000"/>
                    <a:lumOff val="80000"/>
                  </a:schemeClr>
                </a:solidFill>
                <a:latin typeface="Georgia" panose="02040502050405020303" pitchFamily="18" charset="0"/>
              </a:rPr>
              <a:t>mapped to unreliable (approximate) hardware.</a:t>
            </a:r>
          </a:p>
          <a:p>
            <a:pPr marL="971550" lvl="1" indent="-514350">
              <a:lnSpc>
                <a:spcPct val="100000"/>
              </a:lnSpc>
              <a:spcBef>
                <a:spcPts val="0"/>
              </a:spcBef>
              <a:spcAft>
                <a:spcPts val="1200"/>
              </a:spcAft>
              <a:buFont typeface="+mj-lt"/>
              <a:buAutoNum type="arabicPeriod"/>
            </a:pPr>
            <a:r>
              <a:rPr lang="en-US" dirty="0">
                <a:solidFill>
                  <a:schemeClr val="accent2">
                    <a:lumMod val="20000"/>
                    <a:lumOff val="80000"/>
                  </a:schemeClr>
                </a:solidFill>
                <a:latin typeface="Georgia" panose="02040502050405020303" pitchFamily="18" charset="0"/>
              </a:rPr>
              <a:t>Any generated approximation is </a:t>
            </a:r>
            <a:r>
              <a:rPr lang="en-US" i="1" dirty="0">
                <a:solidFill>
                  <a:schemeClr val="accent2">
                    <a:lumMod val="20000"/>
                    <a:lumOff val="80000"/>
                  </a:schemeClr>
                </a:solidFill>
                <a:latin typeface="Georgia" panose="02040502050405020303" pitchFamily="18" charset="0"/>
              </a:rPr>
              <a:t>mathematically guaranteed* </a:t>
            </a:r>
            <a:r>
              <a:rPr lang="en-US" dirty="0">
                <a:solidFill>
                  <a:schemeClr val="accent2">
                    <a:lumMod val="20000"/>
                    <a:lumOff val="80000"/>
                  </a:schemeClr>
                </a:solidFill>
                <a:latin typeface="Georgia" panose="02040502050405020303" pitchFamily="18" charset="0"/>
              </a:rPr>
              <a:t>to be reliable for some probability </a:t>
            </a:r>
            <a:r>
              <a:rPr lang="en-US" i="1" dirty="0">
                <a:solidFill>
                  <a:schemeClr val="accent2">
                    <a:lumMod val="20000"/>
                    <a:lumOff val="80000"/>
                  </a:schemeClr>
                </a:solidFill>
                <a:latin typeface="Georgia" panose="02040502050405020303" pitchFamily="18" charset="0"/>
              </a:rPr>
              <a:t>r</a:t>
            </a:r>
            <a:r>
              <a:rPr lang="en-US" dirty="0">
                <a:solidFill>
                  <a:schemeClr val="accent2">
                    <a:lumMod val="20000"/>
                    <a:lumOff val="80000"/>
                  </a:schemeClr>
                </a:solidFill>
                <a:latin typeface="Georgia" panose="02040502050405020303" pitchFamily="18" charset="0"/>
              </a:rPr>
              <a:t>.</a:t>
            </a:r>
          </a:p>
          <a:p>
            <a:pPr marL="971550" lvl="1" indent="-514350">
              <a:lnSpc>
                <a:spcPct val="100000"/>
              </a:lnSpc>
              <a:spcBef>
                <a:spcPts val="0"/>
              </a:spcBef>
              <a:spcAft>
                <a:spcPts val="1200"/>
              </a:spcAft>
              <a:buFont typeface="+mj-lt"/>
              <a:buAutoNum type="arabicPeriod"/>
            </a:pPr>
            <a:r>
              <a:rPr lang="en-US" dirty="0">
                <a:solidFill>
                  <a:schemeClr val="accent2">
                    <a:lumMod val="20000"/>
                    <a:lumOff val="80000"/>
                  </a:schemeClr>
                </a:solidFill>
                <a:latin typeface="Georgia" panose="02040502050405020303" pitchFamily="18" charset="0"/>
              </a:rPr>
              <a:t>For a given rate of reliability </a:t>
            </a:r>
            <a:r>
              <a:rPr lang="en-US" i="1" dirty="0">
                <a:solidFill>
                  <a:schemeClr val="accent2">
                    <a:lumMod val="20000"/>
                    <a:lumOff val="80000"/>
                  </a:schemeClr>
                </a:solidFill>
                <a:latin typeface="Georgia" panose="02040502050405020303" pitchFamily="18" charset="0"/>
              </a:rPr>
              <a:t>r</a:t>
            </a:r>
            <a:r>
              <a:rPr lang="en-US" dirty="0">
                <a:solidFill>
                  <a:schemeClr val="accent2">
                    <a:lumMod val="20000"/>
                    <a:lumOff val="80000"/>
                  </a:schemeClr>
                </a:solidFill>
                <a:latin typeface="Georgia" panose="02040502050405020303" pitchFamily="18" charset="0"/>
              </a:rPr>
              <a:t>, any generated approximation is </a:t>
            </a:r>
            <a:r>
              <a:rPr lang="en-US" i="1" dirty="0">
                <a:solidFill>
                  <a:schemeClr val="accent2">
                    <a:lumMod val="20000"/>
                    <a:lumOff val="80000"/>
                  </a:schemeClr>
                </a:solidFill>
                <a:latin typeface="Georgia" panose="02040502050405020303" pitchFamily="18" charset="0"/>
              </a:rPr>
              <a:t>mathematically guaranteed* </a:t>
            </a:r>
            <a:r>
              <a:rPr lang="en-US" dirty="0">
                <a:solidFill>
                  <a:schemeClr val="accent2">
                    <a:lumMod val="20000"/>
                    <a:lumOff val="80000"/>
                  </a:schemeClr>
                </a:solidFill>
                <a:latin typeface="Georgia" panose="02040502050405020303" pitchFamily="18" charset="0"/>
              </a:rPr>
              <a:t>to be the most energy-efficient approximation for the relevant unreliable hardware.</a:t>
            </a:r>
          </a:p>
          <a:p>
            <a:pPr marL="971550" lvl="1" indent="-514350">
              <a:lnSpc>
                <a:spcPct val="100000"/>
              </a:lnSpc>
              <a:spcBef>
                <a:spcPts val="0"/>
              </a:spcBef>
              <a:spcAft>
                <a:spcPts val="1200"/>
              </a:spcAft>
              <a:buFont typeface="+mj-lt"/>
              <a:buAutoNum type="arabicPeriod"/>
            </a:pPr>
            <a:r>
              <a:rPr lang="en-US" dirty="0">
                <a:solidFill>
                  <a:schemeClr val="accent2">
                    <a:lumMod val="20000"/>
                    <a:lumOff val="80000"/>
                  </a:schemeClr>
                </a:solidFill>
                <a:latin typeface="Georgia" panose="02040502050405020303" pitchFamily="18" charset="0"/>
              </a:rPr>
              <a:t>From </a:t>
            </a:r>
            <a:r>
              <a:rPr lang="en-US">
                <a:solidFill>
                  <a:schemeClr val="accent2">
                    <a:lumMod val="20000"/>
                    <a:lumOff val="80000"/>
                  </a:schemeClr>
                </a:solidFill>
                <a:latin typeface="Georgia" panose="02040502050405020303" pitchFamily="18" charset="0"/>
              </a:rPr>
              <a:t>empirical evidence, </a:t>
            </a:r>
            <a:r>
              <a:rPr lang="en-US" dirty="0">
                <a:solidFill>
                  <a:schemeClr val="accent2">
                    <a:lumMod val="20000"/>
                    <a:lumOff val="80000"/>
                  </a:schemeClr>
                </a:solidFill>
                <a:latin typeface="Georgia" panose="02040502050405020303" pitchFamily="18" charset="0"/>
              </a:rPr>
              <a:t>energy savings can </a:t>
            </a:r>
            <a:r>
              <a:rPr lang="en-US">
                <a:solidFill>
                  <a:schemeClr val="accent2">
                    <a:lumMod val="20000"/>
                    <a:lumOff val="80000"/>
                  </a:schemeClr>
                </a:solidFill>
                <a:latin typeface="Georgia" panose="02040502050405020303" pitchFamily="18" charset="0"/>
              </a:rPr>
              <a:t>be </a:t>
            </a:r>
            <a:r>
              <a:rPr lang="en-US" dirty="0">
                <a:solidFill>
                  <a:schemeClr val="accent2">
                    <a:lumMod val="20000"/>
                    <a:lumOff val="80000"/>
                  </a:schemeClr>
                </a:solidFill>
                <a:latin typeface="Georgia" panose="02040502050405020303" pitchFamily="18" charset="0"/>
              </a:rPr>
              <a:t>significant. (Will be discussed further on, if time </a:t>
            </a:r>
            <a:r>
              <a:rPr lang="en-US">
                <a:solidFill>
                  <a:schemeClr val="accent2">
                    <a:lumMod val="20000"/>
                    <a:lumOff val="80000"/>
                  </a:schemeClr>
                </a:solidFill>
                <a:latin typeface="Georgia" panose="02040502050405020303" pitchFamily="18" charset="0"/>
              </a:rPr>
              <a:t>permits</a:t>
            </a:r>
            <a:r>
              <a:rPr lang="en-US" dirty="0">
                <a:solidFill>
                  <a:schemeClr val="accent2">
                    <a:lumMod val="20000"/>
                    <a:lumOff val="80000"/>
                  </a:schemeClr>
                </a:solidFill>
                <a:latin typeface="Georgia" panose="02040502050405020303" pitchFamily="18" charset="0"/>
              </a:rPr>
              <a:t>.)</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sp>
        <p:nvSpPr>
          <p:cNvPr id="2" name="TextBox 1">
            <a:extLst>
              <a:ext uri="{FF2B5EF4-FFF2-40B4-BE49-F238E27FC236}">
                <a16:creationId xmlns:a16="http://schemas.microsoft.com/office/drawing/2014/main" id="{47E271A3-6648-204C-8ABB-80513C3517D7}"/>
              </a:ext>
            </a:extLst>
          </p:cNvPr>
          <p:cNvSpPr txBox="1"/>
          <p:nvPr/>
        </p:nvSpPr>
        <p:spPr>
          <a:xfrm>
            <a:off x="703539" y="5903721"/>
            <a:ext cx="10103370" cy="369332"/>
          </a:xfrm>
          <a:prstGeom prst="rect">
            <a:avLst/>
          </a:prstGeom>
          <a:noFill/>
        </p:spPr>
        <p:txBody>
          <a:bodyPr wrap="square" rtlCol="0">
            <a:spAutoFit/>
          </a:bodyPr>
          <a:lstStyle/>
          <a:p>
            <a:r>
              <a:rPr lang="en-US" dirty="0">
                <a:solidFill>
                  <a:srgbClr val="FBE5D6"/>
                </a:solidFill>
                <a:latin typeface="Times New Roman" panose="02020603050405020304" pitchFamily="18" charset="0"/>
                <a:cs typeface="Times New Roman" panose="02020603050405020304" pitchFamily="18" charset="0"/>
              </a:rPr>
              <a:t>*Assuming that some other, non-trivial items are provided to Chisel. (See next slide.)</a:t>
            </a:r>
          </a:p>
        </p:txBody>
      </p:sp>
    </p:spTree>
    <p:custDataLst>
      <p:tags r:id="rId1"/>
    </p:custDataLst>
    <p:extLst>
      <p:ext uri="{BB962C8B-B14F-4D97-AF65-F5344CB8AC3E}">
        <p14:creationId xmlns:p14="http://schemas.microsoft.com/office/powerpoint/2010/main" val="2150087899"/>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Weaknesses of Chisel</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21</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1" y="1302057"/>
            <a:ext cx="11335676" cy="49709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The main weaknesses of Chisel are that:</a:t>
            </a:r>
          </a:p>
          <a:p>
            <a:pPr marL="971550" lvl="1" indent="-514350">
              <a:lnSpc>
                <a:spcPct val="100000"/>
              </a:lnSpc>
              <a:spcBef>
                <a:spcPts val="0"/>
              </a:spcBef>
              <a:spcAft>
                <a:spcPts val="1200"/>
              </a:spcAft>
              <a:buFont typeface="+mj-lt"/>
              <a:buAutoNum type="arabicPeriod"/>
            </a:pPr>
            <a:r>
              <a:rPr lang="en-US" dirty="0">
                <a:solidFill>
                  <a:schemeClr val="accent2">
                    <a:lumMod val="20000"/>
                    <a:lumOff val="80000"/>
                  </a:schemeClr>
                </a:solidFill>
                <a:latin typeface="Georgia" panose="02040502050405020303" pitchFamily="18" charset="0"/>
              </a:rPr>
              <a:t>Any mathematical guarantee provided by Chisel regarding </a:t>
            </a:r>
            <a:r>
              <a:rPr lang="en-US" i="1" dirty="0">
                <a:solidFill>
                  <a:schemeClr val="accent2">
                    <a:lumMod val="20000"/>
                    <a:lumOff val="80000"/>
                  </a:schemeClr>
                </a:solidFill>
                <a:latin typeface="Georgia" panose="02040502050405020303" pitchFamily="18" charset="0"/>
              </a:rPr>
              <a:t>reliability</a:t>
            </a:r>
            <a:r>
              <a:rPr lang="en-US" dirty="0">
                <a:solidFill>
                  <a:schemeClr val="accent2">
                    <a:lumMod val="20000"/>
                    <a:lumOff val="80000"/>
                  </a:schemeClr>
                </a:solidFill>
                <a:latin typeface="Georgia" panose="02040502050405020303" pitchFamily="18" charset="0"/>
              </a:rPr>
              <a:t> can only be meaningful if the developer knows of </a:t>
            </a:r>
            <a:r>
              <a:rPr lang="en-US" i="1" dirty="0">
                <a:solidFill>
                  <a:schemeClr val="accent2">
                    <a:lumMod val="20000"/>
                    <a:lumOff val="80000"/>
                  </a:schemeClr>
                </a:solidFill>
                <a:latin typeface="Georgia" panose="02040502050405020303" pitchFamily="18" charset="0"/>
              </a:rPr>
              <a:t>statistical guarantees </a:t>
            </a:r>
            <a:r>
              <a:rPr lang="en-US" dirty="0">
                <a:solidFill>
                  <a:schemeClr val="accent2">
                    <a:lumMod val="20000"/>
                    <a:lumOff val="80000"/>
                  </a:schemeClr>
                </a:solidFill>
                <a:latin typeface="Georgia" panose="02040502050405020303" pitchFamily="18" charset="0"/>
              </a:rPr>
              <a:t>for the reliability of the underlying hardware. </a:t>
            </a:r>
            <a:r>
              <a:rPr lang="en-US" b="1" dirty="0">
                <a:solidFill>
                  <a:schemeClr val="accent2">
                    <a:lumMod val="20000"/>
                    <a:lumOff val="80000"/>
                  </a:schemeClr>
                </a:solidFill>
                <a:latin typeface="Georgia" panose="02040502050405020303" pitchFamily="18" charset="0"/>
              </a:rPr>
              <a:t>This is not trivial!</a:t>
            </a:r>
            <a:endParaRPr lang="en-US" dirty="0">
              <a:solidFill>
                <a:schemeClr val="accent2">
                  <a:lumMod val="20000"/>
                  <a:lumOff val="80000"/>
                </a:schemeClr>
              </a:solidFill>
              <a:latin typeface="Georgia" panose="02040502050405020303" pitchFamily="18" charset="0"/>
            </a:endParaRPr>
          </a:p>
          <a:p>
            <a:pPr marL="971550" lvl="1" indent="-514350">
              <a:lnSpc>
                <a:spcPct val="100000"/>
              </a:lnSpc>
              <a:spcBef>
                <a:spcPts val="0"/>
              </a:spcBef>
              <a:spcAft>
                <a:spcPts val="1200"/>
              </a:spcAft>
              <a:buFont typeface="+mj-lt"/>
              <a:buAutoNum type="arabicPeriod"/>
            </a:pPr>
            <a:r>
              <a:rPr lang="en-US" dirty="0">
                <a:solidFill>
                  <a:schemeClr val="accent2">
                    <a:lumMod val="20000"/>
                    <a:lumOff val="80000"/>
                  </a:schemeClr>
                </a:solidFill>
                <a:latin typeface="Georgia" panose="02040502050405020303" pitchFamily="18" charset="0"/>
              </a:rPr>
              <a:t>Any mathematical guarantee provided by Chisel regarding </a:t>
            </a:r>
            <a:r>
              <a:rPr lang="en-US" i="1" dirty="0">
                <a:solidFill>
                  <a:schemeClr val="accent2">
                    <a:lumMod val="20000"/>
                    <a:lumOff val="80000"/>
                  </a:schemeClr>
                </a:solidFill>
                <a:latin typeface="Georgia" panose="02040502050405020303" pitchFamily="18" charset="0"/>
              </a:rPr>
              <a:t>energy efficiency </a:t>
            </a:r>
            <a:r>
              <a:rPr lang="en-US" dirty="0">
                <a:solidFill>
                  <a:schemeClr val="accent2">
                    <a:lumMod val="20000"/>
                    <a:lumOff val="80000"/>
                  </a:schemeClr>
                </a:solidFill>
                <a:latin typeface="Georgia" panose="02040502050405020303" pitchFamily="18" charset="0"/>
              </a:rPr>
              <a:t>can only be meaningful if the developer provides Chisel with the ability to mathematically model the energy of the relevant computing system. </a:t>
            </a:r>
            <a:r>
              <a:rPr lang="en-US" b="1" dirty="0">
                <a:solidFill>
                  <a:schemeClr val="accent2">
                    <a:lumMod val="20000"/>
                    <a:lumOff val="80000"/>
                  </a:schemeClr>
                </a:solidFill>
                <a:latin typeface="Georgia" panose="02040502050405020303" pitchFamily="18" charset="0"/>
              </a:rPr>
              <a:t>This is not trivial! </a:t>
            </a:r>
            <a:r>
              <a:rPr lang="en-US" dirty="0">
                <a:solidFill>
                  <a:schemeClr val="accent2">
                    <a:lumMod val="20000"/>
                    <a:lumOff val="80000"/>
                  </a:schemeClr>
                </a:solidFill>
                <a:latin typeface="Georgia" panose="02040502050405020303" pitchFamily="18" charset="0"/>
              </a:rPr>
              <a:t>(But more trivial than the previous item.)</a:t>
            </a:r>
          </a:p>
          <a:p>
            <a:pPr marL="971550" lvl="1" indent="-514350">
              <a:lnSpc>
                <a:spcPct val="100000"/>
              </a:lnSpc>
              <a:spcBef>
                <a:spcPts val="0"/>
              </a:spcBef>
              <a:spcAft>
                <a:spcPts val="1200"/>
              </a:spcAft>
              <a:buFont typeface="+mj-lt"/>
              <a:buAutoNum type="arabicPeriod"/>
            </a:pPr>
            <a:r>
              <a:rPr lang="en-US" dirty="0">
                <a:solidFill>
                  <a:schemeClr val="accent2">
                    <a:lumMod val="20000"/>
                    <a:lumOff val="80000"/>
                  </a:schemeClr>
                </a:solidFill>
                <a:latin typeface="Georgia" panose="02040502050405020303" pitchFamily="18" charset="0"/>
              </a:rPr>
              <a:t>Any software that is to be mapped to unreliable hardware must be written with the </a:t>
            </a:r>
            <a:r>
              <a:rPr lang="en-US" i="1" dirty="0">
                <a:solidFill>
                  <a:schemeClr val="accent2">
                    <a:lumMod val="20000"/>
                    <a:lumOff val="80000"/>
                  </a:schemeClr>
                </a:solidFill>
                <a:latin typeface="Georgia" panose="02040502050405020303" pitchFamily="18" charset="0"/>
              </a:rPr>
              <a:t>Rely </a:t>
            </a:r>
            <a:r>
              <a:rPr lang="en-US" dirty="0">
                <a:solidFill>
                  <a:schemeClr val="accent2">
                    <a:lumMod val="20000"/>
                    <a:lumOff val="80000"/>
                  </a:schemeClr>
                </a:solidFill>
                <a:latin typeface="Georgia" panose="02040502050405020303" pitchFamily="18" charset="0"/>
              </a:rPr>
              <a:t>programming language. (However, all other portions of the relevant program can be written in any other language.)</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spTree>
    <p:custDataLst>
      <p:tags r:id="rId1"/>
    </p:custDataLst>
    <p:extLst>
      <p:ext uri="{BB962C8B-B14F-4D97-AF65-F5344CB8AC3E}">
        <p14:creationId xmlns:p14="http://schemas.microsoft.com/office/powerpoint/2010/main" val="1554875657"/>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Quick Review of Rely</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22</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0" y="1302057"/>
            <a:ext cx="10414125" cy="49709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The Rely programming language provides a framework for </a:t>
            </a:r>
            <a:br>
              <a:rPr lang="en-US" dirty="0">
                <a:solidFill>
                  <a:schemeClr val="accent2">
                    <a:lumMod val="20000"/>
                    <a:lumOff val="80000"/>
                  </a:schemeClr>
                </a:solidFill>
                <a:latin typeface="Georgia" panose="02040502050405020303" pitchFamily="18" charset="0"/>
              </a:rPr>
            </a:br>
            <a:r>
              <a:rPr lang="en-US" dirty="0">
                <a:solidFill>
                  <a:schemeClr val="accent2">
                    <a:lumMod val="20000"/>
                    <a:lumOff val="80000"/>
                  </a:schemeClr>
                </a:solidFill>
                <a:latin typeface="Georgia" panose="02040502050405020303" pitchFamily="18" charset="0"/>
              </a:rPr>
              <a:t>[1] specifying and [2] verifying the reliability of software that is to execute on unreliable hardware.</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Essentially, Rely is an oversimplified implementation of the “C” programming language, which supports syntax regarding </a:t>
            </a:r>
            <a:br>
              <a:rPr lang="en-US" dirty="0">
                <a:solidFill>
                  <a:schemeClr val="accent2">
                    <a:lumMod val="20000"/>
                    <a:lumOff val="80000"/>
                  </a:schemeClr>
                </a:solidFill>
                <a:latin typeface="Georgia" panose="02040502050405020303" pitchFamily="18" charset="0"/>
              </a:rPr>
            </a:br>
            <a:r>
              <a:rPr lang="en-US" dirty="0">
                <a:solidFill>
                  <a:schemeClr val="accent2">
                    <a:lumMod val="20000"/>
                    <a:lumOff val="80000"/>
                  </a:schemeClr>
                </a:solidFill>
                <a:latin typeface="Georgia" panose="02040502050405020303" pitchFamily="18" charset="0"/>
              </a:rPr>
              <a:t>one-dimensional arrays but not pointers.</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To do [1] and [2] in a meaningful manner, one must be aware of </a:t>
            </a:r>
            <a:r>
              <a:rPr lang="en-US" i="1" dirty="0">
                <a:solidFill>
                  <a:schemeClr val="accent2">
                    <a:lumMod val="20000"/>
                    <a:lumOff val="80000"/>
                  </a:schemeClr>
                </a:solidFill>
                <a:latin typeface="Georgia" panose="02040502050405020303" pitchFamily="18" charset="0"/>
              </a:rPr>
              <a:t>statistical guarantees</a:t>
            </a:r>
            <a:r>
              <a:rPr lang="en-US" dirty="0">
                <a:solidFill>
                  <a:schemeClr val="accent2">
                    <a:lumMod val="20000"/>
                    <a:lumOff val="80000"/>
                  </a:schemeClr>
                </a:solidFill>
                <a:latin typeface="Georgia" panose="02040502050405020303" pitchFamily="18" charset="0"/>
              </a:rPr>
              <a:t> for the reliability of the underlying hardware, which is otherwise referred to here as a </a:t>
            </a:r>
            <a:r>
              <a:rPr lang="en-US" i="1" dirty="0">
                <a:solidFill>
                  <a:schemeClr val="accent2">
                    <a:lumMod val="20000"/>
                    <a:lumOff val="80000"/>
                  </a:schemeClr>
                </a:solidFill>
                <a:latin typeface="Georgia" panose="02040502050405020303" pitchFamily="18" charset="0"/>
              </a:rPr>
              <a:t>hardware specification</a:t>
            </a:r>
            <a:r>
              <a:rPr lang="en-US" dirty="0">
                <a:solidFill>
                  <a:schemeClr val="accent2">
                    <a:lumMod val="20000"/>
                    <a:lumOff val="80000"/>
                  </a:schemeClr>
                </a:solidFill>
                <a:latin typeface="Georgia" panose="02040502050405020303" pitchFamily="18" charset="0"/>
              </a:rPr>
              <a:t>. </a:t>
            </a:r>
            <a:r>
              <a:rPr lang="en-US" b="1" dirty="0">
                <a:solidFill>
                  <a:schemeClr val="accent2">
                    <a:lumMod val="20000"/>
                    <a:lumOff val="80000"/>
                  </a:schemeClr>
                </a:solidFill>
                <a:latin typeface="Georgia" panose="02040502050405020303" pitchFamily="18" charset="0"/>
              </a:rPr>
              <a:t>This is not trivial!</a:t>
            </a:r>
            <a:endParaRPr lang="en-US"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spTree>
    <p:custDataLst>
      <p:tags r:id="rId1"/>
    </p:custDataLst>
    <p:extLst>
      <p:ext uri="{BB962C8B-B14F-4D97-AF65-F5344CB8AC3E}">
        <p14:creationId xmlns:p14="http://schemas.microsoft.com/office/powerpoint/2010/main" val="1475677913"/>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Quick Review of Rely,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23</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1" y="1302057"/>
            <a:ext cx="11335676" cy="112635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Below, a rate of reliability is defined for some arithmetic hardware and some memory. </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6" name="Picture 5">
            <a:extLst>
              <a:ext uri="{FF2B5EF4-FFF2-40B4-BE49-F238E27FC236}">
                <a16:creationId xmlns:a16="http://schemas.microsoft.com/office/drawing/2014/main" id="{04175F71-E880-1848-BE99-719B63674DBB}"/>
              </a:ext>
            </a:extLst>
          </p:cNvPr>
          <p:cNvPicPr>
            <a:picLocks noChangeAspect="1"/>
          </p:cNvPicPr>
          <p:nvPr/>
        </p:nvPicPr>
        <p:blipFill>
          <a:blip r:embed="rId4"/>
          <a:stretch>
            <a:fillRect/>
          </a:stretch>
        </p:blipFill>
        <p:spPr>
          <a:xfrm>
            <a:off x="3467100" y="2949314"/>
            <a:ext cx="5257800" cy="2463800"/>
          </a:xfrm>
          <a:prstGeom prst="rect">
            <a:avLst/>
          </a:prstGeom>
        </p:spPr>
      </p:pic>
    </p:spTree>
    <p:custDataLst>
      <p:tags r:id="rId1"/>
    </p:custDataLst>
    <p:extLst>
      <p:ext uri="{BB962C8B-B14F-4D97-AF65-F5344CB8AC3E}">
        <p14:creationId xmlns:p14="http://schemas.microsoft.com/office/powerpoint/2010/main" val="4093938079"/>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Quick Review of Rely,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24</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1" y="1302057"/>
            <a:ext cx="11335676" cy="147112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Below, a rate of reliability is defined for each of the outputs of some function, </a:t>
            </a:r>
            <a:r>
              <a:rPr lang="en-US" i="1" dirty="0">
                <a:solidFill>
                  <a:schemeClr val="accent2">
                    <a:lumMod val="20000"/>
                    <a:lumOff val="80000"/>
                  </a:schemeClr>
                </a:solidFill>
                <a:latin typeface="Georgia" panose="02040502050405020303" pitchFamily="18" charset="0"/>
              </a:rPr>
              <a:t>f</a:t>
            </a:r>
            <a:r>
              <a:rPr lang="en-US" dirty="0">
                <a:solidFill>
                  <a:schemeClr val="accent2">
                    <a:lumMod val="20000"/>
                    <a:lumOff val="80000"/>
                  </a:schemeClr>
                </a:solidFill>
                <a:latin typeface="Georgia" panose="02040502050405020303" pitchFamily="18" charset="0"/>
              </a:rPr>
              <a:t>.</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2" name="Picture 1">
            <a:extLst>
              <a:ext uri="{FF2B5EF4-FFF2-40B4-BE49-F238E27FC236}">
                <a16:creationId xmlns:a16="http://schemas.microsoft.com/office/drawing/2014/main" id="{14B11C21-B379-F445-9405-FC4B48EC2D41}"/>
              </a:ext>
            </a:extLst>
          </p:cNvPr>
          <p:cNvPicPr>
            <a:picLocks noChangeAspect="1"/>
          </p:cNvPicPr>
          <p:nvPr/>
        </p:nvPicPr>
        <p:blipFill>
          <a:blip r:embed="rId4"/>
          <a:stretch>
            <a:fillRect/>
          </a:stretch>
        </p:blipFill>
        <p:spPr>
          <a:xfrm>
            <a:off x="2400300" y="3322821"/>
            <a:ext cx="7391400" cy="762000"/>
          </a:xfrm>
          <a:prstGeom prst="rect">
            <a:avLst/>
          </a:prstGeom>
        </p:spPr>
      </p:pic>
    </p:spTree>
    <p:custDataLst>
      <p:tags r:id="rId1"/>
    </p:custDataLst>
    <p:extLst>
      <p:ext uri="{BB962C8B-B14F-4D97-AF65-F5344CB8AC3E}">
        <p14:creationId xmlns:p14="http://schemas.microsoft.com/office/powerpoint/2010/main" val="169026867"/>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Quick Review of Rely,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25</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1" y="1302057"/>
            <a:ext cx="11335676" cy="147112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Below, a general joint reliability is defined.</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4" name="Picture 3">
            <a:extLst>
              <a:ext uri="{FF2B5EF4-FFF2-40B4-BE49-F238E27FC236}">
                <a16:creationId xmlns:a16="http://schemas.microsoft.com/office/drawing/2014/main" id="{C865AF33-BB09-EB49-9C91-21D9F3259350}"/>
              </a:ext>
            </a:extLst>
          </p:cNvPr>
          <p:cNvPicPr>
            <a:picLocks noChangeAspect="1"/>
          </p:cNvPicPr>
          <p:nvPr/>
        </p:nvPicPr>
        <p:blipFill>
          <a:blip r:embed="rId4"/>
          <a:stretch>
            <a:fillRect/>
          </a:stretch>
        </p:blipFill>
        <p:spPr>
          <a:xfrm>
            <a:off x="3263949" y="3174740"/>
            <a:ext cx="5232400" cy="622300"/>
          </a:xfrm>
          <a:prstGeom prst="rect">
            <a:avLst/>
          </a:prstGeom>
        </p:spPr>
      </p:pic>
    </p:spTree>
    <p:custDataLst>
      <p:tags r:id="rId1"/>
    </p:custDataLst>
    <p:extLst>
      <p:ext uri="{BB962C8B-B14F-4D97-AF65-F5344CB8AC3E}">
        <p14:creationId xmlns:p14="http://schemas.microsoft.com/office/powerpoint/2010/main" val="481566042"/>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Quick Review of Rely,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26</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0" y="1423466"/>
            <a:ext cx="7338417" cy="64007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On the right, a function is written in Rely.</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3" name="Picture 2">
            <a:extLst>
              <a:ext uri="{FF2B5EF4-FFF2-40B4-BE49-F238E27FC236}">
                <a16:creationId xmlns:a16="http://schemas.microsoft.com/office/drawing/2014/main" id="{0C71F037-B9F7-C846-AB08-D48E2663492B}"/>
              </a:ext>
            </a:extLst>
          </p:cNvPr>
          <p:cNvPicPr>
            <a:picLocks noChangeAspect="1"/>
          </p:cNvPicPr>
          <p:nvPr/>
        </p:nvPicPr>
        <p:blipFill>
          <a:blip r:embed="rId4"/>
          <a:stretch>
            <a:fillRect/>
          </a:stretch>
        </p:blipFill>
        <p:spPr>
          <a:xfrm>
            <a:off x="7828814" y="1423466"/>
            <a:ext cx="3194275" cy="4794455"/>
          </a:xfrm>
          <a:prstGeom prst="rect">
            <a:avLst/>
          </a:prstGeom>
        </p:spPr>
      </p:pic>
      <p:pic>
        <p:nvPicPr>
          <p:cNvPr id="2050" name="Picture 2">
            <a:extLst>
              <a:ext uri="{FF2B5EF4-FFF2-40B4-BE49-F238E27FC236}">
                <a16:creationId xmlns:a16="http://schemas.microsoft.com/office/drawing/2014/main" id="{833889BF-C039-294E-B3E5-BC573490CCB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2000" l="10000" r="90000">
                        <a14:foregroundMark x1="46000" y1="92000" x2="46000" y2="92000"/>
                      </a14:backgroundRemoval>
                    </a14:imgEffect>
                  </a14:imgLayer>
                </a14:imgProps>
              </a:ext>
              <a:ext uri="{28A0092B-C50C-407E-A947-70E740481C1C}">
                <a14:useLocalDpi xmlns:a14="http://schemas.microsoft.com/office/drawing/2010/main" val="0"/>
              </a:ext>
            </a:extLst>
          </a:blip>
          <a:srcRect/>
          <a:stretch>
            <a:fillRect/>
          </a:stretch>
        </p:blipFill>
        <p:spPr bwMode="auto">
          <a:xfrm>
            <a:off x="7745098" y="6006214"/>
            <a:ext cx="179700" cy="1797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21857205"/>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 fill="hold"/>
                                        <p:tgtEl>
                                          <p:spTgt spid="2050"/>
                                        </p:tgtEl>
                                      </p:cBhvr>
                                      <p:by x="150000" y="150000"/>
                                    </p:animScale>
                                  </p:childTnLst>
                                </p:cTn>
                              </p:par>
                            </p:childTnLst>
                          </p:cTn>
                        </p:par>
                        <p:par>
                          <p:cTn id="7" fill="hold">
                            <p:stCondLst>
                              <p:cond delay="100"/>
                            </p:stCondLst>
                            <p:childTnLst>
                              <p:par>
                                <p:cTn id="8" presetID="6" presetClass="emph" presetSubtype="0" fill="hold" nodeType="afterEffect">
                                  <p:stCondLst>
                                    <p:cond delay="0"/>
                                  </p:stCondLst>
                                  <p:childTnLst>
                                    <p:animScale>
                                      <p:cBhvr>
                                        <p:cTn id="9" dur="100" fill="hold"/>
                                        <p:tgtEl>
                                          <p:spTgt spid="2050"/>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Chisel System Flowchart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27</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9" name="Picture 8">
            <a:extLst>
              <a:ext uri="{FF2B5EF4-FFF2-40B4-BE49-F238E27FC236}">
                <a16:creationId xmlns:a16="http://schemas.microsoft.com/office/drawing/2014/main" id="{C7F3C302-1BD1-3443-B8CE-16418AECBD5E}"/>
              </a:ext>
            </a:extLst>
          </p:cNvPr>
          <p:cNvPicPr>
            <a:picLocks noChangeAspect="1"/>
          </p:cNvPicPr>
          <p:nvPr/>
        </p:nvPicPr>
        <p:blipFill>
          <a:blip r:embed="rId4"/>
          <a:stretch>
            <a:fillRect/>
          </a:stretch>
        </p:blipFill>
        <p:spPr>
          <a:xfrm>
            <a:off x="6703412" y="1708537"/>
            <a:ext cx="4966901" cy="3440925"/>
          </a:xfrm>
          <a:prstGeom prst="rect">
            <a:avLst/>
          </a:prstGeom>
          <a:noFill/>
          <a:ln w="38100">
            <a:noFill/>
          </a:ln>
        </p:spPr>
      </p:pic>
      <p:sp>
        <p:nvSpPr>
          <p:cNvPr id="3" name="Rectangle 2">
            <a:extLst>
              <a:ext uri="{FF2B5EF4-FFF2-40B4-BE49-F238E27FC236}">
                <a16:creationId xmlns:a16="http://schemas.microsoft.com/office/drawing/2014/main" id="{FF02C62E-65C9-9C4F-B7FA-68CEE1239EE1}"/>
              </a:ext>
            </a:extLst>
          </p:cNvPr>
          <p:cNvSpPr/>
          <p:nvPr/>
        </p:nvSpPr>
        <p:spPr>
          <a:xfrm>
            <a:off x="212313" y="1708537"/>
            <a:ext cx="6096000" cy="830997"/>
          </a:xfrm>
          <a:prstGeom prst="rect">
            <a:avLst/>
          </a:prstGeom>
        </p:spPr>
        <p:txBody>
          <a:bodyPr>
            <a:spAutoFit/>
          </a:body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To make sense of the system flowchart, let’s go through an overall example.</a:t>
            </a:r>
          </a:p>
        </p:txBody>
      </p:sp>
    </p:spTree>
    <p:custDataLst>
      <p:tags r:id="rId1"/>
    </p:custDataLst>
    <p:extLst>
      <p:ext uri="{BB962C8B-B14F-4D97-AF65-F5344CB8AC3E}">
        <p14:creationId xmlns:p14="http://schemas.microsoft.com/office/powerpoint/2010/main" val="3388161083"/>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Overall Example of Chisel Workflow</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28</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9" name="Picture 8">
            <a:extLst>
              <a:ext uri="{FF2B5EF4-FFF2-40B4-BE49-F238E27FC236}">
                <a16:creationId xmlns:a16="http://schemas.microsoft.com/office/drawing/2014/main" id="{C7F3C302-1BD1-3443-B8CE-16418AECBD5E}"/>
              </a:ext>
            </a:extLst>
          </p:cNvPr>
          <p:cNvPicPr>
            <a:picLocks noChangeAspect="1"/>
          </p:cNvPicPr>
          <p:nvPr/>
        </p:nvPicPr>
        <p:blipFill>
          <a:blip r:embed="rId4"/>
          <a:stretch>
            <a:fillRect/>
          </a:stretch>
        </p:blipFill>
        <p:spPr>
          <a:xfrm>
            <a:off x="6703412" y="1708537"/>
            <a:ext cx="4966901" cy="3440925"/>
          </a:xfrm>
          <a:prstGeom prst="rect">
            <a:avLst/>
          </a:prstGeom>
          <a:noFill/>
          <a:ln w="38100">
            <a:noFill/>
          </a:ln>
        </p:spPr>
      </p:pic>
      <p:sp>
        <p:nvSpPr>
          <p:cNvPr id="3" name="Rectangle 2">
            <a:extLst>
              <a:ext uri="{FF2B5EF4-FFF2-40B4-BE49-F238E27FC236}">
                <a16:creationId xmlns:a16="http://schemas.microsoft.com/office/drawing/2014/main" id="{FF02C62E-65C9-9C4F-B7FA-68CEE1239EE1}"/>
              </a:ext>
            </a:extLst>
          </p:cNvPr>
          <p:cNvSpPr/>
          <p:nvPr/>
        </p:nvSpPr>
        <p:spPr>
          <a:xfrm>
            <a:off x="212313" y="1708537"/>
            <a:ext cx="6096000" cy="2308324"/>
          </a:xfrm>
          <a:prstGeom prst="rect">
            <a:avLst/>
          </a:prstGeom>
        </p:spPr>
        <p:txBody>
          <a:bodyPr>
            <a:spAutoFit/>
          </a:bodyPr>
          <a:lstStyle/>
          <a:p>
            <a:pPr marL="548640" indent="-548640">
              <a:spcAft>
                <a:spcPts val="1200"/>
              </a:spcAft>
              <a:buFont typeface="Wingdings" pitchFamily="2" charset="2"/>
              <a:buChar char="v"/>
            </a:pPr>
            <a:r>
              <a:rPr lang="en-US" sz="2400" b="1" dirty="0">
                <a:solidFill>
                  <a:schemeClr val="accent2">
                    <a:lumMod val="20000"/>
                    <a:lumOff val="80000"/>
                  </a:schemeClr>
                </a:solidFill>
                <a:latin typeface="Georgia" panose="02040502050405020303" pitchFamily="18" charset="0"/>
              </a:rPr>
              <a:t>Assume that we wish to make a program that can scale an image to be larger by some integer factor. Assume that we wish to execute this program partially on unreliable hardware.</a:t>
            </a:r>
          </a:p>
        </p:txBody>
      </p:sp>
    </p:spTree>
    <p:custDataLst>
      <p:tags r:id="rId1"/>
    </p:custDataLst>
    <p:extLst>
      <p:ext uri="{BB962C8B-B14F-4D97-AF65-F5344CB8AC3E}">
        <p14:creationId xmlns:p14="http://schemas.microsoft.com/office/powerpoint/2010/main" val="4184438147"/>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Overall Example of Chisel Workflow,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29</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2" name="Picture 1">
            <a:extLst>
              <a:ext uri="{FF2B5EF4-FFF2-40B4-BE49-F238E27FC236}">
                <a16:creationId xmlns:a16="http://schemas.microsoft.com/office/drawing/2014/main" id="{DB932F1D-B234-6841-8764-893C4E985761}"/>
              </a:ext>
            </a:extLst>
          </p:cNvPr>
          <p:cNvPicPr>
            <a:picLocks noChangeAspect="1"/>
          </p:cNvPicPr>
          <p:nvPr/>
        </p:nvPicPr>
        <p:blipFill>
          <a:blip r:embed="rId4"/>
          <a:stretch>
            <a:fillRect/>
          </a:stretch>
        </p:blipFill>
        <p:spPr>
          <a:xfrm>
            <a:off x="6703412" y="1708537"/>
            <a:ext cx="4966901" cy="3440925"/>
          </a:xfrm>
          <a:prstGeom prst="rect">
            <a:avLst/>
          </a:prstGeom>
          <a:noFill/>
          <a:ln w="38100">
            <a:noFill/>
          </a:ln>
        </p:spPr>
      </p:pic>
      <p:sp>
        <p:nvSpPr>
          <p:cNvPr id="8" name="Subtitle 2">
            <a:extLst>
              <a:ext uri="{FF2B5EF4-FFF2-40B4-BE49-F238E27FC236}">
                <a16:creationId xmlns:a16="http://schemas.microsoft.com/office/drawing/2014/main" id="{BF049DEC-3568-A547-8F32-90007A15A5C2}"/>
              </a:ext>
            </a:extLst>
          </p:cNvPr>
          <p:cNvSpPr txBox="1">
            <a:spLocks/>
          </p:cNvSpPr>
          <p:nvPr/>
        </p:nvSpPr>
        <p:spPr>
          <a:xfrm>
            <a:off x="212313" y="1705003"/>
            <a:ext cx="6077654" cy="418407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In general, the exact program is the portion of the program that is to be approximated. </a:t>
            </a:r>
          </a:p>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As such, it must be written in Rely.</a:t>
            </a:r>
          </a:p>
        </p:txBody>
      </p:sp>
      <p:sp>
        <p:nvSpPr>
          <p:cNvPr id="4" name="Rounded Rectangle 3">
            <a:extLst>
              <a:ext uri="{FF2B5EF4-FFF2-40B4-BE49-F238E27FC236}">
                <a16:creationId xmlns:a16="http://schemas.microsoft.com/office/drawing/2014/main" id="{12EE4765-ABA3-AC46-903F-736FE70BCAAC}"/>
              </a:ext>
            </a:extLst>
          </p:cNvPr>
          <p:cNvSpPr/>
          <p:nvPr/>
        </p:nvSpPr>
        <p:spPr>
          <a:xfrm>
            <a:off x="6927273" y="2036617"/>
            <a:ext cx="762000" cy="526473"/>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02772221"/>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Introducing ExpAX</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3</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1" y="1302057"/>
            <a:ext cx="11724050" cy="29749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Instead of having to manually specify individual instructions as approximable (Rely, EnerJ), the programmer can specify the reliability constraints of program/function outputs. </a:t>
            </a:r>
          </a:p>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For a given set of operations that can produce an approximate output, ExpAX uses genetic programming to automatically find the combination of these operations that should or should not be approximated. </a:t>
            </a:r>
            <a:endParaRPr lang="en-US"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2" name="Picture 1">
            <a:extLst>
              <a:ext uri="{FF2B5EF4-FFF2-40B4-BE49-F238E27FC236}">
                <a16:creationId xmlns:a16="http://schemas.microsoft.com/office/drawing/2014/main" id="{5E836627-7902-EB48-B2AF-E75EEE40FEAB}"/>
              </a:ext>
            </a:extLst>
          </p:cNvPr>
          <p:cNvPicPr>
            <a:picLocks noChangeAspect="1"/>
          </p:cNvPicPr>
          <p:nvPr/>
        </p:nvPicPr>
        <p:blipFill>
          <a:blip r:embed="rId5"/>
          <a:stretch>
            <a:fillRect/>
          </a:stretch>
        </p:blipFill>
        <p:spPr>
          <a:xfrm>
            <a:off x="488950" y="4483938"/>
            <a:ext cx="11214100" cy="1955800"/>
          </a:xfrm>
          <a:prstGeom prst="rect">
            <a:avLst/>
          </a:prstGeom>
          <a:ln w="19050" cap="sq">
            <a:solidFill>
              <a:srgbClr val="000000"/>
            </a:solidFill>
            <a:prstDash val="solid"/>
            <a:miter lim="800000"/>
          </a:ln>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1338932740"/>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Overall Example of Chisel Workflow,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30</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6" name="Picture 5">
            <a:extLst>
              <a:ext uri="{FF2B5EF4-FFF2-40B4-BE49-F238E27FC236}">
                <a16:creationId xmlns:a16="http://schemas.microsoft.com/office/drawing/2014/main" id="{5B369603-7538-9E4B-9106-07AF6A8624FB}"/>
              </a:ext>
            </a:extLst>
          </p:cNvPr>
          <p:cNvPicPr>
            <a:picLocks noChangeAspect="1"/>
          </p:cNvPicPr>
          <p:nvPr/>
        </p:nvPicPr>
        <p:blipFill>
          <a:blip r:embed="rId4"/>
          <a:stretch>
            <a:fillRect/>
          </a:stretch>
        </p:blipFill>
        <p:spPr>
          <a:xfrm>
            <a:off x="1253259" y="1423466"/>
            <a:ext cx="4414975" cy="4871027"/>
          </a:xfrm>
          <a:prstGeom prst="rect">
            <a:avLst/>
          </a:prstGeom>
        </p:spPr>
      </p:pic>
      <p:pic>
        <p:nvPicPr>
          <p:cNvPr id="9" name="Picture 8">
            <a:extLst>
              <a:ext uri="{FF2B5EF4-FFF2-40B4-BE49-F238E27FC236}">
                <a16:creationId xmlns:a16="http://schemas.microsoft.com/office/drawing/2014/main" id="{9DBA9806-8C6B-EF43-8CF4-5C74F7864345}"/>
              </a:ext>
            </a:extLst>
          </p:cNvPr>
          <p:cNvPicPr>
            <a:picLocks noChangeAspect="1"/>
          </p:cNvPicPr>
          <p:nvPr/>
        </p:nvPicPr>
        <p:blipFill>
          <a:blip r:embed="rId5"/>
          <a:stretch>
            <a:fillRect/>
          </a:stretch>
        </p:blipFill>
        <p:spPr>
          <a:xfrm>
            <a:off x="6096000" y="1423466"/>
            <a:ext cx="5295900" cy="3530600"/>
          </a:xfrm>
          <a:prstGeom prst="rect">
            <a:avLst/>
          </a:prstGeom>
        </p:spPr>
      </p:pic>
      <p:sp>
        <p:nvSpPr>
          <p:cNvPr id="11" name="Rounded Rectangle 10">
            <a:extLst>
              <a:ext uri="{FF2B5EF4-FFF2-40B4-BE49-F238E27FC236}">
                <a16:creationId xmlns:a16="http://schemas.microsoft.com/office/drawing/2014/main" id="{C30E5B31-EAC0-1347-81E1-B6308B36364F}"/>
              </a:ext>
            </a:extLst>
          </p:cNvPr>
          <p:cNvSpPr/>
          <p:nvPr/>
        </p:nvSpPr>
        <p:spPr>
          <a:xfrm>
            <a:off x="882470" y="1260764"/>
            <a:ext cx="5061130" cy="5178974"/>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7D5479E9-B48C-2942-9BEE-EB3A69976D89}"/>
              </a:ext>
            </a:extLst>
          </p:cNvPr>
          <p:cNvSpPr txBox="1">
            <a:spLocks/>
          </p:cNvSpPr>
          <p:nvPr/>
        </p:nvSpPr>
        <p:spPr>
          <a:xfrm>
            <a:off x="6747164" y="5136628"/>
            <a:ext cx="4433455" cy="1216548"/>
          </a:xfrm>
          <a:prstGeom prst="round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EF774B"/>
                </a:solidFill>
                <a:latin typeface="Georgia" panose="02040502050405020303" pitchFamily="18" charset="0"/>
              </a:rPr>
              <a:t>The `scale_kernel` function ends up being worthwhile to approximate by way of unreliable execution.</a:t>
            </a:r>
          </a:p>
        </p:txBody>
      </p:sp>
      <p:cxnSp>
        <p:nvCxnSpPr>
          <p:cNvPr id="14" name="Straight Arrow Connector 13">
            <a:extLst>
              <a:ext uri="{FF2B5EF4-FFF2-40B4-BE49-F238E27FC236}">
                <a16:creationId xmlns:a16="http://schemas.microsoft.com/office/drawing/2014/main" id="{7D893E17-A972-7F4E-A2BC-58FF4CBCDAC3}"/>
              </a:ext>
            </a:extLst>
          </p:cNvPr>
          <p:cNvCxnSpPr/>
          <p:nvPr/>
        </p:nvCxnSpPr>
        <p:spPr>
          <a:xfrm flipH="1" flipV="1">
            <a:off x="5514109" y="4807527"/>
            <a:ext cx="1080655" cy="789709"/>
          </a:xfrm>
          <a:prstGeom prst="straightConnector1">
            <a:avLst/>
          </a:prstGeom>
          <a:ln w="76200">
            <a:solidFill>
              <a:srgbClr val="EF774B"/>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13798160"/>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Overall Example of Chisel Workflow,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31</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2" name="Picture 1">
            <a:extLst>
              <a:ext uri="{FF2B5EF4-FFF2-40B4-BE49-F238E27FC236}">
                <a16:creationId xmlns:a16="http://schemas.microsoft.com/office/drawing/2014/main" id="{DB932F1D-B234-6841-8764-893C4E985761}"/>
              </a:ext>
            </a:extLst>
          </p:cNvPr>
          <p:cNvPicPr>
            <a:picLocks noChangeAspect="1"/>
          </p:cNvPicPr>
          <p:nvPr/>
        </p:nvPicPr>
        <p:blipFill>
          <a:blip r:embed="rId4"/>
          <a:stretch>
            <a:fillRect/>
          </a:stretch>
        </p:blipFill>
        <p:spPr>
          <a:xfrm>
            <a:off x="6703412" y="1708537"/>
            <a:ext cx="4966901" cy="3440925"/>
          </a:xfrm>
          <a:prstGeom prst="rect">
            <a:avLst/>
          </a:prstGeom>
          <a:noFill/>
          <a:ln w="38100">
            <a:noFill/>
          </a:ln>
        </p:spPr>
      </p:pic>
      <p:sp>
        <p:nvSpPr>
          <p:cNvPr id="8" name="Subtitle 2">
            <a:extLst>
              <a:ext uri="{FF2B5EF4-FFF2-40B4-BE49-F238E27FC236}">
                <a16:creationId xmlns:a16="http://schemas.microsoft.com/office/drawing/2014/main" id="{BF049DEC-3568-A547-8F32-90007A15A5C2}"/>
              </a:ext>
            </a:extLst>
          </p:cNvPr>
          <p:cNvSpPr txBox="1">
            <a:spLocks/>
          </p:cNvSpPr>
          <p:nvPr/>
        </p:nvSpPr>
        <p:spPr>
          <a:xfrm>
            <a:off x="212313" y="1705003"/>
            <a:ext cx="6077654" cy="418407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Approximate hardware specification would be the same as previously expected by Rely.</a:t>
            </a:r>
          </a:p>
        </p:txBody>
      </p:sp>
      <p:sp>
        <p:nvSpPr>
          <p:cNvPr id="4" name="Rounded Rectangle 3">
            <a:extLst>
              <a:ext uri="{FF2B5EF4-FFF2-40B4-BE49-F238E27FC236}">
                <a16:creationId xmlns:a16="http://schemas.microsoft.com/office/drawing/2014/main" id="{12EE4765-ABA3-AC46-903F-736FE70BCAAC}"/>
              </a:ext>
            </a:extLst>
          </p:cNvPr>
          <p:cNvSpPr/>
          <p:nvPr/>
        </p:nvSpPr>
        <p:spPr>
          <a:xfrm>
            <a:off x="9731432" y="2067097"/>
            <a:ext cx="1637607" cy="508463"/>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EC6CD2C-74F4-C846-980C-259FA3EB5C65}"/>
              </a:ext>
            </a:extLst>
          </p:cNvPr>
          <p:cNvPicPr>
            <a:picLocks noChangeAspect="1"/>
          </p:cNvPicPr>
          <p:nvPr/>
        </p:nvPicPr>
        <p:blipFill>
          <a:blip r:embed="rId5"/>
          <a:stretch>
            <a:fillRect/>
          </a:stretch>
        </p:blipFill>
        <p:spPr>
          <a:xfrm>
            <a:off x="1390011" y="3364452"/>
            <a:ext cx="3809248" cy="1785010"/>
          </a:xfrm>
          <a:prstGeom prst="rect">
            <a:avLst/>
          </a:prstGeom>
        </p:spPr>
      </p:pic>
    </p:spTree>
    <p:custDataLst>
      <p:tags r:id="rId1"/>
    </p:custDataLst>
    <p:extLst>
      <p:ext uri="{BB962C8B-B14F-4D97-AF65-F5344CB8AC3E}">
        <p14:creationId xmlns:p14="http://schemas.microsoft.com/office/powerpoint/2010/main" val="3655862991"/>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Overall Example of Chisel Workflow,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32</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2" name="Picture 1">
            <a:extLst>
              <a:ext uri="{FF2B5EF4-FFF2-40B4-BE49-F238E27FC236}">
                <a16:creationId xmlns:a16="http://schemas.microsoft.com/office/drawing/2014/main" id="{DB932F1D-B234-6841-8764-893C4E985761}"/>
              </a:ext>
            </a:extLst>
          </p:cNvPr>
          <p:cNvPicPr>
            <a:picLocks noChangeAspect="1"/>
          </p:cNvPicPr>
          <p:nvPr/>
        </p:nvPicPr>
        <p:blipFill>
          <a:blip r:embed="rId4"/>
          <a:stretch>
            <a:fillRect/>
          </a:stretch>
        </p:blipFill>
        <p:spPr>
          <a:xfrm>
            <a:off x="6703412" y="1708537"/>
            <a:ext cx="4966901" cy="3440925"/>
          </a:xfrm>
          <a:prstGeom prst="rect">
            <a:avLst/>
          </a:prstGeom>
          <a:noFill/>
          <a:ln w="38100">
            <a:noFill/>
          </a:ln>
        </p:spPr>
      </p:pic>
      <p:sp>
        <p:nvSpPr>
          <p:cNvPr id="8" name="Subtitle 2">
            <a:extLst>
              <a:ext uri="{FF2B5EF4-FFF2-40B4-BE49-F238E27FC236}">
                <a16:creationId xmlns:a16="http://schemas.microsoft.com/office/drawing/2014/main" id="{BF049DEC-3568-A547-8F32-90007A15A5C2}"/>
              </a:ext>
            </a:extLst>
          </p:cNvPr>
          <p:cNvSpPr txBox="1">
            <a:spLocks/>
          </p:cNvSpPr>
          <p:nvPr/>
        </p:nvSpPr>
        <p:spPr>
          <a:xfrm>
            <a:off x="212313" y="1705004"/>
            <a:ext cx="6077654" cy="13774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Reliability/accuracy specification is for code that we wish to approximate on unreliable hardware.</a:t>
            </a:r>
          </a:p>
        </p:txBody>
      </p:sp>
      <p:sp>
        <p:nvSpPr>
          <p:cNvPr id="4" name="Rounded Rectangle 3">
            <a:extLst>
              <a:ext uri="{FF2B5EF4-FFF2-40B4-BE49-F238E27FC236}">
                <a16:creationId xmlns:a16="http://schemas.microsoft.com/office/drawing/2014/main" id="{12EE4765-ABA3-AC46-903F-736FE70BCAAC}"/>
              </a:ext>
            </a:extLst>
          </p:cNvPr>
          <p:cNvSpPr/>
          <p:nvPr/>
        </p:nvSpPr>
        <p:spPr>
          <a:xfrm>
            <a:off x="8256594" y="2054142"/>
            <a:ext cx="1388852" cy="508463"/>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56555286"/>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Overall Example of Chisel Workflow,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33</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3" name="Picture 2">
            <a:extLst>
              <a:ext uri="{FF2B5EF4-FFF2-40B4-BE49-F238E27FC236}">
                <a16:creationId xmlns:a16="http://schemas.microsoft.com/office/drawing/2014/main" id="{C6139B63-7B29-4E4B-B3D2-D479C1DD5374}"/>
              </a:ext>
            </a:extLst>
          </p:cNvPr>
          <p:cNvPicPr>
            <a:picLocks noChangeAspect="1"/>
          </p:cNvPicPr>
          <p:nvPr/>
        </p:nvPicPr>
        <p:blipFill>
          <a:blip r:embed="rId4"/>
          <a:stretch>
            <a:fillRect/>
          </a:stretch>
        </p:blipFill>
        <p:spPr>
          <a:xfrm>
            <a:off x="6653213" y="1423466"/>
            <a:ext cx="5067300" cy="495300"/>
          </a:xfrm>
          <a:prstGeom prst="rect">
            <a:avLst/>
          </a:prstGeom>
        </p:spPr>
      </p:pic>
      <p:pic>
        <p:nvPicPr>
          <p:cNvPr id="9" name="Picture 8">
            <a:extLst>
              <a:ext uri="{FF2B5EF4-FFF2-40B4-BE49-F238E27FC236}">
                <a16:creationId xmlns:a16="http://schemas.microsoft.com/office/drawing/2014/main" id="{163DFE0D-0FC2-D348-8D7A-94CE4A0458A5}"/>
              </a:ext>
            </a:extLst>
          </p:cNvPr>
          <p:cNvPicPr>
            <a:picLocks noChangeAspect="1"/>
          </p:cNvPicPr>
          <p:nvPr/>
        </p:nvPicPr>
        <p:blipFill>
          <a:blip r:embed="rId5"/>
          <a:stretch>
            <a:fillRect/>
          </a:stretch>
        </p:blipFill>
        <p:spPr>
          <a:xfrm>
            <a:off x="1253259" y="1423466"/>
            <a:ext cx="4414975" cy="4871027"/>
          </a:xfrm>
          <a:prstGeom prst="rect">
            <a:avLst/>
          </a:prstGeom>
        </p:spPr>
      </p:pic>
      <p:sp>
        <p:nvSpPr>
          <p:cNvPr id="10" name="Rounded Rectangle 9">
            <a:extLst>
              <a:ext uri="{FF2B5EF4-FFF2-40B4-BE49-F238E27FC236}">
                <a16:creationId xmlns:a16="http://schemas.microsoft.com/office/drawing/2014/main" id="{357B0FEE-FECF-9446-9346-8ECB226D75F5}"/>
              </a:ext>
            </a:extLst>
          </p:cNvPr>
          <p:cNvSpPr/>
          <p:nvPr/>
        </p:nvSpPr>
        <p:spPr>
          <a:xfrm>
            <a:off x="1253258" y="1423466"/>
            <a:ext cx="4414975" cy="398330"/>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5DD60912-261F-9C45-A460-8749C28FF5FD}"/>
              </a:ext>
            </a:extLst>
          </p:cNvPr>
          <p:cNvCxnSpPr>
            <a:cxnSpLocks/>
          </p:cNvCxnSpPr>
          <p:nvPr/>
        </p:nvCxnSpPr>
        <p:spPr>
          <a:xfrm flipV="1">
            <a:off x="5903743" y="1622631"/>
            <a:ext cx="513958" cy="1"/>
          </a:xfrm>
          <a:prstGeom prst="straightConnector1">
            <a:avLst/>
          </a:prstGeom>
          <a:ln w="76200">
            <a:solidFill>
              <a:srgbClr val="EF774B"/>
            </a:solidFill>
            <a:tailEnd type="triangle"/>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2D9C1FAB-721A-1844-9F51-9CABBAA58DE3}"/>
              </a:ext>
            </a:extLst>
          </p:cNvPr>
          <p:cNvSpPr txBox="1">
            <a:spLocks/>
          </p:cNvSpPr>
          <p:nvPr/>
        </p:nvSpPr>
        <p:spPr>
          <a:xfrm>
            <a:off x="6653213" y="2227693"/>
            <a:ext cx="5067300" cy="1151742"/>
          </a:xfrm>
          <a:prstGeom prst="round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dirty="0">
                <a:solidFill>
                  <a:srgbClr val="EF774B"/>
                </a:solidFill>
                <a:latin typeface="Georgia" panose="02040502050405020303" pitchFamily="18" charset="0"/>
              </a:rPr>
              <a:t>IMPORTANT:</a:t>
            </a:r>
            <a:r>
              <a:rPr lang="en-US" sz="2000" dirty="0">
                <a:solidFill>
                  <a:srgbClr val="EF774B"/>
                </a:solidFill>
                <a:latin typeface="Georgia" panose="02040502050405020303" pitchFamily="18" charset="0"/>
              </a:rPr>
              <a:t> How do we meaningfully determine the reliability rate for the output, e.g., “.995”?</a:t>
            </a:r>
          </a:p>
        </p:txBody>
      </p:sp>
      <p:sp>
        <p:nvSpPr>
          <p:cNvPr id="14" name="Subtitle 2">
            <a:extLst>
              <a:ext uri="{FF2B5EF4-FFF2-40B4-BE49-F238E27FC236}">
                <a16:creationId xmlns:a16="http://schemas.microsoft.com/office/drawing/2014/main" id="{692D5EA9-2AF0-2546-955A-2F865B8E8087}"/>
              </a:ext>
            </a:extLst>
          </p:cNvPr>
          <p:cNvSpPr txBox="1">
            <a:spLocks/>
          </p:cNvSpPr>
          <p:nvPr/>
        </p:nvSpPr>
        <p:spPr>
          <a:xfrm>
            <a:off x="6653213" y="3688362"/>
            <a:ext cx="4091155" cy="495301"/>
          </a:xfrm>
          <a:prstGeom prst="round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dirty="0">
                <a:solidFill>
                  <a:srgbClr val="EF774B"/>
                </a:solidFill>
                <a:latin typeface="Georgia" panose="02040502050405020303" pitchFamily="18" charset="0"/>
              </a:rPr>
              <a:t>ANSWER:</a:t>
            </a:r>
            <a:r>
              <a:rPr lang="en-US" sz="2000" dirty="0">
                <a:solidFill>
                  <a:srgbClr val="EF774B"/>
                </a:solidFill>
                <a:latin typeface="Georgia" panose="02040502050405020303" pitchFamily="18" charset="0"/>
              </a:rPr>
              <a:t> Sensitivity profiling!</a:t>
            </a:r>
          </a:p>
        </p:txBody>
      </p:sp>
    </p:spTree>
    <p:custDataLst>
      <p:tags r:id="rId1"/>
    </p:custDataLst>
    <p:extLst>
      <p:ext uri="{BB962C8B-B14F-4D97-AF65-F5344CB8AC3E}">
        <p14:creationId xmlns:p14="http://schemas.microsoft.com/office/powerpoint/2010/main" val="2295346106"/>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build="allAtOnce" animBg="1"/>
      <p:bldP spid="14"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Overall Example of Chisel Workflow,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34</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2" name="Picture 1">
            <a:extLst>
              <a:ext uri="{FF2B5EF4-FFF2-40B4-BE49-F238E27FC236}">
                <a16:creationId xmlns:a16="http://schemas.microsoft.com/office/drawing/2014/main" id="{DB932F1D-B234-6841-8764-893C4E985761}"/>
              </a:ext>
            </a:extLst>
          </p:cNvPr>
          <p:cNvPicPr>
            <a:picLocks noChangeAspect="1"/>
          </p:cNvPicPr>
          <p:nvPr/>
        </p:nvPicPr>
        <p:blipFill>
          <a:blip r:embed="rId4"/>
          <a:stretch>
            <a:fillRect/>
          </a:stretch>
        </p:blipFill>
        <p:spPr>
          <a:xfrm>
            <a:off x="6703412" y="1708537"/>
            <a:ext cx="4966901" cy="3440925"/>
          </a:xfrm>
          <a:prstGeom prst="rect">
            <a:avLst/>
          </a:prstGeom>
          <a:noFill/>
          <a:ln w="38100">
            <a:noFill/>
          </a:ln>
        </p:spPr>
      </p:pic>
      <p:sp>
        <p:nvSpPr>
          <p:cNvPr id="8" name="Subtitle 2">
            <a:extLst>
              <a:ext uri="{FF2B5EF4-FFF2-40B4-BE49-F238E27FC236}">
                <a16:creationId xmlns:a16="http://schemas.microsoft.com/office/drawing/2014/main" id="{BF049DEC-3568-A547-8F32-90007A15A5C2}"/>
              </a:ext>
            </a:extLst>
          </p:cNvPr>
          <p:cNvSpPr txBox="1">
            <a:spLocks/>
          </p:cNvSpPr>
          <p:nvPr/>
        </p:nvSpPr>
        <p:spPr>
          <a:xfrm>
            <a:off x="212312" y="1705003"/>
            <a:ext cx="6254989" cy="40640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Sensitivity profiler provides the developer with a tool to automatically exploring levels of output reliability, </a:t>
            </a:r>
            <a:r>
              <a:rPr lang="en-US" sz="2400" i="1" dirty="0">
                <a:solidFill>
                  <a:schemeClr val="accent2">
                    <a:lumMod val="20000"/>
                    <a:lumOff val="80000"/>
                  </a:schemeClr>
                </a:solidFill>
                <a:latin typeface="Georgia" panose="02040502050405020303" pitchFamily="18" charset="0"/>
              </a:rPr>
              <a:t>r</a:t>
            </a:r>
            <a:r>
              <a:rPr lang="en-US" sz="2400" dirty="0">
                <a:solidFill>
                  <a:schemeClr val="accent2">
                    <a:lumMod val="20000"/>
                    <a:lumOff val="80000"/>
                  </a:schemeClr>
                </a:solidFill>
                <a:latin typeface="Georgia" panose="02040502050405020303" pitchFamily="18" charset="0"/>
              </a:rPr>
              <a:t>.</a:t>
            </a:r>
          </a:p>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However, for the sensitivity profiler to function, the developer has to provide </a:t>
            </a:r>
            <a:br>
              <a:rPr lang="en-US" sz="2400" dirty="0">
                <a:solidFill>
                  <a:schemeClr val="accent2">
                    <a:lumMod val="20000"/>
                    <a:lumOff val="80000"/>
                  </a:schemeClr>
                </a:solidFill>
                <a:latin typeface="Georgia" panose="02040502050405020303" pitchFamily="18" charset="0"/>
              </a:rPr>
            </a:br>
            <a:r>
              <a:rPr lang="en-US" sz="2400" dirty="0">
                <a:solidFill>
                  <a:schemeClr val="accent2">
                    <a:lumMod val="20000"/>
                    <a:lumOff val="80000"/>
                  </a:schemeClr>
                </a:solidFill>
                <a:latin typeface="Georgia" panose="02040502050405020303" pitchFamily="18" charset="0"/>
              </a:rPr>
              <a:t>[1] a way for injecting faults, [2] a measure of “error”, and [3] an “error” tolerance.</a:t>
            </a:r>
          </a:p>
          <a:p>
            <a:pPr marL="1005840" lvl="1"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Note that [1]-[3] are generally application dependent.</a:t>
            </a:r>
          </a:p>
        </p:txBody>
      </p:sp>
      <p:sp>
        <p:nvSpPr>
          <p:cNvPr id="4" name="Rounded Rectangle 3">
            <a:extLst>
              <a:ext uri="{FF2B5EF4-FFF2-40B4-BE49-F238E27FC236}">
                <a16:creationId xmlns:a16="http://schemas.microsoft.com/office/drawing/2014/main" id="{12EE4765-ABA3-AC46-903F-736FE70BCAAC}"/>
              </a:ext>
            </a:extLst>
          </p:cNvPr>
          <p:cNvSpPr/>
          <p:nvPr/>
        </p:nvSpPr>
        <p:spPr>
          <a:xfrm>
            <a:off x="7179961" y="2828182"/>
            <a:ext cx="2006901" cy="600818"/>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76909873"/>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Overall Example of Chisel Workflow,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35</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6" name="Picture 5">
            <a:extLst>
              <a:ext uri="{FF2B5EF4-FFF2-40B4-BE49-F238E27FC236}">
                <a16:creationId xmlns:a16="http://schemas.microsoft.com/office/drawing/2014/main" id="{5B369603-7538-9E4B-9106-07AF6A8624FB}"/>
              </a:ext>
            </a:extLst>
          </p:cNvPr>
          <p:cNvPicPr>
            <a:picLocks noChangeAspect="1"/>
          </p:cNvPicPr>
          <p:nvPr/>
        </p:nvPicPr>
        <p:blipFill>
          <a:blip r:embed="rId4"/>
          <a:stretch>
            <a:fillRect/>
          </a:stretch>
        </p:blipFill>
        <p:spPr>
          <a:xfrm>
            <a:off x="1253259" y="1423466"/>
            <a:ext cx="4414975" cy="4871027"/>
          </a:xfrm>
          <a:prstGeom prst="rect">
            <a:avLst/>
          </a:prstGeom>
        </p:spPr>
      </p:pic>
      <p:sp>
        <p:nvSpPr>
          <p:cNvPr id="11" name="Rounded Rectangle 10">
            <a:extLst>
              <a:ext uri="{FF2B5EF4-FFF2-40B4-BE49-F238E27FC236}">
                <a16:creationId xmlns:a16="http://schemas.microsoft.com/office/drawing/2014/main" id="{C30E5B31-EAC0-1347-81E1-B6308B36364F}"/>
              </a:ext>
            </a:extLst>
          </p:cNvPr>
          <p:cNvSpPr/>
          <p:nvPr/>
        </p:nvSpPr>
        <p:spPr>
          <a:xfrm>
            <a:off x="882470" y="1260764"/>
            <a:ext cx="5061130" cy="5178974"/>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7D5479E9-B48C-2942-9BEE-EB3A69976D89}"/>
              </a:ext>
            </a:extLst>
          </p:cNvPr>
          <p:cNvSpPr txBox="1">
            <a:spLocks/>
          </p:cNvSpPr>
          <p:nvPr/>
        </p:nvSpPr>
        <p:spPr>
          <a:xfrm>
            <a:off x="7654291" y="1928504"/>
            <a:ext cx="2795846" cy="482776"/>
          </a:xfrm>
          <a:prstGeom prst="round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EF774B"/>
                </a:solidFill>
                <a:latin typeface="Georgia" panose="02040502050405020303" pitchFamily="18" charset="0"/>
              </a:rPr>
              <a:t>Fault-injection routine</a:t>
            </a:r>
          </a:p>
        </p:txBody>
      </p:sp>
      <p:cxnSp>
        <p:nvCxnSpPr>
          <p:cNvPr id="14" name="Straight Arrow Connector 13">
            <a:extLst>
              <a:ext uri="{FF2B5EF4-FFF2-40B4-BE49-F238E27FC236}">
                <a16:creationId xmlns:a16="http://schemas.microsoft.com/office/drawing/2014/main" id="{7D893E17-A972-7F4E-A2BC-58FF4CBCDAC3}"/>
              </a:ext>
            </a:extLst>
          </p:cNvPr>
          <p:cNvCxnSpPr>
            <a:cxnSpLocks/>
          </p:cNvCxnSpPr>
          <p:nvPr/>
        </p:nvCxnSpPr>
        <p:spPr>
          <a:xfrm flipH="1">
            <a:off x="5565713" y="3429000"/>
            <a:ext cx="958055" cy="429979"/>
          </a:xfrm>
          <a:prstGeom prst="straightConnector1">
            <a:avLst/>
          </a:prstGeom>
          <a:ln w="76200">
            <a:solidFill>
              <a:srgbClr val="EF774B"/>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5254434-5E80-7E4A-9F18-BFFFE8793E6A}"/>
              </a:ext>
            </a:extLst>
          </p:cNvPr>
          <p:cNvPicPr>
            <a:picLocks noChangeAspect="1"/>
          </p:cNvPicPr>
          <p:nvPr/>
        </p:nvPicPr>
        <p:blipFill>
          <a:blip r:embed="rId5"/>
          <a:stretch>
            <a:fillRect/>
          </a:stretch>
        </p:blipFill>
        <p:spPr>
          <a:xfrm>
            <a:off x="6747164" y="2642234"/>
            <a:ext cx="4610100" cy="704850"/>
          </a:xfrm>
          <a:prstGeom prst="rect">
            <a:avLst/>
          </a:prstGeom>
        </p:spPr>
      </p:pic>
    </p:spTree>
    <p:custDataLst>
      <p:tags r:id="rId1"/>
    </p:custDataLst>
    <p:extLst>
      <p:ext uri="{BB962C8B-B14F-4D97-AF65-F5344CB8AC3E}">
        <p14:creationId xmlns:p14="http://schemas.microsoft.com/office/powerpoint/2010/main" val="189335185"/>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Overall Example of Chisel Workflow,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36</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2" name="Picture 1">
            <a:extLst>
              <a:ext uri="{FF2B5EF4-FFF2-40B4-BE49-F238E27FC236}">
                <a16:creationId xmlns:a16="http://schemas.microsoft.com/office/drawing/2014/main" id="{6EC82092-9224-0141-B392-8F332DC4274B}"/>
              </a:ext>
            </a:extLst>
          </p:cNvPr>
          <p:cNvPicPr>
            <a:picLocks noChangeAspect="1"/>
          </p:cNvPicPr>
          <p:nvPr/>
        </p:nvPicPr>
        <p:blipFill>
          <a:blip r:embed="rId4"/>
          <a:stretch>
            <a:fillRect/>
          </a:stretch>
        </p:blipFill>
        <p:spPr>
          <a:xfrm>
            <a:off x="593732" y="1816500"/>
            <a:ext cx="10839796" cy="1980539"/>
          </a:xfrm>
          <a:prstGeom prst="rect">
            <a:avLst/>
          </a:prstGeom>
        </p:spPr>
      </p:pic>
      <p:sp>
        <p:nvSpPr>
          <p:cNvPr id="12" name="Subtitle 2">
            <a:extLst>
              <a:ext uri="{FF2B5EF4-FFF2-40B4-BE49-F238E27FC236}">
                <a16:creationId xmlns:a16="http://schemas.microsoft.com/office/drawing/2014/main" id="{B2370B89-DF71-7F43-BD31-9346D2BEEF86}"/>
              </a:ext>
            </a:extLst>
          </p:cNvPr>
          <p:cNvSpPr txBox="1">
            <a:spLocks/>
          </p:cNvSpPr>
          <p:nvPr/>
        </p:nvSpPr>
        <p:spPr>
          <a:xfrm>
            <a:off x="1327785" y="4190073"/>
            <a:ext cx="9536430" cy="482777"/>
          </a:xfrm>
          <a:prstGeom prst="round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EF774B"/>
                </a:solidFill>
                <a:latin typeface="Georgia" panose="02040502050405020303" pitchFamily="18" charset="0"/>
              </a:rPr>
              <a:t>Results of sensitivity profiler, based on previously given fault-injection function.</a:t>
            </a:r>
          </a:p>
        </p:txBody>
      </p:sp>
      <p:pic>
        <p:nvPicPr>
          <p:cNvPr id="15" name="Picture 2">
            <a:extLst>
              <a:ext uri="{FF2B5EF4-FFF2-40B4-BE49-F238E27FC236}">
                <a16:creationId xmlns:a16="http://schemas.microsoft.com/office/drawing/2014/main" id="{528E61EA-32FA-2C45-9730-075F7291037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2000" l="10000" r="90000">
                        <a14:foregroundMark x1="46000" y1="92000" x2="46000" y2="92000"/>
                      </a14:backgroundRemoval>
                    </a14:imgEffect>
                  </a14:imgLayer>
                </a14:imgProps>
              </a:ext>
              <a:ext uri="{28A0092B-C50C-407E-A947-70E740481C1C}">
                <a14:useLocalDpi xmlns:a14="http://schemas.microsoft.com/office/drawing/2010/main" val="0"/>
              </a:ext>
            </a:extLst>
          </a:blip>
          <a:srcRect/>
          <a:stretch>
            <a:fillRect/>
          </a:stretch>
        </p:blipFill>
        <p:spPr bwMode="auto">
          <a:xfrm>
            <a:off x="12054576" y="0"/>
            <a:ext cx="179700" cy="1797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00515179"/>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Overall Example of Chisel Workflow,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37</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2" name="Picture 1">
            <a:extLst>
              <a:ext uri="{FF2B5EF4-FFF2-40B4-BE49-F238E27FC236}">
                <a16:creationId xmlns:a16="http://schemas.microsoft.com/office/drawing/2014/main" id="{DB932F1D-B234-6841-8764-893C4E985761}"/>
              </a:ext>
            </a:extLst>
          </p:cNvPr>
          <p:cNvPicPr>
            <a:picLocks noChangeAspect="1"/>
          </p:cNvPicPr>
          <p:nvPr/>
        </p:nvPicPr>
        <p:blipFill>
          <a:blip r:embed="rId4"/>
          <a:stretch>
            <a:fillRect/>
          </a:stretch>
        </p:blipFill>
        <p:spPr>
          <a:xfrm>
            <a:off x="6703412" y="1708537"/>
            <a:ext cx="4966901" cy="3440925"/>
          </a:xfrm>
          <a:prstGeom prst="rect">
            <a:avLst/>
          </a:prstGeom>
          <a:noFill/>
          <a:ln w="38100">
            <a:noFill/>
          </a:ln>
        </p:spPr>
      </p:pic>
      <p:sp>
        <p:nvSpPr>
          <p:cNvPr id="8" name="Subtitle 2">
            <a:extLst>
              <a:ext uri="{FF2B5EF4-FFF2-40B4-BE49-F238E27FC236}">
                <a16:creationId xmlns:a16="http://schemas.microsoft.com/office/drawing/2014/main" id="{BF049DEC-3568-A547-8F32-90007A15A5C2}"/>
              </a:ext>
            </a:extLst>
          </p:cNvPr>
          <p:cNvSpPr txBox="1">
            <a:spLocks/>
          </p:cNvSpPr>
          <p:nvPr/>
        </p:nvSpPr>
        <p:spPr>
          <a:xfrm>
            <a:off x="212313" y="1427529"/>
            <a:ext cx="6254989" cy="432024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So, we have now decided our output reliability rate </a:t>
            </a:r>
            <a:r>
              <a:rPr lang="en-US" sz="2400" i="1" dirty="0">
                <a:solidFill>
                  <a:schemeClr val="accent2">
                    <a:lumMod val="20000"/>
                    <a:lumOff val="80000"/>
                  </a:schemeClr>
                </a:solidFill>
                <a:latin typeface="Georgia" panose="02040502050405020303" pitchFamily="18" charset="0"/>
              </a:rPr>
              <a:t>r</a:t>
            </a:r>
            <a:r>
              <a:rPr lang="en-US" sz="2400" dirty="0">
                <a:solidFill>
                  <a:schemeClr val="accent2">
                    <a:lumMod val="20000"/>
                    <a:lumOff val="80000"/>
                  </a:schemeClr>
                </a:solidFill>
                <a:latin typeface="Georgia" panose="02040502050405020303" pitchFamily="18" charset="0"/>
              </a:rPr>
              <a:t>, now what do we do?</a:t>
            </a:r>
          </a:p>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Well, remember, we ultimately wish to determine how to approximate our exact program (in our case, which portions of the `scale_kernel` function) such that, when executed on approximate hardware, it is the most energy-efficient that it could possibly be for the particular reliability rate </a:t>
            </a:r>
            <a:r>
              <a:rPr lang="en-US" sz="2400" i="1" dirty="0">
                <a:solidFill>
                  <a:schemeClr val="accent2">
                    <a:lumMod val="20000"/>
                    <a:lumOff val="80000"/>
                  </a:schemeClr>
                </a:solidFill>
                <a:latin typeface="Georgia" panose="02040502050405020303" pitchFamily="18" charset="0"/>
              </a:rPr>
              <a:t>r</a:t>
            </a:r>
            <a:r>
              <a:rPr lang="en-US" sz="2400" dirty="0">
                <a:solidFill>
                  <a:schemeClr val="accent2">
                    <a:lumMod val="20000"/>
                    <a:lumOff val="80000"/>
                  </a:schemeClr>
                </a:solidFill>
                <a:latin typeface="Georgia" panose="02040502050405020303" pitchFamily="18" charset="0"/>
              </a:rPr>
              <a:t>.</a:t>
            </a:r>
            <a:endParaRPr lang="en-US" sz="2000" dirty="0">
              <a:solidFill>
                <a:schemeClr val="accent2">
                  <a:lumMod val="20000"/>
                  <a:lumOff val="80000"/>
                </a:schemeClr>
              </a:solidFill>
              <a:latin typeface="Georgia" panose="02040502050405020303" pitchFamily="18" charset="0"/>
            </a:endParaRPr>
          </a:p>
        </p:txBody>
      </p:sp>
      <p:sp>
        <p:nvSpPr>
          <p:cNvPr id="10" name="Rounded Rectangle 9">
            <a:extLst>
              <a:ext uri="{FF2B5EF4-FFF2-40B4-BE49-F238E27FC236}">
                <a16:creationId xmlns:a16="http://schemas.microsoft.com/office/drawing/2014/main" id="{769F8DA9-8D03-7F4A-9934-1973FF5009BA}"/>
              </a:ext>
            </a:extLst>
          </p:cNvPr>
          <p:cNvSpPr/>
          <p:nvPr/>
        </p:nvSpPr>
        <p:spPr>
          <a:xfrm>
            <a:off x="8278321" y="2041071"/>
            <a:ext cx="1388193" cy="522515"/>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32969594"/>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Overall Example of Chisel Workflow,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38</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2" name="Picture 1">
            <a:extLst>
              <a:ext uri="{FF2B5EF4-FFF2-40B4-BE49-F238E27FC236}">
                <a16:creationId xmlns:a16="http://schemas.microsoft.com/office/drawing/2014/main" id="{DB932F1D-B234-6841-8764-893C4E985761}"/>
              </a:ext>
            </a:extLst>
          </p:cNvPr>
          <p:cNvPicPr>
            <a:picLocks noChangeAspect="1"/>
          </p:cNvPicPr>
          <p:nvPr/>
        </p:nvPicPr>
        <p:blipFill>
          <a:blip r:embed="rId4"/>
          <a:stretch>
            <a:fillRect/>
          </a:stretch>
        </p:blipFill>
        <p:spPr>
          <a:xfrm>
            <a:off x="6703412" y="1708537"/>
            <a:ext cx="4966901" cy="3440925"/>
          </a:xfrm>
          <a:prstGeom prst="rect">
            <a:avLst/>
          </a:prstGeom>
          <a:noFill/>
          <a:ln w="38100">
            <a:noFill/>
          </a:ln>
        </p:spPr>
      </p:pic>
      <p:sp>
        <p:nvSpPr>
          <p:cNvPr id="8" name="Subtitle 2">
            <a:extLst>
              <a:ext uri="{FF2B5EF4-FFF2-40B4-BE49-F238E27FC236}">
                <a16:creationId xmlns:a16="http://schemas.microsoft.com/office/drawing/2014/main" id="{BF049DEC-3568-A547-8F32-90007A15A5C2}"/>
              </a:ext>
            </a:extLst>
          </p:cNvPr>
          <p:cNvSpPr txBox="1">
            <a:spLocks/>
          </p:cNvSpPr>
          <p:nvPr/>
        </p:nvSpPr>
        <p:spPr>
          <a:xfrm>
            <a:off x="212313" y="1427529"/>
            <a:ext cx="6254989" cy="17728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Well, first, how do we even know what is optimal in regard to energy efficiency for our particular program?</a:t>
            </a:r>
          </a:p>
          <a:p>
            <a:pPr marL="1005840" lvl="1" indent="-548640">
              <a:lnSpc>
                <a:spcPct val="100000"/>
              </a:lnSpc>
              <a:spcBef>
                <a:spcPts val="0"/>
              </a:spcBef>
              <a:spcAft>
                <a:spcPts val="1200"/>
              </a:spcAft>
              <a:buFont typeface="Wingdings" pitchFamily="2" charset="2"/>
              <a:buChar char="v"/>
            </a:pPr>
            <a:r>
              <a:rPr lang="en-US" sz="1800" dirty="0">
                <a:solidFill>
                  <a:schemeClr val="accent2">
                    <a:lumMod val="20000"/>
                    <a:lumOff val="80000"/>
                  </a:schemeClr>
                </a:solidFill>
                <a:latin typeface="Georgia" panose="02040502050405020303" pitchFamily="18" charset="0"/>
              </a:rPr>
              <a:t>As of now, we don’t know!</a:t>
            </a:r>
          </a:p>
        </p:txBody>
      </p:sp>
      <p:sp>
        <p:nvSpPr>
          <p:cNvPr id="9" name="Rounded Rectangle 8">
            <a:extLst>
              <a:ext uri="{FF2B5EF4-FFF2-40B4-BE49-F238E27FC236}">
                <a16:creationId xmlns:a16="http://schemas.microsoft.com/office/drawing/2014/main" id="{F9DAD1A0-B22C-F24B-B2D4-606F554E1E75}"/>
              </a:ext>
            </a:extLst>
          </p:cNvPr>
          <p:cNvSpPr/>
          <p:nvPr/>
        </p:nvSpPr>
        <p:spPr>
          <a:xfrm>
            <a:off x="9422973" y="2828181"/>
            <a:ext cx="1729441" cy="617278"/>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A9697057-4E30-0344-8290-CEF6E623A1E5}"/>
              </a:ext>
            </a:extLst>
          </p:cNvPr>
          <p:cNvCxnSpPr>
            <a:cxnSpLocks/>
          </p:cNvCxnSpPr>
          <p:nvPr/>
        </p:nvCxnSpPr>
        <p:spPr>
          <a:xfrm flipV="1">
            <a:off x="6292526" y="3200400"/>
            <a:ext cx="2894337" cy="291683"/>
          </a:xfrm>
          <a:prstGeom prst="straightConnector1">
            <a:avLst/>
          </a:prstGeom>
          <a:ln w="76200">
            <a:solidFill>
              <a:srgbClr val="EF774B"/>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A887FBC-E5C2-AF4C-BC55-79816E99F83D}"/>
              </a:ext>
            </a:extLst>
          </p:cNvPr>
          <p:cNvSpPr/>
          <p:nvPr/>
        </p:nvSpPr>
        <p:spPr>
          <a:xfrm>
            <a:off x="207379" y="3261250"/>
            <a:ext cx="5055551" cy="461665"/>
          </a:xfrm>
          <a:prstGeom prst="rect">
            <a:avLst/>
          </a:prstGeom>
        </p:spPr>
        <p:txBody>
          <a:bodyPr wrap="none">
            <a:spAutoFit/>
          </a:body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This is where this guy comes in!</a:t>
            </a:r>
          </a:p>
        </p:txBody>
      </p:sp>
    </p:spTree>
    <p:custDataLst>
      <p:tags r:id="rId1"/>
    </p:custDataLst>
    <p:extLst>
      <p:ext uri="{BB962C8B-B14F-4D97-AF65-F5344CB8AC3E}">
        <p14:creationId xmlns:p14="http://schemas.microsoft.com/office/powerpoint/2010/main" val="1386419754"/>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Overall Example of Chisel Workflow,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39</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2" name="Picture 1">
            <a:extLst>
              <a:ext uri="{FF2B5EF4-FFF2-40B4-BE49-F238E27FC236}">
                <a16:creationId xmlns:a16="http://schemas.microsoft.com/office/drawing/2014/main" id="{DB932F1D-B234-6841-8764-893C4E985761}"/>
              </a:ext>
            </a:extLst>
          </p:cNvPr>
          <p:cNvPicPr>
            <a:picLocks noChangeAspect="1"/>
          </p:cNvPicPr>
          <p:nvPr/>
        </p:nvPicPr>
        <p:blipFill>
          <a:blip r:embed="rId4"/>
          <a:stretch>
            <a:fillRect/>
          </a:stretch>
        </p:blipFill>
        <p:spPr>
          <a:xfrm>
            <a:off x="6703412" y="1708537"/>
            <a:ext cx="4966901" cy="3440925"/>
          </a:xfrm>
          <a:prstGeom prst="rect">
            <a:avLst/>
          </a:prstGeom>
          <a:noFill/>
          <a:ln w="38100">
            <a:noFill/>
          </a:ln>
        </p:spPr>
      </p:pic>
      <p:sp>
        <p:nvSpPr>
          <p:cNvPr id="8" name="Subtitle 2">
            <a:extLst>
              <a:ext uri="{FF2B5EF4-FFF2-40B4-BE49-F238E27FC236}">
                <a16:creationId xmlns:a16="http://schemas.microsoft.com/office/drawing/2014/main" id="{BF049DEC-3568-A547-8F32-90007A15A5C2}"/>
              </a:ext>
            </a:extLst>
          </p:cNvPr>
          <p:cNvSpPr txBox="1">
            <a:spLocks/>
          </p:cNvSpPr>
          <p:nvPr/>
        </p:nvSpPr>
        <p:spPr>
          <a:xfrm>
            <a:off x="38" y="1378540"/>
            <a:ext cx="6491099" cy="50122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The trace profiler runs “instruction traces” on some version of the </a:t>
            </a:r>
            <a:r>
              <a:rPr lang="en-US" sz="2400" i="1" dirty="0">
                <a:solidFill>
                  <a:schemeClr val="accent2">
                    <a:lumMod val="20000"/>
                    <a:lumOff val="80000"/>
                  </a:schemeClr>
                </a:solidFill>
                <a:latin typeface="Georgia" panose="02040502050405020303" pitchFamily="18" charset="0"/>
              </a:rPr>
              <a:t>exact </a:t>
            </a:r>
            <a:r>
              <a:rPr lang="en-US" sz="2400" dirty="0">
                <a:solidFill>
                  <a:schemeClr val="accent2">
                    <a:lumMod val="20000"/>
                    <a:lumOff val="80000"/>
                  </a:schemeClr>
                </a:solidFill>
                <a:latin typeface="Georgia" panose="02040502050405020303" pitchFamily="18" charset="0"/>
              </a:rPr>
              <a:t>program to determine what the typical energy usage of the relevant hardware, e.g., how much energy is used by the CPU, memory, etc.</a:t>
            </a:r>
          </a:p>
          <a:p>
            <a:pPr marL="1005840" lvl="1"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But wait, are the energy results for a particular run of the </a:t>
            </a:r>
            <a:r>
              <a:rPr lang="en-US" sz="2000" i="1" dirty="0">
                <a:solidFill>
                  <a:schemeClr val="accent2">
                    <a:lumMod val="20000"/>
                    <a:lumOff val="80000"/>
                  </a:schemeClr>
                </a:solidFill>
                <a:latin typeface="Georgia" panose="02040502050405020303" pitchFamily="18" charset="0"/>
              </a:rPr>
              <a:t>exact</a:t>
            </a:r>
            <a:r>
              <a:rPr lang="en-US" sz="2000" dirty="0">
                <a:solidFill>
                  <a:schemeClr val="accent2">
                    <a:lumMod val="20000"/>
                    <a:lumOff val="80000"/>
                  </a:schemeClr>
                </a:solidFill>
                <a:latin typeface="Georgia" panose="02040502050405020303" pitchFamily="18" charset="0"/>
              </a:rPr>
              <a:t> program generally representative of the energy model as a whole?</a:t>
            </a:r>
          </a:p>
          <a:p>
            <a:pPr marL="1005840" lvl="1"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Nope!!</a:t>
            </a:r>
          </a:p>
          <a:p>
            <a:pPr marL="1005840" lvl="1"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To solve this, you have to provide a set of representative program inputs that statistically guarantee your energy results are generally representative. </a:t>
            </a:r>
            <a:r>
              <a:rPr lang="en-US" sz="2000" b="1" dirty="0">
                <a:solidFill>
                  <a:schemeClr val="accent2">
                    <a:lumMod val="20000"/>
                    <a:lumOff val="80000"/>
                  </a:schemeClr>
                </a:solidFill>
                <a:latin typeface="Georgia" panose="02040502050405020303" pitchFamily="18" charset="0"/>
              </a:rPr>
              <a:t>This is not trivial!</a:t>
            </a:r>
          </a:p>
        </p:txBody>
      </p:sp>
      <p:sp>
        <p:nvSpPr>
          <p:cNvPr id="3" name="TextBox 2">
            <a:extLst>
              <a:ext uri="{FF2B5EF4-FFF2-40B4-BE49-F238E27FC236}">
                <a16:creationId xmlns:a16="http://schemas.microsoft.com/office/drawing/2014/main" id="{1676A84E-1EF3-4041-97CF-C9982A486AF2}"/>
              </a:ext>
            </a:extLst>
          </p:cNvPr>
          <p:cNvSpPr txBox="1"/>
          <p:nvPr/>
        </p:nvSpPr>
        <p:spPr>
          <a:xfrm>
            <a:off x="3869871" y="5127171"/>
            <a:ext cx="184731" cy="369332"/>
          </a:xfrm>
          <a:prstGeom prst="rect">
            <a:avLst/>
          </a:prstGeom>
          <a:noFill/>
        </p:spPr>
        <p:txBody>
          <a:bodyPr wrap="none" rtlCol="0">
            <a:spAutoFit/>
          </a:bodyPr>
          <a:lstStyle/>
          <a:p>
            <a:endParaRPr lang="en-US" dirty="0"/>
          </a:p>
        </p:txBody>
      </p:sp>
      <p:sp>
        <p:nvSpPr>
          <p:cNvPr id="13" name="Rounded Rectangle 12">
            <a:extLst>
              <a:ext uri="{FF2B5EF4-FFF2-40B4-BE49-F238E27FC236}">
                <a16:creationId xmlns:a16="http://schemas.microsoft.com/office/drawing/2014/main" id="{542230D0-B0AE-2F4D-B31A-C72217B1700B}"/>
              </a:ext>
            </a:extLst>
          </p:cNvPr>
          <p:cNvSpPr/>
          <p:nvPr/>
        </p:nvSpPr>
        <p:spPr>
          <a:xfrm>
            <a:off x="7658934" y="2073729"/>
            <a:ext cx="586996" cy="457200"/>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17606A06-A62D-7C4D-8B66-3BF0D516285E}"/>
              </a:ext>
            </a:extLst>
          </p:cNvPr>
          <p:cNvCxnSpPr>
            <a:cxnSpLocks/>
          </p:cNvCxnSpPr>
          <p:nvPr/>
        </p:nvCxnSpPr>
        <p:spPr>
          <a:xfrm flipV="1">
            <a:off x="6491137" y="2661557"/>
            <a:ext cx="1167797" cy="2487906"/>
          </a:xfrm>
          <a:prstGeom prst="straightConnector1">
            <a:avLst/>
          </a:prstGeom>
          <a:ln w="76200">
            <a:solidFill>
              <a:srgbClr val="EF774B"/>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20FC9C69-6B16-F949-B02B-29FBEB6CB08F}"/>
              </a:ext>
            </a:extLst>
          </p:cNvPr>
          <p:cNvSpPr/>
          <p:nvPr/>
        </p:nvSpPr>
        <p:spPr>
          <a:xfrm>
            <a:off x="9422973" y="2828181"/>
            <a:ext cx="1729441" cy="617278"/>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13737243"/>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Genetic Programming</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4</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1" y="1302057"/>
            <a:ext cx="10131224" cy="49709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Genetic programming (GP) is an evolutionary computation technique that automatically solves problems without requiring the user to know or specify the form or structure of the solution in advance.</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Its main benefit to ExpAX is that it doesn’t require the programmer to know, or attempt via trial and error, what the best combination of approximations is. </a:t>
            </a:r>
          </a:p>
          <a:p>
            <a:pPr marL="548640" indent="-548640">
              <a:lnSpc>
                <a:spcPct val="100000"/>
              </a:lnSpc>
              <a:spcBef>
                <a:spcPts val="0"/>
              </a:spcBef>
              <a:spcAft>
                <a:spcPts val="1200"/>
              </a:spcAft>
              <a:buFont typeface="Wingdings" pitchFamily="2" charset="2"/>
              <a:buChar char="v"/>
            </a:pPr>
            <a:r>
              <a:rPr lang="en-US" b="1" dirty="0">
                <a:solidFill>
                  <a:schemeClr val="accent2">
                    <a:lumMod val="20000"/>
                    <a:lumOff val="80000"/>
                  </a:schemeClr>
                </a:solidFill>
                <a:latin typeface="Georgia" panose="02040502050405020303" pitchFamily="18" charset="0"/>
              </a:rPr>
              <a:t>Due to the random nature of GP, the result of ExpAX will not be the same every time for the same input program. </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spTree>
    <p:custDataLst>
      <p:tags r:id="rId1"/>
    </p:custDataLst>
    <p:extLst>
      <p:ext uri="{BB962C8B-B14F-4D97-AF65-F5344CB8AC3E}">
        <p14:creationId xmlns:p14="http://schemas.microsoft.com/office/powerpoint/2010/main" val="422682155"/>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Overall Example of Chisel Workflow,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40</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2" name="Picture 1">
            <a:extLst>
              <a:ext uri="{FF2B5EF4-FFF2-40B4-BE49-F238E27FC236}">
                <a16:creationId xmlns:a16="http://schemas.microsoft.com/office/drawing/2014/main" id="{DB932F1D-B234-6841-8764-893C4E985761}"/>
              </a:ext>
            </a:extLst>
          </p:cNvPr>
          <p:cNvPicPr>
            <a:picLocks noChangeAspect="1"/>
          </p:cNvPicPr>
          <p:nvPr/>
        </p:nvPicPr>
        <p:blipFill>
          <a:blip r:embed="rId4"/>
          <a:stretch>
            <a:fillRect/>
          </a:stretch>
        </p:blipFill>
        <p:spPr>
          <a:xfrm>
            <a:off x="6703412" y="1708537"/>
            <a:ext cx="4966901" cy="3440925"/>
          </a:xfrm>
          <a:prstGeom prst="rect">
            <a:avLst/>
          </a:prstGeom>
          <a:noFill/>
          <a:ln w="38100">
            <a:noFill/>
          </a:ln>
        </p:spPr>
      </p:pic>
      <p:sp>
        <p:nvSpPr>
          <p:cNvPr id="8" name="Subtitle 2">
            <a:extLst>
              <a:ext uri="{FF2B5EF4-FFF2-40B4-BE49-F238E27FC236}">
                <a16:creationId xmlns:a16="http://schemas.microsoft.com/office/drawing/2014/main" id="{BF049DEC-3568-A547-8F32-90007A15A5C2}"/>
              </a:ext>
            </a:extLst>
          </p:cNvPr>
          <p:cNvSpPr txBox="1">
            <a:spLocks/>
          </p:cNvSpPr>
          <p:nvPr/>
        </p:nvSpPr>
        <p:spPr>
          <a:xfrm>
            <a:off x="38" y="1378540"/>
            <a:ext cx="6491099" cy="50122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Okay, let us now assume that we have both </a:t>
            </a:r>
            <a:r>
              <a:rPr lang="en-US" sz="2400">
                <a:solidFill>
                  <a:schemeClr val="accent2">
                    <a:lumMod val="20000"/>
                    <a:lumOff val="80000"/>
                  </a:schemeClr>
                </a:solidFill>
                <a:latin typeface="Georgia" panose="02040502050405020303" pitchFamily="18" charset="0"/>
              </a:rPr>
              <a:t>[1] </a:t>
            </a:r>
            <a:r>
              <a:rPr lang="en-US" sz="2400" dirty="0">
                <a:solidFill>
                  <a:schemeClr val="accent2">
                    <a:lumMod val="20000"/>
                    <a:lumOff val="80000"/>
                  </a:schemeClr>
                </a:solidFill>
                <a:latin typeface="Georgia" panose="02040502050405020303" pitchFamily="18" charset="0"/>
              </a:rPr>
              <a:t>the reliability rate </a:t>
            </a:r>
            <a:r>
              <a:rPr lang="en-US" sz="2400" i="1" dirty="0">
                <a:solidFill>
                  <a:schemeClr val="accent2">
                    <a:lumMod val="20000"/>
                    <a:lumOff val="80000"/>
                  </a:schemeClr>
                </a:solidFill>
                <a:latin typeface="Georgia" panose="02040502050405020303" pitchFamily="18" charset="0"/>
              </a:rPr>
              <a:t>r</a:t>
            </a:r>
            <a:r>
              <a:rPr lang="en-US" sz="2400" dirty="0">
                <a:solidFill>
                  <a:schemeClr val="accent2">
                    <a:lumMod val="20000"/>
                    <a:lumOff val="80000"/>
                  </a:schemeClr>
                </a:solidFill>
                <a:latin typeface="Georgia" panose="02040502050405020303" pitchFamily="18" charset="0"/>
              </a:rPr>
              <a:t> and</a:t>
            </a:r>
            <a:r>
              <a:rPr lang="en-US" sz="2400">
                <a:solidFill>
                  <a:schemeClr val="accent2">
                    <a:lumMod val="20000"/>
                    <a:lumOff val="80000"/>
                  </a:schemeClr>
                </a:solidFill>
                <a:latin typeface="Georgia" panose="02040502050405020303" pitchFamily="18" charset="0"/>
              </a:rPr>
              <a:t> [2]</a:t>
            </a:r>
            <a:r>
              <a:rPr lang="en-US" sz="2400" dirty="0">
                <a:solidFill>
                  <a:schemeClr val="accent2">
                    <a:lumMod val="20000"/>
                    <a:lumOff val="80000"/>
                  </a:schemeClr>
                </a:solidFill>
                <a:latin typeface="Georgia" panose="02040502050405020303" pitchFamily="18" charset="0"/>
              </a:rPr>
              <a:t> energy estimates that </a:t>
            </a:r>
            <a:r>
              <a:rPr lang="en-US" sz="2400">
                <a:solidFill>
                  <a:schemeClr val="accent2">
                    <a:lumMod val="20000"/>
                    <a:lumOff val="80000"/>
                  </a:schemeClr>
                </a:solidFill>
                <a:latin typeface="Georgia" panose="02040502050405020303" pitchFamily="18" charset="0"/>
              </a:rPr>
              <a:t>are</a:t>
            </a:r>
            <a:r>
              <a:rPr lang="en-US" sz="2400" dirty="0">
                <a:solidFill>
                  <a:schemeClr val="accent2">
                    <a:lumMod val="20000"/>
                    <a:lumOff val="80000"/>
                  </a:schemeClr>
                </a:solidFill>
                <a:latin typeface="Georgia" panose="02040502050405020303" pitchFamily="18" charset="0"/>
              </a:rPr>
              <a:t> generally representative of our hardware. How do we now determine how our `scale_kernel` function should be approximated?</a:t>
            </a:r>
          </a:p>
          <a:p>
            <a:pPr marL="548640" indent="-548640">
              <a:lnSpc>
                <a:spcPct val="100000"/>
              </a:lnSpc>
              <a:spcBef>
                <a:spcPts val="0"/>
              </a:spcBef>
              <a:spcAft>
                <a:spcPts val="1200"/>
              </a:spcAft>
              <a:buFont typeface="Wingdings" pitchFamily="2" charset="2"/>
              <a:buChar char="v"/>
            </a:pPr>
            <a:r>
              <a:rPr lang="en-US" sz="2400" b="1" dirty="0">
                <a:solidFill>
                  <a:schemeClr val="accent2">
                    <a:lumMod val="20000"/>
                    <a:lumOff val="80000"/>
                  </a:schemeClr>
                </a:solidFill>
                <a:latin typeface="Georgia" panose="02040502050405020303" pitchFamily="18" charset="0"/>
              </a:rPr>
              <a:t>Integer Linear Programming!</a:t>
            </a:r>
          </a:p>
          <a:p>
            <a:pPr marL="1005840" lvl="1"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This is ultimately going to provide us with the mathematical rigor for being able to </a:t>
            </a:r>
            <a:r>
              <a:rPr lang="en-US" sz="2000" i="1" dirty="0">
                <a:solidFill>
                  <a:schemeClr val="accent2">
                    <a:lumMod val="20000"/>
                    <a:lumOff val="80000"/>
                  </a:schemeClr>
                </a:solidFill>
                <a:latin typeface="Georgia" panose="02040502050405020303" pitchFamily="18" charset="0"/>
              </a:rPr>
              <a:t>guarantee </a:t>
            </a:r>
            <a:r>
              <a:rPr lang="en-US" sz="2000" dirty="0">
                <a:solidFill>
                  <a:schemeClr val="accent2">
                    <a:lumMod val="20000"/>
                    <a:lumOff val="80000"/>
                  </a:schemeClr>
                </a:solidFill>
                <a:latin typeface="Georgia" panose="02040502050405020303" pitchFamily="18" charset="0"/>
              </a:rPr>
              <a:t>a certain approximate program meets our specified reliability constraints.</a:t>
            </a:r>
            <a:endParaRPr lang="en-US" sz="1600" dirty="0">
              <a:solidFill>
                <a:schemeClr val="accent2">
                  <a:lumMod val="20000"/>
                  <a:lumOff val="80000"/>
                </a:schemeClr>
              </a:solidFill>
              <a:latin typeface="Georgia" panose="02040502050405020303" pitchFamily="18" charset="0"/>
            </a:endParaRPr>
          </a:p>
        </p:txBody>
      </p:sp>
      <p:sp>
        <p:nvSpPr>
          <p:cNvPr id="3" name="TextBox 2">
            <a:extLst>
              <a:ext uri="{FF2B5EF4-FFF2-40B4-BE49-F238E27FC236}">
                <a16:creationId xmlns:a16="http://schemas.microsoft.com/office/drawing/2014/main" id="{1676A84E-1EF3-4041-97CF-C9982A486AF2}"/>
              </a:ext>
            </a:extLst>
          </p:cNvPr>
          <p:cNvSpPr txBox="1"/>
          <p:nvPr/>
        </p:nvSpPr>
        <p:spPr>
          <a:xfrm>
            <a:off x="3869871" y="5127171"/>
            <a:ext cx="184731" cy="369332"/>
          </a:xfrm>
          <a:prstGeom prst="rect">
            <a:avLst/>
          </a:prstGeom>
          <a:noFill/>
        </p:spPr>
        <p:txBody>
          <a:bodyPr wrap="none" rtlCol="0">
            <a:spAutoFit/>
          </a:bodyPr>
          <a:lstStyle/>
          <a:p>
            <a:endParaRPr lang="en-US" dirty="0"/>
          </a:p>
        </p:txBody>
      </p:sp>
      <p:sp>
        <p:nvSpPr>
          <p:cNvPr id="12" name="Rounded Rectangle 11">
            <a:extLst>
              <a:ext uri="{FF2B5EF4-FFF2-40B4-BE49-F238E27FC236}">
                <a16:creationId xmlns:a16="http://schemas.microsoft.com/office/drawing/2014/main" id="{EDB2A63D-89AC-FD4F-8F69-F72D8893B85D}"/>
              </a:ext>
            </a:extLst>
          </p:cNvPr>
          <p:cNvSpPr/>
          <p:nvPr/>
        </p:nvSpPr>
        <p:spPr>
          <a:xfrm>
            <a:off x="7838013" y="4001661"/>
            <a:ext cx="2784267" cy="326499"/>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77440334"/>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Overall Example of Chisel Workflow,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41</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sp>
        <p:nvSpPr>
          <p:cNvPr id="8" name="Subtitle 2">
            <a:extLst>
              <a:ext uri="{FF2B5EF4-FFF2-40B4-BE49-F238E27FC236}">
                <a16:creationId xmlns:a16="http://schemas.microsoft.com/office/drawing/2014/main" id="{BF049DEC-3568-A547-8F32-90007A15A5C2}"/>
              </a:ext>
            </a:extLst>
          </p:cNvPr>
          <p:cNvSpPr txBox="1">
            <a:spLocks/>
          </p:cNvSpPr>
          <p:nvPr/>
        </p:nvSpPr>
        <p:spPr>
          <a:xfrm>
            <a:off x="212313" y="1361497"/>
            <a:ext cx="10119322" cy="50122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Essentially, integer linear programming (ILP) aims to maximize or minimize a linear function subject to some particular constraints.</a:t>
            </a:r>
          </a:p>
          <a:p>
            <a:pPr marL="1005840" lvl="1"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Easy, right?</a:t>
            </a:r>
          </a:p>
          <a:p>
            <a:pPr marL="1005840" lvl="1"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Nope! NP-complete.</a:t>
            </a:r>
          </a:p>
          <a:p>
            <a:pPr marL="1005840" lvl="1"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Thankfully, there’s a bunch of heuristic algorithms that work well.</a:t>
            </a:r>
          </a:p>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How do we model our optimization problem as an ILP problem?</a:t>
            </a:r>
          </a:p>
          <a:p>
            <a:pPr marL="1005840" lvl="1"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Well, first, it should be clear that we wish to </a:t>
            </a:r>
            <a:r>
              <a:rPr lang="en-US" sz="2000" i="1" dirty="0">
                <a:solidFill>
                  <a:schemeClr val="accent2">
                    <a:lumMod val="20000"/>
                    <a:lumOff val="80000"/>
                  </a:schemeClr>
                </a:solidFill>
                <a:latin typeface="Georgia" panose="02040502050405020303" pitchFamily="18" charset="0"/>
              </a:rPr>
              <a:t>minimize</a:t>
            </a:r>
            <a:r>
              <a:rPr lang="en-US" sz="2000" dirty="0">
                <a:solidFill>
                  <a:schemeClr val="accent2">
                    <a:lumMod val="20000"/>
                    <a:lumOff val="80000"/>
                  </a:schemeClr>
                </a:solidFill>
                <a:latin typeface="Georgia" panose="02040502050405020303" pitchFamily="18" charset="0"/>
              </a:rPr>
              <a:t> the energy model of our system.</a:t>
            </a:r>
          </a:p>
          <a:p>
            <a:pPr marL="1005840" lvl="1"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Okay</a:t>
            </a:r>
            <a:r>
              <a:rPr lang="en-US" sz="2000">
                <a:solidFill>
                  <a:schemeClr val="accent2">
                    <a:lumMod val="20000"/>
                    <a:lumOff val="80000"/>
                  </a:schemeClr>
                </a:solidFill>
                <a:latin typeface="Georgia" panose="02040502050405020303" pitchFamily="18" charset="0"/>
              </a:rPr>
              <a:t>, but</a:t>
            </a:r>
            <a:r>
              <a:rPr lang="en-US" sz="2000" dirty="0">
                <a:solidFill>
                  <a:schemeClr val="accent2">
                    <a:lumMod val="20000"/>
                    <a:lumOff val="80000"/>
                  </a:schemeClr>
                </a:solidFill>
                <a:latin typeface="Georgia" panose="02040502050405020303" pitchFamily="18" charset="0"/>
              </a:rPr>
              <a:t> how do </a:t>
            </a:r>
            <a:r>
              <a:rPr lang="en-US" sz="2000">
                <a:solidFill>
                  <a:schemeClr val="accent2">
                    <a:lumMod val="20000"/>
                    <a:lumOff val="80000"/>
                  </a:schemeClr>
                </a:solidFill>
                <a:latin typeface="Georgia" panose="02040502050405020303" pitchFamily="18" charset="0"/>
              </a:rPr>
              <a:t>we formulate a </a:t>
            </a:r>
            <a:r>
              <a:rPr lang="en-US" sz="2000" dirty="0">
                <a:solidFill>
                  <a:schemeClr val="accent2">
                    <a:lumMod val="20000"/>
                    <a:lumOff val="80000"/>
                  </a:schemeClr>
                </a:solidFill>
                <a:latin typeface="Georgia" panose="02040502050405020303" pitchFamily="18" charset="0"/>
              </a:rPr>
              <a:t>set of constraints that allows us to properly minimize the energy model?</a:t>
            </a:r>
          </a:p>
        </p:txBody>
      </p:sp>
      <p:sp>
        <p:nvSpPr>
          <p:cNvPr id="3" name="TextBox 2">
            <a:extLst>
              <a:ext uri="{FF2B5EF4-FFF2-40B4-BE49-F238E27FC236}">
                <a16:creationId xmlns:a16="http://schemas.microsoft.com/office/drawing/2014/main" id="{1676A84E-1EF3-4041-97CF-C9982A486AF2}"/>
              </a:ext>
            </a:extLst>
          </p:cNvPr>
          <p:cNvSpPr txBox="1"/>
          <p:nvPr/>
        </p:nvSpPr>
        <p:spPr>
          <a:xfrm>
            <a:off x="3869871" y="5127171"/>
            <a:ext cx="184731"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776432961"/>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Overall Example of Chisel Workflow,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42</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mc:AlternateContent xmlns:mc="http://schemas.openxmlformats.org/markup-compatibility/2006" xmlns:a14="http://schemas.microsoft.com/office/drawing/2010/main">
        <mc:Choice Requires="a14">
          <p:sp>
            <p:nvSpPr>
              <p:cNvPr id="8" name="Subtitle 2">
                <a:extLst>
                  <a:ext uri="{FF2B5EF4-FFF2-40B4-BE49-F238E27FC236}">
                    <a16:creationId xmlns:a16="http://schemas.microsoft.com/office/drawing/2014/main" id="{BF049DEC-3568-A547-8F32-90007A15A5C2}"/>
                  </a:ext>
                </a:extLst>
              </p:cNvPr>
              <p:cNvSpPr txBox="1">
                <a:spLocks/>
              </p:cNvSpPr>
              <p:nvPr/>
            </p:nvSpPr>
            <p:spPr>
              <a:xfrm>
                <a:off x="212313" y="1290935"/>
                <a:ext cx="6553162" cy="50122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First, we map our Rely code to an assembly language that supports approximate hardware. </a:t>
                </a:r>
                <a:r>
                  <a:rPr lang="en-US" sz="2400">
                    <a:solidFill>
                      <a:schemeClr val="accent2">
                        <a:lumMod val="20000"/>
                        <a:lumOff val="80000"/>
                      </a:schemeClr>
                    </a:solidFill>
                    <a:latin typeface="Georgia" panose="02040502050405020303" pitchFamily="18" charset="0"/>
                  </a:rPr>
                  <a:t>(In general, this can be any ISA.)</a:t>
                </a:r>
                <a:endParaRPr lang="en-US" sz="2400" dirty="0">
                  <a:solidFill>
                    <a:schemeClr val="accent2">
                      <a:lumMod val="20000"/>
                      <a:lumOff val="80000"/>
                    </a:schemeClr>
                  </a:solidFill>
                  <a:latin typeface="Georgia" panose="02040502050405020303" pitchFamily="18" charset="0"/>
                </a:endParaRPr>
              </a:p>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Then, we consider that we </a:t>
                </a:r>
                <a:r>
                  <a:rPr lang="en-US" sz="2400">
                    <a:solidFill>
                      <a:schemeClr val="accent2">
                        <a:lumMod val="20000"/>
                        <a:lumOff val="80000"/>
                      </a:schemeClr>
                    </a:solidFill>
                    <a:latin typeface="Georgia" panose="02040502050405020303" pitchFamily="18" charset="0"/>
                  </a:rPr>
                  <a:t>could mark every </a:t>
                </a:r>
                <a:r>
                  <a:rPr lang="en-US" sz="2400" dirty="0">
                    <a:solidFill>
                      <a:schemeClr val="accent2">
                        <a:lumMod val="20000"/>
                        <a:lumOff val="80000"/>
                      </a:schemeClr>
                    </a:solidFill>
                    <a:latin typeface="Georgia" panose="02040502050405020303" pitchFamily="18" charset="0"/>
                  </a:rPr>
                  <a:t>instruction with a label </a:t>
                </a:r>
                <a14:m>
                  <m:oMath xmlns:m="http://schemas.openxmlformats.org/officeDocument/2006/math">
                    <m:r>
                      <a:rPr lang="en-US" sz="2400" i="1">
                        <a:solidFill>
                          <a:schemeClr val="accent2">
                            <a:lumMod val="20000"/>
                            <a:lumOff val="80000"/>
                          </a:schemeClr>
                        </a:solidFill>
                        <a:latin typeface="Cambria Math" panose="02040503050406030204" pitchFamily="18" charset="0"/>
                        <a:ea typeface="Cambria Math" panose="02040503050406030204" pitchFamily="18" charset="0"/>
                      </a:rPr>
                      <m:t>𝜅</m:t>
                    </m:r>
                  </m:oMath>
                </a14:m>
                <a:r>
                  <a:rPr lang="en-US" sz="2400" dirty="0">
                    <a:solidFill>
                      <a:schemeClr val="accent2">
                        <a:lumMod val="20000"/>
                        <a:lumOff val="80000"/>
                      </a:schemeClr>
                    </a:solidFill>
                    <a:latin typeface="Georgia" panose="02040502050405020303" pitchFamily="18" charset="0"/>
                  </a:rPr>
                  <a:t> that identifies whether or not the instruction is executed with exact hardware (</a:t>
                </a:r>
                <a14:m>
                  <m:oMath xmlns:m="http://schemas.openxmlformats.org/officeDocument/2006/math">
                    <m:r>
                      <a:rPr lang="en-US" sz="2400" i="1" smtClean="0">
                        <a:solidFill>
                          <a:schemeClr val="accent2">
                            <a:lumMod val="20000"/>
                            <a:lumOff val="80000"/>
                          </a:schemeClr>
                        </a:solidFill>
                        <a:latin typeface="Cambria Math" panose="02040503050406030204" pitchFamily="18" charset="0"/>
                        <a:ea typeface="Cambria Math" panose="02040503050406030204" pitchFamily="18" charset="0"/>
                      </a:rPr>
                      <m:t>𝜅</m:t>
                    </m:r>
                    <m:r>
                      <a:rPr lang="en-US" sz="2400" b="0" i="1" smtClean="0">
                        <a:solidFill>
                          <a:schemeClr val="accent2">
                            <a:lumMod val="20000"/>
                            <a:lumOff val="80000"/>
                          </a:schemeClr>
                        </a:solidFill>
                        <a:latin typeface="Cambria Math" panose="02040503050406030204" pitchFamily="18" charset="0"/>
                        <a:ea typeface="Cambria Math" panose="02040503050406030204" pitchFamily="18" charset="0"/>
                      </a:rPr>
                      <m:t>=0</m:t>
                    </m:r>
                  </m:oMath>
                </a14:m>
                <a:r>
                  <a:rPr lang="en-US" sz="2400" dirty="0">
                    <a:solidFill>
                      <a:schemeClr val="accent2">
                        <a:lumMod val="20000"/>
                        <a:lumOff val="80000"/>
                      </a:schemeClr>
                    </a:solidFill>
                    <a:latin typeface="Georgia" panose="02040502050405020303" pitchFamily="18" charset="0"/>
                  </a:rPr>
                  <a:t>) or approximate hardware (</a:t>
                </a:r>
                <a14:m>
                  <m:oMath xmlns:m="http://schemas.openxmlformats.org/officeDocument/2006/math">
                    <m:r>
                      <a:rPr lang="en-US" sz="2400" i="1">
                        <a:solidFill>
                          <a:schemeClr val="accent2">
                            <a:lumMod val="20000"/>
                            <a:lumOff val="80000"/>
                          </a:schemeClr>
                        </a:solidFill>
                        <a:latin typeface="Cambria Math" panose="02040503050406030204" pitchFamily="18" charset="0"/>
                        <a:ea typeface="Cambria Math" panose="02040503050406030204" pitchFamily="18" charset="0"/>
                      </a:rPr>
                      <m:t>𝜅</m:t>
                    </m:r>
                    <m:r>
                      <a:rPr lang="en-US" sz="2400" i="1">
                        <a:solidFill>
                          <a:schemeClr val="accent2">
                            <a:lumMod val="20000"/>
                            <a:lumOff val="80000"/>
                          </a:schemeClr>
                        </a:solidFill>
                        <a:latin typeface="Cambria Math" panose="02040503050406030204" pitchFamily="18" charset="0"/>
                        <a:ea typeface="Cambria Math" panose="02040503050406030204" pitchFamily="18" charset="0"/>
                      </a:rPr>
                      <m:t>=1</m:t>
                    </m:r>
                  </m:oMath>
                </a14:m>
                <a:r>
                  <a:rPr lang="en-US" sz="2400" dirty="0">
                    <a:solidFill>
                      <a:schemeClr val="accent2">
                        <a:lumMod val="20000"/>
                        <a:lumOff val="80000"/>
                      </a:schemeClr>
                    </a:solidFill>
                    <a:latin typeface="Georgia" panose="02040502050405020303" pitchFamily="18" charset="0"/>
                  </a:rPr>
                  <a:t>).</a:t>
                </a:r>
              </a:p>
            </p:txBody>
          </p:sp>
        </mc:Choice>
        <mc:Fallback xmlns="">
          <p:sp>
            <p:nvSpPr>
              <p:cNvPr id="8" name="Subtitle 2">
                <a:extLst>
                  <a:ext uri="{FF2B5EF4-FFF2-40B4-BE49-F238E27FC236}">
                    <a16:creationId xmlns:a16="http://schemas.microsoft.com/office/drawing/2014/main" id="{BF049DEC-3568-A547-8F32-90007A15A5C2}"/>
                  </a:ext>
                </a:extLst>
              </p:cNvPr>
              <p:cNvSpPr txBox="1">
                <a:spLocks noRot="1" noChangeAspect="1" noMove="1" noResize="1" noEditPoints="1" noAdjustHandles="1" noChangeArrowheads="1" noChangeShapeType="1" noTextEdit="1"/>
              </p:cNvSpPr>
              <p:nvPr/>
            </p:nvSpPr>
            <p:spPr>
              <a:xfrm>
                <a:off x="212313" y="1290935"/>
                <a:ext cx="6553162" cy="5012210"/>
              </a:xfrm>
              <a:prstGeom prst="rect">
                <a:avLst/>
              </a:prstGeom>
              <a:blipFill>
                <a:blip r:embed="rId4"/>
                <a:stretch>
                  <a:fillRect l="-1163" t="-1013" r="-2326"/>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1676A84E-1EF3-4041-97CF-C9982A486AF2}"/>
              </a:ext>
            </a:extLst>
          </p:cNvPr>
          <p:cNvSpPr txBox="1"/>
          <p:nvPr/>
        </p:nvSpPr>
        <p:spPr>
          <a:xfrm>
            <a:off x="3869871" y="5127171"/>
            <a:ext cx="184731" cy="369332"/>
          </a:xfrm>
          <a:prstGeom prst="rect">
            <a:avLst/>
          </a:prstGeom>
          <a:noFill/>
        </p:spPr>
        <p:txBody>
          <a:bodyPr wrap="none" rtlCol="0">
            <a:spAutoFit/>
          </a:bodyPr>
          <a:lstStyle/>
          <a:p>
            <a:endParaRPr lang="en-US" dirty="0"/>
          </a:p>
        </p:txBody>
      </p:sp>
      <p:pic>
        <p:nvPicPr>
          <p:cNvPr id="2" name="Picture 1">
            <a:extLst>
              <a:ext uri="{FF2B5EF4-FFF2-40B4-BE49-F238E27FC236}">
                <a16:creationId xmlns:a16="http://schemas.microsoft.com/office/drawing/2014/main" id="{49F5EEE7-0B40-8245-A3BA-9172A62569D5}"/>
              </a:ext>
            </a:extLst>
          </p:cNvPr>
          <p:cNvPicPr>
            <a:picLocks noChangeAspect="1"/>
          </p:cNvPicPr>
          <p:nvPr/>
        </p:nvPicPr>
        <p:blipFill>
          <a:blip r:embed="rId5"/>
          <a:stretch>
            <a:fillRect/>
          </a:stretch>
        </p:blipFill>
        <p:spPr>
          <a:xfrm>
            <a:off x="6921098" y="1605404"/>
            <a:ext cx="4715472" cy="1887809"/>
          </a:xfrm>
          <a:prstGeom prst="rect">
            <a:avLst/>
          </a:prstGeom>
        </p:spPr>
      </p:pic>
      <p:sp>
        <p:nvSpPr>
          <p:cNvPr id="10" name="Subtitle 2">
            <a:extLst>
              <a:ext uri="{FF2B5EF4-FFF2-40B4-BE49-F238E27FC236}">
                <a16:creationId xmlns:a16="http://schemas.microsoft.com/office/drawing/2014/main" id="{353BE999-2F7A-6444-A495-1C8BA50C136B}"/>
              </a:ext>
            </a:extLst>
          </p:cNvPr>
          <p:cNvSpPr txBox="1">
            <a:spLocks/>
          </p:cNvSpPr>
          <p:nvPr/>
        </p:nvSpPr>
        <p:spPr>
          <a:xfrm>
            <a:off x="8056178" y="3640427"/>
            <a:ext cx="2445311" cy="920880"/>
          </a:xfrm>
          <a:prstGeom prst="round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None/>
            </a:pPr>
            <a:r>
              <a:rPr lang="en-US" sz="2000" dirty="0">
                <a:solidFill>
                  <a:srgbClr val="EF774B"/>
                </a:solidFill>
                <a:latin typeface="Georgia" panose="02040502050405020303" pitchFamily="18" charset="0"/>
              </a:rPr>
              <a:t>Assumed assembly language syntax</a:t>
            </a:r>
          </a:p>
        </p:txBody>
      </p:sp>
    </p:spTree>
    <p:custDataLst>
      <p:tags r:id="rId1"/>
    </p:custDataLst>
    <p:extLst>
      <p:ext uri="{BB962C8B-B14F-4D97-AF65-F5344CB8AC3E}">
        <p14:creationId xmlns:p14="http://schemas.microsoft.com/office/powerpoint/2010/main" val="1594113610"/>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Overall Example of Chisel Workflow,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43</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sp>
        <p:nvSpPr>
          <p:cNvPr id="8" name="Subtitle 2">
            <a:extLst>
              <a:ext uri="{FF2B5EF4-FFF2-40B4-BE49-F238E27FC236}">
                <a16:creationId xmlns:a16="http://schemas.microsoft.com/office/drawing/2014/main" id="{BF049DEC-3568-A547-8F32-90007A15A5C2}"/>
              </a:ext>
            </a:extLst>
          </p:cNvPr>
          <p:cNvSpPr txBox="1">
            <a:spLocks/>
          </p:cNvSpPr>
          <p:nvPr/>
        </p:nvSpPr>
        <p:spPr>
          <a:xfrm>
            <a:off x="212312" y="1290935"/>
            <a:ext cx="10592848" cy="50122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With this and some additional formal definitions in mind, we can then formulate a series of constraints in which the reliability </a:t>
            </a:r>
            <a:r>
              <a:rPr lang="en-US" sz="2400" i="1" dirty="0">
                <a:solidFill>
                  <a:schemeClr val="accent2">
                    <a:lumMod val="20000"/>
                    <a:lumOff val="80000"/>
                  </a:schemeClr>
                </a:solidFill>
                <a:latin typeface="Georgia" panose="02040502050405020303" pitchFamily="18" charset="0"/>
              </a:rPr>
              <a:t>r</a:t>
            </a:r>
            <a:r>
              <a:rPr lang="en-US" sz="2400" dirty="0">
                <a:solidFill>
                  <a:schemeClr val="accent2">
                    <a:lumMod val="20000"/>
                    <a:lumOff val="80000"/>
                  </a:schemeClr>
                </a:solidFill>
                <a:latin typeface="Georgia" panose="02040502050405020303" pitchFamily="18" charset="0"/>
              </a:rPr>
              <a:t> is tied to </a:t>
            </a:r>
            <a:br>
              <a:rPr lang="en-US" sz="2400" dirty="0">
                <a:solidFill>
                  <a:schemeClr val="accent2">
                    <a:lumMod val="20000"/>
                    <a:lumOff val="80000"/>
                  </a:schemeClr>
                </a:solidFill>
                <a:latin typeface="Georgia" panose="02040502050405020303" pitchFamily="18" charset="0"/>
              </a:rPr>
            </a:br>
            <a:r>
              <a:rPr lang="en-US" sz="2400" dirty="0">
                <a:solidFill>
                  <a:schemeClr val="accent2">
                    <a:lumMod val="20000"/>
                    <a:lumOff val="80000"/>
                  </a:schemeClr>
                </a:solidFill>
                <a:latin typeface="Georgia" panose="02040502050405020303" pitchFamily="18" charset="0"/>
              </a:rPr>
              <a:t>[1] each assembly instruction and [2] whether or not it is approximated. </a:t>
            </a:r>
          </a:p>
          <a:p>
            <a:pPr marL="548640" indent="-548640">
              <a:lnSpc>
                <a:spcPct val="100000"/>
              </a:lnSpc>
              <a:spcBef>
                <a:spcPts val="0"/>
              </a:spcBef>
              <a:spcAft>
                <a:spcPts val="1200"/>
              </a:spcAft>
              <a:buFont typeface="Wingdings" pitchFamily="2" charset="2"/>
              <a:buChar char="v"/>
            </a:pPr>
            <a:r>
              <a:rPr lang="en-US" sz="2400" b="1" dirty="0">
                <a:solidFill>
                  <a:schemeClr val="accent2">
                    <a:lumMod val="20000"/>
                    <a:lumOff val="80000"/>
                  </a:schemeClr>
                </a:solidFill>
                <a:latin typeface="Georgia" panose="02040502050405020303" pitchFamily="18" charset="0"/>
              </a:rPr>
              <a:t>Ultimately, this series of constraints is defined in such a way that the solution to our ILP problem (i.e., the solution that minimizes the energy of our system) informs us which assembly instructions must be computed exactly and which should be computed approximately.</a:t>
            </a:r>
          </a:p>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Sound like we’re “hand-waving” the math?</a:t>
            </a:r>
          </a:p>
          <a:p>
            <a:pPr marL="1005840" lvl="1"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That’s ‘cause we totally are! Trust in Martin </a:t>
            </a:r>
            <a:r>
              <a:rPr lang="en-US" sz="2000" dirty="0" err="1">
                <a:solidFill>
                  <a:schemeClr val="accent2">
                    <a:lumMod val="20000"/>
                    <a:lumOff val="80000"/>
                  </a:schemeClr>
                </a:solidFill>
                <a:latin typeface="Georgia" panose="02040502050405020303" pitchFamily="18" charset="0"/>
              </a:rPr>
              <a:t>Rinard</a:t>
            </a:r>
            <a:r>
              <a:rPr lang="en-US" sz="2000" dirty="0">
                <a:solidFill>
                  <a:schemeClr val="accent2">
                    <a:lumMod val="20000"/>
                    <a:lumOff val="80000"/>
                  </a:schemeClr>
                </a:solidFill>
                <a:latin typeface="Georgia" panose="02040502050405020303" pitchFamily="18" charset="0"/>
              </a:rPr>
              <a:t>!</a:t>
            </a:r>
          </a:p>
          <a:p>
            <a:pPr marL="548640" indent="-548640">
              <a:lnSpc>
                <a:spcPct val="100000"/>
              </a:lnSpc>
              <a:spcBef>
                <a:spcPts val="0"/>
              </a:spcBef>
              <a:spcAft>
                <a:spcPts val="1200"/>
              </a:spcAft>
              <a:buFont typeface="Wingdings" pitchFamily="2" charset="2"/>
              <a:buChar char="v"/>
            </a:pPr>
            <a:endParaRPr lang="en-US" sz="2400" dirty="0">
              <a:solidFill>
                <a:schemeClr val="accent2">
                  <a:lumMod val="20000"/>
                  <a:lumOff val="80000"/>
                </a:schemeClr>
              </a:solidFill>
              <a:latin typeface="Georgia" panose="02040502050405020303" pitchFamily="18" charset="0"/>
            </a:endParaRPr>
          </a:p>
        </p:txBody>
      </p:sp>
      <p:sp>
        <p:nvSpPr>
          <p:cNvPr id="3" name="TextBox 2">
            <a:extLst>
              <a:ext uri="{FF2B5EF4-FFF2-40B4-BE49-F238E27FC236}">
                <a16:creationId xmlns:a16="http://schemas.microsoft.com/office/drawing/2014/main" id="{1676A84E-1EF3-4041-97CF-C9982A486AF2}"/>
              </a:ext>
            </a:extLst>
          </p:cNvPr>
          <p:cNvSpPr txBox="1"/>
          <p:nvPr/>
        </p:nvSpPr>
        <p:spPr>
          <a:xfrm>
            <a:off x="3869871" y="5127171"/>
            <a:ext cx="184731"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3126548137"/>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Overall Example of Chisel Workflow,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44</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sp>
        <p:nvSpPr>
          <p:cNvPr id="8" name="Subtitle 2">
            <a:extLst>
              <a:ext uri="{FF2B5EF4-FFF2-40B4-BE49-F238E27FC236}">
                <a16:creationId xmlns:a16="http://schemas.microsoft.com/office/drawing/2014/main" id="{BF049DEC-3568-A547-8F32-90007A15A5C2}"/>
              </a:ext>
            </a:extLst>
          </p:cNvPr>
          <p:cNvSpPr txBox="1">
            <a:spLocks/>
          </p:cNvSpPr>
          <p:nvPr/>
        </p:nvSpPr>
        <p:spPr>
          <a:xfrm>
            <a:off x="212313" y="1290935"/>
            <a:ext cx="6340888" cy="50122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So, we have a proper optimization goal and a</a:t>
            </a:r>
            <a:r>
              <a:rPr lang="en-US" sz="2400">
                <a:solidFill>
                  <a:schemeClr val="accent2">
                    <a:lumMod val="20000"/>
                    <a:lumOff val="80000"/>
                  </a:schemeClr>
                </a:solidFill>
                <a:latin typeface="Georgia" panose="02040502050405020303" pitchFamily="18" charset="0"/>
              </a:rPr>
              <a:t> proper</a:t>
            </a:r>
            <a:r>
              <a:rPr lang="en-US" sz="2400" dirty="0">
                <a:solidFill>
                  <a:schemeClr val="accent2">
                    <a:lumMod val="20000"/>
                    <a:lumOff val="80000"/>
                  </a:schemeClr>
                </a:solidFill>
                <a:latin typeface="Georgia" panose="02040502050405020303" pitchFamily="18" charset="0"/>
              </a:rPr>
              <a:t> set of constraints for our ILP problem! Can we solve it now?</a:t>
            </a:r>
          </a:p>
          <a:p>
            <a:pPr marL="1005840" lvl="1"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Almost. We need to generate a format that will make sense for one of the ILP heuristic algorithms, e.g., </a:t>
            </a:r>
            <a:r>
              <a:rPr lang="en-US" sz="2000" dirty="0" err="1">
                <a:solidFill>
                  <a:schemeClr val="accent2">
                    <a:lumMod val="20000"/>
                    <a:lumOff val="80000"/>
                  </a:schemeClr>
                </a:solidFill>
                <a:latin typeface="Georgia" panose="02040502050405020303" pitchFamily="18" charset="0"/>
              </a:rPr>
              <a:t>Gurobi</a:t>
            </a:r>
            <a:r>
              <a:rPr lang="en-US" sz="2000" dirty="0">
                <a:solidFill>
                  <a:schemeClr val="accent2">
                    <a:lumMod val="20000"/>
                    <a:lumOff val="80000"/>
                  </a:schemeClr>
                </a:solidFill>
                <a:latin typeface="Georgia" panose="02040502050405020303" pitchFamily="18" charset="0"/>
              </a:rPr>
              <a:t>, which is the one that is used by Chisel.</a:t>
            </a:r>
          </a:p>
          <a:p>
            <a:pPr marL="1005840" lvl="1"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That is where these guys come in.</a:t>
            </a:r>
          </a:p>
          <a:p>
            <a:pPr marL="548640" indent="-548640">
              <a:lnSpc>
                <a:spcPct val="100000"/>
              </a:lnSpc>
              <a:spcBef>
                <a:spcPts val="0"/>
              </a:spcBef>
              <a:spcAft>
                <a:spcPts val="1200"/>
              </a:spcAft>
              <a:buFont typeface="Wingdings" pitchFamily="2" charset="2"/>
              <a:buChar char="v"/>
            </a:pPr>
            <a:endParaRPr lang="en-US" sz="2400" dirty="0">
              <a:solidFill>
                <a:schemeClr val="accent2">
                  <a:lumMod val="20000"/>
                  <a:lumOff val="80000"/>
                </a:schemeClr>
              </a:solidFill>
              <a:latin typeface="Georgia" panose="02040502050405020303" pitchFamily="18" charset="0"/>
            </a:endParaRPr>
          </a:p>
        </p:txBody>
      </p:sp>
      <p:sp>
        <p:nvSpPr>
          <p:cNvPr id="3" name="TextBox 2">
            <a:extLst>
              <a:ext uri="{FF2B5EF4-FFF2-40B4-BE49-F238E27FC236}">
                <a16:creationId xmlns:a16="http://schemas.microsoft.com/office/drawing/2014/main" id="{1676A84E-1EF3-4041-97CF-C9982A486AF2}"/>
              </a:ext>
            </a:extLst>
          </p:cNvPr>
          <p:cNvSpPr txBox="1"/>
          <p:nvPr/>
        </p:nvSpPr>
        <p:spPr>
          <a:xfrm>
            <a:off x="3869871" y="5127171"/>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49762588-2CD7-2D41-84E4-05BE7241E791}"/>
              </a:ext>
            </a:extLst>
          </p:cNvPr>
          <p:cNvPicPr>
            <a:picLocks noChangeAspect="1"/>
          </p:cNvPicPr>
          <p:nvPr/>
        </p:nvPicPr>
        <p:blipFill>
          <a:blip r:embed="rId4"/>
          <a:stretch>
            <a:fillRect/>
          </a:stretch>
        </p:blipFill>
        <p:spPr>
          <a:xfrm>
            <a:off x="6703412" y="1708537"/>
            <a:ext cx="4966901" cy="3440925"/>
          </a:xfrm>
          <a:prstGeom prst="rect">
            <a:avLst/>
          </a:prstGeom>
          <a:noFill/>
          <a:ln w="38100">
            <a:noFill/>
          </a:ln>
        </p:spPr>
      </p:pic>
      <p:sp>
        <p:nvSpPr>
          <p:cNvPr id="10" name="Rounded Rectangle 9">
            <a:extLst>
              <a:ext uri="{FF2B5EF4-FFF2-40B4-BE49-F238E27FC236}">
                <a16:creationId xmlns:a16="http://schemas.microsoft.com/office/drawing/2014/main" id="{DE747517-DDE1-FF49-9BA5-F2C06BF86F61}"/>
              </a:ext>
            </a:extLst>
          </p:cNvPr>
          <p:cNvSpPr/>
          <p:nvPr/>
        </p:nvSpPr>
        <p:spPr>
          <a:xfrm>
            <a:off x="7228413" y="3313751"/>
            <a:ext cx="1839387" cy="679129"/>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95C8DCA7-8294-5849-AB27-0091E4C1E94B}"/>
              </a:ext>
            </a:extLst>
          </p:cNvPr>
          <p:cNvSpPr/>
          <p:nvPr/>
        </p:nvSpPr>
        <p:spPr>
          <a:xfrm>
            <a:off x="9331533" y="3313751"/>
            <a:ext cx="1839387" cy="679129"/>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BD9EBF92-B05A-D44A-B423-C85C73C49B1D}"/>
              </a:ext>
            </a:extLst>
          </p:cNvPr>
          <p:cNvCxnSpPr>
            <a:cxnSpLocks/>
          </p:cNvCxnSpPr>
          <p:nvPr/>
        </p:nvCxnSpPr>
        <p:spPr>
          <a:xfrm flipV="1">
            <a:off x="5379720" y="3673929"/>
            <a:ext cx="1698482" cy="318951"/>
          </a:xfrm>
          <a:prstGeom prst="straightConnector1">
            <a:avLst/>
          </a:prstGeom>
          <a:ln w="76200">
            <a:solidFill>
              <a:srgbClr val="EF774B"/>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BA6EF95-CEBA-2940-AFF6-3D42A53B31E7}"/>
              </a:ext>
            </a:extLst>
          </p:cNvPr>
          <p:cNvCxnSpPr>
            <a:cxnSpLocks/>
          </p:cNvCxnSpPr>
          <p:nvPr/>
        </p:nvCxnSpPr>
        <p:spPr>
          <a:xfrm flipV="1">
            <a:off x="5379720" y="3833404"/>
            <a:ext cx="3951813" cy="392070"/>
          </a:xfrm>
          <a:prstGeom prst="straightConnector1">
            <a:avLst/>
          </a:prstGeom>
          <a:ln w="76200">
            <a:solidFill>
              <a:srgbClr val="EF774B"/>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71154620"/>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Overall Example of Chisel Workflow,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45</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sp>
        <p:nvSpPr>
          <p:cNvPr id="8" name="Subtitle 2">
            <a:extLst>
              <a:ext uri="{FF2B5EF4-FFF2-40B4-BE49-F238E27FC236}">
                <a16:creationId xmlns:a16="http://schemas.microsoft.com/office/drawing/2014/main" id="{BF049DEC-3568-A547-8F32-90007A15A5C2}"/>
              </a:ext>
            </a:extLst>
          </p:cNvPr>
          <p:cNvSpPr txBox="1">
            <a:spLocks/>
          </p:cNvSpPr>
          <p:nvPr/>
        </p:nvSpPr>
        <p:spPr>
          <a:xfrm>
            <a:off x="212313" y="1290935"/>
            <a:ext cx="6310408" cy="50122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Yay, we have successfully formulated our ILP problem that can be solved! </a:t>
            </a:r>
          </a:p>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What do we do now?</a:t>
            </a:r>
          </a:p>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First, solve the ILP problem. This will ultimately tell us which assembly instructions should be executed with approximate hardware.</a:t>
            </a:r>
          </a:p>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Then, we just synthesize machine code from the result of the ILP problem with this sly guy.</a:t>
            </a:r>
          </a:p>
          <a:p>
            <a:pPr marL="548640" indent="-548640">
              <a:lnSpc>
                <a:spcPct val="100000"/>
              </a:lnSpc>
              <a:spcBef>
                <a:spcPts val="0"/>
              </a:spcBef>
              <a:spcAft>
                <a:spcPts val="1200"/>
              </a:spcAft>
              <a:buFont typeface="Wingdings" pitchFamily="2" charset="2"/>
              <a:buChar char="v"/>
            </a:pPr>
            <a:endParaRPr lang="en-US" sz="2400" dirty="0">
              <a:solidFill>
                <a:schemeClr val="accent2">
                  <a:lumMod val="20000"/>
                  <a:lumOff val="80000"/>
                </a:schemeClr>
              </a:solidFill>
              <a:latin typeface="Georgia" panose="02040502050405020303" pitchFamily="18" charset="0"/>
            </a:endParaRPr>
          </a:p>
        </p:txBody>
      </p:sp>
      <p:sp>
        <p:nvSpPr>
          <p:cNvPr id="3" name="TextBox 2">
            <a:extLst>
              <a:ext uri="{FF2B5EF4-FFF2-40B4-BE49-F238E27FC236}">
                <a16:creationId xmlns:a16="http://schemas.microsoft.com/office/drawing/2014/main" id="{1676A84E-1EF3-4041-97CF-C9982A486AF2}"/>
              </a:ext>
            </a:extLst>
          </p:cNvPr>
          <p:cNvSpPr txBox="1"/>
          <p:nvPr/>
        </p:nvSpPr>
        <p:spPr>
          <a:xfrm>
            <a:off x="3869871" y="5127171"/>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51279174-9722-9845-BCB9-9AACCE3C0F3A}"/>
              </a:ext>
            </a:extLst>
          </p:cNvPr>
          <p:cNvPicPr>
            <a:picLocks noChangeAspect="1"/>
          </p:cNvPicPr>
          <p:nvPr/>
        </p:nvPicPr>
        <p:blipFill>
          <a:blip r:embed="rId4"/>
          <a:stretch>
            <a:fillRect/>
          </a:stretch>
        </p:blipFill>
        <p:spPr>
          <a:xfrm>
            <a:off x="6703412" y="1708537"/>
            <a:ext cx="4966901" cy="3440925"/>
          </a:xfrm>
          <a:prstGeom prst="rect">
            <a:avLst/>
          </a:prstGeom>
          <a:noFill/>
          <a:ln w="38100">
            <a:noFill/>
          </a:ln>
        </p:spPr>
      </p:pic>
      <p:sp>
        <p:nvSpPr>
          <p:cNvPr id="10" name="Rounded Rectangle 9">
            <a:extLst>
              <a:ext uri="{FF2B5EF4-FFF2-40B4-BE49-F238E27FC236}">
                <a16:creationId xmlns:a16="http://schemas.microsoft.com/office/drawing/2014/main" id="{48FEC154-5BEB-8C46-A2FA-DD83149D880D}"/>
              </a:ext>
            </a:extLst>
          </p:cNvPr>
          <p:cNvSpPr/>
          <p:nvPr/>
        </p:nvSpPr>
        <p:spPr>
          <a:xfrm>
            <a:off x="7792403" y="4297681"/>
            <a:ext cx="2860357" cy="289560"/>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5C6C6600-06E7-DB47-90C6-6B37FFBCACF5}"/>
              </a:ext>
            </a:extLst>
          </p:cNvPr>
          <p:cNvCxnSpPr>
            <a:cxnSpLocks/>
          </p:cNvCxnSpPr>
          <p:nvPr/>
        </p:nvCxnSpPr>
        <p:spPr>
          <a:xfrm flipV="1">
            <a:off x="6337005" y="4587242"/>
            <a:ext cx="1455398" cy="303735"/>
          </a:xfrm>
          <a:prstGeom prst="straightConnector1">
            <a:avLst/>
          </a:prstGeom>
          <a:ln w="76200">
            <a:solidFill>
              <a:srgbClr val="EF774B"/>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46188466"/>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Overall Example of Chisel Workflow,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46</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sp>
        <p:nvSpPr>
          <p:cNvPr id="8" name="Subtitle 2">
            <a:extLst>
              <a:ext uri="{FF2B5EF4-FFF2-40B4-BE49-F238E27FC236}">
                <a16:creationId xmlns:a16="http://schemas.microsoft.com/office/drawing/2014/main" id="{BF049DEC-3568-A547-8F32-90007A15A5C2}"/>
              </a:ext>
            </a:extLst>
          </p:cNvPr>
          <p:cNvSpPr txBox="1">
            <a:spLocks/>
          </p:cNvSpPr>
          <p:nvPr/>
        </p:nvSpPr>
        <p:spPr>
          <a:xfrm>
            <a:off x="212313" y="1290935"/>
            <a:ext cx="6310408" cy="50122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400" b="1" dirty="0">
                <a:solidFill>
                  <a:schemeClr val="accent2">
                    <a:lumMod val="20000"/>
                    <a:lumOff val="80000"/>
                  </a:schemeClr>
                </a:solidFill>
                <a:latin typeface="Georgia" panose="02040502050405020303" pitchFamily="18" charset="0"/>
              </a:rPr>
              <a:t>Then, we got ourselves the most energy-efficient approximation of the `scale_kernel` code for our particularly chosen output reliability rate </a:t>
            </a:r>
            <a:r>
              <a:rPr lang="en-US" sz="2400" b="1" i="1" dirty="0">
                <a:solidFill>
                  <a:schemeClr val="accent2">
                    <a:lumMod val="20000"/>
                    <a:lumOff val="80000"/>
                  </a:schemeClr>
                </a:solidFill>
                <a:latin typeface="Georgia" panose="02040502050405020303" pitchFamily="18" charset="0"/>
              </a:rPr>
              <a:t>r</a:t>
            </a:r>
            <a:r>
              <a:rPr lang="en-US" sz="2400" b="1" dirty="0">
                <a:solidFill>
                  <a:schemeClr val="accent2">
                    <a:lumMod val="20000"/>
                    <a:lumOff val="80000"/>
                  </a:schemeClr>
                </a:solidFill>
                <a:latin typeface="Georgia" panose="02040502050405020303" pitchFamily="18" charset="0"/>
              </a:rPr>
              <a:t>!!!</a:t>
            </a:r>
          </a:p>
        </p:txBody>
      </p:sp>
      <p:sp>
        <p:nvSpPr>
          <p:cNvPr id="3" name="TextBox 2">
            <a:extLst>
              <a:ext uri="{FF2B5EF4-FFF2-40B4-BE49-F238E27FC236}">
                <a16:creationId xmlns:a16="http://schemas.microsoft.com/office/drawing/2014/main" id="{1676A84E-1EF3-4041-97CF-C9982A486AF2}"/>
              </a:ext>
            </a:extLst>
          </p:cNvPr>
          <p:cNvSpPr txBox="1"/>
          <p:nvPr/>
        </p:nvSpPr>
        <p:spPr>
          <a:xfrm>
            <a:off x="3869871" y="5127171"/>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51279174-9722-9845-BCB9-9AACCE3C0F3A}"/>
              </a:ext>
            </a:extLst>
          </p:cNvPr>
          <p:cNvPicPr>
            <a:picLocks noChangeAspect="1"/>
          </p:cNvPicPr>
          <p:nvPr/>
        </p:nvPicPr>
        <p:blipFill>
          <a:blip r:embed="rId4"/>
          <a:stretch>
            <a:fillRect/>
          </a:stretch>
        </p:blipFill>
        <p:spPr>
          <a:xfrm>
            <a:off x="6703412" y="1708537"/>
            <a:ext cx="4966901" cy="3440925"/>
          </a:xfrm>
          <a:prstGeom prst="rect">
            <a:avLst/>
          </a:prstGeom>
          <a:noFill/>
          <a:ln w="38100">
            <a:noFill/>
          </a:ln>
        </p:spPr>
      </p:pic>
      <p:sp>
        <p:nvSpPr>
          <p:cNvPr id="10" name="Rounded Rectangle 9">
            <a:extLst>
              <a:ext uri="{FF2B5EF4-FFF2-40B4-BE49-F238E27FC236}">
                <a16:creationId xmlns:a16="http://schemas.microsoft.com/office/drawing/2014/main" id="{48FEC154-5BEB-8C46-A2FA-DD83149D880D}"/>
              </a:ext>
            </a:extLst>
          </p:cNvPr>
          <p:cNvSpPr/>
          <p:nvPr/>
        </p:nvSpPr>
        <p:spPr>
          <a:xfrm>
            <a:off x="7506586" y="4699592"/>
            <a:ext cx="3381154" cy="427580"/>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5C6C6600-06E7-DB47-90C6-6B37FFBCACF5}"/>
              </a:ext>
            </a:extLst>
          </p:cNvPr>
          <p:cNvCxnSpPr>
            <a:cxnSpLocks/>
          </p:cNvCxnSpPr>
          <p:nvPr/>
        </p:nvCxnSpPr>
        <p:spPr>
          <a:xfrm>
            <a:off x="5488589" y="2828260"/>
            <a:ext cx="2223523" cy="1614202"/>
          </a:xfrm>
          <a:prstGeom prst="straightConnector1">
            <a:avLst/>
          </a:prstGeom>
          <a:ln w="76200">
            <a:solidFill>
              <a:srgbClr val="EF774B"/>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77473535"/>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Results in Thirty Seconds,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47</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sp>
        <p:nvSpPr>
          <p:cNvPr id="3" name="TextBox 2">
            <a:extLst>
              <a:ext uri="{FF2B5EF4-FFF2-40B4-BE49-F238E27FC236}">
                <a16:creationId xmlns:a16="http://schemas.microsoft.com/office/drawing/2014/main" id="{1676A84E-1EF3-4041-97CF-C9982A486AF2}"/>
              </a:ext>
            </a:extLst>
          </p:cNvPr>
          <p:cNvSpPr txBox="1"/>
          <p:nvPr/>
        </p:nvSpPr>
        <p:spPr>
          <a:xfrm>
            <a:off x="3869871" y="5127171"/>
            <a:ext cx="184731" cy="369332"/>
          </a:xfrm>
          <a:prstGeom prst="rect">
            <a:avLst/>
          </a:prstGeom>
          <a:noFill/>
        </p:spPr>
        <p:txBody>
          <a:bodyPr wrap="none" rtlCol="0">
            <a:spAutoFit/>
          </a:bodyPr>
          <a:lstStyle/>
          <a:p>
            <a:endParaRPr lang="en-US" dirty="0"/>
          </a:p>
        </p:txBody>
      </p:sp>
      <p:pic>
        <p:nvPicPr>
          <p:cNvPr id="2" name="Picture 1">
            <a:extLst>
              <a:ext uri="{FF2B5EF4-FFF2-40B4-BE49-F238E27FC236}">
                <a16:creationId xmlns:a16="http://schemas.microsoft.com/office/drawing/2014/main" id="{4A466418-9826-D841-9A6E-FFFE9F811D67}"/>
              </a:ext>
            </a:extLst>
          </p:cNvPr>
          <p:cNvPicPr>
            <a:picLocks noChangeAspect="1"/>
          </p:cNvPicPr>
          <p:nvPr/>
        </p:nvPicPr>
        <p:blipFill>
          <a:blip r:embed="rId4"/>
          <a:stretch>
            <a:fillRect/>
          </a:stretch>
        </p:blipFill>
        <p:spPr>
          <a:xfrm>
            <a:off x="3869871" y="1290935"/>
            <a:ext cx="4108236" cy="5012210"/>
          </a:xfrm>
          <a:prstGeom prst="rect">
            <a:avLst/>
          </a:prstGeom>
        </p:spPr>
      </p:pic>
    </p:spTree>
    <p:custDataLst>
      <p:tags r:id="rId1"/>
    </p:custDataLst>
    <p:extLst>
      <p:ext uri="{BB962C8B-B14F-4D97-AF65-F5344CB8AC3E}">
        <p14:creationId xmlns:p14="http://schemas.microsoft.com/office/powerpoint/2010/main" val="97314273"/>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Results in One Minute,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48</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sp>
        <p:nvSpPr>
          <p:cNvPr id="3" name="TextBox 2">
            <a:extLst>
              <a:ext uri="{FF2B5EF4-FFF2-40B4-BE49-F238E27FC236}">
                <a16:creationId xmlns:a16="http://schemas.microsoft.com/office/drawing/2014/main" id="{1676A84E-1EF3-4041-97CF-C9982A486AF2}"/>
              </a:ext>
            </a:extLst>
          </p:cNvPr>
          <p:cNvSpPr txBox="1"/>
          <p:nvPr/>
        </p:nvSpPr>
        <p:spPr>
          <a:xfrm>
            <a:off x="3869871" y="5127171"/>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F8311F3D-D496-7243-99B5-5278F61B42C8}"/>
              </a:ext>
            </a:extLst>
          </p:cNvPr>
          <p:cNvPicPr>
            <a:picLocks noChangeAspect="1"/>
          </p:cNvPicPr>
          <p:nvPr/>
        </p:nvPicPr>
        <p:blipFill>
          <a:blip r:embed="rId4"/>
          <a:stretch>
            <a:fillRect/>
          </a:stretch>
        </p:blipFill>
        <p:spPr>
          <a:xfrm>
            <a:off x="6729234" y="1252515"/>
            <a:ext cx="4522259" cy="1845641"/>
          </a:xfrm>
          <a:prstGeom prst="rect">
            <a:avLst/>
          </a:prstGeom>
        </p:spPr>
      </p:pic>
      <p:pic>
        <p:nvPicPr>
          <p:cNvPr id="12" name="Picture 11">
            <a:extLst>
              <a:ext uri="{FF2B5EF4-FFF2-40B4-BE49-F238E27FC236}">
                <a16:creationId xmlns:a16="http://schemas.microsoft.com/office/drawing/2014/main" id="{CE6A7A05-7AC0-FE4B-83C5-1979FF790CF0}"/>
              </a:ext>
            </a:extLst>
          </p:cNvPr>
          <p:cNvPicPr>
            <a:picLocks noChangeAspect="1"/>
          </p:cNvPicPr>
          <p:nvPr/>
        </p:nvPicPr>
        <p:blipFill>
          <a:blip r:embed="rId5"/>
          <a:stretch>
            <a:fillRect/>
          </a:stretch>
        </p:blipFill>
        <p:spPr>
          <a:xfrm>
            <a:off x="506634" y="1423466"/>
            <a:ext cx="4956134" cy="2827968"/>
          </a:xfrm>
          <a:prstGeom prst="rect">
            <a:avLst/>
          </a:prstGeom>
        </p:spPr>
      </p:pic>
      <p:sp>
        <p:nvSpPr>
          <p:cNvPr id="13" name="Subtitle 2">
            <a:extLst>
              <a:ext uri="{FF2B5EF4-FFF2-40B4-BE49-F238E27FC236}">
                <a16:creationId xmlns:a16="http://schemas.microsoft.com/office/drawing/2014/main" id="{61112155-B52B-E74A-A684-E880D5712B14}"/>
              </a:ext>
            </a:extLst>
          </p:cNvPr>
          <p:cNvSpPr txBox="1">
            <a:spLocks/>
          </p:cNvSpPr>
          <p:nvPr/>
        </p:nvSpPr>
        <p:spPr>
          <a:xfrm>
            <a:off x="6062595" y="3292330"/>
            <a:ext cx="5855535" cy="920880"/>
          </a:xfrm>
          <a:prstGeom prst="round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None/>
            </a:pPr>
            <a:r>
              <a:rPr lang="en-US" sz="2000" dirty="0">
                <a:solidFill>
                  <a:srgbClr val="EF774B"/>
                </a:solidFill>
                <a:latin typeface="Georgia" panose="02040502050405020303" pitchFamily="18" charset="0"/>
              </a:rPr>
              <a:t>NOTE: Sensitivity metrics are for measures of error between exact and approximate solutions.</a:t>
            </a:r>
          </a:p>
        </p:txBody>
      </p:sp>
      <p:pic>
        <p:nvPicPr>
          <p:cNvPr id="6" name="Picture 5">
            <a:extLst>
              <a:ext uri="{FF2B5EF4-FFF2-40B4-BE49-F238E27FC236}">
                <a16:creationId xmlns:a16="http://schemas.microsoft.com/office/drawing/2014/main" id="{187BBDFD-5438-F546-8D0C-0290F81F0F98}"/>
              </a:ext>
            </a:extLst>
          </p:cNvPr>
          <p:cNvPicPr>
            <a:picLocks noChangeAspect="1"/>
          </p:cNvPicPr>
          <p:nvPr/>
        </p:nvPicPr>
        <p:blipFill>
          <a:blip r:embed="rId6"/>
          <a:stretch>
            <a:fillRect/>
          </a:stretch>
        </p:blipFill>
        <p:spPr>
          <a:xfrm>
            <a:off x="563454" y="4445608"/>
            <a:ext cx="11251493" cy="1847570"/>
          </a:xfrm>
          <a:prstGeom prst="rect">
            <a:avLst/>
          </a:prstGeom>
        </p:spPr>
      </p:pic>
      <p:sp>
        <p:nvSpPr>
          <p:cNvPr id="15" name="Rounded Rectangle 14">
            <a:extLst>
              <a:ext uri="{FF2B5EF4-FFF2-40B4-BE49-F238E27FC236}">
                <a16:creationId xmlns:a16="http://schemas.microsoft.com/office/drawing/2014/main" id="{B10B24C6-3A85-D24A-9713-6634451F864D}"/>
              </a:ext>
            </a:extLst>
          </p:cNvPr>
          <p:cNvSpPr/>
          <p:nvPr/>
        </p:nvSpPr>
        <p:spPr>
          <a:xfrm>
            <a:off x="8612372" y="1321466"/>
            <a:ext cx="2296633" cy="1379204"/>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54AB8934-D4BB-3A40-B7FF-2D4C8AB3FA65}"/>
              </a:ext>
            </a:extLst>
          </p:cNvPr>
          <p:cNvSpPr/>
          <p:nvPr/>
        </p:nvSpPr>
        <p:spPr>
          <a:xfrm>
            <a:off x="3166135" y="4483832"/>
            <a:ext cx="8381852" cy="1379204"/>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50350539"/>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Results in One Minute,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49</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sp>
        <p:nvSpPr>
          <p:cNvPr id="3" name="TextBox 2">
            <a:extLst>
              <a:ext uri="{FF2B5EF4-FFF2-40B4-BE49-F238E27FC236}">
                <a16:creationId xmlns:a16="http://schemas.microsoft.com/office/drawing/2014/main" id="{1676A84E-1EF3-4041-97CF-C9982A486AF2}"/>
              </a:ext>
            </a:extLst>
          </p:cNvPr>
          <p:cNvSpPr txBox="1"/>
          <p:nvPr/>
        </p:nvSpPr>
        <p:spPr>
          <a:xfrm>
            <a:off x="3869871" y="5127171"/>
            <a:ext cx="184731" cy="369332"/>
          </a:xfrm>
          <a:prstGeom prst="rect">
            <a:avLst/>
          </a:prstGeom>
          <a:noFill/>
        </p:spPr>
        <p:txBody>
          <a:bodyPr wrap="none" rtlCol="0">
            <a:spAutoFit/>
          </a:bodyPr>
          <a:lstStyle/>
          <a:p>
            <a:endParaRPr lang="en-US" dirty="0"/>
          </a:p>
        </p:txBody>
      </p:sp>
      <p:pic>
        <p:nvPicPr>
          <p:cNvPr id="2" name="Picture 1">
            <a:extLst>
              <a:ext uri="{FF2B5EF4-FFF2-40B4-BE49-F238E27FC236}">
                <a16:creationId xmlns:a16="http://schemas.microsoft.com/office/drawing/2014/main" id="{22EFEF88-7B33-A64E-8E8B-95615E25746F}"/>
              </a:ext>
            </a:extLst>
          </p:cNvPr>
          <p:cNvPicPr>
            <a:picLocks noChangeAspect="1"/>
          </p:cNvPicPr>
          <p:nvPr/>
        </p:nvPicPr>
        <p:blipFill>
          <a:blip r:embed="rId5"/>
          <a:stretch>
            <a:fillRect/>
          </a:stretch>
        </p:blipFill>
        <p:spPr>
          <a:xfrm>
            <a:off x="322006" y="1556373"/>
            <a:ext cx="11547987" cy="2026345"/>
          </a:xfrm>
          <a:prstGeom prst="rect">
            <a:avLst/>
          </a:prstGeom>
        </p:spPr>
      </p:pic>
      <p:pic>
        <p:nvPicPr>
          <p:cNvPr id="8" name="Picture 7">
            <a:extLst>
              <a:ext uri="{FF2B5EF4-FFF2-40B4-BE49-F238E27FC236}">
                <a16:creationId xmlns:a16="http://schemas.microsoft.com/office/drawing/2014/main" id="{F9889A6A-BF35-D945-938F-903B3D3C6906}"/>
              </a:ext>
            </a:extLst>
          </p:cNvPr>
          <p:cNvPicPr>
            <a:picLocks noChangeAspect="1"/>
          </p:cNvPicPr>
          <p:nvPr/>
        </p:nvPicPr>
        <p:blipFill>
          <a:blip r:embed="rId6"/>
          <a:stretch>
            <a:fillRect/>
          </a:stretch>
        </p:blipFill>
        <p:spPr>
          <a:xfrm>
            <a:off x="470862" y="4420329"/>
            <a:ext cx="5121864" cy="976542"/>
          </a:xfrm>
          <a:prstGeom prst="rect">
            <a:avLst/>
          </a:prstGeom>
        </p:spPr>
      </p:pic>
      <p:pic>
        <p:nvPicPr>
          <p:cNvPr id="9" name="Picture 8">
            <a:extLst>
              <a:ext uri="{FF2B5EF4-FFF2-40B4-BE49-F238E27FC236}">
                <a16:creationId xmlns:a16="http://schemas.microsoft.com/office/drawing/2014/main" id="{2C5B8E61-C7C7-3F44-9CCB-0A9B02452EC6}"/>
              </a:ext>
            </a:extLst>
          </p:cNvPr>
          <p:cNvPicPr>
            <a:picLocks noChangeAspect="1"/>
          </p:cNvPicPr>
          <p:nvPr/>
        </p:nvPicPr>
        <p:blipFill>
          <a:blip r:embed="rId7"/>
          <a:stretch>
            <a:fillRect/>
          </a:stretch>
        </p:blipFill>
        <p:spPr>
          <a:xfrm>
            <a:off x="6771855" y="4591972"/>
            <a:ext cx="4439760" cy="673738"/>
          </a:xfrm>
          <a:prstGeom prst="rect">
            <a:avLst/>
          </a:prstGeom>
        </p:spPr>
      </p:pic>
    </p:spTree>
    <p:custDataLst>
      <p:tags r:id="rId1"/>
    </p:custDataLst>
    <p:extLst>
      <p:ext uri="{BB962C8B-B14F-4D97-AF65-F5344CB8AC3E}">
        <p14:creationId xmlns:p14="http://schemas.microsoft.com/office/powerpoint/2010/main" val="2565448365"/>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ExpAX Overview</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5</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11" name="Picture 10">
            <a:extLst>
              <a:ext uri="{FF2B5EF4-FFF2-40B4-BE49-F238E27FC236}">
                <a16:creationId xmlns:a16="http://schemas.microsoft.com/office/drawing/2014/main" id="{F805D029-BC61-5B46-B8B5-1EA55CE53C78}"/>
              </a:ext>
            </a:extLst>
          </p:cNvPr>
          <p:cNvPicPr>
            <a:picLocks noChangeAspect="1"/>
          </p:cNvPicPr>
          <p:nvPr/>
        </p:nvPicPr>
        <p:blipFill>
          <a:blip r:embed="rId5"/>
          <a:stretch>
            <a:fillRect/>
          </a:stretch>
        </p:blipFill>
        <p:spPr>
          <a:xfrm>
            <a:off x="677196" y="2607300"/>
            <a:ext cx="10672867" cy="2379479"/>
          </a:xfrm>
          <a:prstGeom prst="rect">
            <a:avLst/>
          </a:prstGeom>
          <a:ln w="19050">
            <a:solidFill>
              <a:schemeClr val="tx1"/>
            </a:solidFill>
          </a:ln>
          <a:effectLst>
            <a:outerShdw blurRad="190500" algn="tl" rotWithShape="0">
              <a:srgbClr val="000000">
                <a:alpha val="70000"/>
              </a:srgbClr>
            </a:outerShdw>
          </a:effectLst>
        </p:spPr>
      </p:pic>
      <p:sp>
        <p:nvSpPr>
          <p:cNvPr id="12" name="Rounded Rectangle 11">
            <a:extLst>
              <a:ext uri="{FF2B5EF4-FFF2-40B4-BE49-F238E27FC236}">
                <a16:creationId xmlns:a16="http://schemas.microsoft.com/office/drawing/2014/main" id="{1663A4A1-9CF0-4946-8A4D-869F939BE56E}"/>
              </a:ext>
            </a:extLst>
          </p:cNvPr>
          <p:cNvSpPr/>
          <p:nvPr/>
        </p:nvSpPr>
        <p:spPr>
          <a:xfrm>
            <a:off x="766916" y="3283974"/>
            <a:ext cx="2723536" cy="766916"/>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59738184"/>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Concluding Chisel</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50</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1" y="1302057"/>
            <a:ext cx="10131224" cy="49709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Does Chisel solve all our problems?</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Unfortunately, no.</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However, for instances of approximate computing in which unreliable hardware execution is considered, Chisel could provide formal guarantees that do not seem to be offered by any other current tool.</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Thank you, Martin </a:t>
            </a:r>
            <a:r>
              <a:rPr lang="en-US" dirty="0" err="1">
                <a:solidFill>
                  <a:schemeClr val="accent2">
                    <a:lumMod val="20000"/>
                    <a:lumOff val="80000"/>
                  </a:schemeClr>
                </a:solidFill>
                <a:latin typeface="Georgia" panose="02040502050405020303" pitchFamily="18" charset="0"/>
              </a:rPr>
              <a:t>Rinard</a:t>
            </a:r>
            <a:r>
              <a:rPr lang="en-US" dirty="0">
                <a:solidFill>
                  <a:schemeClr val="accent2">
                    <a:lumMod val="20000"/>
                    <a:lumOff val="80000"/>
                  </a:schemeClr>
                </a:solidFill>
                <a:latin typeface="Georgia" panose="02040502050405020303" pitchFamily="18" charset="0"/>
              </a:rPr>
              <a:t> et. al!</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spTree>
    <p:custDataLst>
      <p:tags r:id="rId1"/>
    </p:custDataLst>
    <p:extLst>
      <p:ext uri="{BB962C8B-B14F-4D97-AF65-F5344CB8AC3E}">
        <p14:creationId xmlns:p14="http://schemas.microsoft.com/office/powerpoint/2010/main" val="3903575463"/>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Summary (</a:t>
            </a:r>
            <a:r>
              <a:rPr lang="en-US" sz="3700" dirty="0" err="1">
                <a:solidFill>
                  <a:schemeClr val="accent2">
                    <a:lumMod val="20000"/>
                    <a:lumOff val="80000"/>
                  </a:schemeClr>
                </a:solidFill>
                <a:latin typeface="Georgia" panose="02040502050405020303" pitchFamily="18" charset="0"/>
              </a:rPr>
              <a:t>ExpAX</a:t>
            </a:r>
            <a:r>
              <a:rPr lang="en-US" sz="3700" dirty="0">
                <a:solidFill>
                  <a:schemeClr val="accent2">
                    <a:lumMod val="20000"/>
                    <a:lumOff val="80000"/>
                  </a:schemeClr>
                </a:solidFill>
                <a:latin typeface="Georgia" panose="02040502050405020303" pitchFamily="18" charset="0"/>
              </a:rPr>
              <a:t> vs. Chisel)</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51</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1" y="1302057"/>
            <a:ext cx="8974552" cy="49709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Both require some form of annotated program input, but they differ in syntax and languages.</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The underlying hardware specifications need to be known to generate approximations</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Chisel can mathematically “guarantee” a reliability with a higher statistical confidence than </a:t>
            </a:r>
            <a:r>
              <a:rPr lang="en-US" dirty="0" err="1">
                <a:solidFill>
                  <a:schemeClr val="accent2">
                    <a:lumMod val="20000"/>
                    <a:lumOff val="80000"/>
                  </a:schemeClr>
                </a:solidFill>
                <a:latin typeface="Georgia" panose="02040502050405020303" pitchFamily="18" charset="0"/>
              </a:rPr>
              <a:t>ExpAX</a:t>
            </a:r>
            <a:r>
              <a:rPr lang="en-US" dirty="0">
                <a:solidFill>
                  <a:schemeClr val="accent2">
                    <a:lumMod val="20000"/>
                    <a:lumOff val="80000"/>
                  </a:schemeClr>
                </a:solidFill>
                <a:latin typeface="Georgia" panose="02040502050405020303" pitchFamily="18" charset="0"/>
              </a:rPr>
              <a:t>.</a:t>
            </a:r>
            <a:endParaRPr lang="en-US" sz="2400" dirty="0">
              <a:solidFill>
                <a:schemeClr val="accent2">
                  <a:lumMod val="20000"/>
                  <a:lumOff val="80000"/>
                </a:schemeClr>
              </a:solidFill>
              <a:latin typeface="Georgia" panose="02040502050405020303" pitchFamily="18" charset="0"/>
            </a:endParaRP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They are both innovative and have interesting solutions for the same type of problem.</a:t>
            </a:r>
            <a:endParaRPr lang="en-US" sz="3200"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1028" name="Picture 4">
            <a:extLst>
              <a:ext uri="{FF2B5EF4-FFF2-40B4-BE49-F238E27FC236}">
                <a16:creationId xmlns:a16="http://schemas.microsoft.com/office/drawing/2014/main" id="{BA90B924-4429-F645-8153-0B2BE82BE7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862962">
            <a:off x="9108820" y="3910253"/>
            <a:ext cx="2188522" cy="15647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F89F7E6-B6FE-0B48-866B-5CEB8F25DC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692817">
            <a:off x="9529734" y="746264"/>
            <a:ext cx="2527348" cy="2527348"/>
          </a:xfrm>
          <a:prstGeom prst="rect">
            <a:avLst/>
          </a:prstGeom>
        </p:spPr>
      </p:pic>
    </p:spTree>
    <p:custDataLst>
      <p:tags r:id="rId1"/>
    </p:custDataLst>
    <p:extLst>
      <p:ext uri="{BB962C8B-B14F-4D97-AF65-F5344CB8AC3E}">
        <p14:creationId xmlns:p14="http://schemas.microsoft.com/office/powerpoint/2010/main" val="952827007"/>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2" name="Group 321">
            <a:extLst>
              <a:ext uri="{FF2B5EF4-FFF2-40B4-BE49-F238E27FC236}">
                <a16:creationId xmlns:a16="http://schemas.microsoft.com/office/drawing/2014/main" id="{081FA638-AD23-394D-B677-D26EC6785BA6}"/>
              </a:ext>
            </a:extLst>
          </p:cNvPr>
          <p:cNvGrpSpPr>
            <a:grpSpLocks noChangeAspect="1"/>
          </p:cNvGrpSpPr>
          <p:nvPr/>
        </p:nvGrpSpPr>
        <p:grpSpPr>
          <a:xfrm>
            <a:off x="-13856" y="0"/>
            <a:ext cx="12205856" cy="6858000"/>
            <a:chOff x="-13856" y="0"/>
            <a:chExt cx="12205856" cy="6858000"/>
          </a:xfrm>
        </p:grpSpPr>
        <p:sp>
          <p:nvSpPr>
            <p:cNvPr id="4" name="Rectangle 3">
              <a:extLst>
                <a:ext uri="{FF2B5EF4-FFF2-40B4-BE49-F238E27FC236}">
                  <a16:creationId xmlns:a16="http://schemas.microsoft.com/office/drawing/2014/main" id="{BADDA4A0-274D-2746-B9FE-126AC5691376}"/>
                </a:ext>
              </a:extLst>
            </p:cNvPr>
            <p:cNvSpPr/>
            <p:nvPr/>
          </p:nvSpPr>
          <p:spPr>
            <a:xfrm>
              <a:off x="-13856" y="0"/>
              <a:ext cx="12205855" cy="5983480"/>
            </a:xfrm>
            <a:prstGeom prst="rect">
              <a:avLst/>
            </a:prstGeom>
            <a:solidFill>
              <a:srgbClr val="2F52A3"/>
            </a:solidFill>
            <a:ln>
              <a:solidFill>
                <a:srgbClr val="2F4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5" name="Rectangle 4">
              <a:extLst>
                <a:ext uri="{FF2B5EF4-FFF2-40B4-BE49-F238E27FC236}">
                  <a16:creationId xmlns:a16="http://schemas.microsoft.com/office/drawing/2014/main" id="{D9B4AAF2-A22E-0C43-B5E6-890DE4FCC09A}"/>
                </a:ext>
              </a:extLst>
            </p:cNvPr>
            <p:cNvSpPr/>
            <p:nvPr/>
          </p:nvSpPr>
          <p:spPr>
            <a:xfrm>
              <a:off x="-13856" y="5983480"/>
              <a:ext cx="12205856" cy="874520"/>
            </a:xfrm>
            <a:prstGeom prst="rect">
              <a:avLst/>
            </a:prstGeom>
            <a:solidFill>
              <a:srgbClr val="E77E51"/>
            </a:solidFill>
            <a:ln>
              <a:solidFill>
                <a:srgbClr val="F4B1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20000"/>
                    <a:lumOff val="80000"/>
                  </a:schemeClr>
                </a:solidFill>
                <a:latin typeface="Georgia" panose="02040502050405020303" pitchFamily="18" charset="0"/>
              </a:endParaRPr>
            </a:p>
          </p:txBody>
        </p:sp>
        <p:pic>
          <p:nvPicPr>
            <p:cNvPr id="7" name="Picture 6" descr="A close up of a sign&#10;&#10;Description automatically generated">
              <a:extLst>
                <a:ext uri="{FF2B5EF4-FFF2-40B4-BE49-F238E27FC236}">
                  <a16:creationId xmlns:a16="http://schemas.microsoft.com/office/drawing/2014/main" id="{793F793D-406F-7F40-8A7B-CAF865448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06" y="6132538"/>
              <a:ext cx="3032477" cy="568589"/>
            </a:xfrm>
            <a:prstGeom prst="rect">
              <a:avLst/>
            </a:prstGeom>
          </p:spPr>
        </p:pic>
      </p:grpSp>
      <p:sp>
        <p:nvSpPr>
          <p:cNvPr id="323" name="Subtitle 2">
            <a:extLst>
              <a:ext uri="{FF2B5EF4-FFF2-40B4-BE49-F238E27FC236}">
                <a16:creationId xmlns:a16="http://schemas.microsoft.com/office/drawing/2014/main" id="{522939DC-E31E-D841-98DF-7AE7B71EFE4B}"/>
              </a:ext>
            </a:extLst>
          </p:cNvPr>
          <p:cNvSpPr txBox="1">
            <a:spLocks/>
          </p:cNvSpPr>
          <p:nvPr/>
        </p:nvSpPr>
        <p:spPr>
          <a:xfrm>
            <a:off x="1336262" y="1311668"/>
            <a:ext cx="7617461" cy="211733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600"/>
              </a:spcAft>
              <a:buNone/>
            </a:pPr>
            <a:r>
              <a:rPr lang="en-US" sz="8800" dirty="0">
                <a:solidFill>
                  <a:schemeClr val="accent2">
                    <a:lumMod val="20000"/>
                    <a:lumOff val="80000"/>
                  </a:schemeClr>
                </a:solidFill>
                <a:latin typeface="Georgia" panose="02040502050405020303" pitchFamily="18" charset="0"/>
              </a:rPr>
              <a:t>Questions?</a:t>
            </a:r>
          </a:p>
        </p:txBody>
      </p:sp>
      <p:sp>
        <p:nvSpPr>
          <p:cNvPr id="325" name="Subtitle 2">
            <a:extLst>
              <a:ext uri="{FF2B5EF4-FFF2-40B4-BE49-F238E27FC236}">
                <a16:creationId xmlns:a16="http://schemas.microsoft.com/office/drawing/2014/main" id="{F974F592-9737-DA4B-9160-83D8AB220353}"/>
              </a:ext>
            </a:extLst>
          </p:cNvPr>
          <p:cNvSpPr txBox="1">
            <a:spLocks/>
          </p:cNvSpPr>
          <p:nvPr/>
        </p:nvSpPr>
        <p:spPr>
          <a:xfrm>
            <a:off x="9672638" y="6132538"/>
            <a:ext cx="2473641" cy="69019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5000"/>
              </a:lnSpc>
              <a:spcBef>
                <a:spcPts val="0"/>
              </a:spcBef>
              <a:spcAft>
                <a:spcPts val="600"/>
              </a:spcAft>
              <a:buNone/>
            </a:pPr>
            <a:r>
              <a:rPr lang="en-US" sz="2000" i="1" dirty="0">
                <a:solidFill>
                  <a:schemeClr val="accent2">
                    <a:lumMod val="20000"/>
                    <a:lumOff val="80000"/>
                  </a:schemeClr>
                </a:solidFill>
                <a:latin typeface="Georgia" panose="02040502050405020303" pitchFamily="18" charset="0"/>
              </a:rPr>
              <a:t>Christopher Crary</a:t>
            </a:r>
          </a:p>
          <a:p>
            <a:pPr marL="0" indent="0" algn="ctr">
              <a:lnSpc>
                <a:spcPct val="75000"/>
              </a:lnSpc>
              <a:spcBef>
                <a:spcPts val="0"/>
              </a:spcBef>
              <a:spcAft>
                <a:spcPts val="600"/>
              </a:spcAft>
              <a:buNone/>
            </a:pPr>
            <a:r>
              <a:rPr lang="en-US" sz="2000" i="1" dirty="0">
                <a:solidFill>
                  <a:schemeClr val="accent2">
                    <a:lumMod val="20000"/>
                    <a:lumOff val="80000"/>
                  </a:schemeClr>
                </a:solidFill>
                <a:latin typeface="Georgia" panose="02040502050405020303" pitchFamily="18" charset="0"/>
              </a:rPr>
              <a:t>Wesley Piard</a:t>
            </a:r>
          </a:p>
        </p:txBody>
      </p:sp>
    </p:spTree>
    <p:extLst>
      <p:ext uri="{BB962C8B-B14F-4D97-AF65-F5344CB8AC3E}">
        <p14:creationId xmlns:p14="http://schemas.microsoft.com/office/powerpoint/2010/main" val="882698773"/>
      </p:ext>
    </p:extLst>
  </p:cSld>
  <p:clrMapOvr>
    <a:masterClrMapping/>
  </p:clrMapOvr>
  <mc:AlternateContent xmlns:mc="http://schemas.openxmlformats.org/markup-compatibility/2006" xmlns:p14="http://schemas.microsoft.com/office/powerpoint/2010/main">
    <mc:Choice Requires="p14">
      <p:transition spd="slow" p14:dur="2000" advTm="19056"/>
    </mc:Choice>
    <mc:Fallback xmlns="">
      <p:transition spd="slow" advTm="1905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Expectations</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6</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0" y="1302057"/>
            <a:ext cx="8685883" cy="49709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ExpAX allows the programmer to insert </a:t>
            </a:r>
            <a:r>
              <a:rPr lang="en-US" sz="2400" i="1" dirty="0">
                <a:solidFill>
                  <a:schemeClr val="accent2">
                    <a:lumMod val="20000"/>
                    <a:lumOff val="80000"/>
                  </a:schemeClr>
                </a:solidFill>
                <a:latin typeface="Georgia" panose="02040502050405020303" pitchFamily="18" charset="0"/>
              </a:rPr>
              <a:t>expectations </a:t>
            </a:r>
            <a:r>
              <a:rPr lang="en-US" sz="2400" dirty="0">
                <a:solidFill>
                  <a:schemeClr val="accent2">
                    <a:lumMod val="20000"/>
                    <a:lumOff val="80000"/>
                  </a:schemeClr>
                </a:solidFill>
                <a:latin typeface="Georgia" panose="02040502050405020303" pitchFamily="18" charset="0"/>
              </a:rPr>
              <a:t>into the provided source code, to specify reliability/accuracy constraints to certain variables. </a:t>
            </a:r>
          </a:p>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Three kinds of expectations are supported: </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Error rate</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Magnitude</a:t>
            </a:r>
            <a:r>
              <a:rPr lang="en-US" i="1" dirty="0">
                <a:solidFill>
                  <a:schemeClr val="accent2">
                    <a:lumMod val="20000"/>
                    <a:lumOff val="80000"/>
                  </a:schemeClr>
                </a:solidFill>
                <a:latin typeface="Georgia" panose="02040502050405020303" pitchFamily="18" charset="0"/>
              </a:rPr>
              <a:t> </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Error rate + magnitude</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spTree>
    <p:custDataLst>
      <p:tags r:id="rId1"/>
    </p:custDataLst>
    <p:extLst>
      <p:ext uri="{BB962C8B-B14F-4D97-AF65-F5344CB8AC3E}">
        <p14:creationId xmlns:p14="http://schemas.microsoft.com/office/powerpoint/2010/main" val="1205374001"/>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Expectations - Rate</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7</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0" y="1302057"/>
            <a:ext cx="5750163" cy="49709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The </a:t>
            </a:r>
            <a:r>
              <a:rPr lang="en-US" sz="2400" i="1" dirty="0">
                <a:solidFill>
                  <a:schemeClr val="accent2">
                    <a:lumMod val="20000"/>
                    <a:lumOff val="80000"/>
                  </a:schemeClr>
                </a:solidFill>
                <a:latin typeface="Georgia" panose="02040502050405020303" pitchFamily="18" charset="0"/>
              </a:rPr>
              <a:t>rate</a:t>
            </a:r>
            <a:r>
              <a:rPr lang="en-US" sz="2400" dirty="0">
                <a:solidFill>
                  <a:schemeClr val="accent2">
                    <a:lumMod val="20000"/>
                    <a:lumOff val="80000"/>
                  </a:schemeClr>
                </a:solidFill>
                <a:latin typeface="Georgia" panose="02040502050405020303" pitchFamily="18" charset="0"/>
              </a:rPr>
              <a:t> expectation places a limit on the rate at which the specified variable can incur any error.</a:t>
            </a:r>
          </a:p>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For example, the highlighted line of code is placing a rate expectation on the </a:t>
            </a:r>
            <a:r>
              <a:rPr lang="en-US" sz="2400" i="1" dirty="0">
                <a:solidFill>
                  <a:schemeClr val="accent2">
                    <a:lumMod val="20000"/>
                    <a:lumOff val="80000"/>
                  </a:schemeClr>
                </a:solidFill>
                <a:latin typeface="Georgia" panose="02040502050405020303" pitchFamily="18" charset="0"/>
              </a:rPr>
              <a:t>gradient</a:t>
            </a:r>
            <a:r>
              <a:rPr lang="en-US" sz="2400" dirty="0">
                <a:solidFill>
                  <a:schemeClr val="accent2">
                    <a:lumMod val="20000"/>
                    <a:lumOff val="80000"/>
                  </a:schemeClr>
                </a:solidFill>
                <a:latin typeface="Georgia" panose="02040502050405020303" pitchFamily="18" charset="0"/>
              </a:rPr>
              <a:t> variable. </a:t>
            </a:r>
          </a:p>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This means that the gradient variable should never have an incorrect value more than 25% of the time.  </a:t>
            </a:r>
            <a:endParaRPr lang="en-US"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9" name="Picture 8">
            <a:extLst>
              <a:ext uri="{FF2B5EF4-FFF2-40B4-BE49-F238E27FC236}">
                <a16:creationId xmlns:a16="http://schemas.microsoft.com/office/drawing/2014/main" id="{E3D09CF1-771F-924F-A284-18956C2B7AD8}"/>
              </a:ext>
            </a:extLst>
          </p:cNvPr>
          <p:cNvPicPr>
            <a:picLocks noChangeAspect="1"/>
          </p:cNvPicPr>
          <p:nvPr/>
        </p:nvPicPr>
        <p:blipFill>
          <a:blip r:embed="rId5">
            <a:alphaModFix/>
          </a:blip>
          <a:stretch>
            <a:fillRect/>
          </a:stretch>
        </p:blipFill>
        <p:spPr>
          <a:xfrm>
            <a:off x="6229527" y="2755992"/>
            <a:ext cx="5470734" cy="2189633"/>
          </a:xfrm>
          <a:prstGeom prst="rect">
            <a:avLst/>
          </a:prstGeom>
          <a:ln w="19050">
            <a:solidFill>
              <a:schemeClr val="tx1"/>
            </a:solidFill>
          </a:ln>
          <a:effectLst>
            <a:outerShdw blurRad="63500" sx="102000" sy="102000" algn="ctr" rotWithShape="0">
              <a:prstClr val="black">
                <a:alpha val="40000"/>
              </a:prstClr>
            </a:outerShdw>
            <a:softEdge rad="31750"/>
          </a:effectLst>
        </p:spPr>
      </p:pic>
      <p:sp>
        <p:nvSpPr>
          <p:cNvPr id="10" name="Rounded Rectangle 9">
            <a:extLst>
              <a:ext uri="{FF2B5EF4-FFF2-40B4-BE49-F238E27FC236}">
                <a16:creationId xmlns:a16="http://schemas.microsoft.com/office/drawing/2014/main" id="{9F359B41-1823-5141-8EE7-688B95486481}"/>
              </a:ext>
            </a:extLst>
          </p:cNvPr>
          <p:cNvSpPr/>
          <p:nvPr/>
        </p:nvSpPr>
        <p:spPr>
          <a:xfrm>
            <a:off x="6420465" y="4316360"/>
            <a:ext cx="3048000" cy="245807"/>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055109175"/>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Expectations - Magnitude</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8</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1" y="1302057"/>
            <a:ext cx="5362579" cy="49709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The </a:t>
            </a:r>
            <a:r>
              <a:rPr lang="en-US" sz="2400" i="1" dirty="0">
                <a:solidFill>
                  <a:schemeClr val="accent2">
                    <a:lumMod val="20000"/>
                    <a:lumOff val="80000"/>
                  </a:schemeClr>
                </a:solidFill>
                <a:latin typeface="Georgia" panose="02040502050405020303" pitchFamily="18" charset="0"/>
              </a:rPr>
              <a:t>magnitude</a:t>
            </a:r>
            <a:r>
              <a:rPr lang="en-US" sz="2400" dirty="0">
                <a:solidFill>
                  <a:schemeClr val="accent2">
                    <a:lumMod val="20000"/>
                    <a:lumOff val="80000"/>
                  </a:schemeClr>
                </a:solidFill>
                <a:latin typeface="Georgia" panose="02040502050405020303" pitchFamily="18" charset="0"/>
              </a:rPr>
              <a:t> expectation places a limit on the normalized magnitude of an error that can occur for the specified variable.</a:t>
            </a:r>
          </a:p>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In this example, the expectation is specifying that the maximum </a:t>
            </a:r>
            <a:r>
              <a:rPr lang="en-US" sz="2400" i="1" dirty="0">
                <a:solidFill>
                  <a:schemeClr val="accent2">
                    <a:lumMod val="20000"/>
                    <a:lumOff val="80000"/>
                  </a:schemeClr>
                </a:solidFill>
                <a:latin typeface="Georgia" panose="02040502050405020303" pitchFamily="18" charset="0"/>
              </a:rPr>
              <a:t>normalized</a:t>
            </a:r>
            <a:r>
              <a:rPr lang="en-US" sz="2400" dirty="0">
                <a:solidFill>
                  <a:schemeClr val="accent2">
                    <a:lumMod val="20000"/>
                    <a:lumOff val="80000"/>
                  </a:schemeClr>
                </a:solidFill>
                <a:latin typeface="Georgia" panose="02040502050405020303" pitchFamily="18" charset="0"/>
              </a:rPr>
              <a:t> error on the </a:t>
            </a:r>
            <a:r>
              <a:rPr lang="en-US" sz="2400" i="1" dirty="0">
                <a:solidFill>
                  <a:schemeClr val="accent2">
                    <a:lumMod val="20000"/>
                    <a:lumOff val="80000"/>
                  </a:schemeClr>
                </a:solidFill>
                <a:latin typeface="Georgia" panose="02040502050405020303" pitchFamily="18" charset="0"/>
              </a:rPr>
              <a:t>output_image</a:t>
            </a:r>
            <a:r>
              <a:rPr lang="en-US" sz="2400" dirty="0">
                <a:solidFill>
                  <a:schemeClr val="accent2">
                    <a:lumMod val="20000"/>
                    <a:lumOff val="80000"/>
                  </a:schemeClr>
                </a:solidFill>
                <a:latin typeface="Georgia" panose="02040502050405020303" pitchFamily="18" charset="0"/>
              </a:rPr>
              <a:t> array should never be greater than 0.1, or 10%. </a:t>
            </a:r>
            <a:endParaRPr lang="en-US"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3" name="Picture 2">
            <a:extLst>
              <a:ext uri="{FF2B5EF4-FFF2-40B4-BE49-F238E27FC236}">
                <a16:creationId xmlns:a16="http://schemas.microsoft.com/office/drawing/2014/main" id="{FF018778-CF82-F346-B383-87D0A0190481}"/>
              </a:ext>
            </a:extLst>
          </p:cNvPr>
          <p:cNvPicPr>
            <a:picLocks noChangeAspect="1"/>
          </p:cNvPicPr>
          <p:nvPr/>
        </p:nvPicPr>
        <p:blipFill>
          <a:blip r:embed="rId5">
            <a:alphaModFix/>
          </a:blip>
          <a:stretch>
            <a:fillRect/>
          </a:stretch>
        </p:blipFill>
        <p:spPr>
          <a:xfrm>
            <a:off x="5978051" y="2241755"/>
            <a:ext cx="5836896" cy="3510116"/>
          </a:xfrm>
          <a:prstGeom prst="rect">
            <a:avLst/>
          </a:prstGeom>
          <a:ln w="19050">
            <a:solidFill>
              <a:schemeClr val="tx1"/>
            </a:solidFill>
          </a:ln>
          <a:effectLst>
            <a:outerShdw blurRad="63500" sx="102000" sy="102000" algn="ctr" rotWithShape="0">
              <a:prstClr val="black">
                <a:alpha val="40000"/>
              </a:prstClr>
            </a:outerShdw>
            <a:softEdge rad="31750"/>
          </a:effectLst>
        </p:spPr>
      </p:pic>
      <p:sp>
        <p:nvSpPr>
          <p:cNvPr id="9" name="Rounded Rectangle 8">
            <a:extLst>
              <a:ext uri="{FF2B5EF4-FFF2-40B4-BE49-F238E27FC236}">
                <a16:creationId xmlns:a16="http://schemas.microsoft.com/office/drawing/2014/main" id="{A777A637-B702-2D4E-888A-6BE11023EF6D}"/>
              </a:ext>
            </a:extLst>
          </p:cNvPr>
          <p:cNvSpPr/>
          <p:nvPr/>
        </p:nvSpPr>
        <p:spPr>
          <a:xfrm>
            <a:off x="6138863" y="5329083"/>
            <a:ext cx="3870376" cy="245807"/>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695218817"/>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Expectations – Rate and Magnitude</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9</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1" y="1302057"/>
            <a:ext cx="5470734" cy="49709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These two expectations can also be combined to produce more complex expectations. </a:t>
            </a:r>
          </a:p>
          <a:p>
            <a:pPr marL="548640" indent="-548640">
              <a:lnSpc>
                <a:spcPct val="100000"/>
              </a:lnSpc>
              <a:spcBef>
                <a:spcPts val="0"/>
              </a:spcBef>
              <a:spcAft>
                <a:spcPts val="1200"/>
              </a:spcAft>
              <a:buFont typeface="Wingdings" pitchFamily="2" charset="2"/>
              <a:buChar char="v"/>
            </a:pPr>
            <a:r>
              <a:rPr lang="en-US" sz="2400" dirty="0">
                <a:solidFill>
                  <a:schemeClr val="accent2">
                    <a:lumMod val="20000"/>
                    <a:lumOff val="80000"/>
                  </a:schemeClr>
                </a:solidFill>
                <a:latin typeface="Georgia" panose="02040502050405020303" pitchFamily="18" charset="0"/>
              </a:rPr>
              <a:t>This example combination of expectations specifies that the </a:t>
            </a:r>
            <a:r>
              <a:rPr lang="en-US" sz="2400" i="1">
                <a:solidFill>
                  <a:schemeClr val="accent2">
                    <a:lumMod val="20000"/>
                    <a:lumOff val="80000"/>
                  </a:schemeClr>
                </a:solidFill>
                <a:latin typeface="Georgia" panose="02040502050405020303" pitchFamily="18" charset="0"/>
              </a:rPr>
              <a:t>luminance</a:t>
            </a:r>
            <a:r>
              <a:rPr lang="en-US" sz="2400" dirty="0">
                <a:solidFill>
                  <a:schemeClr val="accent2">
                    <a:lumMod val="20000"/>
                    <a:lumOff val="80000"/>
                  </a:schemeClr>
                </a:solidFill>
                <a:latin typeface="Georgia" panose="02040502050405020303" pitchFamily="18" charset="0"/>
              </a:rPr>
              <a:t> variable can only have an error </a:t>
            </a:r>
            <a:r>
              <a:rPr lang="en-US" sz="2400">
                <a:solidFill>
                  <a:schemeClr val="accent2">
                    <a:lumMod val="20000"/>
                    <a:lumOff val="80000"/>
                  </a:schemeClr>
                </a:solidFill>
                <a:latin typeface="Georgia" panose="02040502050405020303" pitchFamily="18" charset="0"/>
              </a:rPr>
              <a:t>greater than 90% </a:t>
            </a:r>
            <a:r>
              <a:rPr lang="en-US" sz="2400" dirty="0">
                <a:solidFill>
                  <a:schemeClr val="accent2">
                    <a:lumMod val="20000"/>
                    <a:lumOff val="80000"/>
                  </a:schemeClr>
                </a:solidFill>
                <a:latin typeface="Georgia" panose="02040502050405020303" pitchFamily="18" charset="0"/>
              </a:rPr>
              <a:t>less than 35% </a:t>
            </a:r>
            <a:r>
              <a:rPr lang="en-US" sz="2400">
                <a:solidFill>
                  <a:schemeClr val="accent2">
                    <a:lumMod val="20000"/>
                    <a:lumOff val="80000"/>
                  </a:schemeClr>
                </a:solidFill>
                <a:latin typeface="Georgia" panose="02040502050405020303" pitchFamily="18" charset="0"/>
              </a:rPr>
              <a:t>of the time. </a:t>
            </a:r>
            <a:endParaRPr lang="en-US" sz="2000"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9186863" y="6535739"/>
            <a:ext cx="30051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Wesley Piard</a:t>
            </a:r>
          </a:p>
        </p:txBody>
      </p:sp>
      <p:pic>
        <p:nvPicPr>
          <p:cNvPr id="6" name="Picture 5">
            <a:extLst>
              <a:ext uri="{FF2B5EF4-FFF2-40B4-BE49-F238E27FC236}">
                <a16:creationId xmlns:a16="http://schemas.microsoft.com/office/drawing/2014/main" id="{EC0B36B2-3358-9442-987A-543072B76748}"/>
              </a:ext>
            </a:extLst>
          </p:cNvPr>
          <p:cNvPicPr>
            <a:picLocks noChangeAspect="1"/>
          </p:cNvPicPr>
          <p:nvPr/>
        </p:nvPicPr>
        <p:blipFill>
          <a:blip r:embed="rId5">
            <a:alphaModFix/>
          </a:blip>
          <a:stretch>
            <a:fillRect/>
          </a:stretch>
        </p:blipFill>
        <p:spPr>
          <a:xfrm>
            <a:off x="5722375" y="3145103"/>
            <a:ext cx="6092572" cy="1342304"/>
          </a:xfrm>
          <a:prstGeom prst="rect">
            <a:avLst/>
          </a:prstGeom>
          <a:ln w="19050">
            <a:solidFill>
              <a:schemeClr val="tx1"/>
            </a:solidFill>
          </a:ln>
          <a:effectLst>
            <a:outerShdw blurRad="63500" sx="102000" sy="102000" algn="ctr" rotWithShape="0">
              <a:prstClr val="black">
                <a:alpha val="40000"/>
              </a:prstClr>
            </a:outerShdw>
            <a:softEdge rad="31750"/>
          </a:effectLst>
        </p:spPr>
      </p:pic>
      <p:sp>
        <p:nvSpPr>
          <p:cNvPr id="12" name="Rounded Rectangle 11">
            <a:extLst>
              <a:ext uri="{FF2B5EF4-FFF2-40B4-BE49-F238E27FC236}">
                <a16:creationId xmlns:a16="http://schemas.microsoft.com/office/drawing/2014/main" id="{2F50AD6F-A57D-2B4F-B4FD-A38ABD486708}"/>
              </a:ext>
            </a:extLst>
          </p:cNvPr>
          <p:cNvSpPr/>
          <p:nvPr/>
        </p:nvSpPr>
        <p:spPr>
          <a:xfrm>
            <a:off x="5919019" y="3755923"/>
            <a:ext cx="5919020" cy="334295"/>
          </a:xfrm>
          <a:prstGeom prst="roundRect">
            <a:avLst/>
          </a:prstGeom>
          <a:noFill/>
          <a:ln w="38100">
            <a:solidFill>
              <a:srgbClr val="EF7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969749251"/>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9|18.8|6.7|63"/>
</p:tagLst>
</file>

<file path=ppt/tags/tag10.xml><?xml version="1.0" encoding="utf-8"?>
<p:tagLst xmlns:a="http://schemas.openxmlformats.org/drawingml/2006/main" xmlns:r="http://schemas.openxmlformats.org/officeDocument/2006/relationships" xmlns:p="http://schemas.openxmlformats.org/presentationml/2006/main">
  <p:tag name="TIMING" val="|8.9|18.8|6.7|63"/>
</p:tagLst>
</file>

<file path=ppt/tags/tag11.xml><?xml version="1.0" encoding="utf-8"?>
<p:tagLst xmlns:a="http://schemas.openxmlformats.org/drawingml/2006/main" xmlns:r="http://schemas.openxmlformats.org/officeDocument/2006/relationships" xmlns:p="http://schemas.openxmlformats.org/presentationml/2006/main">
  <p:tag name="TIMING" val="|8.9|18.8|6.7|63"/>
</p:tagLst>
</file>

<file path=ppt/tags/tag12.xml><?xml version="1.0" encoding="utf-8"?>
<p:tagLst xmlns:a="http://schemas.openxmlformats.org/drawingml/2006/main" xmlns:r="http://schemas.openxmlformats.org/officeDocument/2006/relationships" xmlns:p="http://schemas.openxmlformats.org/presentationml/2006/main">
  <p:tag name="TIMING" val="|8.9|18.8|6.7|63"/>
</p:tagLst>
</file>

<file path=ppt/tags/tag13.xml><?xml version="1.0" encoding="utf-8"?>
<p:tagLst xmlns:a="http://schemas.openxmlformats.org/drawingml/2006/main" xmlns:r="http://schemas.openxmlformats.org/officeDocument/2006/relationships" xmlns:p="http://schemas.openxmlformats.org/presentationml/2006/main">
  <p:tag name="TIMING" val="|8.9|18.8|6.7|63"/>
</p:tagLst>
</file>

<file path=ppt/tags/tag14.xml><?xml version="1.0" encoding="utf-8"?>
<p:tagLst xmlns:a="http://schemas.openxmlformats.org/drawingml/2006/main" xmlns:r="http://schemas.openxmlformats.org/officeDocument/2006/relationships" xmlns:p="http://schemas.openxmlformats.org/presentationml/2006/main">
  <p:tag name="TIMING" val="|8.9|18.8|6.7|63"/>
</p:tagLst>
</file>

<file path=ppt/tags/tag15.xml><?xml version="1.0" encoding="utf-8"?>
<p:tagLst xmlns:a="http://schemas.openxmlformats.org/drawingml/2006/main" xmlns:r="http://schemas.openxmlformats.org/officeDocument/2006/relationships" xmlns:p="http://schemas.openxmlformats.org/presentationml/2006/main">
  <p:tag name="TIMING" val="|8.9|18.8|6.7|63"/>
</p:tagLst>
</file>

<file path=ppt/tags/tag16.xml><?xml version="1.0" encoding="utf-8"?>
<p:tagLst xmlns:a="http://schemas.openxmlformats.org/drawingml/2006/main" xmlns:r="http://schemas.openxmlformats.org/officeDocument/2006/relationships" xmlns:p="http://schemas.openxmlformats.org/presentationml/2006/main">
  <p:tag name="TIMING" val="|8.9|18.8|6.7|63"/>
</p:tagLst>
</file>

<file path=ppt/tags/tag17.xml><?xml version="1.0" encoding="utf-8"?>
<p:tagLst xmlns:a="http://schemas.openxmlformats.org/drawingml/2006/main" xmlns:r="http://schemas.openxmlformats.org/officeDocument/2006/relationships" xmlns:p="http://schemas.openxmlformats.org/presentationml/2006/main">
  <p:tag name="TIMING" val="|8.9|18.8|6.7|63"/>
</p:tagLst>
</file>

<file path=ppt/tags/tag18.xml><?xml version="1.0" encoding="utf-8"?>
<p:tagLst xmlns:a="http://schemas.openxmlformats.org/drawingml/2006/main" xmlns:r="http://schemas.openxmlformats.org/officeDocument/2006/relationships" xmlns:p="http://schemas.openxmlformats.org/presentationml/2006/main">
  <p:tag name="TIMING" val="|8.9|18.8|6.7|63"/>
</p:tagLst>
</file>

<file path=ppt/tags/tag19.xml><?xml version="1.0" encoding="utf-8"?>
<p:tagLst xmlns:a="http://schemas.openxmlformats.org/drawingml/2006/main" xmlns:r="http://schemas.openxmlformats.org/officeDocument/2006/relationships" xmlns:p="http://schemas.openxmlformats.org/presentationml/2006/main">
  <p:tag name="TIMING" val="|8.9|18.8|6.7|63"/>
</p:tagLst>
</file>

<file path=ppt/tags/tag2.xml><?xml version="1.0" encoding="utf-8"?>
<p:tagLst xmlns:a="http://schemas.openxmlformats.org/drawingml/2006/main" xmlns:r="http://schemas.openxmlformats.org/officeDocument/2006/relationships" xmlns:p="http://schemas.openxmlformats.org/presentationml/2006/main">
  <p:tag name="TIMING" val="|8.9|18.8|6.7|63"/>
</p:tagLst>
</file>

<file path=ppt/tags/tag20.xml><?xml version="1.0" encoding="utf-8"?>
<p:tagLst xmlns:a="http://schemas.openxmlformats.org/drawingml/2006/main" xmlns:r="http://schemas.openxmlformats.org/officeDocument/2006/relationships" xmlns:p="http://schemas.openxmlformats.org/presentationml/2006/main">
  <p:tag name="TIMING" val="|8.9|18.8|6.7|63"/>
</p:tagLst>
</file>

<file path=ppt/tags/tag21.xml><?xml version="1.0" encoding="utf-8"?>
<p:tagLst xmlns:a="http://schemas.openxmlformats.org/drawingml/2006/main" xmlns:r="http://schemas.openxmlformats.org/officeDocument/2006/relationships" xmlns:p="http://schemas.openxmlformats.org/presentationml/2006/main">
  <p:tag name="TIMING" val="|8.9|18.8|6.7|63"/>
</p:tagLst>
</file>

<file path=ppt/tags/tag22.xml><?xml version="1.0" encoding="utf-8"?>
<p:tagLst xmlns:a="http://schemas.openxmlformats.org/drawingml/2006/main" xmlns:r="http://schemas.openxmlformats.org/officeDocument/2006/relationships" xmlns:p="http://schemas.openxmlformats.org/presentationml/2006/main">
  <p:tag name="TIMING" val="|8.9|18.8|6.7|63"/>
</p:tagLst>
</file>

<file path=ppt/tags/tag23.xml><?xml version="1.0" encoding="utf-8"?>
<p:tagLst xmlns:a="http://schemas.openxmlformats.org/drawingml/2006/main" xmlns:r="http://schemas.openxmlformats.org/officeDocument/2006/relationships" xmlns:p="http://schemas.openxmlformats.org/presentationml/2006/main">
  <p:tag name="TIMING" val="|8.9|18.8|6.7|63"/>
</p:tagLst>
</file>

<file path=ppt/tags/tag24.xml><?xml version="1.0" encoding="utf-8"?>
<p:tagLst xmlns:a="http://schemas.openxmlformats.org/drawingml/2006/main" xmlns:r="http://schemas.openxmlformats.org/officeDocument/2006/relationships" xmlns:p="http://schemas.openxmlformats.org/presentationml/2006/main">
  <p:tag name="TIMING" val="|8.9|18.8|6.7|63"/>
</p:tagLst>
</file>

<file path=ppt/tags/tag25.xml><?xml version="1.0" encoding="utf-8"?>
<p:tagLst xmlns:a="http://schemas.openxmlformats.org/drawingml/2006/main" xmlns:r="http://schemas.openxmlformats.org/officeDocument/2006/relationships" xmlns:p="http://schemas.openxmlformats.org/presentationml/2006/main">
  <p:tag name="TIMING" val="|8.9|18.8|6.7|63"/>
</p:tagLst>
</file>

<file path=ppt/tags/tag26.xml><?xml version="1.0" encoding="utf-8"?>
<p:tagLst xmlns:a="http://schemas.openxmlformats.org/drawingml/2006/main" xmlns:r="http://schemas.openxmlformats.org/officeDocument/2006/relationships" xmlns:p="http://schemas.openxmlformats.org/presentationml/2006/main">
  <p:tag name="TIMING" val="|8.9|18.8|6.7|63"/>
</p:tagLst>
</file>

<file path=ppt/tags/tag27.xml><?xml version="1.0" encoding="utf-8"?>
<p:tagLst xmlns:a="http://schemas.openxmlformats.org/drawingml/2006/main" xmlns:r="http://schemas.openxmlformats.org/officeDocument/2006/relationships" xmlns:p="http://schemas.openxmlformats.org/presentationml/2006/main">
  <p:tag name="TIMING" val="|8.9|18.8|6.7|63"/>
</p:tagLst>
</file>

<file path=ppt/tags/tag28.xml><?xml version="1.0" encoding="utf-8"?>
<p:tagLst xmlns:a="http://schemas.openxmlformats.org/drawingml/2006/main" xmlns:r="http://schemas.openxmlformats.org/officeDocument/2006/relationships" xmlns:p="http://schemas.openxmlformats.org/presentationml/2006/main">
  <p:tag name="TIMING" val="|8.9|18.8|6.7|63"/>
</p:tagLst>
</file>

<file path=ppt/tags/tag29.xml><?xml version="1.0" encoding="utf-8"?>
<p:tagLst xmlns:a="http://schemas.openxmlformats.org/drawingml/2006/main" xmlns:r="http://schemas.openxmlformats.org/officeDocument/2006/relationships" xmlns:p="http://schemas.openxmlformats.org/presentationml/2006/main">
  <p:tag name="TIMING" val="|8.9|18.8|6.7|63"/>
</p:tagLst>
</file>

<file path=ppt/tags/tag3.xml><?xml version="1.0" encoding="utf-8"?>
<p:tagLst xmlns:a="http://schemas.openxmlformats.org/drawingml/2006/main" xmlns:r="http://schemas.openxmlformats.org/officeDocument/2006/relationships" xmlns:p="http://schemas.openxmlformats.org/presentationml/2006/main">
  <p:tag name="TIMING" val="|8.9|18.8|6.7|63"/>
</p:tagLst>
</file>

<file path=ppt/tags/tag30.xml><?xml version="1.0" encoding="utf-8"?>
<p:tagLst xmlns:a="http://schemas.openxmlformats.org/drawingml/2006/main" xmlns:r="http://schemas.openxmlformats.org/officeDocument/2006/relationships" xmlns:p="http://schemas.openxmlformats.org/presentationml/2006/main">
  <p:tag name="TIMING" val="|8.9|18.8|6.7|63"/>
</p:tagLst>
</file>

<file path=ppt/tags/tag31.xml><?xml version="1.0" encoding="utf-8"?>
<p:tagLst xmlns:a="http://schemas.openxmlformats.org/drawingml/2006/main" xmlns:r="http://schemas.openxmlformats.org/officeDocument/2006/relationships" xmlns:p="http://schemas.openxmlformats.org/presentationml/2006/main">
  <p:tag name="TIMING" val="|8.9|18.8|6.7|63"/>
</p:tagLst>
</file>

<file path=ppt/tags/tag32.xml><?xml version="1.0" encoding="utf-8"?>
<p:tagLst xmlns:a="http://schemas.openxmlformats.org/drawingml/2006/main" xmlns:r="http://schemas.openxmlformats.org/officeDocument/2006/relationships" xmlns:p="http://schemas.openxmlformats.org/presentationml/2006/main">
  <p:tag name="TIMING" val="|8.9|18.8|6.7|63"/>
</p:tagLst>
</file>

<file path=ppt/tags/tag33.xml><?xml version="1.0" encoding="utf-8"?>
<p:tagLst xmlns:a="http://schemas.openxmlformats.org/drawingml/2006/main" xmlns:r="http://schemas.openxmlformats.org/officeDocument/2006/relationships" xmlns:p="http://schemas.openxmlformats.org/presentationml/2006/main">
  <p:tag name="TIMING" val="|8.9|18.8|6.7|63"/>
</p:tagLst>
</file>

<file path=ppt/tags/tag34.xml><?xml version="1.0" encoding="utf-8"?>
<p:tagLst xmlns:a="http://schemas.openxmlformats.org/drawingml/2006/main" xmlns:r="http://schemas.openxmlformats.org/officeDocument/2006/relationships" xmlns:p="http://schemas.openxmlformats.org/presentationml/2006/main">
  <p:tag name="TIMING" val="|8.9|18.8|6.7|63"/>
</p:tagLst>
</file>

<file path=ppt/tags/tag35.xml><?xml version="1.0" encoding="utf-8"?>
<p:tagLst xmlns:a="http://schemas.openxmlformats.org/drawingml/2006/main" xmlns:r="http://schemas.openxmlformats.org/officeDocument/2006/relationships" xmlns:p="http://schemas.openxmlformats.org/presentationml/2006/main">
  <p:tag name="TIMING" val="|8.9|18.8|6.7|63"/>
</p:tagLst>
</file>

<file path=ppt/tags/tag36.xml><?xml version="1.0" encoding="utf-8"?>
<p:tagLst xmlns:a="http://schemas.openxmlformats.org/drawingml/2006/main" xmlns:r="http://schemas.openxmlformats.org/officeDocument/2006/relationships" xmlns:p="http://schemas.openxmlformats.org/presentationml/2006/main">
  <p:tag name="TIMING" val="|8.9|18.8|6.7|63"/>
</p:tagLst>
</file>

<file path=ppt/tags/tag37.xml><?xml version="1.0" encoding="utf-8"?>
<p:tagLst xmlns:a="http://schemas.openxmlformats.org/drawingml/2006/main" xmlns:r="http://schemas.openxmlformats.org/officeDocument/2006/relationships" xmlns:p="http://schemas.openxmlformats.org/presentationml/2006/main">
  <p:tag name="TIMING" val="|8.9|18.8|6.7|63"/>
</p:tagLst>
</file>

<file path=ppt/tags/tag38.xml><?xml version="1.0" encoding="utf-8"?>
<p:tagLst xmlns:a="http://schemas.openxmlformats.org/drawingml/2006/main" xmlns:r="http://schemas.openxmlformats.org/officeDocument/2006/relationships" xmlns:p="http://schemas.openxmlformats.org/presentationml/2006/main">
  <p:tag name="TIMING" val="|8.9|18.8|6.7|63"/>
</p:tagLst>
</file>

<file path=ppt/tags/tag39.xml><?xml version="1.0" encoding="utf-8"?>
<p:tagLst xmlns:a="http://schemas.openxmlformats.org/drawingml/2006/main" xmlns:r="http://schemas.openxmlformats.org/officeDocument/2006/relationships" xmlns:p="http://schemas.openxmlformats.org/presentationml/2006/main">
  <p:tag name="TIMING" val="|8.9|18.8|6.7|63"/>
</p:tagLst>
</file>

<file path=ppt/tags/tag4.xml><?xml version="1.0" encoding="utf-8"?>
<p:tagLst xmlns:a="http://schemas.openxmlformats.org/drawingml/2006/main" xmlns:r="http://schemas.openxmlformats.org/officeDocument/2006/relationships" xmlns:p="http://schemas.openxmlformats.org/presentationml/2006/main">
  <p:tag name="TIMING" val="|8.9|18.8|6.7|63"/>
</p:tagLst>
</file>

<file path=ppt/tags/tag40.xml><?xml version="1.0" encoding="utf-8"?>
<p:tagLst xmlns:a="http://schemas.openxmlformats.org/drawingml/2006/main" xmlns:r="http://schemas.openxmlformats.org/officeDocument/2006/relationships" xmlns:p="http://schemas.openxmlformats.org/presentationml/2006/main">
  <p:tag name="TIMING" val="|8.9|18.8|6.7|63"/>
</p:tagLst>
</file>

<file path=ppt/tags/tag41.xml><?xml version="1.0" encoding="utf-8"?>
<p:tagLst xmlns:a="http://schemas.openxmlformats.org/drawingml/2006/main" xmlns:r="http://schemas.openxmlformats.org/officeDocument/2006/relationships" xmlns:p="http://schemas.openxmlformats.org/presentationml/2006/main">
  <p:tag name="TIMING" val="|8.9|18.8|6.7|63"/>
</p:tagLst>
</file>

<file path=ppt/tags/tag42.xml><?xml version="1.0" encoding="utf-8"?>
<p:tagLst xmlns:a="http://schemas.openxmlformats.org/drawingml/2006/main" xmlns:r="http://schemas.openxmlformats.org/officeDocument/2006/relationships" xmlns:p="http://schemas.openxmlformats.org/presentationml/2006/main">
  <p:tag name="TIMING" val="|8.9|18.8|6.7|63"/>
</p:tagLst>
</file>

<file path=ppt/tags/tag43.xml><?xml version="1.0" encoding="utf-8"?>
<p:tagLst xmlns:a="http://schemas.openxmlformats.org/drawingml/2006/main" xmlns:r="http://schemas.openxmlformats.org/officeDocument/2006/relationships" xmlns:p="http://schemas.openxmlformats.org/presentationml/2006/main">
  <p:tag name="TIMING" val="|8.9|18.8|6.7|63"/>
</p:tagLst>
</file>

<file path=ppt/tags/tag44.xml><?xml version="1.0" encoding="utf-8"?>
<p:tagLst xmlns:a="http://schemas.openxmlformats.org/drawingml/2006/main" xmlns:r="http://schemas.openxmlformats.org/officeDocument/2006/relationships" xmlns:p="http://schemas.openxmlformats.org/presentationml/2006/main">
  <p:tag name="TIMING" val="|8.9|18.8|6.7|63"/>
</p:tagLst>
</file>

<file path=ppt/tags/tag45.xml><?xml version="1.0" encoding="utf-8"?>
<p:tagLst xmlns:a="http://schemas.openxmlformats.org/drawingml/2006/main" xmlns:r="http://schemas.openxmlformats.org/officeDocument/2006/relationships" xmlns:p="http://schemas.openxmlformats.org/presentationml/2006/main">
  <p:tag name="TIMING" val="|8.9|18.8|6.7|63"/>
</p:tagLst>
</file>

<file path=ppt/tags/tag46.xml><?xml version="1.0" encoding="utf-8"?>
<p:tagLst xmlns:a="http://schemas.openxmlformats.org/drawingml/2006/main" xmlns:r="http://schemas.openxmlformats.org/officeDocument/2006/relationships" xmlns:p="http://schemas.openxmlformats.org/presentationml/2006/main">
  <p:tag name="TIMING" val="|8.9|18.8|6.7|63"/>
</p:tagLst>
</file>

<file path=ppt/tags/tag47.xml><?xml version="1.0" encoding="utf-8"?>
<p:tagLst xmlns:a="http://schemas.openxmlformats.org/drawingml/2006/main" xmlns:r="http://schemas.openxmlformats.org/officeDocument/2006/relationships" xmlns:p="http://schemas.openxmlformats.org/presentationml/2006/main">
  <p:tag name="TIMING" val="|8.9|18.8|6.7|63"/>
</p:tagLst>
</file>

<file path=ppt/tags/tag48.xml><?xml version="1.0" encoding="utf-8"?>
<p:tagLst xmlns:a="http://schemas.openxmlformats.org/drawingml/2006/main" xmlns:r="http://schemas.openxmlformats.org/officeDocument/2006/relationships" xmlns:p="http://schemas.openxmlformats.org/presentationml/2006/main">
  <p:tag name="TIMING" val="|8.9|18.8|6.7|63"/>
</p:tagLst>
</file>

<file path=ppt/tags/tag49.xml><?xml version="1.0" encoding="utf-8"?>
<p:tagLst xmlns:a="http://schemas.openxmlformats.org/drawingml/2006/main" xmlns:r="http://schemas.openxmlformats.org/officeDocument/2006/relationships" xmlns:p="http://schemas.openxmlformats.org/presentationml/2006/main">
  <p:tag name="TIMING" val="|8.9|18.8|6.7|63"/>
</p:tagLst>
</file>

<file path=ppt/tags/tag5.xml><?xml version="1.0" encoding="utf-8"?>
<p:tagLst xmlns:a="http://schemas.openxmlformats.org/drawingml/2006/main" xmlns:r="http://schemas.openxmlformats.org/officeDocument/2006/relationships" xmlns:p="http://schemas.openxmlformats.org/presentationml/2006/main">
  <p:tag name="TIMING" val="|8.9|18.8|6.7|63"/>
</p:tagLst>
</file>

<file path=ppt/tags/tag50.xml><?xml version="1.0" encoding="utf-8"?>
<p:tagLst xmlns:a="http://schemas.openxmlformats.org/drawingml/2006/main" xmlns:r="http://schemas.openxmlformats.org/officeDocument/2006/relationships" xmlns:p="http://schemas.openxmlformats.org/presentationml/2006/main">
  <p:tag name="TIMING" val="|8.9|18.8|6.7|63"/>
</p:tagLst>
</file>

<file path=ppt/tags/tag6.xml><?xml version="1.0" encoding="utf-8"?>
<p:tagLst xmlns:a="http://schemas.openxmlformats.org/drawingml/2006/main" xmlns:r="http://schemas.openxmlformats.org/officeDocument/2006/relationships" xmlns:p="http://schemas.openxmlformats.org/presentationml/2006/main">
  <p:tag name="TIMING" val="|8.9|18.8|6.7|63"/>
</p:tagLst>
</file>

<file path=ppt/tags/tag7.xml><?xml version="1.0" encoding="utf-8"?>
<p:tagLst xmlns:a="http://schemas.openxmlformats.org/drawingml/2006/main" xmlns:r="http://schemas.openxmlformats.org/officeDocument/2006/relationships" xmlns:p="http://schemas.openxmlformats.org/presentationml/2006/main">
  <p:tag name="TIMING" val="|8.9|18.8|6.7|63"/>
</p:tagLst>
</file>

<file path=ppt/tags/tag8.xml><?xml version="1.0" encoding="utf-8"?>
<p:tagLst xmlns:a="http://schemas.openxmlformats.org/drawingml/2006/main" xmlns:r="http://schemas.openxmlformats.org/officeDocument/2006/relationships" xmlns:p="http://schemas.openxmlformats.org/presentationml/2006/main">
  <p:tag name="TIMING" val="|8.9|18.8|6.7|63"/>
</p:tagLst>
</file>

<file path=ppt/tags/tag9.xml><?xml version="1.0" encoding="utf-8"?>
<p:tagLst xmlns:a="http://schemas.openxmlformats.org/drawingml/2006/main" xmlns:r="http://schemas.openxmlformats.org/officeDocument/2006/relationships" xmlns:p="http://schemas.openxmlformats.org/presentationml/2006/main">
  <p:tag name="TIMING" val="|8.9|18.8|6.7|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_template.pptx" id="{872BCD01-1FE1-6446-993C-420F0D46F8F6}" vid="{7DB5C26D-EA35-4747-B349-EFE28AE20B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3437</Words>
  <Application>Microsoft Office PowerPoint</Application>
  <PresentationFormat>Widescreen</PresentationFormat>
  <Paragraphs>320</Paragraphs>
  <Slides>52</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Cambria Math</vt:lpstr>
      <vt:lpstr>Georgia</vt:lpstr>
      <vt:lpstr>Georgia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2020-07-16T03:22:53Z</cp:lastPrinted>
  <dcterms:created xsi:type="dcterms:W3CDTF">2018-11-12T05:41:16Z</dcterms:created>
  <dcterms:modified xsi:type="dcterms:W3CDTF">2020-10-12T15:40:17Z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2018-08-20T21:31:52.5878850Z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