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59" r:id="rId4"/>
    <p:sldId id="260" r:id="rId5"/>
    <p:sldId id="262" r:id="rId6"/>
    <p:sldId id="263" r:id="rId7"/>
    <p:sldId id="265" r:id="rId8"/>
    <p:sldId id="261" r:id="rId9"/>
    <p:sldId id="266" r:id="rId10"/>
    <p:sldId id="267" r:id="rId11"/>
    <p:sldId id="269" r:id="rId12"/>
    <p:sldId id="268" r:id="rId13"/>
    <p:sldId id="256" r:id="rId14"/>
    <p:sldId id="271" r:id="rId15"/>
    <p:sldId id="270" r:id="rId16"/>
    <p:sldId id="277" r:id="rId17"/>
    <p:sldId id="273" r:id="rId18"/>
    <p:sldId id="275" r:id="rId19"/>
    <p:sldId id="274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DE"/>
          </a:solidFill>
        </a:fill>
      </a:tcStyle>
    </a:wholeTbl>
    <a:band2H>
      <a:tcTxStyle/>
      <a:tcStyle>
        <a:tcBdr/>
        <a:fill>
          <a:solidFill>
            <a:srgbClr val="E6E9EF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7CC"/>
          </a:solidFill>
        </a:fill>
      </a:tcStyle>
    </a:wholeTbl>
    <a:band2H>
      <a:tcTxStyle/>
      <a:tcStyle>
        <a:tcBdr/>
        <a:fill>
          <a:solidFill>
            <a:srgbClr val="F9ECE7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DDE9"/>
          </a:solidFill>
        </a:fill>
      </a:tcStyle>
    </a:wholeTbl>
    <a:band2H>
      <a:tcTxStyle/>
      <a:tcStyle>
        <a:tcBdr/>
        <a:fill>
          <a:solidFill>
            <a:srgbClr val="EAEFF4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08" autoAdjust="0"/>
  </p:normalViewPr>
  <p:slideViewPr>
    <p:cSldViewPr snapToGrid="0">
      <p:cViewPr varScale="1">
        <p:scale>
          <a:sx n="84" d="100"/>
          <a:sy n="84" d="100"/>
        </p:scale>
        <p:origin x="14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Axe maximizes bit savings while satisfying user-defined quality constraints</a:t>
            </a:r>
          </a:p>
          <a:p>
            <a:endParaRPr lang="en-US" dirty="0"/>
          </a:p>
          <a:p>
            <a:r>
              <a:rPr lang="en-US" dirty="0"/>
              <a:t>They use Axe to explore instruction-level precision reduction on PERFECT benchmark suite</a:t>
            </a:r>
          </a:p>
        </p:txBody>
      </p:sp>
    </p:spTree>
    <p:extLst>
      <p:ext uri="{BB962C8B-B14F-4D97-AF65-F5344CB8AC3E}">
        <p14:creationId xmlns:p14="http://schemas.microsoft.com/office/powerpoint/2010/main" val="736747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instructions, </a:t>
            </a:r>
            <a:r>
              <a:rPr lang="en-US" dirty="0" err="1"/>
              <a:t>r_q_type</a:t>
            </a:r>
            <a:r>
              <a:rPr lang="en-US" dirty="0"/>
              <a:t> is the type of error, and </a:t>
            </a:r>
            <a:r>
              <a:rPr lang="en-US" dirty="0" err="1"/>
              <a:t>R_q_amt</a:t>
            </a:r>
            <a:r>
              <a:rPr lang="en-US" dirty="0"/>
              <a:t> is the amount of acceptable error</a:t>
            </a:r>
          </a:p>
        </p:txBody>
      </p:sp>
    </p:spTree>
    <p:extLst>
      <p:ext uri="{BB962C8B-B14F-4D97-AF65-F5344CB8AC3E}">
        <p14:creationId xmlns:p14="http://schemas.microsoft.com/office/powerpoint/2010/main" val="3408850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APE – Approximate processing elements. Connected in a systolic array fashion. Results stored in their own accumulator registers.</a:t>
            </a:r>
          </a:p>
          <a:p>
            <a:r>
              <a:rPr lang="en-US" dirty="0"/>
              <a:t>	-&gt;in a typical instruction APE operates over multiple cycles with new input operands fed in every cycle from neighboring APEs to the left and top of it.</a:t>
            </a:r>
          </a:p>
          <a:p>
            <a:r>
              <a:rPr lang="en-US" dirty="0"/>
              <a:t>	-&gt; APE elements optimized to carry </a:t>
            </a:r>
            <a:r>
              <a:rPr lang="en-US" dirty="0" err="1"/>
              <a:t>oout</a:t>
            </a:r>
            <a:r>
              <a:rPr lang="en-US" dirty="0"/>
              <a:t> vector-vector reduction operations such as Dot product, Euclidean distance, etc. </a:t>
            </a:r>
          </a:p>
          <a:p>
            <a:endParaRPr lang="en-US" dirty="0"/>
          </a:p>
          <a:p>
            <a:r>
              <a:rPr lang="en-US" dirty="0"/>
              <a:t>MAPEs – Mixed Accuracy Processing elements. Mapes in each set (top or left) operate together in a Single-instruction-multiple-data fashion.</a:t>
            </a:r>
          </a:p>
          <a:p>
            <a:r>
              <a:rPr lang="en-US" dirty="0"/>
              <a:t>	-&gt;operate in reduction mode, streaming mode, self-operand mode</a:t>
            </a:r>
          </a:p>
          <a:p>
            <a:r>
              <a:rPr lang="en-US" dirty="0"/>
              <a:t>	-&gt;execute a mix of arithmetic and control instructions. </a:t>
            </a:r>
          </a:p>
          <a:p>
            <a:r>
              <a:rPr lang="en-US" dirty="0"/>
              <a:t>	-&gt; Mapes tailored to complex reductions performed on intermediate data such as min/max operations, kernel functions like tanh, exponentials etc.</a:t>
            </a:r>
          </a:p>
          <a:p>
            <a:endParaRPr lang="en-US" dirty="0"/>
          </a:p>
          <a:p>
            <a:r>
              <a:rPr lang="en-US" dirty="0"/>
              <a:t>Completely accurate processing elements – similar to conventional scalar microprocessor</a:t>
            </a:r>
          </a:p>
          <a:p>
            <a:endParaRPr lang="en-US" dirty="0"/>
          </a:p>
          <a:p>
            <a:r>
              <a:rPr lang="en-US" dirty="0"/>
              <a:t>Quality control units interprets quality fields in instructions and translates them into hardware accuracy knobs for the APE and MAPE processing elements</a:t>
            </a:r>
          </a:p>
          <a:p>
            <a:r>
              <a:rPr lang="en-US" dirty="0"/>
              <a:t>	-&gt;doing approximation via precision scaling</a:t>
            </a:r>
          </a:p>
        </p:txBody>
      </p:sp>
    </p:spTree>
    <p:extLst>
      <p:ext uri="{BB962C8B-B14F-4D97-AF65-F5344CB8AC3E}">
        <p14:creationId xmlns:p14="http://schemas.microsoft.com/office/powerpoint/2010/main" val="924367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Up/down precision scaling – takes in number of bits to precision scale, truncates LSB. However if the value is larger than 2</a:t>
            </a:r>
          </a:p>
          <a:p>
            <a:endParaRPr lang="en-US" dirty="0"/>
          </a:p>
          <a:p>
            <a:r>
              <a:rPr lang="en-US" dirty="0"/>
              <a:t>Precision scaling with error compensation. If positive or negative error is greater than twice the other, comparator threshold is increased or decreased.</a:t>
            </a:r>
          </a:p>
          <a:p>
            <a:r>
              <a:rPr lang="en-US" dirty="0"/>
              <a:t>	-&gt;hardware controls the threshold at which rounding occurs via a comparator</a:t>
            </a:r>
          </a:p>
          <a:p>
            <a:r>
              <a:rPr lang="en-US" dirty="0"/>
              <a:t>	-&gt;trying to leverage the fact that some errors will be positive and some will be negative. So if more negative error, increase threshold such that</a:t>
            </a:r>
          </a:p>
          <a:p>
            <a:r>
              <a:rPr lang="en-US" dirty="0"/>
              <a:t>		more values are rounded down (introducing more positive errors). Significantly improved energy-quality tradeoff</a:t>
            </a:r>
          </a:p>
          <a:p>
            <a:endParaRPr lang="en-US" dirty="0"/>
          </a:p>
          <a:p>
            <a:r>
              <a:rPr lang="en-US" dirty="0"/>
              <a:t>Dynamic precision scaling </a:t>
            </a:r>
          </a:p>
          <a:p>
            <a:r>
              <a:rPr lang="en-US" dirty="0"/>
              <a:t>	-&gt;number of bits to precision scale is changed dynamically during instruction execution based on actual error value</a:t>
            </a:r>
          </a:p>
        </p:txBody>
      </p:sp>
    </p:spTree>
    <p:extLst>
      <p:ext uri="{BB962C8B-B14F-4D97-AF65-F5344CB8AC3E}">
        <p14:creationId xmlns:p14="http://schemas.microsoft.com/office/powerpoint/2010/main" val="206092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Reduction in switching activity – less 1s since LSB is truncated</a:t>
            </a:r>
          </a:p>
          <a:p>
            <a:r>
              <a:rPr lang="en-US" dirty="0"/>
              <a:t>Clock gating of registers – bit slices of registers can be clock gated to further enhance energy efficiency.</a:t>
            </a:r>
          </a:p>
          <a:p>
            <a:r>
              <a:rPr lang="en-US" dirty="0"/>
              <a:t>	-&gt;basically when no activity at a register input, no need to clock the register. Enable signal from reg can be </a:t>
            </a:r>
            <a:r>
              <a:rPr lang="en-US" dirty="0" err="1"/>
              <a:t>and’d</a:t>
            </a:r>
            <a:r>
              <a:rPr lang="en-US" dirty="0"/>
              <a:t> with clock (and latched so doesn’t toggle)</a:t>
            </a:r>
          </a:p>
          <a:p>
            <a:endParaRPr lang="en-US" dirty="0"/>
          </a:p>
          <a:p>
            <a:r>
              <a:rPr lang="en-US" dirty="0"/>
              <a:t>Voltage scaling – precision scaling leads to reduction in circuit delay due to reduction in the critical path. Reduce supply voltage to APE and MAPE elements.</a:t>
            </a:r>
          </a:p>
          <a:p>
            <a:r>
              <a:rPr lang="en-US" dirty="0"/>
              <a:t>	-&gt;only to exploit timing slack created by precision scaling</a:t>
            </a:r>
          </a:p>
        </p:txBody>
      </p:sp>
    </p:spTree>
    <p:extLst>
      <p:ext uri="{BB962C8B-B14F-4D97-AF65-F5344CB8AC3E}">
        <p14:creationId xmlns:p14="http://schemas.microsoft.com/office/powerpoint/2010/main" val="4069487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</a:t>
            </a:r>
            <a:r>
              <a:rPr lang="en-US" dirty="0" err="1"/>
              <a:t>Modelsim</a:t>
            </a:r>
            <a:r>
              <a:rPr lang="en-US" dirty="0"/>
              <a:t> to simulate complete applications at RTL level. </a:t>
            </a:r>
          </a:p>
          <a:p>
            <a:endParaRPr lang="en-US" dirty="0"/>
          </a:p>
          <a:p>
            <a:r>
              <a:rPr lang="en-US" dirty="0"/>
              <a:t>Quality fields of quality programmable instructions were set empirically using greedy auto-tuning procedure</a:t>
            </a:r>
          </a:p>
          <a:p>
            <a:r>
              <a:rPr lang="en-US" dirty="0"/>
              <a:t>	-&gt;Similar algorithm as first paper, except they first set all quality programmable instructions to fully accurate.</a:t>
            </a:r>
          </a:p>
          <a:p>
            <a:r>
              <a:rPr lang="en-US" dirty="0"/>
              <a:t>		Then, the program is energy profiled to identify the most energy consuming instructions and relaxed their accuracy of instructions in steps 2.5%</a:t>
            </a:r>
          </a:p>
          <a:p>
            <a:r>
              <a:rPr lang="en-US" dirty="0"/>
              <a:t>		This is repeated until the application level quality constraint is violated.</a:t>
            </a:r>
          </a:p>
          <a:p>
            <a:endParaRPr lang="en-US" dirty="0"/>
          </a:p>
          <a:p>
            <a:r>
              <a:rPr lang="en-US" dirty="0"/>
              <a:t>Figure on the right shows normalized energy consumption at different output quality targets for all applications. Energy is normalized to base case where all quality</a:t>
            </a:r>
          </a:p>
          <a:p>
            <a:r>
              <a:rPr lang="en-US" dirty="0"/>
              <a:t>Programmable instructions are executed in a fully accurate manner.</a:t>
            </a:r>
          </a:p>
          <a:p>
            <a:r>
              <a:rPr lang="en-US" dirty="0"/>
              <a:t>-&gt;can see that energy benefits can be large for virtually no loss</a:t>
            </a:r>
          </a:p>
          <a:p>
            <a:r>
              <a:rPr lang="en-US" dirty="0"/>
              <a:t>-&gt;on average, quality programmability results in 1.3x, 1.6x, and 1.85x energy savings at the different quality levels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-&gt;however the fully accurate execution doesn’t take parallelism into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8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Bit savings quantifies how aggressively precision can be reduced over execution of an approximate program</a:t>
            </a:r>
          </a:p>
          <a:p>
            <a:endParaRPr lang="en-US" dirty="0"/>
          </a:p>
          <a:p>
            <a:r>
              <a:rPr lang="en-US" dirty="0"/>
              <a:t>For floating point instructions, precision variables </a:t>
            </a:r>
            <a:r>
              <a:rPr lang="en-US" dirty="0" err="1"/>
              <a:t>r,a</a:t>
            </a:r>
            <a:r>
              <a:rPr lang="en-US" dirty="0"/>
              <a:t> get computed over mantissa bits</a:t>
            </a:r>
          </a:p>
        </p:txBody>
      </p:sp>
    </p:spTree>
    <p:extLst>
      <p:ext uri="{BB962C8B-B14F-4D97-AF65-F5344CB8AC3E}">
        <p14:creationId xmlns:p14="http://schemas.microsoft.com/office/powerpoint/2010/main" val="83883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low-precision arithmetic and load instructions, ACCEPT truncates destination register value after the operation executed</a:t>
            </a:r>
          </a:p>
          <a:p>
            <a:r>
              <a:rPr lang="en-US" dirty="0"/>
              <a:t>On low precision stores, ACCEPT truncates data register value before its written to memory</a:t>
            </a:r>
          </a:p>
          <a:p>
            <a:endParaRPr lang="en-US" dirty="0"/>
          </a:p>
          <a:p>
            <a:r>
              <a:rPr lang="en-US" dirty="0"/>
              <a:t>Instrumentation pass is to collect dynamic statistics to analyze the framework performance</a:t>
            </a:r>
          </a:p>
        </p:txBody>
      </p:sp>
    </p:spTree>
    <p:extLst>
      <p:ext uri="{BB962C8B-B14F-4D97-AF65-F5344CB8AC3E}">
        <p14:creationId xmlns:p14="http://schemas.microsoft.com/office/powerpoint/2010/main" val="152824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Output quality score and bit savings score both calculated by combining the ILPC parameters with execution statistics gathered from the instrumentation pass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Autotuner</a:t>
            </a:r>
            <a:r>
              <a:rPr lang="en-US" dirty="0"/>
              <a:t> finds ILPC that maximizes bit savings while satisfying the user-provided quality constraints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Autotuner</a:t>
            </a:r>
            <a:r>
              <a:rPr lang="en-US" dirty="0"/>
              <a:t> is an iterative greedy search algorithm. Finds local-minimum configuration in O(M^2 * n). Not global solution, but typically we never deal with global solutions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-&gt;Algorithm uses trial and error approach. At each step of its search, the </a:t>
            </a:r>
            <a:r>
              <a:rPr lang="en-US" dirty="0" err="1"/>
              <a:t>autotuner</a:t>
            </a:r>
            <a:r>
              <a:rPr lang="en-US" dirty="0"/>
              <a:t> identifies the instruction that affects the output the least, and relaxes its precision by a single bit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-&gt; this continues until the user defined quality metrics are violated</a:t>
            </a:r>
          </a:p>
        </p:txBody>
      </p:sp>
    </p:spTree>
    <p:extLst>
      <p:ext uri="{BB962C8B-B14F-4D97-AF65-F5344CB8AC3E}">
        <p14:creationId xmlns:p14="http://schemas.microsoft.com/office/powerpoint/2010/main" val="123375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savings at different signal to noise ratios. Higher ratio =&gt; better quality result, so energy savings should be less</a:t>
            </a:r>
          </a:p>
          <a:p>
            <a:endParaRPr lang="en-US" dirty="0"/>
          </a:p>
          <a:p>
            <a:r>
              <a:rPr lang="en-US" dirty="0"/>
              <a:t>Dynamic instruction count takes into consideration sections of </a:t>
            </a:r>
            <a:r>
              <a:rPr lang="en-US" dirty="0" err="1"/>
              <a:t>iterable</a:t>
            </a:r>
            <a:r>
              <a:rPr lang="en-US" dirty="0"/>
              <a:t> code like for loops, recursion etc.</a:t>
            </a:r>
          </a:p>
          <a:p>
            <a:endParaRPr lang="en-US" dirty="0"/>
          </a:p>
          <a:p>
            <a:r>
              <a:rPr lang="en-US" dirty="0"/>
              <a:t>Approximate static count is the number of static instructions that are safe-to-approximate according to the ACCEPT compiler</a:t>
            </a:r>
          </a:p>
          <a:p>
            <a:r>
              <a:rPr lang="en-US" dirty="0"/>
              <a:t>	-&gt;The more safe-to-approximate static instructions the more work the </a:t>
            </a:r>
            <a:r>
              <a:rPr lang="en-US" dirty="0" err="1"/>
              <a:t>autotuner</a:t>
            </a:r>
            <a:r>
              <a:rPr lang="en-US" dirty="0"/>
              <a:t> will have to perform (bigger space of solutions)</a:t>
            </a:r>
          </a:p>
          <a:p>
            <a:endParaRPr lang="en-US" dirty="0"/>
          </a:p>
          <a:p>
            <a:r>
              <a:rPr lang="en-US" dirty="0"/>
              <a:t>Approximate dynamic ratio is the ratio of safe-to-approximate dynamic instructions to total dynamic instructions</a:t>
            </a:r>
          </a:p>
          <a:p>
            <a:endParaRPr lang="en-US" dirty="0"/>
          </a:p>
          <a:p>
            <a:r>
              <a:rPr lang="en-US" dirty="0"/>
              <a:t>Large approximate dynamic ratio, lots of approximation can be done on these benchmarks</a:t>
            </a:r>
          </a:p>
          <a:p>
            <a:endParaRPr lang="en-US" dirty="0"/>
          </a:p>
          <a:p>
            <a:r>
              <a:rPr lang="en-US" dirty="0"/>
              <a:t>Most of the not safe-to-approximate instructions are branches or pointer arithmetic used for address computation</a:t>
            </a:r>
          </a:p>
          <a:p>
            <a:endParaRPr lang="en-US" dirty="0"/>
          </a:p>
          <a:p>
            <a:r>
              <a:rPr lang="en-US" dirty="0"/>
              <a:t>LOOK UP HOW PERFECT BENCHMARK EVALUATES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3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 functions are from standard C math functions</a:t>
            </a:r>
          </a:p>
          <a:p>
            <a:r>
              <a:rPr lang="en-US" dirty="0"/>
              <a:t>Aggregate is the aggregate bit-savings for each benchmark averaged over all benchmarks</a:t>
            </a:r>
          </a:p>
          <a:p>
            <a:endParaRPr lang="en-US" dirty="0"/>
          </a:p>
          <a:p>
            <a:r>
              <a:rPr lang="en-US" dirty="0"/>
              <a:t>Clear trend of the lower the quality of target, the higher the bit savings</a:t>
            </a:r>
          </a:p>
          <a:p>
            <a:endParaRPr lang="en-US" dirty="0"/>
          </a:p>
          <a:p>
            <a:r>
              <a:rPr lang="en-US" dirty="0"/>
              <a:t>Bit-savings for integer arithmetic remains large due to the most-significant bits being able to be trimmed without having a large effect on the final output</a:t>
            </a:r>
          </a:p>
        </p:txBody>
      </p:sp>
    </p:spTree>
    <p:extLst>
      <p:ext uri="{BB962C8B-B14F-4D97-AF65-F5344CB8AC3E}">
        <p14:creationId xmlns:p14="http://schemas.microsoft.com/office/powerpoint/2010/main" val="337343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Authors use the result of the study to motivate the need to design precision scalable architectures, that can graciously translate bit-savings to energy savings</a:t>
            </a:r>
          </a:p>
          <a:p>
            <a:endParaRPr lang="en-US" dirty="0"/>
          </a:p>
          <a:p>
            <a:r>
              <a:rPr lang="en-US" dirty="0"/>
              <a:t>Need to exhibit mechanism to dynamically scale precision in memory and compute pipelines</a:t>
            </a:r>
          </a:p>
          <a:p>
            <a:endParaRPr lang="en-US" dirty="0"/>
          </a:p>
          <a:p>
            <a:r>
              <a:rPr lang="en-US" dirty="0"/>
              <a:t>They point to another paper with an architecture called Quora, that is one of the first precision-scalable architectures. I will discuss this paper next</a:t>
            </a:r>
          </a:p>
        </p:txBody>
      </p:sp>
    </p:spTree>
    <p:extLst>
      <p:ext uri="{BB962C8B-B14F-4D97-AF65-F5344CB8AC3E}">
        <p14:creationId xmlns:p14="http://schemas.microsoft.com/office/powerpoint/2010/main" val="49983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Quality fields that explicitly indicate the desired accuracy level that MUST be guaranteed during execution</a:t>
            </a:r>
          </a:p>
        </p:txBody>
      </p:sp>
    </p:spTree>
    <p:extLst>
      <p:ext uri="{BB962C8B-B14F-4D97-AF65-F5344CB8AC3E}">
        <p14:creationId xmlns:p14="http://schemas.microsoft.com/office/powerpoint/2010/main" val="227777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Streaming memory banks are FIFO buffers. Can be individually addressed and data vectors can be read or written</a:t>
            </a:r>
          </a:p>
          <a:p>
            <a:endParaRPr lang="en-US" dirty="0"/>
          </a:p>
          <a:p>
            <a:r>
              <a:rPr lang="en-US" dirty="0"/>
              <a:t>2D array of processing elements, each containing an accumulator register. Data can be scanned in/out by row or column</a:t>
            </a:r>
          </a:p>
          <a:p>
            <a:endParaRPr lang="en-US" dirty="0"/>
          </a:p>
          <a:p>
            <a:r>
              <a:rPr lang="en-US" dirty="0"/>
              <a:t>1D arrays operate in a single-instruction-multiple-data fashion. Each element has an accumulator register, small register file, and a mask register</a:t>
            </a:r>
          </a:p>
          <a:p>
            <a:endParaRPr lang="en-US" dirty="0"/>
          </a:p>
          <a:p>
            <a:r>
              <a:rPr lang="en-US" dirty="0"/>
              <a:t>Error register holds estimate of actual error incurred during execution of the quality programmable instructions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2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Presentation TitleWith Two Lines"/>
          <p:cNvSpPr txBox="1">
            <a:spLocks noGrp="1"/>
          </p:cNvSpPr>
          <p:nvPr>
            <p:ph type="title" hasCustomPrompt="1"/>
          </p:nvPr>
        </p:nvSpPr>
        <p:spPr>
          <a:xfrm>
            <a:off x="871297" y="1676187"/>
            <a:ext cx="8272703" cy="133428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t>Presentation TitleWith Two Lines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1299" y="3095755"/>
            <a:ext cx="8681356" cy="581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extBox 4"/>
          <p:cNvSpPr txBox="1"/>
          <p:nvPr/>
        </p:nvSpPr>
        <p:spPr>
          <a:xfrm>
            <a:off x="832405" y="1042513"/>
            <a:ext cx="207904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Department of Electrical &amp; Computer Engineering</a:t>
            </a:r>
          </a:p>
        </p:txBody>
      </p:sp>
      <p:sp>
        <p:nvSpPr>
          <p:cNvPr id="30" name="Presentation TitleWith Two Lines"/>
          <p:cNvSpPr txBox="1">
            <a:spLocks noGrp="1"/>
          </p:cNvSpPr>
          <p:nvPr>
            <p:ph type="title" hasCustomPrompt="1"/>
          </p:nvPr>
        </p:nvSpPr>
        <p:spPr>
          <a:xfrm>
            <a:off x="871297" y="2140561"/>
            <a:ext cx="8272703" cy="133428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t>Presentation TitleWith Two Lines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1299" y="3560128"/>
            <a:ext cx="8681356" cy="581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xfrm>
            <a:off x="289955" y="1126476"/>
            <a:ext cx="8545932" cy="34554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89955" y="297504"/>
            <a:ext cx="8545932" cy="9303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7"/>
          <p:cNvSpPr/>
          <p:nvPr/>
        </p:nvSpPr>
        <p:spPr>
          <a:xfrm>
            <a:off x="0" y="4841890"/>
            <a:ext cx="9144001" cy="30161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509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TextBox 8"/>
          <p:cNvSpPr txBox="1"/>
          <p:nvPr/>
        </p:nvSpPr>
        <p:spPr>
          <a:xfrm>
            <a:off x="45722" y="4835723"/>
            <a:ext cx="905255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Department of Electrical &amp; Computer Engineering</a:t>
            </a:r>
          </a:p>
        </p:txBody>
      </p:sp>
      <p:sp>
        <p:nvSpPr>
          <p:cNvPr id="65" name="Rectangle 11"/>
          <p:cNvSpPr/>
          <p:nvPr/>
        </p:nvSpPr>
        <p:spPr>
          <a:xfrm>
            <a:off x="8779148" y="4831548"/>
            <a:ext cx="386636" cy="311953"/>
          </a:xfrm>
          <a:prstGeom prst="rect">
            <a:avLst/>
          </a:prstGeom>
          <a:solidFill>
            <a:srgbClr val="F370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6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844" y="4887755"/>
            <a:ext cx="294101" cy="19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3" y="4885880"/>
            <a:ext cx="533124" cy="23298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Body Level One…"/>
          <p:cNvSpPr txBox="1">
            <a:spLocks noGrp="1"/>
          </p:cNvSpPr>
          <p:nvPr>
            <p:ph type="body" idx="1"/>
          </p:nvPr>
        </p:nvSpPr>
        <p:spPr>
          <a:xfrm>
            <a:off x="293820" y="1516433"/>
            <a:ext cx="8512250" cy="30655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93821" y="874126"/>
            <a:ext cx="8512249" cy="5810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289955" y="267688"/>
            <a:ext cx="8516116" cy="83701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93820" y="1977556"/>
            <a:ext cx="4142773" cy="25149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3821" y="1695168"/>
            <a:ext cx="4142772" cy="242048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196157" y="1695168"/>
            <a:ext cx="4142773" cy="242048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93820" y="894003"/>
            <a:ext cx="8793490" cy="5810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89955" y="287566"/>
            <a:ext cx="8558853" cy="83701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7"/>
          <p:cNvSpPr/>
          <p:nvPr/>
        </p:nvSpPr>
        <p:spPr>
          <a:xfrm>
            <a:off x="0" y="4841890"/>
            <a:ext cx="9144001" cy="30161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509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extBox 8"/>
          <p:cNvSpPr txBox="1"/>
          <p:nvPr/>
        </p:nvSpPr>
        <p:spPr>
          <a:xfrm>
            <a:off x="45722" y="4835723"/>
            <a:ext cx="905255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Department of Electrical &amp; Computer Engineering</a:t>
            </a:r>
          </a:p>
        </p:txBody>
      </p:sp>
      <p:sp>
        <p:nvSpPr>
          <p:cNvPr id="101" name="Rectangle 11"/>
          <p:cNvSpPr/>
          <p:nvPr/>
        </p:nvSpPr>
        <p:spPr>
          <a:xfrm>
            <a:off x="8779148" y="4831548"/>
            <a:ext cx="386636" cy="311953"/>
          </a:xfrm>
          <a:prstGeom prst="rect">
            <a:avLst/>
          </a:prstGeom>
          <a:solidFill>
            <a:srgbClr val="F370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844" y="4887755"/>
            <a:ext cx="294101" cy="19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3" y="4885880"/>
            <a:ext cx="533124" cy="23298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  <a:defRPr>
                <a:solidFill>
                  <a:srgbClr val="888888"/>
                </a:solidFill>
              </a:defRPr>
            </a:lvl1pPr>
            <a:lvl2pPr marL="0" indent="342900" algn="ctr">
              <a:buClrTx/>
              <a:buSzTx/>
              <a:buNone/>
              <a:defRPr>
                <a:solidFill>
                  <a:srgbClr val="888888"/>
                </a:solidFill>
              </a:defRPr>
            </a:lvl2pPr>
            <a:lvl3pPr marL="0" indent="685800" algn="ctr">
              <a:buClrTx/>
              <a:buSzTx/>
              <a:buNone/>
              <a:defRPr>
                <a:solidFill>
                  <a:srgbClr val="888888"/>
                </a:solidFill>
              </a:defRPr>
            </a:lvl3pPr>
            <a:lvl4pPr marL="0" indent="1028700" algn="ctr">
              <a:buClrTx/>
              <a:buSzTx/>
              <a:buNone/>
              <a:defRPr>
                <a:solidFill>
                  <a:srgbClr val="888888"/>
                </a:solidFill>
              </a:defRPr>
            </a:lvl4pPr>
            <a:lvl5pPr marL="0" indent="1371600" algn="ctr">
              <a:buClrTx/>
              <a:buSz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4841890"/>
            <a:ext cx="9144001" cy="30161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509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extBox 8"/>
          <p:cNvSpPr txBox="1"/>
          <p:nvPr/>
        </p:nvSpPr>
        <p:spPr>
          <a:xfrm>
            <a:off x="45722" y="4835723"/>
            <a:ext cx="905255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Department of Electrical &amp; Computer Engineering</a:t>
            </a:r>
          </a:p>
        </p:txBody>
      </p:sp>
      <p:sp>
        <p:nvSpPr>
          <p:cNvPr id="4" name="Rectangle 11"/>
          <p:cNvSpPr/>
          <p:nvPr/>
        </p:nvSpPr>
        <p:spPr>
          <a:xfrm>
            <a:off x="8779148" y="4831548"/>
            <a:ext cx="386636" cy="311953"/>
          </a:xfrm>
          <a:prstGeom prst="rect">
            <a:avLst/>
          </a:prstGeom>
          <a:solidFill>
            <a:srgbClr val="F370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8844" y="4887755"/>
            <a:ext cx="294101" cy="19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3" descr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03" y="4885880"/>
            <a:ext cx="533124" cy="23298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289955" y="188176"/>
            <a:ext cx="8455460" cy="837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EDB286"/>
        </a:buClr>
        <a:buSzPct val="75000"/>
        <a:buFontTx/>
        <a:buChar char="■"/>
        <a:tabLst/>
        <a:defRPr sz="2000" b="0" i="0" u="none" strike="noStrike" cap="none" spc="0" baseline="0">
          <a:solidFill>
            <a:schemeClr val="accent1"/>
          </a:solidFill>
          <a:uFillTx/>
          <a:latin typeface="Cambria"/>
          <a:ea typeface="Cambria"/>
          <a:cs typeface="Cambria"/>
          <a:sym typeface="Cambria"/>
        </a:defRPr>
      </a:lvl1pPr>
      <a:lvl2pPr marL="482600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EDB286"/>
        </a:buClr>
        <a:buSzPct val="75000"/>
        <a:buFontTx/>
        <a:buChar char="■"/>
        <a:tabLst/>
        <a:defRPr sz="2000" b="0" i="0" u="none" strike="noStrike" cap="none" spc="0" baseline="0">
          <a:solidFill>
            <a:schemeClr val="accent1"/>
          </a:solidFill>
          <a:uFillTx/>
          <a:latin typeface="Cambria"/>
          <a:ea typeface="Cambria"/>
          <a:cs typeface="Cambria"/>
          <a:sym typeface="Cambria"/>
        </a:defRPr>
      </a:lvl2pPr>
      <a:lvl3pPr marL="711200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EDB286"/>
        </a:buClr>
        <a:buSzPct val="75000"/>
        <a:buFontTx/>
        <a:buChar char="■"/>
        <a:tabLst/>
        <a:defRPr sz="2000" b="0" i="0" u="none" strike="noStrike" cap="none" spc="0" baseline="0">
          <a:solidFill>
            <a:schemeClr val="accent1"/>
          </a:solidFill>
          <a:uFillTx/>
          <a:latin typeface="Cambria"/>
          <a:ea typeface="Cambria"/>
          <a:cs typeface="Cambria"/>
          <a:sym typeface="Cambria"/>
        </a:defRPr>
      </a:lvl3pPr>
      <a:lvl4pPr marL="939800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EDB286"/>
        </a:buClr>
        <a:buSzPct val="75000"/>
        <a:buFontTx/>
        <a:buChar char="■"/>
        <a:tabLst/>
        <a:defRPr sz="2000" b="0" i="0" u="none" strike="noStrike" cap="none" spc="0" baseline="0">
          <a:solidFill>
            <a:schemeClr val="accent1"/>
          </a:solidFill>
          <a:uFillTx/>
          <a:latin typeface="Cambria"/>
          <a:ea typeface="Cambria"/>
          <a:cs typeface="Cambria"/>
          <a:sym typeface="Cambria"/>
        </a:defRPr>
      </a:lvl4pPr>
      <a:lvl5pPr marL="1168400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EDB286"/>
        </a:buClr>
        <a:buSzPct val="75000"/>
        <a:buFontTx/>
        <a:buChar char="■"/>
        <a:tabLst/>
        <a:defRPr sz="2000" b="0" i="0" u="none" strike="noStrike" cap="none" spc="0" baseline="0">
          <a:solidFill>
            <a:schemeClr val="accent1"/>
          </a:solidFill>
          <a:uFillTx/>
          <a:latin typeface="Cambria"/>
          <a:ea typeface="Cambria"/>
          <a:cs typeface="Cambria"/>
          <a:sym typeface="Cambria"/>
        </a:defRPr>
      </a:lvl5pPr>
      <a:lvl6pPr marL="1403350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EDB286"/>
        </a:buClr>
        <a:buSzPct val="75000"/>
        <a:buFontTx/>
        <a:buChar char="■"/>
        <a:tabLst/>
        <a:defRPr sz="2000" b="0" i="0" u="none" strike="noStrike" cap="none" spc="0" baseline="0">
          <a:solidFill>
            <a:schemeClr val="accent1"/>
          </a:solidFill>
          <a:uFillTx/>
          <a:latin typeface="Cambria"/>
          <a:ea typeface="Cambria"/>
          <a:cs typeface="Cambria"/>
          <a:sym typeface="Cambria"/>
        </a:defRPr>
      </a:lvl6pPr>
      <a:lvl7pPr marL="1628775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EDB286"/>
        </a:buClr>
        <a:buSzPct val="75000"/>
        <a:buFontTx/>
        <a:buChar char="■"/>
        <a:tabLst/>
        <a:defRPr sz="2000" b="0" i="0" u="none" strike="noStrike" cap="none" spc="0" baseline="0">
          <a:solidFill>
            <a:schemeClr val="accent1"/>
          </a:solidFill>
          <a:uFillTx/>
          <a:latin typeface="Cambria"/>
          <a:ea typeface="Cambria"/>
          <a:cs typeface="Cambria"/>
          <a:sym typeface="Cambria"/>
        </a:defRPr>
      </a:lvl7pPr>
      <a:lvl8pPr marL="1855788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EDB286"/>
        </a:buClr>
        <a:buSzPct val="75000"/>
        <a:buFontTx/>
        <a:buChar char="■"/>
        <a:tabLst/>
        <a:defRPr sz="2000" b="0" i="0" u="none" strike="noStrike" cap="none" spc="0" baseline="0">
          <a:solidFill>
            <a:schemeClr val="accent1"/>
          </a:solidFill>
          <a:uFillTx/>
          <a:latin typeface="Cambria"/>
          <a:ea typeface="Cambria"/>
          <a:cs typeface="Cambria"/>
          <a:sym typeface="Cambria"/>
        </a:defRPr>
      </a:lvl8pPr>
      <a:lvl9pPr marL="2082800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EDB286"/>
        </a:buClr>
        <a:buSzPct val="75000"/>
        <a:buFontTx/>
        <a:buChar char="■"/>
        <a:tabLst/>
        <a:defRPr sz="2000" b="0" i="0" u="none" strike="noStrike" cap="none" spc="0" baseline="0">
          <a:solidFill>
            <a:schemeClr val="accent1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2A9A-1427-4AF2-8289-B8608218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Approximating to the Last Bit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4265C-3F7A-4670-AC81-6D8FC244E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Thierry Moreau, Adrian Sampson, Luiz </a:t>
            </a:r>
            <a:r>
              <a:rPr lang="en-US" dirty="0" err="1"/>
              <a:t>Ceze</a:t>
            </a:r>
            <a:r>
              <a:rPr lang="en-US" dirty="0"/>
              <a:t>, Mark Oskin</a:t>
            </a:r>
          </a:p>
          <a:p>
            <a:endParaRPr lang="en-US" dirty="0"/>
          </a:p>
          <a:p>
            <a:r>
              <a:rPr lang="en-US" dirty="0"/>
              <a:t>Presented by Brit Chesley</a:t>
            </a:r>
          </a:p>
        </p:txBody>
      </p:sp>
    </p:spTree>
    <p:extLst>
      <p:ext uri="{BB962C8B-B14F-4D97-AF65-F5344CB8AC3E}">
        <p14:creationId xmlns:p14="http://schemas.microsoft.com/office/powerpoint/2010/main" val="70297588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3256B-B309-4294-96B3-8A68D4B94BF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89955" y="1977556"/>
            <a:ext cx="4142773" cy="2514932"/>
          </a:xfrm>
        </p:spPr>
        <p:txBody>
          <a:bodyPr/>
          <a:lstStyle/>
          <a:p>
            <a:r>
              <a:rPr lang="en-US" dirty="0"/>
              <a:t>Software expresses tolerance for approximation via the ISA</a:t>
            </a:r>
          </a:p>
          <a:p>
            <a:pPr lvl="1"/>
            <a:r>
              <a:rPr lang="en-US" dirty="0"/>
              <a:t>Instructions have quality fields</a:t>
            </a:r>
          </a:p>
          <a:p>
            <a:r>
              <a:rPr lang="en-US" dirty="0"/>
              <a:t>Need hardware to support the ISA</a:t>
            </a:r>
          </a:p>
          <a:p>
            <a:pPr lvl="1"/>
            <a:r>
              <a:rPr lang="en-US" dirty="0"/>
              <a:t>Quality programmable micro-architecture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C033C-7F84-4214-B272-E8BD80043A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Generally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A1ED4-992D-4ADD-9FA0-B68D6F2204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QUORA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C02C5-666B-4858-B130-6F841F036D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Quality-programmable processors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87A63B-2C63-45BA-8A27-78E86C0FD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3C9F7A2-D068-469D-9A30-F49566213761}"/>
              </a:ext>
            </a:extLst>
          </p:cNvPr>
          <p:cNvSpPr txBox="1">
            <a:spLocks/>
          </p:cNvSpPr>
          <p:nvPr/>
        </p:nvSpPr>
        <p:spPr>
          <a:xfrm>
            <a:off x="4196157" y="1977556"/>
            <a:ext cx="4271188" cy="2685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B286"/>
              </a:buClr>
              <a:buSzPct val="75000"/>
              <a:buFontTx/>
              <a:buChar char="■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-22860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B286"/>
              </a:buClr>
              <a:buSzPct val="75000"/>
              <a:buFontTx/>
              <a:buChar char="■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685800" marR="0" indent="-22860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B286"/>
              </a:buClr>
              <a:buSzPct val="75000"/>
              <a:buFontTx/>
              <a:buChar char="■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914400" marR="0" indent="-22860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B286"/>
              </a:buClr>
              <a:buSzPct val="75000"/>
              <a:buFontTx/>
              <a:buChar char="■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1143000" marR="0" indent="-22860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B286"/>
              </a:buClr>
              <a:buSzPct val="75000"/>
              <a:buFontTx/>
              <a:buChar char="■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1403350" marR="0" indent="-25400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B286"/>
              </a:buClr>
              <a:buSzPct val="75000"/>
              <a:buFontTx/>
              <a:buChar char="■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1628775" marR="0" indent="-25400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B286"/>
              </a:buClr>
              <a:buSzPct val="75000"/>
              <a:buFontTx/>
              <a:buChar char="■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1855788" marR="0" indent="-25400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B286"/>
              </a:buClr>
              <a:buSzPct val="75000"/>
              <a:buFontTx/>
              <a:buChar char="■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2082800" marR="0" indent="-25400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B286"/>
              </a:buClr>
              <a:buSzPct val="75000"/>
              <a:buFontTx/>
              <a:buChar char="■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hangingPunct="1"/>
            <a:r>
              <a:rPr lang="en-US" dirty="0"/>
              <a:t>Vector processor</a:t>
            </a:r>
          </a:p>
          <a:p>
            <a:pPr lvl="1" hangingPunct="1"/>
            <a:r>
              <a:rPr lang="en-US" dirty="0"/>
              <a:t>Instructions operate on one dimensional arrays (vectors)</a:t>
            </a:r>
          </a:p>
          <a:p>
            <a:pPr hangingPunct="1"/>
            <a:r>
              <a:rPr lang="en-US" dirty="0"/>
              <a:t>Contains hierarchy of processing elements</a:t>
            </a:r>
          </a:p>
          <a:p>
            <a:pPr lvl="1" hangingPunct="1"/>
            <a:r>
              <a:rPr lang="en-US" dirty="0"/>
              <a:t>Approximate, mixed accuracy, and completely accurate processing elements</a:t>
            </a:r>
          </a:p>
        </p:txBody>
      </p:sp>
    </p:spTree>
    <p:extLst>
      <p:ext uri="{BB962C8B-B14F-4D97-AF65-F5344CB8AC3E}">
        <p14:creationId xmlns:p14="http://schemas.microsoft.com/office/powerpoint/2010/main" val="19284927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797B47-4607-4313-B092-04F0E8FF65A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Streaming memory bank</a:t>
            </a:r>
          </a:p>
          <a:p>
            <a:r>
              <a:rPr lang="en-US" dirty="0"/>
              <a:t>2D array accumulator registers</a:t>
            </a:r>
          </a:p>
          <a:p>
            <a:r>
              <a:rPr lang="en-US" dirty="0"/>
              <a:t>1D array accumulators</a:t>
            </a:r>
          </a:p>
          <a:p>
            <a:r>
              <a:rPr lang="en-US" dirty="0"/>
              <a:t>Error register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2EBFF-FAD2-4823-A6E6-F0EC48A842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Main Sections of Architecture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79EB5-6C0E-4AD1-8A40-486CCEACCD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19E32-4B13-43CF-AFD5-4F6EEB1247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7EDBF8-47AE-428B-A657-1503390C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Visible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61EF7B-2D2D-4086-9036-971F09383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381" y="894003"/>
            <a:ext cx="4142772" cy="38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869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F263E8-2980-4DE8-8DE0-D6F33B973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different types of instructions for scalar operations, streaming memory instructions, 2D array instructions, etc. </a:t>
            </a:r>
          </a:p>
          <a:p>
            <a:r>
              <a:rPr lang="en-US" dirty="0"/>
              <a:t>A couple different error metrics can be specified at the instruction level</a:t>
            </a:r>
          </a:p>
          <a:p>
            <a:pPr lvl="1"/>
            <a:r>
              <a:rPr lang="en-US" dirty="0"/>
              <a:t>Maximum error magnitude, average error magnitude, error 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74A05-94A0-4F6B-9E52-F7C9E362A7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54B974-1A31-4F26-95A1-A66DDB4C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Programmable 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9A368-E7A3-4912-9F3E-A344984F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50" y="3316874"/>
            <a:ext cx="48863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18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>
            <a:spLocks noGrp="1"/>
          </p:cNvSpPr>
          <p:nvPr>
            <p:ph type="title"/>
          </p:nvPr>
        </p:nvSpPr>
        <p:spPr>
          <a:xfrm>
            <a:off x="0" y="2049419"/>
            <a:ext cx="9144000" cy="1214416"/>
          </a:xfrm>
          <a:prstGeom prst="rect">
            <a:avLst/>
          </a:prstGeom>
        </p:spPr>
        <p:txBody>
          <a:bodyPr/>
          <a:lstStyle/>
          <a:p>
            <a:pPr algn="ctr">
              <a:defRPr sz="3200" b="1">
                <a:solidFill>
                  <a:srgbClr val="FFFFFF"/>
                </a:solidFill>
              </a:defRPr>
            </a:pPr>
            <a:r>
              <a:rPr dirty="0"/>
              <a:t>New ECE Faculty Orientation</a:t>
            </a:r>
            <a:br>
              <a:rPr dirty="0"/>
            </a:br>
            <a:r>
              <a:rPr dirty="0"/>
              <a:t>Aug 18, 2020</a:t>
            </a:r>
          </a:p>
        </p:txBody>
      </p:sp>
      <p:sp>
        <p:nvSpPr>
          <p:cNvPr id="116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0" y="3527993"/>
            <a:ext cx="9144000" cy="56741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John Harris, Chair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6B5B38-C898-4018-A751-009AB51B0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51" y="192024"/>
            <a:ext cx="5540698" cy="43342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6785BD-69FA-45BE-AD56-400229E2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Up/down precision scaling</a:t>
            </a:r>
          </a:p>
          <a:p>
            <a:pPr lvl="1"/>
            <a:r>
              <a:rPr lang="en-US" dirty="0"/>
              <a:t>Similar to round-off in floating point notation. Truncation, however if the value is larger than 2</a:t>
            </a:r>
            <a:r>
              <a:rPr lang="en-US" baseline="30000" dirty="0"/>
              <a:t>psc-1</a:t>
            </a:r>
            <a:r>
              <a:rPr lang="en-US" dirty="0"/>
              <a:t>, input is rounded up by adding 2</a:t>
            </a:r>
            <a:r>
              <a:rPr lang="en-US" baseline="30000" dirty="0"/>
              <a:t>psc</a:t>
            </a:r>
          </a:p>
          <a:p>
            <a:r>
              <a:rPr lang="en-US" dirty="0"/>
              <a:t>Precision scaling with error compensation</a:t>
            </a:r>
          </a:p>
          <a:p>
            <a:pPr lvl="1"/>
            <a:r>
              <a:rPr lang="en-US" dirty="0"/>
              <a:t>Dynamically vary threshold at which values are rounded up/down in precision scaling unit</a:t>
            </a:r>
          </a:p>
          <a:p>
            <a:r>
              <a:rPr lang="en-US" dirty="0"/>
              <a:t>Dynamic precision scaling</a:t>
            </a:r>
          </a:p>
          <a:p>
            <a:pPr lvl="1"/>
            <a:r>
              <a:rPr lang="en-US" dirty="0"/>
              <a:t>Previous mechanisms have set number of bits to precision scale at the start of instruction execution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00735-5725-4D7F-BD78-0512F6EB45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3821" y="874126"/>
            <a:ext cx="8512249" cy="92724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Precision Scaling</a:t>
            </a:r>
          </a:p>
          <a:p>
            <a:pPr lvl="1"/>
            <a:r>
              <a:rPr lang="en-US" dirty="0"/>
              <a:t>Bit width(precision) of input operands used by processing elements are modulated during instruction execution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43412F-0B04-4534-9133-843BA36D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4" y="327629"/>
            <a:ext cx="8516116" cy="837010"/>
          </a:xfrm>
        </p:spPr>
        <p:txBody>
          <a:bodyPr/>
          <a:lstStyle/>
          <a:p>
            <a:r>
              <a:rPr lang="en-US" dirty="0"/>
              <a:t>How is Approximation Done?</a:t>
            </a:r>
          </a:p>
        </p:txBody>
      </p:sp>
    </p:spTree>
    <p:extLst>
      <p:ext uri="{BB962C8B-B14F-4D97-AF65-F5344CB8AC3E}">
        <p14:creationId xmlns:p14="http://schemas.microsoft.com/office/powerpoint/2010/main" val="18557908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C7DD8-0D5F-4138-AD3C-25A1B49E5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Reduction in switching activity</a:t>
            </a:r>
          </a:p>
          <a:p>
            <a:r>
              <a:rPr lang="en-US" dirty="0"/>
              <a:t>Clock gating of registers</a:t>
            </a:r>
          </a:p>
          <a:p>
            <a:r>
              <a:rPr lang="en-US" dirty="0"/>
              <a:t>Voltage scaling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0A5323-7907-4AE4-BD4C-55B9DDE0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Precision Scaling?</a:t>
            </a:r>
          </a:p>
        </p:txBody>
      </p:sp>
    </p:spTree>
    <p:extLst>
      <p:ext uri="{BB962C8B-B14F-4D97-AF65-F5344CB8AC3E}">
        <p14:creationId xmlns:p14="http://schemas.microsoft.com/office/powerpoint/2010/main" val="11831142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26E5F-F744-4A69-B0ED-9AE38F041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7AE29-EFFF-412C-BC29-020FF5CF0C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AF3302-C35A-4AED-A97D-95EA7783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6E6B8-3261-4841-81FE-30116E694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5" y="1301293"/>
            <a:ext cx="3619483" cy="3210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B9CD3C-0062-432F-9E28-2DF99421A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438" y="1651747"/>
            <a:ext cx="49434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0334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2196D-F1C2-4455-8CBF-E0373155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5683126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96A4B-C05E-474F-AA78-5C1906E5A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Axe is built on top of which framework?</a:t>
            </a:r>
          </a:p>
          <a:p>
            <a:pPr lvl="2"/>
            <a:r>
              <a:rPr lang="en-US" dirty="0" err="1"/>
              <a:t>Expax</a:t>
            </a:r>
            <a:endParaRPr lang="en-US" dirty="0"/>
          </a:p>
          <a:p>
            <a:pPr lvl="2"/>
            <a:r>
              <a:rPr lang="en-US" dirty="0"/>
              <a:t>Pandora</a:t>
            </a:r>
          </a:p>
          <a:p>
            <a:pPr lvl="2"/>
            <a:r>
              <a:rPr lang="en-US" b="1" dirty="0"/>
              <a:t>ACCEPT</a:t>
            </a:r>
          </a:p>
          <a:p>
            <a:pPr lvl="2"/>
            <a:r>
              <a:rPr lang="en-US" dirty="0"/>
              <a:t>React</a:t>
            </a:r>
          </a:p>
          <a:p>
            <a:r>
              <a:rPr lang="en-US" dirty="0"/>
              <a:t>How did Axe implement approximations?</a:t>
            </a:r>
          </a:p>
          <a:p>
            <a:pPr lvl="1"/>
            <a:r>
              <a:rPr lang="en-US" b="1" dirty="0"/>
              <a:t>Through precision scaling</a:t>
            </a:r>
          </a:p>
          <a:p>
            <a:pPr lvl="1"/>
            <a:r>
              <a:rPr lang="en-US" dirty="0"/>
              <a:t>Loop perforation</a:t>
            </a:r>
          </a:p>
          <a:p>
            <a:pPr lvl="1"/>
            <a:r>
              <a:rPr lang="en-US" dirty="0"/>
              <a:t>Approximate adders</a:t>
            </a:r>
          </a:p>
          <a:p>
            <a:pPr lvl="1"/>
            <a:r>
              <a:rPr lang="en-US" dirty="0"/>
              <a:t>Synchronization relaxing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AE9FD-CBED-423B-8472-A6C3DAD96B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Just on first paper (required paper)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A56636-87A6-4625-9DC2-0357107F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Questions</a:t>
            </a:r>
          </a:p>
        </p:txBody>
      </p:sp>
    </p:spTree>
    <p:extLst>
      <p:ext uri="{BB962C8B-B14F-4D97-AF65-F5344CB8AC3E}">
        <p14:creationId xmlns:p14="http://schemas.microsoft.com/office/powerpoint/2010/main" val="4937661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96A4B-C05E-474F-AA78-5C1906E5A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Approximate static count refers to:</a:t>
            </a:r>
          </a:p>
          <a:p>
            <a:pPr lvl="2"/>
            <a:r>
              <a:rPr lang="en-US" dirty="0"/>
              <a:t>The amount of instructions executed at run time</a:t>
            </a:r>
          </a:p>
          <a:p>
            <a:pPr lvl="2"/>
            <a:r>
              <a:rPr lang="en-US" dirty="0"/>
              <a:t>Amount of static (noise) measured in approximate hardware</a:t>
            </a:r>
          </a:p>
          <a:p>
            <a:pPr lvl="2"/>
            <a:r>
              <a:rPr lang="en-US" dirty="0"/>
              <a:t>Guarantee of user-provided quality constraints</a:t>
            </a:r>
          </a:p>
          <a:p>
            <a:pPr lvl="2"/>
            <a:r>
              <a:rPr lang="en-US" b="1" dirty="0"/>
              <a:t>The number of static instructions that are safe-to-approximate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AE9FD-CBED-423B-8472-A6C3DAD96B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Just on first paper (required paper)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A56636-87A6-4625-9DC2-0357107F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Questions</a:t>
            </a:r>
          </a:p>
        </p:txBody>
      </p:sp>
    </p:spTree>
    <p:extLst>
      <p:ext uri="{BB962C8B-B14F-4D97-AF65-F5344CB8AC3E}">
        <p14:creationId xmlns:p14="http://schemas.microsoft.com/office/powerpoint/2010/main" val="12762784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93821" y="951978"/>
            <a:ext cx="8512249" cy="362996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Existing architectures provide little incentive to reduce precision of arithmetic and memory operations </a:t>
            </a:r>
          </a:p>
          <a:p>
            <a:r>
              <a:rPr lang="en-US" dirty="0"/>
              <a:t>If hardware could trade precision for energy savings, would push more programmers to think about quality</a:t>
            </a:r>
          </a:p>
          <a:p>
            <a:r>
              <a:rPr lang="en-US" dirty="0"/>
              <a:t>They present Axe, an approximation aware precision tuning framework for C/C++ built upon ACCEPT compiler </a:t>
            </a:r>
          </a:p>
          <a:p>
            <a:pPr lvl="1"/>
            <a:r>
              <a:rPr lang="en-US" dirty="0"/>
              <a:t>Automatic approximation via precision scaling of instructions</a:t>
            </a:r>
          </a:p>
        </p:txBody>
      </p:sp>
      <p:sp>
        <p:nvSpPr>
          <p:cNvPr id="119" name="Title 3"/>
          <p:cNvSpPr txBox="1">
            <a:spLocks noGrp="1"/>
          </p:cNvSpPr>
          <p:nvPr>
            <p:ph type="title"/>
          </p:nvPr>
        </p:nvSpPr>
        <p:spPr>
          <a:xfrm>
            <a:off x="289955" y="267688"/>
            <a:ext cx="8516116" cy="837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Overview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96922D-3F86-4A8D-9651-687CE802D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55" y="2439977"/>
            <a:ext cx="8512250" cy="3065506"/>
          </a:xfrm>
        </p:spPr>
        <p:txBody>
          <a:bodyPr/>
          <a:lstStyle/>
          <a:p>
            <a:r>
              <a:rPr lang="en-US" dirty="0"/>
              <a:t>Axe takes annotated (</a:t>
            </a:r>
            <a:r>
              <a:rPr lang="en-US" dirty="0" err="1"/>
              <a:t>EnerJ</a:t>
            </a:r>
            <a:r>
              <a:rPr lang="en-US" dirty="0"/>
              <a:t> style) approximate program and greedily finds a configuration that maximizes</a:t>
            </a:r>
            <a:r>
              <a:rPr lang="en-US" i="1" dirty="0"/>
              <a:t> bit-savings</a:t>
            </a:r>
            <a:r>
              <a:rPr lang="en-US" dirty="0"/>
              <a:t> while maintaining quality constraints</a:t>
            </a:r>
          </a:p>
          <a:p>
            <a:r>
              <a:rPr lang="en-US" dirty="0"/>
              <a:t>Bit savings is hardware agnostic metric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and a</a:t>
            </a:r>
            <a:r>
              <a:rPr lang="en-US" baseline="-25000" dirty="0"/>
              <a:t>i</a:t>
            </a:r>
            <a:r>
              <a:rPr lang="en-US" dirty="0"/>
              <a:t> is the precision in bits of memory-reference and approximate instruction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is the number of times instruction </a:t>
            </a:r>
            <a:r>
              <a:rPr lang="en-US" dirty="0" err="1"/>
              <a:t>i</a:t>
            </a:r>
            <a:r>
              <a:rPr lang="en-US" dirty="0"/>
              <a:t> is executed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902C3-474A-49E4-AF5F-94E7C92B45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9955" y="1191311"/>
            <a:ext cx="8512249" cy="12486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211C18-6C4A-408F-8363-0D2DD514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to Approximate?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BBC91-9A21-4D7F-AB49-E95B5C90D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4" y="853253"/>
            <a:ext cx="6458318" cy="14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338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1573C0-64EC-4872-A8DF-6159ED7DF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820" y="2571749"/>
            <a:ext cx="8512250" cy="201018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Programmer provides annotations to approximate program</a:t>
            </a:r>
          </a:p>
          <a:p>
            <a:r>
              <a:rPr lang="en-US" dirty="0"/>
              <a:t>ACCEPT statically identifies safe-to-approximate instructions in an Instruction-Level Precision Configuration (ILPC)</a:t>
            </a:r>
          </a:p>
          <a:p>
            <a:r>
              <a:rPr lang="en-US" dirty="0"/>
              <a:t>ILPC adjusts safe-to-approximate instructions to maximize bit savings</a:t>
            </a:r>
          </a:p>
          <a:p>
            <a:r>
              <a:rPr lang="en-US" dirty="0"/>
              <a:t>Axe emulates effect of reduced-precision execution using ACCEPTS error-injection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53493-5386-4D66-9A9A-17E198DAB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78" y="267578"/>
            <a:ext cx="6807303" cy="23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982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1573C0-64EC-4872-A8DF-6159ED7DF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820" y="2571749"/>
            <a:ext cx="8512250" cy="20101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Approximate binary is created and assessed using programmer provided quality metrics</a:t>
            </a:r>
          </a:p>
          <a:p>
            <a:r>
              <a:rPr lang="en-US" dirty="0"/>
              <a:t>Output quality score and bit savings score both calculated</a:t>
            </a:r>
          </a:p>
          <a:p>
            <a:r>
              <a:rPr lang="en-US" dirty="0" err="1"/>
              <a:t>Autotuner</a:t>
            </a:r>
            <a:r>
              <a:rPr lang="en-US" dirty="0"/>
              <a:t> finds ILPC that maximizes bit savings</a:t>
            </a:r>
          </a:p>
          <a:p>
            <a:pPr lvl="1"/>
            <a:r>
              <a:rPr lang="en-US" dirty="0"/>
              <a:t>O(m</a:t>
            </a:r>
            <a:r>
              <a:rPr lang="en-US" baseline="30000" dirty="0"/>
              <a:t>2</a:t>
            </a:r>
            <a:r>
              <a:rPr lang="en-US" dirty="0"/>
              <a:t> * n) time complexity. m is number of static safe-to-approximate instructions, and n is number of precision levels (knob settings)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53493-5386-4D66-9A9A-17E198DAB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78" y="267578"/>
            <a:ext cx="6807303" cy="23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30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4E840C-AAAA-453A-90D7-67B6B9502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2921"/>
            <a:ext cx="4177783" cy="356974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A8112-725D-42B4-A339-81AE95346F3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196157" y="894003"/>
            <a:ext cx="4142773" cy="3569748"/>
          </a:xfrm>
        </p:spPr>
        <p:txBody>
          <a:bodyPr/>
          <a:lstStyle/>
          <a:p>
            <a:r>
              <a:rPr lang="en-US" dirty="0"/>
              <a:t>Use Signal-to-Noise Ratio (in dB) quality metric across all benchmarks</a:t>
            </a:r>
          </a:p>
          <a:p>
            <a:r>
              <a:rPr lang="en-US" dirty="0"/>
              <a:t>Static instruction count is number of instructions the program contains</a:t>
            </a:r>
          </a:p>
          <a:p>
            <a:r>
              <a:rPr lang="en-US" dirty="0"/>
              <a:t>Dynamic instruction count is the actual number of instructions executed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EF6845-5E18-47EB-8119-CAC43BBC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5" y="287566"/>
            <a:ext cx="8558853" cy="545355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576318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A7F2BF-D59B-45F2-B0E9-9B74710F4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875" y="2997761"/>
            <a:ext cx="8512250" cy="3065506"/>
          </a:xfrm>
        </p:spPr>
        <p:txBody>
          <a:bodyPr/>
          <a:lstStyle/>
          <a:p>
            <a:r>
              <a:rPr lang="en-US" dirty="0"/>
              <a:t>Average bit-savings obtained across PERFECT benchmark for different types of </a:t>
            </a:r>
            <a:r>
              <a:rPr lang="en-US" dirty="0" err="1"/>
              <a:t>approximable</a:t>
            </a:r>
            <a:r>
              <a:rPr lang="en-US" dirty="0"/>
              <a:t> 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1FE16-1780-4596-A8C7-CD67749DF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87" y="0"/>
            <a:ext cx="6427977" cy="28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447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F2337-4A6D-4B1C-8A3C-15697E2ED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design </a:t>
            </a:r>
            <a:r>
              <a:rPr lang="en-US" i="1" dirty="0"/>
              <a:t>precision-scalable</a:t>
            </a:r>
            <a:r>
              <a:rPr lang="en-US" dirty="0"/>
              <a:t> architectures</a:t>
            </a:r>
          </a:p>
          <a:p>
            <a:pPr lvl="1"/>
            <a:r>
              <a:rPr lang="en-US" dirty="0"/>
              <a:t>Mechanism to dynamically scale precision</a:t>
            </a:r>
          </a:p>
          <a:p>
            <a:pPr lvl="1"/>
            <a:r>
              <a:rPr lang="en-US" dirty="0"/>
              <a:t>Minimal control overheads that wont impede energy efficiency gains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r>
              <a:rPr lang="en-US" dirty="0"/>
              <a:t>Will go over another paper with such a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5262-443E-4BE2-8C2B-55426269EC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D13FEB-A102-4738-ADE1-A981F1AD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Challenges</a:t>
            </a:r>
          </a:p>
        </p:txBody>
      </p:sp>
    </p:spTree>
    <p:extLst>
      <p:ext uri="{BB962C8B-B14F-4D97-AF65-F5344CB8AC3E}">
        <p14:creationId xmlns:p14="http://schemas.microsoft.com/office/powerpoint/2010/main" val="27821858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CA4F1-B07A-46DE-975E-5703932E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Quality Programmable Vector Processors for Computing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C50C6-469C-45EF-BF11-8EC66123541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/>
              <a:t>Swagath</a:t>
            </a:r>
            <a:r>
              <a:rPr lang="en-US" dirty="0"/>
              <a:t> </a:t>
            </a:r>
            <a:r>
              <a:rPr lang="en-US" dirty="0" err="1"/>
              <a:t>Venkataramani</a:t>
            </a:r>
            <a:r>
              <a:rPr lang="en-US" dirty="0"/>
              <a:t>, Vinay K. </a:t>
            </a:r>
            <a:r>
              <a:rPr lang="en-US" dirty="0" err="1"/>
              <a:t>Chippa</a:t>
            </a:r>
            <a:r>
              <a:rPr lang="en-US" dirty="0"/>
              <a:t> , </a:t>
            </a:r>
            <a:r>
              <a:rPr lang="en-US" dirty="0" err="1"/>
              <a:t>Srimat</a:t>
            </a:r>
            <a:r>
              <a:rPr lang="en-US" dirty="0"/>
              <a:t> T. Chakradhar, Kaushik Roy and Anand Raghunathan</a:t>
            </a:r>
          </a:p>
        </p:txBody>
      </p:sp>
    </p:spTree>
    <p:extLst>
      <p:ext uri="{BB962C8B-B14F-4D97-AF65-F5344CB8AC3E}">
        <p14:creationId xmlns:p14="http://schemas.microsoft.com/office/powerpoint/2010/main" val="41051786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NE Theme Slide Deck">
  <a:themeElements>
    <a:clrScheme name="PNE Theme Slide De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29B"/>
      </a:accent1>
      <a:accent2>
        <a:srgbClr val="002E57"/>
      </a:accent2>
      <a:accent3>
        <a:srgbClr val="E17F35"/>
      </a:accent3>
      <a:accent4>
        <a:srgbClr val="FF462C"/>
      </a:accent4>
      <a:accent5>
        <a:srgbClr val="8F2719"/>
      </a:accent5>
      <a:accent6>
        <a:srgbClr val="6C9AC3"/>
      </a:accent6>
      <a:hlink>
        <a:srgbClr val="0000FF"/>
      </a:hlink>
      <a:folHlink>
        <a:srgbClr val="FF00FF"/>
      </a:folHlink>
    </a:clrScheme>
    <a:fontScheme name="PNE Theme Slide Dec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NE Theme Slide De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808080">
              <a:alpha val="7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NE Theme Slide Deck">
  <a:themeElements>
    <a:clrScheme name="PNE Theme Slide De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29B"/>
      </a:accent1>
      <a:accent2>
        <a:srgbClr val="002E57"/>
      </a:accent2>
      <a:accent3>
        <a:srgbClr val="E17F35"/>
      </a:accent3>
      <a:accent4>
        <a:srgbClr val="FF462C"/>
      </a:accent4>
      <a:accent5>
        <a:srgbClr val="8F2719"/>
      </a:accent5>
      <a:accent6>
        <a:srgbClr val="6C9AC3"/>
      </a:accent6>
      <a:hlink>
        <a:srgbClr val="0000FF"/>
      </a:hlink>
      <a:folHlink>
        <a:srgbClr val="FF00FF"/>
      </a:folHlink>
    </a:clrScheme>
    <a:fontScheme name="PNE Theme Slide Dec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NE Theme Slide De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808080">
              <a:alpha val="7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1817</Words>
  <Application>Microsoft Office PowerPoint</Application>
  <PresentationFormat>On-screen Show (16:9)</PresentationFormat>
  <Paragraphs>185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Rockwell</vt:lpstr>
      <vt:lpstr>PNE Theme Slide Deck</vt:lpstr>
      <vt:lpstr>Approximating to the Last Bit</vt:lpstr>
      <vt:lpstr>Overview</vt:lpstr>
      <vt:lpstr>How Much to Approximate?</vt:lpstr>
      <vt:lpstr>PowerPoint Presentation</vt:lpstr>
      <vt:lpstr>PowerPoint Presentation</vt:lpstr>
      <vt:lpstr>Results</vt:lpstr>
      <vt:lpstr>PowerPoint Presentation</vt:lpstr>
      <vt:lpstr>Future Challenges</vt:lpstr>
      <vt:lpstr>Quality Programmable Vector Processors for Computing</vt:lpstr>
      <vt:lpstr>Overview</vt:lpstr>
      <vt:lpstr>Software Visible Architecture</vt:lpstr>
      <vt:lpstr>Quality Programmable Instructions</vt:lpstr>
      <vt:lpstr>New ECE Faculty Orientation Aug 18, 2020</vt:lpstr>
      <vt:lpstr>How is Approximation Done?</vt:lpstr>
      <vt:lpstr>Why Precision Scaling?</vt:lpstr>
      <vt:lpstr>Results</vt:lpstr>
      <vt:lpstr>Questions?</vt:lpstr>
      <vt:lpstr>Multiple Choice Questions</vt:lpstr>
      <vt:lpstr>Multiple Choice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ECE Faculty Orientation Aug 18, 2020</dc:title>
  <dc:creator>Brit Chesley</dc:creator>
  <cp:lastModifiedBy>Chesley,Britton P</cp:lastModifiedBy>
  <cp:revision>89</cp:revision>
  <dcterms:modified xsi:type="dcterms:W3CDTF">2020-10-28T14:17:42Z</dcterms:modified>
</cp:coreProperties>
</file>