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3" r:id="rId2"/>
    <p:sldId id="308" r:id="rId3"/>
    <p:sldId id="301" r:id="rId4"/>
    <p:sldId id="306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22" r:id="rId18"/>
    <p:sldId id="323" r:id="rId19"/>
    <p:sldId id="324" r:id="rId20"/>
    <p:sldId id="325" r:id="rId21"/>
    <p:sldId id="326" r:id="rId22"/>
    <p:sldId id="327" r:id="rId23"/>
    <p:sldId id="319" r:id="rId24"/>
    <p:sldId id="328" r:id="rId25"/>
    <p:sldId id="329" r:id="rId26"/>
    <p:sldId id="256" r:id="rId27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85DB48C-3AA3-4CB5-92B6-62E934940C14}">
          <p14:sldIdLst>
            <p14:sldId id="303"/>
            <p14:sldId id="308"/>
            <p14:sldId id="301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20"/>
            <p14:sldId id="322"/>
            <p14:sldId id="323"/>
            <p14:sldId id="324"/>
            <p14:sldId id="325"/>
            <p14:sldId id="326"/>
          </p14:sldIdLst>
        </p14:section>
        <p14:section name="Untitled Section" id="{CCC8A46E-1B5D-4541-9420-5D109D2A90A4}">
          <p14:sldIdLst>
            <p14:sldId id="327"/>
            <p14:sldId id="319"/>
            <p14:sldId id="328"/>
            <p14:sldId id="329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7" autoAdjust="0"/>
    <p:restoredTop sz="85087" autoAdjust="0"/>
  </p:normalViewPr>
  <p:slideViewPr>
    <p:cSldViewPr snapToGrid="0" snapToObjects="1">
      <p:cViewPr varScale="1">
        <p:scale>
          <a:sx n="182" d="100"/>
          <a:sy n="182" d="100"/>
        </p:scale>
        <p:origin x="4050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 smtClean="0"/>
              <a:pPr>
                <a:defRPr/>
              </a:pPr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Quadon Medium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Quadon Medium"/>
              </a:defRPr>
            </a:lvl1pPr>
          </a:lstStyle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Quadon Medium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Scalability of the design improves since IP can be replaced easily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1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20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7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4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en-US" dirty="0"/>
              <a:t>QCT receives a Read packet with an address.</a:t>
            </a:r>
          </a:p>
          <a:p>
            <a:pPr marL="228600" indent="-228600">
              <a:buAutoNum type="alphaUcParenR"/>
            </a:pPr>
            <a:r>
              <a:rPr lang="en-US" dirty="0"/>
              <a:t>If Hit, reply back with approximation info: address, datatype, and err </a:t>
            </a:r>
            <a:r>
              <a:rPr lang="en-US" dirty="0" err="1"/>
              <a:t>tol</a:t>
            </a:r>
            <a:endParaRPr lang="en-US" dirty="0"/>
          </a:p>
          <a:p>
            <a:pPr marL="228600" indent="-228600">
              <a:buAutoNum type="alphaUcParenR"/>
            </a:pPr>
            <a:r>
              <a:rPr lang="en-US" dirty="0"/>
              <a:t>If Miss, reply back with “negative”</a:t>
            </a:r>
          </a:p>
          <a:p>
            <a:pPr marL="228600" indent="-228600">
              <a:buAutoNum type="alphaUcParenR"/>
            </a:pPr>
            <a:r>
              <a:rPr lang="en-US" dirty="0"/>
              <a:t>QCT receives a Read Request packet with an address, data type, and error </a:t>
            </a:r>
            <a:r>
              <a:rPr lang="en-US" dirty="0" err="1"/>
              <a:t>tol</a:t>
            </a:r>
            <a:endParaRPr lang="en-US" dirty="0"/>
          </a:p>
          <a:p>
            <a:pPr marL="228600" indent="-228600">
              <a:buAutoNum type="alphaUcParenR"/>
            </a:pPr>
            <a:r>
              <a:rPr lang="en-US" dirty="0"/>
              <a:t>If it has approx. data, table extracts it.  If table has multiple entries then it fills the table.  Then it forwards only the address to shared cache/memory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63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25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19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7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65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80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4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Scalability of the design improves since IP can be replaced easily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61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81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5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1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Packets, frames, flits,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1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Packets, frames, flits,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9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Packets, frames, flits,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Packets, frames, flits,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Packets, frames, flits,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32 bits, 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4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in paper: I1, truncated data would be 0x00500000 therefore it should be code 100, not 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" y="1524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6685" y="1136854"/>
            <a:ext cx="2170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0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0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AE0F5-5504-3846-951C-F929F716AB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0C5E0-FA08-504F-A519-20D7EB6C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2205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Gentona Book"/>
          <a:ea typeface="MS PGothic" panose="020B0600070205080204" pitchFamily="34" charset="-128"/>
          <a:cs typeface="Gentona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298" y="1676188"/>
            <a:ext cx="8211742" cy="1419568"/>
          </a:xfrm>
        </p:spPr>
        <p:txBody>
          <a:bodyPr/>
          <a:lstStyle/>
          <a:p>
            <a:r>
              <a:rPr lang="en-US" sz="4400" dirty="0"/>
              <a:t>An Approximate Communication Framework for Network-on-Chips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299" y="2805243"/>
            <a:ext cx="8681355" cy="581025"/>
          </a:xfrm>
        </p:spPr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Yuechen</a:t>
            </a:r>
            <a:r>
              <a:rPr lang="en-US" dirty="0"/>
              <a:t> Chen &amp; Ahmed </a:t>
            </a:r>
            <a:r>
              <a:rPr lang="en-US" dirty="0" err="1"/>
              <a:t>Louri</a:t>
            </a:r>
            <a:endParaRPr lang="en-US" dirty="0"/>
          </a:p>
          <a:p>
            <a:r>
              <a:rPr lang="en-US" dirty="0"/>
              <a:t>Presented By: Alexis Rodriguez</a:t>
            </a:r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485" y="1532812"/>
            <a:ext cx="4113515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Frequent Data Pattern Compression</a:t>
            </a:r>
          </a:p>
          <a:p>
            <a:pPr>
              <a:spcBef>
                <a:spcPts val="600"/>
              </a:spcBef>
            </a:pPr>
            <a:r>
              <a:rPr lang="en-US" dirty="0"/>
              <a:t>MSB is replaced by the Code</a:t>
            </a:r>
          </a:p>
          <a:p>
            <a:pPr>
              <a:spcBef>
                <a:spcPts val="600"/>
              </a:spcBef>
            </a:pPr>
            <a:r>
              <a:rPr lang="en-US" dirty="0"/>
              <a:t>Assume 32-bit flit (payload)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Software – Compression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FAFE3-7474-4A7D-81A1-14097F9E6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242" y="1532812"/>
            <a:ext cx="3700273" cy="27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Software – Truncation/Compression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4E6736-AD20-4C04-B6AD-56C8FEB12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25" y="1498488"/>
            <a:ext cx="5586506" cy="32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Software – Code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3B1971-B893-42A6-A955-8E126C1E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Automatically find error resilient values in code sections and calculate error tolerances based on user input.</a:t>
            </a:r>
          </a:p>
          <a:p>
            <a:pPr lvl="1"/>
            <a:r>
              <a:rPr lang="en-US" dirty="0"/>
              <a:t>Break down operations into basic operations (Control Flow Graph [CFG])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Software – Code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3B152-8A92-4CC5-A4EB-206B869CE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15" y="1289835"/>
            <a:ext cx="6303526" cy="36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Hardware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22E1A-CDAA-4C15-9321-FCC08CC2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1275932"/>
            <a:ext cx="7153275" cy="34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Hardware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A7D81-F67B-4048-9C9D-EF5A567F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48" y="1417353"/>
            <a:ext cx="5610609" cy="33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497615-433D-4A54-A791-12F35DF49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5" y="1532812"/>
            <a:ext cx="5707184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Setup</a:t>
            </a:r>
          </a:p>
          <a:p>
            <a:pPr lvl="1"/>
            <a:r>
              <a:rPr lang="en-US" dirty="0"/>
              <a:t>Ran framework in GEM5 simulator</a:t>
            </a:r>
          </a:p>
          <a:p>
            <a:pPr lvl="1"/>
            <a:r>
              <a:rPr lang="en-US" dirty="0" err="1"/>
              <a:t>AxBench</a:t>
            </a:r>
            <a:r>
              <a:rPr lang="en-US" dirty="0"/>
              <a:t> Benchmark Suite</a:t>
            </a:r>
          </a:p>
          <a:p>
            <a:pPr lvl="2"/>
            <a:r>
              <a:rPr lang="en-US" dirty="0"/>
              <a:t>Used to benchmark approximate computing</a:t>
            </a:r>
          </a:p>
          <a:p>
            <a:pPr lvl="1"/>
            <a:r>
              <a:rPr lang="en-US" dirty="0"/>
              <a:t>Target: 95% Quality</a:t>
            </a:r>
          </a:p>
          <a:p>
            <a:pPr lvl="1"/>
            <a:r>
              <a:rPr lang="en-US" dirty="0"/>
              <a:t>Compared against other frameworks:</a:t>
            </a:r>
          </a:p>
          <a:p>
            <a:pPr lvl="2"/>
            <a:r>
              <a:rPr lang="en-US" dirty="0" err="1"/>
              <a:t>AxBA</a:t>
            </a:r>
            <a:endParaRPr lang="en-US" dirty="0"/>
          </a:p>
          <a:p>
            <a:pPr lvl="2"/>
            <a:r>
              <a:rPr lang="en-US" dirty="0"/>
              <a:t>Quality Control Framework</a:t>
            </a:r>
          </a:p>
        </p:txBody>
      </p:sp>
    </p:spTree>
    <p:extLst>
      <p:ext uri="{BB962C8B-B14F-4D97-AF65-F5344CB8AC3E}">
        <p14:creationId xmlns:p14="http://schemas.microsoft.com/office/powerpoint/2010/main" val="373040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497615-433D-4A54-A791-12F35DF49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5" y="1532812"/>
            <a:ext cx="5707184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Experiments</a:t>
            </a:r>
          </a:p>
          <a:p>
            <a:pPr lvl="1"/>
            <a:r>
              <a:rPr lang="en-US" dirty="0"/>
              <a:t>1) Compression Rate vs Error Threshold</a:t>
            </a:r>
          </a:p>
          <a:p>
            <a:pPr lvl="1"/>
            <a:r>
              <a:rPr lang="en-US" dirty="0"/>
              <a:t>2) # of Approx. Packets vs Allowable Error (5%)</a:t>
            </a:r>
          </a:p>
          <a:p>
            <a:pPr lvl="2"/>
            <a:r>
              <a:rPr lang="en-US" dirty="0"/>
              <a:t>Auto vs Manual</a:t>
            </a:r>
          </a:p>
          <a:p>
            <a:pPr lvl="1"/>
            <a:r>
              <a:rPr lang="en-US" dirty="0"/>
              <a:t>3) Compression Rate vs Allowable Error (5%)</a:t>
            </a:r>
          </a:p>
          <a:p>
            <a:pPr lvl="1"/>
            <a:r>
              <a:rPr lang="en-US" dirty="0"/>
              <a:t>4) Network Latency</a:t>
            </a:r>
          </a:p>
          <a:p>
            <a:pPr lvl="1"/>
            <a:r>
              <a:rPr lang="en-US" dirty="0"/>
              <a:t>5) Dynamic Power &amp; Overhead</a:t>
            </a:r>
          </a:p>
        </p:txBody>
      </p:sp>
    </p:spTree>
    <p:extLst>
      <p:ext uri="{BB962C8B-B14F-4D97-AF65-F5344CB8AC3E}">
        <p14:creationId xmlns:p14="http://schemas.microsoft.com/office/powerpoint/2010/main" val="332579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 - Experiment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D1DB9-94EE-4D57-93D9-0733195C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97" y="1291260"/>
            <a:ext cx="4334766" cy="3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 - Experiment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36FB7-4AD3-4D0C-B92D-86547E80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5" y="1288063"/>
            <a:ext cx="7173326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21937A-353D-4299-B7EF-20060FB70432}"/>
              </a:ext>
            </a:extLst>
          </p:cNvPr>
          <p:cNvSpPr txBox="1"/>
          <p:nvPr/>
        </p:nvSpPr>
        <p:spPr>
          <a:xfrm>
            <a:off x="1607926" y="4550740"/>
            <a:ext cx="528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https://techterms.com/definition/network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FEC52-BDAA-4787-8265-A4B1399ED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27" y="1530767"/>
            <a:ext cx="3969557" cy="27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7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 - Experiment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BD53C-71EA-44A5-8351-9BA398B1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52" y="1308895"/>
            <a:ext cx="6801799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35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 - Experiment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F8991-591A-4621-8AEC-A8CBC731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96" y="1161707"/>
            <a:ext cx="665890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Results - Experiment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D237AD-720B-4D68-9361-E707AA81C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338343"/>
            <a:ext cx="3982928" cy="1339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FD0C49-DA83-4120-93AF-90C2D7D4A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56" y="1484062"/>
            <a:ext cx="4149621" cy="21753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AAECA-7875-4376-A2CE-A3FE0C16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938" y="2718391"/>
            <a:ext cx="4430109" cy="4909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4.79 um</a:t>
            </a:r>
            <a:r>
              <a:rPr lang="en-US" sz="1600" baseline="30000" dirty="0"/>
              <a:t>2 </a:t>
            </a:r>
            <a:r>
              <a:rPr lang="en-US" sz="1600" dirty="0"/>
              <a:t>is less than 1% of total </a:t>
            </a:r>
            <a:r>
              <a:rPr lang="en-US" sz="1600" dirty="0" err="1"/>
              <a:t>NoC</a:t>
            </a:r>
            <a:r>
              <a:rPr lang="en-US" sz="1600" dirty="0"/>
              <a:t> area but this is per NI</a:t>
            </a:r>
          </a:p>
          <a:p>
            <a:pPr>
              <a:spcBef>
                <a:spcPts val="600"/>
              </a:spcBef>
            </a:pPr>
            <a:r>
              <a:rPr lang="en-US" sz="1600" i="1" dirty="0"/>
              <a:t>“When the supply voltage is 1.0 Volt, the framework incurs a power overhead of 1.7 </a:t>
            </a:r>
            <a:r>
              <a:rPr lang="en-US" sz="1600" i="1" dirty="0" err="1"/>
              <a:t>mW</a:t>
            </a:r>
            <a:r>
              <a:rPr lang="en-US" sz="1600" i="1" dirty="0"/>
              <a:t> for each NI, which is only 0.025 percent of the </a:t>
            </a:r>
            <a:r>
              <a:rPr lang="en-US" sz="1600" i="1" dirty="0" err="1"/>
              <a:t>NoC</a:t>
            </a:r>
            <a:r>
              <a:rPr lang="en-US" sz="1600" i="1" dirty="0"/>
              <a:t> static power consumption. Compared to quality control framework [20] and </a:t>
            </a:r>
            <a:r>
              <a:rPr lang="en-US" sz="1600" i="1" dirty="0" err="1"/>
              <a:t>AxBA</a:t>
            </a:r>
            <a:r>
              <a:rPr lang="en-US" sz="1600" i="1" dirty="0"/>
              <a:t> [19], the proposed framework reduces static power overhead by 35 and 41 percent, respectively.”</a:t>
            </a:r>
          </a:p>
        </p:txBody>
      </p:sp>
    </p:spTree>
    <p:extLst>
      <p:ext uri="{BB962C8B-B14F-4D97-AF65-F5344CB8AC3E}">
        <p14:creationId xmlns:p14="http://schemas.microsoft.com/office/powerpoint/2010/main" val="44409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4" y="1400039"/>
            <a:ext cx="7287639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1</a:t>
            </a:r>
          </a:p>
          <a:p>
            <a:pPr lvl="1"/>
            <a:r>
              <a:rPr lang="en-US" dirty="0"/>
              <a:t>As approximated packets go up relative to total packets…</a:t>
            </a:r>
          </a:p>
          <a:p>
            <a:pPr lvl="2"/>
            <a:r>
              <a:rPr lang="en-US" dirty="0"/>
              <a:t>A) Power should go down</a:t>
            </a:r>
          </a:p>
          <a:p>
            <a:pPr lvl="2"/>
            <a:r>
              <a:rPr lang="en-US" dirty="0"/>
              <a:t>B) Power should go up</a:t>
            </a:r>
          </a:p>
          <a:p>
            <a:pPr lvl="2"/>
            <a:r>
              <a:rPr lang="en-US" dirty="0"/>
              <a:t>C) Latency should go down</a:t>
            </a:r>
          </a:p>
          <a:p>
            <a:pPr lvl="2"/>
            <a:r>
              <a:rPr lang="en-US" dirty="0"/>
              <a:t>D) Latency should go up</a:t>
            </a:r>
          </a:p>
          <a:p>
            <a:pPr lvl="2"/>
            <a:endParaRPr lang="en-US" dirty="0"/>
          </a:p>
          <a:p>
            <a:r>
              <a:rPr lang="en-US" dirty="0"/>
              <a:t>Answer: A and C</a:t>
            </a:r>
          </a:p>
        </p:txBody>
      </p:sp>
    </p:spTree>
    <p:extLst>
      <p:ext uri="{BB962C8B-B14F-4D97-AF65-F5344CB8AC3E}">
        <p14:creationId xmlns:p14="http://schemas.microsoft.com/office/powerpoint/2010/main" val="3201784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4" y="1400039"/>
            <a:ext cx="7786881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2</a:t>
            </a:r>
          </a:p>
          <a:p>
            <a:pPr lvl="1"/>
            <a:r>
              <a:rPr lang="en-US" dirty="0"/>
              <a:t>Why did the Approx. Comm. Framework for </a:t>
            </a:r>
            <a:r>
              <a:rPr lang="en-US" dirty="0" err="1"/>
              <a:t>NoC</a:t>
            </a:r>
            <a:r>
              <a:rPr lang="en-US" dirty="0"/>
              <a:t> work so well?</a:t>
            </a:r>
          </a:p>
          <a:p>
            <a:pPr lvl="2"/>
            <a:r>
              <a:rPr lang="en-US" dirty="0"/>
              <a:t>A) Truncated int and float</a:t>
            </a:r>
          </a:p>
          <a:p>
            <a:pPr lvl="2"/>
            <a:r>
              <a:rPr lang="en-US" dirty="0"/>
              <a:t>B) Compression</a:t>
            </a:r>
          </a:p>
          <a:p>
            <a:pPr lvl="2"/>
            <a:r>
              <a:rPr lang="en-US" dirty="0"/>
              <a:t>C) Automatic determination of approximate data</a:t>
            </a:r>
          </a:p>
          <a:p>
            <a:pPr lvl="2"/>
            <a:r>
              <a:rPr lang="en-US" dirty="0"/>
              <a:t>D) Manual determination of approximate data</a:t>
            </a:r>
          </a:p>
          <a:p>
            <a:pPr lvl="2"/>
            <a:r>
              <a:rPr lang="en-US" dirty="0"/>
              <a:t>E) Truncated float</a:t>
            </a:r>
          </a:p>
          <a:p>
            <a:r>
              <a:rPr lang="en-US" dirty="0"/>
              <a:t>Answer: A, B, C</a:t>
            </a:r>
          </a:p>
        </p:txBody>
      </p:sp>
    </p:spTree>
    <p:extLst>
      <p:ext uri="{BB962C8B-B14F-4D97-AF65-F5344CB8AC3E}">
        <p14:creationId xmlns:p14="http://schemas.microsoft.com/office/powerpoint/2010/main" val="105589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sz="3200" dirty="0"/>
              <a:t>Questions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A117AA4-C2B6-4DFA-B97F-68D0C9CB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85" y="1400039"/>
            <a:ext cx="8018108" cy="33265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Question 3</a:t>
            </a:r>
          </a:p>
          <a:p>
            <a:pPr lvl="1"/>
            <a:r>
              <a:rPr lang="en-US" dirty="0"/>
              <a:t>What part of the OSI model does the </a:t>
            </a:r>
            <a:r>
              <a:rPr lang="en-US" dirty="0" err="1"/>
              <a:t>Approx</a:t>
            </a:r>
            <a:r>
              <a:rPr lang="en-US" dirty="0"/>
              <a:t> Framework for </a:t>
            </a:r>
            <a:r>
              <a:rPr lang="en-US" dirty="0" err="1"/>
              <a:t>NoC</a:t>
            </a:r>
            <a:r>
              <a:rPr lang="en-US" dirty="0"/>
              <a:t> focus on?</a:t>
            </a:r>
          </a:p>
          <a:p>
            <a:pPr lvl="2"/>
            <a:r>
              <a:rPr lang="en-US" dirty="0"/>
              <a:t>A) Physical Layer</a:t>
            </a:r>
          </a:p>
          <a:p>
            <a:pPr lvl="2"/>
            <a:r>
              <a:rPr lang="en-US" dirty="0"/>
              <a:t>B) Data Link Layer</a:t>
            </a:r>
          </a:p>
          <a:p>
            <a:pPr lvl="2"/>
            <a:r>
              <a:rPr lang="en-US" dirty="0"/>
              <a:t>C) Network Layer</a:t>
            </a:r>
          </a:p>
          <a:p>
            <a:pPr lvl="2"/>
            <a:r>
              <a:rPr lang="en-US" dirty="0"/>
              <a:t>D) Application Layer</a:t>
            </a:r>
          </a:p>
          <a:p>
            <a:r>
              <a:rPr lang="en-US" dirty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831670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7556500" cy="3108722"/>
          </a:xfrm>
        </p:spPr>
        <p:txBody>
          <a:bodyPr/>
          <a:lstStyle/>
          <a:p>
            <a:r>
              <a:rPr lang="en-US" dirty="0"/>
              <a:t>Bus is replaced with a computer network style transmission involving routers, switches, and network interfaces.</a:t>
            </a:r>
          </a:p>
          <a:p>
            <a:r>
              <a:rPr lang="en-US" dirty="0"/>
              <a:t>Can improve the scalability of a design</a:t>
            </a:r>
          </a:p>
          <a:p>
            <a:r>
              <a:rPr lang="en-US" dirty="0"/>
              <a:t>Can improve the power efficiency of a design</a:t>
            </a:r>
          </a:p>
          <a:p>
            <a:r>
              <a:rPr lang="en-US" dirty="0"/>
              <a:t>A different type of interconnect</a:t>
            </a:r>
          </a:p>
          <a:p>
            <a:r>
              <a:rPr lang="en-US" dirty="0"/>
              <a:t>“…are becoming standard communication solution for connecting cores, caches and memory controllers on chips.” - Paper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556500" cy="837009"/>
          </a:xfrm>
        </p:spPr>
        <p:txBody>
          <a:bodyPr/>
          <a:lstStyle/>
          <a:p>
            <a:r>
              <a:rPr lang="en-US" dirty="0"/>
              <a:t>Network-on-Chip?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03344-B8E6-43D9-8041-200D0C2E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948" y="1802674"/>
            <a:ext cx="2548732" cy="22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2261655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Application</a:t>
            </a:r>
          </a:p>
          <a:p>
            <a:pPr>
              <a:spcBef>
                <a:spcPts val="600"/>
              </a:spcBef>
            </a:pPr>
            <a:r>
              <a:rPr lang="en-US" dirty="0"/>
              <a:t>Presentation</a:t>
            </a:r>
          </a:p>
          <a:p>
            <a:pPr>
              <a:spcBef>
                <a:spcPts val="600"/>
              </a:spcBef>
            </a:pPr>
            <a:r>
              <a:rPr lang="en-US" dirty="0"/>
              <a:t>Session</a:t>
            </a:r>
          </a:p>
          <a:p>
            <a:pPr>
              <a:spcBef>
                <a:spcPts val="600"/>
              </a:spcBef>
            </a:pPr>
            <a:r>
              <a:rPr lang="en-US" dirty="0"/>
              <a:t>Transport</a:t>
            </a:r>
          </a:p>
          <a:p>
            <a:pPr>
              <a:spcBef>
                <a:spcPts val="600"/>
              </a:spcBef>
            </a:pPr>
            <a:r>
              <a:rPr lang="en-US" dirty="0"/>
              <a:t>Network</a:t>
            </a:r>
          </a:p>
          <a:p>
            <a:pPr>
              <a:spcBef>
                <a:spcPts val="600"/>
              </a:spcBef>
            </a:pPr>
            <a:r>
              <a:rPr lang="en-US" dirty="0"/>
              <a:t>Data link</a:t>
            </a:r>
          </a:p>
          <a:p>
            <a:pPr>
              <a:spcBef>
                <a:spcPts val="600"/>
              </a:spcBef>
            </a:pPr>
            <a:r>
              <a:rPr lang="en-US" dirty="0"/>
              <a:t>Physical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OSI (Open Systems Interconnect) Model</a:t>
            </a:r>
          </a:p>
        </p:txBody>
      </p:sp>
    </p:spTree>
    <p:extLst>
      <p:ext uri="{BB962C8B-B14F-4D97-AF65-F5344CB8AC3E}">
        <p14:creationId xmlns:p14="http://schemas.microsoft.com/office/powerpoint/2010/main" val="399751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Application</a:t>
            </a:r>
          </a:p>
          <a:p>
            <a:pPr>
              <a:spcBef>
                <a:spcPts val="600"/>
              </a:spcBef>
            </a:pPr>
            <a:r>
              <a:rPr lang="en-US" dirty="0"/>
              <a:t>Presentation</a:t>
            </a:r>
          </a:p>
          <a:p>
            <a:pPr>
              <a:spcBef>
                <a:spcPts val="600"/>
              </a:spcBef>
            </a:pPr>
            <a:r>
              <a:rPr lang="en-US" dirty="0"/>
              <a:t>Session</a:t>
            </a:r>
          </a:p>
          <a:p>
            <a:pPr>
              <a:spcBef>
                <a:spcPts val="600"/>
              </a:spcBef>
            </a:pPr>
            <a:r>
              <a:rPr lang="en-US" dirty="0"/>
              <a:t>Transport</a:t>
            </a:r>
          </a:p>
          <a:p>
            <a:pPr>
              <a:spcBef>
                <a:spcPts val="600"/>
              </a:spcBef>
            </a:pPr>
            <a:r>
              <a:rPr lang="en-US" dirty="0"/>
              <a:t>Network</a:t>
            </a:r>
          </a:p>
          <a:p>
            <a:pPr>
              <a:spcBef>
                <a:spcPts val="600"/>
              </a:spcBef>
            </a:pPr>
            <a:r>
              <a:rPr lang="en-US" b="1" dirty="0"/>
              <a:t>Data link – Flits of data</a:t>
            </a:r>
          </a:p>
          <a:p>
            <a:pPr lvl="1"/>
            <a:r>
              <a:rPr lang="en-US" dirty="0"/>
              <a:t>Examples: Ethernet, i2c, physical addressing (e.g. MAC address), error control</a:t>
            </a:r>
          </a:p>
          <a:p>
            <a:pPr>
              <a:spcBef>
                <a:spcPts val="600"/>
              </a:spcBef>
            </a:pPr>
            <a:r>
              <a:rPr lang="en-US" dirty="0"/>
              <a:t>Physical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OSI (Open Systems Interconnect) Model</a:t>
            </a:r>
          </a:p>
        </p:txBody>
      </p:sp>
    </p:spTree>
    <p:extLst>
      <p:ext uri="{BB962C8B-B14F-4D97-AF65-F5344CB8AC3E}">
        <p14:creationId xmlns:p14="http://schemas.microsoft.com/office/powerpoint/2010/main" val="35587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Type of approximation? </a:t>
            </a:r>
            <a:r>
              <a:rPr lang="en-US" b="1" dirty="0"/>
              <a:t>Hardware, software, communication, algorithmic [Framework]</a:t>
            </a:r>
          </a:p>
          <a:p>
            <a:pPr>
              <a:spcBef>
                <a:spcPts val="600"/>
              </a:spcBef>
            </a:pPr>
            <a:r>
              <a:rPr lang="en-US" dirty="0"/>
              <a:t>Approximation strategy? </a:t>
            </a:r>
            <a:r>
              <a:rPr lang="en-US" b="1" dirty="0"/>
              <a:t>Truncation and compression</a:t>
            </a:r>
          </a:p>
          <a:p>
            <a:pPr>
              <a:spcBef>
                <a:spcPts val="600"/>
              </a:spcBef>
            </a:pPr>
            <a:r>
              <a:rPr lang="en-US" dirty="0"/>
              <a:t>How is it done? </a:t>
            </a:r>
            <a:r>
              <a:rPr lang="en-US" b="1" dirty="0"/>
              <a:t>Automatically</a:t>
            </a:r>
          </a:p>
          <a:p>
            <a:pPr>
              <a:spcBef>
                <a:spcPts val="600"/>
              </a:spcBef>
            </a:pPr>
            <a:r>
              <a:rPr lang="en-US" dirty="0"/>
              <a:t>What is being approximated? </a:t>
            </a:r>
            <a:r>
              <a:rPr lang="en-US" b="1" dirty="0"/>
              <a:t>Float &amp; int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How to determine what to approximate? </a:t>
            </a:r>
            <a:r>
              <a:rPr lang="en-US" b="1" dirty="0"/>
              <a:t>Code analysis</a:t>
            </a:r>
          </a:p>
          <a:p>
            <a:pPr>
              <a:spcBef>
                <a:spcPts val="600"/>
              </a:spcBef>
            </a:pPr>
            <a:r>
              <a:rPr lang="en-US" dirty="0"/>
              <a:t>How much approximation is acceptable? </a:t>
            </a:r>
            <a:r>
              <a:rPr lang="en-US" b="1" dirty="0"/>
              <a:t>User set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What applications are being targeted? </a:t>
            </a:r>
            <a:r>
              <a:rPr lang="en-US" b="1" dirty="0"/>
              <a:t>Data being transmitted over the network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Answers To What We Are Looking For</a:t>
            </a:r>
          </a:p>
        </p:txBody>
      </p:sp>
    </p:spTree>
    <p:extLst>
      <p:ext uri="{BB962C8B-B14F-4D97-AF65-F5344CB8AC3E}">
        <p14:creationId xmlns:p14="http://schemas.microsoft.com/office/powerpoint/2010/main" val="48580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Communication takes more time than the computation itself</a:t>
            </a:r>
          </a:p>
          <a:p>
            <a:pPr>
              <a:spcBef>
                <a:spcPts val="600"/>
              </a:spcBef>
            </a:pPr>
            <a:r>
              <a:rPr lang="en-US" dirty="0"/>
              <a:t>Communication consumes more energy than the computation itself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What is Being Solved?</a:t>
            </a:r>
          </a:p>
        </p:txBody>
      </p:sp>
    </p:spTree>
    <p:extLst>
      <p:ext uri="{BB962C8B-B14F-4D97-AF65-F5344CB8AC3E}">
        <p14:creationId xmlns:p14="http://schemas.microsoft.com/office/powerpoint/2010/main" val="230615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956" y="1454434"/>
            <a:ext cx="6581107" cy="3108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Approximate Communication Framework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/>
              <a:t>Automatically identify parts of code that can be approximated (</a:t>
            </a:r>
            <a:r>
              <a:rPr lang="en-US" dirty="0" err="1"/>
              <a:t>ints</a:t>
            </a:r>
            <a:r>
              <a:rPr lang="en-US" dirty="0"/>
              <a:t>/floats)</a:t>
            </a:r>
          </a:p>
          <a:p>
            <a:pPr lvl="2"/>
            <a:r>
              <a:rPr lang="en-US" dirty="0"/>
              <a:t>User provides error tolerance then truncate the data, compress it, send it</a:t>
            </a:r>
          </a:p>
          <a:p>
            <a:pPr lvl="1"/>
            <a:r>
              <a:rPr lang="en-US" dirty="0"/>
              <a:t>Hardware</a:t>
            </a:r>
          </a:p>
          <a:p>
            <a:pPr lvl="2"/>
            <a:r>
              <a:rPr lang="en-US" dirty="0"/>
              <a:t>Compression/Decompression, Quality Control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How is it Solved?</a:t>
            </a:r>
          </a:p>
        </p:txBody>
      </p:sp>
    </p:spTree>
    <p:extLst>
      <p:ext uri="{BB962C8B-B14F-4D97-AF65-F5344CB8AC3E}">
        <p14:creationId xmlns:p14="http://schemas.microsoft.com/office/powerpoint/2010/main" val="36214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485" y="1532812"/>
            <a:ext cx="3071553" cy="83700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Int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956" y="580344"/>
            <a:ext cx="7634844" cy="837009"/>
          </a:xfrm>
        </p:spPr>
        <p:txBody>
          <a:bodyPr/>
          <a:lstStyle/>
          <a:p>
            <a:r>
              <a:rPr lang="en-US" dirty="0"/>
              <a:t>Software – Error Tolerance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51E021D-6605-46F1-AA90-9C335D3BFB5B}"/>
              </a:ext>
            </a:extLst>
          </p:cNvPr>
          <p:cNvSpPr txBox="1">
            <a:spLocks/>
          </p:cNvSpPr>
          <p:nvPr/>
        </p:nvSpPr>
        <p:spPr bwMode="auto">
          <a:xfrm>
            <a:off x="4236717" y="1532812"/>
            <a:ext cx="3071553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dirty="0"/>
              <a:t>Float</a:t>
            </a:r>
          </a:p>
          <a:p>
            <a:pPr defTabSz="914400">
              <a:spcBef>
                <a:spcPts val="600"/>
              </a:spcBef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B976A-F661-4A4F-9921-C704F30C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95" y="2101168"/>
            <a:ext cx="4010305" cy="374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3C226-BC1D-4228-8340-279B289EE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1" y="1989896"/>
            <a:ext cx="3425867" cy="59684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2AD3ADE-AA86-4467-AC4E-991AC46F1221}"/>
              </a:ext>
            </a:extLst>
          </p:cNvPr>
          <p:cNvSpPr txBox="1">
            <a:spLocks/>
          </p:cNvSpPr>
          <p:nvPr/>
        </p:nvSpPr>
        <p:spPr bwMode="auto">
          <a:xfrm>
            <a:off x="458484" y="2625316"/>
            <a:ext cx="6804164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sz="2000"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Pct val="75000"/>
              <a:buFont typeface="Wingdings" charset="2"/>
              <a:buChar char="n"/>
              <a:defRPr kern="1200">
                <a:solidFill>
                  <a:schemeClr val="accent1"/>
                </a:solidFill>
                <a:latin typeface="Quadon Medium"/>
                <a:ea typeface="MS PGothic" panose="020B0600070205080204" pitchFamily="34" charset="-128"/>
                <a:cs typeface="Quadon Medium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dirty="0"/>
              <a:t>Ex (int):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32 bit number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5% Error Tolerance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100 dec = 0000 0000 0000 0000 0000 0000 0110 0100 bin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Keep 29 MSB (n = 29)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96 dec = 0…1100000 bin</a:t>
            </a:r>
          </a:p>
          <a:p>
            <a:pPr lvl="1" defTabSz="914400">
              <a:spcBef>
                <a:spcPts val="0"/>
              </a:spcBef>
            </a:pPr>
            <a:r>
              <a:rPr lang="en-US" dirty="0"/>
              <a:t>Error = (1-(96/100))100 =4% 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64126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7150</TotalTime>
  <Words>889</Words>
  <Application>Microsoft Office PowerPoint</Application>
  <PresentationFormat>On-screen Show (16:9)</PresentationFormat>
  <Paragraphs>155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Gentona Book</vt:lpstr>
      <vt:lpstr>Quadon Medium</vt:lpstr>
      <vt:lpstr>Rockwell</vt:lpstr>
      <vt:lpstr>Wingdings</vt:lpstr>
      <vt:lpstr>PNE Theme Slide Deck</vt:lpstr>
      <vt:lpstr>An Approximate Communication Framework for Network-on-Chips</vt:lpstr>
      <vt:lpstr>Background Information</vt:lpstr>
      <vt:lpstr>Network-on-Chip?</vt:lpstr>
      <vt:lpstr>OSI (Open Systems Interconnect) Model</vt:lpstr>
      <vt:lpstr>OSI (Open Systems Interconnect) Model</vt:lpstr>
      <vt:lpstr>Answers To What We Are Looking For</vt:lpstr>
      <vt:lpstr>What is Being Solved?</vt:lpstr>
      <vt:lpstr>How is it Solved?</vt:lpstr>
      <vt:lpstr>Software – Error Tolerance</vt:lpstr>
      <vt:lpstr>Software – Compression</vt:lpstr>
      <vt:lpstr>Software – Truncation/Compression Example</vt:lpstr>
      <vt:lpstr>Software – Code Analysis</vt:lpstr>
      <vt:lpstr>Software – Code Analysis</vt:lpstr>
      <vt:lpstr>Hardware</vt:lpstr>
      <vt:lpstr>Hardware</vt:lpstr>
      <vt:lpstr>Results</vt:lpstr>
      <vt:lpstr>Results</vt:lpstr>
      <vt:lpstr>Results - Experiment 1</vt:lpstr>
      <vt:lpstr>Results - Experiment 2</vt:lpstr>
      <vt:lpstr>Results - Experiment 3</vt:lpstr>
      <vt:lpstr>Results - Experiment 4</vt:lpstr>
      <vt:lpstr>Results - Experiment 5</vt:lpstr>
      <vt:lpstr>Questions</vt:lpstr>
      <vt:lpstr>Questions</vt:lpstr>
      <vt:lpstr>Questions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Alexis Rodriguez</cp:lastModifiedBy>
  <cp:revision>307</cp:revision>
  <cp:lastPrinted>2014-01-31T19:29:42Z</cp:lastPrinted>
  <dcterms:created xsi:type="dcterms:W3CDTF">2013-09-18T13:46:37Z</dcterms:created>
  <dcterms:modified xsi:type="dcterms:W3CDTF">2020-09-21T15:09:01Z</dcterms:modified>
</cp:coreProperties>
</file>