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5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6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82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5004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21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2223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98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267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9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3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3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2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8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31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3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4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4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871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cp-algorithms.com/algebra/gray-code.html#:~:text=Gray%20code%20is%20a%20binary,by%20Frank%20Gray%20in%20195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E1A93-C0E5-49D0-8A8E-6F11C0F05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10123"/>
            <a:ext cx="7766936" cy="1646302"/>
          </a:xfrm>
        </p:spPr>
        <p:txBody>
          <a:bodyPr/>
          <a:lstStyle/>
          <a:p>
            <a:r>
              <a:rPr lang="en-US" sz="2800" dirty="0"/>
              <a:t>Efficiency Limits for Value-Deviation-Bounded Approximate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97F3F-F496-460D-9BFC-C20C5E441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063835"/>
            <a:ext cx="7766936" cy="2083898"/>
          </a:xfrm>
        </p:spPr>
        <p:txBody>
          <a:bodyPr>
            <a:normAutofit/>
          </a:bodyPr>
          <a:lstStyle/>
          <a:p>
            <a:r>
              <a:rPr lang="en-US" i="1" dirty="0"/>
              <a:t>Phillip Stanley-</a:t>
            </a:r>
            <a:r>
              <a:rPr lang="en-US" i="1" dirty="0" err="1"/>
              <a:t>Marbell</a:t>
            </a:r>
            <a:r>
              <a:rPr lang="en-US" i="1" dirty="0"/>
              <a:t> and Martin </a:t>
            </a:r>
            <a:r>
              <a:rPr lang="en-US" i="1" dirty="0" err="1"/>
              <a:t>Rinard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Presentation by Arvind Shankar</a:t>
            </a:r>
          </a:p>
        </p:txBody>
      </p:sp>
    </p:spTree>
    <p:extLst>
      <p:ext uri="{BB962C8B-B14F-4D97-AF65-F5344CB8AC3E}">
        <p14:creationId xmlns:p14="http://schemas.microsoft.com/office/powerpoint/2010/main" val="3772409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48A7D-95D3-4F15-AADF-300F8502F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Transitions and Gray Code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D7A634-007D-4E03-9578-DC13047529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Using Gray code allows us to reduce the number of transitions between consecutive words in serial transmission</a:t>
                </a:r>
                <a:endParaRPr lang="en-US" b="1" dirty="0"/>
              </a:p>
              <a:p>
                <a:r>
                  <a:rPr lang="en-US" b="1" dirty="0"/>
                  <a:t>Theorem 1: “</a:t>
                </a:r>
                <a:r>
                  <a:rPr lang="en-US" dirty="0"/>
                  <a:t>Let </a:t>
                </a:r>
                <a:r>
                  <a:rPr lang="en-US" i="1" dirty="0"/>
                  <a:t>s </a:t>
                </a:r>
                <a:r>
                  <a:rPr lang="en-US" dirty="0"/>
                  <a:t>be an </a:t>
                </a:r>
                <a:r>
                  <a:rPr lang="en-US" i="1" dirty="0"/>
                  <a:t>l-</a:t>
                </a:r>
                <a:r>
                  <a:rPr lang="en-US" dirty="0"/>
                  <a:t>bit integer, let </a:t>
                </a:r>
                <a:r>
                  <a:rPr lang="en-US" dirty="0" err="1"/>
                  <a:t>GrayCode</a:t>
                </a:r>
                <a:r>
                  <a:rPr lang="en-US" dirty="0"/>
                  <a:t>(s) denote the </a:t>
                </a:r>
                <a:r>
                  <a:rPr lang="en-US" i="1" dirty="0" err="1"/>
                  <a:t>s</a:t>
                </a:r>
                <a:r>
                  <a:rPr lang="en-US" dirty="0" err="1"/>
                  <a:t>th</a:t>
                </a:r>
                <a:r>
                  <a:rPr lang="en-US" dirty="0"/>
                  <a:t> value in Gray code order for </a:t>
                </a:r>
                <a:r>
                  <a:rPr lang="en-US" i="1" dirty="0"/>
                  <a:t>l-</a:t>
                </a:r>
                <a:r>
                  <a:rPr lang="en-US" dirty="0"/>
                  <a:t>bit values, and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denote the count of 1s in an </a:t>
                </a:r>
                <a:r>
                  <a:rPr lang="en-US" i="1" dirty="0"/>
                  <a:t>l-</a:t>
                </a:r>
                <a:r>
                  <a:rPr lang="en-US" dirty="0"/>
                  <a:t>bit integer </a:t>
                </a:r>
                <a:r>
                  <a:rPr lang="en-US" i="1" dirty="0"/>
                  <a:t>n</a:t>
                </a:r>
                <a:r>
                  <a:rPr lang="en-US" dirty="0"/>
                  <a:t>. Then,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𝐺𝑟𝑎𝑦𝐶𝑜𝑑𝑒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1" dirty="0"/>
              </a:p>
              <a:p>
                <a:pPr lvl="1"/>
                <a:r>
                  <a:rPr lang="en-US" dirty="0"/>
                  <a:t>This theorem give us a method to determine the count of 1s in a Gray code representation of a number</a:t>
                </a:r>
              </a:p>
              <a:p>
                <a:pPr lvl="1"/>
                <a:r>
                  <a:rPr lang="en-US" dirty="0"/>
                  <a:t>Using this theorem, we can derive the formula from before for the count of the number of signal transitions in a serialized </a:t>
                </a:r>
                <a:r>
                  <a:rPr lang="en-US" i="1" dirty="0"/>
                  <a:t>l</a:t>
                </a:r>
                <a:r>
                  <a:rPr lang="en-US" dirty="0"/>
                  <a:t>-bit word.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D7A634-007D-4E03-9578-DC13047529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42" r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B175DAA-37A7-4EF8-A7C9-28D1E5E1C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7271" y="5326887"/>
            <a:ext cx="2276793" cy="7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89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BB2EC-50C6-4991-AFDD-3D0C5FA91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Bounds on STC Reduction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4B38C-1495-4A3C-810A-A3045ABB78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By introducing some error into the values being transmitted, we can reduce the number of serial transitions</a:t>
                </a:r>
              </a:p>
              <a:p>
                <a:pPr lvl="1"/>
                <a:r>
                  <a:rPr lang="en-US" dirty="0"/>
                  <a:t>This decreases dynamic power usage</a:t>
                </a:r>
              </a:p>
              <a:p>
                <a:endParaRPr lang="en-US" dirty="0"/>
              </a:p>
              <a:p>
                <a:r>
                  <a:rPr lang="en-US" dirty="0"/>
                  <a:t>Max number of serial transitions we can remove is limited:</a:t>
                </a:r>
              </a:p>
              <a:p>
                <a:r>
                  <a:rPr lang="en-US" b="1" dirty="0"/>
                  <a:t>Property 1: </a:t>
                </a:r>
                <a:r>
                  <a:rPr lang="en-US" dirty="0"/>
                  <a:t>For any 2 </a:t>
                </a:r>
                <a:r>
                  <a:rPr lang="en-US" i="1" dirty="0"/>
                  <a:t>l-</a:t>
                </a:r>
                <a:r>
                  <a:rPr lang="en-US" dirty="0"/>
                  <a:t>bit words </a:t>
                </a:r>
                <a:r>
                  <a:rPr lang="en-US" i="1" dirty="0"/>
                  <a:t>s </a:t>
                </a:r>
                <a:r>
                  <a:rPr lang="en-US" dirty="0"/>
                  <a:t>and </a:t>
                </a:r>
                <a:r>
                  <a:rPr lang="en-US" i="1" dirty="0"/>
                  <a:t>t, </a:t>
                </a:r>
                <a:r>
                  <a:rPr lang="en-US" dirty="0"/>
                  <a:t>the serial transition count difference,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less than or equal to (l – 1)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But what happens to the actual values when we reduce the number of serial transitions?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4B38C-1495-4A3C-810A-A3045ABB78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55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D0DC3-FEAF-4833-9453-A63BC072E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Bounds on STC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E8BE8-7E24-4821-A758-C56337967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34340"/>
          </a:xfrm>
        </p:spPr>
        <p:txBody>
          <a:bodyPr>
            <a:normAutofit/>
          </a:bodyPr>
          <a:lstStyle/>
          <a:p>
            <a:r>
              <a:rPr lang="en-US" b="1" dirty="0"/>
              <a:t>Property 2: </a:t>
            </a:r>
            <a:r>
              <a:rPr lang="en-US" dirty="0"/>
              <a:t>Let </a:t>
            </a:r>
            <a:r>
              <a:rPr lang="en-US" i="1" dirty="0"/>
              <a:t>s </a:t>
            </a:r>
            <a:r>
              <a:rPr lang="en-US" dirty="0"/>
              <a:t>and </a:t>
            </a:r>
            <a:r>
              <a:rPr lang="en-US" i="1" dirty="0"/>
              <a:t>t </a:t>
            </a:r>
            <a:r>
              <a:rPr lang="en-US" dirty="0"/>
              <a:t>be 2 </a:t>
            </a:r>
            <a:r>
              <a:rPr lang="en-US" i="1" dirty="0"/>
              <a:t>l-</a:t>
            </a:r>
            <a:r>
              <a:rPr lang="en-US" dirty="0"/>
              <a:t>bit words with </a:t>
            </a:r>
            <a:r>
              <a:rPr lang="en-US" i="1" dirty="0"/>
              <a:t>l </a:t>
            </a:r>
            <a:r>
              <a:rPr lang="en-US" dirty="0"/>
              <a:t>even. If </a:t>
            </a:r>
            <a:r>
              <a:rPr lang="en-US" i="1" dirty="0"/>
              <a:t>s </a:t>
            </a:r>
            <a:r>
              <a:rPr lang="en-US" dirty="0"/>
              <a:t>and </a:t>
            </a:r>
            <a:r>
              <a:rPr lang="en-US" i="1" dirty="0"/>
              <a:t>t </a:t>
            </a:r>
            <a:r>
              <a:rPr lang="en-US" dirty="0"/>
              <a:t>differ in serial transition count by the maximum possible amount (l-1), then their difference in numeric value is bounded by: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These bounds are only specified for the case of maximal changes in STC, but not in the general case</a:t>
            </a:r>
          </a:p>
          <a:p>
            <a:r>
              <a:rPr lang="en-US" dirty="0"/>
              <a:t>Next logical step is to determine how much can STCs differ for a given value deviation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CF0C77-8E36-48A3-91B3-76DD44B59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032" y="3405553"/>
            <a:ext cx="5163271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50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31162-89FE-4C59-91A9-BFDFF1FED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Bounds on STC Reduction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6D804D-2E7E-4EBD-A672-FED269830A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415952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How to relate transition reduction and value deviation?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/>
                  <a:t>Definition 3: </a:t>
                </a:r>
                <a:r>
                  <a:rPr lang="en-US" dirty="0"/>
                  <a:t>Given an </a:t>
                </a:r>
                <a:r>
                  <a:rPr lang="en-US" i="1" dirty="0"/>
                  <a:t>l-</a:t>
                </a:r>
                <a:r>
                  <a:rPr lang="en-US" dirty="0"/>
                  <a:t>bit integer </a:t>
                </a:r>
                <a:r>
                  <a:rPr lang="en-US" i="1" dirty="0"/>
                  <a:t>m, </a:t>
                </a:r>
                <a:r>
                  <a:rPr lang="en-US" dirty="0"/>
                  <a:t>left f</a:t>
                </a:r>
                <a:r>
                  <a:rPr lang="en-US" i="1" dirty="0"/>
                  <a:t>(m)</a:t>
                </a:r>
                <a:r>
                  <a:rPr lang="en-US" dirty="0"/>
                  <a:t> be a function yielding the amount by which the STCs of 2 unsigned </a:t>
                </a:r>
                <a:r>
                  <a:rPr lang="en-US" i="1" dirty="0"/>
                  <a:t>l-</a:t>
                </a:r>
                <a:r>
                  <a:rPr lang="en-US" dirty="0"/>
                  <a:t>bit words </a:t>
                </a:r>
                <a:r>
                  <a:rPr lang="en-US" i="1" dirty="0"/>
                  <a:t>s </a:t>
                </a:r>
                <a:r>
                  <a:rPr lang="en-US" dirty="0"/>
                  <a:t>and </a:t>
                </a:r>
                <a:r>
                  <a:rPr lang="en-US" i="1" dirty="0"/>
                  <a:t>t </a:t>
                </a:r>
                <a:r>
                  <a:rPr lang="en-US" dirty="0"/>
                  <a:t>can differ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en-US" b="1" dirty="0"/>
              </a:p>
              <a:p>
                <a:pPr lvl="1"/>
                <a:r>
                  <a:rPr lang="en-US" dirty="0"/>
                  <a:t>Mathematically, this is represented as: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This function is important because if given exact values or tight bounds for f(</a:t>
                </a:r>
                <a:r>
                  <a:rPr lang="en-US" i="1" dirty="0"/>
                  <a:t>m</a:t>
                </a:r>
                <a:r>
                  <a:rPr lang="en-US" dirty="0"/>
                  <a:t>), an algorithm that searched for the serial-transition-reducing encoding value for </a:t>
                </a:r>
                <a:r>
                  <a:rPr lang="en-US" i="1" dirty="0"/>
                  <a:t>s </a:t>
                </a:r>
                <a:r>
                  <a:rPr lang="en-US" dirty="0"/>
                  <a:t>could terminate as soon as it found </a:t>
                </a:r>
                <a:r>
                  <a:rPr lang="en-US" i="1" dirty="0"/>
                  <a:t>t </a:t>
                </a:r>
                <a:r>
                  <a:rPr lang="en-US" dirty="0"/>
                  <a:t>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b="1" dirty="0"/>
                  <a:t> = f(</a:t>
                </a:r>
                <a:r>
                  <a:rPr lang="en-US" b="1" i="1" dirty="0"/>
                  <a:t>m</a:t>
                </a:r>
                <a:r>
                  <a:rPr lang="en-US" b="1" dirty="0"/>
                  <a:t>)</a:t>
                </a:r>
              </a:p>
              <a:p>
                <a:pPr lvl="1"/>
                <a:r>
                  <a:rPr lang="en-US" dirty="0"/>
                  <a:t>This gives us the bounds on the difference between STCs of 2 different words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6D804D-2E7E-4EBD-A672-FED269830A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4159529"/>
              </a:xfrm>
              <a:blipFill>
                <a:blip r:embed="rId2"/>
                <a:stretch>
                  <a:fillRect l="-142" t="-1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F95AFCE-45C4-4804-BC4E-A4AB756DB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742" y="3675778"/>
            <a:ext cx="2114845" cy="4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96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DC9D6-4C8F-439B-8291-7F36C3326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Bounds on f(</a:t>
            </a:r>
            <a:r>
              <a:rPr lang="en-US" i="1" dirty="0"/>
              <a:t>m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0ABE-03A9-49E1-B9BC-581A94345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Defining the bounds on transition reduction that can be achieved is necessary for evaluating VDBS data encoders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420E94-00D7-44A8-B4CC-E8AC32C27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857155"/>
            <a:ext cx="5353797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1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5E7D-16FE-4504-B186-86931837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Bounds on Value Deviation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0705C3-581A-4BE0-9B5F-AB54F5BB31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Next we need to define bounds on minimum and maximum numeric value deviation that any VDBS data encoder will induce</a:t>
                </a:r>
              </a:p>
              <a:p>
                <a:endParaRPr lang="en-US" dirty="0"/>
              </a:p>
              <a:p>
                <a:r>
                  <a:rPr lang="en-US" b="1" dirty="0"/>
                  <a:t>Definition 4 </a:t>
                </a:r>
                <a:r>
                  <a:rPr lang="en-US" dirty="0"/>
                  <a:t>gives us these 2 functions:</a:t>
                </a:r>
              </a:p>
              <a:p>
                <a:endParaRPr lang="en-US" b="1" dirty="0"/>
              </a:p>
              <a:p>
                <a:endParaRPr lang="en-US" b="1" dirty="0"/>
              </a:p>
              <a:p>
                <a:endParaRPr lang="en-US" b="1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the min amount by which </a:t>
                </a:r>
                <a:r>
                  <a:rPr lang="en-US" i="1" dirty="0"/>
                  <a:t>s </a:t>
                </a:r>
                <a:r>
                  <a:rPr lang="en-US" dirty="0"/>
                  <a:t>and </a:t>
                </a:r>
                <a:r>
                  <a:rPr lang="en-US" i="1" dirty="0"/>
                  <a:t>t </a:t>
                </a:r>
                <a:r>
                  <a:rPr lang="en-US" dirty="0"/>
                  <a:t>differ,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the max amount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0705C3-581A-4BE0-9B5F-AB54F5BB31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C6AA413-DFA0-46B2-9BE4-94C41B705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838" y="3819948"/>
            <a:ext cx="4810796" cy="56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81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2288-3290-474F-9162-8A5F78AC7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Bounds on Value Deviation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0B748E-95E3-4A89-A2A4-5E731EDB2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4572720"/>
              </a:xfrm>
            </p:spPr>
            <p:txBody>
              <a:bodyPr>
                <a:normAutofit/>
              </a:bodyPr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 difference in STC (d = 0) =&gt; original and encoded values may be identical or may be 0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At max STC difference, incurred deviation is also bounded as shown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0B748E-95E3-4A89-A2A4-5E731EDB2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4572720"/>
              </a:xfrm>
              <a:blipFill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397B700-3739-47E7-8594-79E428B16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766655"/>
            <a:ext cx="5363323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007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B0015-1B84-44E9-908C-D9573BC33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92867-66EC-4777-A94A-2C65662CF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44707"/>
            <a:ext cx="4762001" cy="4696656"/>
          </a:xfrm>
        </p:spPr>
        <p:txBody>
          <a:bodyPr/>
          <a:lstStyle/>
          <a:p>
            <a:r>
              <a:rPr lang="en-US" dirty="0"/>
              <a:t>As proven, both STC reduction and value deviation are bounded</a:t>
            </a:r>
          </a:p>
          <a:p>
            <a:pPr lvl="1"/>
            <a:r>
              <a:rPr lang="en-US" dirty="0"/>
              <a:t>Bounds are determined by the length of the word being transmitted – in this case, </a:t>
            </a:r>
            <a:r>
              <a:rPr lang="en-US" i="1" dirty="0"/>
              <a:t>l </a:t>
            </a:r>
            <a:r>
              <a:rPr lang="en-US" dirty="0"/>
              <a:t>= 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A5ED23-F19B-4DB4-A322-1EA155E81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468" y="1699509"/>
            <a:ext cx="4762001" cy="398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14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D774-5CFE-46C9-84A2-7AF2E00C9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EE56E-0671-4524-9F7B-464A88088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Reducing the number of serial transitions reduces dynamic power usage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1. We can reduce serial transitions at the cost of inducing some amount of error</a:t>
            </a:r>
          </a:p>
          <a:p>
            <a:r>
              <a:rPr lang="en-US" dirty="0"/>
              <a:t>2. Gray code can be used to reduce number of transitions across consecutive words</a:t>
            </a:r>
          </a:p>
          <a:p>
            <a:r>
              <a:rPr lang="en-US" dirty="0"/>
              <a:t>3. Defining bounds for transition reductions in relation to value deviations helps us evaluate the efficiency and usability of VDBS encoders</a:t>
            </a:r>
          </a:p>
        </p:txBody>
      </p:sp>
    </p:spTree>
    <p:extLst>
      <p:ext uri="{BB962C8B-B14F-4D97-AF65-F5344CB8AC3E}">
        <p14:creationId xmlns:p14="http://schemas.microsoft.com/office/powerpoint/2010/main" val="387679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7F659-45E4-46F9-B2AF-D1150939F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5158"/>
            <a:ext cx="8596668" cy="901148"/>
          </a:xfrm>
        </p:spPr>
        <p:txBody>
          <a:bodyPr/>
          <a:lstStyle/>
          <a:p>
            <a:r>
              <a:rPr lang="en-US" dirty="0"/>
              <a:t>Sample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87EC8-878F-420B-80AA-F503F2664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4744"/>
            <a:ext cx="8596668" cy="5557962"/>
          </a:xfrm>
        </p:spPr>
        <p:txBody>
          <a:bodyPr>
            <a:normAutofit/>
          </a:bodyPr>
          <a:lstStyle/>
          <a:p>
            <a:r>
              <a:rPr lang="en-US" dirty="0"/>
              <a:t>1. What is the goal of VDBS encoding?</a:t>
            </a:r>
          </a:p>
          <a:p>
            <a:pPr lvl="1"/>
            <a:r>
              <a:rPr lang="en-US" dirty="0"/>
              <a:t>A. Reduce dynamic power dissipation of serial data transfers</a:t>
            </a:r>
          </a:p>
          <a:p>
            <a:pPr lvl="1"/>
            <a:r>
              <a:rPr lang="en-US" dirty="0"/>
              <a:t>B. Improve efficiency of sensors by allowing error into sensor data</a:t>
            </a:r>
          </a:p>
          <a:p>
            <a:pPr lvl="1"/>
            <a:r>
              <a:rPr lang="en-US" dirty="0"/>
              <a:t>C. Accelerate data transfer speed through parallelization</a:t>
            </a:r>
          </a:p>
          <a:p>
            <a:pPr lvl="1"/>
            <a:r>
              <a:rPr lang="en-US" dirty="0"/>
              <a:t>D. Accelerate neural network training time</a:t>
            </a:r>
          </a:p>
          <a:p>
            <a:r>
              <a:rPr lang="en-US" dirty="0"/>
              <a:t>2. Which of the following is true regarding VDBS encoding?</a:t>
            </a:r>
          </a:p>
          <a:p>
            <a:pPr lvl="1"/>
            <a:r>
              <a:rPr lang="en-US" dirty="0"/>
              <a:t>A. It is useful in all applications and use-cases</a:t>
            </a:r>
          </a:p>
          <a:p>
            <a:pPr lvl="1"/>
            <a:r>
              <a:rPr lang="en-US" dirty="0"/>
              <a:t>B. It works by reducing the number of serial signal transitions</a:t>
            </a:r>
          </a:p>
          <a:p>
            <a:pPr lvl="1"/>
            <a:r>
              <a:rPr lang="en-US" dirty="0"/>
              <a:t>C. Gray code encoding is of use in VDBS encoders</a:t>
            </a:r>
          </a:p>
          <a:p>
            <a:pPr lvl="1"/>
            <a:r>
              <a:rPr lang="en-US" dirty="0"/>
              <a:t>D. Both B and C</a:t>
            </a:r>
          </a:p>
          <a:p>
            <a:r>
              <a:rPr lang="en-US" dirty="0"/>
              <a:t>3. Which binary number has the most serial transitions?</a:t>
            </a:r>
          </a:p>
          <a:p>
            <a:pPr lvl="1"/>
            <a:r>
              <a:rPr lang="en-US" dirty="0"/>
              <a:t>A. 00000000</a:t>
            </a:r>
          </a:p>
          <a:p>
            <a:pPr lvl="1"/>
            <a:r>
              <a:rPr lang="en-US" dirty="0"/>
              <a:t>B. 00100001</a:t>
            </a:r>
          </a:p>
          <a:p>
            <a:pPr lvl="1"/>
            <a:r>
              <a:rPr lang="en-US" dirty="0"/>
              <a:t>C. 01010101</a:t>
            </a:r>
          </a:p>
        </p:txBody>
      </p:sp>
    </p:spTree>
    <p:extLst>
      <p:ext uri="{BB962C8B-B14F-4D97-AF65-F5344CB8AC3E}">
        <p14:creationId xmlns:p14="http://schemas.microsoft.com/office/powerpoint/2010/main" val="282628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B143E-5E3F-4679-9917-8310469EF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538406" cy="5431762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FE71D-8A49-456F-8C7B-6C07DEEE3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6680" y="607621"/>
            <a:ext cx="5058262" cy="5431762"/>
          </a:xfrm>
        </p:spPr>
        <p:txBody>
          <a:bodyPr/>
          <a:lstStyle/>
          <a:p>
            <a:r>
              <a:rPr lang="en-US" b="1" dirty="0"/>
              <a:t>Problem: </a:t>
            </a:r>
            <a:r>
              <a:rPr lang="en-US" dirty="0"/>
              <a:t>Power dissipation overhead from sensor activation and serial data transfers in wearable and health-tracking devices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Objective: </a:t>
            </a:r>
            <a:r>
              <a:rPr lang="en-US" dirty="0"/>
              <a:t>Reduce the dynamic power dissipation in these devices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Solution: </a:t>
            </a:r>
            <a:r>
              <a:rPr lang="en-US" dirty="0"/>
              <a:t>Reduce number of transitions in serial signal transmissions by introducing some error to reduce power overhead</a:t>
            </a:r>
          </a:p>
          <a:p>
            <a:endParaRPr lang="en-US" b="1" dirty="0"/>
          </a:p>
          <a:p>
            <a:r>
              <a:rPr lang="en-US" b="1" dirty="0"/>
              <a:t>Approximation Type: </a:t>
            </a:r>
            <a:r>
              <a:rPr lang="en-US" dirty="0"/>
              <a:t>Data encoding in relation to tradeoff between power and error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850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7F659-45E4-46F9-B2AF-D1150939F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5158"/>
            <a:ext cx="8596668" cy="901148"/>
          </a:xfrm>
        </p:spPr>
        <p:txBody>
          <a:bodyPr/>
          <a:lstStyle/>
          <a:p>
            <a:r>
              <a:rPr lang="en-US" dirty="0"/>
              <a:t>Sample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87EC8-878F-420B-80AA-F503F2664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4744"/>
            <a:ext cx="8596668" cy="5557962"/>
          </a:xfrm>
        </p:spPr>
        <p:txBody>
          <a:bodyPr>
            <a:normAutofit/>
          </a:bodyPr>
          <a:lstStyle/>
          <a:p>
            <a:r>
              <a:rPr lang="en-US" dirty="0"/>
              <a:t>1. What is the goal of VDBS encoding?</a:t>
            </a:r>
          </a:p>
          <a:p>
            <a:pPr lvl="1"/>
            <a:r>
              <a:rPr lang="en-US" dirty="0"/>
              <a:t>A. Reduce dynamic power dissipation of serial data transfers </a:t>
            </a:r>
            <a:r>
              <a:rPr lang="en-US" dirty="0">
                <a:solidFill>
                  <a:srgbClr val="FF0000"/>
                </a:solidFill>
              </a:rPr>
              <a:t>[Correct]</a:t>
            </a:r>
            <a:endParaRPr lang="en-US" dirty="0"/>
          </a:p>
          <a:p>
            <a:pPr lvl="1"/>
            <a:r>
              <a:rPr lang="en-US" dirty="0"/>
              <a:t>B. Improve sensor data throughput</a:t>
            </a:r>
          </a:p>
          <a:p>
            <a:pPr lvl="1"/>
            <a:r>
              <a:rPr lang="en-US" dirty="0"/>
              <a:t>C. Accelerate data transfer speed through parallelization</a:t>
            </a:r>
          </a:p>
          <a:p>
            <a:pPr lvl="1"/>
            <a:r>
              <a:rPr lang="en-US" dirty="0"/>
              <a:t>D. Accelerate neural network training time</a:t>
            </a:r>
          </a:p>
          <a:p>
            <a:r>
              <a:rPr lang="en-US" dirty="0"/>
              <a:t>2. Which of the following is true regarding VDBS encoding?</a:t>
            </a:r>
          </a:p>
          <a:p>
            <a:pPr lvl="1"/>
            <a:r>
              <a:rPr lang="en-US" dirty="0"/>
              <a:t>A. It is useful in all applications and use-cases</a:t>
            </a:r>
          </a:p>
          <a:p>
            <a:pPr lvl="1"/>
            <a:r>
              <a:rPr lang="en-US" dirty="0"/>
              <a:t>B. It works by reducing the number of serial signal transitions</a:t>
            </a:r>
          </a:p>
          <a:p>
            <a:pPr lvl="1"/>
            <a:r>
              <a:rPr lang="en-US" dirty="0"/>
              <a:t>C. Gray code encoding is of use in VDBS encoders</a:t>
            </a:r>
          </a:p>
          <a:p>
            <a:pPr lvl="1"/>
            <a:r>
              <a:rPr lang="en-US" dirty="0"/>
              <a:t>D. Both B and C </a:t>
            </a:r>
            <a:r>
              <a:rPr lang="en-US" dirty="0">
                <a:solidFill>
                  <a:srgbClr val="FF0000"/>
                </a:solidFill>
              </a:rPr>
              <a:t>[Correct]</a:t>
            </a:r>
            <a:endParaRPr lang="en-US" dirty="0"/>
          </a:p>
          <a:p>
            <a:r>
              <a:rPr lang="en-US" dirty="0"/>
              <a:t>3. Which binary number has the most serial transitions?</a:t>
            </a:r>
          </a:p>
          <a:p>
            <a:pPr lvl="1"/>
            <a:r>
              <a:rPr lang="en-US" dirty="0"/>
              <a:t>A. 00000000</a:t>
            </a:r>
          </a:p>
          <a:p>
            <a:pPr lvl="1"/>
            <a:r>
              <a:rPr lang="en-US" dirty="0"/>
              <a:t>B. 00100001</a:t>
            </a:r>
          </a:p>
          <a:p>
            <a:pPr lvl="1"/>
            <a:r>
              <a:rPr lang="en-US" dirty="0"/>
              <a:t>C. 01010101 </a:t>
            </a:r>
            <a:r>
              <a:rPr lang="en-US" dirty="0">
                <a:solidFill>
                  <a:srgbClr val="FF0000"/>
                </a:solidFill>
              </a:rPr>
              <a:t>[Correct]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163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DECC9-C728-4911-B706-D3D282294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Questions/Discussion?</a:t>
            </a:r>
          </a:p>
        </p:txBody>
      </p:sp>
    </p:spTree>
    <p:extLst>
      <p:ext uri="{BB962C8B-B14F-4D97-AF65-F5344CB8AC3E}">
        <p14:creationId xmlns:p14="http://schemas.microsoft.com/office/powerpoint/2010/main" val="209256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0A528-7517-420E-87B3-42FC65D01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Transfer and System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9D89E-B2B6-4996-AD9E-DABB95EB3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983878" cy="38807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Processors in wearable, embedded, and mobile platforms transfer data between many sensor ICs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IC data transfer hasn’t scaled with semiconductor process technology advances – relative proportion of system power attributed to data transfer will only grow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improve efficiency of data transfer through intelligent data encoding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4C864F-BFFF-42F3-9E96-489614111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830754"/>
            <a:ext cx="3591426" cy="18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5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9BF2E-8FBF-4295-AD3B-337E8F1C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D785C-D245-48F3-AF88-B378BE0C8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731876" cy="3880773"/>
          </a:xfrm>
        </p:spPr>
        <p:txBody>
          <a:bodyPr/>
          <a:lstStyle/>
          <a:p>
            <a:r>
              <a:rPr lang="en-US" dirty="0"/>
              <a:t>Transmitting data one bit at a time from a source to a destination</a:t>
            </a:r>
          </a:p>
          <a:p>
            <a:r>
              <a:rPr lang="en-US" dirty="0"/>
              <a:t>Most cases: a “high” value on the data bus represents a ‘1’ while a “low” value represents a ‘0’</a:t>
            </a:r>
          </a:p>
          <a:p>
            <a:endParaRPr lang="en-US" dirty="0"/>
          </a:p>
          <a:p>
            <a:r>
              <a:rPr lang="en-US" dirty="0"/>
              <a:t>This paper focuses on improving efficiency of serial-only transmissions, not on parallel buses</a:t>
            </a:r>
          </a:p>
        </p:txBody>
      </p:sp>
      <p:pic>
        <p:nvPicPr>
          <p:cNvPr id="1026" name="Picture 2" descr="What is Serial Communication and How it works? [Explained]">
            <a:extLst>
              <a:ext uri="{FF2B5EF4-FFF2-40B4-BE49-F238E27FC236}">
                <a16:creationId xmlns:a16="http://schemas.microsoft.com/office/drawing/2014/main" id="{94E294F0-CE7B-4799-8B0E-57675685D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30400"/>
            <a:ext cx="4890247" cy="315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14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BFDC5-6395-4C2C-BA55-40B90A41E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VDBS Data Encoders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73D7E-9681-494B-AEE7-051D53DD6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691993"/>
          </a:xfrm>
        </p:spPr>
        <p:txBody>
          <a:bodyPr/>
          <a:lstStyle/>
          <a:p>
            <a:r>
              <a:rPr lang="en-US" i="1" dirty="0"/>
              <a:t>Value-Deviation-Bounded Data Encoders </a:t>
            </a:r>
            <a:r>
              <a:rPr lang="en-US" dirty="0"/>
              <a:t>are a possible way to address the challenge of reducing power dissipation in serial transmission</a:t>
            </a:r>
          </a:p>
          <a:p>
            <a:r>
              <a:rPr lang="en-US" dirty="0"/>
              <a:t>VDBS data encoders change the value being transmitted such that the new value has fewer transitions between low and high, thus reducing the dynamic power in the transmission</a:t>
            </a:r>
            <a:endParaRPr lang="en-US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353810-5AD8-46F1-8CB5-B4ED12885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4084360"/>
            <a:ext cx="5268060" cy="155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36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B2FCA-165C-4EE5-95F3-C6A68A031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this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26B37-0E8C-4032-8040-694D9FD5F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the theoretical efficiency of VDBS data encoders and construct proofs regarding the properties of these encoders</a:t>
            </a:r>
          </a:p>
          <a:p>
            <a:endParaRPr lang="en-US" dirty="0"/>
          </a:p>
          <a:p>
            <a:r>
              <a:rPr lang="en-US" dirty="0"/>
              <a:t>Determine limits on VDBS efficiency and provide insights into best possible tradeoffs between dynamic power reduction and approximation error</a:t>
            </a:r>
          </a:p>
        </p:txBody>
      </p:sp>
    </p:spTree>
    <p:extLst>
      <p:ext uri="{BB962C8B-B14F-4D97-AF65-F5344CB8AC3E}">
        <p14:creationId xmlns:p14="http://schemas.microsoft.com/office/powerpoint/2010/main" val="153443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5CD2A-E870-4FB1-BEDC-F559B7BB3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AB8A3-7893-4F2C-BFBF-1562994FD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 Serial Transition Count (STC) Function: </a:t>
            </a:r>
            <a:r>
              <a:rPr lang="en-US" dirty="0"/>
              <a:t>The number of serial transitions that occur when a single value </a:t>
            </a:r>
            <a:r>
              <a:rPr lang="en-US" i="1" dirty="0"/>
              <a:t>s </a:t>
            </a:r>
            <a:r>
              <a:rPr lang="en-US" dirty="0"/>
              <a:t>is transmitted over a serial link. Can mathematically define the number of signal transitions as: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2. Serial Transition Count Difference: </a:t>
            </a:r>
            <a:r>
              <a:rPr lang="en-US" dirty="0"/>
              <a:t>The absolute value of the difference in STCs between two l-bit words </a:t>
            </a:r>
            <a:r>
              <a:rPr lang="en-US" i="1" dirty="0"/>
              <a:t>s </a:t>
            </a:r>
            <a:r>
              <a:rPr lang="en-US" dirty="0"/>
              <a:t>and </a:t>
            </a:r>
            <a:r>
              <a:rPr lang="en-US" i="1" dirty="0"/>
              <a:t>t. </a:t>
            </a:r>
            <a:r>
              <a:rPr lang="en-US" dirty="0"/>
              <a:t>Mathematically, this is:</a:t>
            </a: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7B3B57-2A49-4659-B7B8-2B3B99588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207" y="3212956"/>
            <a:ext cx="2276793" cy="714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A79FBB-EE00-4F6B-B661-8270A022B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233" y="5235637"/>
            <a:ext cx="2076740" cy="4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31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D80A-8249-43E2-AE90-76667D5B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STC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0E6BC-5E42-4229-A906-DB2B3A53B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5535"/>
          </a:xfrm>
        </p:spPr>
        <p:txBody>
          <a:bodyPr>
            <a:normAutofit/>
          </a:bodyPr>
          <a:lstStyle/>
          <a:p>
            <a:r>
              <a:rPr lang="en-US" dirty="0"/>
              <a:t>Analysis of the properties of the STC function give bounds for the maximum increases in efficiency from VDBS data encoders.</a:t>
            </a:r>
          </a:p>
          <a:p>
            <a:r>
              <a:rPr lang="en-US" b="1" dirty="0"/>
              <a:t>Proposition 1: </a:t>
            </a:r>
            <a:r>
              <a:rPr lang="en-US" dirty="0"/>
              <a:t>If l is even, max STC occurs when the word has (l/2) 0’s and 1’s in an alternating pattern</a:t>
            </a:r>
          </a:p>
          <a:p>
            <a:r>
              <a:rPr lang="en-US" b="1" dirty="0"/>
              <a:t>Lemma 1: </a:t>
            </a:r>
            <a:r>
              <a:rPr lang="en-US" dirty="0"/>
              <a:t>The max STC is bounded by (l – 1)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Therefore the maximum reduction in dynamic power from VDBS data encoders is a function of the length of the word being transmitted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28D87D-A13E-4648-BC5B-1B052021A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968148"/>
            <a:ext cx="5039428" cy="193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100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67E53-730B-4E87-8A6B-3A0F76E15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Gray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69F0B-D026-41DD-97EB-772AB49DF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527523" cy="3880773"/>
          </a:xfrm>
        </p:spPr>
        <p:txBody>
          <a:bodyPr>
            <a:normAutofit/>
          </a:bodyPr>
          <a:lstStyle/>
          <a:p>
            <a:r>
              <a:rPr lang="en-US" dirty="0"/>
              <a:t>Invented by Frank Gray in 1953, Gray code is</a:t>
            </a:r>
            <a:r>
              <a:rPr lang="en-US" b="1" dirty="0"/>
              <a:t> </a:t>
            </a:r>
            <a:r>
              <a:rPr lang="en-US" dirty="0"/>
              <a:t>“a binary numeral system where two successive values differ in only one bit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https://cp-algorithms.com/algebra/gray-code.html#:~:text=Gray%20code%20is%20a%20binary,by%20Frank%20Gray%20in%201953</a:t>
            </a:r>
            <a:r>
              <a:rPr lang="en-US" dirty="0"/>
              <a:t>.</a:t>
            </a:r>
          </a:p>
          <a:p>
            <a:endParaRPr lang="en-US" b="1" dirty="0"/>
          </a:p>
        </p:txBody>
      </p:sp>
      <p:pic>
        <p:nvPicPr>
          <p:cNvPr id="2052" name="Picture 4" descr="Binary Codes - Tutorialspoint">
            <a:extLst>
              <a:ext uri="{FF2B5EF4-FFF2-40B4-BE49-F238E27FC236}">
                <a16:creationId xmlns:a16="http://schemas.microsoft.com/office/drawing/2014/main" id="{B4A3507C-327D-4D1E-AF13-F77355E28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686" y="2092700"/>
            <a:ext cx="4016201" cy="267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2637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1087</TotalTime>
  <Words>1354</Words>
  <Application>Microsoft Office PowerPoint</Application>
  <PresentationFormat>Widescreen</PresentationFormat>
  <Paragraphs>156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Cambria Math</vt:lpstr>
      <vt:lpstr>Trebuchet MS</vt:lpstr>
      <vt:lpstr>Wingdings 3</vt:lpstr>
      <vt:lpstr>Facet</vt:lpstr>
      <vt:lpstr>Efficiency Limits for Value-Deviation-Bounded Approximate Communication</vt:lpstr>
      <vt:lpstr>Overview</vt:lpstr>
      <vt:lpstr>Data Transfer and System Power</vt:lpstr>
      <vt:lpstr>Serial Communication</vt:lpstr>
      <vt:lpstr>VDBS Data Encoders</vt:lpstr>
      <vt:lpstr>Objectives of this Paper</vt:lpstr>
      <vt:lpstr>Definitions</vt:lpstr>
      <vt:lpstr>Properties of STC Function</vt:lpstr>
      <vt:lpstr>Gray Code</vt:lpstr>
      <vt:lpstr>Serial Transitions and Gray Code</vt:lpstr>
      <vt:lpstr>Bounds on STC Reduction</vt:lpstr>
      <vt:lpstr>Bounds on STC Reduction</vt:lpstr>
      <vt:lpstr>Bounds on STC Reduction</vt:lpstr>
      <vt:lpstr>Bounds on f(m)</vt:lpstr>
      <vt:lpstr>Bounds on Value Deviation</vt:lpstr>
      <vt:lpstr>Bounds on Value Deviation</vt:lpstr>
      <vt:lpstr>Results</vt:lpstr>
      <vt:lpstr>Conclusions</vt:lpstr>
      <vt:lpstr>Sample Questions</vt:lpstr>
      <vt:lpstr>Sample Questions</vt:lpstr>
      <vt:lpstr>Questions/Discussion?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 Limits for Value-Deviation-Bounded Approximate Communication</dc:title>
  <dc:creator>Shankar,Arvind</dc:creator>
  <cp:lastModifiedBy>Shankar,Arvind</cp:lastModifiedBy>
  <cp:revision>26</cp:revision>
  <dcterms:created xsi:type="dcterms:W3CDTF">2020-09-20T21:33:24Z</dcterms:created>
  <dcterms:modified xsi:type="dcterms:W3CDTF">2020-09-21T15:41:07Z</dcterms:modified>
</cp:coreProperties>
</file>