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56" r:id="rId2"/>
    <p:sldId id="257" r:id="rId3"/>
    <p:sldId id="258" r:id="rId4"/>
    <p:sldId id="261" r:id="rId5"/>
    <p:sldId id="264" r:id="rId6"/>
    <p:sldId id="262" r:id="rId7"/>
    <p:sldId id="265" r:id="rId8"/>
    <p:sldId id="263" r:id="rId9"/>
    <p:sldId id="266" r:id="rId10"/>
    <p:sldId id="267" r:id="rId11"/>
    <p:sldId id="268" r:id="rId12"/>
    <p:sldId id="272" r:id="rId13"/>
    <p:sldId id="271" r:id="rId14"/>
    <p:sldId id="273" r:id="rId15"/>
    <p:sldId id="274" r:id="rId16"/>
    <p:sldId id="275" r:id="rId17"/>
    <p:sldId id="276"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66943" autoAdjust="0"/>
  </p:normalViewPr>
  <p:slideViewPr>
    <p:cSldViewPr snapToGrid="0">
      <p:cViewPr varScale="1">
        <p:scale>
          <a:sx n="45" d="100"/>
          <a:sy n="45" d="100"/>
        </p:scale>
        <p:origin x="6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2997F-769E-4159-ABA8-68FDECD64C71}"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76B79-BA89-436C-9AE7-E078361D06E3}" type="slidenum">
              <a:rPr lang="en-US" smtClean="0"/>
              <a:t>‹#›</a:t>
            </a:fld>
            <a:endParaRPr lang="en-US"/>
          </a:p>
        </p:txBody>
      </p:sp>
    </p:spTree>
    <p:extLst>
      <p:ext uri="{BB962C8B-B14F-4D97-AF65-F5344CB8AC3E}">
        <p14:creationId xmlns:p14="http://schemas.microsoft.com/office/powerpoint/2010/main" val="78055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1</a:t>
            </a:fld>
            <a:endParaRPr lang="en-US"/>
          </a:p>
        </p:txBody>
      </p:sp>
    </p:spTree>
    <p:extLst>
      <p:ext uri="{BB962C8B-B14F-4D97-AF65-F5344CB8AC3E}">
        <p14:creationId xmlns:p14="http://schemas.microsoft.com/office/powerpoint/2010/main" val="32159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Tx/>
              <a:buChar char="-"/>
            </a:pPr>
            <a:r>
              <a:rPr lang="en-US" sz="1800" b="0" i="1" u="none" strike="noStrike" baseline="0" dirty="0">
                <a:latin typeface="Times-Italic"/>
              </a:rPr>
              <a:t>A reduction in load capacitances is the crux of the proposed approximations, offering an appreciable reduction in propagation delay and providing an opportunity for operating at a lower supply voltage than the conventional case</a:t>
            </a:r>
            <a:r>
              <a:rPr lang="en-US" sz="1800" b="0" i="0" u="none" strike="noStrike" baseline="0" dirty="0">
                <a:latin typeface="Times-Roman"/>
              </a:rPr>
              <a:t>.</a:t>
            </a:r>
          </a:p>
          <a:p>
            <a:pPr marL="171450" indent="-171450" algn="l">
              <a:buFontTx/>
              <a:buChar char="-"/>
            </a:pPr>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10</a:t>
            </a:fld>
            <a:endParaRPr lang="en-US"/>
          </a:p>
        </p:txBody>
      </p:sp>
    </p:spTree>
    <p:extLst>
      <p:ext uri="{BB962C8B-B14F-4D97-AF65-F5344CB8AC3E}">
        <p14:creationId xmlns:p14="http://schemas.microsoft.com/office/powerpoint/2010/main" val="400016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Roman"/>
              </a:rPr>
              <a:t>most DSP algorithms used in multimedia systems have inherent error-resiliency, these occasional errors might not manifest as an appreciable reduction in the final output quality. Multimedia DSP algorithms mostly consist of additions and multiplications, which use adders as basic building blocks. We focus on two algorithms, viz. image and video compression, and present the results of using our approximate FA cells in these algorithms</a:t>
            </a:r>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11</a:t>
            </a:fld>
            <a:endParaRPr lang="en-US"/>
          </a:p>
        </p:txBody>
      </p:sp>
    </p:spTree>
    <p:extLst>
      <p:ext uri="{BB962C8B-B14F-4D97-AF65-F5344CB8AC3E}">
        <p14:creationId xmlns:p14="http://schemas.microsoft.com/office/powerpoint/2010/main" val="323809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Error in truncating has </a:t>
            </a:r>
            <a:r>
              <a:rPr lang="en-US" dirty="0" err="1"/>
              <a:t>blockiness</a:t>
            </a:r>
            <a:endParaRPr lang="en-US" dirty="0"/>
          </a:p>
          <a:p>
            <a:pPr marL="171450" indent="-171450">
              <a:buFontTx/>
              <a:buChar char="-"/>
            </a:pPr>
            <a:r>
              <a:rPr lang="en-US" dirty="0"/>
              <a:t>Using approximation FAs in the LSBs can make up for lost quality </a:t>
            </a:r>
          </a:p>
        </p:txBody>
      </p:sp>
      <p:sp>
        <p:nvSpPr>
          <p:cNvPr id="4" name="Slide Number Placeholder 3"/>
          <p:cNvSpPr>
            <a:spLocks noGrp="1"/>
          </p:cNvSpPr>
          <p:nvPr>
            <p:ph type="sldNum" sz="quarter" idx="5"/>
          </p:nvPr>
        </p:nvSpPr>
        <p:spPr/>
        <p:txBody>
          <a:bodyPr/>
          <a:lstStyle/>
          <a:p>
            <a:fld id="{FAC76B79-BA89-436C-9AE7-E078361D06E3}" type="slidenum">
              <a:rPr lang="en-US" smtClean="0"/>
              <a:t>12</a:t>
            </a:fld>
            <a:endParaRPr lang="en-US"/>
          </a:p>
        </p:txBody>
      </p:sp>
    </p:spTree>
    <p:extLst>
      <p:ext uri="{BB962C8B-B14F-4D97-AF65-F5344CB8AC3E}">
        <p14:creationId xmlns:p14="http://schemas.microsoft.com/office/powerpoint/2010/main" val="88943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AC76B79-BA89-436C-9AE7-E078361D06E3}" type="slidenum">
              <a:rPr lang="en-US" smtClean="0"/>
              <a:t>13</a:t>
            </a:fld>
            <a:endParaRPr lang="en-US"/>
          </a:p>
        </p:txBody>
      </p:sp>
    </p:spTree>
    <p:extLst>
      <p:ext uri="{BB962C8B-B14F-4D97-AF65-F5344CB8AC3E}">
        <p14:creationId xmlns:p14="http://schemas.microsoft.com/office/powerpoint/2010/main" val="215916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14</a:t>
            </a:fld>
            <a:endParaRPr lang="en-US"/>
          </a:p>
        </p:txBody>
      </p:sp>
    </p:spTree>
    <p:extLst>
      <p:ext uri="{BB962C8B-B14F-4D97-AF65-F5344CB8AC3E}">
        <p14:creationId xmlns:p14="http://schemas.microsoft.com/office/powerpoint/2010/main" val="4283002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Figure 12 shows the average frame PSNR for 50 frames of the AKIYO benchmark CIF [17] video sequence.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15</a:t>
            </a:fld>
            <a:endParaRPr lang="en-US"/>
          </a:p>
        </p:txBody>
      </p:sp>
    </p:spTree>
    <p:extLst>
      <p:ext uri="{BB962C8B-B14F-4D97-AF65-F5344CB8AC3E}">
        <p14:creationId xmlns:p14="http://schemas.microsoft.com/office/powerpoint/2010/main" val="4267979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16</a:t>
            </a:fld>
            <a:endParaRPr lang="en-US"/>
          </a:p>
        </p:txBody>
      </p:sp>
    </p:spTree>
    <p:extLst>
      <p:ext uri="{BB962C8B-B14F-4D97-AF65-F5344CB8AC3E}">
        <p14:creationId xmlns:p14="http://schemas.microsoft.com/office/powerpoint/2010/main" val="19117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17</a:t>
            </a:fld>
            <a:endParaRPr lang="en-US"/>
          </a:p>
        </p:txBody>
      </p:sp>
    </p:spTree>
    <p:extLst>
      <p:ext uri="{BB962C8B-B14F-4D97-AF65-F5344CB8AC3E}">
        <p14:creationId xmlns:p14="http://schemas.microsoft.com/office/powerpoint/2010/main" val="45938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18</a:t>
            </a:fld>
            <a:endParaRPr lang="en-US"/>
          </a:p>
        </p:txBody>
      </p:sp>
    </p:spTree>
    <p:extLst>
      <p:ext uri="{BB962C8B-B14F-4D97-AF65-F5344CB8AC3E}">
        <p14:creationId xmlns:p14="http://schemas.microsoft.com/office/powerpoint/2010/main" val="84685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Tx/>
              <a:buChar char="-"/>
            </a:pPr>
            <a:r>
              <a:rPr lang="en-US" sz="1800" b="0" i="0" u="none" strike="noStrike" baseline="0" dirty="0">
                <a:latin typeface="Times-Roman"/>
              </a:rPr>
              <a:t>Commonly used multimedia applications have Digital Signal Processing (DSP) blocks as their backbone. </a:t>
            </a:r>
          </a:p>
          <a:p>
            <a:pPr marL="285750" indent="-285750" algn="l">
              <a:buFontTx/>
              <a:buChar char="-"/>
            </a:pPr>
            <a:r>
              <a:rPr lang="en-US" sz="1800" b="0" i="0" u="none" strike="noStrike" baseline="0" dirty="0">
                <a:latin typeface="Times-Roman"/>
              </a:rPr>
              <a:t>Most of these DSP blocks implement image and video processing algorithms, where the ultimate output is either an image or a video for human consumption. </a:t>
            </a:r>
          </a:p>
          <a:p>
            <a:pPr marL="285750" indent="-285750" algn="l">
              <a:buFontTx/>
              <a:buChar char="-"/>
            </a:pPr>
            <a:r>
              <a:rPr lang="en-US" sz="1800" b="0" i="0" u="none" strike="noStrike" baseline="0" dirty="0">
                <a:latin typeface="Times-Roman"/>
              </a:rPr>
              <a:t>The limited perception of human vision allows the outputs of these algorithms to be numerically approximate rather than accurate.</a:t>
            </a:r>
          </a:p>
          <a:p>
            <a:pPr marL="285750" indent="-285750" algn="l">
              <a:buFontTx/>
              <a:buChar char="-"/>
            </a:pPr>
            <a:r>
              <a:rPr lang="en-US" dirty="0"/>
              <a:t>Fast but “inaccurate” adder has been proposed, and an error-tolerant adder where they split the input operand into accurate and inaccurate parts, and there has been work that considers logic complexity reduction but only for a 2x2 multiplier</a:t>
            </a:r>
          </a:p>
        </p:txBody>
      </p:sp>
      <p:sp>
        <p:nvSpPr>
          <p:cNvPr id="4" name="Slide Number Placeholder 3"/>
          <p:cNvSpPr>
            <a:spLocks noGrp="1"/>
          </p:cNvSpPr>
          <p:nvPr>
            <p:ph type="sldNum" sz="quarter" idx="5"/>
          </p:nvPr>
        </p:nvSpPr>
        <p:spPr/>
        <p:txBody>
          <a:bodyPr/>
          <a:lstStyle/>
          <a:p>
            <a:fld id="{FAC76B79-BA89-436C-9AE7-E078361D06E3}" type="slidenum">
              <a:rPr lang="en-US" smtClean="0"/>
              <a:t>2</a:t>
            </a:fld>
            <a:endParaRPr lang="en-US"/>
          </a:p>
        </p:txBody>
      </p:sp>
    </p:spTree>
    <p:extLst>
      <p:ext uri="{BB962C8B-B14F-4D97-AF65-F5344CB8AC3E}">
        <p14:creationId xmlns:p14="http://schemas.microsoft.com/office/powerpoint/2010/main" val="395076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Tx/>
              <a:buChar char="-"/>
            </a:pPr>
            <a:r>
              <a:rPr lang="en-US" sz="1800" b="0" i="0" u="none" strike="noStrike" baseline="0" dirty="0">
                <a:latin typeface="Times-Roman"/>
              </a:rPr>
              <a:t>develop imprecise but simplified arithmetic units, which provide an extra layer of power savings over conventional low-power design techniques. </a:t>
            </a:r>
          </a:p>
          <a:p>
            <a:pPr marL="285750" indent="-285750" algn="l">
              <a:buFontTx/>
              <a:buChar char="-"/>
            </a:pPr>
            <a:r>
              <a:rPr lang="en-US" sz="1800" b="0" i="0" u="none" strike="noStrike" baseline="0" dirty="0">
                <a:latin typeface="Times-Roman"/>
              </a:rPr>
              <a:t>the approximate arithmetic units not only have reduced number of transistors, but the internal node capacitances are reduced.</a:t>
            </a:r>
          </a:p>
          <a:p>
            <a:pPr marL="285750" indent="-285750" algn="l">
              <a:buFontTx/>
              <a:buChar char="-"/>
            </a:pPr>
            <a:r>
              <a:rPr lang="en-US" sz="1800" b="0" i="0" u="none" strike="noStrike" baseline="0" dirty="0">
                <a:latin typeface="Times-Roman"/>
              </a:rPr>
              <a:t>Complexity reduction leads to power reduction in two different ways. First, an inherent reduction in switched capacitance and leakage results from having smaller hardware. Second, complexity reduction frequently leads to shorter critical paths, facilitating voltage reduction without any timing-induced errors.</a:t>
            </a:r>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3</a:t>
            </a:fld>
            <a:endParaRPr lang="en-US"/>
          </a:p>
        </p:txBody>
      </p:sp>
    </p:spTree>
    <p:extLst>
      <p:ext uri="{BB962C8B-B14F-4D97-AF65-F5344CB8AC3E}">
        <p14:creationId xmlns:p14="http://schemas.microsoft.com/office/powerpoint/2010/main" val="60762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Tx/>
              <a:buChar char="-"/>
            </a:pPr>
            <a:r>
              <a:rPr lang="en-US" sz="1800" b="0" i="0" u="none" strike="noStrike" baseline="0" dirty="0">
                <a:latin typeface="Times-Roman"/>
              </a:rPr>
              <a:t>Different approximate versions of the MA with lesser number of transistors.</a:t>
            </a:r>
          </a:p>
          <a:p>
            <a:pPr marL="285750" indent="-285750" algn="l">
              <a:buFontTx/>
              <a:buChar char="-"/>
            </a:pPr>
            <a:r>
              <a:rPr lang="en-US" sz="1800" b="0" i="0" u="none" strike="noStrike" baseline="0" dirty="0">
                <a:latin typeface="Times-Roman"/>
              </a:rPr>
              <a:t>Since series connected transistors contribute to larger delay, removal of some of them will facilitate faster charging/discharging of node capacitances. </a:t>
            </a:r>
          </a:p>
          <a:p>
            <a:pPr marL="285750" indent="-285750" algn="l">
              <a:buFontTx/>
              <a:buChar char="-"/>
            </a:pPr>
            <a:r>
              <a:rPr lang="en-US" sz="1800" b="0" i="0" u="none" strike="noStrike" baseline="0" dirty="0">
                <a:latin typeface="Times-Roman"/>
              </a:rPr>
              <a:t>Removal of transistors will reducing the switched capacitance which will lower power dissipation and reduce the area used. </a:t>
            </a:r>
          </a:p>
          <a:p>
            <a:pPr marL="285750" indent="-285750" algn="l">
              <a:buFontTx/>
              <a:buChar char="-"/>
            </a:pPr>
            <a:endParaRPr lang="en-US" sz="1800" b="0" i="0" u="none" strike="noStrike" baseline="0" dirty="0">
              <a:latin typeface="Times-Roman"/>
            </a:endParaRPr>
          </a:p>
          <a:p>
            <a:pPr marL="285750" indent="-285750" algn="l">
              <a:buFontTx/>
              <a:buChar char="-"/>
            </a:pPr>
            <a:r>
              <a:rPr lang="en-US" sz="1800" b="0" i="0" u="none" strike="noStrike" baseline="0" dirty="0">
                <a:latin typeface="Times-Roman"/>
              </a:rPr>
              <a:t>Remove transistors once by one while ensuring there are no shirt or open circuits in the simplified schematic</a:t>
            </a:r>
          </a:p>
          <a:p>
            <a:pPr marL="285750" indent="-285750" algn="l">
              <a:buFontTx/>
              <a:buChar char="-"/>
            </a:pPr>
            <a:r>
              <a:rPr lang="en-US" sz="1800" b="0" i="0" u="none" strike="noStrike" baseline="0" dirty="0">
                <a:latin typeface="Times-Roman"/>
              </a:rPr>
              <a:t>They also wanted to have minimal errors in the truth table</a:t>
            </a:r>
          </a:p>
          <a:p>
            <a:pPr marL="285750" indent="-285750" algn="l">
              <a:buFontTx/>
              <a:buChar char="-"/>
            </a:pPr>
            <a:r>
              <a:rPr lang="en-US" sz="1800" b="0" i="0" u="none" strike="noStrike" baseline="0" dirty="0">
                <a:latin typeface="Times-Roman"/>
              </a:rPr>
              <a:t>This led to the figure on the right where there are 8 less transistors</a:t>
            </a:r>
          </a:p>
          <a:p>
            <a:pPr marL="285750" indent="-285750" algn="l">
              <a:buFontTx/>
              <a:buChar char="-"/>
            </a:pPr>
            <a:endParaRPr lang="en-US" sz="1800" b="0" i="0" u="none" strike="noStrike" baseline="0" dirty="0">
              <a:latin typeface="Times-Roman"/>
            </a:endParaRPr>
          </a:p>
        </p:txBody>
      </p:sp>
      <p:sp>
        <p:nvSpPr>
          <p:cNvPr id="4" name="Slide Number Placeholder 3"/>
          <p:cNvSpPr>
            <a:spLocks noGrp="1"/>
          </p:cNvSpPr>
          <p:nvPr>
            <p:ph type="sldNum" sz="quarter" idx="5"/>
          </p:nvPr>
        </p:nvSpPr>
        <p:spPr/>
        <p:txBody>
          <a:bodyPr/>
          <a:lstStyle/>
          <a:p>
            <a:fld id="{FAC76B79-BA89-436C-9AE7-E078361D06E3}" type="slidenum">
              <a:rPr lang="en-US" smtClean="0"/>
              <a:t>4</a:t>
            </a:fld>
            <a:endParaRPr lang="en-US"/>
          </a:p>
        </p:txBody>
      </p:sp>
    </p:spTree>
    <p:extLst>
      <p:ext uri="{BB962C8B-B14F-4D97-AF65-F5344CB8AC3E}">
        <p14:creationId xmlns:p14="http://schemas.microsoft.com/office/powerpoint/2010/main" val="90719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5</a:t>
            </a:fld>
            <a:endParaRPr lang="en-US"/>
          </a:p>
        </p:txBody>
      </p:sp>
    </p:spTree>
    <p:extLst>
      <p:ext uri="{BB962C8B-B14F-4D97-AF65-F5344CB8AC3E}">
        <p14:creationId xmlns:p14="http://schemas.microsoft.com/office/powerpoint/2010/main" val="343970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Roman"/>
              </a:rPr>
              <a:t>In the second approximation, they examined the previous simplified mirror adder’s truth table and found that A and B are interchangeable, so they used an inverter with input A to calculate C out while the Sum is still calculated like the simplified mirror adder. </a:t>
            </a:r>
          </a:p>
        </p:txBody>
      </p:sp>
      <p:sp>
        <p:nvSpPr>
          <p:cNvPr id="4" name="Slide Number Placeholder 3"/>
          <p:cNvSpPr>
            <a:spLocks noGrp="1"/>
          </p:cNvSpPr>
          <p:nvPr>
            <p:ph type="sldNum" sz="quarter" idx="5"/>
          </p:nvPr>
        </p:nvSpPr>
        <p:spPr/>
        <p:txBody>
          <a:bodyPr/>
          <a:lstStyle/>
          <a:p>
            <a:fld id="{FAC76B79-BA89-436C-9AE7-E078361D06E3}" type="slidenum">
              <a:rPr lang="en-US" smtClean="0"/>
              <a:t>6</a:t>
            </a:fld>
            <a:endParaRPr lang="en-US"/>
          </a:p>
        </p:txBody>
      </p:sp>
    </p:spTree>
    <p:extLst>
      <p:ext uri="{BB962C8B-B14F-4D97-AF65-F5344CB8AC3E}">
        <p14:creationId xmlns:p14="http://schemas.microsoft.com/office/powerpoint/2010/main" val="186532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7</a:t>
            </a:fld>
            <a:endParaRPr lang="en-US"/>
          </a:p>
        </p:txBody>
      </p:sp>
    </p:spTree>
    <p:extLst>
      <p:ext uri="{BB962C8B-B14F-4D97-AF65-F5344CB8AC3E}">
        <p14:creationId xmlns:p14="http://schemas.microsoft.com/office/powerpoint/2010/main" val="10288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Tx/>
              <a:buChar char="-"/>
            </a:pPr>
            <a:r>
              <a:rPr lang="en-US" dirty="0"/>
              <a:t>They take the previous iteration and allow for one more error, specifically, in the sum because they wanted to reduce the dependency of sum of C in to save area. </a:t>
            </a:r>
          </a:p>
          <a:p>
            <a:pPr marL="171450" indent="-171450" algn="l">
              <a:buFontTx/>
              <a:buChar char="-"/>
            </a:pPr>
            <a:r>
              <a:rPr lang="en-US" dirty="0"/>
              <a:t>This led to them setting the Sum equal to B and C Out to A, which gave accurate outputs in 4 out of 8 cases. They wanted to ensure that for a particular input combination of A, B, and C in, that ensuring the correctness of the sum will also make C out correct.</a:t>
            </a:r>
          </a:p>
          <a:p>
            <a:pPr marL="171450" indent="-171450" algn="l">
              <a:buFontTx/>
              <a:buChar char="-"/>
            </a:pPr>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8</a:t>
            </a:fld>
            <a:endParaRPr lang="en-US"/>
          </a:p>
        </p:txBody>
      </p:sp>
    </p:spTree>
    <p:extLst>
      <p:ext uri="{BB962C8B-B14F-4D97-AF65-F5344CB8AC3E}">
        <p14:creationId xmlns:p14="http://schemas.microsoft.com/office/powerpoint/2010/main" val="2449255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76B79-BA89-436C-9AE7-E078361D06E3}" type="slidenum">
              <a:rPr lang="en-US" smtClean="0"/>
              <a:t>9</a:t>
            </a:fld>
            <a:endParaRPr lang="en-US"/>
          </a:p>
        </p:txBody>
      </p:sp>
    </p:spTree>
    <p:extLst>
      <p:ext uri="{BB962C8B-B14F-4D97-AF65-F5344CB8AC3E}">
        <p14:creationId xmlns:p14="http://schemas.microsoft.com/office/powerpoint/2010/main" val="1688321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ADB37B-7D92-42EE-BC75-33897104D269}" type="datetime1">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84051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172CE4-4C2E-4D19-B3FF-9EBFBEAA89A2}"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425193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9E0C2-3EDE-4F81-A704-848A03F70941}"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1594653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F325C2-AB27-44A1-880D-300C75880867}"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33449F5-4410-4C3B-AD45-452194585B16}"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6201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1614C3-8AD8-432C-BE2A-F96184C00754}"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93111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D7C8FD-3083-4815-AEA6-9DFBE0BCE5F5}" type="datetime1">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122066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D4CE59A-14C8-40EB-BA49-965346527ADB}" type="datetime1">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4131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9645AC-B4DF-4921-A688-23CB6F284F0E}" type="datetime1">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491975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149E0AC-C2AC-493A-8D63-EF826EFD84FE}" type="datetime1">
              <a:rPr lang="en-US" smtClean="0"/>
              <a:t>10/16/2020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33449F5-4410-4C3B-AD45-452194585B16}" type="slidenum">
              <a:rPr lang="en-US" smtClean="0"/>
              <a:t>‹#›</a:t>
            </a:fld>
            <a:endParaRPr lang="en-US"/>
          </a:p>
        </p:txBody>
      </p:sp>
    </p:spTree>
    <p:extLst>
      <p:ext uri="{BB962C8B-B14F-4D97-AF65-F5344CB8AC3E}">
        <p14:creationId xmlns:p14="http://schemas.microsoft.com/office/powerpoint/2010/main" val="407604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47129-0D79-4EFB-9775-A516E474AA2E}" type="datetime1">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310720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F34BE-28B7-46AE-B84C-153D8DAD73D7}" type="datetime1">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180864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63CC56-AD1C-4690-AC4C-D9A8E94D8786}"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341288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A1F958-F28B-4EC2-88DF-81DC650DEC3A}" type="datetime1">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346713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889CFD-47C7-41C6-8454-D1CD178DDD80}" type="datetime1">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72142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AEADDB6-5C49-4722-BBB9-547152C44551}" type="datetime1">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288998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FF571-FAFF-4DD8-9CB4-86F6941C36F0}"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30600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DE1D4F-0E6F-4085-88B6-A6A0556578AB}"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449F5-4410-4C3B-AD45-452194585B16}" type="slidenum">
              <a:rPr lang="en-US" smtClean="0"/>
              <a:t>‹#›</a:t>
            </a:fld>
            <a:endParaRPr lang="en-US"/>
          </a:p>
        </p:txBody>
      </p:sp>
    </p:spTree>
    <p:extLst>
      <p:ext uri="{BB962C8B-B14F-4D97-AF65-F5344CB8AC3E}">
        <p14:creationId xmlns:p14="http://schemas.microsoft.com/office/powerpoint/2010/main" val="34294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E0499A-837A-459E-9EAD-0663855E1AE2}" type="datetime1">
              <a:rPr lang="en-US" smtClean="0"/>
              <a:t>10/16/2020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33449F5-4410-4C3B-AD45-452194585B16}" type="slidenum">
              <a:rPr lang="en-US" smtClean="0"/>
              <a:t>‹#›</a:t>
            </a:fld>
            <a:endParaRPr lang="en-US"/>
          </a:p>
        </p:txBody>
      </p:sp>
    </p:spTree>
    <p:extLst>
      <p:ext uri="{BB962C8B-B14F-4D97-AF65-F5344CB8AC3E}">
        <p14:creationId xmlns:p14="http://schemas.microsoft.com/office/powerpoint/2010/main" val="272028201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AD15-3935-4FEE-9FA7-D79B3A1EAD92}"/>
              </a:ext>
            </a:extLst>
          </p:cNvPr>
          <p:cNvSpPr>
            <a:spLocks noGrp="1"/>
          </p:cNvSpPr>
          <p:nvPr>
            <p:ph type="ctrTitle"/>
          </p:nvPr>
        </p:nvSpPr>
        <p:spPr/>
        <p:txBody>
          <a:bodyPr/>
          <a:lstStyle/>
          <a:p>
            <a:pPr algn="l"/>
            <a:r>
              <a:rPr lang="en-US" sz="4000" dirty="0"/>
              <a:t>IMPACT: </a:t>
            </a:r>
            <a:r>
              <a:rPr lang="en-US" sz="4000" dirty="0" err="1"/>
              <a:t>IMPrecise</a:t>
            </a:r>
            <a:r>
              <a:rPr lang="en-US" sz="4000" dirty="0"/>
              <a:t> adders for low-power Approximate </a:t>
            </a:r>
            <a:r>
              <a:rPr lang="en-US" sz="4000" dirty="0" err="1"/>
              <a:t>CompuTing</a:t>
            </a:r>
            <a:endParaRPr lang="en-US" sz="4000" dirty="0"/>
          </a:p>
        </p:txBody>
      </p:sp>
      <p:sp>
        <p:nvSpPr>
          <p:cNvPr id="3" name="Subtitle 2">
            <a:extLst>
              <a:ext uri="{FF2B5EF4-FFF2-40B4-BE49-F238E27FC236}">
                <a16:creationId xmlns:a16="http://schemas.microsoft.com/office/drawing/2014/main" id="{190B0F7C-8961-4EAC-A165-715D35CBC757}"/>
              </a:ext>
            </a:extLst>
          </p:cNvPr>
          <p:cNvSpPr>
            <a:spLocks noGrp="1"/>
          </p:cNvSpPr>
          <p:nvPr>
            <p:ph type="subTitle" idx="1"/>
          </p:nvPr>
        </p:nvSpPr>
        <p:spPr/>
        <p:txBody>
          <a:bodyPr/>
          <a:lstStyle/>
          <a:p>
            <a:pPr algn="l"/>
            <a:r>
              <a:rPr lang="en-US" dirty="0"/>
              <a:t>Authored by: 	Vaibhav Gupta, </a:t>
            </a:r>
            <a:r>
              <a:rPr lang="en-US" dirty="0" err="1"/>
              <a:t>Debabrata</a:t>
            </a:r>
            <a:r>
              <a:rPr lang="en-US" dirty="0"/>
              <a:t> Mohapatra, Sang Phill 		Park, Anand Raghunathan and Kaushik Roy</a:t>
            </a:r>
          </a:p>
          <a:p>
            <a:pPr algn="l"/>
            <a:r>
              <a:rPr lang="en-US" dirty="0"/>
              <a:t>Presented by: 	Trung Tran</a:t>
            </a:r>
          </a:p>
        </p:txBody>
      </p:sp>
      <p:sp>
        <p:nvSpPr>
          <p:cNvPr id="4" name="Slide Number Placeholder 3">
            <a:extLst>
              <a:ext uri="{FF2B5EF4-FFF2-40B4-BE49-F238E27FC236}">
                <a16:creationId xmlns:a16="http://schemas.microsoft.com/office/drawing/2014/main" id="{FFAA6579-96C6-4F89-9E82-C9E85A509250}"/>
              </a:ext>
            </a:extLst>
          </p:cNvPr>
          <p:cNvSpPr>
            <a:spLocks noGrp="1"/>
          </p:cNvSpPr>
          <p:nvPr>
            <p:ph type="sldNum" sz="quarter" idx="12"/>
          </p:nvPr>
        </p:nvSpPr>
        <p:spPr/>
        <p:txBody>
          <a:bodyPr/>
          <a:lstStyle/>
          <a:p>
            <a:fld id="{333449F5-4410-4C3B-AD45-452194585B16}"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2133928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304F-0F33-4EDC-8EB4-7C52C2FFBD02}"/>
              </a:ext>
            </a:extLst>
          </p:cNvPr>
          <p:cNvSpPr>
            <a:spLocks noGrp="1"/>
          </p:cNvSpPr>
          <p:nvPr>
            <p:ph type="title"/>
          </p:nvPr>
        </p:nvSpPr>
        <p:spPr/>
        <p:txBody>
          <a:bodyPr/>
          <a:lstStyle/>
          <a:p>
            <a:r>
              <a:rPr lang="en-US" dirty="0"/>
              <a:t>Area of Approximate MA Cells</a:t>
            </a:r>
          </a:p>
        </p:txBody>
      </p:sp>
      <p:sp>
        <p:nvSpPr>
          <p:cNvPr id="4" name="Slide Number Placeholder 3">
            <a:extLst>
              <a:ext uri="{FF2B5EF4-FFF2-40B4-BE49-F238E27FC236}">
                <a16:creationId xmlns:a16="http://schemas.microsoft.com/office/drawing/2014/main" id="{2B280651-D192-489C-A1D4-932C6A056D9F}"/>
              </a:ext>
            </a:extLst>
          </p:cNvPr>
          <p:cNvSpPr>
            <a:spLocks noGrp="1"/>
          </p:cNvSpPr>
          <p:nvPr>
            <p:ph type="sldNum" sz="quarter" idx="12"/>
          </p:nvPr>
        </p:nvSpPr>
        <p:spPr/>
        <p:txBody>
          <a:bodyPr/>
          <a:lstStyle/>
          <a:p>
            <a:fld id="{333449F5-4410-4C3B-AD45-452194585B16}" type="slidenum">
              <a:rPr lang="en-US" smtClean="0"/>
              <a:t>10</a:t>
            </a:fld>
            <a:endParaRPr lang="en-US"/>
          </a:p>
        </p:txBody>
      </p:sp>
      <p:pic>
        <p:nvPicPr>
          <p:cNvPr id="5" name="Picture 4">
            <a:extLst>
              <a:ext uri="{FF2B5EF4-FFF2-40B4-BE49-F238E27FC236}">
                <a16:creationId xmlns:a16="http://schemas.microsoft.com/office/drawing/2014/main" id="{6FCD2996-4BC7-4B54-9175-B73774428376}"/>
              </a:ext>
            </a:extLst>
          </p:cNvPr>
          <p:cNvPicPr>
            <a:picLocks noChangeAspect="1"/>
          </p:cNvPicPr>
          <p:nvPr/>
        </p:nvPicPr>
        <p:blipFill>
          <a:blip r:embed="rId3"/>
          <a:stretch>
            <a:fillRect/>
          </a:stretch>
        </p:blipFill>
        <p:spPr>
          <a:xfrm>
            <a:off x="0" y="2237509"/>
            <a:ext cx="12192000" cy="4211782"/>
          </a:xfrm>
          <a:prstGeom prst="rect">
            <a:avLst/>
          </a:prstGeom>
        </p:spPr>
      </p:pic>
    </p:spTree>
    <p:extLst>
      <p:ext uri="{BB962C8B-B14F-4D97-AF65-F5344CB8AC3E}">
        <p14:creationId xmlns:p14="http://schemas.microsoft.com/office/powerpoint/2010/main" val="353503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1428-A639-4135-94C1-85434F334E5D}"/>
              </a:ext>
            </a:extLst>
          </p:cNvPr>
          <p:cNvSpPr>
            <a:spLocks noGrp="1"/>
          </p:cNvSpPr>
          <p:nvPr>
            <p:ph type="title"/>
          </p:nvPr>
        </p:nvSpPr>
        <p:spPr/>
        <p:txBody>
          <a:bodyPr/>
          <a:lstStyle/>
          <a:p>
            <a:r>
              <a:rPr lang="en-US" dirty="0"/>
              <a:t>Application to DSP Systems: </a:t>
            </a:r>
            <a:br>
              <a:rPr lang="en-US" dirty="0"/>
            </a:br>
            <a:r>
              <a:rPr lang="en-US" dirty="0"/>
              <a:t>Image Compression</a:t>
            </a:r>
          </a:p>
        </p:txBody>
      </p:sp>
      <p:sp>
        <p:nvSpPr>
          <p:cNvPr id="3" name="Content Placeholder 2">
            <a:extLst>
              <a:ext uri="{FF2B5EF4-FFF2-40B4-BE49-F238E27FC236}">
                <a16:creationId xmlns:a16="http://schemas.microsoft.com/office/drawing/2014/main" id="{DEF7477A-1FF7-4304-9336-F5474E16DCBA}"/>
              </a:ext>
            </a:extLst>
          </p:cNvPr>
          <p:cNvSpPr>
            <a:spLocks noGrp="1"/>
          </p:cNvSpPr>
          <p:nvPr>
            <p:ph idx="1"/>
          </p:nvPr>
        </p:nvSpPr>
        <p:spPr/>
        <p:txBody>
          <a:bodyPr/>
          <a:lstStyle/>
          <a:p>
            <a:r>
              <a:rPr lang="en-US" dirty="0"/>
              <a:t>Discrete Cosine Transform (DCT) &amp; Inverse Discrete Cosine Transform (IDCT) are integral components of JPEG image compression</a:t>
            </a:r>
          </a:p>
          <a:p>
            <a:r>
              <a:rPr lang="en-US" dirty="0"/>
              <a:t>Experiments: </a:t>
            </a:r>
          </a:p>
          <a:p>
            <a:pPr lvl="1"/>
            <a:r>
              <a:rPr lang="en-US" dirty="0"/>
              <a:t>Using approximate FA cells beyond the 9</a:t>
            </a:r>
            <a:r>
              <a:rPr lang="en-US" baseline="30000" dirty="0"/>
              <a:t>th</a:t>
            </a:r>
            <a:r>
              <a:rPr lang="en-US" dirty="0"/>
              <a:t> LSB results in an appreciable quality loss</a:t>
            </a:r>
          </a:p>
          <a:p>
            <a:pPr lvl="1"/>
            <a:r>
              <a:rPr lang="en-US" dirty="0"/>
              <a:t>Approximate FA cells for 7, 8, and 9 LSB</a:t>
            </a:r>
          </a:p>
          <a:p>
            <a:pPr lvl="1"/>
            <a:r>
              <a:rPr lang="en-US" dirty="0"/>
              <a:t>FA cells corresponding to other bits in each case are accurate</a:t>
            </a:r>
          </a:p>
          <a:p>
            <a:pPr lvl="1"/>
            <a:r>
              <a:rPr lang="en-US" dirty="0"/>
              <a:t>Used truncation as another case</a:t>
            </a:r>
          </a:p>
          <a:p>
            <a:pPr lvl="1"/>
            <a:r>
              <a:rPr lang="en-US" dirty="0"/>
              <a:t>Design used accurate adders as the base case</a:t>
            </a:r>
          </a:p>
          <a:p>
            <a:endParaRPr lang="en-US" dirty="0"/>
          </a:p>
        </p:txBody>
      </p:sp>
      <p:sp>
        <p:nvSpPr>
          <p:cNvPr id="4" name="Slide Number Placeholder 3">
            <a:extLst>
              <a:ext uri="{FF2B5EF4-FFF2-40B4-BE49-F238E27FC236}">
                <a16:creationId xmlns:a16="http://schemas.microsoft.com/office/drawing/2014/main" id="{B3EAA8B7-0459-48C1-9B82-1FA896F7A663}"/>
              </a:ext>
            </a:extLst>
          </p:cNvPr>
          <p:cNvSpPr>
            <a:spLocks noGrp="1"/>
          </p:cNvSpPr>
          <p:nvPr>
            <p:ph type="sldNum" sz="quarter" idx="12"/>
          </p:nvPr>
        </p:nvSpPr>
        <p:spPr/>
        <p:txBody>
          <a:bodyPr/>
          <a:lstStyle/>
          <a:p>
            <a:fld id="{333449F5-4410-4C3B-AD45-452194585B16}" type="slidenum">
              <a:rPr lang="en-US" smtClean="0"/>
              <a:t>11</a:t>
            </a:fld>
            <a:endParaRPr lang="en-US"/>
          </a:p>
        </p:txBody>
      </p:sp>
    </p:spTree>
    <p:extLst>
      <p:ext uri="{BB962C8B-B14F-4D97-AF65-F5344CB8AC3E}">
        <p14:creationId xmlns:p14="http://schemas.microsoft.com/office/powerpoint/2010/main" val="337506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5F5C-CC23-4480-9E8F-41F06BB7BBE5}"/>
              </a:ext>
            </a:extLst>
          </p:cNvPr>
          <p:cNvSpPr>
            <a:spLocks noGrp="1"/>
          </p:cNvSpPr>
          <p:nvPr>
            <p:ph type="title"/>
          </p:nvPr>
        </p:nvSpPr>
        <p:spPr/>
        <p:txBody>
          <a:bodyPr/>
          <a:lstStyle/>
          <a:p>
            <a:r>
              <a:rPr lang="en-US" dirty="0"/>
              <a:t>Application to DSP Systems: </a:t>
            </a:r>
            <a:br>
              <a:rPr lang="en-US" dirty="0"/>
            </a:br>
            <a:r>
              <a:rPr lang="en-US" dirty="0"/>
              <a:t>Image Compression Results</a:t>
            </a:r>
          </a:p>
        </p:txBody>
      </p:sp>
      <p:sp>
        <p:nvSpPr>
          <p:cNvPr id="3" name="Content Placeholder 2">
            <a:extLst>
              <a:ext uri="{FF2B5EF4-FFF2-40B4-BE49-F238E27FC236}">
                <a16:creationId xmlns:a16="http://schemas.microsoft.com/office/drawing/2014/main" id="{3752071E-2E6A-47F8-80D2-44867EC1C962}"/>
              </a:ext>
            </a:extLst>
          </p:cNvPr>
          <p:cNvSpPr>
            <a:spLocks noGrp="1"/>
          </p:cNvSpPr>
          <p:nvPr>
            <p:ph idx="1"/>
          </p:nvPr>
        </p:nvSpPr>
        <p:spPr>
          <a:xfrm>
            <a:off x="489722" y="2266092"/>
            <a:ext cx="9613861" cy="3599316"/>
          </a:xfrm>
        </p:spPr>
        <p:txBody>
          <a:bodyPr/>
          <a:lstStyle/>
          <a:p>
            <a:pPr marL="0" indent="0">
              <a:buNone/>
            </a:pPr>
            <a:r>
              <a:rPr lang="en-US" dirty="0"/>
              <a:t>Peak Signal to Noise Ratio (PSNR)</a:t>
            </a:r>
          </a:p>
          <a:p>
            <a:endParaRPr lang="en-US" dirty="0"/>
          </a:p>
        </p:txBody>
      </p:sp>
      <p:sp>
        <p:nvSpPr>
          <p:cNvPr id="4" name="Slide Number Placeholder 3">
            <a:extLst>
              <a:ext uri="{FF2B5EF4-FFF2-40B4-BE49-F238E27FC236}">
                <a16:creationId xmlns:a16="http://schemas.microsoft.com/office/drawing/2014/main" id="{4E8195DC-09EB-449C-BDEB-B1B98E7170EA}"/>
              </a:ext>
            </a:extLst>
          </p:cNvPr>
          <p:cNvSpPr>
            <a:spLocks noGrp="1"/>
          </p:cNvSpPr>
          <p:nvPr>
            <p:ph type="sldNum" sz="quarter" idx="12"/>
          </p:nvPr>
        </p:nvSpPr>
        <p:spPr/>
        <p:txBody>
          <a:bodyPr/>
          <a:lstStyle/>
          <a:p>
            <a:fld id="{333449F5-4410-4C3B-AD45-452194585B16}" type="slidenum">
              <a:rPr lang="en-US" smtClean="0"/>
              <a:t>12</a:t>
            </a:fld>
            <a:endParaRPr lang="en-US"/>
          </a:p>
        </p:txBody>
      </p:sp>
      <p:pic>
        <p:nvPicPr>
          <p:cNvPr id="6" name="Picture 5">
            <a:extLst>
              <a:ext uri="{FF2B5EF4-FFF2-40B4-BE49-F238E27FC236}">
                <a16:creationId xmlns:a16="http://schemas.microsoft.com/office/drawing/2014/main" id="{210B6F68-EEE9-44C5-A88F-EFAEF30F633E}"/>
              </a:ext>
            </a:extLst>
          </p:cNvPr>
          <p:cNvPicPr>
            <a:picLocks noChangeAspect="1"/>
          </p:cNvPicPr>
          <p:nvPr/>
        </p:nvPicPr>
        <p:blipFill>
          <a:blip r:embed="rId3"/>
          <a:stretch>
            <a:fillRect/>
          </a:stretch>
        </p:blipFill>
        <p:spPr>
          <a:xfrm>
            <a:off x="588961" y="2867549"/>
            <a:ext cx="6035870" cy="2997860"/>
          </a:xfrm>
          <a:prstGeom prst="rect">
            <a:avLst/>
          </a:prstGeom>
        </p:spPr>
      </p:pic>
      <p:sp>
        <p:nvSpPr>
          <p:cNvPr id="7" name="Text Placeholder 2">
            <a:extLst>
              <a:ext uri="{FF2B5EF4-FFF2-40B4-BE49-F238E27FC236}">
                <a16:creationId xmlns:a16="http://schemas.microsoft.com/office/drawing/2014/main" id="{7F32ECF9-80BC-4F93-A94C-A2785497D108}"/>
              </a:ext>
            </a:extLst>
          </p:cNvPr>
          <p:cNvSpPr txBox="1">
            <a:spLocks/>
          </p:cNvSpPr>
          <p:nvPr/>
        </p:nvSpPr>
        <p:spPr>
          <a:xfrm>
            <a:off x="7112996" y="2275942"/>
            <a:ext cx="3070034" cy="57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Output Quality</a:t>
            </a:r>
          </a:p>
        </p:txBody>
      </p:sp>
      <p:pic>
        <p:nvPicPr>
          <p:cNvPr id="8" name="Picture 7">
            <a:extLst>
              <a:ext uri="{FF2B5EF4-FFF2-40B4-BE49-F238E27FC236}">
                <a16:creationId xmlns:a16="http://schemas.microsoft.com/office/drawing/2014/main" id="{9C8C5BC8-A990-4C0D-97D7-A46CC7BFD2CA}"/>
              </a:ext>
            </a:extLst>
          </p:cNvPr>
          <p:cNvPicPr>
            <a:picLocks noChangeAspect="1"/>
          </p:cNvPicPr>
          <p:nvPr/>
        </p:nvPicPr>
        <p:blipFill>
          <a:blip r:embed="rId4"/>
          <a:stretch>
            <a:fillRect/>
          </a:stretch>
        </p:blipFill>
        <p:spPr>
          <a:xfrm>
            <a:off x="7223486" y="2852678"/>
            <a:ext cx="4478792" cy="3688417"/>
          </a:xfrm>
          <a:prstGeom prst="rect">
            <a:avLst/>
          </a:prstGeom>
        </p:spPr>
      </p:pic>
      <p:cxnSp>
        <p:nvCxnSpPr>
          <p:cNvPr id="10" name="Straight Connector 9">
            <a:extLst>
              <a:ext uri="{FF2B5EF4-FFF2-40B4-BE49-F238E27FC236}">
                <a16:creationId xmlns:a16="http://schemas.microsoft.com/office/drawing/2014/main" id="{643AA0A5-3B6A-4991-BFCC-09560E33966F}"/>
              </a:ext>
            </a:extLst>
          </p:cNvPr>
          <p:cNvCxnSpPr>
            <a:cxnSpLocks/>
          </p:cNvCxnSpPr>
          <p:nvPr/>
        </p:nvCxnSpPr>
        <p:spPr>
          <a:xfrm>
            <a:off x="7924800" y="3810000"/>
            <a:ext cx="3777478"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38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1D6E-68BA-47A2-8D19-787D8A4C020B}"/>
              </a:ext>
            </a:extLst>
          </p:cNvPr>
          <p:cNvSpPr>
            <a:spLocks noGrp="1"/>
          </p:cNvSpPr>
          <p:nvPr>
            <p:ph type="title"/>
          </p:nvPr>
        </p:nvSpPr>
        <p:spPr/>
        <p:txBody>
          <a:bodyPr/>
          <a:lstStyle/>
          <a:p>
            <a:r>
              <a:rPr lang="en-US" dirty="0"/>
              <a:t>Application to DSP Systems: </a:t>
            </a:r>
            <a:br>
              <a:rPr lang="en-US" dirty="0"/>
            </a:br>
            <a:r>
              <a:rPr lang="en-US" dirty="0"/>
              <a:t>Image Compression Results</a:t>
            </a:r>
          </a:p>
        </p:txBody>
      </p:sp>
      <p:sp>
        <p:nvSpPr>
          <p:cNvPr id="5" name="Text Placeholder 4">
            <a:extLst>
              <a:ext uri="{FF2B5EF4-FFF2-40B4-BE49-F238E27FC236}">
                <a16:creationId xmlns:a16="http://schemas.microsoft.com/office/drawing/2014/main" id="{8C1A6267-E32B-4225-A5F4-3FDC6FBFC700}"/>
              </a:ext>
            </a:extLst>
          </p:cNvPr>
          <p:cNvSpPr>
            <a:spLocks noGrp="1"/>
          </p:cNvSpPr>
          <p:nvPr>
            <p:ph type="body" sz="quarter" idx="3"/>
          </p:nvPr>
        </p:nvSpPr>
        <p:spPr>
          <a:xfrm>
            <a:off x="669222" y="2125021"/>
            <a:ext cx="3063240" cy="576262"/>
          </a:xfrm>
        </p:spPr>
        <p:txBody>
          <a:bodyPr/>
          <a:lstStyle/>
          <a:p>
            <a:r>
              <a:rPr lang="en-US" dirty="0"/>
              <a:t>Power Consumption</a:t>
            </a:r>
          </a:p>
        </p:txBody>
      </p:sp>
      <p:pic>
        <p:nvPicPr>
          <p:cNvPr id="11" name="Picture 10">
            <a:extLst>
              <a:ext uri="{FF2B5EF4-FFF2-40B4-BE49-F238E27FC236}">
                <a16:creationId xmlns:a16="http://schemas.microsoft.com/office/drawing/2014/main" id="{EA042FA7-D64B-4C90-8724-D259B0A5C6A6}"/>
              </a:ext>
            </a:extLst>
          </p:cNvPr>
          <p:cNvPicPr>
            <a:picLocks noChangeAspect="1"/>
          </p:cNvPicPr>
          <p:nvPr/>
        </p:nvPicPr>
        <p:blipFill>
          <a:blip r:embed="rId3"/>
          <a:stretch>
            <a:fillRect/>
          </a:stretch>
        </p:blipFill>
        <p:spPr>
          <a:xfrm>
            <a:off x="787332" y="2765307"/>
            <a:ext cx="4760028" cy="3736737"/>
          </a:xfrm>
          <a:prstGeom prst="rect">
            <a:avLst/>
          </a:prstGeom>
        </p:spPr>
      </p:pic>
      <p:sp>
        <p:nvSpPr>
          <p:cNvPr id="7" name="Text Placeholder 6">
            <a:extLst>
              <a:ext uri="{FF2B5EF4-FFF2-40B4-BE49-F238E27FC236}">
                <a16:creationId xmlns:a16="http://schemas.microsoft.com/office/drawing/2014/main" id="{CD821BC4-CA95-4C54-AB0C-E3B5DB229673}"/>
              </a:ext>
            </a:extLst>
          </p:cNvPr>
          <p:cNvSpPr>
            <a:spLocks noGrp="1"/>
          </p:cNvSpPr>
          <p:nvPr>
            <p:ph type="body" sz="quarter" idx="13"/>
          </p:nvPr>
        </p:nvSpPr>
        <p:spPr>
          <a:xfrm>
            <a:off x="5926307" y="2125021"/>
            <a:ext cx="3070025" cy="576262"/>
          </a:xfrm>
        </p:spPr>
        <p:txBody>
          <a:bodyPr/>
          <a:lstStyle/>
          <a:p>
            <a:r>
              <a:rPr lang="en-US" dirty="0"/>
              <a:t>Area Savings</a:t>
            </a:r>
          </a:p>
        </p:txBody>
      </p:sp>
      <p:pic>
        <p:nvPicPr>
          <p:cNvPr id="12" name="Picture 11">
            <a:extLst>
              <a:ext uri="{FF2B5EF4-FFF2-40B4-BE49-F238E27FC236}">
                <a16:creationId xmlns:a16="http://schemas.microsoft.com/office/drawing/2014/main" id="{301B94D1-77F2-48F6-BBFC-13B80DE7C3E7}"/>
              </a:ext>
            </a:extLst>
          </p:cNvPr>
          <p:cNvPicPr>
            <a:picLocks noChangeAspect="1"/>
          </p:cNvPicPr>
          <p:nvPr/>
        </p:nvPicPr>
        <p:blipFill>
          <a:blip r:embed="rId4"/>
          <a:stretch>
            <a:fillRect/>
          </a:stretch>
        </p:blipFill>
        <p:spPr>
          <a:xfrm>
            <a:off x="6017747" y="2765307"/>
            <a:ext cx="5386921" cy="3745697"/>
          </a:xfrm>
          <a:prstGeom prst="rect">
            <a:avLst/>
          </a:prstGeom>
        </p:spPr>
      </p:pic>
      <p:sp>
        <p:nvSpPr>
          <p:cNvPr id="9" name="Slide Number Placeholder 8">
            <a:extLst>
              <a:ext uri="{FF2B5EF4-FFF2-40B4-BE49-F238E27FC236}">
                <a16:creationId xmlns:a16="http://schemas.microsoft.com/office/drawing/2014/main" id="{89078EA8-C276-40F4-B9EC-7EE714128AC8}"/>
              </a:ext>
            </a:extLst>
          </p:cNvPr>
          <p:cNvSpPr>
            <a:spLocks noGrp="1"/>
          </p:cNvSpPr>
          <p:nvPr>
            <p:ph type="sldNum" sz="quarter" idx="12"/>
          </p:nvPr>
        </p:nvSpPr>
        <p:spPr/>
        <p:txBody>
          <a:bodyPr/>
          <a:lstStyle/>
          <a:p>
            <a:fld id="{333449F5-4410-4C3B-AD45-452194585B16}" type="slidenum">
              <a:rPr lang="en-US" smtClean="0"/>
              <a:t>13</a:t>
            </a:fld>
            <a:endParaRPr lang="en-US"/>
          </a:p>
        </p:txBody>
      </p:sp>
    </p:spTree>
    <p:extLst>
      <p:ext uri="{BB962C8B-B14F-4D97-AF65-F5344CB8AC3E}">
        <p14:creationId xmlns:p14="http://schemas.microsoft.com/office/powerpoint/2010/main" val="65941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1428-A639-4135-94C1-85434F334E5D}"/>
              </a:ext>
            </a:extLst>
          </p:cNvPr>
          <p:cNvSpPr>
            <a:spLocks noGrp="1"/>
          </p:cNvSpPr>
          <p:nvPr>
            <p:ph type="title"/>
          </p:nvPr>
        </p:nvSpPr>
        <p:spPr/>
        <p:txBody>
          <a:bodyPr/>
          <a:lstStyle/>
          <a:p>
            <a:r>
              <a:rPr lang="en-US" dirty="0"/>
              <a:t>Application to DSP Systems: </a:t>
            </a:r>
            <a:br>
              <a:rPr lang="en-US" dirty="0"/>
            </a:br>
            <a:r>
              <a:rPr lang="en-US" dirty="0"/>
              <a:t>Video Compression</a:t>
            </a:r>
          </a:p>
        </p:txBody>
      </p:sp>
      <p:sp>
        <p:nvSpPr>
          <p:cNvPr id="3" name="Content Placeholder 2">
            <a:extLst>
              <a:ext uri="{FF2B5EF4-FFF2-40B4-BE49-F238E27FC236}">
                <a16:creationId xmlns:a16="http://schemas.microsoft.com/office/drawing/2014/main" id="{DEF7477A-1FF7-4304-9336-F5474E16DCBA}"/>
              </a:ext>
            </a:extLst>
          </p:cNvPr>
          <p:cNvSpPr>
            <a:spLocks noGrp="1"/>
          </p:cNvSpPr>
          <p:nvPr>
            <p:ph idx="1"/>
          </p:nvPr>
        </p:nvSpPr>
        <p:spPr/>
        <p:txBody>
          <a:bodyPr/>
          <a:lstStyle/>
          <a:p>
            <a:r>
              <a:rPr lang="en-US" dirty="0"/>
              <a:t>Motion Estimation (ME) hardware accounts for ~70% of total power consumption</a:t>
            </a:r>
          </a:p>
          <a:p>
            <a:pPr lvl="1"/>
            <a:r>
              <a:rPr lang="en-US" dirty="0"/>
              <a:t>Implemented using Sum of Absolute Difference (SAD)</a:t>
            </a:r>
          </a:p>
          <a:p>
            <a:r>
              <a:rPr lang="en-US" dirty="0"/>
              <a:t>MPEG</a:t>
            </a:r>
          </a:p>
          <a:p>
            <a:pPr lvl="1"/>
            <a:r>
              <a:rPr lang="en-US" dirty="0"/>
              <a:t>International standard for encoding </a:t>
            </a:r>
          </a:p>
          <a:p>
            <a:pPr marL="457200" lvl="1" indent="0">
              <a:buNone/>
            </a:pPr>
            <a:r>
              <a:rPr lang="en-US" dirty="0"/>
              <a:t>   and compressing video images</a:t>
            </a:r>
          </a:p>
        </p:txBody>
      </p:sp>
      <p:sp>
        <p:nvSpPr>
          <p:cNvPr id="4" name="Slide Number Placeholder 3">
            <a:extLst>
              <a:ext uri="{FF2B5EF4-FFF2-40B4-BE49-F238E27FC236}">
                <a16:creationId xmlns:a16="http://schemas.microsoft.com/office/drawing/2014/main" id="{B3EAA8B7-0459-48C1-9B82-1FA896F7A663}"/>
              </a:ext>
            </a:extLst>
          </p:cNvPr>
          <p:cNvSpPr>
            <a:spLocks noGrp="1"/>
          </p:cNvSpPr>
          <p:nvPr>
            <p:ph type="sldNum" sz="quarter" idx="12"/>
          </p:nvPr>
        </p:nvSpPr>
        <p:spPr/>
        <p:txBody>
          <a:bodyPr/>
          <a:lstStyle/>
          <a:p>
            <a:fld id="{333449F5-4410-4C3B-AD45-452194585B16}" type="slidenum">
              <a:rPr lang="en-US" smtClean="0"/>
              <a:t>14</a:t>
            </a:fld>
            <a:endParaRPr lang="en-US"/>
          </a:p>
        </p:txBody>
      </p:sp>
      <p:pic>
        <p:nvPicPr>
          <p:cNvPr id="5" name="Picture 4">
            <a:extLst>
              <a:ext uri="{FF2B5EF4-FFF2-40B4-BE49-F238E27FC236}">
                <a16:creationId xmlns:a16="http://schemas.microsoft.com/office/drawing/2014/main" id="{12193E0E-8D99-4864-BAA2-BDC0BDCEB929}"/>
              </a:ext>
            </a:extLst>
          </p:cNvPr>
          <p:cNvPicPr>
            <a:picLocks noChangeAspect="1"/>
          </p:cNvPicPr>
          <p:nvPr/>
        </p:nvPicPr>
        <p:blipFill>
          <a:blip r:embed="rId3"/>
          <a:stretch>
            <a:fillRect/>
          </a:stretch>
        </p:blipFill>
        <p:spPr>
          <a:xfrm>
            <a:off x="6490594" y="3429000"/>
            <a:ext cx="5021085" cy="3245335"/>
          </a:xfrm>
          <a:prstGeom prst="rect">
            <a:avLst/>
          </a:prstGeom>
        </p:spPr>
      </p:pic>
    </p:spTree>
    <p:extLst>
      <p:ext uri="{BB962C8B-B14F-4D97-AF65-F5344CB8AC3E}">
        <p14:creationId xmlns:p14="http://schemas.microsoft.com/office/powerpoint/2010/main" val="177230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13D-45C1-42D2-95B7-4D65EA178062}"/>
              </a:ext>
            </a:extLst>
          </p:cNvPr>
          <p:cNvSpPr>
            <a:spLocks noGrp="1"/>
          </p:cNvSpPr>
          <p:nvPr>
            <p:ph type="title"/>
          </p:nvPr>
        </p:nvSpPr>
        <p:spPr/>
        <p:txBody>
          <a:bodyPr/>
          <a:lstStyle/>
          <a:p>
            <a:r>
              <a:rPr lang="en-US" dirty="0"/>
              <a:t>Application to DSP Systems: </a:t>
            </a:r>
            <a:br>
              <a:rPr lang="en-US" dirty="0"/>
            </a:br>
            <a:r>
              <a:rPr lang="en-US" dirty="0"/>
              <a:t>Video Compression Results</a:t>
            </a:r>
          </a:p>
        </p:txBody>
      </p:sp>
      <p:sp>
        <p:nvSpPr>
          <p:cNvPr id="3" name="Text Placeholder 2">
            <a:extLst>
              <a:ext uri="{FF2B5EF4-FFF2-40B4-BE49-F238E27FC236}">
                <a16:creationId xmlns:a16="http://schemas.microsoft.com/office/drawing/2014/main" id="{E4DC5780-0655-4C09-8731-4CEF14E65F70}"/>
              </a:ext>
            </a:extLst>
          </p:cNvPr>
          <p:cNvSpPr>
            <a:spLocks noGrp="1"/>
          </p:cNvSpPr>
          <p:nvPr>
            <p:ph type="body" idx="1"/>
          </p:nvPr>
        </p:nvSpPr>
        <p:spPr>
          <a:xfrm>
            <a:off x="152400" y="2397751"/>
            <a:ext cx="3070034" cy="576262"/>
          </a:xfrm>
        </p:spPr>
        <p:txBody>
          <a:bodyPr/>
          <a:lstStyle/>
          <a:p>
            <a:r>
              <a:rPr lang="en-US" dirty="0"/>
              <a:t>Output Quality</a:t>
            </a:r>
          </a:p>
        </p:txBody>
      </p:sp>
      <p:pic>
        <p:nvPicPr>
          <p:cNvPr id="11" name="Picture 10">
            <a:extLst>
              <a:ext uri="{FF2B5EF4-FFF2-40B4-BE49-F238E27FC236}">
                <a16:creationId xmlns:a16="http://schemas.microsoft.com/office/drawing/2014/main" id="{4B663949-9C66-490D-8D5A-3B7FB7984352}"/>
              </a:ext>
            </a:extLst>
          </p:cNvPr>
          <p:cNvPicPr>
            <a:picLocks noChangeAspect="1"/>
          </p:cNvPicPr>
          <p:nvPr/>
        </p:nvPicPr>
        <p:blipFill>
          <a:blip r:embed="rId3"/>
          <a:stretch>
            <a:fillRect/>
          </a:stretch>
        </p:blipFill>
        <p:spPr>
          <a:xfrm>
            <a:off x="226181" y="3029629"/>
            <a:ext cx="3343275" cy="2990850"/>
          </a:xfrm>
          <a:prstGeom prst="rect">
            <a:avLst/>
          </a:prstGeom>
        </p:spPr>
      </p:pic>
      <p:sp>
        <p:nvSpPr>
          <p:cNvPr id="5" name="Text Placeholder 4">
            <a:extLst>
              <a:ext uri="{FF2B5EF4-FFF2-40B4-BE49-F238E27FC236}">
                <a16:creationId xmlns:a16="http://schemas.microsoft.com/office/drawing/2014/main" id="{0AB7A4A2-F7E4-412A-BB27-3EFBC351E3C9}"/>
              </a:ext>
            </a:extLst>
          </p:cNvPr>
          <p:cNvSpPr>
            <a:spLocks noGrp="1"/>
          </p:cNvSpPr>
          <p:nvPr>
            <p:ph type="body" sz="quarter" idx="3"/>
          </p:nvPr>
        </p:nvSpPr>
        <p:spPr>
          <a:xfrm>
            <a:off x="3668370" y="2344493"/>
            <a:ext cx="3063240" cy="576262"/>
          </a:xfrm>
        </p:spPr>
        <p:txBody>
          <a:bodyPr/>
          <a:lstStyle/>
          <a:p>
            <a:r>
              <a:rPr lang="en-US" dirty="0"/>
              <a:t>Power Saving</a:t>
            </a:r>
          </a:p>
        </p:txBody>
      </p:sp>
      <p:pic>
        <p:nvPicPr>
          <p:cNvPr id="12" name="Picture 11">
            <a:extLst>
              <a:ext uri="{FF2B5EF4-FFF2-40B4-BE49-F238E27FC236}">
                <a16:creationId xmlns:a16="http://schemas.microsoft.com/office/drawing/2014/main" id="{49CF6892-C3B8-466B-B96F-ED155F71768A}"/>
              </a:ext>
            </a:extLst>
          </p:cNvPr>
          <p:cNvPicPr>
            <a:picLocks noChangeAspect="1"/>
          </p:cNvPicPr>
          <p:nvPr/>
        </p:nvPicPr>
        <p:blipFill>
          <a:blip r:embed="rId4"/>
          <a:stretch>
            <a:fillRect/>
          </a:stretch>
        </p:blipFill>
        <p:spPr>
          <a:xfrm>
            <a:off x="3781425" y="3039180"/>
            <a:ext cx="4629150" cy="2609850"/>
          </a:xfrm>
          <a:prstGeom prst="rect">
            <a:avLst/>
          </a:prstGeom>
        </p:spPr>
      </p:pic>
      <p:sp>
        <p:nvSpPr>
          <p:cNvPr id="7" name="Text Placeholder 6">
            <a:extLst>
              <a:ext uri="{FF2B5EF4-FFF2-40B4-BE49-F238E27FC236}">
                <a16:creationId xmlns:a16="http://schemas.microsoft.com/office/drawing/2014/main" id="{15BCB4D6-DF4D-4F2F-9B85-CCEF7A8A2723}"/>
              </a:ext>
            </a:extLst>
          </p:cNvPr>
          <p:cNvSpPr>
            <a:spLocks noGrp="1"/>
          </p:cNvSpPr>
          <p:nvPr>
            <p:ph type="body" sz="quarter" idx="13"/>
          </p:nvPr>
        </p:nvSpPr>
        <p:spPr>
          <a:xfrm>
            <a:off x="8463915" y="2397751"/>
            <a:ext cx="3070025" cy="576262"/>
          </a:xfrm>
        </p:spPr>
        <p:txBody>
          <a:bodyPr/>
          <a:lstStyle/>
          <a:p>
            <a:r>
              <a:rPr lang="en-US" dirty="0"/>
              <a:t>QUAP </a:t>
            </a:r>
          </a:p>
        </p:txBody>
      </p:sp>
      <p:pic>
        <p:nvPicPr>
          <p:cNvPr id="13" name="Picture 12">
            <a:extLst>
              <a:ext uri="{FF2B5EF4-FFF2-40B4-BE49-F238E27FC236}">
                <a16:creationId xmlns:a16="http://schemas.microsoft.com/office/drawing/2014/main" id="{A22DC309-D91C-467C-B7CC-7442AFB3BC59}"/>
              </a:ext>
            </a:extLst>
          </p:cNvPr>
          <p:cNvPicPr>
            <a:picLocks noChangeAspect="1"/>
          </p:cNvPicPr>
          <p:nvPr/>
        </p:nvPicPr>
        <p:blipFill>
          <a:blip r:embed="rId5"/>
          <a:stretch>
            <a:fillRect/>
          </a:stretch>
        </p:blipFill>
        <p:spPr>
          <a:xfrm>
            <a:off x="8574918" y="3030551"/>
            <a:ext cx="3438525" cy="2743200"/>
          </a:xfrm>
          <a:prstGeom prst="rect">
            <a:avLst/>
          </a:prstGeom>
        </p:spPr>
      </p:pic>
      <p:sp>
        <p:nvSpPr>
          <p:cNvPr id="9" name="Slide Number Placeholder 8">
            <a:extLst>
              <a:ext uri="{FF2B5EF4-FFF2-40B4-BE49-F238E27FC236}">
                <a16:creationId xmlns:a16="http://schemas.microsoft.com/office/drawing/2014/main" id="{EF1F980A-7FB0-4FB7-A94A-53F1A244B76E}"/>
              </a:ext>
            </a:extLst>
          </p:cNvPr>
          <p:cNvSpPr>
            <a:spLocks noGrp="1"/>
          </p:cNvSpPr>
          <p:nvPr>
            <p:ph type="sldNum" sz="quarter" idx="12"/>
          </p:nvPr>
        </p:nvSpPr>
        <p:spPr/>
        <p:txBody>
          <a:bodyPr/>
          <a:lstStyle/>
          <a:p>
            <a:fld id="{333449F5-4410-4C3B-AD45-452194585B16}" type="slidenum">
              <a:rPr lang="en-US" smtClean="0"/>
              <a:t>15</a:t>
            </a:fld>
            <a:endParaRPr lang="en-US"/>
          </a:p>
        </p:txBody>
      </p:sp>
      <p:sp>
        <p:nvSpPr>
          <p:cNvPr id="10" name="Text Placeholder 6">
            <a:extLst>
              <a:ext uri="{FF2B5EF4-FFF2-40B4-BE49-F238E27FC236}">
                <a16:creationId xmlns:a16="http://schemas.microsoft.com/office/drawing/2014/main" id="{E0ECC170-FFFB-47F1-B0DE-FD29A18F4BA4}"/>
              </a:ext>
            </a:extLst>
          </p:cNvPr>
          <p:cNvSpPr txBox="1">
            <a:spLocks/>
          </p:cNvSpPr>
          <p:nvPr/>
        </p:nvSpPr>
        <p:spPr>
          <a:xfrm>
            <a:off x="152400" y="6104772"/>
            <a:ext cx="8473440" cy="5762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Note: QUAP (Quality X Area savings (%) X Power savings (%))</a:t>
            </a:r>
          </a:p>
        </p:txBody>
      </p:sp>
    </p:spTree>
    <p:extLst>
      <p:ext uri="{BB962C8B-B14F-4D97-AF65-F5344CB8AC3E}">
        <p14:creationId xmlns:p14="http://schemas.microsoft.com/office/powerpoint/2010/main" val="242309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2076-FB52-4AE5-B0D7-4AE6D743AB6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4E78C95-17A9-4708-840E-967DA7A28812}"/>
              </a:ext>
            </a:extLst>
          </p:cNvPr>
          <p:cNvSpPr>
            <a:spLocks noGrp="1"/>
          </p:cNvSpPr>
          <p:nvPr>
            <p:ph idx="1"/>
          </p:nvPr>
        </p:nvSpPr>
        <p:spPr/>
        <p:txBody>
          <a:bodyPr/>
          <a:lstStyle/>
          <a:p>
            <a:r>
              <a:rPr lang="en-US" dirty="0"/>
              <a:t>Proposed approximate FA cells can be utilized to build multi-bit arithmetic units and trade off power, area, and quality for error-resilient DSP systems</a:t>
            </a:r>
          </a:p>
          <a:p>
            <a:pPr lvl="1"/>
            <a:r>
              <a:rPr lang="en-US" dirty="0"/>
              <a:t>Reduced complexity of MA cell by reducing transistor &amp; load capacitance</a:t>
            </a:r>
          </a:p>
          <a:p>
            <a:pPr lvl="1"/>
            <a:r>
              <a:rPr lang="en-US" dirty="0"/>
              <a:t>Impact on quality is </a:t>
            </a:r>
            <a:r>
              <a:rPr lang="en-US" dirty="0" err="1"/>
              <a:t>negliable</a:t>
            </a:r>
            <a:r>
              <a:rPr lang="en-US" dirty="0"/>
              <a:t> </a:t>
            </a:r>
          </a:p>
        </p:txBody>
      </p:sp>
      <p:sp>
        <p:nvSpPr>
          <p:cNvPr id="4" name="Slide Number Placeholder 3">
            <a:extLst>
              <a:ext uri="{FF2B5EF4-FFF2-40B4-BE49-F238E27FC236}">
                <a16:creationId xmlns:a16="http://schemas.microsoft.com/office/drawing/2014/main" id="{D4AA2014-07D5-4D2A-B2BD-BFCEC800FD10}"/>
              </a:ext>
            </a:extLst>
          </p:cNvPr>
          <p:cNvSpPr>
            <a:spLocks noGrp="1"/>
          </p:cNvSpPr>
          <p:nvPr>
            <p:ph type="sldNum" sz="quarter" idx="12"/>
          </p:nvPr>
        </p:nvSpPr>
        <p:spPr/>
        <p:txBody>
          <a:bodyPr/>
          <a:lstStyle/>
          <a:p>
            <a:fld id="{333449F5-4410-4C3B-AD45-452194585B16}" type="slidenum">
              <a:rPr lang="en-US" smtClean="0"/>
              <a:t>16</a:t>
            </a:fld>
            <a:endParaRPr lang="en-US"/>
          </a:p>
        </p:txBody>
      </p:sp>
      <p:pic>
        <p:nvPicPr>
          <p:cNvPr id="5" name="Picture 4">
            <a:extLst>
              <a:ext uri="{FF2B5EF4-FFF2-40B4-BE49-F238E27FC236}">
                <a16:creationId xmlns:a16="http://schemas.microsoft.com/office/drawing/2014/main" id="{F5D35671-E2D5-4FE2-8D7C-D38587724965}"/>
              </a:ext>
            </a:extLst>
          </p:cNvPr>
          <p:cNvPicPr>
            <a:picLocks noChangeAspect="1"/>
          </p:cNvPicPr>
          <p:nvPr/>
        </p:nvPicPr>
        <p:blipFill>
          <a:blip r:embed="rId3"/>
          <a:stretch>
            <a:fillRect/>
          </a:stretch>
        </p:blipFill>
        <p:spPr>
          <a:xfrm>
            <a:off x="5229726" y="3862388"/>
            <a:ext cx="6653880" cy="2578018"/>
          </a:xfrm>
          <a:prstGeom prst="rect">
            <a:avLst/>
          </a:prstGeom>
        </p:spPr>
      </p:pic>
    </p:spTree>
    <p:extLst>
      <p:ext uri="{BB962C8B-B14F-4D97-AF65-F5344CB8AC3E}">
        <p14:creationId xmlns:p14="http://schemas.microsoft.com/office/powerpoint/2010/main" val="1079520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2076-FB52-4AE5-B0D7-4AE6D743AB6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4E78C95-17A9-4708-840E-967DA7A28812}"/>
              </a:ext>
            </a:extLst>
          </p:cNvPr>
          <p:cNvSpPr>
            <a:spLocks noGrp="1"/>
          </p:cNvSpPr>
          <p:nvPr>
            <p:ph idx="1"/>
          </p:nvPr>
        </p:nvSpPr>
        <p:spPr/>
        <p:txBody>
          <a:bodyPr>
            <a:normAutofit fontScale="92500" lnSpcReduction="10000"/>
          </a:bodyPr>
          <a:lstStyle/>
          <a:p>
            <a:r>
              <a:rPr lang="en-US" dirty="0"/>
              <a:t>What does are the trade-offs of truncation?</a:t>
            </a:r>
          </a:p>
          <a:p>
            <a:pPr marL="914400" lvl="1" indent="-457200">
              <a:buFont typeface="+mj-lt"/>
              <a:buAutoNum type="alphaLcParenR"/>
            </a:pPr>
            <a:r>
              <a:rPr lang="en-US" b="1" dirty="0">
                <a:solidFill>
                  <a:schemeClr val="bg1">
                    <a:lumMod val="95000"/>
                    <a:lumOff val="5000"/>
                  </a:schemeClr>
                </a:solidFill>
              </a:rPr>
              <a:t>Low output quality, low power (Ans)</a:t>
            </a:r>
          </a:p>
          <a:p>
            <a:pPr marL="914400" lvl="1" indent="-457200">
              <a:buFont typeface="+mj-lt"/>
              <a:buAutoNum type="alphaLcParenR"/>
            </a:pPr>
            <a:r>
              <a:rPr lang="en-US" dirty="0"/>
              <a:t>High output quality, low power</a:t>
            </a:r>
          </a:p>
          <a:p>
            <a:pPr marL="914400" lvl="1" indent="-457200">
              <a:buFont typeface="+mj-lt"/>
              <a:buAutoNum type="alphaLcParenR"/>
            </a:pPr>
            <a:r>
              <a:rPr lang="en-US" dirty="0"/>
              <a:t>Low output quality, high power</a:t>
            </a:r>
          </a:p>
          <a:p>
            <a:pPr marL="914400" lvl="1" indent="-457200">
              <a:buFont typeface="+mj-lt"/>
              <a:buAutoNum type="alphaLcParenR"/>
            </a:pPr>
            <a:r>
              <a:rPr lang="en-US" dirty="0"/>
              <a:t>High output quality, high power</a:t>
            </a:r>
          </a:p>
          <a:p>
            <a:r>
              <a:rPr lang="en-US" dirty="0"/>
              <a:t> Select the techniques that are based on Voltage Over-Scaling (VOS)?</a:t>
            </a:r>
          </a:p>
          <a:p>
            <a:pPr marL="914400" lvl="1" indent="-457200">
              <a:buFont typeface="+mj-lt"/>
              <a:buAutoNum type="alphaLcParenR"/>
            </a:pPr>
            <a:r>
              <a:rPr lang="en-US" b="1" dirty="0">
                <a:solidFill>
                  <a:schemeClr val="bg1">
                    <a:lumMod val="95000"/>
                    <a:lumOff val="5000"/>
                  </a:schemeClr>
                </a:solidFill>
              </a:rPr>
              <a:t>Algorithmic Noise Tolerance (ANT) (Ans)</a:t>
            </a:r>
          </a:p>
          <a:p>
            <a:pPr marL="914400" lvl="1" indent="-457200">
              <a:buFont typeface="+mj-lt"/>
              <a:buAutoNum type="alphaLcParenR"/>
            </a:pPr>
            <a:r>
              <a:rPr lang="en-US" b="1" dirty="0">
                <a:solidFill>
                  <a:schemeClr val="bg1">
                    <a:lumMod val="95000"/>
                    <a:lumOff val="5000"/>
                  </a:schemeClr>
                </a:solidFill>
              </a:rPr>
              <a:t>Significance Driven Computation (SDC) (Ans)</a:t>
            </a:r>
          </a:p>
          <a:p>
            <a:pPr marL="914400" lvl="1" indent="-457200">
              <a:buFont typeface="+mj-lt"/>
              <a:buAutoNum type="alphaLcParenR"/>
            </a:pPr>
            <a:r>
              <a:rPr lang="en-US" dirty="0"/>
              <a:t>Discrete Cosine Transform (DCT) </a:t>
            </a:r>
          </a:p>
          <a:p>
            <a:pPr marL="914400" lvl="1" indent="-457200">
              <a:buFont typeface="+mj-lt"/>
              <a:buAutoNum type="alphaLcParenR"/>
            </a:pPr>
            <a:r>
              <a:rPr lang="en-US" dirty="0"/>
              <a:t>Inverse Discrete Cosine Transform (IDCT)</a:t>
            </a:r>
          </a:p>
          <a:p>
            <a:pPr marL="914400" lvl="1" indent="-457200">
              <a:buFont typeface="+mj-lt"/>
              <a:buAutoNum type="alphaLcParenR"/>
            </a:pPr>
            <a:r>
              <a:rPr lang="en-US" dirty="0"/>
              <a:t>Simplified Mirror Adder (SMA)</a:t>
            </a:r>
          </a:p>
        </p:txBody>
      </p:sp>
      <p:sp>
        <p:nvSpPr>
          <p:cNvPr id="4" name="Slide Number Placeholder 3">
            <a:extLst>
              <a:ext uri="{FF2B5EF4-FFF2-40B4-BE49-F238E27FC236}">
                <a16:creationId xmlns:a16="http://schemas.microsoft.com/office/drawing/2014/main" id="{D4AA2014-07D5-4D2A-B2BD-BFCEC800FD10}"/>
              </a:ext>
            </a:extLst>
          </p:cNvPr>
          <p:cNvSpPr>
            <a:spLocks noGrp="1"/>
          </p:cNvSpPr>
          <p:nvPr>
            <p:ph type="sldNum" sz="quarter" idx="12"/>
          </p:nvPr>
        </p:nvSpPr>
        <p:spPr/>
        <p:txBody>
          <a:bodyPr/>
          <a:lstStyle/>
          <a:p>
            <a:fld id="{333449F5-4410-4C3B-AD45-452194585B16}" type="slidenum">
              <a:rPr lang="en-US" smtClean="0"/>
              <a:t>17</a:t>
            </a:fld>
            <a:endParaRPr lang="en-US"/>
          </a:p>
        </p:txBody>
      </p:sp>
    </p:spTree>
    <p:extLst>
      <p:ext uri="{BB962C8B-B14F-4D97-AF65-F5344CB8AC3E}">
        <p14:creationId xmlns:p14="http://schemas.microsoft.com/office/powerpoint/2010/main" val="3285800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2076-FB52-4AE5-B0D7-4AE6D743AB6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4E78C95-17A9-4708-840E-967DA7A28812}"/>
              </a:ext>
            </a:extLst>
          </p:cNvPr>
          <p:cNvSpPr>
            <a:spLocks noGrp="1"/>
          </p:cNvSpPr>
          <p:nvPr>
            <p:ph idx="1"/>
          </p:nvPr>
        </p:nvSpPr>
        <p:spPr/>
        <p:txBody>
          <a:bodyPr>
            <a:normAutofit/>
          </a:bodyPr>
          <a:lstStyle/>
          <a:p>
            <a:r>
              <a:rPr lang="en-US" dirty="0"/>
              <a:t>In the paper, “IMPACT: </a:t>
            </a:r>
            <a:r>
              <a:rPr lang="en-US" dirty="0" err="1"/>
              <a:t>IMPrecise</a:t>
            </a:r>
            <a:r>
              <a:rPr lang="en-US" dirty="0"/>
              <a:t> adders for low-power Approximate </a:t>
            </a:r>
            <a:r>
              <a:rPr lang="en-US" dirty="0" err="1"/>
              <a:t>CompuTing</a:t>
            </a:r>
            <a:r>
              <a:rPr lang="en-US" dirty="0"/>
              <a:t>,” why were bits past the 9</a:t>
            </a:r>
            <a:r>
              <a:rPr lang="en-US" baseline="30000" dirty="0"/>
              <a:t>th</a:t>
            </a:r>
            <a:r>
              <a:rPr lang="en-US" dirty="0"/>
              <a:t> LSB not approximated?</a:t>
            </a:r>
          </a:p>
          <a:p>
            <a:pPr marL="914400" lvl="1" indent="-457200">
              <a:buFont typeface="+mj-lt"/>
              <a:buAutoNum type="alphaLcParenR"/>
            </a:pPr>
            <a:r>
              <a:rPr lang="en-US" b="1" dirty="0">
                <a:solidFill>
                  <a:schemeClr val="bg1">
                    <a:lumMod val="95000"/>
                    <a:lumOff val="5000"/>
                  </a:schemeClr>
                </a:solidFill>
              </a:rPr>
              <a:t>Using approximate FA cells beyond the 9</a:t>
            </a:r>
            <a:r>
              <a:rPr lang="en-US" b="1" baseline="30000" dirty="0">
                <a:solidFill>
                  <a:schemeClr val="bg1">
                    <a:lumMod val="95000"/>
                    <a:lumOff val="5000"/>
                  </a:schemeClr>
                </a:solidFill>
              </a:rPr>
              <a:t>th</a:t>
            </a:r>
            <a:r>
              <a:rPr lang="en-US" b="1" dirty="0">
                <a:solidFill>
                  <a:schemeClr val="bg1">
                    <a:lumMod val="95000"/>
                    <a:lumOff val="5000"/>
                  </a:schemeClr>
                </a:solidFill>
              </a:rPr>
              <a:t> LSB resulted in appreciable quality loss</a:t>
            </a:r>
          </a:p>
          <a:p>
            <a:pPr marL="914400" lvl="1" indent="-457200">
              <a:buFont typeface="+mj-lt"/>
              <a:buAutoNum type="alphaLcParenR"/>
            </a:pPr>
            <a:r>
              <a:rPr lang="en-US" dirty="0"/>
              <a:t>Approximate FA cells could not support beyond the 9</a:t>
            </a:r>
            <a:r>
              <a:rPr lang="en-US" baseline="30000" dirty="0"/>
              <a:t>th</a:t>
            </a:r>
            <a:r>
              <a:rPr lang="en-US" dirty="0"/>
              <a:t> LSB</a:t>
            </a:r>
          </a:p>
          <a:p>
            <a:pPr marL="914400" lvl="1" indent="-457200">
              <a:buFont typeface="+mj-lt"/>
              <a:buAutoNum type="alphaLcParenR"/>
            </a:pPr>
            <a:r>
              <a:rPr lang="en-US" dirty="0"/>
              <a:t>DSP applications do not need to consider beyond the 9</a:t>
            </a:r>
            <a:r>
              <a:rPr lang="en-US" baseline="30000" dirty="0"/>
              <a:t>th</a:t>
            </a:r>
            <a:r>
              <a:rPr lang="en-US" dirty="0"/>
              <a:t> LSB</a:t>
            </a:r>
          </a:p>
          <a:p>
            <a:pPr marL="914400" lvl="1" indent="-457200">
              <a:buFont typeface="+mj-lt"/>
              <a:buAutoNum type="alphaLcParenR"/>
            </a:pPr>
            <a:r>
              <a:rPr lang="en-US" dirty="0"/>
              <a:t>Using accurate FA cells for the MSB was already enough</a:t>
            </a:r>
          </a:p>
          <a:p>
            <a:pPr marL="914400" lvl="1" indent="-457200">
              <a:buFont typeface="+mj-lt"/>
              <a:buAutoNum type="alphaLcParenR"/>
            </a:pPr>
            <a:endParaRPr lang="en-US" dirty="0"/>
          </a:p>
        </p:txBody>
      </p:sp>
      <p:sp>
        <p:nvSpPr>
          <p:cNvPr id="4" name="Slide Number Placeholder 3">
            <a:extLst>
              <a:ext uri="{FF2B5EF4-FFF2-40B4-BE49-F238E27FC236}">
                <a16:creationId xmlns:a16="http://schemas.microsoft.com/office/drawing/2014/main" id="{D4AA2014-07D5-4D2A-B2BD-BFCEC800FD10}"/>
              </a:ext>
            </a:extLst>
          </p:cNvPr>
          <p:cNvSpPr>
            <a:spLocks noGrp="1"/>
          </p:cNvSpPr>
          <p:nvPr>
            <p:ph type="sldNum" sz="quarter" idx="12"/>
          </p:nvPr>
        </p:nvSpPr>
        <p:spPr/>
        <p:txBody>
          <a:bodyPr/>
          <a:lstStyle/>
          <a:p>
            <a:fld id="{333449F5-4410-4C3B-AD45-452194585B16}" type="slidenum">
              <a:rPr lang="en-US" smtClean="0"/>
              <a:t>18</a:t>
            </a:fld>
            <a:endParaRPr lang="en-US"/>
          </a:p>
        </p:txBody>
      </p:sp>
    </p:spTree>
    <p:extLst>
      <p:ext uri="{BB962C8B-B14F-4D97-AF65-F5344CB8AC3E}">
        <p14:creationId xmlns:p14="http://schemas.microsoft.com/office/powerpoint/2010/main" val="136784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EFF6-B4D2-4506-B282-85BAEFC2296A}"/>
              </a:ext>
            </a:extLst>
          </p:cNvPr>
          <p:cNvSpPr>
            <a:spLocks noGrp="1"/>
          </p:cNvSpPr>
          <p:nvPr>
            <p:ph type="title"/>
          </p:nvPr>
        </p:nvSpPr>
        <p:spPr/>
        <p:txBody>
          <a:bodyPr/>
          <a:lstStyle/>
          <a:p>
            <a:r>
              <a:rPr lang="en-US" dirty="0"/>
              <a:t>Background/Context</a:t>
            </a:r>
          </a:p>
        </p:txBody>
      </p:sp>
      <p:sp>
        <p:nvSpPr>
          <p:cNvPr id="3" name="Content Placeholder 2">
            <a:extLst>
              <a:ext uri="{FF2B5EF4-FFF2-40B4-BE49-F238E27FC236}">
                <a16:creationId xmlns:a16="http://schemas.microsoft.com/office/drawing/2014/main" id="{B055DFE8-F05D-4F97-9238-048EDAD2E610}"/>
              </a:ext>
            </a:extLst>
          </p:cNvPr>
          <p:cNvSpPr>
            <a:spLocks noGrp="1"/>
          </p:cNvSpPr>
          <p:nvPr>
            <p:ph idx="1"/>
          </p:nvPr>
        </p:nvSpPr>
        <p:spPr/>
        <p:txBody>
          <a:bodyPr/>
          <a:lstStyle/>
          <a:p>
            <a:r>
              <a:rPr lang="en-US" dirty="0"/>
              <a:t>Low-power for portable multimedia devices</a:t>
            </a:r>
          </a:p>
          <a:p>
            <a:r>
              <a:rPr lang="en-US" dirty="0"/>
              <a:t>Final output is imperfectly interpreted by humans</a:t>
            </a:r>
          </a:p>
          <a:p>
            <a:r>
              <a:rPr lang="en-US" dirty="0"/>
              <a:t>Previous research to exploit error-resiliency:</a:t>
            </a:r>
          </a:p>
          <a:p>
            <a:pPr lvl="1"/>
            <a:r>
              <a:rPr lang="en-US" dirty="0"/>
              <a:t>Voltage </a:t>
            </a:r>
            <a:r>
              <a:rPr lang="en-US" dirty="0" err="1"/>
              <a:t>overscaling</a:t>
            </a:r>
            <a:endParaRPr lang="en-US" dirty="0"/>
          </a:p>
          <a:p>
            <a:pPr lvl="1"/>
            <a:r>
              <a:rPr lang="en-US" dirty="0"/>
              <a:t>Utilizing algorithmics &amp; architectural techniques</a:t>
            </a:r>
          </a:p>
          <a:p>
            <a:pPr lvl="2"/>
            <a:r>
              <a:rPr lang="en-US" dirty="0"/>
              <a:t>Algorithmic Noise Tolerance</a:t>
            </a:r>
          </a:p>
          <a:p>
            <a:pPr lvl="2"/>
            <a:r>
              <a:rPr lang="en-US" dirty="0"/>
              <a:t>Significance Driven Scaling </a:t>
            </a:r>
          </a:p>
          <a:p>
            <a:endParaRPr lang="en-US" dirty="0"/>
          </a:p>
        </p:txBody>
      </p:sp>
      <p:sp>
        <p:nvSpPr>
          <p:cNvPr id="4" name="Slide Number Placeholder 3">
            <a:extLst>
              <a:ext uri="{FF2B5EF4-FFF2-40B4-BE49-F238E27FC236}">
                <a16:creationId xmlns:a16="http://schemas.microsoft.com/office/drawing/2014/main" id="{B64DEC57-492A-4452-B71C-E0E38E6FE7E5}"/>
              </a:ext>
            </a:extLst>
          </p:cNvPr>
          <p:cNvSpPr>
            <a:spLocks noGrp="1"/>
          </p:cNvSpPr>
          <p:nvPr>
            <p:ph type="sldNum" sz="quarter" idx="12"/>
          </p:nvPr>
        </p:nvSpPr>
        <p:spPr/>
        <p:txBody>
          <a:bodyPr/>
          <a:lstStyle/>
          <a:p>
            <a:fld id="{333449F5-4410-4C3B-AD45-452194585B16}"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67420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DF70-394C-43EF-BEB6-7BE317CEB147}"/>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86D2920C-09F4-49C5-B490-B587F0214D21}"/>
              </a:ext>
            </a:extLst>
          </p:cNvPr>
          <p:cNvSpPr>
            <a:spLocks noGrp="1"/>
          </p:cNvSpPr>
          <p:nvPr>
            <p:ph idx="1"/>
          </p:nvPr>
        </p:nvSpPr>
        <p:spPr/>
        <p:txBody>
          <a:bodyPr/>
          <a:lstStyle/>
          <a:p>
            <a:r>
              <a:rPr lang="en-US" dirty="0"/>
              <a:t>Logic complexity reduction to take advantage of the relaxed numerical accuracy for signal processing applications </a:t>
            </a:r>
          </a:p>
          <a:p>
            <a:r>
              <a:rPr lang="en-US" dirty="0"/>
              <a:t>Imprecise Full Adder (FA) cells</a:t>
            </a:r>
          </a:p>
          <a:p>
            <a:r>
              <a:rPr lang="en-US" dirty="0"/>
              <a:t>Simplify Mirror Adder (MA) circuit </a:t>
            </a:r>
          </a:p>
          <a:p>
            <a:pPr lvl="1"/>
            <a:r>
              <a:rPr lang="en-US" dirty="0"/>
              <a:t>Reduced complexity at transistor level</a:t>
            </a:r>
          </a:p>
          <a:p>
            <a:pPr lvl="1"/>
            <a:r>
              <a:rPr lang="en-US" dirty="0"/>
              <a:t>Reduction in switched capacitance </a:t>
            </a:r>
          </a:p>
          <a:p>
            <a:pPr lvl="1"/>
            <a:r>
              <a:rPr lang="en-US" dirty="0"/>
              <a:t>Shorter critical paths</a:t>
            </a:r>
          </a:p>
          <a:p>
            <a:pPr lvl="1"/>
            <a:r>
              <a:rPr lang="en-US" dirty="0"/>
              <a:t>Enabling voltage scaling </a:t>
            </a:r>
          </a:p>
          <a:p>
            <a:r>
              <a:rPr lang="en-US" dirty="0"/>
              <a:t>Only Least Sig Bits (LSB)</a:t>
            </a:r>
          </a:p>
          <a:p>
            <a:endParaRPr lang="en-US" dirty="0"/>
          </a:p>
        </p:txBody>
      </p:sp>
      <p:sp>
        <p:nvSpPr>
          <p:cNvPr id="4" name="Slide Number Placeholder 3">
            <a:extLst>
              <a:ext uri="{FF2B5EF4-FFF2-40B4-BE49-F238E27FC236}">
                <a16:creationId xmlns:a16="http://schemas.microsoft.com/office/drawing/2014/main" id="{6307E09A-F990-4CAC-A3A5-59BFEF9991E9}"/>
              </a:ext>
            </a:extLst>
          </p:cNvPr>
          <p:cNvSpPr>
            <a:spLocks noGrp="1"/>
          </p:cNvSpPr>
          <p:nvPr>
            <p:ph type="sldNum" sz="quarter" idx="12"/>
          </p:nvPr>
        </p:nvSpPr>
        <p:spPr/>
        <p:txBody>
          <a:bodyPr/>
          <a:lstStyle/>
          <a:p>
            <a:fld id="{333449F5-4410-4C3B-AD45-452194585B16}" type="slidenum">
              <a:rPr lang="en-US" smtClean="0">
                <a:solidFill>
                  <a:schemeClr val="bg1"/>
                </a:solidFill>
              </a:rPr>
              <a:pPr/>
              <a:t>3</a:t>
            </a:fld>
            <a:endParaRPr lang="en-US" dirty="0">
              <a:solidFill>
                <a:schemeClr val="bg1"/>
              </a:solidFill>
            </a:endParaRPr>
          </a:p>
        </p:txBody>
      </p:sp>
      <p:pic>
        <p:nvPicPr>
          <p:cNvPr id="6" name="Content Placeholder 9" descr="A person posing for the camera&#10;&#10;Description automatically generated">
            <a:extLst>
              <a:ext uri="{FF2B5EF4-FFF2-40B4-BE49-F238E27FC236}">
                <a16:creationId xmlns:a16="http://schemas.microsoft.com/office/drawing/2014/main" id="{9B161CEF-77EA-41C6-AC1A-5D9465FC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080" y="4136531"/>
            <a:ext cx="4743450" cy="2352675"/>
          </a:xfrm>
          <a:prstGeom prst="rect">
            <a:avLst/>
          </a:prstGeom>
        </p:spPr>
      </p:pic>
    </p:spTree>
    <p:extLst>
      <p:ext uri="{BB962C8B-B14F-4D97-AF65-F5344CB8AC3E}">
        <p14:creationId xmlns:p14="http://schemas.microsoft.com/office/powerpoint/2010/main" val="125355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8A97-569E-4859-A877-AAEF4C8591DC}"/>
              </a:ext>
            </a:extLst>
          </p:cNvPr>
          <p:cNvSpPr>
            <a:spLocks noGrp="1"/>
          </p:cNvSpPr>
          <p:nvPr>
            <p:ph type="title"/>
          </p:nvPr>
        </p:nvSpPr>
        <p:spPr>
          <a:xfrm>
            <a:off x="680321" y="753228"/>
            <a:ext cx="9613861" cy="1080938"/>
          </a:xfrm>
        </p:spPr>
        <p:txBody>
          <a:bodyPr>
            <a:normAutofit/>
          </a:bodyPr>
          <a:lstStyle/>
          <a:p>
            <a:r>
              <a:rPr lang="en-US" dirty="0"/>
              <a:t>Conventional Mirror Adder VS Approx. 1</a:t>
            </a:r>
          </a:p>
        </p:txBody>
      </p:sp>
      <p:sp>
        <p:nvSpPr>
          <p:cNvPr id="4" name="Slide Number Placeholder 3">
            <a:extLst>
              <a:ext uri="{FF2B5EF4-FFF2-40B4-BE49-F238E27FC236}">
                <a16:creationId xmlns:a16="http://schemas.microsoft.com/office/drawing/2014/main" id="{8AAEB988-73DA-4BA5-9960-401EA075315A}"/>
              </a:ext>
            </a:extLst>
          </p:cNvPr>
          <p:cNvSpPr>
            <a:spLocks noGrp="1"/>
          </p:cNvSpPr>
          <p:nvPr>
            <p:ph type="sldNum" sz="quarter" idx="12"/>
          </p:nvPr>
        </p:nvSpPr>
        <p:spPr>
          <a:xfrm>
            <a:off x="10729455" y="753227"/>
            <a:ext cx="1154151" cy="1090789"/>
          </a:xfrm>
        </p:spPr>
        <p:txBody>
          <a:bodyPr>
            <a:normAutofit/>
          </a:bodyPr>
          <a:lstStyle/>
          <a:p>
            <a:pPr>
              <a:spcAft>
                <a:spcPts val="600"/>
              </a:spcAft>
            </a:pPr>
            <a:fld id="{333449F5-4410-4C3B-AD45-452194585B16}" type="slidenum">
              <a:rPr lang="en-US">
                <a:solidFill>
                  <a:srgbClr val="FFFFFF"/>
                </a:solidFill>
              </a:rPr>
              <a:pPr>
                <a:spcAft>
                  <a:spcPts val="600"/>
                </a:spcAft>
              </a:pPr>
              <a:t>4</a:t>
            </a:fld>
            <a:endParaRPr lang="en-US">
              <a:solidFill>
                <a:srgbClr val="FFFFFF"/>
              </a:solidFill>
            </a:endParaRPr>
          </a:p>
        </p:txBody>
      </p:sp>
      <p:pic>
        <p:nvPicPr>
          <p:cNvPr id="5" name="Picture 4" descr="Diagram, schematic&#10;&#10;Description automatically generated">
            <a:extLst>
              <a:ext uri="{FF2B5EF4-FFF2-40B4-BE49-F238E27FC236}">
                <a16:creationId xmlns:a16="http://schemas.microsoft.com/office/drawing/2014/main" id="{39AA9074-20DB-4090-B0F7-1B5CA4F3A122}"/>
              </a:ext>
            </a:extLst>
          </p:cNvPr>
          <p:cNvPicPr>
            <a:picLocks noChangeAspect="1"/>
          </p:cNvPicPr>
          <p:nvPr/>
        </p:nvPicPr>
        <p:blipFill>
          <a:blip r:embed="rId3"/>
          <a:stretch>
            <a:fillRect/>
          </a:stretch>
        </p:blipFill>
        <p:spPr>
          <a:xfrm>
            <a:off x="680321" y="2336873"/>
            <a:ext cx="5016034" cy="4188387"/>
          </a:xfrm>
          <a:prstGeom prst="rect">
            <a:avLst/>
          </a:prstGeom>
          <a:ln>
            <a:noFill/>
          </a:ln>
          <a:effectLst>
            <a:outerShdw blurRad="76200" dist="63500" dir="5040000" algn="tl" rotWithShape="0">
              <a:srgbClr val="000000">
                <a:alpha val="41000"/>
              </a:srgbClr>
            </a:outerShdw>
          </a:effectLst>
        </p:spPr>
      </p:pic>
      <p:pic>
        <p:nvPicPr>
          <p:cNvPr id="3" name="Picture 2">
            <a:extLst>
              <a:ext uri="{FF2B5EF4-FFF2-40B4-BE49-F238E27FC236}">
                <a16:creationId xmlns:a16="http://schemas.microsoft.com/office/drawing/2014/main" id="{6F602A4D-F394-4E6C-8B7A-CAEC5789F3F8}"/>
              </a:ext>
            </a:extLst>
          </p:cNvPr>
          <p:cNvPicPr>
            <a:picLocks noChangeAspect="1"/>
          </p:cNvPicPr>
          <p:nvPr/>
        </p:nvPicPr>
        <p:blipFill>
          <a:blip r:embed="rId4"/>
          <a:stretch>
            <a:fillRect/>
          </a:stretch>
        </p:blipFill>
        <p:spPr>
          <a:xfrm>
            <a:off x="6495647" y="2336873"/>
            <a:ext cx="5242204" cy="4188387"/>
          </a:xfrm>
          <a:prstGeom prst="rect">
            <a:avLst/>
          </a:prstGeom>
        </p:spPr>
      </p:pic>
    </p:spTree>
    <p:extLst>
      <p:ext uri="{BB962C8B-B14F-4D97-AF65-F5344CB8AC3E}">
        <p14:creationId xmlns:p14="http://schemas.microsoft.com/office/powerpoint/2010/main" val="120179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6D70-8960-4F25-A54D-8FD126097321}"/>
              </a:ext>
            </a:extLst>
          </p:cNvPr>
          <p:cNvSpPr>
            <a:spLocks noGrp="1"/>
          </p:cNvSpPr>
          <p:nvPr>
            <p:ph type="title"/>
          </p:nvPr>
        </p:nvSpPr>
        <p:spPr>
          <a:xfrm>
            <a:off x="680321" y="753228"/>
            <a:ext cx="9613861" cy="1080938"/>
          </a:xfrm>
        </p:spPr>
        <p:txBody>
          <a:bodyPr>
            <a:normAutofit/>
          </a:bodyPr>
          <a:lstStyle/>
          <a:p>
            <a:r>
              <a:rPr lang="en-US" dirty="0"/>
              <a:t>Approx. 1 Truth Table</a:t>
            </a:r>
          </a:p>
        </p:txBody>
      </p:sp>
      <p:sp>
        <p:nvSpPr>
          <p:cNvPr id="4" name="Slide Number Placeholder 3">
            <a:extLst>
              <a:ext uri="{FF2B5EF4-FFF2-40B4-BE49-F238E27FC236}">
                <a16:creationId xmlns:a16="http://schemas.microsoft.com/office/drawing/2014/main" id="{C454FF9B-F2A8-4E96-9659-308DB704687A}"/>
              </a:ext>
            </a:extLst>
          </p:cNvPr>
          <p:cNvSpPr>
            <a:spLocks noGrp="1"/>
          </p:cNvSpPr>
          <p:nvPr>
            <p:ph type="sldNum" sz="quarter" idx="12"/>
          </p:nvPr>
        </p:nvSpPr>
        <p:spPr>
          <a:xfrm>
            <a:off x="10729455" y="753227"/>
            <a:ext cx="1154151" cy="1090789"/>
          </a:xfrm>
        </p:spPr>
        <p:txBody>
          <a:bodyPr>
            <a:normAutofit/>
          </a:bodyPr>
          <a:lstStyle/>
          <a:p>
            <a:pPr>
              <a:spcAft>
                <a:spcPts val="600"/>
              </a:spcAft>
            </a:pPr>
            <a:fld id="{333449F5-4410-4C3B-AD45-452194585B16}" type="slidenum">
              <a:rPr lang="en-US">
                <a:solidFill>
                  <a:srgbClr val="FFFFFF"/>
                </a:solidFill>
              </a:rPr>
              <a:pPr>
                <a:spcAft>
                  <a:spcPts val="600"/>
                </a:spcAft>
              </a:pPr>
              <a:t>5</a:t>
            </a:fld>
            <a:endParaRPr lang="en-US">
              <a:solidFill>
                <a:srgbClr val="FFFFFF"/>
              </a:solidFill>
            </a:endParaRPr>
          </a:p>
        </p:txBody>
      </p:sp>
      <p:pic>
        <p:nvPicPr>
          <p:cNvPr id="5" name="Picture 4">
            <a:extLst>
              <a:ext uri="{FF2B5EF4-FFF2-40B4-BE49-F238E27FC236}">
                <a16:creationId xmlns:a16="http://schemas.microsoft.com/office/drawing/2014/main" id="{618924E7-CA57-4D3F-9DFD-A1F8957E6B03}"/>
              </a:ext>
            </a:extLst>
          </p:cNvPr>
          <p:cNvPicPr>
            <a:picLocks noChangeAspect="1"/>
          </p:cNvPicPr>
          <p:nvPr/>
        </p:nvPicPr>
        <p:blipFill>
          <a:blip r:embed="rId3"/>
          <a:stretch>
            <a:fillRect/>
          </a:stretch>
        </p:blipFill>
        <p:spPr>
          <a:xfrm>
            <a:off x="390760" y="2563785"/>
            <a:ext cx="11410479" cy="3736930"/>
          </a:xfrm>
          <a:prstGeom prst="rect">
            <a:avLst/>
          </a:prstGeom>
          <a:ln>
            <a:noFill/>
          </a:ln>
          <a:effectLst>
            <a:outerShdw blurRad="76200" dist="63500" dir="5040000" algn="tl" rotWithShape="0">
              <a:srgbClr val="000000">
                <a:alpha val="41000"/>
              </a:srgbClr>
            </a:outerShdw>
          </a:effectLst>
        </p:spPr>
      </p:pic>
      <p:sp>
        <p:nvSpPr>
          <p:cNvPr id="6" name="Oval 5">
            <a:extLst>
              <a:ext uri="{FF2B5EF4-FFF2-40B4-BE49-F238E27FC236}">
                <a16:creationId xmlns:a16="http://schemas.microsoft.com/office/drawing/2014/main" id="{2E498D55-16F1-49E6-A28E-7952D49996E4}"/>
              </a:ext>
            </a:extLst>
          </p:cNvPr>
          <p:cNvSpPr/>
          <p:nvPr/>
        </p:nvSpPr>
        <p:spPr>
          <a:xfrm>
            <a:off x="5674337" y="3668429"/>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a:extLst>
              <a:ext uri="{FF2B5EF4-FFF2-40B4-BE49-F238E27FC236}">
                <a16:creationId xmlns:a16="http://schemas.microsoft.com/office/drawing/2014/main" id="{C8395C45-C6B4-426A-AEDA-54A34F90AD9F}"/>
              </a:ext>
            </a:extLst>
          </p:cNvPr>
          <p:cNvSpPr/>
          <p:nvPr/>
        </p:nvSpPr>
        <p:spPr>
          <a:xfrm>
            <a:off x="5674337" y="429924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Oval 9">
            <a:extLst>
              <a:ext uri="{FF2B5EF4-FFF2-40B4-BE49-F238E27FC236}">
                <a16:creationId xmlns:a16="http://schemas.microsoft.com/office/drawing/2014/main" id="{48E40C2D-E9BA-4D16-9F97-350AE01E781D}"/>
              </a:ext>
            </a:extLst>
          </p:cNvPr>
          <p:cNvSpPr/>
          <p:nvPr/>
        </p:nvSpPr>
        <p:spPr>
          <a:xfrm>
            <a:off x="5674337" y="5862884"/>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1E0CF535-AAB7-4B60-AAF3-42FB8421783D}"/>
              </a:ext>
            </a:extLst>
          </p:cNvPr>
          <p:cNvSpPr/>
          <p:nvPr/>
        </p:nvSpPr>
        <p:spPr>
          <a:xfrm>
            <a:off x="6787436" y="429924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Rectangle 36">
            <a:extLst>
              <a:ext uri="{FF2B5EF4-FFF2-40B4-BE49-F238E27FC236}">
                <a16:creationId xmlns:a16="http://schemas.microsoft.com/office/drawing/2014/main" id="{8B3CDB2F-E14C-49B3-AB5D-B04F4A9C846D}"/>
              </a:ext>
            </a:extLst>
          </p:cNvPr>
          <p:cNvSpPr/>
          <p:nvPr/>
        </p:nvSpPr>
        <p:spPr>
          <a:xfrm>
            <a:off x="4879181" y="3343275"/>
            <a:ext cx="2282078" cy="285035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04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8A97-569E-4859-A877-AAEF4C8591DC}"/>
              </a:ext>
            </a:extLst>
          </p:cNvPr>
          <p:cNvSpPr>
            <a:spLocks noGrp="1"/>
          </p:cNvSpPr>
          <p:nvPr>
            <p:ph type="title"/>
          </p:nvPr>
        </p:nvSpPr>
        <p:spPr>
          <a:xfrm>
            <a:off x="680321" y="753228"/>
            <a:ext cx="9613861" cy="1080938"/>
          </a:xfrm>
        </p:spPr>
        <p:txBody>
          <a:bodyPr>
            <a:normAutofit/>
          </a:bodyPr>
          <a:lstStyle/>
          <a:p>
            <a:r>
              <a:rPr lang="en-US" dirty="0"/>
              <a:t>OG Mirror Adder VS Approx. 2</a:t>
            </a:r>
          </a:p>
        </p:txBody>
      </p:sp>
      <p:sp>
        <p:nvSpPr>
          <p:cNvPr id="4" name="Slide Number Placeholder 3">
            <a:extLst>
              <a:ext uri="{FF2B5EF4-FFF2-40B4-BE49-F238E27FC236}">
                <a16:creationId xmlns:a16="http://schemas.microsoft.com/office/drawing/2014/main" id="{8AAEB988-73DA-4BA5-9960-401EA075315A}"/>
              </a:ext>
            </a:extLst>
          </p:cNvPr>
          <p:cNvSpPr>
            <a:spLocks noGrp="1"/>
          </p:cNvSpPr>
          <p:nvPr>
            <p:ph type="sldNum" sz="quarter" idx="12"/>
          </p:nvPr>
        </p:nvSpPr>
        <p:spPr>
          <a:xfrm>
            <a:off x="10729455" y="753227"/>
            <a:ext cx="1154151" cy="1090789"/>
          </a:xfrm>
        </p:spPr>
        <p:txBody>
          <a:bodyPr>
            <a:normAutofit/>
          </a:bodyPr>
          <a:lstStyle/>
          <a:p>
            <a:pPr>
              <a:spcAft>
                <a:spcPts val="600"/>
              </a:spcAft>
            </a:pPr>
            <a:fld id="{333449F5-4410-4C3B-AD45-452194585B16}" type="slidenum">
              <a:rPr lang="en-US">
                <a:solidFill>
                  <a:srgbClr val="FFFFFF"/>
                </a:solidFill>
              </a:rPr>
              <a:pPr>
                <a:spcAft>
                  <a:spcPts val="600"/>
                </a:spcAft>
              </a:pPr>
              <a:t>6</a:t>
            </a:fld>
            <a:endParaRPr lang="en-US">
              <a:solidFill>
                <a:srgbClr val="FFFFFF"/>
              </a:solidFill>
            </a:endParaRPr>
          </a:p>
        </p:txBody>
      </p:sp>
      <p:pic>
        <p:nvPicPr>
          <p:cNvPr id="5" name="Picture 4" descr="Diagram, schematic&#10;&#10;Description automatically generated">
            <a:extLst>
              <a:ext uri="{FF2B5EF4-FFF2-40B4-BE49-F238E27FC236}">
                <a16:creationId xmlns:a16="http://schemas.microsoft.com/office/drawing/2014/main" id="{39AA9074-20DB-4090-B0F7-1B5CA4F3A122}"/>
              </a:ext>
            </a:extLst>
          </p:cNvPr>
          <p:cNvPicPr>
            <a:picLocks noChangeAspect="1"/>
          </p:cNvPicPr>
          <p:nvPr/>
        </p:nvPicPr>
        <p:blipFill>
          <a:blip r:embed="rId3"/>
          <a:stretch>
            <a:fillRect/>
          </a:stretch>
        </p:blipFill>
        <p:spPr>
          <a:xfrm>
            <a:off x="680321" y="2336873"/>
            <a:ext cx="5016034" cy="4188387"/>
          </a:xfrm>
          <a:prstGeom prst="rect">
            <a:avLst/>
          </a:prstGeom>
          <a:ln>
            <a:noFill/>
          </a:ln>
          <a:effectLst>
            <a:outerShdw blurRad="76200" dist="63500" dir="5040000" algn="tl" rotWithShape="0">
              <a:srgbClr val="000000">
                <a:alpha val="41000"/>
              </a:srgbClr>
            </a:outerShdw>
          </a:effectLst>
        </p:spPr>
      </p:pic>
      <p:pic>
        <p:nvPicPr>
          <p:cNvPr id="6" name="Picture 5">
            <a:extLst>
              <a:ext uri="{FF2B5EF4-FFF2-40B4-BE49-F238E27FC236}">
                <a16:creationId xmlns:a16="http://schemas.microsoft.com/office/drawing/2014/main" id="{787AD662-9634-4F71-8C95-58AA5310ED43}"/>
              </a:ext>
            </a:extLst>
          </p:cNvPr>
          <p:cNvPicPr>
            <a:picLocks noChangeAspect="1"/>
          </p:cNvPicPr>
          <p:nvPr/>
        </p:nvPicPr>
        <p:blipFill>
          <a:blip r:embed="rId4"/>
          <a:stretch>
            <a:fillRect/>
          </a:stretch>
        </p:blipFill>
        <p:spPr>
          <a:xfrm>
            <a:off x="6495644" y="2326817"/>
            <a:ext cx="5016035" cy="4198443"/>
          </a:xfrm>
          <a:prstGeom prst="rect">
            <a:avLst/>
          </a:prstGeom>
        </p:spPr>
      </p:pic>
    </p:spTree>
    <p:extLst>
      <p:ext uri="{BB962C8B-B14F-4D97-AF65-F5344CB8AC3E}">
        <p14:creationId xmlns:p14="http://schemas.microsoft.com/office/powerpoint/2010/main" val="345945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6D70-8960-4F25-A54D-8FD126097321}"/>
              </a:ext>
            </a:extLst>
          </p:cNvPr>
          <p:cNvSpPr>
            <a:spLocks noGrp="1"/>
          </p:cNvSpPr>
          <p:nvPr>
            <p:ph type="title"/>
          </p:nvPr>
        </p:nvSpPr>
        <p:spPr>
          <a:xfrm>
            <a:off x="680321" y="753228"/>
            <a:ext cx="9613861" cy="1080938"/>
          </a:xfrm>
        </p:spPr>
        <p:txBody>
          <a:bodyPr>
            <a:normAutofit/>
          </a:bodyPr>
          <a:lstStyle/>
          <a:p>
            <a:r>
              <a:rPr lang="en-US" dirty="0"/>
              <a:t>Approx. 2 Truth Table</a:t>
            </a:r>
          </a:p>
        </p:txBody>
      </p:sp>
      <p:sp>
        <p:nvSpPr>
          <p:cNvPr id="4" name="Slide Number Placeholder 3">
            <a:extLst>
              <a:ext uri="{FF2B5EF4-FFF2-40B4-BE49-F238E27FC236}">
                <a16:creationId xmlns:a16="http://schemas.microsoft.com/office/drawing/2014/main" id="{C454FF9B-F2A8-4E96-9659-308DB704687A}"/>
              </a:ext>
            </a:extLst>
          </p:cNvPr>
          <p:cNvSpPr>
            <a:spLocks noGrp="1"/>
          </p:cNvSpPr>
          <p:nvPr>
            <p:ph type="sldNum" sz="quarter" idx="12"/>
          </p:nvPr>
        </p:nvSpPr>
        <p:spPr>
          <a:xfrm>
            <a:off x="10729455" y="753227"/>
            <a:ext cx="1154151" cy="1090789"/>
          </a:xfrm>
        </p:spPr>
        <p:txBody>
          <a:bodyPr>
            <a:normAutofit/>
          </a:bodyPr>
          <a:lstStyle/>
          <a:p>
            <a:pPr>
              <a:spcAft>
                <a:spcPts val="600"/>
              </a:spcAft>
            </a:pPr>
            <a:fld id="{333449F5-4410-4C3B-AD45-452194585B16}" type="slidenum">
              <a:rPr lang="en-US">
                <a:solidFill>
                  <a:srgbClr val="FFFFFF"/>
                </a:solidFill>
              </a:rPr>
              <a:pPr>
                <a:spcAft>
                  <a:spcPts val="600"/>
                </a:spcAft>
              </a:pPr>
              <a:t>7</a:t>
            </a:fld>
            <a:endParaRPr lang="en-US">
              <a:solidFill>
                <a:srgbClr val="FFFFFF"/>
              </a:solidFill>
            </a:endParaRPr>
          </a:p>
        </p:txBody>
      </p:sp>
      <p:pic>
        <p:nvPicPr>
          <p:cNvPr id="5" name="Picture 4">
            <a:extLst>
              <a:ext uri="{FF2B5EF4-FFF2-40B4-BE49-F238E27FC236}">
                <a16:creationId xmlns:a16="http://schemas.microsoft.com/office/drawing/2014/main" id="{618924E7-CA57-4D3F-9DFD-A1F8957E6B03}"/>
              </a:ext>
            </a:extLst>
          </p:cNvPr>
          <p:cNvPicPr>
            <a:picLocks noChangeAspect="1"/>
          </p:cNvPicPr>
          <p:nvPr/>
        </p:nvPicPr>
        <p:blipFill>
          <a:blip r:embed="rId3"/>
          <a:stretch>
            <a:fillRect/>
          </a:stretch>
        </p:blipFill>
        <p:spPr>
          <a:xfrm>
            <a:off x="390760" y="2563785"/>
            <a:ext cx="11410479" cy="3736930"/>
          </a:xfrm>
          <a:prstGeom prst="rect">
            <a:avLst/>
          </a:prstGeom>
          <a:ln>
            <a:noFill/>
          </a:ln>
          <a:effectLst>
            <a:outerShdw blurRad="76200" dist="63500" dir="5040000" algn="tl" rotWithShape="0">
              <a:srgbClr val="000000">
                <a:alpha val="41000"/>
              </a:srgbClr>
            </a:outerShdw>
          </a:effectLst>
        </p:spPr>
      </p:pic>
      <p:sp>
        <p:nvSpPr>
          <p:cNvPr id="6" name="Oval 5">
            <a:extLst>
              <a:ext uri="{FF2B5EF4-FFF2-40B4-BE49-F238E27FC236}">
                <a16:creationId xmlns:a16="http://schemas.microsoft.com/office/drawing/2014/main" id="{2E498D55-16F1-49E6-A28E-7952D49996E4}"/>
              </a:ext>
            </a:extLst>
          </p:cNvPr>
          <p:cNvSpPr/>
          <p:nvPr/>
        </p:nvSpPr>
        <p:spPr>
          <a:xfrm>
            <a:off x="5674337" y="3668429"/>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a:extLst>
              <a:ext uri="{FF2B5EF4-FFF2-40B4-BE49-F238E27FC236}">
                <a16:creationId xmlns:a16="http://schemas.microsoft.com/office/drawing/2014/main" id="{C8395C45-C6B4-426A-AEDA-54A34F90AD9F}"/>
              </a:ext>
            </a:extLst>
          </p:cNvPr>
          <p:cNvSpPr/>
          <p:nvPr/>
        </p:nvSpPr>
        <p:spPr>
          <a:xfrm>
            <a:off x="5674337" y="429924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Oval 9">
            <a:extLst>
              <a:ext uri="{FF2B5EF4-FFF2-40B4-BE49-F238E27FC236}">
                <a16:creationId xmlns:a16="http://schemas.microsoft.com/office/drawing/2014/main" id="{48E40C2D-E9BA-4D16-9F97-350AE01E781D}"/>
              </a:ext>
            </a:extLst>
          </p:cNvPr>
          <p:cNvSpPr/>
          <p:nvPr/>
        </p:nvSpPr>
        <p:spPr>
          <a:xfrm>
            <a:off x="5674337" y="5862884"/>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1E0CF535-AAB7-4B60-AAF3-42FB8421783D}"/>
              </a:ext>
            </a:extLst>
          </p:cNvPr>
          <p:cNvSpPr/>
          <p:nvPr/>
        </p:nvSpPr>
        <p:spPr>
          <a:xfrm>
            <a:off x="6787436" y="429924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15">
            <a:extLst>
              <a:ext uri="{FF2B5EF4-FFF2-40B4-BE49-F238E27FC236}">
                <a16:creationId xmlns:a16="http://schemas.microsoft.com/office/drawing/2014/main" id="{82C8A7E8-D7EF-445F-B4EB-E61C7867909C}"/>
              </a:ext>
            </a:extLst>
          </p:cNvPr>
          <p:cNvSpPr/>
          <p:nvPr/>
        </p:nvSpPr>
        <p:spPr>
          <a:xfrm>
            <a:off x="7931110" y="429924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Oval 17">
            <a:extLst>
              <a:ext uri="{FF2B5EF4-FFF2-40B4-BE49-F238E27FC236}">
                <a16:creationId xmlns:a16="http://schemas.microsoft.com/office/drawing/2014/main" id="{93FC4F00-899A-45D2-BA31-E6B1AE515BBD}"/>
              </a:ext>
            </a:extLst>
          </p:cNvPr>
          <p:cNvSpPr/>
          <p:nvPr/>
        </p:nvSpPr>
        <p:spPr>
          <a:xfrm>
            <a:off x="7931110" y="4621579"/>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a:extLst>
              <a:ext uri="{FF2B5EF4-FFF2-40B4-BE49-F238E27FC236}">
                <a16:creationId xmlns:a16="http://schemas.microsoft.com/office/drawing/2014/main" id="{58B7B026-08A6-4D4E-A8F3-CFFC664D54F0}"/>
              </a:ext>
            </a:extLst>
          </p:cNvPr>
          <p:cNvSpPr/>
          <p:nvPr/>
        </p:nvSpPr>
        <p:spPr>
          <a:xfrm>
            <a:off x="7931110" y="4943912"/>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a:extLst>
              <a:ext uri="{FF2B5EF4-FFF2-40B4-BE49-F238E27FC236}">
                <a16:creationId xmlns:a16="http://schemas.microsoft.com/office/drawing/2014/main" id="{2BEE981E-A23B-4387-9A9A-2915EB484230}"/>
              </a:ext>
            </a:extLst>
          </p:cNvPr>
          <p:cNvSpPr/>
          <p:nvPr/>
        </p:nvSpPr>
        <p:spPr>
          <a:xfrm>
            <a:off x="9058600" y="4621579"/>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DD7C7BCD-CE58-47B2-8BD8-D70F4639E0C8}"/>
              </a:ext>
            </a:extLst>
          </p:cNvPr>
          <p:cNvSpPr/>
          <p:nvPr/>
        </p:nvSpPr>
        <p:spPr>
          <a:xfrm>
            <a:off x="9058600" y="4943590"/>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Rectangle 36">
            <a:extLst>
              <a:ext uri="{FF2B5EF4-FFF2-40B4-BE49-F238E27FC236}">
                <a16:creationId xmlns:a16="http://schemas.microsoft.com/office/drawing/2014/main" id="{8B3CDB2F-E14C-49B3-AB5D-B04F4A9C846D}"/>
              </a:ext>
            </a:extLst>
          </p:cNvPr>
          <p:cNvSpPr/>
          <p:nvPr/>
        </p:nvSpPr>
        <p:spPr>
          <a:xfrm>
            <a:off x="7152493" y="3329405"/>
            <a:ext cx="2282078" cy="285035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40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8A97-569E-4859-A877-AAEF4C8591DC}"/>
              </a:ext>
            </a:extLst>
          </p:cNvPr>
          <p:cNvSpPr>
            <a:spLocks noGrp="1"/>
          </p:cNvSpPr>
          <p:nvPr>
            <p:ph type="title"/>
          </p:nvPr>
        </p:nvSpPr>
        <p:spPr>
          <a:xfrm>
            <a:off x="680321" y="753228"/>
            <a:ext cx="9613861" cy="1080938"/>
          </a:xfrm>
        </p:spPr>
        <p:txBody>
          <a:bodyPr>
            <a:normAutofit/>
          </a:bodyPr>
          <a:lstStyle/>
          <a:p>
            <a:r>
              <a:rPr lang="en-US" dirty="0"/>
              <a:t>OG Mirror Adder VS Approx. 3</a:t>
            </a:r>
          </a:p>
        </p:txBody>
      </p:sp>
      <p:sp>
        <p:nvSpPr>
          <p:cNvPr id="4" name="Slide Number Placeholder 3">
            <a:extLst>
              <a:ext uri="{FF2B5EF4-FFF2-40B4-BE49-F238E27FC236}">
                <a16:creationId xmlns:a16="http://schemas.microsoft.com/office/drawing/2014/main" id="{8AAEB988-73DA-4BA5-9960-401EA075315A}"/>
              </a:ext>
            </a:extLst>
          </p:cNvPr>
          <p:cNvSpPr>
            <a:spLocks noGrp="1"/>
          </p:cNvSpPr>
          <p:nvPr>
            <p:ph type="sldNum" sz="quarter" idx="12"/>
          </p:nvPr>
        </p:nvSpPr>
        <p:spPr>
          <a:xfrm>
            <a:off x="10729455" y="753227"/>
            <a:ext cx="1154151" cy="1090789"/>
          </a:xfrm>
        </p:spPr>
        <p:txBody>
          <a:bodyPr>
            <a:normAutofit/>
          </a:bodyPr>
          <a:lstStyle/>
          <a:p>
            <a:pPr>
              <a:spcAft>
                <a:spcPts val="600"/>
              </a:spcAft>
            </a:pPr>
            <a:fld id="{333449F5-4410-4C3B-AD45-452194585B16}" type="slidenum">
              <a:rPr lang="en-US">
                <a:solidFill>
                  <a:srgbClr val="FFFFFF"/>
                </a:solidFill>
              </a:rPr>
              <a:pPr>
                <a:spcAft>
                  <a:spcPts val="600"/>
                </a:spcAft>
              </a:pPr>
              <a:t>8</a:t>
            </a:fld>
            <a:endParaRPr lang="en-US">
              <a:solidFill>
                <a:srgbClr val="FFFFFF"/>
              </a:solidFill>
            </a:endParaRPr>
          </a:p>
        </p:txBody>
      </p:sp>
      <p:pic>
        <p:nvPicPr>
          <p:cNvPr id="5" name="Picture 4" descr="Diagram, schematic&#10;&#10;Description automatically generated">
            <a:extLst>
              <a:ext uri="{FF2B5EF4-FFF2-40B4-BE49-F238E27FC236}">
                <a16:creationId xmlns:a16="http://schemas.microsoft.com/office/drawing/2014/main" id="{39AA9074-20DB-4090-B0F7-1B5CA4F3A122}"/>
              </a:ext>
            </a:extLst>
          </p:cNvPr>
          <p:cNvPicPr>
            <a:picLocks noChangeAspect="1"/>
          </p:cNvPicPr>
          <p:nvPr/>
        </p:nvPicPr>
        <p:blipFill>
          <a:blip r:embed="rId3"/>
          <a:stretch>
            <a:fillRect/>
          </a:stretch>
        </p:blipFill>
        <p:spPr>
          <a:xfrm>
            <a:off x="680321" y="2336873"/>
            <a:ext cx="5016034" cy="4188387"/>
          </a:xfrm>
          <a:prstGeom prst="rect">
            <a:avLst/>
          </a:prstGeom>
          <a:ln>
            <a:noFill/>
          </a:ln>
          <a:effectLst>
            <a:outerShdw blurRad="76200" dist="63500" dir="5040000" algn="tl" rotWithShape="0">
              <a:srgbClr val="000000">
                <a:alpha val="41000"/>
              </a:srgbClr>
            </a:outerShdw>
          </a:effectLst>
        </p:spPr>
      </p:pic>
      <p:pic>
        <p:nvPicPr>
          <p:cNvPr id="6" name="Picture 5">
            <a:extLst>
              <a:ext uri="{FF2B5EF4-FFF2-40B4-BE49-F238E27FC236}">
                <a16:creationId xmlns:a16="http://schemas.microsoft.com/office/drawing/2014/main" id="{219D9789-0CE4-4FDC-B847-370E70DE3BA9}"/>
              </a:ext>
            </a:extLst>
          </p:cNvPr>
          <p:cNvPicPr>
            <a:picLocks noChangeAspect="1"/>
          </p:cNvPicPr>
          <p:nvPr/>
        </p:nvPicPr>
        <p:blipFill>
          <a:blip r:embed="rId4"/>
          <a:stretch>
            <a:fillRect/>
          </a:stretch>
        </p:blipFill>
        <p:spPr>
          <a:xfrm>
            <a:off x="6495647" y="2170502"/>
            <a:ext cx="4364627" cy="4521127"/>
          </a:xfrm>
          <a:prstGeom prst="rect">
            <a:avLst/>
          </a:prstGeom>
        </p:spPr>
      </p:pic>
    </p:spTree>
    <p:extLst>
      <p:ext uri="{BB962C8B-B14F-4D97-AF65-F5344CB8AC3E}">
        <p14:creationId xmlns:p14="http://schemas.microsoft.com/office/powerpoint/2010/main" val="215042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6D70-8960-4F25-A54D-8FD126097321}"/>
              </a:ext>
            </a:extLst>
          </p:cNvPr>
          <p:cNvSpPr>
            <a:spLocks noGrp="1"/>
          </p:cNvSpPr>
          <p:nvPr>
            <p:ph type="title"/>
          </p:nvPr>
        </p:nvSpPr>
        <p:spPr>
          <a:xfrm>
            <a:off x="680321" y="753228"/>
            <a:ext cx="9613861" cy="1080938"/>
          </a:xfrm>
        </p:spPr>
        <p:txBody>
          <a:bodyPr>
            <a:normAutofit/>
          </a:bodyPr>
          <a:lstStyle/>
          <a:p>
            <a:r>
              <a:rPr lang="en-US" dirty="0"/>
              <a:t>Approx. 3 Truth Table</a:t>
            </a:r>
          </a:p>
        </p:txBody>
      </p:sp>
      <p:sp>
        <p:nvSpPr>
          <p:cNvPr id="4" name="Slide Number Placeholder 3">
            <a:extLst>
              <a:ext uri="{FF2B5EF4-FFF2-40B4-BE49-F238E27FC236}">
                <a16:creationId xmlns:a16="http://schemas.microsoft.com/office/drawing/2014/main" id="{C454FF9B-F2A8-4E96-9659-308DB704687A}"/>
              </a:ext>
            </a:extLst>
          </p:cNvPr>
          <p:cNvSpPr>
            <a:spLocks noGrp="1"/>
          </p:cNvSpPr>
          <p:nvPr>
            <p:ph type="sldNum" sz="quarter" idx="12"/>
          </p:nvPr>
        </p:nvSpPr>
        <p:spPr>
          <a:xfrm>
            <a:off x="10729455" y="753227"/>
            <a:ext cx="1154151" cy="1090789"/>
          </a:xfrm>
        </p:spPr>
        <p:txBody>
          <a:bodyPr>
            <a:normAutofit/>
          </a:bodyPr>
          <a:lstStyle/>
          <a:p>
            <a:pPr>
              <a:spcAft>
                <a:spcPts val="600"/>
              </a:spcAft>
            </a:pPr>
            <a:fld id="{333449F5-4410-4C3B-AD45-452194585B16}" type="slidenum">
              <a:rPr lang="en-US">
                <a:solidFill>
                  <a:srgbClr val="FFFFFF"/>
                </a:solidFill>
              </a:rPr>
              <a:pPr>
                <a:spcAft>
                  <a:spcPts val="600"/>
                </a:spcAft>
              </a:pPr>
              <a:t>9</a:t>
            </a:fld>
            <a:endParaRPr lang="en-US">
              <a:solidFill>
                <a:srgbClr val="FFFFFF"/>
              </a:solidFill>
            </a:endParaRPr>
          </a:p>
        </p:txBody>
      </p:sp>
      <p:pic>
        <p:nvPicPr>
          <p:cNvPr id="5" name="Picture 4">
            <a:extLst>
              <a:ext uri="{FF2B5EF4-FFF2-40B4-BE49-F238E27FC236}">
                <a16:creationId xmlns:a16="http://schemas.microsoft.com/office/drawing/2014/main" id="{618924E7-CA57-4D3F-9DFD-A1F8957E6B03}"/>
              </a:ext>
            </a:extLst>
          </p:cNvPr>
          <p:cNvPicPr>
            <a:picLocks noChangeAspect="1"/>
          </p:cNvPicPr>
          <p:nvPr/>
        </p:nvPicPr>
        <p:blipFill>
          <a:blip r:embed="rId3"/>
          <a:stretch>
            <a:fillRect/>
          </a:stretch>
        </p:blipFill>
        <p:spPr>
          <a:xfrm>
            <a:off x="390760" y="2563785"/>
            <a:ext cx="11410479" cy="3736930"/>
          </a:xfrm>
          <a:prstGeom prst="rect">
            <a:avLst/>
          </a:prstGeom>
          <a:ln>
            <a:noFill/>
          </a:ln>
          <a:effectLst>
            <a:outerShdw blurRad="76200" dist="63500" dir="5040000" algn="tl" rotWithShape="0">
              <a:srgbClr val="000000">
                <a:alpha val="41000"/>
              </a:srgbClr>
            </a:outerShdw>
          </a:effectLst>
        </p:spPr>
      </p:pic>
      <p:sp>
        <p:nvSpPr>
          <p:cNvPr id="6" name="Oval 5">
            <a:extLst>
              <a:ext uri="{FF2B5EF4-FFF2-40B4-BE49-F238E27FC236}">
                <a16:creationId xmlns:a16="http://schemas.microsoft.com/office/drawing/2014/main" id="{2E498D55-16F1-49E6-A28E-7952D49996E4}"/>
              </a:ext>
            </a:extLst>
          </p:cNvPr>
          <p:cNvSpPr/>
          <p:nvPr/>
        </p:nvSpPr>
        <p:spPr>
          <a:xfrm>
            <a:off x="5674337" y="3668429"/>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a:extLst>
              <a:ext uri="{FF2B5EF4-FFF2-40B4-BE49-F238E27FC236}">
                <a16:creationId xmlns:a16="http://schemas.microsoft.com/office/drawing/2014/main" id="{C8395C45-C6B4-426A-AEDA-54A34F90AD9F}"/>
              </a:ext>
            </a:extLst>
          </p:cNvPr>
          <p:cNvSpPr/>
          <p:nvPr/>
        </p:nvSpPr>
        <p:spPr>
          <a:xfrm>
            <a:off x="5674337" y="429924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Oval 9">
            <a:extLst>
              <a:ext uri="{FF2B5EF4-FFF2-40B4-BE49-F238E27FC236}">
                <a16:creationId xmlns:a16="http://schemas.microsoft.com/office/drawing/2014/main" id="{48E40C2D-E9BA-4D16-9F97-350AE01E781D}"/>
              </a:ext>
            </a:extLst>
          </p:cNvPr>
          <p:cNvSpPr/>
          <p:nvPr/>
        </p:nvSpPr>
        <p:spPr>
          <a:xfrm>
            <a:off x="5674337" y="5862884"/>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1E0CF535-AAB7-4B60-AAF3-42FB8421783D}"/>
              </a:ext>
            </a:extLst>
          </p:cNvPr>
          <p:cNvSpPr/>
          <p:nvPr/>
        </p:nvSpPr>
        <p:spPr>
          <a:xfrm>
            <a:off x="6787436" y="429924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15">
            <a:extLst>
              <a:ext uri="{FF2B5EF4-FFF2-40B4-BE49-F238E27FC236}">
                <a16:creationId xmlns:a16="http://schemas.microsoft.com/office/drawing/2014/main" id="{82C8A7E8-D7EF-445F-B4EB-E61C7867909C}"/>
              </a:ext>
            </a:extLst>
          </p:cNvPr>
          <p:cNvSpPr/>
          <p:nvPr/>
        </p:nvSpPr>
        <p:spPr>
          <a:xfrm>
            <a:off x="7931110" y="429924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Oval 17">
            <a:extLst>
              <a:ext uri="{FF2B5EF4-FFF2-40B4-BE49-F238E27FC236}">
                <a16:creationId xmlns:a16="http://schemas.microsoft.com/office/drawing/2014/main" id="{93FC4F00-899A-45D2-BA31-E6B1AE515BBD}"/>
              </a:ext>
            </a:extLst>
          </p:cNvPr>
          <p:cNvSpPr/>
          <p:nvPr/>
        </p:nvSpPr>
        <p:spPr>
          <a:xfrm>
            <a:off x="7931110" y="4621579"/>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a:extLst>
              <a:ext uri="{FF2B5EF4-FFF2-40B4-BE49-F238E27FC236}">
                <a16:creationId xmlns:a16="http://schemas.microsoft.com/office/drawing/2014/main" id="{58B7B026-08A6-4D4E-A8F3-CFFC664D54F0}"/>
              </a:ext>
            </a:extLst>
          </p:cNvPr>
          <p:cNvSpPr/>
          <p:nvPr/>
        </p:nvSpPr>
        <p:spPr>
          <a:xfrm>
            <a:off x="7931110" y="4943912"/>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a:extLst>
              <a:ext uri="{FF2B5EF4-FFF2-40B4-BE49-F238E27FC236}">
                <a16:creationId xmlns:a16="http://schemas.microsoft.com/office/drawing/2014/main" id="{2BEE981E-A23B-4387-9A9A-2915EB484230}"/>
              </a:ext>
            </a:extLst>
          </p:cNvPr>
          <p:cNvSpPr/>
          <p:nvPr/>
        </p:nvSpPr>
        <p:spPr>
          <a:xfrm>
            <a:off x="9058600" y="4621579"/>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DD7C7BCD-CE58-47B2-8BD8-D70F4639E0C8}"/>
              </a:ext>
            </a:extLst>
          </p:cNvPr>
          <p:cNvSpPr/>
          <p:nvPr/>
        </p:nvSpPr>
        <p:spPr>
          <a:xfrm>
            <a:off x="9058600" y="4943590"/>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Oval 25">
            <a:extLst>
              <a:ext uri="{FF2B5EF4-FFF2-40B4-BE49-F238E27FC236}">
                <a16:creationId xmlns:a16="http://schemas.microsoft.com/office/drawing/2014/main" id="{1DC924D0-60A5-4560-B889-1F717BA5B8FA}"/>
              </a:ext>
            </a:extLst>
          </p:cNvPr>
          <p:cNvSpPr/>
          <p:nvPr/>
        </p:nvSpPr>
        <p:spPr>
          <a:xfrm>
            <a:off x="10206320" y="398500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Oval 27">
            <a:extLst>
              <a:ext uri="{FF2B5EF4-FFF2-40B4-BE49-F238E27FC236}">
                <a16:creationId xmlns:a16="http://schemas.microsoft.com/office/drawing/2014/main" id="{B55A9DD1-0769-4F26-A2D3-6CB5B3BC7A2A}"/>
              </a:ext>
            </a:extLst>
          </p:cNvPr>
          <p:cNvSpPr/>
          <p:nvPr/>
        </p:nvSpPr>
        <p:spPr>
          <a:xfrm>
            <a:off x="10204422" y="4624274"/>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C4376905-E0B4-4AC6-AEBF-6B26C1958FBE}"/>
              </a:ext>
            </a:extLst>
          </p:cNvPr>
          <p:cNvSpPr/>
          <p:nvPr/>
        </p:nvSpPr>
        <p:spPr>
          <a:xfrm>
            <a:off x="10204672" y="4935496"/>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Oval 31">
            <a:extLst>
              <a:ext uri="{FF2B5EF4-FFF2-40B4-BE49-F238E27FC236}">
                <a16:creationId xmlns:a16="http://schemas.microsoft.com/office/drawing/2014/main" id="{9DC85FAA-FEB2-4559-AE68-8C36B4BA8D20}"/>
              </a:ext>
            </a:extLst>
          </p:cNvPr>
          <p:cNvSpPr/>
          <p:nvPr/>
        </p:nvSpPr>
        <p:spPr>
          <a:xfrm>
            <a:off x="10212764" y="5556907"/>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297E7032-8C31-41BE-8B1C-03162F11639D}"/>
              </a:ext>
            </a:extLst>
          </p:cNvPr>
          <p:cNvSpPr/>
          <p:nvPr/>
        </p:nvSpPr>
        <p:spPr>
          <a:xfrm>
            <a:off x="11302984" y="4627574"/>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Oval 35">
            <a:extLst>
              <a:ext uri="{FF2B5EF4-FFF2-40B4-BE49-F238E27FC236}">
                <a16:creationId xmlns:a16="http://schemas.microsoft.com/office/drawing/2014/main" id="{544565CD-E76E-4D61-816F-70FE7522C99F}"/>
              </a:ext>
            </a:extLst>
          </p:cNvPr>
          <p:cNvSpPr/>
          <p:nvPr/>
        </p:nvSpPr>
        <p:spPr>
          <a:xfrm>
            <a:off x="11306181" y="4943590"/>
            <a:ext cx="331658" cy="266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Rectangle 36">
            <a:extLst>
              <a:ext uri="{FF2B5EF4-FFF2-40B4-BE49-F238E27FC236}">
                <a16:creationId xmlns:a16="http://schemas.microsoft.com/office/drawing/2014/main" id="{8B3CDB2F-E14C-49B3-AB5D-B04F4A9C846D}"/>
              </a:ext>
            </a:extLst>
          </p:cNvPr>
          <p:cNvSpPr/>
          <p:nvPr/>
        </p:nvSpPr>
        <p:spPr>
          <a:xfrm>
            <a:off x="9403383" y="3329405"/>
            <a:ext cx="2282078" cy="285035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66890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1152</Words>
  <Application>Microsoft Office PowerPoint</Application>
  <PresentationFormat>Widescreen</PresentationFormat>
  <Paragraphs>133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Times-Italic</vt:lpstr>
      <vt:lpstr>Times-Roman</vt:lpstr>
      <vt:lpstr>Trebuchet MS</vt:lpstr>
      <vt:lpstr>Berlin</vt:lpstr>
      <vt:lpstr>IMPACT: IMPrecise adders for low-power Approximate CompuTing</vt:lpstr>
      <vt:lpstr>Background/Context</vt:lpstr>
      <vt:lpstr>Approach</vt:lpstr>
      <vt:lpstr>Conventional Mirror Adder VS Approx. 1</vt:lpstr>
      <vt:lpstr>Approx. 1 Truth Table</vt:lpstr>
      <vt:lpstr>OG Mirror Adder VS Approx. 2</vt:lpstr>
      <vt:lpstr>Approx. 2 Truth Table</vt:lpstr>
      <vt:lpstr>OG Mirror Adder VS Approx. 3</vt:lpstr>
      <vt:lpstr>Approx. 3 Truth Table</vt:lpstr>
      <vt:lpstr>Area of Approximate MA Cells</vt:lpstr>
      <vt:lpstr>Application to DSP Systems:  Image Compression</vt:lpstr>
      <vt:lpstr>Application to DSP Systems:  Image Compression Results</vt:lpstr>
      <vt:lpstr>Application to DSP Systems:  Image Compression Results</vt:lpstr>
      <vt:lpstr>Application to DSP Systems:  Video Compression</vt:lpstr>
      <vt:lpstr>Application to DSP Systems:  Video Compression Results</vt:lpstr>
      <vt:lpstr>Conclusion</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IMPrecise adders for low-power Approximate CompuTing</dc:title>
  <dc:creator>Trung Tran</dc:creator>
  <cp:lastModifiedBy>Trung Tran</cp:lastModifiedBy>
  <cp:revision>28</cp:revision>
  <dcterms:created xsi:type="dcterms:W3CDTF">2020-10-15T19:15:54Z</dcterms:created>
  <dcterms:modified xsi:type="dcterms:W3CDTF">2020-10-16T17:44:36Z</dcterms:modified>
</cp:coreProperties>
</file>