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notesMasterIdLst>
    <p:notesMasterId r:id="rId15"/>
  </p:notesMasterIdLst>
  <p:sldIdLst>
    <p:sldId id="256" r:id="rId2"/>
    <p:sldId id="257" r:id="rId3"/>
    <p:sldId id="258" r:id="rId4"/>
    <p:sldId id="265" r:id="rId5"/>
    <p:sldId id="260" r:id="rId6"/>
    <p:sldId id="261" r:id="rId7"/>
    <p:sldId id="263" r:id="rId8"/>
    <p:sldId id="264" r:id="rId9"/>
    <p:sldId id="266" r:id="rId10"/>
    <p:sldId id="267" r:id="rId11"/>
    <p:sldId id="268" r:id="rId12"/>
    <p:sldId id="269"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56043" autoAdjust="0"/>
  </p:normalViewPr>
  <p:slideViewPr>
    <p:cSldViewPr snapToGrid="0">
      <p:cViewPr varScale="1">
        <p:scale>
          <a:sx n="51" d="100"/>
          <a:sy n="51" d="100"/>
        </p:scale>
        <p:origin x="169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8D3D63-5444-4310-8A22-F9B89B3C2F17}" type="datetimeFigureOut">
              <a:rPr lang="en-US" smtClean="0"/>
              <a:t>11/10/2020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69141B-63AF-4E87-8C29-55D1F9E6924F}" type="slidenum">
              <a:rPr lang="en-US" smtClean="0"/>
              <a:t>‹#›</a:t>
            </a:fld>
            <a:endParaRPr lang="en-US"/>
          </a:p>
        </p:txBody>
      </p:sp>
    </p:spTree>
    <p:extLst>
      <p:ext uri="{BB962C8B-B14F-4D97-AF65-F5344CB8AC3E}">
        <p14:creationId xmlns:p14="http://schemas.microsoft.com/office/powerpoint/2010/main" val="13156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9141B-63AF-4E87-8C29-55D1F9E6924F}" type="slidenum">
              <a:rPr lang="en-US" smtClean="0"/>
              <a:t>4</a:t>
            </a:fld>
            <a:endParaRPr lang="en-US"/>
          </a:p>
        </p:txBody>
      </p:sp>
    </p:spTree>
    <p:extLst>
      <p:ext uri="{BB962C8B-B14F-4D97-AF65-F5344CB8AC3E}">
        <p14:creationId xmlns:p14="http://schemas.microsoft.com/office/powerpoint/2010/main" val="4044836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1" i="0" u="none" strike="noStrike" baseline="0" dirty="0">
                <a:latin typeface="Times-Bold~21"/>
              </a:rPr>
              <a:t>Distortion: </a:t>
            </a:r>
            <a:r>
              <a:rPr lang="en-US" sz="1800" b="0" i="0" u="none" strike="noStrike" baseline="0" dirty="0">
                <a:latin typeface="Times-Roman"/>
              </a:rPr>
              <a:t>How quickly does the distortion grow as a function</a:t>
            </a:r>
          </a:p>
          <a:p>
            <a:pPr algn="l"/>
            <a:r>
              <a:rPr lang="en-US" sz="1800" b="0" i="0" u="none" strike="noStrike" baseline="0" dirty="0">
                <a:latin typeface="Times-Roman"/>
              </a:rPr>
              <a:t>of the task block failure rates?</a:t>
            </a:r>
          </a:p>
          <a:p>
            <a:pPr algn="l"/>
            <a:endParaRPr lang="en-US" sz="1800" b="0" i="0" u="none" strike="noStrike" baseline="0" dirty="0">
              <a:latin typeface="Times-Roman"/>
            </a:endParaRPr>
          </a:p>
          <a:p>
            <a:pPr algn="l"/>
            <a:r>
              <a:rPr lang="en-US" sz="1800" b="1" i="0" u="none" strike="noStrike" baseline="0" dirty="0">
                <a:latin typeface="Times-Bold~21"/>
              </a:rPr>
              <a:t>Bounds: </a:t>
            </a:r>
            <a:r>
              <a:rPr lang="en-US" sz="1800" b="0" i="0" u="none" strike="noStrike" baseline="0" dirty="0">
                <a:latin typeface="Times-Roman"/>
              </a:rPr>
              <a:t>How small are the confidence intervals?</a:t>
            </a:r>
          </a:p>
          <a:p>
            <a:pPr algn="l"/>
            <a:endParaRPr lang="en-US" sz="1800" b="0" i="0" u="none" strike="noStrike" baseline="0" dirty="0">
              <a:latin typeface="Times-Roman"/>
            </a:endParaRPr>
          </a:p>
          <a:p>
            <a:pPr algn="l"/>
            <a:endParaRPr lang="en-US" dirty="0"/>
          </a:p>
        </p:txBody>
      </p:sp>
      <p:sp>
        <p:nvSpPr>
          <p:cNvPr id="4" name="Slide Number Placeholder 3"/>
          <p:cNvSpPr>
            <a:spLocks noGrp="1"/>
          </p:cNvSpPr>
          <p:nvPr>
            <p:ph type="sldNum" sz="quarter" idx="5"/>
          </p:nvPr>
        </p:nvSpPr>
        <p:spPr/>
        <p:txBody>
          <a:bodyPr/>
          <a:lstStyle/>
          <a:p>
            <a:fld id="{9069141B-63AF-4E87-8C29-55D1F9E6924F}" type="slidenum">
              <a:rPr lang="en-US" smtClean="0"/>
              <a:t>8</a:t>
            </a:fld>
            <a:endParaRPr lang="en-US"/>
          </a:p>
        </p:txBody>
      </p:sp>
    </p:spTree>
    <p:extLst>
      <p:ext uri="{BB962C8B-B14F-4D97-AF65-F5344CB8AC3E}">
        <p14:creationId xmlns:p14="http://schemas.microsoft.com/office/powerpoint/2010/main" val="3864232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Times-Roman"/>
              </a:rPr>
              <a:t>Note that the models are close to identical for all of the different</a:t>
            </a:r>
          </a:p>
          <a:p>
            <a:pPr algn="l"/>
            <a:r>
              <a:rPr lang="en-US" sz="1800" b="0" i="0" u="none" strike="noStrike" baseline="0" dirty="0">
                <a:latin typeface="Times-Roman"/>
              </a:rPr>
              <a:t>inputs, which (because the models are linear) indicates that the</a:t>
            </a:r>
          </a:p>
          <a:p>
            <a:pPr algn="l"/>
            <a:r>
              <a:rPr lang="en-US" sz="1800" b="0" i="0" u="none" strike="noStrike" baseline="0" dirty="0">
                <a:latin typeface="Times-Roman"/>
              </a:rPr>
              <a:t>models do not depend on the input to the program. It should therefore</a:t>
            </a:r>
          </a:p>
          <a:p>
            <a:pPr algn="l"/>
            <a:r>
              <a:rPr lang="en-US" sz="1800" b="0" i="0" u="none" strike="noStrike" baseline="0" dirty="0">
                <a:latin typeface="Times-Roman"/>
              </a:rPr>
              <a:t>be feasible to use models developed from one set of inputs to</a:t>
            </a:r>
          </a:p>
          <a:p>
            <a:pPr algn="l"/>
            <a:r>
              <a:rPr lang="en-US" sz="1800" b="0" i="0" u="none" strike="noStrike" baseline="0" dirty="0">
                <a:latin typeface="Times-Roman"/>
              </a:rPr>
              <a:t>predict distortions for other inputs. </a:t>
            </a:r>
          </a:p>
          <a:p>
            <a:pPr algn="l"/>
            <a:endParaRPr lang="en-US" sz="1800" b="0" i="0" u="none" strike="noStrike" baseline="0" dirty="0">
              <a:latin typeface="Times-Roman"/>
            </a:endParaRPr>
          </a:p>
          <a:p>
            <a:pPr algn="l"/>
            <a:r>
              <a:rPr lang="en-US" sz="1800" b="0" i="0" u="none" strike="noStrike" baseline="0" dirty="0">
                <a:latin typeface="Times-Roman"/>
              </a:rPr>
              <a:t>The </a:t>
            </a:r>
            <a:r>
              <a:rPr lang="en-US" sz="1800" b="0" i="0" u="none" strike="noStrike" baseline="0" dirty="0" err="1">
                <a:latin typeface="Times-Roman"/>
              </a:rPr>
              <a:t>coefcients</a:t>
            </a:r>
            <a:r>
              <a:rPr lang="en-US" sz="1800" b="0" i="0" u="none" strike="noStrike" baseline="0" dirty="0">
                <a:latin typeface="Times-Roman"/>
              </a:rPr>
              <a:t> are relatively large, which indicates that the distortion</a:t>
            </a:r>
          </a:p>
          <a:p>
            <a:pPr algn="l"/>
            <a:r>
              <a:rPr lang="en-US" sz="1800" b="0" i="0" u="none" strike="noStrike" baseline="0" dirty="0">
                <a:latin typeface="Times-Roman"/>
              </a:rPr>
              <a:t>increases relatively quickly in the face of failures.</a:t>
            </a:r>
          </a:p>
          <a:p>
            <a:pPr algn="l"/>
            <a:endParaRPr lang="en-US" sz="1800" b="0" i="0" u="none" strike="noStrike" baseline="0" dirty="0">
              <a:latin typeface="Times-Roman"/>
            </a:endParaRPr>
          </a:p>
          <a:p>
            <a:pPr algn="l"/>
            <a:r>
              <a:rPr lang="en-US" sz="1800" b="0" i="0" u="none" strike="noStrike" baseline="0" dirty="0">
                <a:latin typeface="Times-Roman"/>
              </a:rPr>
              <a:t>At a high level, Water essentially computes sums of positive</a:t>
            </a:r>
          </a:p>
          <a:p>
            <a:pPr algn="l"/>
            <a:r>
              <a:rPr lang="en-US" sz="1800" b="0" i="0" u="none" strike="noStrike" baseline="0" dirty="0">
                <a:latin typeface="Times-Roman"/>
              </a:rPr>
              <a:t>numbers. The net effect of failing tasks is to remove some of the</a:t>
            </a:r>
          </a:p>
          <a:p>
            <a:pPr algn="l"/>
            <a:r>
              <a:rPr lang="en-US" sz="1800" b="0" i="0" u="none" strike="noStrike" baseline="0" dirty="0">
                <a:latin typeface="Times-Roman"/>
              </a:rPr>
              <a:t>positive numbers from the sums. </a:t>
            </a:r>
            <a:endParaRPr lang="en-US" dirty="0"/>
          </a:p>
        </p:txBody>
      </p:sp>
      <p:sp>
        <p:nvSpPr>
          <p:cNvPr id="4" name="Slide Number Placeholder 3"/>
          <p:cNvSpPr>
            <a:spLocks noGrp="1"/>
          </p:cNvSpPr>
          <p:nvPr>
            <p:ph type="sldNum" sz="quarter" idx="5"/>
          </p:nvPr>
        </p:nvSpPr>
        <p:spPr/>
        <p:txBody>
          <a:bodyPr/>
          <a:lstStyle/>
          <a:p>
            <a:fld id="{9069141B-63AF-4E87-8C29-55D1F9E6924F}" type="slidenum">
              <a:rPr lang="en-US" smtClean="0"/>
              <a:t>9</a:t>
            </a:fld>
            <a:endParaRPr lang="en-US"/>
          </a:p>
        </p:txBody>
      </p:sp>
    </p:spTree>
    <p:extLst>
      <p:ext uri="{BB962C8B-B14F-4D97-AF65-F5344CB8AC3E}">
        <p14:creationId xmlns:p14="http://schemas.microsoft.com/office/powerpoint/2010/main" val="441659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Times-Roman"/>
              </a:rPr>
              <a:t>The </a:t>
            </a:r>
            <a:r>
              <a:rPr lang="en-US" sz="1800" b="0" i="0" u="none" strike="noStrike" baseline="0" dirty="0" err="1">
                <a:latin typeface="Times-Roman"/>
              </a:rPr>
              <a:t>coefcient</a:t>
            </a:r>
            <a:r>
              <a:rPr lang="en-US" sz="1800" b="0" i="0" u="none" strike="noStrike" baseline="0" dirty="0">
                <a:latin typeface="Times-Roman"/>
              </a:rPr>
              <a:t> </a:t>
            </a:r>
            <a:r>
              <a:rPr lang="en-US" sz="1800" b="0" i="0" u="none" strike="noStrike" baseline="0" dirty="0">
                <a:latin typeface="CMMI9"/>
              </a:rPr>
              <a:t>c</a:t>
            </a:r>
            <a:r>
              <a:rPr lang="en-US" sz="1800" b="0" i="0" u="none" strike="noStrike" baseline="0" dirty="0">
                <a:latin typeface="CMR6"/>
              </a:rPr>
              <a:t>1 </a:t>
            </a:r>
            <a:r>
              <a:rPr lang="en-US" sz="1800" b="0" i="0" u="none" strike="noStrike" baseline="0" dirty="0">
                <a:latin typeface="Times-Roman"/>
              </a:rPr>
              <a:t>is relatively small, which indicates that the distortion increases relatively slowly as that task fails. </a:t>
            </a:r>
          </a:p>
          <a:p>
            <a:pPr algn="l"/>
            <a:endParaRPr lang="en-US" sz="1800" b="0" i="0" u="none" strike="noStrike" baseline="0" dirty="0">
              <a:latin typeface="Times-Roman"/>
            </a:endParaRPr>
          </a:p>
          <a:p>
            <a:pPr algn="l"/>
            <a:r>
              <a:rPr lang="en-US" sz="1800" b="0" i="0" u="none" strike="noStrike" baseline="0" dirty="0">
                <a:latin typeface="Times-Roman"/>
              </a:rPr>
              <a:t>The program is therefore relatively resilient to failures. </a:t>
            </a:r>
          </a:p>
          <a:p>
            <a:pPr algn="l"/>
            <a:endParaRPr lang="en-US" sz="1800" b="0" i="0" u="none" strike="noStrike" baseline="0" dirty="0">
              <a:latin typeface="Times-Roman"/>
            </a:endParaRPr>
          </a:p>
          <a:p>
            <a:pPr algn="l"/>
            <a:r>
              <a:rPr lang="en-US" sz="1800" b="0" i="0" u="none" strike="noStrike" baseline="0" dirty="0">
                <a:latin typeface="Times-Roman"/>
              </a:rPr>
              <a:t>Note that the models are close for all of the different inputs, which (because the models are linear) indicates that the models are largely independent of the input to the program. It should therefore be feasible to use models developed from one set of inputs to predict distortions for other inputs. </a:t>
            </a:r>
          </a:p>
          <a:p>
            <a:pPr algn="l"/>
            <a:endParaRPr lang="en-US" sz="1800" b="0" i="0" u="none" strike="noStrike" baseline="0" dirty="0">
              <a:latin typeface="Times-Roman"/>
            </a:endParaRPr>
          </a:p>
          <a:p>
            <a:pPr algn="l"/>
            <a:r>
              <a:rPr lang="en-US" sz="1800" b="0" i="0" u="none" strike="noStrike" baseline="0" dirty="0">
                <a:latin typeface="Times-Roman"/>
              </a:rPr>
              <a:t>At a high level, the tasks in Search essentially sample a population</a:t>
            </a:r>
          </a:p>
          <a:p>
            <a:pPr algn="l"/>
            <a:r>
              <a:rPr lang="en-US" sz="1800" b="0" i="0" u="none" strike="noStrike" baseline="0" dirty="0">
                <a:latin typeface="Times-Roman"/>
              </a:rPr>
              <a:t>of electron paths. The net effect of failing a task is to discard</a:t>
            </a:r>
          </a:p>
          <a:p>
            <a:pPr algn="l"/>
            <a:r>
              <a:rPr lang="en-US" sz="1800" b="0" i="0" u="none" strike="noStrike" baseline="0" dirty="0">
                <a:latin typeface="Times-Roman"/>
              </a:rPr>
              <a:t>the samples that the task would have performed. The net effect</a:t>
            </a:r>
          </a:p>
          <a:p>
            <a:pPr algn="l"/>
            <a:r>
              <a:rPr lang="en-US" sz="1800" b="0" i="0" u="none" strike="noStrike" baseline="0" dirty="0">
                <a:latin typeface="Times-Roman"/>
              </a:rPr>
              <a:t>of performing fewer samples is that the resulting estimate of the</a:t>
            </a:r>
          </a:p>
          <a:p>
            <a:pPr algn="l"/>
            <a:r>
              <a:rPr lang="en-US" sz="1800" b="0" i="0" u="none" strike="noStrike" baseline="0" dirty="0">
                <a:latin typeface="Times-Roman"/>
              </a:rPr>
              <a:t>property of interest in the population may be somewhat less accurate.</a:t>
            </a:r>
            <a:endParaRPr lang="en-US" dirty="0"/>
          </a:p>
        </p:txBody>
      </p:sp>
      <p:sp>
        <p:nvSpPr>
          <p:cNvPr id="4" name="Slide Number Placeholder 3"/>
          <p:cNvSpPr>
            <a:spLocks noGrp="1"/>
          </p:cNvSpPr>
          <p:nvPr>
            <p:ph type="sldNum" sz="quarter" idx="5"/>
          </p:nvPr>
        </p:nvSpPr>
        <p:spPr/>
        <p:txBody>
          <a:bodyPr/>
          <a:lstStyle/>
          <a:p>
            <a:fld id="{9069141B-63AF-4E87-8C29-55D1F9E6924F}" type="slidenum">
              <a:rPr lang="en-US" smtClean="0"/>
              <a:t>10</a:t>
            </a:fld>
            <a:endParaRPr lang="en-US"/>
          </a:p>
        </p:txBody>
      </p:sp>
    </p:spTree>
    <p:extLst>
      <p:ext uri="{BB962C8B-B14F-4D97-AF65-F5344CB8AC3E}">
        <p14:creationId xmlns:p14="http://schemas.microsoft.com/office/powerpoint/2010/main" val="2174687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Times-Roman"/>
              </a:rPr>
              <a:t>At a high level, the </a:t>
            </a:r>
            <a:r>
              <a:rPr lang="en-US" sz="1800" b="0" i="0" u="none" strike="noStrike" baseline="0" dirty="0" err="1">
                <a:latin typeface="Times-Roman"/>
              </a:rPr>
              <a:t>failable</a:t>
            </a:r>
            <a:r>
              <a:rPr lang="en-US" sz="1800" b="0" i="0" u="none" strike="noStrike" baseline="0" dirty="0">
                <a:latin typeface="Times-Roman"/>
              </a:rPr>
              <a:t> tasks in String either sample a population</a:t>
            </a:r>
          </a:p>
          <a:p>
            <a:pPr algn="l"/>
            <a:r>
              <a:rPr lang="en-US" sz="1800" b="0" i="0" u="none" strike="noStrike" baseline="0" dirty="0">
                <a:latin typeface="Times-Roman"/>
              </a:rPr>
              <a:t>of rays projected through the velocity model of the geology</a:t>
            </a:r>
          </a:p>
          <a:p>
            <a:pPr algn="l"/>
            <a:r>
              <a:rPr lang="en-US" sz="1800" b="0" i="0" u="none" strike="noStrike" baseline="0" dirty="0">
                <a:latin typeface="Times-Roman"/>
              </a:rPr>
              <a:t>between two oil wells or combine the results of this sampling process.</a:t>
            </a:r>
          </a:p>
          <a:p>
            <a:pPr algn="l"/>
            <a:r>
              <a:rPr lang="en-US" sz="1800" b="0" i="0" u="none" strike="noStrike" baseline="0" dirty="0">
                <a:latin typeface="Times-Roman"/>
              </a:rPr>
              <a:t>Task failures therefore have the effect of discarding projected</a:t>
            </a:r>
          </a:p>
          <a:p>
            <a:pPr algn="l"/>
            <a:r>
              <a:rPr lang="en-US" sz="1800" b="0" i="0" u="none" strike="noStrike" baseline="0" dirty="0">
                <a:latin typeface="Times-Roman"/>
              </a:rPr>
              <a:t>rays. Because the combination operator averages the contributions,</a:t>
            </a:r>
          </a:p>
          <a:p>
            <a:pPr algn="l"/>
            <a:r>
              <a:rPr lang="en-US" sz="1800" b="0" i="0" u="none" strike="noStrike" baseline="0" dirty="0">
                <a:latin typeface="Times-Roman"/>
              </a:rPr>
              <a:t>there is no bias and failures have little effect on the accuracy of the</a:t>
            </a:r>
          </a:p>
          <a:p>
            <a:pPr algn="l"/>
            <a:r>
              <a:rPr lang="en-US" sz="1800" b="0" i="0" u="none" strike="noStrike" baseline="0" dirty="0" err="1">
                <a:latin typeface="Times-Roman"/>
              </a:rPr>
              <a:t>nal</a:t>
            </a:r>
            <a:r>
              <a:rPr lang="en-US" sz="1800" b="0" i="0" u="none" strike="noStrike" baseline="0" dirty="0">
                <a:latin typeface="Times-Roman"/>
              </a:rPr>
              <a:t> computation.</a:t>
            </a:r>
            <a:endParaRPr lang="en-US" dirty="0"/>
          </a:p>
        </p:txBody>
      </p:sp>
      <p:sp>
        <p:nvSpPr>
          <p:cNvPr id="4" name="Slide Number Placeholder 3"/>
          <p:cNvSpPr>
            <a:spLocks noGrp="1"/>
          </p:cNvSpPr>
          <p:nvPr>
            <p:ph type="sldNum" sz="quarter" idx="5"/>
          </p:nvPr>
        </p:nvSpPr>
        <p:spPr/>
        <p:txBody>
          <a:bodyPr/>
          <a:lstStyle/>
          <a:p>
            <a:fld id="{9069141B-63AF-4E87-8C29-55D1F9E6924F}" type="slidenum">
              <a:rPr lang="en-US" smtClean="0"/>
              <a:t>11</a:t>
            </a:fld>
            <a:endParaRPr lang="en-US"/>
          </a:p>
        </p:txBody>
      </p:sp>
    </p:spTree>
    <p:extLst>
      <p:ext uri="{BB962C8B-B14F-4D97-AF65-F5344CB8AC3E}">
        <p14:creationId xmlns:p14="http://schemas.microsoft.com/office/powerpoint/2010/main" val="2849678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Times-Roman"/>
              </a:rPr>
              <a:t>One of the benefits of our approach is that it can identify critical</a:t>
            </a:r>
          </a:p>
          <a:p>
            <a:pPr algn="l"/>
            <a:r>
              <a:rPr lang="en-US" sz="1800" b="0" i="0" u="none" strike="noStrike" baseline="0" dirty="0">
                <a:latin typeface="Times-Roman"/>
              </a:rPr>
              <a:t>parts of the computation whose failures have a large effect on</a:t>
            </a:r>
          </a:p>
          <a:p>
            <a:pPr algn="l"/>
            <a:r>
              <a:rPr lang="en-US" sz="1800" b="0" i="0" u="none" strike="noStrike" baseline="0" dirty="0">
                <a:latin typeface="Times-Roman"/>
              </a:rPr>
              <a:t>the accuracy of the result. The clear pattern that emerges is that</a:t>
            </a:r>
          </a:p>
          <a:p>
            <a:pPr algn="l"/>
            <a:r>
              <a:rPr lang="en-US" sz="1800" b="0" i="0" u="none" strike="noStrike" baseline="0" dirty="0">
                <a:latin typeface="Times-Roman"/>
              </a:rPr>
              <a:t>tasks that move or copy data are critical . if they fail, the downstream computation that reads the data is usually unable to generate an acceptable output because its input diverges significantly from the correct input.</a:t>
            </a:r>
          </a:p>
          <a:p>
            <a:pPr algn="l"/>
            <a:endParaRPr lang="en-US" sz="1800" b="0" i="0" u="none" strike="noStrike" baseline="0" dirty="0">
              <a:latin typeface="Times-Roman"/>
            </a:endParaRPr>
          </a:p>
          <a:p>
            <a:pPr algn="l"/>
            <a:r>
              <a:rPr lang="en-US" sz="1800" b="0" i="0" u="none" strike="noStrike" baseline="0" dirty="0">
                <a:latin typeface="Times-Roman"/>
              </a:rPr>
              <a:t>Tasks that create data structures are even more</a:t>
            </a:r>
          </a:p>
          <a:p>
            <a:pPr algn="l"/>
            <a:r>
              <a:rPr lang="en-US" sz="1800" b="0" i="0" u="none" strike="noStrike" baseline="0" dirty="0">
                <a:latin typeface="Times-Roman"/>
              </a:rPr>
              <a:t>critical a program that attempts to access an incompletely constructed data structure usually fails because of an addressing exception and is unable to produce any result at all. We expect this</a:t>
            </a:r>
          </a:p>
          <a:p>
            <a:pPr algn="l"/>
            <a:r>
              <a:rPr lang="en-US" sz="1800" b="0" i="0" u="none" strike="noStrike" baseline="0" dirty="0">
                <a:latin typeface="Times-Roman"/>
              </a:rPr>
              <a:t>pattern to also hold for different programs.</a:t>
            </a:r>
            <a:endParaRPr lang="en-US" dirty="0"/>
          </a:p>
        </p:txBody>
      </p:sp>
      <p:sp>
        <p:nvSpPr>
          <p:cNvPr id="4" name="Slide Number Placeholder 3"/>
          <p:cNvSpPr>
            <a:spLocks noGrp="1"/>
          </p:cNvSpPr>
          <p:nvPr>
            <p:ph type="sldNum" sz="quarter" idx="5"/>
          </p:nvPr>
        </p:nvSpPr>
        <p:spPr/>
        <p:txBody>
          <a:bodyPr/>
          <a:lstStyle/>
          <a:p>
            <a:fld id="{9069141B-63AF-4E87-8C29-55D1F9E6924F}" type="slidenum">
              <a:rPr lang="en-US" smtClean="0"/>
              <a:t>12</a:t>
            </a:fld>
            <a:endParaRPr lang="en-US"/>
          </a:p>
        </p:txBody>
      </p:sp>
    </p:spTree>
    <p:extLst>
      <p:ext uri="{BB962C8B-B14F-4D97-AF65-F5344CB8AC3E}">
        <p14:creationId xmlns:p14="http://schemas.microsoft.com/office/powerpoint/2010/main" val="283758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C45DE3-2441-4E16-A20F-C7FC0CA91401}"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C63C6-98A5-43CF-8ACC-1A2A011F1C9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44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D20A2C-5C30-4773-BBD7-4B640333EDC4}"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293085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2F369-4B42-4B85-B4F7-13E7ED124451}"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3209918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CE4C45-4DCC-48E3-A418-122BCDE20AF6}"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1866341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7352C9-D8BA-44ED-A38D-F807EFFC40F4}"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C63C6-98A5-43CF-8ACC-1A2A011F1C9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5177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EAB516-319F-4220-979B-3754F2FD7FD1}" type="datetime1">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166670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178EDD-52E8-4931-9CD0-4A8F4C40524A}" type="datetime1">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187663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CED39-19B5-4E12-AD39-09A021C034C9}" type="datetime1">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3227029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1A4F152-DF7A-435E-9956-9607F82FE30C}" type="datetime1">
              <a:rPr lang="en-US" smtClean="0"/>
              <a:t>11/10/2020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315281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B5F769C-780D-46A5-A688-DC2CF3224370}" type="datetime1">
              <a:rPr lang="en-US" smtClean="0"/>
              <a:t>11/10/2020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CC63C6-98A5-43CF-8ACC-1A2A011F1C9A}" type="slidenum">
              <a:rPr lang="en-US" smtClean="0"/>
              <a:t>‹#›</a:t>
            </a:fld>
            <a:endParaRPr lang="en-US"/>
          </a:p>
        </p:txBody>
      </p:sp>
    </p:spTree>
    <p:extLst>
      <p:ext uri="{BB962C8B-B14F-4D97-AF65-F5344CB8AC3E}">
        <p14:creationId xmlns:p14="http://schemas.microsoft.com/office/powerpoint/2010/main" val="1456224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91822A-6450-4D90-AFE8-63166EB35EBB}" type="datetime1">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C63C6-98A5-43CF-8ACC-1A2A011F1C9A}" type="slidenum">
              <a:rPr lang="en-US" smtClean="0"/>
              <a:t>‹#›</a:t>
            </a:fld>
            <a:endParaRPr lang="en-US"/>
          </a:p>
        </p:txBody>
      </p:sp>
    </p:spTree>
    <p:extLst>
      <p:ext uri="{BB962C8B-B14F-4D97-AF65-F5344CB8AC3E}">
        <p14:creationId xmlns:p14="http://schemas.microsoft.com/office/powerpoint/2010/main" val="4206270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54CE00-2965-4BC9-9AF1-60E79B6A1116}" type="datetime1">
              <a:rPr lang="en-US" smtClean="0"/>
              <a:t>11/10/2020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BCC63C6-98A5-43CF-8ACC-1A2A011F1C9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74688"/>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5A9BE0-8147-42D7-B27E-6D3727DB1C95}"/>
              </a:ext>
            </a:extLst>
          </p:cNvPr>
          <p:cNvSpPr>
            <a:spLocks noGrp="1"/>
          </p:cNvSpPr>
          <p:nvPr>
            <p:ph type="ctrTitle"/>
          </p:nvPr>
        </p:nvSpPr>
        <p:spPr>
          <a:xfrm>
            <a:off x="1097280" y="758952"/>
            <a:ext cx="10058400" cy="3892168"/>
          </a:xfrm>
        </p:spPr>
        <p:txBody>
          <a:bodyPr>
            <a:normAutofit/>
          </a:bodyPr>
          <a:lstStyle/>
          <a:p>
            <a:r>
              <a:rPr lang="en-US" sz="6800"/>
              <a:t>Probabilistic Accuracy Bounds for Fault­-Tolerant</a:t>
            </a:r>
            <a:br>
              <a:rPr lang="en-US" sz="6800"/>
            </a:br>
            <a:r>
              <a:rPr lang="en-US" sz="6800"/>
              <a:t>Computations that Discard Tasks</a:t>
            </a:r>
          </a:p>
        </p:txBody>
      </p:sp>
      <p:sp>
        <p:nvSpPr>
          <p:cNvPr id="20" name="Rectangle 19">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6978D122-3CF8-406F-B765-691F719A9674}"/>
              </a:ext>
            </a:extLst>
          </p:cNvPr>
          <p:cNvSpPr>
            <a:spLocks noGrp="1"/>
          </p:cNvSpPr>
          <p:nvPr>
            <p:ph type="subTitle" idx="1"/>
          </p:nvPr>
        </p:nvSpPr>
        <p:spPr>
          <a:xfrm>
            <a:off x="1100051" y="5225240"/>
            <a:ext cx="10058400" cy="1143000"/>
          </a:xfrm>
        </p:spPr>
        <p:txBody>
          <a:bodyPr>
            <a:normAutofit/>
          </a:bodyPr>
          <a:lstStyle/>
          <a:p>
            <a:r>
              <a:rPr lang="en-US" dirty="0">
                <a:solidFill>
                  <a:srgbClr val="FFFFFF"/>
                </a:solidFill>
              </a:rPr>
              <a:t>Authored by: 	Martin </a:t>
            </a:r>
            <a:r>
              <a:rPr lang="en-US">
                <a:solidFill>
                  <a:srgbClr val="FFFFFF"/>
                </a:solidFill>
              </a:rPr>
              <a:t>Rinard</a:t>
            </a:r>
            <a:endParaRPr lang="en-US" dirty="0">
              <a:solidFill>
                <a:srgbClr val="FFFFFF"/>
              </a:solidFill>
            </a:endParaRPr>
          </a:p>
          <a:p>
            <a:r>
              <a:rPr lang="en-US" dirty="0">
                <a:solidFill>
                  <a:srgbClr val="FFFFFF"/>
                </a:solidFill>
              </a:rPr>
              <a:t>Presented by: 	Nick Poindexter &amp; Trung Tran</a:t>
            </a:r>
          </a:p>
        </p:txBody>
      </p:sp>
      <p:sp>
        <p:nvSpPr>
          <p:cNvPr id="4" name="Slide Number Placeholder 3">
            <a:extLst>
              <a:ext uri="{FF2B5EF4-FFF2-40B4-BE49-F238E27FC236}">
                <a16:creationId xmlns:a16="http://schemas.microsoft.com/office/drawing/2014/main" id="{027F1F44-7094-4C47-9EE0-0FA878F00BD4}"/>
              </a:ext>
            </a:extLst>
          </p:cNvPr>
          <p:cNvSpPr>
            <a:spLocks noGrp="1"/>
          </p:cNvSpPr>
          <p:nvPr>
            <p:ph type="sldNum" sz="quarter" idx="12"/>
          </p:nvPr>
        </p:nvSpPr>
        <p:spPr>
          <a:xfrm>
            <a:off x="9900458" y="6459785"/>
            <a:ext cx="1312025" cy="365125"/>
          </a:xfrm>
        </p:spPr>
        <p:txBody>
          <a:bodyPr>
            <a:normAutofit/>
          </a:bodyPr>
          <a:lstStyle/>
          <a:p>
            <a:pPr>
              <a:spcAft>
                <a:spcPts val="600"/>
              </a:spcAft>
            </a:pPr>
            <a:fld id="{2BCC63C6-98A5-43CF-8ACC-1A2A011F1C9A}" type="slidenum">
              <a:rPr lang="en-US" smtClean="0"/>
              <a:pPr>
                <a:spcAft>
                  <a:spcPts val="600"/>
                </a:spcAft>
              </a:pPr>
              <a:t>1</a:t>
            </a:fld>
            <a:endParaRPr lang="en-US"/>
          </a:p>
        </p:txBody>
      </p:sp>
    </p:spTree>
    <p:extLst>
      <p:ext uri="{BB962C8B-B14F-4D97-AF65-F5344CB8AC3E}">
        <p14:creationId xmlns:p14="http://schemas.microsoft.com/office/powerpoint/2010/main" val="913139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C7D6F-3054-4786-A8A3-226677ACCAD2}"/>
              </a:ext>
            </a:extLst>
          </p:cNvPr>
          <p:cNvSpPr>
            <a:spLocks noGrp="1"/>
          </p:cNvSpPr>
          <p:nvPr>
            <p:ph type="title"/>
          </p:nvPr>
        </p:nvSpPr>
        <p:spPr/>
        <p:txBody>
          <a:bodyPr/>
          <a:lstStyle/>
          <a:p>
            <a:r>
              <a:rPr lang="en-US"/>
              <a:t>Experimental Results: Search</a:t>
            </a:r>
            <a:endParaRPr lang="en-US" dirty="0"/>
          </a:p>
        </p:txBody>
      </p:sp>
      <p:sp>
        <p:nvSpPr>
          <p:cNvPr id="3" name="Content Placeholder 2">
            <a:extLst>
              <a:ext uri="{FF2B5EF4-FFF2-40B4-BE49-F238E27FC236}">
                <a16:creationId xmlns:a16="http://schemas.microsoft.com/office/drawing/2014/main" id="{6EB0D042-1582-47DA-A4F4-4E14C90D6F0B}"/>
              </a:ext>
            </a:extLst>
          </p:cNvPr>
          <p:cNvSpPr>
            <a:spLocks noGrp="1"/>
          </p:cNvSpPr>
          <p:nvPr>
            <p:ph idx="1"/>
          </p:nvPr>
        </p:nvSpPr>
        <p:spPr/>
        <p:txBody>
          <a:bodyPr/>
          <a:lstStyle/>
          <a:p>
            <a:r>
              <a:rPr lang="en-US" dirty="0"/>
              <a:t>Search is a program from the Stanford Electrical Engineering department that uses Monte-Carlo technique to simulate the elastic scattering of each electron from electron beam into solid</a:t>
            </a:r>
          </a:p>
          <a:p>
            <a:endParaRPr lang="en-US" dirty="0"/>
          </a:p>
          <a:p>
            <a:endParaRPr lang="en-US" dirty="0"/>
          </a:p>
        </p:txBody>
      </p:sp>
      <p:sp>
        <p:nvSpPr>
          <p:cNvPr id="4" name="Slide Number Placeholder 3">
            <a:extLst>
              <a:ext uri="{FF2B5EF4-FFF2-40B4-BE49-F238E27FC236}">
                <a16:creationId xmlns:a16="http://schemas.microsoft.com/office/drawing/2014/main" id="{5A5B3460-F60C-499D-87D1-12322435CE4F}"/>
              </a:ext>
            </a:extLst>
          </p:cNvPr>
          <p:cNvSpPr>
            <a:spLocks noGrp="1"/>
          </p:cNvSpPr>
          <p:nvPr>
            <p:ph type="sldNum" sz="quarter" idx="12"/>
          </p:nvPr>
        </p:nvSpPr>
        <p:spPr/>
        <p:txBody>
          <a:bodyPr/>
          <a:lstStyle/>
          <a:p>
            <a:fld id="{2BCC63C6-98A5-43CF-8ACC-1A2A011F1C9A}" type="slidenum">
              <a:rPr lang="en-US" smtClean="0"/>
              <a:t>10</a:t>
            </a:fld>
            <a:endParaRPr lang="en-US"/>
          </a:p>
        </p:txBody>
      </p:sp>
      <p:pic>
        <p:nvPicPr>
          <p:cNvPr id="5" name="Picture 4">
            <a:extLst>
              <a:ext uri="{FF2B5EF4-FFF2-40B4-BE49-F238E27FC236}">
                <a16:creationId xmlns:a16="http://schemas.microsoft.com/office/drawing/2014/main" id="{2D309DAA-F8EC-4064-9507-5833D6B0E5E2}"/>
              </a:ext>
            </a:extLst>
          </p:cNvPr>
          <p:cNvPicPr>
            <a:picLocks noChangeAspect="1"/>
          </p:cNvPicPr>
          <p:nvPr/>
        </p:nvPicPr>
        <p:blipFill>
          <a:blip r:embed="rId3"/>
          <a:stretch>
            <a:fillRect/>
          </a:stretch>
        </p:blipFill>
        <p:spPr>
          <a:xfrm>
            <a:off x="4367212" y="2735369"/>
            <a:ext cx="3457575" cy="3133725"/>
          </a:xfrm>
          <a:prstGeom prst="rect">
            <a:avLst/>
          </a:prstGeom>
        </p:spPr>
      </p:pic>
    </p:spTree>
    <p:extLst>
      <p:ext uri="{BB962C8B-B14F-4D97-AF65-F5344CB8AC3E}">
        <p14:creationId xmlns:p14="http://schemas.microsoft.com/office/powerpoint/2010/main" val="3307042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C7D6F-3054-4786-A8A3-226677ACCAD2}"/>
              </a:ext>
            </a:extLst>
          </p:cNvPr>
          <p:cNvSpPr>
            <a:spLocks noGrp="1"/>
          </p:cNvSpPr>
          <p:nvPr>
            <p:ph type="title"/>
          </p:nvPr>
        </p:nvSpPr>
        <p:spPr/>
        <p:txBody>
          <a:bodyPr/>
          <a:lstStyle/>
          <a:p>
            <a:r>
              <a:rPr lang="en-US" dirty="0"/>
              <a:t>Experimental Results: String</a:t>
            </a:r>
          </a:p>
        </p:txBody>
      </p:sp>
      <p:sp>
        <p:nvSpPr>
          <p:cNvPr id="3" name="Content Placeholder 2">
            <a:extLst>
              <a:ext uri="{FF2B5EF4-FFF2-40B4-BE49-F238E27FC236}">
                <a16:creationId xmlns:a16="http://schemas.microsoft.com/office/drawing/2014/main" id="{6EB0D042-1582-47DA-A4F4-4E14C90D6F0B}"/>
              </a:ext>
            </a:extLst>
          </p:cNvPr>
          <p:cNvSpPr>
            <a:spLocks noGrp="1"/>
          </p:cNvSpPr>
          <p:nvPr>
            <p:ph idx="1"/>
          </p:nvPr>
        </p:nvSpPr>
        <p:spPr/>
        <p:txBody>
          <a:bodyPr/>
          <a:lstStyle/>
          <a:p>
            <a:r>
              <a:rPr lang="en-US" dirty="0"/>
              <a:t>String uses seismic travel-time inversion to construct a two-dimensional discrete velocity model of the geological medium between two oil wells</a:t>
            </a:r>
          </a:p>
          <a:p>
            <a:endParaRPr lang="en-US" dirty="0"/>
          </a:p>
        </p:txBody>
      </p:sp>
      <p:sp>
        <p:nvSpPr>
          <p:cNvPr id="4" name="Slide Number Placeholder 3">
            <a:extLst>
              <a:ext uri="{FF2B5EF4-FFF2-40B4-BE49-F238E27FC236}">
                <a16:creationId xmlns:a16="http://schemas.microsoft.com/office/drawing/2014/main" id="{5A5B3460-F60C-499D-87D1-12322435CE4F}"/>
              </a:ext>
            </a:extLst>
          </p:cNvPr>
          <p:cNvSpPr>
            <a:spLocks noGrp="1"/>
          </p:cNvSpPr>
          <p:nvPr>
            <p:ph type="sldNum" sz="quarter" idx="12"/>
          </p:nvPr>
        </p:nvSpPr>
        <p:spPr/>
        <p:txBody>
          <a:bodyPr/>
          <a:lstStyle/>
          <a:p>
            <a:fld id="{2BCC63C6-98A5-43CF-8ACC-1A2A011F1C9A}" type="slidenum">
              <a:rPr lang="en-US" smtClean="0"/>
              <a:t>11</a:t>
            </a:fld>
            <a:endParaRPr lang="en-US"/>
          </a:p>
        </p:txBody>
      </p:sp>
      <p:pic>
        <p:nvPicPr>
          <p:cNvPr id="5" name="Picture 4">
            <a:extLst>
              <a:ext uri="{FF2B5EF4-FFF2-40B4-BE49-F238E27FC236}">
                <a16:creationId xmlns:a16="http://schemas.microsoft.com/office/drawing/2014/main" id="{EE70F440-DF39-45D0-8794-D2778049B90A}"/>
              </a:ext>
            </a:extLst>
          </p:cNvPr>
          <p:cNvPicPr>
            <a:picLocks noChangeAspect="1"/>
          </p:cNvPicPr>
          <p:nvPr/>
        </p:nvPicPr>
        <p:blipFill>
          <a:blip r:embed="rId3"/>
          <a:stretch>
            <a:fillRect/>
          </a:stretch>
        </p:blipFill>
        <p:spPr>
          <a:xfrm>
            <a:off x="3488055" y="2959477"/>
            <a:ext cx="5276850" cy="2757217"/>
          </a:xfrm>
          <a:prstGeom prst="rect">
            <a:avLst/>
          </a:prstGeom>
        </p:spPr>
      </p:pic>
    </p:spTree>
    <p:extLst>
      <p:ext uri="{BB962C8B-B14F-4D97-AF65-F5344CB8AC3E}">
        <p14:creationId xmlns:p14="http://schemas.microsoft.com/office/powerpoint/2010/main" val="3152555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C7D6F-3054-4786-A8A3-226677ACCAD2}"/>
              </a:ext>
            </a:extLst>
          </p:cNvPr>
          <p:cNvSpPr>
            <a:spLocks noGrp="1"/>
          </p:cNvSpPr>
          <p:nvPr>
            <p:ph type="title"/>
          </p:nvPr>
        </p:nvSpPr>
        <p:spPr/>
        <p:txBody>
          <a:bodyPr/>
          <a:lstStyle/>
          <a:p>
            <a:r>
              <a:rPr lang="en-US" dirty="0"/>
              <a:t>Experimental Results: SOR</a:t>
            </a:r>
          </a:p>
        </p:txBody>
      </p:sp>
      <p:sp>
        <p:nvSpPr>
          <p:cNvPr id="3" name="Content Placeholder 2">
            <a:extLst>
              <a:ext uri="{FF2B5EF4-FFF2-40B4-BE49-F238E27FC236}">
                <a16:creationId xmlns:a16="http://schemas.microsoft.com/office/drawing/2014/main" id="{6EB0D042-1582-47DA-A4F4-4E14C90D6F0B}"/>
              </a:ext>
            </a:extLst>
          </p:cNvPr>
          <p:cNvSpPr>
            <a:spLocks noGrp="1"/>
          </p:cNvSpPr>
          <p:nvPr>
            <p:ph idx="1"/>
          </p:nvPr>
        </p:nvSpPr>
        <p:spPr/>
        <p:txBody>
          <a:bodyPr/>
          <a:lstStyle/>
          <a:p>
            <a:r>
              <a:rPr lang="en-US" dirty="0"/>
              <a:t>SOR uses iterative method to solve a set of spatial partial differential equations</a:t>
            </a:r>
          </a:p>
          <a:p>
            <a:r>
              <a:rPr lang="en-US" dirty="0"/>
              <a:t>Inputs are taken from SPLASH benchmark Ocean, simulates role of boundary currents’ influence on large-scale ocean movement</a:t>
            </a:r>
          </a:p>
        </p:txBody>
      </p:sp>
      <p:sp>
        <p:nvSpPr>
          <p:cNvPr id="4" name="Slide Number Placeholder 3">
            <a:extLst>
              <a:ext uri="{FF2B5EF4-FFF2-40B4-BE49-F238E27FC236}">
                <a16:creationId xmlns:a16="http://schemas.microsoft.com/office/drawing/2014/main" id="{5A5B3460-F60C-499D-87D1-12322435CE4F}"/>
              </a:ext>
            </a:extLst>
          </p:cNvPr>
          <p:cNvSpPr>
            <a:spLocks noGrp="1"/>
          </p:cNvSpPr>
          <p:nvPr>
            <p:ph type="sldNum" sz="quarter" idx="12"/>
          </p:nvPr>
        </p:nvSpPr>
        <p:spPr/>
        <p:txBody>
          <a:bodyPr/>
          <a:lstStyle/>
          <a:p>
            <a:fld id="{2BCC63C6-98A5-43CF-8ACC-1A2A011F1C9A}" type="slidenum">
              <a:rPr lang="en-US" smtClean="0"/>
              <a:t>12</a:t>
            </a:fld>
            <a:endParaRPr lang="en-US"/>
          </a:p>
        </p:txBody>
      </p:sp>
      <p:pic>
        <p:nvPicPr>
          <p:cNvPr id="5" name="Picture 4">
            <a:extLst>
              <a:ext uri="{FF2B5EF4-FFF2-40B4-BE49-F238E27FC236}">
                <a16:creationId xmlns:a16="http://schemas.microsoft.com/office/drawing/2014/main" id="{48C1BCE1-39A2-4B7C-86B6-11C808B0AFF3}"/>
              </a:ext>
            </a:extLst>
          </p:cNvPr>
          <p:cNvPicPr>
            <a:picLocks noChangeAspect="1"/>
          </p:cNvPicPr>
          <p:nvPr/>
        </p:nvPicPr>
        <p:blipFill>
          <a:blip r:embed="rId3"/>
          <a:stretch>
            <a:fillRect/>
          </a:stretch>
        </p:blipFill>
        <p:spPr>
          <a:xfrm>
            <a:off x="4947458" y="2704523"/>
            <a:ext cx="5568142" cy="3444396"/>
          </a:xfrm>
          <a:prstGeom prst="rect">
            <a:avLst/>
          </a:prstGeom>
        </p:spPr>
      </p:pic>
    </p:spTree>
    <p:extLst>
      <p:ext uri="{BB962C8B-B14F-4D97-AF65-F5344CB8AC3E}">
        <p14:creationId xmlns:p14="http://schemas.microsoft.com/office/powerpoint/2010/main" val="2623796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B468565-EC04-4687-9DE1-BFFDE8D11EE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FE6D7E4-7F4D-4024-A0F9-7156875B0410}"/>
              </a:ext>
            </a:extLst>
          </p:cNvPr>
          <p:cNvSpPr>
            <a:spLocks noGrp="1"/>
          </p:cNvSpPr>
          <p:nvPr>
            <p:ph idx="1"/>
          </p:nvPr>
        </p:nvSpPr>
        <p:spPr>
          <a:xfrm>
            <a:off x="1097280" y="1889760"/>
            <a:ext cx="9708995" cy="4133559"/>
          </a:xfrm>
        </p:spPr>
        <p:txBody>
          <a:bodyPr anchor="ctr">
            <a:normAutofit/>
          </a:bodyPr>
          <a:lstStyle/>
          <a:p>
            <a:r>
              <a:rPr lang="en-US" dirty="0"/>
              <a:t>Alternative approach to terminating error or failure computation</a:t>
            </a:r>
          </a:p>
          <a:p>
            <a:pPr lvl="1"/>
            <a:r>
              <a:rPr lang="en-US" sz="2000" dirty="0"/>
              <a:t>Tasks with fault containment mechanism</a:t>
            </a:r>
          </a:p>
          <a:p>
            <a:pPr lvl="1"/>
            <a:r>
              <a:rPr lang="en-US" sz="2000" dirty="0"/>
              <a:t>Execution platform discards faulty task and continues with remaining tasks</a:t>
            </a:r>
          </a:p>
          <a:p>
            <a:pPr lvl="1"/>
            <a:r>
              <a:rPr lang="en-US" sz="2000" dirty="0"/>
              <a:t>Probabilistic distortion model</a:t>
            </a:r>
          </a:p>
          <a:p>
            <a:pPr lvl="2"/>
            <a:r>
              <a:rPr lang="en-US" sz="2000" dirty="0"/>
              <a:t>Bounds the resulting distortion in the output</a:t>
            </a:r>
          </a:p>
          <a:p>
            <a:pPr lvl="1"/>
            <a:r>
              <a:rPr lang="en-US" sz="2000" dirty="0"/>
              <a:t>Probabilistic timing model</a:t>
            </a:r>
          </a:p>
          <a:p>
            <a:pPr lvl="2"/>
            <a:r>
              <a:rPr lang="en-US" sz="2000" dirty="0"/>
              <a:t>Enables user to predict the effect on the overall execution time of the computation</a:t>
            </a:r>
          </a:p>
          <a:p>
            <a:r>
              <a:rPr lang="en-US" dirty="0"/>
              <a:t>Allows user to quantitatively evaluate the effect of any failures on the accuracy of the output</a:t>
            </a:r>
          </a:p>
          <a:p>
            <a:pPr lvl="1"/>
            <a:r>
              <a:rPr lang="en-US" sz="2000" dirty="0"/>
              <a:t>Give users confidence in their results</a:t>
            </a:r>
          </a:p>
          <a:p>
            <a:pPr lvl="1"/>
            <a:r>
              <a:rPr lang="en-US" sz="2000" dirty="0"/>
              <a:t>Make techniques that discard tasks when encountering faults more acceptable </a:t>
            </a:r>
          </a:p>
          <a:p>
            <a:pPr lvl="1"/>
            <a:r>
              <a:rPr lang="en-US" sz="2000" dirty="0"/>
              <a:t>Will increase reliability and robustness of corresponding computations </a:t>
            </a:r>
          </a:p>
        </p:txBody>
      </p:sp>
      <p:sp>
        <p:nvSpPr>
          <p:cNvPr id="4" name="Slide Number Placeholder 3">
            <a:extLst>
              <a:ext uri="{FF2B5EF4-FFF2-40B4-BE49-F238E27FC236}">
                <a16:creationId xmlns:a16="http://schemas.microsoft.com/office/drawing/2014/main" id="{94C8FB9C-A632-4D1B-81C4-2E9AD234323F}"/>
              </a:ext>
            </a:extLst>
          </p:cNvPr>
          <p:cNvSpPr>
            <a:spLocks noGrp="1"/>
          </p:cNvSpPr>
          <p:nvPr>
            <p:ph type="sldNum" sz="quarter" idx="12"/>
          </p:nvPr>
        </p:nvSpPr>
        <p:spPr/>
        <p:txBody>
          <a:bodyPr/>
          <a:lstStyle/>
          <a:p>
            <a:fld id="{2BCC63C6-98A5-43CF-8ACC-1A2A011F1C9A}" type="slidenum">
              <a:rPr lang="en-US" smtClean="0"/>
              <a:t>13</a:t>
            </a:fld>
            <a:endParaRPr lang="en-US"/>
          </a:p>
        </p:txBody>
      </p:sp>
    </p:spTree>
    <p:extLst>
      <p:ext uri="{BB962C8B-B14F-4D97-AF65-F5344CB8AC3E}">
        <p14:creationId xmlns:p14="http://schemas.microsoft.com/office/powerpoint/2010/main" val="234292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687DC-4CEA-47FF-AD0C-FFF10AEB2D0C}"/>
              </a:ext>
            </a:extLst>
          </p:cNvPr>
          <p:cNvSpPr>
            <a:spLocks noGrp="1"/>
          </p:cNvSpPr>
          <p:nvPr>
            <p:ph type="title"/>
          </p:nvPr>
        </p:nvSpPr>
        <p:spPr/>
        <p:txBody>
          <a:bodyPr/>
          <a:lstStyle/>
          <a:p>
            <a:r>
              <a:rPr lang="en-US" dirty="0"/>
              <a:t>Context/Background</a:t>
            </a:r>
          </a:p>
        </p:txBody>
      </p:sp>
      <p:sp>
        <p:nvSpPr>
          <p:cNvPr id="3" name="Content Placeholder 2">
            <a:extLst>
              <a:ext uri="{FF2B5EF4-FFF2-40B4-BE49-F238E27FC236}">
                <a16:creationId xmlns:a16="http://schemas.microsoft.com/office/drawing/2014/main" id="{79161499-6A16-40E7-AFDC-E65E1CB07C2B}"/>
              </a:ext>
            </a:extLst>
          </p:cNvPr>
          <p:cNvSpPr>
            <a:spLocks noGrp="1"/>
          </p:cNvSpPr>
          <p:nvPr>
            <p:ph idx="1"/>
          </p:nvPr>
        </p:nvSpPr>
        <p:spPr/>
        <p:txBody>
          <a:bodyPr/>
          <a:lstStyle/>
          <a:p>
            <a:r>
              <a:rPr lang="en-US" dirty="0"/>
              <a:t>Standard program execution platforms would deny uses access to outputs if an error propagated and caused the whole computation to fail</a:t>
            </a:r>
          </a:p>
          <a:p>
            <a:r>
              <a:rPr lang="en-US" dirty="0"/>
              <a:t>New approach to handle errors:</a:t>
            </a:r>
          </a:p>
          <a:p>
            <a:pPr lvl="1"/>
            <a:r>
              <a:rPr lang="en-US" dirty="0"/>
              <a:t>Developer starts with standard programming language such as C or Java</a:t>
            </a:r>
          </a:p>
          <a:p>
            <a:pPr lvl="1"/>
            <a:r>
              <a:rPr lang="en-US" dirty="0"/>
              <a:t>Use metalanguage (Jade metalanguage) to partition the computation into tasks</a:t>
            </a:r>
          </a:p>
          <a:p>
            <a:pPr lvl="1"/>
            <a:r>
              <a:rPr lang="en-US" dirty="0"/>
              <a:t>Discard task when it encounters a software or hardware fault</a:t>
            </a:r>
          </a:p>
          <a:p>
            <a:pPr lvl="1"/>
            <a:r>
              <a:rPr lang="en-US" dirty="0"/>
              <a:t>Completes computation by running remaining tasks</a:t>
            </a:r>
          </a:p>
          <a:p>
            <a:r>
              <a:rPr lang="en-US" dirty="0"/>
              <a:t>New technique for enabling computations to survive errors and faults while providing bounds on resulting output distortion</a:t>
            </a:r>
          </a:p>
          <a:p>
            <a:endParaRPr lang="en-US" dirty="0"/>
          </a:p>
        </p:txBody>
      </p:sp>
      <p:sp>
        <p:nvSpPr>
          <p:cNvPr id="4" name="Slide Number Placeholder 3">
            <a:extLst>
              <a:ext uri="{FF2B5EF4-FFF2-40B4-BE49-F238E27FC236}">
                <a16:creationId xmlns:a16="http://schemas.microsoft.com/office/drawing/2014/main" id="{2484656E-6971-471C-ABE4-92BEB312F858}"/>
              </a:ext>
            </a:extLst>
          </p:cNvPr>
          <p:cNvSpPr>
            <a:spLocks noGrp="1"/>
          </p:cNvSpPr>
          <p:nvPr>
            <p:ph type="sldNum" sz="quarter" idx="12"/>
          </p:nvPr>
        </p:nvSpPr>
        <p:spPr/>
        <p:txBody>
          <a:bodyPr/>
          <a:lstStyle/>
          <a:p>
            <a:fld id="{2BCC63C6-98A5-43CF-8ACC-1A2A011F1C9A}" type="slidenum">
              <a:rPr lang="en-US" smtClean="0"/>
              <a:t>2</a:t>
            </a:fld>
            <a:endParaRPr lang="en-US"/>
          </a:p>
        </p:txBody>
      </p:sp>
    </p:spTree>
    <p:extLst>
      <p:ext uri="{BB962C8B-B14F-4D97-AF65-F5344CB8AC3E}">
        <p14:creationId xmlns:p14="http://schemas.microsoft.com/office/powerpoint/2010/main" val="32411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5F3C2-B1FA-4421-BC4E-78ADBCF9EF78}"/>
              </a:ext>
            </a:extLst>
          </p:cNvPr>
          <p:cNvSpPr>
            <a:spLocks noGrp="1"/>
          </p:cNvSpPr>
          <p:nvPr>
            <p:ph type="title"/>
          </p:nvPr>
        </p:nvSpPr>
        <p:spPr/>
        <p:txBody>
          <a:bodyPr/>
          <a:lstStyle/>
          <a:p>
            <a:r>
              <a:rPr lang="en-US" dirty="0"/>
              <a:t>Approach</a:t>
            </a:r>
          </a:p>
        </p:txBody>
      </p:sp>
      <p:sp>
        <p:nvSpPr>
          <p:cNvPr id="3" name="Content Placeholder 2">
            <a:extLst>
              <a:ext uri="{FF2B5EF4-FFF2-40B4-BE49-F238E27FC236}">
                <a16:creationId xmlns:a16="http://schemas.microsoft.com/office/drawing/2014/main" id="{CFE6D7E4-7F4D-4024-A0F9-7156875B0410}"/>
              </a:ext>
            </a:extLst>
          </p:cNvPr>
          <p:cNvSpPr>
            <a:spLocks noGrp="1"/>
          </p:cNvSpPr>
          <p:nvPr>
            <p:ph idx="1"/>
          </p:nvPr>
        </p:nvSpPr>
        <p:spPr/>
        <p:txBody>
          <a:bodyPr>
            <a:normAutofit lnSpcReduction="10000"/>
          </a:bodyPr>
          <a:lstStyle/>
          <a:p>
            <a:r>
              <a:rPr lang="en-US" b="1" dirty="0"/>
              <a:t>1. Task Decomposition:</a:t>
            </a:r>
          </a:p>
          <a:p>
            <a:pPr lvl="1"/>
            <a:r>
              <a:rPr lang="en-US" dirty="0"/>
              <a:t>Use metalanguage to identify task blocks</a:t>
            </a:r>
          </a:p>
          <a:p>
            <a:r>
              <a:rPr lang="en-US" b="1" dirty="0"/>
              <a:t>2. Baseline:</a:t>
            </a:r>
          </a:p>
          <a:p>
            <a:pPr lvl="1"/>
            <a:r>
              <a:rPr lang="en-US" dirty="0"/>
              <a:t>Obtain inputs for program to generate correct results</a:t>
            </a:r>
          </a:p>
          <a:p>
            <a:r>
              <a:rPr lang="en-US" b="1" dirty="0"/>
              <a:t>3. Critical Testing</a:t>
            </a:r>
          </a:p>
          <a:p>
            <a:pPr lvl="1"/>
            <a:r>
              <a:rPr lang="en-US" dirty="0"/>
              <a:t>Configure execution to randomly fail execution of selected task block at target failure rates</a:t>
            </a:r>
          </a:p>
          <a:p>
            <a:pPr lvl="1"/>
            <a:r>
              <a:rPr lang="en-US" dirty="0"/>
              <a:t>Mark task blocks as critical or </a:t>
            </a:r>
            <a:r>
              <a:rPr lang="en-US" dirty="0" err="1"/>
              <a:t>failable</a:t>
            </a:r>
            <a:endParaRPr lang="en-US" dirty="0"/>
          </a:p>
          <a:p>
            <a:r>
              <a:rPr lang="en-US" b="1" dirty="0"/>
              <a:t>4. Distortion Model</a:t>
            </a:r>
          </a:p>
          <a:p>
            <a:pPr lvl="1"/>
            <a:r>
              <a:rPr lang="en-US" dirty="0"/>
              <a:t>Record observed failure rates and the resulting output distortion </a:t>
            </a:r>
          </a:p>
          <a:p>
            <a:r>
              <a:rPr lang="en-US" b="1" dirty="0"/>
              <a:t>5. Timing Model</a:t>
            </a:r>
          </a:p>
          <a:p>
            <a:pPr lvl="1"/>
            <a:r>
              <a:rPr lang="en-US" dirty="0"/>
              <a:t>Each trial records the execution time of program</a:t>
            </a:r>
          </a:p>
        </p:txBody>
      </p:sp>
      <p:sp>
        <p:nvSpPr>
          <p:cNvPr id="4" name="Slide Number Placeholder 3">
            <a:extLst>
              <a:ext uri="{FF2B5EF4-FFF2-40B4-BE49-F238E27FC236}">
                <a16:creationId xmlns:a16="http://schemas.microsoft.com/office/drawing/2014/main" id="{79E0BE72-4A2F-4805-B5B3-8D5F9AA6EF9A}"/>
              </a:ext>
            </a:extLst>
          </p:cNvPr>
          <p:cNvSpPr>
            <a:spLocks noGrp="1"/>
          </p:cNvSpPr>
          <p:nvPr>
            <p:ph type="sldNum" sz="quarter" idx="12"/>
          </p:nvPr>
        </p:nvSpPr>
        <p:spPr/>
        <p:txBody>
          <a:bodyPr/>
          <a:lstStyle/>
          <a:p>
            <a:fld id="{2BCC63C6-98A5-43CF-8ACC-1A2A011F1C9A}" type="slidenum">
              <a:rPr lang="en-US" smtClean="0"/>
              <a:t>3</a:t>
            </a:fld>
            <a:endParaRPr lang="en-US"/>
          </a:p>
        </p:txBody>
      </p:sp>
    </p:spTree>
    <p:extLst>
      <p:ext uri="{BB962C8B-B14F-4D97-AF65-F5344CB8AC3E}">
        <p14:creationId xmlns:p14="http://schemas.microsoft.com/office/powerpoint/2010/main" val="422893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CF3C6-F3B7-47FE-9907-2DF4514DBC24}"/>
              </a:ext>
            </a:extLst>
          </p:cNvPr>
          <p:cNvSpPr>
            <a:spLocks noGrp="1"/>
          </p:cNvSpPr>
          <p:nvPr>
            <p:ph type="title"/>
          </p:nvPr>
        </p:nvSpPr>
        <p:spPr/>
        <p:txBody>
          <a:bodyPr/>
          <a:lstStyle/>
          <a:p>
            <a:r>
              <a:rPr lang="en-US" dirty="0"/>
              <a:t>Potential Uses</a:t>
            </a:r>
          </a:p>
        </p:txBody>
      </p:sp>
      <p:sp>
        <p:nvSpPr>
          <p:cNvPr id="3" name="Content Placeholder 2">
            <a:extLst>
              <a:ext uri="{FF2B5EF4-FFF2-40B4-BE49-F238E27FC236}">
                <a16:creationId xmlns:a16="http://schemas.microsoft.com/office/drawing/2014/main" id="{BD4DA825-CA92-4FB6-BF7D-998FE1F4946F}"/>
              </a:ext>
            </a:extLst>
          </p:cNvPr>
          <p:cNvSpPr>
            <a:spLocks noGrp="1"/>
          </p:cNvSpPr>
          <p:nvPr>
            <p:ph idx="1"/>
          </p:nvPr>
        </p:nvSpPr>
        <p:spPr/>
        <p:txBody>
          <a:bodyPr/>
          <a:lstStyle/>
          <a:p>
            <a:r>
              <a:rPr lang="en-US" dirty="0"/>
              <a:t>Hardware Faults</a:t>
            </a:r>
          </a:p>
          <a:p>
            <a:pPr lvl="1"/>
            <a:r>
              <a:rPr lang="en-US" dirty="0"/>
              <a:t>Tolerating partial failures within a distributed computing platform hosting a distributed (and potentially parallel) execution of the program</a:t>
            </a:r>
          </a:p>
          <a:p>
            <a:r>
              <a:rPr lang="en-US" dirty="0"/>
              <a:t>Software Errors</a:t>
            </a:r>
          </a:p>
          <a:p>
            <a:pPr lvl="1"/>
            <a:r>
              <a:rPr lang="en-US" dirty="0"/>
              <a:t>consciously exploit the technique by purposefully omitting complex code otherwise required to handle rare special cases</a:t>
            </a:r>
          </a:p>
          <a:p>
            <a:r>
              <a:rPr lang="en-US" dirty="0"/>
              <a:t>Reducing Computation Time and Resources</a:t>
            </a:r>
          </a:p>
          <a:p>
            <a:pPr lvl="1"/>
            <a:r>
              <a:rPr lang="en-US" dirty="0"/>
              <a:t>Optimally fail tasks to obtain maximum execution time while minimizing resulting output distortion output</a:t>
            </a:r>
          </a:p>
          <a:p>
            <a:r>
              <a:rPr lang="en-US" dirty="0"/>
              <a:t>Assumptions and Fault Model</a:t>
            </a:r>
          </a:p>
          <a:p>
            <a:pPr lvl="1"/>
            <a:endParaRPr lang="en-US" dirty="0"/>
          </a:p>
          <a:p>
            <a:endParaRPr lang="en-US" dirty="0"/>
          </a:p>
        </p:txBody>
      </p:sp>
      <p:sp>
        <p:nvSpPr>
          <p:cNvPr id="4" name="Slide Number Placeholder 3">
            <a:extLst>
              <a:ext uri="{FF2B5EF4-FFF2-40B4-BE49-F238E27FC236}">
                <a16:creationId xmlns:a16="http://schemas.microsoft.com/office/drawing/2014/main" id="{D040DFA1-C97E-457D-9F9F-8C106C81454D}"/>
              </a:ext>
            </a:extLst>
          </p:cNvPr>
          <p:cNvSpPr>
            <a:spLocks noGrp="1"/>
          </p:cNvSpPr>
          <p:nvPr>
            <p:ph type="sldNum" sz="quarter" idx="12"/>
          </p:nvPr>
        </p:nvSpPr>
        <p:spPr/>
        <p:txBody>
          <a:bodyPr/>
          <a:lstStyle/>
          <a:p>
            <a:fld id="{2BCC63C6-98A5-43CF-8ACC-1A2A011F1C9A}" type="slidenum">
              <a:rPr lang="en-US" smtClean="0"/>
              <a:t>4</a:t>
            </a:fld>
            <a:endParaRPr lang="en-US"/>
          </a:p>
        </p:txBody>
      </p:sp>
    </p:spTree>
    <p:extLst>
      <p:ext uri="{BB962C8B-B14F-4D97-AF65-F5344CB8AC3E}">
        <p14:creationId xmlns:p14="http://schemas.microsoft.com/office/powerpoint/2010/main" val="209650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A69AE58-A4AA-427E-9B3C-5416EF40DEF4}"/>
              </a:ext>
            </a:extLst>
          </p:cNvPr>
          <p:cNvSpPr>
            <a:spLocks noGrp="1"/>
          </p:cNvSpPr>
          <p:nvPr>
            <p:ph type="title"/>
          </p:nvPr>
        </p:nvSpPr>
        <p:spPr/>
        <p:txBody>
          <a:bodyPr/>
          <a:lstStyle/>
          <a:p>
            <a:r>
              <a:rPr lang="en-US" dirty="0"/>
              <a:t>Methodology </a:t>
            </a:r>
          </a:p>
        </p:txBody>
      </p:sp>
      <p:sp>
        <p:nvSpPr>
          <p:cNvPr id="3" name="Content Placeholder 2">
            <a:extLst>
              <a:ext uri="{FF2B5EF4-FFF2-40B4-BE49-F238E27FC236}">
                <a16:creationId xmlns:a16="http://schemas.microsoft.com/office/drawing/2014/main" id="{CFE6D7E4-7F4D-4024-A0F9-7156875B0410}"/>
              </a:ext>
            </a:extLst>
          </p:cNvPr>
          <p:cNvSpPr>
            <a:spLocks noGrp="1"/>
          </p:cNvSpPr>
          <p:nvPr>
            <p:ph idx="1"/>
          </p:nvPr>
        </p:nvSpPr>
        <p:spPr>
          <a:xfrm>
            <a:off x="1097280" y="2028095"/>
            <a:ext cx="5315972" cy="3563159"/>
          </a:xfrm>
        </p:spPr>
        <p:txBody>
          <a:bodyPr>
            <a:normAutofit/>
          </a:bodyPr>
          <a:lstStyle/>
          <a:p>
            <a:r>
              <a:rPr lang="en-US" sz="2000" dirty="0"/>
              <a:t>Only programs that produce output of the form O</a:t>
            </a:r>
            <a:r>
              <a:rPr lang="en-US" sz="2000" baseline="-25000" dirty="0"/>
              <a:t>1</a:t>
            </a:r>
            <a:r>
              <a:rPr lang="en-US" sz="2000" dirty="0"/>
              <a:t>,…, O</a:t>
            </a:r>
            <a:r>
              <a:rPr lang="en-US" sz="2000" baseline="-25000" dirty="0"/>
              <a:t>i </a:t>
            </a:r>
            <a:r>
              <a:rPr lang="en-US" sz="2000" dirty="0"/>
              <a:t>where O</a:t>
            </a:r>
            <a:r>
              <a:rPr lang="en-US" sz="2000" baseline="-25000" dirty="0"/>
              <a:t>i </a:t>
            </a:r>
            <a:r>
              <a:rPr lang="en-US" sz="2000" dirty="0"/>
              <a:t>is a number</a:t>
            </a:r>
          </a:p>
          <a:p>
            <a:r>
              <a:rPr lang="en-US" sz="2000" i="1" dirty="0"/>
              <a:t>d</a:t>
            </a:r>
            <a:r>
              <a:rPr lang="en-US" sz="2000" dirty="0"/>
              <a:t> is the distortion, measures accuracy of observed result</a:t>
            </a:r>
          </a:p>
          <a:p>
            <a:pPr lvl="1"/>
            <a:r>
              <a:rPr lang="en-US" sz="2000" dirty="0"/>
              <a:t>closer the </a:t>
            </a:r>
            <a:r>
              <a:rPr lang="en-US" sz="2000" i="1" dirty="0"/>
              <a:t>d</a:t>
            </a:r>
            <a:r>
              <a:rPr lang="en-US" sz="2000" dirty="0"/>
              <a:t> is to zero, the less the failures distorts the output</a:t>
            </a:r>
          </a:p>
          <a:p>
            <a:r>
              <a:rPr lang="en-US" sz="2000" i="1" dirty="0" err="1"/>
              <a:t>w</a:t>
            </a:r>
            <a:r>
              <a:rPr lang="en-US" sz="2000" baseline="-25000" dirty="0" err="1"/>
              <a:t>i</a:t>
            </a:r>
            <a:r>
              <a:rPr lang="en-US" sz="2000" dirty="0"/>
              <a:t> is set of weights to generalize distortion whose outputs are not equally important </a:t>
            </a:r>
          </a:p>
          <a:p>
            <a:endParaRPr lang="en-US" sz="2000" dirty="0"/>
          </a:p>
        </p:txBody>
      </p:sp>
      <p:sp>
        <p:nvSpPr>
          <p:cNvPr id="8" name="Slide Number Placeholder 7">
            <a:extLst>
              <a:ext uri="{FF2B5EF4-FFF2-40B4-BE49-F238E27FC236}">
                <a16:creationId xmlns:a16="http://schemas.microsoft.com/office/drawing/2014/main" id="{5FFFD984-DB9C-467B-8DEF-0BA738AE26FA}"/>
              </a:ext>
            </a:extLst>
          </p:cNvPr>
          <p:cNvSpPr>
            <a:spLocks noGrp="1"/>
          </p:cNvSpPr>
          <p:nvPr>
            <p:ph type="sldNum" sz="quarter" idx="12"/>
          </p:nvPr>
        </p:nvSpPr>
        <p:spPr/>
        <p:txBody>
          <a:bodyPr/>
          <a:lstStyle/>
          <a:p>
            <a:fld id="{2BCC63C6-98A5-43CF-8ACC-1A2A011F1C9A}" type="slidenum">
              <a:rPr lang="en-US" smtClean="0"/>
              <a:t>5</a:t>
            </a:fld>
            <a:endParaRPr lang="en-US"/>
          </a:p>
        </p:txBody>
      </p:sp>
      <p:pic>
        <p:nvPicPr>
          <p:cNvPr id="6" name="Picture 5">
            <a:extLst>
              <a:ext uri="{FF2B5EF4-FFF2-40B4-BE49-F238E27FC236}">
                <a16:creationId xmlns:a16="http://schemas.microsoft.com/office/drawing/2014/main" id="{C334455F-72B6-4E80-9965-DADCBA14139A}"/>
              </a:ext>
            </a:extLst>
          </p:cNvPr>
          <p:cNvPicPr>
            <a:picLocks noChangeAspect="1"/>
          </p:cNvPicPr>
          <p:nvPr/>
        </p:nvPicPr>
        <p:blipFill>
          <a:blip r:embed="rId2"/>
          <a:stretch>
            <a:fillRect/>
          </a:stretch>
        </p:blipFill>
        <p:spPr>
          <a:xfrm>
            <a:off x="7706625" y="2438711"/>
            <a:ext cx="3516578" cy="1370964"/>
          </a:xfrm>
          <a:prstGeom prst="rect">
            <a:avLst/>
          </a:prstGeom>
        </p:spPr>
      </p:pic>
      <p:pic>
        <p:nvPicPr>
          <p:cNvPr id="7" name="Picture 6">
            <a:extLst>
              <a:ext uri="{FF2B5EF4-FFF2-40B4-BE49-F238E27FC236}">
                <a16:creationId xmlns:a16="http://schemas.microsoft.com/office/drawing/2014/main" id="{EDC7E466-65DE-4DB1-B20C-89F0DEF878DE}"/>
              </a:ext>
            </a:extLst>
          </p:cNvPr>
          <p:cNvPicPr>
            <a:picLocks noChangeAspect="1"/>
          </p:cNvPicPr>
          <p:nvPr/>
        </p:nvPicPr>
        <p:blipFill>
          <a:blip r:embed="rId3"/>
          <a:stretch>
            <a:fillRect/>
          </a:stretch>
        </p:blipFill>
        <p:spPr>
          <a:xfrm>
            <a:off x="7020773" y="3955968"/>
            <a:ext cx="4202430" cy="1449721"/>
          </a:xfrm>
          <a:prstGeom prst="rect">
            <a:avLst/>
          </a:prstGeom>
        </p:spPr>
      </p:pic>
    </p:spTree>
    <p:extLst>
      <p:ext uri="{BB962C8B-B14F-4D97-AF65-F5344CB8AC3E}">
        <p14:creationId xmlns:p14="http://schemas.microsoft.com/office/powerpoint/2010/main" val="1783337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446E52-845A-4288-92B8-5C291513C89A}"/>
              </a:ext>
            </a:extLst>
          </p:cNvPr>
          <p:cNvSpPr>
            <a:spLocks noGrp="1"/>
          </p:cNvSpPr>
          <p:nvPr>
            <p:ph type="title"/>
          </p:nvPr>
        </p:nvSpPr>
        <p:spPr/>
        <p:txBody>
          <a:bodyPr/>
          <a:lstStyle/>
          <a:p>
            <a:r>
              <a:rPr lang="en-US" sz="4800" dirty="0"/>
              <a:t>Methodology Cont. </a:t>
            </a:r>
            <a:endParaRPr lang="en-US" dirty="0"/>
          </a:p>
        </p:txBody>
      </p:sp>
      <p:sp>
        <p:nvSpPr>
          <p:cNvPr id="3" name="Content Placeholder 2">
            <a:extLst>
              <a:ext uri="{FF2B5EF4-FFF2-40B4-BE49-F238E27FC236}">
                <a16:creationId xmlns:a16="http://schemas.microsoft.com/office/drawing/2014/main" id="{CFE6D7E4-7F4D-4024-A0F9-7156875B0410}"/>
              </a:ext>
            </a:extLst>
          </p:cNvPr>
          <p:cNvSpPr>
            <a:spLocks noGrp="1"/>
          </p:cNvSpPr>
          <p:nvPr>
            <p:ph idx="1"/>
          </p:nvPr>
        </p:nvSpPr>
        <p:spPr>
          <a:xfrm>
            <a:off x="1097280" y="1927860"/>
            <a:ext cx="9469675" cy="3563159"/>
          </a:xfrm>
        </p:spPr>
        <p:txBody>
          <a:bodyPr>
            <a:normAutofit/>
          </a:bodyPr>
          <a:lstStyle/>
          <a:p>
            <a:r>
              <a:rPr lang="en-US" sz="2000" dirty="0"/>
              <a:t>Experimental testing to differentiate between </a:t>
            </a:r>
            <a:r>
              <a:rPr lang="en-US" sz="2000" b="1" i="1" dirty="0"/>
              <a:t>critical</a:t>
            </a:r>
            <a:r>
              <a:rPr lang="en-US" sz="2000" dirty="0"/>
              <a:t> and </a:t>
            </a:r>
            <a:r>
              <a:rPr lang="en-US" sz="2000" b="1" i="1" dirty="0" err="1"/>
              <a:t>failable</a:t>
            </a:r>
            <a:r>
              <a:rPr lang="en-US" sz="2000" dirty="0"/>
              <a:t> task blocks </a:t>
            </a:r>
          </a:p>
          <a:p>
            <a:pPr lvl="1"/>
            <a:r>
              <a:rPr lang="en-US" sz="2000" dirty="0"/>
              <a:t>Some blocks must always execute without failures to produce acceptable results</a:t>
            </a:r>
          </a:p>
          <a:p>
            <a:r>
              <a:rPr lang="en-US" sz="2000" dirty="0"/>
              <a:t>Characterize effect that </a:t>
            </a:r>
            <a:r>
              <a:rPr lang="en-US" sz="2000" i="1" dirty="0" err="1"/>
              <a:t>failable</a:t>
            </a:r>
            <a:r>
              <a:rPr lang="en-US" sz="2000" dirty="0"/>
              <a:t> blocks have on the acceptability of outputs </a:t>
            </a:r>
          </a:p>
          <a:p>
            <a:r>
              <a:rPr lang="en-US" sz="2000" dirty="0"/>
              <a:t>Script to run execution of program with test input and pseudo-random number generator to select target failure rates</a:t>
            </a:r>
          </a:p>
          <a:p>
            <a:pPr lvl="1"/>
            <a:r>
              <a:rPr lang="en-US" sz="2000" dirty="0"/>
              <a:t>Collected data and computed the distortion and timing models</a:t>
            </a:r>
          </a:p>
        </p:txBody>
      </p:sp>
      <p:sp>
        <p:nvSpPr>
          <p:cNvPr id="4" name="Slide Number Placeholder 3">
            <a:extLst>
              <a:ext uri="{FF2B5EF4-FFF2-40B4-BE49-F238E27FC236}">
                <a16:creationId xmlns:a16="http://schemas.microsoft.com/office/drawing/2014/main" id="{677E53C8-A63C-48D7-BEED-51D5AA442681}"/>
              </a:ext>
            </a:extLst>
          </p:cNvPr>
          <p:cNvSpPr>
            <a:spLocks noGrp="1"/>
          </p:cNvSpPr>
          <p:nvPr>
            <p:ph type="sldNum" sz="quarter" idx="12"/>
          </p:nvPr>
        </p:nvSpPr>
        <p:spPr/>
        <p:txBody>
          <a:bodyPr/>
          <a:lstStyle/>
          <a:p>
            <a:fld id="{2BCC63C6-98A5-43CF-8ACC-1A2A011F1C9A}" type="slidenum">
              <a:rPr lang="en-US" smtClean="0"/>
              <a:t>6</a:t>
            </a:fld>
            <a:endParaRPr lang="en-US"/>
          </a:p>
        </p:txBody>
      </p:sp>
    </p:spTree>
    <p:extLst>
      <p:ext uri="{BB962C8B-B14F-4D97-AF65-F5344CB8AC3E}">
        <p14:creationId xmlns:p14="http://schemas.microsoft.com/office/powerpoint/2010/main" val="142352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23FFFCF-4F9B-4CCB-BA1D-C6F6B96FB6E8}"/>
              </a:ext>
            </a:extLst>
          </p:cNvPr>
          <p:cNvPicPr>
            <a:picLocks noChangeAspect="1"/>
          </p:cNvPicPr>
          <p:nvPr/>
        </p:nvPicPr>
        <p:blipFill>
          <a:blip r:embed="rId2"/>
          <a:stretch>
            <a:fillRect/>
          </a:stretch>
        </p:blipFill>
        <p:spPr>
          <a:xfrm>
            <a:off x="1357313" y="5461307"/>
            <a:ext cx="4417694" cy="815574"/>
          </a:xfrm>
          <a:prstGeom prst="rect">
            <a:avLst/>
          </a:prstGeom>
        </p:spPr>
      </p:pic>
      <p:sp>
        <p:nvSpPr>
          <p:cNvPr id="2" name="Title 1">
            <a:extLst>
              <a:ext uri="{FF2B5EF4-FFF2-40B4-BE49-F238E27FC236}">
                <a16:creationId xmlns:a16="http://schemas.microsoft.com/office/drawing/2014/main" id="{04CF9A60-89DC-48C2-B716-17C54789C34F}"/>
              </a:ext>
            </a:extLst>
          </p:cNvPr>
          <p:cNvSpPr>
            <a:spLocks noGrp="1"/>
          </p:cNvSpPr>
          <p:nvPr>
            <p:ph type="title"/>
          </p:nvPr>
        </p:nvSpPr>
        <p:spPr/>
        <p:txBody>
          <a:bodyPr>
            <a:normAutofit/>
          </a:bodyPr>
          <a:lstStyle/>
          <a:p>
            <a:r>
              <a:rPr lang="en-US" dirty="0"/>
              <a:t>Methodology Cont. </a:t>
            </a:r>
          </a:p>
        </p:txBody>
      </p:sp>
      <p:sp>
        <p:nvSpPr>
          <p:cNvPr id="3" name="Text Placeholder 2">
            <a:extLst>
              <a:ext uri="{FF2B5EF4-FFF2-40B4-BE49-F238E27FC236}">
                <a16:creationId xmlns:a16="http://schemas.microsoft.com/office/drawing/2014/main" id="{3701B1D8-1CFA-4FE1-9E40-DFAD50BB3ED2}"/>
              </a:ext>
            </a:extLst>
          </p:cNvPr>
          <p:cNvSpPr>
            <a:spLocks noGrp="1"/>
          </p:cNvSpPr>
          <p:nvPr>
            <p:ph type="body" idx="1"/>
          </p:nvPr>
        </p:nvSpPr>
        <p:spPr/>
        <p:txBody>
          <a:bodyPr/>
          <a:lstStyle/>
          <a:p>
            <a:r>
              <a:rPr lang="en-US" b="1" dirty="0"/>
              <a:t>Distortion Model</a:t>
            </a:r>
          </a:p>
        </p:txBody>
      </p:sp>
      <p:sp>
        <p:nvSpPr>
          <p:cNvPr id="4" name="Content Placeholder 3">
            <a:extLst>
              <a:ext uri="{FF2B5EF4-FFF2-40B4-BE49-F238E27FC236}">
                <a16:creationId xmlns:a16="http://schemas.microsoft.com/office/drawing/2014/main" id="{A79B05BE-5ED6-4BFB-9A7C-C5D586536A8B}"/>
              </a:ext>
            </a:extLst>
          </p:cNvPr>
          <p:cNvSpPr>
            <a:spLocks noGrp="1"/>
          </p:cNvSpPr>
          <p:nvPr>
            <p:ph sz="half" idx="2"/>
          </p:nvPr>
        </p:nvSpPr>
        <p:spPr/>
        <p:txBody>
          <a:bodyPr>
            <a:normAutofit lnSpcReduction="10000"/>
          </a:bodyPr>
          <a:lstStyle/>
          <a:p>
            <a:r>
              <a:rPr lang="en-US" sz="2000" dirty="0"/>
              <a:t>Used multiple linear regression to compute a linear least-squared distortion model</a:t>
            </a:r>
          </a:p>
          <a:p>
            <a:r>
              <a:rPr lang="en-US" dirty="0"/>
              <a:t>Produces F value that assesses how well the model predicts the data </a:t>
            </a:r>
          </a:p>
          <a:p>
            <a:r>
              <a:rPr lang="en-US" dirty="0"/>
              <a:t>R</a:t>
            </a:r>
            <a:r>
              <a:rPr lang="en-US" baseline="30000" dirty="0"/>
              <a:t>2</a:t>
            </a:r>
            <a:r>
              <a:rPr lang="en-US" dirty="0"/>
              <a:t> value that indicates how much variation in the data the model accounts for</a:t>
            </a:r>
          </a:p>
          <a:p>
            <a:r>
              <a:rPr lang="en-US" dirty="0"/>
              <a:t>Produce confidence interval for specific failure rate space</a:t>
            </a:r>
          </a:p>
          <a:p>
            <a:r>
              <a:rPr lang="en-US" dirty="0"/>
              <a:t>95% confidence interval </a:t>
            </a:r>
          </a:p>
          <a:p>
            <a:endParaRPr lang="en-US" dirty="0"/>
          </a:p>
          <a:p>
            <a:endParaRPr lang="en-US" dirty="0"/>
          </a:p>
        </p:txBody>
      </p:sp>
      <p:sp>
        <p:nvSpPr>
          <p:cNvPr id="5" name="Text Placeholder 4">
            <a:extLst>
              <a:ext uri="{FF2B5EF4-FFF2-40B4-BE49-F238E27FC236}">
                <a16:creationId xmlns:a16="http://schemas.microsoft.com/office/drawing/2014/main" id="{75F0A0F0-F21F-478A-8BA2-8BD438F3F662}"/>
              </a:ext>
            </a:extLst>
          </p:cNvPr>
          <p:cNvSpPr>
            <a:spLocks noGrp="1"/>
          </p:cNvSpPr>
          <p:nvPr>
            <p:ph type="body" sz="quarter" idx="3"/>
          </p:nvPr>
        </p:nvSpPr>
        <p:spPr/>
        <p:txBody>
          <a:bodyPr/>
          <a:lstStyle/>
          <a:p>
            <a:r>
              <a:rPr lang="en-US" b="1" dirty="0"/>
              <a:t>Timing Model</a:t>
            </a:r>
          </a:p>
        </p:txBody>
      </p:sp>
      <p:sp>
        <p:nvSpPr>
          <p:cNvPr id="6" name="Content Placeholder 5">
            <a:extLst>
              <a:ext uri="{FF2B5EF4-FFF2-40B4-BE49-F238E27FC236}">
                <a16:creationId xmlns:a16="http://schemas.microsoft.com/office/drawing/2014/main" id="{2D5AE464-0777-40D3-8102-513EBC38507E}"/>
              </a:ext>
            </a:extLst>
          </p:cNvPr>
          <p:cNvSpPr>
            <a:spLocks noGrp="1"/>
          </p:cNvSpPr>
          <p:nvPr>
            <p:ph sz="quarter" idx="4"/>
          </p:nvPr>
        </p:nvSpPr>
        <p:spPr/>
        <p:txBody>
          <a:bodyPr>
            <a:normAutofit lnSpcReduction="10000"/>
          </a:bodyPr>
          <a:lstStyle/>
          <a:p>
            <a:r>
              <a:rPr lang="en-US" sz="2000" dirty="0"/>
              <a:t>Observed running times of execution to capture effect of failures on running time</a:t>
            </a:r>
          </a:p>
          <a:p>
            <a:r>
              <a:rPr lang="en-US" sz="2000" dirty="0"/>
              <a:t>Useful for calculating time/accuracy trade-offs</a:t>
            </a:r>
          </a:p>
          <a:p>
            <a:r>
              <a:rPr lang="en-US" sz="2000" dirty="0"/>
              <a:t>Obtains s</a:t>
            </a:r>
            <a:r>
              <a:rPr lang="en-US" dirty="0"/>
              <a:t>caled time observation (s = t</a:t>
            </a:r>
            <a:r>
              <a:rPr lang="en-US" baseline="30000" dirty="0"/>
              <a:t>2</a:t>
            </a:r>
            <a:r>
              <a:rPr lang="en-US" dirty="0"/>
              <a:t>/t) for each execution to compare </a:t>
            </a:r>
            <a:endParaRPr lang="en-US" sz="2000" dirty="0"/>
          </a:p>
          <a:p>
            <a:r>
              <a:rPr lang="en-US" sz="2000" dirty="0"/>
              <a:t>Purposefully fails task to move the execution towards a more desirable point in trade-off space</a:t>
            </a:r>
          </a:p>
          <a:p>
            <a:endParaRPr lang="en-US" sz="2000" dirty="0"/>
          </a:p>
        </p:txBody>
      </p:sp>
      <p:sp>
        <p:nvSpPr>
          <p:cNvPr id="7" name="Slide Number Placeholder 6">
            <a:extLst>
              <a:ext uri="{FF2B5EF4-FFF2-40B4-BE49-F238E27FC236}">
                <a16:creationId xmlns:a16="http://schemas.microsoft.com/office/drawing/2014/main" id="{E2FD5BCA-0835-4176-A43F-A469D7507CC4}"/>
              </a:ext>
            </a:extLst>
          </p:cNvPr>
          <p:cNvSpPr>
            <a:spLocks noGrp="1"/>
          </p:cNvSpPr>
          <p:nvPr>
            <p:ph type="sldNum" sz="quarter" idx="12"/>
          </p:nvPr>
        </p:nvSpPr>
        <p:spPr/>
        <p:txBody>
          <a:bodyPr/>
          <a:lstStyle/>
          <a:p>
            <a:fld id="{2BCC63C6-98A5-43CF-8ACC-1A2A011F1C9A}" type="slidenum">
              <a:rPr lang="en-US" smtClean="0"/>
              <a:t>7</a:t>
            </a:fld>
            <a:endParaRPr lang="en-US"/>
          </a:p>
        </p:txBody>
      </p:sp>
      <p:pic>
        <p:nvPicPr>
          <p:cNvPr id="11" name="Picture 10">
            <a:extLst>
              <a:ext uri="{FF2B5EF4-FFF2-40B4-BE49-F238E27FC236}">
                <a16:creationId xmlns:a16="http://schemas.microsoft.com/office/drawing/2014/main" id="{07DFD600-AAAF-4C16-A62D-BB0E181A69A8}"/>
              </a:ext>
            </a:extLst>
          </p:cNvPr>
          <p:cNvPicPr>
            <a:picLocks noChangeAspect="1"/>
          </p:cNvPicPr>
          <p:nvPr/>
        </p:nvPicPr>
        <p:blipFill>
          <a:blip r:embed="rId3"/>
          <a:stretch>
            <a:fillRect/>
          </a:stretch>
        </p:blipFill>
        <p:spPr>
          <a:xfrm>
            <a:off x="6482715" y="5436609"/>
            <a:ext cx="4417694" cy="864969"/>
          </a:xfrm>
          <a:prstGeom prst="rect">
            <a:avLst/>
          </a:prstGeom>
        </p:spPr>
      </p:pic>
    </p:spTree>
    <p:extLst>
      <p:ext uri="{BB962C8B-B14F-4D97-AF65-F5344CB8AC3E}">
        <p14:creationId xmlns:p14="http://schemas.microsoft.com/office/powerpoint/2010/main" val="410643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0ED90-4A6B-479B-B4D2-EFA466F7DBB9}"/>
              </a:ext>
            </a:extLst>
          </p:cNvPr>
          <p:cNvSpPr>
            <a:spLocks noGrp="1"/>
          </p:cNvSpPr>
          <p:nvPr>
            <p:ph type="title"/>
          </p:nvPr>
        </p:nvSpPr>
        <p:spPr/>
        <p:txBody>
          <a:bodyPr/>
          <a:lstStyle/>
          <a:p>
            <a:r>
              <a:rPr lang="en-US" dirty="0"/>
              <a:t>Using the Distortion Model</a:t>
            </a:r>
          </a:p>
        </p:txBody>
      </p:sp>
      <p:sp>
        <p:nvSpPr>
          <p:cNvPr id="3" name="Content Placeholder 2">
            <a:extLst>
              <a:ext uri="{FF2B5EF4-FFF2-40B4-BE49-F238E27FC236}">
                <a16:creationId xmlns:a16="http://schemas.microsoft.com/office/drawing/2014/main" id="{04AE6935-A547-4B01-8FC7-5C9EA5721FDC}"/>
              </a:ext>
            </a:extLst>
          </p:cNvPr>
          <p:cNvSpPr>
            <a:spLocks noGrp="1"/>
          </p:cNvSpPr>
          <p:nvPr>
            <p:ph idx="1"/>
          </p:nvPr>
        </p:nvSpPr>
        <p:spPr/>
        <p:txBody>
          <a:bodyPr>
            <a:normAutofit/>
          </a:bodyPr>
          <a:lstStyle/>
          <a:p>
            <a:r>
              <a:rPr lang="en-US" dirty="0"/>
              <a:t>Allow user to obtain estimate of how failures affected the accuracy of the results</a:t>
            </a:r>
          </a:p>
          <a:p>
            <a:pPr lvl="1"/>
            <a:r>
              <a:rPr lang="en-US" sz="2000" dirty="0"/>
              <a:t>Take observed failure rates and apply distortion model to obtain an estimated distortion along with its associated confidence interval </a:t>
            </a:r>
          </a:p>
          <a:p>
            <a:pPr lvl="1"/>
            <a:r>
              <a:rPr lang="en-US" sz="2000" b="1" dirty="0"/>
              <a:t>Distortion: </a:t>
            </a:r>
          </a:p>
          <a:p>
            <a:pPr lvl="2"/>
            <a:r>
              <a:rPr lang="en-US" sz="2000" dirty="0"/>
              <a:t>Examine model coefficients, the smaller the coefficients, the less the results are affected by failures of the corresponding task block</a:t>
            </a:r>
          </a:p>
          <a:p>
            <a:pPr lvl="1"/>
            <a:r>
              <a:rPr lang="en-US" sz="2000" b="1" dirty="0"/>
              <a:t>Bounds: </a:t>
            </a:r>
          </a:p>
          <a:p>
            <a:pPr lvl="2"/>
            <a:r>
              <a:rPr lang="en-US" sz="2000" dirty="0"/>
              <a:t>Both the distortion estimate and the upper confidence interval must be small enough to make the likelihood that an unacceptably large actual distortion has occurred remote enough for the user to accept</a:t>
            </a:r>
          </a:p>
          <a:p>
            <a:pPr lvl="1"/>
            <a:r>
              <a:rPr lang="en-US" sz="2000" b="1" dirty="0"/>
              <a:t>Predictive Power: </a:t>
            </a:r>
          </a:p>
          <a:p>
            <a:pPr lvl="2"/>
            <a:r>
              <a:rPr lang="en-US" sz="2000" dirty="0"/>
              <a:t>Separated learning inputs and unseen inputs to train and test derived models</a:t>
            </a:r>
          </a:p>
        </p:txBody>
      </p:sp>
      <p:sp>
        <p:nvSpPr>
          <p:cNvPr id="4" name="Slide Number Placeholder 3">
            <a:extLst>
              <a:ext uri="{FF2B5EF4-FFF2-40B4-BE49-F238E27FC236}">
                <a16:creationId xmlns:a16="http://schemas.microsoft.com/office/drawing/2014/main" id="{47A9A051-01AC-4E91-BA9E-E50CBAF42770}"/>
              </a:ext>
            </a:extLst>
          </p:cNvPr>
          <p:cNvSpPr>
            <a:spLocks noGrp="1"/>
          </p:cNvSpPr>
          <p:nvPr>
            <p:ph type="sldNum" sz="quarter" idx="12"/>
          </p:nvPr>
        </p:nvSpPr>
        <p:spPr/>
        <p:txBody>
          <a:bodyPr/>
          <a:lstStyle/>
          <a:p>
            <a:fld id="{2BCC63C6-98A5-43CF-8ACC-1A2A011F1C9A}" type="slidenum">
              <a:rPr lang="en-US" smtClean="0"/>
              <a:t>8</a:t>
            </a:fld>
            <a:endParaRPr lang="en-US"/>
          </a:p>
        </p:txBody>
      </p:sp>
    </p:spTree>
    <p:extLst>
      <p:ext uri="{BB962C8B-B14F-4D97-AF65-F5344CB8AC3E}">
        <p14:creationId xmlns:p14="http://schemas.microsoft.com/office/powerpoint/2010/main" val="883200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C7D6F-3054-4786-A8A3-226677ACCAD2}"/>
              </a:ext>
            </a:extLst>
          </p:cNvPr>
          <p:cNvSpPr>
            <a:spLocks noGrp="1"/>
          </p:cNvSpPr>
          <p:nvPr>
            <p:ph type="title"/>
          </p:nvPr>
        </p:nvSpPr>
        <p:spPr/>
        <p:txBody>
          <a:bodyPr/>
          <a:lstStyle/>
          <a:p>
            <a:r>
              <a:rPr lang="en-US"/>
              <a:t>Experimental Results: Water</a:t>
            </a:r>
            <a:endParaRPr lang="en-US" dirty="0"/>
          </a:p>
        </p:txBody>
      </p:sp>
      <p:sp>
        <p:nvSpPr>
          <p:cNvPr id="3" name="Content Placeholder 2">
            <a:extLst>
              <a:ext uri="{FF2B5EF4-FFF2-40B4-BE49-F238E27FC236}">
                <a16:creationId xmlns:a16="http://schemas.microsoft.com/office/drawing/2014/main" id="{6EB0D042-1582-47DA-A4F4-4E14C90D6F0B}"/>
              </a:ext>
            </a:extLst>
          </p:cNvPr>
          <p:cNvSpPr>
            <a:spLocks noGrp="1"/>
          </p:cNvSpPr>
          <p:nvPr>
            <p:ph idx="1"/>
          </p:nvPr>
        </p:nvSpPr>
        <p:spPr/>
        <p:txBody>
          <a:bodyPr/>
          <a:lstStyle/>
          <a:p>
            <a:r>
              <a:rPr lang="en-US" dirty="0"/>
              <a:t>Water evaluates forces and potentials in a system of water molecules in the liquid state</a:t>
            </a:r>
          </a:p>
          <a:p>
            <a:endParaRPr lang="en-US" dirty="0"/>
          </a:p>
        </p:txBody>
      </p:sp>
      <p:sp>
        <p:nvSpPr>
          <p:cNvPr id="4" name="Slide Number Placeholder 3">
            <a:extLst>
              <a:ext uri="{FF2B5EF4-FFF2-40B4-BE49-F238E27FC236}">
                <a16:creationId xmlns:a16="http://schemas.microsoft.com/office/drawing/2014/main" id="{5A5B3460-F60C-499D-87D1-12322435CE4F}"/>
              </a:ext>
            </a:extLst>
          </p:cNvPr>
          <p:cNvSpPr>
            <a:spLocks noGrp="1"/>
          </p:cNvSpPr>
          <p:nvPr>
            <p:ph type="sldNum" sz="quarter" idx="12"/>
          </p:nvPr>
        </p:nvSpPr>
        <p:spPr/>
        <p:txBody>
          <a:bodyPr/>
          <a:lstStyle/>
          <a:p>
            <a:fld id="{2BCC63C6-98A5-43CF-8ACC-1A2A011F1C9A}" type="slidenum">
              <a:rPr lang="en-US" smtClean="0"/>
              <a:t>9</a:t>
            </a:fld>
            <a:endParaRPr lang="en-US"/>
          </a:p>
        </p:txBody>
      </p:sp>
      <p:pic>
        <p:nvPicPr>
          <p:cNvPr id="5" name="Picture 4">
            <a:extLst>
              <a:ext uri="{FF2B5EF4-FFF2-40B4-BE49-F238E27FC236}">
                <a16:creationId xmlns:a16="http://schemas.microsoft.com/office/drawing/2014/main" id="{FCD1F1B0-B9FA-485A-84FA-B4F68BF464F0}"/>
              </a:ext>
            </a:extLst>
          </p:cNvPr>
          <p:cNvPicPr>
            <a:picLocks noChangeAspect="1"/>
          </p:cNvPicPr>
          <p:nvPr/>
        </p:nvPicPr>
        <p:blipFill>
          <a:blip r:embed="rId3"/>
          <a:stretch>
            <a:fillRect/>
          </a:stretch>
        </p:blipFill>
        <p:spPr>
          <a:xfrm>
            <a:off x="1270808" y="2811569"/>
            <a:ext cx="8629650" cy="3057525"/>
          </a:xfrm>
          <a:prstGeom prst="rect">
            <a:avLst/>
          </a:prstGeom>
        </p:spPr>
      </p:pic>
    </p:spTree>
    <p:extLst>
      <p:ext uri="{BB962C8B-B14F-4D97-AF65-F5344CB8AC3E}">
        <p14:creationId xmlns:p14="http://schemas.microsoft.com/office/powerpoint/2010/main" val="346763284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1285</Words>
  <Application>Microsoft Office PowerPoint</Application>
  <PresentationFormat>Widescreen</PresentationFormat>
  <Paragraphs>145</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Calibri Light</vt:lpstr>
      <vt:lpstr>CMMI9</vt:lpstr>
      <vt:lpstr>CMR6</vt:lpstr>
      <vt:lpstr>Times-Bold~21</vt:lpstr>
      <vt:lpstr>Times-Roman</vt:lpstr>
      <vt:lpstr>Retrospect</vt:lpstr>
      <vt:lpstr>Probabilistic Accuracy Bounds for Fault­-Tolerant Computations that Discard Tasks</vt:lpstr>
      <vt:lpstr>Context/Background</vt:lpstr>
      <vt:lpstr>Approach</vt:lpstr>
      <vt:lpstr>Potential Uses</vt:lpstr>
      <vt:lpstr>Methodology </vt:lpstr>
      <vt:lpstr>Methodology Cont. </vt:lpstr>
      <vt:lpstr>Methodology Cont. </vt:lpstr>
      <vt:lpstr>Using the Distortion Model</vt:lpstr>
      <vt:lpstr>Experimental Results: Water</vt:lpstr>
      <vt:lpstr>Experimental Results: Search</vt:lpstr>
      <vt:lpstr>Experimental Results: String</vt:lpstr>
      <vt:lpstr>Experimental Results: SOR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Probabilistic Accuracy Bounds for Fault­-Tolerant Computations that Discard Tasks</dc:title>
  <dc:creator>Trung Tran</dc:creator>
  <cp:lastModifiedBy>Trung Tran</cp:lastModifiedBy>
  <cp:revision>28</cp:revision>
  <dcterms:created xsi:type="dcterms:W3CDTF">2020-11-09T01:30:02Z</dcterms:created>
  <dcterms:modified xsi:type="dcterms:W3CDTF">2020-11-10T23:05:45Z</dcterms:modified>
</cp:coreProperties>
</file>