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2" r:id="rId2"/>
    <p:sldId id="340" r:id="rId3"/>
    <p:sldId id="338" r:id="rId4"/>
    <p:sldId id="319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Sheplak" initials="" lastIdx="1" clrIdx="0"/>
  <p:cmAuthor id="1" name="Vera,Austin L" initials="V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66D"/>
    <a:srgbClr val="000099"/>
    <a:srgbClr val="003399"/>
    <a:srgbClr val="82B8E4"/>
    <a:srgbClr val="D40023"/>
    <a:srgbClr val="5789B7"/>
    <a:srgbClr val="FE774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7" autoAdjust="0"/>
    <p:restoredTop sz="85766" autoAdjust="0"/>
  </p:normalViewPr>
  <p:slideViewPr>
    <p:cSldViewPr snapToGrid="0">
      <p:cViewPr>
        <p:scale>
          <a:sx n="77" d="100"/>
          <a:sy n="77" d="100"/>
        </p:scale>
        <p:origin x="20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F353679-8066-4C85-B389-412A70A43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42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64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41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0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21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88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72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79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80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20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53679-8066-4C85-B389-412A70A43A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11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6443-E911-5F4C-8EC8-7B754E205003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0A53-2531-4502-BE4B-79A34FDF81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700" y="6225052"/>
            <a:ext cx="259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3F3D8-1128-5D42-92CE-B7AB527E31EC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835C9-A944-4C1D-B4D8-E7E468F288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93744-C6FC-9A4E-8407-03ABA5C9506F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0978-367A-4897-B221-BE1D358310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FB950-86F6-924C-BA3D-74E6966382DE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058F8-A875-42F6-B870-A3A986348C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0EAA-9E4D-FD40-88A4-0E0E647361FD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D4489-FD4B-4728-88CA-F68B43B923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8CDEB-5EA1-D740-AFA7-D92822A9A01E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F61A2-F6E2-403D-AAB1-880D631015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D35F-BD1D-744F-950D-E64723B77983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7EC2-4748-4C71-96DF-3DC97A9521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0559D-115D-D048-B944-4389A19AFD50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9D3A-0F9E-48FA-847C-B3EE2FDDD0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152400" y="152400"/>
            <a:ext cx="8229600" cy="1295400"/>
          </a:xfrm>
          <a:prstGeom prst="rect">
            <a:avLst/>
          </a:prstGeom>
          <a:gradFill rotWithShape="1">
            <a:gsLst>
              <a:gs pos="0">
                <a:srgbClr val="1F366D"/>
              </a:gs>
              <a:gs pos="100000">
                <a:srgbClr val="1F366D">
                  <a:gamma/>
                  <a:tint val="6666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74638"/>
            <a:ext cx="80010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182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6429BD2-FCEF-2C48-9644-34181076274A}" type="datetime1">
              <a:rPr lang="en-US" smtClean="0"/>
              <a:t>9/25/2020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182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44476" y="6245225"/>
            <a:ext cx="259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Austin Vera (Austinvera21@ufl.edu)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28520"/>
            <a:ext cx="137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739E44C-A4B4-4CA9-A3D5-C3BA13E6C6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8534400" y="1600200"/>
            <a:ext cx="457200" cy="5105400"/>
          </a:xfrm>
          <a:prstGeom prst="rect">
            <a:avLst/>
          </a:prstGeom>
          <a:gradFill rotWithShape="1">
            <a:gsLst>
              <a:gs pos="0">
                <a:srgbClr val="FE7740"/>
              </a:gs>
              <a:gs pos="100000">
                <a:srgbClr val="FE7740">
                  <a:gamma/>
                  <a:tint val="36471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8534400" y="152400"/>
            <a:ext cx="457200" cy="1295400"/>
          </a:xfrm>
          <a:prstGeom prst="rect">
            <a:avLst/>
          </a:prstGeom>
          <a:gradFill rotWithShape="1">
            <a:gsLst>
              <a:gs pos="0">
                <a:srgbClr val="82B8E4"/>
              </a:gs>
              <a:gs pos="100000">
                <a:srgbClr val="82B8E4">
                  <a:gamma/>
                  <a:tint val="39216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923" y="6284204"/>
            <a:ext cx="1012201" cy="4372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7"/>
            <a:ext cx="8001000" cy="1206501"/>
          </a:xfrm>
        </p:spPr>
        <p:txBody>
          <a:bodyPr/>
          <a:lstStyle/>
          <a:p>
            <a:pPr algn="ctr"/>
            <a:r>
              <a:rPr lang="en-US" sz="6000" u="sng" dirty="0"/>
              <a:t>REACT: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/>
              <a:t>A Framework for Rapid Exploration of Approximate Computing Techniques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By: Mark Wyse, Andre </a:t>
            </a:r>
            <a:r>
              <a:rPr lang="en-US" dirty="0" err="1"/>
              <a:t>Baixo</a:t>
            </a:r>
            <a:r>
              <a:rPr lang="en-US" dirty="0"/>
              <a:t>, Thierry Moreau, Bill Zorn, James </a:t>
            </a:r>
            <a:r>
              <a:rPr lang="en-US" dirty="0" err="1"/>
              <a:t>Bornholt</a:t>
            </a:r>
            <a:r>
              <a:rPr lang="en-US" dirty="0"/>
              <a:t>, Adrian Sampson,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Luis </a:t>
            </a:r>
            <a:r>
              <a:rPr lang="en-US" dirty="0" err="1"/>
              <a:t>Ceze</a:t>
            </a:r>
            <a:r>
              <a:rPr lang="en-US" dirty="0"/>
              <a:t>,  Mark Oskin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Presented By: Tim Dwyer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a typeface="Arial" charset="0"/>
              <a:cs typeface="Arial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a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“REACT performs quality modeling via user-directed error injection.” </a:t>
            </a: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Extends ACCEPT compiler framework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Errors injected at two granularities: Fine and Coarse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Fine: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error injected after each instruction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Values are marked as approximate or precise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When compiled w/ ACCECPT,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instructions marked as approximate &amp; intercepted with a hook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to a user-defined error injection routine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Error routine invoked at runtime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0CDDA3-7AB4-44BE-978B-4E98E3C3E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084" y="3629517"/>
            <a:ext cx="2396116" cy="89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6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Coarse: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injected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 output of functions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Injection routine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modifies the outputs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a function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representative of the respective approximation technique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ACCEPT imposes no restrictions on type of error introduced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Ex: when evaluating neural acceleration, user may decide to evaluate a neural network or instead sample a probability distribution that produces a similar quality degradation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05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Taxonomy of Approximations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“… we select only a few techniques found in literature, although our current taxonomy is much larger and continues to grow.”</a:t>
            </a: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Taxonomies may be examined from other dimensions including determinism, hardware versus software, computational resources affected, and granularity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387D08-7165-48F0-A3B9-6D8A98385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310" y="2521472"/>
            <a:ext cx="6440090" cy="181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7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D5E7-05B5-4B63-B51A-4B56B092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1743A-5495-4C9C-B6F4-B1C6412A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E62CF-3290-454E-BA62-A9975A97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44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8D783-2DBF-44A5-B5FF-832A3E092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E57C1-B3B6-46DF-A499-3B31678D0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7889310" cy="4525963"/>
          </a:xfrm>
        </p:spPr>
        <p:txBody>
          <a:bodyPr/>
          <a:lstStyle/>
          <a:p>
            <a:r>
              <a:rPr lang="en-US" sz="2000" dirty="0"/>
              <a:t>What is one major problem for engineers/developers when exploring </a:t>
            </a:r>
            <a:r>
              <a:rPr lang="en-US" sz="2000" i="1" dirty="0"/>
              <a:t>multiple</a:t>
            </a:r>
            <a:r>
              <a:rPr lang="en-US" sz="2000" dirty="0"/>
              <a:t> approximation techniques?</a:t>
            </a:r>
          </a:p>
          <a:p>
            <a:pPr marL="0" indent="0">
              <a:buNone/>
            </a:pPr>
            <a:r>
              <a:rPr lang="en-US" sz="2000" dirty="0"/>
              <a:t>A.  Abundance of positive experimental results to draw conclusions   from </a:t>
            </a:r>
          </a:p>
          <a:p>
            <a:pPr marL="0" indent="0">
              <a:buNone/>
            </a:pPr>
            <a:r>
              <a:rPr lang="en-US" sz="2000" dirty="0"/>
              <a:t>B.  Cost/time constraints to explore each technique </a:t>
            </a:r>
          </a:p>
          <a:p>
            <a:pPr marL="0" indent="0">
              <a:buNone/>
            </a:pPr>
            <a:r>
              <a:rPr lang="en-US" sz="2000" dirty="0"/>
              <a:t>C.  Incompatible hardware/software</a:t>
            </a:r>
          </a:p>
          <a:p>
            <a:pPr marL="0" indent="0">
              <a:buNone/>
            </a:pPr>
            <a:r>
              <a:rPr lang="en-US" sz="2000" dirty="0"/>
              <a:t>D.  Destroying hardware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12BC4-A772-4B1D-9089-A660D7D5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9/27/2020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447D4-9FDF-4D89-85C5-BE1A8A57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AEF7-B640-413B-B991-5D54AA6A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Motivation/What is Being Solved?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2ACF2-F810-4324-82D5-5D4001AC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BB80-E1FF-4734-B2CF-05C6EE974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AB469A-B3FA-4DEA-A4DB-FB15521A3FAB}"/>
              </a:ext>
            </a:extLst>
          </p:cNvPr>
          <p:cNvSpPr txBox="1"/>
          <p:nvPr/>
        </p:nvSpPr>
        <p:spPr>
          <a:xfrm>
            <a:off x="228600" y="1615858"/>
            <a:ext cx="8153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“… but accurately estimating these quality-efficiency trade-offs requires significant effort for both researchers and practitioners.”</a:t>
            </a:r>
          </a:p>
          <a:p>
            <a:endParaRPr lang="en-US" i="1" dirty="0"/>
          </a:p>
          <a:p>
            <a:r>
              <a:rPr lang="en-US" b="1" u="sng" dirty="0"/>
              <a:t>Time/cost constraints</a:t>
            </a:r>
            <a:r>
              <a:rPr lang="en-US" dirty="0"/>
              <a:t> on validating approximate computing techniques in developmental stage: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Approx. hardware often modeled with power modeling tools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Approx. software often rewritten or manually error injected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3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4CB3D-A006-4CB4-8080-9E6E6980F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Framework/How is it Being Solved?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2D95E-06DB-4771-B9B2-6B95C25EF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42D24-0015-4B28-8E7F-68B270C0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37D64-70DB-42B0-83B7-D4024441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0737F6-3152-49BE-B974-B0BFCE27BEC3}"/>
              </a:ext>
            </a:extLst>
          </p:cNvPr>
          <p:cNvSpPr txBox="1"/>
          <p:nvPr/>
        </p:nvSpPr>
        <p:spPr>
          <a:xfrm>
            <a:off x="228600" y="1691014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“We propose REACT, a modeling framework allowing quick and accurate exploration of the efficiency–accuracy trade-off created by approximate computing.”</a:t>
            </a:r>
          </a:p>
          <a:p>
            <a:endParaRPr lang="en-US" i="1" dirty="0"/>
          </a:p>
          <a:p>
            <a:r>
              <a:rPr lang="en-US" dirty="0"/>
              <a:t>Consists of: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Custom application profiler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Linear energy model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User-directed error injection quality model</a:t>
            </a:r>
          </a:p>
          <a:p>
            <a:endParaRPr lang="en-US" dirty="0"/>
          </a:p>
          <a:p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3102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We Looking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545431"/>
            <a:ext cx="8077200" cy="503793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Type of approximation? Multiple, room for non-conceived methods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Approximation strategy? </a:t>
            </a:r>
            <a:r>
              <a:rPr lang="en-US" sz="1800" b="1" dirty="0">
                <a:ea typeface="Arial" charset="0"/>
                <a:cs typeface="Arial" charset="0"/>
              </a:rPr>
              <a:t>Rapid evaluation of multiple approximation strategies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How is it done? </a:t>
            </a:r>
            <a:r>
              <a:rPr lang="en-US" sz="1800" b="1" dirty="0">
                <a:ea typeface="Arial" charset="0"/>
                <a:cs typeface="Arial" charset="0"/>
              </a:rPr>
              <a:t>Application profiling, energy modeling, error injection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What is being approximated? Instructions and Functions*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How to determine what to approximate? User defined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How much approximation is acceptable? User defined</a:t>
            </a: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800" dirty="0">
                <a:ea typeface="Arial" charset="0"/>
                <a:cs typeface="Arial" charset="0"/>
              </a:rPr>
              <a:t>What applications are being targeted? User defined</a:t>
            </a:r>
            <a:endParaRPr lang="en-US" sz="1800" b="0" i="0" u="none" strike="noStrike" baseline="0" dirty="0">
              <a:latin typeface="CMR12"/>
            </a:endParaRPr>
          </a:p>
          <a:p>
            <a:pPr marL="0" indent="0">
              <a:buNone/>
            </a:pPr>
            <a:endParaRPr lang="en-US" sz="1800" dirty="0">
              <a:ea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02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Profiling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“…the profiler simulates a tournament-style branch predictor and multi-level data cache hierarchy.”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Implemented within Intel’s Pin [7] framework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Groups instructions into categories for energy model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Profiling data aggregated at function level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F4FAE1-31B6-43D2-9FD5-07E88BA42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397624"/>
            <a:ext cx="4466944" cy="23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“REACT uses a simplified linear energy model to estimate the total energy consumption of an application’s execution”</a:t>
            </a: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Captures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cost of architectural &amp; micro-architectural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Captures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static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cost of architectural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Inputs: application profile, energy models, and architectural parameters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Outputs: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precise and approximate energy totals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1AC0FD-17BB-42BD-93D0-F21A4BBCA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457" y="4203442"/>
            <a:ext cx="4499429" cy="192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4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Fine-Grained Approximations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/>
              <a:t>“Fine-grained approximation techniques operate at the event level, replacing </a:t>
            </a:r>
            <a:r>
              <a:rPr lang="en-US" sz="1800" b="1" i="1" dirty="0"/>
              <a:t>individual operations </a:t>
            </a:r>
            <a:r>
              <a:rPr lang="en-US" sz="1800" i="1" dirty="0"/>
              <a:t>with approximate versions.”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Modifies one or more architectural parameter of baseline system.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Ex: model reduces the energy consumption of integer arithmetic operations to model approximate arithmetic instructions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Energy cost is computed in the same way as baseline cost, but using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appropriately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modified architectural parameters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Multiple orthogonal fine-grain approximations can be collected into a set of modified parameters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4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Coarse-Grained Approximations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“Coarse-grained approximation techniques replace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entire application phases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with approximate implementations.” </a:t>
            </a:r>
          </a:p>
          <a:p>
            <a:pPr marL="0" indent="0">
              <a:buNone/>
            </a:pP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Phases restricted to functions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Compute precise baseline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each term affected by coarse approximation by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user-specified factor.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Prorates static cost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according to speed variations introduced by the approximation technique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Technique specific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dynamic invocation and static costs introduced: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Dynamic invocation: (number of invocations) x (per-invocation cost)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Static cost: (power) x (C.P.I) x (Instructions)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9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48A3-AE2E-4F89-9A46-1748D420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Model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6E23-C00E-43B3-9AAF-952AC5AF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“REACT employs a custom linear energy model to estimate the energy savings available through approximation.”</a:t>
            </a:r>
          </a:p>
          <a:p>
            <a:pPr marL="0" indent="0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REACT trades-off the accuracy of existing energy and power modeling tools for the rapid exploration of techniques by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focusing on first-order concerns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Average energy error of 0.87% (0.31%  – 1.38%) when compared to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McPAT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power modeling framework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071C4-A7F5-4E02-83C9-579531F9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F8438-EFBE-2644-8879-B118E18F5451}" type="datetime1">
              <a:rPr lang="en-US" smtClean="0"/>
              <a:t>9/25/2020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0B861-8E79-4C41-8BDF-DB9A6394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19C4-90D7-432D-9592-A629F9A78DC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377857"/>
      </p:ext>
    </p:extLst>
  </p:cSld>
  <p:clrMapOvr>
    <a:masterClrMapping/>
  </p:clrMapOvr>
</p:sld>
</file>

<file path=ppt/theme/theme1.xml><?xml version="1.0" encoding="utf-8"?>
<a:theme xmlns:a="http://schemas.openxmlformats.org/drawingml/2006/main" name="A New Template for IMG Presentations">
  <a:themeElements>
    <a:clrScheme name="Propos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posal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MG Powerpoint " id="{7813AA73-F96A-8341-B532-BEC44681D992}" vid="{0C3EAAFC-D781-FC44-8D1E-E5E507B240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44864</TotalTime>
  <Words>796</Words>
  <Application>Microsoft Office PowerPoint</Application>
  <PresentationFormat>On-screen Show (4:3)</PresentationFormat>
  <Paragraphs>167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CMR12</vt:lpstr>
      <vt:lpstr>Tahoma</vt:lpstr>
      <vt:lpstr>A New Template for IMG Presentations</vt:lpstr>
      <vt:lpstr>REACT: </vt:lpstr>
      <vt:lpstr>Motivation/What is Being Solved?</vt:lpstr>
      <vt:lpstr>Framework/How is it Being Solved?</vt:lpstr>
      <vt:lpstr>What Are We Looking For?</vt:lpstr>
      <vt:lpstr>Application Profiling</vt:lpstr>
      <vt:lpstr>Energy Modeling</vt:lpstr>
      <vt:lpstr>Fine-Grained Approximations</vt:lpstr>
      <vt:lpstr>Coarse-Grained Approximations</vt:lpstr>
      <vt:lpstr>Energy Model Validation</vt:lpstr>
      <vt:lpstr>Quality Modeling</vt:lpstr>
      <vt:lpstr>Quality Modeling</vt:lpstr>
      <vt:lpstr>Taxonomy of Approximations</vt:lpstr>
      <vt:lpstr>Questions?</vt:lpstr>
      <vt:lpstr>Exam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Template for IMG Presentations</dc:title>
  <dc:creator>Jess</dc:creator>
  <cp:lastModifiedBy>timothy dwyer</cp:lastModifiedBy>
  <cp:revision>567</cp:revision>
  <dcterms:created xsi:type="dcterms:W3CDTF">2010-07-12T13:21:39Z</dcterms:created>
  <dcterms:modified xsi:type="dcterms:W3CDTF">2020-09-28T16:28:39Z</dcterms:modified>
</cp:coreProperties>
</file>