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4"/>
  </p:notesMasterIdLst>
  <p:sldIdLst>
    <p:sldId id="256" r:id="rId3"/>
    <p:sldId id="291" r:id="rId4"/>
    <p:sldId id="266" r:id="rId5"/>
    <p:sldId id="297" r:id="rId6"/>
    <p:sldId id="298" r:id="rId7"/>
    <p:sldId id="302" r:id="rId8"/>
    <p:sldId id="274" r:id="rId9"/>
    <p:sldId id="278" r:id="rId10"/>
    <p:sldId id="301" r:id="rId11"/>
    <p:sldId id="300" r:id="rId12"/>
    <p:sldId id="299" r:id="rId13"/>
    <p:sldId id="292" r:id="rId14"/>
    <p:sldId id="293" r:id="rId15"/>
    <p:sldId id="294" r:id="rId16"/>
    <p:sldId id="295" r:id="rId17"/>
    <p:sldId id="296" r:id="rId18"/>
    <p:sldId id="286" r:id="rId19"/>
    <p:sldId id="287" r:id="rId20"/>
    <p:sldId id="288" r:id="rId21"/>
    <p:sldId id="289" r:id="rId22"/>
    <p:sldId id="290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8" y="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dfba73f9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9dfba73f9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81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09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48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43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47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dfbcf0030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dfbcf0030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dfba73f91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9dfba73f91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9dfba73f91_0_555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dfba73f91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9dfba73f91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9dfba73f91_0_561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dfba73f91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9dfba73f91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9dfba73f91_0_56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dfba73f91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9dfba73f91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fba73f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dfba73f9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9dfba73f91_0_44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8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fba73f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dfba73f9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9dfba73f91_0_44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fba73f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dfba73f9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9dfba73f91_0_44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29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fba73f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dfba73f9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9dfba73f91_0_44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72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fba73f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9dfba73f9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9dfba73f91_0_446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72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dfba73f91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9dfba73f91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9dfba73f91_0_481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56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dfba73f91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9dfba73f91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9dfba73f91_0_517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fbcf0030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dfbcf0030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9dfbcf0030_1_184:notes"/>
          <p:cNvSpPr txBox="1">
            <a:spLocks noGrp="1"/>
          </p:cNvSpPr>
          <p:nvPr>
            <p:ph type="sldNum" idx="12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59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9" y="1524"/>
            <a:ext cx="9141288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71298" y="1676188"/>
            <a:ext cx="8272800" cy="1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71299" y="3095756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2"/>
            <a:ext cx="9141288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" y="1524"/>
            <a:ext cx="9141288" cy="5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2"/>
            <a:ext cx="9141288" cy="51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786685" y="1136854"/>
            <a:ext cx="217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OR UNIT NAME. DELETE FROM MASTER SLIDE IF N/A</a:t>
            </a:r>
            <a:endParaRPr sz="1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71298" y="2140561"/>
            <a:ext cx="8272800" cy="1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871299" y="3560129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293821" y="2142597"/>
            <a:ext cx="7763700" cy="2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2"/>
          </p:nvPr>
        </p:nvSpPr>
        <p:spPr>
          <a:xfrm>
            <a:off x="293821" y="1500290"/>
            <a:ext cx="77637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293821" y="2583842"/>
            <a:ext cx="36576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3657600" lvl="7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marL="4114800" lvl="8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196158" y="2583842"/>
            <a:ext cx="36576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3657600" lvl="7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marL="4114800" lvl="8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293821" y="2301454"/>
            <a:ext cx="3657600" cy="24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4"/>
          </p:nvPr>
        </p:nvSpPr>
        <p:spPr>
          <a:xfrm>
            <a:off x="4196158" y="2301454"/>
            <a:ext cx="3657600" cy="24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5"/>
          </p:nvPr>
        </p:nvSpPr>
        <p:spPr>
          <a:xfrm>
            <a:off x="293821" y="1500290"/>
            <a:ext cx="77637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0">
            <a:alphaModFix/>
          </a:blip>
          <a:srcRect b="90036"/>
          <a:stretch/>
        </p:blipFill>
        <p:spPr>
          <a:xfrm>
            <a:off x="0" y="2205"/>
            <a:ext cx="9144000" cy="51240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89956" y="893853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89956" y="1722826"/>
            <a:ext cx="75564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rgbClr val="EDB184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rgbClr val="EDB184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rgbClr val="EDB184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2A9AFE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2A9AFE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771181" y="1614243"/>
            <a:ext cx="82116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Quality of Service Profiling</a:t>
            </a:r>
            <a:endParaRPr dirty="0"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771181" y="2743293"/>
            <a:ext cx="86814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dirty="0"/>
              <a:t>By: Sasa Misailovic, Stelios Sidiroglou, Henry Hoffmann, Martin Rinard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Presented By: Marco A. Kalnay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7ACF2D-3ABD-4ADD-AE85-BC3F96BEC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21" y="1564105"/>
            <a:ext cx="7763700" cy="3189692"/>
          </a:xfrm>
        </p:spPr>
        <p:txBody>
          <a:bodyPr/>
          <a:lstStyle/>
          <a:p>
            <a:r>
              <a:rPr lang="en-US" dirty="0"/>
              <a:t>For Quality of Service, smaller is better</a:t>
            </a:r>
          </a:p>
          <a:p>
            <a:r>
              <a:rPr lang="en-US" dirty="0"/>
              <a:t>For Speedup, larger is better</a:t>
            </a:r>
          </a:p>
          <a:p>
            <a:r>
              <a:rPr lang="en-US" dirty="0"/>
              <a:t>Multiple loop profiling results using 0.1 quality of service bound.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73A89D-95AB-4F4F-84E0-7E29CFD1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7649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Single loop profiling results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C6BF5-729E-4889-9E4D-B3AA259B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66" y="1417350"/>
            <a:ext cx="7525867" cy="3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Single loop profiling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1226D-ACB6-4803-8DD6-34FE8D58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57" y="1417350"/>
            <a:ext cx="6266285" cy="34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Single loop profiling results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BDE55-34D9-4B39-B959-D3D24ED1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76" y="1417350"/>
            <a:ext cx="5577448" cy="3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Multiple loop profiling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D90EA-A4FB-4071-8FF6-322EC9A1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8" y="1417350"/>
            <a:ext cx="7567863" cy="36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Multiple loop profiling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7A1A1-0B1C-470A-B8F0-F8BFAB7F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2" y="1417350"/>
            <a:ext cx="7164216" cy="36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3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289950" y="580350"/>
            <a:ext cx="8753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Results: </a:t>
            </a:r>
            <a:r>
              <a:rPr lang="en-US" sz="3200" dirty="0"/>
              <a:t>Multiple loop profiling results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3EEE4-BD5B-407A-8F17-E817D740C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69" y="1627476"/>
            <a:ext cx="7846061" cy="9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793806" y="2153253"/>
            <a:ext cx="7556400" cy="83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 1</a:t>
            </a:r>
            <a:endParaRPr/>
          </a:p>
        </p:txBody>
      </p:sp>
      <p:sp>
        <p:nvSpPr>
          <p:cNvPr id="300" name="Google Shape;300;p53"/>
          <p:cNvSpPr txBox="1">
            <a:spLocks noGrp="1"/>
          </p:cNvSpPr>
          <p:nvPr>
            <p:ph type="body" idx="1"/>
          </p:nvPr>
        </p:nvSpPr>
        <p:spPr>
          <a:xfrm>
            <a:off x="458484" y="1400039"/>
            <a:ext cx="72876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dirty="0"/>
              <a:t>What loops gain the most benefits from perfortation?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A) </a:t>
            </a:r>
            <a:r>
              <a:rPr lang="en-US" dirty="0"/>
              <a:t>All loops</a:t>
            </a:r>
            <a:endParaRPr dirty="0"/>
          </a:p>
          <a:p>
            <a:pPr marL="457200" lvl="1" indent="-228600"/>
            <a:r>
              <a:rPr lang="en" dirty="0"/>
              <a:t>B</a:t>
            </a:r>
            <a:r>
              <a:rPr lang="en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sz="1800" dirty="0">
                <a:solidFill>
                  <a:srgbClr val="FF0000"/>
                </a:solidFill>
              </a:rPr>
              <a:t>oops that performed redundant sub-computations in heuristic searches over a complicated search space.</a:t>
            </a:r>
            <a:endParaRPr lang="en"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C) Loops with little computations inside of them.</a:t>
            </a:r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D) loops with</a:t>
            </a:r>
            <a:r>
              <a:rPr lang="en-US" sz="1800" dirty="0"/>
              <a:t> hard logical correctness and long dependence chains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 2</a:t>
            </a:r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"/>
          </p:nvPr>
        </p:nvSpPr>
        <p:spPr>
          <a:xfrm>
            <a:off x="458484" y="1400039"/>
            <a:ext cx="77868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dirty="0"/>
              <a:t>What is an issue with current profiler used by programers?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A) </a:t>
            </a:r>
            <a:r>
              <a:rPr lang="en-US" dirty="0">
                <a:solidFill>
                  <a:srgbClr val="FF0000"/>
                </a:solidFill>
              </a:rPr>
              <a:t>They only focus on performance end.</a:t>
            </a:r>
            <a:endParaRPr dirty="0">
              <a:solidFill>
                <a:srgbClr val="FF0000"/>
              </a:solidFill>
            </a:endParaRPr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B) </a:t>
            </a:r>
            <a:r>
              <a:rPr lang="en-US" dirty="0"/>
              <a:t>They only focus on quality of service end.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C) </a:t>
            </a:r>
            <a:r>
              <a:rPr lang="en-US" dirty="0"/>
              <a:t>They are no issues with current profilers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D) They focus both on performance and quality of service.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89950" y="1302025"/>
            <a:ext cx="85308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dirty="0"/>
              <a:t>Loop Perforation: Transforming loops to only execute a subset of their iterations.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dirty="0"/>
              <a:t>Quality of Service: the description or measurement of the overall performance of a service.</a:t>
            </a:r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89949" y="580350"/>
            <a:ext cx="8462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Definitions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9603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 3</a:t>
            </a:r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1"/>
          </p:nvPr>
        </p:nvSpPr>
        <p:spPr>
          <a:xfrm>
            <a:off x="458485" y="1400039"/>
            <a:ext cx="80181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dirty="0"/>
              <a:t>Perforated loops will always gain these benefits?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A) </a:t>
            </a:r>
            <a:r>
              <a:rPr lang="en-US" dirty="0"/>
              <a:t>Quality of Service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B) </a:t>
            </a:r>
            <a:r>
              <a:rPr lang="en-US" dirty="0"/>
              <a:t>Speedup</a:t>
            </a:r>
            <a:endParaRPr dirty="0"/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C) Both A) and B)</a:t>
            </a:r>
          </a:p>
          <a:p>
            <a:pPr marL="457200" lvl="1" indent="-228600" algn="l" rtl="0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" dirty="0"/>
              <a:t>D) </a:t>
            </a:r>
            <a:r>
              <a:rPr lang="en" dirty="0">
                <a:solidFill>
                  <a:srgbClr val="FF0000"/>
                </a:solidFill>
              </a:rPr>
              <a:t>None of the above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89950" y="1302025"/>
            <a:ext cx="85308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800" dirty="0"/>
              <a:t>Problem: Performance optimization is important in software engineering. Profilers are generally used to assist in the optimization of computations and sub-computations. However, existing profilers address the only the performance side of the trade off.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8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800" dirty="0"/>
              <a:t>Solution: to present  “a new quality of service profiler that is designed to help developers identify promising optimization opportunities in such computations.” This profiler considers sub-computations that: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600" dirty="0"/>
              <a:t>1) increase performance, 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600" dirty="0"/>
              <a:t>2) may produce a different result , but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600" dirty="0"/>
              <a:t>3) still maintain acceptable quality of service. 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sz="1400" dirty="0"/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89949" y="580350"/>
            <a:ext cx="8462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Paper Summary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89950" y="1302025"/>
            <a:ext cx="85308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800" dirty="0"/>
              <a:t>The goals is to reduce the number of loop iterations, so to perform less computational work, which may improve performance of the computation. However, a different result may be produced.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8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800" dirty="0"/>
              <a:t>The profiler first goes though each individual loop (that takes up a significant amount of time), determines which ones can be perforated and perforates the loop and records the results of the perforation individually.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600" dirty="0"/>
              <a:t>Critical Loops are ignored.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8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800" dirty="0"/>
              <a:t>The profiler then “explores potential interactions between perforated loops” and based off a quality of service requirement and goes through the possible solution space.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600" dirty="0"/>
              <a:t>Current algorithm uses cost/benefit analysis of performance and quality of service.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6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4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4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400" dirty="0"/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89949" y="580350"/>
            <a:ext cx="8462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How the Profiler deals with Loop Perforations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1615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89950" y="1302025"/>
            <a:ext cx="6206100" cy="326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600" dirty="0"/>
              <a:t>To measure the results of the loop perforations, an output of the original application is compared to the output of the perforated loop application and the difference is measured by a non-negative number. Zero means no difference, while a large number means a large difference.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lang="en-US" sz="16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600" dirty="0"/>
              <a:t>Closer d is to zero the less the perforations distorts the output. d measure the absolute error that loop perforation induces.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6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600" dirty="0"/>
              <a:t>By default, the equation weighs each component equally, but it is possible to modify the weight.</a:t>
            </a:r>
            <a:endParaRPr lang="en-US" sz="1800" dirty="0"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endParaRPr lang="en-US" sz="1400" dirty="0"/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89949" y="580350"/>
            <a:ext cx="8462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Quality of Service in the Profiler</a:t>
            </a:r>
            <a:endParaRPr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A87F7-FEC2-41CC-BC27-C45DA4C9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302025"/>
            <a:ext cx="2647950" cy="93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D2998-066F-4BBE-BADA-AABF1AB0B0C2}"/>
              </a:ext>
            </a:extLst>
          </p:cNvPr>
          <p:cNvSpPr txBox="1"/>
          <p:nvPr/>
        </p:nvSpPr>
        <p:spPr>
          <a:xfrm>
            <a:off x="6880076" y="2397021"/>
            <a:ext cx="140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 = distortion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9F9AA-B34B-4C54-BBC1-A99F7F6C66CD}"/>
              </a:ext>
            </a:extLst>
          </p:cNvPr>
          <p:cNvSpPr txBox="1"/>
          <p:nvPr/>
        </p:nvSpPr>
        <p:spPr>
          <a:xfrm>
            <a:off x="6880076" y="2683878"/>
            <a:ext cx="197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 = unmodified execution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D5B1E-CA97-4DA4-A37F-6F00DEE7438E}"/>
              </a:ext>
            </a:extLst>
          </p:cNvPr>
          <p:cNvSpPr txBox="1"/>
          <p:nvPr/>
        </p:nvSpPr>
        <p:spPr>
          <a:xfrm>
            <a:off x="6880076" y="3197234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o(hat) = perforated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417432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89950" y="1302025"/>
            <a:ext cx="4907692" cy="326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900"/>
              <a:buChar char="■"/>
            </a:pPr>
            <a:r>
              <a:rPr lang="en-US" sz="1600" dirty="0"/>
              <a:t>Implemented as an LLVM compiler pass and written in C/C++ code.</a:t>
            </a:r>
          </a:p>
          <a:p>
            <a:pPr marL="685800" lvl="1" indent="-190500">
              <a:spcBef>
                <a:spcPts val="0"/>
              </a:spcBef>
              <a:buSzPts val="900"/>
            </a:pPr>
            <a:r>
              <a:rPr lang="en-US" sz="1400" dirty="0"/>
              <a:t>However, can be written is an language for which an LLVM front end exists.</a:t>
            </a:r>
          </a:p>
          <a:p>
            <a:pPr marL="685800" lvl="1" indent="-190500">
              <a:spcBef>
                <a:spcPts val="0"/>
              </a:spcBef>
              <a:buSzPts val="900"/>
            </a:pPr>
            <a:endParaRPr lang="en-US" sz="1400" dirty="0"/>
          </a:p>
          <a:p>
            <a:pPr marL="228600" indent="-190500">
              <a:spcBef>
                <a:spcPts val="0"/>
              </a:spcBef>
              <a:buSzPts val="900"/>
            </a:pPr>
            <a:r>
              <a:rPr lang="en-US" sz="1600" dirty="0"/>
              <a:t>The perforation rate (r) determines the percentage of iterations that the perforated loop skips.</a:t>
            </a:r>
          </a:p>
          <a:p>
            <a:pPr marL="228600" indent="-190500">
              <a:spcBef>
                <a:spcPts val="0"/>
              </a:spcBef>
              <a:buSzPts val="900"/>
            </a:pPr>
            <a:endParaRPr lang="en-US" sz="1600" dirty="0"/>
          </a:p>
          <a:p>
            <a:pPr marL="228600" indent="-190500">
              <a:spcBef>
                <a:spcPts val="0"/>
              </a:spcBef>
              <a:buSzPts val="900"/>
            </a:pPr>
            <a:r>
              <a:rPr lang="en-US" sz="1600" dirty="0"/>
              <a:t>Modulo perforation transforms the loop to perform every nth iteration.</a:t>
            </a:r>
          </a:p>
          <a:p>
            <a:pPr marL="228600" indent="-190500">
              <a:spcBef>
                <a:spcPts val="0"/>
              </a:spcBef>
              <a:buSzPts val="900"/>
            </a:pPr>
            <a:endParaRPr lang="en-US" sz="1600" dirty="0"/>
          </a:p>
          <a:p>
            <a:pPr marL="228600" indent="-190500">
              <a:spcBef>
                <a:spcPts val="0"/>
              </a:spcBef>
              <a:buSzPts val="900"/>
            </a:pPr>
            <a:r>
              <a:rPr lang="en-US" sz="1600" dirty="0"/>
              <a:t>All of the experimental results in this paper use modulo perforation with an n of 2 and a perforation rate of ½.</a:t>
            </a:r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89949" y="580350"/>
            <a:ext cx="8462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Loop Perforation</a:t>
            </a:r>
            <a:endParaRPr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0823B-AE45-4902-97C2-A3A51266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889" y="2309515"/>
            <a:ext cx="3165159" cy="38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11931-54A5-44A2-846D-DDD6B7523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9" y="1546739"/>
            <a:ext cx="3285219" cy="382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EA57D-C440-4BE7-9C61-BC39E9528199}"/>
              </a:ext>
            </a:extLst>
          </p:cNvPr>
          <p:cNvSpPr txBox="1"/>
          <p:nvPr/>
        </p:nvSpPr>
        <p:spPr>
          <a:xfrm>
            <a:off x="5586889" y="1291044"/>
            <a:ext cx="187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Original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3063D-EAEB-429A-90A1-93018AFD7705}"/>
              </a:ext>
            </a:extLst>
          </p:cNvPr>
          <p:cNvSpPr txBox="1"/>
          <p:nvPr/>
        </p:nvSpPr>
        <p:spPr>
          <a:xfrm>
            <a:off x="5586889" y="2058130"/>
            <a:ext cx="187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Perforated loop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3F1B3-4CD0-41C7-A0DA-8E86110B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889" y="2942902"/>
            <a:ext cx="3165159" cy="4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8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Results</a:t>
            </a:r>
            <a:endParaRPr dirty="0"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306075" y="1228000"/>
            <a:ext cx="7289100" cy="3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/>
              <a:t>The author’s results show that by using loop perforations a benchmark (PARSEC benchmarks) performance can be increased by a factor of two or three, while only incurring a lose of less than 10%. 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 lang="en-US" sz="1600" dirty="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/>
              <a:t>Loops that saw the most improvement were loops that “performed redundant sub-computations in heuristic searches over a complicated search space.”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 lang="en-US" sz="1600" dirty="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/>
              <a:t>The authors do note that not all loop perforation will produce positive results sometime it can cause a degradation of results or fail to make any improvements.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 lang="en-US" sz="1600" dirty="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/>
              <a:t>Computations with “hard logical correctness and long dependence chains” are not optimal for loop perforations. </a:t>
            </a:r>
          </a:p>
        </p:txBody>
      </p:sp>
    </p:spTree>
    <p:extLst>
      <p:ext uri="{BB962C8B-B14F-4D97-AF65-F5344CB8AC3E}">
        <p14:creationId xmlns:p14="http://schemas.microsoft.com/office/powerpoint/2010/main" val="239602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289956" y="580344"/>
            <a:ext cx="7634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Benchmarks used (PARSEC)</a:t>
            </a:r>
            <a:endParaRPr dirty="0"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458471" y="1236456"/>
            <a:ext cx="80301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/>
              <a:t>X264: performs Media application performs H.264 encoding on a video stream</a:t>
            </a: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 lang="en-US" sz="1600" dirty="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 sz="1600" dirty="0" err="1"/>
              <a:t>Streamcluster</a:t>
            </a:r>
            <a:r>
              <a:rPr lang="en-US" sz="1600" dirty="0"/>
              <a:t>: Data mining application that solves the online clustering problem</a:t>
            </a:r>
          </a:p>
          <a:p>
            <a:pPr marL="685800" lvl="1" indent="-203200">
              <a:spcBef>
                <a:spcPts val="0"/>
              </a:spcBef>
              <a:buSzPts val="1100"/>
            </a:pPr>
            <a:r>
              <a:rPr lang="en-US" sz="1400" dirty="0"/>
              <a:t>Perforated loop version can potential perform better than the unmodified version.</a:t>
            </a:r>
          </a:p>
          <a:p>
            <a:pPr marL="685800" lvl="1" indent="-203200">
              <a:spcBef>
                <a:spcPts val="0"/>
              </a:spcBef>
              <a:buSzPts val="1100"/>
            </a:pPr>
            <a:endParaRPr lang="en-US" sz="1400" dirty="0"/>
          </a:p>
          <a:p>
            <a:pPr marL="228600" indent="-203200">
              <a:spcBef>
                <a:spcPts val="0"/>
              </a:spcBef>
              <a:buSzPts val="1100"/>
            </a:pPr>
            <a:r>
              <a:rPr lang="en-US" sz="1600" dirty="0"/>
              <a:t>Swaptions: Financial analysis application using Monte-Carlo</a:t>
            </a:r>
          </a:p>
          <a:p>
            <a:pPr marL="228600" indent="-203200">
              <a:spcBef>
                <a:spcPts val="0"/>
              </a:spcBef>
              <a:buSzPts val="1100"/>
            </a:pPr>
            <a:endParaRPr lang="en-US" sz="1600" dirty="0"/>
          </a:p>
          <a:p>
            <a:pPr marL="228600" indent="-203200">
              <a:spcBef>
                <a:spcPts val="0"/>
              </a:spcBef>
              <a:buSzPts val="1100"/>
            </a:pPr>
            <a:r>
              <a:rPr lang="en-US" sz="1600" dirty="0"/>
              <a:t>Cannel: Engineering application using simulated annealing</a:t>
            </a:r>
          </a:p>
          <a:p>
            <a:pPr marL="228600" indent="-203200">
              <a:spcBef>
                <a:spcPts val="0"/>
              </a:spcBef>
              <a:buSzPts val="1100"/>
            </a:pPr>
            <a:endParaRPr lang="en-US" sz="1600" dirty="0"/>
          </a:p>
          <a:p>
            <a:pPr marL="228600" indent="-203200">
              <a:spcBef>
                <a:spcPts val="0"/>
              </a:spcBef>
              <a:buSzPts val="1100"/>
            </a:pPr>
            <a:r>
              <a:rPr lang="en-US" sz="1600" dirty="0" err="1"/>
              <a:t>Blackscholes</a:t>
            </a:r>
            <a:r>
              <a:rPr lang="en-US" sz="1600" dirty="0"/>
              <a:t>: Financial analysis application</a:t>
            </a:r>
          </a:p>
          <a:p>
            <a:pPr marL="228600" indent="-203200">
              <a:spcBef>
                <a:spcPts val="0"/>
              </a:spcBef>
              <a:buSzPts val="1100"/>
            </a:pPr>
            <a:endParaRPr lang="en-US" sz="1600" dirty="0"/>
          </a:p>
          <a:p>
            <a:pPr marL="311150" indent="-285750">
              <a:spcBef>
                <a:spcPts val="0"/>
              </a:spcBef>
              <a:buSzPts val="1100"/>
            </a:pPr>
            <a:r>
              <a:rPr lang="en-US" sz="1600" dirty="0" err="1"/>
              <a:t>Bodytracking</a:t>
            </a:r>
            <a:r>
              <a:rPr lang="en-US" sz="1600" dirty="0"/>
              <a:t>: Computer vision application to track the movement of a human</a:t>
            </a:r>
          </a:p>
          <a:p>
            <a:pPr marL="311150" indent="-285750">
              <a:spcBef>
                <a:spcPts val="0"/>
              </a:spcBef>
              <a:buSzPts val="1100"/>
            </a:pPr>
            <a:endParaRPr lang="en-US" sz="1600" dirty="0"/>
          </a:p>
          <a:p>
            <a:pPr marL="311150" indent="-285750">
              <a:spcBef>
                <a:spcPts val="0"/>
              </a:spcBef>
              <a:buSzPts val="1100"/>
            </a:pPr>
            <a:r>
              <a:rPr lang="en-US" sz="1600" dirty="0"/>
              <a:t>Ferret: Search application performs content-based similarity search on an image database.</a:t>
            </a: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7ACF2D-3ABD-4ADD-AE85-BC3F96BEC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56" y="1312353"/>
            <a:ext cx="7763700" cy="3189692"/>
          </a:xfrm>
        </p:spPr>
        <p:txBody>
          <a:bodyPr/>
          <a:lstStyle/>
          <a:p>
            <a:r>
              <a:rPr lang="en-US" sz="1600" dirty="0"/>
              <a:t>First Column (Function): Name of the function</a:t>
            </a:r>
          </a:p>
          <a:p>
            <a:r>
              <a:rPr lang="en-US" sz="1600" dirty="0"/>
              <a:t>Second Column (Instruction %): the percentage of the (dynamically executed) instructions in the loop for the profiling run. Percentages can go over 100% because of both </a:t>
            </a:r>
            <a:r>
              <a:rPr lang="en-US" sz="1600" dirty="0" err="1"/>
              <a:t>interprocedural</a:t>
            </a:r>
            <a:r>
              <a:rPr lang="en-US" sz="1600" dirty="0"/>
              <a:t> and intraprocedural loop nesting.</a:t>
            </a:r>
          </a:p>
          <a:p>
            <a:r>
              <a:rPr lang="en-US" sz="1600" dirty="0"/>
              <a:t>Third Column(Quality of Service): Ex 0.5 = 50% difference between perforated and original output. “-” means crash or unacceptable output.</a:t>
            </a:r>
          </a:p>
          <a:p>
            <a:r>
              <a:rPr lang="en-US" sz="1600" dirty="0"/>
              <a:t>Fourth Column(Speedup): Greater than 1 = speedup compared to the original application. Less than 1 slower than original application.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73A89D-95AB-4F4F-84E0-7E29CFD1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the tables</a:t>
            </a:r>
          </a:p>
        </p:txBody>
      </p:sp>
    </p:spTree>
    <p:extLst>
      <p:ext uri="{BB962C8B-B14F-4D97-AF65-F5344CB8AC3E}">
        <p14:creationId xmlns:p14="http://schemas.microsoft.com/office/powerpoint/2010/main" val="2811115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E Theme Slide Deck">
  <a:themeElements>
    <a:clrScheme name="Custom 7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984</Words>
  <Application>Microsoft Office PowerPoint</Application>
  <PresentationFormat>On-screen Show (16:9)</PresentationFormat>
  <Paragraphs>119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Noto Sans Symbols</vt:lpstr>
      <vt:lpstr>Rockwell</vt:lpstr>
      <vt:lpstr>Simple Light</vt:lpstr>
      <vt:lpstr>PNE Theme Slide Deck</vt:lpstr>
      <vt:lpstr>Quality of Service Profiling</vt:lpstr>
      <vt:lpstr>Definitions</vt:lpstr>
      <vt:lpstr>Paper Summary</vt:lpstr>
      <vt:lpstr>How the Profiler deals with Loop Perforations</vt:lpstr>
      <vt:lpstr>Quality of Service in the Profiler</vt:lpstr>
      <vt:lpstr>Loop Perforation</vt:lpstr>
      <vt:lpstr>General Results</vt:lpstr>
      <vt:lpstr>Benchmarks used (PARSEC)</vt:lpstr>
      <vt:lpstr>How to read the tables</vt:lpstr>
      <vt:lpstr>Results</vt:lpstr>
      <vt:lpstr>Results: Single loop profiling results</vt:lpstr>
      <vt:lpstr>Results: Single loop profiling results</vt:lpstr>
      <vt:lpstr>Results: Single loop profiling results</vt:lpstr>
      <vt:lpstr>Results: Multiple loop profiling results</vt:lpstr>
      <vt:lpstr>Results: Multiple loop profiling results</vt:lpstr>
      <vt:lpstr>Results: Multiple loop profiling results</vt:lpstr>
      <vt:lpstr>Questions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Type Inference for Flexible Approximate Programming </dc:title>
  <dc:creator>MarcoAurelioKalnay</dc:creator>
  <cp:lastModifiedBy>Kalnay,Marco A</cp:lastModifiedBy>
  <cp:revision>32</cp:revision>
  <dcterms:modified xsi:type="dcterms:W3CDTF">2020-11-04T16:11:11Z</dcterms:modified>
</cp:coreProperties>
</file>