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1"/>
  </p:notesMasterIdLst>
  <p:sldIdLst>
    <p:sldId id="256" r:id="rId2"/>
    <p:sldId id="265" r:id="rId3"/>
    <p:sldId id="273" r:id="rId4"/>
    <p:sldId id="284" r:id="rId5"/>
    <p:sldId id="259" r:id="rId6"/>
    <p:sldId id="267" r:id="rId7"/>
    <p:sldId id="266" r:id="rId8"/>
    <p:sldId id="261" r:id="rId9"/>
    <p:sldId id="285" r:id="rId10"/>
    <p:sldId id="260" r:id="rId11"/>
    <p:sldId id="286" r:id="rId12"/>
    <p:sldId id="274" r:id="rId13"/>
    <p:sldId id="275" r:id="rId14"/>
    <p:sldId id="262" r:id="rId15"/>
    <p:sldId id="269" r:id="rId16"/>
    <p:sldId id="270" r:id="rId17"/>
    <p:sldId id="271" r:id="rId18"/>
    <p:sldId id="272" r:id="rId19"/>
    <p:sldId id="268" r:id="rId20"/>
    <p:sldId id="276" r:id="rId21"/>
    <p:sldId id="279" r:id="rId22"/>
    <p:sldId id="278" r:id="rId23"/>
    <p:sldId id="280" r:id="rId24"/>
    <p:sldId id="277" r:id="rId25"/>
    <p:sldId id="263" r:id="rId26"/>
    <p:sldId id="264" r:id="rId27"/>
    <p:sldId id="281" r:id="rId28"/>
    <p:sldId id="283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129DE-8F1D-6757-46F8-C97DE924D309}" v="48" dt="2020-11-13T00:55:32.851"/>
    <p1510:client id="{25CA8AD8-6E17-294B-4A2A-BC8EA28E8953}" v="1676" dt="2020-11-13T00:51:15.943"/>
    <p1510:client id="{510096FC-CF35-335B-0BAD-9697EA47BCF6}" v="12" dt="2020-11-11T18:50:24.479"/>
    <p1510:client id="{69A14033-4160-AAC1-9C94-60B1913E7AB8}" v="581" dt="2020-11-12T05:06:53.039"/>
    <p1510:client id="{7356059F-C863-EA55-2EA6-E30ED490A83E}" v="755" dt="2020-11-12T01:09:58.119"/>
    <p1510:client id="{9CA5C0E7-13A2-606A-11DA-1007747C7FE8}" v="29" dt="2020-11-12T18:14:51.325"/>
    <p1510:client id="{A667B534-96E6-A4E2-3250-5CA08B154B92}" v="1443" dt="2020-11-12T00:48:43.737"/>
    <p1510:client id="{C75E3DF3-2562-3D0C-FA8D-B62AF7C8FA01}" v="5288" dt="2020-11-12T23:45:02.104"/>
    <p1510:client id="{E0134C00-6271-F787-D020-6A528025C2FC}" v="4933" dt="2020-11-13T02:34:40.407"/>
    <p1510:client id="{FE238812-482D-40FF-9BD9-8529914D939B}" v="455" dt="2020-11-12T04:49:40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E032A-0C9A-44F1-A9A2-2069C492D6CB}" type="datetimeFigureOut">
              <a:rPr lang="en-US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6C0C-7105-4C89-B592-98C2F531AF4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Rabin: Intro, Design, Implementation, </a:t>
            </a:r>
            <a:r>
              <a:rPr lang="en-US"/>
              <a:t>Discussion</a:t>
            </a:r>
          </a:p>
          <a:p>
            <a:r>
              <a:rPr lang="en-US"/>
              <a:t>Tomasz</a:t>
            </a:r>
            <a:r>
              <a:rPr lang="en-US">
                <a:cs typeface="Calibri"/>
              </a:rPr>
              <a:t>: </a:t>
            </a:r>
            <a:r>
              <a:rPr lang="en-US"/>
              <a:t>Overview, Evaluation, Conclusion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6C0C-7105-4C89-B592-98C2F531AF4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6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8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05" y="2099733"/>
            <a:ext cx="8825658" cy="2677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>
                <a:solidFill>
                  <a:schemeClr val="tx2">
                    <a:lumMod val="75000"/>
                  </a:schemeClr>
                </a:solidFill>
                <a:ea typeface="+mj-lt"/>
                <a:cs typeface="+mj-lt"/>
              </a:rPr>
              <a:t>IncApprox: A Data Analytics System for Incremental Approximate Computing</a:t>
            </a:r>
            <a:endParaRPr lang="en-US" sz="4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3709" y="4777380"/>
            <a:ext cx="8825658" cy="13646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By: Dhanya R Krishnan, Do Le Quoc, Pramod </a:t>
            </a:r>
            <a:r>
              <a:rPr lang="en-US" err="1">
                <a:solidFill>
                  <a:schemeClr val="tx2"/>
                </a:solidFill>
                <a:ea typeface="+mn-lt"/>
                <a:cs typeface="+mn-lt"/>
              </a:rPr>
              <a:t>Bhatotia</a:t>
            </a:r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, Christof Fetzer, Rodrigo Rodrigues, </a:t>
            </a:r>
            <a:r>
              <a:rPr lang="en-US" b="1">
                <a:ea typeface="+mn-lt"/>
                <a:cs typeface="+mn-lt"/>
              </a:rPr>
              <a:t>TU DRESDEN, GERMANY</a:t>
            </a:r>
            <a:endParaRPr lang="en-US">
              <a:ea typeface="+mn-lt"/>
              <a:cs typeface="+mn-lt"/>
            </a:endParaRPr>
          </a:p>
          <a:p>
            <a:r>
              <a:rPr lang="en-US">
                <a:solidFill>
                  <a:schemeClr val="tx2"/>
                </a:solidFill>
              </a:rPr>
              <a:t>Presented by: Rabin Acharya, </a:t>
            </a:r>
            <a:r>
              <a:rPr lang="en-US" err="1">
                <a:solidFill>
                  <a:schemeClr val="tx2"/>
                </a:solidFill>
              </a:rPr>
              <a:t>TOmasz</a:t>
            </a:r>
            <a:r>
              <a:rPr lang="en-US">
                <a:solidFill>
                  <a:schemeClr val="tx2"/>
                </a:solidFill>
              </a:rPr>
              <a:t> Wiercioch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65DE-4147-4C0E-AFCE-B41A2DA8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Design of IncApprox -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F4DE-48F4-4D8D-B9F3-2410D01D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04890"/>
            <a:ext cx="6397313" cy="43531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Algorithm computes the streaming </a:t>
            </a:r>
            <a:r>
              <a:rPr lang="en-US" b="1">
                <a:ea typeface="+mn-lt"/>
                <a:cs typeface="+mn-lt"/>
              </a:rPr>
              <a:t>query</a:t>
            </a:r>
            <a:r>
              <a:rPr lang="en-US">
                <a:ea typeface="+mn-lt"/>
                <a:cs typeface="+mn-lt"/>
              </a:rPr>
              <a:t> as a sliding window over the input data stream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user-specified query </a:t>
            </a:r>
            <a:r>
              <a:rPr lang="en-US" b="1"/>
              <a:t>budget</a:t>
            </a:r>
            <a:r>
              <a:rPr lang="en-US"/>
              <a:t> is used to derive the sample size using a cost function.</a:t>
            </a:r>
          </a:p>
          <a:p>
            <a:pPr>
              <a:lnSpc>
                <a:spcPct val="90000"/>
              </a:lnSpc>
            </a:pPr>
            <a:r>
              <a:rPr lang="en-US"/>
              <a:t>First, the computation window is adjusted to t</a:t>
            </a:r>
            <a:r>
              <a:rPr lang="en-US" baseline="-25000"/>
              <a:t>1</a:t>
            </a:r>
            <a:r>
              <a:rPr lang="en-US"/>
              <a:t> and the old data items are removed.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FDBF9A-78BF-4C9A-8F95-9D846C13C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" t="6130" r="207" b="4598"/>
          <a:stretch/>
        </p:blipFill>
        <p:spPr>
          <a:xfrm>
            <a:off x="7646760" y="2938676"/>
            <a:ext cx="4359632" cy="212348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50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65DE-4147-4C0E-AFCE-B41A2DA8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Design of IncApprox -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F4DE-48F4-4D8D-B9F3-2410D01D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67" y="2280771"/>
            <a:ext cx="6485696" cy="4155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Next, the new incoming data is read in the window after which </a:t>
            </a:r>
            <a:r>
              <a:rPr lang="en-US" b="1" i="1"/>
              <a:t>stratified reservoir sampling</a:t>
            </a:r>
            <a:r>
              <a:rPr lang="en-US"/>
              <a:t> is performed to select a sample </a:t>
            </a:r>
          </a:p>
          <a:p>
            <a:pPr lvl="1">
              <a:lnSpc>
                <a:spcPct val="90000"/>
              </a:lnSpc>
            </a:pPr>
            <a:r>
              <a:rPr lang="en-US"/>
              <a:t>Uses a </a:t>
            </a:r>
            <a:r>
              <a:rPr lang="en-US" b="1"/>
              <a:t>reservoir </a:t>
            </a:r>
            <a:r>
              <a:rPr lang="en-US"/>
              <a:t>of size equal to the sample size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Space in reservoir allocated proportional to each </a:t>
            </a:r>
            <a:r>
              <a:rPr lang="en-US" b="1">
                <a:ea typeface="+mn-lt"/>
                <a:cs typeface="+mn-lt"/>
              </a:rPr>
              <a:t>stratum</a:t>
            </a:r>
            <a:endParaRPr lang="en-US" b="1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Allocation updated based on arrival rate of items</a:t>
            </a:r>
            <a:endParaRPr lang="en-US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This sample is then </a:t>
            </a:r>
            <a:r>
              <a:rPr lang="en-US" b="1">
                <a:ea typeface="+mn-lt"/>
                <a:cs typeface="+mn-lt"/>
              </a:rPr>
              <a:t>biased</a:t>
            </a:r>
            <a:r>
              <a:rPr lang="en-US">
                <a:ea typeface="+mn-lt"/>
                <a:cs typeface="+mn-lt"/>
              </a:rPr>
              <a:t> to include items from the memoized sample to enable reuse 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6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60CB16-1DC2-4434-9C28-82E344ABA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" t="6130" r="207" b="4598"/>
          <a:stretch/>
        </p:blipFill>
        <p:spPr>
          <a:xfrm>
            <a:off x="7646760" y="2938676"/>
            <a:ext cx="4359632" cy="212348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75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65DE-4147-4C0E-AFCE-B41A2DA8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BEBEB"/>
                </a:solidFill>
              </a:rPr>
              <a:t>Design of </a:t>
            </a:r>
            <a:r>
              <a:rPr lang="en-US" err="1">
                <a:solidFill>
                  <a:srgbClr val="EBEBEB"/>
                </a:solidFill>
              </a:rPr>
              <a:t>IncApprox</a:t>
            </a:r>
            <a:r>
              <a:rPr lang="en-US">
                <a:solidFill>
                  <a:srgbClr val="EBEBEB"/>
                </a:solidFill>
              </a:rPr>
              <a:t> –  Running the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F4DE-48F4-4D8D-B9F3-2410D01D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The user specified query is then run on this biased data as a </a:t>
            </a:r>
            <a:r>
              <a:rPr lang="en-US" b="1"/>
              <a:t>data-parallel</a:t>
            </a:r>
            <a:r>
              <a:rPr lang="en-US"/>
              <a:t> job incrementally</a:t>
            </a:r>
          </a:p>
          <a:p>
            <a:pPr lvl="1">
              <a:lnSpc>
                <a:spcPct val="90000"/>
              </a:lnSpc>
            </a:pPr>
            <a:r>
              <a:rPr lang="en-US"/>
              <a:t>The job is divided into sub-computations and a </a:t>
            </a:r>
            <a:r>
              <a:rPr lang="en-US" b="1"/>
              <a:t>dynamic dependence graph</a:t>
            </a:r>
            <a:r>
              <a:rPr lang="en-US"/>
              <a:t> is constructed</a:t>
            </a:r>
          </a:p>
          <a:p>
            <a:pPr lvl="1">
              <a:lnSpc>
                <a:spcPct val="90000"/>
              </a:lnSpc>
            </a:pPr>
            <a:r>
              <a:rPr lang="en-US"/>
              <a:t>The </a:t>
            </a:r>
            <a:r>
              <a:rPr lang="en-US" err="1"/>
              <a:t>memoized</a:t>
            </a:r>
            <a:r>
              <a:rPr lang="en-US"/>
              <a:t> results for unchanged data items are reused</a:t>
            </a:r>
          </a:p>
          <a:p>
            <a:pPr lvl="1">
              <a:lnSpc>
                <a:spcPct val="90000"/>
              </a:lnSpc>
            </a:pPr>
            <a:r>
              <a:rPr lang="en-US"/>
              <a:t>Output is updated based on the changed data items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81D7601-2F90-419D-86C3-2005A889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6" r="465" b="4762"/>
          <a:stretch/>
        </p:blipFill>
        <p:spPr>
          <a:xfrm>
            <a:off x="7551648" y="2928748"/>
            <a:ext cx="4281663" cy="31034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20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65DE-4147-4C0E-AFCE-B41A2DA8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Design of </a:t>
            </a:r>
            <a:r>
              <a:rPr lang="en-US" err="1">
                <a:solidFill>
                  <a:srgbClr val="EBEBEB"/>
                </a:solidFill>
              </a:rPr>
              <a:t>IncApprox</a:t>
            </a:r>
            <a:r>
              <a:rPr lang="en-US">
                <a:solidFill>
                  <a:srgbClr val="EBEBEB"/>
                </a:solidFill>
              </a:rPr>
              <a:t> – Error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F4DE-48F4-4D8D-B9F3-2410D01D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75475"/>
            <a:ext cx="9804746" cy="32150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ea typeface="+mn-lt"/>
                <a:cs typeface="+mn-lt"/>
              </a:rPr>
              <a:t>After the job finishes, all the items and computations in the sample is memorized for reuse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+mn-lt"/>
                <a:cs typeface="+mn-lt"/>
              </a:rPr>
              <a:t>An error estimation as well as the confidence interval (output ± error) is then provided for this approximate output.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Margin of error is computed using the t-score and variance of the sample.</a:t>
            </a:r>
          </a:p>
          <a:p>
            <a:pPr lvl="1">
              <a:lnSpc>
                <a:spcPct val="90000"/>
              </a:lnSpc>
            </a:pPr>
            <a:endParaRPr lang="en-US" sz="1800"/>
          </a:p>
          <a:p>
            <a:pPr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The entire process is then repeated for the next window.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</p:txBody>
      </p:sp>
      <p:pic>
        <p:nvPicPr>
          <p:cNvPr id="23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157349-204B-445C-9E02-F43D714F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76" r="356" b="11905"/>
          <a:stretch/>
        </p:blipFill>
        <p:spPr>
          <a:xfrm>
            <a:off x="4841263" y="4532612"/>
            <a:ext cx="2733440" cy="5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D19D-D212-4B14-97FB-20E1DA9F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– Microbenchmark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E804-6DBE-44A0-9F9D-B640EC1D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Tested 4 parameters across simulated data stream setup (3 sub-streams)</a:t>
            </a:r>
          </a:p>
          <a:p>
            <a:pPr lvl="1"/>
            <a:r>
              <a:rPr lang="en-US">
                <a:ea typeface="+mn-lt"/>
                <a:cs typeface="+mn-lt"/>
              </a:rPr>
              <a:t>Sample size</a:t>
            </a:r>
          </a:p>
          <a:p>
            <a:pPr lvl="1"/>
            <a:r>
              <a:rPr lang="en-US">
                <a:ea typeface="+mn-lt"/>
                <a:cs typeface="+mn-lt"/>
              </a:rPr>
              <a:t>Slide interval</a:t>
            </a:r>
          </a:p>
          <a:p>
            <a:pPr lvl="1"/>
            <a:r>
              <a:rPr lang="en-US">
                <a:ea typeface="+mn-lt"/>
                <a:cs typeface="+mn-lt"/>
              </a:rPr>
              <a:t>Window size</a:t>
            </a:r>
          </a:p>
          <a:p>
            <a:pPr lvl="1"/>
            <a:r>
              <a:rPr lang="en-US">
                <a:ea typeface="+mn-lt"/>
                <a:cs typeface="+mn-lt"/>
              </a:rPr>
              <a:t>Arrival rate for sub-streams</a:t>
            </a:r>
          </a:p>
          <a:p>
            <a:r>
              <a:rPr lang="en-US"/>
              <a:t>Sub-stream setup</a:t>
            </a:r>
          </a:p>
          <a:p>
            <a:pPr lvl="1"/>
            <a:r>
              <a:rPr lang="en-US"/>
              <a:t>Groups 1-3: Poisson distribution with 3:4:5 data items per unit time</a:t>
            </a:r>
          </a:p>
          <a:p>
            <a:pPr lvl="1"/>
            <a:r>
              <a:rPr lang="en-US"/>
              <a:t>Group 4: 2 sub-streams with fluctuating arrival rates, 1 with constant</a:t>
            </a:r>
          </a:p>
        </p:txBody>
      </p:sp>
    </p:spTree>
    <p:extLst>
      <p:ext uri="{BB962C8B-B14F-4D97-AF65-F5344CB8AC3E}">
        <p14:creationId xmlns:p14="http://schemas.microsoft.com/office/powerpoint/2010/main" val="117783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5144-780C-4948-AC65-728C16EF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EE2C-39FB-4DDE-861C-CD73A0FE2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Parameters:</a:t>
            </a:r>
            <a:endParaRPr lang="en-US" err="1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Window size = 10,000 items</a:t>
            </a:r>
          </a:p>
          <a:p>
            <a:pPr lvl="1"/>
            <a:r>
              <a:rPr lang="en-US">
                <a:ea typeface="+mn-lt"/>
                <a:cs typeface="+mn-lt"/>
              </a:rPr>
              <a:t>Slide interval =  4% of window size (i.e. 400 items)</a:t>
            </a:r>
          </a:p>
          <a:p>
            <a:pPr lvl="1"/>
            <a:r>
              <a:rPr lang="en-US">
                <a:ea typeface="+mn-lt"/>
                <a:cs typeface="+mn-lt"/>
              </a:rPr>
              <a:t>Sample size = varying, % of the window size</a:t>
            </a:r>
          </a:p>
          <a:p>
            <a:r>
              <a:rPr lang="en-US">
                <a:ea typeface="+mn-lt"/>
                <a:cs typeface="+mn-lt"/>
              </a:rPr>
              <a:t>Average # items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>
                <a:ea typeface="+mn-lt"/>
                <a:cs typeface="+mn-lt"/>
              </a:rPr>
              <a:t> is </a:t>
            </a:r>
            <a:r>
              <a:rPr lang="en-US" b="1">
                <a:ea typeface="+mn-lt"/>
                <a:cs typeface="+mn-lt"/>
              </a:rPr>
              <a:t>directly proportional</a:t>
            </a:r>
            <a:r>
              <a:rPr lang="en-US">
                <a:ea typeface="+mn-lt"/>
                <a:cs typeface="+mn-lt"/>
              </a:rPr>
              <a:t> to</a:t>
            </a:r>
            <a:r>
              <a:rPr lang="en-US" b="1">
                <a:ea typeface="+mn-lt"/>
                <a:cs typeface="+mn-lt"/>
              </a:rPr>
              <a:t>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Sample size</a:t>
            </a:r>
          </a:p>
          <a:p>
            <a:pPr lvl="2"/>
            <a:r>
              <a:rPr lang="en-US">
                <a:ea typeface="+mn-lt"/>
                <a:cs typeface="+mn-lt"/>
              </a:rPr>
              <a:t>More items from previous window are available for </a:t>
            </a:r>
            <a:r>
              <a:rPr lang="en-US" err="1">
                <a:ea typeface="+mn-lt"/>
                <a:cs typeface="+mn-lt"/>
              </a:rPr>
              <a:t>memoization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Arrival rate</a:t>
            </a:r>
          </a:p>
          <a:p>
            <a:pPr lvl="2"/>
            <a:r>
              <a:rPr lang="en-US">
                <a:ea typeface="+mn-lt"/>
                <a:cs typeface="+mn-lt"/>
              </a:rPr>
              <a:t>Proportional allocation of sub-sample sizes</a:t>
            </a: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39A0B7B7-00B2-495F-9FCE-E600D88CC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37" b="-399"/>
          <a:stretch/>
        </p:blipFill>
        <p:spPr>
          <a:xfrm>
            <a:off x="8273969" y="2781485"/>
            <a:ext cx="3345493" cy="31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5144-780C-4948-AC65-728C16EF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EE2C-39FB-4DDE-861C-CD73A0FE2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Parameters:</a:t>
            </a:r>
          </a:p>
          <a:p>
            <a:pPr lvl="1"/>
            <a:r>
              <a:rPr lang="en-US">
                <a:ea typeface="+mn-lt"/>
                <a:cs typeface="+mn-lt"/>
              </a:rPr>
              <a:t>Window size = 10,000 items</a:t>
            </a:r>
          </a:p>
          <a:p>
            <a:pPr lvl="1"/>
            <a:r>
              <a:rPr lang="en-US">
                <a:ea typeface="+mn-lt"/>
                <a:cs typeface="+mn-lt"/>
              </a:rPr>
              <a:t>Sample size = 10% window size (1000 items)</a:t>
            </a:r>
          </a:p>
          <a:p>
            <a:pPr lvl="1"/>
            <a:r>
              <a:rPr lang="en-US">
                <a:ea typeface="+mn-lt"/>
                <a:cs typeface="+mn-lt"/>
              </a:rPr>
              <a:t>Slide intervals = varying % of window size</a:t>
            </a:r>
          </a:p>
          <a:p>
            <a:r>
              <a:rPr lang="en-US">
                <a:ea typeface="+mn-lt"/>
                <a:cs typeface="+mn-lt"/>
              </a:rPr>
              <a:t>Slide interval is </a:t>
            </a:r>
            <a:r>
              <a:rPr lang="en-US" err="1">
                <a:ea typeface="+mn-lt"/>
                <a:cs typeface="+mn-lt"/>
              </a:rPr>
              <a:t>inveresly</a:t>
            </a:r>
            <a:r>
              <a:rPr lang="en-US">
                <a:ea typeface="+mn-lt"/>
                <a:cs typeface="+mn-lt"/>
              </a:rPr>
              <a:t> proportional to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>
                <a:ea typeface="+mn-lt"/>
                <a:cs typeface="+mn-lt"/>
              </a:rPr>
              <a:t> data</a:t>
            </a:r>
          </a:p>
          <a:p>
            <a:pPr lvl="1"/>
            <a:r>
              <a:rPr lang="en-US">
                <a:ea typeface="+mn-lt"/>
                <a:cs typeface="+mn-lt"/>
              </a:rPr>
              <a:t>When slide interval = 1%, algorithm </a:t>
            </a:r>
            <a:r>
              <a:rPr lang="en-US" err="1">
                <a:ea typeface="+mn-lt"/>
                <a:cs typeface="+mn-lt"/>
              </a:rPr>
              <a:t>memoizes</a:t>
            </a:r>
            <a:r>
              <a:rPr lang="en-US">
                <a:ea typeface="+mn-lt"/>
                <a:cs typeface="+mn-lt"/>
              </a:rPr>
              <a:t> an avg of 99.5%</a:t>
            </a:r>
          </a:p>
          <a:p>
            <a:pPr lvl="2"/>
            <a:r>
              <a:rPr lang="en-US">
                <a:ea typeface="+mn-lt"/>
                <a:cs typeface="+mn-lt"/>
              </a:rPr>
              <a:t>Greatly improves the reuse rate =&gt; Higher efficiency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Larger slides allow fewer sample reuse from previous window</a:t>
            </a:r>
          </a:p>
          <a:p>
            <a:r>
              <a:rPr lang="en-US">
                <a:ea typeface="+mn-lt"/>
                <a:cs typeface="+mn-lt"/>
              </a:rPr>
              <a:t>Repeated with different window sizes, observed very similar results</a:t>
            </a: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39A0B7B7-00B2-495F-9FCE-E600D88CC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4" t="-1594" r="48860" b="962"/>
          <a:stretch/>
        </p:blipFill>
        <p:spPr>
          <a:xfrm>
            <a:off x="8344634" y="2604721"/>
            <a:ext cx="3049066" cy="30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5144-780C-4948-AC65-728C16EF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EE2C-39FB-4DDE-861C-CD73A0FE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848312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Parameters:</a:t>
            </a:r>
            <a:endParaRPr lang="en-US" err="1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Slide interval = 2%</a:t>
            </a:r>
          </a:p>
          <a:p>
            <a:pPr lvl="1"/>
            <a:r>
              <a:rPr lang="en-US">
                <a:ea typeface="+mn-lt"/>
                <a:cs typeface="+mn-lt"/>
              </a:rPr>
              <a:t>Sample size = 10%</a:t>
            </a:r>
          </a:p>
          <a:p>
            <a:pPr lvl="1"/>
            <a:r>
              <a:rPr lang="en-US">
                <a:ea typeface="+mn-lt"/>
                <a:cs typeface="+mn-lt"/>
              </a:rPr>
              <a:t>Window size = varying (10200, 10100, 10400, 10250, 10450)</a:t>
            </a:r>
          </a:p>
          <a:p>
            <a:r>
              <a:rPr lang="en-US">
                <a:ea typeface="+mn-lt"/>
                <a:cs typeface="+mn-lt"/>
              </a:rPr>
              <a:t>Window size decreases (-∆): #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>
                <a:ea typeface="+mn-lt"/>
                <a:cs typeface="+mn-lt"/>
              </a:rPr>
              <a:t> &gt; # needed in window</a:t>
            </a:r>
          </a:p>
          <a:p>
            <a:pPr lvl="1"/>
            <a:r>
              <a:rPr lang="en-US">
                <a:ea typeface="+mn-lt"/>
                <a:cs typeface="+mn-lt"/>
              </a:rPr>
              <a:t>Decreasing window can allow 100% reuse rate, (if low slide interval)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Window size increases (+∆): #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>
                <a:ea typeface="+mn-lt"/>
                <a:cs typeface="+mn-lt"/>
              </a:rPr>
              <a:t> &lt; # needed in window</a:t>
            </a:r>
          </a:p>
          <a:p>
            <a:pPr lvl="1"/>
            <a:r>
              <a:rPr lang="en-US">
                <a:ea typeface="+mn-lt"/>
                <a:cs typeface="+mn-lt"/>
              </a:rPr>
              <a:t>∆window size is proportional to ∆samples and </a:t>
            </a:r>
            <a:r>
              <a:rPr lang="en-US" err="1">
                <a:ea typeface="+mn-lt"/>
                <a:cs typeface="+mn-lt"/>
              </a:rPr>
              <a:t>memoized</a:t>
            </a:r>
            <a:endParaRPr lang="en-US" err="1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39A0B7B7-00B2-495F-9FCE-E600D88CC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1" t="-797" r="24083" b="165"/>
          <a:stretch/>
        </p:blipFill>
        <p:spPr>
          <a:xfrm>
            <a:off x="8949264" y="3068546"/>
            <a:ext cx="2717762" cy="27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5144-780C-4948-AC65-728C16EF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Arrival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EE2C-39FB-4DDE-861C-CD73A0FE2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Parameters: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Window size = 10,000 items</a:t>
            </a:r>
          </a:p>
          <a:p>
            <a:pPr lvl="1"/>
            <a:r>
              <a:rPr lang="en-US">
                <a:ea typeface="+mn-lt"/>
                <a:cs typeface="+mn-lt"/>
              </a:rPr>
              <a:t>Sample size = 10% (1000 items)</a:t>
            </a:r>
          </a:p>
          <a:p>
            <a:r>
              <a:rPr lang="en-US" err="1">
                <a:ea typeface="+mn-lt"/>
                <a:cs typeface="+mn-lt"/>
              </a:rPr>
              <a:t>Memoization</a:t>
            </a:r>
            <a:r>
              <a:rPr lang="en-US">
                <a:ea typeface="+mn-lt"/>
                <a:cs typeface="+mn-lt"/>
              </a:rPr>
              <a:t> is inversely proportional to the arrival rate</a:t>
            </a:r>
          </a:p>
          <a:p>
            <a:r>
              <a:rPr lang="en-US" err="1">
                <a:ea typeface="+mn-lt"/>
                <a:cs typeface="+mn-lt"/>
              </a:rPr>
              <a:t>IncApprox</a:t>
            </a:r>
            <a:r>
              <a:rPr lang="en-US">
                <a:ea typeface="+mn-lt"/>
                <a:cs typeface="+mn-lt"/>
              </a:rPr>
              <a:t> has a </a:t>
            </a:r>
            <a:r>
              <a:rPr lang="en-US" err="1">
                <a:ea typeface="+mn-lt"/>
                <a:cs typeface="+mn-lt"/>
              </a:rPr>
              <a:t>memoization</a:t>
            </a:r>
            <a:r>
              <a:rPr lang="en-US">
                <a:ea typeface="+mn-lt"/>
                <a:cs typeface="+mn-lt"/>
              </a:rPr>
              <a:t> rate &gt; 97%.</a:t>
            </a:r>
            <a:endParaRPr lang="en-US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39A0B7B7-00B2-495F-9FCE-E600D88CC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19" t="-1195" r="-397" b="564"/>
          <a:stretch/>
        </p:blipFill>
        <p:spPr>
          <a:xfrm>
            <a:off x="8059985" y="2654416"/>
            <a:ext cx="3387296" cy="341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D19D-D212-4B14-97FB-20E1DA9F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–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E804-6DBE-44A0-9F9D-B640EC1D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Throughput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# processed records per second</a:t>
            </a:r>
          </a:p>
          <a:p>
            <a:r>
              <a:rPr lang="en-US">
                <a:ea typeface="+mn-lt"/>
                <a:cs typeface="+mn-lt"/>
              </a:rPr>
              <a:t>Accuracy loss</a:t>
            </a:r>
          </a:p>
          <a:p>
            <a:pPr lvl="1"/>
            <a:r>
              <a:rPr lang="en-US"/>
              <a:t>(</a:t>
            </a:r>
            <a:r>
              <a:rPr lang="en-US" err="1"/>
              <a:t>approx</a:t>
            </a:r>
            <a:r>
              <a:rPr lang="en-US"/>
              <a:t> – exact) / exact</a:t>
            </a:r>
          </a:p>
          <a:p>
            <a:endParaRPr lang="en-US"/>
          </a:p>
          <a:p>
            <a:r>
              <a:rPr lang="en-US"/>
              <a:t>Also tested Inc and </a:t>
            </a:r>
            <a:r>
              <a:rPr lang="en-US" err="1"/>
              <a:t>Approx</a:t>
            </a:r>
            <a:r>
              <a:rPr lang="en-US"/>
              <a:t> separately</a:t>
            </a:r>
          </a:p>
          <a:p>
            <a:pPr lvl="1"/>
            <a:r>
              <a:rPr lang="en-US"/>
              <a:t>Inc: Window size = 10s, Slide interval = 2s (20%)</a:t>
            </a:r>
          </a:p>
          <a:p>
            <a:pPr lvl="1"/>
            <a:r>
              <a:rPr lang="en-US" err="1"/>
              <a:t>Approx</a:t>
            </a:r>
            <a:r>
              <a:rPr lang="en-US"/>
              <a:t>: Sampling fraction = 60%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920B-F854-451A-B6F7-17EA60BD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EC69-BD1C-4A3B-B045-BD9A7CB4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496" y="2547096"/>
            <a:ext cx="9166293" cy="3948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Incremental and approximate computations used increasingly for data analytics systems such as Twitter Analytics, and Network Traffic Monitoring to achieve: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low-latency execution</a:t>
            </a:r>
          </a:p>
          <a:p>
            <a:pPr lvl="1"/>
            <a:r>
              <a:rPr lang="en-US">
                <a:ea typeface="+mn-lt"/>
                <a:cs typeface="+mn-lt"/>
              </a:rPr>
              <a:t>efficient resource utilization.</a:t>
            </a:r>
            <a:endParaRPr lang="en-US"/>
          </a:p>
          <a:p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5C2F8E3-599F-46C5-BC2B-8B0CAD14F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092" y="4306152"/>
            <a:ext cx="3681046" cy="2133850"/>
          </a:xfrm>
          <a:prstGeom prst="rect">
            <a:avLst/>
          </a:prstGeom>
        </p:spPr>
      </p:pic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6C7F7457-C324-48EA-9122-3112A32A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85" y="4831119"/>
            <a:ext cx="2743200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6605-380E-4B5C-B852-F05D3016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Case - </a:t>
            </a:r>
            <a:r>
              <a:rPr lang="en-US">
                <a:ea typeface="+mj-lt"/>
                <a:cs typeface="+mj-lt"/>
              </a:rPr>
              <a:t>Network Traffic Monitoring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11CB-037D-4D42-8A22-096061B3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Network traffic traces from CAIDA captured on high-speed Internet backbone links in Chicago (around 670 GB in 2015)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Developed a tool that allows tuning of throughput of NetFlow stream</a:t>
            </a:r>
          </a:p>
          <a:p>
            <a:pPr lvl="1"/>
            <a:r>
              <a:rPr lang="en-US">
                <a:ea typeface="+mn-lt"/>
                <a:cs typeface="+mn-lt"/>
              </a:rPr>
              <a:t>Number of messages sent per second</a:t>
            </a:r>
          </a:p>
          <a:p>
            <a:pPr lvl="1"/>
            <a:r>
              <a:rPr lang="en-US">
                <a:ea typeface="+mn-lt"/>
                <a:cs typeface="+mn-lt"/>
              </a:rPr>
              <a:t>Number of NetFlow records per message.</a:t>
            </a:r>
          </a:p>
          <a:p>
            <a:r>
              <a:rPr lang="en-US">
                <a:ea typeface="+mn-lt"/>
                <a:cs typeface="+mn-lt"/>
              </a:rPr>
              <a:t>Experiment conducted for 30 minutes.</a:t>
            </a:r>
          </a:p>
          <a:p>
            <a:pPr lvl="1"/>
            <a:r>
              <a:rPr lang="en-US">
                <a:ea typeface="+mn-lt"/>
                <a:cs typeface="+mn-lt"/>
              </a:rPr>
              <a:t>Stream starts with 1000messages/s, throughput increased to system exhaustion</a:t>
            </a:r>
          </a:p>
          <a:p>
            <a:pPr lvl="1"/>
            <a:r>
              <a:rPr lang="en-US">
                <a:ea typeface="+mn-lt"/>
                <a:cs typeface="+mn-lt"/>
              </a:rPr>
              <a:t>Each message contains 200 NetFlow records.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8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7EAF-8088-4827-B6A8-3E79D8BE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Test Case - </a:t>
            </a:r>
            <a:r>
              <a:rPr lang="en-US"/>
              <a:t>Network Traffic Monitoring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4370-FAC9-4CFF-AAA5-00A9D756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Speedups:</a:t>
            </a:r>
          </a:p>
          <a:p>
            <a:pPr lvl="1"/>
            <a:r>
              <a:rPr lang="en-US"/>
              <a:t>Approx = 1.41x</a:t>
            </a:r>
          </a:p>
          <a:p>
            <a:pPr lvl="1"/>
            <a:r>
              <a:rPr lang="en-US"/>
              <a:t>Inc = 1.43x</a:t>
            </a:r>
          </a:p>
          <a:p>
            <a:pPr lvl="1"/>
            <a:r>
              <a:rPr lang="en-US"/>
              <a:t>IncApprox = 2.1x</a:t>
            </a:r>
          </a:p>
          <a:p>
            <a:r>
              <a:rPr lang="en-US"/>
              <a:t>Higher sampling fraction = quick decrease of throughput</a:t>
            </a:r>
          </a:p>
          <a:p>
            <a:r>
              <a:rPr lang="en-US"/>
              <a:t>Higher sampling = Lower accuracy loss</a:t>
            </a:r>
          </a:p>
        </p:txBody>
      </p:sp>
    </p:spTree>
    <p:extLst>
      <p:ext uri="{BB962C8B-B14F-4D97-AF65-F5344CB8AC3E}">
        <p14:creationId xmlns:p14="http://schemas.microsoft.com/office/powerpoint/2010/main" val="327669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0638-2410-4C4D-87F9-C941B075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Case - Twitter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B408-FD39-47F6-B08A-37FFE6A01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Developed crawler using Twitter API to collect publicly available tweets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9/17/2015 - 9/19/2015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Dumped the crawled tweets dataset to CSV file, developed tool to replay tweets as Twitter stream</a:t>
            </a:r>
          </a:p>
          <a:p>
            <a:pPr lvl="1"/>
            <a:r>
              <a:rPr lang="en-US">
                <a:ea typeface="+mn-lt"/>
                <a:cs typeface="+mn-lt"/>
              </a:rPr>
              <a:t>Twitter API limits the number of returned tweets per request</a:t>
            </a:r>
          </a:p>
          <a:p>
            <a:pPr lvl="1"/>
            <a:r>
              <a:rPr lang="en-US">
                <a:ea typeface="+mn-lt"/>
                <a:cs typeface="+mn-lt"/>
              </a:rPr>
              <a:t>Tool allows control of throughput of the tweet stream.</a:t>
            </a:r>
          </a:p>
          <a:p>
            <a:pPr lvl="2"/>
            <a:r>
              <a:rPr lang="en-US">
                <a:ea typeface="+mn-lt"/>
                <a:cs typeface="+mn-lt"/>
              </a:rPr>
              <a:t>Started at 1000messages/s, increased until the system exhaustion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7EAF-8088-4827-B6A8-3E79D8BE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Test Case - </a:t>
            </a:r>
            <a:r>
              <a:rPr lang="en-US"/>
              <a:t>Network Traffic Monitoring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4370-FAC9-4CFF-AAA5-00A9D756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Speedups:</a:t>
            </a:r>
          </a:p>
          <a:p>
            <a:pPr lvl="1"/>
            <a:r>
              <a:rPr lang="en-US"/>
              <a:t>Approx = 1.49x</a:t>
            </a:r>
          </a:p>
          <a:p>
            <a:pPr lvl="1"/>
            <a:r>
              <a:rPr lang="en-US"/>
              <a:t>Inc = 1.51x</a:t>
            </a:r>
          </a:p>
          <a:p>
            <a:pPr lvl="1"/>
            <a:r>
              <a:rPr lang="en-US"/>
              <a:t>IncApprox = 2x</a:t>
            </a:r>
          </a:p>
          <a:p>
            <a:r>
              <a:rPr lang="en-US"/>
              <a:t>Higher sampling fraction = quick decrease of throughput</a:t>
            </a:r>
          </a:p>
          <a:p>
            <a:r>
              <a:rPr lang="en-US"/>
              <a:t>Higher sampling = Lower accuracy loss</a:t>
            </a:r>
          </a:p>
          <a:p>
            <a:pPr lvl="1"/>
            <a:r>
              <a:rPr lang="en-US"/>
              <a:t>Similar results to Network monitoring</a:t>
            </a:r>
          </a:p>
        </p:txBody>
      </p:sp>
    </p:spTree>
    <p:extLst>
      <p:ext uri="{BB962C8B-B14F-4D97-AF65-F5344CB8AC3E}">
        <p14:creationId xmlns:p14="http://schemas.microsoft.com/office/powerpoint/2010/main" val="119786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41FF-868B-4108-8FE4-5628C89D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Cases - Graphs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D9A489A8-7098-4977-94C9-318F13981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84" y="2652915"/>
            <a:ext cx="11092366" cy="3664709"/>
          </a:xfrm>
        </p:spPr>
      </p:pic>
    </p:spTree>
    <p:extLst>
      <p:ext uri="{BB962C8B-B14F-4D97-AF65-F5344CB8AC3E}">
        <p14:creationId xmlns:p14="http://schemas.microsoft.com/office/powerpoint/2010/main" val="369090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9C41-2D8C-4789-B843-286AB33B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of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72D9-9663-41F3-890C-2DDBF76F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1. Stratified sub-streams</a:t>
            </a:r>
          </a:p>
          <a:p>
            <a:pPr lvl="1"/>
            <a:r>
              <a:rPr lang="en-US"/>
              <a:t>Bootstrap</a:t>
            </a:r>
          </a:p>
          <a:p>
            <a:pPr lvl="1"/>
            <a:r>
              <a:rPr lang="en-US"/>
              <a:t>Semi-supervised algorithm for stratification</a:t>
            </a:r>
          </a:p>
          <a:p>
            <a:r>
              <a:rPr lang="en-US"/>
              <a:t>2. Cost function</a:t>
            </a:r>
          </a:p>
          <a:p>
            <a:pPr lvl="1"/>
            <a:r>
              <a:rPr lang="en-US"/>
              <a:t>Pulsar (optimizes resource allocation)</a:t>
            </a:r>
          </a:p>
          <a:p>
            <a:pPr lvl="1"/>
            <a:r>
              <a:rPr lang="en-US"/>
              <a:t>Resource prediction model (optimizes the latency budget)</a:t>
            </a:r>
          </a:p>
          <a:p>
            <a:r>
              <a:rPr lang="en-US"/>
              <a:t>3. Fault tolerance</a:t>
            </a:r>
          </a:p>
          <a:p>
            <a:pPr lvl="1"/>
            <a:r>
              <a:rPr lang="en-US">
                <a:ea typeface="+mn-lt"/>
                <a:cs typeface="+mn-lt"/>
              </a:rPr>
              <a:t>Continue processing without using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>
                <a:ea typeface="+mn-lt"/>
                <a:cs typeface="+mn-lt"/>
              </a:rPr>
              <a:t> items (lower efficiency)</a:t>
            </a:r>
          </a:p>
          <a:p>
            <a:pPr lvl="1"/>
            <a:r>
              <a:rPr lang="en-US">
                <a:ea typeface="+mn-lt"/>
                <a:cs typeface="+mn-lt"/>
              </a:rPr>
              <a:t>Use lineage of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>
                <a:ea typeface="+mn-lt"/>
                <a:cs typeface="+mn-lt"/>
              </a:rPr>
              <a:t> RDDs to recompute the lost RDD partitions</a:t>
            </a:r>
          </a:p>
          <a:p>
            <a:pPr lvl="1"/>
            <a:r>
              <a:rPr lang="en-US">
                <a:ea typeface="+mn-lt"/>
                <a:cs typeface="+mn-lt"/>
              </a:rPr>
              <a:t>Use underlying fault tolerant file-systems to asynchronously replicate </a:t>
            </a:r>
            <a:r>
              <a:rPr lang="en-US" err="1">
                <a:ea typeface="+mn-lt"/>
                <a:cs typeface="+mn-lt"/>
              </a:rPr>
              <a:t>memoized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971F-706D-4189-A87E-1E10447B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67A9-205B-4596-A304-F816E86FA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Inc and </a:t>
            </a:r>
            <a:r>
              <a:rPr lang="en-US" err="1"/>
              <a:t>Approx</a:t>
            </a:r>
            <a:r>
              <a:rPr lang="en-US"/>
              <a:t> both function on subsets of the data stream</a:t>
            </a:r>
          </a:p>
          <a:p>
            <a:pPr lvl="1"/>
            <a:r>
              <a:rPr lang="en-US"/>
              <a:t>Combination of the two methods nets better performance overall</a:t>
            </a:r>
          </a:p>
          <a:p>
            <a:r>
              <a:rPr lang="en-US"/>
              <a:t>Proven quantitatively (though exact computation remains unclear)</a:t>
            </a:r>
          </a:p>
        </p:txBody>
      </p:sp>
    </p:spTree>
    <p:extLst>
      <p:ext uri="{BB962C8B-B14F-4D97-AF65-F5344CB8AC3E}">
        <p14:creationId xmlns:p14="http://schemas.microsoft.com/office/powerpoint/2010/main" val="172105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1403-87BF-4F23-BFC0-C20404E4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Memoization</a:t>
            </a:r>
            <a:r>
              <a:rPr lang="en-US"/>
              <a:t>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ECA5-2D95-469F-9582-CE7EE58C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lphaUcPeriod"/>
            </a:pPr>
            <a:r>
              <a:rPr lang="en-US"/>
              <a:t>Committing information to memory via flashcards</a:t>
            </a:r>
          </a:p>
          <a:p>
            <a:pPr>
              <a:buAutoNum type="alphaUcPeriod"/>
            </a:pPr>
            <a:r>
              <a:rPr lang="en-US"/>
              <a:t>Recomputing all sub-values from scratch</a:t>
            </a:r>
          </a:p>
          <a:p>
            <a:pPr>
              <a:buAutoNum type="alphaUcPeriod"/>
            </a:pPr>
            <a:r>
              <a:rPr lang="en-US" b="1"/>
              <a:t>Reusing previously computed values to accelerate computation</a:t>
            </a:r>
          </a:p>
          <a:p>
            <a:pPr>
              <a:buAutoNum type="alphaUcPeriod"/>
            </a:pPr>
            <a:r>
              <a:rPr lang="en-US"/>
              <a:t>The automatic generation of a memo signifying the end of a test</a:t>
            </a:r>
          </a:p>
        </p:txBody>
      </p:sp>
    </p:spTree>
    <p:extLst>
      <p:ext uri="{BB962C8B-B14F-4D97-AF65-F5344CB8AC3E}">
        <p14:creationId xmlns:p14="http://schemas.microsoft.com/office/powerpoint/2010/main" val="395956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AC37-1F00-4DE4-9A79-552C3D5D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Incremental and Approximate computing may be combined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B3EE-EE5A-473A-95B9-77CC219A7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lphaUcPeriod"/>
            </a:pPr>
            <a:r>
              <a:rPr lang="en-US"/>
              <a:t>The combination of the two methods ensures 100% accuracy</a:t>
            </a:r>
          </a:p>
          <a:p>
            <a:pPr>
              <a:buAutoNum type="alphaUcPeriod"/>
            </a:pPr>
            <a:r>
              <a:rPr lang="en-US" b="1"/>
              <a:t>They both operate on subsets of data instead of the entire dataset</a:t>
            </a:r>
          </a:p>
          <a:p>
            <a:pPr>
              <a:buAutoNum type="alphaUcPeriod"/>
            </a:pPr>
            <a:r>
              <a:rPr lang="en-US"/>
              <a:t>The combined name sounds cool</a:t>
            </a:r>
          </a:p>
          <a:p>
            <a:pPr>
              <a:buAutoNum type="alphaUcPeriod"/>
            </a:pPr>
            <a:r>
              <a:rPr lang="en-US"/>
              <a:t>Incremental results are inherently approximate</a:t>
            </a:r>
          </a:p>
        </p:txBody>
      </p:sp>
    </p:spTree>
    <p:extLst>
      <p:ext uri="{BB962C8B-B14F-4D97-AF65-F5344CB8AC3E}">
        <p14:creationId xmlns:p14="http://schemas.microsoft.com/office/powerpoint/2010/main" val="387429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EDAE-5AC9-4204-9433-2FD81F49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 Stratified Sampling, data items within each stratum: (select all that apply)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D39B-89BE-4F1F-A49D-3085B0BD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lphaUcPeriod"/>
            </a:pPr>
            <a:r>
              <a:rPr lang="en-US" b="1">
                <a:ea typeface="+mn-lt"/>
                <a:cs typeface="+mn-lt"/>
              </a:rPr>
              <a:t>Follow the same distribution</a:t>
            </a:r>
          </a:p>
          <a:p>
            <a:pPr>
              <a:buAutoNum type="alphaUcPeriod"/>
            </a:pPr>
            <a:r>
              <a:rPr lang="en-US">
                <a:ea typeface="+mn-lt"/>
                <a:cs typeface="+mn-lt"/>
              </a:rPr>
              <a:t>Require pseudorandom generation</a:t>
            </a:r>
          </a:p>
          <a:p>
            <a:pPr>
              <a:buAutoNum type="alphaUcPeriod"/>
            </a:pPr>
            <a:r>
              <a:rPr lang="en-US" b="1">
                <a:ea typeface="+mn-lt"/>
                <a:cs typeface="+mn-lt"/>
              </a:rPr>
              <a:t>Are mutually independent</a:t>
            </a:r>
            <a:endParaRPr lang="en-US" b="1"/>
          </a:p>
          <a:p>
            <a:pPr>
              <a:buAutoNum type="alphaU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920B-F854-451A-B6F7-17EA60BD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Introduction - IncApprox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EC69-BD1C-4A3B-B045-BD9A7CB4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72" y="2581003"/>
            <a:ext cx="6649714" cy="3133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IncApprox = Incremental + Approximate Computing</a:t>
            </a:r>
            <a:endParaRPr lang="en-US" b="1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b="1">
                <a:ea typeface="+mn-lt"/>
                <a:cs typeface="+mn-lt"/>
              </a:rPr>
              <a:t>Incremental computing: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Updates the output incrementally when new input data streams in.</a:t>
            </a:r>
          </a:p>
          <a:p>
            <a:pPr lvl="1">
              <a:lnSpc>
                <a:spcPct val="90000"/>
              </a:lnSpc>
            </a:pPr>
            <a:r>
              <a:rPr lang="en-US" b="1" err="1">
                <a:ea typeface="+mn-lt"/>
                <a:cs typeface="+mn-lt"/>
              </a:rPr>
              <a:t>Memoization</a:t>
            </a:r>
            <a:r>
              <a:rPr lang="en-US">
                <a:ea typeface="+mn-lt"/>
                <a:cs typeface="+mn-lt"/>
              </a:rPr>
              <a:t> of intermediate results of sub-computations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Ensures that a method doesn't run the same inputs more than once by storing the intermediate results</a:t>
            </a:r>
            <a:endParaRPr lang="en-US" b="1"/>
          </a:p>
        </p:txBody>
      </p:sp>
      <p:pic>
        <p:nvPicPr>
          <p:cNvPr id="4" name="Picture 4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ECD879A7-3F60-460F-8DC6-81ED00B79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59" y="3000268"/>
            <a:ext cx="4488797" cy="230222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33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920B-F854-451A-B6F7-17EA60BD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Introduction - IncApprox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EC69-BD1C-4A3B-B045-BD9A7CB4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419" y="2679615"/>
            <a:ext cx="9509455" cy="2568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ea typeface="+mn-lt"/>
                <a:cs typeface="+mn-lt"/>
              </a:rPr>
              <a:t>Approximate computing: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Returns an approximate output instead of an exact output</a:t>
            </a:r>
          </a:p>
          <a:p>
            <a:pPr lvl="1">
              <a:lnSpc>
                <a:spcPct val="90000"/>
              </a:lnSpc>
            </a:pPr>
            <a:r>
              <a:rPr lang="en-US"/>
              <a:t>Relies on representative sampling and computation over a subset of the data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 err="1"/>
              <a:t>IncApprox</a:t>
            </a:r>
            <a:r>
              <a:rPr lang="en-US" b="1"/>
              <a:t>: an algorithm that biases the sample selection to the </a:t>
            </a:r>
            <a:r>
              <a:rPr lang="en-US" b="1" err="1"/>
              <a:t>memoized</a:t>
            </a:r>
            <a:r>
              <a:rPr lang="en-US" b="1"/>
              <a:t> items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7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C737-57FF-4C83-BA36-4ABEA2CE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85F9-2409-48CA-BF29-C15E1459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Designed for real-time data analytics of online data streams</a:t>
            </a:r>
          </a:p>
          <a:p>
            <a:r>
              <a:rPr lang="en-US"/>
              <a:t>Goals:</a:t>
            </a:r>
          </a:p>
          <a:p>
            <a:pPr lvl="1"/>
            <a:r>
              <a:rPr lang="en-US"/>
              <a:t>Application transparency (universality)</a:t>
            </a:r>
          </a:p>
          <a:p>
            <a:pPr lvl="1"/>
            <a:r>
              <a:rPr lang="en-US"/>
              <a:t>Guarantee query budget</a:t>
            </a:r>
          </a:p>
          <a:p>
            <a:pPr lvl="1"/>
            <a:r>
              <a:rPr lang="en-US"/>
              <a:t>Improve efficiency</a:t>
            </a:r>
          </a:p>
          <a:p>
            <a:pPr lvl="1"/>
            <a:r>
              <a:rPr lang="en-US"/>
              <a:t>Guarantee confidence level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9747484-5E84-46C5-B421-B419B6E5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46" y="3699470"/>
            <a:ext cx="5589916" cy="25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2909-E084-4B51-B0EB-EC622649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– System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FB4F-81F7-45B0-B77E-F4816CB8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77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Batched streaming processing</a:t>
            </a:r>
          </a:p>
          <a:p>
            <a:r>
              <a:rPr lang="en-US" sz="2000">
                <a:ea typeface="+mn-lt"/>
                <a:cs typeface="+mn-lt"/>
              </a:rPr>
              <a:t>Sliding window computations</a:t>
            </a:r>
          </a:p>
          <a:p>
            <a:pPr lvl="1"/>
            <a:r>
              <a:rPr lang="en-US" sz="1800">
                <a:ea typeface="+mn-lt"/>
                <a:cs typeface="+mn-lt"/>
              </a:rPr>
              <a:t>Overlap provides speedup opportunity</a:t>
            </a:r>
          </a:p>
          <a:p>
            <a:r>
              <a:rPr lang="en-US" sz="2000">
                <a:ea typeface="+mn-lt"/>
                <a:cs typeface="+mn-lt"/>
              </a:rPr>
              <a:t>Assumptions:</a:t>
            </a:r>
          </a:p>
          <a:p>
            <a:pPr lvl="1"/>
            <a:r>
              <a:rPr lang="en-US" sz="1800">
                <a:ea typeface="+mn-lt"/>
                <a:cs typeface="+mn-lt"/>
              </a:rPr>
              <a:t>1. Input streams are stratified based on source of event</a:t>
            </a:r>
          </a:p>
          <a:p>
            <a:pPr lvl="2"/>
            <a:r>
              <a:rPr lang="en-US" sz="1600">
                <a:ea typeface="+mn-lt"/>
                <a:cs typeface="+mn-lt"/>
              </a:rPr>
              <a:t>i.e. follow same distribution, are mutually independent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sz="1800"/>
              <a:t>2. Virtual cost/budget function exists</a:t>
            </a:r>
          </a:p>
          <a:p>
            <a:pPr lvl="1"/>
            <a:r>
              <a:rPr lang="en-US" sz="1800"/>
              <a:t>3. </a:t>
            </a:r>
            <a:r>
              <a:rPr lang="en-US" sz="1800" err="1"/>
              <a:t>Memoized</a:t>
            </a:r>
            <a:r>
              <a:rPr lang="en-US" sz="1800"/>
              <a:t> results storage is fault-tolerant</a:t>
            </a:r>
          </a:p>
        </p:txBody>
      </p:sp>
    </p:spTree>
    <p:extLst>
      <p:ext uri="{BB962C8B-B14F-4D97-AF65-F5344CB8AC3E}">
        <p14:creationId xmlns:p14="http://schemas.microsoft.com/office/powerpoint/2010/main" val="6016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CEEA-E354-4C42-BD21-07632A1A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–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47DC-9F5A-45D4-9E76-BED2E35F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Stratified sampling</a:t>
            </a:r>
          </a:p>
          <a:p>
            <a:pPr lvl="1"/>
            <a:r>
              <a:rPr lang="en-US"/>
              <a:t>Ensures selection from every strata/</a:t>
            </a:r>
            <a:r>
              <a:rPr lang="en-US" err="1"/>
              <a:t>substream</a:t>
            </a:r>
            <a:endParaRPr lang="en-US"/>
          </a:p>
          <a:p>
            <a:r>
              <a:rPr lang="en-US"/>
              <a:t>Self-adjusting computation</a:t>
            </a:r>
          </a:p>
          <a:p>
            <a:pPr lvl="1"/>
            <a:r>
              <a:rPr lang="en-US"/>
              <a:t>Reuse of </a:t>
            </a:r>
            <a:r>
              <a:rPr lang="en-US">
                <a:ea typeface="+mn-lt"/>
                <a:cs typeface="+mn-lt"/>
              </a:rPr>
              <a:t>memoized </a:t>
            </a:r>
            <a:r>
              <a:rPr lang="en-US"/>
              <a:t>results in computation window</a:t>
            </a:r>
          </a:p>
          <a:p>
            <a:r>
              <a:rPr lang="en-US"/>
              <a:t>Error estimation</a:t>
            </a:r>
          </a:p>
          <a:p>
            <a:pPr lvl="1"/>
            <a:r>
              <a:rPr lang="en-US"/>
              <a:t>Output ± error margin</a:t>
            </a:r>
          </a:p>
        </p:txBody>
      </p:sp>
    </p:spTree>
    <p:extLst>
      <p:ext uri="{BB962C8B-B14F-4D97-AF65-F5344CB8AC3E}">
        <p14:creationId xmlns:p14="http://schemas.microsoft.com/office/powerpoint/2010/main" val="84990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3D79-891C-47A9-94A5-7BAF94D1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Implementation of IncApprox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C30E-A4B7-4BEB-B780-202C8803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48" y="2738401"/>
            <a:ext cx="7796226" cy="38332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Implemented using the Spark Streaming Framework.</a:t>
            </a:r>
          </a:p>
          <a:p>
            <a:pPr lvl="1">
              <a:lnSpc>
                <a:spcPct val="90000"/>
              </a:lnSpc>
            </a:pPr>
            <a:r>
              <a:rPr lang="en-US"/>
              <a:t>Spark is a scalable distributed data-parallel job processing framework that offers batched streaming processing APIs.</a:t>
            </a:r>
          </a:p>
          <a:p>
            <a:pPr>
              <a:lnSpc>
                <a:spcPct val="90000"/>
              </a:lnSpc>
            </a:pPr>
            <a:r>
              <a:rPr lang="en-US"/>
              <a:t>Input stream is split into batches (or RDD – Resilient Distributed Dataset) based on a pre-defined interval.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917EFD2-8853-4375-A929-6B5F9C3E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779" y="2911718"/>
            <a:ext cx="1957298" cy="10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3D79-891C-47A9-94A5-7BAF94D1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Implementation of IncApprox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C30E-A4B7-4BEB-B780-202C8803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20" y="2604618"/>
            <a:ext cx="7497978" cy="21627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Each RDD is then sampled at a rate computed from the query budget.</a:t>
            </a:r>
          </a:p>
          <a:p>
            <a:pPr>
              <a:lnSpc>
                <a:spcPct val="90000"/>
              </a:lnSpc>
            </a:pPr>
            <a:r>
              <a:rPr lang="en-US"/>
              <a:t>Computation is then done, and an error value is estimated.</a:t>
            </a:r>
          </a:p>
          <a:p>
            <a:pPr>
              <a:lnSpc>
                <a:spcPct val="90000"/>
              </a:lnSpc>
            </a:pPr>
            <a:r>
              <a:rPr lang="en-US"/>
              <a:t>If the error is higher than the target, a feedback mechanism is activated to tune the sampling rate.</a:t>
            </a:r>
          </a:p>
          <a:p>
            <a:pPr>
              <a:lnSpc>
                <a:spcPct val="90000"/>
              </a:lnSpc>
            </a:pPr>
            <a:endParaRPr lang="en-US" sz="130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3915D57C-CE0B-4CBC-BF6B-624954B9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677" y="2607618"/>
            <a:ext cx="3942458" cy="267058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518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 Boardroom</vt:lpstr>
      <vt:lpstr>IncApprox: A Data Analytics System for Incremental Approximate Computing</vt:lpstr>
      <vt:lpstr>Introduction</vt:lpstr>
      <vt:lpstr>Introduction - IncApprox</vt:lpstr>
      <vt:lpstr>Introduction - IncApprox</vt:lpstr>
      <vt:lpstr>Overview</vt:lpstr>
      <vt:lpstr>Overview – System Model</vt:lpstr>
      <vt:lpstr>Overview – Building Blocks</vt:lpstr>
      <vt:lpstr>Implementation of IncApprox</vt:lpstr>
      <vt:lpstr>Implementation of IncApprox</vt:lpstr>
      <vt:lpstr>Design of IncApprox - Algorithm</vt:lpstr>
      <vt:lpstr>Design of IncApprox - Sampling</vt:lpstr>
      <vt:lpstr>Design of IncApprox –  Running the job</vt:lpstr>
      <vt:lpstr>Design of IncApprox – Error Estimation</vt:lpstr>
      <vt:lpstr>Evaluation – Microbenchmark Setup</vt:lpstr>
      <vt:lpstr>Sample Size</vt:lpstr>
      <vt:lpstr>Slide Interval</vt:lpstr>
      <vt:lpstr>Window Size</vt:lpstr>
      <vt:lpstr>Arrival Rate</vt:lpstr>
      <vt:lpstr>Evaluation – Case Studies</vt:lpstr>
      <vt:lpstr>Test Case - Network Traffic Monitoring</vt:lpstr>
      <vt:lpstr>Test Case - Network Traffic Monitoring</vt:lpstr>
      <vt:lpstr>Test Case - Twitter</vt:lpstr>
      <vt:lpstr>Test Case - Network Traffic Monitoring</vt:lpstr>
      <vt:lpstr>Test Cases - Graphs</vt:lpstr>
      <vt:lpstr>Discussion of Assumptions</vt:lpstr>
      <vt:lpstr>Conclusion</vt:lpstr>
      <vt:lpstr>Memoization is:</vt:lpstr>
      <vt:lpstr>Incremental and Approximate computing may be combined because:</vt:lpstr>
      <vt:lpstr>In Stratified Sampling, data items within each stratum: (select all that apply)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68</cp:revision>
  <dcterms:created xsi:type="dcterms:W3CDTF">2020-11-11T18:43:21Z</dcterms:created>
  <dcterms:modified xsi:type="dcterms:W3CDTF">2020-11-18T14:35:56Z</dcterms:modified>
</cp:coreProperties>
</file>