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</p:sldMasterIdLst>
  <p:notesMasterIdLst>
    <p:notesMasterId r:id="rId17"/>
  </p:notesMasterIdLst>
  <p:handoutMasterIdLst>
    <p:handoutMasterId r:id="rId18"/>
  </p:handoutMasterIdLst>
  <p:sldIdLst>
    <p:sldId id="258" r:id="rId3"/>
    <p:sldId id="259" r:id="rId4"/>
    <p:sldId id="260" r:id="rId5"/>
    <p:sldId id="268" r:id="rId6"/>
    <p:sldId id="261" r:id="rId7"/>
    <p:sldId id="263" r:id="rId8"/>
    <p:sldId id="269" r:id="rId9"/>
    <p:sldId id="264" r:id="rId10"/>
    <p:sldId id="265" r:id="rId11"/>
    <p:sldId id="271" r:id="rId12"/>
    <p:sldId id="272" r:id="rId13"/>
    <p:sldId id="273" r:id="rId14"/>
    <p:sldId id="274" r:id="rId15"/>
    <p:sldId id="276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2145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 Light"/>
        <a:ea typeface="Gill Sans Light"/>
        <a:cs typeface="Gill Sans Light"/>
        <a:sym typeface="Gill Sans Light"/>
      </a:defRPr>
    </a:lvl1pPr>
    <a:lvl2pPr marL="0" marR="0" indent="0" algn="l" defTabSz="32145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 Light"/>
        <a:ea typeface="Gill Sans Light"/>
        <a:cs typeface="Gill Sans Light"/>
        <a:sym typeface="Gill Sans Light"/>
      </a:defRPr>
    </a:lvl2pPr>
    <a:lvl3pPr marL="0" marR="0" indent="0" algn="l" defTabSz="32145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 Light"/>
        <a:ea typeface="Gill Sans Light"/>
        <a:cs typeface="Gill Sans Light"/>
        <a:sym typeface="Gill Sans Light"/>
      </a:defRPr>
    </a:lvl3pPr>
    <a:lvl4pPr marL="0" marR="0" indent="0" algn="l" defTabSz="32145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 Light"/>
        <a:ea typeface="Gill Sans Light"/>
        <a:cs typeface="Gill Sans Light"/>
        <a:sym typeface="Gill Sans Light"/>
      </a:defRPr>
    </a:lvl4pPr>
    <a:lvl5pPr marL="0" marR="0" indent="0" algn="l" defTabSz="32145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 Light"/>
        <a:ea typeface="Gill Sans Light"/>
        <a:cs typeface="Gill Sans Light"/>
        <a:sym typeface="Gill Sans Light"/>
      </a:defRPr>
    </a:lvl5pPr>
    <a:lvl6pPr marL="0" marR="0" indent="0" algn="l" defTabSz="32145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 Light"/>
        <a:ea typeface="Gill Sans Light"/>
        <a:cs typeface="Gill Sans Light"/>
        <a:sym typeface="Gill Sans Light"/>
      </a:defRPr>
    </a:lvl6pPr>
    <a:lvl7pPr marL="0" marR="0" indent="0" algn="l" defTabSz="32145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 Light"/>
        <a:ea typeface="Gill Sans Light"/>
        <a:cs typeface="Gill Sans Light"/>
        <a:sym typeface="Gill Sans Light"/>
      </a:defRPr>
    </a:lvl7pPr>
    <a:lvl8pPr marL="0" marR="0" indent="0" algn="l" defTabSz="32145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 Light"/>
        <a:ea typeface="Gill Sans Light"/>
        <a:cs typeface="Gill Sans Light"/>
        <a:sym typeface="Gill Sans Light"/>
      </a:defRPr>
    </a:lvl8pPr>
    <a:lvl9pPr marL="0" marR="0" indent="0" algn="l" defTabSz="32145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 Light"/>
        <a:ea typeface="Gill Sans Light"/>
        <a:cs typeface="Gill Sans Light"/>
        <a:sym typeface="Gill Sans Light"/>
      </a:defRPr>
    </a:lvl9pPr>
  </p:defaultTextStyle>
  <p:extLst>
    <p:ext uri="{521415D9-36F7-43E2-AB2F-B90AF26B5E84}">
      <p14:sectionLst xmlns:p14="http://schemas.microsoft.com/office/powerpoint/2010/main">
        <p14:section name="Default Section" id="{47BCA390-16E9-47B6-A960-EF61F9473D8D}">
          <p14:sldIdLst>
            <p14:sldId id="258"/>
            <p14:sldId id="259"/>
            <p14:sldId id="260"/>
            <p14:sldId id="268"/>
            <p14:sldId id="261"/>
            <p14:sldId id="263"/>
            <p14:sldId id="269"/>
            <p14:sldId id="264"/>
            <p14:sldId id="265"/>
            <p14:sldId id="271"/>
            <p14:sldId id="272"/>
            <p14:sldId id="273"/>
            <p14:sldId id="274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4" autoAdjust="0"/>
    <p:restoredTop sz="86517" autoAdjust="0"/>
  </p:normalViewPr>
  <p:slideViewPr>
    <p:cSldViewPr snapToGrid="0">
      <p:cViewPr varScale="1">
        <p:scale>
          <a:sx n="95" d="100"/>
          <a:sy n="95" d="100"/>
        </p:scale>
        <p:origin x="8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5CB157-5D66-462A-A70D-AD7D6D69E6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49CFC9-F6F4-47FC-9537-1A00004AE9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6ECDE-72A8-4415-A2D6-D9509FAD336C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BCC995-5C1B-4C13-8060-D8CD1A6F3A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00E357-3099-403B-89D7-237883471D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347A6-C7AA-431D-9391-13852CEF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75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0C614-94E6-40CA-84D5-C4BA709A227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C3AC2-189D-4706-94AB-6059FE487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5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which functions as a massively parallel processor and a memory at the same time.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Therefore, the execution time of an operation on the AP does not depend on the vector size they fit into the memory.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C3AC2-189D-4706-94AB-6059FE487C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69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which functions as a massively parallel processor and a memory at the same time.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Therefore, the execution time of an operation on the AP does not depend on the vector size they fit into the memory.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C3AC2-189D-4706-94AB-6059FE487C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30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operations on AP are done bit-by-bit from LSB through MSB.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C3AC2-189D-4706-94AB-6059FE487C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0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C3AC2-189D-4706-94AB-6059FE487C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95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C3AC2-189D-4706-94AB-6059FE487C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88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3381CE-5695-492E-B406-E9CC0C1E51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Shape 16">
            <a:extLst>
              <a:ext uri="{FF2B5EF4-FFF2-40B4-BE49-F238E27FC236}">
                <a16:creationId xmlns:a16="http://schemas.microsoft.com/office/drawing/2014/main" id="{F6FB8678-61CD-4806-8D67-A54351217EBD}"/>
              </a:ext>
            </a:extLst>
          </p:cNvPr>
          <p:cNvSpPr/>
          <p:nvPr/>
        </p:nvSpPr>
        <p:spPr>
          <a:xfrm>
            <a:off x="0" y="0"/>
            <a:ext cx="12203906" cy="730621"/>
          </a:xfrm>
          <a:prstGeom prst="rect">
            <a:avLst/>
          </a:prstGeom>
          <a:solidFill>
            <a:srgbClr val="191EA2"/>
          </a:solidFill>
          <a:ln w="25400" cap="flat">
            <a:solidFill>
              <a:srgbClr val="000000">
                <a:alpha val="0"/>
              </a:srgb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 defTabSz="410751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12"/>
          </a:p>
        </p:txBody>
      </p:sp>
      <p:pic>
        <p:nvPicPr>
          <p:cNvPr id="8" name="droppedImage.png">
            <a:extLst>
              <a:ext uri="{FF2B5EF4-FFF2-40B4-BE49-F238E27FC236}">
                <a16:creationId xmlns:a16="http://schemas.microsoft.com/office/drawing/2014/main" id="{117239CD-9791-4925-B44F-C16FCB28AD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90845" y="5485889"/>
            <a:ext cx="1010309" cy="101273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1" name="Shape 24">
            <a:extLst>
              <a:ext uri="{FF2B5EF4-FFF2-40B4-BE49-F238E27FC236}">
                <a16:creationId xmlns:a16="http://schemas.microsoft.com/office/drawing/2014/main" id="{7AF21F08-9043-4409-8377-A5414DAB7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25" y="1107281"/>
            <a:ext cx="9810750" cy="2321719"/>
          </a:xfrm>
          <a:prstGeom prst="rect">
            <a:avLst/>
          </a:prstGeom>
        </p:spPr>
        <p:txBody>
          <a:bodyPr lIns="50800" tIns="50800" rIns="50800" bIns="50800"/>
          <a:lstStyle>
            <a:lvl1pPr algn="ctr">
              <a:defRPr sz="4800">
                <a:solidFill>
                  <a:srgbClr val="000000"/>
                </a:solidFill>
                <a:latin typeface="Book Antiqua" panose="02040602050305030304" pitchFamily="18" charset="0"/>
              </a:defRPr>
            </a:lvl1pPr>
          </a:lstStyle>
          <a:p>
            <a:pPr lvl="0">
              <a:defRPr sz="1800"/>
            </a:pPr>
            <a:r>
              <a:rPr lang="en-US" sz="5906" dirty="0"/>
              <a:t>Click to edit Master title style</a:t>
            </a:r>
            <a:endParaRPr sz="5906" dirty="0"/>
          </a:p>
        </p:txBody>
      </p:sp>
    </p:spTree>
    <p:extLst>
      <p:ext uri="{BB962C8B-B14F-4D97-AF65-F5344CB8AC3E}">
        <p14:creationId xmlns:p14="http://schemas.microsoft.com/office/powerpoint/2010/main" val="112910907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A35A16-033E-467C-BF79-C18D34246D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hape 13">
            <a:extLst>
              <a:ext uri="{FF2B5EF4-FFF2-40B4-BE49-F238E27FC236}">
                <a16:creationId xmlns:a16="http://schemas.microsoft.com/office/drawing/2014/main" id="{31332FC5-A40F-48BE-8D9D-E99AA43D48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0"/>
            <a:ext cx="10941845" cy="866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7000" tIns="127000" rIns="127000" bIns="127000" anchor="ctr">
            <a:normAutofit/>
          </a:bodyPr>
          <a:lstStyle>
            <a:lvl1pPr>
              <a:defRPr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Title</a:t>
            </a:r>
            <a:r>
              <a:rPr dirty="0"/>
              <a:t> Text</a:t>
            </a:r>
          </a:p>
        </p:txBody>
      </p:sp>
      <p:sp>
        <p:nvSpPr>
          <p:cNvPr id="9" name="Shape 14">
            <a:extLst>
              <a:ext uri="{FF2B5EF4-FFF2-40B4-BE49-F238E27FC236}">
                <a16:creationId xmlns:a16="http://schemas.microsoft.com/office/drawing/2014/main" id="{CCCF0BF0-575E-4C1E-8C3C-15861B0E2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269" y="1116211"/>
            <a:ext cx="11862817" cy="484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2200" b="0"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>
              <a:defRPr sz="2200" b="0">
                <a:latin typeface="Book Antiqua" panose="02040602050305030304" pitchFamily="18" charset="0"/>
                <a:cs typeface="Times New Roman" panose="02020603050405020304" pitchFamily="18" charset="0"/>
              </a:defRPr>
            </a:lvl2pPr>
            <a:lvl3pPr>
              <a:defRPr sz="2200" b="0">
                <a:latin typeface="Book Antiqua" panose="02040602050305030304" pitchFamily="18" charset="0"/>
                <a:cs typeface="Times New Roman" panose="02020603050405020304" pitchFamily="18" charset="0"/>
              </a:defRPr>
            </a:lvl3pPr>
            <a:lvl4pPr>
              <a:defRPr sz="2200" b="0">
                <a:latin typeface="Book Antiqua" panose="02040602050305030304" pitchFamily="18" charset="0"/>
                <a:cs typeface="Times New Roman" panose="02020603050405020304" pitchFamily="18" charset="0"/>
              </a:defRPr>
            </a:lvl4pPr>
            <a:lvl5pPr>
              <a:defRPr sz="2200" b="0">
                <a:latin typeface="Book Antiqua" panose="02040602050305030304" pitchFamily="18" charset="0"/>
                <a:cs typeface="Times New Roman" panose="02020603050405020304" pitchFamily="18" charset="0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64700619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3381CE-5695-492E-B406-E9CC0C1E51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Shape 16">
            <a:extLst>
              <a:ext uri="{FF2B5EF4-FFF2-40B4-BE49-F238E27FC236}">
                <a16:creationId xmlns:a16="http://schemas.microsoft.com/office/drawing/2014/main" id="{F6FB8678-61CD-4806-8D67-A54351217EBD}"/>
              </a:ext>
            </a:extLst>
          </p:cNvPr>
          <p:cNvSpPr/>
          <p:nvPr userDrawn="1"/>
        </p:nvSpPr>
        <p:spPr>
          <a:xfrm>
            <a:off x="0" y="1"/>
            <a:ext cx="12203906" cy="730621"/>
          </a:xfrm>
          <a:prstGeom prst="rect">
            <a:avLst/>
          </a:prstGeom>
          <a:solidFill>
            <a:srgbClr val="191EA2"/>
          </a:solidFill>
          <a:ln w="25400" cap="flat">
            <a:solidFill>
              <a:srgbClr val="000000">
                <a:alpha val="0"/>
              </a:srgb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 defTabSz="410777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12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48E3B6B-23B5-4ED0-9295-A1FD1AF5BF19}"/>
              </a:ext>
            </a:extLst>
          </p:cNvPr>
          <p:cNvGrpSpPr/>
          <p:nvPr userDrawn="1"/>
        </p:nvGrpSpPr>
        <p:grpSpPr>
          <a:xfrm>
            <a:off x="4544724" y="5127776"/>
            <a:ext cx="3102552" cy="1014026"/>
            <a:chOff x="4427207" y="4559460"/>
            <a:chExt cx="3102552" cy="1014026"/>
          </a:xfrm>
        </p:grpSpPr>
        <p:pic>
          <p:nvPicPr>
            <p:cNvPr id="8" name="droppedImage.png">
              <a:extLst>
                <a:ext uri="{FF2B5EF4-FFF2-40B4-BE49-F238E27FC236}">
                  <a16:creationId xmlns:a16="http://schemas.microsoft.com/office/drawing/2014/main" id="{117239CD-9791-4925-B44F-C16FCB28ADC1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519450" y="4559460"/>
              <a:ext cx="1010309" cy="10127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B131A10-3C3C-403F-8FE8-2DFF7EE6B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7207" y="4560748"/>
              <a:ext cx="1670072" cy="1012738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9B7118F-B3C2-4963-BCD8-2308DBF45E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08364" y="4559460"/>
              <a:ext cx="0" cy="1012738"/>
            </a:xfrm>
            <a:prstGeom prst="line">
              <a:avLst/>
            </a:prstGeom>
            <a:noFill/>
            <a:ln w="38100" cap="flat">
              <a:solidFill>
                <a:schemeClr val="accent1">
                  <a:lumMod val="75000"/>
                </a:schemeClr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1" name="Shape 24">
            <a:extLst>
              <a:ext uri="{FF2B5EF4-FFF2-40B4-BE49-F238E27FC236}">
                <a16:creationId xmlns:a16="http://schemas.microsoft.com/office/drawing/2014/main" id="{7AF21F08-9043-4409-8377-A5414DAB7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25" y="1107282"/>
            <a:ext cx="9810750" cy="2321719"/>
          </a:xfrm>
          <a:prstGeom prst="rect">
            <a:avLst/>
          </a:prstGeom>
        </p:spPr>
        <p:txBody>
          <a:bodyPr lIns="50800" tIns="50800" rIns="50800" bIns="50800"/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lang="en-US" sz="5907" dirty="0"/>
              <a:t>Title Text</a:t>
            </a:r>
            <a:endParaRPr sz="5907" dirty="0"/>
          </a:p>
        </p:txBody>
      </p:sp>
    </p:spTree>
    <p:extLst>
      <p:ext uri="{BB962C8B-B14F-4D97-AF65-F5344CB8AC3E}">
        <p14:creationId xmlns:p14="http://schemas.microsoft.com/office/powerpoint/2010/main" val="40646542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728831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A35A16-033E-467C-BF79-C18D34246D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8023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17B22-7693-474E-A5FE-934AB1FF2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94E53-DA7C-424C-BA83-D602AC7FBE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D3B60-95AF-4900-81ED-E5294901A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EA21-46F2-4793-BC20-AEBFD4F47BFE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E1372-7E67-4C71-96A5-10B37C32C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D5977-D4FA-411E-9F47-861203350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472E-8654-48D1-88D0-86144EACA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9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92114"/>
            <a:ext cx="12192000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00009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All Rights Reserved</a:t>
            </a:r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2" y="0"/>
            <a:ext cx="10941845" cy="866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7000" tIns="127000" rIns="127000" bIns="12700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Title</a:t>
            </a:r>
            <a:r>
              <a:rPr dirty="0"/>
              <a:t>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41269" y="1116211"/>
            <a:ext cx="11862817" cy="484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11674871" y="6567393"/>
            <a:ext cx="165101" cy="177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ctr" defTabSz="410750">
              <a:defRPr sz="1200">
                <a:solidFill>
                  <a:srgbClr val="00389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6" name="Shape 2">
            <a:extLst>
              <a:ext uri="{FF2B5EF4-FFF2-40B4-BE49-F238E27FC236}">
                <a16:creationId xmlns:a16="http://schemas.microsoft.com/office/drawing/2014/main" id="{635F8B7A-4174-4AC3-9D34-FA98E6D20388}"/>
              </a:ext>
            </a:extLst>
          </p:cNvPr>
          <p:cNvSpPr/>
          <p:nvPr/>
        </p:nvSpPr>
        <p:spPr>
          <a:xfrm>
            <a:off x="159023" y="678260"/>
            <a:ext cx="11314109" cy="45719"/>
          </a:xfrm>
          <a:prstGeom prst="rect">
            <a:avLst/>
          </a:prstGeom>
          <a:solidFill>
            <a:srgbClr val="191EA2"/>
          </a:solidFill>
          <a:ln w="25400" cap="flat">
            <a:solidFill>
              <a:srgbClr val="000000">
                <a:alpha val="0"/>
              </a:srgb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 defTabSz="410751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200">
              <a:effectLst/>
            </a:endParaRPr>
          </a:p>
        </p:txBody>
      </p:sp>
      <p:pic>
        <p:nvPicPr>
          <p:cNvPr id="18" name="droppedImage.png">
            <a:extLst>
              <a:ext uri="{FF2B5EF4-FFF2-40B4-BE49-F238E27FC236}">
                <a16:creationId xmlns:a16="http://schemas.microsoft.com/office/drawing/2014/main" id="{6DF18C3D-BF59-4CDF-8D8D-CCBA97FC278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572340" y="285252"/>
            <a:ext cx="431746" cy="43125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</p:sldLayoutIdLst>
  <p:transition spd="med"/>
  <p:txStyles>
    <p:titleStyle>
      <a:lvl1pPr marL="0" marR="0" indent="0" algn="l" defTabSz="410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tx1"/>
          </a:solidFill>
          <a:uFillTx/>
          <a:latin typeface="Book Antiqua" panose="02040602050305030304" pitchFamily="18" charset="0"/>
          <a:ea typeface="Book Antiqua" panose="02040602050305030304" pitchFamily="18" charset="0"/>
          <a:cs typeface="Arial"/>
          <a:sym typeface="Arial"/>
        </a:defRPr>
      </a:lvl1pPr>
      <a:lvl2pPr marL="0" marR="0" indent="0" algn="l" defTabSz="410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10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10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10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10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10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10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10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625056" marR="0" indent="-401822" algn="l" defTabSz="41075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Book Antiqua" panose="02040602050305030304" pitchFamily="18" charset="0"/>
          <a:ea typeface="Book Antiqua" panose="02040602050305030304" pitchFamily="18" charset="0"/>
          <a:cs typeface="Arial"/>
          <a:sym typeface="Arial"/>
        </a:defRPr>
      </a:lvl1pPr>
      <a:lvl2pPr marL="1017948" marR="0" indent="-482186" algn="l" defTabSz="41075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Book Antiqua" panose="02040602050305030304" pitchFamily="18" charset="0"/>
          <a:ea typeface="Book Antiqua" panose="02040602050305030304" pitchFamily="18" charset="0"/>
          <a:cs typeface="Arial"/>
          <a:sym typeface="Arial"/>
        </a:defRPr>
      </a:lvl2pPr>
      <a:lvl3pPr marL="1384052" marR="0" indent="-535762" algn="l" defTabSz="41075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Book Antiqua" panose="02040602050305030304" pitchFamily="18" charset="0"/>
          <a:ea typeface="Book Antiqua" panose="02040602050305030304" pitchFamily="18" charset="0"/>
          <a:cs typeface="Arial"/>
          <a:sym typeface="Arial"/>
        </a:defRPr>
      </a:lvl3pPr>
      <a:lvl4pPr marL="1493360" marR="0" indent="-332542" algn="l" defTabSz="41075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Book Antiqua" panose="02040602050305030304" pitchFamily="18" charset="0"/>
          <a:ea typeface="Book Antiqua" panose="02040602050305030304" pitchFamily="18" charset="0"/>
          <a:cs typeface="Arial"/>
          <a:sym typeface="Arial"/>
        </a:defRPr>
      </a:lvl4pPr>
      <a:lvl5pPr marL="1805888" marR="0" indent="-332542" algn="l" defTabSz="41075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Book Antiqua" panose="02040602050305030304" pitchFamily="18" charset="0"/>
          <a:ea typeface="Book Antiqua" panose="02040602050305030304" pitchFamily="18" charset="0"/>
          <a:cs typeface="Arial"/>
          <a:sym typeface="Arial"/>
        </a:defRPr>
      </a:lvl5pPr>
      <a:lvl6pPr marL="2055910" marR="0" indent="-332542" algn="l" defTabSz="41075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Pct val="171000"/>
        <a:buFontTx/>
        <a:buChar char="•"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305932" marR="0" indent="-332542" algn="l" defTabSz="41075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Pct val="171000"/>
        <a:buFontTx/>
        <a:buChar char="•"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555955" marR="0" indent="-332542" algn="l" defTabSz="41075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Pct val="171000"/>
        <a:buFontTx/>
        <a:buChar char="•"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2805977" marR="0" indent="-332542" algn="l" defTabSz="41075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Pct val="171000"/>
        <a:buFontTx/>
        <a:buChar char="•"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410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ctr" defTabSz="410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ctr" defTabSz="410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ctr" defTabSz="410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ctr" defTabSz="410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ctr" defTabSz="410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ctr" defTabSz="410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ctr" defTabSz="410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ctr" defTabSz="410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92114"/>
            <a:ext cx="1219200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00009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1400" dirty="0"/>
              <a:t>All Rights Reserved</a:t>
            </a:r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4" y="0"/>
            <a:ext cx="10941845" cy="866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7000" tIns="127000" rIns="127000" bIns="12700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Title</a:t>
            </a:r>
            <a:r>
              <a:rPr dirty="0"/>
              <a:t>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41271" y="1116211"/>
            <a:ext cx="11862817" cy="484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11666052" y="6567393"/>
            <a:ext cx="182742" cy="18466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ctr" defTabSz="410776">
              <a:defRPr sz="1200">
                <a:solidFill>
                  <a:srgbClr val="00389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6" name="Shape 2">
            <a:extLst>
              <a:ext uri="{FF2B5EF4-FFF2-40B4-BE49-F238E27FC236}">
                <a16:creationId xmlns:a16="http://schemas.microsoft.com/office/drawing/2014/main" id="{635F8B7A-4174-4AC3-9D34-FA98E6D20388}"/>
              </a:ext>
            </a:extLst>
          </p:cNvPr>
          <p:cNvSpPr/>
          <p:nvPr userDrawn="1"/>
        </p:nvSpPr>
        <p:spPr>
          <a:xfrm>
            <a:off x="159024" y="678261"/>
            <a:ext cx="10280564" cy="45719"/>
          </a:xfrm>
          <a:prstGeom prst="rect">
            <a:avLst/>
          </a:prstGeom>
          <a:solidFill>
            <a:srgbClr val="191EA2"/>
          </a:solidFill>
          <a:ln w="25400" cap="flat">
            <a:solidFill>
              <a:srgbClr val="000000">
                <a:alpha val="0"/>
              </a:srgb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 defTabSz="410777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200">
              <a:effectLst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1D3E64-E9BC-44AF-8D73-1BB9088CA163}"/>
              </a:ext>
            </a:extLst>
          </p:cNvPr>
          <p:cNvGrpSpPr/>
          <p:nvPr userDrawn="1"/>
        </p:nvGrpSpPr>
        <p:grpSpPr>
          <a:xfrm>
            <a:off x="10618407" y="285253"/>
            <a:ext cx="1385681" cy="438727"/>
            <a:chOff x="10560835" y="238594"/>
            <a:chExt cx="1385681" cy="438727"/>
          </a:xfrm>
        </p:grpSpPr>
        <p:pic>
          <p:nvPicPr>
            <p:cNvPr id="18" name="droppedImage.png">
              <a:extLst>
                <a:ext uri="{FF2B5EF4-FFF2-40B4-BE49-F238E27FC236}">
                  <a16:creationId xmlns:a16="http://schemas.microsoft.com/office/drawing/2014/main" id="{6DF18C3D-BF59-4CDF-8D8D-CCBA97FC278D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1514770" y="238594"/>
              <a:ext cx="431746" cy="4312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6ED5C72-F496-490B-A2C2-1822ED262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60835" y="245901"/>
              <a:ext cx="711440" cy="431420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223DB11-D4FE-435C-AEBA-2F044EBB8F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393522" y="238594"/>
              <a:ext cx="0" cy="431257"/>
            </a:xfrm>
            <a:prstGeom prst="line">
              <a:avLst/>
            </a:prstGeom>
            <a:noFill/>
            <a:ln w="38100" cap="flat">
              <a:solidFill>
                <a:schemeClr val="accent1">
                  <a:lumMod val="75000"/>
                </a:schemeClr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367176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ransition spd="med"/>
  <p:txStyles>
    <p:titleStyle>
      <a:lvl1pPr marL="0" marR="0" indent="0" algn="l" defTabSz="41077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tx1"/>
          </a:solidFill>
          <a:uFillTx/>
          <a:latin typeface="Book Antiqua" panose="02040602050305030304" pitchFamily="18" charset="0"/>
          <a:ea typeface="Book Antiqua" panose="02040602050305030304" pitchFamily="18" charset="0"/>
          <a:cs typeface="Arial"/>
          <a:sym typeface="Arial"/>
        </a:defRPr>
      </a:lvl1pPr>
      <a:lvl2pPr marL="0" marR="0" indent="0" algn="l" defTabSz="41077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1077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1077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1077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1077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1077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1077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1077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625095" marR="0" indent="-401847" algn="l" defTabSz="410776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Book Antiqua" panose="02040602050305030304" pitchFamily="18" charset="0"/>
          <a:ea typeface="Book Antiqua" panose="02040602050305030304" pitchFamily="18" charset="0"/>
          <a:cs typeface="Arial"/>
          <a:sym typeface="Arial"/>
        </a:defRPr>
      </a:lvl1pPr>
      <a:lvl2pPr marL="1018012" marR="0" indent="-482217" algn="l" defTabSz="410776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Book Antiqua" panose="02040602050305030304" pitchFamily="18" charset="0"/>
          <a:ea typeface="Book Antiqua" panose="02040602050305030304" pitchFamily="18" charset="0"/>
          <a:cs typeface="Arial"/>
          <a:sym typeface="Arial"/>
        </a:defRPr>
      </a:lvl2pPr>
      <a:lvl3pPr marL="1384139" marR="0" indent="-535796" algn="l" defTabSz="410776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Book Antiqua" panose="02040602050305030304" pitchFamily="18" charset="0"/>
          <a:ea typeface="Book Antiqua" panose="02040602050305030304" pitchFamily="18" charset="0"/>
          <a:cs typeface="Arial"/>
          <a:sym typeface="Arial"/>
        </a:defRPr>
      </a:lvl3pPr>
      <a:lvl4pPr marL="1493454" marR="0" indent="-332563" algn="l" defTabSz="410776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Book Antiqua" panose="02040602050305030304" pitchFamily="18" charset="0"/>
          <a:ea typeface="Book Antiqua" panose="02040602050305030304" pitchFamily="18" charset="0"/>
          <a:cs typeface="Arial"/>
          <a:sym typeface="Arial"/>
        </a:defRPr>
      </a:lvl4pPr>
      <a:lvl5pPr marL="1806002" marR="0" indent="-332563" algn="l" defTabSz="410776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Book Antiqua" panose="02040602050305030304" pitchFamily="18" charset="0"/>
          <a:ea typeface="Book Antiqua" panose="02040602050305030304" pitchFamily="18" charset="0"/>
          <a:cs typeface="Arial"/>
          <a:sym typeface="Arial"/>
        </a:defRPr>
      </a:lvl5pPr>
      <a:lvl6pPr marL="2056039" marR="0" indent="-332563" algn="l" defTabSz="410776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71000"/>
        <a:buFontTx/>
        <a:buChar char="•"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306077" marR="0" indent="-332563" algn="l" defTabSz="410776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71000"/>
        <a:buFontTx/>
        <a:buChar char="•"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556116" marR="0" indent="-332563" algn="l" defTabSz="410776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71000"/>
        <a:buFontTx/>
        <a:buChar char="•"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2806154" marR="0" indent="-332563" algn="l" defTabSz="410776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71000"/>
        <a:buFontTx/>
        <a:buChar char="•"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41077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ctr" defTabSz="41077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ctr" defTabSz="41077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ctr" defTabSz="41077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ctr" defTabSz="41077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ctr" defTabSz="41077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ctr" defTabSz="41077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ctr" defTabSz="41077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ctr" defTabSz="41077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question-board-chalk-school-1262378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EB608-9F5B-4A1F-B9C3-9A1D5BAB0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18" y="679269"/>
            <a:ext cx="10792369" cy="274973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 Antiqua" panose="02040602050305030304" pitchFamily="18" charset="0"/>
              </a:rPr>
              <a:t>A </a:t>
            </a:r>
            <a:r>
              <a:rPr lang="en-US" sz="4000" u="sng" dirty="0">
                <a:latin typeface="Book Antiqua" panose="02040602050305030304" pitchFamily="18" charset="0"/>
              </a:rPr>
              <a:t>Hybrid</a:t>
            </a:r>
            <a:r>
              <a:rPr lang="en-US" sz="4000" dirty="0">
                <a:latin typeface="Book Antiqua" panose="02040602050305030304" pitchFamily="18" charset="0"/>
              </a:rPr>
              <a:t> Approximate Computing Approach for </a:t>
            </a:r>
            <a:r>
              <a:rPr lang="en-US" sz="4000" u="sng" dirty="0">
                <a:latin typeface="Book Antiqua" panose="02040602050305030304" pitchFamily="18" charset="0"/>
              </a:rPr>
              <a:t>Associative In-Memory Processors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0D2E86-7449-454C-82F4-6CBFCB55064E}"/>
              </a:ext>
            </a:extLst>
          </p:cNvPr>
          <p:cNvSpPr txBox="1"/>
          <p:nvPr/>
        </p:nvSpPr>
        <p:spPr>
          <a:xfrm>
            <a:off x="2673531" y="4738447"/>
            <a:ext cx="684493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32145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Presented by: </a:t>
            </a: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Rabin Yu Acharya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FE722D-AFB9-4CB9-BFD1-9676F7B93AEA}"/>
              </a:ext>
            </a:extLst>
          </p:cNvPr>
          <p:cNvSpPr txBox="1"/>
          <p:nvPr/>
        </p:nvSpPr>
        <p:spPr>
          <a:xfrm>
            <a:off x="522515" y="2915968"/>
            <a:ext cx="11355976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32145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Hasan </a:t>
            </a:r>
            <a:r>
              <a:rPr kumimoji="0" lang="en-US" sz="200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Erdem</a:t>
            </a:r>
            <a:r>
              <a:rPr kumimoji="0" lang="en-US" sz="20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 </a:t>
            </a:r>
            <a:r>
              <a:rPr kumimoji="0" lang="en-US" sz="200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Yantır</a:t>
            </a:r>
            <a:r>
              <a:rPr kumimoji="0" lang="en-US" sz="20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 , Ahmed M. </a:t>
            </a:r>
            <a:r>
              <a:rPr kumimoji="0" lang="en-US" sz="200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Eltawil</a:t>
            </a:r>
            <a:r>
              <a:rPr kumimoji="0" lang="en-US" sz="20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, and </a:t>
            </a:r>
            <a:r>
              <a:rPr kumimoji="0" lang="en-US" sz="200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Fadi</a:t>
            </a:r>
            <a:r>
              <a:rPr kumimoji="0" lang="en-US" sz="20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 J. </a:t>
            </a:r>
            <a:r>
              <a:rPr kumimoji="0" lang="en-US" sz="200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Kurdahi</a:t>
            </a:r>
            <a:r>
              <a:rPr kumimoji="0" lang="en-US" sz="20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, </a:t>
            </a:r>
          </a:p>
          <a:p>
            <a:pPr marL="0" marR="0" indent="0" algn="ctr" defTabSz="32145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UC Irvine, CA</a:t>
            </a:r>
          </a:p>
        </p:txBody>
      </p:sp>
    </p:spTree>
    <p:extLst>
      <p:ext uri="{BB962C8B-B14F-4D97-AF65-F5344CB8AC3E}">
        <p14:creationId xmlns:p14="http://schemas.microsoft.com/office/powerpoint/2010/main" val="377300754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86CF5-6229-4183-AC92-5684CBA9C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different approximation methods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E48DDD07-B3A8-46AF-90D8-495C9FDAF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3" y="795680"/>
            <a:ext cx="7795899" cy="598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D5B656-E049-4929-93C0-7669595B3061}"/>
              </a:ext>
            </a:extLst>
          </p:cNvPr>
          <p:cNvSpPr txBox="1"/>
          <p:nvPr/>
        </p:nvSpPr>
        <p:spPr>
          <a:xfrm>
            <a:off x="8003563" y="1094850"/>
            <a:ext cx="3893685" cy="5642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algn="l" defTabSz="32145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Book Antiqua" panose="02040602050305030304" pitchFamily="18" charset="0"/>
                <a:sym typeface="Gill Sans Light"/>
              </a:rPr>
              <a:t>Maximum allowable quality degradation of 10%</a:t>
            </a:r>
          </a:p>
          <a:p>
            <a:pPr marL="0" marR="0" indent="0" algn="l" defTabSz="32145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b="1" dirty="0">
              <a:latin typeface="Book Antiqua" panose="02040602050305030304" pitchFamily="18" charset="0"/>
            </a:endParaRPr>
          </a:p>
          <a:p>
            <a:pPr marR="0" algn="l" defTabSz="32145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Book Antiqua" panose="02040602050305030304" pitchFamily="18" charset="0"/>
                <a:sym typeface="Gill Sans Light"/>
              </a:rPr>
              <a:t>Index:</a:t>
            </a:r>
          </a:p>
          <a:p>
            <a:pPr marL="342900" marR="0" indent="-342900" algn="l" defTabSz="32145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2000" dirty="0">
                <a:latin typeface="Book Antiqua" panose="02040602050305030304" pitchFamily="18" charset="0"/>
              </a:rPr>
              <a:t>SAP</a:t>
            </a:r>
          </a:p>
          <a:p>
            <a:pPr marL="342900" marR="0" indent="-342900" algn="l" defTabSz="32145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Book Antiqua" panose="02040602050305030304" pitchFamily="18" charset="0"/>
                <a:sym typeface="Gill Sans Light"/>
              </a:rPr>
              <a:t>RAP</a:t>
            </a:r>
          </a:p>
          <a:p>
            <a:pPr marL="342900" marR="0" indent="-342900" algn="l" defTabSz="32145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2000" dirty="0" err="1">
                <a:latin typeface="Book Antiqua" panose="02040602050305030304" pitchFamily="18" charset="0"/>
              </a:rPr>
              <a:t>Axilog</a:t>
            </a:r>
            <a:r>
              <a:rPr lang="en-US" sz="2000" dirty="0">
                <a:latin typeface="Book Antiqua" panose="02040602050305030304" pitchFamily="18" charset="0"/>
              </a:rPr>
              <a:t> HDL (design tool for approximate ASIC designs)</a:t>
            </a:r>
          </a:p>
          <a:p>
            <a:pPr marL="342900" marR="0" indent="-342900" algn="l" defTabSz="32145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2000" dirty="0">
                <a:latin typeface="Book Antiqua" panose="02040602050305030304" pitchFamily="18" charset="0"/>
              </a:rPr>
              <a:t>CPU+LP (Loop-Perforation)</a:t>
            </a:r>
          </a:p>
          <a:p>
            <a:pPr marL="342900" marR="0" indent="-342900" algn="l" defTabSz="32145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2000" dirty="0">
                <a:latin typeface="Book Antiqua" panose="02040602050305030304" pitchFamily="18" charset="0"/>
              </a:rPr>
              <a:t>CPU+NPU (Neural-Processing-Unit)</a:t>
            </a:r>
          </a:p>
          <a:p>
            <a:pPr marL="342900" marR="0" indent="-342900" algn="l" defTabSz="32145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2000" dirty="0">
                <a:latin typeface="Book Antiqua" panose="02040602050305030304" pitchFamily="18" charset="0"/>
              </a:rPr>
              <a:t>GPU+LP</a:t>
            </a:r>
          </a:p>
          <a:p>
            <a:pPr marL="342900" marR="0" indent="-342900" algn="l" defTabSz="32145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2000" dirty="0">
                <a:latin typeface="Book Antiqua" panose="02040602050305030304" pitchFamily="18" charset="0"/>
              </a:rPr>
              <a:t>GPU+NPU</a:t>
            </a:r>
          </a:p>
          <a:p>
            <a:pPr marL="342900" marR="0" indent="-342900" algn="l" defTabSz="32145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2000" dirty="0">
                <a:latin typeface="Book Antiqua" panose="02040602050305030304" pitchFamily="18" charset="0"/>
              </a:rPr>
              <a:t>RCA (Resistive CAM accelerator)</a:t>
            </a:r>
          </a:p>
          <a:p>
            <a:pPr marL="342900" marR="0" indent="-342900" algn="l" defTabSz="32145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en-US" sz="2000" dirty="0">
              <a:latin typeface="Book Antiqua" panose="02040602050305030304" pitchFamily="18" charset="0"/>
            </a:endParaRPr>
          </a:p>
          <a:p>
            <a:pPr marR="0" algn="l" defTabSz="32145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000" dirty="0">
              <a:latin typeface="Book Antiqua" panose="02040602050305030304" pitchFamily="18" charset="0"/>
            </a:endParaRPr>
          </a:p>
          <a:p>
            <a:pPr marL="0" marR="0" indent="0" algn="l" defTabSz="32145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Book Antiqua" panose="02040602050305030304" pitchFamily="18" charset="0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2994270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0FA65-B7DE-7649-915C-0F4DC2673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E21FC-11DA-B742-9DE6-A8984325D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﻿Combined the two approximate computing approaches: bit-trimming and cell scaling.</a:t>
            </a:r>
          </a:p>
          <a:p>
            <a:r>
              <a:rPr lang="en-US" sz="2000" dirty="0"/>
              <a:t>Implemented this hybrid approach in APs to form a hybrid approximate in-memory computing architecture. </a:t>
            </a:r>
          </a:p>
          <a:p>
            <a:r>
              <a:rPr lang="en-US" sz="2000" dirty="0"/>
              <a:t>The proposed architecture design is tunable even dynamically.</a:t>
            </a:r>
          </a:p>
          <a:p>
            <a:r>
              <a:rPr lang="en-US" sz="2000" dirty="0"/>
              <a:t>This method was compared against other approximation methods and was able to provide relatively better Energy reductions and higher speedups.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247376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blackboard&#10;&#10;Description automatically generated">
            <a:extLst>
              <a:ext uri="{FF2B5EF4-FFF2-40B4-BE49-F238E27FC236}">
                <a16:creationId xmlns:a16="http://schemas.microsoft.com/office/drawing/2014/main" id="{70687A81-3398-4844-9233-818669F6B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35573" y="779360"/>
            <a:ext cx="9051404" cy="603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3278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53588-D9C5-EF46-A0F7-7FE6AB226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choice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A2DAF-5645-4B40-A84C-AF0824C46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66179"/>
            <a:ext cx="11862817" cy="5650367"/>
          </a:xfrm>
        </p:spPr>
        <p:txBody>
          <a:bodyPr>
            <a:normAutofit lnSpcReduction="10000"/>
          </a:bodyPr>
          <a:lstStyle/>
          <a:p>
            <a:pPr marL="680434" indent="-457200">
              <a:buAutoNum type="arabicPeriod"/>
            </a:pPr>
            <a:r>
              <a:rPr lang="en-US" sz="2000" dirty="0"/>
              <a:t>Compared to scaling n bits, what does trimming n bits result in?</a:t>
            </a:r>
          </a:p>
          <a:p>
            <a:pPr marL="223234" indent="0">
              <a:buNone/>
            </a:pPr>
            <a:r>
              <a:rPr lang="en-US" sz="2000" dirty="0"/>
              <a:t>						(a) Lower Energy reduction.</a:t>
            </a:r>
          </a:p>
          <a:p>
            <a:pPr marL="223234" indent="0">
              <a:buNone/>
            </a:pPr>
            <a:r>
              <a:rPr lang="en-US" sz="2000" dirty="0"/>
              <a:t>						(b) Higher speedups.</a:t>
            </a:r>
          </a:p>
          <a:p>
            <a:pPr marL="223234" indent="0">
              <a:buNone/>
            </a:pPr>
            <a:r>
              <a:rPr lang="en-US" sz="2000" dirty="0"/>
              <a:t>						(c) Lower error rate.</a:t>
            </a:r>
          </a:p>
          <a:p>
            <a:pPr marL="223234" indent="0">
              <a:buNone/>
            </a:pPr>
            <a:r>
              <a:rPr lang="en-US" sz="2000" dirty="0"/>
              <a:t>						(d) a &amp; b.</a:t>
            </a:r>
          </a:p>
          <a:p>
            <a:pPr marL="223234" indent="0">
              <a:buNone/>
            </a:pPr>
            <a:r>
              <a:rPr lang="en-US" sz="2000" dirty="0"/>
              <a:t>2. Compared to trimming n bits, what does scaling n bits result in?</a:t>
            </a:r>
          </a:p>
          <a:p>
            <a:pPr marL="2154133" lvl="7" indent="0">
              <a:buNone/>
            </a:pPr>
            <a:r>
              <a:rPr lang="en-US" sz="2200" dirty="0"/>
              <a:t>	</a:t>
            </a:r>
            <a:r>
              <a:rPr lang="en-US" sz="2000" b="0" dirty="0">
                <a:latin typeface="Book Antiqua" panose="02040602050305030304" pitchFamily="18" charset="0"/>
              </a:rPr>
              <a:t>(a) Lower Energy reduction.</a:t>
            </a:r>
          </a:p>
          <a:p>
            <a:pPr marL="2154133" lvl="7" indent="0">
              <a:buNone/>
            </a:pPr>
            <a:r>
              <a:rPr lang="en-US" sz="2000" b="0" dirty="0">
                <a:latin typeface="Book Antiqua" panose="02040602050305030304" pitchFamily="18" charset="0"/>
              </a:rPr>
              <a:t>	(b) Higher speedups.</a:t>
            </a:r>
          </a:p>
          <a:p>
            <a:pPr marL="2154133" lvl="7" indent="0">
              <a:buNone/>
            </a:pPr>
            <a:r>
              <a:rPr lang="en-US" sz="2000" b="0" dirty="0">
                <a:latin typeface="Book Antiqua" panose="02040602050305030304" pitchFamily="18" charset="0"/>
              </a:rPr>
              <a:t>	(c) Lower error rate.</a:t>
            </a:r>
          </a:p>
          <a:p>
            <a:pPr marL="2154133" lvl="7" indent="0">
              <a:buNone/>
            </a:pPr>
            <a:r>
              <a:rPr lang="en-US" sz="2000" b="0" dirty="0">
                <a:latin typeface="Book Antiqua" panose="02040602050305030304" pitchFamily="18" charset="0"/>
              </a:rPr>
              <a:t>	(d) a &amp; b.</a:t>
            </a:r>
          </a:p>
          <a:p>
            <a:pPr marL="223234" indent="0">
              <a:buNone/>
            </a:pPr>
            <a:r>
              <a:rPr lang="en-US" sz="2000" dirty="0"/>
              <a:t>3. What makes Associate Processor faster than traditional CPU?</a:t>
            </a:r>
          </a:p>
          <a:p>
            <a:pPr marL="223234" indent="0">
              <a:buNone/>
            </a:pPr>
            <a:r>
              <a:rPr lang="en-US" sz="2000" dirty="0"/>
              <a:t>						(a) Lowers/ removes the memory bottleneck problem.</a:t>
            </a:r>
          </a:p>
          <a:p>
            <a:pPr marL="223234" indent="0">
              <a:buNone/>
            </a:pPr>
            <a:r>
              <a:rPr lang="en-US" sz="2000" dirty="0"/>
              <a:t>						(b) Consumes more power.</a:t>
            </a:r>
          </a:p>
          <a:p>
            <a:pPr marL="223234" indent="0">
              <a:buNone/>
            </a:pPr>
            <a:r>
              <a:rPr lang="en-US" sz="2000" dirty="0"/>
              <a:t>						(c) Has larger cache memory.</a:t>
            </a:r>
          </a:p>
          <a:p>
            <a:pPr marL="223234" indent="0">
              <a:buNone/>
            </a:pPr>
            <a:r>
              <a:rPr lang="en-US" sz="2000" dirty="0"/>
              <a:t>						(d) Processes less amount of data at a time.</a:t>
            </a:r>
          </a:p>
          <a:p>
            <a:pPr marL="223234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233620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53588-D9C5-EF46-A0F7-7FE6AB226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choice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A2DAF-5645-4B40-A84C-AF0824C46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66179"/>
            <a:ext cx="11862817" cy="5650367"/>
          </a:xfrm>
        </p:spPr>
        <p:txBody>
          <a:bodyPr>
            <a:normAutofit lnSpcReduction="10000"/>
          </a:bodyPr>
          <a:lstStyle/>
          <a:p>
            <a:pPr marL="680434" indent="-457200">
              <a:buAutoNum type="arabicPeriod"/>
            </a:pPr>
            <a:r>
              <a:rPr lang="en-US" sz="2000" dirty="0"/>
              <a:t>Compared to scaling n bits, what does trimming n bits result in?</a:t>
            </a:r>
          </a:p>
          <a:p>
            <a:pPr marL="223234" indent="0">
              <a:buNone/>
            </a:pPr>
            <a:r>
              <a:rPr lang="en-US" sz="2000" dirty="0"/>
              <a:t>						(a) Lower Energy reduction.</a:t>
            </a:r>
          </a:p>
          <a:p>
            <a:pPr marL="223234" indent="0">
              <a:buNone/>
            </a:pPr>
            <a:r>
              <a:rPr lang="en-US" sz="2000" dirty="0"/>
              <a:t>	</a:t>
            </a:r>
            <a:r>
              <a:rPr lang="en-US" sz="2000" b="1" dirty="0">
                <a:solidFill>
                  <a:srgbClr val="00B050"/>
                </a:solidFill>
              </a:rPr>
              <a:t>Correct answer:    (b) Higher speedups.</a:t>
            </a:r>
          </a:p>
          <a:p>
            <a:pPr marL="223234" indent="0">
              <a:buNone/>
            </a:pPr>
            <a:r>
              <a:rPr lang="en-US" sz="2000" dirty="0"/>
              <a:t>						(c) Lower error rate.</a:t>
            </a:r>
          </a:p>
          <a:p>
            <a:pPr marL="223234" indent="0">
              <a:buNone/>
            </a:pPr>
            <a:r>
              <a:rPr lang="en-US" sz="2000" dirty="0"/>
              <a:t>						(d) a &amp; b.</a:t>
            </a:r>
          </a:p>
          <a:p>
            <a:pPr marL="223234" indent="0">
              <a:buNone/>
            </a:pPr>
            <a:r>
              <a:rPr lang="en-US" sz="2000" dirty="0"/>
              <a:t>2. Compared to trimming n bits, what does scaling n bits result in?</a:t>
            </a:r>
          </a:p>
          <a:p>
            <a:pPr marL="2154133" lvl="7" indent="0">
              <a:buNone/>
            </a:pPr>
            <a:r>
              <a:rPr lang="en-US" sz="2200" dirty="0"/>
              <a:t>	</a:t>
            </a:r>
            <a:r>
              <a:rPr lang="en-US" sz="2000" b="0" dirty="0">
                <a:latin typeface="Book Antiqua" panose="02040602050305030304" pitchFamily="18" charset="0"/>
              </a:rPr>
              <a:t>(a) Lower Energy reduction.</a:t>
            </a:r>
          </a:p>
          <a:p>
            <a:pPr marL="2154133" lvl="7" indent="0">
              <a:buNone/>
            </a:pPr>
            <a:r>
              <a:rPr lang="en-US" sz="2000" b="0" dirty="0">
                <a:latin typeface="Book Antiqua" panose="02040602050305030304" pitchFamily="18" charset="0"/>
              </a:rPr>
              <a:t>	(b) Higher speedups</a:t>
            </a:r>
          </a:p>
          <a:p>
            <a:pPr marL="401638" lvl="7" indent="0">
              <a:buNone/>
            </a:pPr>
            <a:r>
              <a:rPr lang="en-US" sz="2000" dirty="0">
                <a:latin typeface="Book Antiqua" panose="02040602050305030304" pitchFamily="18" charset="0"/>
              </a:rPr>
              <a:t>	</a:t>
            </a:r>
            <a:r>
              <a:rPr lang="en-US" sz="2000" dirty="0">
                <a:solidFill>
                  <a:srgbClr val="00B050"/>
                </a:solidFill>
                <a:latin typeface="Book Antiqua" panose="02040602050305030304" pitchFamily="18" charset="0"/>
              </a:rPr>
              <a:t>Correct answer:    (c) Lower error rate.</a:t>
            </a:r>
          </a:p>
          <a:p>
            <a:pPr marL="2154133" lvl="7" indent="0">
              <a:buNone/>
            </a:pPr>
            <a:r>
              <a:rPr lang="en-US" sz="2000" b="0" dirty="0">
                <a:latin typeface="Book Antiqua" panose="02040602050305030304" pitchFamily="18" charset="0"/>
              </a:rPr>
              <a:t>	(d) a &amp; b.</a:t>
            </a:r>
          </a:p>
          <a:p>
            <a:pPr marL="223234" indent="0">
              <a:buNone/>
            </a:pPr>
            <a:r>
              <a:rPr lang="en-US" sz="2000" dirty="0"/>
              <a:t>3. What makes Associate Processor faster than traditional CPU?</a:t>
            </a:r>
          </a:p>
          <a:p>
            <a:pPr marL="223234" indent="0">
              <a:buNone/>
            </a:pPr>
            <a:r>
              <a:rPr lang="en-US" sz="2000" dirty="0"/>
              <a:t>	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b="1" dirty="0">
                <a:solidFill>
                  <a:srgbClr val="00B050"/>
                </a:solidFill>
              </a:rPr>
              <a:t>Correct answer: 	(a) Lowers/ removes the memory bottleneck problem.</a:t>
            </a:r>
          </a:p>
          <a:p>
            <a:pPr marL="223234" indent="0">
              <a:buNone/>
            </a:pPr>
            <a:r>
              <a:rPr lang="en-US" sz="2000" dirty="0"/>
              <a:t>						(b) Consumes more power.</a:t>
            </a:r>
          </a:p>
          <a:p>
            <a:pPr marL="223234" indent="0">
              <a:buNone/>
            </a:pPr>
            <a:r>
              <a:rPr lang="en-US" sz="2000" dirty="0"/>
              <a:t>	                                (c) Has larger cache memory.</a:t>
            </a:r>
          </a:p>
          <a:p>
            <a:pPr marL="223234" indent="0">
              <a:buNone/>
            </a:pPr>
            <a:r>
              <a:rPr lang="en-US" sz="2000" dirty="0"/>
              <a:t>						(d) Processes less amount of data at a time.</a:t>
            </a:r>
          </a:p>
          <a:p>
            <a:pPr marL="223234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121846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32668-7DEE-42EB-A5C0-C5D1EBB1C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graphicFrame>
        <p:nvGraphicFramePr>
          <p:cNvPr id="22" name="Table 22">
            <a:extLst>
              <a:ext uri="{FF2B5EF4-FFF2-40B4-BE49-F238E27FC236}">
                <a16:creationId xmlns:a16="http://schemas.microsoft.com/office/drawing/2014/main" id="{AE2E3DA8-1C40-47C8-9B5E-6C46618196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151239"/>
              </p:ext>
            </p:extLst>
          </p:nvPr>
        </p:nvGraphicFramePr>
        <p:xfrm>
          <a:off x="167678" y="819772"/>
          <a:ext cx="5556647" cy="3635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6647">
                  <a:extLst>
                    <a:ext uri="{9D8B030D-6E8A-4147-A177-3AD203B41FA5}">
                      <a16:colId xmlns:a16="http://schemas.microsoft.com/office/drawing/2014/main" val="3197347647"/>
                    </a:ext>
                  </a:extLst>
                </a:gridCol>
              </a:tblGrid>
              <a:tr h="450054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Book Antiqua" panose="02040602050305030304" pitchFamily="18" charset="0"/>
                        </a:rPr>
                        <a:t>Problem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991455"/>
                  </a:ext>
                </a:extLst>
              </a:tr>
              <a:tr h="1276604">
                <a:tc>
                  <a:txBody>
                    <a:bodyPr/>
                    <a:lstStyle/>
                    <a:p>
                      <a:pPr marL="342900" marR="0" lvl="0" indent="-342900" algn="l" defTabSz="410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000" dirty="0">
                          <a:latin typeface="Book Antiqua" panose="02040602050305030304" pitchFamily="18" charset="0"/>
                        </a:rPr>
                        <a:t>High demand for </a:t>
                      </a:r>
                      <a:r>
                        <a:rPr lang="en-US" sz="2000" b="1" dirty="0">
                          <a:latin typeface="Book Antiqua" panose="02040602050305030304" pitchFamily="18" charset="0"/>
                        </a:rPr>
                        <a:t>high-speed low power </a:t>
                      </a:r>
                      <a:r>
                        <a:rPr lang="en-US" sz="2000" dirty="0">
                          <a:latin typeface="Book Antiqua" panose="02040602050305030304" pitchFamily="18" charset="0"/>
                        </a:rPr>
                        <a:t>consumption cores.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911669"/>
                  </a:ext>
                </a:extLst>
              </a:tr>
              <a:tr h="1908658">
                <a:tc>
                  <a:txBody>
                    <a:bodyPr/>
                    <a:lstStyle/>
                    <a:p>
                      <a:pPr marL="342900" marR="0" lvl="0" indent="-342900" algn="l" defTabSz="410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000" b="1" dirty="0">
                          <a:latin typeface="Book Antiqua" panose="02040602050305030304" pitchFamily="18" charset="0"/>
                        </a:rPr>
                        <a:t>Memory bottleneck problem</a:t>
                      </a:r>
                      <a:r>
                        <a:rPr lang="en-US" sz="2000" dirty="0">
                          <a:latin typeface="Book Antiqua" panose="02040602050305030304" pitchFamily="18" charset="0"/>
                        </a:rPr>
                        <a:t>: If processing elements cannot be fed by the memory at the desired processing rate.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275687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1B1B9462-CE61-4C27-BD7E-2761D18DFC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153411"/>
              </p:ext>
            </p:extLst>
          </p:nvPr>
        </p:nvGraphicFramePr>
        <p:xfrm>
          <a:off x="6438538" y="802297"/>
          <a:ext cx="5620508" cy="3518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0508">
                  <a:extLst>
                    <a:ext uri="{9D8B030D-6E8A-4147-A177-3AD203B41FA5}">
                      <a16:colId xmlns:a16="http://schemas.microsoft.com/office/drawing/2014/main" val="2197037744"/>
                    </a:ext>
                  </a:extLst>
                </a:gridCol>
              </a:tblGrid>
              <a:tr h="437686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Book Antiqua" panose="02040602050305030304" pitchFamily="18" charset="0"/>
                        </a:rPr>
                        <a:t>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13428"/>
                  </a:ext>
                </a:extLst>
              </a:tr>
              <a:tr h="941365">
                <a:tc>
                  <a:txBody>
                    <a:bodyPr/>
                    <a:lstStyle/>
                    <a:p>
                      <a:pPr marL="0" marR="0" lvl="0" indent="0" algn="l" defTabSz="410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Book Antiqua" panose="02040602050305030304" pitchFamily="18" charset="0"/>
                        </a:rPr>
                        <a:t>Approximate computing</a:t>
                      </a:r>
                      <a:r>
                        <a:rPr lang="en-US" sz="2000" dirty="0">
                          <a:latin typeface="Book Antiqua" panose="02040602050305030304" pitchFamily="18" charset="0"/>
                        </a:rPr>
                        <a:t>: A </a:t>
                      </a:r>
                      <a:r>
                        <a:rPr lang="en-US" sz="2000" u="sng" dirty="0">
                          <a:latin typeface="Book Antiqua" panose="02040602050305030304" pitchFamily="18" charset="0"/>
                        </a:rPr>
                        <a:t>hybrid</a:t>
                      </a:r>
                      <a:r>
                        <a:rPr lang="en-US" sz="2000" dirty="0">
                          <a:latin typeface="Book Antiqua" panose="02040602050305030304" pitchFamily="18" charset="0"/>
                        </a:rPr>
                        <a:t> approach combining both voltage and precision scaling is proposed </a:t>
                      </a:r>
                      <a:r>
                        <a:rPr lang="en-US" sz="2000" b="0" dirty="0">
                          <a:latin typeface="Book Antiqua" panose="02040602050305030304" pitchFamily="18" charset="0"/>
                        </a:rPr>
                        <a:t>for efficient approximate in-memory computing.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646402"/>
                  </a:ext>
                </a:extLst>
              </a:tr>
              <a:tr h="1770308">
                <a:tc>
                  <a:txBody>
                    <a:bodyPr/>
                    <a:lstStyle/>
                    <a:p>
                      <a:pPr marL="0" marR="0" lvl="0" indent="0" algn="l" defTabSz="410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>
                          <a:latin typeface="Book Antiqua" panose="02040602050305030304" pitchFamily="18" charset="0"/>
                        </a:rPr>
                        <a:t>Associative Processors</a:t>
                      </a:r>
                      <a:r>
                        <a:rPr lang="en-US" sz="2000" b="1" dirty="0">
                          <a:latin typeface="Book Antiqua" panose="02040602050305030304" pitchFamily="18" charset="0"/>
                        </a:rPr>
                        <a:t> (APs): </a:t>
                      </a:r>
                      <a:r>
                        <a:rPr lang="en-US" sz="2000" dirty="0">
                          <a:latin typeface="Book Antiqua" panose="02040602050305030304" pitchFamily="18" charset="0"/>
                        </a:rPr>
                        <a:t>Architectures to accelerate operations directly in-memory to eliminate the data movement cost.</a:t>
                      </a:r>
                    </a:p>
                    <a:p>
                      <a:pPr marL="0" marR="0" lvl="0" indent="0" algn="l" defTabSz="410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667646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6AFD461E-5445-41A7-B250-48F6DAC77E87}"/>
              </a:ext>
            </a:extLst>
          </p:cNvPr>
          <p:cNvGrpSpPr/>
          <p:nvPr/>
        </p:nvGrpSpPr>
        <p:grpSpPr>
          <a:xfrm>
            <a:off x="1085154" y="3959816"/>
            <a:ext cx="5782491" cy="2464526"/>
            <a:chOff x="1950720" y="4249783"/>
            <a:chExt cx="5782491" cy="246452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707E55D-35EC-4B94-B00D-788AFB1F5A41}"/>
                </a:ext>
              </a:extLst>
            </p:cNvPr>
            <p:cNvSpPr/>
            <p:nvPr/>
          </p:nvSpPr>
          <p:spPr>
            <a:xfrm>
              <a:off x="3605349" y="4249783"/>
              <a:ext cx="2316480" cy="246452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32145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Light"/>
                <a:ea typeface="Gill Sans Light"/>
                <a:cs typeface="Gill Sans Light"/>
                <a:sym typeface="Gill Sans Light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FC102F3-83D0-4919-B0A0-9B9D84A8F7F8}"/>
                </a:ext>
              </a:extLst>
            </p:cNvPr>
            <p:cNvSpPr/>
            <p:nvPr/>
          </p:nvSpPr>
          <p:spPr>
            <a:xfrm>
              <a:off x="3831772" y="4432075"/>
              <a:ext cx="1915885" cy="45402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32145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Book Antiqua" panose="02040602050305030304" pitchFamily="18" charset="0"/>
                  <a:sym typeface="Gill Sans Light"/>
                </a:rPr>
                <a:t>CPUs/</a:t>
              </a:r>
              <a:r>
                <a:rPr kumimoji="0" lang="en-US" sz="2000" b="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Book Antiqua" panose="02040602050305030304" pitchFamily="18" charset="0"/>
                  <a:sym typeface="Gill Sans Light"/>
                </a:rPr>
                <a:t> GPUs</a:t>
              </a: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Book Antiqua" panose="02040602050305030304" pitchFamily="18" charset="0"/>
                <a:sym typeface="Gill Sans Light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7D0FD2D-CA59-441B-9FF7-24C913D7B498}"/>
                </a:ext>
              </a:extLst>
            </p:cNvPr>
            <p:cNvSpPr/>
            <p:nvPr/>
          </p:nvSpPr>
          <p:spPr>
            <a:xfrm>
              <a:off x="3831772" y="6020211"/>
              <a:ext cx="1915886" cy="45402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32145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Book Antiqua" panose="02040602050305030304" pitchFamily="18" charset="0"/>
                  <a:sym typeface="Gill Sans Light"/>
                </a:rPr>
                <a:t>Memory unit</a:t>
              </a:r>
            </a:p>
          </p:txBody>
        </p:sp>
        <p:sp>
          <p:nvSpPr>
            <p:cNvPr id="7" name="Arrow: Up 6">
              <a:extLst>
                <a:ext uri="{FF2B5EF4-FFF2-40B4-BE49-F238E27FC236}">
                  <a16:creationId xmlns:a16="http://schemas.microsoft.com/office/drawing/2014/main" id="{040B36F9-4925-4329-897A-9FC0A719FB07}"/>
                </a:ext>
              </a:extLst>
            </p:cNvPr>
            <p:cNvSpPr/>
            <p:nvPr/>
          </p:nvSpPr>
          <p:spPr>
            <a:xfrm>
              <a:off x="4310747" y="4899751"/>
              <a:ext cx="365762" cy="1120460"/>
            </a:xfrm>
            <a:prstGeom prst="upArrow">
              <a:avLst>
                <a:gd name="adj1" fmla="val 50000"/>
                <a:gd name="adj2" fmla="val 144174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32145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Light"/>
                <a:ea typeface="Gill Sans Light"/>
                <a:cs typeface="Gill Sans Light"/>
                <a:sym typeface="Gill Sans Light"/>
              </a:endParaRPr>
            </a:p>
          </p:txBody>
        </p:sp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B3024D13-1DE9-4D23-AE80-F09E698284C7}"/>
                </a:ext>
              </a:extLst>
            </p:cNvPr>
            <p:cNvSpPr/>
            <p:nvPr/>
          </p:nvSpPr>
          <p:spPr>
            <a:xfrm>
              <a:off x="4902926" y="4885509"/>
              <a:ext cx="400592" cy="1143411"/>
            </a:xfrm>
            <a:prstGeom prst="downArrow">
              <a:avLst>
                <a:gd name="adj1" fmla="val 50000"/>
                <a:gd name="adj2" fmla="val 11285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32145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Light"/>
                <a:ea typeface="Gill Sans Light"/>
                <a:cs typeface="Gill Sans Light"/>
                <a:sym typeface="Gill Sans Light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D11FCBF-35DF-4AF6-BE59-B80DE1698E64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2856411" y="5482046"/>
              <a:ext cx="748938" cy="0"/>
            </a:xfrm>
            <a:prstGeom prst="straightConnector1">
              <a:avLst/>
            </a:prstGeom>
            <a:noFill/>
            <a:ln w="7620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9EF201F-BE07-4DA8-8F45-49F3B02200EE}"/>
                </a:ext>
              </a:extLst>
            </p:cNvPr>
            <p:cNvCxnSpPr>
              <a:cxnSpLocks/>
            </p:cNvCxnSpPr>
            <p:nvPr/>
          </p:nvCxnSpPr>
          <p:spPr>
            <a:xfrm>
              <a:off x="5913120" y="5482046"/>
              <a:ext cx="748938" cy="0"/>
            </a:xfrm>
            <a:prstGeom prst="straightConnector1">
              <a:avLst/>
            </a:prstGeom>
            <a:noFill/>
            <a:ln w="7620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AAAABD6-CF86-47D1-8830-D268D98A6A61}"/>
                </a:ext>
              </a:extLst>
            </p:cNvPr>
            <p:cNvSpPr/>
            <p:nvPr/>
          </p:nvSpPr>
          <p:spPr>
            <a:xfrm>
              <a:off x="6668248" y="5255033"/>
              <a:ext cx="1064963" cy="45402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32145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Book Antiqua" panose="02040602050305030304" pitchFamily="18" charset="0"/>
                </a:rPr>
                <a:t>Output</a:t>
              </a: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Book Antiqua" panose="02040602050305030304" pitchFamily="18" charset="0"/>
                <a:sym typeface="Gill Sans Light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C593CD6-3902-44FA-9FA2-B9CF05239584}"/>
                </a:ext>
              </a:extLst>
            </p:cNvPr>
            <p:cNvSpPr/>
            <p:nvPr/>
          </p:nvSpPr>
          <p:spPr>
            <a:xfrm>
              <a:off x="1950720" y="5255032"/>
              <a:ext cx="899501" cy="45402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32145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Book Antiqua" panose="02040602050305030304" pitchFamily="18" charset="0"/>
                </a:rPr>
                <a:t>Input</a:t>
              </a: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Book Antiqua" panose="02040602050305030304" pitchFamily="18" charset="0"/>
                <a:sym typeface="Gill Sans Light"/>
              </a:endParaRP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E33A1C7-DE59-437D-8BB7-3A0C71C3A6D3}"/>
              </a:ext>
            </a:extLst>
          </p:cNvPr>
          <p:cNvCxnSpPr>
            <a:cxnSpLocks/>
          </p:cNvCxnSpPr>
          <p:nvPr/>
        </p:nvCxnSpPr>
        <p:spPr>
          <a:xfrm>
            <a:off x="5532316" y="1533236"/>
            <a:ext cx="906222" cy="0"/>
          </a:xfrm>
          <a:prstGeom prst="straightConnector1">
            <a:avLst/>
          </a:prstGeom>
          <a:noFill/>
          <a:ln w="762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0802A32-4B40-412E-9709-B2C70077D14F}"/>
              </a:ext>
            </a:extLst>
          </p:cNvPr>
          <p:cNvCxnSpPr>
            <a:cxnSpLocks/>
          </p:cNvCxnSpPr>
          <p:nvPr/>
        </p:nvCxnSpPr>
        <p:spPr>
          <a:xfrm>
            <a:off x="5574145" y="2613891"/>
            <a:ext cx="864393" cy="0"/>
          </a:xfrm>
          <a:prstGeom prst="straightConnector1">
            <a:avLst/>
          </a:prstGeom>
          <a:noFill/>
          <a:ln w="762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93087747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A7C26-58D7-4E4A-9F0A-60E9E5D9A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A8C85-DF95-4276-9B5C-E34C1D8C4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b="0" dirty="0"/>
              <a:t>The “hybrid” approach is </a:t>
            </a:r>
            <a:r>
              <a:rPr lang="en-US" sz="2000" dirty="0"/>
              <a:t>applied to SRAM-based APs </a:t>
            </a:r>
            <a:r>
              <a:rPr lang="en-US" sz="2000" b="1" dirty="0"/>
              <a:t>(SAP</a:t>
            </a:r>
            <a:r>
              <a:rPr lang="en-US" sz="2000" dirty="0"/>
              <a:t>) and memristor/Resistive RAM (ReRAM) based APs (</a:t>
            </a:r>
            <a:r>
              <a:rPr lang="en-US" sz="2000" b="1" dirty="0"/>
              <a:t>RAP</a:t>
            </a:r>
            <a:r>
              <a:rPr lang="en-US" sz="2000" dirty="0"/>
              <a:t>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A design-time simulator is proposed to find the optimal approximation degree in APs even dynamically.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0" dirty="0"/>
              <a:t>For the evaluation of the proposed methodology, </a:t>
            </a:r>
            <a:r>
              <a:rPr lang="en-US" sz="2000" dirty="0"/>
              <a:t>benchmarks related to </a:t>
            </a:r>
            <a:r>
              <a:rPr lang="en-US" sz="2000" b="0" dirty="0"/>
              <a:t>image processing, machine learning, machine vision, and digital signal processing are used.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0" dirty="0"/>
              <a:t>When compared to full-precision, unscaled implementations: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0" dirty="0"/>
              <a:t>Average energy savings of </a:t>
            </a:r>
            <a:r>
              <a:rPr lang="en-US" sz="2000" b="1" dirty="0"/>
              <a:t>5.17×</a:t>
            </a:r>
            <a:r>
              <a:rPr lang="en-US" sz="2000" b="0" dirty="0"/>
              <a:t> and </a:t>
            </a:r>
            <a:r>
              <a:rPr lang="en-US" sz="2000" b="1" dirty="0"/>
              <a:t>59.11×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0" dirty="0"/>
              <a:t>Speedups of </a:t>
            </a:r>
            <a:r>
              <a:rPr lang="en-US" sz="2000" b="1" dirty="0"/>
              <a:t>2.1×</a:t>
            </a:r>
            <a:r>
              <a:rPr lang="en-US" sz="2000" b="0" dirty="0"/>
              <a:t> in SAP and </a:t>
            </a:r>
            <a:r>
              <a:rPr lang="en-US" sz="2000" b="1" dirty="0"/>
              <a:t>3.24×</a:t>
            </a:r>
            <a:r>
              <a:rPr lang="en-US" sz="2000" b="0" dirty="0"/>
              <a:t> in RAP</a:t>
            </a:r>
          </a:p>
        </p:txBody>
      </p:sp>
    </p:spTree>
    <p:extLst>
      <p:ext uri="{BB962C8B-B14F-4D97-AF65-F5344CB8AC3E}">
        <p14:creationId xmlns:p14="http://schemas.microsoft.com/office/powerpoint/2010/main" val="294629847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03287-AF78-4CF9-B389-9DF522503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Associative processors (AP)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E8CFF-D8B9-4135-8DD6-5D24FE493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269" y="986500"/>
            <a:ext cx="7626514" cy="564545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In-memory data storage and processing units.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Compare-and-write</a:t>
            </a:r>
            <a:r>
              <a:rPr lang="en-US" sz="2000" dirty="0"/>
              <a:t> processors.</a:t>
            </a:r>
          </a:p>
          <a:p>
            <a:pPr marL="223234" indent="0">
              <a:buNone/>
            </a:pPr>
            <a:endParaRPr lang="en-US" sz="2000" dirty="0"/>
          </a:p>
          <a:p>
            <a:pPr marL="223234" indent="0">
              <a:buNone/>
            </a:pPr>
            <a:r>
              <a:rPr lang="en-US" sz="2000" dirty="0"/>
              <a:t>Consists of: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C00000"/>
                </a:solidFill>
              </a:rPr>
              <a:t>CAM</a:t>
            </a:r>
            <a:r>
              <a:rPr lang="en-US" sz="2000" b="1" dirty="0"/>
              <a:t> (</a:t>
            </a:r>
            <a:r>
              <a:rPr lang="en-US" sz="2000" dirty="0"/>
              <a:t>Content Addressable Memory</a:t>
            </a:r>
            <a:r>
              <a:rPr lang="en-US" sz="2000" b="1" dirty="0"/>
              <a:t>) </a:t>
            </a:r>
            <a:r>
              <a:rPr lang="en-US" sz="2000" dirty="0"/>
              <a:t>holds the data on which the instruction is performed.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Controller</a:t>
            </a:r>
            <a:r>
              <a:rPr lang="en-US" sz="2000" dirty="0"/>
              <a:t>: fetches </a:t>
            </a:r>
            <a:r>
              <a:rPr lang="en-US" sz="2000" dirty="0">
                <a:solidFill>
                  <a:schemeClr val="tx1"/>
                </a:solidFill>
              </a:rPr>
              <a:t>Instruction (I) </a:t>
            </a:r>
            <a:r>
              <a:rPr lang="en-US" sz="2000" dirty="0"/>
              <a:t>and decodes them into: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KEY: </a:t>
            </a:r>
            <a:r>
              <a:rPr lang="en-US" sz="2000" b="1" dirty="0"/>
              <a:t> </a:t>
            </a:r>
            <a:r>
              <a:rPr lang="en-US" sz="2000" dirty="0"/>
              <a:t>Contains the data to be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written/ compared</a:t>
            </a:r>
            <a:r>
              <a:rPr lang="en-US" sz="2000" dirty="0"/>
              <a:t>.</a:t>
            </a:r>
            <a:endParaRPr lang="en-US" sz="20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MASK:</a:t>
            </a:r>
            <a:r>
              <a:rPr lang="en-US" sz="2000" dirty="0"/>
              <a:t> Selects the column of bit(s) for write/ comparison.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TAG: </a:t>
            </a:r>
            <a:r>
              <a:rPr lang="en-US" sz="2000" dirty="0"/>
              <a:t>marks the rows that are matched by the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compare</a:t>
            </a:r>
            <a:r>
              <a:rPr lang="en-US" sz="2000" dirty="0"/>
              <a:t> operation and are to be affected by consecutive parallel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write</a:t>
            </a:r>
            <a:r>
              <a:rPr lang="en-US" sz="2000" dirty="0"/>
              <a:t>.</a:t>
            </a:r>
            <a:endParaRPr lang="en-US" sz="20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The </a:t>
            </a:r>
            <a:r>
              <a:rPr lang="en-US" sz="2000" b="1" dirty="0"/>
              <a:t>Interconnect </a:t>
            </a:r>
            <a:r>
              <a:rPr lang="en-US" sz="2000" dirty="0"/>
              <a:t>allows parallel communication between rows of an AP or between different APs.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23234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223234" indent="0">
              <a:buNone/>
            </a:pPr>
            <a:endParaRPr lang="en-US" sz="2000" dirty="0"/>
          </a:p>
          <a:p>
            <a:pPr marL="535762" lvl="1" indent="0">
              <a:buNone/>
            </a:pPr>
            <a:endParaRPr lang="en-US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D59B40E-1919-40FB-A5DD-9DA8F50E79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21"/>
          <a:stretch/>
        </p:blipFill>
        <p:spPr bwMode="auto">
          <a:xfrm>
            <a:off x="7782693" y="1099595"/>
            <a:ext cx="4335800" cy="491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816483-B4C3-472F-8C67-0D5E449A5333}"/>
              </a:ext>
            </a:extLst>
          </p:cNvPr>
          <p:cNvSpPr txBox="1"/>
          <p:nvPr/>
        </p:nvSpPr>
        <p:spPr>
          <a:xfrm>
            <a:off x="11131010" y="1967005"/>
            <a:ext cx="919721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CAM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8FA2E034-AA56-4D8C-9852-A71F409EEF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34" r="25361" b="30505"/>
          <a:stretch/>
        </p:blipFill>
        <p:spPr bwMode="auto">
          <a:xfrm>
            <a:off x="7940531" y="4787225"/>
            <a:ext cx="3650339" cy="1075078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7DDBC888-430D-460C-8D20-5F0C2DD43B91}"/>
              </a:ext>
            </a:extLst>
          </p:cNvPr>
          <p:cNvSpPr/>
          <p:nvPr/>
        </p:nvSpPr>
        <p:spPr>
          <a:xfrm>
            <a:off x="9134764" y="1238136"/>
            <a:ext cx="230909" cy="45719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5430A22-D612-4C55-B8B1-981A7AFF1F99}"/>
              </a:ext>
            </a:extLst>
          </p:cNvPr>
          <p:cNvCxnSpPr/>
          <p:nvPr/>
        </p:nvCxnSpPr>
        <p:spPr>
          <a:xfrm>
            <a:off x="8174182" y="1366982"/>
            <a:ext cx="0" cy="471054"/>
          </a:xfrm>
          <a:prstGeom prst="straightConnector1">
            <a:avLst/>
          </a:prstGeom>
          <a:noFill/>
          <a:ln w="57150" cap="flat">
            <a:solidFill>
              <a:schemeClr val="accent2">
                <a:lumMod val="75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12EB819-9F8F-4EBA-B7BF-7191F7246344}"/>
              </a:ext>
            </a:extLst>
          </p:cNvPr>
          <p:cNvCxnSpPr/>
          <p:nvPr/>
        </p:nvCxnSpPr>
        <p:spPr>
          <a:xfrm>
            <a:off x="8580582" y="1376218"/>
            <a:ext cx="0" cy="235527"/>
          </a:xfrm>
          <a:prstGeom prst="straightConnector1">
            <a:avLst/>
          </a:prstGeom>
          <a:noFill/>
          <a:ln w="57150" cap="flat">
            <a:solidFill>
              <a:schemeClr val="accent2">
                <a:lumMod val="75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94846392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0ED8BD5B-9820-5A44-8BB7-666217C31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21"/>
          <a:stretch/>
        </p:blipFill>
        <p:spPr bwMode="auto">
          <a:xfrm>
            <a:off x="7782693" y="1099595"/>
            <a:ext cx="4335800" cy="491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003287-AF78-4CF9-B389-9DF522503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Associative processors (AP)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E8CFF-D8B9-4135-8DD6-5D24FE493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269" y="926340"/>
            <a:ext cx="7294003" cy="56454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Compare and write </a:t>
            </a:r>
            <a:r>
              <a:rPr lang="en-US" sz="2000" dirty="0"/>
              <a:t>phases are referenced from a lookup table (LUT).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In each step, one input entry of the truth table (or LUT) is compared against one row of the CAM, and the matching rows are tagged.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Each </a:t>
            </a:r>
            <a:r>
              <a:rPr lang="en-US" sz="2000" dirty="0">
                <a:solidFill>
                  <a:schemeClr val="tx1"/>
                </a:solidFill>
              </a:rPr>
              <a:t>row</a:t>
            </a:r>
            <a:r>
              <a:rPr lang="en-US" sz="2000" dirty="0"/>
              <a:t> of the AP behaves as a simple processor and an operation (or consecutive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compare-and-write</a:t>
            </a:r>
            <a:r>
              <a:rPr lang="en-US" sz="2000" dirty="0"/>
              <a:t>) is done on </a:t>
            </a:r>
            <a:r>
              <a:rPr lang="en-US" sz="2000" b="1" i="1" dirty="0"/>
              <a:t>Bit-serial, word-parallel manner</a:t>
            </a:r>
            <a:r>
              <a:rPr lang="en-US" sz="2000" dirty="0"/>
              <a:t>.</a:t>
            </a:r>
          </a:p>
          <a:p>
            <a:pPr marL="223234" indent="0">
              <a:buNone/>
            </a:pPr>
            <a:endParaRPr lang="en-US" sz="2000" dirty="0"/>
          </a:p>
          <a:p>
            <a:pPr marL="535762" lvl="1" indent="0">
              <a:buNone/>
            </a:pPr>
            <a:endParaRPr lang="en-US" sz="2000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AEF44D6-622A-471E-91B0-56A7DF08C2FA}"/>
              </a:ext>
            </a:extLst>
          </p:cNvPr>
          <p:cNvCxnSpPr>
            <a:cxnSpLocks/>
          </p:cNvCxnSpPr>
          <p:nvPr/>
        </p:nvCxnSpPr>
        <p:spPr>
          <a:xfrm flipH="1">
            <a:off x="3911409" y="3285811"/>
            <a:ext cx="4107177" cy="1004473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ysDash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A387AB2-C104-4B72-995A-5DD7DBCD3788}"/>
              </a:ext>
            </a:extLst>
          </p:cNvPr>
          <p:cNvCxnSpPr>
            <a:cxnSpLocks/>
          </p:cNvCxnSpPr>
          <p:nvPr/>
        </p:nvCxnSpPr>
        <p:spPr>
          <a:xfrm flipH="1">
            <a:off x="7184571" y="3285811"/>
            <a:ext cx="834015" cy="857843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ysDot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32" name="Picture 8">
            <a:extLst>
              <a:ext uri="{FF2B5EF4-FFF2-40B4-BE49-F238E27FC236}">
                <a16:creationId xmlns:a16="http://schemas.microsoft.com/office/drawing/2014/main" id="{A8AC2A55-4D6C-4FBF-AB8D-216A5D2887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78" r="46634" b="4433"/>
          <a:stretch/>
        </p:blipFill>
        <p:spPr bwMode="auto">
          <a:xfrm>
            <a:off x="1377234" y="4183548"/>
            <a:ext cx="2534175" cy="1990922"/>
          </a:xfrm>
          <a:prstGeom prst="rect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46E8F80-6002-D34E-AB1D-2E8A8F6E933B}"/>
              </a:ext>
            </a:extLst>
          </p:cNvPr>
          <p:cNvSpPr txBox="1"/>
          <p:nvPr/>
        </p:nvSpPr>
        <p:spPr>
          <a:xfrm>
            <a:off x="11131010" y="1967005"/>
            <a:ext cx="919721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CAM</a:t>
            </a:r>
          </a:p>
        </p:txBody>
      </p:sp>
      <p:sp>
        <p:nvSpPr>
          <p:cNvPr id="17" name="Arrow: Right 14">
            <a:extLst>
              <a:ext uri="{FF2B5EF4-FFF2-40B4-BE49-F238E27FC236}">
                <a16:creationId xmlns:a16="http://schemas.microsoft.com/office/drawing/2014/main" id="{480A3878-9884-0C46-93AC-F4500F2DF6B6}"/>
              </a:ext>
            </a:extLst>
          </p:cNvPr>
          <p:cNvSpPr/>
          <p:nvPr/>
        </p:nvSpPr>
        <p:spPr>
          <a:xfrm>
            <a:off x="9134764" y="1238136"/>
            <a:ext cx="230909" cy="45719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5E21549-209F-D64C-A88A-46BB408550A9}"/>
              </a:ext>
            </a:extLst>
          </p:cNvPr>
          <p:cNvCxnSpPr/>
          <p:nvPr/>
        </p:nvCxnSpPr>
        <p:spPr>
          <a:xfrm>
            <a:off x="8174182" y="1366982"/>
            <a:ext cx="0" cy="471054"/>
          </a:xfrm>
          <a:prstGeom prst="straightConnector1">
            <a:avLst/>
          </a:prstGeom>
          <a:noFill/>
          <a:ln w="57150" cap="flat">
            <a:solidFill>
              <a:schemeClr val="accent2">
                <a:lumMod val="75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968BEA8-EE04-0847-A478-9DA7EA5CF973}"/>
              </a:ext>
            </a:extLst>
          </p:cNvPr>
          <p:cNvCxnSpPr/>
          <p:nvPr/>
        </p:nvCxnSpPr>
        <p:spPr>
          <a:xfrm>
            <a:off x="8580582" y="1376218"/>
            <a:ext cx="0" cy="235527"/>
          </a:xfrm>
          <a:prstGeom prst="straightConnector1">
            <a:avLst/>
          </a:prstGeom>
          <a:noFill/>
          <a:ln w="57150" cap="flat">
            <a:solidFill>
              <a:schemeClr val="accent2">
                <a:lumMod val="75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1" name="Picture 6">
            <a:extLst>
              <a:ext uri="{FF2B5EF4-FFF2-40B4-BE49-F238E27FC236}">
                <a16:creationId xmlns:a16="http://schemas.microsoft.com/office/drawing/2014/main" id="{30CD56B4-EA50-DB43-8AA1-1868D34417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34" r="25361" b="30505"/>
          <a:stretch/>
        </p:blipFill>
        <p:spPr bwMode="auto">
          <a:xfrm>
            <a:off x="7940531" y="4787225"/>
            <a:ext cx="3650339" cy="1075078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EB0AA22-8AA7-41FA-B87D-1F2C77B365C4}"/>
              </a:ext>
            </a:extLst>
          </p:cNvPr>
          <p:cNvGrpSpPr/>
          <p:nvPr/>
        </p:nvGrpSpPr>
        <p:grpSpPr>
          <a:xfrm>
            <a:off x="5332408" y="4168090"/>
            <a:ext cx="2003045" cy="1976233"/>
            <a:chOff x="5252025" y="4314493"/>
            <a:chExt cx="2003045" cy="1976233"/>
          </a:xfrm>
        </p:grpSpPr>
        <p:pic>
          <p:nvPicPr>
            <p:cNvPr id="38" name="Picture 8">
              <a:extLst>
                <a:ext uri="{FF2B5EF4-FFF2-40B4-BE49-F238E27FC236}">
                  <a16:creationId xmlns:a16="http://schemas.microsoft.com/office/drawing/2014/main" id="{967968D1-A53B-41A9-BC3F-C8AAD0CCAA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05" t="61978" b="4433"/>
            <a:stretch/>
          </p:blipFill>
          <p:spPr bwMode="auto">
            <a:xfrm>
              <a:off x="5252025" y="4314493"/>
              <a:ext cx="2003045" cy="1976233"/>
            </a:xfrm>
            <a:prstGeom prst="rect">
              <a:avLst/>
            </a:prstGeom>
            <a:noFill/>
            <a:ln w="28575">
              <a:solidFill>
                <a:schemeClr val="accent1">
                  <a:lumMod val="20000"/>
                  <a:lumOff val="8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41A0CE-F8E3-4CBE-AD9E-1A6CBE2EA3B8}"/>
                </a:ext>
              </a:extLst>
            </p:cNvPr>
            <p:cNvSpPr/>
            <p:nvPr/>
          </p:nvSpPr>
          <p:spPr>
            <a:xfrm>
              <a:off x="5546690" y="4883499"/>
              <a:ext cx="371789" cy="502417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32145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Light"/>
                <a:ea typeface="Gill Sans Light"/>
                <a:cs typeface="Gill Sans Light"/>
                <a:sym typeface="Gill Sans Light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209D556-666A-44D5-A69A-DE4426A50B5A}"/>
                </a:ext>
              </a:extLst>
            </p:cNvPr>
            <p:cNvSpPr/>
            <p:nvPr/>
          </p:nvSpPr>
          <p:spPr>
            <a:xfrm>
              <a:off x="6162902" y="4875125"/>
              <a:ext cx="371789" cy="502417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32145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Light"/>
                <a:ea typeface="Gill Sans Light"/>
                <a:cs typeface="Gill Sans Light"/>
                <a:sym typeface="Gill Sans Light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6C27A53-CC88-47C5-B2D8-379111C2CA4C}"/>
              </a:ext>
            </a:extLst>
          </p:cNvPr>
          <p:cNvSpPr txBox="1"/>
          <p:nvPr/>
        </p:nvSpPr>
        <p:spPr>
          <a:xfrm>
            <a:off x="1641563" y="6189024"/>
            <a:ext cx="2950058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Book Antiqua" panose="02040602050305030304" pitchFamily="18" charset="0"/>
                <a:sym typeface="Gill Sans Light"/>
              </a:rPr>
              <a:t>SRAM based CAM cell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A149C1-8DDE-411F-866E-630CFF8C9AB0}"/>
              </a:ext>
            </a:extLst>
          </p:cNvPr>
          <p:cNvSpPr txBox="1"/>
          <p:nvPr/>
        </p:nvSpPr>
        <p:spPr>
          <a:xfrm>
            <a:off x="5337677" y="6164280"/>
            <a:ext cx="2950058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Book Antiqua" panose="02040602050305030304" pitchFamily="18" charset="0"/>
              </a:rPr>
              <a:t>Re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Book Antiqua" panose="02040602050305030304" pitchFamily="18" charset="0"/>
                <a:sym typeface="Gill Sans Light"/>
              </a:rPr>
              <a:t>RAM based CAM cell</a:t>
            </a:r>
          </a:p>
        </p:txBody>
      </p:sp>
    </p:spTree>
    <p:extLst>
      <p:ext uri="{BB962C8B-B14F-4D97-AF65-F5344CB8AC3E}">
        <p14:creationId xmlns:p14="http://schemas.microsoft.com/office/powerpoint/2010/main" val="18158722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54884-3BCF-3A43-9BDE-1ACFC4228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approach – to save energy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2BFC84-7EBC-4104-8668-BE09DE924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590" y="1004590"/>
            <a:ext cx="11862817" cy="4848820"/>
          </a:xfrm>
        </p:spPr>
        <p:txBody>
          <a:bodyPr>
            <a:normAutofit/>
          </a:bodyPr>
          <a:lstStyle/>
          <a:p>
            <a:pPr marL="223234" indent="0">
              <a:buNone/>
            </a:pPr>
            <a:r>
              <a:rPr lang="en-US" sz="2000" b="1" dirty="0"/>
              <a:t>Bit Trimming (BT) and Cell Scaling (CS)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In BT, one or more LSBs are disregarded from the computation.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CS corresponds to voltage scaling in this paper.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/>
              <a:t>In SAP</a:t>
            </a:r>
            <a:r>
              <a:rPr lang="en-US" sz="2000" dirty="0"/>
              <a:t>: By lowering the supply voltage from V</a:t>
            </a:r>
            <a:r>
              <a:rPr lang="en-US" sz="2000" baseline="-25000" dirty="0"/>
              <a:t>CF</a:t>
            </a:r>
            <a:r>
              <a:rPr lang="en-US" sz="2000" dirty="0"/>
              <a:t> to V</a:t>
            </a:r>
            <a:r>
              <a:rPr lang="en-US" sz="2000" baseline="-25000" dirty="0"/>
              <a:t>CS</a:t>
            </a:r>
            <a:r>
              <a:rPr lang="en-US" sz="2000" dirty="0"/>
              <a:t>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Decreases the write energy and static energy.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/>
              <a:t>In RAP</a:t>
            </a:r>
            <a:r>
              <a:rPr lang="en-US" sz="2000" dirty="0"/>
              <a:t>: By narrowing the R</a:t>
            </a:r>
            <a:r>
              <a:rPr lang="en-US" sz="2000" baseline="-25000" dirty="0"/>
              <a:t>on</a:t>
            </a:r>
            <a:r>
              <a:rPr lang="en-US" sz="2000" dirty="0"/>
              <a:t> and </a:t>
            </a:r>
            <a:r>
              <a:rPr lang="en-US" sz="2000" dirty="0" err="1"/>
              <a:t>R</a:t>
            </a:r>
            <a:r>
              <a:rPr lang="en-US" sz="2000" baseline="-25000" dirty="0" err="1"/>
              <a:t>off</a:t>
            </a:r>
            <a:r>
              <a:rPr lang="en-US" sz="2000" dirty="0"/>
              <a:t> range.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Decreases the write voltage of scaled cells from V</a:t>
            </a:r>
            <a:r>
              <a:rPr lang="en-US" sz="2000" baseline="-25000" dirty="0"/>
              <a:t>WF</a:t>
            </a:r>
            <a:r>
              <a:rPr lang="en-US" sz="2000" dirty="0"/>
              <a:t> to V</a:t>
            </a:r>
            <a:r>
              <a:rPr lang="en-US" sz="2000" baseline="-25000" dirty="0"/>
              <a:t>WS</a:t>
            </a:r>
            <a:r>
              <a:rPr lang="en-US" sz="2000" dirty="0"/>
              <a:t>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Lowers the write time and saves energy.</a:t>
            </a:r>
          </a:p>
          <a:p>
            <a:pPr lvl="1"/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90A6260C-77C0-40D3-8736-B7464C3B3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4" y="4792420"/>
            <a:ext cx="12050731" cy="169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3301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EF452-4ED9-4D41-8415-A9AE9D612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bit trimming and cell scaling</a:t>
            </a:r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6FC1B4B2-8ABA-44E3-9950-562AB7F6C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84" b="10166"/>
          <a:stretch/>
        </p:blipFill>
        <p:spPr bwMode="auto">
          <a:xfrm>
            <a:off x="138562" y="984259"/>
            <a:ext cx="5839326" cy="299819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F075D632-46DE-FB47-86D7-B93C939382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4" b="9805"/>
          <a:stretch/>
        </p:blipFill>
        <p:spPr bwMode="auto">
          <a:xfrm>
            <a:off x="6304546" y="972224"/>
            <a:ext cx="5839326" cy="301022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8EF44D-FBBE-DE4C-A741-D3183481D376}"/>
              </a:ext>
            </a:extLst>
          </p:cNvPr>
          <p:cNvSpPr txBox="1"/>
          <p:nvPr/>
        </p:nvSpPr>
        <p:spPr>
          <a:xfrm>
            <a:off x="138562" y="4340811"/>
            <a:ext cx="12005310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algn="l" defTabSz="32145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>
                <a:latin typeface="Book Antiqua" panose="02040602050305030304" pitchFamily="18" charset="0"/>
              </a:rPr>
              <a:t>Effect of BT and CS in a 16-bit FFT algorithm.</a:t>
            </a:r>
          </a:p>
          <a:p>
            <a:pPr marL="342900" marR="0" indent="-342900" algn="l" defTabSz="32145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2000" dirty="0">
              <a:latin typeface="Book Antiqua" panose="02040602050305030304" pitchFamily="18" charset="0"/>
            </a:endParaRPr>
          </a:p>
          <a:p>
            <a:pPr marL="342900" marR="0" indent="-342900" algn="l" defTabSz="32145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Book Antiqua" panose="02040602050305030304" pitchFamily="18" charset="0"/>
                <a:sym typeface="Gill Sans Light"/>
              </a:rPr>
              <a:t>Scaling is better for approximation (lower error).</a:t>
            </a:r>
          </a:p>
          <a:p>
            <a:pPr marL="342900" marR="0" indent="-342900" algn="l" defTabSz="32145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>
                <a:latin typeface="Book Antiqua" panose="02040602050305030304" pitchFamily="18" charset="0"/>
              </a:rPr>
              <a:t>Bit Trimming is better for energy reduction and speedup.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Book Antiqua" panose="02040602050305030304" pitchFamily="18" charset="0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02609761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131B-1F41-4183-88E9-69A2068D0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flow for Approximate AP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6BB7E-A120-4319-A2EC-66495A9EE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3210798"/>
            <a:ext cx="11305354" cy="3011197"/>
          </a:xfrm>
        </p:spPr>
        <p:txBody>
          <a:bodyPr>
            <a:normAutofit/>
          </a:bodyPr>
          <a:lstStyle/>
          <a:p>
            <a:r>
              <a:rPr lang="en-US" sz="2000" dirty="0"/>
              <a:t>Find optimum degree of approximation with respect to a given quality of metric.</a:t>
            </a:r>
          </a:p>
          <a:p>
            <a:endParaRPr lang="en-US" sz="2000" dirty="0"/>
          </a:p>
          <a:p>
            <a:pPr marL="223234" indent="0">
              <a:buNone/>
            </a:pPr>
            <a:r>
              <a:rPr lang="en-US" sz="2000" u="sng" dirty="0"/>
              <a:t>Dynamic approximation using the controller</a:t>
            </a:r>
          </a:p>
          <a:p>
            <a:r>
              <a:rPr lang="en-US" sz="2000" dirty="0"/>
              <a:t>The starting point of the bit-trimming operation can be modified dynamically.</a:t>
            </a:r>
          </a:p>
          <a:p>
            <a:r>
              <a:rPr lang="en-US" sz="2000" dirty="0"/>
              <a:t>Degree of scaling can be controlled dynamically by using adaptive supply voltage.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Using “short-stop” technique to quickly change voltage between full-voltage(V</a:t>
            </a:r>
            <a:r>
              <a:rPr lang="en-US" sz="2000" baseline="-25000" dirty="0"/>
              <a:t>F</a:t>
            </a:r>
            <a:r>
              <a:rPr lang="en-US" sz="2000" dirty="0"/>
              <a:t>) and scaled-voltage (V</a:t>
            </a:r>
            <a:r>
              <a:rPr lang="en-US" sz="2000" baseline="-25000" dirty="0"/>
              <a:t>S</a:t>
            </a:r>
            <a:r>
              <a:rPr lang="en-US" sz="2000" dirty="0"/>
              <a:t>).</a:t>
            </a:r>
          </a:p>
          <a:p>
            <a:endParaRPr lang="en-US" sz="2000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F0932C7A-3681-4733-B9DC-9D1E98EEF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1" y="1006290"/>
            <a:ext cx="11862818" cy="175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42450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EE32B-3E99-4586-9AD6-D5203BAF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benchmark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37E5CB22-60C5-42AB-856B-C4F8B5E29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4" y="997330"/>
            <a:ext cx="78105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241D133-0406-40E6-A9E5-90020EA36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455" y="4490595"/>
            <a:ext cx="11305354" cy="1811787"/>
          </a:xfrm>
        </p:spPr>
        <p:txBody>
          <a:bodyPr>
            <a:normAutofit/>
          </a:bodyPr>
          <a:lstStyle/>
          <a:p>
            <a:pPr marL="633413" indent="-401638"/>
            <a:r>
              <a:rPr lang="en-US" sz="2000" dirty="0"/>
              <a:t>Seven benchmarks from AX-BENCH (approximate computing benchmark) tool.</a:t>
            </a:r>
          </a:p>
          <a:p>
            <a:pPr marL="633413" indent="-401638"/>
            <a:r>
              <a:rPr lang="en-US" sz="2000" dirty="0"/>
              <a:t>The bit size represents the number of input bits of the benchmarks.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861310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FICS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2145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2145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FICS" id="{31F52CBB-0C10-49D4-9BA3-2B5C2EF3A39C}" vid="{B92A126B-756E-4F2A-9367-FAF74048CDD0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Custom 1">
      <a:majorFont>
        <a:latin typeface="Times New Roman"/>
        <a:ea typeface="Lucida Grande"/>
        <a:cs typeface="Lucida Grande"/>
      </a:majorFont>
      <a:minorFont>
        <a:latin typeface="Times New Roman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2145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2145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FICS</Template>
  <TotalTime>7892</TotalTime>
  <Words>1201</Words>
  <Application>Microsoft Office PowerPoint</Application>
  <PresentationFormat>Widescreen</PresentationFormat>
  <Paragraphs>130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Book Antiqua</vt:lpstr>
      <vt:lpstr>Calibri</vt:lpstr>
      <vt:lpstr>Gill Sans</vt:lpstr>
      <vt:lpstr>Gill Sans Light</vt:lpstr>
      <vt:lpstr>Helvetica</vt:lpstr>
      <vt:lpstr>Times New Roman</vt:lpstr>
      <vt:lpstr>Wingdings</vt:lpstr>
      <vt:lpstr>FICS</vt:lpstr>
      <vt:lpstr>White</vt:lpstr>
      <vt:lpstr>A Hybrid Approximate Computing Approach for Associative In-Memory Processors</vt:lpstr>
      <vt:lpstr>Motivation</vt:lpstr>
      <vt:lpstr>Contributions</vt:lpstr>
      <vt:lpstr>Associative processors (AP)</vt:lpstr>
      <vt:lpstr>Associative processors (AP)</vt:lpstr>
      <vt:lpstr>Hybrid approach – to save energy</vt:lpstr>
      <vt:lpstr>Effect of bit trimming and cell scaling</vt:lpstr>
      <vt:lpstr>Design flow for Approximate AP systems</vt:lpstr>
      <vt:lpstr>Evaluation benchmark</vt:lpstr>
      <vt:lpstr>Comparison of different approximation methods</vt:lpstr>
      <vt:lpstr>Conclusion</vt:lpstr>
      <vt:lpstr>PowerPoint Presentation</vt:lpstr>
      <vt:lpstr>Multiple choice Questions</vt:lpstr>
      <vt:lpstr>Multiple choice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rabin acharya</dc:creator>
  <cp:lastModifiedBy>Acharya,Rabin Y</cp:lastModifiedBy>
  <cp:revision>93</cp:revision>
  <dcterms:created xsi:type="dcterms:W3CDTF">2019-12-16T16:16:52Z</dcterms:created>
  <dcterms:modified xsi:type="dcterms:W3CDTF">2020-09-18T14:22:54Z</dcterms:modified>
</cp:coreProperties>
</file>