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33"/>
  </p:notesMasterIdLst>
  <p:sldIdLst>
    <p:sldId id="256" r:id="rId2"/>
    <p:sldId id="257" r:id="rId3"/>
    <p:sldId id="264" r:id="rId4"/>
    <p:sldId id="265" r:id="rId5"/>
    <p:sldId id="269" r:id="rId6"/>
    <p:sldId id="267" r:id="rId7"/>
    <p:sldId id="268" r:id="rId8"/>
    <p:sldId id="271" r:id="rId9"/>
    <p:sldId id="274" r:id="rId10"/>
    <p:sldId id="275" r:id="rId11"/>
    <p:sldId id="276" r:id="rId12"/>
    <p:sldId id="277" r:id="rId13"/>
    <p:sldId id="278" r:id="rId14"/>
    <p:sldId id="283" r:id="rId15"/>
    <p:sldId id="285" r:id="rId16"/>
    <p:sldId id="286" r:id="rId17"/>
    <p:sldId id="287" r:id="rId18"/>
    <p:sldId id="284" r:id="rId19"/>
    <p:sldId id="288" r:id="rId20"/>
    <p:sldId id="260" r:id="rId21"/>
    <p:sldId id="262" r:id="rId22"/>
    <p:sldId id="263" r:id="rId23"/>
    <p:sldId id="272" r:id="rId24"/>
    <p:sldId id="266" r:id="rId25"/>
    <p:sldId id="270" r:id="rId26"/>
    <p:sldId id="279" r:id="rId27"/>
    <p:sldId id="273" r:id="rId28"/>
    <p:sldId id="280" r:id="rId29"/>
    <p:sldId id="281" r:id="rId30"/>
    <p:sldId id="282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BCCCE-3DE9-ED37-6D6D-649CA5BF0378}" v="96" dt="2020-09-10T22:07:24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4C53-7CB5-4DB5-B720-4431DE907CCA}" type="datetimeFigureOut">
              <a:rPr lang="en-US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B6317-B1ED-47A4-A9AF-696A831B792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Unacceptable Behavior: </a:t>
            </a:r>
            <a:r>
              <a:rPr lang="en-US"/>
              <a:t>produce unacceptable results, crash, increase its execution time, or execute with a memory error.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B6317-B1ED-47A4-A9AF-696A831B792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goal is to reduce the amount of computational work (and therefore the amount of time and/or other resources such as power) that the computation requires to produce its result. Of course, perforation may (and in our experience, almost always does) cause the computation to produce a different result. But approximate computations can often tolerate such changes as long as they do not unacceptably reduce the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B6317-B1ED-47A4-A9AF-696A831B7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B6317-B1ED-47A4-A9AF-696A831B7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Blackscholes</a:t>
            </a:r>
            <a:r>
              <a:rPr lang="en-US"/>
              <a:t> is the odd one out because there exists a loop specifically to increase the workload in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B6317-B1ED-47A4-A9AF-696A831B79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3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31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4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C33DB9A-5638-4217-B859-D2C7ED1D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42" b="788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5613" y="976738"/>
            <a:ext cx="3909353" cy="1539736"/>
          </a:xfrm>
        </p:spPr>
        <p:txBody>
          <a:bodyPr anchor="b">
            <a:normAutofit/>
          </a:bodyPr>
          <a:lstStyle/>
          <a:p>
            <a:r>
              <a:rPr lang="en-US" sz="2000">
                <a:ea typeface="+mj-lt"/>
                <a:cs typeface="+mj-lt"/>
              </a:rPr>
              <a:t>EEL4930 Approximate Computing</a:t>
            </a:r>
            <a:endParaRPr lang="en-US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5612" y="5074421"/>
            <a:ext cx="3909354" cy="888305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Armando Robles &amp; Corey Kochman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6651B38-8A33-4760-9A23-617E85CAFD0D}"/>
              </a:ext>
            </a:extLst>
          </p:cNvPr>
          <p:cNvSpPr txBox="1">
            <a:spLocks/>
          </p:cNvSpPr>
          <p:nvPr/>
        </p:nvSpPr>
        <p:spPr>
          <a:xfrm>
            <a:off x="8079330" y="1630943"/>
            <a:ext cx="3565524" cy="288717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ea typeface="+mj-lt"/>
                <a:cs typeface="+mj-lt"/>
              </a:rPr>
              <a:t>Literature Presentation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F8E4-9D22-4161-B502-3B3C6794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A3716E-0267-4CBA-A92F-9C0C86DB0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93895"/>
              </p:ext>
            </p:extLst>
          </p:nvPr>
        </p:nvGraphicFramePr>
        <p:xfrm>
          <a:off x="550863" y="1414130"/>
          <a:ext cx="11090275" cy="44231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18055">
                  <a:extLst>
                    <a:ext uri="{9D8B030D-6E8A-4147-A177-3AD203B41FA5}">
                      <a16:colId xmlns:a16="http://schemas.microsoft.com/office/drawing/2014/main" val="863928811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2130551191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1973122356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4103369410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33395549"/>
                    </a:ext>
                  </a:extLst>
                </a:gridCol>
              </a:tblGrid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Application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460521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x264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2.38 (2.5%)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2.66 (5%)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3.17 (6.53%)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3.25 (9.31%)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20499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err="1">
                          <a:effectLst/>
                        </a:rPr>
                        <a:t>bodytrack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3.44 (2.23%)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6.32 (4.36%)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6.89 (6.19%)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6.89 (6.19%)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140864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swaptions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5.08 (1%)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5.08 (1%)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5.08 (1%)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5.08 (1%)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53478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ferret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1.02 (0.2%)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1.03 (4%)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1.03 (4%)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1.16 (10%)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052021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canneal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1.14 (4.38%)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1.18 (4.43%)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1.913 (7.14%)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1.913 (7.14%)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20680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blackscholes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 (0.0%)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 (0.0%)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 (0.0%)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 (0.0%)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69726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streamcluster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5.51 (0.54%)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5.51 (0.54%)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5.51 (0.54%)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5.51 (0.54%)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7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9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F8E4-9D22-4161-B502-3B3C6794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A3716E-0267-4CBA-A92F-9C0C86DB0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577837"/>
              </p:ext>
            </p:extLst>
          </p:nvPr>
        </p:nvGraphicFramePr>
        <p:xfrm>
          <a:off x="550863" y="1414130"/>
          <a:ext cx="11090275" cy="44231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18055">
                  <a:extLst>
                    <a:ext uri="{9D8B030D-6E8A-4147-A177-3AD203B41FA5}">
                      <a16:colId xmlns:a16="http://schemas.microsoft.com/office/drawing/2014/main" val="863928811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2130551191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1973122356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4103369410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33395549"/>
                    </a:ext>
                  </a:extLst>
                </a:gridCol>
              </a:tblGrid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Application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460521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x264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2.34 (5.15%)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 (6.08%)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 (8.72%)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3.19 (10.3%)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20499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err="1">
                          <a:effectLst/>
                        </a:rPr>
                        <a:t>bodytrack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2.70 (4.00%)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4.93 (6.12%)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4.811 (6.58%)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4.811 (6.58%)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140864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swaptions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 (0.2%)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 (0.2%)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 (0.2%)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 (0.2%)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53478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ferret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1.002 (0.15%)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(0.23%)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(0.23%)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 (7.90%)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052021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canneal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 (4.38%)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 (4.38%)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 (7.88%)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 (7.88%)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20680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blackscholes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 (0.0%)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 (0.0%)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 (0.0%)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 (0.0%)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69726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streamcluster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4.87 (1.71%)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4.87 (1.71%)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4.87 (1.71%)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4.87 (1.71%)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7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5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99F6-1CA6-4AF4-99B9-B043F79D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4C50B-2EF1-4DBA-9B40-8CCC0497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Loop perforation has the potential to augment a wide array of applications, providing some applications with significant performance improvement and others with not as much.</a:t>
            </a:r>
          </a:p>
          <a:p>
            <a:r>
              <a:rPr lang="en-US"/>
              <a:t>Loop perforation is not for all applications, but its use in target applications dramatically increases the ability to trade-off accuracy for increased performance (and therefore decreased energy consumption as well).</a:t>
            </a:r>
          </a:p>
          <a:p>
            <a:r>
              <a:rPr lang="en-US"/>
              <a:t>For this set of experiments, we saw performance improvement close to a factor of 2 with accuracy trade-offs 5% or less.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C20D2-E486-4C95-8DEE-440A0BD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Questions?</a:t>
            </a:r>
          </a:p>
        </p:txBody>
      </p:sp>
      <p:pic>
        <p:nvPicPr>
          <p:cNvPr id="3074" name="Picture 2" descr="Download Prismatic Question Mark Fractal - Background Png Clipart  Transparent Question Mark - Full Size PNG Image - PNGkit">
            <a:extLst>
              <a:ext uri="{FF2B5EF4-FFF2-40B4-BE49-F238E27FC236}">
                <a16:creationId xmlns:a16="http://schemas.microsoft.com/office/drawing/2014/main" id="{EFB41915-3575-4AAE-9264-836840F3ED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201" y="549275"/>
            <a:ext cx="3484466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DF103-F7C6-4C5D-A633-4980BB45E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1410" y="2677306"/>
            <a:ext cx="5437187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I highly encourage, if you are interested, to give this paper a quick read.</a:t>
            </a:r>
          </a:p>
          <a:p>
            <a:r>
              <a:rPr lang="en-US"/>
              <a:t>The techniques used require only basic knowledge of computer science and a rudimentary version of this same experiment can be easily designed by anyone!</a:t>
            </a:r>
          </a:p>
        </p:txBody>
      </p:sp>
    </p:spTree>
    <p:extLst>
      <p:ext uri="{BB962C8B-B14F-4D97-AF65-F5344CB8AC3E}">
        <p14:creationId xmlns:p14="http://schemas.microsoft.com/office/powerpoint/2010/main" val="117394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D8C5-D811-46EF-B00B-F3C479D1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Loop Perforation?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14B44-89CA-4070-A79C-C3B36384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/>
              <a:t>Approximate computing technique that turns for-loops into while-loops.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Approximate computing technique that skips a set of iterations in one or more loops.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When your loop starts sweating profusely.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Approximate computing technique that uses neural nets to completely remove loops from a program. </a:t>
            </a:r>
          </a:p>
        </p:txBody>
      </p:sp>
    </p:spTree>
    <p:extLst>
      <p:ext uri="{BB962C8B-B14F-4D97-AF65-F5344CB8AC3E}">
        <p14:creationId xmlns:p14="http://schemas.microsoft.com/office/powerpoint/2010/main" val="173233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B4D5-01D5-486B-96F8-6FB295CD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54315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D41E-14E1-4742-B967-8DA21188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considered a </a:t>
            </a:r>
            <a:r>
              <a:rPr lang="en-US" i="1"/>
              <a:t>critical</a:t>
            </a:r>
            <a:r>
              <a:rPr lang="en-US"/>
              <a:t> loop?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EAA9-2748-493A-AAEB-31876FA5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/>
              <a:t>Loops that crash.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Loops that increase execution time.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Loops that cause a memory error.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Loops that produce unacceptable results.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343497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28A8-2F15-4A5D-8F4C-02ACB09D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326158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8EF9-2528-4814-8EF4-F4D4368F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purpose of training and production inputs?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BCE2-2392-470B-A7F3-583F2D71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/>
              <a:t>To check if techniques used with one set of inputs can be generalized to other sets of inputs.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To see if different types of inputs with different perforation techniques break the program/application.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To make your life more confusing by doubling the amount of inputs for this experiment.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231011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55E4-565C-45E2-A057-EE26427F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7137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392B-522A-4019-8360-24E376BE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2F8F0-22A0-423F-B751-46D89699E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0" tIns="0" rIns="0" bIns="0" rtlCol="0" anchor="b">
            <a:noAutofit/>
          </a:bodyPr>
          <a:lstStyle/>
          <a:p>
            <a:r>
              <a:rPr lang="en-US" sz="1600">
                <a:ea typeface="+mn-lt"/>
                <a:cs typeface="+mn-lt"/>
              </a:rPr>
              <a:t>Managing Performance vs. Accuracy Trade-offs With Loop Perforation </a:t>
            </a:r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49EF-1EDD-4983-BE03-97755BEE61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wrap="square" lIns="0" tIns="0" rIns="0" bIns="0" rtlCol="0" anchor="t">
            <a:normAutofit lnSpcReduction="10000"/>
          </a:bodyPr>
          <a:lstStyle/>
          <a:p>
            <a:r>
              <a:rPr lang="en-US">
                <a:solidFill>
                  <a:srgbClr val="FFFFFF"/>
                </a:solidFill>
              </a:rPr>
              <a:t>Loop Perforation: Transforming loops to only execute a subset of their iteration</a:t>
            </a:r>
          </a:p>
          <a:p>
            <a:r>
              <a:rPr lang="en-US">
                <a:solidFill>
                  <a:srgbClr val="FFFFFF"/>
                </a:solidFill>
              </a:rPr>
              <a:t>Criticality Testing: Filtering out loops with unacceptable behavior (</a:t>
            </a:r>
            <a:r>
              <a:rPr lang="en-US" i="1">
                <a:solidFill>
                  <a:srgbClr val="FFFFFF"/>
                </a:solidFill>
              </a:rPr>
              <a:t>critical </a:t>
            </a:r>
            <a:r>
              <a:rPr lang="en-US">
                <a:solidFill>
                  <a:srgbClr val="FFFFFF"/>
                </a:solidFill>
              </a:rPr>
              <a:t>loops</a:t>
            </a:r>
            <a:r>
              <a:rPr lang="en-US" i="1">
                <a:solidFill>
                  <a:srgbClr val="FFFFFF"/>
                </a:solidFill>
              </a:rPr>
              <a:t>)</a:t>
            </a:r>
          </a:p>
          <a:p>
            <a:r>
              <a:rPr lang="en-US">
                <a:solidFill>
                  <a:srgbClr val="FFFFFF"/>
                </a:solidFill>
              </a:rPr>
              <a:t>Perforation Space Exploration: Combining our leftover loops (</a:t>
            </a:r>
            <a:r>
              <a:rPr lang="en-US" i="1">
                <a:solidFill>
                  <a:srgbClr val="FFFFFF"/>
                </a:solidFill>
              </a:rPr>
              <a:t>tunable</a:t>
            </a:r>
            <a:r>
              <a:rPr lang="en-US">
                <a:solidFill>
                  <a:srgbClr val="FFFFFF"/>
                </a:solidFill>
              </a:rPr>
              <a:t> loops) and their perforations to find the optimal strategy </a:t>
            </a:r>
            <a:endParaRPr lang="en-US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5CE50-AC46-455F-AD73-8B1723A0F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wrap="square" lIns="0" tIns="0" rIns="0" bIns="0" rtlCol="0" anchor="b">
            <a:noAutofit/>
          </a:bodyPr>
          <a:lstStyle/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AXNet: ApproXimate computing using an end-to-end trainable neural network</a:t>
            </a:r>
            <a:endParaRPr lang="en-US" sz="1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71581-4A4D-4327-A126-5EFB06DF09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wrap="square" lIns="0" tIns="0" rIns="0" bIns="0" rtlCol="0" anchor="t">
            <a:normAutofit lnSpcReduction="10000"/>
          </a:bodyPr>
          <a:lstStyle/>
          <a:p>
            <a:r>
              <a:rPr lang="en-US">
                <a:solidFill>
                  <a:srgbClr val="FFFFFF"/>
                </a:solidFill>
              </a:rPr>
              <a:t>Approximation type: Neural acceleration</a:t>
            </a:r>
          </a:p>
          <a:p>
            <a:r>
              <a:rPr lang="en-US">
                <a:solidFill>
                  <a:srgbClr val="FFFFFF"/>
                </a:solidFill>
              </a:rPr>
              <a:t>Strategy: train a single holistic approximator &amp; predictor neural network </a:t>
            </a:r>
          </a:p>
          <a:p>
            <a:r>
              <a:rPr lang="en-US">
                <a:solidFill>
                  <a:srgbClr val="FFFFFF"/>
                </a:solidFill>
              </a:rPr>
              <a:t>Framework deployment: NPU in hardware</a:t>
            </a:r>
          </a:p>
          <a:p>
            <a:r>
              <a:rPr lang="en-US">
                <a:solidFill>
                  <a:srgbClr val="FFFFFF"/>
                </a:solidFill>
              </a:rPr>
              <a:t>Approximation delivery: automatic in architecture</a:t>
            </a:r>
            <a:endParaRPr lang="en-US"/>
          </a:p>
          <a:p>
            <a:endParaRPr lang="en-US">
              <a:solidFill>
                <a:srgbClr val="FFFFFF">
                  <a:alpha val="60000"/>
                </a:srgbClr>
              </a:solidFill>
            </a:endParaRPr>
          </a:p>
          <a:p>
            <a:endParaRPr lang="en-US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5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6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9" name="Rectangle 6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23ED9D-5BE0-4336-91E7-CC2AB0F0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" b="2357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1" name="Rectangle 69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D74AE-C614-48A2-A733-806694A0CA31}"/>
              </a:ext>
            </a:extLst>
          </p:cNvPr>
          <p:cNvSpPr txBox="1"/>
          <p:nvPr/>
        </p:nvSpPr>
        <p:spPr>
          <a:xfrm>
            <a:off x="327616" y="1111872"/>
            <a:ext cx="5981734" cy="2115883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AXNet: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Approximate Computing Using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latin typeface="+mj-lt"/>
                <a:ea typeface="+mj-ea"/>
                <a:cs typeface="+mj-cs"/>
              </a:rPr>
              <a:t>An End-To-End Trainable</a:t>
            </a:r>
            <a:endParaRPr lang="en-US" sz="30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latin typeface="+mj-lt"/>
                <a:ea typeface="+mj-ea"/>
                <a:cs typeface="+mj-cs"/>
              </a:rPr>
              <a:t>Neural Network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BD181-2798-43C7-A3E5-D60A646C58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63E7B-EBB4-4F7E-9303-42797C320376}"/>
              </a:ext>
            </a:extLst>
          </p:cNvPr>
          <p:cNvSpPr txBox="1"/>
          <p:nvPr/>
        </p:nvSpPr>
        <p:spPr>
          <a:xfrm>
            <a:off x="254621" y="3386254"/>
            <a:ext cx="3226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Z. Peng, X. Chen, C. Xu, N. Jing, X. Liang, C. Lu, L. Jiang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13" y="-73335"/>
            <a:ext cx="6334743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400" kern="1200" cap="all">
                <a:latin typeface="+mj-lt"/>
                <a:ea typeface="+mj-ea"/>
                <a:cs typeface="+mj-cs"/>
              </a:rPr>
              <a:t>In context of</a:t>
            </a:r>
            <a:br>
              <a:rPr lang="en-US" sz="3400" cap="all"/>
            </a:br>
            <a:r>
              <a:rPr lang="en-US" sz="3400" kern="1200" cap="all">
                <a:latin typeface="+mj-lt"/>
                <a:ea typeface="+mj-ea"/>
                <a:cs typeface="+mj-cs"/>
              </a:rPr>
              <a:t>approximation research</a:t>
            </a:r>
          </a:p>
          <a:p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12" y="1553985"/>
            <a:ext cx="6195353" cy="5068522"/>
          </a:xfrm>
        </p:spPr>
        <p:txBody>
          <a:bodyPr vert="horz" wrap="square" lIns="0" tIns="0" rIns="0" bIns="0" rtlCol="0" anchor="t"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What type of approximation?</a:t>
            </a:r>
          </a:p>
          <a:p>
            <a:pPr lvl="2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Neural acceleration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What is the approximation strategy?</a:t>
            </a:r>
          </a:p>
          <a:p>
            <a:pPr lvl="2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Train a single holistic predictor &amp; approximator neural network 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How is the approximation done?</a:t>
            </a:r>
          </a:p>
          <a:p>
            <a:pPr lvl="2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</a:rPr>
              <a:t>NPU in hardware automatically approximates instruction results when possible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1400">
                <a:solidFill>
                  <a:srgbClr val="FFFFFF"/>
                </a:solidFill>
              </a:rPr>
              <a:t>What is being approximated?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1400">
                <a:solidFill>
                  <a:srgbClr val="FFFFFF"/>
                </a:solidFill>
              </a:rPr>
              <a:t>How to determine what to approximate?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1400">
                <a:solidFill>
                  <a:srgbClr val="FFFFFF"/>
                </a:solidFill>
              </a:rPr>
              <a:t>How much approximation is acceptable?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1400">
                <a:solidFill>
                  <a:srgbClr val="FFFFFF"/>
                </a:solidFill>
              </a:rPr>
              <a:t>What applications are being targeted?</a:t>
            </a:r>
          </a:p>
        </p:txBody>
      </p:sp>
      <p:pic>
        <p:nvPicPr>
          <p:cNvPr id="3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DBDBB764-7043-4211-BF74-FFBB0BA0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r="14685"/>
          <a:stretch/>
        </p:blipFill>
        <p:spPr>
          <a:xfrm>
            <a:off x="7093413" y="1113708"/>
            <a:ext cx="3970804" cy="395221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2562A704-D072-48E1-9AC1-89D550B8C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1" r="1" b="15874"/>
          <a:stretch/>
        </p:blipFill>
        <p:spPr>
          <a:xfrm>
            <a:off x="6566326" y="1"/>
            <a:ext cx="5623273" cy="315021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-305652"/>
            <a:ext cx="5437186" cy="266380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kern="1200" cap="all">
                <a:latin typeface="+mj-lt"/>
                <a:ea typeface="+mj-ea"/>
                <a:cs typeface="+mj-cs"/>
              </a:rPr>
              <a:t>Neural Networks: how do they work?</a:t>
            </a:r>
          </a:p>
          <a:p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6EB032-3F37-4641-A90D-DC9B574EB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67351"/>
            <a:ext cx="5437187" cy="4820205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600">
                <a:solidFill>
                  <a:srgbClr val="FFFFFF"/>
                </a:solidFill>
              </a:rPr>
              <a:t>Neurons: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srgbClr val="FFFFFF"/>
                </a:solidFill>
              </a:rPr>
              <a:t>"</a:t>
            </a:r>
            <a:r>
              <a:rPr lang="en-US" b="1">
                <a:solidFill>
                  <a:srgbClr val="FFFFFF"/>
                </a:solidFill>
              </a:rPr>
              <a:t>Several stimuli can activate a neuron</a:t>
            </a:r>
            <a:r>
              <a:rPr lang="en-US">
                <a:solidFill>
                  <a:srgbClr val="FFFFFF"/>
                </a:solidFill>
              </a:rPr>
              <a:t> leading to electrical activity, including pressure, stretch, chemical transmitters, and changes of the electric potential across the cell membrane. Stimuli cause specific ion-channels within the cell membrane to open, leading to a flow of ions through the cell membrane, </a:t>
            </a:r>
            <a:r>
              <a:rPr lang="en-US" b="1">
                <a:solidFill>
                  <a:srgbClr val="FFFFFF"/>
                </a:solidFill>
              </a:rPr>
              <a:t>changing the membrane potential</a:t>
            </a:r>
            <a:r>
              <a:rPr lang="en-US">
                <a:solidFill>
                  <a:srgbClr val="FFFFFF"/>
                </a:solidFill>
              </a:rPr>
              <a:t>." -Wiki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600">
                <a:solidFill>
                  <a:srgbClr val="FFFFFF"/>
                </a:solidFill>
              </a:rPr>
              <a:t>Neural Networks: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srgbClr val="FFFFFF"/>
                </a:solidFill>
              </a:rPr>
              <a:t>Linear combination—inputs are modified by a weight and bias, then summed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srgbClr val="FFFFFF"/>
                </a:solidFill>
              </a:rPr>
              <a:t>First layer receives a linear  combination of the input data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srgbClr val="FFFFFF"/>
                </a:solidFill>
              </a:rPr>
              <a:t>The layer acts as an input layer for the next layer, and so on...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633F155-B8B1-4093-9ADC-F1BA7088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2" b="4469"/>
          <a:stretch/>
        </p:blipFill>
        <p:spPr>
          <a:xfrm>
            <a:off x="6566328" y="3150221"/>
            <a:ext cx="5635888" cy="3711127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6756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DA4E58F-A424-4E2F-90F6-F32E99B6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58" y="365636"/>
            <a:ext cx="5177881" cy="6126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9595FE-17C6-4629-9BFA-08FDE182698A}"/>
              </a:ext>
            </a:extLst>
          </p:cNvPr>
          <p:cNvSpPr txBox="1"/>
          <p:nvPr/>
        </p:nvSpPr>
        <p:spPr>
          <a:xfrm>
            <a:off x="3510543" y="64470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https://xkcd.com/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cap="all">
                <a:ea typeface="+mj-lt"/>
                <a:cs typeface="+mj-lt"/>
              </a:rPr>
              <a:t>NPU Deployment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05978"/>
            <a:ext cx="6850894" cy="481653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How is the approximation done?</a:t>
            </a:r>
            <a:endParaRPr lang="en-US"/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Automatic in NPU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Neural Processing Unit (NPU)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AI acceleration in hardware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Highly parallelized and pipelined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Well known examples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NVidia RTX platform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Tensor cores (TPU)</a:t>
            </a: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DCE3FF-11E3-4417-94F3-DA4F698C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28" y="1412445"/>
            <a:ext cx="6404516" cy="43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cap="all">
                <a:ea typeface="+mj-lt"/>
                <a:cs typeface="+mj-lt"/>
              </a:rPr>
              <a:t>Approximation strategy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05978"/>
            <a:ext cx="6070533" cy="481653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How to determine what to approximate?</a:t>
            </a:r>
            <a:endParaRPr lang="en-US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Approximator network generates labels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Input data labeled as "safe-to-approximate"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Learned by checking error rate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How much approximation is acceptable?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Predictor network sorts inputs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Learned from approximator performance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As much as is "safe"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What is the approximation strategy?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"…[the predictor is] proactively used to predict whether the approximator can safely approximate the output given the input data. Those unsafe input data are sent to CPU for exact computation."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81C12-BB52-475F-923E-61EB5FDC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78" y="786904"/>
            <a:ext cx="5428785" cy="2282654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82C5FA-5380-4235-A1A9-48C8AC17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78" y="3211140"/>
            <a:ext cx="5428784" cy="31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cap="all">
                <a:ea typeface="+mj-lt"/>
                <a:cs typeface="+mj-lt"/>
              </a:rPr>
              <a:t>in layman's terms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05978"/>
            <a:ext cx="6749905" cy="481653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The Approximator ➡ A good guesser </a:t>
            </a:r>
            <a:endParaRPr lang="en-US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The Predictor ➡ A wise judge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ill Sans MT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>
                <a:solidFill>
                  <a:srgbClr val="FFFFFF"/>
                </a:solidFill>
                <a:latin typeface="Walbaum Text"/>
                <a:ea typeface="+mn-lt"/>
                <a:cs typeface="+mn-lt"/>
              </a:rPr>
              <a:t>How to avoid ~local~ optimums?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Walbaum Display SemiBold"/>
                <a:ea typeface="+mn-lt"/>
                <a:cs typeface="+mn-lt"/>
              </a:rPr>
              <a:t>   </a:t>
            </a:r>
            <a:endParaRPr lang="en-US">
              <a:solidFill>
                <a:srgbClr val="FFFFFF"/>
              </a:solidFill>
              <a:latin typeface="Walbaum Display SemiBold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Novelty in this approach ➡ the Puppeteer</a:t>
            </a:r>
            <a:endParaRPr lang="en-US" err="1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7" name="Picture 7" descr="A picture containing sitting, light&#10;&#10;Description automatically generated">
            <a:extLst>
              <a:ext uri="{FF2B5EF4-FFF2-40B4-BE49-F238E27FC236}">
                <a16:creationId xmlns:a16="http://schemas.microsoft.com/office/drawing/2014/main" id="{ADB941F9-5193-4362-B958-29E95B53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793" y="1294939"/>
            <a:ext cx="5541217" cy="5522632"/>
          </a:xfrm>
          <a:prstGeom prst="rect">
            <a:avLst/>
          </a:prstGeom>
        </p:spPr>
      </p:pic>
      <p:pic>
        <p:nvPicPr>
          <p:cNvPr id="11" name="Picture 11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0AF820E3-F707-42C6-9523-4B04F5AB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109" y="2138589"/>
            <a:ext cx="903247" cy="515831"/>
          </a:xfrm>
          <a:prstGeom prst="rect">
            <a:avLst/>
          </a:prstGeom>
        </p:spPr>
      </p:pic>
      <p:pic>
        <p:nvPicPr>
          <p:cNvPr id="12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5733CB-1B60-4924-98E3-18139A919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107" y="3246048"/>
            <a:ext cx="1116981" cy="969927"/>
          </a:xfrm>
          <a:prstGeom prst="rect">
            <a:avLst/>
          </a:prstGeom>
        </p:spPr>
      </p:pic>
      <p:pic>
        <p:nvPicPr>
          <p:cNvPr id="13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4484FD8-C2DA-481E-B0A2-381E5ADE9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58" y="5086814"/>
            <a:ext cx="801030" cy="80103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4B560D8-C213-40C9-A987-72B2EE024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070" y="4573485"/>
            <a:ext cx="841990" cy="4067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C7B3DE-25D5-44FF-B64C-290EAE45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256" y="1737954"/>
            <a:ext cx="419100" cy="51435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D97D76D-E29A-4FD8-9BDC-6979DFF75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07" y="2253943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cap="all">
                <a:ea typeface="+mj-lt"/>
                <a:cs typeface="+mj-lt"/>
              </a:rPr>
              <a:t>Target application</a:t>
            </a:r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05978"/>
            <a:ext cx="4918017" cy="481653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AXNet generated on a per-application basis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Experiment pits AXNet against independently trained neural networks</a:t>
            </a:r>
            <a:endParaRPr lang="en-US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Test applications include image processing, financial analysis, robotics, etc.</a:t>
            </a:r>
            <a:endParaRPr lang="en-US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Generalized, ideally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Remains to be implemented</a:t>
            </a:r>
            <a:endParaRPr lang="en-US">
              <a:solidFill>
                <a:srgbClr val="FFFFFF">
                  <a:alpha val="6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79EEC-B19A-4F12-AE90-4689B179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7" y="1687816"/>
            <a:ext cx="5828370" cy="36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251909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cap="all"/>
              <a:t>Results</a:t>
            </a:r>
            <a:endParaRPr lang="en-US" sz="4800"/>
          </a:p>
          <a:p>
            <a:pPr>
              <a:lnSpc>
                <a:spcPct val="100000"/>
              </a:lnSpc>
            </a:pPr>
            <a:endParaRPr lang="en-US" sz="4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52892"/>
            <a:ext cx="3565525" cy="161273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"Due to the space limit, we theoretically estimate the performance of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AXNet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according to the performance of NPU in [6]"</a:t>
            </a: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rgbClr val="FFFFFF"/>
                </a:solidFill>
              </a:rPr>
              <a:t>Low training time, yet competitive</a:t>
            </a:r>
          </a:p>
        </p:txBody>
      </p:sp>
      <p:pic>
        <p:nvPicPr>
          <p:cNvPr id="8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EFB8DC-D943-4831-8086-0717BE52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77" y="782877"/>
            <a:ext cx="3439869" cy="2338433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</p:spPr>
      </p:pic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75F53-7F9C-489C-98C4-CDFFB116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35" y="786286"/>
            <a:ext cx="3625723" cy="2340906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</p:spPr>
      </p:pic>
      <p:pic>
        <p:nvPicPr>
          <p:cNvPr id="7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7877303-8F12-4029-A6A7-1C4730C7C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4" y="3657792"/>
            <a:ext cx="5391330" cy="2942692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</p:spPr>
      </p:pic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F49A37-18B2-4C01-82E5-937C3AB6B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67" y="3660704"/>
            <a:ext cx="5447090" cy="2936866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647CC-7F05-4A37-8DA2-2AC976334E48}"/>
              </a:ext>
            </a:extLst>
          </p:cNvPr>
          <p:cNvSpPr txBox="1"/>
          <p:nvPr/>
        </p:nvSpPr>
        <p:spPr>
          <a:xfrm>
            <a:off x="4789449" y="3661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Energy Efficiency fig. 10(b)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DC3A6E-59B9-4E39-B7A2-86A3223A31C3}"/>
              </a:ext>
            </a:extLst>
          </p:cNvPr>
          <p:cNvSpPr txBox="1"/>
          <p:nvPr/>
        </p:nvSpPr>
        <p:spPr>
          <a:xfrm>
            <a:off x="8422888" y="3661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Prediction Accuracy fig.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674881-76F1-4407-BE5E-9DFFC03A6B11}"/>
              </a:ext>
            </a:extLst>
          </p:cNvPr>
          <p:cNvSpPr txBox="1"/>
          <p:nvPr/>
        </p:nvSpPr>
        <p:spPr>
          <a:xfrm>
            <a:off x="7512205" y="32468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Approximation Error fig. 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D34FAA-44A9-4665-9971-7B65950C7ABA}"/>
              </a:ext>
            </a:extLst>
          </p:cNvPr>
          <p:cNvSpPr txBox="1"/>
          <p:nvPr/>
        </p:nvSpPr>
        <p:spPr>
          <a:xfrm>
            <a:off x="1722863" y="3246863"/>
            <a:ext cx="3245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Invocations vs parameters fig. 9</a:t>
            </a:r>
          </a:p>
        </p:txBody>
      </p:sp>
    </p:spTree>
    <p:extLst>
      <p:ext uri="{BB962C8B-B14F-4D97-AF65-F5344CB8AC3E}">
        <p14:creationId xmlns:p14="http://schemas.microsoft.com/office/powerpoint/2010/main" val="353877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C20D2-E486-4C95-8DEE-440A0BD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Questions?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Download Prismatic Question Mark Fractal - Background Png Clipart  Transparent Question Mark - Full Size PNG Image - PNGkit">
            <a:extLst>
              <a:ext uri="{FF2B5EF4-FFF2-40B4-BE49-F238E27FC236}">
                <a16:creationId xmlns:a16="http://schemas.microsoft.com/office/drawing/2014/main" id="{EFB41915-3575-4AAE-9264-836840F3ED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6686" y="1116129"/>
            <a:ext cx="2584036" cy="4274208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7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1EB4-419C-42B7-BAB9-79E4A26A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549275"/>
            <a:ext cx="5437187" cy="34564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Managing Performance and Accuracy Trade-offs with Loop Perforation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855C9-0BA7-446D-9558-03388F38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88" y="4297776"/>
            <a:ext cx="5437187" cy="201094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Stelios </a:t>
            </a:r>
            <a:r>
              <a:rPr lang="en-US" err="1">
                <a:solidFill>
                  <a:schemeClr val="tx1">
                    <a:alpha val="60000"/>
                  </a:schemeClr>
                </a:solidFill>
              </a:rPr>
              <a:t>Sidiroglou-Douskos</a:t>
            </a:r>
            <a:r>
              <a:rPr lang="en-US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alpha val="60000"/>
                  </a:schemeClr>
                </a:solidFill>
              </a:rPr>
              <a:t>Sasa</a:t>
            </a:r>
            <a:r>
              <a:rPr lang="en-US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alpha val="60000"/>
                  </a:schemeClr>
                </a:solidFill>
              </a:rPr>
              <a:t>Misailovic</a:t>
            </a:r>
            <a:r>
              <a:rPr lang="en-US">
                <a:solidFill>
                  <a:schemeClr val="tx1">
                    <a:alpha val="60000"/>
                  </a:schemeClr>
                </a:solidFill>
              </a:rPr>
              <a:t>, Henry Hoffmann, and Martin </a:t>
            </a:r>
            <a:r>
              <a:rPr lang="en-US" err="1">
                <a:solidFill>
                  <a:schemeClr val="tx1">
                    <a:alpha val="60000"/>
                  </a:schemeClr>
                </a:solidFill>
              </a:rPr>
              <a:t>Rinard</a:t>
            </a:r>
            <a:endParaRPr lang="en-US">
              <a:solidFill>
                <a:schemeClr val="tx1">
                  <a:alpha val="60000"/>
                </a:schemeClr>
              </a:solidFill>
            </a:endParaRPr>
          </a:p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033C2F-EE38-427C-97E3-08EAC8822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40903-7865-4026-879C-CC1ADF9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D1BD3-FFA8-4027-A890-672FDD8F7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5C6D9-8420-4B6F-A949-7B6565266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CFC28-5F56-4F2C-A953-AB57C1CE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92EB854-02D8-4A9E-8BA5-5FEE21D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1676C39-91DD-4843-8315-4285BA1E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339FEEC-A688-4A3E-BA2C-8FC738A8A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430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251909"/>
            <a:ext cx="7809782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cap="all"/>
              <a:t>Sample questions</a:t>
            </a:r>
            <a:endParaRPr lang="en-US"/>
          </a:p>
          <a:p>
            <a:pPr>
              <a:lnSpc>
                <a:spcPct val="100000"/>
              </a:lnSpc>
            </a:pPr>
            <a:endParaRPr lang="en-US" sz="4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70267"/>
            <a:ext cx="9620557" cy="5004472"/>
          </a:xfrm>
        </p:spPr>
        <p:txBody>
          <a:bodyPr vert="horz" wrap="square" lIns="0" tIns="0" rIns="0" bIns="0" rtlCol="0" anchor="t"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1. Neural networks model which of the following natural phenomenon?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Neuron cell activation in the brain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Star constellations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Ant colonies at work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2. Neural networks transform a set of inputs to outputs, generally, by applying transformations known as _____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transmodification.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magic.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weights and biases.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3. The AXNet Neural Network approximation technique delivers approximations ____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predetermined at compile time.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automatically from the NPU during runtime.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generated in software at development time.</a:t>
            </a:r>
          </a:p>
        </p:txBody>
      </p:sp>
    </p:spTree>
    <p:extLst>
      <p:ext uri="{BB962C8B-B14F-4D97-AF65-F5344CB8AC3E}">
        <p14:creationId xmlns:p14="http://schemas.microsoft.com/office/powerpoint/2010/main" val="427067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C603D-F9BE-48C2-9F31-EF55D32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251909"/>
            <a:ext cx="9137136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cap="all"/>
              <a:t>Sample question Answers</a:t>
            </a:r>
            <a:endParaRPr lang="en-US"/>
          </a:p>
          <a:p>
            <a:pPr>
              <a:lnSpc>
                <a:spcPct val="100000"/>
              </a:lnSpc>
            </a:pPr>
            <a:endParaRPr lang="en-US" sz="4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B818-94F4-4699-A8E5-513BDF19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70267"/>
            <a:ext cx="9620557" cy="5004472"/>
          </a:xfrm>
        </p:spPr>
        <p:txBody>
          <a:bodyPr vert="horz" wrap="square" lIns="0" tIns="0" rIns="0" bIns="0" rtlCol="0" anchor="t"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1. Neural networks model which of the following natural phenomenon?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Neuron cell activation in the brain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Star constellations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Ant colonies at work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2. Neural networks transform a set of inputs to outputs, generally, by applying transformations known as _____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transmodification.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magic.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weights and biases.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3. The AXNet Neural Network approximation technique delivers approximations ____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predetermined at compile time.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automatically from the NPU during runtime.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generated in software at development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D759-8846-4CF2-87A3-2B99C32ECF53}"/>
              </a:ext>
            </a:extLst>
          </p:cNvPr>
          <p:cNvSpPr txBox="1"/>
          <p:nvPr/>
        </p:nvSpPr>
        <p:spPr>
          <a:xfrm>
            <a:off x="332659" y="1700979"/>
            <a:ext cx="5882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E2F9B-21F2-4AC4-B60E-73B3D0495D11}"/>
              </a:ext>
            </a:extLst>
          </p:cNvPr>
          <p:cNvSpPr txBox="1"/>
          <p:nvPr/>
        </p:nvSpPr>
        <p:spPr>
          <a:xfrm>
            <a:off x="332659" y="5570387"/>
            <a:ext cx="5882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565FF-E2DB-4DFA-88D4-22675F663A0D}"/>
              </a:ext>
            </a:extLst>
          </p:cNvPr>
          <p:cNvSpPr txBox="1"/>
          <p:nvPr/>
        </p:nvSpPr>
        <p:spPr>
          <a:xfrm>
            <a:off x="332658" y="4168605"/>
            <a:ext cx="5882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952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039C30-2976-44AE-9CC6-62601C9E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14446"/>
          </a:xfrm>
        </p:spPr>
        <p:txBody>
          <a:bodyPr/>
          <a:lstStyle/>
          <a:p>
            <a:r>
              <a:rPr lang="en-US"/>
              <a:t>Loop Perforation?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316121-C9E2-4A39-ABA9-A5598199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40458"/>
            <a:ext cx="11090274" cy="3452366"/>
          </a:xfrm>
        </p:spPr>
        <p:txBody>
          <a:bodyPr vert="horz" wrap="square" lIns="0" tIns="0" rIns="0" bIns="0" numCol="2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n-NO" b="1"/>
              <a:t>Normal Loop:</a:t>
            </a:r>
          </a:p>
          <a:p>
            <a:pPr marL="0" indent="0">
              <a:buNone/>
            </a:pPr>
            <a:r>
              <a:rPr lang="nn-NO" sz="3200">
                <a:solidFill>
                  <a:srgbClr val="00B050">
                    <a:alpha val="60000"/>
                  </a:srgbClr>
                </a:solidFill>
              </a:rPr>
              <a:t>for</a:t>
            </a:r>
            <a:r>
              <a:rPr lang="nn-NO" sz="3200"/>
              <a:t> (</a:t>
            </a:r>
            <a:r>
              <a:rPr lang="nn-NO" sz="3200">
                <a:solidFill>
                  <a:srgbClr val="FF0000">
                    <a:alpha val="60000"/>
                  </a:srgbClr>
                </a:solidFill>
              </a:rPr>
              <a:t>int</a:t>
            </a:r>
            <a:r>
              <a:rPr lang="nn-NO" sz="3200"/>
              <a:t> i = 0; i &lt; N; i++) {</a:t>
            </a:r>
          </a:p>
          <a:p>
            <a:pPr marL="0" indent="0">
              <a:buNone/>
            </a:pPr>
            <a:r>
              <a:rPr lang="nn-NO" sz="3200"/>
              <a:t>    // do things</a:t>
            </a:r>
          </a:p>
          <a:p>
            <a:pPr marL="0" indent="0">
              <a:buNone/>
            </a:pPr>
            <a:r>
              <a:rPr lang="nn-NO" sz="3200"/>
              <a:t>}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nn-NO" b="1"/>
              <a:t>Perforatated Loop:</a:t>
            </a:r>
          </a:p>
          <a:p>
            <a:pPr marL="0" indent="0">
              <a:buNone/>
            </a:pPr>
            <a:r>
              <a:rPr lang="nn-NO" sz="3200">
                <a:solidFill>
                  <a:srgbClr val="00B050"/>
                </a:solidFill>
              </a:rPr>
              <a:t>for</a:t>
            </a:r>
            <a:r>
              <a:rPr lang="nn-NO" sz="3200">
                <a:solidFill>
                  <a:srgbClr val="FFFFFF"/>
                </a:solidFill>
              </a:rPr>
              <a:t> (</a:t>
            </a:r>
            <a:r>
              <a:rPr lang="nn-NO" sz="3200">
                <a:solidFill>
                  <a:srgbClr val="FF0000"/>
                </a:solidFill>
              </a:rPr>
              <a:t>int</a:t>
            </a:r>
            <a:r>
              <a:rPr lang="nn-NO" sz="3200">
                <a:solidFill>
                  <a:srgbClr val="FFFFFF"/>
                </a:solidFill>
              </a:rPr>
              <a:t> i = 0; i &lt; N; i++) {</a:t>
            </a:r>
            <a:endParaRPr lang="nn-NO" sz="3200"/>
          </a:p>
          <a:p>
            <a:pPr marL="0" indent="0">
              <a:buNone/>
            </a:pPr>
            <a:r>
              <a:rPr lang="nn-NO" sz="3200"/>
              <a:t>    // do things</a:t>
            </a:r>
          </a:p>
          <a:p>
            <a:pPr marL="0" indent="0">
              <a:buNone/>
            </a:pPr>
            <a:r>
              <a:rPr lang="nn-NO" sz="3200"/>
              <a:t>    i = i + skip_factor;</a:t>
            </a:r>
          </a:p>
          <a:p>
            <a:pPr marL="0" indent="0">
              <a:buNone/>
            </a:pPr>
            <a:r>
              <a:rPr lang="nn-NO" sz="3200"/>
              <a:t>}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CA83025-D79F-4EE3-A078-C1ACDC0C4BE0}"/>
              </a:ext>
            </a:extLst>
          </p:cNvPr>
          <p:cNvSpPr txBox="1">
            <a:spLocks/>
          </p:cNvSpPr>
          <p:nvPr/>
        </p:nvSpPr>
        <p:spPr>
          <a:xfrm>
            <a:off x="549537" y="1429927"/>
            <a:ext cx="11091600" cy="12105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A7AAB3"/>
                </a:solidFill>
                <a:latin typeface="+mn-lt"/>
              </a:rPr>
              <a:t>An approximated computing technique where a set of iterations of a loop are skipped</a:t>
            </a:r>
          </a:p>
        </p:txBody>
      </p:sp>
    </p:spTree>
    <p:extLst>
      <p:ext uri="{BB962C8B-B14F-4D97-AF65-F5344CB8AC3E}">
        <p14:creationId xmlns:p14="http://schemas.microsoft.com/office/powerpoint/2010/main" val="8032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A84C-1289-4403-8A45-55281CEE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are we altering programs/applications?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0A6F8-4122-455D-A039-8F87414E2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 any particular application, a set of </a:t>
            </a:r>
            <a:r>
              <a:rPr lang="en-US" i="1"/>
              <a:t>candidate</a:t>
            </a:r>
            <a:r>
              <a:rPr lang="en-US"/>
              <a:t> loops (L) are selected by profiling and account for at least 1% of executed commands (cut-off after the top 25 loops).</a:t>
            </a:r>
          </a:p>
          <a:p>
            <a:r>
              <a:rPr lang="en-US"/>
              <a:t>A set of perforation rates (r) (0.25, 0.50, 0.75, and 1 for this research) are selected to be used.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8CD70D-E987-4FDC-94DA-41634E3A2A1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n-NO" sz="2400" dirty="0">
                    <a:solidFill>
                      <a:srgbClr val="00B050">
                        <a:alpha val="60000"/>
                      </a:srgbClr>
                    </a:solidFill>
                  </a:rPr>
                  <a:t>for</a:t>
                </a:r>
                <a:r>
                  <a:rPr lang="nn-NO" sz="2400" dirty="0"/>
                  <a:t> (</a:t>
                </a:r>
                <a:r>
                  <a:rPr lang="nn-NO" sz="2400" dirty="0">
                    <a:solidFill>
                      <a:srgbClr val="FF0000">
                        <a:alpha val="60000"/>
                      </a:srgbClr>
                    </a:solidFill>
                  </a:rPr>
                  <a:t>int</a:t>
                </a:r>
                <a:r>
                  <a:rPr lang="nn-NO" sz="2400" dirty="0"/>
                  <a:t> i = 0; i &lt; n; i += n) {</a:t>
                </a:r>
              </a:p>
              <a:p>
                <a:pPr marL="0" indent="0">
                  <a:buNone/>
                </a:pPr>
                <a:r>
                  <a:rPr lang="nn-NO" dirty="0"/>
                  <a:t> </a:t>
                </a:r>
                <a:r>
                  <a:rPr lang="nn-NO" sz="2400" dirty="0"/>
                  <a:t>   // do things</a:t>
                </a:r>
              </a:p>
              <a:p>
                <a:pPr marL="0" indent="0">
                  <a:buNone/>
                </a:pPr>
                <a:r>
                  <a:rPr lang="nn-NO" dirty="0"/>
                  <a:t>}</a:t>
                </a:r>
              </a:p>
              <a:p>
                <a:pPr marL="0" indent="0">
                  <a:buNone/>
                </a:pPr>
                <a:r>
                  <a:rPr lang="nn-NO" sz="2400" dirty="0"/>
                  <a:t>Where our perforation and increments: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nn-NO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8CD70D-E987-4FDC-94DA-41634E3A2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475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46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E03B-29B9-4C3E-B8CE-FC3AEE7E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Criticality Testing: Tossing out those pesky bad results.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81B7-4CBD-485D-805B-863293E1B3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wrap="square" lIns="0" tIns="0" rIns="0" bIns="0" rtlCol="0" anchor="t">
            <a:normAutofit fontScale="92500" lnSpcReduction="20000"/>
          </a:bodyPr>
          <a:lstStyle/>
          <a:p>
            <a:r>
              <a:rPr lang="en-US"/>
              <a:t>When an application has its loops perforated, not all perforations will allow that application to still function.</a:t>
            </a:r>
          </a:p>
          <a:p>
            <a:r>
              <a:rPr lang="en-US">
                <a:solidFill>
                  <a:srgbClr val="FFFFFF"/>
                </a:solidFill>
              </a:rPr>
              <a:t>These perforated loops whose perforations causes the application to produce unacceptable results are known as </a:t>
            </a:r>
            <a:r>
              <a:rPr lang="en-US" i="1">
                <a:solidFill>
                  <a:srgbClr val="FFFFFF"/>
                </a:solidFill>
              </a:rPr>
              <a:t>critical</a:t>
            </a:r>
            <a:r>
              <a:rPr lang="en-US">
                <a:solidFill>
                  <a:srgbClr val="FFFFFF"/>
                </a:solidFill>
              </a:rPr>
              <a:t> loops.</a:t>
            </a:r>
          </a:p>
          <a:p>
            <a:r>
              <a:rPr lang="en-US">
                <a:solidFill>
                  <a:srgbClr val="FFFFFF"/>
                </a:solidFill>
              </a:rPr>
              <a:t>Unacceptable results come from perforated loops that produce unacceptable results, crash, increase execution time, or execute with a memory error.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A9A87C-E53D-4B61-9A81-13A6A80BC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2061" y="2097088"/>
            <a:ext cx="4422554" cy="3995737"/>
          </a:xfrm>
        </p:spPr>
      </p:pic>
    </p:spTree>
    <p:extLst>
      <p:ext uri="{BB962C8B-B14F-4D97-AF65-F5344CB8AC3E}">
        <p14:creationId xmlns:p14="http://schemas.microsoft.com/office/powerpoint/2010/main" val="7512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0BFF-D536-4460-932E-9F238EBE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Perforation Space Exploration Algorithms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58D6F-68DD-4253-A319-59304E44E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Exhaustive Exploration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7DBFC-DF13-4B35-995B-1B8BFC11A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Starts with the set of loops leftover from criticality testing, the </a:t>
            </a:r>
            <a:r>
              <a:rPr lang="en-US" i="1"/>
              <a:t>tunable </a:t>
            </a:r>
            <a:r>
              <a:rPr lang="en-US"/>
              <a:t>loops.</a:t>
            </a:r>
          </a:p>
          <a:p>
            <a:r>
              <a:rPr lang="en-US"/>
              <a:t>The algorithm exhaustively explores every combination of </a:t>
            </a:r>
            <a:r>
              <a:rPr lang="en-US" i="1"/>
              <a:t>tunable</a:t>
            </a:r>
            <a:r>
              <a:rPr lang="en-US"/>
              <a:t> loops </a:t>
            </a:r>
            <a:r>
              <a:rPr lang="en-US" i="1"/>
              <a:t>l</a:t>
            </a:r>
            <a:r>
              <a:rPr lang="en-US"/>
              <a:t>, and perforation rates </a:t>
            </a:r>
            <a:r>
              <a:rPr lang="en-US" i="1"/>
              <a:t>r</a:t>
            </a:r>
            <a:r>
              <a:rPr lang="en-US"/>
              <a:t>.</a:t>
            </a:r>
          </a:p>
          <a:p>
            <a:r>
              <a:rPr lang="en-US"/>
              <a:t>The resulting accuracy and speedup are the recorded.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72339F-6FF9-4164-83CF-1BF6892B1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Greedy exploration algorithm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37B813-3D3E-4EAA-ABF2-E8FD60869F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Starts with the set of </a:t>
            </a:r>
            <a:r>
              <a:rPr lang="en-US" i="1"/>
              <a:t>tunable</a:t>
            </a:r>
            <a:r>
              <a:rPr lang="en-US"/>
              <a:t> loops, but also requires a given accuracy bound </a:t>
            </a:r>
            <a:r>
              <a:rPr lang="en-US" i="1"/>
              <a:t>b</a:t>
            </a:r>
            <a:r>
              <a:rPr lang="en-US"/>
              <a:t>.</a:t>
            </a:r>
          </a:p>
          <a:p>
            <a:r>
              <a:rPr lang="en-US"/>
              <a:t>A greedy strategy is then used to produce a set of loops and perforation rates to maximize performance based on </a:t>
            </a:r>
            <a:r>
              <a:rPr lang="en-US" i="1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91738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0D66-3EB5-40F4-AC99-1A0771BD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E76EF-B7D0-4856-ABA1-0F972D30E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our Criticality Testing and Perforation Space Exploration Algorithms, the “applications were chosen to be representative of modern and emerging workloads for the next generation of processor architectures.”</a:t>
            </a:r>
          </a:p>
          <a:p>
            <a:r>
              <a:rPr lang="en-US"/>
              <a:t>For the Perforation Space Exploration Algorithms, a set of inputs are pseudo-randomly partitioned into production inputs and training inputs.</a:t>
            </a:r>
          </a:p>
          <a:p>
            <a:r>
              <a:rPr lang="en-US"/>
              <a:t>The training inputs drive the algorithms while the production inputs test how well these algorithms respond to generalized input.</a:t>
            </a:r>
          </a:p>
        </p:txBody>
      </p:sp>
    </p:spTree>
    <p:extLst>
      <p:ext uri="{BB962C8B-B14F-4D97-AF65-F5344CB8AC3E}">
        <p14:creationId xmlns:p14="http://schemas.microsoft.com/office/powerpoint/2010/main" val="256747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A9BC-0C5A-4805-ADA3-8A93A3BF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C103-3675-454A-B37B-8DB6C9BA3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following tables represent the resulting speedups and accuracies for the various applications chosen for this research.  The values shown are the Pareto-optimal values.</a:t>
            </a:r>
          </a:p>
          <a:p>
            <a:r>
              <a:rPr lang="en-US"/>
              <a:t>Each group of columns shows the results for four accuracy bounds </a:t>
            </a:r>
            <a:r>
              <a:rPr lang="en-US" i="1"/>
              <a:t>b</a:t>
            </a:r>
            <a:r>
              <a:rPr lang="en-US"/>
              <a:t>: 2.5%, 5%, 7.5%, and 10%.</a:t>
            </a:r>
          </a:p>
          <a:p>
            <a:r>
              <a:rPr lang="en-US"/>
              <a:t>The format of the results are X (Y%), where X is the mean speedup and Y is the mean accuracy.</a:t>
            </a:r>
          </a:p>
        </p:txBody>
      </p:sp>
    </p:spTree>
    <p:extLst>
      <p:ext uri="{BB962C8B-B14F-4D97-AF65-F5344CB8AC3E}">
        <p14:creationId xmlns:p14="http://schemas.microsoft.com/office/powerpoint/2010/main" val="153050048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242A41"/>
      </a:dk2>
      <a:lt2>
        <a:srgbClr val="E8E2E3"/>
      </a:lt2>
      <a:accent1>
        <a:srgbClr val="45B0A6"/>
      </a:accent1>
      <a:accent2>
        <a:srgbClr val="3B8BB1"/>
      </a:accent2>
      <a:accent3>
        <a:srgbClr val="4D6CC3"/>
      </a:accent3>
      <a:accent4>
        <a:srgbClr val="5948B7"/>
      </a:accent4>
      <a:accent5>
        <a:srgbClr val="904DC3"/>
      </a:accent5>
      <a:accent6>
        <a:srgbClr val="B03BB1"/>
      </a:accent6>
      <a:hlink>
        <a:srgbClr val="C34B57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Office PowerPoint</Application>
  <PresentationFormat>Widescreen</PresentationFormat>
  <Paragraphs>273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Gill Sans MT</vt:lpstr>
      <vt:lpstr>Walbaum Display</vt:lpstr>
      <vt:lpstr>Walbaum Display SemiBold</vt:lpstr>
      <vt:lpstr>Walbaum Text</vt:lpstr>
      <vt:lpstr>3DFloatVTI</vt:lpstr>
      <vt:lpstr>EEL4930 Approximate Computing</vt:lpstr>
      <vt:lpstr>Overview</vt:lpstr>
      <vt:lpstr>Managing Performance and Accuracy Trade-offs with Loop Perforation</vt:lpstr>
      <vt:lpstr>Loop Perforation?</vt:lpstr>
      <vt:lpstr>How are we altering programs/applications?</vt:lpstr>
      <vt:lpstr>Criticality Testing: Tossing out those pesky bad results.</vt:lpstr>
      <vt:lpstr>Perforation Space Exploration Algorithms</vt:lpstr>
      <vt:lpstr>Inputs and Applications</vt:lpstr>
      <vt:lpstr>Results </vt:lpstr>
      <vt:lpstr>Training Results</vt:lpstr>
      <vt:lpstr>Production Results</vt:lpstr>
      <vt:lpstr>Conclusions</vt:lpstr>
      <vt:lpstr>Questions?</vt:lpstr>
      <vt:lpstr>What is Loop Perforation?</vt:lpstr>
      <vt:lpstr>Answer: B</vt:lpstr>
      <vt:lpstr>What is considered a critical loop?</vt:lpstr>
      <vt:lpstr>Answer: E</vt:lpstr>
      <vt:lpstr>What is the purpose of training and production inputs?</vt:lpstr>
      <vt:lpstr>Answer: A</vt:lpstr>
      <vt:lpstr>PowerPoint Presentation</vt:lpstr>
      <vt:lpstr>In context of approximation research </vt:lpstr>
      <vt:lpstr>Neural Networks: how do they work? </vt:lpstr>
      <vt:lpstr>PowerPoint Presentation</vt:lpstr>
      <vt:lpstr>NPU Deployment </vt:lpstr>
      <vt:lpstr>Approximation strategy </vt:lpstr>
      <vt:lpstr>in layman's terms </vt:lpstr>
      <vt:lpstr>Target application </vt:lpstr>
      <vt:lpstr>Results </vt:lpstr>
      <vt:lpstr>Questions?</vt:lpstr>
      <vt:lpstr>Sample questions </vt:lpstr>
      <vt:lpstr>Sample question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EEL4930 Approximate Computing</dc:title>
  <dc:creator>Kochman,Corey M</dc:creator>
  <cp:lastModifiedBy>Robles,Armando A</cp:lastModifiedBy>
  <cp:revision>4</cp:revision>
  <dcterms:created xsi:type="dcterms:W3CDTF">2020-09-09T03:51:12Z</dcterms:created>
  <dcterms:modified xsi:type="dcterms:W3CDTF">2020-09-10T22:16:40Z</dcterms:modified>
</cp:coreProperties>
</file>