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4" r:id="rId4"/>
    <p:sldId id="258" r:id="rId5"/>
    <p:sldId id="260" r:id="rId6"/>
    <p:sldId id="261" r:id="rId7"/>
    <p:sldId id="262" r:id="rId8"/>
    <p:sldId id="263" r:id="rId9"/>
    <p:sldId id="267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9207B-E555-DEC2-C72D-42EC4AD4934B}" v="12" dt="2020-11-09T06:54:42.740"/>
    <p1510:client id="{420EBE0C-C124-4546-94CC-972AF1531576}" v="2016" dt="2020-11-09T16:22:43.134"/>
    <p1510:client id="{6C2AAB22-2F49-4BEB-820F-28DEBEA65752}" v="573" dt="2020-11-09T10:08:20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69C2D-64D4-4660-804F-3D9A105222A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D2721-1445-43C7-9B68-5262971D7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0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https://www.youtube.com/watch?v=iljZWZzFu7k</a:t>
            </a:r>
            <a:br>
              <a:rPr lang="en-US" dirty="0"/>
            </a:br>
            <a:r>
              <a:rPr lang="en-US" dirty="0"/>
              <a:t>Information Security Club at San Jose State University. Practical Satisfiability Modulo Theories (SMT) Testing by Joshua Wang. Presented on April 23, 2015.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D2721-1445-43C7-9B68-5262971D7E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0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080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6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6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3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9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2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189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3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2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8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Tuning Approximate Computations</a:t>
            </a:r>
            <a:br>
              <a:rPr lang="en-US"/>
            </a:br>
            <a:r>
              <a:rPr lang="en-US"/>
              <a:t>with Constraint-Based Type Inference</a:t>
            </a:r>
            <a:br>
              <a:rPr lang="en-US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9149" y="4182761"/>
            <a:ext cx="8281989" cy="1910063"/>
          </a:xfrm>
        </p:spPr>
        <p:txBody>
          <a:bodyPr>
            <a:normAutofit/>
          </a:bodyPr>
          <a:lstStyle/>
          <a:p>
            <a:r>
              <a:rPr lang="en-US" dirty="0"/>
              <a:t>Authored by: </a:t>
            </a:r>
            <a:r>
              <a:rPr lang="en-US" dirty="0">
                <a:effectLst/>
                <a:latin typeface="Arial" panose="020B0604020202020204" pitchFamily="34" charset="0"/>
              </a:rPr>
              <a:t>Brett Boston, Adrian Sampson, Dan Grossman, Luis </a:t>
            </a:r>
            <a:r>
              <a:rPr lang="en-US" dirty="0" err="1">
                <a:effectLst/>
                <a:latin typeface="Arial" panose="020B0604020202020204" pitchFamily="34" charset="0"/>
              </a:rPr>
              <a:t>Ceze</a:t>
            </a:r>
            <a:endParaRPr lang="en-US" dirty="0"/>
          </a:p>
          <a:p>
            <a:endParaRPr lang="en-US" dirty="0"/>
          </a:p>
          <a:p>
            <a:r>
              <a:rPr lang="en-US" sz="2000" dirty="0"/>
              <a:t>Presented by:  Armando Robles and Corey </a:t>
            </a:r>
            <a:r>
              <a:rPr lang="en-US" sz="2000" dirty="0" err="1"/>
              <a:t>Kochman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32292-CAAD-49BC-A5D2-505A8435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Issues:</a:t>
            </a:r>
            <a:br>
              <a:rPr lang="en-US" dirty="0"/>
            </a:br>
            <a:r>
              <a:rPr lang="en-US" sz="2000" dirty="0"/>
              <a:t>On wish fulfillment and dreams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E06D4-D9FF-435B-85C9-DE120E128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Optimizing reliability is great and all, but </a:t>
            </a:r>
            <a:r>
              <a:rPr lang="en-US" dirty="0">
                <a:solidFill>
                  <a:srgbClr val="FFC000">
                    <a:alpha val="60000"/>
                  </a:srgbClr>
                </a:solidFill>
                <a:effectLst/>
                <a:latin typeface="Arial" panose="020B0604020202020204" pitchFamily="34" charset="0"/>
              </a:rPr>
              <a:t>how do we get the hardware on-board</a:t>
            </a:r>
            <a:r>
              <a:rPr lang="en-US" dirty="0">
                <a:effectLst/>
                <a:latin typeface="Arial" panose="020B0604020202020204" pitchFamily="34" charset="0"/>
              </a:rPr>
              <a:t>?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“The goal of our system is to </a:t>
            </a:r>
            <a:r>
              <a:rPr lang="en-US" dirty="0">
                <a:solidFill>
                  <a:srgbClr val="00B0F0">
                    <a:alpha val="60000"/>
                  </a:srgbClr>
                </a:solidFill>
                <a:effectLst/>
                <a:latin typeface="Arial" panose="020B0604020202020204" pitchFamily="34" charset="0"/>
              </a:rPr>
              <a:t>determine</a:t>
            </a:r>
            <a:r>
              <a:rPr lang="en-US" dirty="0">
                <a:effectLst/>
                <a:latin typeface="Arial" panose="020B0604020202020204" pitchFamily="34" charset="0"/>
              </a:rPr>
              <a:t> the optimal probabilities rather than to check a particular set of probabilities given </a:t>
            </a:r>
            <a:r>
              <a:rPr lang="en-US" i="1" dirty="0">
                <a:effectLst/>
                <a:latin typeface="Arial" panose="020B0604020202020204" pitchFamily="34" charset="0"/>
              </a:rPr>
              <a:t>a priori</a:t>
            </a:r>
            <a:r>
              <a:rPr lang="en-US" dirty="0">
                <a:effectLst/>
                <a:latin typeface="Arial" panose="020B0604020202020204" pitchFamily="34" charset="0"/>
              </a:rPr>
              <a:t>.”</a:t>
            </a:r>
          </a:p>
          <a:p>
            <a:r>
              <a:rPr lang="en-US" dirty="0">
                <a:latin typeface="Arial" panose="020B0604020202020204" pitchFamily="34" charset="0"/>
              </a:rPr>
              <a:t>Are we really </a:t>
            </a:r>
            <a:r>
              <a:rPr lang="en-US" dirty="0">
                <a:solidFill>
                  <a:srgbClr val="FFC000">
                    <a:alpha val="60000"/>
                  </a:srgbClr>
                </a:solidFill>
                <a:latin typeface="Arial" panose="020B0604020202020204" pitchFamily="34" charset="0"/>
              </a:rPr>
              <a:t>optimizing</a:t>
            </a:r>
            <a:r>
              <a:rPr lang="en-US" dirty="0">
                <a:latin typeface="Arial" panose="020B0604020202020204" pitchFamily="34" charset="0"/>
              </a:rPr>
              <a:t>?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“</a:t>
            </a:r>
            <a:r>
              <a:rPr lang="en-US" dirty="0">
                <a:effectLst/>
                <a:latin typeface="Arial" panose="020B0604020202020204" pitchFamily="34" charset="0"/>
              </a:rPr>
              <a:t>Our approach to optimization—binary search on the objective function—</a:t>
            </a:r>
            <a:r>
              <a:rPr lang="en-US" dirty="0">
                <a:solidFill>
                  <a:srgbClr val="00B0F0">
                    <a:alpha val="60000"/>
                  </a:srgbClr>
                </a:solidFill>
                <a:effectLst/>
                <a:latin typeface="Arial" panose="020B0604020202020204" pitchFamily="34" charset="0"/>
              </a:rPr>
              <a:t>is a hack</a:t>
            </a:r>
            <a:r>
              <a:rPr lang="en-US" dirty="0">
                <a:effectLst/>
                <a:latin typeface="Arial" panose="020B0604020202020204" pitchFamily="34" charset="0"/>
              </a:rPr>
              <a:t> that lets us treat a solver as an optimizer.”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The hardware is unreliable, yet </a:t>
            </a:r>
            <a:r>
              <a:rPr lang="en-US" dirty="0">
                <a:solidFill>
                  <a:srgbClr val="FFC000">
                    <a:alpha val="60000"/>
                  </a:srgbClr>
                </a:solidFill>
                <a:effectLst/>
                <a:latin typeface="Arial" panose="020B0604020202020204" pitchFamily="34" charset="0"/>
              </a:rPr>
              <a:t>the annotations are fixed</a:t>
            </a:r>
            <a:r>
              <a:rPr lang="en-US" dirty="0">
                <a:effectLst/>
                <a:latin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</a:rPr>
              <a:t>Why?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“…approximate storage techniques that allow bits to decay over time, </a:t>
            </a:r>
            <a:r>
              <a:rPr lang="en-US" dirty="0">
                <a:solidFill>
                  <a:srgbClr val="00B0F0">
                    <a:alpha val="60000"/>
                  </a:srgbClr>
                </a:solidFill>
                <a:effectLst/>
                <a:latin typeface="Arial" panose="020B0604020202020204" pitchFamily="34" charset="0"/>
              </a:rPr>
              <a:t>error probabilities are correlated with real-time</a:t>
            </a:r>
            <a:r>
              <a:rPr lang="en-US" dirty="0">
                <a:effectLst/>
                <a:latin typeface="Arial" panose="020B0604020202020204" pitchFamily="34" charset="0"/>
              </a:rPr>
              <a:t>. We can approximate this effect with knowledge of variable lifetime.”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7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6780F-BBB7-41CF-9600-0D1F8476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Issues:</a:t>
            </a:r>
            <a:br>
              <a:rPr lang="en-US" dirty="0"/>
            </a:br>
            <a:r>
              <a:rPr lang="en-US" sz="2000" dirty="0"/>
              <a:t>There are many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461F0-FC6C-464B-8A5C-E322BB87F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2021840"/>
            <a:ext cx="11090274" cy="4286885"/>
          </a:xfrm>
        </p:spPr>
        <p:txBody>
          <a:bodyPr/>
          <a:lstStyle/>
          <a:p>
            <a:r>
              <a:rPr lang="en-US" dirty="0"/>
              <a:t>How to reason about minimum reliability in the case of </a:t>
            </a:r>
            <a:r>
              <a:rPr lang="en-US" dirty="0">
                <a:solidFill>
                  <a:srgbClr val="FFC000">
                    <a:alpha val="60000"/>
                  </a:srgbClr>
                </a:solidFill>
              </a:rPr>
              <a:t>recursion?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effectLst/>
                <a:latin typeface="Arial" panose="020B0604020202020204" pitchFamily="34" charset="0"/>
              </a:rPr>
              <a:t>One approach to a modular analysis is to adopt the interfaces of </a:t>
            </a:r>
            <a:r>
              <a:rPr lang="en-US" dirty="0" err="1">
                <a:effectLst/>
                <a:latin typeface="Arial" panose="020B0604020202020204" pitchFamily="34" charset="0"/>
              </a:rPr>
              <a:t>Carbin</a:t>
            </a:r>
            <a:r>
              <a:rPr lang="en-US" dirty="0">
                <a:effectLst/>
                <a:latin typeface="Arial" panose="020B0604020202020204" pitchFamily="34" charset="0"/>
              </a:rPr>
              <a:t> et al.’s Rely system [2], which expresses a returned value’s accuracy </a:t>
            </a:r>
            <a:r>
              <a:rPr lang="en-US" dirty="0">
                <a:solidFill>
                  <a:srgbClr val="00B0F0">
                    <a:alpha val="60000"/>
                  </a:srgbClr>
                </a:solidFill>
                <a:effectLst/>
                <a:latin typeface="Arial" panose="020B0604020202020204" pitchFamily="34" charset="0"/>
              </a:rPr>
              <a:t>in terms of the argument accuracy</a:t>
            </a:r>
            <a:r>
              <a:rPr lang="en-US" dirty="0">
                <a:effectLst/>
                <a:latin typeface="Arial" panose="020B0604020202020204" pitchFamily="34" charset="0"/>
              </a:rPr>
              <a:t>.”</a:t>
            </a:r>
          </a:p>
          <a:p>
            <a:r>
              <a:rPr lang="en-US" dirty="0"/>
              <a:t>In the same vein, what about </a:t>
            </a:r>
            <a:r>
              <a:rPr lang="en-US" dirty="0">
                <a:solidFill>
                  <a:srgbClr val="FFC000">
                    <a:alpha val="60000"/>
                  </a:srgbClr>
                </a:solidFill>
              </a:rPr>
              <a:t>control flow?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effectLst/>
                <a:latin typeface="Arial" panose="020B0604020202020204" pitchFamily="34" charset="0"/>
              </a:rPr>
              <a:t>A formalism will need to define what a variable’s precision means when the variable may be defined in one execution and not in the other.”</a:t>
            </a:r>
          </a:p>
          <a:p>
            <a:r>
              <a:rPr lang="en-US" dirty="0">
                <a:latin typeface="Arial" panose="020B0604020202020204" pitchFamily="34" charset="0"/>
              </a:rPr>
              <a:t>Your optimization problem is </a:t>
            </a:r>
            <a:r>
              <a:rPr lang="en-US" dirty="0">
                <a:solidFill>
                  <a:srgbClr val="FFC000">
                    <a:alpha val="60000"/>
                  </a:srgbClr>
                </a:solidFill>
                <a:latin typeface="Arial" panose="020B0604020202020204" pitchFamily="34" charset="0"/>
              </a:rPr>
              <a:t>impossible to solve</a:t>
            </a:r>
            <a:r>
              <a:rPr lang="en-US" dirty="0">
                <a:latin typeface="Arial" panose="020B0604020202020204" pitchFamily="34" charset="0"/>
              </a:rPr>
              <a:t>. What now?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</a:rPr>
              <a:t>“One approach is to solve the </a:t>
            </a:r>
            <a:r>
              <a:rPr lang="en-US" dirty="0">
                <a:solidFill>
                  <a:srgbClr val="00B0F0">
                    <a:alpha val="60000"/>
                  </a:srgbClr>
                </a:solidFill>
                <a:effectLst/>
                <a:latin typeface="Arial" panose="020B0604020202020204" pitchFamily="34" charset="0"/>
              </a:rPr>
              <a:t>MAXSMT</a:t>
            </a:r>
            <a:r>
              <a:rPr lang="en-US" dirty="0">
                <a:effectLst/>
                <a:latin typeface="Arial" panose="020B0604020202020204" pitchFamily="34" charset="0"/>
              </a:rPr>
              <a:t> problem: to find the largest subset of the constraints that are satisfiable.”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86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ny question marks on black background">
            <a:extLst>
              <a:ext uri="{FF2B5EF4-FFF2-40B4-BE49-F238E27FC236}">
                <a16:creationId xmlns:a16="http://schemas.microsoft.com/office/drawing/2014/main" id="{4205C16E-2AC2-4606-BCA3-DEAB0A3B73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7"/>
          <a:stretch/>
        </p:blipFill>
        <p:spPr>
          <a:xfrm>
            <a:off x="0" y="0"/>
            <a:ext cx="12192000" cy="6858000"/>
          </a:xfr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C8A47B-DCE2-4E86-9F2D-C73B91DD1342}"/>
              </a:ext>
            </a:extLst>
          </p:cNvPr>
          <p:cNvSpPr txBox="1"/>
          <p:nvPr/>
        </p:nvSpPr>
        <p:spPr>
          <a:xfrm>
            <a:off x="707656" y="2705725"/>
            <a:ext cx="553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C000"/>
                </a:solidFill>
              </a:rPr>
              <a:t>Q</a:t>
            </a:r>
            <a:r>
              <a:rPr lang="en-US" sz="7200" dirty="0"/>
              <a:t>&amp;</a:t>
            </a:r>
            <a:r>
              <a:rPr lang="en-US" sz="7200" dirty="0">
                <a:solidFill>
                  <a:srgbClr val="00B0F0"/>
                </a:solidFill>
              </a:rPr>
              <a:t>A</a:t>
            </a:r>
          </a:p>
          <a:p>
            <a:endParaRPr lang="en-US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2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FB1EB-3913-4956-9EAD-33779A10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636E3-3CA2-42AF-A9FE-E7F8841A9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452880"/>
            <a:ext cx="11090274" cy="507999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b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What type of approximation?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2000" dirty="0">
                <a:solidFill>
                  <a:srgbClr val="FFC000">
                    <a:alpha val="60000"/>
                  </a:srgb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Software</a:t>
            </a: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(later extended to the DECAF compiler)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b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What is the approximation strategy?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2000" dirty="0">
                <a:solidFill>
                  <a:srgbClr val="FFC000">
                    <a:alpha val="60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Allow contextual degrees of approximation via type inference to maximize energy savings while minimizing programmer annotations and specification.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b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How is the approximation done?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2000" dirty="0">
                <a:solidFill>
                  <a:srgbClr val="FFC000">
                    <a:alpha val="60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Approximated code is executed on unreliable hardware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b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What is being approximated?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2000" dirty="0">
                <a:solidFill>
                  <a:srgbClr val="FFC000">
                    <a:alpha val="60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ALU operation precision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b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How to determine what to approximate?</a:t>
            </a:r>
            <a:endParaRPr lang="en-US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2000" dirty="0">
                <a:solidFill>
                  <a:srgbClr val="FFC000">
                    <a:alpha val="60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Programmer annotations and type inference via Z3 SMT solver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b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How much approximation is acceptable?</a:t>
            </a:r>
            <a:endParaRPr lang="en-US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2000" dirty="0">
                <a:solidFill>
                  <a:srgbClr val="FFC000">
                    <a:alpha val="60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Optimal: as much as possible while meeting reliability constraints</a:t>
            </a:r>
          </a:p>
        </p:txBody>
      </p:sp>
    </p:spTree>
    <p:extLst>
      <p:ext uri="{BB962C8B-B14F-4D97-AF65-F5344CB8AC3E}">
        <p14:creationId xmlns:p14="http://schemas.microsoft.com/office/powerpoint/2010/main" val="118469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E0DB3-DD4D-47FB-AF92-4113D3A2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Lineage: placement in the approximate computing family tree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0798A-540D-49AA-ABF5-4452CDD6B444}"/>
              </a:ext>
            </a:extLst>
          </p:cNvPr>
          <p:cNvSpPr txBox="1"/>
          <p:nvPr/>
        </p:nvSpPr>
        <p:spPr>
          <a:xfrm>
            <a:off x="8646161" y="2384740"/>
            <a:ext cx="72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EnerJ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F5049-88A0-4C9C-B0E4-664E786D1BAA}"/>
              </a:ext>
            </a:extLst>
          </p:cNvPr>
          <p:cNvSpPr txBox="1"/>
          <p:nvPr/>
        </p:nvSpPr>
        <p:spPr>
          <a:xfrm>
            <a:off x="10124438" y="3578150"/>
            <a:ext cx="105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ExpAX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54C49-4194-4C05-A888-F7CCD800C7CF}"/>
              </a:ext>
            </a:extLst>
          </p:cNvPr>
          <p:cNvSpPr txBox="1"/>
          <p:nvPr/>
        </p:nvSpPr>
        <p:spPr>
          <a:xfrm>
            <a:off x="6096000" y="4971745"/>
            <a:ext cx="8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Green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5CA6D-0394-40DA-9032-E368C093832A}"/>
              </a:ext>
            </a:extLst>
          </p:cNvPr>
          <p:cNvSpPr txBox="1"/>
          <p:nvPr/>
        </p:nvSpPr>
        <p:spPr>
          <a:xfrm>
            <a:off x="7284720" y="3578150"/>
            <a:ext cx="6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F273F-D0B0-4B25-98B9-599552A8FDB8}"/>
              </a:ext>
            </a:extLst>
          </p:cNvPr>
          <p:cNvSpPr txBox="1"/>
          <p:nvPr/>
        </p:nvSpPr>
        <p:spPr>
          <a:xfrm>
            <a:off x="8503921" y="4971745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DECAF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5D896-5DE7-4384-8AA8-28C7ECC78E3A}"/>
              </a:ext>
            </a:extLst>
          </p:cNvPr>
          <p:cNvSpPr txBox="1"/>
          <p:nvPr/>
        </p:nvSpPr>
        <p:spPr>
          <a:xfrm>
            <a:off x="11181078" y="4971745"/>
            <a:ext cx="7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Topaz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20750B-1C45-484C-85FD-802FF0822761}"/>
              </a:ext>
            </a:extLst>
          </p:cNvPr>
          <p:cNvSpPr txBox="1"/>
          <p:nvPr/>
        </p:nvSpPr>
        <p:spPr>
          <a:xfrm>
            <a:off x="8742681" y="3578150"/>
            <a:ext cx="52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this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D8D0FF-D619-46B2-A1D0-E0B2EECB85D3}"/>
              </a:ext>
            </a:extLst>
          </p:cNvPr>
          <p:cNvCxnSpPr>
            <a:stCxn id="4" idx="2"/>
            <a:endCxn id="10" idx="0"/>
          </p:cNvCxnSpPr>
          <p:nvPr/>
        </p:nvCxnSpPr>
        <p:spPr>
          <a:xfrm>
            <a:off x="9006841" y="2754072"/>
            <a:ext cx="0" cy="8240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1672BE-962C-40C4-8E77-B1312C0D92D8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9006841" y="3947482"/>
            <a:ext cx="0" cy="102426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CC5916-3362-438C-997A-6CA0EE9DC205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7965440" y="3762816"/>
            <a:ext cx="777241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22297E0-4D3B-48F1-A72E-4C782A73389D}"/>
              </a:ext>
            </a:extLst>
          </p:cNvPr>
          <p:cNvCxnSpPr>
            <a:stCxn id="5" idx="1"/>
            <a:endCxn id="10" idx="3"/>
          </p:cNvCxnSpPr>
          <p:nvPr/>
        </p:nvCxnSpPr>
        <p:spPr>
          <a:xfrm flipH="1">
            <a:off x="9271001" y="3762816"/>
            <a:ext cx="853437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AFC800-C912-4580-805D-4C5AB8B23AC7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6939280" y="5156411"/>
            <a:ext cx="1564641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D0E7C2F-D99C-4846-880F-9E6085670BF8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9509761" y="5156411"/>
            <a:ext cx="1671317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B701FB1-EA62-4280-836D-52CEBE12EE2F}"/>
              </a:ext>
            </a:extLst>
          </p:cNvPr>
          <p:cNvSpPr txBox="1"/>
          <p:nvPr/>
        </p:nvSpPr>
        <p:spPr>
          <a:xfrm>
            <a:off x="550862" y="2192482"/>
            <a:ext cx="50168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Extension of </a:t>
            </a:r>
            <a:r>
              <a:rPr lang="en-US" sz="2400" dirty="0" err="1">
                <a:solidFill>
                  <a:srgbClr val="FFC000"/>
                </a:solidFill>
              </a:rPr>
              <a:t>EnerJ</a:t>
            </a:r>
            <a:r>
              <a:rPr lang="en-US" sz="2400" dirty="0"/>
              <a:t> with continuous typing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Considers types in terms of reliability, similar to </a:t>
            </a:r>
            <a:r>
              <a:rPr lang="en-US" sz="2400" dirty="0" err="1">
                <a:solidFill>
                  <a:srgbClr val="FFC000"/>
                </a:solidFill>
              </a:rPr>
              <a:t>Rely’s</a:t>
            </a:r>
            <a:r>
              <a:rPr lang="en-US" sz="2400" dirty="0"/>
              <a:t> consideration of hardware spec.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Minimal annotation, maximal energy savings like </a:t>
            </a:r>
            <a:r>
              <a:rPr lang="en-US" sz="2400" dirty="0" err="1">
                <a:solidFill>
                  <a:srgbClr val="FFC000"/>
                </a:solidFill>
              </a:rPr>
              <a:t>ExpAX</a:t>
            </a:r>
            <a:endParaRPr lang="en-US" sz="24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Extended to </a:t>
            </a:r>
            <a:r>
              <a:rPr lang="en-US" sz="2400" dirty="0">
                <a:solidFill>
                  <a:srgbClr val="FFC000"/>
                </a:solidFill>
              </a:rPr>
              <a:t>DECAF</a:t>
            </a:r>
            <a:r>
              <a:rPr lang="en-US" sz="2400" dirty="0"/>
              <a:t> compiler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Run-time monitoring peers</a:t>
            </a:r>
          </a:p>
        </p:txBody>
      </p:sp>
    </p:spTree>
    <p:extLst>
      <p:ext uri="{BB962C8B-B14F-4D97-AF65-F5344CB8AC3E}">
        <p14:creationId xmlns:p14="http://schemas.microsoft.com/office/powerpoint/2010/main" val="408420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4C15-DB2F-40AC-AA2A-10CB89FA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Inferencing Pt. 1 (the easy part)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B34ED-4FD6-4D79-98D5-F2A151E9C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FF0000">
                    <a:alpha val="60000"/>
                  </a:srgbClr>
                </a:solidFill>
              </a:rPr>
              <a:t>@Approx(</a:t>
            </a:r>
            <a:r>
              <a:rPr lang="en-US">
                <a:solidFill>
                  <a:srgbClr val="00B050">
                    <a:alpha val="60000"/>
                  </a:srgbClr>
                </a:solidFill>
              </a:rPr>
              <a:t>0.9</a:t>
            </a:r>
            <a:r>
              <a:rPr lang="en-US">
                <a:solidFill>
                  <a:srgbClr val="FF0000">
                    <a:alpha val="60000"/>
                  </a:srgbClr>
                </a:solidFill>
              </a:rPr>
              <a:t>)</a:t>
            </a:r>
            <a:r>
              <a:rPr lang="en-US"/>
              <a:t> </a:t>
            </a:r>
            <a:r>
              <a:rPr lang="en-US">
                <a:solidFill>
                  <a:srgbClr val="00B0F0">
                    <a:alpha val="60000"/>
                  </a:srgbClr>
                </a:solidFill>
              </a:rPr>
              <a:t>int</a:t>
            </a:r>
            <a:r>
              <a:rPr lang="en-US"/>
              <a:t> x</a:t>
            </a:r>
          </a:p>
          <a:p>
            <a:pPr marL="0" indent="0">
              <a:buNone/>
            </a:pPr>
            <a:r>
              <a:rPr lang="en-US">
                <a:solidFill>
                  <a:srgbClr val="FF0000">
                    <a:alpha val="60000"/>
                  </a:srgbClr>
                </a:solidFill>
              </a:rPr>
              <a:t>@Approx(</a:t>
            </a:r>
            <a:r>
              <a:rPr lang="en-US">
                <a:solidFill>
                  <a:srgbClr val="00B050">
                    <a:alpha val="60000"/>
                  </a:srgbClr>
                </a:solidFill>
              </a:rPr>
              <a:t>*</a:t>
            </a:r>
            <a:r>
              <a:rPr lang="en-US">
                <a:solidFill>
                  <a:srgbClr val="FF0000">
                    <a:alpha val="60000"/>
                  </a:srgbClr>
                </a:solidFill>
              </a:rPr>
              <a:t>) </a:t>
            </a:r>
            <a:r>
              <a:rPr lang="en-US">
                <a:solidFill>
                  <a:srgbClr val="00B0F0">
                    <a:alpha val="60000"/>
                  </a:srgbClr>
                </a:solidFill>
              </a:rPr>
              <a:t>int</a:t>
            </a:r>
            <a:r>
              <a:rPr lang="en-US"/>
              <a:t> square(</a:t>
            </a:r>
            <a:r>
              <a:rPr lang="en-US">
                <a:solidFill>
                  <a:srgbClr val="FF0000">
                    <a:alpha val="60000"/>
                  </a:srgbClr>
                </a:solidFill>
              </a:rPr>
              <a:t>@Approx(</a:t>
            </a:r>
            <a:r>
              <a:rPr lang="en-US">
                <a:solidFill>
                  <a:srgbClr val="00B050">
                    <a:alpha val="60000"/>
                  </a:srgbClr>
                </a:solidFill>
              </a:rPr>
              <a:t>*</a:t>
            </a:r>
            <a:r>
              <a:rPr lang="en-US">
                <a:solidFill>
                  <a:srgbClr val="FF0000">
                    <a:alpha val="60000"/>
                  </a:srgbClr>
                </a:solidFill>
              </a:rPr>
              <a:t>) </a:t>
            </a:r>
            <a:r>
              <a:rPr lang="en-US">
                <a:solidFill>
                  <a:srgbClr val="00B0F0">
                    <a:alpha val="60000"/>
                  </a:srgbClr>
                </a:solidFill>
              </a:rPr>
              <a:t>int</a:t>
            </a:r>
            <a:r>
              <a:rPr lang="en-US"/>
              <a:t> x){</a:t>
            </a:r>
          </a:p>
          <a:p>
            <a:pPr marL="0" indent="0">
              <a:buNone/>
            </a:pPr>
            <a:r>
              <a:rPr lang="en-US"/>
              <a:t>	</a:t>
            </a:r>
            <a:r>
              <a:rPr lang="en-US">
                <a:solidFill>
                  <a:srgbClr val="FF0000">
                    <a:alpha val="60000"/>
                  </a:srgbClr>
                </a:solidFill>
              </a:rPr>
              <a:t>@Approx(</a:t>
            </a:r>
            <a:r>
              <a:rPr lang="en-US">
                <a:solidFill>
                  <a:srgbClr val="00B050">
                    <a:alpha val="60000"/>
                  </a:srgbClr>
                </a:solidFill>
              </a:rPr>
              <a:t>*</a:t>
            </a:r>
            <a:r>
              <a:rPr lang="en-US">
                <a:solidFill>
                  <a:srgbClr val="FF0000">
                    <a:alpha val="60000"/>
                  </a:srgbClr>
                </a:solidFill>
              </a:rPr>
              <a:t>) </a:t>
            </a:r>
            <a:r>
              <a:rPr lang="en-US"/>
              <a:t>int </a:t>
            </a:r>
            <a:r>
              <a:rPr lang="en-US" err="1"/>
              <a:t>ans</a:t>
            </a:r>
            <a:r>
              <a:rPr lang="en-US"/>
              <a:t> = x * x;</a:t>
            </a:r>
          </a:p>
          <a:p>
            <a:pPr marL="0" indent="0">
              <a:buNone/>
            </a:pPr>
            <a:r>
              <a:rPr lang="en-US"/>
              <a:t>	</a:t>
            </a:r>
            <a:r>
              <a:rPr lang="en-US">
                <a:solidFill>
                  <a:srgbClr val="00B0F0">
                    <a:alpha val="60000"/>
                  </a:srgbClr>
                </a:solidFill>
              </a:rPr>
              <a:t>return</a:t>
            </a:r>
            <a:r>
              <a:rPr lang="en-US"/>
              <a:t> </a:t>
            </a:r>
            <a:r>
              <a:rPr lang="en-US" err="1"/>
              <a:t>xSquared</a:t>
            </a:r>
            <a:r>
              <a:rPr lang="en-US"/>
              <a:t>;</a:t>
            </a:r>
          </a:p>
          <a:p>
            <a:pPr marL="0" indent="0">
              <a:buNone/>
            </a:pPr>
            <a:r>
              <a:rPr lang="en-US"/>
              <a:t>}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D2BBE-AB67-4574-80CC-8CE87DE4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Inferencing Pt. 2 (the hard part)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C8606-1D66-4629-B8D7-B7F5CD60CB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@Approx(</a:t>
            </a:r>
            <a:r>
              <a:rPr lang="en-US" dirty="0">
                <a:solidFill>
                  <a:srgbClr val="00B050"/>
                </a:solidFill>
              </a:rPr>
              <a:t>0.9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rgbClr val="FFFFFF"/>
                </a:solidFill>
              </a:rPr>
              <a:t>int a, b; 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@Approx(</a:t>
            </a:r>
            <a:r>
              <a:rPr lang="en-US" dirty="0">
                <a:solidFill>
                  <a:srgbClr val="00B050"/>
                </a:solidFill>
              </a:rPr>
              <a:t>0.8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rgbClr val="FFFFFF"/>
                </a:solidFill>
              </a:rPr>
              <a:t>int c = a + b;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baseline="-25000" dirty="0">
                <a:solidFill>
                  <a:srgbClr val="FFFF00"/>
                </a:solidFill>
              </a:rPr>
              <a:t>op</a:t>
            </a:r>
            <a:r>
              <a:rPr lang="en-US" dirty="0">
                <a:solidFill>
                  <a:srgbClr val="FFFFFF"/>
                </a:solidFill>
              </a:rPr>
              <a:t> denotes the precision of the ‘+’ operator. If </a:t>
            </a:r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baseline="-25000" dirty="0">
                <a:solidFill>
                  <a:srgbClr val="FFFF00"/>
                </a:solidFill>
              </a:rPr>
              <a:t>op</a:t>
            </a:r>
            <a:r>
              <a:rPr lang="en-US" dirty="0">
                <a:solidFill>
                  <a:srgbClr val="FFFFFF"/>
                </a:solidFill>
              </a:rPr>
              <a:t> were to equal 0.99, this would satisfy the system.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70B13-E50D-41EA-8C5E-023DBB02E2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>
                    <a:alpha val="60000"/>
                  </a:srgbClr>
                </a:solidFill>
              </a:rPr>
              <a:t>P</a:t>
            </a:r>
            <a:r>
              <a:rPr lang="en-US" baseline="-25000" dirty="0">
                <a:solidFill>
                  <a:srgbClr val="FF0000">
                    <a:alpha val="60000"/>
                  </a:srgbClr>
                </a:solidFill>
              </a:rPr>
              <a:t>a</a:t>
            </a:r>
            <a:r>
              <a:rPr lang="en-US" dirty="0"/>
              <a:t> = 0.9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>
                    <a:alpha val="60000"/>
                  </a:srgbClr>
                </a:solidFill>
              </a:rPr>
              <a:t>P</a:t>
            </a:r>
            <a:r>
              <a:rPr lang="en-US" baseline="-25000" dirty="0">
                <a:solidFill>
                  <a:srgbClr val="00B050">
                    <a:alpha val="60000"/>
                  </a:srgbClr>
                </a:solidFill>
              </a:rPr>
              <a:t>b</a:t>
            </a:r>
            <a:r>
              <a:rPr lang="en-US" dirty="0"/>
              <a:t> = 0.9 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>
                    <a:alpha val="60000"/>
                  </a:srgbClr>
                </a:solidFill>
              </a:rPr>
              <a:t>P</a:t>
            </a:r>
            <a:r>
              <a:rPr lang="en-US" baseline="-25000" dirty="0">
                <a:solidFill>
                  <a:srgbClr val="00B0F0">
                    <a:alpha val="60000"/>
                  </a:srgbClr>
                </a:solidFill>
              </a:rPr>
              <a:t>c</a:t>
            </a:r>
            <a:r>
              <a:rPr lang="en-US" dirty="0"/>
              <a:t> = 0.8 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>
                    <a:alpha val="60000"/>
                  </a:srgbClr>
                </a:solidFill>
              </a:rPr>
              <a:t>P</a:t>
            </a:r>
            <a:r>
              <a:rPr lang="en-US" baseline="-25000" dirty="0">
                <a:solidFill>
                  <a:srgbClr val="00B0F0">
                    <a:alpha val="60000"/>
                  </a:srgbClr>
                </a:solidFill>
              </a:rPr>
              <a:t>c</a:t>
            </a:r>
            <a:r>
              <a:rPr lang="en-US" dirty="0"/>
              <a:t> ≤ </a:t>
            </a:r>
            <a:r>
              <a:rPr lang="en-US" dirty="0" err="1">
                <a:solidFill>
                  <a:srgbClr val="FFC000">
                    <a:alpha val="60000"/>
                  </a:srgbClr>
                </a:solidFill>
              </a:rPr>
              <a:t>P</a:t>
            </a:r>
            <a:r>
              <a:rPr lang="en-US" baseline="-25000" dirty="0" err="1">
                <a:solidFill>
                  <a:srgbClr val="FFC000">
                    <a:alpha val="60000"/>
                  </a:srgbClr>
                </a:solidFill>
              </a:rPr>
              <a:t>expr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C000">
                    <a:alpha val="60000"/>
                  </a:srgbClr>
                </a:solidFill>
              </a:rPr>
              <a:t>P</a:t>
            </a:r>
            <a:r>
              <a:rPr lang="en-US" baseline="-25000" dirty="0" err="1">
                <a:solidFill>
                  <a:srgbClr val="FFC000">
                    <a:alpha val="60000"/>
                  </a:srgbClr>
                </a:solidFill>
              </a:rPr>
              <a:t>expr</a:t>
            </a:r>
            <a:r>
              <a:rPr lang="en-US" dirty="0"/>
              <a:t> = </a:t>
            </a:r>
            <a:r>
              <a:rPr lang="en-US" dirty="0">
                <a:solidFill>
                  <a:srgbClr val="FF0000">
                    <a:alpha val="60000"/>
                  </a:srgbClr>
                </a:solidFill>
              </a:rPr>
              <a:t>P</a:t>
            </a:r>
            <a:r>
              <a:rPr lang="en-US" baseline="-25000" dirty="0">
                <a:solidFill>
                  <a:srgbClr val="FF0000">
                    <a:alpha val="60000"/>
                  </a:srgbClr>
                </a:solidFill>
              </a:rPr>
              <a:t>a</a:t>
            </a:r>
            <a:r>
              <a:rPr lang="en-US" dirty="0"/>
              <a:t> · </a:t>
            </a:r>
            <a:r>
              <a:rPr lang="en-US" dirty="0">
                <a:solidFill>
                  <a:srgbClr val="00B050">
                    <a:alpha val="60000"/>
                  </a:srgbClr>
                </a:solidFill>
              </a:rPr>
              <a:t>P</a:t>
            </a:r>
            <a:r>
              <a:rPr lang="en-US" baseline="-25000" dirty="0">
                <a:solidFill>
                  <a:srgbClr val="00B050">
                    <a:alpha val="60000"/>
                  </a:srgbClr>
                </a:solidFill>
              </a:rPr>
              <a:t>b</a:t>
            </a:r>
            <a:r>
              <a:rPr lang="en-US" dirty="0"/>
              <a:t> · </a:t>
            </a:r>
            <a:r>
              <a:rPr lang="en-US" dirty="0">
                <a:solidFill>
                  <a:srgbClr val="FFFF00">
                    <a:alpha val="60000"/>
                  </a:srgbClr>
                </a:solidFill>
              </a:rPr>
              <a:t>P</a:t>
            </a:r>
            <a:r>
              <a:rPr lang="en-US" baseline="-25000" dirty="0">
                <a:solidFill>
                  <a:srgbClr val="FFFF00">
                    <a:alpha val="60000"/>
                  </a:srgbClr>
                </a:solidFill>
              </a:rPr>
              <a:t>op</a:t>
            </a:r>
            <a:r>
              <a:rPr lang="en-US" dirty="0">
                <a:solidFill>
                  <a:srgbClr val="FFFF00">
                    <a:alpha val="60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949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C281C-DBE6-4BC0-BCD3-2C011890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Inferencing Pt. 3 (electric boogaloo)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BFC0-0416-48F0-AE68-7B172E8F8A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For type inferencing, we look to optimize our wildcard value to maximize energy savings. </a:t>
            </a:r>
          </a:p>
          <a:p>
            <a:r>
              <a:rPr lang="en-US"/>
              <a:t>To assume our ALU is </a:t>
            </a:r>
            <a:r>
              <a:rPr lang="en-US" dirty="0">
                <a:solidFill>
                  <a:srgbClr val="00B0F0">
                    <a:alpha val="60000"/>
                  </a:srgbClr>
                </a:solidFill>
              </a:rPr>
              <a:t>precise</a:t>
            </a:r>
            <a:r>
              <a:rPr lang="en-US"/>
              <a:t>, </a:t>
            </a:r>
            <a:r>
              <a:rPr lang="en-US">
                <a:solidFill>
                  <a:srgbClr val="FFFF00">
                    <a:alpha val="60000"/>
                  </a:srgbClr>
                </a:solidFill>
              </a:rPr>
              <a:t>P</a:t>
            </a:r>
            <a:r>
              <a:rPr lang="en-US" baseline="-25000">
                <a:solidFill>
                  <a:srgbClr val="FFFF00">
                    <a:alpha val="60000"/>
                  </a:srgbClr>
                </a:solidFill>
              </a:rPr>
              <a:t>op</a:t>
            </a:r>
            <a:r>
              <a:rPr lang="en-US"/>
              <a:t> in this scenario would equal 1. For our expression, this would limit the wildcard value being ≤ 0.81</a:t>
            </a:r>
          </a:p>
          <a:p>
            <a:r>
              <a:rPr lang="en-US"/>
              <a:t>To optimize our usage of </a:t>
            </a:r>
            <a:r>
              <a:rPr lang="en-US" dirty="0">
                <a:solidFill>
                  <a:srgbClr val="00B0F0">
                    <a:alpha val="60000"/>
                  </a:srgbClr>
                </a:solidFill>
              </a:rPr>
              <a:t>approximate</a:t>
            </a:r>
            <a:r>
              <a:rPr lang="en-US"/>
              <a:t> hardware, our </a:t>
            </a:r>
            <a:r>
              <a:rPr lang="en-US">
                <a:solidFill>
                  <a:srgbClr val="FFFF00">
                    <a:alpha val="60000"/>
                  </a:srgbClr>
                </a:solidFill>
              </a:rPr>
              <a:t>P</a:t>
            </a:r>
            <a:r>
              <a:rPr lang="en-US" baseline="-25000">
                <a:solidFill>
                  <a:srgbClr val="FFFF00">
                    <a:alpha val="60000"/>
                  </a:srgbClr>
                </a:solidFill>
              </a:rPr>
              <a:t>op</a:t>
            </a:r>
            <a:r>
              <a:rPr lang="en-US"/>
              <a:t> value is adjusted by decreasing our wildcard value for the expression.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1F478-431F-4A44-81F9-1719A29BF8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solidFill>
                  <a:srgbClr val="FF0000">
                    <a:alpha val="60000"/>
                  </a:srgbClr>
                </a:solidFill>
              </a:rPr>
              <a:t>@Approx(</a:t>
            </a:r>
            <a:r>
              <a:rPr lang="en-US">
                <a:solidFill>
                  <a:srgbClr val="00B050">
                    <a:alpha val="60000"/>
                  </a:srgbClr>
                </a:solidFill>
              </a:rPr>
              <a:t>0.9</a:t>
            </a:r>
            <a:r>
              <a:rPr lang="en-US">
                <a:solidFill>
                  <a:srgbClr val="FF0000">
                    <a:alpha val="60000"/>
                  </a:srgbClr>
                </a:solidFill>
              </a:rPr>
              <a:t>)</a:t>
            </a:r>
            <a:r>
              <a:rPr lang="en-US"/>
              <a:t> </a:t>
            </a:r>
            <a:r>
              <a:rPr lang="en-US">
                <a:solidFill>
                  <a:srgbClr val="00B0F0">
                    <a:alpha val="60000"/>
                  </a:srgbClr>
                </a:solidFill>
              </a:rPr>
              <a:t>int</a:t>
            </a:r>
            <a:r>
              <a:rPr lang="en-US"/>
              <a:t> x</a:t>
            </a:r>
          </a:p>
          <a:p>
            <a:pPr marL="0" indent="0">
              <a:buNone/>
            </a:pPr>
            <a:r>
              <a:rPr lang="en-US">
                <a:solidFill>
                  <a:srgbClr val="FF0000">
                    <a:alpha val="60000"/>
                  </a:srgbClr>
                </a:solidFill>
              </a:rPr>
              <a:t>@Approx(</a:t>
            </a:r>
            <a:r>
              <a:rPr lang="en-US">
                <a:solidFill>
                  <a:srgbClr val="00B050">
                    <a:alpha val="60000"/>
                  </a:srgbClr>
                </a:solidFill>
              </a:rPr>
              <a:t>*</a:t>
            </a:r>
            <a:r>
              <a:rPr lang="en-US">
                <a:solidFill>
                  <a:srgbClr val="FF0000">
                    <a:alpha val="60000"/>
                  </a:srgbClr>
                </a:solidFill>
              </a:rPr>
              <a:t>) </a:t>
            </a:r>
            <a:r>
              <a:rPr lang="en-US">
                <a:solidFill>
                  <a:srgbClr val="00B0F0">
                    <a:alpha val="60000"/>
                  </a:srgbClr>
                </a:solidFill>
              </a:rPr>
              <a:t>int</a:t>
            </a:r>
            <a:r>
              <a:rPr lang="en-US"/>
              <a:t> square(</a:t>
            </a:r>
            <a:r>
              <a:rPr lang="en-US">
                <a:solidFill>
                  <a:srgbClr val="FF0000">
                    <a:alpha val="60000"/>
                  </a:srgbClr>
                </a:solidFill>
              </a:rPr>
              <a:t>@Approx(</a:t>
            </a:r>
            <a:r>
              <a:rPr lang="en-US">
                <a:solidFill>
                  <a:srgbClr val="00B050">
                    <a:alpha val="60000"/>
                  </a:srgbClr>
                </a:solidFill>
              </a:rPr>
              <a:t>*</a:t>
            </a:r>
            <a:r>
              <a:rPr lang="en-US">
                <a:solidFill>
                  <a:srgbClr val="FF0000">
                    <a:alpha val="60000"/>
                  </a:srgbClr>
                </a:solidFill>
              </a:rPr>
              <a:t>) </a:t>
            </a:r>
            <a:r>
              <a:rPr lang="en-US">
                <a:solidFill>
                  <a:srgbClr val="00B0F0">
                    <a:alpha val="60000"/>
                  </a:srgbClr>
                </a:solidFill>
              </a:rPr>
              <a:t>int</a:t>
            </a:r>
            <a:r>
              <a:rPr lang="en-US"/>
              <a:t> x){</a:t>
            </a:r>
          </a:p>
          <a:p>
            <a:pPr marL="0" indent="0">
              <a:buNone/>
            </a:pPr>
            <a:r>
              <a:rPr lang="en-US"/>
              <a:t>	</a:t>
            </a:r>
            <a:r>
              <a:rPr lang="en-US">
                <a:solidFill>
                  <a:srgbClr val="FF0000">
                    <a:alpha val="60000"/>
                  </a:srgbClr>
                </a:solidFill>
              </a:rPr>
              <a:t>@Approx(</a:t>
            </a:r>
            <a:r>
              <a:rPr lang="en-US">
                <a:solidFill>
                  <a:srgbClr val="00B050">
                    <a:alpha val="60000"/>
                  </a:srgbClr>
                </a:solidFill>
              </a:rPr>
              <a:t>*</a:t>
            </a:r>
            <a:r>
              <a:rPr lang="en-US">
                <a:solidFill>
                  <a:srgbClr val="FF0000">
                    <a:alpha val="60000"/>
                  </a:srgbClr>
                </a:solidFill>
              </a:rPr>
              <a:t>) </a:t>
            </a:r>
            <a:r>
              <a:rPr lang="en-US"/>
              <a:t>int </a:t>
            </a:r>
            <a:r>
              <a:rPr lang="en-US" err="1"/>
              <a:t>ans</a:t>
            </a:r>
            <a:r>
              <a:rPr lang="en-US"/>
              <a:t> = x * x;</a:t>
            </a:r>
          </a:p>
          <a:p>
            <a:pPr marL="0" indent="0">
              <a:buNone/>
            </a:pPr>
            <a:r>
              <a:rPr lang="en-US"/>
              <a:t>	</a:t>
            </a:r>
            <a:r>
              <a:rPr lang="en-US">
                <a:solidFill>
                  <a:srgbClr val="00B0F0">
                    <a:alpha val="60000"/>
                  </a:srgbClr>
                </a:solidFill>
              </a:rPr>
              <a:t>return</a:t>
            </a:r>
            <a:r>
              <a:rPr lang="en-US"/>
              <a:t> </a:t>
            </a:r>
            <a:r>
              <a:rPr lang="en-US" err="1"/>
              <a:t>xSquared</a:t>
            </a:r>
            <a:r>
              <a:rPr lang="en-US"/>
              <a:t>;</a:t>
            </a:r>
          </a:p>
          <a:p>
            <a:pPr marL="0" indent="0">
              <a:buNone/>
            </a:pPr>
            <a:r>
              <a:rPr lang="en-US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2684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AB23-C522-46C1-A108-981509AC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Type Inferencing Pt.4 </a:t>
            </a:r>
            <a:br>
              <a:rPr lang="en-US"/>
            </a:br>
            <a:r>
              <a:rPr lang="en-US"/>
              <a:t>(feat. Pit Bull &amp; Ludacris)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57CEE-2802-453E-A15E-455211CC30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Our example works with a single iteration of this function, but what if the return value is inputted back into the function? Our wildcard values must be further adjusted to optimize for energy savings.</a:t>
            </a:r>
          </a:p>
          <a:p>
            <a:r>
              <a:rPr lang="en-US"/>
              <a:t>Calls to functions can be iterative, requiring optimization.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9BE27-7B4A-466F-A4F8-A5E36AC07A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FF0000">
                    <a:alpha val="60000"/>
                  </a:srgbClr>
                </a:solidFill>
              </a:rPr>
              <a:t>@Approx(</a:t>
            </a:r>
            <a:r>
              <a:rPr lang="en-US">
                <a:solidFill>
                  <a:srgbClr val="00B050">
                    <a:alpha val="60000"/>
                  </a:srgbClr>
                </a:solidFill>
              </a:rPr>
              <a:t>0.9</a:t>
            </a:r>
            <a:r>
              <a:rPr lang="en-US">
                <a:solidFill>
                  <a:srgbClr val="FF0000">
                    <a:alpha val="60000"/>
                  </a:srgbClr>
                </a:solidFill>
              </a:rPr>
              <a:t>)</a:t>
            </a:r>
            <a:r>
              <a:rPr lang="en-US"/>
              <a:t> </a:t>
            </a:r>
            <a:r>
              <a:rPr lang="en-US">
                <a:solidFill>
                  <a:srgbClr val="00B0F0">
                    <a:alpha val="60000"/>
                  </a:srgbClr>
                </a:solidFill>
              </a:rPr>
              <a:t>int</a:t>
            </a:r>
            <a:r>
              <a:rPr lang="en-US"/>
              <a:t> x</a:t>
            </a:r>
          </a:p>
          <a:p>
            <a:pPr marL="0" indent="0">
              <a:buNone/>
            </a:pPr>
            <a:r>
              <a:rPr lang="en-US">
                <a:solidFill>
                  <a:srgbClr val="FF0000">
                    <a:alpha val="60000"/>
                  </a:srgbClr>
                </a:solidFill>
              </a:rPr>
              <a:t>@Approx(</a:t>
            </a:r>
            <a:r>
              <a:rPr lang="en-US">
                <a:solidFill>
                  <a:srgbClr val="00B050">
                    <a:alpha val="60000"/>
                  </a:srgbClr>
                </a:solidFill>
              </a:rPr>
              <a:t>*</a:t>
            </a:r>
            <a:r>
              <a:rPr lang="en-US">
                <a:solidFill>
                  <a:srgbClr val="FF0000">
                    <a:alpha val="60000"/>
                  </a:srgbClr>
                </a:solidFill>
              </a:rPr>
              <a:t>) </a:t>
            </a:r>
            <a:r>
              <a:rPr lang="en-US">
                <a:solidFill>
                  <a:srgbClr val="00B0F0">
                    <a:alpha val="60000"/>
                  </a:srgbClr>
                </a:solidFill>
              </a:rPr>
              <a:t>int</a:t>
            </a:r>
            <a:r>
              <a:rPr lang="en-US"/>
              <a:t> square(</a:t>
            </a:r>
            <a:r>
              <a:rPr lang="en-US">
                <a:solidFill>
                  <a:srgbClr val="FF0000">
                    <a:alpha val="60000"/>
                  </a:srgbClr>
                </a:solidFill>
              </a:rPr>
              <a:t>@Approx(</a:t>
            </a:r>
            <a:r>
              <a:rPr lang="en-US">
                <a:solidFill>
                  <a:srgbClr val="00B050">
                    <a:alpha val="60000"/>
                  </a:srgbClr>
                </a:solidFill>
              </a:rPr>
              <a:t>*</a:t>
            </a:r>
            <a:r>
              <a:rPr lang="en-US">
                <a:solidFill>
                  <a:srgbClr val="FF0000">
                    <a:alpha val="60000"/>
                  </a:srgbClr>
                </a:solidFill>
              </a:rPr>
              <a:t>) </a:t>
            </a:r>
            <a:r>
              <a:rPr lang="en-US">
                <a:solidFill>
                  <a:srgbClr val="00B0F0">
                    <a:alpha val="60000"/>
                  </a:srgbClr>
                </a:solidFill>
              </a:rPr>
              <a:t>int</a:t>
            </a:r>
            <a:r>
              <a:rPr lang="en-US"/>
              <a:t> x){</a:t>
            </a:r>
          </a:p>
          <a:p>
            <a:pPr marL="0" indent="0">
              <a:buNone/>
            </a:pPr>
            <a:r>
              <a:rPr lang="en-US"/>
              <a:t>	</a:t>
            </a:r>
            <a:r>
              <a:rPr lang="en-US">
                <a:solidFill>
                  <a:srgbClr val="FF0000">
                    <a:alpha val="60000"/>
                  </a:srgbClr>
                </a:solidFill>
              </a:rPr>
              <a:t>@Approx(</a:t>
            </a:r>
            <a:r>
              <a:rPr lang="en-US">
                <a:solidFill>
                  <a:srgbClr val="00B050">
                    <a:alpha val="60000"/>
                  </a:srgbClr>
                </a:solidFill>
              </a:rPr>
              <a:t>*</a:t>
            </a:r>
            <a:r>
              <a:rPr lang="en-US">
                <a:solidFill>
                  <a:srgbClr val="FF0000">
                    <a:alpha val="60000"/>
                  </a:srgbClr>
                </a:solidFill>
              </a:rPr>
              <a:t>) </a:t>
            </a:r>
            <a:r>
              <a:rPr lang="en-US"/>
              <a:t>int </a:t>
            </a:r>
            <a:r>
              <a:rPr lang="en-US" err="1"/>
              <a:t>ans</a:t>
            </a:r>
            <a:r>
              <a:rPr lang="en-US"/>
              <a:t> = x * x;</a:t>
            </a:r>
          </a:p>
          <a:p>
            <a:pPr marL="0" indent="0">
              <a:buNone/>
            </a:pPr>
            <a:r>
              <a:rPr lang="en-US"/>
              <a:t>	</a:t>
            </a:r>
            <a:r>
              <a:rPr lang="en-US">
                <a:solidFill>
                  <a:srgbClr val="00B0F0">
                    <a:alpha val="60000"/>
                  </a:srgbClr>
                </a:solidFill>
              </a:rPr>
              <a:t>return</a:t>
            </a:r>
            <a:r>
              <a:rPr lang="en-US"/>
              <a:t> </a:t>
            </a:r>
            <a:r>
              <a:rPr lang="en-US" err="1"/>
              <a:t>xSquared</a:t>
            </a:r>
            <a:r>
              <a:rPr lang="en-US"/>
              <a:t>;</a:t>
            </a:r>
          </a:p>
          <a:p>
            <a:pPr marL="0" indent="0">
              <a:buNone/>
            </a:pPr>
            <a:r>
              <a:rPr lang="en-US"/>
              <a:t>}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3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73F1E-2F7D-4E7D-91A7-B5A1985F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Optimizing Wildcards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D42E5-4675-41C0-ADD8-28E211DF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objective function is produced that minimizes the total precision over all operators in the program (maximizing energy savings). </a:t>
            </a:r>
          </a:p>
          <a:p>
            <a:r>
              <a:rPr lang="en-US"/>
              <a:t>The </a:t>
            </a:r>
            <a:r>
              <a:rPr lang="en-US" dirty="0">
                <a:solidFill>
                  <a:srgbClr val="FFC000">
                    <a:alpha val="60000"/>
                  </a:srgbClr>
                </a:solidFill>
              </a:rPr>
              <a:t>Z3 SMT Solver</a:t>
            </a:r>
            <a:r>
              <a:rPr lang="en-US"/>
              <a:t> is fed probability constraints. However, the Solver lacks an </a:t>
            </a:r>
            <a:r>
              <a:rPr lang="en-US" dirty="0">
                <a:solidFill>
                  <a:srgbClr val="00B0F0">
                    <a:alpha val="60000"/>
                  </a:srgbClr>
                </a:solidFill>
              </a:rPr>
              <a:t>optimizer</a:t>
            </a:r>
            <a:r>
              <a:rPr lang="en-US"/>
              <a:t>, so the objective function is minimized using binary search. </a:t>
            </a:r>
          </a:p>
          <a:p>
            <a:r>
              <a:rPr lang="en-US"/>
              <a:t>The inequality constraint fed to the optimizer limits the objective function’s value and searches for the smallest limit that makes the system satisfiable.</a:t>
            </a:r>
          </a:p>
          <a:p>
            <a:r>
              <a:rPr lang="en-US"/>
              <a:t>The compiled binary, including precision values for each operator, is then run on a simulator to collect information on energy usage.</a:t>
            </a:r>
          </a:p>
        </p:txBody>
      </p:sp>
    </p:spTree>
    <p:extLst>
      <p:ext uri="{BB962C8B-B14F-4D97-AF65-F5344CB8AC3E}">
        <p14:creationId xmlns:p14="http://schemas.microsoft.com/office/powerpoint/2010/main" val="328595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2E414-F0D5-4F67-9BAE-26C85CB6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the SMT Solver:</a:t>
            </a:r>
            <a:br>
              <a:rPr lang="en-US" dirty="0"/>
            </a:br>
            <a:r>
              <a:rPr lang="en-US" sz="1600" dirty="0"/>
              <a:t>Our workhorse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DCA32-BD2D-4CDD-B439-E0CDB48B3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564641"/>
            <a:ext cx="11090274" cy="5100320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olidFill>
                  <a:srgbClr val="FFC000">
                    <a:alpha val="60000"/>
                  </a:srgbClr>
                </a:solidFill>
              </a:rPr>
              <a:t>Satisfiability Modulo Theories</a:t>
            </a:r>
            <a:r>
              <a:rPr lang="en-US" i="1" dirty="0"/>
              <a:t>:</a:t>
            </a:r>
          </a:p>
          <a:p>
            <a:pPr lvl="1"/>
            <a:r>
              <a:rPr lang="en-US" dirty="0"/>
              <a:t>A formalized approach to </a:t>
            </a:r>
            <a:r>
              <a:rPr lang="en-US" dirty="0">
                <a:solidFill>
                  <a:srgbClr val="00B0F0">
                    <a:alpha val="60000"/>
                  </a:srgbClr>
                </a:solidFill>
              </a:rPr>
              <a:t>constraint solving</a:t>
            </a:r>
          </a:p>
          <a:p>
            <a:r>
              <a:rPr lang="en-US" dirty="0"/>
              <a:t>User specifies formula that must be satisfied, solver attempts to find a solution that satisfies the formula</a:t>
            </a:r>
          </a:p>
          <a:p>
            <a:pPr lvl="1"/>
            <a:r>
              <a:rPr lang="en-US" dirty="0"/>
              <a:t>Think systems of linear equations</a:t>
            </a:r>
          </a:p>
          <a:p>
            <a:r>
              <a:rPr lang="en-US" dirty="0"/>
              <a:t>Turns inputs into </a:t>
            </a:r>
            <a:r>
              <a:rPr lang="en-US" dirty="0">
                <a:solidFill>
                  <a:srgbClr val="00B0F0">
                    <a:alpha val="60000"/>
                  </a:srgbClr>
                </a:solidFill>
              </a:rPr>
              <a:t>symbols</a:t>
            </a:r>
            <a:r>
              <a:rPr lang="en-US" dirty="0"/>
              <a:t>, traces program flow with a </a:t>
            </a:r>
            <a:r>
              <a:rPr lang="en-US" dirty="0">
                <a:solidFill>
                  <a:srgbClr val="00B0F0">
                    <a:alpha val="60000"/>
                  </a:srgbClr>
                </a:solidFill>
              </a:rPr>
              <a:t>binary tree</a:t>
            </a:r>
          </a:p>
          <a:p>
            <a:r>
              <a:rPr lang="en-US" dirty="0">
                <a:solidFill>
                  <a:srgbClr val="FFC000">
                    <a:alpha val="60000"/>
                  </a:srgbClr>
                </a:solidFill>
              </a:rPr>
              <a:t>Z3</a:t>
            </a:r>
          </a:p>
          <a:p>
            <a:pPr lvl="1"/>
            <a:r>
              <a:rPr lang="en-US" dirty="0"/>
              <a:t>Declare constants</a:t>
            </a:r>
          </a:p>
          <a:p>
            <a:pPr lvl="1"/>
            <a:r>
              <a:rPr lang="en-US" dirty="0"/>
              <a:t>Add constraints i.e. ( </a:t>
            </a:r>
            <a:r>
              <a:rPr lang="en-US" dirty="0">
                <a:solidFill>
                  <a:srgbClr val="00B0F0">
                    <a:alpha val="60000"/>
                  </a:srgbClr>
                </a:solidFill>
              </a:rPr>
              <a:t>assert (</a:t>
            </a:r>
            <a:r>
              <a:rPr lang="en-US" dirty="0"/>
              <a:t>&gt; </a:t>
            </a:r>
            <a:r>
              <a:rPr lang="en-US" dirty="0">
                <a:solidFill>
                  <a:srgbClr val="FFC000">
                    <a:alpha val="60000"/>
                  </a:srgbClr>
                </a:solidFill>
              </a:rPr>
              <a:t>P</a:t>
            </a:r>
            <a:r>
              <a:rPr lang="en-US" dirty="0"/>
              <a:t> 0.90</a:t>
            </a:r>
            <a:r>
              <a:rPr lang="en-US" dirty="0">
                <a:solidFill>
                  <a:srgbClr val="00B0F0">
                    <a:alpha val="60000"/>
                  </a:srgbClr>
                </a:solidFill>
              </a:rPr>
              <a:t>) 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Check satisfiability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return model that satisfies constraints</a:t>
            </a:r>
          </a:p>
          <a:p>
            <a:pPr lvl="1"/>
            <a:r>
              <a:rPr lang="en-US" dirty="0"/>
              <a:t>Available as a </a:t>
            </a:r>
            <a:r>
              <a:rPr lang="en-US" dirty="0">
                <a:solidFill>
                  <a:srgbClr val="FFC000">
                    <a:alpha val="60000"/>
                  </a:srgbClr>
                </a:solidFill>
              </a:rPr>
              <a:t>Python</a:t>
            </a:r>
            <a:r>
              <a:rPr lang="en-US" dirty="0"/>
              <a:t> module !</a:t>
            </a:r>
          </a:p>
        </p:txBody>
      </p:sp>
    </p:spTree>
    <p:extLst>
      <p:ext uri="{BB962C8B-B14F-4D97-AF65-F5344CB8AC3E}">
        <p14:creationId xmlns:p14="http://schemas.microsoft.com/office/powerpoint/2010/main" val="185348646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AnalogousFromRegularSeedRightStep">
      <a:dk1>
        <a:srgbClr val="000000"/>
      </a:dk1>
      <a:lt1>
        <a:srgbClr val="FFFFFF"/>
      </a:lt1>
      <a:dk2>
        <a:srgbClr val="242A41"/>
      </a:dk2>
      <a:lt2>
        <a:srgbClr val="E8E2E3"/>
      </a:lt2>
      <a:accent1>
        <a:srgbClr val="45B0A6"/>
      </a:accent1>
      <a:accent2>
        <a:srgbClr val="3B8BB1"/>
      </a:accent2>
      <a:accent3>
        <a:srgbClr val="4D6CC3"/>
      </a:accent3>
      <a:accent4>
        <a:srgbClr val="5948B7"/>
      </a:accent4>
      <a:accent5>
        <a:srgbClr val="904DC3"/>
      </a:accent5>
      <a:accent6>
        <a:srgbClr val="B03BB1"/>
      </a:accent6>
      <a:hlink>
        <a:srgbClr val="C34B57"/>
      </a:hlink>
      <a:folHlink>
        <a:srgbClr val="7F7F7F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2D98A3E-B8C2-4841-A5A2-1DEE1C4E8CF0}" vid="{A56C1EB2-EB20-4225-9376-7E65C93050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972</Words>
  <Application>Microsoft Office PowerPoint</Application>
  <PresentationFormat>Widescreen</PresentationFormat>
  <Paragraphs>97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Walbaum Display</vt:lpstr>
      <vt:lpstr>Theme1</vt:lpstr>
      <vt:lpstr>Tuning Approximate Computations with Constraint-Based Type Inference </vt:lpstr>
      <vt:lpstr>Overview</vt:lpstr>
      <vt:lpstr>Lineage: placement in the approximate computing family tree</vt:lpstr>
      <vt:lpstr>Type Inferencing Pt. 1 (the easy part)</vt:lpstr>
      <vt:lpstr>Type Inferencing Pt. 2 (the hard part)</vt:lpstr>
      <vt:lpstr>Type Inferencing Pt. 3 (electric boogaloo)</vt:lpstr>
      <vt:lpstr>Type Inferencing Pt.4  (feat. Pit Bull &amp; Ludacris)</vt:lpstr>
      <vt:lpstr>Optimizing Wildcards</vt:lpstr>
      <vt:lpstr>More on the SMT Solver: Our workhorse</vt:lpstr>
      <vt:lpstr>Issues: On wish fulfillment and dreams</vt:lpstr>
      <vt:lpstr>Issues: There are many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Tuning Approximate Computations with Constraint-Based Type Inference</dc:title>
  <dc:creator>Robles,Armando A</dc:creator>
  <cp:lastModifiedBy>Kochman,Corey M</cp:lastModifiedBy>
  <cp:revision>1</cp:revision>
  <dcterms:created xsi:type="dcterms:W3CDTF">2020-11-09T10:05:54Z</dcterms:created>
  <dcterms:modified xsi:type="dcterms:W3CDTF">2020-11-09T16:22:43Z</dcterms:modified>
</cp:coreProperties>
</file>