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4" r:id="rId8"/>
    <p:sldId id="270" r:id="rId9"/>
    <p:sldId id="271" r:id="rId10"/>
    <p:sldId id="272" r:id="rId11"/>
    <p:sldId id="267" r:id="rId12"/>
    <p:sldId id="268" r:id="rId13"/>
    <p:sldId id="273" r:id="rId14"/>
    <p:sldId id="261" r:id="rId15"/>
    <p:sldId id="262" r:id="rId16"/>
    <p:sldId id="263" r:id="rId17"/>
    <p:sldId id="265" r:id="rId18"/>
    <p:sldId id="26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62D6E1-8C18-40C2-963C-7DE521F01A7F}" v="2020" dt="2020-11-20T11:54:23.438"/>
    <p1510:client id="{555816FC-DBE8-BB40-9ECC-D2EE20CDB5FD}" v="90" dt="2020-11-20T11:35:58.565"/>
    <p1510:client id="{94BF4EAF-1CBD-4845-A4D9-07BB7D2C2935}" v="929" dt="2020-11-20T16:41:17.4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0"/>
  </p:normalViewPr>
  <p:slideViewPr>
    <p:cSldViewPr snapToGrid="0" snapToObjects="1">
      <p:cViewPr varScale="1">
        <p:scale>
          <a:sx n="119" d="100"/>
          <a:sy n="119" d="100"/>
        </p:scale>
        <p:origin x="3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D6F8-96CF-F64F-9E48-C9FD4F9588AA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8DAB-C636-2E44-83AF-121CB6229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65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D6F8-96CF-F64F-9E48-C9FD4F9588AA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8DAB-C636-2E44-83AF-121CB6229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D6F8-96CF-F64F-9E48-C9FD4F9588AA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8DAB-C636-2E44-83AF-121CB6229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95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D6F8-96CF-F64F-9E48-C9FD4F9588AA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8DAB-C636-2E44-83AF-121CB6229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55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D6F8-96CF-F64F-9E48-C9FD4F9588AA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8DAB-C636-2E44-83AF-121CB6229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09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D6F8-96CF-F64F-9E48-C9FD4F9588AA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8DAB-C636-2E44-83AF-121CB6229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51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D6F8-96CF-F64F-9E48-C9FD4F9588AA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8DAB-C636-2E44-83AF-121CB6229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63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D6F8-96CF-F64F-9E48-C9FD4F9588AA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8DAB-C636-2E44-83AF-121CB6229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12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D6F8-96CF-F64F-9E48-C9FD4F9588AA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8DAB-C636-2E44-83AF-121CB6229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77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D6F8-96CF-F64F-9E48-C9FD4F9588AA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8DAB-C636-2E44-83AF-121CB6229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39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D6F8-96CF-F64F-9E48-C9FD4F9588AA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8DAB-C636-2E44-83AF-121CB6229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15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fld id="{8A79D6F8-96CF-F64F-9E48-C9FD4F9588AA}" type="datetimeFigureOut">
              <a:rPr lang="en-US" smtClean="0"/>
              <a:pPr/>
              <a:t>11/23/20</a:t>
            </a:fld>
            <a:endParaRPr lang="en-US">
              <a:latin typeface="Avenir Next" panose="020B05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endParaRPr lang="en-US">
              <a:latin typeface="Avenir Next" panose="020B0503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fld id="{DBB98DAB-C636-2E44-83AF-121CB622939D}" type="slidenum">
              <a:rPr lang="en-US" smtClean="0"/>
              <a:pPr/>
              <a:t>‹#›</a:t>
            </a:fld>
            <a:endParaRPr lang="en-US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714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Next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AA1E1-2624-D546-9F90-5CB486B97C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Crayon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A8E25B-1618-174F-995E-0136AB705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257586"/>
          </a:xfrm>
        </p:spPr>
        <p:txBody>
          <a:bodyPr>
            <a:normAutofit fontScale="92500" lnSpcReduction="20000"/>
          </a:bodyPr>
          <a:lstStyle/>
          <a:p>
            <a:r>
              <a:rPr lang="en-US" sz="3500"/>
              <a:t>Saving Power through Shape and Color Approximation on Next-Generation Displays</a:t>
            </a:r>
          </a:p>
          <a:p>
            <a:endParaRPr lang="en-US"/>
          </a:p>
          <a:p>
            <a:r>
              <a:rPr lang="en-US" sz="1900"/>
              <a:t>Phillip Stanley-</a:t>
            </a:r>
            <a:r>
              <a:rPr lang="en-US" sz="1900" err="1"/>
              <a:t>Marbell</a:t>
            </a:r>
            <a:r>
              <a:rPr lang="en-US" sz="1900"/>
              <a:t>          </a:t>
            </a:r>
          </a:p>
          <a:p>
            <a:r>
              <a:rPr lang="en-US" sz="1900"/>
              <a:t>Virginia </a:t>
            </a:r>
            <a:r>
              <a:rPr lang="en-US" sz="1900" err="1"/>
              <a:t>Estellers</a:t>
            </a:r>
            <a:r>
              <a:rPr lang="en-US" sz="1900"/>
              <a:t>         </a:t>
            </a:r>
          </a:p>
          <a:p>
            <a:r>
              <a:rPr lang="en-US" sz="1900"/>
              <a:t> Martin </a:t>
            </a:r>
            <a:r>
              <a:rPr lang="en-US" sz="1900" err="1"/>
              <a:t>Rinard</a:t>
            </a:r>
            <a:endParaRPr lang="en-US" sz="19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75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9ECC8-D531-8241-B3D8-BD26F6052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Tradeoff Parameter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817AFC-3A16-449C-9EEE-A314EAA7A4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Each transform includes a tradeoff parameter</a:t>
            </a:r>
          </a:p>
          <a:p>
            <a:r>
              <a:rPr lang="en-US"/>
              <a:t>The higher the tradeoff parameter, the closer the image</a:t>
            </a:r>
          </a:p>
          <a:p>
            <a:r>
              <a:rPr lang="en-US"/>
              <a:t>The lower, the more approximated.</a:t>
            </a:r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3980EE91-C453-FB4F-A14D-BE4402CDDA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35062" y="1825625"/>
            <a:ext cx="4055876" cy="4351338"/>
          </a:xfrm>
        </p:spPr>
      </p:pic>
    </p:spTree>
    <p:extLst>
      <p:ext uri="{BB962C8B-B14F-4D97-AF65-F5344CB8AC3E}">
        <p14:creationId xmlns:p14="http://schemas.microsoft.com/office/powerpoint/2010/main" val="1936060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80EAE-EACB-4222-9DE1-80A4CE093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does Crayon approximate shapes?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49034-ECBA-47CE-8921-4FACA8D818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Crayon’s shape approximation works by intercepting the API calls of a drawing framework.</a:t>
            </a:r>
          </a:p>
          <a:p>
            <a:r>
              <a:rPr lang="en-US"/>
              <a:t>The shape approximation either grows or shrinks a shape along the perimeter by a number of pixels.</a:t>
            </a:r>
          </a:p>
          <a:p>
            <a:r>
              <a:rPr lang="en-US"/>
              <a:t>The number of pixels is dependent on that shapes impact on power dissipation, taking into account the background as well.</a:t>
            </a:r>
          </a:p>
          <a:p>
            <a:r>
              <a:rPr lang="en-US"/>
              <a:t>The color of the shape and background determine the impact on power dissipation, and whether or not Crayon shrinks or grows the shape.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CF7390-BC23-4133-B827-B598923C8D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81800" y="2415381"/>
            <a:ext cx="39624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75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0316-3A9C-4F5C-A279-BB0E457B0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is Crayon used?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8A2DB-BCC8-4887-B01F-B1D7AF8493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Crayon can be used both as an offline tool or during runtime.</a:t>
            </a:r>
          </a:p>
          <a:p>
            <a:r>
              <a:rPr lang="en-US"/>
              <a:t>Offline, Crayon can take an image file as an input and output transformed image file that is optimized for reduced power dissipation.</a:t>
            </a:r>
          </a:p>
          <a:p>
            <a:r>
              <a:rPr lang="en-US"/>
              <a:t>Comparable to previous methods</a:t>
            </a:r>
          </a:p>
        </p:txBody>
      </p:sp>
      <p:pic>
        <p:nvPicPr>
          <p:cNvPr id="10" name="Content Placeholder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588981-F6EA-514A-9230-EC65B93589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750278"/>
            <a:ext cx="5181600" cy="2502031"/>
          </a:xfrm>
        </p:spPr>
      </p:pic>
    </p:spTree>
    <p:extLst>
      <p:ext uri="{BB962C8B-B14F-4D97-AF65-F5344CB8AC3E}">
        <p14:creationId xmlns:p14="http://schemas.microsoft.com/office/powerpoint/2010/main" val="2356945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0316-3A9C-4F5C-A279-BB0E457B0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is Crayon used?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8A2DB-BCC8-4887-B01F-B1D7AF8493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During runtime Crayon can be used to actively approximate images and drawn graphics.</a:t>
            </a:r>
          </a:p>
          <a:p>
            <a:r>
              <a:rPr lang="en-US"/>
              <a:t>In this paper, Firefox is compiled where Crayon is being used as a shim for Cairo API calls, which is Firefox’s graphics framework.</a:t>
            </a:r>
          </a:p>
          <a:p>
            <a:r>
              <a:rPr lang="en-US"/>
              <a:t>Maintains conventional GPU acceleration</a:t>
            </a:r>
          </a:p>
        </p:txBody>
      </p:sp>
      <p:pic>
        <p:nvPicPr>
          <p:cNvPr id="6" name="Content Placeholder 5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ADB061DF-0B36-4D42-BCCE-F3DB508692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426635"/>
            <a:ext cx="5181600" cy="3149317"/>
          </a:xfrm>
        </p:spPr>
      </p:pic>
    </p:spTree>
    <p:extLst>
      <p:ext uri="{BB962C8B-B14F-4D97-AF65-F5344CB8AC3E}">
        <p14:creationId xmlns:p14="http://schemas.microsoft.com/office/powerpoint/2010/main" val="503569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22886-9B2E-FC45-B8FC-4398C3CF6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well does Crayon perform?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86022-3828-574A-B0EC-17B044294B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Image approximations were graded by 440 people, using Amazon Mechanical Turk.</a:t>
            </a:r>
          </a:p>
          <a:p>
            <a:r>
              <a:rPr lang="en-US"/>
              <a:t>Participants rated groups of ten matched pair images.</a:t>
            </a:r>
          </a:p>
          <a:p>
            <a:r>
              <a:rPr lang="en-US"/>
              <a:t>Crayon’s color approximations were evaluated in both the RGB and CIE LAB color spaces, the latter specifically designed to reflect the way humans perceive color differences.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1502F1-8668-4BF8-AD7E-F95190BE54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3536560"/>
            <a:ext cx="5181600" cy="9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95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29B84-17D9-1747-802A-B133FA17B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well does Crayon perform?</a:t>
            </a: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447BC255-FBF7-E44F-AB02-4018FADBAB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25624"/>
            <a:ext cx="2962486" cy="4351338"/>
          </a:xfrm>
        </p:spPr>
      </p:pic>
      <p:pic>
        <p:nvPicPr>
          <p:cNvPr id="9" name="Content Placeholder 8" descr="A screen shot of a video game&#10;&#10;Description automatically generated">
            <a:extLst>
              <a:ext uri="{FF2B5EF4-FFF2-40B4-BE49-F238E27FC236}">
                <a16:creationId xmlns:a16="http://schemas.microsoft.com/office/drawing/2014/main" id="{A85460E1-2E35-464B-9FBE-6E9ECF31C0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00686" y="2148540"/>
            <a:ext cx="5181600" cy="370550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6364CC-49A3-4D3A-9335-44FA46B6B06F}"/>
              </a:ext>
            </a:extLst>
          </p:cNvPr>
          <p:cNvSpPr txBox="1"/>
          <p:nvPr/>
        </p:nvSpPr>
        <p:spPr>
          <a:xfrm>
            <a:off x="9026402" y="2985629"/>
            <a:ext cx="27444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venir Next" panose="020B0503020202020204"/>
              </a:rPr>
              <a:t>Mechanical Turk Grading Scale:</a:t>
            </a:r>
          </a:p>
          <a:p>
            <a:endParaRPr lang="en-US">
              <a:latin typeface="Avenir Next" panose="020B0503020202020204"/>
            </a:endParaRPr>
          </a:p>
          <a:p>
            <a:r>
              <a:rPr lang="en-US">
                <a:latin typeface="Avenir Next" panose="020B0503020202020204"/>
              </a:rPr>
              <a:t>3, Identical</a:t>
            </a:r>
          </a:p>
          <a:p>
            <a:r>
              <a:rPr lang="en-US">
                <a:latin typeface="Avenir Next" panose="020B0503020202020204"/>
              </a:rPr>
              <a:t>2, Minor Difference</a:t>
            </a:r>
          </a:p>
          <a:p>
            <a:r>
              <a:rPr lang="en-US">
                <a:latin typeface="Avenir Next" panose="020B0503020202020204"/>
              </a:rPr>
              <a:t>1, Significant Difference</a:t>
            </a:r>
          </a:p>
          <a:p>
            <a:r>
              <a:rPr lang="en-US">
                <a:latin typeface="Avenir Next" panose="020B0503020202020204"/>
              </a:rPr>
              <a:t>0, Completely Different</a:t>
            </a:r>
          </a:p>
        </p:txBody>
      </p:sp>
    </p:spTree>
    <p:extLst>
      <p:ext uri="{BB962C8B-B14F-4D97-AF65-F5344CB8AC3E}">
        <p14:creationId xmlns:p14="http://schemas.microsoft.com/office/powerpoint/2010/main" val="3859986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9BE63-FF0D-314C-A903-812BFFAF0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well does Crayon perform?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2A7A6-D40A-CD47-894C-AD5D53BA29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Approximations were also evaluated quantitative.</a:t>
            </a:r>
          </a:p>
          <a:p>
            <a:r>
              <a:rPr lang="en-US"/>
              <a:t>This was done with three image quality assessment metrics: mean squared error (MSE), peak signal-to-noise ratio (PSNR), and structural similarity (SSIM).</a:t>
            </a:r>
          </a:p>
          <a:p>
            <a:r>
              <a:rPr lang="en-US"/>
              <a:t>The qualitative results correlate with the quantitative results, however images with a score of 0 may have good MSE, PSNR, or SSIM values.</a:t>
            </a:r>
          </a:p>
        </p:txBody>
      </p:sp>
      <p:pic>
        <p:nvPicPr>
          <p:cNvPr id="8" name="Content Placeholder 7" descr="A picture containing scoreboard, text, clock, mounted&#10;&#10;Description automatically generated">
            <a:extLst>
              <a:ext uri="{FF2B5EF4-FFF2-40B4-BE49-F238E27FC236}">
                <a16:creationId xmlns:a16="http://schemas.microsoft.com/office/drawing/2014/main" id="{FF1AE780-BD4D-4B4E-AAF2-57C18816A7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07442" y="1209590"/>
            <a:ext cx="3946358" cy="5549568"/>
          </a:xfrm>
        </p:spPr>
      </p:pic>
    </p:spTree>
    <p:extLst>
      <p:ext uri="{BB962C8B-B14F-4D97-AF65-F5344CB8AC3E}">
        <p14:creationId xmlns:p14="http://schemas.microsoft.com/office/powerpoint/2010/main" val="658780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0F6E48-AFC2-254F-9773-648D46898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well does Crayon perform?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3279AD-51B7-284A-B9C0-302FE9E4B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 specialized hardware evaluation board was used to precisely measure the power dissipation of an OLED display as it displayed the approximations.</a:t>
            </a:r>
          </a:p>
          <a:p>
            <a:endParaRPr lang="en-US"/>
          </a:p>
        </p:txBody>
      </p:sp>
      <p:pic>
        <p:nvPicPr>
          <p:cNvPr id="8" name="Picture 7" descr="A picture containing room&#10;&#10;Description automatically generated">
            <a:extLst>
              <a:ext uri="{FF2B5EF4-FFF2-40B4-BE49-F238E27FC236}">
                <a16:creationId xmlns:a16="http://schemas.microsoft.com/office/drawing/2014/main" id="{21C8C5B4-14BF-DD41-982C-6F6E6436D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658" y="3117454"/>
            <a:ext cx="5986683" cy="369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76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1224-ED72-7D4F-B910-E83C1AA5B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/>
              <a:t>How well does Crayon perform?</a:t>
            </a:r>
          </a:p>
        </p:txBody>
      </p:sp>
      <p:pic>
        <p:nvPicPr>
          <p:cNvPr id="10" name="Content Placeholder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437E5A8-0267-4544-B407-AC893B428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9466"/>
          <a:stretch/>
        </p:blipFill>
        <p:spPr>
          <a:xfrm>
            <a:off x="6428014" y="748432"/>
            <a:ext cx="3832235" cy="6109568"/>
          </a:xfrm>
        </p:spPr>
      </p:pic>
      <p:pic>
        <p:nvPicPr>
          <p:cNvPr id="9" name="Content Placeholder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4F09D1A-7DC0-46B9-A76E-A46197E56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47"/>
          <a:stretch/>
        </p:blipFill>
        <p:spPr>
          <a:xfrm>
            <a:off x="1998544" y="748432"/>
            <a:ext cx="3765444" cy="6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06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0142E-2DC4-1E4C-BE04-DA0F8AA32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Crayon?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BCBAF-6194-EF4B-A758-EF29C656E10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Crayon is a graphics library/runtime that utilizes approximation in order to reduce the power usage of a display in a system.</a:t>
            </a:r>
          </a:p>
          <a:p>
            <a:r>
              <a:rPr lang="en-US"/>
              <a:t>Crayon exploits the fact that the power dissipation of OLED displays and DLP pico-projectors is different for different colors.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79D2FC9A-2ED5-BF49-BC66-A95752C6CE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914441"/>
            <a:ext cx="5181600" cy="2173705"/>
          </a:xfrm>
        </p:spPr>
      </p:pic>
    </p:spTree>
    <p:extLst>
      <p:ext uri="{BB962C8B-B14F-4D97-AF65-F5344CB8AC3E}">
        <p14:creationId xmlns:p14="http://schemas.microsoft.com/office/powerpoint/2010/main" val="253686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D4096-848B-B041-A3F5-68619D25E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use Crayon?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FD09A-FAC4-4D4F-B169-3772C7636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/>
              <a:t>Displays account for a significant amount of total system power dissipation in mobile platforms.</a:t>
            </a:r>
          </a:p>
          <a:p>
            <a:r>
              <a:rPr lang="en-US"/>
              <a:t>Display power usage is dominated by analog electronics which do not scale with improvements in semiconductors, the power consumed by displays is likely to remain constant or increase.</a:t>
            </a:r>
          </a:p>
        </p:txBody>
      </p:sp>
      <p:pic>
        <p:nvPicPr>
          <p:cNvPr id="6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850E4FBA-8870-804A-9928-7FCD8F9E0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74612"/>
            <a:ext cx="5257800" cy="272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38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EBF2C-9580-8A41-B8F2-72ED2E02A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does Crayon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45E18-624A-5B4E-A03E-C4BC0C3247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Power dissipation of OLED and DLP pico-projectors depends on the displayed colors.</a:t>
            </a:r>
          </a:p>
          <a:p>
            <a:r>
              <a:rPr lang="en-US"/>
              <a:t>Blue pixels in OLED displays typically dissipate twice as much power as green, with red in between.</a:t>
            </a:r>
          </a:p>
          <a:p>
            <a:r>
              <a:rPr lang="en-US"/>
              <a:t>Darker pixels emit less light and consume less energy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AF0348A-991C-41BF-B211-8259605C08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87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EBF2C-9580-8A41-B8F2-72ED2E02A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does Crayon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45E18-624A-5B4E-A03E-C4BC0C3247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Crayon approximates images and shapes in a way to reduce power dissipation, for instance, reducing the amount of pixels that need to be blue.</a:t>
            </a:r>
          </a:p>
          <a:p>
            <a:r>
              <a:rPr lang="en-US"/>
              <a:t>Crayon does not work with traditional LCD displays, as their power consumption is largely due to the backlight and not what is being displayed.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51AFF13C-F695-4592-BA14-D7A3A2863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672" y="1934055"/>
            <a:ext cx="5422467" cy="36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05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CADDE-3F39-184E-801B-53657B8E0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does Crayon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F9375-AA85-FE41-A47D-6D6767405D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Crayon also exploits humans, in that the human visual system exhibits great tolerance for certain kinds of shape and color changes.</a:t>
            </a:r>
          </a:p>
          <a:p>
            <a:r>
              <a:rPr lang="en-US"/>
              <a:t>Research has established that most people do not notice limited levels of hue and of brightness changes, and easily tolerate changes in the area of graphical objects.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9159E6-99FB-4273-8D38-513F6C71AD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22465" y="1825625"/>
            <a:ext cx="348107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39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9ECC8-D531-8241-B3D8-BD26F6052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does Crayon approximate color?</a:t>
            </a:r>
          </a:p>
        </p:txBody>
      </p:sp>
      <p:pic>
        <p:nvPicPr>
          <p:cNvPr id="13" name="Content Placeholder 12" descr="Text&#10;&#10;Description automatically generated">
            <a:extLst>
              <a:ext uri="{FF2B5EF4-FFF2-40B4-BE49-F238E27FC236}">
                <a16:creationId xmlns:a16="http://schemas.microsoft.com/office/drawing/2014/main" id="{9D19EAA4-CDFD-BE40-BCF6-FD1B5B68BA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72200" y="3097236"/>
            <a:ext cx="5181600" cy="1631652"/>
          </a:xfrm>
        </p:spPr>
      </p:pic>
      <p:pic>
        <p:nvPicPr>
          <p:cNvPr id="11" name="Content Placeholder 10" descr="Text&#10;&#10;Description automatically generated">
            <a:extLst>
              <a:ext uri="{FF2B5EF4-FFF2-40B4-BE49-F238E27FC236}">
                <a16:creationId xmlns:a16="http://schemas.microsoft.com/office/drawing/2014/main" id="{6488F563-673A-2E44-A0B6-6EF46DD2ED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14400" y="2483296"/>
            <a:ext cx="5181600" cy="2859533"/>
          </a:xfrm>
        </p:spPr>
      </p:pic>
    </p:spTree>
    <p:extLst>
      <p:ext uri="{BB962C8B-B14F-4D97-AF65-F5344CB8AC3E}">
        <p14:creationId xmlns:p14="http://schemas.microsoft.com/office/powerpoint/2010/main" val="26332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9ECC8-D531-8241-B3D8-BD26F6052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Least-squares color approximation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817AFC-3A16-449C-9EEE-A314EAA7A4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Distance between the two images measured with squared Euclidean norm</a:t>
            </a:r>
          </a:p>
          <a:p>
            <a:r>
              <a:rPr lang="en-US"/>
              <a:t>Closed Form Solution</a:t>
            </a:r>
          </a:p>
          <a:p>
            <a:r>
              <a:rPr lang="en-US"/>
              <a:t>This transform results in many small number of color approximations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665FA942-D01A-DA42-B6AA-BA3AB62221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975945"/>
            <a:ext cx="5181600" cy="2050698"/>
          </a:xfrm>
        </p:spPr>
      </p:pic>
    </p:spTree>
    <p:extLst>
      <p:ext uri="{BB962C8B-B14F-4D97-AF65-F5344CB8AC3E}">
        <p14:creationId xmlns:p14="http://schemas.microsoft.com/office/powerpoint/2010/main" val="1733674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9ECC8-D531-8241-B3D8-BD26F6052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Euclidean-distance color approximation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817AFC-3A16-449C-9EEE-A314EAA7A4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Distance between the two images measured with Euclidean norm</a:t>
            </a:r>
          </a:p>
          <a:p>
            <a:r>
              <a:rPr lang="en-US"/>
              <a:t>Closed Form Solution</a:t>
            </a:r>
          </a:p>
          <a:p>
            <a:r>
              <a:rPr lang="en-US"/>
              <a:t>This transform results in many small number of color approximations that might be large</a:t>
            </a:r>
          </a:p>
          <a:p>
            <a:endParaRPr lang="en-US"/>
          </a:p>
        </p:txBody>
      </p:sp>
      <p:pic>
        <p:nvPicPr>
          <p:cNvPr id="10" name="Content Placeholder 9" descr="Text&#10;&#10;Description automatically generated">
            <a:extLst>
              <a:ext uri="{FF2B5EF4-FFF2-40B4-BE49-F238E27FC236}">
                <a16:creationId xmlns:a16="http://schemas.microsoft.com/office/drawing/2014/main" id="{050ACC90-4EEB-554D-9147-60A04574D2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3554246"/>
            <a:ext cx="5181600" cy="894096"/>
          </a:xfrm>
        </p:spPr>
      </p:pic>
    </p:spTree>
    <p:extLst>
      <p:ext uri="{BB962C8B-B14F-4D97-AF65-F5344CB8AC3E}">
        <p14:creationId xmlns:p14="http://schemas.microsoft.com/office/powerpoint/2010/main" val="3971860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726</Words>
  <Application>Microsoft Macintosh PowerPoint</Application>
  <PresentationFormat>Widescreen</PresentationFormat>
  <Paragraphs>66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Avenir Next</vt:lpstr>
      <vt:lpstr>Office Theme</vt:lpstr>
      <vt:lpstr>Crayon</vt:lpstr>
      <vt:lpstr>What is Crayon?</vt:lpstr>
      <vt:lpstr>Why use Crayon?</vt:lpstr>
      <vt:lpstr>How does Crayon work?</vt:lpstr>
      <vt:lpstr>How does Crayon work?</vt:lpstr>
      <vt:lpstr>How does Crayon work?</vt:lpstr>
      <vt:lpstr>How does Crayon approximate color?</vt:lpstr>
      <vt:lpstr>Least-squares color approximation</vt:lpstr>
      <vt:lpstr>Euclidean-distance color approximation</vt:lpstr>
      <vt:lpstr>Tradeoff Parameter</vt:lpstr>
      <vt:lpstr>How does Crayon approximate shapes?</vt:lpstr>
      <vt:lpstr>How is Crayon used?</vt:lpstr>
      <vt:lpstr>How is Crayon used?</vt:lpstr>
      <vt:lpstr>How well does Crayon perform?</vt:lpstr>
      <vt:lpstr>How well does Crayon perform?</vt:lpstr>
      <vt:lpstr>How well does Crayon perform?</vt:lpstr>
      <vt:lpstr>How well does Crayon perform?</vt:lpstr>
      <vt:lpstr>How well does Crayon perform?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Magnant, Jacob</dc:creator>
  <cp:lastModifiedBy>Magnant, Jacob</cp:lastModifiedBy>
  <cp:revision>1</cp:revision>
  <dcterms:created xsi:type="dcterms:W3CDTF">2020-11-20T02:39:31Z</dcterms:created>
  <dcterms:modified xsi:type="dcterms:W3CDTF">2020-11-24T01:46:01Z</dcterms:modified>
</cp:coreProperties>
</file>