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1"/>
  </p:normalViewPr>
  <p:slideViewPr>
    <p:cSldViewPr snapToGrid="0" snapToObjects="1">
      <p:cViewPr varScale="1">
        <p:scale>
          <a:sx n="90" d="100"/>
          <a:sy n="90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C9CA4-B9B2-4110-BB34-D16069A3D3B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5456989-64A2-4211-831A-FD8281F3DB66}">
      <dgm:prSet/>
      <dgm:spPr/>
      <dgm:t>
        <a:bodyPr/>
        <a:lstStyle/>
        <a:p>
          <a:r>
            <a:rPr lang="en-US" dirty="0"/>
            <a:t>Energy savings up to 43% in best cases with low or negligible output error rate</a:t>
          </a:r>
        </a:p>
      </dgm:t>
    </dgm:pt>
    <dgm:pt modelId="{43BDF7B8-2683-46AF-8228-9B854A4ACCA0}" type="parTrans" cxnId="{E5AF8F89-BCC9-4803-903D-0E7AD0761F7F}">
      <dgm:prSet/>
      <dgm:spPr/>
      <dgm:t>
        <a:bodyPr/>
        <a:lstStyle/>
        <a:p>
          <a:endParaRPr lang="en-US"/>
        </a:p>
      </dgm:t>
    </dgm:pt>
    <dgm:pt modelId="{039EEA6A-BBA2-49FA-B3CB-5D0ACFE8BB0A}" type="sibTrans" cxnId="{E5AF8F89-BCC9-4803-903D-0E7AD0761F7F}">
      <dgm:prSet/>
      <dgm:spPr/>
      <dgm:t>
        <a:bodyPr/>
        <a:lstStyle/>
        <a:p>
          <a:endParaRPr lang="en-US"/>
        </a:p>
      </dgm:t>
    </dgm:pt>
    <dgm:pt modelId="{88010651-0872-470E-851A-D9161AD79C36}">
      <dgm:prSet/>
      <dgm:spPr/>
      <dgm:t>
        <a:bodyPr/>
        <a:lstStyle/>
        <a:p>
          <a:r>
            <a:rPr lang="en-US" dirty="0"/>
            <a:t>Created an Architecture that allows for interleaved precise and approximate accesses </a:t>
          </a:r>
        </a:p>
      </dgm:t>
    </dgm:pt>
    <dgm:pt modelId="{E99609AA-4B93-462E-A706-ADBAE335C3EE}" type="parTrans" cxnId="{D38F31BE-F6BA-476E-A162-2536DF21F7BC}">
      <dgm:prSet/>
      <dgm:spPr/>
      <dgm:t>
        <a:bodyPr/>
        <a:lstStyle/>
        <a:p>
          <a:endParaRPr lang="en-US"/>
        </a:p>
      </dgm:t>
    </dgm:pt>
    <dgm:pt modelId="{F6DDC082-BF29-4948-B823-6791BBDCC190}" type="sibTrans" cxnId="{D38F31BE-F6BA-476E-A162-2536DF21F7BC}">
      <dgm:prSet/>
      <dgm:spPr/>
      <dgm:t>
        <a:bodyPr/>
        <a:lstStyle/>
        <a:p>
          <a:endParaRPr lang="en-US"/>
        </a:p>
      </dgm:t>
    </dgm:pt>
    <dgm:pt modelId="{F9D43BF2-A9C2-4387-BF96-9DC9B76EFC6E}">
      <dgm:prSet/>
      <dgm:spPr/>
      <dgm:t>
        <a:bodyPr/>
        <a:lstStyle/>
        <a:p>
          <a:r>
            <a:rPr lang="en-US"/>
            <a:t>Dual-voltage SRAM array that implements approximation-aware caches and registers</a:t>
          </a:r>
        </a:p>
      </dgm:t>
    </dgm:pt>
    <dgm:pt modelId="{11240C3E-0619-42C8-B043-3227EE20BD59}" type="parTrans" cxnId="{18BF876D-9B48-4B32-88D0-FEC885BC9F13}">
      <dgm:prSet/>
      <dgm:spPr/>
      <dgm:t>
        <a:bodyPr/>
        <a:lstStyle/>
        <a:p>
          <a:endParaRPr lang="en-US"/>
        </a:p>
      </dgm:t>
    </dgm:pt>
    <dgm:pt modelId="{DE4F1083-C89E-4D23-90D8-A4AD1B3326B8}" type="sibTrans" cxnId="{18BF876D-9B48-4B32-88D0-FEC885BC9F13}">
      <dgm:prSet/>
      <dgm:spPr/>
      <dgm:t>
        <a:bodyPr/>
        <a:lstStyle/>
        <a:p>
          <a:endParaRPr lang="en-US"/>
        </a:p>
      </dgm:t>
    </dgm:pt>
    <dgm:pt modelId="{86AF645B-25B4-4FB7-89C5-11DF4A7513C4}">
      <dgm:prSet/>
      <dgm:spPr/>
      <dgm:t>
        <a:bodyPr/>
        <a:lstStyle/>
        <a:p>
          <a:r>
            <a:rPr lang="en-US"/>
            <a:t>ISA relies on the heavy lifting from the compiler and and programming language</a:t>
          </a:r>
        </a:p>
      </dgm:t>
    </dgm:pt>
    <dgm:pt modelId="{9946C988-30DA-4636-AD1B-599DEA896966}" type="parTrans" cxnId="{D53CCB51-CDFD-4466-AE2D-E50EE4755E91}">
      <dgm:prSet/>
      <dgm:spPr/>
      <dgm:t>
        <a:bodyPr/>
        <a:lstStyle/>
        <a:p>
          <a:endParaRPr lang="en-US"/>
        </a:p>
      </dgm:t>
    </dgm:pt>
    <dgm:pt modelId="{510F06CF-20F7-47E7-B5A8-06E68ED4AEE0}" type="sibTrans" cxnId="{D53CCB51-CDFD-4466-AE2D-E50EE4755E91}">
      <dgm:prSet/>
      <dgm:spPr/>
      <dgm:t>
        <a:bodyPr/>
        <a:lstStyle/>
        <a:p>
          <a:endParaRPr lang="en-US"/>
        </a:p>
      </dgm:t>
    </dgm:pt>
    <dgm:pt modelId="{B7BD4596-F0AF-4BD6-B44D-16029A25A42F}" type="pres">
      <dgm:prSet presAssocID="{C3AC9CA4-B9B2-4110-BB34-D16069A3D3B1}" presName="root" presStyleCnt="0">
        <dgm:presLayoutVars>
          <dgm:dir/>
          <dgm:resizeHandles val="exact"/>
        </dgm:presLayoutVars>
      </dgm:prSet>
      <dgm:spPr/>
    </dgm:pt>
    <dgm:pt modelId="{8F527FA1-F1D3-419D-89F0-B4E8DB6176A2}" type="pres">
      <dgm:prSet presAssocID="{25456989-64A2-4211-831A-FD8281F3DB66}" presName="compNode" presStyleCnt="0"/>
      <dgm:spPr/>
    </dgm:pt>
    <dgm:pt modelId="{18804236-F76E-44E3-A007-84CE1CE96ABC}" type="pres">
      <dgm:prSet presAssocID="{25456989-64A2-4211-831A-FD8281F3DB66}" presName="bgRect" presStyleLbl="bgShp" presStyleIdx="0" presStyleCnt="4"/>
      <dgm:spPr/>
    </dgm:pt>
    <dgm:pt modelId="{F3D0EEBF-98E7-4B4F-9CEE-637F1DA781C2}" type="pres">
      <dgm:prSet presAssocID="{25456989-64A2-4211-831A-FD8281F3DB6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2C22F306-B9CE-42C2-8A52-93F6B5DE7300}" type="pres">
      <dgm:prSet presAssocID="{25456989-64A2-4211-831A-FD8281F3DB66}" presName="spaceRect" presStyleCnt="0"/>
      <dgm:spPr/>
    </dgm:pt>
    <dgm:pt modelId="{100CEA5E-012E-447D-BCE8-BEB006EA1248}" type="pres">
      <dgm:prSet presAssocID="{25456989-64A2-4211-831A-FD8281F3DB66}" presName="parTx" presStyleLbl="revTx" presStyleIdx="0" presStyleCnt="4">
        <dgm:presLayoutVars>
          <dgm:chMax val="0"/>
          <dgm:chPref val="0"/>
        </dgm:presLayoutVars>
      </dgm:prSet>
      <dgm:spPr/>
    </dgm:pt>
    <dgm:pt modelId="{7D744686-61E4-4482-8177-6B6A1EFC5D25}" type="pres">
      <dgm:prSet presAssocID="{039EEA6A-BBA2-49FA-B3CB-5D0ACFE8BB0A}" presName="sibTrans" presStyleCnt="0"/>
      <dgm:spPr/>
    </dgm:pt>
    <dgm:pt modelId="{DF585A27-FB3B-4D8B-9EFF-B4724A5FA91B}" type="pres">
      <dgm:prSet presAssocID="{88010651-0872-470E-851A-D9161AD79C36}" presName="compNode" presStyleCnt="0"/>
      <dgm:spPr/>
    </dgm:pt>
    <dgm:pt modelId="{A2962DB8-94EC-454A-9819-9DD1343CA5EC}" type="pres">
      <dgm:prSet presAssocID="{88010651-0872-470E-851A-D9161AD79C36}" presName="bgRect" presStyleLbl="bgShp" presStyleIdx="1" presStyleCnt="4"/>
      <dgm:spPr/>
    </dgm:pt>
    <dgm:pt modelId="{190ACAA1-4F54-4416-B0B3-D15A7C3B9DA3}" type="pres">
      <dgm:prSet presAssocID="{88010651-0872-470E-851A-D9161AD79C3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192B8D93-39D5-4DFC-AA53-21DFC2BC18C6}" type="pres">
      <dgm:prSet presAssocID="{88010651-0872-470E-851A-D9161AD79C36}" presName="spaceRect" presStyleCnt="0"/>
      <dgm:spPr/>
    </dgm:pt>
    <dgm:pt modelId="{88DD9DB6-8A33-4989-B9CA-BAFD9FF2C9D1}" type="pres">
      <dgm:prSet presAssocID="{88010651-0872-470E-851A-D9161AD79C36}" presName="parTx" presStyleLbl="revTx" presStyleIdx="1" presStyleCnt="4">
        <dgm:presLayoutVars>
          <dgm:chMax val="0"/>
          <dgm:chPref val="0"/>
        </dgm:presLayoutVars>
      </dgm:prSet>
      <dgm:spPr/>
    </dgm:pt>
    <dgm:pt modelId="{C9570491-BDB0-4273-ADAC-46C69FC78BBA}" type="pres">
      <dgm:prSet presAssocID="{F6DDC082-BF29-4948-B823-6791BBDCC190}" presName="sibTrans" presStyleCnt="0"/>
      <dgm:spPr/>
    </dgm:pt>
    <dgm:pt modelId="{2AB3C5E3-DA34-4B41-AD57-BFF9AA8ECC2F}" type="pres">
      <dgm:prSet presAssocID="{F9D43BF2-A9C2-4387-BF96-9DC9B76EFC6E}" presName="compNode" presStyleCnt="0"/>
      <dgm:spPr/>
    </dgm:pt>
    <dgm:pt modelId="{A0A41E9D-2F5F-4313-8D29-548B8B2686E6}" type="pres">
      <dgm:prSet presAssocID="{F9D43BF2-A9C2-4387-BF96-9DC9B76EFC6E}" presName="bgRect" presStyleLbl="bgShp" presStyleIdx="2" presStyleCnt="4"/>
      <dgm:spPr/>
    </dgm:pt>
    <dgm:pt modelId="{5FB5F1CA-F0B4-4064-B0CC-C0E9BA78F3CF}" type="pres">
      <dgm:prSet presAssocID="{F9D43BF2-A9C2-4387-BF96-9DC9B76EFC6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DD1D8C65-D4B8-404D-B253-5B1D68112E74}" type="pres">
      <dgm:prSet presAssocID="{F9D43BF2-A9C2-4387-BF96-9DC9B76EFC6E}" presName="spaceRect" presStyleCnt="0"/>
      <dgm:spPr/>
    </dgm:pt>
    <dgm:pt modelId="{64F424BF-7CD9-4363-A683-BFAD74581AEC}" type="pres">
      <dgm:prSet presAssocID="{F9D43BF2-A9C2-4387-BF96-9DC9B76EFC6E}" presName="parTx" presStyleLbl="revTx" presStyleIdx="2" presStyleCnt="4">
        <dgm:presLayoutVars>
          <dgm:chMax val="0"/>
          <dgm:chPref val="0"/>
        </dgm:presLayoutVars>
      </dgm:prSet>
      <dgm:spPr/>
    </dgm:pt>
    <dgm:pt modelId="{1D5AF897-A47D-49AC-87DA-111585042271}" type="pres">
      <dgm:prSet presAssocID="{DE4F1083-C89E-4D23-90D8-A4AD1B3326B8}" presName="sibTrans" presStyleCnt="0"/>
      <dgm:spPr/>
    </dgm:pt>
    <dgm:pt modelId="{1AC9C90F-0860-442C-A0F9-4ED220A66523}" type="pres">
      <dgm:prSet presAssocID="{86AF645B-25B4-4FB7-89C5-11DF4A7513C4}" presName="compNode" presStyleCnt="0"/>
      <dgm:spPr/>
    </dgm:pt>
    <dgm:pt modelId="{8D7EE71A-D0DA-4A83-8702-1790C1C28A27}" type="pres">
      <dgm:prSet presAssocID="{86AF645B-25B4-4FB7-89C5-11DF4A7513C4}" presName="bgRect" presStyleLbl="bgShp" presStyleIdx="3" presStyleCnt="4"/>
      <dgm:spPr/>
    </dgm:pt>
    <dgm:pt modelId="{0E82ED33-F0F6-4896-8B35-2AFB23221FBF}" type="pres">
      <dgm:prSet presAssocID="{86AF645B-25B4-4FB7-89C5-11DF4A7513C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06DD6B0-BE8E-4C51-A18F-98DFFD6C5FA2}" type="pres">
      <dgm:prSet presAssocID="{86AF645B-25B4-4FB7-89C5-11DF4A7513C4}" presName="spaceRect" presStyleCnt="0"/>
      <dgm:spPr/>
    </dgm:pt>
    <dgm:pt modelId="{6F6E5D0F-54A7-4962-8E64-91DE8C5033D1}" type="pres">
      <dgm:prSet presAssocID="{86AF645B-25B4-4FB7-89C5-11DF4A7513C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004A008-FCF2-4944-9635-A8015F25CC01}" type="presOf" srcId="{88010651-0872-470E-851A-D9161AD79C36}" destId="{88DD9DB6-8A33-4989-B9CA-BAFD9FF2C9D1}" srcOrd="0" destOrd="0" presId="urn:microsoft.com/office/officeart/2018/2/layout/IconVerticalSolidList"/>
    <dgm:cxn modelId="{89A7DE15-6323-407C-8F40-E4310D95D049}" type="presOf" srcId="{86AF645B-25B4-4FB7-89C5-11DF4A7513C4}" destId="{6F6E5D0F-54A7-4962-8E64-91DE8C5033D1}" srcOrd="0" destOrd="0" presId="urn:microsoft.com/office/officeart/2018/2/layout/IconVerticalSolidList"/>
    <dgm:cxn modelId="{D53CCB51-CDFD-4466-AE2D-E50EE4755E91}" srcId="{C3AC9CA4-B9B2-4110-BB34-D16069A3D3B1}" destId="{86AF645B-25B4-4FB7-89C5-11DF4A7513C4}" srcOrd="3" destOrd="0" parTransId="{9946C988-30DA-4636-AD1B-599DEA896966}" sibTransId="{510F06CF-20F7-47E7-B5A8-06E68ED4AEE0}"/>
    <dgm:cxn modelId="{6D68C75D-46E7-4BE0-B336-776D01A6A527}" type="presOf" srcId="{25456989-64A2-4211-831A-FD8281F3DB66}" destId="{100CEA5E-012E-447D-BCE8-BEB006EA1248}" srcOrd="0" destOrd="0" presId="urn:microsoft.com/office/officeart/2018/2/layout/IconVerticalSolidList"/>
    <dgm:cxn modelId="{4048785F-4D7F-4CC9-BA9F-83E730A333DA}" type="presOf" srcId="{F9D43BF2-A9C2-4387-BF96-9DC9B76EFC6E}" destId="{64F424BF-7CD9-4363-A683-BFAD74581AEC}" srcOrd="0" destOrd="0" presId="urn:microsoft.com/office/officeart/2018/2/layout/IconVerticalSolidList"/>
    <dgm:cxn modelId="{18BF876D-9B48-4B32-88D0-FEC885BC9F13}" srcId="{C3AC9CA4-B9B2-4110-BB34-D16069A3D3B1}" destId="{F9D43BF2-A9C2-4387-BF96-9DC9B76EFC6E}" srcOrd="2" destOrd="0" parTransId="{11240C3E-0619-42C8-B043-3227EE20BD59}" sibTransId="{DE4F1083-C89E-4D23-90D8-A4AD1B3326B8}"/>
    <dgm:cxn modelId="{E5AF8F89-BCC9-4803-903D-0E7AD0761F7F}" srcId="{C3AC9CA4-B9B2-4110-BB34-D16069A3D3B1}" destId="{25456989-64A2-4211-831A-FD8281F3DB66}" srcOrd="0" destOrd="0" parTransId="{43BDF7B8-2683-46AF-8228-9B854A4ACCA0}" sibTransId="{039EEA6A-BBA2-49FA-B3CB-5D0ACFE8BB0A}"/>
    <dgm:cxn modelId="{78278293-DC1B-4C1F-A9B7-48D402B1ADA3}" type="presOf" srcId="{C3AC9CA4-B9B2-4110-BB34-D16069A3D3B1}" destId="{B7BD4596-F0AF-4BD6-B44D-16029A25A42F}" srcOrd="0" destOrd="0" presId="urn:microsoft.com/office/officeart/2018/2/layout/IconVerticalSolidList"/>
    <dgm:cxn modelId="{D38F31BE-F6BA-476E-A162-2536DF21F7BC}" srcId="{C3AC9CA4-B9B2-4110-BB34-D16069A3D3B1}" destId="{88010651-0872-470E-851A-D9161AD79C36}" srcOrd="1" destOrd="0" parTransId="{E99609AA-4B93-462E-A706-ADBAE335C3EE}" sibTransId="{F6DDC082-BF29-4948-B823-6791BBDCC190}"/>
    <dgm:cxn modelId="{94BF7A43-8F7C-4B44-97B6-33A6CEBD378D}" type="presParOf" srcId="{B7BD4596-F0AF-4BD6-B44D-16029A25A42F}" destId="{8F527FA1-F1D3-419D-89F0-B4E8DB6176A2}" srcOrd="0" destOrd="0" presId="urn:microsoft.com/office/officeart/2018/2/layout/IconVerticalSolidList"/>
    <dgm:cxn modelId="{D5DFCF1B-65F4-431F-978A-65F449AB2CED}" type="presParOf" srcId="{8F527FA1-F1D3-419D-89F0-B4E8DB6176A2}" destId="{18804236-F76E-44E3-A007-84CE1CE96ABC}" srcOrd="0" destOrd="0" presId="urn:microsoft.com/office/officeart/2018/2/layout/IconVerticalSolidList"/>
    <dgm:cxn modelId="{E5A8591B-D248-4251-AC78-29DD03F82A6B}" type="presParOf" srcId="{8F527FA1-F1D3-419D-89F0-B4E8DB6176A2}" destId="{F3D0EEBF-98E7-4B4F-9CEE-637F1DA781C2}" srcOrd="1" destOrd="0" presId="urn:microsoft.com/office/officeart/2018/2/layout/IconVerticalSolidList"/>
    <dgm:cxn modelId="{BEA21A95-9390-40A1-8C71-7055667485C3}" type="presParOf" srcId="{8F527FA1-F1D3-419D-89F0-B4E8DB6176A2}" destId="{2C22F306-B9CE-42C2-8A52-93F6B5DE7300}" srcOrd="2" destOrd="0" presId="urn:microsoft.com/office/officeart/2018/2/layout/IconVerticalSolidList"/>
    <dgm:cxn modelId="{4A04E082-E02A-4141-BC38-BC2B8A035503}" type="presParOf" srcId="{8F527FA1-F1D3-419D-89F0-B4E8DB6176A2}" destId="{100CEA5E-012E-447D-BCE8-BEB006EA1248}" srcOrd="3" destOrd="0" presId="urn:microsoft.com/office/officeart/2018/2/layout/IconVerticalSolidList"/>
    <dgm:cxn modelId="{899DF097-82A9-4995-B33E-02B6CCA76433}" type="presParOf" srcId="{B7BD4596-F0AF-4BD6-B44D-16029A25A42F}" destId="{7D744686-61E4-4482-8177-6B6A1EFC5D25}" srcOrd="1" destOrd="0" presId="urn:microsoft.com/office/officeart/2018/2/layout/IconVerticalSolidList"/>
    <dgm:cxn modelId="{F90F1A32-9569-45F9-A573-24DE065E5D9E}" type="presParOf" srcId="{B7BD4596-F0AF-4BD6-B44D-16029A25A42F}" destId="{DF585A27-FB3B-4D8B-9EFF-B4724A5FA91B}" srcOrd="2" destOrd="0" presId="urn:microsoft.com/office/officeart/2018/2/layout/IconVerticalSolidList"/>
    <dgm:cxn modelId="{F0A2E097-A8EA-4ED2-A671-6BE02A22D5A8}" type="presParOf" srcId="{DF585A27-FB3B-4D8B-9EFF-B4724A5FA91B}" destId="{A2962DB8-94EC-454A-9819-9DD1343CA5EC}" srcOrd="0" destOrd="0" presId="urn:microsoft.com/office/officeart/2018/2/layout/IconVerticalSolidList"/>
    <dgm:cxn modelId="{36FC9F5E-6190-4B14-AB15-A8A227F84C1D}" type="presParOf" srcId="{DF585A27-FB3B-4D8B-9EFF-B4724A5FA91B}" destId="{190ACAA1-4F54-4416-B0B3-D15A7C3B9DA3}" srcOrd="1" destOrd="0" presId="urn:microsoft.com/office/officeart/2018/2/layout/IconVerticalSolidList"/>
    <dgm:cxn modelId="{3CAF0358-E4D7-42C4-AE32-B8EE410D4E5E}" type="presParOf" srcId="{DF585A27-FB3B-4D8B-9EFF-B4724A5FA91B}" destId="{192B8D93-39D5-4DFC-AA53-21DFC2BC18C6}" srcOrd="2" destOrd="0" presId="urn:microsoft.com/office/officeart/2018/2/layout/IconVerticalSolidList"/>
    <dgm:cxn modelId="{A1FC68DA-4997-4054-9185-6147D0A9CD70}" type="presParOf" srcId="{DF585A27-FB3B-4D8B-9EFF-B4724A5FA91B}" destId="{88DD9DB6-8A33-4989-B9CA-BAFD9FF2C9D1}" srcOrd="3" destOrd="0" presId="urn:microsoft.com/office/officeart/2018/2/layout/IconVerticalSolidList"/>
    <dgm:cxn modelId="{53B60E79-3781-428A-9BBB-8A00A1F8DF0E}" type="presParOf" srcId="{B7BD4596-F0AF-4BD6-B44D-16029A25A42F}" destId="{C9570491-BDB0-4273-ADAC-46C69FC78BBA}" srcOrd="3" destOrd="0" presId="urn:microsoft.com/office/officeart/2018/2/layout/IconVerticalSolidList"/>
    <dgm:cxn modelId="{22532349-C256-42B2-B884-297421B3ECEC}" type="presParOf" srcId="{B7BD4596-F0AF-4BD6-B44D-16029A25A42F}" destId="{2AB3C5E3-DA34-4B41-AD57-BFF9AA8ECC2F}" srcOrd="4" destOrd="0" presId="urn:microsoft.com/office/officeart/2018/2/layout/IconVerticalSolidList"/>
    <dgm:cxn modelId="{6E3D71EA-6C9F-4E3C-923F-FBF3348FC931}" type="presParOf" srcId="{2AB3C5E3-DA34-4B41-AD57-BFF9AA8ECC2F}" destId="{A0A41E9D-2F5F-4313-8D29-548B8B2686E6}" srcOrd="0" destOrd="0" presId="urn:microsoft.com/office/officeart/2018/2/layout/IconVerticalSolidList"/>
    <dgm:cxn modelId="{12B2D50D-9950-4BD6-9767-6CA9D1DC589D}" type="presParOf" srcId="{2AB3C5E3-DA34-4B41-AD57-BFF9AA8ECC2F}" destId="{5FB5F1CA-F0B4-4064-B0CC-C0E9BA78F3CF}" srcOrd="1" destOrd="0" presId="urn:microsoft.com/office/officeart/2018/2/layout/IconVerticalSolidList"/>
    <dgm:cxn modelId="{24544F51-2D1B-4C7C-BBCD-305BA46E5BB9}" type="presParOf" srcId="{2AB3C5E3-DA34-4B41-AD57-BFF9AA8ECC2F}" destId="{DD1D8C65-D4B8-404D-B253-5B1D68112E74}" srcOrd="2" destOrd="0" presId="urn:microsoft.com/office/officeart/2018/2/layout/IconVerticalSolidList"/>
    <dgm:cxn modelId="{F4BE6DD8-0D9C-47D6-BC0A-B56AF09A897C}" type="presParOf" srcId="{2AB3C5E3-DA34-4B41-AD57-BFF9AA8ECC2F}" destId="{64F424BF-7CD9-4363-A683-BFAD74581AEC}" srcOrd="3" destOrd="0" presId="urn:microsoft.com/office/officeart/2018/2/layout/IconVerticalSolidList"/>
    <dgm:cxn modelId="{F6C90E91-9AA9-4DAA-8DDD-0070C0413DAE}" type="presParOf" srcId="{B7BD4596-F0AF-4BD6-B44D-16029A25A42F}" destId="{1D5AF897-A47D-49AC-87DA-111585042271}" srcOrd="5" destOrd="0" presId="urn:microsoft.com/office/officeart/2018/2/layout/IconVerticalSolidList"/>
    <dgm:cxn modelId="{17152E38-768D-4AE2-BDE0-0952A73521A0}" type="presParOf" srcId="{B7BD4596-F0AF-4BD6-B44D-16029A25A42F}" destId="{1AC9C90F-0860-442C-A0F9-4ED220A66523}" srcOrd="6" destOrd="0" presId="urn:microsoft.com/office/officeart/2018/2/layout/IconVerticalSolidList"/>
    <dgm:cxn modelId="{4662C6DA-05F1-4BF5-916F-5A1FB4D7DC3B}" type="presParOf" srcId="{1AC9C90F-0860-442C-A0F9-4ED220A66523}" destId="{8D7EE71A-D0DA-4A83-8702-1790C1C28A27}" srcOrd="0" destOrd="0" presId="urn:microsoft.com/office/officeart/2018/2/layout/IconVerticalSolidList"/>
    <dgm:cxn modelId="{FAC342B9-3CD9-48A3-B313-D0EDF466D01B}" type="presParOf" srcId="{1AC9C90F-0860-442C-A0F9-4ED220A66523}" destId="{0E82ED33-F0F6-4896-8B35-2AFB23221FBF}" srcOrd="1" destOrd="0" presId="urn:microsoft.com/office/officeart/2018/2/layout/IconVerticalSolidList"/>
    <dgm:cxn modelId="{9B8AB3B4-B918-4BF8-A48B-35213B686D1D}" type="presParOf" srcId="{1AC9C90F-0860-442C-A0F9-4ED220A66523}" destId="{D06DD6B0-BE8E-4C51-A18F-98DFFD6C5FA2}" srcOrd="2" destOrd="0" presId="urn:microsoft.com/office/officeart/2018/2/layout/IconVerticalSolidList"/>
    <dgm:cxn modelId="{ADF39840-8421-4EDD-BF6A-396A801FB69F}" type="presParOf" srcId="{1AC9C90F-0860-442C-A0F9-4ED220A66523}" destId="{6F6E5D0F-54A7-4962-8E64-91DE8C5033D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04236-F76E-44E3-A007-84CE1CE96ABC}">
      <dsp:nvSpPr>
        <dsp:cNvPr id="0" name=""/>
        <dsp:cNvSpPr/>
      </dsp:nvSpPr>
      <dsp:spPr>
        <a:xfrm>
          <a:off x="0" y="1954"/>
          <a:ext cx="7012370" cy="990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0EEBF-98E7-4B4F-9CEE-637F1DA781C2}">
      <dsp:nvSpPr>
        <dsp:cNvPr id="0" name=""/>
        <dsp:cNvSpPr/>
      </dsp:nvSpPr>
      <dsp:spPr>
        <a:xfrm>
          <a:off x="299648" y="224833"/>
          <a:ext cx="544815" cy="5448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CEA5E-012E-447D-BCE8-BEB006EA1248}">
      <dsp:nvSpPr>
        <dsp:cNvPr id="0" name=""/>
        <dsp:cNvSpPr/>
      </dsp:nvSpPr>
      <dsp:spPr>
        <a:xfrm>
          <a:off x="1144111" y="1954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Energy savings up to 43% in best cases with low or negligible output error rate</a:t>
          </a:r>
        </a:p>
      </dsp:txBody>
      <dsp:txXfrm>
        <a:off x="1144111" y="1954"/>
        <a:ext cx="5868258" cy="990573"/>
      </dsp:txXfrm>
    </dsp:sp>
    <dsp:sp modelId="{A2962DB8-94EC-454A-9819-9DD1343CA5EC}">
      <dsp:nvSpPr>
        <dsp:cNvPr id="0" name=""/>
        <dsp:cNvSpPr/>
      </dsp:nvSpPr>
      <dsp:spPr>
        <a:xfrm>
          <a:off x="0" y="1240170"/>
          <a:ext cx="7012370" cy="9905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ACAA1-4F54-4416-B0B3-D15A7C3B9DA3}">
      <dsp:nvSpPr>
        <dsp:cNvPr id="0" name=""/>
        <dsp:cNvSpPr/>
      </dsp:nvSpPr>
      <dsp:spPr>
        <a:xfrm>
          <a:off x="299648" y="1463049"/>
          <a:ext cx="544815" cy="5448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D9DB6-8A33-4989-B9CA-BAFD9FF2C9D1}">
      <dsp:nvSpPr>
        <dsp:cNvPr id="0" name=""/>
        <dsp:cNvSpPr/>
      </dsp:nvSpPr>
      <dsp:spPr>
        <a:xfrm>
          <a:off x="1144111" y="1240170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Created an Architecture that allows for interleaved precise and approximate accesses </a:t>
          </a:r>
        </a:p>
      </dsp:txBody>
      <dsp:txXfrm>
        <a:off x="1144111" y="1240170"/>
        <a:ext cx="5868258" cy="990573"/>
      </dsp:txXfrm>
    </dsp:sp>
    <dsp:sp modelId="{A0A41E9D-2F5F-4313-8D29-548B8B2686E6}">
      <dsp:nvSpPr>
        <dsp:cNvPr id="0" name=""/>
        <dsp:cNvSpPr/>
      </dsp:nvSpPr>
      <dsp:spPr>
        <a:xfrm>
          <a:off x="0" y="2478387"/>
          <a:ext cx="7012370" cy="9905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5F1CA-F0B4-4064-B0CC-C0E9BA78F3CF}">
      <dsp:nvSpPr>
        <dsp:cNvPr id="0" name=""/>
        <dsp:cNvSpPr/>
      </dsp:nvSpPr>
      <dsp:spPr>
        <a:xfrm>
          <a:off x="299648" y="2701266"/>
          <a:ext cx="544815" cy="5448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424BF-7CD9-4363-A683-BFAD74581AEC}">
      <dsp:nvSpPr>
        <dsp:cNvPr id="0" name=""/>
        <dsp:cNvSpPr/>
      </dsp:nvSpPr>
      <dsp:spPr>
        <a:xfrm>
          <a:off x="1144111" y="2478387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Dual-voltage SRAM array that implements approximation-aware caches and registers</a:t>
          </a:r>
        </a:p>
      </dsp:txBody>
      <dsp:txXfrm>
        <a:off x="1144111" y="2478387"/>
        <a:ext cx="5868258" cy="990573"/>
      </dsp:txXfrm>
    </dsp:sp>
    <dsp:sp modelId="{8D7EE71A-D0DA-4A83-8702-1790C1C28A27}">
      <dsp:nvSpPr>
        <dsp:cNvPr id="0" name=""/>
        <dsp:cNvSpPr/>
      </dsp:nvSpPr>
      <dsp:spPr>
        <a:xfrm>
          <a:off x="0" y="3716603"/>
          <a:ext cx="7012370" cy="9905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2ED33-F0F6-4896-8B35-2AFB23221FBF}">
      <dsp:nvSpPr>
        <dsp:cNvPr id="0" name=""/>
        <dsp:cNvSpPr/>
      </dsp:nvSpPr>
      <dsp:spPr>
        <a:xfrm>
          <a:off x="299648" y="3939482"/>
          <a:ext cx="544815" cy="5448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E5D0F-54A7-4962-8E64-91DE8C5033D1}">
      <dsp:nvSpPr>
        <dsp:cNvPr id="0" name=""/>
        <dsp:cNvSpPr/>
      </dsp:nvSpPr>
      <dsp:spPr>
        <a:xfrm>
          <a:off x="1144111" y="3716603"/>
          <a:ext cx="5868258" cy="99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" tIns="104836" rIns="104836" bIns="10483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ISA relies on the heavy lifting from the compiler and and programming language</a:t>
          </a:r>
        </a:p>
      </dsp:txBody>
      <dsp:txXfrm>
        <a:off x="1144111" y="3716603"/>
        <a:ext cx="5868258" cy="990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80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8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5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71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74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1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3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2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6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7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18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845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Background pattern&#10;&#10;Description automatically generated">
            <a:extLst>
              <a:ext uri="{FF2B5EF4-FFF2-40B4-BE49-F238E27FC236}">
                <a16:creationId xmlns:a16="http://schemas.microsoft.com/office/drawing/2014/main" id="{687BFA29-1C26-4EF0-A1CA-588ED3F588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E7532-E05B-1F4B-ACA4-94E04B949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6343" y="1122363"/>
            <a:ext cx="8475617" cy="2807208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Architecture Support for Disciplined Approximate Programming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A6E08-9A39-DC44-AB35-A85E0DF49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6343" y="3968496"/>
            <a:ext cx="8475617" cy="120814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Hadi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Esmaeilzadeh</a:t>
            </a:r>
            <a:r>
              <a:rPr lang="en-US" dirty="0">
                <a:solidFill>
                  <a:schemeClr val="bg1"/>
                </a:solidFill>
              </a:rPr>
              <a:t>, Adrian Simpson, Luis CEZE – University of Washington</a:t>
            </a:r>
          </a:p>
          <a:p>
            <a:r>
              <a:rPr lang="en-US" dirty="0">
                <a:solidFill>
                  <a:schemeClr val="bg1"/>
                </a:solidFill>
              </a:rPr>
              <a:t>Doug Burger – Microsoft </a:t>
            </a:r>
            <a:r>
              <a:rPr lang="en-US" dirty="0" err="1">
                <a:solidFill>
                  <a:schemeClr val="bg1"/>
                </a:solidFill>
              </a:rPr>
              <a:t>REsearch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C05C-DA7E-CD47-BB1A-B83D2D20B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err="1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7B36B-22D0-1548-9313-53CBCB3EA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Used CACTI and </a:t>
            </a:r>
            <a:r>
              <a:rPr lang="en-US" dirty="0" err="1"/>
              <a:t>McPAT</a:t>
            </a:r>
            <a:r>
              <a:rPr lang="en-US" dirty="0"/>
              <a:t> to model architectures – 65 nm node technology</a:t>
            </a:r>
          </a:p>
          <a:p>
            <a:r>
              <a:rPr lang="en-US" dirty="0"/>
              <a:t>2 Metrics of Evaluation</a:t>
            </a:r>
          </a:p>
          <a:p>
            <a:pPr lvl="1"/>
            <a:r>
              <a:rPr lang="en-US" dirty="0"/>
              <a:t>Energy Savings – Using </a:t>
            </a:r>
            <a:r>
              <a:rPr lang="en-US" dirty="0" err="1"/>
              <a:t>McPAT</a:t>
            </a:r>
            <a:r>
              <a:rPr lang="en-US" dirty="0"/>
              <a:t> power model</a:t>
            </a:r>
          </a:p>
          <a:p>
            <a:pPr lvl="1"/>
            <a:r>
              <a:rPr lang="en-US" dirty="0"/>
              <a:t>Sensitivity to Error – Error Injections and Output Quality</a:t>
            </a:r>
          </a:p>
          <a:p>
            <a:r>
              <a:rPr lang="en-US" dirty="0"/>
              <a:t>Benchmarks:</a:t>
            </a:r>
          </a:p>
          <a:p>
            <a:pPr lvl="1"/>
            <a:r>
              <a:rPr lang="en-US" dirty="0" err="1"/>
              <a:t>EnerJ</a:t>
            </a:r>
            <a:r>
              <a:rPr lang="en-US" dirty="0"/>
              <a:t> Benchmarks seen in October 7</a:t>
            </a:r>
            <a:r>
              <a:rPr lang="en-US" baseline="30000" dirty="0"/>
              <a:t>th</a:t>
            </a:r>
            <a:r>
              <a:rPr lang="en-US" dirty="0"/>
              <a:t> Paper</a:t>
            </a:r>
          </a:p>
          <a:p>
            <a:pPr lvl="1"/>
            <a:r>
              <a:rPr lang="en-US" dirty="0" err="1"/>
              <a:t>ZXing</a:t>
            </a:r>
            <a:r>
              <a:rPr lang="en-US" dirty="0"/>
              <a:t> (barcode scanning), </a:t>
            </a:r>
            <a:r>
              <a:rPr lang="en-US" dirty="0" err="1"/>
              <a:t>jMonkeyEngine</a:t>
            </a:r>
            <a:r>
              <a:rPr lang="en-US" dirty="0"/>
              <a:t> (Game Development) </a:t>
            </a:r>
          </a:p>
          <a:p>
            <a:r>
              <a:rPr lang="en-US" dirty="0"/>
              <a:t>Frequency is set to a constant 1666 MHz</a:t>
            </a:r>
          </a:p>
          <a:p>
            <a:r>
              <a:rPr lang="en-US" dirty="0" err="1"/>
              <a:t>Vdd</a:t>
            </a:r>
            <a:r>
              <a:rPr lang="en-US" dirty="0"/>
              <a:t> L is varied between 50%, 62.5%, 75%, and 87.5% </a:t>
            </a:r>
            <a:r>
              <a:rPr lang="en-US" dirty="0" err="1"/>
              <a:t>Vdd</a:t>
            </a:r>
            <a:r>
              <a:rPr lang="en-US" dirty="0"/>
              <a:t> H</a:t>
            </a:r>
          </a:p>
        </p:txBody>
      </p:sp>
    </p:spTree>
    <p:extLst>
      <p:ext uri="{BB962C8B-B14F-4D97-AF65-F5344CB8AC3E}">
        <p14:creationId xmlns:p14="http://schemas.microsoft.com/office/powerpoint/2010/main" val="262744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2D7FD-5F3C-A24C-B8A5-FD25A994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(Continued)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D66D8F40-9A18-9F4E-A382-4ADF3D825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9975" y="1890876"/>
            <a:ext cx="4400833" cy="3633787"/>
          </a:xfr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8F546A51-BE85-6D43-B777-7B363041B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96" y="2142644"/>
            <a:ext cx="5972175" cy="35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5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, calendar&#10;&#10;Description automatically generated">
            <a:extLst>
              <a:ext uri="{FF2B5EF4-FFF2-40B4-BE49-F238E27FC236}">
                <a16:creationId xmlns:a16="http://schemas.microsoft.com/office/drawing/2014/main" id="{B8599E60-33BA-3743-82D4-DC8C542E6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911" y="425411"/>
            <a:ext cx="5616178" cy="6278601"/>
          </a:xfrm>
        </p:spPr>
      </p:pic>
    </p:spTree>
    <p:extLst>
      <p:ext uri="{BB962C8B-B14F-4D97-AF65-F5344CB8AC3E}">
        <p14:creationId xmlns:p14="http://schemas.microsoft.com/office/powerpoint/2010/main" val="1481843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8A0B-30F0-2E42-8532-E3F9A683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(Continued)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8499094-0C34-894B-A316-EAC137926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63" y="2266075"/>
            <a:ext cx="5681495" cy="3069430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1A0B759E-5F51-5943-86B6-5AE7ECC8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8" y="2057400"/>
            <a:ext cx="6014182" cy="348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ED4A0-7E34-5940-BA72-85064B8A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dirty="0" err="1"/>
              <a:t>Conculsion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4C2AD8-4731-4D79-9D45-9D2A016C0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414526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8007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96C9-110B-F046-BA49-2B1CDDFE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Choice Question 1&amp;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974AD-AB08-B348-9347-FA6BE193E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What were the two main regions of the TRUFFLE Design Space?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Instruction Control Plane &amp; Memory Control Plane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In-Order Processing Plane &amp; OOO Processing Plane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Approximate Plane &amp; Precise Plane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highlight>
                  <a:srgbClr val="FFFF00"/>
                </a:highlight>
              </a:rPr>
              <a:t>Instruction Control Plane &amp; Data Processing Plane</a:t>
            </a:r>
          </a:p>
          <a:p>
            <a:pPr marL="0" indent="0">
              <a:buNone/>
            </a:pPr>
            <a:r>
              <a:rPr lang="en-US" dirty="0"/>
              <a:t>What voltage level corresponded to units executing approximate instructions and why?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err="1"/>
              <a:t>Vdd</a:t>
            </a:r>
            <a:r>
              <a:rPr lang="en-US" dirty="0"/>
              <a:t> H, because higher voltage allows for better timing closure for approximate instructions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err="1">
                <a:highlight>
                  <a:srgbClr val="FFFF00"/>
                </a:highlight>
              </a:rPr>
              <a:t>Vdd</a:t>
            </a:r>
            <a:r>
              <a:rPr lang="en-US" dirty="0">
                <a:highlight>
                  <a:srgbClr val="FFFF00"/>
                </a:highlight>
              </a:rPr>
              <a:t> L, because lower voltage saves more energy but is less reliable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err="1"/>
              <a:t>Vdd</a:t>
            </a:r>
            <a:r>
              <a:rPr lang="en-US" dirty="0"/>
              <a:t> H, because higher voltage will more likely cause metastability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err="1"/>
              <a:t>Vdd</a:t>
            </a:r>
            <a:r>
              <a:rPr lang="en-US" dirty="0"/>
              <a:t> L, because lower voltage saves more energy and is more reliable</a:t>
            </a:r>
          </a:p>
        </p:txBody>
      </p:sp>
    </p:spTree>
    <p:extLst>
      <p:ext uri="{BB962C8B-B14F-4D97-AF65-F5344CB8AC3E}">
        <p14:creationId xmlns:p14="http://schemas.microsoft.com/office/powerpoint/2010/main" val="3047016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42A90-3662-E245-8DBF-44339181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Choice 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237F-628F-C341-B874-049316BA7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is NOT a property of the ISA outlined in </a:t>
            </a:r>
            <a:r>
              <a:rPr lang="en-US" i="1" dirty="0"/>
              <a:t>Architecture Support for Disciplined Approximate Programming?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Approximate computation must be controllable at instruction level granularity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ISA must support Approximate storage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highlight>
                  <a:srgbClr val="FFFF00"/>
                </a:highlight>
              </a:rPr>
              <a:t>Approximation can be used in unpredictable contexts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Transition between approximate and precise storage must be possible</a:t>
            </a:r>
          </a:p>
          <a:p>
            <a:pPr marL="457200" indent="-457200">
              <a:buFont typeface="+mj-lt"/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6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602A-F44A-7441-B5A1-3EC7E6D6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D8FAC-542B-B741-9C4A-E70C165D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4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CC5A-320E-4B43-AF37-F48DEDCE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17D1D-D59A-1147-AF34-50F394140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”Dark Silicon” is a large modern issue in VLSI and chip design</a:t>
            </a:r>
          </a:p>
          <a:p>
            <a:r>
              <a:rPr lang="en-US" dirty="0"/>
              <a:t>Create  “soft slices” of the program that can be computed on approximate hardware</a:t>
            </a:r>
          </a:p>
          <a:p>
            <a:r>
              <a:rPr lang="en-US" dirty="0"/>
              <a:t>Separate architectures that produce approximate results – run on low VDD and precise architectures – on high VDD</a:t>
            </a:r>
          </a:p>
          <a:p>
            <a:r>
              <a:rPr lang="en-US" dirty="0"/>
              <a:t>Propose an ISA extension to accommodate approximate operations</a:t>
            </a:r>
          </a:p>
        </p:txBody>
      </p:sp>
    </p:spTree>
    <p:extLst>
      <p:ext uri="{BB962C8B-B14F-4D97-AF65-F5344CB8AC3E}">
        <p14:creationId xmlns:p14="http://schemas.microsoft.com/office/powerpoint/2010/main" val="118779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B1B6-2269-E046-9329-74671A8A7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48B5D-5665-3E48-AE18-49D2199F6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guiding principles when designing the ISA:</a:t>
            </a:r>
          </a:p>
          <a:p>
            <a:pPr lvl="1"/>
            <a:r>
              <a:rPr lang="en-US" dirty="0"/>
              <a:t>Abstract notion of approximation – replace guaranteed outcomes with reasonable expectations of behavior</a:t>
            </a:r>
          </a:p>
          <a:p>
            <a:pPr lvl="1"/>
            <a:r>
              <a:rPr lang="en-US" dirty="0"/>
              <a:t>ISA Safety is not guaranteed – shifts blame away from hardware and trusts that the programming language and compiler will implement safety code</a:t>
            </a:r>
          </a:p>
          <a:p>
            <a:r>
              <a:rPr lang="en-US" dirty="0"/>
              <a:t>Assumes a language like </a:t>
            </a:r>
            <a:r>
              <a:rPr lang="en-US" dirty="0" err="1"/>
              <a:t>EnerJ</a:t>
            </a:r>
            <a:r>
              <a:rPr lang="en-US" dirty="0"/>
              <a:t> is used to provide safety guarantees statically to the programmer</a:t>
            </a:r>
          </a:p>
          <a:p>
            <a:r>
              <a:rPr lang="en-US" dirty="0"/>
              <a:t>ISA only provides approximation to the compiler - not dynamic invariant checking, error recovery, or other support mechanisms</a:t>
            </a:r>
          </a:p>
        </p:txBody>
      </p:sp>
    </p:spTree>
    <p:extLst>
      <p:ext uri="{BB962C8B-B14F-4D97-AF65-F5344CB8AC3E}">
        <p14:creationId xmlns:p14="http://schemas.microsoft.com/office/powerpoint/2010/main" val="24115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55163-2793-AA4B-8EA2-AEDEF6A8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ISA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62B7-19EA-AF4B-AE04-16A5B0C13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Approximation at an instruction granularity</a:t>
            </a:r>
          </a:p>
          <a:p>
            <a:r>
              <a:rPr lang="en-US" dirty="0"/>
              <a:t>Must support approximate storage</a:t>
            </a:r>
          </a:p>
          <a:p>
            <a:r>
              <a:rPr lang="en-US" dirty="0"/>
              <a:t>Must be able to convert between approximate and precise storage</a:t>
            </a:r>
          </a:p>
          <a:p>
            <a:r>
              <a:rPr lang="en-US" dirty="0"/>
              <a:t>Approximation fallout must be able to be isolated and controlled by the compiler</a:t>
            </a:r>
          </a:p>
          <a:p>
            <a:r>
              <a:rPr lang="en-US" dirty="0"/>
              <a:t>Approximate Registers</a:t>
            </a:r>
          </a:p>
          <a:p>
            <a:pPr lvl="1"/>
            <a:r>
              <a:rPr lang="en-US" dirty="0"/>
              <a:t>Each register has an approximate and a precise mode – approximate mode does not promise the last value written</a:t>
            </a:r>
          </a:p>
          <a:p>
            <a:pPr lvl="1"/>
            <a:r>
              <a:rPr lang="en-US" dirty="0"/>
              <a:t>Mode is implicitly defined by last operation that used it</a:t>
            </a:r>
          </a:p>
          <a:p>
            <a:pPr lvl="1"/>
            <a:r>
              <a:rPr lang="en-US" dirty="0"/>
              <a:t>Precision of operands of instructions must be set explicitly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0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DCC93-D891-3943-AF7F-2D33D33A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ISA Properties (Continued)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D666D-99A0-7742-B5BB-A1B46854E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Memory &amp; Memory Accesses</a:t>
            </a:r>
          </a:p>
          <a:p>
            <a:pPr lvl="1"/>
            <a:r>
              <a:rPr lang="en-US" dirty="0"/>
              <a:t>Cache line precision is determined by consistent memory accesses – a line’s precision is determined by cache misses and cache writes</a:t>
            </a:r>
          </a:p>
          <a:p>
            <a:pPr lvl="1"/>
            <a:r>
              <a:rPr lang="en-US" dirty="0"/>
              <a:t>Address calculation and indexing are never approximated</a:t>
            </a:r>
          </a:p>
          <a:p>
            <a:pPr lvl="1"/>
            <a:r>
              <a:rPr lang="en-US" dirty="0"/>
              <a:t>Main memory approximations can be done by varying DRAM refresh rate, or varying DRAM line size</a:t>
            </a:r>
          </a:p>
          <a:p>
            <a:pPr lvl="1"/>
            <a:r>
              <a:rPr lang="en-US" dirty="0"/>
              <a:t>Explicit control over main memory approximations through system calls or special system instructions that manipulate precision of regions of memory – precision level can be stored in the page table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6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AC46-FB5F-644B-A5FB-5FE28C2F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210CA-6E4E-2348-B719-72F1967A8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Two regions of the design space:</a:t>
            </a:r>
          </a:p>
          <a:p>
            <a:pPr lvl="1"/>
            <a:r>
              <a:rPr lang="en-US" dirty="0"/>
              <a:t>Instruction control plane (precise) – fetch, decode, and bookkeeping</a:t>
            </a:r>
          </a:p>
          <a:p>
            <a:pPr lvl="1"/>
            <a:r>
              <a:rPr lang="en-US" dirty="0"/>
              <a:t>Data movement/processing plane (approximate) – register file, data caches, load store queue, functional units, and bypass network</a:t>
            </a:r>
          </a:p>
          <a:p>
            <a:pPr lvl="1"/>
            <a:r>
              <a:rPr lang="en-US" dirty="0"/>
              <a:t>Two consequential voltage lines, one for each region of the design space</a:t>
            </a:r>
          </a:p>
          <a:p>
            <a:r>
              <a:rPr lang="en-US" dirty="0"/>
              <a:t>Voltage Levels:</a:t>
            </a:r>
          </a:p>
          <a:p>
            <a:pPr lvl="1"/>
            <a:r>
              <a:rPr lang="en-US" dirty="0" err="1"/>
              <a:t>Vdd</a:t>
            </a:r>
            <a:r>
              <a:rPr lang="en-US" dirty="0"/>
              <a:t> H – nominal, reliable level</a:t>
            </a:r>
          </a:p>
          <a:p>
            <a:pPr lvl="1"/>
            <a:r>
              <a:rPr lang="en-US" dirty="0" err="1"/>
              <a:t>Vdd</a:t>
            </a:r>
            <a:r>
              <a:rPr lang="en-US" dirty="0"/>
              <a:t> L – lower voltage level that could cause timing errors</a:t>
            </a:r>
          </a:p>
          <a:p>
            <a:pPr lvl="1"/>
            <a:r>
              <a:rPr lang="en-US" dirty="0" err="1"/>
              <a:t>Vdd</a:t>
            </a:r>
            <a:r>
              <a:rPr lang="en-US" dirty="0"/>
              <a:t> L High – Between </a:t>
            </a:r>
            <a:r>
              <a:rPr lang="en-US" dirty="0" err="1"/>
              <a:t>Vdd</a:t>
            </a:r>
            <a:r>
              <a:rPr lang="en-US" dirty="0"/>
              <a:t> H and </a:t>
            </a:r>
            <a:r>
              <a:rPr lang="en-US" dirty="0" err="1"/>
              <a:t>Vdd</a:t>
            </a:r>
            <a:r>
              <a:rPr lang="en-US" dirty="0"/>
              <a:t> L used with a design that has error correction mechanism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Diagram, shape&#10;&#10;Description automatically generated">
            <a:extLst>
              <a:ext uri="{FF2B5EF4-FFF2-40B4-BE49-F238E27FC236}">
                <a16:creationId xmlns:a16="http://schemas.microsoft.com/office/drawing/2014/main" id="{14F5A4A1-D34E-524E-9F61-BB4D4F81B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35" y="741808"/>
            <a:ext cx="4253660" cy="197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0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3B4ED-0A3C-3948-A300-92323B52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TRUFFLE: A Dual Voltage Microarchitecture for Disciplined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C453F-BF0B-B349-844F-329DB4984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00249"/>
            <a:ext cx="11029615" cy="47148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Dual Voltage SRAM – hold approximate and precise data together </a:t>
            </a:r>
          </a:p>
          <a:p>
            <a:pPr lvl="1"/>
            <a:r>
              <a:rPr lang="en-US" dirty="0"/>
              <a:t>Indexing logic is always precise, while data retrieval and storage must alternate between rails</a:t>
            </a:r>
          </a:p>
          <a:p>
            <a:r>
              <a:rPr lang="en-US" dirty="0"/>
              <a:t>Dual Voltage Multiplexers and Voltage Level Shifters</a:t>
            </a:r>
          </a:p>
          <a:p>
            <a:pPr lvl="1"/>
            <a:r>
              <a:rPr lang="en-US" dirty="0"/>
              <a:t>Precision input pin which determines the voltage level of output </a:t>
            </a:r>
          </a:p>
          <a:p>
            <a:r>
              <a:rPr lang="en-US" dirty="0"/>
              <a:t>Control Plane Units:</a:t>
            </a:r>
          </a:p>
          <a:p>
            <a:pPr lvl="1"/>
            <a:r>
              <a:rPr lang="en-US" dirty="0"/>
              <a:t>Fetch – branch predictor, instruction cache, TLB, </a:t>
            </a:r>
          </a:p>
          <a:p>
            <a:pPr lvl="1"/>
            <a:r>
              <a:rPr lang="en-US" dirty="0"/>
              <a:t>Decode - logic determines between approximate and precise instructions, identifies with 1 extra bit and precision bits for registers</a:t>
            </a:r>
          </a:p>
          <a:p>
            <a:pPr lvl="1"/>
            <a:r>
              <a:rPr lang="en-US" dirty="0"/>
              <a:t>Rename – physical register indices/tags </a:t>
            </a:r>
          </a:p>
          <a:p>
            <a:pPr lvl="1"/>
            <a:r>
              <a:rPr lang="en-US" dirty="0"/>
              <a:t>Issue – needs to store register index bits and physical register indices. Precision bit is coupled with address </a:t>
            </a:r>
          </a:p>
          <a:p>
            <a:pPr lvl="1"/>
            <a:r>
              <a:rPr lang="en-US" dirty="0"/>
              <a:t>Schedule – Approximate and Precise units appear to scheduler as one unit</a:t>
            </a:r>
          </a:p>
          <a:p>
            <a:pPr lvl="1"/>
            <a:r>
              <a:rPr lang="en-US" dirty="0"/>
              <a:t>Commit – commits in order and will update registers using precision bit </a:t>
            </a:r>
          </a:p>
        </p:txBody>
      </p:sp>
    </p:spTree>
    <p:extLst>
      <p:ext uri="{BB962C8B-B14F-4D97-AF65-F5344CB8AC3E}">
        <p14:creationId xmlns:p14="http://schemas.microsoft.com/office/powerpoint/2010/main" val="90328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2AF00E-D433-4047-863F-BCB69CEC3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01200"/>
            <a:ext cx="7498616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88D5D-6FD2-2646-BF21-88A785CC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822" y="938022"/>
            <a:ext cx="6658013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Data Movement/Processing Plane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97DBEA-6DFC-457A-9850-E53505354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446CF5-953A-4916-BFF4-F5558E5C2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7B945C-B433-4DFF-9A67-A5C9257E4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CF53010B-7DF6-7542-A96D-3D1AEA06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67" y="2126742"/>
            <a:ext cx="4185922" cy="2616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66143-2297-404F-9BFC-C7B45C608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822" y="2257425"/>
            <a:ext cx="6658013" cy="414337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Register Read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Dual Voltage Register File – Precise for Program and Control Data, Approximate for Imprecise Data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Level Shifters are adjusted in order to fulfill ISA requirements of converting between approximate and precise data</a:t>
            </a:r>
          </a:p>
          <a:p>
            <a:r>
              <a:rPr lang="en-US" dirty="0">
                <a:solidFill>
                  <a:srgbClr val="FFFFFF"/>
                </a:solidFill>
              </a:rPr>
              <a:t>Execute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Functional Units are duplicated and precision bit determines which functional unit to use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Inputs of unused functional units are kept constant to reduce DV</a:t>
            </a:r>
          </a:p>
          <a:p>
            <a:r>
              <a:rPr lang="en-US" dirty="0">
                <a:solidFill>
                  <a:srgbClr val="FFFFFF"/>
                </a:solidFill>
              </a:rPr>
              <a:t>Memory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Precision of memory determined by load or store it depends on</a:t>
            </a:r>
          </a:p>
        </p:txBody>
      </p:sp>
    </p:spTree>
    <p:extLst>
      <p:ext uri="{BB962C8B-B14F-4D97-AF65-F5344CB8AC3E}">
        <p14:creationId xmlns:p14="http://schemas.microsoft.com/office/powerpoint/2010/main" val="260591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A2DD-7178-A442-8288-05E1FBF5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Microarchitectural Overhead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05DE7-760E-B046-9DAC-72BBC5DB3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Duplicated pipelined registers</a:t>
            </a:r>
          </a:p>
          <a:p>
            <a:r>
              <a:rPr lang="en-US" dirty="0"/>
              <a:t>Extra level of dual-voltage multiplexing on output of pipelined registers</a:t>
            </a:r>
          </a:p>
          <a:p>
            <a:r>
              <a:rPr lang="en-US" dirty="0"/>
              <a:t>Extra bit on every DV-SRAM storage along with each port</a:t>
            </a:r>
          </a:p>
          <a:p>
            <a:r>
              <a:rPr lang="en-US" dirty="0"/>
              <a:t>Extra Level Shifters for the ports of all read/write entities</a:t>
            </a:r>
          </a:p>
          <a:p>
            <a:r>
              <a:rPr lang="en-US" dirty="0"/>
              <a:t>Extension of 1 bit to bypass network, issue slot, load/store queue, and pipelined registers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7574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2F1B2F"/>
      </a:dk2>
      <a:lt2>
        <a:srgbClr val="F0F3F3"/>
      </a:lt2>
      <a:accent1>
        <a:srgbClr val="E7293F"/>
      </a:accent1>
      <a:accent2>
        <a:srgbClr val="D5177D"/>
      </a:accent2>
      <a:accent3>
        <a:srgbClr val="E729DE"/>
      </a:accent3>
      <a:accent4>
        <a:srgbClr val="8F17D5"/>
      </a:accent4>
      <a:accent5>
        <a:srgbClr val="5229E7"/>
      </a:accent5>
      <a:accent6>
        <a:srgbClr val="193FD5"/>
      </a:accent6>
      <a:hlink>
        <a:srgbClr val="703FBF"/>
      </a:hlink>
      <a:folHlink>
        <a:srgbClr val="7F7F7F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985</Words>
  <Application>Microsoft Macintosh PowerPoint</Application>
  <PresentationFormat>Widescreen</PresentationFormat>
  <Paragraphs>100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Tw Cen MT</vt:lpstr>
      <vt:lpstr>Wingdings 2</vt:lpstr>
      <vt:lpstr>DividendVTI</vt:lpstr>
      <vt:lpstr>Architecture Support for Disciplined Approximate Programming</vt:lpstr>
      <vt:lpstr>Overview</vt:lpstr>
      <vt:lpstr>Approximate ISA</vt:lpstr>
      <vt:lpstr>Approximate ISA Properties</vt:lpstr>
      <vt:lpstr>Approximate ISA Properties (Continued) </vt:lpstr>
      <vt:lpstr>Design Space</vt:lpstr>
      <vt:lpstr>TRUFFLE: A Dual Voltage Microarchitecture for Disciplined Approximation</vt:lpstr>
      <vt:lpstr>Data Movement/Processing Plane</vt:lpstr>
      <vt:lpstr>Microarchitectural Overhead</vt:lpstr>
      <vt:lpstr>Experimental REsults</vt:lpstr>
      <vt:lpstr>Experimental Results (Continued)</vt:lpstr>
      <vt:lpstr>PowerPoint Presentation</vt:lpstr>
      <vt:lpstr>Experimental Results (Continued)</vt:lpstr>
      <vt:lpstr>Conculsion</vt:lpstr>
      <vt:lpstr>Multiple Choice Question 1&amp; 2</vt:lpstr>
      <vt:lpstr>Multiple Choice Question 3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Support for Disciplined Approximate Programming</dc:title>
  <dc:creator>Poindexter,Nicholas J</dc:creator>
  <cp:lastModifiedBy>Poindexter,Nicholas J</cp:lastModifiedBy>
  <cp:revision>7</cp:revision>
  <dcterms:created xsi:type="dcterms:W3CDTF">2020-10-16T02:46:26Z</dcterms:created>
  <dcterms:modified xsi:type="dcterms:W3CDTF">2020-10-16T16:38:06Z</dcterms:modified>
</cp:coreProperties>
</file>