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8" r:id="rId9"/>
    <p:sldId id="270" r:id="rId10"/>
    <p:sldId id="263" r:id="rId11"/>
    <p:sldId id="264" r:id="rId12"/>
    <p:sldId id="265" r:id="rId13"/>
    <p:sldId id="266" r:id="rId14"/>
    <p:sldId id="267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0BD13-A2CC-B042-A4CD-97C2683F54A8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4E6C9-DBC8-F340-BF53-81468A0EE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Amdahl Speedup is the theoretical speedup available</a:t>
            </a:r>
            <a:r>
              <a:rPr lang="en-US" baseline="0" dirty="0" smtClean="0"/>
              <a:t> from approximating the program</a:t>
            </a:r>
            <a:endParaRPr lang="en-US" dirty="0" smtClean="0"/>
          </a:p>
          <a:p>
            <a:r>
              <a:rPr lang="en-US" dirty="0" smtClean="0"/>
              <a:t>Inversek2j sees highest speedup of 38.12x because it is almost</a:t>
            </a:r>
            <a:r>
              <a:rPr lang="en-US" baseline="0" dirty="0" smtClean="0"/>
              <a:t> entirely offloaded to SNNAP</a:t>
            </a:r>
          </a:p>
          <a:p>
            <a:r>
              <a:rPr lang="en-US" baseline="0" dirty="0" err="1" smtClean="0"/>
              <a:t>Kmeans</a:t>
            </a:r>
            <a:r>
              <a:rPr lang="en-US" baseline="0" dirty="0" smtClean="0"/>
              <a:t> sees the lowest speedup because only a small portion is offloaded to SNNAP</a:t>
            </a:r>
          </a:p>
          <a:p>
            <a:r>
              <a:rPr lang="en-US" baseline="0" dirty="0" smtClean="0"/>
              <a:t>As for power, for small sections being offloaded, transferring the NN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and data takes up many CPU clock cycles and so the CPU sleeps less time, resulting in higher power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4E6C9-DBC8-F340-BF53-81468A0EEC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53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5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3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0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0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2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9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5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9C5C6-272E-AE47-9905-D57A66F66AC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225A4-DFD0-D240-8234-B4E085297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../Downloads/0911-SNNAP%20Approximate%20Computing%20on%20Programmable%20SoCs%20via%20Neural%20Acceleration.pdf" TargetMode="External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SNNAP: Approximate Computing on </a:t>
            </a:r>
            <a:r>
              <a:rPr lang="en-US" dirty="0" err="1" smtClean="0"/>
              <a:t>SoCs</a:t>
            </a:r>
            <a:r>
              <a:rPr lang="en-US" dirty="0" smtClean="0"/>
              <a:t> via Neural Acceleration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602038"/>
            <a:ext cx="11569700" cy="2595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Thierry Moreau, Mark Wyse, Jacob Nelson, Adrian Sampson  -  University of Washington</a:t>
            </a:r>
          </a:p>
          <a:p>
            <a:r>
              <a:rPr lang="en-US" dirty="0" err="1" smtClean="0"/>
              <a:t>Hadi</a:t>
            </a:r>
            <a:r>
              <a:rPr lang="en-US" dirty="0" smtClean="0"/>
              <a:t> </a:t>
            </a:r>
            <a:r>
              <a:rPr lang="en-US" dirty="0" err="1" smtClean="0"/>
              <a:t>Esmaeilzadeh</a:t>
            </a:r>
            <a:r>
              <a:rPr lang="en-US" dirty="0" smtClean="0"/>
              <a:t>  -  Georgia Institute of Technology</a:t>
            </a:r>
          </a:p>
          <a:p>
            <a:r>
              <a:rPr lang="en-US" dirty="0" smtClean="0"/>
              <a:t>Luis </a:t>
            </a:r>
            <a:r>
              <a:rPr lang="en-US" dirty="0" err="1" smtClean="0"/>
              <a:t>Ceze</a:t>
            </a:r>
            <a:r>
              <a:rPr lang="en-US" dirty="0" smtClean="0"/>
              <a:t>, Mark </a:t>
            </a:r>
            <a:r>
              <a:rPr lang="en-US" dirty="0" err="1" smtClean="0"/>
              <a:t>Oskin</a:t>
            </a:r>
            <a:r>
              <a:rPr lang="en-US" dirty="0" smtClean="0"/>
              <a:t> -  University of Washington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Presented by Jaxon Brown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SNNAP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SNNAP generally results in faster execution time and reduced power consumption in most cases for the testing programs</a:t>
            </a:r>
          </a:p>
          <a:p>
            <a:r>
              <a:rPr lang="en-US" dirty="0" smtClean="0"/>
              <a:t>SNNAP is configured in an 8x8 </a:t>
            </a:r>
            <a:r>
              <a:rPr lang="en-US" dirty="0" err="1" smtClean="0"/>
              <a:t>PUxPE</a:t>
            </a:r>
            <a:r>
              <a:rPr lang="en-US" dirty="0" smtClean="0"/>
              <a:t> setup at 167MHz, and the ARM CPU runs at 666MHz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717" y="230188"/>
            <a:ext cx="6562283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3619500"/>
            <a:ext cx="5194300" cy="33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900" y="3657600"/>
            <a:ext cx="52451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SNNAP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SNNAP was also tested in a number of different configurations to determine the effects of growing the design</a:t>
            </a:r>
          </a:p>
          <a:p>
            <a:r>
              <a:rPr lang="en-US" dirty="0" smtClean="0"/>
              <a:t>Batch invocations reduce necessary SNNAP configuration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48" y="3454400"/>
            <a:ext cx="5004502" cy="3074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628" y="3454400"/>
            <a:ext cx="5164721" cy="3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of SNNAP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Takeaways: Each PU uses a significant quantity of LUTs and SRAMs</a:t>
            </a:r>
          </a:p>
          <a:p>
            <a:r>
              <a:rPr lang="en-US" dirty="0" smtClean="0"/>
              <a:t>Adding PEs mostly uses more DSPs, since PEs are basically just multiply add units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4460082"/>
            <a:ext cx="5080000" cy="208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4517232"/>
            <a:ext cx="5181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Master’s student with some </a:t>
            </a:r>
            <a:r>
              <a:rPr lang="en-US" dirty="0" err="1" smtClean="0"/>
              <a:t>verilog</a:t>
            </a:r>
            <a:r>
              <a:rPr lang="en-US" dirty="0" smtClean="0"/>
              <a:t> experience spent 2 months familiarizing themselves with Xilinx HLS tools</a:t>
            </a:r>
          </a:p>
          <a:p>
            <a:r>
              <a:rPr lang="en-US" dirty="0" smtClean="0"/>
              <a:t>They then implemented each of the programs with HLS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05" y="3689448"/>
            <a:ext cx="7272195" cy="271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see that despite HLS taking much effort to configure to produce usable kernels, SNNAP often exceeds its performance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340100"/>
            <a:ext cx="5207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50" y="3365500"/>
            <a:ext cx="5270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01" y="1825625"/>
            <a:ext cx="3362397" cy="4351338"/>
          </a:xfrm>
        </p:spPr>
      </p:pic>
    </p:spTree>
    <p:extLst>
      <p:ext uri="{BB962C8B-B14F-4D97-AF65-F5344CB8AC3E}">
        <p14:creationId xmlns:p14="http://schemas.microsoft.com/office/powerpoint/2010/main" val="10130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dirty="0" smtClean="0"/>
              <a:t>Which is not a difference between neural acceleration and HLS approaches to programmable logic uses?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Neural Acceleration is approximate, HLS is not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Neural Acceleration does not need to reprogram the FPGA, HLS does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Neural Acceleration does not require the designer to write HDL, HLS does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Neural Acceleration does not involve RTL, HLS does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In a Multilayer Perceptron, a hidden layer is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Code that is not executed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A layer of nodes that is not the input or output layer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A layer of nodes that is skipped in the network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Why can neural acceleration result in power savings?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The CPU can go to sleep while the NPU works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Neural networks are less computationally complex than other programs</a:t>
            </a:r>
          </a:p>
          <a:p>
            <a:pPr marL="971550" lvl="1" indent="-51435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 smtClean="0"/>
              <a:t>The </a:t>
            </a:r>
            <a:r>
              <a:rPr lang="en-US" dirty="0" err="1" smtClean="0"/>
              <a:t>Zynq</a:t>
            </a:r>
            <a:r>
              <a:rPr lang="en-US" dirty="0" smtClean="0"/>
              <a:t> may not have measured the power correctly</a:t>
            </a:r>
          </a:p>
        </p:txBody>
      </p:sp>
    </p:spTree>
    <p:extLst>
      <p:ext uri="{BB962C8B-B14F-4D97-AF65-F5344CB8AC3E}">
        <p14:creationId xmlns:p14="http://schemas.microsoft.com/office/powerpoint/2010/main" val="1970521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Zynq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smtClean="0"/>
              <a:t>Places an ARM microcontroller and FPGA on a single TSMC 28nm die</a:t>
            </a:r>
          </a:p>
          <a:p>
            <a:r>
              <a:rPr lang="en-US" dirty="0" smtClean="0"/>
              <a:t>Allows designs to communicate between CPU interfaces and programmable logic</a:t>
            </a:r>
          </a:p>
          <a:p>
            <a:r>
              <a:rPr lang="en-US" dirty="0" smtClean="0"/>
              <a:t>Easily reprogrammed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7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Acceleration with Programmable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acceleration is hard to do</a:t>
            </a:r>
          </a:p>
          <a:p>
            <a:pPr lvl="1"/>
            <a:r>
              <a:rPr lang="en-US" dirty="0" smtClean="0"/>
              <a:t>Requires an experienced engineer</a:t>
            </a:r>
          </a:p>
          <a:p>
            <a:pPr lvl="1"/>
            <a:r>
              <a:rPr lang="en-US" dirty="0" smtClean="0"/>
              <a:t>Each section of accelerated code requires the creation of an accelerator</a:t>
            </a:r>
          </a:p>
          <a:p>
            <a:r>
              <a:rPr lang="en-US" dirty="0" smtClean="0"/>
              <a:t>Programmable logic reconfiguration is costly</a:t>
            </a:r>
          </a:p>
          <a:p>
            <a:pPr lvl="1"/>
            <a:r>
              <a:rPr lang="en-US" dirty="0" smtClean="0"/>
              <a:t>Takes a lot of time to reprogram logic</a:t>
            </a:r>
          </a:p>
          <a:p>
            <a:r>
              <a:rPr lang="en-US" dirty="0" smtClean="0"/>
              <a:t>Alternative strategy: High Level Synthesis (HLS)</a:t>
            </a:r>
          </a:p>
          <a:p>
            <a:pPr lvl="1"/>
            <a:r>
              <a:rPr lang="en-US" dirty="0" smtClean="0"/>
              <a:t>In theory, infers hardware pipelines from C code, promising little developer effort</a:t>
            </a:r>
          </a:p>
          <a:p>
            <a:pPr lvl="1"/>
            <a:r>
              <a:rPr lang="en-US" dirty="0" smtClean="0"/>
              <a:t>In practice, significant engineering time by an engineer familiar with HLS tools is required to get the tools to produce a meaningful benefit</a:t>
            </a:r>
          </a:p>
          <a:p>
            <a:pPr lvl="1"/>
            <a:r>
              <a:rPr lang="en-US" dirty="0" smtClean="0"/>
              <a:t>HLS also requires programmable logic reconfiguration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67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Acceleration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neural networks, portions of code can be approximated</a:t>
            </a:r>
          </a:p>
          <a:p>
            <a:r>
              <a:rPr lang="en-US" dirty="0" smtClean="0"/>
              <a:t>Network can be trained ahead of time and loaded into a neural accelerator</a:t>
            </a:r>
          </a:p>
          <a:p>
            <a:r>
              <a:rPr lang="en-US" dirty="0" smtClean="0"/>
              <a:t>Most existing research focuses on the inclusion of neural acceleration in CPU designs</a:t>
            </a:r>
          </a:p>
          <a:p>
            <a:pPr lvl="1"/>
            <a:r>
              <a:rPr lang="en-US" dirty="0" smtClean="0"/>
              <a:t>This is something that would require new hardware that doesn’t really exist in widespread form yet</a:t>
            </a:r>
          </a:p>
          <a:p>
            <a:r>
              <a:rPr lang="en-US" dirty="0" smtClean="0"/>
              <a:t>Some modern CPUs and other hardware (such as </a:t>
            </a:r>
            <a:r>
              <a:rPr lang="en-US" dirty="0" err="1" smtClean="0"/>
              <a:t>Zynq</a:t>
            </a:r>
            <a:r>
              <a:rPr lang="en-US" dirty="0" smtClean="0"/>
              <a:t>) have programmable logic attached to the CPU already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91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49608" cy="1325563"/>
          </a:xfrm>
        </p:spPr>
        <p:txBody>
          <a:bodyPr/>
          <a:lstStyle/>
          <a:p>
            <a:r>
              <a:rPr lang="en-US" dirty="0" smtClean="0"/>
              <a:t>Multilayer Perceptron as Systolic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49608" cy="4351338"/>
          </a:xfrm>
        </p:spPr>
        <p:txBody>
          <a:bodyPr/>
          <a:lstStyle/>
          <a:p>
            <a:r>
              <a:rPr lang="en-US" dirty="0" smtClean="0"/>
              <a:t>Each layer of weights can be represented as a matrix of weights</a:t>
            </a:r>
          </a:p>
          <a:p>
            <a:r>
              <a:rPr lang="en-US" dirty="0" smtClean="0"/>
              <a:t>Weights from each input node are inputted one by one to the chain of Pes</a:t>
            </a:r>
          </a:p>
          <a:p>
            <a:r>
              <a:rPr lang="en-US" dirty="0" smtClean="0"/>
              <a:t>The activation function is performed as the output comes out the end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08" y="0"/>
            <a:ext cx="490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9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SNNAP: Systolic Neural Network Accelerator in Programmable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0399"/>
            <a:ext cx="5413887" cy="4246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SNNAP uses the programmable logic to implement a neural accelerator</a:t>
            </a:r>
          </a:p>
          <a:p>
            <a:r>
              <a:rPr lang="en-US" dirty="0" smtClean="0"/>
              <a:t>Defines an efficient interface between the CPU and neural accelerator</a:t>
            </a:r>
          </a:p>
          <a:p>
            <a:r>
              <a:rPr lang="en-US" dirty="0" smtClean="0"/>
              <a:t>Permits scheduling of multiple neural network evaluations in order to eliminate pipeline stalls for data dependencies in the network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87" y="2019300"/>
            <a:ext cx="5939913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SNNAP Neural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9888"/>
            <a:ext cx="84201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Neural Processing Unit (NPU) for SNAP consists of an interface, a scheduler, and one or more processing units (PU).</a:t>
            </a:r>
          </a:p>
          <a:p>
            <a:r>
              <a:rPr lang="en-US" sz="2400" dirty="0" smtClean="0"/>
              <a:t>Each PU consists of a controller, a scratchpad for IO and temporary storage, and a sigmoid unit</a:t>
            </a:r>
          </a:p>
          <a:p>
            <a:r>
              <a:rPr lang="en-US" sz="2400" dirty="0" smtClean="0"/>
              <a:t>The PEs are used to evaluate each multiply accumulate operation</a:t>
            </a:r>
          </a:p>
          <a:p>
            <a:r>
              <a:rPr lang="en-US" sz="2400" dirty="0" smtClean="0"/>
              <a:t>Finally, the sigmoid unit evaluates the activation function for each node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650" y="85725"/>
            <a:ext cx="2451100" cy="347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660900"/>
            <a:ext cx="7175500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600" y="4470400"/>
            <a:ext cx="3073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SNNAP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26100" cy="4351338"/>
          </a:xfrm>
        </p:spPr>
        <p:txBody>
          <a:bodyPr/>
          <a:lstStyle/>
          <a:p>
            <a:r>
              <a:rPr lang="en-US" dirty="0" smtClean="0"/>
              <a:t>Doesn’t use DMA</a:t>
            </a:r>
          </a:p>
          <a:p>
            <a:r>
              <a:rPr lang="en-US" dirty="0" smtClean="0"/>
              <a:t>Snoop Control Unit</a:t>
            </a:r>
          </a:p>
          <a:p>
            <a:pPr lvl="1"/>
            <a:r>
              <a:rPr lang="en-US" dirty="0" smtClean="0"/>
              <a:t>Provides access to cache memory</a:t>
            </a:r>
          </a:p>
          <a:p>
            <a:pPr lvl="1"/>
            <a:r>
              <a:rPr lang="en-US" dirty="0" smtClean="0"/>
              <a:t>Allows programs to avoid flushing the cache every time the program is to be run</a:t>
            </a:r>
          </a:p>
          <a:p>
            <a:r>
              <a:rPr lang="en-US" dirty="0" smtClean="0"/>
              <a:t>AXI for control signals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2045494"/>
            <a:ext cx="52324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SNNAP Usage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SNNAP can be used with an approximation aware programming language and a compiler performing neural algorithmic transformation</a:t>
            </a:r>
          </a:p>
          <a:p>
            <a:pPr lvl="1"/>
            <a:r>
              <a:rPr lang="en-US" dirty="0" smtClean="0"/>
              <a:t>This way the transformation is completely transparent to the developer</a:t>
            </a:r>
          </a:p>
          <a:p>
            <a:r>
              <a:rPr lang="en-US" dirty="0" smtClean="0"/>
              <a:t>SNNAP can also be used with a low level C library that directly manages the NPU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5219700"/>
            <a:ext cx="5003800" cy="109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5092700"/>
            <a:ext cx="4521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834</Words>
  <Application>Microsoft Macintosh PowerPoint</Application>
  <PresentationFormat>Widescreen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Arial</vt:lpstr>
      <vt:lpstr>Office Theme</vt:lpstr>
      <vt:lpstr>SNNAP: Approximate Computing on SoCs via Neural Acceleration</vt:lpstr>
      <vt:lpstr>Zynq SoC</vt:lpstr>
      <vt:lpstr>Hardware Acceleration with Programmable Logic</vt:lpstr>
      <vt:lpstr>Neural Network Acceleration</vt:lpstr>
      <vt:lpstr>Multilayer Perceptron as Systolic Array</vt:lpstr>
      <vt:lpstr>SNNAP: Systolic Neural Network Accelerator in Programmable logic</vt:lpstr>
      <vt:lpstr>SNNAP Neural Accelerator</vt:lpstr>
      <vt:lpstr>SNNAP Interface</vt:lpstr>
      <vt:lpstr>SNNAP Usage</vt:lpstr>
      <vt:lpstr>Evaluation of SNNAP</vt:lpstr>
      <vt:lpstr>Characterization of SNNAP</vt:lpstr>
      <vt:lpstr>Resource Utilization of SNNAP</vt:lpstr>
      <vt:lpstr>HLS Experiment</vt:lpstr>
      <vt:lpstr>HLS Results</vt:lpstr>
      <vt:lpstr>Questions?</vt:lpstr>
      <vt:lpstr>Multiple Choice Questions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SNNAP: Approximate Computing on SoCs via Neural Acceleration</dc:title>
  <dc:creator>Brown,Jaxon A</dc:creator>
  <cp:lastModifiedBy>Brown,Jaxon A</cp:lastModifiedBy>
  <cp:revision>18</cp:revision>
  <dcterms:created xsi:type="dcterms:W3CDTF">2020-09-10T22:46:49Z</dcterms:created>
  <dcterms:modified xsi:type="dcterms:W3CDTF">2020-09-11T07:42:36Z</dcterms:modified>
</cp:coreProperties>
</file>