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5143500" type="screen16x9"/>
  <p:notesSz cx="6858000" cy="9144000"/>
  <p:embeddedFontLst>
    <p:embeddedFont>
      <p:font typeface="Calibri" panose="020F0502020204030204" pitchFamily="34" charset="0"/>
      <p:regular r:id="rId26"/>
      <p:bold r:id="rId27"/>
      <p:italic r:id="rId28"/>
      <p:boldItalic r:id="rId29"/>
    </p:embeddedFont>
    <p:embeddedFont>
      <p:font typeface="Nunito"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60" autoAdjust="0"/>
  </p:normalViewPr>
  <p:slideViewPr>
    <p:cSldViewPr snapToGrid="0">
      <p:cViewPr varScale="1">
        <p:scale>
          <a:sx n="101" d="100"/>
          <a:sy n="101" d="100"/>
        </p:scale>
        <p:origin x="922"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 name="Google Shape;1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a9b541a13c_2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a9b541a13c_2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 may have noticed that I did not mention one term on the previous page - C. This is the error bound that is allowed to be added into the approximation, and it has its own complex equation that I don’t want to bore you with. </a:t>
            </a:r>
            <a:endParaRPr/>
          </a:p>
          <a:p>
            <a:pPr marL="0" lvl="0" indent="0" algn="l" rtl="0">
              <a:spcBef>
                <a:spcPts val="0"/>
              </a:spcBef>
              <a:spcAft>
                <a:spcPts val="0"/>
              </a:spcAft>
              <a:buNone/>
            </a:pPr>
            <a:endParaRPr/>
          </a:p>
          <a:p>
            <a:pPr marL="0" lvl="0" indent="0" algn="l" rtl="0">
              <a:spcBef>
                <a:spcPts val="0"/>
              </a:spcBef>
              <a:spcAft>
                <a:spcPts val="0"/>
              </a:spcAft>
              <a:buNone/>
            </a:pPr>
            <a:r>
              <a:rPr lang="en"/>
              <a:t>What I do want to mention is that because we are using MapReduce processes, the authors need to match the corresponding terms of the stages for each equation to the components of MapReduce. Instead of having “samples n” of “samples m,” we would not have map tasks of input blocks. This makes this process much simpler to think about in technical terms instead of mathematical terms.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a998c5a1e1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a998c5a1e1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page is really just to demonstrate what the two stage sampling is, if the previous slides didn’t explain it well enough. As we can see here, we have multiple input data blocks. Of those data blocks, onle 1,2,4, and 6 are chosen to be sampled. And of those input data blocks, only a few terms are chosen. Each term has a specific key corresponding to each block/unit of data they were as well, which is represented by the values produced by Maps. And finally, our result is shown on the right hand side, after the Reduce aspect of MapReduce comes in.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a998c5a1e1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a998c5a1e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200">
                <a:solidFill>
                  <a:srgbClr val="424242"/>
                </a:solidFill>
                <a:latin typeface="Nunito"/>
                <a:ea typeface="Nunito"/>
                <a:cs typeface="Nunito"/>
                <a:sym typeface="Nunito"/>
              </a:rPr>
              <a:t>While the authors are using two stage sampling as a large example in this paper, it is not completely sound for approximations. The issues faced by the authors were twofold - some units do not have associated values for their intermediate keys, and there could be no defined values for that key (an example of this is that it was part of our map computation to filter out a data item that another item depended on).</a:t>
            </a:r>
            <a:endParaRPr sz="1200">
              <a:solidFill>
                <a:srgbClr val="424242"/>
              </a:solidFill>
              <a:latin typeface="Nunito"/>
              <a:ea typeface="Nunito"/>
              <a:cs typeface="Nunito"/>
              <a:sym typeface="Nunito"/>
            </a:endParaRPr>
          </a:p>
          <a:p>
            <a:pPr marL="0" lvl="0" indent="0" algn="l" rtl="0">
              <a:lnSpc>
                <a:spcPct val="115000"/>
              </a:lnSpc>
              <a:spcBef>
                <a:spcPts val="1600"/>
              </a:spcBef>
              <a:spcAft>
                <a:spcPts val="0"/>
              </a:spcAft>
              <a:buNone/>
            </a:pPr>
            <a:r>
              <a:rPr lang="en" sz="1200">
                <a:solidFill>
                  <a:srgbClr val="424242"/>
                </a:solidFill>
                <a:latin typeface="Nunito"/>
                <a:ea typeface="Nunito"/>
                <a:cs typeface="Nunito"/>
                <a:sym typeface="Nunito"/>
              </a:rPr>
              <a:t>The fix the authors proposes was to ignore the second case - this is because the second case can’t be accurately computed without the intermediate value, which also cannot be computed without the unit count for the total number of keys.</a:t>
            </a:r>
            <a:endParaRPr sz="1200">
              <a:solidFill>
                <a:srgbClr val="424242"/>
              </a:solidFill>
              <a:latin typeface="Nunito"/>
              <a:ea typeface="Nunito"/>
              <a:cs typeface="Nunito"/>
              <a:sym typeface="Nunito"/>
            </a:endParaRPr>
          </a:p>
          <a:p>
            <a:pPr marL="0" lvl="0" indent="0" algn="l" rtl="0">
              <a:lnSpc>
                <a:spcPct val="115000"/>
              </a:lnSpc>
              <a:spcBef>
                <a:spcPts val="1600"/>
              </a:spcBef>
              <a:spcAft>
                <a:spcPts val="0"/>
              </a:spcAft>
              <a:buNone/>
            </a:pPr>
            <a:r>
              <a:rPr lang="en" sz="1200">
                <a:solidFill>
                  <a:srgbClr val="424242"/>
                </a:solidFill>
                <a:latin typeface="Nunito"/>
                <a:ea typeface="Nunito"/>
                <a:cs typeface="Nunito"/>
                <a:sym typeface="Nunito"/>
              </a:rPr>
              <a:t>In addition, the authors did propose a “Three stage sample” in which they generated a midpoint between two values to satisfy the intermediate value and approximate further. Overall, this came with it’s own drawbacks, such as the possibility that we could miss a generation of an intermediate key, which would cause a spiraling error.</a:t>
            </a:r>
            <a:endParaRPr sz="1200">
              <a:solidFill>
                <a:srgbClr val="424242"/>
              </a:solidFill>
              <a:latin typeface="Nunito"/>
              <a:ea typeface="Nunito"/>
              <a:cs typeface="Nunito"/>
              <a:sym typeface="Nunito"/>
            </a:endParaRPr>
          </a:p>
          <a:p>
            <a:pPr marL="0" lvl="0" indent="0" algn="l" rtl="0">
              <a:lnSpc>
                <a:spcPct val="115000"/>
              </a:lnSpc>
              <a:spcBef>
                <a:spcPts val="1600"/>
              </a:spcBef>
              <a:spcAft>
                <a:spcPts val="0"/>
              </a:spcAft>
              <a:buNone/>
            </a:pPr>
            <a:r>
              <a:rPr lang="en" sz="1200">
                <a:solidFill>
                  <a:srgbClr val="424242"/>
                </a:solidFill>
                <a:latin typeface="Nunito"/>
                <a:ea typeface="Nunito"/>
                <a:cs typeface="Nunito"/>
                <a:sym typeface="Nunito"/>
              </a:rPr>
              <a:t>Long story short, authors just said it was easier to say if there is this issue, the missing value is just 0.</a:t>
            </a:r>
            <a:endParaRPr sz="1200">
              <a:solidFill>
                <a:srgbClr val="424242"/>
              </a:solidFill>
              <a:latin typeface="Nunito"/>
              <a:ea typeface="Nunito"/>
              <a:cs typeface="Nunito"/>
              <a:sym typeface="Nunito"/>
            </a:endParaRPr>
          </a:p>
          <a:p>
            <a:pPr marL="0" lvl="0" indent="0" algn="l" rtl="0">
              <a:spcBef>
                <a:spcPts val="160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ab0870491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ab0870491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Some info about how the actual approximation works now: ApproxHadoop works by using pre-defined functions from Java classes, as well as pre-defined Reduce functions via classes as well.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 dirty="0"/>
              <a:t>Each of these classes implement the approximation in the same way, collect data, perform the reduction, estimate the final values and confidence intervals, and output the results. In addition to these, ApproxHadoop has its own pre-defined classes to perform approximations with dropping and sampling.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ab0870491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8" name="Google Shape;208;gab0870491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50">
                <a:solidFill>
                  <a:schemeClr val="dk1"/>
                </a:solidFill>
              </a:rPr>
              <a:t>To use ApproxHadoop, the user must specify either a % of tasks to be dropped, a target error bound, or both. Just to show what the program would look like, the authors provided an example which we can see on the right. </a:t>
            </a:r>
            <a:endParaRPr sz="1250">
              <a:solidFill>
                <a:schemeClr val="dk1"/>
              </a:solidFill>
            </a:endParaRPr>
          </a:p>
          <a:p>
            <a:pPr marL="0" lvl="0" indent="0" algn="l" rtl="0">
              <a:spcBef>
                <a:spcPts val="0"/>
              </a:spcBef>
              <a:spcAft>
                <a:spcPts val="0"/>
              </a:spcAft>
              <a:buNone/>
            </a:pPr>
            <a:endParaRPr sz="1250">
              <a:solidFill>
                <a:schemeClr val="dk1"/>
              </a:solidFill>
            </a:endParaRPr>
          </a:p>
          <a:p>
            <a:pPr marL="0" lvl="0" indent="0" algn="l" rtl="0">
              <a:spcBef>
                <a:spcPts val="0"/>
              </a:spcBef>
              <a:spcAft>
                <a:spcPts val="0"/>
              </a:spcAft>
              <a:buNone/>
            </a:pPr>
            <a:r>
              <a:rPr lang="en" sz="1250">
                <a:solidFill>
                  <a:schemeClr val="dk1"/>
                </a:solidFill>
              </a:rPr>
              <a:t>This example is used to approximate a word count MapReduce program using ApproxHadoop. We can see that many classes are used in this program, as previously mentioned.</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gab08704916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5" name="Google Shape;215;gab08704916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slide I included mostly for clarity sake. The information will be more clearly repeated on the following slide, but I wanted to explain it before I confused everyone.</a:t>
            </a:r>
            <a:endParaRPr/>
          </a:p>
          <a:p>
            <a:pPr marL="0" lvl="0" indent="0" algn="l" rtl="0">
              <a:spcBef>
                <a:spcPts val="0"/>
              </a:spcBef>
              <a:spcAft>
                <a:spcPts val="0"/>
              </a:spcAft>
              <a:buNone/>
            </a:pPr>
            <a:endParaRPr/>
          </a:p>
          <a:p>
            <a:pPr marL="0" lvl="0" indent="0" algn="l" rtl="0">
              <a:spcBef>
                <a:spcPts val="0"/>
              </a:spcBef>
              <a:spcAft>
                <a:spcPts val="0"/>
              </a:spcAft>
              <a:buNone/>
            </a:pPr>
            <a:r>
              <a:rPr lang="en"/>
              <a:t>So far we’ve talked about input data sampling, which produces a random sample from an input data block, but this program is most efficient altogether due to the following factors on this page, such as task dropping, error estimation, and incremental reduce tasks. *Describe the slide*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ab08704916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ab08704916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chemeClr val="dk1"/>
                </a:solidFill>
              </a:rPr>
              <a:t>possible approximate execution of a program called ApproxWordCount</a:t>
            </a:r>
            <a:endParaRPr sz="1200">
              <a:solidFill>
                <a:schemeClr val="dk1"/>
              </a:solidFill>
            </a:endParaRPr>
          </a:p>
          <a:p>
            <a:pPr marL="457200" lvl="0" indent="-304800" algn="l" rtl="0">
              <a:spcBef>
                <a:spcPts val="0"/>
              </a:spcBef>
              <a:spcAft>
                <a:spcPts val="0"/>
              </a:spcAft>
              <a:buClr>
                <a:schemeClr val="dk1"/>
              </a:buClr>
              <a:buSzPts val="1200"/>
              <a:buAutoNum type="arabicParenR"/>
            </a:pPr>
            <a:r>
              <a:rPr lang="en" sz="1200">
                <a:solidFill>
                  <a:schemeClr val="dk1"/>
                </a:solidFill>
              </a:rPr>
              <a:t>Submits a job</a:t>
            </a:r>
            <a:endParaRPr sz="1200">
              <a:solidFill>
                <a:schemeClr val="dk1"/>
              </a:solidFill>
            </a:endParaRPr>
          </a:p>
          <a:p>
            <a:pPr marL="457200" lvl="0" indent="-304800" algn="l" rtl="0">
              <a:spcBef>
                <a:spcPts val="0"/>
              </a:spcBef>
              <a:spcAft>
                <a:spcPts val="0"/>
              </a:spcAft>
              <a:buClr>
                <a:schemeClr val="dk1"/>
              </a:buClr>
              <a:buSzPts val="1200"/>
              <a:buAutoNum type="arabicParenR"/>
            </a:pPr>
            <a:r>
              <a:rPr lang="en" sz="1200">
                <a:solidFill>
                  <a:schemeClr val="dk1"/>
                </a:solidFill>
              </a:rPr>
              <a:t>JobTracker starts N map tasks and reduces tasks</a:t>
            </a:r>
            <a:endParaRPr sz="1200">
              <a:solidFill>
                <a:schemeClr val="dk1"/>
              </a:solidFill>
            </a:endParaRPr>
          </a:p>
          <a:p>
            <a:pPr marL="457200" lvl="0" indent="-304800" algn="l" rtl="0">
              <a:spcBef>
                <a:spcPts val="0"/>
              </a:spcBef>
              <a:spcAft>
                <a:spcPts val="0"/>
              </a:spcAft>
              <a:buClr>
                <a:schemeClr val="dk1"/>
              </a:buClr>
              <a:buSzPts val="1200"/>
              <a:buAutoNum type="arabicParenR"/>
            </a:pPr>
            <a:r>
              <a:rPr lang="en" sz="1200">
                <a:solidFill>
                  <a:schemeClr val="dk1"/>
                </a:solidFill>
              </a:rPr>
              <a:t>Map Tasks sample their data blocks</a:t>
            </a:r>
            <a:endParaRPr sz="1200">
              <a:solidFill>
                <a:schemeClr val="dk1"/>
              </a:solidFill>
            </a:endParaRPr>
          </a:p>
          <a:p>
            <a:pPr marL="0" lvl="0" indent="0" algn="l" rtl="0">
              <a:spcBef>
                <a:spcPts val="0"/>
              </a:spcBef>
              <a:spcAft>
                <a:spcPts val="0"/>
              </a:spcAft>
              <a:buNone/>
            </a:pPr>
            <a:r>
              <a:rPr lang="en" sz="1200">
                <a:solidFill>
                  <a:schemeClr val="dk1"/>
                </a:solidFill>
              </a:rPr>
              <a:t>5) 	Map task N finishes first and reports its statistics to the Reduce task</a:t>
            </a:r>
            <a:endParaRPr sz="1200">
              <a:solidFill>
                <a:schemeClr val="dk1"/>
              </a:solidFill>
            </a:endParaRPr>
          </a:p>
          <a:p>
            <a:pPr marL="0" lvl="0" indent="0" algn="l" rtl="0">
              <a:spcBef>
                <a:spcPts val="0"/>
              </a:spcBef>
              <a:spcAft>
                <a:spcPts val="0"/>
              </a:spcAft>
              <a:buNone/>
            </a:pPr>
            <a:r>
              <a:rPr lang="en" sz="1200">
                <a:solidFill>
                  <a:schemeClr val="dk1"/>
                </a:solidFill>
              </a:rPr>
              <a:t>6)	Task estimates error bounds</a:t>
            </a:r>
            <a:endParaRPr sz="1200">
              <a:solidFill>
                <a:schemeClr val="dk1"/>
              </a:solidFill>
            </a:endParaRPr>
          </a:p>
          <a:p>
            <a:pPr marL="0" lvl="0" indent="0" algn="l" rtl="0">
              <a:spcBef>
                <a:spcPts val="0"/>
              </a:spcBef>
              <a:spcAft>
                <a:spcPts val="0"/>
              </a:spcAft>
              <a:buNone/>
            </a:pPr>
            <a:r>
              <a:rPr lang="en" sz="1200">
                <a:solidFill>
                  <a:schemeClr val="dk1"/>
                </a:solidFill>
              </a:rPr>
              <a:t>7)	Jobtracker terminates other tasks</a:t>
            </a:r>
            <a:endParaRPr sz="1200">
              <a:solidFill>
                <a:schemeClr val="dk1"/>
              </a:solidFill>
            </a:endParaRPr>
          </a:p>
          <a:p>
            <a:pPr marL="0" lvl="0" indent="0" algn="l" rtl="0">
              <a:spcBef>
                <a:spcPts val="0"/>
              </a:spcBef>
              <a:spcAft>
                <a:spcPts val="0"/>
              </a:spcAft>
              <a:buNone/>
            </a:pPr>
            <a:r>
              <a:rPr lang="en" sz="1200">
                <a:solidFill>
                  <a:schemeClr val="dk1"/>
                </a:solidFill>
              </a:rPr>
              <a:t>8)   Kills map task 1, and will not complete its execution and Reduce outputs the results</a:t>
            </a:r>
            <a:endParaRPr sz="1200">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ab08704916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ab0870491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functionality is pretty easy to use too, and does not require much from the user. All this program really requires from the user is the ratio of dropped map tasks to sampled map tasks and the approximate error bound. If the user cares more about speed than accuracy, the user could configure the approximation to run the first iteration of the program (or first wave, as it is referred to in the paper) partially, instead of incorporating all values initially and then doing the approximation.</a:t>
            </a:r>
            <a:endParaRPr/>
          </a:p>
          <a:p>
            <a:pPr marL="0" lvl="0" indent="0" algn="l" rtl="0">
              <a:spcBef>
                <a:spcPts val="0"/>
              </a:spcBef>
              <a:spcAft>
                <a:spcPts val="0"/>
              </a:spcAft>
              <a:buNone/>
            </a:pPr>
            <a:endParaRPr/>
          </a:p>
          <a:p>
            <a:pPr marL="0" lvl="0" indent="0" algn="l" rtl="0">
              <a:spcBef>
                <a:spcPts val="0"/>
              </a:spcBef>
              <a:spcAft>
                <a:spcPts val="0"/>
              </a:spcAft>
              <a:buNone/>
            </a:pPr>
            <a:r>
              <a:rPr lang="en"/>
              <a:t>The approximation itself uses the Reducer to do everything else. The reducer transforms the data into maxima and minima for the extreme values, so it is able to guards itself against potential outliers. And the Reducer will also estimate the error bounds as each map individually completes.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ab0870491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ab0870491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Discuss the applications used and the different characteristic that are mentioned in the table S = sample input data, D = drop computation, U = user defined approximation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a9ba725be5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 name="Google Shape;240;ga9ba725be5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WikiLength produces a histogram of lengths of the articles [45], with the Map phase producing a key-value pair and . WikiPageRank counts the number of articles that point to each article. The Map produces a pair for each link it finds to article a and Reduce phase sums the count for each key. Task dropping has a stronger impact on execution times because it eliminates all processing for each dropped block. In this case, each unit is an access log entry containing information like access date, access page, and request size. In the MapReduce program, each map executes an independent search through the solution space, outputting the minimum cost placement that it finds. The single reduce task outputs the overall minimum cost placement.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a9dbb56e76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a9dbb56e7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technique for approximating is built on the program MapReduce. MapReduce is a popular model for large scale applications such as data analytics and compute-intensive applications on server clusters. ApproxHadoop is the framework for approximating MapReduce programs. In the experiments they evaluate several domains including machine learning, video encoding, and scientific computing.</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a9ba725be5_1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a9ba725be5_1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424242"/>
                </a:solidFill>
                <a:latin typeface="Nunito"/>
                <a:ea typeface="Nunito"/>
                <a:cs typeface="Nunito"/>
                <a:sym typeface="Nunito"/>
              </a:rPr>
              <a:t>This section discusses ApproxHadoop’s ability to achieve a given target error bound by dynamically adjusting the dropping/sampling ratio</a:t>
            </a:r>
            <a:endParaRPr>
              <a:solidFill>
                <a:srgbClr val="424242"/>
              </a:solidFill>
              <a:latin typeface="Nunito"/>
              <a:ea typeface="Nunito"/>
              <a:cs typeface="Nunito"/>
              <a:sym typeface="Nunito"/>
            </a:endParaRPr>
          </a:p>
          <a:p>
            <a:pPr marL="0" lvl="0" indent="0" algn="l" rtl="0">
              <a:spcBef>
                <a:spcPts val="0"/>
              </a:spcBef>
              <a:spcAft>
                <a:spcPts val="0"/>
              </a:spcAft>
              <a:buNone/>
            </a:pPr>
            <a:r>
              <a:rPr lang="en">
                <a:solidFill>
                  <a:srgbClr val="424242"/>
                </a:solidFill>
                <a:latin typeface="Nunito"/>
                <a:ea typeface="Nunito"/>
                <a:cs typeface="Nunito"/>
                <a:sym typeface="Nunito"/>
              </a:rPr>
              <a:t>When you increase the error percentage ApproxHadoop can use input sampling ratios to reduce runtimes by more than 37%</a:t>
            </a:r>
            <a:endParaRPr>
              <a:solidFill>
                <a:srgbClr val="424242"/>
              </a:solidFill>
              <a:latin typeface="Nunito"/>
              <a:ea typeface="Nunito"/>
              <a:cs typeface="Nunito"/>
              <a:sym typeface="Nunito"/>
            </a:endParaRPr>
          </a:p>
          <a:p>
            <a:pPr marL="0" lvl="0" indent="0" algn="l" rtl="0">
              <a:spcBef>
                <a:spcPts val="0"/>
              </a:spcBef>
              <a:spcAft>
                <a:spcPts val="0"/>
              </a:spcAft>
              <a:buNone/>
            </a:pPr>
            <a:r>
              <a:rPr lang="en">
                <a:solidFill>
                  <a:srgbClr val="424242"/>
                </a:solidFill>
                <a:latin typeface="Nunito"/>
                <a:ea typeface="Nunito"/>
                <a:cs typeface="Nunito"/>
                <a:sym typeface="Nunito"/>
              </a:rPr>
              <a:t>DC Placement only uses task dropping and the errors introduced by dropping maps are relatively large, ApproxHadoop cannot improve execution time until the target bound is larger than 2%.</a:t>
            </a:r>
            <a:endParaRPr>
              <a:solidFill>
                <a:srgbClr val="424242"/>
              </a:solidFill>
              <a:latin typeface="Nunito"/>
              <a:ea typeface="Nunito"/>
              <a:cs typeface="Nunito"/>
              <a:sym typeface="Nunito"/>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a9ba725be5_1_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a9ba725be5_1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Those key values are found through two applications that analyze: (1) Request Rate: computes the average number of requests per time unit  and (2) Attack Frequencies: computes the number of attacks on the Web server per client. Figure 10a shows the a precise and an approximate execution of Request Rate with an input data sampling ratio of 1%. We dont increase power bc certain dropping maps are not used.</a:t>
            </a:r>
            <a:endParaRPr/>
          </a:p>
          <a:p>
            <a:pPr marL="0" lvl="0" indent="0" algn="l" rtl="0">
              <a:spcBef>
                <a:spcPts val="0"/>
              </a:spcBef>
              <a:spcAft>
                <a:spcPts val="0"/>
              </a:spcAft>
              <a:buNone/>
            </a:pPr>
            <a:r>
              <a:rPr lang="en"/>
              <a:t>Figure 12 is basically showing energy consumption from dropping maps and input data sampling decreasing the input data reduces energy consumption and execution time.</a:t>
            </a:r>
            <a:endParaRPr/>
          </a:p>
          <a:p>
            <a:pPr marL="0" lvl="0" indent="0" algn="l" rtl="0">
              <a:spcBef>
                <a:spcPts val="0"/>
              </a:spcBef>
              <a:spcAft>
                <a:spcPts val="0"/>
              </a:spcAft>
              <a:buNone/>
            </a:pPr>
            <a:r>
              <a:rPr lang="en"/>
              <a:t>Last bullet point talks about data size and the imact on that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ga9ba725be5_1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3" name="Google Shape;263;ga9ba725be5_1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These papers have not been discussed in our class yet it would be interesting to see how we can take the approach from these different papers and apply them to these techniques directly or apply in another method. </a:t>
            </a:r>
            <a:endParaRPr/>
          </a:p>
          <a:p>
            <a:pPr marL="0" lvl="0" indent="0" algn="l" rtl="0">
              <a:spcBef>
                <a:spcPts val="0"/>
              </a:spcBef>
              <a:spcAft>
                <a:spcPts val="0"/>
              </a:spcAft>
              <a:buNone/>
            </a:pPr>
            <a:r>
              <a:rPr lang="en"/>
              <a:t>RINARD our favorite author is back again with the paper from Monday being cited in there. Main takeaway was that ApproxHadoop can significantly reduce execution time and/or energy consumption when tolerating a little bit of error, especially for MapReduce programms!</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a9ba725be5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a9ba725be5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a9dbb56e76_0_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a9dbb56e76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MapReduce works by performing a set of  tasks called jobs. A job is made up of code given by the user that execute these map tasks. Three mechanisms are used to approximate MapReduce. Input data sampling where only a subset of the input data is processed. Task dropping where only a percentage of the tasks are executed. And also user defined approximation where the user gives a precise and approximate version of the task code.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a9dbb56e76_0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a9dbb56e76_0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Error bounds are computed with multi-stage sampling and extreme value theory. This is used to consolidate the approaches to input data sampling and task dropping. The error bounds calculated allow flexibility between accuracy, energy consumption, and performance.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a9dbb56e76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a9dbb56e7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user specifies the error bounds at a particular confidence level. Then while the job is executed ApproxHadoop uses the data obtained from the statistics mentioned earlier and decides a mix of input data sampling and task dropping to achieve the desired error bound.The user can also tell the program specific parameters for the approximation, for example 15% of the tasks in a job can be dropped or 20% of the data input can be sampled.</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a9dbb56e76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a9dbb56e76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As stated before MapReduce is a computing model designed for processing large data sets on server clusters. Every MapReduce program defines two functions which are like two phases of execution. In the map phase the input data is split into a set of blocks in which the map function is used. In the reduce phase the framework gathers all the intermediate values from the first phase and puts them through reduce tasks to produce the output.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a9dbb56e76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a9dbb56e76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Hadoop is one of the more popular implementations of MapReduce. It has two main parts: Hadoop Distributed File System or HDFS and Hadoop MapReduce Framework. HDFS organizes files across several local disks of servers. There are four processes that make up the framework, NameNode, DataNode, JobTracker, and TaskTracker. NameNode keeps the location of each data block. DataNode provides access to each data block through the server. JobTracker manages job execution by communicating to the first process. It will then decide which server to execute the job on, usually the server with the data locally on it if there are slots available. TaskTracker starts the tasks assigned to it and monitors their execution time. That is a basic overview of how the whole system works. I’ll hand it off to Bryce to get more into the specifics of the error bounds.</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a9b541a13c_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a9b541a13c_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Before we look at any results of this method, we first have to understand how the authors tested this method of approximation, and their methodology of using MapReduce. </a:t>
            </a:r>
            <a:endParaRPr/>
          </a:p>
          <a:p>
            <a:pPr marL="0" lvl="0" indent="0" algn="l" rtl="0">
              <a:spcBef>
                <a:spcPts val="0"/>
              </a:spcBef>
              <a:spcAft>
                <a:spcPts val="0"/>
              </a:spcAft>
              <a:buNone/>
            </a:pPr>
            <a:endParaRPr/>
          </a:p>
          <a:p>
            <a:pPr marL="0" lvl="0" indent="0" algn="l" rtl="0">
              <a:spcBef>
                <a:spcPts val="0"/>
              </a:spcBef>
              <a:spcAft>
                <a:spcPts val="0"/>
              </a:spcAft>
              <a:buNone/>
            </a:pPr>
            <a:r>
              <a:rPr lang="en"/>
              <a:t>The authors determined their best method of approximation would be multi-stage sampling, and to test the sampling itself, they used 4 common math functions. These functions were used to rigorously estimate the error bounds for incoming input data.</a:t>
            </a:r>
            <a:endParaRPr/>
          </a:p>
          <a:p>
            <a:pPr marL="0" lvl="0" indent="0" algn="l" rtl="0">
              <a:spcBef>
                <a:spcPts val="0"/>
              </a:spcBef>
              <a:spcAft>
                <a:spcPts val="0"/>
              </a:spcAft>
              <a:buNone/>
            </a:pPr>
            <a:endParaRPr/>
          </a:p>
          <a:p>
            <a:pPr marL="0" lvl="0" indent="0" algn="l" rtl="0">
              <a:spcBef>
                <a:spcPts val="0"/>
              </a:spcBef>
              <a:spcAft>
                <a:spcPts val="0"/>
              </a:spcAft>
              <a:buNone/>
            </a:pPr>
            <a:r>
              <a:rPr lang="en"/>
              <a:t>The authors wanted to make this easy to understand, so for all of their examples in this paper, and the ones I will show you, the maximum stages for a sample will be 2. In reality, the authors mentioned that there could be many sampling stages.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a9b541a13c_2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a9b541a13c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While the math in this paper is relatively difficult, this is the one part that is the most important. I promise, I tried to limit the math as much as possible to not bore you.</a:t>
            </a:r>
            <a:endParaRPr/>
          </a:p>
          <a:p>
            <a:pPr marL="0" lvl="0" indent="0" algn="l" rtl="0">
              <a:spcBef>
                <a:spcPts val="0"/>
              </a:spcBef>
              <a:spcAft>
                <a:spcPts val="0"/>
              </a:spcAft>
              <a:buNone/>
            </a:pPr>
            <a:endParaRPr/>
          </a:p>
          <a:p>
            <a:pPr marL="0" lvl="0" indent="0" algn="l" rtl="0">
              <a:spcBef>
                <a:spcPts val="0"/>
              </a:spcBef>
              <a:spcAft>
                <a:spcPts val="0"/>
              </a:spcAft>
              <a:buNone/>
            </a:pPr>
            <a:r>
              <a:rPr lang="en"/>
              <a:t>The math equation shown on this page is a two-stage sampling of approximate sum equation. The term v-i-j represents the individual unit inside of a cluster, and that term is summed with others in that selected cluster. And then all of the clusters are summed together afterwards. The approximation comes from the fact that we are not summing ALL of the units in the clusters, nor are we summing ALL of the clusters in the population. It’s pretty much just a samples of samples added together.</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509632"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255200" y="592"/>
              <a:ext cx="1741500" cy="10443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905395" y="592"/>
              <a:ext cx="1741500" cy="1044300"/>
            </a:xfrm>
            <a:prstGeom prst="parallelogram">
              <a:avLst>
                <a:gd name="adj" fmla="val 153193"/>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7279439"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6917201" y="0"/>
              <a:ext cx="1503300" cy="863400"/>
            </a:xfrm>
            <a:prstGeom prst="parallelogram">
              <a:avLst>
                <a:gd name="adj" fmla="val 158024"/>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2"/>
          <p:cNvSpPr txBox="1">
            <a:spLocks noGrp="1"/>
          </p:cNvSpPr>
          <p:nvPr>
            <p:ph type="ctrTitle"/>
          </p:nvPr>
        </p:nvSpPr>
        <p:spPr>
          <a:xfrm>
            <a:off x="1858703" y="1822833"/>
            <a:ext cx="5361300" cy="1448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35" name="Google Shape;35;p2"/>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36" name="Google Shape;36;p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 name="Google Shape;119;p11"/>
          <p:cNvSpPr txBox="1">
            <a:spLocks noGrp="1"/>
          </p:cNvSpPr>
          <p:nvPr>
            <p:ph type="title" hasCustomPrompt="1"/>
          </p:nvPr>
        </p:nvSpPr>
        <p:spPr>
          <a:xfrm>
            <a:off x="1385850" y="1383850"/>
            <a:ext cx="6372300" cy="13797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a:spLocks noGrp="1"/>
          </p:cNvSpPr>
          <p:nvPr>
            <p:ph type="body" idx="1"/>
          </p:nvPr>
        </p:nvSpPr>
        <p:spPr>
          <a:xfrm>
            <a:off x="1385850" y="2863850"/>
            <a:ext cx="6372300" cy="641100"/>
          </a:xfrm>
          <a:prstGeom prst="rect">
            <a:avLst/>
          </a:prstGeom>
        </p:spPr>
        <p:txBody>
          <a:bodyPr spcFirstLastPara="1" wrap="square" lIns="91425" tIns="91425" rIns="91425" bIns="91425" anchor="t" anchorCtr="0">
            <a:noAutofit/>
          </a:bodyPr>
          <a:lstStyle>
            <a:lvl1pPr marL="457200" lvl="0" indent="-311150" algn="ctr">
              <a:spcBef>
                <a:spcPts val="0"/>
              </a:spcBef>
              <a:spcAft>
                <a:spcPts val="0"/>
              </a:spcAft>
              <a:buSzPts val="1300"/>
              <a:buChar char="●"/>
              <a:defRPr/>
            </a:lvl1pPr>
            <a:lvl2pPr marL="914400" lvl="1" indent="-298450" algn="ctr">
              <a:spcBef>
                <a:spcPts val="1600"/>
              </a:spcBef>
              <a:spcAft>
                <a:spcPts val="0"/>
              </a:spcAft>
              <a:buSzPts val="1100"/>
              <a:buChar char="○"/>
              <a:defRPr/>
            </a:lvl2pPr>
            <a:lvl3pPr marL="1371600" lvl="2" indent="-298450" algn="ctr">
              <a:spcBef>
                <a:spcPts val="1600"/>
              </a:spcBef>
              <a:spcAft>
                <a:spcPts val="0"/>
              </a:spcAft>
              <a:buSzPts val="1100"/>
              <a:buChar char="■"/>
              <a:defRPr/>
            </a:lvl3pPr>
            <a:lvl4pPr marL="1828800" lvl="3" indent="-298450" algn="ctr">
              <a:spcBef>
                <a:spcPts val="1600"/>
              </a:spcBef>
              <a:spcAft>
                <a:spcPts val="0"/>
              </a:spcAft>
              <a:buSzPts val="1100"/>
              <a:buChar char="●"/>
              <a:defRPr/>
            </a:lvl4pPr>
            <a:lvl5pPr marL="2286000" lvl="4" indent="-298450" algn="ctr">
              <a:spcBef>
                <a:spcPts val="1600"/>
              </a:spcBef>
              <a:spcAft>
                <a:spcPts val="0"/>
              </a:spcAft>
              <a:buSzPts val="1100"/>
              <a:buChar char="○"/>
              <a:defRPr/>
            </a:lvl5pPr>
            <a:lvl6pPr marL="2743200" lvl="5" indent="-298450" algn="ctr">
              <a:spcBef>
                <a:spcPts val="1600"/>
              </a:spcBef>
              <a:spcAft>
                <a:spcPts val="0"/>
              </a:spcAft>
              <a:buSzPts val="1100"/>
              <a:buChar char="■"/>
              <a:defRPr/>
            </a:lvl6pPr>
            <a:lvl7pPr marL="3200400" lvl="6" indent="-298450" algn="ctr">
              <a:spcBef>
                <a:spcPts val="1600"/>
              </a:spcBef>
              <a:spcAft>
                <a:spcPts val="0"/>
              </a:spcAft>
              <a:buSzPts val="1100"/>
              <a:buChar char="●"/>
              <a:defRPr/>
            </a:lvl7pPr>
            <a:lvl8pPr marL="3657600" lvl="7" indent="-298450" algn="ctr">
              <a:spcBef>
                <a:spcPts val="1600"/>
              </a:spcBef>
              <a:spcAft>
                <a:spcPts val="0"/>
              </a:spcAft>
              <a:buSzPts val="1100"/>
              <a:buChar char="○"/>
              <a:defRPr/>
            </a:lvl8pPr>
            <a:lvl9pPr marL="4114800" lvl="8" indent="-298450" algn="ctr">
              <a:spcBef>
                <a:spcPts val="1600"/>
              </a:spcBef>
              <a:spcAft>
                <a:spcPts val="1600"/>
              </a:spcAft>
              <a:buSzPts val="1100"/>
              <a:buChar char="■"/>
              <a:defRPr/>
            </a:lvl9pPr>
          </a:lstStyle>
          <a:p>
            <a:endParaRPr/>
          </a:p>
        </p:txBody>
      </p:sp>
      <p:sp>
        <p:nvSpPr>
          <p:cNvPr id="121" name="Google Shape;121;p11"/>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2"/>
        <p:cNvGrpSpPr/>
        <p:nvPr/>
      </p:nvGrpSpPr>
      <p:grpSpPr>
        <a:xfrm>
          <a:off x="0" y="0"/>
          <a:ext cx="0" cy="0"/>
          <a:chOff x="0" y="0"/>
          <a:chExt cx="0" cy="0"/>
        </a:xfrm>
      </p:grpSpPr>
      <p:sp>
        <p:nvSpPr>
          <p:cNvPr id="123" name="Google Shape;123;p12"/>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3"/>
            <p:cNvSpPr/>
            <p:nvPr/>
          </p:nvSpPr>
          <p:spPr>
            <a:xfrm>
              <a:off x="7279439"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3"/>
            <p:cNvSpPr/>
            <p:nvPr/>
          </p:nvSpPr>
          <p:spPr>
            <a:xfrm>
              <a:off x="6917201" y="0"/>
              <a:ext cx="1503300" cy="863400"/>
            </a:xfrm>
            <a:prstGeom prst="parallelogram">
              <a:avLst>
                <a:gd name="adj" fmla="val 158024"/>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3"/>
            <p:cNvSpPr/>
            <p:nvPr/>
          </p:nvSpPr>
          <p:spPr>
            <a:xfrm>
              <a:off x="7279439"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3"/>
            <p:cNvSpPr/>
            <p:nvPr/>
          </p:nvSpPr>
          <p:spPr>
            <a:xfrm>
              <a:off x="6917201" y="0"/>
              <a:ext cx="1503300" cy="863400"/>
            </a:xfrm>
            <a:prstGeom prst="parallelogram">
              <a:avLst>
                <a:gd name="adj" fmla="val 158024"/>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47;p3"/>
          <p:cNvSpPr txBox="1">
            <a:spLocks noGrp="1"/>
          </p:cNvSpPr>
          <p:nvPr>
            <p:ph type="title"/>
          </p:nvPr>
        </p:nvSpPr>
        <p:spPr>
          <a:xfrm>
            <a:off x="1888684" y="1746100"/>
            <a:ext cx="5377500" cy="16461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a:endParaRPr/>
          </a:p>
        </p:txBody>
      </p:sp>
      <p:sp>
        <p:nvSpPr>
          <p:cNvPr id="48" name="Google Shape;48;p3"/>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54" name="Google Shape;54;p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5" name="Google Shape;55;p4"/>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1" name="Google Shape;61;p5"/>
          <p:cNvSpPr txBox="1">
            <a:spLocks noGrp="1"/>
          </p:cNvSpPr>
          <p:nvPr>
            <p:ph type="body" idx="1"/>
          </p:nvPr>
        </p:nvSpPr>
        <p:spPr>
          <a:xfrm>
            <a:off x="819150"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2" name="Google Shape;62;p5"/>
          <p:cNvSpPr txBox="1">
            <a:spLocks noGrp="1"/>
          </p:cNvSpPr>
          <p:nvPr>
            <p:ph type="body" idx="2"/>
          </p:nvPr>
        </p:nvSpPr>
        <p:spPr>
          <a:xfrm>
            <a:off x="4638675" y="1990725"/>
            <a:ext cx="3686100" cy="2448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63" name="Google Shape;63;p5"/>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69" name="Google Shape;69;p6"/>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p:nvPr/>
        </p:nvSpPr>
        <p:spPr>
          <a:xfrm>
            <a:off x="31" y="2824500"/>
            <a:ext cx="7370400" cy="23190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7"/>
          <p:cNvSpPr txBox="1">
            <a:spLocks noGrp="1"/>
          </p:cNvSpPr>
          <p:nvPr>
            <p:ph type="title"/>
          </p:nvPr>
        </p:nvSpPr>
        <p:spPr>
          <a:xfrm>
            <a:off x="819150" y="845600"/>
            <a:ext cx="3709200" cy="1383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75" name="Google Shape;75;p7"/>
          <p:cNvSpPr txBox="1">
            <a:spLocks noGrp="1"/>
          </p:cNvSpPr>
          <p:nvPr>
            <p:ph type="body" idx="1"/>
          </p:nvPr>
        </p:nvSpPr>
        <p:spPr>
          <a:xfrm>
            <a:off x="830700" y="2319050"/>
            <a:ext cx="3709200" cy="21198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6" name="Google Shape;76;p7"/>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a:off x="4093430"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a:off x="3961956" y="4383950"/>
              <a:ext cx="897600" cy="548700"/>
            </a:xfrm>
            <a:prstGeom prst="parallelogram">
              <a:avLst>
                <a:gd name="adj" fmla="val 153193"/>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a:off x="7279439"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a:off x="6917201" y="0"/>
              <a:ext cx="1503300" cy="863400"/>
            </a:xfrm>
            <a:prstGeom prst="parallelogram">
              <a:avLst>
                <a:gd name="adj" fmla="val 158024"/>
              </a:avLst>
            </a:pr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8"/>
            <p:cNvSpPr/>
            <p:nvPr/>
          </p:nvSpPr>
          <p:spPr>
            <a:xfrm>
              <a:off x="7279439"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8"/>
            <p:cNvSpPr/>
            <p:nvPr/>
          </p:nvSpPr>
          <p:spPr>
            <a:xfrm>
              <a:off x="6917201" y="0"/>
              <a:ext cx="1503300" cy="863400"/>
            </a:xfrm>
            <a:prstGeom prst="parallelogram">
              <a:avLst>
                <a:gd name="adj" fmla="val 158024"/>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 name="Google Shape;93;p8"/>
          <p:cNvSpPr txBox="1">
            <a:spLocks noGrp="1"/>
          </p:cNvSpPr>
          <p:nvPr>
            <p:ph type="title"/>
          </p:nvPr>
        </p:nvSpPr>
        <p:spPr>
          <a:xfrm>
            <a:off x="1393929" y="1301146"/>
            <a:ext cx="6366900" cy="2539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a:endParaRPr/>
          </a:p>
        </p:txBody>
      </p:sp>
      <p:sp>
        <p:nvSpPr>
          <p:cNvPr id="94" name="Google Shape;94;p8"/>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9"/>
          <p:cNvSpPr txBox="1">
            <a:spLocks noGrp="1"/>
          </p:cNvSpPr>
          <p:nvPr>
            <p:ph type="title"/>
          </p:nvPr>
        </p:nvSpPr>
        <p:spPr>
          <a:xfrm>
            <a:off x="819150" y="845600"/>
            <a:ext cx="6424200" cy="7050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00" name="Google Shape;100;p9"/>
          <p:cNvSpPr txBox="1">
            <a:spLocks noGrp="1"/>
          </p:cNvSpPr>
          <p:nvPr>
            <p:ph type="subTitle" idx="1"/>
          </p:nvPr>
        </p:nvSpPr>
        <p:spPr>
          <a:xfrm>
            <a:off x="819150" y="1550700"/>
            <a:ext cx="5859900" cy="393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a:endParaRPr/>
          </a:p>
        </p:txBody>
      </p:sp>
      <p:sp>
        <p:nvSpPr>
          <p:cNvPr id="101" name="Google Shape;101;p9"/>
          <p:cNvSpPr txBox="1">
            <a:spLocks noGrp="1"/>
          </p:cNvSpPr>
          <p:nvPr>
            <p:ph type="body" idx="2"/>
          </p:nvPr>
        </p:nvSpPr>
        <p:spPr>
          <a:xfrm>
            <a:off x="819150" y="2467050"/>
            <a:ext cx="5859900" cy="209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2" name="Google Shape;102;p9"/>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0"/>
          <p:cNvSpPr txBox="1">
            <a:spLocks noGrp="1"/>
          </p:cNvSpPr>
          <p:nvPr>
            <p:ph type="body" idx="1"/>
          </p:nvPr>
        </p:nvSpPr>
        <p:spPr>
          <a:xfrm>
            <a:off x="328025" y="4163500"/>
            <a:ext cx="7415100" cy="605100"/>
          </a:xfrm>
          <a:prstGeom prst="rect">
            <a:avLst/>
          </a:prstGeom>
        </p:spPr>
        <p:txBody>
          <a:bodyPr spcFirstLastPara="1" wrap="square" lIns="91425" tIns="91425" rIns="91425" bIns="91425" anchor="b" anchorCtr="0">
            <a:noAutofit/>
          </a:bodyPr>
          <a:lstStyle>
            <a:lvl1pPr marL="457200" lvl="0" indent="-228600">
              <a:lnSpc>
                <a:spcPct val="100000"/>
              </a:lnSpc>
              <a:spcBef>
                <a:spcPts val="0"/>
              </a:spcBef>
              <a:spcAft>
                <a:spcPts val="0"/>
              </a:spcAft>
              <a:buSzPts val="1300"/>
              <a:buNone/>
              <a:defRPr/>
            </a:lvl1pPr>
          </a:lstStyle>
          <a:p>
            <a:endParaRPr/>
          </a:p>
        </p:txBody>
      </p:sp>
      <p:sp>
        <p:nvSpPr>
          <p:cNvPr id="108" name="Google Shape;108;p10"/>
          <p:cNvSpPr txBox="1">
            <a:spLocks noGrp="1"/>
          </p:cNvSpPr>
          <p:nvPr>
            <p:ph type="sldNum" idx="12"/>
          </p:nvPr>
        </p:nvSpPr>
        <p:spPr>
          <a:xfrm>
            <a:off x="8390734" y="4543668"/>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a:endParaRPr/>
          </a:p>
        </p:txBody>
      </p:sp>
      <p:sp>
        <p:nvSpPr>
          <p:cNvPr id="7" name="Google Shape;7;p1"/>
          <p:cNvSpPr txBox="1">
            <a:spLocks noGrp="1"/>
          </p:cNvSpPr>
          <p:nvPr>
            <p:ph type="body" idx="1"/>
          </p:nvPr>
        </p:nvSpPr>
        <p:spPr>
          <a:xfrm>
            <a:off x="311700" y="1152475"/>
            <a:ext cx="8520600" cy="3391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marL="914400" lvl="1"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marL="1371600" lvl="2"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marL="1828800" lvl="3"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marL="2286000" lvl="4"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marL="2743200" lvl="5"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marL="3200400" lvl="6"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marL="3657600" lvl="7" indent="-298450">
              <a:lnSpc>
                <a:spcPct val="115000"/>
              </a:lnSpc>
              <a:spcBef>
                <a:spcPts val="160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marL="4114800" lvl="8" indent="-298450">
              <a:lnSpc>
                <a:spcPct val="115000"/>
              </a:lnSpc>
              <a:spcBef>
                <a:spcPts val="1600"/>
              </a:spcBef>
              <a:spcAft>
                <a:spcPts val="1600"/>
              </a:spcAft>
              <a:buClr>
                <a:schemeClr val="dk2"/>
              </a:buClr>
              <a:buSzPts val="1100"/>
              <a:buFont typeface="Calibri"/>
              <a:buChar char="■"/>
              <a:defRPr sz="1100">
                <a:solidFill>
                  <a:schemeClr val="dk2"/>
                </a:solidFill>
                <a:latin typeface="Calibri"/>
                <a:ea typeface="Calibri"/>
                <a:cs typeface="Calibri"/>
                <a:sym typeface="Calibri"/>
              </a:defRPr>
            </a:lvl9pPr>
          </a:lstStyle>
          <a:p>
            <a:endParaRPr/>
          </a:p>
        </p:txBody>
      </p:sp>
      <p:sp>
        <p:nvSpPr>
          <p:cNvPr id="8" name="Google Shape;8;p1"/>
          <p:cNvSpPr txBox="1">
            <a:spLocks noGrp="1"/>
          </p:cNvSpPr>
          <p:nvPr>
            <p:ph type="sldNum" idx="12"/>
          </p:nvPr>
        </p:nvSpPr>
        <p:spPr>
          <a:xfrm>
            <a:off x="8390734" y="4543668"/>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13"/>
          <p:cNvSpPr txBox="1">
            <a:spLocks noGrp="1"/>
          </p:cNvSpPr>
          <p:nvPr>
            <p:ph type="ctrTitle"/>
          </p:nvPr>
        </p:nvSpPr>
        <p:spPr>
          <a:xfrm>
            <a:off x="2411600" y="1164713"/>
            <a:ext cx="4255500" cy="1872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ApproxHadoop: Bringing Approximations to MapReduce Frameworks </a:t>
            </a:r>
            <a:endParaRPr/>
          </a:p>
        </p:txBody>
      </p:sp>
      <p:sp>
        <p:nvSpPr>
          <p:cNvPr id="129" name="Google Shape;129;p13"/>
          <p:cNvSpPr txBox="1">
            <a:spLocks noGrp="1"/>
          </p:cNvSpPr>
          <p:nvPr>
            <p:ph type="subTitle" idx="1"/>
          </p:nvPr>
        </p:nvSpPr>
        <p:spPr>
          <a:xfrm>
            <a:off x="1858700" y="3413158"/>
            <a:ext cx="5361300" cy="52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Inigo Goiri,  Ricardo Bianchini, Santosh Nagarakatte, Thu D. Nguyen</a:t>
            </a:r>
            <a:endParaRPr/>
          </a:p>
        </p:txBody>
      </p:sp>
      <p:sp>
        <p:nvSpPr>
          <p:cNvPr id="130" name="Google Shape;130;p13"/>
          <p:cNvSpPr txBox="1"/>
          <p:nvPr/>
        </p:nvSpPr>
        <p:spPr>
          <a:xfrm>
            <a:off x="4041325" y="4582225"/>
            <a:ext cx="5517000" cy="643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Calibri"/>
                <a:ea typeface="Calibri"/>
                <a:cs typeface="Calibri"/>
                <a:sym typeface="Calibri"/>
              </a:rPr>
              <a:t>Presented by: Dunyea Grant, Bryce Herrera, and Natalie Franklin</a:t>
            </a:r>
            <a:endParaRPr>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MapReduce with Two Stage Sampling</a:t>
            </a:r>
            <a:endParaRPr/>
          </a:p>
        </p:txBody>
      </p:sp>
      <p:sp>
        <p:nvSpPr>
          <p:cNvPr id="185" name="Google Shape;185;p22"/>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To use two stage sampling with MapReduce, the authors matched each value of the two stage sampling function to a respective component in MapReduce.</a:t>
            </a:r>
            <a:endParaRPr/>
          </a:p>
          <a:p>
            <a:pPr marL="457200" lvl="0" indent="-311150" algn="l" rtl="0">
              <a:spcBef>
                <a:spcPts val="0"/>
              </a:spcBef>
              <a:spcAft>
                <a:spcPts val="0"/>
              </a:spcAft>
              <a:buSzPts val="1300"/>
              <a:buChar char="●"/>
            </a:pPr>
            <a:r>
              <a:rPr lang="en"/>
              <a:t>An approximate computation would be able to be performed by executing a smaller set of randomly chosen inputs as well as group assignments (‘Map tasks’ in the MapReduce lingo). </a:t>
            </a:r>
            <a:endParaRPr/>
          </a:p>
          <a:p>
            <a:pPr marL="457200" lvl="0" indent="-311150" algn="l" rtl="0">
              <a:spcBef>
                <a:spcPts val="0"/>
              </a:spcBef>
              <a:spcAft>
                <a:spcPts val="0"/>
              </a:spcAft>
              <a:buSzPts val="1300"/>
              <a:buChar char="●"/>
            </a:pPr>
            <a:r>
              <a:rPr lang="en"/>
              <a:t>Using the two-stage sampling equations below, we would be able to break down the Reduce phase of MapReduce into mathematical processes. </a:t>
            </a:r>
            <a:endParaRPr/>
          </a:p>
        </p:txBody>
      </p:sp>
      <p:pic>
        <p:nvPicPr>
          <p:cNvPr id="186" name="Google Shape;186;p22"/>
          <p:cNvPicPr preferRelativeResize="0"/>
          <p:nvPr/>
        </p:nvPicPr>
        <p:blipFill>
          <a:blip r:embed="rId3">
            <a:alphaModFix/>
          </a:blip>
          <a:stretch>
            <a:fillRect/>
          </a:stretch>
        </p:blipFill>
        <p:spPr>
          <a:xfrm>
            <a:off x="1435725" y="3855363"/>
            <a:ext cx="1924050" cy="676275"/>
          </a:xfrm>
          <a:prstGeom prst="rect">
            <a:avLst/>
          </a:prstGeom>
          <a:noFill/>
          <a:ln>
            <a:noFill/>
          </a:ln>
        </p:spPr>
      </p:pic>
      <p:pic>
        <p:nvPicPr>
          <p:cNvPr id="187" name="Google Shape;187;p22"/>
          <p:cNvPicPr preferRelativeResize="0"/>
          <p:nvPr/>
        </p:nvPicPr>
        <p:blipFill>
          <a:blip r:embed="rId4">
            <a:alphaModFix/>
          </a:blip>
          <a:stretch>
            <a:fillRect/>
          </a:stretch>
        </p:blipFill>
        <p:spPr>
          <a:xfrm>
            <a:off x="5544125" y="3855363"/>
            <a:ext cx="2000250" cy="619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3"/>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Overall Structure</a:t>
            </a:r>
            <a:endParaRPr/>
          </a:p>
        </p:txBody>
      </p:sp>
      <p:pic>
        <p:nvPicPr>
          <p:cNvPr id="193" name="Google Shape;193;p23"/>
          <p:cNvPicPr preferRelativeResize="0"/>
          <p:nvPr/>
        </p:nvPicPr>
        <p:blipFill>
          <a:blip r:embed="rId3">
            <a:alphaModFix/>
          </a:blip>
          <a:stretch>
            <a:fillRect/>
          </a:stretch>
        </p:blipFill>
        <p:spPr>
          <a:xfrm>
            <a:off x="2095325" y="1420400"/>
            <a:ext cx="4953350" cy="36762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Potential Issues with Two-Stage Sampling</a:t>
            </a:r>
            <a:endParaRPr/>
          </a:p>
        </p:txBody>
      </p:sp>
      <p:sp>
        <p:nvSpPr>
          <p:cNvPr id="199" name="Google Shape;199;p2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Input data could not have associated values for intermediate terms</a:t>
            </a:r>
            <a:endParaRPr sz="1400"/>
          </a:p>
          <a:p>
            <a:pPr marL="914400" lvl="1" indent="-304800" algn="l" rtl="0">
              <a:spcBef>
                <a:spcPts val="0"/>
              </a:spcBef>
              <a:spcAft>
                <a:spcPts val="0"/>
              </a:spcAft>
              <a:buSzPts val="1200"/>
              <a:buChar char="○"/>
            </a:pPr>
            <a:r>
              <a:rPr lang="en" sz="1200"/>
              <a:t>Could be two separate issues:</a:t>
            </a:r>
            <a:endParaRPr sz="1200"/>
          </a:p>
          <a:p>
            <a:pPr marL="1371600" lvl="2" indent="-304800" algn="l" rtl="0">
              <a:spcBef>
                <a:spcPts val="0"/>
              </a:spcBef>
              <a:spcAft>
                <a:spcPts val="0"/>
              </a:spcAft>
              <a:buSzPts val="1200"/>
              <a:buChar char="■"/>
            </a:pPr>
            <a:r>
              <a:rPr lang="en" sz="1200"/>
              <a:t>Missing values could be 0</a:t>
            </a:r>
            <a:endParaRPr sz="1200"/>
          </a:p>
          <a:p>
            <a:pPr marL="1371600" lvl="2" indent="-304800" algn="l" rtl="0">
              <a:spcBef>
                <a:spcPts val="0"/>
              </a:spcBef>
              <a:spcAft>
                <a:spcPts val="0"/>
              </a:spcAft>
              <a:buSzPts val="1200"/>
              <a:buChar char="■"/>
            </a:pPr>
            <a:r>
              <a:rPr lang="en" sz="1200"/>
              <a:t>There is no longer a defined set for this value (the data items were filtered out)</a:t>
            </a:r>
            <a:endParaRPr sz="1200"/>
          </a:p>
          <a:p>
            <a:pPr marL="457200" lvl="0" indent="-317500" algn="l" rtl="0">
              <a:spcBef>
                <a:spcPts val="0"/>
              </a:spcBef>
              <a:spcAft>
                <a:spcPts val="0"/>
              </a:spcAft>
              <a:buSzPts val="1400"/>
              <a:buChar char="●"/>
            </a:pPr>
            <a:r>
              <a:rPr lang="en" sz="1400"/>
              <a:t>Solution:</a:t>
            </a:r>
            <a:endParaRPr sz="1400"/>
          </a:p>
          <a:p>
            <a:pPr marL="914400" lvl="1" indent="-304800" algn="l" rtl="0">
              <a:spcBef>
                <a:spcPts val="0"/>
              </a:spcBef>
              <a:spcAft>
                <a:spcPts val="0"/>
              </a:spcAft>
              <a:buSzPts val="1200"/>
              <a:buChar char="○"/>
            </a:pPr>
            <a:r>
              <a:rPr lang="en" sz="1200"/>
              <a:t>Only consider the first issue as a possibility, and consider these missing values as 0</a:t>
            </a:r>
            <a:endParaRPr sz="1200"/>
          </a:p>
          <a:p>
            <a:pPr marL="914400" lvl="1" indent="-304800" algn="l" rtl="0">
              <a:spcBef>
                <a:spcPts val="0"/>
              </a:spcBef>
              <a:spcAft>
                <a:spcPts val="0"/>
              </a:spcAft>
              <a:buSzPts val="1200"/>
              <a:buChar char="○"/>
            </a:pPr>
            <a:r>
              <a:rPr lang="en" sz="1200"/>
              <a:t>Potentially create “Three-Stage Sampling”</a:t>
            </a:r>
            <a:endParaRPr sz="1200"/>
          </a:p>
          <a:p>
            <a:pPr marL="1371600" lvl="2" indent="-304800" algn="l" rtl="0">
              <a:spcBef>
                <a:spcPts val="0"/>
              </a:spcBef>
              <a:spcAft>
                <a:spcPts val="0"/>
              </a:spcAft>
              <a:buSzPts val="1200"/>
              <a:buChar char="■"/>
            </a:pPr>
            <a:r>
              <a:rPr lang="en" sz="1200"/>
              <a:t>Three-Stage Sampling creates an intermediate grouping to relate these data items to. Comes with its own issues if we miss the generation of intermediate keys.</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ApproxHadoop</a:t>
            </a:r>
            <a:endParaRPr/>
          </a:p>
        </p:txBody>
      </p:sp>
      <p:sp>
        <p:nvSpPr>
          <p:cNvPr id="205" name="Google Shape;205;p2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ApproxHadoop provides a set of pre-defined functions that can be used by programmers, as well as pre-defined map templates and reduce functions via classes</a:t>
            </a:r>
            <a:endParaRPr sz="1400"/>
          </a:p>
          <a:p>
            <a:pPr marL="457200" lvl="0" indent="-317500" algn="l" rtl="0">
              <a:spcBef>
                <a:spcPts val="0"/>
              </a:spcBef>
              <a:spcAft>
                <a:spcPts val="0"/>
              </a:spcAft>
              <a:buSzPts val="1400"/>
              <a:buChar char="●"/>
            </a:pPr>
            <a:r>
              <a:rPr lang="en" sz="1400"/>
              <a:t>These classes perform the approximate algorithm by:</a:t>
            </a:r>
            <a:endParaRPr sz="1400"/>
          </a:p>
          <a:p>
            <a:pPr marL="914400" lvl="1" indent="-317500" algn="l" rtl="0">
              <a:spcBef>
                <a:spcPts val="0"/>
              </a:spcBef>
              <a:spcAft>
                <a:spcPts val="0"/>
              </a:spcAft>
              <a:buSzPts val="1400"/>
              <a:buChar char="○"/>
            </a:pPr>
            <a:r>
              <a:rPr lang="en" sz="1400"/>
              <a:t>Collecting the Data</a:t>
            </a:r>
            <a:endParaRPr sz="1400"/>
          </a:p>
          <a:p>
            <a:pPr marL="914400" lvl="1" indent="-317500" algn="l" rtl="0">
              <a:spcBef>
                <a:spcPts val="0"/>
              </a:spcBef>
              <a:spcAft>
                <a:spcPts val="0"/>
              </a:spcAft>
              <a:buSzPts val="1400"/>
              <a:buChar char="○"/>
            </a:pPr>
            <a:r>
              <a:rPr lang="en" sz="1400"/>
              <a:t>Perform the reduction</a:t>
            </a:r>
            <a:endParaRPr sz="1400"/>
          </a:p>
          <a:p>
            <a:pPr marL="914400" lvl="1" indent="-317500" algn="l" rtl="0">
              <a:spcBef>
                <a:spcPts val="0"/>
              </a:spcBef>
              <a:spcAft>
                <a:spcPts val="0"/>
              </a:spcAft>
              <a:buSzPts val="1400"/>
              <a:buChar char="○"/>
            </a:pPr>
            <a:r>
              <a:rPr lang="en" sz="1400"/>
              <a:t>Estimate the final values and confidence intervals</a:t>
            </a:r>
            <a:endParaRPr sz="1400"/>
          </a:p>
          <a:p>
            <a:pPr marL="914400" lvl="1" indent="-317500" algn="l" rtl="0">
              <a:spcBef>
                <a:spcPts val="0"/>
              </a:spcBef>
              <a:spcAft>
                <a:spcPts val="0"/>
              </a:spcAft>
              <a:buSzPts val="1400"/>
              <a:buChar char="○"/>
            </a:pPr>
            <a:r>
              <a:rPr lang="en" sz="1400"/>
              <a:t>Output approximated results</a:t>
            </a:r>
            <a:endParaRPr sz="1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26"/>
          <p:cNvSpPr txBox="1">
            <a:spLocks noGrp="1"/>
          </p:cNvSpPr>
          <p:nvPr>
            <p:ph type="title"/>
          </p:nvPr>
        </p:nvSpPr>
        <p:spPr>
          <a:xfrm>
            <a:off x="1342125" y="59857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ApproxHadoop </a:t>
            </a:r>
            <a:r>
              <a:rPr lang="en" sz="1400"/>
              <a:t>(cont)</a:t>
            </a:r>
            <a:endParaRPr sz="2200"/>
          </a:p>
        </p:txBody>
      </p:sp>
      <p:sp>
        <p:nvSpPr>
          <p:cNvPr id="211" name="Google Shape;211;p26"/>
          <p:cNvSpPr txBox="1">
            <a:spLocks noGrp="1"/>
          </p:cNvSpPr>
          <p:nvPr>
            <p:ph type="body" idx="1"/>
          </p:nvPr>
        </p:nvSpPr>
        <p:spPr>
          <a:xfrm>
            <a:off x="1303800" y="1990050"/>
            <a:ext cx="3017100" cy="2541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User must specify either:</a:t>
            </a:r>
            <a:endParaRPr sz="1400"/>
          </a:p>
          <a:p>
            <a:pPr marL="914400" lvl="1" indent="-317500" algn="l" rtl="0">
              <a:spcBef>
                <a:spcPts val="0"/>
              </a:spcBef>
              <a:spcAft>
                <a:spcPts val="0"/>
              </a:spcAft>
              <a:buSzPts val="1400"/>
              <a:buChar char="○"/>
            </a:pPr>
            <a:r>
              <a:rPr lang="en" sz="1400"/>
              <a:t>Percentage of Tasks that can be dropped</a:t>
            </a:r>
            <a:endParaRPr sz="1400"/>
          </a:p>
          <a:p>
            <a:pPr marL="914400" lvl="1" indent="-317500" algn="l" rtl="0">
              <a:spcBef>
                <a:spcPts val="0"/>
              </a:spcBef>
              <a:spcAft>
                <a:spcPts val="0"/>
              </a:spcAft>
              <a:buSzPts val="1400"/>
              <a:buChar char="○"/>
            </a:pPr>
            <a:r>
              <a:rPr lang="en" sz="1400"/>
              <a:t>Target Error Bound</a:t>
            </a:r>
            <a:endParaRPr sz="1400"/>
          </a:p>
          <a:p>
            <a:pPr marL="457200" lvl="0" indent="-317500" algn="l" rtl="0">
              <a:spcBef>
                <a:spcPts val="0"/>
              </a:spcBef>
              <a:spcAft>
                <a:spcPts val="0"/>
              </a:spcAft>
              <a:buSzPts val="1400"/>
              <a:buChar char="●"/>
            </a:pPr>
            <a:r>
              <a:rPr lang="en" sz="1400"/>
              <a:t>Example:</a:t>
            </a:r>
            <a:endParaRPr sz="1400"/>
          </a:p>
        </p:txBody>
      </p:sp>
      <p:pic>
        <p:nvPicPr>
          <p:cNvPr id="212" name="Google Shape;212;p26"/>
          <p:cNvPicPr preferRelativeResize="0"/>
          <p:nvPr/>
        </p:nvPicPr>
        <p:blipFill>
          <a:blip r:embed="rId3">
            <a:alphaModFix/>
          </a:blip>
          <a:stretch>
            <a:fillRect/>
          </a:stretch>
        </p:blipFill>
        <p:spPr>
          <a:xfrm>
            <a:off x="4763575" y="1597875"/>
            <a:ext cx="3368450" cy="27014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2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Framework for ApproxHadoop</a:t>
            </a:r>
            <a:endParaRPr/>
          </a:p>
        </p:txBody>
      </p:sp>
      <p:sp>
        <p:nvSpPr>
          <p:cNvPr id="218" name="Google Shape;218;p2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Input data sampling</a:t>
            </a:r>
            <a:endParaRPr sz="1400"/>
          </a:p>
          <a:p>
            <a:pPr marL="914400" lvl="1" indent="-317500" algn="l" rtl="0">
              <a:spcBef>
                <a:spcPts val="0"/>
              </a:spcBef>
              <a:spcAft>
                <a:spcPts val="0"/>
              </a:spcAft>
              <a:buSzPts val="1400"/>
              <a:buChar char="○"/>
            </a:pPr>
            <a:r>
              <a:rPr lang="en" sz="1400"/>
              <a:t>Produces a random sample from a data block</a:t>
            </a:r>
            <a:endParaRPr sz="1400"/>
          </a:p>
          <a:p>
            <a:pPr marL="457200" lvl="0" indent="-317500" algn="l" rtl="0">
              <a:spcBef>
                <a:spcPts val="0"/>
              </a:spcBef>
              <a:spcAft>
                <a:spcPts val="0"/>
              </a:spcAft>
              <a:buSzPts val="1400"/>
              <a:buChar char="●"/>
            </a:pPr>
            <a:r>
              <a:rPr lang="en" sz="1400"/>
              <a:t>Task Dropping</a:t>
            </a:r>
            <a:endParaRPr sz="1400"/>
          </a:p>
          <a:p>
            <a:pPr marL="914400" lvl="1" indent="-317500" algn="l" rtl="0">
              <a:spcBef>
                <a:spcPts val="0"/>
              </a:spcBef>
              <a:spcAft>
                <a:spcPts val="0"/>
              </a:spcAft>
              <a:buSzPts val="1400"/>
              <a:buChar char="○"/>
            </a:pPr>
            <a:r>
              <a:rPr lang="en" sz="1400"/>
              <a:t>Execute tasks in a random order</a:t>
            </a:r>
            <a:endParaRPr sz="1400"/>
          </a:p>
          <a:p>
            <a:pPr marL="914400" lvl="1" indent="-317500" algn="l" rtl="0">
              <a:spcBef>
                <a:spcPts val="0"/>
              </a:spcBef>
              <a:spcAft>
                <a:spcPts val="0"/>
              </a:spcAft>
              <a:buSzPts val="1400"/>
              <a:buChar char="○"/>
            </a:pPr>
            <a:r>
              <a:rPr lang="en" sz="1400"/>
              <a:t>Kill running maps that are taking too long without waiting for results</a:t>
            </a:r>
            <a:endParaRPr sz="1400"/>
          </a:p>
          <a:p>
            <a:pPr marL="457200" lvl="0" indent="-317500" algn="l" rtl="0">
              <a:spcBef>
                <a:spcPts val="0"/>
              </a:spcBef>
              <a:spcAft>
                <a:spcPts val="0"/>
              </a:spcAft>
              <a:buSzPts val="1400"/>
              <a:buChar char="●"/>
            </a:pPr>
            <a:r>
              <a:rPr lang="en" sz="1400"/>
              <a:t>Error Estimation</a:t>
            </a:r>
            <a:endParaRPr sz="1400"/>
          </a:p>
          <a:p>
            <a:pPr marL="914400" lvl="1" indent="-317500" algn="l" rtl="0">
              <a:spcBef>
                <a:spcPts val="0"/>
              </a:spcBef>
              <a:spcAft>
                <a:spcPts val="0"/>
              </a:spcAft>
              <a:buSzPts val="1400"/>
              <a:buChar char="○"/>
            </a:pPr>
            <a:r>
              <a:rPr lang="en" sz="1400"/>
              <a:t>Computes the data bounds across entire job</a:t>
            </a:r>
            <a:endParaRPr sz="1400"/>
          </a:p>
          <a:p>
            <a:pPr marL="457200" lvl="0" indent="-317500" algn="l" rtl="0">
              <a:spcBef>
                <a:spcPts val="0"/>
              </a:spcBef>
              <a:spcAft>
                <a:spcPts val="0"/>
              </a:spcAft>
              <a:buSzPts val="1400"/>
              <a:buChar char="●"/>
            </a:pPr>
            <a:r>
              <a:rPr lang="en" sz="1400"/>
              <a:t>Incremental Reduce Tasks</a:t>
            </a:r>
            <a:endParaRPr sz="1400"/>
          </a:p>
          <a:p>
            <a:pPr marL="914400" lvl="1" indent="-317500" algn="l" rtl="0">
              <a:spcBef>
                <a:spcPts val="0"/>
              </a:spcBef>
              <a:spcAft>
                <a:spcPts val="0"/>
              </a:spcAft>
              <a:buSzPts val="1400"/>
              <a:buChar char="○"/>
            </a:pPr>
            <a:r>
              <a:rPr lang="en" sz="1400"/>
              <a:t>Processes intermediate outputs at runtime to reduce tasks and process data</a:t>
            </a:r>
            <a:endParaRPr sz="140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Framework for ApproxHadoop</a:t>
            </a:r>
            <a:r>
              <a:rPr lang="en" sz="1400"/>
              <a:t> (example)</a:t>
            </a:r>
            <a:endParaRPr sz="1400"/>
          </a:p>
        </p:txBody>
      </p:sp>
      <p:pic>
        <p:nvPicPr>
          <p:cNvPr id="224" name="Google Shape;224;p28"/>
          <p:cNvPicPr preferRelativeResize="0"/>
          <p:nvPr/>
        </p:nvPicPr>
        <p:blipFill>
          <a:blip r:embed="rId3">
            <a:alphaModFix/>
          </a:blip>
          <a:stretch>
            <a:fillRect/>
          </a:stretch>
        </p:blipFill>
        <p:spPr>
          <a:xfrm>
            <a:off x="1829569" y="1322900"/>
            <a:ext cx="5727749" cy="37348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User Specifications</a:t>
            </a:r>
            <a:endParaRPr/>
          </a:p>
        </p:txBody>
      </p:sp>
      <p:sp>
        <p:nvSpPr>
          <p:cNvPr id="230" name="Google Shape;230;p29"/>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SzPts val="1600"/>
              <a:buChar char="●"/>
            </a:pPr>
            <a:r>
              <a:rPr lang="en" sz="1600"/>
              <a:t>The user specifies:</a:t>
            </a:r>
            <a:endParaRPr sz="1600"/>
          </a:p>
          <a:p>
            <a:pPr marL="914400" lvl="1" indent="-330200" algn="l" rtl="0">
              <a:spcBef>
                <a:spcPts val="0"/>
              </a:spcBef>
              <a:spcAft>
                <a:spcPts val="0"/>
              </a:spcAft>
              <a:buSzPts val="1600"/>
              <a:buChar char="○"/>
            </a:pPr>
            <a:r>
              <a:rPr lang="en" sz="1600"/>
              <a:t>The ratio of dropped/sampled map tasks</a:t>
            </a:r>
            <a:endParaRPr sz="1600"/>
          </a:p>
          <a:p>
            <a:pPr marL="914400" lvl="1" indent="-330200" algn="l" rtl="0">
              <a:spcBef>
                <a:spcPts val="0"/>
              </a:spcBef>
              <a:spcAft>
                <a:spcPts val="0"/>
              </a:spcAft>
              <a:buSzPts val="1600"/>
              <a:buChar char="○"/>
            </a:pPr>
            <a:r>
              <a:rPr lang="en" sz="1600"/>
              <a:t>The appropriate error bound</a:t>
            </a:r>
            <a:endParaRPr sz="1600"/>
          </a:p>
          <a:p>
            <a:pPr marL="914400" lvl="1" indent="-330200" algn="l" rtl="0">
              <a:spcBef>
                <a:spcPts val="0"/>
              </a:spcBef>
              <a:spcAft>
                <a:spcPts val="0"/>
              </a:spcAft>
              <a:buSzPts val="1600"/>
              <a:buChar char="○"/>
            </a:pPr>
            <a:r>
              <a:rPr lang="en" sz="1600"/>
              <a:t>If they would like the program to run smaller numbers of samples in their first iteration</a:t>
            </a:r>
            <a:endParaRPr sz="1600"/>
          </a:p>
          <a:p>
            <a:pPr marL="457200" lvl="0" indent="-330200" algn="l" rtl="0">
              <a:spcBef>
                <a:spcPts val="0"/>
              </a:spcBef>
              <a:spcAft>
                <a:spcPts val="0"/>
              </a:spcAft>
              <a:buSzPts val="1600"/>
              <a:buChar char="●"/>
            </a:pPr>
            <a:r>
              <a:rPr lang="en" sz="1600"/>
              <a:t>The Reducer:</a:t>
            </a:r>
            <a:endParaRPr sz="1600"/>
          </a:p>
          <a:p>
            <a:pPr marL="914400" lvl="1" indent="-330200" algn="l" rtl="0">
              <a:spcBef>
                <a:spcPts val="0"/>
              </a:spcBef>
              <a:spcAft>
                <a:spcPts val="0"/>
              </a:spcAft>
              <a:buSzPts val="1600"/>
              <a:buChar char="○"/>
            </a:pPr>
            <a:r>
              <a:rPr lang="en" sz="1600"/>
              <a:t>Transforms the data into a maxima/minima for extreme values</a:t>
            </a:r>
            <a:endParaRPr sz="1600"/>
          </a:p>
          <a:p>
            <a:pPr marL="914400" lvl="1" indent="-330200" algn="l" rtl="0">
              <a:spcBef>
                <a:spcPts val="0"/>
              </a:spcBef>
              <a:spcAft>
                <a:spcPts val="0"/>
              </a:spcAft>
              <a:buSzPts val="1600"/>
              <a:buChar char="○"/>
            </a:pPr>
            <a:r>
              <a:rPr lang="en" sz="1600"/>
              <a:t>Estimates the error bounds as each map completes</a:t>
            </a:r>
            <a:endParaRPr sz="16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Evaluation</a:t>
            </a:r>
            <a:endParaRPr/>
          </a:p>
        </p:txBody>
      </p:sp>
      <p:sp>
        <p:nvSpPr>
          <p:cNvPr id="236" name="Google Shape;236;p30"/>
          <p:cNvSpPr txBox="1">
            <a:spLocks noGrp="1"/>
          </p:cNvSpPr>
          <p:nvPr>
            <p:ph type="body" idx="1"/>
          </p:nvPr>
        </p:nvSpPr>
        <p:spPr>
          <a:xfrm>
            <a:off x="692975" y="1657850"/>
            <a:ext cx="5575500" cy="24141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Many different approximation applications with varying characteristics were used to evaluate the ApproxHadoop.</a:t>
            </a:r>
            <a:endParaRPr/>
          </a:p>
          <a:p>
            <a:pPr marL="457200" lvl="0" indent="-311150" algn="l" rtl="0">
              <a:spcBef>
                <a:spcPts val="0"/>
              </a:spcBef>
              <a:spcAft>
                <a:spcPts val="0"/>
              </a:spcAft>
              <a:buSzPts val="1300"/>
              <a:buChar char="●"/>
            </a:pPr>
            <a:r>
              <a:rPr lang="en"/>
              <a:t>Three different evaluation methods we are looking at today</a:t>
            </a:r>
            <a:endParaRPr/>
          </a:p>
          <a:p>
            <a:pPr marL="914400" lvl="1" indent="-298450" algn="l" rtl="0">
              <a:spcBef>
                <a:spcPts val="0"/>
              </a:spcBef>
              <a:spcAft>
                <a:spcPts val="0"/>
              </a:spcAft>
              <a:buSzPts val="1100"/>
              <a:buChar char="○"/>
            </a:pPr>
            <a:r>
              <a:rPr lang="en"/>
              <a:t>1.)  Approximation mechanisms taking user input on dropping/sampling ratios</a:t>
            </a:r>
            <a:endParaRPr/>
          </a:p>
          <a:p>
            <a:pPr marL="914400" lvl="1" indent="-298450" algn="l" rtl="0">
              <a:spcBef>
                <a:spcPts val="0"/>
              </a:spcBef>
              <a:spcAft>
                <a:spcPts val="0"/>
              </a:spcAft>
              <a:buSzPts val="1100"/>
              <a:buChar char="○"/>
            </a:pPr>
            <a:r>
              <a:rPr lang="en"/>
              <a:t>2.) ApproxHadoop’s ability to adjust its approximation to get user error bounds</a:t>
            </a:r>
            <a:endParaRPr/>
          </a:p>
          <a:p>
            <a:pPr marL="914400" lvl="1" indent="-298450" algn="l" rtl="0">
              <a:spcBef>
                <a:spcPts val="0"/>
              </a:spcBef>
              <a:spcAft>
                <a:spcPts val="0"/>
              </a:spcAft>
              <a:buSzPts val="1100"/>
              <a:buChar char="○"/>
            </a:pPr>
            <a:r>
              <a:rPr lang="en"/>
              <a:t>3.) ApproxHadoop’s responsiveness to distribution of important values like job sizes and input data sizes</a:t>
            </a:r>
            <a:endParaRPr/>
          </a:p>
        </p:txBody>
      </p:sp>
      <p:pic>
        <p:nvPicPr>
          <p:cNvPr id="237" name="Google Shape;237;p30"/>
          <p:cNvPicPr preferRelativeResize="0"/>
          <p:nvPr/>
        </p:nvPicPr>
        <p:blipFill rotWithShape="1">
          <a:blip r:embed="rId3">
            <a:alphaModFix/>
          </a:blip>
          <a:srcRect l="25194" t="38690" r="50001" b="18959"/>
          <a:stretch/>
        </p:blipFill>
        <p:spPr>
          <a:xfrm>
            <a:off x="6268475" y="68944"/>
            <a:ext cx="2682648" cy="257638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42" name="Google Shape;242;p31"/>
          <p:cNvSpPr txBox="1">
            <a:spLocks noGrp="1"/>
          </p:cNvSpPr>
          <p:nvPr>
            <p:ph type="title"/>
          </p:nvPr>
        </p:nvSpPr>
        <p:spPr>
          <a:xfrm>
            <a:off x="1218075" y="212825"/>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Results of user input of dropping/sampling ratios</a:t>
            </a:r>
            <a:endParaRPr/>
          </a:p>
        </p:txBody>
      </p:sp>
      <p:sp>
        <p:nvSpPr>
          <p:cNvPr id="243" name="Google Shape;243;p31"/>
          <p:cNvSpPr txBox="1">
            <a:spLocks noGrp="1"/>
          </p:cNvSpPr>
          <p:nvPr>
            <p:ph type="body" idx="1"/>
          </p:nvPr>
        </p:nvSpPr>
        <p:spPr>
          <a:xfrm>
            <a:off x="425075" y="1300950"/>
            <a:ext cx="4932600" cy="2541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Data analysis</a:t>
            </a:r>
            <a:endParaRPr/>
          </a:p>
          <a:p>
            <a:pPr marL="914400" lvl="1" indent="-298450" algn="l" rtl="0">
              <a:spcBef>
                <a:spcPts val="0"/>
              </a:spcBef>
              <a:spcAft>
                <a:spcPts val="0"/>
              </a:spcAft>
              <a:buSzPts val="1100"/>
              <a:buChar char="○"/>
            </a:pPr>
            <a:r>
              <a:rPr lang="en"/>
              <a:t>WikiLength and WikiPageRank both focus on analyzing English Wikipedia articles</a:t>
            </a:r>
            <a:endParaRPr/>
          </a:p>
          <a:p>
            <a:pPr marL="914400" lvl="1" indent="-298450" algn="l" rtl="0">
              <a:spcBef>
                <a:spcPts val="0"/>
              </a:spcBef>
              <a:spcAft>
                <a:spcPts val="0"/>
              </a:spcAft>
              <a:buSzPts val="1100"/>
              <a:buChar char="○"/>
            </a:pPr>
            <a:r>
              <a:rPr lang="en"/>
              <a:t> It is seen that dropping tasks reduces execution times more than input data sampling, but with wider confidence intervals.</a:t>
            </a:r>
            <a:endParaRPr/>
          </a:p>
          <a:p>
            <a:pPr marL="457200" lvl="0" indent="-311150" algn="l" rtl="0">
              <a:spcBef>
                <a:spcPts val="0"/>
              </a:spcBef>
              <a:spcAft>
                <a:spcPts val="0"/>
              </a:spcAft>
              <a:buSzPts val="1300"/>
              <a:buChar char="●"/>
            </a:pPr>
            <a:r>
              <a:rPr lang="en"/>
              <a:t>Log processing</a:t>
            </a:r>
            <a:endParaRPr/>
          </a:p>
          <a:p>
            <a:pPr marL="914400" lvl="1" indent="-298450" algn="l" rtl="0">
              <a:spcBef>
                <a:spcPts val="0"/>
              </a:spcBef>
              <a:spcAft>
                <a:spcPts val="0"/>
              </a:spcAft>
              <a:buSzPts val="1100"/>
              <a:buChar char="○"/>
            </a:pPr>
            <a:r>
              <a:rPr lang="en"/>
              <a:t>Data analysis done using MapReduce</a:t>
            </a:r>
            <a:endParaRPr/>
          </a:p>
          <a:p>
            <a:pPr marL="457200" lvl="0" indent="-311150" algn="l" rtl="0">
              <a:spcBef>
                <a:spcPts val="0"/>
              </a:spcBef>
              <a:spcAft>
                <a:spcPts val="0"/>
              </a:spcAft>
              <a:buSzPts val="1300"/>
              <a:buChar char="●"/>
            </a:pPr>
            <a:r>
              <a:rPr lang="en"/>
              <a:t>Datacenter Placement</a:t>
            </a:r>
            <a:endParaRPr/>
          </a:p>
          <a:p>
            <a:pPr marL="914400" lvl="1" indent="-298450" algn="l" rtl="0">
              <a:spcBef>
                <a:spcPts val="0"/>
              </a:spcBef>
              <a:spcAft>
                <a:spcPts val="0"/>
              </a:spcAft>
              <a:buSzPts val="1100"/>
              <a:buChar char="○"/>
            </a:pPr>
            <a:r>
              <a:rPr lang="en"/>
              <a:t>the application uses simulated annealing to find the lowest costing placement of a set of datacenters in a geographic area constrained by a maximum latency to clients</a:t>
            </a:r>
            <a:endParaRPr/>
          </a:p>
        </p:txBody>
      </p:sp>
      <p:pic>
        <p:nvPicPr>
          <p:cNvPr id="244" name="Google Shape;244;p31"/>
          <p:cNvPicPr preferRelativeResize="0"/>
          <p:nvPr/>
        </p:nvPicPr>
        <p:blipFill>
          <a:blip r:embed="rId3">
            <a:alphaModFix/>
          </a:blip>
          <a:stretch>
            <a:fillRect/>
          </a:stretch>
        </p:blipFill>
        <p:spPr>
          <a:xfrm>
            <a:off x="6305550" y="125545"/>
            <a:ext cx="2595336" cy="2710550"/>
          </a:xfrm>
          <a:prstGeom prst="rect">
            <a:avLst/>
          </a:prstGeom>
          <a:noFill/>
          <a:ln>
            <a:noFill/>
          </a:ln>
        </p:spPr>
      </p:pic>
      <p:pic>
        <p:nvPicPr>
          <p:cNvPr id="245" name="Google Shape;245;p31"/>
          <p:cNvPicPr preferRelativeResize="0"/>
          <p:nvPr/>
        </p:nvPicPr>
        <p:blipFill>
          <a:blip r:embed="rId4">
            <a:alphaModFix/>
          </a:blip>
          <a:stretch>
            <a:fillRect/>
          </a:stretch>
        </p:blipFill>
        <p:spPr>
          <a:xfrm>
            <a:off x="3782625" y="3739750"/>
            <a:ext cx="5361374" cy="1403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Introduction</a:t>
            </a:r>
            <a:endParaRPr/>
          </a:p>
          <a:p>
            <a:pPr marL="0" lvl="0" indent="0" algn="l" rtl="0">
              <a:spcBef>
                <a:spcPts val="0"/>
              </a:spcBef>
              <a:spcAft>
                <a:spcPts val="0"/>
              </a:spcAft>
              <a:buNone/>
            </a:pPr>
            <a:r>
              <a:rPr lang="en" b="0"/>
              <a:t>Overview</a:t>
            </a:r>
            <a:endParaRPr b="0"/>
          </a:p>
        </p:txBody>
      </p:sp>
      <p:sp>
        <p:nvSpPr>
          <p:cNvPr id="136" name="Google Shape;136;p1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MapReduce is a popular model for large-scale applications</a:t>
            </a:r>
            <a:endParaRPr sz="1400"/>
          </a:p>
          <a:p>
            <a:pPr marL="457200" lvl="0" indent="0" algn="l" rtl="0">
              <a:spcBef>
                <a:spcPts val="1600"/>
              </a:spcBef>
              <a:spcAft>
                <a:spcPts val="0"/>
              </a:spcAft>
              <a:buNone/>
            </a:pPr>
            <a:r>
              <a:rPr lang="en"/>
              <a:t>-Data analytics and compute-intensive applications on server clusters</a:t>
            </a:r>
            <a:endParaRPr/>
          </a:p>
          <a:p>
            <a:pPr marL="457200" lvl="0" indent="-317500" algn="l" rtl="0">
              <a:spcBef>
                <a:spcPts val="1600"/>
              </a:spcBef>
              <a:spcAft>
                <a:spcPts val="0"/>
              </a:spcAft>
              <a:buSzPts val="1400"/>
              <a:buChar char="●"/>
            </a:pPr>
            <a:r>
              <a:rPr lang="en" sz="1400"/>
              <a:t>ApproxHadoop is the framework for approximating MapReduce programs</a:t>
            </a:r>
            <a:endParaRPr sz="1400"/>
          </a:p>
          <a:p>
            <a:pPr marL="0" lvl="0" indent="0" algn="l" rtl="0">
              <a:spcBef>
                <a:spcPts val="1600"/>
              </a:spcBef>
              <a:spcAft>
                <a:spcPts val="0"/>
              </a:spcAft>
              <a:buNone/>
            </a:pPr>
            <a:r>
              <a:rPr lang="en"/>
              <a:t>	-Evaluated on different domains including machine learning and video encoding</a:t>
            </a:r>
            <a:endParaRPr/>
          </a:p>
          <a:p>
            <a:pPr marL="457200" lvl="0" indent="-317500" algn="l" rtl="0">
              <a:spcBef>
                <a:spcPts val="1600"/>
              </a:spcBef>
              <a:spcAft>
                <a:spcPts val="0"/>
              </a:spcAft>
              <a:buSzPts val="1400"/>
              <a:buChar char="●"/>
            </a:pPr>
            <a:r>
              <a:rPr lang="en" sz="1400"/>
              <a:t>Evaluate statistical theories to compute error bounds</a:t>
            </a:r>
            <a:endParaRPr sz="1400"/>
          </a:p>
          <a:p>
            <a:pPr marL="0" lvl="0" indent="0" algn="l" rtl="0">
              <a:spcBef>
                <a:spcPts val="1600"/>
              </a:spcBef>
              <a:spcAft>
                <a:spcPts val="1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2"/>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ApproxHadoop’s ability to adjust its user error bounds</a:t>
            </a:r>
            <a:endParaRPr/>
          </a:p>
        </p:txBody>
      </p:sp>
      <p:sp>
        <p:nvSpPr>
          <p:cNvPr id="251" name="Google Shape;251;p32"/>
          <p:cNvSpPr txBox="1">
            <a:spLocks noGrp="1"/>
          </p:cNvSpPr>
          <p:nvPr>
            <p:ph type="body" idx="1"/>
          </p:nvPr>
        </p:nvSpPr>
        <p:spPr>
          <a:xfrm>
            <a:off x="1303800" y="1690025"/>
            <a:ext cx="7133100" cy="2541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We consider two applications, log processing and optimization, which use multi-stage sampling and extreme value theory for approximation.</a:t>
            </a:r>
            <a:endParaRPr/>
          </a:p>
          <a:p>
            <a:pPr marL="457200" lvl="0" indent="-311150" algn="l" rtl="0">
              <a:spcBef>
                <a:spcPts val="0"/>
              </a:spcBef>
              <a:spcAft>
                <a:spcPts val="0"/>
              </a:spcAft>
              <a:buSzPts val="1300"/>
              <a:buChar char="●"/>
            </a:pPr>
            <a:r>
              <a:rPr lang="en"/>
              <a:t>Log Processing</a:t>
            </a:r>
            <a:endParaRPr/>
          </a:p>
          <a:p>
            <a:pPr marL="457200" lvl="0" indent="-311150" algn="l" rtl="0">
              <a:spcBef>
                <a:spcPts val="0"/>
              </a:spcBef>
              <a:spcAft>
                <a:spcPts val="0"/>
              </a:spcAft>
              <a:buSzPts val="1300"/>
              <a:buChar char="●"/>
            </a:pPr>
            <a:r>
              <a:rPr lang="en"/>
              <a:t>DC Placement</a:t>
            </a:r>
            <a:endParaRPr/>
          </a:p>
        </p:txBody>
      </p:sp>
      <p:pic>
        <p:nvPicPr>
          <p:cNvPr id="252" name="Google Shape;252;p32"/>
          <p:cNvPicPr preferRelativeResize="0"/>
          <p:nvPr/>
        </p:nvPicPr>
        <p:blipFill>
          <a:blip r:embed="rId3">
            <a:alphaModFix/>
          </a:blip>
          <a:stretch>
            <a:fillRect/>
          </a:stretch>
        </p:blipFill>
        <p:spPr>
          <a:xfrm>
            <a:off x="979800" y="2898274"/>
            <a:ext cx="7354499" cy="19408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3"/>
          <p:cNvSpPr txBox="1">
            <a:spLocks noGrp="1"/>
          </p:cNvSpPr>
          <p:nvPr>
            <p:ph type="title"/>
          </p:nvPr>
        </p:nvSpPr>
        <p:spPr>
          <a:xfrm>
            <a:off x="1303800" y="0"/>
            <a:ext cx="7030500" cy="999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Impact of sensitivity to key values  </a:t>
            </a:r>
            <a:endParaRPr/>
          </a:p>
        </p:txBody>
      </p:sp>
      <p:sp>
        <p:nvSpPr>
          <p:cNvPr id="258" name="Google Shape;258;p33"/>
          <p:cNvSpPr txBox="1">
            <a:spLocks noGrp="1"/>
          </p:cNvSpPr>
          <p:nvPr>
            <p:ph type="body" idx="1"/>
          </p:nvPr>
        </p:nvSpPr>
        <p:spPr>
          <a:xfrm>
            <a:off x="457275" y="2161500"/>
            <a:ext cx="4568400" cy="2541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An important factor when estimating errors is distribution of program outputs (key values).</a:t>
            </a:r>
            <a:endParaRPr/>
          </a:p>
          <a:p>
            <a:pPr marL="457200" lvl="0" indent="-311150" algn="l" rtl="0">
              <a:spcBef>
                <a:spcPts val="0"/>
              </a:spcBef>
              <a:spcAft>
                <a:spcPts val="0"/>
              </a:spcAft>
              <a:buSzPts val="1300"/>
              <a:buChar char="●"/>
            </a:pPr>
            <a:r>
              <a:rPr lang="en"/>
              <a:t>This application emphasizes that approximation is most effective for estimating values computed from a large number of input data items, rather than those from only a few.</a:t>
            </a:r>
            <a:endParaRPr/>
          </a:p>
          <a:p>
            <a:pPr marL="457200" lvl="0" indent="-311150" algn="l" rtl="0">
              <a:spcBef>
                <a:spcPts val="0"/>
              </a:spcBef>
              <a:spcAft>
                <a:spcPts val="0"/>
              </a:spcAft>
              <a:buSzPts val="1300"/>
              <a:buChar char="●"/>
            </a:pPr>
            <a:r>
              <a:rPr lang="en"/>
              <a:t>Reduces execution time by not increasing power consumption therefore saving energy.</a:t>
            </a:r>
            <a:endParaRPr/>
          </a:p>
          <a:p>
            <a:pPr marL="457200" lvl="0" indent="-311150" algn="l" rtl="0">
              <a:spcBef>
                <a:spcPts val="0"/>
              </a:spcBef>
              <a:spcAft>
                <a:spcPts val="0"/>
              </a:spcAft>
              <a:buSzPts val="1300"/>
              <a:buChar char="●"/>
            </a:pPr>
            <a:r>
              <a:rPr lang="en"/>
              <a:t>Approximating results shortens runtimes significantly, especially for the larger input sizes.</a:t>
            </a:r>
            <a:endParaRPr/>
          </a:p>
        </p:txBody>
      </p:sp>
      <p:pic>
        <p:nvPicPr>
          <p:cNvPr id="259" name="Google Shape;259;p33"/>
          <p:cNvPicPr preferRelativeResize="0"/>
          <p:nvPr/>
        </p:nvPicPr>
        <p:blipFill rotWithShape="1">
          <a:blip r:embed="rId3">
            <a:alphaModFix/>
          </a:blip>
          <a:srcRect l="4210" t="38811" r="4265"/>
          <a:stretch/>
        </p:blipFill>
        <p:spPr>
          <a:xfrm>
            <a:off x="3396850" y="541525"/>
            <a:ext cx="5507825" cy="1619976"/>
          </a:xfrm>
          <a:prstGeom prst="rect">
            <a:avLst/>
          </a:prstGeom>
          <a:noFill/>
          <a:ln>
            <a:noFill/>
          </a:ln>
        </p:spPr>
      </p:pic>
      <p:pic>
        <p:nvPicPr>
          <p:cNvPr id="260" name="Google Shape;260;p33"/>
          <p:cNvPicPr preferRelativeResize="0"/>
          <p:nvPr/>
        </p:nvPicPr>
        <p:blipFill>
          <a:blip r:embed="rId4">
            <a:alphaModFix/>
          </a:blip>
          <a:stretch>
            <a:fillRect/>
          </a:stretch>
        </p:blipFill>
        <p:spPr>
          <a:xfrm>
            <a:off x="6662075" y="2268626"/>
            <a:ext cx="2242612" cy="257007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34"/>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Related Works and Conclusion</a:t>
            </a:r>
            <a:endParaRPr/>
          </a:p>
        </p:txBody>
      </p:sp>
      <p:sp>
        <p:nvSpPr>
          <p:cNvPr id="266" name="Google Shape;266;p34"/>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Rinard previous works also studied task dropping but with the approach based off of known out outs and computation for estimating errors </a:t>
            </a:r>
            <a:endParaRPr/>
          </a:p>
          <a:p>
            <a:pPr marL="457200" lvl="0" indent="-311150" algn="l" rtl="0">
              <a:spcBef>
                <a:spcPts val="0"/>
              </a:spcBef>
              <a:spcAft>
                <a:spcPts val="0"/>
              </a:spcAft>
              <a:buSzPts val="1300"/>
              <a:buChar char="●"/>
            </a:pPr>
            <a:r>
              <a:rPr lang="en"/>
              <a:t>Sampling dropping mechanism is even similar to loop/code peroration techniques</a:t>
            </a:r>
            <a:endParaRPr/>
          </a:p>
          <a:p>
            <a:pPr marL="457200" lvl="0" indent="-311150" algn="l" rtl="0">
              <a:spcBef>
                <a:spcPts val="0"/>
              </a:spcBef>
              <a:spcAft>
                <a:spcPts val="0"/>
              </a:spcAft>
              <a:buSzPts val="1300"/>
              <a:buChar char="●"/>
            </a:pPr>
            <a:r>
              <a:rPr lang="en"/>
              <a:t>We saw similarities in other papers using the approximation mechanisms, the approximation in query processing and MapReduce and Hadoop</a:t>
            </a:r>
            <a:endParaRPr/>
          </a:p>
          <a:p>
            <a:pPr marL="457200" lvl="0" indent="-311150" algn="l" rtl="0">
              <a:spcBef>
                <a:spcPts val="0"/>
              </a:spcBef>
              <a:spcAft>
                <a:spcPts val="0"/>
              </a:spcAft>
              <a:buSzPts val="1300"/>
              <a:buChar char="●"/>
            </a:pPr>
            <a:r>
              <a:rPr lang="en"/>
              <a:t>In conclusion these statistical theories presented can accurately and efficiently compute error bounds for MapReduce programs.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5"/>
          <p:cNvSpPr txBox="1">
            <a:spLocks noGrp="1"/>
          </p:cNvSpPr>
          <p:nvPr>
            <p:ph type="title"/>
          </p:nvPr>
        </p:nvSpPr>
        <p:spPr>
          <a:xfrm>
            <a:off x="1056750" y="1741350"/>
            <a:ext cx="7030500" cy="1660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8900"/>
              <a:t>Questions??</a:t>
            </a:r>
            <a:endParaRPr sz="89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15"/>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MapReduce and approximation mechanisms</a:t>
            </a:r>
            <a:endParaRPr/>
          </a:p>
        </p:txBody>
      </p:sp>
      <p:sp>
        <p:nvSpPr>
          <p:cNvPr id="142" name="Google Shape;142;p15"/>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Three mechanisms that are used as an approach to approximating MapReduce</a:t>
            </a:r>
            <a:endParaRPr sz="1400"/>
          </a:p>
          <a:p>
            <a:pPr marL="457200" lvl="0" indent="0" algn="l" rtl="0">
              <a:spcBef>
                <a:spcPts val="1600"/>
              </a:spcBef>
              <a:spcAft>
                <a:spcPts val="0"/>
              </a:spcAft>
              <a:buNone/>
            </a:pPr>
            <a:r>
              <a:rPr lang="en" sz="1400"/>
              <a:t>-Input data sampling, task dropping, user-defined approximation</a:t>
            </a:r>
            <a:endParaRPr sz="1400"/>
          </a:p>
          <a:p>
            <a:pPr marL="457200" lvl="0" indent="0" algn="l" rtl="0">
              <a:spcBef>
                <a:spcPts val="1600"/>
              </a:spcBef>
              <a:spcAft>
                <a:spcPts val="0"/>
              </a:spcAft>
              <a:buNone/>
            </a:pPr>
            <a:endParaRPr sz="1400"/>
          </a:p>
          <a:p>
            <a:pPr marL="457200" lvl="0" indent="-317500" algn="l" rtl="0">
              <a:spcBef>
                <a:spcPts val="1600"/>
              </a:spcBef>
              <a:spcAft>
                <a:spcPts val="0"/>
              </a:spcAft>
              <a:buSzPts val="1400"/>
              <a:buChar char="●"/>
            </a:pPr>
            <a:r>
              <a:rPr lang="en" sz="1400"/>
              <a:t>All three are applicable to a large range of MapReduce applications</a:t>
            </a:r>
            <a:endParaRPr sz="1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6"/>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Computing error bounds for approximations</a:t>
            </a:r>
            <a:endParaRPr/>
          </a:p>
        </p:txBody>
      </p:sp>
      <p:sp>
        <p:nvSpPr>
          <p:cNvPr id="148" name="Google Shape;148;p16"/>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Error bounds are computed with multi-stage sampling theory and extreme value theory</a:t>
            </a:r>
            <a:endParaRPr sz="1400"/>
          </a:p>
          <a:p>
            <a:pPr marL="457200" lvl="0" indent="0" algn="l" rtl="0">
              <a:spcBef>
                <a:spcPts val="1600"/>
              </a:spcBef>
              <a:spcAft>
                <a:spcPts val="0"/>
              </a:spcAft>
              <a:buNone/>
            </a:pPr>
            <a:endParaRPr sz="1400"/>
          </a:p>
          <a:p>
            <a:pPr marL="457200" lvl="0" indent="-317500" algn="l" rtl="0">
              <a:spcBef>
                <a:spcPts val="1600"/>
              </a:spcBef>
              <a:spcAft>
                <a:spcPts val="0"/>
              </a:spcAft>
              <a:buSzPts val="1400"/>
              <a:buChar char="●"/>
            </a:pPr>
            <a:r>
              <a:rPr lang="en" sz="1400"/>
              <a:t>The approach for input data sampling and task dropping are the same</a:t>
            </a:r>
            <a:endParaRPr sz="1400"/>
          </a:p>
          <a:p>
            <a:pPr marL="457200" lvl="0" indent="0" algn="l" rtl="0">
              <a:spcBef>
                <a:spcPts val="1600"/>
              </a:spcBef>
              <a:spcAft>
                <a:spcPts val="0"/>
              </a:spcAft>
              <a:buNone/>
            </a:pPr>
            <a:endParaRPr sz="1400"/>
          </a:p>
          <a:p>
            <a:pPr marL="457200" lvl="0" indent="-317500" algn="l" rtl="0">
              <a:spcBef>
                <a:spcPts val="1600"/>
              </a:spcBef>
              <a:spcAft>
                <a:spcPts val="0"/>
              </a:spcAft>
              <a:buSzPts val="1400"/>
              <a:buChar char="●"/>
            </a:pPr>
            <a:r>
              <a:rPr lang="en" sz="1400"/>
              <a:t>These error bounds allow the user to choose their tradeoffs between accuracy, energy consumption, and performance</a:t>
            </a:r>
            <a:endParaRPr sz="14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7"/>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ApproxHadoop</a:t>
            </a:r>
            <a:endParaRPr/>
          </a:p>
        </p:txBody>
      </p:sp>
      <p:sp>
        <p:nvSpPr>
          <p:cNvPr id="154" name="Google Shape;154;p17"/>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Only input data sampling and task dropping are discussed because of space constraints</a:t>
            </a:r>
            <a:endParaRPr sz="1400"/>
          </a:p>
          <a:p>
            <a:pPr marL="457200" lvl="0" indent="0" algn="l" rtl="0">
              <a:spcBef>
                <a:spcPts val="1600"/>
              </a:spcBef>
              <a:spcAft>
                <a:spcPts val="0"/>
              </a:spcAft>
              <a:buNone/>
            </a:pPr>
            <a:endParaRPr sz="1400"/>
          </a:p>
          <a:p>
            <a:pPr marL="457200" lvl="0" indent="-317500" algn="l" rtl="0">
              <a:spcBef>
                <a:spcPts val="1600"/>
              </a:spcBef>
              <a:spcAft>
                <a:spcPts val="0"/>
              </a:spcAft>
              <a:buSzPts val="1400"/>
              <a:buChar char="●"/>
            </a:pPr>
            <a:r>
              <a:rPr lang="en" sz="1400"/>
              <a:t>User specifies the desired error bounds at a particular confidence level</a:t>
            </a:r>
            <a:endParaRPr sz="1400"/>
          </a:p>
          <a:p>
            <a:pPr marL="457200" lvl="0" indent="0" algn="l" rtl="0">
              <a:spcBef>
                <a:spcPts val="1600"/>
              </a:spcBef>
              <a:spcAft>
                <a:spcPts val="0"/>
              </a:spcAft>
              <a:buNone/>
            </a:pPr>
            <a:endParaRPr sz="1400"/>
          </a:p>
          <a:p>
            <a:pPr marL="457200" lvl="0" indent="-317500" algn="l" rtl="0">
              <a:spcBef>
                <a:spcPts val="1600"/>
              </a:spcBef>
              <a:spcAft>
                <a:spcPts val="0"/>
              </a:spcAft>
              <a:buSzPts val="1400"/>
              <a:buChar char="●"/>
            </a:pPr>
            <a:r>
              <a:rPr lang="en" sz="1400"/>
              <a:t>There is also an option to specify what percentage of tasks can be dropped or the data sampling ratio</a:t>
            </a:r>
            <a:endParaRPr sz="14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8"/>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Background</a:t>
            </a:r>
            <a:endParaRPr/>
          </a:p>
          <a:p>
            <a:pPr marL="0" lvl="0" indent="0" algn="l" rtl="0">
              <a:spcBef>
                <a:spcPts val="0"/>
              </a:spcBef>
              <a:spcAft>
                <a:spcPts val="0"/>
              </a:spcAft>
              <a:buNone/>
            </a:pPr>
            <a:r>
              <a:rPr lang="en" b="0"/>
              <a:t>MapReduce</a:t>
            </a:r>
            <a:endParaRPr b="0"/>
          </a:p>
        </p:txBody>
      </p:sp>
      <p:sp>
        <p:nvSpPr>
          <p:cNvPr id="160" name="Google Shape;160;p18"/>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A computing model designed for processing large data sets on server clusters</a:t>
            </a:r>
            <a:endParaRPr sz="1400"/>
          </a:p>
          <a:p>
            <a:pPr marL="0" lvl="0" indent="0" algn="l" rtl="0">
              <a:spcBef>
                <a:spcPts val="1600"/>
              </a:spcBef>
              <a:spcAft>
                <a:spcPts val="0"/>
              </a:spcAft>
              <a:buNone/>
            </a:pPr>
            <a:endParaRPr sz="1400"/>
          </a:p>
          <a:p>
            <a:pPr marL="457200" lvl="0" indent="-317500" algn="l" rtl="0">
              <a:spcBef>
                <a:spcPts val="1600"/>
              </a:spcBef>
              <a:spcAft>
                <a:spcPts val="0"/>
              </a:spcAft>
              <a:buSzPts val="1400"/>
              <a:buChar char="●"/>
            </a:pPr>
            <a:r>
              <a:rPr lang="en" sz="1400"/>
              <a:t>Defines two functions map() and reduce()</a:t>
            </a:r>
            <a:endParaRPr sz="1400"/>
          </a:p>
          <a:p>
            <a:pPr marL="457200" lvl="0" indent="0" algn="l" rtl="0">
              <a:spcBef>
                <a:spcPts val="1600"/>
              </a:spcBef>
              <a:spcAft>
                <a:spcPts val="0"/>
              </a:spcAft>
              <a:buNone/>
            </a:pPr>
            <a:r>
              <a:rPr lang="en"/>
              <a:t>-map() takes one value pair and creates a set of intermediate value pairs</a:t>
            </a:r>
            <a:endParaRPr/>
          </a:p>
          <a:p>
            <a:pPr marL="457200" lvl="0" indent="0" algn="l" rtl="0">
              <a:spcBef>
                <a:spcPts val="1600"/>
              </a:spcBef>
              <a:spcAft>
                <a:spcPts val="1600"/>
              </a:spcAft>
              <a:buNone/>
            </a:pPr>
            <a:r>
              <a:rPr lang="en"/>
              <a:t>-reduce() computes final value pairs from intermediate pairs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9"/>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Hadoop</a:t>
            </a:r>
            <a:endParaRPr/>
          </a:p>
        </p:txBody>
      </p:sp>
      <p:sp>
        <p:nvSpPr>
          <p:cNvPr id="166" name="Google Shape;166;p19"/>
          <p:cNvSpPr txBox="1">
            <a:spLocks noGrp="1"/>
          </p:cNvSpPr>
          <p:nvPr>
            <p:ph type="body" idx="1"/>
          </p:nvPr>
        </p:nvSpPr>
        <p:spPr>
          <a:xfrm>
            <a:off x="819150" y="1800200"/>
            <a:ext cx="7505700" cy="244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Hadoop is the implementation of MapReduce</a:t>
            </a:r>
            <a:endParaRPr sz="1400"/>
          </a:p>
          <a:p>
            <a:pPr marL="457200" lvl="0" indent="0" algn="l" rtl="0">
              <a:spcBef>
                <a:spcPts val="1600"/>
              </a:spcBef>
              <a:spcAft>
                <a:spcPts val="0"/>
              </a:spcAft>
              <a:buNone/>
            </a:pPr>
            <a:r>
              <a:rPr lang="en"/>
              <a:t>-Hadoop Distributed File System(HDFS)</a:t>
            </a:r>
            <a:endParaRPr/>
          </a:p>
          <a:p>
            <a:pPr marL="457200" lvl="0" indent="0" algn="l" rtl="0">
              <a:spcBef>
                <a:spcPts val="1600"/>
              </a:spcBef>
              <a:spcAft>
                <a:spcPts val="0"/>
              </a:spcAft>
              <a:buNone/>
            </a:pPr>
            <a:r>
              <a:rPr lang="en"/>
              <a:t>-Hadoop MapReduce framework</a:t>
            </a:r>
            <a:endParaRPr/>
          </a:p>
          <a:p>
            <a:pPr marL="457200" lvl="0" indent="-317500" algn="l" rtl="0">
              <a:spcBef>
                <a:spcPts val="1600"/>
              </a:spcBef>
              <a:spcAft>
                <a:spcPts val="0"/>
              </a:spcAft>
              <a:buSzPts val="1400"/>
              <a:buChar char="●"/>
            </a:pPr>
            <a:r>
              <a:rPr lang="en" sz="1400"/>
              <a:t>HDFS organizes files across several local disks of servers</a:t>
            </a:r>
            <a:endParaRPr sz="1400"/>
          </a:p>
          <a:p>
            <a:pPr marL="914400" lvl="0" indent="0" algn="l" rtl="0">
              <a:spcBef>
                <a:spcPts val="1600"/>
              </a:spcBef>
              <a:spcAft>
                <a:spcPts val="0"/>
              </a:spcAft>
              <a:buNone/>
            </a:pPr>
            <a:endParaRPr sz="1400"/>
          </a:p>
          <a:p>
            <a:pPr marL="457200" lvl="0" indent="-317500" algn="l" rtl="0">
              <a:spcBef>
                <a:spcPts val="1600"/>
              </a:spcBef>
              <a:spcAft>
                <a:spcPts val="0"/>
              </a:spcAft>
              <a:buSzPts val="1400"/>
              <a:buChar char="●"/>
            </a:pPr>
            <a:r>
              <a:rPr lang="en" sz="1400"/>
              <a:t>Four processes that make up the framework</a:t>
            </a:r>
            <a:endParaRPr sz="1400"/>
          </a:p>
          <a:p>
            <a:pPr marL="914400" lvl="0" indent="0" algn="l" rtl="0">
              <a:spcBef>
                <a:spcPts val="1600"/>
              </a:spcBef>
              <a:spcAft>
                <a:spcPts val="1600"/>
              </a:spcAft>
              <a:buNone/>
            </a:pPr>
            <a:r>
              <a:rPr lang="en"/>
              <a:t>-NameNode, DataNode, JobTracker, and TaskTracker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0"/>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Approximation with Error Bounds (MapReduce)</a:t>
            </a:r>
            <a:endParaRPr/>
          </a:p>
        </p:txBody>
      </p:sp>
      <p:sp>
        <p:nvSpPr>
          <p:cNvPr id="172" name="Google Shape;172;p20"/>
          <p:cNvSpPr txBox="1">
            <a:spLocks noGrp="1"/>
          </p:cNvSpPr>
          <p:nvPr>
            <p:ph type="body" idx="1"/>
          </p:nvPr>
        </p:nvSpPr>
        <p:spPr>
          <a:xfrm>
            <a:off x="819150" y="1990725"/>
            <a:ext cx="7505700" cy="2448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sz="1400"/>
              <a:t>Multi-stage sampling was used to compute the error bounds for approximate MapReduce applications</a:t>
            </a:r>
            <a:endParaRPr sz="1400"/>
          </a:p>
          <a:p>
            <a:pPr marL="914400" lvl="1" indent="-317500" algn="l" rtl="0">
              <a:spcBef>
                <a:spcPts val="0"/>
              </a:spcBef>
              <a:spcAft>
                <a:spcPts val="0"/>
              </a:spcAft>
              <a:buSzPts val="1400"/>
              <a:buChar char="○"/>
            </a:pPr>
            <a:r>
              <a:rPr lang="en" sz="1400"/>
              <a:t>This was tested against 4 math functions:</a:t>
            </a:r>
            <a:endParaRPr sz="1400"/>
          </a:p>
          <a:p>
            <a:pPr marL="1371600" lvl="2" indent="-317500" algn="l" rtl="0">
              <a:spcBef>
                <a:spcPts val="0"/>
              </a:spcBef>
              <a:spcAft>
                <a:spcPts val="0"/>
              </a:spcAft>
              <a:buSzPts val="1400"/>
              <a:buChar char="■"/>
            </a:pPr>
            <a:r>
              <a:rPr lang="en" sz="1400"/>
              <a:t>Sum</a:t>
            </a:r>
            <a:endParaRPr sz="1400"/>
          </a:p>
          <a:p>
            <a:pPr marL="1371600" lvl="2" indent="-317500" algn="l" rtl="0">
              <a:spcBef>
                <a:spcPts val="0"/>
              </a:spcBef>
              <a:spcAft>
                <a:spcPts val="0"/>
              </a:spcAft>
              <a:buSzPts val="1400"/>
              <a:buChar char="■"/>
            </a:pPr>
            <a:r>
              <a:rPr lang="en" sz="1400"/>
              <a:t>Count</a:t>
            </a:r>
            <a:endParaRPr sz="1400"/>
          </a:p>
          <a:p>
            <a:pPr marL="1371600" lvl="2" indent="-317500" algn="l" rtl="0">
              <a:spcBef>
                <a:spcPts val="0"/>
              </a:spcBef>
              <a:spcAft>
                <a:spcPts val="0"/>
              </a:spcAft>
              <a:buSzPts val="1400"/>
              <a:buChar char="■"/>
            </a:pPr>
            <a:r>
              <a:rPr lang="en" sz="1400"/>
              <a:t>Average</a:t>
            </a:r>
            <a:endParaRPr sz="1400"/>
          </a:p>
          <a:p>
            <a:pPr marL="1371600" lvl="2" indent="-317500" algn="l" rtl="0">
              <a:spcBef>
                <a:spcPts val="0"/>
              </a:spcBef>
              <a:spcAft>
                <a:spcPts val="0"/>
              </a:spcAft>
              <a:buSzPts val="1400"/>
              <a:buChar char="■"/>
            </a:pPr>
            <a:r>
              <a:rPr lang="en" sz="1400"/>
              <a:t>Ratio</a:t>
            </a:r>
            <a:endParaRPr sz="1400"/>
          </a:p>
          <a:p>
            <a:pPr marL="457200" lvl="0" indent="-317500" algn="l" rtl="0">
              <a:spcBef>
                <a:spcPts val="0"/>
              </a:spcBef>
              <a:spcAft>
                <a:spcPts val="0"/>
              </a:spcAft>
              <a:buSzPts val="1400"/>
              <a:buChar char="●"/>
            </a:pPr>
            <a:r>
              <a:rPr lang="en" sz="1400"/>
              <a:t>Depending on the algorithm, it may be necessary to add additional sampling stages </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1"/>
          <p:cNvSpPr txBox="1">
            <a:spLocks noGrp="1"/>
          </p:cNvSpPr>
          <p:nvPr>
            <p:ph type="title"/>
          </p:nvPr>
        </p:nvSpPr>
        <p:spPr>
          <a:xfrm>
            <a:off x="819150" y="845600"/>
            <a:ext cx="7505700" cy="954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Example of Sampling Calculations</a:t>
            </a:r>
            <a:endParaRPr/>
          </a:p>
        </p:txBody>
      </p:sp>
      <p:sp>
        <p:nvSpPr>
          <p:cNvPr id="178" name="Google Shape;178;p21"/>
          <p:cNvSpPr txBox="1">
            <a:spLocks noGrp="1"/>
          </p:cNvSpPr>
          <p:nvPr>
            <p:ph type="body" idx="1"/>
          </p:nvPr>
        </p:nvSpPr>
        <p:spPr>
          <a:xfrm>
            <a:off x="1016450" y="1990025"/>
            <a:ext cx="3706800" cy="2541600"/>
          </a:xfrm>
          <a:prstGeom prst="rect">
            <a:avLst/>
          </a:prstGeom>
        </p:spPr>
        <p:txBody>
          <a:bodyPr spcFirstLastPara="1" wrap="square" lIns="91425" tIns="91425" rIns="91425" bIns="91425" anchor="t" anchorCtr="0">
            <a:noAutofit/>
          </a:bodyPr>
          <a:lstStyle/>
          <a:p>
            <a:pPr marL="457200" lvl="0" indent="-311150" algn="l" rtl="0">
              <a:spcBef>
                <a:spcPts val="0"/>
              </a:spcBef>
              <a:spcAft>
                <a:spcPts val="0"/>
              </a:spcAft>
              <a:buSzPts val="1300"/>
              <a:buChar char="●"/>
            </a:pPr>
            <a:r>
              <a:rPr lang="en"/>
              <a:t>Example of two-stage sampling </a:t>
            </a:r>
            <a:endParaRPr/>
          </a:p>
          <a:p>
            <a:pPr marL="914400" lvl="1" indent="-298450" algn="l" rtl="0">
              <a:spcBef>
                <a:spcPts val="0"/>
              </a:spcBef>
              <a:spcAft>
                <a:spcPts val="0"/>
              </a:spcAft>
              <a:buSzPts val="1100"/>
              <a:buChar char="○"/>
            </a:pPr>
            <a:r>
              <a:rPr lang="en"/>
              <a:t>The inner term represents the first stage</a:t>
            </a:r>
            <a:endParaRPr/>
          </a:p>
          <a:p>
            <a:pPr marL="914400" lvl="1" indent="-298450" algn="l" rtl="0">
              <a:spcBef>
                <a:spcPts val="0"/>
              </a:spcBef>
              <a:spcAft>
                <a:spcPts val="0"/>
              </a:spcAft>
              <a:buSzPts val="1100"/>
              <a:buChar char="○"/>
            </a:pPr>
            <a:r>
              <a:rPr lang="en"/>
              <a:t>The outer term represents the second stage</a:t>
            </a:r>
            <a:endParaRPr/>
          </a:p>
          <a:p>
            <a:pPr marL="457200" lvl="0" indent="-311150" algn="l" rtl="0">
              <a:spcBef>
                <a:spcPts val="0"/>
              </a:spcBef>
              <a:spcAft>
                <a:spcPts val="0"/>
              </a:spcAft>
              <a:buSzPts val="1300"/>
              <a:buChar char="●"/>
            </a:pPr>
            <a:r>
              <a:rPr lang="en"/>
              <a:t>Using a random number of clusters, ‘n,’ and a random number of ‘m’ units from each chosen cluster ‘i’, we can estimate the sum of the sample. </a:t>
            </a:r>
            <a:endParaRPr/>
          </a:p>
        </p:txBody>
      </p:sp>
      <p:pic>
        <p:nvPicPr>
          <p:cNvPr id="179" name="Google Shape;179;p21"/>
          <p:cNvPicPr preferRelativeResize="0"/>
          <p:nvPr/>
        </p:nvPicPr>
        <p:blipFill>
          <a:blip r:embed="rId3">
            <a:alphaModFix/>
          </a:blip>
          <a:stretch>
            <a:fillRect/>
          </a:stretch>
        </p:blipFill>
        <p:spPr>
          <a:xfrm>
            <a:off x="4953225" y="2442375"/>
            <a:ext cx="3967575" cy="1636925"/>
          </a:xfrm>
          <a:prstGeom prst="rect">
            <a:avLst/>
          </a:prstGeom>
          <a:noFill/>
          <a:ln>
            <a:noFill/>
          </a:ln>
        </p:spPr>
      </p:pic>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123</TotalTime>
  <Words>3213</Words>
  <Application>Microsoft Office PowerPoint</Application>
  <PresentationFormat>On-screen Show (16:9)</PresentationFormat>
  <Paragraphs>181</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Nunito</vt:lpstr>
      <vt:lpstr>Calibri</vt:lpstr>
      <vt:lpstr>Shift</vt:lpstr>
      <vt:lpstr>ApproxHadoop: Bringing Approximations to MapReduce Frameworks </vt:lpstr>
      <vt:lpstr>Introduction Overview</vt:lpstr>
      <vt:lpstr>MapReduce and approximation mechanisms</vt:lpstr>
      <vt:lpstr>Computing error bounds for approximations</vt:lpstr>
      <vt:lpstr>ApproxHadoop</vt:lpstr>
      <vt:lpstr>Background MapReduce</vt:lpstr>
      <vt:lpstr>Hadoop</vt:lpstr>
      <vt:lpstr>Approximation with Error Bounds (MapReduce)</vt:lpstr>
      <vt:lpstr>Example of Sampling Calculations</vt:lpstr>
      <vt:lpstr>MapReduce with Two Stage Sampling</vt:lpstr>
      <vt:lpstr>Overall Structure</vt:lpstr>
      <vt:lpstr>Potential Issues with Two-Stage Sampling</vt:lpstr>
      <vt:lpstr>ApproxHadoop</vt:lpstr>
      <vt:lpstr>ApproxHadoop (cont)</vt:lpstr>
      <vt:lpstr>Framework for ApproxHadoop</vt:lpstr>
      <vt:lpstr>Framework for ApproxHadoop (example)</vt:lpstr>
      <vt:lpstr>User Specifications</vt:lpstr>
      <vt:lpstr>Evaluation</vt:lpstr>
      <vt:lpstr>Results of user input of dropping/sampling ratios</vt:lpstr>
      <vt:lpstr>ApproxHadoop’s ability to adjust its user error bounds</vt:lpstr>
      <vt:lpstr>Impact of sensitivity to key values  </vt:lpstr>
      <vt:lpstr>Related Works and Conclusion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ApproxHadoop: Bringing Approximations to MapReduce Frameworks</dc:title>
  <dc:creator>Bryce H</dc:creator>
  <cp:lastModifiedBy>Herrera,Bryce</cp:lastModifiedBy>
  <cp:revision>2</cp:revision>
  <dcterms:modified xsi:type="dcterms:W3CDTF">2020-11-13T18:52:08Z</dcterms:modified>
</cp:coreProperties>
</file>