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notesMasterIdLst>
    <p:notesMasterId r:id="rId13"/>
  </p:notesMasterIdLst>
  <p:handoutMasterIdLst>
    <p:handoutMasterId r:id="rId14"/>
  </p:handoutMasterIdLst>
  <p:sldIdLst>
    <p:sldId id="691" r:id="rId2"/>
    <p:sldId id="766" r:id="rId3"/>
    <p:sldId id="763" r:id="rId4"/>
    <p:sldId id="765" r:id="rId5"/>
    <p:sldId id="755" r:id="rId6"/>
    <p:sldId id="756" r:id="rId7"/>
    <p:sldId id="760" r:id="rId8"/>
    <p:sldId id="757" r:id="rId9"/>
    <p:sldId id="758" r:id="rId10"/>
    <p:sldId id="759" r:id="rId11"/>
    <p:sldId id="761" r:id="rId1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B"/>
    <a:srgbClr val="BFD3E4"/>
    <a:srgbClr val="6B859A"/>
    <a:srgbClr val="E9F0F8"/>
    <a:srgbClr val="D2E2F2"/>
    <a:srgbClr val="B7D3ED"/>
    <a:srgbClr val="355D7E"/>
    <a:srgbClr val="558BB8"/>
    <a:srgbClr val="355D52"/>
    <a:srgbClr val="A29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71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86300B-BD42-4E34-A8B8-3DA27BD9E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387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4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11D969F-8327-402D-81D2-D765D141DA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5619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1D969F-8327-402D-81D2-D765D141DA8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0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38100" cap="flat" cmpd="sng">
            <a:solidFill>
              <a:srgbClr val="A2916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 userDrawn="1"/>
        </p:nvSpPr>
        <p:spPr bwMode="auto">
          <a:xfrm>
            <a:off x="3238501" y="3847021"/>
            <a:ext cx="5295900" cy="0"/>
          </a:xfrm>
          <a:prstGeom prst="line">
            <a:avLst/>
          </a:prstGeom>
          <a:noFill/>
          <a:ln w="38100">
            <a:solidFill>
              <a:srgbClr val="A2916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23175" cy="1752600"/>
          </a:xfrm>
        </p:spPr>
        <p:txBody>
          <a:bodyPr/>
          <a:lstStyle>
            <a:lvl1pPr>
              <a:defRPr sz="4600">
                <a:solidFill>
                  <a:srgbClr val="3851AE"/>
                </a:solidFill>
                <a:effectLst/>
              </a:defRPr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92928" y="3847020"/>
            <a:ext cx="5257800" cy="278633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6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2" name="TextBox 1"/>
          <p:cNvSpPr txBox="1"/>
          <p:nvPr userDrawn="1"/>
        </p:nvSpPr>
        <p:spPr>
          <a:xfrm>
            <a:off x="313518" y="6325578"/>
            <a:ext cx="26648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aseline="0" dirty="0" smtClean="0"/>
              <a:t>Sep 3</a:t>
            </a:r>
            <a:r>
              <a:rPr lang="en-US" sz="1400" baseline="30000" dirty="0" smtClean="0"/>
              <a:t>th</a:t>
            </a:r>
            <a:r>
              <a:rPr lang="en-US" sz="1400" baseline="0" dirty="0" smtClean="0"/>
              <a:t> 2020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84387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851AE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 marL="612648">
              <a:defRPr>
                <a:solidFill>
                  <a:schemeClr val="accent4">
                    <a:lumMod val="50000"/>
                  </a:schemeClr>
                </a:solidFill>
              </a:defRPr>
            </a:lvl2pPr>
            <a:lvl3pPr marL="813816" indent="-182880">
              <a:defRPr>
                <a:solidFill>
                  <a:schemeClr val="accent6">
                    <a:lumMod val="50000"/>
                  </a:schemeClr>
                </a:solidFill>
              </a:defRPr>
            </a:lvl3pPr>
            <a:lvl4pPr marL="1005840">
              <a:buClr>
                <a:schemeClr val="tx1"/>
              </a:buClr>
              <a:defRPr>
                <a:solidFill>
                  <a:schemeClr val="accent3">
                    <a:lumMod val="50000"/>
                  </a:schemeClr>
                </a:solidFill>
              </a:defRPr>
            </a:lvl4pPr>
            <a:lvl5pPr marL="1188720"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DB180-F93F-440A-8193-8CC6614187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1645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534400" cy="491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57600" y="62484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fld id="{9E97EFF3-893A-4573-A848-E3013EA4D8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4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8575" cap="flat" cmpd="sng">
            <a:solidFill>
              <a:srgbClr val="CDB87D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432" name="Line 8"/>
          <p:cNvSpPr>
            <a:spLocks noChangeShapeType="1"/>
          </p:cNvSpPr>
          <p:nvPr/>
        </p:nvSpPr>
        <p:spPr bwMode="auto">
          <a:xfrm>
            <a:off x="381000" y="6172199"/>
            <a:ext cx="8382000" cy="2"/>
          </a:xfrm>
          <a:prstGeom prst="line">
            <a:avLst/>
          </a:prstGeom>
          <a:noFill/>
          <a:ln w="28575">
            <a:solidFill>
              <a:srgbClr val="A2916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847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3851AE"/>
          </a:solidFill>
          <a:effectLst/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 b="1">
          <a:solidFill>
            <a:srgbClr val="0021A5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29260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12648" indent="-256032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00000"/>
        <a:buFont typeface="Wingdings" panose="05000000000000000000" pitchFamily="2" charset="2"/>
        <a:buChar char="§"/>
        <a:defRPr sz="2400">
          <a:solidFill>
            <a:schemeClr val="accent6">
              <a:lumMod val="50000"/>
            </a:schemeClr>
          </a:solidFill>
          <a:latin typeface="+mn-lt"/>
          <a:cs typeface="+mn-cs"/>
        </a:defRPr>
      </a:lvl2pPr>
      <a:lvl3pPr marL="813816" indent="-182880" algn="l" rtl="0" eaLnBrk="0" fontAlgn="base" hangingPunct="0">
        <a:spcBef>
          <a:spcPct val="20000"/>
        </a:spcBef>
        <a:spcAft>
          <a:spcPct val="0"/>
        </a:spcAft>
        <a:buClr>
          <a:schemeClr val="accent3"/>
        </a:buClr>
        <a:buSzPct val="105000"/>
        <a:buFont typeface="Arial" panose="020B0604020202020204" pitchFamily="34" charset="0"/>
        <a:buChar char="•"/>
        <a:defRPr sz="2000">
          <a:solidFill>
            <a:schemeClr val="accent3"/>
          </a:solidFill>
          <a:latin typeface="+mn-lt"/>
          <a:cs typeface="+mn-cs"/>
        </a:defRPr>
      </a:lvl3pPr>
      <a:lvl4pPr marL="1005840" indent="-18288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5000"/>
        <a:buFont typeface="Arial" panose="020B0604020202020204" pitchFamily="34" charset="0"/>
        <a:buChar char="•"/>
        <a:defRPr>
          <a:solidFill>
            <a:schemeClr val="tx1"/>
          </a:solidFill>
          <a:latin typeface="+mn-lt"/>
          <a:cs typeface="+mn-cs"/>
        </a:defRPr>
      </a:lvl4pPr>
      <a:lvl5pPr marL="1188720" indent="-18288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Font typeface="Arial" panose="020B0604020202020204" pitchFamily="34" charset="0"/>
        <a:buChar char="•"/>
        <a:defRPr sz="16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81534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PANDORA: A Parallelizing Approximation-Discovery Framework</a:t>
            </a:r>
            <a:endParaRPr lang="en-US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3C480CD-C595-4C13-8BCE-A3D3EF179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9465" y="3861048"/>
            <a:ext cx="2667000" cy="704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eaLnBrk="1" hangingPunct="1"/>
            <a:r>
              <a:rPr lang="en-US" sz="2400" b="1" u="sng" kern="0" dirty="0"/>
              <a:t>Greg Stitt</a:t>
            </a:r>
          </a:p>
          <a:p>
            <a:pPr algn="r">
              <a:spcBef>
                <a:spcPct val="20000"/>
              </a:spcBef>
              <a:buClr>
                <a:srgbClr val="CC9900"/>
              </a:buClr>
              <a:buSzPct val="65000"/>
            </a:pPr>
            <a:r>
              <a:rPr lang="en-US" sz="1600" dirty="0">
                <a:solidFill>
                  <a:srgbClr val="355112"/>
                </a:solidFill>
                <a:latin typeface="+mn-lt"/>
                <a:cs typeface="+mn-cs"/>
              </a:rPr>
              <a:t>Assoc. Professor of ECE</a:t>
            </a:r>
          </a:p>
          <a:p>
            <a:pPr algn="r">
              <a:spcBef>
                <a:spcPct val="20000"/>
              </a:spcBef>
              <a:buClr>
                <a:srgbClr val="CC9900"/>
              </a:buClr>
              <a:buSzPct val="65000"/>
            </a:pPr>
            <a:r>
              <a:rPr lang="en-US" sz="1600" dirty="0">
                <a:solidFill>
                  <a:srgbClr val="355112"/>
                </a:solidFill>
                <a:latin typeface="+mn-lt"/>
                <a:cs typeface="+mn-cs"/>
              </a:rPr>
              <a:t>University of Florida</a:t>
            </a:r>
          </a:p>
          <a:p>
            <a:pPr algn="r" eaLnBrk="1" hangingPunct="1"/>
            <a:endParaRPr lang="en-US" sz="1600" kern="0" dirty="0">
              <a:solidFill>
                <a:srgbClr val="35511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C480CD-C595-4C13-8BCE-A3D3EF179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1040" y="6153626"/>
            <a:ext cx="4798055" cy="704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r" eaLnBrk="1" hangingPunct="1"/>
            <a:r>
              <a:rPr lang="en-US" sz="2400" i="1" kern="0" dirty="0" smtClean="0"/>
              <a:t>UF ECE Big Ideas Seminar</a:t>
            </a:r>
            <a:endParaRPr lang="en-US" sz="1600" i="1" kern="0" dirty="0">
              <a:solidFill>
                <a:srgbClr val="35511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70832" y="5302270"/>
            <a:ext cx="47731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*This </a:t>
            </a:r>
            <a:r>
              <a:rPr lang="en-US" sz="1400" dirty="0"/>
              <a:t>material is based upon work supported by the </a:t>
            </a:r>
            <a:r>
              <a:rPr lang="en-US" sz="1400" dirty="0" smtClean="0"/>
              <a:t>National Science </a:t>
            </a:r>
            <a:r>
              <a:rPr lang="en-US" sz="1400" dirty="0"/>
              <a:t>Foundation under Grant Nos. </a:t>
            </a:r>
            <a:r>
              <a:rPr lang="en-US" sz="1400" dirty="0" smtClean="0"/>
              <a:t>CNS-1149285, CNS-1718033, </a:t>
            </a:r>
            <a:r>
              <a:rPr lang="en-US" sz="1400" dirty="0"/>
              <a:t>and CCF-1909244.</a:t>
            </a:r>
          </a:p>
        </p:txBody>
      </p:sp>
    </p:spTree>
    <p:extLst>
      <p:ext uri="{BB962C8B-B14F-4D97-AF65-F5344CB8AC3E}">
        <p14:creationId xmlns:p14="http://schemas.microsoft.com/office/powerpoint/2010/main" val="14683506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FPGA Parallelism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315968"/>
            <a:ext cx="8534400" cy="1814957"/>
          </a:xfrm>
        </p:spPr>
        <p:txBody>
          <a:bodyPr/>
          <a:lstStyle/>
          <a:p>
            <a:r>
              <a:rPr lang="en-US" sz="2400" dirty="0" smtClean="0"/>
              <a:t>Speedup between 1x and 10x at 5% error</a:t>
            </a:r>
          </a:p>
          <a:p>
            <a:r>
              <a:rPr lang="en-US" sz="2400" i="1" dirty="0" smtClean="0"/>
              <a:t>ln </a:t>
            </a:r>
            <a:r>
              <a:rPr lang="en-US" sz="2400" dirty="0" smtClean="0"/>
              <a:t>had speedup of 757x at 18% error</a:t>
            </a:r>
          </a:p>
          <a:p>
            <a:r>
              <a:rPr lang="en-US" sz="2400" dirty="0" smtClean="0"/>
              <a:t>Some errors likely prohibitive</a:t>
            </a:r>
          </a:p>
          <a:p>
            <a:pPr lvl="1"/>
            <a:r>
              <a:rPr lang="en-US" sz="2000" dirty="0" smtClean="0"/>
              <a:t>But, illustrate tradeoffs between performance and error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CDB180-F93F-440A-8193-8CC661418732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872" y="1098973"/>
            <a:ext cx="4209928" cy="3108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61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Parallelizing sequential code a longtime compiler goal</a:t>
            </a:r>
          </a:p>
          <a:p>
            <a:pPr lvl="1"/>
            <a:r>
              <a:rPr lang="en-US" sz="2000" dirty="0" smtClean="0"/>
              <a:t>Parallelism can be significantly increased via approximation</a:t>
            </a:r>
          </a:p>
          <a:p>
            <a:pPr lvl="1"/>
            <a:r>
              <a:rPr lang="en-US" sz="2000" dirty="0" smtClean="0"/>
              <a:t>Discovering approximations is difficult manually</a:t>
            </a:r>
          </a:p>
          <a:p>
            <a:r>
              <a:rPr lang="en-US" sz="2400" dirty="0" smtClean="0"/>
              <a:t>PANDORA automatically discovers parallelizing approximations</a:t>
            </a:r>
          </a:p>
          <a:p>
            <a:pPr lvl="1"/>
            <a:r>
              <a:rPr lang="en-US" sz="2000" dirty="0" smtClean="0"/>
              <a:t>Language independent</a:t>
            </a:r>
          </a:p>
          <a:p>
            <a:pPr lvl="1"/>
            <a:r>
              <a:rPr lang="en-US" sz="2000" dirty="0" smtClean="0"/>
              <a:t>Supports different optimization goals and constraints</a:t>
            </a:r>
          </a:p>
          <a:p>
            <a:r>
              <a:rPr lang="en-US" sz="2400" dirty="0" smtClean="0"/>
              <a:t>Remaining Challenges:</a:t>
            </a:r>
          </a:p>
          <a:p>
            <a:pPr lvl="1"/>
            <a:r>
              <a:rPr lang="en-US" sz="2000" dirty="0" smtClean="0"/>
              <a:t>Symbolic regression algorithms are often limited to toy problems</a:t>
            </a:r>
          </a:p>
          <a:p>
            <a:pPr lvl="2"/>
            <a:r>
              <a:rPr lang="en-US" sz="1600" dirty="0" smtClean="0"/>
              <a:t>Infinite solution space</a:t>
            </a:r>
          </a:p>
          <a:p>
            <a:pPr lvl="1"/>
            <a:r>
              <a:rPr lang="en-US" sz="2000" dirty="0" smtClean="0"/>
              <a:t>Can’t guarantee maximum error</a:t>
            </a:r>
          </a:p>
          <a:p>
            <a:pPr lvl="1"/>
            <a:r>
              <a:rPr lang="en-US" sz="2000" dirty="0" smtClean="0"/>
              <a:t>Resulting approximations are often hard to understand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CDB180-F93F-440A-8193-8CC661418732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639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839200" cy="4911725"/>
          </a:xfrm>
        </p:spPr>
        <p:txBody>
          <a:bodyPr/>
          <a:lstStyle/>
          <a:p>
            <a:r>
              <a:rPr lang="en-US" sz="2000" dirty="0" smtClean="0"/>
              <a:t>New </a:t>
            </a:r>
            <a:r>
              <a:rPr lang="en-US" sz="2000" dirty="0"/>
              <a:t>technologies enabled by faster </a:t>
            </a:r>
            <a:r>
              <a:rPr lang="en-US" sz="2000" dirty="0" smtClean="0"/>
              <a:t>computers</a:t>
            </a:r>
          </a:p>
          <a:p>
            <a:pPr lvl="1"/>
            <a:r>
              <a:rPr lang="en-US" sz="1800" dirty="0" smtClean="0"/>
              <a:t>Historically, </a:t>
            </a:r>
            <a:r>
              <a:rPr lang="en-US" sz="1800" dirty="0"/>
              <a:t>f</a:t>
            </a:r>
            <a:r>
              <a:rPr lang="en-US" sz="1800" dirty="0" smtClean="0"/>
              <a:t>aster computers result primarily from smaller transistors</a:t>
            </a:r>
            <a:endParaRPr lang="en-US" sz="1800" dirty="0"/>
          </a:p>
          <a:p>
            <a:pPr>
              <a:spcBef>
                <a:spcPts val="1200"/>
              </a:spcBef>
            </a:pPr>
            <a:r>
              <a:rPr lang="en-US" sz="2000" dirty="0" smtClean="0"/>
              <a:t>Scary time for computing</a:t>
            </a:r>
          </a:p>
          <a:p>
            <a:pPr lvl="1"/>
            <a:r>
              <a:rPr lang="en-US" sz="1800" dirty="0"/>
              <a:t>Extra transistors </a:t>
            </a:r>
            <a:r>
              <a:rPr lang="en-US" sz="1800" dirty="0" smtClean="0"/>
              <a:t>providing fewer benefits</a:t>
            </a:r>
            <a:endParaRPr lang="en-US" sz="1400" dirty="0" smtClean="0"/>
          </a:p>
          <a:p>
            <a:pPr lvl="2"/>
            <a:r>
              <a:rPr lang="en-US" sz="1600" dirty="0" smtClean="0"/>
              <a:t>Moore’s Law slowing down, Dennard scaling has ended</a:t>
            </a:r>
          </a:p>
          <a:p>
            <a:pPr lvl="2"/>
            <a:r>
              <a:rPr lang="en-US" sz="1600" dirty="0" smtClean="0"/>
              <a:t>Increasingly problematic leakage power</a:t>
            </a:r>
          </a:p>
          <a:p>
            <a:pPr lvl="2"/>
            <a:r>
              <a:rPr lang="en-US" sz="1600" dirty="0"/>
              <a:t>Increase in dark </a:t>
            </a:r>
            <a:r>
              <a:rPr lang="en-US" sz="1600" dirty="0" smtClean="0"/>
              <a:t>silicon</a:t>
            </a:r>
          </a:p>
          <a:p>
            <a:pPr lvl="1"/>
            <a:r>
              <a:rPr lang="en-US" sz="2000" dirty="0" smtClean="0"/>
              <a:t>Reaching physical limits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How to improve performance and energy without more and/or faster transistors?</a:t>
            </a:r>
          </a:p>
          <a:p>
            <a:pPr lvl="1"/>
            <a:r>
              <a:rPr lang="en-US" sz="1800" dirty="0" smtClean="0"/>
              <a:t>Current trend is towards heterogeneous accelerators (GPUs, FPGAs)</a:t>
            </a:r>
          </a:p>
          <a:p>
            <a:pPr lvl="1"/>
            <a:r>
              <a:rPr lang="en-US" sz="1800" dirty="0" smtClean="0"/>
              <a:t>Helps, but these accelerators suffer from same issues</a:t>
            </a:r>
            <a:endParaRPr lang="en-US" sz="2200" dirty="0" smtClean="0"/>
          </a:p>
          <a:p>
            <a:pPr>
              <a:spcBef>
                <a:spcPts val="1200"/>
              </a:spcBef>
            </a:pPr>
            <a:r>
              <a:rPr lang="en-US" sz="2000" dirty="0" smtClean="0"/>
              <a:t>What else can be done?</a:t>
            </a:r>
          </a:p>
          <a:p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CDB180-F93F-440A-8193-8CC661418732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79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Approximate Computing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839200" cy="4911725"/>
          </a:xfrm>
        </p:spPr>
        <p:txBody>
          <a:bodyPr/>
          <a:lstStyle/>
          <a:p>
            <a:r>
              <a:rPr lang="en-US" dirty="0" smtClean="0"/>
              <a:t>Crazy idea: what if we eliminate the assumption that application output has to be “correct?”</a:t>
            </a:r>
          </a:p>
          <a:p>
            <a:pPr lvl="1"/>
            <a:r>
              <a:rPr lang="en-US" dirty="0" smtClean="0"/>
              <a:t>Instead focus on good-enough output</a:t>
            </a:r>
          </a:p>
          <a:p>
            <a:pPr lvl="1"/>
            <a:r>
              <a:rPr lang="en-US" dirty="0" smtClean="0"/>
              <a:t>How much can performance/energy be improved?</a:t>
            </a:r>
          </a:p>
          <a:p>
            <a:endParaRPr lang="en-US" sz="2400" dirty="0" smtClean="0"/>
          </a:p>
          <a:p>
            <a:r>
              <a:rPr lang="en-US" dirty="0" smtClean="0"/>
              <a:t>Approximate computing</a:t>
            </a:r>
          </a:p>
          <a:p>
            <a:pPr lvl="1"/>
            <a:r>
              <a:rPr lang="en-US" dirty="0" smtClean="0"/>
              <a:t>Emerging area</a:t>
            </a:r>
          </a:p>
          <a:p>
            <a:pPr lvl="1"/>
            <a:r>
              <a:rPr lang="en-US" dirty="0" smtClean="0"/>
              <a:t>Attractive tradeoffs between performance/energy and error</a:t>
            </a:r>
          </a:p>
          <a:p>
            <a:pPr lvl="1"/>
            <a:r>
              <a:rPr lang="en-US" dirty="0" smtClean="0"/>
              <a:t>Potential solution to transistor bottlenecks</a:t>
            </a:r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CDB180-F93F-440A-8193-8CC661418732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985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Approximate Computing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455152" cy="4911725"/>
          </a:xfrm>
        </p:spPr>
        <p:txBody>
          <a:bodyPr/>
          <a:lstStyle/>
          <a:p>
            <a:r>
              <a:rPr lang="en-US" dirty="0" smtClean="0"/>
              <a:t>Open questions</a:t>
            </a:r>
          </a:p>
          <a:p>
            <a:pPr lvl="1"/>
            <a:r>
              <a:rPr lang="en-US" dirty="0" smtClean="0"/>
              <a:t>When is approximation safe?</a:t>
            </a:r>
          </a:p>
          <a:p>
            <a:pPr lvl="1"/>
            <a:r>
              <a:rPr lang="en-US" dirty="0" smtClean="0"/>
              <a:t>How much approximation can be tolerated?</a:t>
            </a:r>
          </a:p>
          <a:p>
            <a:pPr lvl="1"/>
            <a:r>
              <a:rPr lang="en-US" dirty="0"/>
              <a:t>How to create approximations</a:t>
            </a:r>
            <a:r>
              <a:rPr lang="en-US" dirty="0" smtClean="0"/>
              <a:t>?</a:t>
            </a:r>
          </a:p>
          <a:p>
            <a:r>
              <a:rPr lang="en-US" b="1" dirty="0" smtClean="0"/>
              <a:t>Mainstream applications already approximate</a:t>
            </a:r>
          </a:p>
          <a:p>
            <a:pPr lvl="1"/>
            <a:r>
              <a:rPr lang="en-US" dirty="0" smtClean="0"/>
              <a:t>Just not thought of that way</a:t>
            </a:r>
          </a:p>
          <a:p>
            <a:pPr lvl="1"/>
            <a:r>
              <a:rPr lang="en-US" dirty="0" smtClean="0"/>
              <a:t>Examples:</a:t>
            </a:r>
          </a:p>
          <a:p>
            <a:pPr lvl="2"/>
            <a:r>
              <a:rPr lang="en-US" dirty="0" smtClean="0"/>
              <a:t>Any application using real numbers</a:t>
            </a:r>
          </a:p>
          <a:p>
            <a:pPr lvl="2"/>
            <a:r>
              <a:rPr lang="en-US" dirty="0" smtClean="0"/>
              <a:t>Simulation of continuous processes (e.g. scientific computing)</a:t>
            </a:r>
          </a:p>
          <a:p>
            <a:pPr lvl="2"/>
            <a:r>
              <a:rPr lang="en-US" dirty="0" smtClean="0"/>
              <a:t>Machine learning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CDB180-F93F-440A-8193-8CC661418732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95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PANDORA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Parallelizing sequential code a longtime compiler </a:t>
            </a:r>
            <a:r>
              <a:rPr lang="en-US" sz="2000" dirty="0" smtClean="0"/>
              <a:t>goal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Can approximation unlock more parallelism?</a:t>
            </a:r>
          </a:p>
          <a:p>
            <a:pPr lvl="1"/>
            <a:r>
              <a:rPr lang="en-US" sz="1800" dirty="0" smtClean="0"/>
              <a:t>Yes, previous work transforms existing code to violate dependencies</a:t>
            </a:r>
          </a:p>
          <a:p>
            <a:pPr lvl="1"/>
            <a:r>
              <a:rPr lang="en-US" sz="1800" dirty="0" smtClean="0"/>
              <a:t>Provides attractive tradeoffs between error and performance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Transforming existing code provides limited improvements</a:t>
            </a:r>
          </a:p>
          <a:p>
            <a:pPr lvl="1"/>
            <a:r>
              <a:rPr lang="en-US" sz="1800" dirty="0" smtClean="0"/>
              <a:t>Effective approximation can require different algorithms and/or functions</a:t>
            </a:r>
          </a:p>
          <a:p>
            <a:pPr lvl="1"/>
            <a:r>
              <a:rPr lang="en-US" sz="1800" dirty="0" smtClean="0"/>
              <a:t>Problem: manually creating approximations is difficult</a:t>
            </a:r>
          </a:p>
          <a:p>
            <a:pPr>
              <a:spcBef>
                <a:spcPts val="1200"/>
              </a:spcBef>
            </a:pPr>
            <a:r>
              <a:rPr lang="en-US" sz="2000" dirty="0" smtClean="0"/>
              <a:t>PANDORA automatically discovers parallelizing approximations</a:t>
            </a:r>
          </a:p>
          <a:p>
            <a:pPr lvl="1"/>
            <a:r>
              <a:rPr lang="en-US" sz="1800" dirty="0" smtClean="0"/>
              <a:t>Independent of original code</a:t>
            </a:r>
          </a:p>
          <a:p>
            <a:pPr lvl="1"/>
            <a:r>
              <a:rPr lang="en-US" sz="1800" dirty="0" smtClean="0"/>
              <a:t>Independent of language</a:t>
            </a:r>
          </a:p>
          <a:p>
            <a:pPr lvl="1"/>
            <a:r>
              <a:rPr lang="en-US" sz="1800" dirty="0" smtClean="0"/>
              <a:t>Independent of architecture</a:t>
            </a:r>
          </a:p>
          <a:p>
            <a:pPr lvl="1"/>
            <a:r>
              <a:rPr lang="en-US" sz="1800" dirty="0" smtClean="0"/>
              <a:t>Supports multiple optimization goals and constraints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CDB180-F93F-440A-8193-8CC661418732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955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PANDORA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156823"/>
            <a:ext cx="8534400" cy="1974103"/>
          </a:xfrm>
        </p:spPr>
        <p:txBody>
          <a:bodyPr/>
          <a:lstStyle/>
          <a:p>
            <a:r>
              <a:rPr lang="en-US" sz="2400" dirty="0" smtClean="0"/>
              <a:t>Idea: infinite number of functions that nearly coincide with samples</a:t>
            </a:r>
          </a:p>
          <a:p>
            <a:pPr lvl="1"/>
            <a:r>
              <a:rPr lang="en-US" sz="2000" dirty="0" smtClean="0"/>
              <a:t>Goal: discover one that is more parallel or efficient than original</a:t>
            </a:r>
          </a:p>
          <a:p>
            <a:r>
              <a:rPr lang="en-US" sz="2400" dirty="0" smtClean="0"/>
              <a:t>Primary research challenge: how to discover efficient functions that coincide with samples?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CDB180-F93F-440A-8193-8CC661418732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5584" y="1219200"/>
            <a:ext cx="3097599" cy="210842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8356" y="1686508"/>
            <a:ext cx="1856796" cy="165940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8331" y="1482764"/>
            <a:ext cx="1860793" cy="18631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24287" y="1491908"/>
            <a:ext cx="1867090" cy="1854008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85216" y="1174672"/>
            <a:ext cx="20579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Original Function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570041" y="3364204"/>
            <a:ext cx="21831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1) Replace function with samples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985478" y="3345916"/>
            <a:ext cx="38293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</a:t>
            </a:r>
            <a:r>
              <a:rPr lang="en-US" dirty="0" smtClean="0"/>
              <a:t>) Discover more efficient functions that nearly coincide with samples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101237" y="1170888"/>
            <a:ext cx="1159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Samples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912972" y="1152009"/>
            <a:ext cx="1815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Approximations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4718304" y="1078992"/>
            <a:ext cx="0" cy="293154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81115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Symbolic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Definition: search space of all mathematical expressions to discover function that bests fits data</a:t>
            </a:r>
          </a:p>
          <a:p>
            <a:pPr lvl="1"/>
            <a:r>
              <a:rPr lang="en-US" sz="2000" dirty="0" smtClean="0"/>
              <a:t>i.e. find function that minimizes error</a:t>
            </a:r>
          </a:p>
          <a:p>
            <a:r>
              <a:rPr lang="en-US" sz="2400" dirty="0" smtClean="0"/>
              <a:t>PANDORA: perform symbolic regression with additional constraints and optimization goals</a:t>
            </a:r>
          </a:p>
          <a:p>
            <a:pPr lvl="1"/>
            <a:r>
              <a:rPr lang="en-US" sz="2000" dirty="0" smtClean="0"/>
              <a:t>e.g. maximize performance for error constraint</a:t>
            </a:r>
          </a:p>
          <a:p>
            <a:pPr lvl="1"/>
            <a:r>
              <a:rPr lang="en-US" sz="2000" dirty="0" smtClean="0"/>
              <a:t>e.g. minimize energy for error constraint</a:t>
            </a:r>
          </a:p>
          <a:p>
            <a:pPr lvl="1"/>
            <a:r>
              <a:rPr lang="en-US" sz="2000" dirty="0" smtClean="0"/>
              <a:t>e.g. minimize error for performance constraint</a:t>
            </a:r>
          </a:p>
          <a:p>
            <a:r>
              <a:rPr lang="en-US" sz="2400" dirty="0" smtClean="0"/>
              <a:t>Genetic programming commonly used for symbolic regression</a:t>
            </a:r>
          </a:p>
          <a:p>
            <a:pPr lvl="1"/>
            <a:r>
              <a:rPr lang="en-US" sz="2000" dirty="0" smtClean="0"/>
              <a:t>Evolve tree consisting of mathematical primitives</a:t>
            </a:r>
          </a:p>
          <a:p>
            <a:pPr lvl="1"/>
            <a:r>
              <a:rPr lang="en-US" sz="2000" dirty="0" smtClean="0"/>
              <a:t>See papers for details 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CDB180-F93F-440A-8193-8CC661418732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239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Recurrence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93547"/>
            <a:ext cx="8577072" cy="1098728"/>
          </a:xfrm>
        </p:spPr>
        <p:txBody>
          <a:bodyPr/>
          <a:lstStyle/>
          <a:p>
            <a:r>
              <a:rPr lang="en-US" sz="2000" dirty="0" smtClean="0"/>
              <a:t>Ideal goal: replace loop-carried dependencies with independent iterations</a:t>
            </a:r>
          </a:p>
          <a:p>
            <a:pPr lvl="1"/>
            <a:r>
              <a:rPr lang="en-US" sz="1800" dirty="0" smtClean="0"/>
              <a:t>Evaluated with recurrence relations</a:t>
            </a:r>
          </a:p>
          <a:p>
            <a:pPr marL="356616" lvl="1" indent="0"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CDB180-F93F-440A-8193-8CC661418732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368" y="2009674"/>
            <a:ext cx="4593841" cy="468678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829405" y="2710254"/>
            <a:ext cx="4005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Parallelism limited by I/O bandwidth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20331" y="3326474"/>
            <a:ext cx="4224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Performance increases considerably with more approximation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33777" y="4084679"/>
            <a:ext cx="4224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Closed-form solution provides single approximation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 bwMode="auto">
          <a:xfrm>
            <a:off x="859536" y="2724912"/>
            <a:ext cx="3630168" cy="384048"/>
          </a:xfrm>
          <a:prstGeom prst="ellipse">
            <a:avLst/>
          </a:prstGeom>
          <a:noFill/>
          <a:ln w="222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 rot="17250655">
            <a:off x="2725708" y="2825377"/>
            <a:ext cx="2240227" cy="643877"/>
          </a:xfrm>
          <a:prstGeom prst="ellipse">
            <a:avLst/>
          </a:prstGeom>
          <a:noFill/>
          <a:ln w="22225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842516" y="4046560"/>
            <a:ext cx="2921508" cy="384048"/>
          </a:xfrm>
          <a:prstGeom prst="ellipse">
            <a:avLst/>
          </a:prstGeom>
          <a:noFill/>
          <a:ln w="22225" cap="flat" cmpd="sng" algn="ctr">
            <a:solidFill>
              <a:schemeClr val="accent6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Straight Connector 15"/>
          <p:cNvCxnSpPr>
            <a:stCxn id="12" idx="6"/>
            <a:endCxn id="9" idx="1"/>
          </p:cNvCxnSpPr>
          <p:nvPr/>
        </p:nvCxnSpPr>
        <p:spPr bwMode="auto">
          <a:xfrm flipV="1">
            <a:off x="4489704" y="2894920"/>
            <a:ext cx="339701" cy="22016"/>
          </a:xfrm>
          <a:prstGeom prst="line">
            <a:avLst/>
          </a:prstGeom>
          <a:noFill/>
          <a:ln w="222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13" idx="4"/>
            <a:endCxn id="10" idx="1"/>
          </p:cNvCxnSpPr>
          <p:nvPr/>
        </p:nvCxnSpPr>
        <p:spPr bwMode="auto">
          <a:xfrm>
            <a:off x="4152841" y="3244182"/>
            <a:ext cx="767490" cy="405458"/>
          </a:xfrm>
          <a:prstGeom prst="line">
            <a:avLst/>
          </a:prstGeom>
          <a:noFill/>
          <a:ln w="22225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4747176" y="4226829"/>
            <a:ext cx="238111" cy="25671"/>
          </a:xfrm>
          <a:prstGeom prst="line">
            <a:avLst/>
          </a:prstGeom>
          <a:noFill/>
          <a:ln w="22225" cap="flat" cmpd="sng" algn="ctr">
            <a:solidFill>
              <a:schemeClr val="accent6"/>
            </a:solidFill>
            <a:prstDash val="sys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52651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0" grpId="0"/>
      <p:bldP spid="10" grpId="1"/>
      <p:bldP spid="11" grpId="0"/>
      <p:bldP spid="12" grpId="0" animBg="1"/>
      <p:bldP spid="12" grpId="1" animBg="1"/>
      <p:bldP spid="13" grpId="0" animBg="1"/>
      <p:bldP spid="13" grpId="1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Results: </a:t>
            </a:r>
            <a:r>
              <a:rPr lang="en-US" sz="2800" dirty="0" smtClean="0"/>
              <a:t>Synthetic Loops w/ Dependencies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133850"/>
            <a:ext cx="8534400" cy="1997075"/>
          </a:xfrm>
        </p:spPr>
        <p:txBody>
          <a:bodyPr/>
          <a:lstStyle/>
          <a:p>
            <a:r>
              <a:rPr lang="en-US" sz="2400" dirty="0" smtClean="0"/>
              <a:t>Generated synthetic loops</a:t>
            </a:r>
          </a:p>
          <a:p>
            <a:pPr lvl="1"/>
            <a:r>
              <a:rPr lang="en-US" sz="2000" dirty="0" smtClean="0"/>
              <a:t>Loop-carried dependencies</a:t>
            </a:r>
          </a:p>
          <a:p>
            <a:pPr lvl="1"/>
            <a:r>
              <a:rPr lang="en-US" sz="2000" dirty="0" smtClean="0"/>
              <a:t>Non-associative operations</a:t>
            </a:r>
          </a:p>
          <a:p>
            <a:r>
              <a:rPr lang="en-US" sz="2400" dirty="0" smtClean="0"/>
              <a:t>Range of tradeoffs between speedup and error</a:t>
            </a:r>
          </a:p>
          <a:p>
            <a:pPr lvl="1"/>
            <a:r>
              <a:rPr lang="en-US" sz="2000" dirty="0" smtClean="0"/>
              <a:t>2x to 80x speedup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1CDB180-F93F-440A-8193-8CC661418732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9090" y="1050140"/>
            <a:ext cx="5017179" cy="2892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27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Edge">
  <a:themeElements>
    <a:clrScheme name="Dylan's Theme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C0C0C"/>
      </a:accent1>
      <a:accent2>
        <a:srgbClr val="3A5DA4"/>
      </a:accent2>
      <a:accent3>
        <a:srgbClr val="9B5796"/>
      </a:accent3>
      <a:accent4>
        <a:srgbClr val="B74747"/>
      </a:accent4>
      <a:accent5>
        <a:srgbClr val="E29700"/>
      </a:accent5>
      <a:accent6>
        <a:srgbClr val="6BA123"/>
      </a:accent6>
      <a:hlink>
        <a:srgbClr val="000099"/>
      </a:hlink>
      <a:folHlink>
        <a:srgbClr val="800080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2736</TotalTime>
  <Words>593</Words>
  <Application>Microsoft Office PowerPoint</Application>
  <PresentationFormat>On-screen Show (4:3)</PresentationFormat>
  <Paragraphs>111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Garamond</vt:lpstr>
      <vt:lpstr>Wingdings</vt:lpstr>
      <vt:lpstr>1_Edge</vt:lpstr>
      <vt:lpstr>PANDORA: A Parallelizing Approximation-Discovery Framework</vt:lpstr>
      <vt:lpstr>Introduction</vt:lpstr>
      <vt:lpstr>Approximate Computing</vt:lpstr>
      <vt:lpstr>Approximate Computing</vt:lpstr>
      <vt:lpstr>PANDORA</vt:lpstr>
      <vt:lpstr>PANDORA Overview</vt:lpstr>
      <vt:lpstr>Symbolic Regression</vt:lpstr>
      <vt:lpstr>Results: Recurrence Relations</vt:lpstr>
      <vt:lpstr>Results: Synthetic Loops w/ Dependencies</vt:lpstr>
      <vt:lpstr>Results: FPGA Parallelism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F1 for CKW</dc:title>
  <dc:creator>Dr. Alan D. George;Dylan Rudolph</dc:creator>
  <cp:lastModifiedBy>Stitt,Gregory</cp:lastModifiedBy>
  <cp:revision>152</cp:revision>
  <dcterms:created xsi:type="dcterms:W3CDTF">2003-07-12T15:21:27Z</dcterms:created>
  <dcterms:modified xsi:type="dcterms:W3CDTF">2020-09-04T15:01:12Z</dcterms:modified>
</cp:coreProperties>
</file>